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xml" ContentType="application/vnd.openxmlformats-officedocument.presentationml.tags+xml"/>
  <Override PartName="/ppt/notesSlides/notesSlide1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8.xml" ContentType="application/vnd.openxmlformats-officedocument.presentationml.notesSlide+xml"/>
  <Override PartName="/ppt/tags/tag4.xml" ContentType="application/vnd.openxmlformats-officedocument.presentationml.tags+xml"/>
  <Override PartName="/ppt/notesSlides/notesSlide19.xml" ContentType="application/vnd.openxmlformats-officedocument.presentationml.notesSlide+xml"/>
  <Override PartName="/ppt/tags/tag5.xml" ContentType="application/vnd.openxmlformats-officedocument.presentationml.tags+xml"/>
  <Override PartName="/ppt/notesSlides/notesSlide20.xml" ContentType="application/vnd.openxmlformats-officedocument.presentationml.notesSlide+xml"/>
  <Override PartName="/ppt/tags/tag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ink/ink1.xml" ContentType="application/inkml+xml"/>
  <Override PartName="/ppt/notesSlides/notesSlide33.xml" ContentType="application/vnd.openxmlformats-officedocument.presentationml.notesSlide+xml"/>
  <Override PartName="/ppt/tags/tag7.xml" ContentType="application/vnd.openxmlformats-officedocument.presentationml.tags+xml"/>
  <Override PartName="/ppt/notesSlides/notesSlide34.xml" ContentType="application/vnd.openxmlformats-officedocument.presentationml.notesSlide+xml"/>
  <Override PartName="/ppt/tags/tag8.xml" ContentType="application/vnd.openxmlformats-officedocument.presentationml.tags+xml"/>
  <Override PartName="/ppt/notesSlides/notesSlide35.xml" ContentType="application/vnd.openxmlformats-officedocument.presentationml.notesSlide+xml"/>
  <Override PartName="/ppt/tags/tag9.xml" ContentType="application/vnd.openxmlformats-officedocument.presentationml.tags+xml"/>
  <Override PartName="/ppt/notesSlides/notesSlide36.xml" ContentType="application/vnd.openxmlformats-officedocument.presentationml.notesSlide+xml"/>
  <Override PartName="/ppt/tags/tag10.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0"/>
  </p:notesMasterIdLst>
  <p:sldIdLst>
    <p:sldId id="857" r:id="rId2"/>
    <p:sldId id="1232" r:id="rId3"/>
    <p:sldId id="1231" r:id="rId4"/>
    <p:sldId id="1235" r:id="rId5"/>
    <p:sldId id="757" r:id="rId6"/>
    <p:sldId id="858" r:id="rId7"/>
    <p:sldId id="759" r:id="rId8"/>
    <p:sldId id="763" r:id="rId9"/>
    <p:sldId id="766" r:id="rId10"/>
    <p:sldId id="1270" r:id="rId11"/>
    <p:sldId id="768" r:id="rId12"/>
    <p:sldId id="770" r:id="rId13"/>
    <p:sldId id="771" r:id="rId14"/>
    <p:sldId id="772" r:id="rId15"/>
    <p:sldId id="773" r:id="rId16"/>
    <p:sldId id="774" r:id="rId17"/>
    <p:sldId id="1271" r:id="rId18"/>
    <p:sldId id="776" r:id="rId19"/>
    <p:sldId id="775" r:id="rId20"/>
    <p:sldId id="779" r:id="rId21"/>
    <p:sldId id="780" r:id="rId22"/>
    <p:sldId id="1268" r:id="rId23"/>
    <p:sldId id="784" r:id="rId24"/>
    <p:sldId id="786" r:id="rId25"/>
    <p:sldId id="787" r:id="rId26"/>
    <p:sldId id="789" r:id="rId27"/>
    <p:sldId id="788" r:id="rId28"/>
    <p:sldId id="1266" r:id="rId29"/>
    <p:sldId id="790" r:id="rId30"/>
    <p:sldId id="1267" r:id="rId31"/>
    <p:sldId id="794" r:id="rId32"/>
    <p:sldId id="795" r:id="rId33"/>
    <p:sldId id="1250" r:id="rId34"/>
    <p:sldId id="796" r:id="rId35"/>
    <p:sldId id="797" r:id="rId36"/>
    <p:sldId id="1251" r:id="rId37"/>
    <p:sldId id="800" r:id="rId38"/>
    <p:sldId id="801" r:id="rId39"/>
    <p:sldId id="805" r:id="rId40"/>
    <p:sldId id="807" r:id="rId41"/>
    <p:sldId id="813" r:id="rId42"/>
    <p:sldId id="812" r:id="rId43"/>
    <p:sldId id="809" r:id="rId44"/>
    <p:sldId id="821" r:id="rId45"/>
    <p:sldId id="1269" r:id="rId46"/>
    <p:sldId id="822" r:id="rId47"/>
    <p:sldId id="825" r:id="rId48"/>
    <p:sldId id="827" r:id="rId49"/>
    <p:sldId id="835" r:id="rId50"/>
    <p:sldId id="836" r:id="rId51"/>
    <p:sldId id="840" r:id="rId52"/>
    <p:sldId id="1282" r:id="rId53"/>
    <p:sldId id="986" r:id="rId54"/>
    <p:sldId id="987" r:id="rId55"/>
    <p:sldId id="988" r:id="rId56"/>
    <p:sldId id="989" r:id="rId57"/>
    <p:sldId id="991" r:id="rId58"/>
    <p:sldId id="992" r:id="rId59"/>
    <p:sldId id="994" r:id="rId60"/>
    <p:sldId id="995" r:id="rId61"/>
    <p:sldId id="996" r:id="rId62"/>
    <p:sldId id="997" r:id="rId63"/>
    <p:sldId id="1000" r:id="rId64"/>
    <p:sldId id="1003" r:id="rId65"/>
    <p:sldId id="1010" r:id="rId66"/>
    <p:sldId id="1011" r:id="rId67"/>
    <p:sldId id="1013" r:id="rId68"/>
    <p:sldId id="1014" r:id="rId69"/>
    <p:sldId id="1015" r:id="rId70"/>
    <p:sldId id="1016" r:id="rId71"/>
    <p:sldId id="1017" r:id="rId72"/>
    <p:sldId id="1018" r:id="rId73"/>
    <p:sldId id="1019" r:id="rId74"/>
    <p:sldId id="1023" r:id="rId75"/>
    <p:sldId id="1026" r:id="rId76"/>
    <p:sldId id="1028" r:id="rId77"/>
    <p:sldId id="1029" r:id="rId78"/>
    <p:sldId id="1030" r:id="rId79"/>
    <p:sldId id="1031" r:id="rId80"/>
    <p:sldId id="1032" r:id="rId81"/>
    <p:sldId id="1033" r:id="rId82"/>
    <p:sldId id="1035" r:id="rId83"/>
    <p:sldId id="1036" r:id="rId84"/>
    <p:sldId id="1037" r:id="rId85"/>
    <p:sldId id="1038" r:id="rId86"/>
    <p:sldId id="1040" r:id="rId87"/>
    <p:sldId id="1041" r:id="rId88"/>
    <p:sldId id="1043" r:id="rId89"/>
    <p:sldId id="1044" r:id="rId90"/>
    <p:sldId id="1045" r:id="rId91"/>
    <p:sldId id="1046" r:id="rId92"/>
    <p:sldId id="1047" r:id="rId93"/>
    <p:sldId id="1048" r:id="rId94"/>
    <p:sldId id="841" r:id="rId95"/>
    <p:sldId id="1055" r:id="rId96"/>
    <p:sldId id="1056" r:id="rId97"/>
    <p:sldId id="1057" r:id="rId98"/>
    <p:sldId id="1286" r:id="rId99"/>
    <p:sldId id="1287" r:id="rId100"/>
    <p:sldId id="1288" r:id="rId101"/>
    <p:sldId id="1295" r:id="rId102"/>
    <p:sldId id="1292" r:id="rId103"/>
    <p:sldId id="1293" r:id="rId104"/>
    <p:sldId id="1294" r:id="rId105"/>
    <p:sldId id="1252" r:id="rId106"/>
    <p:sldId id="1253" r:id="rId107"/>
    <p:sldId id="1254" r:id="rId108"/>
    <p:sldId id="1255" r:id="rId109"/>
    <p:sldId id="1256" r:id="rId110"/>
    <p:sldId id="1258" r:id="rId111"/>
    <p:sldId id="1259" r:id="rId112"/>
    <p:sldId id="1260" r:id="rId113"/>
    <p:sldId id="1261" r:id="rId114"/>
    <p:sldId id="1262" r:id="rId115"/>
    <p:sldId id="1263" r:id="rId116"/>
    <p:sldId id="1264" r:id="rId117"/>
    <p:sldId id="1265" r:id="rId118"/>
    <p:sldId id="553" r:id="rId11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2227" autoAdjust="0"/>
  </p:normalViewPr>
  <p:slideViewPr>
    <p:cSldViewPr snapToGrid="0">
      <p:cViewPr varScale="1">
        <p:scale>
          <a:sx n="107" d="100"/>
          <a:sy n="107" d="100"/>
        </p:scale>
        <p:origin x="696" y="108"/>
      </p:cViewPr>
      <p:guideLst/>
    </p:cSldViewPr>
  </p:slideViewPr>
  <p:outlineViewPr>
    <p:cViewPr>
      <p:scale>
        <a:sx n="33" d="100"/>
        <a:sy n="33" d="100"/>
      </p:scale>
      <p:origin x="0" y="-215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D089B9-D928-4A31-9D26-BC3CA9FF5116}" type="doc">
      <dgm:prSet loTypeId="urn:microsoft.com/office/officeart/2005/8/layout/hProcess4" loCatId="process" qsTypeId="urn:microsoft.com/office/officeart/2005/8/quickstyle/simple1" qsCatId="simple" csTypeId="urn:microsoft.com/office/officeart/2005/8/colors/accent1_2" csCatId="accent1" phldr="1"/>
      <dgm:spPr/>
    </dgm:pt>
    <dgm:pt modelId="{CE955268-1D0E-48B5-9A11-E151F743E8DA}">
      <dgm:prSet phldrT="[Metin]" custT="1"/>
      <dgm:spPr/>
      <dgm:t>
        <a:bodyPr/>
        <a:lstStyle/>
        <a:p>
          <a:r>
            <a:rPr lang="tr-TR" sz="1200" b="1" dirty="0"/>
            <a:t>Mobilisation </a:t>
          </a:r>
        </a:p>
      </dgm:t>
    </dgm:pt>
    <dgm:pt modelId="{75D9A986-98DC-4579-832D-AF9A62C9821B}" type="parTrans" cxnId="{B6A2A7DD-99CF-4B14-9E24-355C9BA8C61F}">
      <dgm:prSet/>
      <dgm:spPr/>
      <dgm:t>
        <a:bodyPr/>
        <a:lstStyle/>
        <a:p>
          <a:endParaRPr lang="tr-TR"/>
        </a:p>
      </dgm:t>
    </dgm:pt>
    <dgm:pt modelId="{D088E715-53A0-4B64-BEEE-3A8512F151AB}" type="sibTrans" cxnId="{B6A2A7DD-99CF-4B14-9E24-355C9BA8C61F}">
      <dgm:prSet/>
      <dgm:spPr>
        <a:solidFill>
          <a:srgbClr val="C00000"/>
        </a:solidFill>
        <a:ln>
          <a:noFill/>
        </a:ln>
      </dgm:spPr>
      <dgm:t>
        <a:bodyPr/>
        <a:lstStyle/>
        <a:p>
          <a:endParaRPr lang="tr-TR"/>
        </a:p>
      </dgm:t>
    </dgm:pt>
    <dgm:pt modelId="{99DDD574-58C6-4F53-9209-442BD3402062}">
      <dgm:prSet phldrT="[Metin]" custT="1"/>
      <dgm:spPr/>
      <dgm:t>
        <a:bodyPr/>
        <a:lstStyle/>
        <a:p>
          <a:r>
            <a:rPr lang="tr-TR" sz="1200" b="1" dirty="0"/>
            <a:t>Conditioning</a:t>
          </a:r>
        </a:p>
      </dgm:t>
    </dgm:pt>
    <dgm:pt modelId="{979CE7B4-3F20-430D-B030-A5BD938EFFBE}" type="parTrans" cxnId="{D8FF0347-E086-4780-AFA6-C1DC91805A37}">
      <dgm:prSet/>
      <dgm:spPr/>
      <dgm:t>
        <a:bodyPr/>
        <a:lstStyle/>
        <a:p>
          <a:endParaRPr lang="tr-TR"/>
        </a:p>
      </dgm:t>
    </dgm:pt>
    <dgm:pt modelId="{7F91412A-05D7-49EF-B975-DA411501D9FD}" type="sibTrans" cxnId="{D8FF0347-E086-4780-AFA6-C1DC91805A37}">
      <dgm:prSet/>
      <dgm:spPr>
        <a:solidFill>
          <a:srgbClr val="C00000"/>
        </a:solidFill>
      </dgm:spPr>
      <dgm:t>
        <a:bodyPr/>
        <a:lstStyle/>
        <a:p>
          <a:endParaRPr lang="tr-TR"/>
        </a:p>
      </dgm:t>
    </dgm:pt>
    <dgm:pt modelId="{1512C7A9-69DE-4E60-87C5-FC8ABBEABF33}">
      <dgm:prSet custT="1"/>
      <dgm:spPr/>
      <dgm:t>
        <a:bodyPr/>
        <a:lstStyle/>
        <a:p>
          <a:r>
            <a:rPr lang="tr-TR" sz="1100" b="0" dirty="0"/>
            <a:t>Apheresis </a:t>
          </a:r>
        </a:p>
      </dgm:t>
    </dgm:pt>
    <dgm:pt modelId="{9EA7453B-1673-4F0E-BA9A-046BD26A0EDF}" type="parTrans" cxnId="{2CDBA322-C32A-442C-AADB-12E1EDABA42B}">
      <dgm:prSet/>
      <dgm:spPr/>
      <dgm:t>
        <a:bodyPr/>
        <a:lstStyle/>
        <a:p>
          <a:endParaRPr lang="tr-TR"/>
        </a:p>
      </dgm:t>
    </dgm:pt>
    <dgm:pt modelId="{A3CC8AF1-212E-42CF-A858-D7ABCC314ADE}" type="sibTrans" cxnId="{2CDBA322-C32A-442C-AADB-12E1EDABA42B}">
      <dgm:prSet/>
      <dgm:spPr>
        <a:solidFill>
          <a:srgbClr val="C00000"/>
        </a:solidFill>
      </dgm:spPr>
      <dgm:t>
        <a:bodyPr/>
        <a:lstStyle/>
        <a:p>
          <a:endParaRPr lang="tr-TR"/>
        </a:p>
      </dgm:t>
    </dgm:pt>
    <dgm:pt modelId="{C4C3C102-67EE-4B63-985E-854B6EF166DE}">
      <dgm:prSet/>
      <dgm:spPr/>
      <dgm:t>
        <a:bodyPr/>
        <a:lstStyle/>
        <a:p>
          <a:r>
            <a:rPr lang="tr-TR" dirty="0"/>
            <a:t>HSC Infusion</a:t>
          </a:r>
        </a:p>
      </dgm:t>
    </dgm:pt>
    <dgm:pt modelId="{F92082A1-37DA-4E98-A62B-03F6C11BD829}" type="parTrans" cxnId="{DE3C6488-7901-4690-A0B9-F1217D676075}">
      <dgm:prSet/>
      <dgm:spPr/>
      <dgm:t>
        <a:bodyPr/>
        <a:lstStyle/>
        <a:p>
          <a:endParaRPr lang="tr-TR"/>
        </a:p>
      </dgm:t>
    </dgm:pt>
    <dgm:pt modelId="{D246A38D-B272-4A75-AEE2-B9C1D0CDD526}" type="sibTrans" cxnId="{DE3C6488-7901-4690-A0B9-F1217D676075}">
      <dgm:prSet/>
      <dgm:spPr>
        <a:solidFill>
          <a:srgbClr val="C00000"/>
        </a:solidFill>
      </dgm:spPr>
      <dgm:t>
        <a:bodyPr/>
        <a:lstStyle/>
        <a:p>
          <a:endParaRPr lang="tr-TR"/>
        </a:p>
      </dgm:t>
    </dgm:pt>
    <dgm:pt modelId="{681AAD80-2478-49BB-9064-DFE150ACE69F}">
      <dgm:prSet custT="1"/>
      <dgm:spPr/>
      <dgm:t>
        <a:bodyPr/>
        <a:lstStyle/>
        <a:p>
          <a:r>
            <a:rPr lang="tr-TR" sz="1200" b="1" dirty="0"/>
            <a:t>Aplastic  </a:t>
          </a:r>
          <a:r>
            <a:rPr lang="tr-TR" sz="1200" b="1" dirty="0" err="1"/>
            <a:t>Phase</a:t>
          </a:r>
          <a:endParaRPr lang="tr-TR" sz="1200" b="1" dirty="0"/>
        </a:p>
      </dgm:t>
    </dgm:pt>
    <dgm:pt modelId="{2290939F-EEF6-4362-B7A4-B14D9E915D91}" type="parTrans" cxnId="{98AAA97E-B2C3-4380-A29D-EA3D9648FC5B}">
      <dgm:prSet/>
      <dgm:spPr/>
      <dgm:t>
        <a:bodyPr/>
        <a:lstStyle/>
        <a:p>
          <a:endParaRPr lang="tr-TR"/>
        </a:p>
      </dgm:t>
    </dgm:pt>
    <dgm:pt modelId="{C31366EA-D090-4E19-9B35-190FA6E3E8E2}" type="sibTrans" cxnId="{98AAA97E-B2C3-4380-A29D-EA3D9648FC5B}">
      <dgm:prSet/>
      <dgm:spPr>
        <a:solidFill>
          <a:srgbClr val="C00000"/>
        </a:solidFill>
      </dgm:spPr>
      <dgm:t>
        <a:bodyPr/>
        <a:lstStyle/>
        <a:p>
          <a:endParaRPr lang="tr-TR"/>
        </a:p>
      </dgm:t>
    </dgm:pt>
    <dgm:pt modelId="{C0398B18-F562-4F1E-9C8E-314EF5726F9F}">
      <dgm:prSet custT="1"/>
      <dgm:spPr/>
      <dgm:t>
        <a:bodyPr/>
        <a:lstStyle/>
        <a:p>
          <a:r>
            <a:rPr lang="tr-TR" sz="1400" b="1" dirty="0"/>
            <a:t>RECOVERY</a:t>
          </a:r>
        </a:p>
      </dgm:t>
    </dgm:pt>
    <dgm:pt modelId="{CD56EBD9-30DD-4885-AF1B-18C8E7A97AEC}" type="parTrans" cxnId="{8FB715DA-0F79-4504-8C21-8F01C29811CC}">
      <dgm:prSet/>
      <dgm:spPr/>
      <dgm:t>
        <a:bodyPr/>
        <a:lstStyle/>
        <a:p>
          <a:endParaRPr lang="tr-TR"/>
        </a:p>
      </dgm:t>
    </dgm:pt>
    <dgm:pt modelId="{E83004AA-A814-462F-B2B2-39D605DD1C57}" type="sibTrans" cxnId="{8FB715DA-0F79-4504-8C21-8F01C29811CC}">
      <dgm:prSet/>
      <dgm:spPr/>
      <dgm:t>
        <a:bodyPr/>
        <a:lstStyle/>
        <a:p>
          <a:endParaRPr lang="tr-TR"/>
        </a:p>
      </dgm:t>
    </dgm:pt>
    <dgm:pt modelId="{D5027F06-6432-4911-843B-4D03737889F3}" type="pres">
      <dgm:prSet presAssocID="{1ED089B9-D928-4A31-9D26-BC3CA9FF5116}" presName="Name0" presStyleCnt="0">
        <dgm:presLayoutVars>
          <dgm:dir/>
          <dgm:animLvl val="lvl"/>
          <dgm:resizeHandles val="exact"/>
        </dgm:presLayoutVars>
      </dgm:prSet>
      <dgm:spPr/>
    </dgm:pt>
    <dgm:pt modelId="{FFC2C20B-A200-4CB0-B972-53291132D52E}" type="pres">
      <dgm:prSet presAssocID="{1ED089B9-D928-4A31-9D26-BC3CA9FF5116}" presName="tSp" presStyleCnt="0"/>
      <dgm:spPr/>
    </dgm:pt>
    <dgm:pt modelId="{A44C7C59-C180-4FE8-885A-D5F7795E9098}" type="pres">
      <dgm:prSet presAssocID="{1ED089B9-D928-4A31-9D26-BC3CA9FF5116}" presName="bSp" presStyleCnt="0"/>
      <dgm:spPr/>
    </dgm:pt>
    <dgm:pt modelId="{F81A08E9-89A6-4973-A9C2-C866DD575DD9}" type="pres">
      <dgm:prSet presAssocID="{1ED089B9-D928-4A31-9D26-BC3CA9FF5116}" presName="process" presStyleCnt="0"/>
      <dgm:spPr/>
    </dgm:pt>
    <dgm:pt modelId="{FAE9A043-2794-43CF-AAD1-52144CA01119}" type="pres">
      <dgm:prSet presAssocID="{CE955268-1D0E-48B5-9A11-E151F743E8DA}" presName="composite1" presStyleCnt="0"/>
      <dgm:spPr/>
    </dgm:pt>
    <dgm:pt modelId="{0EC2247A-8476-49FF-B1C5-F329AF581A7B}" type="pres">
      <dgm:prSet presAssocID="{CE955268-1D0E-48B5-9A11-E151F743E8DA}" presName="dummyNode1" presStyleLbl="node1" presStyleIdx="0" presStyleCnt="6"/>
      <dgm:spPr/>
    </dgm:pt>
    <dgm:pt modelId="{FFE8153A-EABF-40BA-981D-EEAD4B527418}" type="pres">
      <dgm:prSet presAssocID="{CE955268-1D0E-48B5-9A11-E151F743E8DA}" presName="childNode1" presStyleLbl="bgAcc1" presStyleIdx="0" presStyleCnt="6" custScaleX="109209" custScaleY="184774">
        <dgm:presLayoutVars>
          <dgm:bulletEnabled val="1"/>
        </dgm:presLayoutVars>
      </dgm:prSet>
      <dgm:spPr>
        <a:blipFill rotWithShape="0">
          <a:blip xmlns:r="http://schemas.openxmlformats.org/officeDocument/2006/relationships" r:embed="rId1"/>
          <a:stretch>
            <a:fillRect/>
          </a:stretch>
        </a:blipFill>
      </dgm:spPr>
    </dgm:pt>
    <dgm:pt modelId="{549D4D42-57CD-482D-86EE-7B4ED373743F}" type="pres">
      <dgm:prSet presAssocID="{CE955268-1D0E-48B5-9A11-E151F743E8DA}" presName="childNode1tx" presStyleLbl="bgAcc1" presStyleIdx="0" presStyleCnt="6">
        <dgm:presLayoutVars>
          <dgm:bulletEnabled val="1"/>
        </dgm:presLayoutVars>
      </dgm:prSet>
      <dgm:spPr/>
    </dgm:pt>
    <dgm:pt modelId="{45FC35C6-9FA9-46C9-B445-D1B641E53E54}" type="pres">
      <dgm:prSet presAssocID="{CE955268-1D0E-48B5-9A11-E151F743E8DA}" presName="parentNode1" presStyleLbl="node1" presStyleIdx="0" presStyleCnt="6" custScaleX="111964" custScaleY="96255" custLinFactY="55701" custLinFactNeighborX="-16679" custLinFactNeighborY="100000">
        <dgm:presLayoutVars>
          <dgm:chMax val="1"/>
          <dgm:bulletEnabled val="1"/>
        </dgm:presLayoutVars>
      </dgm:prSet>
      <dgm:spPr/>
      <dgm:t>
        <a:bodyPr/>
        <a:lstStyle/>
        <a:p>
          <a:endParaRPr lang="en-US"/>
        </a:p>
      </dgm:t>
    </dgm:pt>
    <dgm:pt modelId="{3B32D4FE-B486-4726-9A03-B1E0FFF39C3D}" type="pres">
      <dgm:prSet presAssocID="{CE955268-1D0E-48B5-9A11-E151F743E8DA}" presName="connSite1" presStyleCnt="0"/>
      <dgm:spPr/>
    </dgm:pt>
    <dgm:pt modelId="{90F3B86F-2869-4621-8F66-CC8E3033C9BE}" type="pres">
      <dgm:prSet presAssocID="{D088E715-53A0-4B64-BEEE-3A8512F151AB}" presName="Name9" presStyleLbl="sibTrans2D1" presStyleIdx="0" presStyleCnt="5"/>
      <dgm:spPr/>
      <dgm:t>
        <a:bodyPr/>
        <a:lstStyle/>
        <a:p>
          <a:endParaRPr lang="en-US"/>
        </a:p>
      </dgm:t>
    </dgm:pt>
    <dgm:pt modelId="{E21A6BEC-B221-4F3B-8994-12EBAA7AB89D}" type="pres">
      <dgm:prSet presAssocID="{1512C7A9-69DE-4E60-87C5-FC8ABBEABF33}" presName="composite2" presStyleCnt="0"/>
      <dgm:spPr/>
    </dgm:pt>
    <dgm:pt modelId="{D03544E5-32D2-439A-9D0C-3266304223A2}" type="pres">
      <dgm:prSet presAssocID="{1512C7A9-69DE-4E60-87C5-FC8ABBEABF33}" presName="dummyNode2" presStyleLbl="node1" presStyleIdx="0" presStyleCnt="6"/>
      <dgm:spPr/>
    </dgm:pt>
    <dgm:pt modelId="{C1EBBCD0-7001-49B2-BE60-F5242B6FFF60}" type="pres">
      <dgm:prSet presAssocID="{1512C7A9-69DE-4E60-87C5-FC8ABBEABF33}" presName="childNode2" presStyleLbl="bgAcc1" presStyleIdx="1" presStyleCnt="6">
        <dgm:presLayoutVars>
          <dgm:bulletEnabled val="1"/>
        </dgm:presLayoutVars>
      </dgm:prSet>
      <dgm:spPr>
        <a:blipFill rotWithShape="0">
          <a:blip xmlns:r="http://schemas.openxmlformats.org/officeDocument/2006/relationships" r:embed="rId2"/>
          <a:stretch>
            <a:fillRect/>
          </a:stretch>
        </a:blipFill>
      </dgm:spPr>
    </dgm:pt>
    <dgm:pt modelId="{F28946F3-FC99-4B31-9F4C-9EEB0B744F7D}" type="pres">
      <dgm:prSet presAssocID="{1512C7A9-69DE-4E60-87C5-FC8ABBEABF33}" presName="childNode2tx" presStyleLbl="bgAcc1" presStyleIdx="1" presStyleCnt="6">
        <dgm:presLayoutVars>
          <dgm:bulletEnabled val="1"/>
        </dgm:presLayoutVars>
      </dgm:prSet>
      <dgm:spPr/>
    </dgm:pt>
    <dgm:pt modelId="{849D8050-8063-4B10-892D-485B955E9D02}" type="pres">
      <dgm:prSet presAssocID="{1512C7A9-69DE-4E60-87C5-FC8ABBEABF33}" presName="parentNode2" presStyleLbl="node1" presStyleIdx="1" presStyleCnt="6" custScaleX="99886" custScaleY="93790" custLinFactNeighborX="-18491" custLinFactNeighborY="-59570">
        <dgm:presLayoutVars>
          <dgm:chMax val="0"/>
          <dgm:bulletEnabled val="1"/>
        </dgm:presLayoutVars>
      </dgm:prSet>
      <dgm:spPr/>
      <dgm:t>
        <a:bodyPr/>
        <a:lstStyle/>
        <a:p>
          <a:endParaRPr lang="en-US"/>
        </a:p>
      </dgm:t>
    </dgm:pt>
    <dgm:pt modelId="{4B0ECDA5-C4D0-4799-A583-4027A5022CE1}" type="pres">
      <dgm:prSet presAssocID="{1512C7A9-69DE-4E60-87C5-FC8ABBEABF33}" presName="connSite2" presStyleCnt="0"/>
      <dgm:spPr/>
    </dgm:pt>
    <dgm:pt modelId="{5B1F5E19-346D-4785-B730-2E925EFB5CD5}" type="pres">
      <dgm:prSet presAssocID="{A3CC8AF1-212E-42CF-A858-D7ABCC314ADE}" presName="Name18" presStyleLbl="sibTrans2D1" presStyleIdx="1" presStyleCnt="5"/>
      <dgm:spPr/>
      <dgm:t>
        <a:bodyPr/>
        <a:lstStyle/>
        <a:p>
          <a:endParaRPr lang="en-US"/>
        </a:p>
      </dgm:t>
    </dgm:pt>
    <dgm:pt modelId="{126928F6-520B-4BB3-871C-1E0F8A97A784}" type="pres">
      <dgm:prSet presAssocID="{99DDD574-58C6-4F53-9209-442BD3402062}" presName="composite1" presStyleCnt="0"/>
      <dgm:spPr/>
    </dgm:pt>
    <dgm:pt modelId="{62927D4D-0B97-41E6-B57B-6C1EDC92A5F0}" type="pres">
      <dgm:prSet presAssocID="{99DDD574-58C6-4F53-9209-442BD3402062}" presName="dummyNode1" presStyleLbl="node1" presStyleIdx="1" presStyleCnt="6"/>
      <dgm:spPr/>
    </dgm:pt>
    <dgm:pt modelId="{356A5FBF-8764-44D6-83E5-A300A7627D2F}" type="pres">
      <dgm:prSet presAssocID="{99DDD574-58C6-4F53-9209-442BD3402062}" presName="childNode1" presStyleLbl="bgAcc1" presStyleIdx="2" presStyleCnt="6" custScaleX="113443" custScaleY="183198" custLinFactNeighborX="2574" custLinFactNeighborY="-4233">
        <dgm:presLayoutVars>
          <dgm:bulletEnabled val="1"/>
        </dgm:presLayoutVars>
      </dgm:prSet>
      <dgm:spPr>
        <a:blipFill rotWithShape="0">
          <a:blip xmlns:r="http://schemas.openxmlformats.org/officeDocument/2006/relationships" r:embed="rId3"/>
          <a:stretch>
            <a:fillRect/>
          </a:stretch>
        </a:blipFill>
      </dgm:spPr>
    </dgm:pt>
    <dgm:pt modelId="{76A703B6-B15E-4E6F-A06B-90D546204A9B}" type="pres">
      <dgm:prSet presAssocID="{99DDD574-58C6-4F53-9209-442BD3402062}" presName="childNode1tx" presStyleLbl="bgAcc1" presStyleIdx="2" presStyleCnt="6">
        <dgm:presLayoutVars>
          <dgm:bulletEnabled val="1"/>
        </dgm:presLayoutVars>
      </dgm:prSet>
      <dgm:spPr/>
    </dgm:pt>
    <dgm:pt modelId="{30136B81-0BDC-4DFC-8901-DE49CE515240}" type="pres">
      <dgm:prSet presAssocID="{99DDD574-58C6-4F53-9209-442BD3402062}" presName="parentNode1" presStyleLbl="node1" presStyleIdx="2" presStyleCnt="6" custScaleX="111750" custScaleY="95518" custLinFactY="41356" custLinFactNeighborX="-14297" custLinFactNeighborY="100000">
        <dgm:presLayoutVars>
          <dgm:chMax val="1"/>
          <dgm:bulletEnabled val="1"/>
        </dgm:presLayoutVars>
      </dgm:prSet>
      <dgm:spPr/>
      <dgm:t>
        <a:bodyPr/>
        <a:lstStyle/>
        <a:p>
          <a:endParaRPr lang="en-US"/>
        </a:p>
      </dgm:t>
    </dgm:pt>
    <dgm:pt modelId="{64A337C3-12D9-4664-B1D9-36F5CE9E8CC1}" type="pres">
      <dgm:prSet presAssocID="{99DDD574-58C6-4F53-9209-442BD3402062}" presName="connSite1" presStyleCnt="0"/>
      <dgm:spPr/>
    </dgm:pt>
    <dgm:pt modelId="{3279CAE3-7BAC-4708-90E1-2B09589D021B}" type="pres">
      <dgm:prSet presAssocID="{7F91412A-05D7-49EF-B975-DA411501D9FD}" presName="Name9" presStyleLbl="sibTrans2D1" presStyleIdx="2" presStyleCnt="5"/>
      <dgm:spPr/>
      <dgm:t>
        <a:bodyPr/>
        <a:lstStyle/>
        <a:p>
          <a:endParaRPr lang="en-US"/>
        </a:p>
      </dgm:t>
    </dgm:pt>
    <dgm:pt modelId="{924BCD29-53DC-4ED0-8BA6-D9769060C022}" type="pres">
      <dgm:prSet presAssocID="{C4C3C102-67EE-4B63-985E-854B6EF166DE}" presName="composite2" presStyleCnt="0"/>
      <dgm:spPr/>
    </dgm:pt>
    <dgm:pt modelId="{1BEF3E8A-5FC2-402D-87F0-2598274D8E89}" type="pres">
      <dgm:prSet presAssocID="{C4C3C102-67EE-4B63-985E-854B6EF166DE}" presName="dummyNode2" presStyleLbl="node1" presStyleIdx="2" presStyleCnt="6"/>
      <dgm:spPr/>
    </dgm:pt>
    <dgm:pt modelId="{922D53BD-2011-46CB-BAEB-223FD24A4F8F}" type="pres">
      <dgm:prSet presAssocID="{C4C3C102-67EE-4B63-985E-854B6EF166DE}" presName="childNode2" presStyleLbl="bgAcc1" presStyleIdx="3" presStyleCnt="6" custScaleY="126544" custLinFactNeighborX="3962" custLinFactNeighborY="10487">
        <dgm:presLayoutVars>
          <dgm:bulletEnabled val="1"/>
        </dgm:presLayoutVars>
      </dgm:prSet>
      <dgm:spPr>
        <a:blipFill rotWithShape="0">
          <a:blip xmlns:r="http://schemas.openxmlformats.org/officeDocument/2006/relationships" r:embed="rId4"/>
          <a:stretch>
            <a:fillRect/>
          </a:stretch>
        </a:blipFill>
      </dgm:spPr>
    </dgm:pt>
    <dgm:pt modelId="{81B03460-81C8-446F-A078-AFA558B11351}" type="pres">
      <dgm:prSet presAssocID="{C4C3C102-67EE-4B63-985E-854B6EF166DE}" presName="childNode2tx" presStyleLbl="bgAcc1" presStyleIdx="3" presStyleCnt="6">
        <dgm:presLayoutVars>
          <dgm:bulletEnabled val="1"/>
        </dgm:presLayoutVars>
      </dgm:prSet>
      <dgm:spPr/>
    </dgm:pt>
    <dgm:pt modelId="{59665563-CDAA-4080-AC00-BC97F0A754E0}" type="pres">
      <dgm:prSet presAssocID="{C4C3C102-67EE-4B63-985E-854B6EF166DE}" presName="parentNode2" presStyleLbl="node1" presStyleIdx="3" presStyleCnt="6" custScaleX="99236" custScaleY="78959" custLinFactNeighborX="-4764" custLinFactNeighborY="-68469">
        <dgm:presLayoutVars>
          <dgm:chMax val="0"/>
          <dgm:bulletEnabled val="1"/>
        </dgm:presLayoutVars>
      </dgm:prSet>
      <dgm:spPr/>
      <dgm:t>
        <a:bodyPr/>
        <a:lstStyle/>
        <a:p>
          <a:endParaRPr lang="en-US"/>
        </a:p>
      </dgm:t>
    </dgm:pt>
    <dgm:pt modelId="{B509948F-5B11-41AF-B4D9-9812CA7E86A8}" type="pres">
      <dgm:prSet presAssocID="{C4C3C102-67EE-4B63-985E-854B6EF166DE}" presName="connSite2" presStyleCnt="0"/>
      <dgm:spPr/>
    </dgm:pt>
    <dgm:pt modelId="{67BBD911-5659-47A0-A5EC-03459FF007DF}" type="pres">
      <dgm:prSet presAssocID="{D246A38D-B272-4A75-AEE2-B9C1D0CDD526}" presName="Name18" presStyleLbl="sibTrans2D1" presStyleIdx="3" presStyleCnt="5"/>
      <dgm:spPr/>
      <dgm:t>
        <a:bodyPr/>
        <a:lstStyle/>
        <a:p>
          <a:endParaRPr lang="en-US"/>
        </a:p>
      </dgm:t>
    </dgm:pt>
    <dgm:pt modelId="{DFB75887-0A75-49D4-A191-4217D34EADFF}" type="pres">
      <dgm:prSet presAssocID="{681AAD80-2478-49BB-9064-DFE150ACE69F}" presName="composite1" presStyleCnt="0"/>
      <dgm:spPr/>
    </dgm:pt>
    <dgm:pt modelId="{F9F03BBF-5D13-478E-B0CD-DE6B378C023D}" type="pres">
      <dgm:prSet presAssocID="{681AAD80-2478-49BB-9064-DFE150ACE69F}" presName="dummyNode1" presStyleLbl="node1" presStyleIdx="3" presStyleCnt="6"/>
      <dgm:spPr/>
    </dgm:pt>
    <dgm:pt modelId="{E7E026B4-E35D-4ED2-9C64-0D2DD58FE193}" type="pres">
      <dgm:prSet presAssocID="{681AAD80-2478-49BB-9064-DFE150ACE69F}" presName="childNode1" presStyleLbl="bgAcc1" presStyleIdx="4" presStyleCnt="6" custScaleX="118498" custScaleY="176265">
        <dgm:presLayoutVars>
          <dgm:bulletEnabled val="1"/>
        </dgm:presLayoutVars>
      </dgm:prSet>
      <dgm:spPr>
        <a:blipFill rotWithShape="0">
          <a:blip xmlns:r="http://schemas.openxmlformats.org/officeDocument/2006/relationships" r:embed="rId5"/>
          <a:stretch>
            <a:fillRect/>
          </a:stretch>
        </a:blipFill>
      </dgm:spPr>
    </dgm:pt>
    <dgm:pt modelId="{8C31DC21-E077-4AD1-A577-13860EE5746F}" type="pres">
      <dgm:prSet presAssocID="{681AAD80-2478-49BB-9064-DFE150ACE69F}" presName="childNode1tx" presStyleLbl="bgAcc1" presStyleIdx="4" presStyleCnt="6">
        <dgm:presLayoutVars>
          <dgm:bulletEnabled val="1"/>
        </dgm:presLayoutVars>
      </dgm:prSet>
      <dgm:spPr/>
    </dgm:pt>
    <dgm:pt modelId="{5DDC2CA1-A690-438A-803F-23B15F84374B}" type="pres">
      <dgm:prSet presAssocID="{681AAD80-2478-49BB-9064-DFE150ACE69F}" presName="parentNode1" presStyleLbl="node1" presStyleIdx="4" presStyleCnt="6" custScaleX="145690" custLinFactY="47427" custLinFactNeighborX="2335" custLinFactNeighborY="100000">
        <dgm:presLayoutVars>
          <dgm:chMax val="1"/>
          <dgm:bulletEnabled val="1"/>
        </dgm:presLayoutVars>
      </dgm:prSet>
      <dgm:spPr/>
      <dgm:t>
        <a:bodyPr/>
        <a:lstStyle/>
        <a:p>
          <a:endParaRPr lang="en-US"/>
        </a:p>
      </dgm:t>
    </dgm:pt>
    <dgm:pt modelId="{FDBBB9E9-60F3-413B-9B69-2B35413949F9}" type="pres">
      <dgm:prSet presAssocID="{681AAD80-2478-49BB-9064-DFE150ACE69F}" presName="connSite1" presStyleCnt="0"/>
      <dgm:spPr/>
    </dgm:pt>
    <dgm:pt modelId="{228F3BB2-9E5C-4AE1-878A-7824BDA15866}" type="pres">
      <dgm:prSet presAssocID="{C31366EA-D090-4E19-9B35-190FA6E3E8E2}" presName="Name9" presStyleLbl="sibTrans2D1" presStyleIdx="4" presStyleCnt="5"/>
      <dgm:spPr/>
      <dgm:t>
        <a:bodyPr/>
        <a:lstStyle/>
        <a:p>
          <a:endParaRPr lang="en-US"/>
        </a:p>
      </dgm:t>
    </dgm:pt>
    <dgm:pt modelId="{F738AAA0-371A-4646-A43F-A3D9E1615EC6}" type="pres">
      <dgm:prSet presAssocID="{C0398B18-F562-4F1E-9C8E-314EF5726F9F}" presName="composite2" presStyleCnt="0"/>
      <dgm:spPr/>
    </dgm:pt>
    <dgm:pt modelId="{CD3CC429-AE91-4B8F-A058-F0AEED194B0E}" type="pres">
      <dgm:prSet presAssocID="{C0398B18-F562-4F1E-9C8E-314EF5726F9F}" presName="dummyNode2" presStyleLbl="node1" presStyleIdx="4" presStyleCnt="6"/>
      <dgm:spPr/>
    </dgm:pt>
    <dgm:pt modelId="{AF2084D9-EDC2-4A3E-AF0C-EE4068AFAB86}" type="pres">
      <dgm:prSet presAssocID="{C0398B18-F562-4F1E-9C8E-314EF5726F9F}" presName="childNode2" presStyleLbl="bgAcc1" presStyleIdx="5" presStyleCnt="6" custScaleX="134857" custScaleY="128456">
        <dgm:presLayoutVars>
          <dgm:bulletEnabled val="1"/>
        </dgm:presLayoutVars>
      </dgm:prSet>
      <dgm:spPr>
        <a:blipFill rotWithShape="0">
          <a:blip xmlns:r="http://schemas.openxmlformats.org/officeDocument/2006/relationships" r:embed="rId6"/>
          <a:stretch>
            <a:fillRect/>
          </a:stretch>
        </a:blipFill>
      </dgm:spPr>
    </dgm:pt>
    <dgm:pt modelId="{9498AD87-A640-47FD-A021-05F43AD132E3}" type="pres">
      <dgm:prSet presAssocID="{C0398B18-F562-4F1E-9C8E-314EF5726F9F}" presName="childNode2tx" presStyleLbl="bgAcc1" presStyleIdx="5" presStyleCnt="6">
        <dgm:presLayoutVars>
          <dgm:bulletEnabled val="1"/>
        </dgm:presLayoutVars>
      </dgm:prSet>
      <dgm:spPr/>
    </dgm:pt>
    <dgm:pt modelId="{3A0AABAC-0DE8-4F3E-BCEA-DA02576893D2}" type="pres">
      <dgm:prSet presAssocID="{C0398B18-F562-4F1E-9C8E-314EF5726F9F}" presName="parentNode2" presStyleLbl="node1" presStyleIdx="5" presStyleCnt="6" custLinFactNeighborX="-20506" custLinFactNeighborY="-90008">
        <dgm:presLayoutVars>
          <dgm:chMax val="0"/>
          <dgm:bulletEnabled val="1"/>
        </dgm:presLayoutVars>
      </dgm:prSet>
      <dgm:spPr/>
      <dgm:t>
        <a:bodyPr/>
        <a:lstStyle/>
        <a:p>
          <a:endParaRPr lang="en-US"/>
        </a:p>
      </dgm:t>
    </dgm:pt>
    <dgm:pt modelId="{7EB08ADE-24A1-4A1C-9A64-55AC7DCDECF2}" type="pres">
      <dgm:prSet presAssocID="{C0398B18-F562-4F1E-9C8E-314EF5726F9F}" presName="connSite2" presStyleCnt="0"/>
      <dgm:spPr/>
    </dgm:pt>
  </dgm:ptLst>
  <dgm:cxnLst>
    <dgm:cxn modelId="{179A8361-AE3E-4819-9960-2BE99115E2DC}" type="presOf" srcId="{CE955268-1D0E-48B5-9A11-E151F743E8DA}" destId="{45FC35C6-9FA9-46C9-B445-D1B641E53E54}" srcOrd="0" destOrd="0" presId="urn:microsoft.com/office/officeart/2005/8/layout/hProcess4"/>
    <dgm:cxn modelId="{F2D3C6F8-4C19-4443-A930-278ABE235E80}" type="presOf" srcId="{D246A38D-B272-4A75-AEE2-B9C1D0CDD526}" destId="{67BBD911-5659-47A0-A5EC-03459FF007DF}" srcOrd="0" destOrd="0" presId="urn:microsoft.com/office/officeart/2005/8/layout/hProcess4"/>
    <dgm:cxn modelId="{297039A1-752F-439C-AC16-C58485E7E4AA}" type="presOf" srcId="{99DDD574-58C6-4F53-9209-442BD3402062}" destId="{30136B81-0BDC-4DFC-8901-DE49CE515240}" srcOrd="0" destOrd="0" presId="urn:microsoft.com/office/officeart/2005/8/layout/hProcess4"/>
    <dgm:cxn modelId="{D8FF0347-E086-4780-AFA6-C1DC91805A37}" srcId="{1ED089B9-D928-4A31-9D26-BC3CA9FF5116}" destId="{99DDD574-58C6-4F53-9209-442BD3402062}" srcOrd="2" destOrd="0" parTransId="{979CE7B4-3F20-430D-B030-A5BD938EFFBE}" sibTransId="{7F91412A-05D7-49EF-B975-DA411501D9FD}"/>
    <dgm:cxn modelId="{4BCB0795-F827-4E2D-8E02-8B8F7A5BBA23}" type="presOf" srcId="{7F91412A-05D7-49EF-B975-DA411501D9FD}" destId="{3279CAE3-7BAC-4708-90E1-2B09589D021B}" srcOrd="0" destOrd="0" presId="urn:microsoft.com/office/officeart/2005/8/layout/hProcess4"/>
    <dgm:cxn modelId="{8FB715DA-0F79-4504-8C21-8F01C29811CC}" srcId="{1ED089B9-D928-4A31-9D26-BC3CA9FF5116}" destId="{C0398B18-F562-4F1E-9C8E-314EF5726F9F}" srcOrd="5" destOrd="0" parTransId="{CD56EBD9-30DD-4885-AF1B-18C8E7A97AEC}" sibTransId="{E83004AA-A814-462F-B2B2-39D605DD1C57}"/>
    <dgm:cxn modelId="{5DD1648C-F38E-421D-AFDD-C5DC849AD546}" type="presOf" srcId="{1512C7A9-69DE-4E60-87C5-FC8ABBEABF33}" destId="{849D8050-8063-4B10-892D-485B955E9D02}" srcOrd="0" destOrd="0" presId="urn:microsoft.com/office/officeart/2005/8/layout/hProcess4"/>
    <dgm:cxn modelId="{DE3C6488-7901-4690-A0B9-F1217D676075}" srcId="{1ED089B9-D928-4A31-9D26-BC3CA9FF5116}" destId="{C4C3C102-67EE-4B63-985E-854B6EF166DE}" srcOrd="3" destOrd="0" parTransId="{F92082A1-37DA-4E98-A62B-03F6C11BD829}" sibTransId="{D246A38D-B272-4A75-AEE2-B9C1D0CDD526}"/>
    <dgm:cxn modelId="{6EA4B39C-21E1-4625-853E-7111B5AD7194}" type="presOf" srcId="{C4C3C102-67EE-4B63-985E-854B6EF166DE}" destId="{59665563-CDAA-4080-AC00-BC97F0A754E0}" srcOrd="0" destOrd="0" presId="urn:microsoft.com/office/officeart/2005/8/layout/hProcess4"/>
    <dgm:cxn modelId="{2CDBA322-C32A-442C-AADB-12E1EDABA42B}" srcId="{1ED089B9-D928-4A31-9D26-BC3CA9FF5116}" destId="{1512C7A9-69DE-4E60-87C5-FC8ABBEABF33}" srcOrd="1" destOrd="0" parTransId="{9EA7453B-1673-4F0E-BA9A-046BD26A0EDF}" sibTransId="{A3CC8AF1-212E-42CF-A858-D7ABCC314ADE}"/>
    <dgm:cxn modelId="{B6C23AAC-B9E9-425D-9E37-A1C7D7B38ADC}" type="presOf" srcId="{C0398B18-F562-4F1E-9C8E-314EF5726F9F}" destId="{3A0AABAC-0DE8-4F3E-BCEA-DA02576893D2}" srcOrd="0" destOrd="0" presId="urn:microsoft.com/office/officeart/2005/8/layout/hProcess4"/>
    <dgm:cxn modelId="{98AAA97E-B2C3-4380-A29D-EA3D9648FC5B}" srcId="{1ED089B9-D928-4A31-9D26-BC3CA9FF5116}" destId="{681AAD80-2478-49BB-9064-DFE150ACE69F}" srcOrd="4" destOrd="0" parTransId="{2290939F-EEF6-4362-B7A4-B14D9E915D91}" sibTransId="{C31366EA-D090-4E19-9B35-190FA6E3E8E2}"/>
    <dgm:cxn modelId="{73D31CC6-6F9D-40DF-98E2-3C00CE9BB801}" type="presOf" srcId="{D088E715-53A0-4B64-BEEE-3A8512F151AB}" destId="{90F3B86F-2869-4621-8F66-CC8E3033C9BE}" srcOrd="0" destOrd="0" presId="urn:microsoft.com/office/officeart/2005/8/layout/hProcess4"/>
    <dgm:cxn modelId="{F5B678E1-BF6D-487F-9F14-BA6D30810492}" type="presOf" srcId="{C31366EA-D090-4E19-9B35-190FA6E3E8E2}" destId="{228F3BB2-9E5C-4AE1-878A-7824BDA15866}" srcOrd="0" destOrd="0" presId="urn:microsoft.com/office/officeart/2005/8/layout/hProcess4"/>
    <dgm:cxn modelId="{CFB2373B-1E75-4A12-ABF4-FEB42E8D228C}" type="presOf" srcId="{1ED089B9-D928-4A31-9D26-BC3CA9FF5116}" destId="{D5027F06-6432-4911-843B-4D03737889F3}" srcOrd="0" destOrd="0" presId="urn:microsoft.com/office/officeart/2005/8/layout/hProcess4"/>
    <dgm:cxn modelId="{B6A2A7DD-99CF-4B14-9E24-355C9BA8C61F}" srcId="{1ED089B9-D928-4A31-9D26-BC3CA9FF5116}" destId="{CE955268-1D0E-48B5-9A11-E151F743E8DA}" srcOrd="0" destOrd="0" parTransId="{75D9A986-98DC-4579-832D-AF9A62C9821B}" sibTransId="{D088E715-53A0-4B64-BEEE-3A8512F151AB}"/>
    <dgm:cxn modelId="{A9D783A8-EAC8-42D8-8347-D79373085C5D}" type="presOf" srcId="{681AAD80-2478-49BB-9064-DFE150ACE69F}" destId="{5DDC2CA1-A690-438A-803F-23B15F84374B}" srcOrd="0" destOrd="0" presId="urn:microsoft.com/office/officeart/2005/8/layout/hProcess4"/>
    <dgm:cxn modelId="{C04EEFD9-B75A-4D5F-9507-EF366ECCE8D3}" type="presOf" srcId="{A3CC8AF1-212E-42CF-A858-D7ABCC314ADE}" destId="{5B1F5E19-346D-4785-B730-2E925EFB5CD5}" srcOrd="0" destOrd="0" presId="urn:microsoft.com/office/officeart/2005/8/layout/hProcess4"/>
    <dgm:cxn modelId="{121D000A-0CD5-4569-A4E4-FA13E0F88BAB}" type="presParOf" srcId="{D5027F06-6432-4911-843B-4D03737889F3}" destId="{FFC2C20B-A200-4CB0-B972-53291132D52E}" srcOrd="0" destOrd="0" presId="urn:microsoft.com/office/officeart/2005/8/layout/hProcess4"/>
    <dgm:cxn modelId="{90CC1E3C-91C2-4167-B407-24C63B9EBEC8}" type="presParOf" srcId="{D5027F06-6432-4911-843B-4D03737889F3}" destId="{A44C7C59-C180-4FE8-885A-D5F7795E9098}" srcOrd="1" destOrd="0" presId="urn:microsoft.com/office/officeart/2005/8/layout/hProcess4"/>
    <dgm:cxn modelId="{A5B4F09D-364E-41EE-88BC-496F7135A07D}" type="presParOf" srcId="{D5027F06-6432-4911-843B-4D03737889F3}" destId="{F81A08E9-89A6-4973-A9C2-C866DD575DD9}" srcOrd="2" destOrd="0" presId="urn:microsoft.com/office/officeart/2005/8/layout/hProcess4"/>
    <dgm:cxn modelId="{7DC1C00F-82D5-442A-8176-73E40F59BE34}" type="presParOf" srcId="{F81A08E9-89A6-4973-A9C2-C866DD575DD9}" destId="{FAE9A043-2794-43CF-AAD1-52144CA01119}" srcOrd="0" destOrd="0" presId="urn:microsoft.com/office/officeart/2005/8/layout/hProcess4"/>
    <dgm:cxn modelId="{202E1133-6A22-4E7C-BC67-C37DD8C3F58D}" type="presParOf" srcId="{FAE9A043-2794-43CF-AAD1-52144CA01119}" destId="{0EC2247A-8476-49FF-B1C5-F329AF581A7B}" srcOrd="0" destOrd="0" presId="urn:microsoft.com/office/officeart/2005/8/layout/hProcess4"/>
    <dgm:cxn modelId="{BB50B63D-7B5D-4F97-8B80-40C8F32CEA83}" type="presParOf" srcId="{FAE9A043-2794-43CF-AAD1-52144CA01119}" destId="{FFE8153A-EABF-40BA-981D-EEAD4B527418}" srcOrd="1" destOrd="0" presId="urn:microsoft.com/office/officeart/2005/8/layout/hProcess4"/>
    <dgm:cxn modelId="{6A947BEF-45AB-4075-A4FD-1143ABA00AA8}" type="presParOf" srcId="{FAE9A043-2794-43CF-AAD1-52144CA01119}" destId="{549D4D42-57CD-482D-86EE-7B4ED373743F}" srcOrd="2" destOrd="0" presId="urn:microsoft.com/office/officeart/2005/8/layout/hProcess4"/>
    <dgm:cxn modelId="{DB24B40B-BEF1-4351-A0B5-39970CD4B971}" type="presParOf" srcId="{FAE9A043-2794-43CF-AAD1-52144CA01119}" destId="{45FC35C6-9FA9-46C9-B445-D1B641E53E54}" srcOrd="3" destOrd="0" presId="urn:microsoft.com/office/officeart/2005/8/layout/hProcess4"/>
    <dgm:cxn modelId="{FDF424B9-227C-4550-9F9A-1B0A23EF86A9}" type="presParOf" srcId="{FAE9A043-2794-43CF-AAD1-52144CA01119}" destId="{3B32D4FE-B486-4726-9A03-B1E0FFF39C3D}" srcOrd="4" destOrd="0" presId="urn:microsoft.com/office/officeart/2005/8/layout/hProcess4"/>
    <dgm:cxn modelId="{39A697A3-8DCE-451A-9CAB-262D0951FFA9}" type="presParOf" srcId="{F81A08E9-89A6-4973-A9C2-C866DD575DD9}" destId="{90F3B86F-2869-4621-8F66-CC8E3033C9BE}" srcOrd="1" destOrd="0" presId="urn:microsoft.com/office/officeart/2005/8/layout/hProcess4"/>
    <dgm:cxn modelId="{FB149288-28A7-401A-8A65-D4986B1FA5E4}" type="presParOf" srcId="{F81A08E9-89A6-4973-A9C2-C866DD575DD9}" destId="{E21A6BEC-B221-4F3B-8994-12EBAA7AB89D}" srcOrd="2" destOrd="0" presId="urn:microsoft.com/office/officeart/2005/8/layout/hProcess4"/>
    <dgm:cxn modelId="{7147604C-BE6E-415E-A1A1-C246222E3A83}" type="presParOf" srcId="{E21A6BEC-B221-4F3B-8994-12EBAA7AB89D}" destId="{D03544E5-32D2-439A-9D0C-3266304223A2}" srcOrd="0" destOrd="0" presId="urn:microsoft.com/office/officeart/2005/8/layout/hProcess4"/>
    <dgm:cxn modelId="{660B5522-A287-4C3E-936A-8022B03A8880}" type="presParOf" srcId="{E21A6BEC-B221-4F3B-8994-12EBAA7AB89D}" destId="{C1EBBCD0-7001-49B2-BE60-F5242B6FFF60}" srcOrd="1" destOrd="0" presId="urn:microsoft.com/office/officeart/2005/8/layout/hProcess4"/>
    <dgm:cxn modelId="{573A6AA8-42F8-441D-8A2A-2A6006C2E7CA}" type="presParOf" srcId="{E21A6BEC-B221-4F3B-8994-12EBAA7AB89D}" destId="{F28946F3-FC99-4B31-9F4C-9EEB0B744F7D}" srcOrd="2" destOrd="0" presId="urn:microsoft.com/office/officeart/2005/8/layout/hProcess4"/>
    <dgm:cxn modelId="{FFE21210-618B-45A5-87D2-468BC8184C5E}" type="presParOf" srcId="{E21A6BEC-B221-4F3B-8994-12EBAA7AB89D}" destId="{849D8050-8063-4B10-892D-485B955E9D02}" srcOrd="3" destOrd="0" presId="urn:microsoft.com/office/officeart/2005/8/layout/hProcess4"/>
    <dgm:cxn modelId="{9CEF3E36-4737-4ADC-A20F-F7B4956423E7}" type="presParOf" srcId="{E21A6BEC-B221-4F3B-8994-12EBAA7AB89D}" destId="{4B0ECDA5-C4D0-4799-A583-4027A5022CE1}" srcOrd="4" destOrd="0" presId="urn:microsoft.com/office/officeart/2005/8/layout/hProcess4"/>
    <dgm:cxn modelId="{CA418D6A-6D1D-40D5-85E9-3B8F02700DC9}" type="presParOf" srcId="{F81A08E9-89A6-4973-A9C2-C866DD575DD9}" destId="{5B1F5E19-346D-4785-B730-2E925EFB5CD5}" srcOrd="3" destOrd="0" presId="urn:microsoft.com/office/officeart/2005/8/layout/hProcess4"/>
    <dgm:cxn modelId="{4D9AADE9-A1F6-4C91-ABDC-9F26DF6A6E95}" type="presParOf" srcId="{F81A08E9-89A6-4973-A9C2-C866DD575DD9}" destId="{126928F6-520B-4BB3-871C-1E0F8A97A784}" srcOrd="4" destOrd="0" presId="urn:microsoft.com/office/officeart/2005/8/layout/hProcess4"/>
    <dgm:cxn modelId="{87EE0890-BF98-490D-8331-518636A82939}" type="presParOf" srcId="{126928F6-520B-4BB3-871C-1E0F8A97A784}" destId="{62927D4D-0B97-41E6-B57B-6C1EDC92A5F0}" srcOrd="0" destOrd="0" presId="urn:microsoft.com/office/officeart/2005/8/layout/hProcess4"/>
    <dgm:cxn modelId="{150FBACD-79C9-4453-9212-EAAB373F1EC5}" type="presParOf" srcId="{126928F6-520B-4BB3-871C-1E0F8A97A784}" destId="{356A5FBF-8764-44D6-83E5-A300A7627D2F}" srcOrd="1" destOrd="0" presId="urn:microsoft.com/office/officeart/2005/8/layout/hProcess4"/>
    <dgm:cxn modelId="{AE0040B3-087A-433B-B3E8-5CAE78F61B68}" type="presParOf" srcId="{126928F6-520B-4BB3-871C-1E0F8A97A784}" destId="{76A703B6-B15E-4E6F-A06B-90D546204A9B}" srcOrd="2" destOrd="0" presId="urn:microsoft.com/office/officeart/2005/8/layout/hProcess4"/>
    <dgm:cxn modelId="{E4FC468E-9EEC-4378-8A08-EF55DAB6CA1D}" type="presParOf" srcId="{126928F6-520B-4BB3-871C-1E0F8A97A784}" destId="{30136B81-0BDC-4DFC-8901-DE49CE515240}" srcOrd="3" destOrd="0" presId="urn:microsoft.com/office/officeart/2005/8/layout/hProcess4"/>
    <dgm:cxn modelId="{23728048-3DDD-41EE-A57F-E8064F9A2415}" type="presParOf" srcId="{126928F6-520B-4BB3-871C-1E0F8A97A784}" destId="{64A337C3-12D9-4664-B1D9-36F5CE9E8CC1}" srcOrd="4" destOrd="0" presId="urn:microsoft.com/office/officeart/2005/8/layout/hProcess4"/>
    <dgm:cxn modelId="{67AE2397-DFEA-42EA-8007-F72865D4EAF6}" type="presParOf" srcId="{F81A08E9-89A6-4973-A9C2-C866DD575DD9}" destId="{3279CAE3-7BAC-4708-90E1-2B09589D021B}" srcOrd="5" destOrd="0" presId="urn:microsoft.com/office/officeart/2005/8/layout/hProcess4"/>
    <dgm:cxn modelId="{D393C9FC-4B0C-48F6-9DC0-E3C08E2BF0E7}" type="presParOf" srcId="{F81A08E9-89A6-4973-A9C2-C866DD575DD9}" destId="{924BCD29-53DC-4ED0-8BA6-D9769060C022}" srcOrd="6" destOrd="0" presId="urn:microsoft.com/office/officeart/2005/8/layout/hProcess4"/>
    <dgm:cxn modelId="{255A1048-4E5A-4D67-B6CA-A14EE640BBAD}" type="presParOf" srcId="{924BCD29-53DC-4ED0-8BA6-D9769060C022}" destId="{1BEF3E8A-5FC2-402D-87F0-2598274D8E89}" srcOrd="0" destOrd="0" presId="urn:microsoft.com/office/officeart/2005/8/layout/hProcess4"/>
    <dgm:cxn modelId="{858C2BF0-93DA-4522-BB1B-5132D6829C38}" type="presParOf" srcId="{924BCD29-53DC-4ED0-8BA6-D9769060C022}" destId="{922D53BD-2011-46CB-BAEB-223FD24A4F8F}" srcOrd="1" destOrd="0" presId="urn:microsoft.com/office/officeart/2005/8/layout/hProcess4"/>
    <dgm:cxn modelId="{E6100696-D09F-4016-A243-5882DA6EB62F}" type="presParOf" srcId="{924BCD29-53DC-4ED0-8BA6-D9769060C022}" destId="{81B03460-81C8-446F-A078-AFA558B11351}" srcOrd="2" destOrd="0" presId="urn:microsoft.com/office/officeart/2005/8/layout/hProcess4"/>
    <dgm:cxn modelId="{FABC1BB2-08BF-4107-8358-C04A79CB1F64}" type="presParOf" srcId="{924BCD29-53DC-4ED0-8BA6-D9769060C022}" destId="{59665563-CDAA-4080-AC00-BC97F0A754E0}" srcOrd="3" destOrd="0" presId="urn:microsoft.com/office/officeart/2005/8/layout/hProcess4"/>
    <dgm:cxn modelId="{EB3B3BFB-C907-4FCC-8B74-71FB04E0FC38}" type="presParOf" srcId="{924BCD29-53DC-4ED0-8BA6-D9769060C022}" destId="{B509948F-5B11-41AF-B4D9-9812CA7E86A8}" srcOrd="4" destOrd="0" presId="urn:microsoft.com/office/officeart/2005/8/layout/hProcess4"/>
    <dgm:cxn modelId="{6BFEE047-36FC-4CBE-8B4F-900A0A9F253A}" type="presParOf" srcId="{F81A08E9-89A6-4973-A9C2-C866DD575DD9}" destId="{67BBD911-5659-47A0-A5EC-03459FF007DF}" srcOrd="7" destOrd="0" presId="urn:microsoft.com/office/officeart/2005/8/layout/hProcess4"/>
    <dgm:cxn modelId="{2C55E93C-FE82-4C79-8BFE-86F701E86D0C}" type="presParOf" srcId="{F81A08E9-89A6-4973-A9C2-C866DD575DD9}" destId="{DFB75887-0A75-49D4-A191-4217D34EADFF}" srcOrd="8" destOrd="0" presId="urn:microsoft.com/office/officeart/2005/8/layout/hProcess4"/>
    <dgm:cxn modelId="{F831DF61-E92B-47F9-8A62-FBD57E79CBED}" type="presParOf" srcId="{DFB75887-0A75-49D4-A191-4217D34EADFF}" destId="{F9F03BBF-5D13-478E-B0CD-DE6B378C023D}" srcOrd="0" destOrd="0" presId="urn:microsoft.com/office/officeart/2005/8/layout/hProcess4"/>
    <dgm:cxn modelId="{8A355CDF-7D67-4927-A268-A87D46584894}" type="presParOf" srcId="{DFB75887-0A75-49D4-A191-4217D34EADFF}" destId="{E7E026B4-E35D-4ED2-9C64-0D2DD58FE193}" srcOrd="1" destOrd="0" presId="urn:microsoft.com/office/officeart/2005/8/layout/hProcess4"/>
    <dgm:cxn modelId="{142BF79F-E88A-4A71-9046-590F8FBFBDC8}" type="presParOf" srcId="{DFB75887-0A75-49D4-A191-4217D34EADFF}" destId="{8C31DC21-E077-4AD1-A577-13860EE5746F}" srcOrd="2" destOrd="0" presId="urn:microsoft.com/office/officeart/2005/8/layout/hProcess4"/>
    <dgm:cxn modelId="{AAD287C8-6735-470E-BD9C-8AC279B6C445}" type="presParOf" srcId="{DFB75887-0A75-49D4-A191-4217D34EADFF}" destId="{5DDC2CA1-A690-438A-803F-23B15F84374B}" srcOrd="3" destOrd="0" presId="urn:microsoft.com/office/officeart/2005/8/layout/hProcess4"/>
    <dgm:cxn modelId="{330D7BB9-17FC-4873-8702-2524E4F65D47}" type="presParOf" srcId="{DFB75887-0A75-49D4-A191-4217D34EADFF}" destId="{FDBBB9E9-60F3-413B-9B69-2B35413949F9}" srcOrd="4" destOrd="0" presId="urn:microsoft.com/office/officeart/2005/8/layout/hProcess4"/>
    <dgm:cxn modelId="{640F2552-414D-4E88-9933-7D4868CDA041}" type="presParOf" srcId="{F81A08E9-89A6-4973-A9C2-C866DD575DD9}" destId="{228F3BB2-9E5C-4AE1-878A-7824BDA15866}" srcOrd="9" destOrd="0" presId="urn:microsoft.com/office/officeart/2005/8/layout/hProcess4"/>
    <dgm:cxn modelId="{EB8373D4-3B61-4E3B-A4F7-217904CDFBC3}" type="presParOf" srcId="{F81A08E9-89A6-4973-A9C2-C866DD575DD9}" destId="{F738AAA0-371A-4646-A43F-A3D9E1615EC6}" srcOrd="10" destOrd="0" presId="urn:microsoft.com/office/officeart/2005/8/layout/hProcess4"/>
    <dgm:cxn modelId="{81E1C04A-ABC0-4408-80B5-CD9A2BFF3208}" type="presParOf" srcId="{F738AAA0-371A-4646-A43F-A3D9E1615EC6}" destId="{CD3CC429-AE91-4B8F-A058-F0AEED194B0E}" srcOrd="0" destOrd="0" presId="urn:microsoft.com/office/officeart/2005/8/layout/hProcess4"/>
    <dgm:cxn modelId="{88D7BF1E-2C99-452E-9AB5-E455BAAC6959}" type="presParOf" srcId="{F738AAA0-371A-4646-A43F-A3D9E1615EC6}" destId="{AF2084D9-EDC2-4A3E-AF0C-EE4068AFAB86}" srcOrd="1" destOrd="0" presId="urn:microsoft.com/office/officeart/2005/8/layout/hProcess4"/>
    <dgm:cxn modelId="{4E5D9FCC-5158-44BC-BCD9-7D7DB310CF0F}" type="presParOf" srcId="{F738AAA0-371A-4646-A43F-A3D9E1615EC6}" destId="{9498AD87-A640-47FD-A021-05F43AD132E3}" srcOrd="2" destOrd="0" presId="urn:microsoft.com/office/officeart/2005/8/layout/hProcess4"/>
    <dgm:cxn modelId="{F7C88F6A-E53E-4A85-BA7E-5D1FEC29BDE7}" type="presParOf" srcId="{F738AAA0-371A-4646-A43F-A3D9E1615EC6}" destId="{3A0AABAC-0DE8-4F3E-BCEA-DA02576893D2}" srcOrd="3" destOrd="0" presId="urn:microsoft.com/office/officeart/2005/8/layout/hProcess4"/>
    <dgm:cxn modelId="{EB6EEC7D-6DDC-445C-A7BE-284C76E2D754}" type="presParOf" srcId="{F738AAA0-371A-4646-A43F-A3D9E1615EC6}" destId="{7EB08ADE-24A1-4A1C-9A64-55AC7DCDECF2}" srcOrd="4" destOrd="0" presId="urn:microsoft.com/office/officeart/2005/8/layout/hProcess4"/>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2047" units="cm"/>
          <inkml:channel name="Y" type="integer" max="2047" units="cm"/>
          <inkml:channel name="T" type="integer" max="2.14748E9" units="dev"/>
        </inkml:traceFormat>
        <inkml:channelProperties>
          <inkml:channelProperty channel="X" name="resolution" value="79.96094" units="1/cm"/>
          <inkml:channelProperty channel="Y" name="resolution" value="142.15277" units="1/cm"/>
          <inkml:channelProperty channel="T" name="resolution" value="1" units="1/dev"/>
        </inkml:channelProperties>
      </inkml:inkSource>
      <inkml:timestamp xml:id="ts0" timeString="2014-04-29T06:19:20.634"/>
    </inkml:context>
    <inkml:brush xml:id="br0">
      <inkml:brushProperty name="width" value="0.05292" units="cm"/>
      <inkml:brushProperty name="height" value="0.05292" units="cm"/>
      <inkml:brushProperty name="color" value="#FF0000"/>
    </inkml:brush>
  </inkml:definitions>
  <inkml:trace contextRef="#ctx0" brushRef="#br0">11122 12252 0,'0'0'0,"0"0"0,0 0 0,445-294 0,-236 147 15,-26-15-15,-52-14 0,157-133 0,-79 147 0,0 15 0,-26-30 16,-26 16-16,-26-1 15,0 15-15,0 29 16,26 15-16,0 15 16,-53 0-16,1-15 15,-27 29-15,1-14 16,-27 0-16,-26 0 16,27 14-16,-27 15 15,0 15-15,-26 15 16,0 29-16,0-15 15,0 15-15,0 0 16,0 0-16,0 0 16,-79 0-1,53 0-15,-26 0 0,0 0 16,-27 0-16,1 0 16,-53 0-16,-26 0 15,26 29 1,0 1-16,79-1 15,0-29-15,26 15 16,26-15-16,0 0 16,0 0-16,0 0 0,0 0 15,0 0 1,0 0-16,78-29 16,27-1-16,26 15 15,25 1-15,-25-16 16,-26 16-16,-27 14 15,1-15-15,-27 0 16,0 0-16,1 15 16,-53 0-16,26 0 15,-26 0-15,0 0 16,0 0-16,0 0 16,0 0-16,0 0 15,0 30-15,0-1 16,0 15-16,0 30 15,-52 29-15,25 73 16,-51 60-16,0 43 16,-27 118-16,-78 103 15,52-44-15,131-456 32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ED5C64-5649-4B89-9651-51E3688ECB32}" type="datetimeFigureOut">
              <a:rPr lang="tr-TR" smtClean="0"/>
              <a:t>14.03.2021</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3DBD9D-965D-4682-968E-07E74241C8C7}" type="slidenum">
              <a:rPr lang="tr-TR" smtClean="0"/>
              <a:t>‹#›</a:t>
            </a:fld>
            <a:endParaRPr lang="tr-TR"/>
          </a:p>
        </p:txBody>
      </p:sp>
    </p:spTree>
    <p:extLst>
      <p:ext uri="{BB962C8B-B14F-4D97-AF65-F5344CB8AC3E}">
        <p14:creationId xmlns:p14="http://schemas.microsoft.com/office/powerpoint/2010/main" val="251755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32.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33.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37.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ebmtonline.forumservice.net/media/11/n_45.html" TargetMode="External"/><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ebmtonline.forumservice.net/media/11/n_45.html" TargetMode="External"/><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uptodate.com/contents/diagnosis-of-hepatic-sinusoidal-obstruction-syndrome-veno-occlusive-disease-following-hematopoietic-cell-transplantation/abstract/63" TargetMode="External"/><Relationship Id="rId2" Type="http://schemas.openxmlformats.org/officeDocument/2006/relationships/slide" Target="../slides/slide72.xml"/><Relationship Id="rId1" Type="http://schemas.openxmlformats.org/officeDocument/2006/relationships/notesMaster" Target="../notesMasters/notesMaster1.xml"/><Relationship Id="rId5" Type="http://schemas.openxmlformats.org/officeDocument/2006/relationships/hyperlink" Target="https://www.uptodate.com/contents/diagnosis-of-hepatic-sinusoidal-obstruction-syndrome-veno-occlusive-disease-following-hematopoietic-cell-transplantation/abstract/66" TargetMode="External"/><Relationship Id="rId4" Type="http://schemas.openxmlformats.org/officeDocument/2006/relationships/hyperlink" Target="https://www.uptodate.com/contents/diagnosis-of-hepatic-sinusoidal-obstruction-syndrome-veno-occlusive-disease-following-hematopoietic-cell-transplantation/abstract/64,65" TargetMode="Externa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ncbi.nlm.nih.gov/pmc/articles/PMC4935979/"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ebmtonline.forumservice.net/media/11/n_45.html" TargetMode="External"/><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ebmtonline.forumservice.net/media/11/n_45.html" TargetMode="External"/><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sz="1200" b="0" i="0" kern="1200" dirty="0">
                <a:solidFill>
                  <a:schemeClr val="tx1"/>
                </a:solidFill>
                <a:latin typeface="+mn-lt"/>
                <a:ea typeface="+mn-ea"/>
                <a:cs typeface="+mn-cs"/>
              </a:rPr>
              <a:t>+</a:t>
            </a:r>
            <a:r>
              <a:rPr lang="en-US" sz="1200" b="0" i="0" kern="1200" dirty="0">
                <a:solidFill>
                  <a:schemeClr val="tx1"/>
                </a:solidFill>
                <a:latin typeface="+mn-lt"/>
                <a:ea typeface="+mn-ea"/>
                <a:cs typeface="+mn-cs"/>
              </a:rPr>
              <a:t>A procedure in which a person receives blood-forming stem cells (cells from which all blood cells develop) from a genetically similar, but not identical, donor. This is often a sister or brother, but could be an unrelated donor.</a:t>
            </a:r>
            <a:endParaRPr lang="tr-TR" sz="1200" b="0" i="0" kern="1200" dirty="0">
              <a:solidFill>
                <a:schemeClr val="tx1"/>
              </a:solidFill>
              <a:latin typeface="+mn-lt"/>
              <a:ea typeface="+mn-ea"/>
              <a:cs typeface="+mn-cs"/>
            </a:endParaRPr>
          </a:p>
          <a:p>
            <a:endParaRPr lang="tr-TR" sz="1200" b="0" i="0" kern="1200" dirty="0">
              <a:solidFill>
                <a:schemeClr val="tx1"/>
              </a:solidFill>
              <a:latin typeface="+mn-lt"/>
              <a:ea typeface="+mn-ea"/>
              <a:cs typeface="+mn-cs"/>
            </a:endParaRPr>
          </a:p>
          <a:p>
            <a:r>
              <a:rPr lang="en-US" sz="1200" b="0" i="0" kern="1200" dirty="0">
                <a:solidFill>
                  <a:schemeClr val="tx1"/>
                </a:solidFill>
                <a:latin typeface="+mn-lt"/>
                <a:ea typeface="+mn-ea"/>
                <a:cs typeface="+mn-cs"/>
              </a:rPr>
              <a:t>Stem cell transplant (Step 1). Blood is taken from a vein in the arm of the donor. The patient or another person may be the donor. The blood flows through a machine that removes the stem cells. Then the blood is returned to the donor through a vein in the other arm.</a:t>
            </a:r>
            <a:endParaRPr lang="tr-TR" sz="1200" b="0" i="0" kern="1200" dirty="0">
              <a:solidFill>
                <a:schemeClr val="tx1"/>
              </a:solidFill>
              <a:latin typeface="+mn-lt"/>
              <a:ea typeface="+mn-ea"/>
              <a:cs typeface="+mn-cs"/>
            </a:endParaRPr>
          </a:p>
          <a:p>
            <a:endParaRPr lang="tr-TR" sz="1200" b="0" i="0" kern="1200" dirty="0">
              <a:solidFill>
                <a:schemeClr val="tx1"/>
              </a:solidFill>
              <a:latin typeface="+mn-lt"/>
              <a:ea typeface="+mn-ea"/>
              <a:cs typeface="+mn-cs"/>
            </a:endParaRPr>
          </a:p>
          <a:p>
            <a:r>
              <a:rPr lang="en-US" sz="1200" b="0" i="0" kern="1200" dirty="0">
                <a:solidFill>
                  <a:schemeClr val="tx1"/>
                </a:solidFill>
                <a:latin typeface="+mn-lt"/>
                <a:ea typeface="+mn-ea"/>
                <a:cs typeface="+mn-cs"/>
              </a:rPr>
              <a:t>Stem cell transplant (Step 2). The patient receives chemotherapy to kill blood-forming cells. The patient may receive radiation therapy (not shown).</a:t>
            </a:r>
            <a:endParaRPr lang="tr-TR" sz="1200" b="0" i="0" kern="1200" dirty="0">
              <a:solidFill>
                <a:schemeClr val="tx1"/>
              </a:solidFill>
              <a:latin typeface="+mn-lt"/>
              <a:ea typeface="+mn-ea"/>
              <a:cs typeface="+mn-cs"/>
            </a:endParaRPr>
          </a:p>
          <a:p>
            <a:endParaRPr lang="tr-TR" sz="1200" b="0" i="0" kern="1200" dirty="0">
              <a:solidFill>
                <a:schemeClr val="tx1"/>
              </a:solidFill>
              <a:latin typeface="+mn-lt"/>
              <a:ea typeface="+mn-ea"/>
              <a:cs typeface="+mn-cs"/>
            </a:endParaRPr>
          </a:p>
          <a:p>
            <a:r>
              <a:rPr lang="en-US" sz="1200" b="0" i="0" kern="1200" dirty="0">
                <a:solidFill>
                  <a:schemeClr val="tx1"/>
                </a:solidFill>
                <a:latin typeface="+mn-lt"/>
                <a:ea typeface="+mn-ea"/>
                <a:cs typeface="+mn-cs"/>
              </a:rPr>
              <a:t>Stem cell transplant (Step 3). The patient receives stem cells through a catheter placed into a blood vessel in the chest.</a:t>
            </a:r>
            <a:endParaRPr lang="tr-TR" dirty="0"/>
          </a:p>
        </p:txBody>
      </p:sp>
      <p:sp>
        <p:nvSpPr>
          <p:cNvPr id="4" name="3 Slayt Numarası Yer Tutucusu"/>
          <p:cNvSpPr>
            <a:spLocks noGrp="1"/>
          </p:cNvSpPr>
          <p:nvPr>
            <p:ph type="sldNum" sz="quarter" idx="10"/>
          </p:nvPr>
        </p:nvSpPr>
        <p:spPr/>
        <p:txBody>
          <a:bodyPr/>
          <a:lstStyle/>
          <a:p>
            <a:fld id="{4C24E406-C599-4C18-8738-3758217F38EC}" type="slidenum">
              <a:rPr lang="tr-TR" smtClean="0"/>
              <a:pPr/>
              <a:t>7</a:t>
            </a:fld>
            <a:endParaRPr lang="tr-TR"/>
          </a:p>
        </p:txBody>
      </p:sp>
    </p:spTree>
    <p:extLst>
      <p:ext uri="{BB962C8B-B14F-4D97-AF65-F5344CB8AC3E}">
        <p14:creationId xmlns:p14="http://schemas.microsoft.com/office/powerpoint/2010/main" val="673326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8</a:t>
            </a:fld>
            <a:endParaRPr lang="tr-TR"/>
          </a:p>
        </p:txBody>
      </p:sp>
    </p:spTree>
    <p:extLst>
      <p:ext uri="{BB962C8B-B14F-4D97-AF65-F5344CB8AC3E}">
        <p14:creationId xmlns:p14="http://schemas.microsoft.com/office/powerpoint/2010/main" val="2137499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sz="1200" b="0" i="0" kern="1200" dirty="0">
                <a:solidFill>
                  <a:schemeClr val="tx1"/>
                </a:solidFill>
                <a:effectLst/>
                <a:latin typeface="+mn-lt"/>
                <a:ea typeface="+mn-ea"/>
                <a:cs typeface="+mn-cs"/>
              </a:rPr>
              <a:t>Lisa Kız9</a:t>
            </a:r>
          </a:p>
          <a:p>
            <a:endParaRPr lang="tr-TR" sz="1200" b="0" i="0" kern="1200" dirty="0">
              <a:solidFill>
                <a:schemeClr val="tx1"/>
              </a:solidFill>
              <a:effectLst/>
              <a:latin typeface="+mn-lt"/>
              <a:ea typeface="+mn-ea"/>
              <a:cs typeface="+mn-cs"/>
            </a:endParaRPr>
          </a:p>
          <a:p>
            <a:r>
              <a:rPr lang="tr-TR" dirty="0"/>
              <a:t>BART</a:t>
            </a:r>
          </a:p>
          <a:p>
            <a:endParaRPr lang="tr-TR" dirty="0"/>
          </a:p>
          <a:p>
            <a:r>
              <a:rPr lang="tr-TR" sz="1200" b="1" i="0" kern="1200" dirty="0" err="1">
                <a:solidFill>
                  <a:schemeClr val="tx1"/>
                </a:solidFill>
                <a:effectLst/>
                <a:latin typeface="+mn-lt"/>
                <a:ea typeface="+mn-ea"/>
                <a:cs typeface="+mn-cs"/>
              </a:rPr>
              <a:t>Maggie</a:t>
            </a:r>
            <a:r>
              <a:rPr lang="tr-TR" sz="1200" b="1" i="0" kern="1200" dirty="0">
                <a:solidFill>
                  <a:schemeClr val="tx1"/>
                </a:solidFill>
                <a:effectLst/>
                <a:latin typeface="+mn-lt"/>
                <a:ea typeface="+mn-ea"/>
                <a:cs typeface="+mn-cs"/>
              </a:rPr>
              <a:t> (küçük kız)</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b="0" i="0" kern="1200" dirty="0">
                <a:solidFill>
                  <a:schemeClr val="tx1"/>
                </a:solidFill>
                <a:effectLst/>
                <a:latin typeface="+mn-lt"/>
                <a:ea typeface="+mn-ea"/>
                <a:cs typeface="+mn-cs"/>
              </a:rPr>
              <a:t>Homer</a:t>
            </a:r>
          </a:p>
          <a:p>
            <a:r>
              <a:rPr lang="tr-TR" dirty="0"/>
              <a:t> (baba)</a:t>
            </a:r>
          </a:p>
        </p:txBody>
      </p:sp>
      <p:sp>
        <p:nvSpPr>
          <p:cNvPr id="4" name="3 Slayt Numarası Yer Tutucusu"/>
          <p:cNvSpPr>
            <a:spLocks noGrp="1"/>
          </p:cNvSpPr>
          <p:nvPr>
            <p:ph type="sldNum" sz="quarter" idx="10"/>
          </p:nvPr>
        </p:nvSpPr>
        <p:spPr/>
        <p:txBody>
          <a:bodyPr/>
          <a:lstStyle/>
          <a:p>
            <a:fld id="{6430FF4A-0F94-496A-81E4-200E9D4C1D40}" type="slidenum">
              <a:rPr lang="tr-TR" smtClean="0"/>
              <a:pPr/>
              <a:t>11</a:t>
            </a:fld>
            <a:endParaRPr lang="tr-TR"/>
          </a:p>
        </p:txBody>
      </p:sp>
    </p:spTree>
    <p:extLst>
      <p:ext uri="{BB962C8B-B14F-4D97-AF65-F5344CB8AC3E}">
        <p14:creationId xmlns:p14="http://schemas.microsoft.com/office/powerpoint/2010/main" val="2225917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dirty="0" err="1"/>
              <a:t>First</a:t>
            </a:r>
            <a:r>
              <a:rPr lang="tr-TR" dirty="0"/>
              <a:t> </a:t>
            </a:r>
            <a:r>
              <a:rPr lang="tr-TR" dirty="0" err="1"/>
              <a:t>requirement</a:t>
            </a:r>
            <a:r>
              <a:rPr lang="tr-TR" dirty="0"/>
              <a:t> </a:t>
            </a:r>
            <a:r>
              <a:rPr lang="tr-TR" dirty="0" err="1"/>
              <a:t>for</a:t>
            </a:r>
            <a:r>
              <a:rPr lang="tr-TR" dirty="0"/>
              <a:t> TX</a:t>
            </a:r>
          </a:p>
        </p:txBody>
      </p:sp>
      <p:sp>
        <p:nvSpPr>
          <p:cNvPr id="4" name="3 Slayt Numarası Yer Tutucusu"/>
          <p:cNvSpPr>
            <a:spLocks noGrp="1"/>
          </p:cNvSpPr>
          <p:nvPr>
            <p:ph type="sldNum" sz="quarter" idx="10"/>
          </p:nvPr>
        </p:nvSpPr>
        <p:spPr/>
        <p:txBody>
          <a:bodyPr/>
          <a:lstStyle/>
          <a:p>
            <a:fld id="{6430FF4A-0F94-496A-81E4-200E9D4C1D40}" type="slidenum">
              <a:rPr lang="tr-TR" smtClean="0"/>
              <a:pPr/>
              <a:t>12</a:t>
            </a:fld>
            <a:endParaRPr lang="tr-TR"/>
          </a:p>
        </p:txBody>
      </p:sp>
    </p:spTree>
    <p:extLst>
      <p:ext uri="{BB962C8B-B14F-4D97-AF65-F5344CB8AC3E}">
        <p14:creationId xmlns:p14="http://schemas.microsoft.com/office/powerpoint/2010/main" val="3579851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pPr marL="355600" marR="5080" indent="-342900" algn="just">
              <a:lnSpc>
                <a:spcPct val="130000"/>
              </a:lnSpc>
              <a:tabLst>
                <a:tab pos="356235" algn="l"/>
              </a:tabLst>
            </a:pPr>
            <a:r>
              <a:rPr lang="tr-TR" b="1" dirty="0" smtClean="0">
                <a:solidFill>
                  <a:srgbClr val="C00000"/>
                </a:solidFill>
                <a:cs typeface="Arial"/>
              </a:rPr>
              <a:t>SO,  </a:t>
            </a:r>
            <a:r>
              <a:rPr lang="tr-TR" b="1" dirty="0" smtClean="0">
                <a:cs typeface="Arial"/>
              </a:rPr>
              <a:t>If</a:t>
            </a:r>
            <a:r>
              <a:rPr lang="tr-TR" b="1" dirty="0" smtClean="0">
                <a:solidFill>
                  <a:srgbClr val="C00000"/>
                </a:solidFill>
                <a:cs typeface="Arial"/>
              </a:rPr>
              <a:t> </a:t>
            </a:r>
            <a:r>
              <a:rPr lang="tr-TR" dirty="0" smtClean="0">
                <a:cs typeface="Arial"/>
              </a:rPr>
              <a:t>donor proteins are presented to the host T CELL , (</a:t>
            </a:r>
            <a:r>
              <a:rPr lang="tr-TR" b="1" dirty="0" smtClean="0">
                <a:cs typeface="Arial"/>
              </a:rPr>
              <a:t>HVG,Rejection</a:t>
            </a:r>
            <a:r>
              <a:rPr lang="tr-TR" dirty="0" smtClean="0">
                <a:cs typeface="Arial"/>
              </a:rPr>
              <a:t>)</a:t>
            </a:r>
          </a:p>
          <a:p>
            <a:pPr marL="355600" marR="5080" indent="-342900" algn="just">
              <a:lnSpc>
                <a:spcPct val="130000"/>
              </a:lnSpc>
              <a:tabLst>
                <a:tab pos="356235" algn="l"/>
              </a:tabLst>
            </a:pPr>
            <a:r>
              <a:rPr lang="tr-TR" dirty="0" smtClean="0">
                <a:cs typeface="Arial"/>
              </a:rPr>
              <a:t>        </a:t>
            </a:r>
            <a:r>
              <a:rPr lang="tr-TR" b="1" dirty="0" smtClean="0">
                <a:cs typeface="Arial"/>
              </a:rPr>
              <a:t>If</a:t>
            </a:r>
            <a:r>
              <a:rPr lang="tr-TR" b="1" dirty="0" smtClean="0">
                <a:solidFill>
                  <a:srgbClr val="C00000"/>
                </a:solidFill>
                <a:cs typeface="Arial"/>
              </a:rPr>
              <a:t> </a:t>
            </a:r>
            <a:r>
              <a:rPr lang="tr-TR" dirty="0" smtClean="0">
                <a:cs typeface="Arial"/>
              </a:rPr>
              <a:t>host proteins are presented Donor T  CELL (</a:t>
            </a:r>
            <a:r>
              <a:rPr lang="tr-TR" b="1" dirty="0" smtClean="0">
                <a:cs typeface="Arial"/>
              </a:rPr>
              <a:t>GVHD, GVT effect</a:t>
            </a:r>
            <a:r>
              <a:rPr lang="tr-TR" dirty="0" smtClean="0">
                <a:cs typeface="Arial"/>
              </a:rPr>
              <a:t>)</a:t>
            </a:r>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13</a:t>
            </a:fld>
            <a:endParaRPr lang="tr-TR"/>
          </a:p>
        </p:txBody>
      </p:sp>
    </p:spTree>
    <p:extLst>
      <p:ext uri="{BB962C8B-B14F-4D97-AF65-F5344CB8AC3E}">
        <p14:creationId xmlns:p14="http://schemas.microsoft.com/office/powerpoint/2010/main" val="1496680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pPr marL="0" marR="0" indent="0" algn="ctr" defTabSz="914222" rtl="0" eaLnBrk="1" fontAlgn="auto" latinLnBrk="0" hangingPunct="1">
              <a:lnSpc>
                <a:spcPct val="100000"/>
              </a:lnSpc>
              <a:spcBef>
                <a:spcPts val="0"/>
              </a:spcBef>
              <a:spcAft>
                <a:spcPts val="0"/>
              </a:spcAft>
              <a:buClrTx/>
              <a:buSzTx/>
              <a:buFontTx/>
              <a:buNone/>
              <a:tabLst/>
              <a:defRPr/>
            </a:pPr>
            <a:r>
              <a:rPr lang="en-US" dirty="0"/>
              <a:t>Half of your HLA markers are inherited from your mother and half from your father.. It is highly unlikely that other family members will match you. Under very rare circumstances, family members other than siblings may be tested.</a:t>
            </a:r>
            <a:endParaRPr lang="tr-TR" dirty="0"/>
          </a:p>
          <a:p>
            <a:pPr algn="ctr"/>
            <a:r>
              <a:rPr lang="en-US" sz="1200" dirty="0"/>
              <a:t>. </a:t>
            </a:r>
            <a:endParaRPr lang="tr-TR" sz="1200" dirty="0"/>
          </a:p>
          <a:p>
            <a:pPr algn="ctr"/>
            <a:r>
              <a:rPr lang="en-US" sz="1200" dirty="0"/>
              <a:t>, </a:t>
            </a:r>
            <a:endParaRPr lang="tr-TR" sz="1200" dirty="0"/>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14</a:t>
            </a:fld>
            <a:endParaRPr lang="tr-TR"/>
          </a:p>
        </p:txBody>
      </p:sp>
    </p:spTree>
    <p:extLst>
      <p:ext uri="{BB962C8B-B14F-4D97-AF65-F5344CB8AC3E}">
        <p14:creationId xmlns:p14="http://schemas.microsoft.com/office/powerpoint/2010/main" val="3562819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dirty="0"/>
              <a:t>Each brother and sister has a 25%, or 1 in 4, chance of matching</a:t>
            </a:r>
            <a:r>
              <a:rPr lang="tr-TR" sz="1200" dirty="0"/>
              <a:t> </a:t>
            </a:r>
            <a:r>
              <a:rPr lang="tr-TR" sz="1200" dirty="0" err="1"/>
              <a:t>each</a:t>
            </a:r>
            <a:r>
              <a:rPr lang="tr-TR" sz="1200" dirty="0"/>
              <a:t>-</a:t>
            </a:r>
            <a:r>
              <a:rPr lang="tr-TR" sz="1200" dirty="0" err="1"/>
              <a:t>other</a:t>
            </a:r>
            <a:r>
              <a:rPr lang="tr-TR" sz="1200" dirty="0"/>
              <a:t> </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15</a:t>
            </a:fld>
            <a:endParaRPr lang="tr-TR"/>
          </a:p>
        </p:txBody>
      </p:sp>
    </p:spTree>
    <p:extLst>
      <p:ext uri="{BB962C8B-B14F-4D97-AF65-F5344CB8AC3E}">
        <p14:creationId xmlns:p14="http://schemas.microsoft.com/office/powerpoint/2010/main" val="1422248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36B1A61-D2A1-4F7F-ACD2-BA8A4A3820AC}" type="slidenum">
              <a:rPr lang="tr-TR" smtClean="0"/>
              <a:pPr/>
              <a:t>16</a:t>
            </a:fld>
            <a:endParaRPr lang="tr-TR"/>
          </a:p>
        </p:txBody>
      </p:sp>
    </p:spTree>
    <p:extLst>
      <p:ext uri="{BB962C8B-B14F-4D97-AF65-F5344CB8AC3E}">
        <p14:creationId xmlns:p14="http://schemas.microsoft.com/office/powerpoint/2010/main" val="468795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36B1A61-D2A1-4F7F-ACD2-BA8A4A3820AC}" type="slidenum">
              <a:rPr lang="tr-TR" smtClean="0"/>
              <a:pPr/>
              <a:t>17</a:t>
            </a:fld>
            <a:endParaRPr lang="tr-TR"/>
          </a:p>
        </p:txBody>
      </p:sp>
    </p:spTree>
    <p:extLst>
      <p:ext uri="{BB962C8B-B14F-4D97-AF65-F5344CB8AC3E}">
        <p14:creationId xmlns:p14="http://schemas.microsoft.com/office/powerpoint/2010/main" val="2805779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dirty="0" err="1"/>
              <a:t>First</a:t>
            </a:r>
            <a:r>
              <a:rPr lang="tr-TR" baseline="0" dirty="0"/>
              <a:t> </a:t>
            </a:r>
            <a:r>
              <a:rPr lang="tr-TR" baseline="0" dirty="0" err="1"/>
              <a:t>preferences</a:t>
            </a:r>
            <a:r>
              <a:rPr lang="tr-TR" baseline="0" dirty="0"/>
              <a:t> is SIB</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18</a:t>
            </a:fld>
            <a:endParaRPr lang="tr-TR"/>
          </a:p>
        </p:txBody>
      </p:sp>
    </p:spTree>
    <p:extLst>
      <p:ext uri="{BB962C8B-B14F-4D97-AF65-F5344CB8AC3E}">
        <p14:creationId xmlns:p14="http://schemas.microsoft.com/office/powerpoint/2010/main" val="186224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fontScale="92500" lnSpcReduction="20000"/>
          </a:bodyPr>
          <a:lstStyle/>
          <a:p>
            <a:r>
              <a:rPr lang="en-US" sz="1200" b="1" i="0" kern="1200" dirty="0">
                <a:solidFill>
                  <a:schemeClr val="tx1"/>
                </a:solidFill>
                <a:latin typeface="+mn-lt"/>
                <a:ea typeface="+mn-ea"/>
                <a:cs typeface="+mn-cs"/>
              </a:rPr>
              <a:t>Q: What is PRA?</a:t>
            </a:r>
            <a:endParaRPr lang="en-US" sz="1200" b="0" i="0" kern="1200" dirty="0">
              <a:solidFill>
                <a:schemeClr val="tx1"/>
              </a:solidFill>
              <a:latin typeface="+mn-lt"/>
              <a:ea typeface="+mn-ea"/>
              <a:cs typeface="+mn-cs"/>
            </a:endParaRPr>
          </a:p>
          <a:p>
            <a:r>
              <a:rPr lang="en-US" sz="1200" b="0" i="0" kern="1200" dirty="0">
                <a:solidFill>
                  <a:schemeClr val="tx1"/>
                </a:solidFill>
                <a:latin typeface="+mn-lt"/>
                <a:ea typeface="+mn-ea"/>
                <a:cs typeface="+mn-cs"/>
              </a:rPr>
              <a:t>A: A PRA test can be performed many different ways. Basically, we take known HLA proteins and react them with a patient’s serum. If the patient has antibodies to a particular HLA protein, the antibodies will bind. We then add other special proteins to allow us to detect that the antibody is bound to the HLA protein. By determining which HLA proteins a patient reacts to, we can determine if a potential patient/donor combination is likely to have a good or bad outcome.</a:t>
            </a:r>
          </a:p>
          <a:p>
            <a:r>
              <a:rPr lang="en-US" sz="1200" b="1" i="0" kern="1200" dirty="0">
                <a:solidFill>
                  <a:schemeClr val="tx1"/>
                </a:solidFill>
                <a:latin typeface="+mn-lt"/>
                <a:ea typeface="+mn-ea"/>
                <a:cs typeface="+mn-cs"/>
              </a:rPr>
              <a:t>Q: What causes anti-HLA antibodies to develop?</a:t>
            </a:r>
            <a:endParaRPr lang="en-US" sz="1200" b="0" i="0" kern="1200" dirty="0">
              <a:solidFill>
                <a:schemeClr val="tx1"/>
              </a:solidFill>
              <a:latin typeface="+mn-lt"/>
              <a:ea typeface="+mn-ea"/>
              <a:cs typeface="+mn-cs"/>
            </a:endParaRPr>
          </a:p>
          <a:p>
            <a:r>
              <a:rPr lang="en-US" sz="1200" b="0" i="0" kern="1200" dirty="0">
                <a:solidFill>
                  <a:schemeClr val="tx1"/>
                </a:solidFill>
                <a:latin typeface="+mn-lt"/>
                <a:ea typeface="+mn-ea"/>
                <a:cs typeface="+mn-cs"/>
              </a:rPr>
              <a:t>A: Anti-HLA antibodies can be triggered by blood transfusion, multiple pregnancies and by transplantation. Lymphocytes present in transfused blood are the source of the immunization causing anti-HLA antibody development.</a:t>
            </a:r>
          </a:p>
          <a:p>
            <a:r>
              <a:rPr lang="en-US" sz="1200" b="0" i="0" kern="1200" dirty="0">
                <a:solidFill>
                  <a:schemeClr val="tx1"/>
                </a:solidFill>
                <a:latin typeface="+mn-lt"/>
                <a:ea typeface="+mn-ea"/>
                <a:cs typeface="+mn-cs"/>
              </a:rPr>
              <a:t>Since a person can develop antibodies after a transfusion, it is important for a transplant candidate to submit a blood sample to the HLA laboratory approximately 14 days after each transfusion. The serum will be tested to determine whether anti-HLA antibodies have been produced.</a:t>
            </a:r>
          </a:p>
          <a:p>
            <a:r>
              <a:rPr lang="en-US" sz="1200" b="0" i="0" kern="1200" dirty="0">
                <a:solidFill>
                  <a:schemeClr val="tx1"/>
                </a:solidFill>
                <a:latin typeface="+mn-lt"/>
                <a:ea typeface="+mn-ea"/>
                <a:cs typeface="+mn-cs"/>
              </a:rPr>
              <a:t>If anti-HLA antibodies were produced as a response to the transfusion, the HLA specificity can be defined and avoided in selection of a suitable organ donor.</a:t>
            </a:r>
          </a:p>
          <a:p>
            <a:r>
              <a:rPr lang="en-US" sz="1200" b="1" i="0" kern="1200" dirty="0">
                <a:solidFill>
                  <a:schemeClr val="tx1"/>
                </a:solidFill>
                <a:latin typeface="+mn-lt"/>
                <a:ea typeface="+mn-ea"/>
                <a:cs typeface="+mn-cs"/>
              </a:rPr>
              <a:t>Q: Can anti-HLA antibodies change?</a:t>
            </a:r>
            <a:endParaRPr lang="en-US" sz="1200" b="0" i="0" kern="1200" dirty="0">
              <a:solidFill>
                <a:schemeClr val="tx1"/>
              </a:solidFill>
              <a:latin typeface="+mn-lt"/>
              <a:ea typeface="+mn-ea"/>
              <a:cs typeface="+mn-cs"/>
            </a:endParaRPr>
          </a:p>
          <a:p>
            <a:r>
              <a:rPr lang="en-US" sz="1200" b="0" i="0" kern="1200" dirty="0">
                <a:solidFill>
                  <a:schemeClr val="tx1"/>
                </a:solidFill>
                <a:latin typeface="+mn-lt"/>
                <a:ea typeface="+mn-ea"/>
                <a:cs typeface="+mn-cs"/>
              </a:rPr>
              <a:t>A: Yes and no. Once an antibody is made, it doesn’t really change. What changes are the types of antibodies that are made and the amount of these antibodies in the bloodstream. The immune system is very good at changing the antibodies that are made, to make the immune response even better. HLA antibody levels can be high following a transfusion or transplantation but significantly decrease in the months or years following. However, the cells that make antibodies can develop into memory cells and the antibody levels can go from undetectable to extremely high very quickly (within days) if a patient is exposed to a foreign HLA again</a:t>
            </a:r>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19</a:t>
            </a:fld>
            <a:endParaRPr lang="tr-TR"/>
          </a:p>
        </p:txBody>
      </p:sp>
    </p:spTree>
    <p:extLst>
      <p:ext uri="{BB962C8B-B14F-4D97-AF65-F5344CB8AC3E}">
        <p14:creationId xmlns:p14="http://schemas.microsoft.com/office/powerpoint/2010/main" val="3766410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dirty="0" err="1"/>
              <a:t>Unrelated</a:t>
            </a:r>
            <a:r>
              <a:rPr lang="tr-TR" baseline="0" dirty="0"/>
              <a:t> </a:t>
            </a:r>
            <a:r>
              <a:rPr lang="tr-TR" baseline="0" dirty="0" err="1"/>
              <a:t>Mathc</a:t>
            </a:r>
            <a:r>
              <a:rPr lang="tr-TR" baseline="0" dirty="0"/>
              <a:t> </a:t>
            </a:r>
            <a:r>
              <a:rPr lang="tr-TR" baseline="0" dirty="0" err="1"/>
              <a:t>donor</a:t>
            </a:r>
            <a:r>
              <a:rPr lang="tr-TR" baseline="0" dirty="0"/>
              <a:t> is </a:t>
            </a:r>
            <a:r>
              <a:rPr lang="tr-TR" baseline="0" dirty="0" err="1"/>
              <a:t>the</a:t>
            </a:r>
            <a:r>
              <a:rPr lang="tr-TR" baseline="0" dirty="0"/>
              <a:t> </a:t>
            </a:r>
            <a:r>
              <a:rPr lang="tr-TR" baseline="0" dirty="0" err="1"/>
              <a:t>second</a:t>
            </a:r>
            <a:r>
              <a:rPr lang="tr-TR" baseline="0" dirty="0"/>
              <a:t> </a:t>
            </a:r>
            <a:r>
              <a:rPr lang="tr-TR" baseline="0" dirty="0" err="1"/>
              <a:t>best</a:t>
            </a:r>
            <a:r>
              <a:rPr lang="tr-TR" baseline="0" dirty="0"/>
              <a:t> </a:t>
            </a:r>
            <a:r>
              <a:rPr lang="tr-TR" baseline="0" dirty="0" err="1"/>
              <a:t>options</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20</a:t>
            </a:fld>
            <a:endParaRPr lang="tr-TR"/>
          </a:p>
        </p:txBody>
      </p:sp>
    </p:spTree>
    <p:extLst>
      <p:ext uri="{BB962C8B-B14F-4D97-AF65-F5344CB8AC3E}">
        <p14:creationId xmlns:p14="http://schemas.microsoft.com/office/powerpoint/2010/main" val="4067216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dirty="0" err="1"/>
              <a:t>If</a:t>
            </a:r>
            <a:r>
              <a:rPr lang="tr-TR" baseline="0" dirty="0"/>
              <a:t> </a:t>
            </a:r>
            <a:r>
              <a:rPr lang="tr-TR" baseline="0" dirty="0" err="1"/>
              <a:t>you</a:t>
            </a:r>
            <a:r>
              <a:rPr lang="tr-TR" baseline="0" dirty="0"/>
              <a:t> </a:t>
            </a:r>
            <a:r>
              <a:rPr lang="tr-TR" baseline="0" dirty="0" err="1"/>
              <a:t>use</a:t>
            </a:r>
            <a:r>
              <a:rPr lang="tr-TR" baseline="0" dirty="0"/>
              <a:t> PBSC, </a:t>
            </a:r>
            <a:r>
              <a:rPr lang="tr-TR" baseline="0" dirty="0" err="1"/>
              <a:t>you</a:t>
            </a:r>
            <a:r>
              <a:rPr lang="tr-TR" baseline="0" dirty="0"/>
              <a:t> </a:t>
            </a:r>
            <a:r>
              <a:rPr lang="tr-TR" baseline="0" dirty="0" err="1"/>
              <a:t>will</a:t>
            </a:r>
            <a:r>
              <a:rPr lang="tr-TR" baseline="0" dirty="0"/>
              <a:t> </a:t>
            </a:r>
            <a:r>
              <a:rPr lang="tr-TR" baseline="0" dirty="0" err="1"/>
              <a:t>get</a:t>
            </a:r>
            <a:r>
              <a:rPr lang="tr-TR" baseline="0" dirty="0"/>
              <a:t> </a:t>
            </a:r>
            <a:r>
              <a:rPr lang="tr-TR" baseline="0" dirty="0" err="1"/>
              <a:t>faster</a:t>
            </a:r>
            <a:r>
              <a:rPr lang="tr-TR" baseline="0" dirty="0"/>
              <a:t> </a:t>
            </a:r>
            <a:r>
              <a:rPr lang="tr-TR" baseline="0" dirty="0" err="1"/>
              <a:t>immınune</a:t>
            </a:r>
            <a:r>
              <a:rPr lang="tr-TR" baseline="0" dirty="0"/>
              <a:t> </a:t>
            </a:r>
            <a:r>
              <a:rPr lang="tr-TR" baseline="0" dirty="0" err="1"/>
              <a:t>and</a:t>
            </a:r>
            <a:r>
              <a:rPr lang="tr-TR" baseline="0" dirty="0"/>
              <a:t> </a:t>
            </a:r>
            <a:r>
              <a:rPr lang="tr-TR" baseline="0" dirty="0" err="1"/>
              <a:t>hemapoetic</a:t>
            </a:r>
            <a:r>
              <a:rPr lang="tr-TR" baseline="0" dirty="0"/>
              <a:t> </a:t>
            </a:r>
            <a:r>
              <a:rPr lang="tr-TR" baseline="0" dirty="0" err="1"/>
              <a:t>recovery</a:t>
            </a:r>
            <a:r>
              <a:rPr lang="tr-TR" baseline="0" dirty="0"/>
              <a:t> AT  THE EXPESE OF </a:t>
            </a:r>
            <a:r>
              <a:rPr lang="tr-TR" baseline="0" dirty="0" err="1"/>
              <a:t>increased</a:t>
            </a:r>
            <a:r>
              <a:rPr lang="tr-TR" baseline="0" dirty="0"/>
              <a:t> CGVHD</a:t>
            </a:r>
          </a:p>
          <a:p>
            <a:endParaRPr lang="tr-TR" baseline="0" dirty="0"/>
          </a:p>
          <a:p>
            <a:r>
              <a:rPr lang="tr-TR" baseline="0" dirty="0"/>
              <a:t>As </a:t>
            </a:r>
            <a:r>
              <a:rPr lang="tr-TR" baseline="0" dirty="0" err="1"/>
              <a:t>you</a:t>
            </a:r>
            <a:r>
              <a:rPr lang="tr-TR" baseline="0" dirty="0"/>
              <a:t> </a:t>
            </a:r>
            <a:r>
              <a:rPr lang="tr-TR" baseline="0" dirty="0" err="1"/>
              <a:t>see</a:t>
            </a:r>
            <a:r>
              <a:rPr lang="tr-TR" baseline="0" dirty="0"/>
              <a:t> in </a:t>
            </a:r>
            <a:r>
              <a:rPr lang="tr-TR" baseline="0" dirty="0" err="1"/>
              <a:t>this</a:t>
            </a:r>
            <a:r>
              <a:rPr lang="tr-TR" baseline="0" dirty="0"/>
              <a:t> </a:t>
            </a:r>
            <a:r>
              <a:rPr lang="tr-TR" baseline="0" dirty="0" err="1"/>
              <a:t>picture</a:t>
            </a:r>
            <a:r>
              <a:rPr lang="tr-TR" baseline="0" dirty="0"/>
              <a:t> </a:t>
            </a:r>
            <a:r>
              <a:rPr lang="tr-TR" baseline="0" dirty="0" err="1"/>
              <a:t>Nötrofıi</a:t>
            </a:r>
            <a:r>
              <a:rPr lang="tr-TR" baseline="0" dirty="0"/>
              <a:t> </a:t>
            </a:r>
            <a:r>
              <a:rPr lang="tr-TR" baseline="0" dirty="0" err="1"/>
              <a:t>recovery</a:t>
            </a:r>
            <a:r>
              <a:rPr lang="tr-TR" baseline="0" dirty="0"/>
              <a:t> is </a:t>
            </a:r>
            <a:r>
              <a:rPr lang="tr-TR" baseline="0" dirty="0" err="1"/>
              <a:t>very</a:t>
            </a:r>
            <a:r>
              <a:rPr lang="tr-TR" baseline="0" dirty="0"/>
              <a:t> </a:t>
            </a:r>
            <a:r>
              <a:rPr lang="tr-TR" baseline="0" dirty="0" err="1"/>
              <a:t>faster</a:t>
            </a:r>
            <a:r>
              <a:rPr lang="tr-TR" baseline="0" dirty="0"/>
              <a:t> </a:t>
            </a:r>
            <a:r>
              <a:rPr lang="tr-TR" baseline="0" dirty="0" err="1"/>
              <a:t>for</a:t>
            </a:r>
            <a:r>
              <a:rPr lang="tr-TR" baseline="0" dirty="0"/>
              <a:t> PBSC as </a:t>
            </a:r>
            <a:r>
              <a:rPr lang="tr-TR" baseline="0" dirty="0" err="1"/>
              <a:t>compared</a:t>
            </a:r>
            <a:r>
              <a:rPr lang="tr-TR" baseline="0" dirty="0"/>
              <a:t> </a:t>
            </a:r>
            <a:r>
              <a:rPr lang="tr-TR" baseline="0" dirty="0" err="1"/>
              <a:t>with</a:t>
            </a:r>
            <a:r>
              <a:rPr lang="tr-TR" baseline="0" dirty="0"/>
              <a:t> </a:t>
            </a:r>
            <a:r>
              <a:rPr lang="tr-TR" baseline="0" dirty="0" err="1"/>
              <a:t>cstem</a:t>
            </a:r>
            <a:r>
              <a:rPr lang="tr-TR" baseline="0" dirty="0"/>
              <a:t> </a:t>
            </a:r>
            <a:r>
              <a:rPr lang="tr-TR" baseline="0" dirty="0" err="1"/>
              <a:t>cell</a:t>
            </a:r>
            <a:r>
              <a:rPr lang="tr-TR" baseline="0" dirty="0"/>
              <a:t> </a:t>
            </a:r>
            <a:r>
              <a:rPr lang="tr-TR" baseline="0" dirty="0" err="1"/>
              <a:t>sources</a:t>
            </a:r>
            <a:endParaRPr lang="tr-TR" baseline="0" dirty="0"/>
          </a:p>
          <a:p>
            <a:r>
              <a:rPr lang="tr-TR" baseline="0" dirty="0" err="1"/>
              <a:t>Avarege</a:t>
            </a:r>
            <a:r>
              <a:rPr lang="tr-TR" baseline="0" dirty="0"/>
              <a:t> </a:t>
            </a:r>
            <a:r>
              <a:rPr lang="tr-TR" baseline="0" dirty="0" err="1"/>
              <a:t>engraftmen</a:t>
            </a:r>
            <a:r>
              <a:rPr lang="tr-TR" baseline="0" dirty="0"/>
              <a:t> </a:t>
            </a:r>
            <a:r>
              <a:rPr lang="tr-TR" baseline="0" dirty="0" err="1"/>
              <a:t>day</a:t>
            </a:r>
            <a:r>
              <a:rPr lang="tr-TR" baseline="0" dirty="0"/>
              <a:t>  is 15  </a:t>
            </a:r>
            <a:r>
              <a:rPr lang="tr-TR" baseline="0" dirty="0" err="1"/>
              <a:t>day</a:t>
            </a:r>
            <a:r>
              <a:rPr lang="tr-TR" baseline="0" dirty="0"/>
              <a:t> </a:t>
            </a:r>
            <a:r>
              <a:rPr lang="tr-TR" baseline="0" dirty="0" err="1"/>
              <a:t>earlier</a:t>
            </a:r>
            <a:r>
              <a:rPr lang="tr-TR" baseline="0" dirty="0"/>
              <a:t> </a:t>
            </a:r>
            <a:r>
              <a:rPr lang="tr-TR" baseline="0" dirty="0" err="1"/>
              <a:t>for</a:t>
            </a:r>
            <a:r>
              <a:rPr lang="tr-TR" baseline="0" dirty="0"/>
              <a:t> PBSC</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27</a:t>
            </a:fld>
            <a:endParaRPr lang="tr-TR"/>
          </a:p>
        </p:txBody>
      </p:sp>
    </p:spTree>
    <p:extLst>
      <p:ext uri="{BB962C8B-B14F-4D97-AF65-F5344CB8AC3E}">
        <p14:creationId xmlns:p14="http://schemas.microsoft.com/office/powerpoint/2010/main" val="30192162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dirty="0" err="1"/>
              <a:t>If</a:t>
            </a:r>
            <a:r>
              <a:rPr lang="tr-TR" baseline="0" dirty="0"/>
              <a:t> </a:t>
            </a:r>
            <a:r>
              <a:rPr lang="tr-TR" baseline="0" dirty="0" err="1"/>
              <a:t>you</a:t>
            </a:r>
            <a:r>
              <a:rPr lang="tr-TR" baseline="0" dirty="0"/>
              <a:t> </a:t>
            </a:r>
            <a:r>
              <a:rPr lang="tr-TR" baseline="0" dirty="0" err="1"/>
              <a:t>use</a:t>
            </a:r>
            <a:r>
              <a:rPr lang="tr-TR" baseline="0" dirty="0"/>
              <a:t> PBSC, </a:t>
            </a:r>
            <a:r>
              <a:rPr lang="tr-TR" baseline="0" dirty="0" err="1"/>
              <a:t>you</a:t>
            </a:r>
            <a:r>
              <a:rPr lang="tr-TR" baseline="0" dirty="0"/>
              <a:t> </a:t>
            </a:r>
            <a:r>
              <a:rPr lang="tr-TR" baseline="0" dirty="0" err="1"/>
              <a:t>will</a:t>
            </a:r>
            <a:r>
              <a:rPr lang="tr-TR" baseline="0" dirty="0"/>
              <a:t> </a:t>
            </a:r>
            <a:r>
              <a:rPr lang="tr-TR" baseline="0" dirty="0" err="1"/>
              <a:t>get</a:t>
            </a:r>
            <a:r>
              <a:rPr lang="tr-TR" baseline="0" dirty="0"/>
              <a:t> </a:t>
            </a:r>
            <a:r>
              <a:rPr lang="tr-TR" baseline="0" dirty="0" err="1"/>
              <a:t>faster</a:t>
            </a:r>
            <a:r>
              <a:rPr lang="tr-TR" baseline="0" dirty="0"/>
              <a:t> </a:t>
            </a:r>
            <a:r>
              <a:rPr lang="tr-TR" baseline="0" dirty="0" err="1"/>
              <a:t>immınune</a:t>
            </a:r>
            <a:r>
              <a:rPr lang="tr-TR" baseline="0" dirty="0"/>
              <a:t> </a:t>
            </a:r>
            <a:r>
              <a:rPr lang="tr-TR" baseline="0" dirty="0" err="1"/>
              <a:t>and</a:t>
            </a:r>
            <a:r>
              <a:rPr lang="tr-TR" baseline="0" dirty="0"/>
              <a:t> </a:t>
            </a:r>
            <a:r>
              <a:rPr lang="tr-TR" baseline="0" dirty="0" err="1"/>
              <a:t>hemapoetic</a:t>
            </a:r>
            <a:r>
              <a:rPr lang="tr-TR" baseline="0" dirty="0"/>
              <a:t> </a:t>
            </a:r>
            <a:r>
              <a:rPr lang="tr-TR" baseline="0" dirty="0" err="1"/>
              <a:t>recovery</a:t>
            </a:r>
            <a:r>
              <a:rPr lang="tr-TR" baseline="0" dirty="0"/>
              <a:t> AT  THE EXPESE OF </a:t>
            </a:r>
            <a:r>
              <a:rPr lang="tr-TR" baseline="0" dirty="0" err="1"/>
              <a:t>increased</a:t>
            </a:r>
            <a:r>
              <a:rPr lang="tr-TR" baseline="0" dirty="0"/>
              <a:t> CGVHD</a:t>
            </a:r>
          </a:p>
          <a:p>
            <a:endParaRPr lang="tr-TR" baseline="0" dirty="0"/>
          </a:p>
          <a:p>
            <a:r>
              <a:rPr lang="tr-TR" baseline="0" dirty="0"/>
              <a:t>As </a:t>
            </a:r>
            <a:r>
              <a:rPr lang="tr-TR" baseline="0" dirty="0" err="1"/>
              <a:t>you</a:t>
            </a:r>
            <a:r>
              <a:rPr lang="tr-TR" baseline="0" dirty="0"/>
              <a:t> </a:t>
            </a:r>
            <a:r>
              <a:rPr lang="tr-TR" baseline="0" dirty="0" err="1"/>
              <a:t>see</a:t>
            </a:r>
            <a:r>
              <a:rPr lang="tr-TR" baseline="0" dirty="0"/>
              <a:t> in </a:t>
            </a:r>
            <a:r>
              <a:rPr lang="tr-TR" baseline="0" dirty="0" err="1"/>
              <a:t>this</a:t>
            </a:r>
            <a:r>
              <a:rPr lang="tr-TR" baseline="0" dirty="0"/>
              <a:t> </a:t>
            </a:r>
            <a:r>
              <a:rPr lang="tr-TR" baseline="0" dirty="0" err="1"/>
              <a:t>picture</a:t>
            </a:r>
            <a:r>
              <a:rPr lang="tr-TR" baseline="0" dirty="0"/>
              <a:t> </a:t>
            </a:r>
            <a:r>
              <a:rPr lang="tr-TR" baseline="0" dirty="0" err="1"/>
              <a:t>Nötrofıi</a:t>
            </a:r>
            <a:r>
              <a:rPr lang="tr-TR" baseline="0" dirty="0"/>
              <a:t> </a:t>
            </a:r>
            <a:r>
              <a:rPr lang="tr-TR" baseline="0" dirty="0" err="1"/>
              <a:t>recovery</a:t>
            </a:r>
            <a:r>
              <a:rPr lang="tr-TR" baseline="0" dirty="0"/>
              <a:t> is </a:t>
            </a:r>
            <a:r>
              <a:rPr lang="tr-TR" baseline="0" dirty="0" err="1"/>
              <a:t>very</a:t>
            </a:r>
            <a:r>
              <a:rPr lang="tr-TR" baseline="0" dirty="0"/>
              <a:t> </a:t>
            </a:r>
            <a:r>
              <a:rPr lang="tr-TR" baseline="0" dirty="0" err="1"/>
              <a:t>faster</a:t>
            </a:r>
            <a:r>
              <a:rPr lang="tr-TR" baseline="0" dirty="0"/>
              <a:t> </a:t>
            </a:r>
            <a:r>
              <a:rPr lang="tr-TR" baseline="0" dirty="0" err="1"/>
              <a:t>for</a:t>
            </a:r>
            <a:r>
              <a:rPr lang="tr-TR" baseline="0" dirty="0"/>
              <a:t> PBSC as </a:t>
            </a:r>
            <a:r>
              <a:rPr lang="tr-TR" baseline="0" dirty="0" err="1"/>
              <a:t>compared</a:t>
            </a:r>
            <a:r>
              <a:rPr lang="tr-TR" baseline="0" dirty="0"/>
              <a:t> </a:t>
            </a:r>
            <a:r>
              <a:rPr lang="tr-TR" baseline="0" dirty="0" err="1"/>
              <a:t>with</a:t>
            </a:r>
            <a:r>
              <a:rPr lang="tr-TR" baseline="0" dirty="0"/>
              <a:t> </a:t>
            </a:r>
            <a:r>
              <a:rPr lang="tr-TR" baseline="0" dirty="0" err="1"/>
              <a:t>cstem</a:t>
            </a:r>
            <a:r>
              <a:rPr lang="tr-TR" baseline="0" dirty="0"/>
              <a:t> </a:t>
            </a:r>
            <a:r>
              <a:rPr lang="tr-TR" baseline="0" dirty="0" err="1"/>
              <a:t>cell</a:t>
            </a:r>
            <a:r>
              <a:rPr lang="tr-TR" baseline="0" dirty="0"/>
              <a:t> </a:t>
            </a:r>
            <a:r>
              <a:rPr lang="tr-TR" baseline="0" dirty="0" err="1"/>
              <a:t>sources</a:t>
            </a:r>
            <a:endParaRPr lang="tr-TR" baseline="0" dirty="0"/>
          </a:p>
          <a:p>
            <a:r>
              <a:rPr lang="tr-TR" baseline="0" dirty="0" err="1"/>
              <a:t>Avarege</a:t>
            </a:r>
            <a:r>
              <a:rPr lang="tr-TR" baseline="0" dirty="0"/>
              <a:t> </a:t>
            </a:r>
            <a:r>
              <a:rPr lang="tr-TR" baseline="0" dirty="0" err="1"/>
              <a:t>engraftmen</a:t>
            </a:r>
            <a:r>
              <a:rPr lang="tr-TR" baseline="0" dirty="0"/>
              <a:t> </a:t>
            </a:r>
            <a:r>
              <a:rPr lang="tr-TR" baseline="0" dirty="0" err="1"/>
              <a:t>day</a:t>
            </a:r>
            <a:r>
              <a:rPr lang="tr-TR" baseline="0" dirty="0"/>
              <a:t>  is 15  </a:t>
            </a:r>
            <a:r>
              <a:rPr lang="tr-TR" baseline="0" dirty="0" err="1"/>
              <a:t>day</a:t>
            </a:r>
            <a:r>
              <a:rPr lang="tr-TR" baseline="0" dirty="0"/>
              <a:t> </a:t>
            </a:r>
            <a:r>
              <a:rPr lang="tr-TR" baseline="0" dirty="0" err="1"/>
              <a:t>earlier</a:t>
            </a:r>
            <a:r>
              <a:rPr lang="tr-TR" baseline="0" dirty="0"/>
              <a:t> </a:t>
            </a:r>
            <a:r>
              <a:rPr lang="tr-TR" baseline="0" dirty="0" err="1"/>
              <a:t>for</a:t>
            </a:r>
            <a:r>
              <a:rPr lang="tr-TR" baseline="0" dirty="0"/>
              <a:t> PBSC</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28</a:t>
            </a:fld>
            <a:endParaRPr lang="tr-TR"/>
          </a:p>
        </p:txBody>
      </p:sp>
    </p:spTree>
    <p:extLst>
      <p:ext uri="{BB962C8B-B14F-4D97-AF65-F5344CB8AC3E}">
        <p14:creationId xmlns:p14="http://schemas.microsoft.com/office/powerpoint/2010/main" val="1240804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dirty="0" err="1"/>
              <a:t>According</a:t>
            </a:r>
            <a:r>
              <a:rPr lang="tr-TR" dirty="0"/>
              <a:t> </a:t>
            </a:r>
            <a:r>
              <a:rPr lang="tr-TR" dirty="0" err="1"/>
              <a:t>to</a:t>
            </a:r>
            <a:r>
              <a:rPr lang="tr-TR" dirty="0"/>
              <a:t> </a:t>
            </a:r>
            <a:r>
              <a:rPr lang="tr-TR" dirty="0" err="1"/>
              <a:t>the</a:t>
            </a:r>
            <a:r>
              <a:rPr lang="tr-TR" dirty="0"/>
              <a:t> CIBMTR</a:t>
            </a:r>
            <a:r>
              <a:rPr lang="tr-TR" baseline="0" dirty="0"/>
              <a:t> </a:t>
            </a:r>
            <a:r>
              <a:rPr lang="tr-TR" baseline="0" dirty="0" err="1"/>
              <a:t>registyries</a:t>
            </a:r>
            <a:endParaRPr lang="tr-TR" baseline="0" dirty="0"/>
          </a:p>
          <a:p>
            <a:r>
              <a:rPr lang="tr-TR" baseline="0" dirty="0"/>
              <a:t>BM </a:t>
            </a:r>
            <a:r>
              <a:rPr lang="tr-TR" baseline="0" dirty="0" err="1"/>
              <a:t>usage</a:t>
            </a:r>
            <a:r>
              <a:rPr lang="tr-TR" baseline="0" dirty="0"/>
              <a:t> </a:t>
            </a:r>
            <a:r>
              <a:rPr lang="tr-TR" baseline="0" dirty="0" err="1"/>
              <a:t>increased</a:t>
            </a:r>
            <a:r>
              <a:rPr lang="tr-TR" baseline="0" dirty="0"/>
              <a:t> </a:t>
            </a:r>
            <a:r>
              <a:rPr lang="tr-TR" baseline="0" dirty="0" err="1"/>
              <a:t>last</a:t>
            </a:r>
            <a:r>
              <a:rPr lang="tr-TR" baseline="0" dirty="0"/>
              <a:t> </a:t>
            </a:r>
            <a:r>
              <a:rPr lang="tr-TR" baseline="0" dirty="0" err="1"/>
              <a:t>two</a:t>
            </a:r>
            <a:r>
              <a:rPr lang="tr-TR" baseline="0" dirty="0"/>
              <a:t> </a:t>
            </a:r>
            <a:r>
              <a:rPr lang="tr-TR" baseline="0" dirty="0" err="1"/>
              <a:t>decade</a:t>
            </a:r>
            <a:r>
              <a:rPr lang="tr-TR" baseline="0" dirty="0"/>
              <a:t> </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29</a:t>
            </a:fld>
            <a:endParaRPr lang="tr-TR"/>
          </a:p>
        </p:txBody>
      </p:sp>
    </p:spTree>
    <p:extLst>
      <p:ext uri="{BB962C8B-B14F-4D97-AF65-F5344CB8AC3E}">
        <p14:creationId xmlns:p14="http://schemas.microsoft.com/office/powerpoint/2010/main" val="4063213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xfrm>
            <a:off x="3810000" y="514350"/>
            <a:ext cx="4572000" cy="2571750"/>
          </a:xfrm>
          <a:noFill/>
          <a:ln>
            <a:solidFill>
              <a:srgbClr val="000000"/>
            </a:solidFill>
            <a:miter lim="800000"/>
            <a:headEnd/>
            <a:tailEnd/>
          </a:ln>
        </p:spPr>
      </p:sp>
      <p:sp>
        <p:nvSpPr>
          <p:cNvPr id="70658" name="Notes Placeholder 2"/>
          <p:cNvSpPr>
            <a:spLocks noGrp="1"/>
          </p:cNvSpPr>
          <p:nvPr>
            <p:ph type="body" idx="1"/>
          </p:nvPr>
        </p:nvSpPr>
        <p:spPr bwMode="auto">
          <a:noFill/>
        </p:spPr>
        <p:txBody>
          <a:bodyPr/>
          <a:lstStyle/>
          <a:p>
            <a:pPr>
              <a:spcBef>
                <a:spcPct val="0"/>
              </a:spcBef>
            </a:pPr>
            <a:endParaRPr lang="tr-TR"/>
          </a:p>
        </p:txBody>
      </p:sp>
      <p:sp>
        <p:nvSpPr>
          <p:cNvPr id="70659" name="Slide Number Placeholder 3"/>
          <p:cNvSpPr>
            <a:spLocks noGrp="1"/>
          </p:cNvSpPr>
          <p:nvPr>
            <p:ph type="sldNum" sz="quarter" idx="5"/>
          </p:nvPr>
        </p:nvSpPr>
        <p:spPr bwMode="auto">
          <a:noFill/>
          <a:ln>
            <a:miter lim="800000"/>
            <a:headEnd/>
            <a:tailEnd/>
          </a:ln>
        </p:spPr>
        <p:txBody>
          <a:bodyPr/>
          <a:lstStyle/>
          <a:p>
            <a:fld id="{3C140B57-3432-43A9-B88D-C30ED657857E}" type="slidenum">
              <a:rPr lang="en-US"/>
              <a:pPr/>
              <a:t>31</a:t>
            </a:fld>
            <a:endParaRPr lang="en-US"/>
          </a:p>
        </p:txBody>
      </p:sp>
    </p:spTree>
    <p:extLst>
      <p:ext uri="{BB962C8B-B14F-4D97-AF65-F5344CB8AC3E}">
        <p14:creationId xmlns:p14="http://schemas.microsoft.com/office/powerpoint/2010/main" val="8852842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xfrm>
            <a:off x="3810000" y="514350"/>
            <a:ext cx="4572000" cy="2571750"/>
          </a:xfrm>
          <a:noFill/>
          <a:ln>
            <a:solidFill>
              <a:srgbClr val="000000"/>
            </a:solidFill>
            <a:miter lim="800000"/>
            <a:headEnd/>
            <a:tailEnd/>
          </a:ln>
        </p:spPr>
      </p:sp>
      <p:sp>
        <p:nvSpPr>
          <p:cNvPr id="3" name="Notes Placeholder 2"/>
          <p:cNvSpPr>
            <a:spLocks noGrp="1"/>
          </p:cNvSpPr>
          <p:nvPr>
            <p:ph type="body" idx="1"/>
            <p:custDataLst>
              <p:tags r:id="rId1"/>
            </p:custDataLst>
          </p:nvPr>
        </p:nvSpPr>
        <p:spPr/>
        <p:txBody>
          <a:bodyPr>
            <a:normAutofit fontScale="70000" lnSpcReduction="20000"/>
          </a:bodyPr>
          <a:lstStyle/>
          <a:p>
            <a:pPr>
              <a:lnSpc>
                <a:spcPct val="90000"/>
              </a:lnSpc>
              <a:spcBef>
                <a:spcPct val="0"/>
              </a:spcBef>
            </a:pPr>
            <a:r>
              <a:rPr lang="en-US" sz="1200" dirty="0"/>
              <a:t>Models of HSPC mobilization by G-CSF and inhibitors of CXCR4 and VLA-4. (a) Bone marrow environment at baseline. HSPCs in the</a:t>
            </a:r>
            <a:r>
              <a:rPr lang="tr-TR" sz="1200" baseline="0" dirty="0"/>
              <a:t> </a:t>
            </a:r>
            <a:r>
              <a:rPr lang="en-US" sz="1200" dirty="0" err="1"/>
              <a:t>endosteal</a:t>
            </a:r>
            <a:r>
              <a:rPr lang="en-US" sz="1200" dirty="0"/>
              <a:t> niche are likely in close contact with osteoblasts and </a:t>
            </a:r>
            <a:r>
              <a:rPr lang="en-US" sz="1200" dirty="0" err="1"/>
              <a:t>nestin</a:t>
            </a:r>
            <a:r>
              <a:rPr lang="en-US" sz="1200" dirty="0"/>
              <a:t>? MSCs, both of which express numerous HSPC retention factors, including</a:t>
            </a:r>
            <a:r>
              <a:rPr lang="tr-TR" sz="1200" baseline="0" dirty="0"/>
              <a:t> </a:t>
            </a:r>
            <a:r>
              <a:rPr lang="en-US" sz="1200" dirty="0"/>
              <a:t>CXCL12, VCAM-1 and SCF. The </a:t>
            </a:r>
            <a:r>
              <a:rPr lang="en-US" sz="1200" dirty="0" err="1"/>
              <a:t>perivascular</a:t>
            </a:r>
            <a:r>
              <a:rPr lang="en-US" sz="1200" dirty="0"/>
              <a:t> niche is more distant from the </a:t>
            </a:r>
            <a:r>
              <a:rPr lang="en-US" sz="1200" dirty="0" err="1"/>
              <a:t>endosteum</a:t>
            </a:r>
            <a:r>
              <a:rPr lang="en-US" sz="1200" dirty="0"/>
              <a:t> and includes both </a:t>
            </a:r>
            <a:r>
              <a:rPr lang="en-US" sz="1200" dirty="0" err="1"/>
              <a:t>nestin</a:t>
            </a:r>
            <a:r>
              <a:rPr lang="en-US" sz="1200" dirty="0"/>
              <a:t>? MSCs and CXCL12 abundant</a:t>
            </a:r>
          </a:p>
          <a:p>
            <a:pPr>
              <a:lnSpc>
                <a:spcPct val="90000"/>
              </a:lnSpc>
              <a:spcBef>
                <a:spcPct val="0"/>
              </a:spcBef>
            </a:pPr>
            <a:r>
              <a:rPr lang="en-US" sz="1200" dirty="0"/>
              <a:t>reticular cells. Cells of the </a:t>
            </a:r>
            <a:r>
              <a:rPr lang="en-US" sz="1200" dirty="0" err="1"/>
              <a:t>monocytic</a:t>
            </a:r>
            <a:r>
              <a:rPr lang="en-US" sz="1200" dirty="0"/>
              <a:t> lineage support the maintenance of osteoblasts and MSCs. b-Adrenergic nerve cells of the sympathetic</a:t>
            </a:r>
          </a:p>
          <a:p>
            <a:pPr>
              <a:lnSpc>
                <a:spcPct val="90000"/>
              </a:lnSpc>
              <a:spcBef>
                <a:spcPct val="0"/>
              </a:spcBef>
            </a:pPr>
            <a:r>
              <a:rPr lang="en-US" sz="1200" dirty="0"/>
              <a:t>nervous system regulate MSC proliferation and induce circadian oscillations of CXCL12 expression. (b) Model of G-CSF-induced HSPC</a:t>
            </a:r>
          </a:p>
          <a:p>
            <a:pPr>
              <a:lnSpc>
                <a:spcPct val="90000"/>
              </a:lnSpc>
              <a:spcBef>
                <a:spcPct val="0"/>
              </a:spcBef>
            </a:pPr>
            <a:r>
              <a:rPr lang="en-US" sz="1200" dirty="0"/>
              <a:t>mobilization. Cells of the </a:t>
            </a:r>
            <a:r>
              <a:rPr lang="en-US" sz="1200" dirty="0" err="1"/>
              <a:t>monocytic</a:t>
            </a:r>
            <a:r>
              <a:rPr lang="en-US" sz="1200" dirty="0"/>
              <a:t> lineage express the receptor for G-CSF and provide factors that support the survival of MSCs and osteoblasts.</a:t>
            </a:r>
          </a:p>
          <a:p>
            <a:pPr>
              <a:lnSpc>
                <a:spcPct val="90000"/>
              </a:lnSpc>
              <a:spcBef>
                <a:spcPct val="0"/>
              </a:spcBef>
            </a:pPr>
            <a:r>
              <a:rPr lang="en-US" sz="1200" dirty="0"/>
              <a:t>Upon 4–5 days of stimulation with G-CSF, the </a:t>
            </a:r>
            <a:r>
              <a:rPr lang="en-US" sz="1200" dirty="0" err="1"/>
              <a:t>monocytes</a:t>
            </a:r>
            <a:r>
              <a:rPr lang="en-US" sz="1200" dirty="0"/>
              <a:t>/macrophages disappear, leading to the loss of </a:t>
            </a:r>
            <a:r>
              <a:rPr lang="en-US" sz="1200" dirty="0" err="1"/>
              <a:t>osteoblast</a:t>
            </a:r>
            <a:r>
              <a:rPr lang="en-US" sz="1200" dirty="0"/>
              <a:t> lineage cells and reduced</a:t>
            </a:r>
          </a:p>
          <a:p>
            <a:pPr>
              <a:lnSpc>
                <a:spcPct val="90000"/>
              </a:lnSpc>
              <a:spcBef>
                <a:spcPct val="0"/>
              </a:spcBef>
            </a:pPr>
            <a:r>
              <a:rPr lang="en-US" sz="1200" dirty="0"/>
              <a:t>expression of CXCL12, VCAM-1 and SCF on MSCs. Reduced expression of these important HSPC retention factors is also observed following</a:t>
            </a:r>
            <a:r>
              <a:rPr lang="tr-TR" sz="1200" baseline="0" dirty="0"/>
              <a:t> </a:t>
            </a:r>
            <a:r>
              <a:rPr lang="en-US" sz="1200" dirty="0"/>
              <a:t>G-CSF signaling through b-adrenergic nerve cells. The net effect of these signaling cascades is the disruption of HSPC retention interactions and</a:t>
            </a:r>
            <a:r>
              <a:rPr lang="tr-TR" sz="1200" baseline="0" dirty="0"/>
              <a:t> </a:t>
            </a:r>
            <a:r>
              <a:rPr lang="en-US" sz="1200" dirty="0"/>
              <a:t>mobilization of HSPCs into the peripheral blood. (c, d) Model of HSPC mobilization by inhibitors of CXCR4 or VLA-4. Targeted disruption of the</a:t>
            </a:r>
            <a:r>
              <a:rPr lang="tr-TR" sz="1200" baseline="0" dirty="0"/>
              <a:t> </a:t>
            </a:r>
            <a:r>
              <a:rPr lang="en-US" sz="1200" dirty="0"/>
              <a:t>interaction of CXCR4 or VLA-4 with their </a:t>
            </a:r>
            <a:r>
              <a:rPr lang="en-US" sz="1200" dirty="0" err="1"/>
              <a:t>ligands</a:t>
            </a:r>
            <a:r>
              <a:rPr lang="en-US" sz="1200" dirty="0"/>
              <a:t> results in the rapid (within hours) and reversible mobilization of HSPCs into the peripheral</a:t>
            </a:r>
          </a:p>
          <a:p>
            <a:pPr>
              <a:lnSpc>
                <a:spcPct val="90000"/>
              </a:lnSpc>
              <a:spcBef>
                <a:spcPct val="0"/>
              </a:spcBef>
            </a:pPr>
            <a:r>
              <a:rPr lang="en-US" sz="1200" dirty="0"/>
              <a:t>circulation. An additive or synergistic affect on HSPC mobilization is observed when a CXCR4 inhibitor is combined with a VLA-4 antagonist,</a:t>
            </a:r>
            <a:r>
              <a:rPr lang="tr-TR" sz="1200" baseline="0" dirty="0"/>
              <a:t> </a:t>
            </a:r>
            <a:r>
              <a:rPr lang="en-US" sz="1200" dirty="0"/>
              <a:t>G-CSF or their combination. When used alone, inhibitors of CXCR4 and VLA-4 mobilize fewer HSPCs than G-CSF.</a:t>
            </a:r>
          </a:p>
          <a:p>
            <a:pPr>
              <a:lnSpc>
                <a:spcPct val="90000"/>
              </a:lnSpc>
              <a:spcBef>
                <a:spcPct val="0"/>
              </a:spcBef>
            </a:pPr>
            <a:r>
              <a:rPr lang="en-US" sz="1200" dirty="0"/>
              <a:t>-- </a:t>
            </a:r>
            <a:r>
              <a:rPr lang="en-US" dirty="0"/>
              <a:t>Stem cells may be induced to leave the bone marrow by administration of medications that are termed </a:t>
            </a:r>
            <a:r>
              <a:rPr lang="en-US" dirty="0" err="1"/>
              <a:t>mobilizaiton</a:t>
            </a:r>
            <a:r>
              <a:rPr lang="en-US" dirty="0"/>
              <a:t> agents. The most commonly used agent is </a:t>
            </a:r>
            <a:r>
              <a:rPr lang="en-US" dirty="0" err="1"/>
              <a:t>filgrastim</a:t>
            </a:r>
            <a:r>
              <a:rPr lang="en-US" dirty="0"/>
              <a:t>, also known as granulocyte colony stimulating factor. </a:t>
            </a:r>
            <a:r>
              <a:rPr lang="en-US" dirty="0" err="1"/>
              <a:t>Filgrastim</a:t>
            </a:r>
            <a:r>
              <a:rPr lang="en-US" dirty="0"/>
              <a:t> has a number of effects on the marrow environment including disruption of the CXCL4/CXCL12 axis, proliferation of HSC, and alterations in the adhesion factors VLA-4 and </a:t>
            </a:r>
            <a:r>
              <a:rPr lang="en-US" dirty="0" err="1"/>
              <a:t>selectins</a:t>
            </a:r>
            <a:r>
              <a:rPr lang="en-US" dirty="0"/>
              <a:t> as well as other effects. In total, its protean effects on the marrow microenvironment lead to stem cell mobilization after approximately 5 days of administration. The side effects are well known and include bone pain in approximately 100% of donors. Most donors experience flu-like symptoms most likely due to cytokine release. </a:t>
            </a:r>
            <a:r>
              <a:rPr lang="en-US" dirty="0" err="1"/>
              <a:t>Filgrastim</a:t>
            </a:r>
            <a:r>
              <a:rPr lang="en-US" dirty="0"/>
              <a:t> administration may be associated with significant leukocytosis which under the </a:t>
            </a:r>
            <a:r>
              <a:rPr lang="en-US" dirty="0" err="1"/>
              <a:t>righ</a:t>
            </a:r>
            <a:r>
              <a:rPr lang="en-US" dirty="0"/>
              <a:t> conditions can increase the risk of splenic rupture. This leukocytosis may also lead to a pro-thrombotic state where donors with underlying cardiac or cerebrovascular disease are more likely to experience thrombosis. Finally, there have been some reports of increased risk of development of acute myeloid leukemia in related donors who received </a:t>
            </a:r>
            <a:r>
              <a:rPr lang="en-US" dirty="0" err="1"/>
              <a:t>filgrastim</a:t>
            </a:r>
            <a:r>
              <a:rPr lang="en-US" dirty="0"/>
              <a:t>, however this risk may be explained by environmental or genetic </a:t>
            </a:r>
            <a:r>
              <a:rPr lang="en-US" dirty="0" err="1"/>
              <a:t>susceiptibilities</a:t>
            </a:r>
            <a:r>
              <a:rPr lang="en-US" dirty="0"/>
              <a:t> as well. </a:t>
            </a:r>
          </a:p>
          <a:p>
            <a:pPr fontAlgn="auto">
              <a:spcBef>
                <a:spcPts val="0"/>
              </a:spcBef>
              <a:spcAft>
                <a:spcPts val="0"/>
              </a:spcAft>
              <a:defRPr/>
            </a:pPr>
            <a:endParaRPr lang="en-US" dirty="0"/>
          </a:p>
          <a:p>
            <a:pPr fontAlgn="auto">
              <a:spcBef>
                <a:spcPts val="0"/>
              </a:spcBef>
              <a:spcAft>
                <a:spcPts val="0"/>
              </a:spcAft>
              <a:defRPr/>
            </a:pPr>
            <a:r>
              <a:rPr lang="en-US" dirty="0"/>
              <a:t>More recently, </a:t>
            </a:r>
            <a:r>
              <a:rPr lang="en-US" dirty="0" err="1"/>
              <a:t>Plerixafor</a:t>
            </a:r>
            <a:r>
              <a:rPr lang="en-US" dirty="0"/>
              <a:t> has been introduced for </a:t>
            </a:r>
            <a:r>
              <a:rPr lang="en-US" dirty="0" err="1"/>
              <a:t>mobilizaiton</a:t>
            </a:r>
            <a:r>
              <a:rPr lang="en-US" dirty="0"/>
              <a:t> of stem cells. </a:t>
            </a:r>
            <a:r>
              <a:rPr lang="en-US" dirty="0" err="1"/>
              <a:t>Plerixafor</a:t>
            </a:r>
            <a:r>
              <a:rPr lang="en-US" dirty="0"/>
              <a:t> is a reversible inhibitor of the CXCR4/CXCL12 axis that is usually administered in conjunction with </a:t>
            </a:r>
            <a:r>
              <a:rPr lang="en-US" dirty="0" err="1"/>
              <a:t>filgrastim</a:t>
            </a:r>
            <a:r>
              <a:rPr lang="en-US" dirty="0"/>
              <a:t>. This agent does not cause bone pain but is associated with abdominal discomfort in some patients as well as leukocytosis and potential for splenic rupture. The introduction of </a:t>
            </a:r>
            <a:r>
              <a:rPr lang="en-US" dirty="0" err="1"/>
              <a:t>Plerixafor</a:t>
            </a:r>
            <a:r>
              <a:rPr lang="en-US" dirty="0"/>
              <a:t> has decreased the number of patients who experience mobilization failure.</a:t>
            </a:r>
          </a:p>
          <a:p>
            <a:pPr fontAlgn="auto">
              <a:spcBef>
                <a:spcPts val="0"/>
              </a:spcBef>
              <a:spcAft>
                <a:spcPts val="0"/>
              </a:spcAft>
              <a:defRPr/>
            </a:pPr>
            <a:endParaRPr lang="en-US" dirty="0"/>
          </a:p>
          <a:p>
            <a:pPr fontAlgn="auto">
              <a:spcBef>
                <a:spcPts val="0"/>
              </a:spcBef>
              <a:spcAft>
                <a:spcPts val="0"/>
              </a:spcAft>
              <a:defRPr/>
            </a:pPr>
            <a:r>
              <a:rPr lang="en-US" dirty="0"/>
              <a:t>There are other agents in development for stem cell mobilization but are not currently FDA approved for this indication.</a:t>
            </a:r>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5317D42-4FB2-4C92-925A-AB5BA34C7BE2}" type="slidenum">
              <a:rPr lang="en-US"/>
              <a:pPr fontAlgn="base">
                <a:spcBef>
                  <a:spcPct val="0"/>
                </a:spcBef>
                <a:spcAft>
                  <a:spcPct val="0"/>
                </a:spcAft>
              </a:pPr>
              <a:t>32</a:t>
            </a:fld>
            <a:endParaRPr lang="en-US"/>
          </a:p>
        </p:txBody>
      </p:sp>
    </p:spTree>
    <p:extLst>
      <p:ext uri="{BB962C8B-B14F-4D97-AF65-F5344CB8AC3E}">
        <p14:creationId xmlns:p14="http://schemas.microsoft.com/office/powerpoint/2010/main" val="2688826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xfrm>
            <a:off x="3810000" y="514350"/>
            <a:ext cx="4572000" cy="2571750"/>
          </a:xfrm>
          <a:noFill/>
          <a:ln>
            <a:solidFill>
              <a:srgbClr val="000000"/>
            </a:solidFill>
            <a:miter lim="800000"/>
            <a:headEnd/>
            <a:tailEnd/>
          </a:ln>
        </p:spPr>
      </p:sp>
      <p:sp>
        <p:nvSpPr>
          <p:cNvPr id="3" name="Notes Placeholder 2"/>
          <p:cNvSpPr>
            <a:spLocks noGrp="1"/>
          </p:cNvSpPr>
          <p:nvPr>
            <p:ph type="body" idx="1"/>
            <p:custDataLst>
              <p:tags r:id="rId1"/>
            </p:custDataLst>
          </p:nvPr>
        </p:nvSpPr>
        <p:spPr/>
        <p:txBody>
          <a:bodyPr>
            <a:normAutofit fontScale="55000" lnSpcReduction="20000"/>
          </a:bodyPr>
          <a:lstStyle/>
          <a:p>
            <a:pPr>
              <a:lnSpc>
                <a:spcPct val="90000"/>
              </a:lnSpc>
              <a:spcBef>
                <a:spcPct val="0"/>
              </a:spcBef>
            </a:pPr>
            <a:r>
              <a:rPr lang="en-US" sz="1200" dirty="0"/>
              <a:t>Models of HSPC mobilization by G-CSF and inhibitors of CXCR4 and VLA-4. (a) Bone marrow environment at baseline. HSPCs in the</a:t>
            </a:r>
          </a:p>
          <a:p>
            <a:pPr>
              <a:lnSpc>
                <a:spcPct val="90000"/>
              </a:lnSpc>
              <a:spcBef>
                <a:spcPct val="0"/>
              </a:spcBef>
            </a:pPr>
            <a:r>
              <a:rPr lang="en-US" sz="1200" dirty="0" err="1"/>
              <a:t>endosteal</a:t>
            </a:r>
            <a:r>
              <a:rPr lang="en-US" sz="1200" dirty="0"/>
              <a:t> niche are likely in close contact with osteoblasts and </a:t>
            </a:r>
            <a:r>
              <a:rPr lang="en-US" sz="1200" dirty="0" err="1"/>
              <a:t>nestin</a:t>
            </a:r>
            <a:r>
              <a:rPr lang="en-US" sz="1200" dirty="0"/>
              <a:t>? MSCs, both of which express numerous HSPC retention factors, including</a:t>
            </a:r>
          </a:p>
          <a:p>
            <a:pPr>
              <a:lnSpc>
                <a:spcPct val="90000"/>
              </a:lnSpc>
              <a:spcBef>
                <a:spcPct val="0"/>
              </a:spcBef>
            </a:pPr>
            <a:r>
              <a:rPr lang="en-US" sz="1200" dirty="0"/>
              <a:t>CXCL12, VCAM-1 and SCF. The </a:t>
            </a:r>
            <a:r>
              <a:rPr lang="en-US" sz="1200" dirty="0" err="1"/>
              <a:t>perivascular</a:t>
            </a:r>
            <a:r>
              <a:rPr lang="en-US" sz="1200" dirty="0"/>
              <a:t> niche is more distant from the </a:t>
            </a:r>
            <a:r>
              <a:rPr lang="en-US" sz="1200" dirty="0" err="1"/>
              <a:t>endosteum</a:t>
            </a:r>
            <a:r>
              <a:rPr lang="en-US" sz="1200" dirty="0"/>
              <a:t> and includes both </a:t>
            </a:r>
            <a:r>
              <a:rPr lang="en-US" sz="1200" dirty="0" err="1"/>
              <a:t>nestin</a:t>
            </a:r>
            <a:r>
              <a:rPr lang="en-US" sz="1200" dirty="0"/>
              <a:t>? MSCs and CXCL12 abundant</a:t>
            </a:r>
          </a:p>
          <a:p>
            <a:pPr>
              <a:lnSpc>
                <a:spcPct val="90000"/>
              </a:lnSpc>
              <a:spcBef>
                <a:spcPct val="0"/>
              </a:spcBef>
            </a:pPr>
            <a:r>
              <a:rPr lang="en-US" sz="1200" dirty="0"/>
              <a:t>reticular cells. Cells of the </a:t>
            </a:r>
            <a:r>
              <a:rPr lang="en-US" sz="1200" dirty="0" err="1"/>
              <a:t>monocytic</a:t>
            </a:r>
            <a:r>
              <a:rPr lang="en-US" sz="1200" dirty="0"/>
              <a:t> lineage support the maintenance of osteoblasts and MSCs. b-Adrenergic nerve cells of the sympathetic</a:t>
            </a:r>
          </a:p>
          <a:p>
            <a:pPr>
              <a:lnSpc>
                <a:spcPct val="90000"/>
              </a:lnSpc>
              <a:spcBef>
                <a:spcPct val="0"/>
              </a:spcBef>
            </a:pPr>
            <a:r>
              <a:rPr lang="en-US" sz="1200" dirty="0"/>
              <a:t>nervous system regulate MSC proliferation and induce circadian oscillations of CXCL12 expression. (b) Model of G-CSF-induced HSPC</a:t>
            </a:r>
          </a:p>
          <a:p>
            <a:pPr>
              <a:lnSpc>
                <a:spcPct val="90000"/>
              </a:lnSpc>
              <a:spcBef>
                <a:spcPct val="0"/>
              </a:spcBef>
            </a:pPr>
            <a:r>
              <a:rPr lang="en-US" sz="1200" dirty="0"/>
              <a:t>mobilization. Cells of the </a:t>
            </a:r>
            <a:r>
              <a:rPr lang="en-US" sz="1200" dirty="0" err="1"/>
              <a:t>monocytic</a:t>
            </a:r>
            <a:r>
              <a:rPr lang="en-US" sz="1200" dirty="0"/>
              <a:t> lineage express the receptor for G-CSF and provide factors that support the survival of MSCs and osteoblasts.</a:t>
            </a:r>
          </a:p>
          <a:p>
            <a:pPr>
              <a:lnSpc>
                <a:spcPct val="90000"/>
              </a:lnSpc>
              <a:spcBef>
                <a:spcPct val="0"/>
              </a:spcBef>
            </a:pPr>
            <a:r>
              <a:rPr lang="en-US" sz="1200" dirty="0"/>
              <a:t>Upon 4–5 days of stimulation with G-CSF, the </a:t>
            </a:r>
            <a:r>
              <a:rPr lang="en-US" sz="1200" dirty="0" err="1"/>
              <a:t>monocytes</a:t>
            </a:r>
            <a:r>
              <a:rPr lang="en-US" sz="1200" dirty="0"/>
              <a:t>/macrophages disappear, leading to the loss of </a:t>
            </a:r>
            <a:r>
              <a:rPr lang="en-US" sz="1200" dirty="0" err="1"/>
              <a:t>osteoblast</a:t>
            </a:r>
            <a:r>
              <a:rPr lang="en-US" sz="1200" dirty="0"/>
              <a:t> lineage cells and reduced</a:t>
            </a:r>
          </a:p>
          <a:p>
            <a:pPr>
              <a:lnSpc>
                <a:spcPct val="90000"/>
              </a:lnSpc>
              <a:spcBef>
                <a:spcPct val="0"/>
              </a:spcBef>
            </a:pPr>
            <a:r>
              <a:rPr lang="en-US" sz="1200" dirty="0"/>
              <a:t>expression of CXCL12, VCAM-1 and SCF on MSCs. Reduced expression of these important HSPC retention factors is also observed following</a:t>
            </a:r>
          </a:p>
          <a:p>
            <a:pPr>
              <a:lnSpc>
                <a:spcPct val="90000"/>
              </a:lnSpc>
              <a:spcBef>
                <a:spcPct val="0"/>
              </a:spcBef>
            </a:pPr>
            <a:r>
              <a:rPr lang="en-US" sz="1200" dirty="0"/>
              <a:t>G-CSF signaling through b-adrenergic nerve cells. The net effect of these signaling cascades is the disruption of HSPC retention interactions and</a:t>
            </a:r>
          </a:p>
          <a:p>
            <a:pPr>
              <a:lnSpc>
                <a:spcPct val="90000"/>
              </a:lnSpc>
              <a:spcBef>
                <a:spcPct val="0"/>
              </a:spcBef>
            </a:pPr>
            <a:r>
              <a:rPr lang="en-US" sz="1200" dirty="0"/>
              <a:t>mobilization of HSPCs into the peripheral blood. (c, d) Model of HSPC mobilization by inhibitors of CXCR4 or VLA-4. Targeted disruption of the</a:t>
            </a:r>
          </a:p>
          <a:p>
            <a:pPr>
              <a:lnSpc>
                <a:spcPct val="90000"/>
              </a:lnSpc>
              <a:spcBef>
                <a:spcPct val="0"/>
              </a:spcBef>
            </a:pPr>
            <a:r>
              <a:rPr lang="en-US" sz="1200" dirty="0"/>
              <a:t>interaction of CXCR4 or VLA-4 with their </a:t>
            </a:r>
            <a:r>
              <a:rPr lang="en-US" sz="1200" dirty="0" err="1"/>
              <a:t>ligands</a:t>
            </a:r>
            <a:r>
              <a:rPr lang="en-US" sz="1200" dirty="0"/>
              <a:t> results in the rapid (within hours) and reversible mobilization of HSPCs into the peripheral</a:t>
            </a:r>
          </a:p>
          <a:p>
            <a:pPr>
              <a:lnSpc>
                <a:spcPct val="90000"/>
              </a:lnSpc>
              <a:spcBef>
                <a:spcPct val="0"/>
              </a:spcBef>
            </a:pPr>
            <a:r>
              <a:rPr lang="en-US" sz="1200" dirty="0"/>
              <a:t>circulation. An additive or synergistic affect on HSPC mobilization is observed when a CXCR4 inhibitor is combined with a VLA-4 antagonist,</a:t>
            </a:r>
          </a:p>
          <a:p>
            <a:pPr>
              <a:lnSpc>
                <a:spcPct val="90000"/>
              </a:lnSpc>
              <a:spcBef>
                <a:spcPct val="0"/>
              </a:spcBef>
            </a:pPr>
            <a:r>
              <a:rPr lang="en-US" sz="1200" dirty="0"/>
              <a:t>G-CSF or their combination. When used alone, inhibitors of CXCR4 and VLA-4 mobilize fewer HSPCs than G-CSF.</a:t>
            </a:r>
          </a:p>
          <a:p>
            <a:pPr>
              <a:lnSpc>
                <a:spcPct val="90000"/>
              </a:lnSpc>
              <a:spcBef>
                <a:spcPct val="0"/>
              </a:spcBef>
            </a:pPr>
            <a:r>
              <a:rPr lang="en-US" sz="1200" dirty="0"/>
              <a:t>-- </a:t>
            </a:r>
            <a:r>
              <a:rPr lang="en-US" dirty="0"/>
              <a:t>Stem cells may be induced to leave the bone marrow by administration of medications that are termed </a:t>
            </a:r>
            <a:r>
              <a:rPr lang="en-US" dirty="0" err="1"/>
              <a:t>mobilizaiton</a:t>
            </a:r>
            <a:r>
              <a:rPr lang="en-US" dirty="0"/>
              <a:t> agents. The most commonly used agent is </a:t>
            </a:r>
            <a:r>
              <a:rPr lang="en-US" dirty="0" err="1"/>
              <a:t>filgrastim</a:t>
            </a:r>
            <a:r>
              <a:rPr lang="en-US" dirty="0"/>
              <a:t>, also known as granulocyte colony stimulating factor. </a:t>
            </a:r>
            <a:r>
              <a:rPr lang="en-US" dirty="0" err="1"/>
              <a:t>Filgrastim</a:t>
            </a:r>
            <a:r>
              <a:rPr lang="en-US" dirty="0"/>
              <a:t> has a number of effects on the marrow environment including disruption of the CXCL4/CXCL12 axis, proliferation of HSC, and alterations in the adhesion factors VLA-4 and </a:t>
            </a:r>
            <a:r>
              <a:rPr lang="en-US" dirty="0" err="1"/>
              <a:t>selectins</a:t>
            </a:r>
            <a:r>
              <a:rPr lang="en-US" dirty="0"/>
              <a:t> as well as other effects. In total, its protean effects on the marrow microenvironment lead to stem cell mobilization after approximately 5 days of administration. The side effects are well known and include bone pain in approximately 100% of donors. Most donors experience flu-like symptoms most likely due to cytokine release. </a:t>
            </a:r>
            <a:r>
              <a:rPr lang="en-US" dirty="0" err="1"/>
              <a:t>Filgrastim</a:t>
            </a:r>
            <a:r>
              <a:rPr lang="en-US" dirty="0"/>
              <a:t> administration may be associated with significant leukocytosis which under the </a:t>
            </a:r>
            <a:r>
              <a:rPr lang="en-US" dirty="0" err="1"/>
              <a:t>righ</a:t>
            </a:r>
            <a:r>
              <a:rPr lang="en-US" dirty="0"/>
              <a:t> conditions can increase the risk of splenic rupture. This leukocytosis may also lead to a pro-thrombotic state where donors with underlying cardiac or cerebrovascular disease are more likely to experience thrombosis. Finally, there have been some reports of increased risk of development of acute myeloid leukemia in related donors who received </a:t>
            </a:r>
            <a:r>
              <a:rPr lang="en-US" dirty="0" err="1"/>
              <a:t>filgrastim</a:t>
            </a:r>
            <a:r>
              <a:rPr lang="en-US" dirty="0"/>
              <a:t>, however this risk may be explained by environmental or genetic </a:t>
            </a:r>
            <a:r>
              <a:rPr lang="en-US" dirty="0" err="1"/>
              <a:t>susceiptibilities</a:t>
            </a:r>
            <a:r>
              <a:rPr lang="en-US" dirty="0"/>
              <a:t> as well. </a:t>
            </a:r>
          </a:p>
          <a:p>
            <a:pPr fontAlgn="auto">
              <a:spcBef>
                <a:spcPts val="0"/>
              </a:spcBef>
              <a:spcAft>
                <a:spcPts val="0"/>
              </a:spcAft>
              <a:defRPr/>
            </a:pPr>
            <a:endParaRPr lang="en-US" dirty="0"/>
          </a:p>
          <a:p>
            <a:pPr fontAlgn="auto">
              <a:spcBef>
                <a:spcPts val="0"/>
              </a:spcBef>
              <a:spcAft>
                <a:spcPts val="0"/>
              </a:spcAft>
              <a:defRPr/>
            </a:pPr>
            <a:r>
              <a:rPr lang="en-US" dirty="0"/>
              <a:t>More recently, </a:t>
            </a:r>
            <a:r>
              <a:rPr lang="en-US" dirty="0" err="1"/>
              <a:t>Plerixafor</a:t>
            </a:r>
            <a:r>
              <a:rPr lang="en-US" dirty="0"/>
              <a:t> has been introduced for </a:t>
            </a:r>
            <a:r>
              <a:rPr lang="en-US" dirty="0" err="1"/>
              <a:t>mobilizaiton</a:t>
            </a:r>
            <a:r>
              <a:rPr lang="en-US" dirty="0"/>
              <a:t> of stem cells. </a:t>
            </a:r>
            <a:r>
              <a:rPr lang="en-US" dirty="0" err="1"/>
              <a:t>Plerixafor</a:t>
            </a:r>
            <a:r>
              <a:rPr lang="en-US" dirty="0"/>
              <a:t> is a reversible inhibitor of the CXCR4/CXCL12 axis that is usually administered in conjunction with </a:t>
            </a:r>
            <a:r>
              <a:rPr lang="en-US" dirty="0" err="1"/>
              <a:t>filgrastim</a:t>
            </a:r>
            <a:r>
              <a:rPr lang="en-US" dirty="0"/>
              <a:t>. This agent does not cause bone pain but is associated with abdominal discomfort in some patients as well as leukocytosis and potential for splenic rupture. The introduction of </a:t>
            </a:r>
            <a:r>
              <a:rPr lang="en-US" dirty="0" err="1"/>
              <a:t>Plerixafor</a:t>
            </a:r>
            <a:r>
              <a:rPr lang="en-US" dirty="0"/>
              <a:t> has decreased the number of patients who experience mobilization failure.</a:t>
            </a:r>
          </a:p>
          <a:p>
            <a:pPr fontAlgn="auto">
              <a:spcBef>
                <a:spcPts val="0"/>
              </a:spcBef>
              <a:spcAft>
                <a:spcPts val="0"/>
              </a:spcAft>
              <a:defRPr/>
            </a:pPr>
            <a:endParaRPr lang="en-US" dirty="0"/>
          </a:p>
          <a:p>
            <a:pPr fontAlgn="auto">
              <a:spcBef>
                <a:spcPts val="0"/>
              </a:spcBef>
              <a:spcAft>
                <a:spcPts val="0"/>
              </a:spcAft>
              <a:defRPr/>
            </a:pPr>
            <a:r>
              <a:rPr lang="en-US" dirty="0"/>
              <a:t>There are other agents in development for stem cell mobilization but are not currently FDA approved for this indication.</a:t>
            </a:r>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5317D42-4FB2-4C92-925A-AB5BA34C7BE2}" type="slidenum">
              <a:rPr lang="en-US"/>
              <a:pPr fontAlgn="base">
                <a:spcBef>
                  <a:spcPct val="0"/>
                </a:spcBef>
                <a:spcAft>
                  <a:spcPct val="0"/>
                </a:spcAft>
              </a:pPr>
              <a:t>33</a:t>
            </a:fld>
            <a:endParaRPr lang="en-US"/>
          </a:p>
        </p:txBody>
      </p:sp>
    </p:spTree>
    <p:extLst>
      <p:ext uri="{BB962C8B-B14F-4D97-AF65-F5344CB8AC3E}">
        <p14:creationId xmlns:p14="http://schemas.microsoft.com/office/powerpoint/2010/main" val="4273720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xfrm>
            <a:off x="3810000" y="514350"/>
            <a:ext cx="4572000" cy="2571750"/>
          </a:xfrm>
          <a:noFill/>
          <a:ln>
            <a:solidFill>
              <a:srgbClr val="000000"/>
            </a:solidFill>
            <a:miter lim="800000"/>
            <a:headEnd/>
            <a:tailEnd/>
          </a:ln>
        </p:spPr>
      </p:sp>
      <p:sp>
        <p:nvSpPr>
          <p:cNvPr id="70658" name="Notes Placeholder 2"/>
          <p:cNvSpPr>
            <a:spLocks noGrp="1"/>
          </p:cNvSpPr>
          <p:nvPr>
            <p:ph type="body" idx="1"/>
          </p:nvPr>
        </p:nvSpPr>
        <p:spPr bwMode="auto">
          <a:noFill/>
        </p:spPr>
        <p:txBody>
          <a:bodyPr>
            <a:normAutofit fontScale="77500" lnSpcReduction="20000"/>
          </a:bodyPr>
          <a:lstStyle/>
          <a:p>
            <a:r>
              <a:rPr lang="en-US" sz="1200" b="0" i="0" kern="1200" dirty="0" err="1">
                <a:solidFill>
                  <a:schemeClr val="tx1"/>
                </a:solidFill>
                <a:latin typeface="+mn-lt"/>
                <a:ea typeface="+mn-ea"/>
                <a:cs typeface="+mn-cs"/>
              </a:rPr>
              <a:t>Mozobil</a:t>
            </a:r>
            <a:r>
              <a:rPr lang="en-US" sz="1200" b="0" i="0" kern="1200" dirty="0">
                <a:solidFill>
                  <a:schemeClr val="tx1"/>
                </a:solidFill>
                <a:latin typeface="+mn-lt"/>
                <a:ea typeface="+mn-ea"/>
                <a:cs typeface="+mn-cs"/>
              </a:rPr>
              <a:t> is an inhibitor of the CXCR4 </a:t>
            </a:r>
            <a:r>
              <a:rPr lang="en-US" sz="1200" b="0" i="0" kern="1200" dirty="0" err="1">
                <a:solidFill>
                  <a:schemeClr val="tx1"/>
                </a:solidFill>
                <a:latin typeface="+mn-lt"/>
                <a:ea typeface="+mn-ea"/>
                <a:cs typeface="+mn-cs"/>
              </a:rPr>
              <a:t>chemokine</a:t>
            </a:r>
            <a:r>
              <a:rPr lang="en-US" sz="1200" b="0" i="0" kern="1200" dirty="0">
                <a:solidFill>
                  <a:schemeClr val="tx1"/>
                </a:solidFill>
                <a:latin typeface="+mn-lt"/>
                <a:ea typeface="+mn-ea"/>
                <a:cs typeface="+mn-cs"/>
              </a:rPr>
              <a:t> receptor and blocks binding of its cognate </a:t>
            </a:r>
            <a:r>
              <a:rPr lang="en-US" sz="1200" b="0" i="0" kern="1200" dirty="0" err="1">
                <a:solidFill>
                  <a:schemeClr val="tx1"/>
                </a:solidFill>
                <a:latin typeface="+mn-lt"/>
                <a:ea typeface="+mn-ea"/>
                <a:cs typeface="+mn-cs"/>
              </a:rPr>
              <a:t>ligand</a:t>
            </a:r>
            <a:r>
              <a:rPr lang="en-US" sz="1200" b="0" i="0" kern="1200" dirty="0">
                <a:solidFill>
                  <a:schemeClr val="tx1"/>
                </a:solidFill>
                <a:latin typeface="+mn-lt"/>
                <a:ea typeface="+mn-ea"/>
                <a:cs typeface="+mn-cs"/>
              </a:rPr>
              <a:t> </a:t>
            </a:r>
            <a:r>
              <a:rPr lang="en-US" sz="1200" b="0" i="0" kern="1200" dirty="0" err="1">
                <a:solidFill>
                  <a:schemeClr val="tx1"/>
                </a:solidFill>
                <a:latin typeface="+mn-lt"/>
                <a:ea typeface="+mn-ea"/>
                <a:cs typeface="+mn-cs"/>
              </a:rPr>
              <a:t>stromal</a:t>
            </a:r>
            <a:r>
              <a:rPr lang="en-US" sz="1200" b="0" i="0" kern="1200" dirty="0">
                <a:solidFill>
                  <a:schemeClr val="tx1"/>
                </a:solidFill>
                <a:latin typeface="+mn-lt"/>
                <a:ea typeface="+mn-ea"/>
                <a:cs typeface="+mn-cs"/>
              </a:rPr>
              <a:t> cell derived factor-1 (SDF-1α). SDF-1α and CXCR4 are recognized to play a role in the trafficking and homing of hematopoietic stem cells (HSC) to the marrow compartment.</a:t>
            </a:r>
            <a:endParaRPr lang="tr-TR" sz="1200" dirty="0">
              <a:ea typeface="ＭＳ Ｐゴシック" pitchFamily="34" charset="-128"/>
            </a:endParaRPr>
          </a:p>
          <a:p>
            <a:r>
              <a:rPr lang="en-US" sz="1200" dirty="0">
                <a:ea typeface="ＭＳ Ｐゴシック" pitchFamily="34" charset="-128"/>
              </a:rPr>
              <a:t>Accidental finding: </a:t>
            </a:r>
            <a:r>
              <a:rPr lang="en-US" sz="1200" dirty="0" err="1">
                <a:ea typeface="ＭＳ Ｐゴシック" pitchFamily="34" charset="-128"/>
              </a:rPr>
              <a:t>leukocytosis</a:t>
            </a:r>
            <a:r>
              <a:rPr lang="en-US" sz="1200" dirty="0">
                <a:ea typeface="ＭＳ Ｐゴシック" pitchFamily="34" charset="-128"/>
              </a:rPr>
              <a:t> after a single intravenous dose of </a:t>
            </a:r>
            <a:r>
              <a:rPr lang="en-US" sz="1200" dirty="0" err="1">
                <a:ea typeface="ＭＳ Ｐゴシック" pitchFamily="34" charset="-128"/>
              </a:rPr>
              <a:t>plerixafor</a:t>
            </a:r>
            <a:endParaRPr lang="en-US" sz="1200" dirty="0">
              <a:ea typeface="ＭＳ Ｐゴシック" pitchFamily="34" charset="-128"/>
            </a:endParaRPr>
          </a:p>
          <a:p>
            <a:r>
              <a:rPr lang="en-US" sz="1200" dirty="0">
                <a:ea typeface="ＭＳ Ｐゴシック" pitchFamily="34" charset="-128"/>
              </a:rPr>
              <a:t>Originally tested clinically as an agent for the treatment of HIV infection by blocking the HIV entry into CD4</a:t>
            </a:r>
            <a:r>
              <a:rPr lang="en-US" sz="1200" baseline="30000" dirty="0">
                <a:ea typeface="ＭＳ Ｐゴシック" pitchFamily="34" charset="-128"/>
              </a:rPr>
              <a:t>+</a:t>
            </a:r>
            <a:r>
              <a:rPr lang="en-US" sz="1200" dirty="0">
                <a:ea typeface="ＭＳ Ｐゴシック" pitchFamily="34" charset="-128"/>
              </a:rPr>
              <a:t> T cells</a:t>
            </a:r>
            <a:endParaRPr lang="tr-TR" sz="1200" dirty="0">
              <a:ea typeface="ＭＳ Ｐゴシック" pitchFamily="34" charset="-128"/>
            </a:endParaRPr>
          </a:p>
          <a:p>
            <a:pPr marL="355600" indent="-342900">
              <a:lnSpc>
                <a:spcPct val="100000"/>
              </a:lnSpc>
              <a:buChar char="•"/>
              <a:tabLst>
                <a:tab pos="354965" algn="l"/>
                <a:tab pos="355600" algn="l"/>
              </a:tabLst>
            </a:pPr>
            <a:r>
              <a:rPr lang="en-US" sz="2500" spc="-5" dirty="0">
                <a:solidFill>
                  <a:srgbClr val="252525"/>
                </a:solidFill>
                <a:latin typeface="Arial"/>
                <a:cs typeface="Arial"/>
              </a:rPr>
              <a:t>Only for autologous collection /</a:t>
            </a:r>
            <a:r>
              <a:rPr lang="en-US" sz="2500" spc="65" dirty="0">
                <a:solidFill>
                  <a:srgbClr val="252525"/>
                </a:solidFill>
                <a:latin typeface="Arial"/>
                <a:cs typeface="Arial"/>
              </a:rPr>
              <a:t> </a:t>
            </a:r>
            <a:r>
              <a:rPr lang="en-US" sz="2500" spc="-5" dirty="0">
                <a:solidFill>
                  <a:srgbClr val="252525"/>
                </a:solidFill>
                <a:latin typeface="Arial"/>
                <a:cs typeface="Arial"/>
              </a:rPr>
              <a:t>transplantation</a:t>
            </a:r>
            <a:endParaRPr lang="en-US" sz="2500" dirty="0">
              <a:latin typeface="Arial"/>
              <a:cs typeface="Arial"/>
            </a:endParaRPr>
          </a:p>
          <a:p>
            <a:pPr marL="926465" lvl="1" indent="-456565">
              <a:lnSpc>
                <a:spcPct val="100000"/>
              </a:lnSpc>
              <a:buChar char="–"/>
              <a:tabLst>
                <a:tab pos="926465" algn="l"/>
                <a:tab pos="927100" algn="l"/>
              </a:tabLst>
            </a:pPr>
            <a:r>
              <a:rPr lang="en-US" sz="2200" spc="-5" dirty="0">
                <a:solidFill>
                  <a:srgbClr val="252525"/>
                </a:solidFill>
                <a:latin typeface="Arial"/>
                <a:cs typeface="Arial"/>
              </a:rPr>
              <a:t>not marketed for allogeneic </a:t>
            </a:r>
            <a:r>
              <a:rPr lang="en-US" sz="2200" dirty="0">
                <a:solidFill>
                  <a:srgbClr val="252525"/>
                </a:solidFill>
                <a:latin typeface="Arial"/>
                <a:cs typeface="Arial"/>
              </a:rPr>
              <a:t>collection /</a:t>
            </a:r>
            <a:r>
              <a:rPr lang="en-US" sz="2200" spc="90" dirty="0">
                <a:solidFill>
                  <a:srgbClr val="252525"/>
                </a:solidFill>
                <a:latin typeface="Arial"/>
                <a:cs typeface="Arial"/>
              </a:rPr>
              <a:t> </a:t>
            </a:r>
            <a:r>
              <a:rPr lang="en-US" sz="2200" spc="-5" dirty="0">
                <a:solidFill>
                  <a:srgbClr val="252525"/>
                </a:solidFill>
                <a:latin typeface="Arial"/>
                <a:cs typeface="Arial"/>
              </a:rPr>
              <a:t>transplantation</a:t>
            </a:r>
            <a:endParaRPr lang="en-US" sz="2200" dirty="0">
              <a:latin typeface="Arial"/>
              <a:cs typeface="Arial"/>
            </a:endParaRPr>
          </a:p>
          <a:p>
            <a:pPr lvl="1">
              <a:lnSpc>
                <a:spcPct val="100000"/>
              </a:lnSpc>
              <a:spcBef>
                <a:spcPts val="10"/>
              </a:spcBef>
              <a:buClr>
                <a:srgbClr val="252525"/>
              </a:buClr>
              <a:buFont typeface="Arial"/>
              <a:buChar char="–"/>
            </a:pPr>
            <a:endParaRPr lang="en-US" sz="2600" dirty="0">
              <a:latin typeface="Times New Roman"/>
              <a:cs typeface="Times New Roman"/>
            </a:endParaRPr>
          </a:p>
          <a:p>
            <a:pPr marL="355600" indent="-342900">
              <a:lnSpc>
                <a:spcPct val="100000"/>
              </a:lnSpc>
              <a:buChar char="•"/>
              <a:tabLst>
                <a:tab pos="354965" algn="l"/>
                <a:tab pos="355600" algn="l"/>
              </a:tabLst>
            </a:pPr>
            <a:r>
              <a:rPr lang="en-US" sz="2500" spc="-5" dirty="0">
                <a:solidFill>
                  <a:srgbClr val="252525"/>
                </a:solidFill>
                <a:latin typeface="Arial"/>
                <a:cs typeface="Arial"/>
              </a:rPr>
              <a:t>For adult patients</a:t>
            </a:r>
            <a:r>
              <a:rPr lang="en-US" sz="2500" spc="-25" dirty="0">
                <a:solidFill>
                  <a:srgbClr val="252525"/>
                </a:solidFill>
                <a:latin typeface="Arial"/>
                <a:cs typeface="Arial"/>
              </a:rPr>
              <a:t> </a:t>
            </a:r>
            <a:r>
              <a:rPr lang="en-US" sz="2500" spc="-5" dirty="0">
                <a:solidFill>
                  <a:srgbClr val="252525"/>
                </a:solidFill>
                <a:latin typeface="Arial"/>
                <a:cs typeface="Arial"/>
              </a:rPr>
              <a:t>:</a:t>
            </a:r>
            <a:endParaRPr lang="en-US" sz="2500" dirty="0">
              <a:latin typeface="Arial"/>
              <a:cs typeface="Arial"/>
            </a:endParaRPr>
          </a:p>
          <a:p>
            <a:pPr marL="926465" lvl="1" indent="-456565">
              <a:lnSpc>
                <a:spcPct val="100000"/>
              </a:lnSpc>
              <a:buChar char="–"/>
              <a:tabLst>
                <a:tab pos="926465" algn="l"/>
                <a:tab pos="927100" algn="l"/>
              </a:tabLst>
            </a:pPr>
            <a:r>
              <a:rPr lang="en-US" sz="2200" spc="-5" dirty="0">
                <a:solidFill>
                  <a:srgbClr val="252525"/>
                </a:solidFill>
                <a:latin typeface="Arial"/>
                <a:cs typeface="Arial"/>
              </a:rPr>
              <a:t>with lymphoid</a:t>
            </a:r>
            <a:r>
              <a:rPr lang="en-US" sz="2200" spc="-10" dirty="0">
                <a:solidFill>
                  <a:srgbClr val="252525"/>
                </a:solidFill>
                <a:latin typeface="Arial"/>
                <a:cs typeface="Arial"/>
              </a:rPr>
              <a:t> </a:t>
            </a:r>
            <a:r>
              <a:rPr lang="en-US" sz="2200" spc="-5" dirty="0">
                <a:solidFill>
                  <a:srgbClr val="252525"/>
                </a:solidFill>
                <a:latin typeface="Arial"/>
                <a:cs typeface="Arial"/>
              </a:rPr>
              <a:t>malignancies</a:t>
            </a:r>
            <a:endParaRPr lang="en-US" sz="2200" dirty="0">
              <a:latin typeface="Arial"/>
              <a:cs typeface="Arial"/>
            </a:endParaRPr>
          </a:p>
          <a:p>
            <a:pPr marL="926465" lvl="1" indent="-456565">
              <a:lnSpc>
                <a:spcPct val="100000"/>
              </a:lnSpc>
              <a:buChar char="–"/>
              <a:tabLst>
                <a:tab pos="926465" algn="l"/>
                <a:tab pos="927100" algn="l"/>
              </a:tabLst>
            </a:pPr>
            <a:r>
              <a:rPr lang="en-US" sz="2200" spc="-5" dirty="0">
                <a:solidFill>
                  <a:srgbClr val="252525"/>
                </a:solidFill>
                <a:latin typeface="Arial"/>
                <a:cs typeface="Arial"/>
              </a:rPr>
              <a:t>“ … who mobilize poorly …</a:t>
            </a:r>
            <a:r>
              <a:rPr lang="en-US" sz="2200" spc="25" dirty="0">
                <a:solidFill>
                  <a:srgbClr val="252525"/>
                </a:solidFill>
                <a:latin typeface="Arial"/>
                <a:cs typeface="Arial"/>
              </a:rPr>
              <a:t> </a:t>
            </a:r>
            <a:r>
              <a:rPr lang="en-US" sz="2200" spc="-5" dirty="0">
                <a:solidFill>
                  <a:srgbClr val="252525"/>
                </a:solidFill>
                <a:latin typeface="Arial"/>
                <a:cs typeface="Arial"/>
              </a:rPr>
              <a:t>“</a:t>
            </a:r>
            <a:endParaRPr lang="en-US" sz="2200" dirty="0">
              <a:latin typeface="Arial"/>
              <a:cs typeface="Arial"/>
            </a:endParaRPr>
          </a:p>
          <a:p>
            <a:pPr marL="926465" lvl="1" indent="-456565">
              <a:lnSpc>
                <a:spcPct val="100000"/>
              </a:lnSpc>
              <a:buChar char="–"/>
              <a:tabLst>
                <a:tab pos="926465" algn="l"/>
                <a:tab pos="927100" algn="l"/>
              </a:tabLst>
            </a:pPr>
            <a:r>
              <a:rPr lang="en-US" sz="2200" spc="-5" dirty="0">
                <a:solidFill>
                  <a:srgbClr val="252525"/>
                </a:solidFill>
                <a:latin typeface="Arial"/>
                <a:cs typeface="Arial"/>
              </a:rPr>
              <a:t>in combination with</a:t>
            </a:r>
            <a:r>
              <a:rPr lang="en-US" sz="2200" spc="-20" dirty="0">
                <a:solidFill>
                  <a:srgbClr val="252525"/>
                </a:solidFill>
                <a:latin typeface="Arial"/>
                <a:cs typeface="Arial"/>
              </a:rPr>
              <a:t> </a:t>
            </a:r>
            <a:r>
              <a:rPr lang="en-US" sz="2200" spc="-5" dirty="0" err="1">
                <a:solidFill>
                  <a:srgbClr val="252525"/>
                </a:solidFill>
                <a:latin typeface="Arial"/>
                <a:cs typeface="Arial"/>
              </a:rPr>
              <a:t>rhG</a:t>
            </a:r>
            <a:r>
              <a:rPr lang="en-US" sz="2200" spc="-5" dirty="0">
                <a:solidFill>
                  <a:srgbClr val="252525"/>
                </a:solidFill>
                <a:latin typeface="Arial"/>
                <a:cs typeface="Arial"/>
              </a:rPr>
              <a:t>-CSF</a:t>
            </a:r>
            <a:endParaRPr lang="en-US" sz="2200" dirty="0">
              <a:latin typeface="Arial"/>
              <a:cs typeface="Arial"/>
            </a:endParaRPr>
          </a:p>
          <a:p>
            <a:pPr lvl="1">
              <a:lnSpc>
                <a:spcPct val="100000"/>
              </a:lnSpc>
              <a:spcBef>
                <a:spcPts val="10"/>
              </a:spcBef>
              <a:buClr>
                <a:srgbClr val="252525"/>
              </a:buClr>
              <a:buFont typeface="Arial"/>
              <a:buChar char="–"/>
            </a:pPr>
            <a:endParaRPr lang="en-US" sz="2600" dirty="0">
              <a:latin typeface="Times New Roman"/>
              <a:cs typeface="Times New Roman"/>
            </a:endParaRPr>
          </a:p>
          <a:p>
            <a:pPr marL="355600" indent="-342900">
              <a:lnSpc>
                <a:spcPct val="100000"/>
              </a:lnSpc>
              <a:buChar char="•"/>
              <a:tabLst>
                <a:tab pos="354965" algn="l"/>
                <a:tab pos="355600" algn="l"/>
              </a:tabLst>
            </a:pPr>
            <a:r>
              <a:rPr lang="en-US" sz="2500" spc="-5" dirty="0">
                <a:solidFill>
                  <a:srgbClr val="252525"/>
                </a:solidFill>
                <a:latin typeface="Arial"/>
                <a:cs typeface="Arial"/>
              </a:rPr>
              <a:t>Cost</a:t>
            </a:r>
            <a:endParaRPr lang="en-US" sz="2500" dirty="0">
              <a:latin typeface="Arial"/>
              <a:cs typeface="Arial"/>
            </a:endParaRPr>
          </a:p>
          <a:p>
            <a:pPr marL="926465" lvl="1" indent="-456565">
              <a:lnSpc>
                <a:spcPct val="100000"/>
              </a:lnSpc>
              <a:buChar char="–"/>
              <a:tabLst>
                <a:tab pos="926465" algn="l"/>
                <a:tab pos="927100" algn="l"/>
              </a:tabLst>
            </a:pPr>
            <a:r>
              <a:rPr lang="en-US" sz="2200" spc="-5" dirty="0">
                <a:solidFill>
                  <a:srgbClr val="252525"/>
                </a:solidFill>
                <a:latin typeface="Arial"/>
                <a:cs typeface="Arial"/>
              </a:rPr>
              <a:t>cost /</a:t>
            </a:r>
            <a:r>
              <a:rPr lang="en-US" sz="2200" spc="-80" dirty="0">
                <a:solidFill>
                  <a:srgbClr val="252525"/>
                </a:solidFill>
                <a:latin typeface="Arial"/>
                <a:cs typeface="Arial"/>
              </a:rPr>
              <a:t> </a:t>
            </a:r>
            <a:r>
              <a:rPr lang="en-US" sz="2200" spc="-5" dirty="0">
                <a:solidFill>
                  <a:srgbClr val="252525"/>
                </a:solidFill>
                <a:latin typeface="Arial"/>
                <a:cs typeface="Arial"/>
              </a:rPr>
              <a:t>efficiency</a:t>
            </a:r>
            <a:endParaRPr lang="en-US" sz="2200" dirty="0">
              <a:latin typeface="Arial"/>
              <a:cs typeface="Arial"/>
            </a:endParaRPr>
          </a:p>
          <a:p>
            <a:endParaRPr lang="en-US" sz="1200" dirty="0">
              <a:ea typeface="ＭＳ Ｐゴシック" pitchFamily="34" charset="-128"/>
            </a:endParaRPr>
          </a:p>
          <a:p>
            <a:pPr>
              <a:spcBef>
                <a:spcPct val="0"/>
              </a:spcBef>
            </a:pPr>
            <a:endParaRPr lang="tr-TR" dirty="0"/>
          </a:p>
        </p:txBody>
      </p:sp>
      <p:sp>
        <p:nvSpPr>
          <p:cNvPr id="70659" name="Slide Number Placeholder 3"/>
          <p:cNvSpPr>
            <a:spLocks noGrp="1"/>
          </p:cNvSpPr>
          <p:nvPr>
            <p:ph type="sldNum" sz="quarter" idx="5"/>
          </p:nvPr>
        </p:nvSpPr>
        <p:spPr bwMode="auto">
          <a:noFill/>
          <a:ln>
            <a:miter lim="800000"/>
            <a:headEnd/>
            <a:tailEnd/>
          </a:ln>
        </p:spPr>
        <p:txBody>
          <a:bodyPr/>
          <a:lstStyle/>
          <a:p>
            <a:fld id="{3C140B57-3432-43A9-B88D-C30ED657857E}" type="slidenum">
              <a:rPr lang="en-US"/>
              <a:pPr/>
              <a:t>34</a:t>
            </a:fld>
            <a:endParaRPr lang="en-US"/>
          </a:p>
        </p:txBody>
      </p:sp>
    </p:spTree>
    <p:extLst>
      <p:ext uri="{BB962C8B-B14F-4D97-AF65-F5344CB8AC3E}">
        <p14:creationId xmlns:p14="http://schemas.microsoft.com/office/powerpoint/2010/main" val="36827854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xfrm>
            <a:off x="3810000" y="514350"/>
            <a:ext cx="4572000" cy="2571750"/>
          </a:xfrm>
          <a:noFill/>
          <a:ln>
            <a:solidFill>
              <a:srgbClr val="000000"/>
            </a:solidFill>
            <a:miter lim="800000"/>
            <a:headEnd/>
            <a:tailEnd/>
          </a:ln>
        </p:spPr>
      </p:sp>
      <p:sp>
        <p:nvSpPr>
          <p:cNvPr id="29698" name="Notes Placeholder 2"/>
          <p:cNvSpPr>
            <a:spLocks noGrp="1"/>
          </p:cNvSpPr>
          <p:nvPr>
            <p:ph type="body" idx="1"/>
            <p:custDataLst>
              <p:tags r:id="rId1"/>
            </p:custDataLst>
          </p:nvPr>
        </p:nvSpPr>
        <p:spPr bwMode="auto">
          <a:noFill/>
        </p:spPr>
        <p:txBody>
          <a:bodyPr wrap="square" numCol="1" anchor="t" anchorCtr="0" compatLnSpc="1">
            <a:prstTxWarp prst="textNoShape">
              <a:avLst/>
            </a:prstTxWarp>
          </a:bodyPr>
          <a:lstStyle/>
          <a:p>
            <a:pPr>
              <a:spcBef>
                <a:spcPct val="0"/>
              </a:spcBef>
            </a:pPr>
            <a:r>
              <a:rPr lang="en-US" dirty="0">
                <a:latin typeface="Arial" charset="0"/>
                <a:cs typeface="Arial" charset="0"/>
              </a:rPr>
              <a:t>Once it has been determined that a patient is circulating sufficient CD34+ cells to undergo </a:t>
            </a:r>
            <a:r>
              <a:rPr lang="en-US" dirty="0" err="1">
                <a:latin typeface="Arial" charset="0"/>
                <a:cs typeface="Arial" charset="0"/>
              </a:rPr>
              <a:t>apheresis</a:t>
            </a:r>
            <a:r>
              <a:rPr lang="en-US" dirty="0">
                <a:latin typeface="Arial" charset="0"/>
                <a:cs typeface="Arial" charset="0"/>
              </a:rPr>
              <a:t>, the collection procedure begins. Patients may donate </a:t>
            </a:r>
            <a:r>
              <a:rPr lang="en-US" dirty="0" err="1">
                <a:latin typeface="Arial" charset="0"/>
                <a:cs typeface="Arial" charset="0"/>
              </a:rPr>
              <a:t>autologous</a:t>
            </a:r>
            <a:r>
              <a:rPr lang="en-US" dirty="0">
                <a:latin typeface="Arial" charset="0"/>
                <a:cs typeface="Arial" charset="0"/>
              </a:rPr>
              <a:t> cells via peripheral IV’s or via central venous catheter with two lumens. Whole blood is removed from the patient and flows through the </a:t>
            </a:r>
            <a:r>
              <a:rPr lang="en-US" dirty="0" err="1">
                <a:latin typeface="Arial" charset="0"/>
                <a:cs typeface="Arial" charset="0"/>
              </a:rPr>
              <a:t>apheresis</a:t>
            </a:r>
            <a:r>
              <a:rPr lang="en-US" dirty="0">
                <a:latin typeface="Arial" charset="0"/>
                <a:cs typeface="Arial" charset="0"/>
              </a:rPr>
              <a:t> machine. During </a:t>
            </a:r>
            <a:r>
              <a:rPr lang="en-US" dirty="0" err="1">
                <a:latin typeface="Arial" charset="0"/>
                <a:cs typeface="Arial" charset="0"/>
              </a:rPr>
              <a:t>apheresis</a:t>
            </a:r>
            <a:r>
              <a:rPr lang="en-US" dirty="0">
                <a:latin typeface="Arial" charset="0"/>
                <a:cs typeface="Arial" charset="0"/>
              </a:rPr>
              <a:t> the stem cell layer is separated from the remainder of the blood and removed. The remainder of the blood is returned to the patient and the stem cells are stored using 10% DMSO to prevent cell damage during the thaw procedure. This is a </a:t>
            </a:r>
            <a:r>
              <a:rPr lang="en-US" dirty="0" err="1">
                <a:latin typeface="Arial" charset="0"/>
                <a:cs typeface="Arial" charset="0"/>
              </a:rPr>
              <a:t>cryopreserved</a:t>
            </a:r>
            <a:r>
              <a:rPr lang="en-US" dirty="0">
                <a:latin typeface="Arial" charset="0"/>
                <a:cs typeface="Arial" charset="0"/>
              </a:rPr>
              <a:t> stem cell product.</a:t>
            </a:r>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AACBAB-B973-4498-86FC-624EC14DFADB}" type="slidenum">
              <a:rPr lang="en-US"/>
              <a:pPr fontAlgn="base">
                <a:spcBef>
                  <a:spcPct val="0"/>
                </a:spcBef>
                <a:spcAft>
                  <a:spcPct val="0"/>
                </a:spcAft>
              </a:pPr>
              <a:t>37</a:t>
            </a:fld>
            <a:endParaRPr lang="en-US"/>
          </a:p>
        </p:txBody>
      </p:sp>
    </p:spTree>
    <p:extLst>
      <p:ext uri="{BB962C8B-B14F-4D97-AF65-F5344CB8AC3E}">
        <p14:creationId xmlns:p14="http://schemas.microsoft.com/office/powerpoint/2010/main" val="26236298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236B1A61-D2A1-4F7F-ACD2-BA8A4A3820AC}" type="slidenum">
              <a:rPr lang="tr-TR" smtClean="0"/>
              <a:pPr/>
              <a:t>39</a:t>
            </a:fld>
            <a:endParaRPr lang="tr-TR"/>
          </a:p>
        </p:txBody>
      </p:sp>
    </p:spTree>
    <p:extLst>
      <p:ext uri="{BB962C8B-B14F-4D97-AF65-F5344CB8AC3E}">
        <p14:creationId xmlns:p14="http://schemas.microsoft.com/office/powerpoint/2010/main" val="18126205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C24E406-C599-4C18-8738-3758217F38EC}" type="slidenum">
              <a:rPr lang="tr-TR" smtClean="0"/>
              <a:pPr/>
              <a:t>45</a:t>
            </a:fld>
            <a:endParaRPr lang="tr-TR" dirty="0"/>
          </a:p>
        </p:txBody>
      </p:sp>
    </p:spTree>
    <p:extLst>
      <p:ext uri="{BB962C8B-B14F-4D97-AF65-F5344CB8AC3E}">
        <p14:creationId xmlns:p14="http://schemas.microsoft.com/office/powerpoint/2010/main" val="35809485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Engraftment </a:t>
            </a:r>
            <a:r>
              <a:rPr lang="en-US" sz="1200" kern="1200" dirty="0" err="1">
                <a:solidFill>
                  <a:schemeClr val="tx1"/>
                </a:solidFill>
                <a:latin typeface="+mn-lt"/>
                <a:ea typeface="+mn-ea"/>
                <a:cs typeface="+mn-cs"/>
              </a:rPr>
              <a:t>isdefined</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asanabsolute</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neutrophil</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countthatisgreaterthan</a:t>
            </a:r>
            <a:r>
              <a:rPr lang="en-US" sz="1200" kern="1200" dirty="0">
                <a:solidFill>
                  <a:schemeClr val="tx1"/>
                </a:solidFill>
                <a:latin typeface="+mn-lt"/>
                <a:ea typeface="+mn-ea"/>
                <a:cs typeface="+mn-cs"/>
              </a:rPr>
              <a:t> 500/</a:t>
            </a:r>
            <a:r>
              <a:rPr lang="en-US" sz="1200" kern="1200" dirty="0" err="1">
                <a:solidFill>
                  <a:schemeClr val="tx1"/>
                </a:solidFill>
                <a:latin typeface="+mn-lt"/>
                <a:ea typeface="+mn-ea"/>
                <a:cs typeface="+mn-cs"/>
              </a:rPr>
              <a:t>micl</a:t>
            </a:r>
            <a:r>
              <a:rPr lang="en-US" sz="1200" kern="1200" dirty="0">
                <a:solidFill>
                  <a:schemeClr val="tx1"/>
                </a:solidFill>
                <a:latin typeface="+mn-lt"/>
                <a:ea typeface="+mn-ea"/>
                <a:cs typeface="+mn-cs"/>
              </a:rPr>
              <a:t> and </a:t>
            </a:r>
            <a:r>
              <a:rPr lang="en-US" sz="1200" kern="1200" dirty="0" err="1">
                <a:solidFill>
                  <a:schemeClr val="tx1"/>
                </a:solidFill>
                <a:latin typeface="+mn-lt"/>
                <a:ea typeface="+mn-ea"/>
                <a:cs typeface="+mn-cs"/>
              </a:rPr>
              <a:t>asustained</a:t>
            </a:r>
            <a:r>
              <a:rPr lang="en-US" sz="1200" kern="1200" dirty="0">
                <a:solidFill>
                  <a:schemeClr val="tx1"/>
                </a:solidFill>
                <a:latin typeface="+mn-lt"/>
                <a:ea typeface="+mn-ea"/>
                <a:cs typeface="+mn-cs"/>
              </a:rPr>
              <a:t> platelet count that is greater than 20,000/</a:t>
            </a:r>
            <a:r>
              <a:rPr lang="en-US" sz="1200" kern="1200" dirty="0" err="1">
                <a:solidFill>
                  <a:schemeClr val="tx1"/>
                </a:solidFill>
                <a:latin typeface="+mn-lt"/>
                <a:ea typeface="+mn-ea"/>
                <a:cs typeface="+mn-cs"/>
              </a:rPr>
              <a:t>micl</a:t>
            </a:r>
            <a:r>
              <a:rPr lang="en-US" sz="1200" kern="1200" dirty="0">
                <a:solidFill>
                  <a:schemeClr val="tx1"/>
                </a:solidFill>
                <a:latin typeface="+mn-lt"/>
                <a:ea typeface="+mn-ea"/>
                <a:cs typeface="+mn-cs"/>
              </a:rPr>
              <a:t> that lasts for </a:t>
            </a:r>
            <a:r>
              <a:rPr lang="en-US" sz="1200" kern="1200" dirty="0" err="1">
                <a:solidFill>
                  <a:schemeClr val="tx1"/>
                </a:solidFill>
                <a:latin typeface="+mn-lt"/>
                <a:ea typeface="+mn-ea"/>
                <a:cs typeface="+mn-cs"/>
              </a:rPr>
              <a:t>threeconsecutive</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dayswithout</a:t>
            </a:r>
            <a:r>
              <a:rPr lang="en-US" sz="1200" kern="1200" dirty="0">
                <a:solidFill>
                  <a:schemeClr val="tx1"/>
                </a:solidFill>
                <a:latin typeface="+mn-lt"/>
                <a:ea typeface="+mn-ea"/>
                <a:cs typeface="+mn-cs"/>
              </a:rPr>
              <a:t> transfusions. </a:t>
            </a:r>
            <a:r>
              <a:rPr lang="en-US" sz="1200" kern="1200" dirty="0" err="1">
                <a:solidFill>
                  <a:schemeClr val="tx1"/>
                </a:solidFill>
                <a:latin typeface="+mn-lt"/>
                <a:ea typeface="+mn-ea"/>
                <a:cs typeface="+mn-cs"/>
              </a:rPr>
              <a:t>Myeloidengraftment</a:t>
            </a:r>
            <a:r>
              <a:rPr lang="en-US" sz="1200" kern="1200" dirty="0">
                <a:solidFill>
                  <a:schemeClr val="tx1"/>
                </a:solidFill>
                <a:latin typeface="+mn-lt"/>
                <a:ea typeface="+mn-ea"/>
                <a:cs typeface="+mn-cs"/>
              </a:rPr>
              <a:t> typically occurs within 28 days of the graft infusion, irrespective of whether an autologous, allogeneic matched related or unrelated product of marrow or blood progenitor cells is used. A hemoglobin level of at least 8 g/</a:t>
            </a:r>
            <a:r>
              <a:rPr lang="en-US" sz="1200" kern="1200" dirty="0" err="1">
                <a:solidFill>
                  <a:schemeClr val="tx1"/>
                </a:solidFill>
                <a:latin typeface="+mn-lt"/>
                <a:ea typeface="+mn-ea"/>
                <a:cs typeface="+mn-cs"/>
              </a:rPr>
              <a:t>dL</a:t>
            </a:r>
            <a:r>
              <a:rPr lang="en-US" sz="1200" kern="1200" dirty="0">
                <a:solidFill>
                  <a:schemeClr val="tx1"/>
                </a:solidFill>
                <a:latin typeface="+mn-lt"/>
                <a:ea typeface="+mn-ea"/>
                <a:cs typeface="+mn-cs"/>
              </a:rPr>
              <a:t> without transfusion support is an accepted threshold for red cell engraftment. Primary graft failure is defined as a failure to achieve these threshold counts beyond day 28 post transplantation.</a:t>
            </a:r>
            <a:endParaRPr lang="tr-TR" sz="1200" kern="1200" dirty="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236B1A61-D2A1-4F7F-ACD2-BA8A4A3820AC}" type="slidenum">
              <a:rPr lang="tr-TR" smtClean="0"/>
              <a:pPr/>
              <a:t>50</a:t>
            </a:fld>
            <a:endParaRPr lang="tr-TR"/>
          </a:p>
        </p:txBody>
      </p:sp>
    </p:spTree>
    <p:extLst>
      <p:ext uri="{BB962C8B-B14F-4D97-AF65-F5344CB8AC3E}">
        <p14:creationId xmlns:p14="http://schemas.microsoft.com/office/powerpoint/2010/main" val="22738832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53</a:t>
            </a:fld>
            <a:endParaRPr lang="tr-TR"/>
          </a:p>
        </p:txBody>
      </p:sp>
    </p:spTree>
    <p:extLst>
      <p:ext uri="{BB962C8B-B14F-4D97-AF65-F5344CB8AC3E}">
        <p14:creationId xmlns:p14="http://schemas.microsoft.com/office/powerpoint/2010/main" val="14409834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54</a:t>
            </a:fld>
            <a:endParaRPr lang="tr-TR"/>
          </a:p>
        </p:txBody>
      </p:sp>
    </p:spTree>
    <p:extLst>
      <p:ext uri="{BB962C8B-B14F-4D97-AF65-F5344CB8AC3E}">
        <p14:creationId xmlns:p14="http://schemas.microsoft.com/office/powerpoint/2010/main" val="10936637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In addition, there are several other factors that may further increase the risk of vomiting (consecutive day administration, prior </a:t>
            </a:r>
            <a:r>
              <a:rPr lang="en-US" sz="1200" dirty="0" err="1"/>
              <a:t>cytotoxic</a:t>
            </a:r>
            <a:r>
              <a:rPr lang="en-US" sz="1200" dirty="0"/>
              <a:t> treatment, and other medication, e.g. opiate analgesics).</a:t>
            </a:r>
            <a:endParaRPr lang="tr-TR" dirty="0"/>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55</a:t>
            </a:fld>
            <a:endParaRPr lang="tr-TR"/>
          </a:p>
        </p:txBody>
      </p:sp>
    </p:spTree>
    <p:extLst>
      <p:ext uri="{BB962C8B-B14F-4D97-AF65-F5344CB8AC3E}">
        <p14:creationId xmlns:p14="http://schemas.microsoft.com/office/powerpoint/2010/main" val="7359925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b="0" i="0" kern="1200" dirty="0">
                <a:solidFill>
                  <a:schemeClr val="tx1"/>
                </a:solidFill>
                <a:latin typeface="+mn-lt"/>
                <a:ea typeface="+mn-ea"/>
                <a:cs typeface="+mn-cs"/>
              </a:rPr>
              <a:t>The conditioning regimens used in HSCT are known to have a high </a:t>
            </a:r>
            <a:r>
              <a:rPr lang="en-US" sz="1200" b="0" i="0" kern="1200" dirty="0" err="1">
                <a:solidFill>
                  <a:schemeClr val="tx1"/>
                </a:solidFill>
                <a:latin typeface="+mn-lt"/>
                <a:ea typeface="+mn-ea"/>
                <a:cs typeface="+mn-cs"/>
              </a:rPr>
              <a:t>emetogenic</a:t>
            </a:r>
            <a:r>
              <a:rPr lang="en-US" sz="1200" b="0" i="0" kern="1200" dirty="0">
                <a:solidFill>
                  <a:schemeClr val="tx1"/>
                </a:solidFill>
                <a:latin typeface="+mn-lt"/>
                <a:ea typeface="+mn-ea"/>
                <a:cs typeface="+mn-cs"/>
              </a:rPr>
              <a:t> risk. A com-</a:t>
            </a:r>
            <a:r>
              <a:rPr lang="en-US" sz="1200" b="0" i="0" kern="1200" dirty="0" err="1">
                <a:solidFill>
                  <a:schemeClr val="tx1"/>
                </a:solidFill>
                <a:latin typeface="+mn-lt"/>
                <a:ea typeface="+mn-ea"/>
                <a:cs typeface="+mn-cs"/>
              </a:rPr>
              <a:t>bination</a:t>
            </a:r>
            <a:r>
              <a:rPr lang="en-US" sz="1200" b="0" i="0" kern="1200" dirty="0">
                <a:solidFill>
                  <a:schemeClr val="tx1"/>
                </a:solidFill>
                <a:latin typeface="+mn-lt"/>
                <a:ea typeface="+mn-ea"/>
                <a:cs typeface="+mn-cs"/>
              </a:rPr>
              <a:t> of a serotonin antagonist (</a:t>
            </a:r>
            <a:r>
              <a:rPr lang="en-US" sz="1200" b="0" i="0" kern="1200" dirty="0" err="1">
                <a:solidFill>
                  <a:schemeClr val="tx1"/>
                </a:solidFill>
                <a:latin typeface="+mn-lt"/>
                <a:ea typeface="+mn-ea"/>
                <a:cs typeface="+mn-cs"/>
              </a:rPr>
              <a:t>setron</a:t>
            </a:r>
            <a:r>
              <a:rPr lang="en-US" sz="1200" b="0" i="0" kern="1200" dirty="0">
                <a:solidFill>
                  <a:schemeClr val="tx1"/>
                </a:solidFill>
                <a:latin typeface="+mn-lt"/>
                <a:ea typeface="+mn-ea"/>
                <a:cs typeface="+mn-cs"/>
              </a:rPr>
              <a:t>) plus a neurokinin-1 antagonist (</a:t>
            </a:r>
            <a:r>
              <a:rPr lang="en-US" sz="1200" b="0" i="0" kern="1200" dirty="0" err="1">
                <a:solidFill>
                  <a:schemeClr val="tx1"/>
                </a:solidFill>
                <a:latin typeface="+mn-lt"/>
                <a:ea typeface="+mn-ea"/>
                <a:cs typeface="+mn-cs"/>
              </a:rPr>
              <a:t>aprepitant</a:t>
            </a:r>
            <a:r>
              <a:rPr lang="en-US" sz="1200" b="0" i="0" kern="1200" dirty="0">
                <a:solidFill>
                  <a:schemeClr val="tx1"/>
                </a:solidFill>
                <a:latin typeface="+mn-lt"/>
                <a:ea typeface="+mn-ea"/>
                <a:cs typeface="+mn-cs"/>
              </a:rPr>
              <a:t>) together with </a:t>
            </a:r>
            <a:r>
              <a:rPr lang="en-US" sz="1200" b="0" i="0" kern="1200" dirty="0" err="1">
                <a:solidFill>
                  <a:schemeClr val="tx1"/>
                </a:solidFill>
                <a:latin typeface="+mn-lt"/>
                <a:ea typeface="+mn-ea"/>
                <a:cs typeface="+mn-cs"/>
              </a:rPr>
              <a:t>dexamethasone</a:t>
            </a:r>
            <a:r>
              <a:rPr lang="en-US" sz="1200" b="0" i="0" kern="1200" dirty="0">
                <a:solidFill>
                  <a:schemeClr val="tx1"/>
                </a:solidFill>
                <a:latin typeface="+mn-lt"/>
                <a:ea typeface="+mn-ea"/>
                <a:cs typeface="+mn-cs"/>
              </a:rPr>
              <a:t> is considered to be the standard prophylaxis.</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56</a:t>
            </a:fld>
            <a:endParaRPr lang="tr-TR"/>
          </a:p>
        </p:txBody>
      </p:sp>
    </p:spTree>
    <p:extLst>
      <p:ext uri="{BB962C8B-B14F-4D97-AF65-F5344CB8AC3E}">
        <p14:creationId xmlns:p14="http://schemas.microsoft.com/office/powerpoint/2010/main" val="24645042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58</a:t>
            </a:fld>
            <a:endParaRPr lang="tr-TR"/>
          </a:p>
        </p:txBody>
      </p:sp>
    </p:spTree>
    <p:extLst>
      <p:ext uri="{BB962C8B-B14F-4D97-AF65-F5344CB8AC3E}">
        <p14:creationId xmlns:p14="http://schemas.microsoft.com/office/powerpoint/2010/main" val="2147094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Topical agents are available with or without analgesics including </a:t>
            </a:r>
            <a:r>
              <a:rPr lang="en-US" sz="1200" dirty="0" err="1"/>
              <a:t>diphenhydramine</a:t>
            </a:r>
            <a:r>
              <a:rPr lang="en-US" sz="1200" dirty="0"/>
              <a:t>, corticosteroids, antacids, sodium </a:t>
            </a:r>
            <a:r>
              <a:rPr lang="en-US" sz="1200" dirty="0" err="1"/>
              <a:t>hyaluronate</a:t>
            </a:r>
            <a:r>
              <a:rPr lang="en-US" sz="1200" dirty="0"/>
              <a:t> gel, and </a:t>
            </a:r>
            <a:r>
              <a:rPr lang="en-US" sz="1200" dirty="0" err="1"/>
              <a:t>mucoadhesive</a:t>
            </a:r>
            <a:r>
              <a:rPr lang="en-US" sz="1200" dirty="0"/>
              <a:t> </a:t>
            </a:r>
            <a:r>
              <a:rPr lang="en-US" sz="1200" dirty="0" err="1"/>
              <a:t>protectants</a:t>
            </a:r>
            <a:r>
              <a:rPr lang="en-US" sz="1200" dirty="0"/>
              <a:t>. calcium phosphate .</a:t>
            </a:r>
            <a:endParaRPr lang="tr-TR" sz="1200" dirty="0"/>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60</a:t>
            </a:fld>
            <a:endParaRPr lang="tr-TR"/>
          </a:p>
        </p:txBody>
      </p:sp>
    </p:spTree>
    <p:extLst>
      <p:ext uri="{BB962C8B-B14F-4D97-AF65-F5344CB8AC3E}">
        <p14:creationId xmlns:p14="http://schemas.microsoft.com/office/powerpoint/2010/main" val="24602631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dirty="0" err="1"/>
              <a:t>Haemorrhagic</a:t>
            </a:r>
            <a:r>
              <a:rPr lang="tr-TR" dirty="0"/>
              <a:t> </a:t>
            </a:r>
            <a:r>
              <a:rPr lang="tr-TR" dirty="0" err="1"/>
              <a:t>cystitis</a:t>
            </a:r>
            <a:r>
              <a:rPr lang="tr-TR" dirty="0"/>
              <a:t> (HC) can be a </a:t>
            </a:r>
            <a:r>
              <a:rPr lang="tr-TR" dirty="0" err="1"/>
              <a:t>serious</a:t>
            </a:r>
            <a:r>
              <a:rPr lang="tr-TR" dirty="0"/>
              <a:t> </a:t>
            </a:r>
            <a:r>
              <a:rPr lang="tr-TR" dirty="0" err="1"/>
              <a:t>complication</a:t>
            </a:r>
            <a:r>
              <a:rPr lang="tr-TR" dirty="0"/>
              <a:t> of HSCT and </a:t>
            </a:r>
            <a:r>
              <a:rPr lang="tr-TR" dirty="0" err="1"/>
              <a:t>causes</a:t>
            </a:r>
            <a:r>
              <a:rPr lang="tr-TR" dirty="0"/>
              <a:t> </a:t>
            </a:r>
            <a:r>
              <a:rPr lang="tr-TR" dirty="0" err="1"/>
              <a:t>significant</a:t>
            </a:r>
            <a:r>
              <a:rPr lang="tr-TR" dirty="0"/>
              <a:t> </a:t>
            </a:r>
            <a:r>
              <a:rPr lang="tr-TR" dirty="0" err="1"/>
              <a:t>morbidity</a:t>
            </a:r>
            <a:r>
              <a:rPr lang="tr-TR" dirty="0"/>
              <a:t>, </a:t>
            </a:r>
            <a:r>
              <a:rPr lang="tr-TR" dirty="0" err="1"/>
              <a:t>prolongation</a:t>
            </a:r>
            <a:r>
              <a:rPr lang="tr-TR" dirty="0"/>
              <a:t> of </a:t>
            </a:r>
            <a:r>
              <a:rPr lang="tr-TR" dirty="0" err="1"/>
              <a:t>hospitalisation</a:t>
            </a:r>
            <a:r>
              <a:rPr lang="tr-TR" dirty="0"/>
              <a:t>, and, </a:t>
            </a:r>
            <a:r>
              <a:rPr lang="tr-TR" dirty="0" err="1"/>
              <a:t>occasionally</a:t>
            </a:r>
            <a:r>
              <a:rPr lang="tr-TR" dirty="0"/>
              <a:t>, </a:t>
            </a:r>
            <a:r>
              <a:rPr lang="tr-TR" dirty="0" err="1"/>
              <a:t>death</a:t>
            </a:r>
            <a:r>
              <a:rPr lang="tr-TR" dirty="0"/>
              <a:t>. </a:t>
            </a:r>
            <a:r>
              <a:rPr lang="tr-TR" dirty="0" err="1"/>
              <a:t>Various</a:t>
            </a:r>
            <a:r>
              <a:rPr lang="tr-TR" dirty="0"/>
              <a:t> </a:t>
            </a:r>
            <a:r>
              <a:rPr lang="tr-TR" dirty="0" err="1"/>
              <a:t>additional</a:t>
            </a:r>
            <a:r>
              <a:rPr lang="tr-TR" dirty="0"/>
              <a:t> </a:t>
            </a:r>
            <a:r>
              <a:rPr lang="tr-TR" dirty="0" err="1"/>
              <a:t>complications</a:t>
            </a:r>
            <a:r>
              <a:rPr lang="tr-TR" dirty="0"/>
              <a:t> </a:t>
            </a:r>
            <a:r>
              <a:rPr lang="tr-TR" dirty="0" err="1"/>
              <a:t>have</a:t>
            </a:r>
            <a:r>
              <a:rPr lang="tr-TR" dirty="0"/>
              <a:t> been </a:t>
            </a:r>
            <a:r>
              <a:rPr lang="tr-TR" dirty="0" err="1"/>
              <a:t>described</a:t>
            </a:r>
            <a:r>
              <a:rPr lang="tr-TR" dirty="0"/>
              <a:t> in </a:t>
            </a:r>
            <a:r>
              <a:rPr lang="tr-TR" dirty="0" err="1"/>
              <a:t>patients</a:t>
            </a:r>
            <a:r>
              <a:rPr lang="tr-TR" dirty="0"/>
              <a:t> </a:t>
            </a:r>
            <a:r>
              <a:rPr lang="tr-TR" dirty="0" err="1"/>
              <a:t>with</a:t>
            </a:r>
            <a:r>
              <a:rPr lang="tr-TR" dirty="0"/>
              <a:t> HC: </a:t>
            </a:r>
            <a:r>
              <a:rPr lang="tr-TR" dirty="0" err="1"/>
              <a:t>obstructive</a:t>
            </a:r>
            <a:r>
              <a:rPr lang="tr-TR" dirty="0"/>
              <a:t> </a:t>
            </a:r>
            <a:r>
              <a:rPr lang="tr-TR" dirty="0" err="1"/>
              <a:t>uropathy</a:t>
            </a:r>
            <a:r>
              <a:rPr lang="tr-TR" dirty="0"/>
              <a:t>, </a:t>
            </a:r>
            <a:r>
              <a:rPr lang="tr-TR" dirty="0" err="1"/>
              <a:t>hydronephrosis</a:t>
            </a:r>
            <a:r>
              <a:rPr lang="tr-TR" dirty="0"/>
              <a:t>, </a:t>
            </a:r>
            <a:r>
              <a:rPr lang="tr-TR" dirty="0" err="1"/>
              <a:t>tubulointerstitial</a:t>
            </a:r>
            <a:r>
              <a:rPr lang="tr-TR" dirty="0"/>
              <a:t> </a:t>
            </a:r>
            <a:r>
              <a:rPr lang="tr-TR" dirty="0" err="1"/>
              <a:t>nephritis</a:t>
            </a:r>
            <a:r>
              <a:rPr lang="tr-TR" dirty="0"/>
              <a:t>, </a:t>
            </a:r>
            <a:r>
              <a:rPr lang="tr-TR" dirty="0" err="1"/>
              <a:t>acute</a:t>
            </a:r>
            <a:r>
              <a:rPr lang="tr-TR" dirty="0"/>
              <a:t> renal </a:t>
            </a:r>
            <a:r>
              <a:rPr lang="tr-TR" dirty="0" err="1"/>
              <a:t>failure</a:t>
            </a:r>
            <a:r>
              <a:rPr lang="tr-TR" dirty="0"/>
              <a:t> and </a:t>
            </a:r>
            <a:r>
              <a:rPr lang="tr-TR" dirty="0" err="1"/>
              <a:t>bladder</a:t>
            </a:r>
            <a:r>
              <a:rPr lang="tr-TR" dirty="0"/>
              <a:t> </a:t>
            </a:r>
            <a:r>
              <a:rPr lang="tr-TR" dirty="0" err="1"/>
              <a:t>perforation</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61</a:t>
            </a:fld>
            <a:endParaRPr lang="tr-TR"/>
          </a:p>
        </p:txBody>
      </p:sp>
    </p:spTree>
    <p:extLst>
      <p:ext uri="{BB962C8B-B14F-4D97-AF65-F5344CB8AC3E}">
        <p14:creationId xmlns:p14="http://schemas.microsoft.com/office/powerpoint/2010/main" val="13995165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A</a:t>
            </a:r>
            <a:r>
              <a:rPr lang="en-US" dirty="0" err="1"/>
              <a:t>nd</a:t>
            </a:r>
            <a:r>
              <a:rPr lang="en-US" dirty="0"/>
              <a:t> up to 58% in patients receiving MAC-HSCT from </a:t>
            </a:r>
            <a:r>
              <a:rPr lang="en-US" dirty="0" err="1"/>
              <a:t>haplo</a:t>
            </a:r>
            <a:r>
              <a:rPr lang="en-US" dirty="0"/>
              <a:t> or cord blood HSCT who had positive BK </a:t>
            </a:r>
            <a:r>
              <a:rPr lang="en-US" dirty="0" err="1"/>
              <a:t>viruria</a:t>
            </a:r>
            <a:endParaRPr lang="tr-TR" dirty="0"/>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62</a:t>
            </a:fld>
            <a:endParaRPr lang="tr-TR"/>
          </a:p>
        </p:txBody>
      </p:sp>
    </p:spTree>
    <p:extLst>
      <p:ext uri="{BB962C8B-B14F-4D97-AF65-F5344CB8AC3E}">
        <p14:creationId xmlns:p14="http://schemas.microsoft.com/office/powerpoint/2010/main" val="40418622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b="1" dirty="0"/>
              <a:t>2.2 Pathogenesis</a:t>
            </a:r>
            <a:endParaRPr lang="en-US" dirty="0"/>
          </a:p>
          <a:p>
            <a:pPr marL="342900" indent="-342900">
              <a:buFont typeface="+mj-lt"/>
              <a:buAutoNum type="arabicPeriod"/>
            </a:pPr>
            <a:r>
              <a:rPr lang="en-US" dirty="0"/>
              <a:t>Early bleeding (up to 72 hrs after CT agents) occurs when using conditioning therapies</a:t>
            </a:r>
            <a:r>
              <a:rPr lang="tr-TR" dirty="0"/>
              <a:t> </a:t>
            </a:r>
            <a:r>
              <a:rPr lang="en-US" dirty="0"/>
              <a:t>including Cy, </a:t>
            </a:r>
            <a:r>
              <a:rPr lang="en-US" dirty="0" err="1"/>
              <a:t>ifosfamide</a:t>
            </a:r>
            <a:r>
              <a:rPr lang="en-US" dirty="0"/>
              <a:t>, Bu (especially if associated with Cy), VP16 or TBI</a:t>
            </a:r>
          </a:p>
          <a:p>
            <a:pPr marL="342900" indent="-342900">
              <a:buFont typeface="+mj-lt"/>
              <a:buAutoNum type="arabicPeriod"/>
            </a:pPr>
            <a:r>
              <a:rPr lang="en-US" dirty="0"/>
              <a:t>Episodes of HC occurring late (usually more than 2 weeks after HSCT) are classically attributed to BK </a:t>
            </a:r>
            <a:r>
              <a:rPr lang="en-US" dirty="0" err="1"/>
              <a:t>polyomavirus</a:t>
            </a:r>
            <a:r>
              <a:rPr lang="en-US" dirty="0"/>
              <a:t> infection (and exceptionally to infections with other </a:t>
            </a:r>
            <a:r>
              <a:rPr lang="en-US" dirty="0" err="1"/>
              <a:t>polyomaviruses</a:t>
            </a:r>
            <a:r>
              <a:rPr lang="en-US" dirty="0"/>
              <a:t>, adenovirus or CMV). This fact, and the higher incidence of late-onset HC in </a:t>
            </a:r>
            <a:r>
              <a:rPr lang="en-US" dirty="0" err="1"/>
              <a:t>allo</a:t>
            </a:r>
            <a:r>
              <a:rPr lang="en-US" dirty="0"/>
              <a:t>-HSCT from alternative donors and in patients with advanced age, </a:t>
            </a:r>
            <a:r>
              <a:rPr lang="en-US" dirty="0" err="1"/>
              <a:t>GvHD</a:t>
            </a:r>
            <a:r>
              <a:rPr lang="en-US" dirty="0"/>
              <a:t> and thrombocytopenia, suggests that the pathogenesis of HC may be </a:t>
            </a:r>
            <a:r>
              <a:rPr lang="en-US" dirty="0" err="1"/>
              <a:t>multifactorial</a:t>
            </a:r>
            <a:r>
              <a:rPr lang="en-US" dirty="0"/>
              <a:t>. </a:t>
            </a:r>
            <a:endParaRPr lang="tr-TR" dirty="0"/>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t>Early bleeding (up to 72 hrs after CT agents) occurs almost exclusively when using conditioning therapies </a:t>
            </a:r>
            <a:r>
              <a:rPr lang="tr-TR" sz="1200" dirty="0"/>
              <a:t> </a:t>
            </a:r>
            <a:r>
              <a:rPr lang="en-US" sz="1200" dirty="0"/>
              <a:t>including Cy, whose metabolite </a:t>
            </a:r>
            <a:r>
              <a:rPr lang="en-US" sz="1200" dirty="0" err="1"/>
              <a:t>acrolein</a:t>
            </a:r>
            <a:r>
              <a:rPr lang="en-US" sz="1200" dirty="0"/>
              <a:t> produces direct toxicity to the </a:t>
            </a:r>
            <a:r>
              <a:rPr lang="en-US" sz="1200" dirty="0" err="1"/>
              <a:t>urothelium</a:t>
            </a:r>
            <a:r>
              <a:rPr lang="en-US" sz="1200" dirty="0"/>
              <a:t>. </a:t>
            </a:r>
            <a:r>
              <a:rPr lang="tr-TR" sz="1200" dirty="0"/>
              <a:t> </a:t>
            </a:r>
            <a:r>
              <a:rPr lang="en-US" sz="1200" dirty="0"/>
              <a:t>The risk of developing HC after Cy is dose dependent. Occasionally, other agents such as </a:t>
            </a:r>
            <a:r>
              <a:rPr lang="en-US" sz="1200" dirty="0" err="1"/>
              <a:t>ifosfamide</a:t>
            </a:r>
            <a:r>
              <a:rPr lang="en-US" sz="1200" dirty="0"/>
              <a:t>, </a:t>
            </a:r>
            <a:r>
              <a:rPr lang="tr-TR" sz="1200" dirty="0"/>
              <a:t> </a:t>
            </a:r>
            <a:r>
              <a:rPr lang="en-US" sz="1200" dirty="0"/>
              <a:t>Bu </a:t>
            </a:r>
            <a:r>
              <a:rPr lang="tr-TR" sz="1200" dirty="0"/>
              <a:t> </a:t>
            </a:r>
            <a:r>
              <a:rPr lang="en-US" sz="1200" dirty="0"/>
              <a:t>(especially if associated with Cy), VP16 or TBI have been implicated.</a:t>
            </a:r>
            <a:endParaRPr lang="tr-TR" sz="1200" b="1" dirty="0">
              <a:solidFill>
                <a:srgbClr val="7030A0"/>
              </a:solidFill>
            </a:endParaRPr>
          </a:p>
          <a:p>
            <a:pPr marL="342900" indent="-342900">
              <a:buFont typeface="+mj-lt"/>
              <a:buAutoNum type="arabicPeriod"/>
            </a:pPr>
            <a:endParaRPr lang="tr-TR" dirty="0"/>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63</a:t>
            </a:fld>
            <a:endParaRPr lang="tr-TR"/>
          </a:p>
        </p:txBody>
      </p:sp>
    </p:spTree>
    <p:extLst>
      <p:ext uri="{BB962C8B-B14F-4D97-AF65-F5344CB8AC3E}">
        <p14:creationId xmlns:p14="http://schemas.microsoft.com/office/powerpoint/2010/main" val="22479138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fontScale="92500" lnSpcReduction="10000"/>
          </a:bodyPr>
          <a:lstStyle/>
          <a:p>
            <a:pPr marL="342900" indent="-342900">
              <a:lnSpc>
                <a:spcPct val="150000"/>
              </a:lnSpc>
              <a:buAutoNum type="alphaLcPeriod"/>
            </a:pPr>
            <a:r>
              <a:rPr lang="en-US" sz="1200" kern="1200" dirty="0">
                <a:solidFill>
                  <a:schemeClr val="tx1"/>
                </a:solidFill>
                <a:latin typeface="+mn-lt"/>
                <a:ea typeface="+mn-ea"/>
                <a:cs typeface="+mn-cs"/>
              </a:rPr>
              <a:t>Forced hydration plus intensive platelet support. The use of </a:t>
            </a:r>
            <a:r>
              <a:rPr lang="en-US" sz="1200" kern="1200" dirty="0" err="1">
                <a:solidFill>
                  <a:schemeClr val="tx1"/>
                </a:solidFill>
                <a:latin typeface="+mn-lt"/>
                <a:ea typeface="+mn-ea"/>
                <a:cs typeface="+mn-cs"/>
              </a:rPr>
              <a:t>procoagulant</a:t>
            </a:r>
            <a:r>
              <a:rPr lang="en-US" sz="1200" kern="1200" dirty="0">
                <a:solidFill>
                  <a:schemeClr val="tx1"/>
                </a:solidFill>
                <a:latin typeface="+mn-lt"/>
                <a:ea typeface="+mn-ea"/>
                <a:cs typeface="+mn-cs"/>
              </a:rPr>
              <a:t> agents such as </a:t>
            </a:r>
            <a:r>
              <a:rPr lang="en-US" sz="1200" kern="1200" dirty="0" err="1">
                <a:solidFill>
                  <a:schemeClr val="tx1"/>
                </a:solidFill>
                <a:latin typeface="+mn-lt"/>
                <a:ea typeface="+mn-ea"/>
                <a:cs typeface="+mn-cs"/>
              </a:rPr>
              <a:t>aminocaproic</a:t>
            </a:r>
            <a:r>
              <a:rPr lang="en-US" sz="1200" kern="1200" dirty="0">
                <a:solidFill>
                  <a:schemeClr val="tx1"/>
                </a:solidFill>
                <a:latin typeface="+mn-lt"/>
                <a:ea typeface="+mn-ea"/>
                <a:cs typeface="+mn-cs"/>
              </a:rPr>
              <a:t> acid is contraindicated as they </a:t>
            </a:r>
            <a:r>
              <a:rPr lang="en-US" sz="1200" kern="1200" dirty="0" err="1">
                <a:solidFill>
                  <a:schemeClr val="tx1"/>
                </a:solidFill>
                <a:latin typeface="+mn-lt"/>
                <a:ea typeface="+mn-ea"/>
                <a:cs typeface="+mn-cs"/>
              </a:rPr>
              <a:t>favour</a:t>
            </a:r>
            <a:r>
              <a:rPr lang="en-US" sz="1200" kern="1200" dirty="0">
                <a:solidFill>
                  <a:schemeClr val="tx1"/>
                </a:solidFill>
                <a:latin typeface="+mn-lt"/>
                <a:ea typeface="+mn-ea"/>
                <a:cs typeface="+mn-cs"/>
              </a:rPr>
              <a:t> clot formation in the bladder.</a:t>
            </a:r>
            <a:endParaRPr lang="tr-TR" sz="1200" kern="1200" dirty="0">
              <a:solidFill>
                <a:schemeClr val="tx1"/>
              </a:solidFill>
              <a:latin typeface="+mn-lt"/>
              <a:ea typeface="+mn-ea"/>
              <a:cs typeface="+mn-cs"/>
            </a:endParaRPr>
          </a:p>
          <a:p>
            <a:pPr marL="342900" indent="-342900">
              <a:lnSpc>
                <a:spcPct val="150000"/>
              </a:lnSpc>
              <a:buAutoNum type="alphaLcPeriod"/>
            </a:pPr>
            <a:r>
              <a:rPr lang="en-US" sz="1200" kern="1200" dirty="0">
                <a:solidFill>
                  <a:schemeClr val="tx1"/>
                </a:solidFill>
                <a:latin typeface="+mn-lt"/>
                <a:ea typeface="+mn-ea"/>
                <a:cs typeface="+mn-cs"/>
              </a:rPr>
              <a:t> Continuous bladder irrigation (via transurethral or </a:t>
            </a:r>
            <a:r>
              <a:rPr lang="en-US" sz="1200" kern="1200" dirty="0" err="1">
                <a:solidFill>
                  <a:schemeClr val="tx1"/>
                </a:solidFill>
                <a:latin typeface="+mn-lt"/>
                <a:ea typeface="+mn-ea"/>
                <a:cs typeface="+mn-cs"/>
              </a:rPr>
              <a:t>suprapubic</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cystotomy</a:t>
            </a:r>
            <a:r>
              <a:rPr lang="en-US" sz="1200" kern="1200" dirty="0">
                <a:solidFill>
                  <a:schemeClr val="tx1"/>
                </a:solidFill>
                <a:latin typeface="+mn-lt"/>
                <a:ea typeface="+mn-ea"/>
                <a:cs typeface="+mn-cs"/>
              </a:rPr>
              <a:t>) with saline. Some success has been reported with bladder instillation of formalin, alum, silver nitrate, sodium </a:t>
            </a:r>
            <a:r>
              <a:rPr lang="en-US" sz="1200" kern="1200" dirty="0" err="1">
                <a:solidFill>
                  <a:schemeClr val="tx1"/>
                </a:solidFill>
                <a:latin typeface="+mn-lt"/>
                <a:ea typeface="+mn-ea"/>
                <a:cs typeface="+mn-cs"/>
              </a:rPr>
              <a:t>hyaluronate</a:t>
            </a:r>
            <a:r>
              <a:rPr lang="en-US" sz="1200" kern="1200" dirty="0">
                <a:solidFill>
                  <a:schemeClr val="tx1"/>
                </a:solidFill>
                <a:latin typeface="+mn-lt"/>
                <a:ea typeface="+mn-ea"/>
                <a:cs typeface="+mn-cs"/>
              </a:rPr>
              <a:t>, prostaglandin E2, GM-CSF or fibrin glue as well as with the administration of </a:t>
            </a:r>
            <a:r>
              <a:rPr lang="en-US" sz="1200" kern="1200" dirty="0" err="1">
                <a:solidFill>
                  <a:schemeClr val="tx1"/>
                </a:solidFill>
                <a:latin typeface="+mn-lt"/>
                <a:ea typeface="+mn-ea"/>
                <a:cs typeface="+mn-cs"/>
              </a:rPr>
              <a:t>palifermin</a:t>
            </a:r>
            <a:r>
              <a:rPr lang="en-US" sz="1200" kern="1200" dirty="0">
                <a:solidFill>
                  <a:schemeClr val="tx1"/>
                </a:solidFill>
                <a:latin typeface="+mn-lt"/>
                <a:ea typeface="+mn-ea"/>
                <a:cs typeface="+mn-cs"/>
              </a:rPr>
              <a:t>, hyperbaric oxygen, </a:t>
            </a:r>
            <a:r>
              <a:rPr lang="en-US" sz="1200" kern="1200" dirty="0" err="1">
                <a:solidFill>
                  <a:schemeClr val="tx1"/>
                </a:solidFill>
                <a:latin typeface="+mn-lt"/>
                <a:ea typeface="+mn-ea"/>
                <a:cs typeface="+mn-cs"/>
              </a:rPr>
              <a:t>oestrogens</a:t>
            </a:r>
            <a:r>
              <a:rPr lang="en-US" sz="1200" kern="1200" dirty="0">
                <a:solidFill>
                  <a:schemeClr val="tx1"/>
                </a:solidFill>
                <a:latin typeface="+mn-lt"/>
                <a:ea typeface="+mn-ea"/>
                <a:cs typeface="+mn-cs"/>
              </a:rPr>
              <a:t>, or recombinant </a:t>
            </a:r>
            <a:r>
              <a:rPr lang="en-US" sz="1200" kern="1200" dirty="0" err="1">
                <a:solidFill>
                  <a:schemeClr val="tx1"/>
                </a:solidFill>
                <a:latin typeface="+mn-lt"/>
                <a:ea typeface="+mn-ea"/>
                <a:cs typeface="+mn-cs"/>
              </a:rPr>
              <a:t>FVIIa</a:t>
            </a:r>
            <a:r>
              <a:rPr lang="en-US" sz="1200" kern="1200" dirty="0">
                <a:solidFill>
                  <a:schemeClr val="tx1"/>
                </a:solidFill>
                <a:latin typeface="+mn-lt"/>
                <a:ea typeface="+mn-ea"/>
                <a:cs typeface="+mn-cs"/>
              </a:rPr>
              <a:t>. Similarly, systemic or </a:t>
            </a:r>
            <a:r>
              <a:rPr lang="en-US" sz="1200" kern="1200" dirty="0" err="1">
                <a:solidFill>
                  <a:schemeClr val="tx1"/>
                </a:solidFill>
                <a:latin typeface="+mn-lt"/>
                <a:ea typeface="+mn-ea"/>
                <a:cs typeface="+mn-cs"/>
              </a:rPr>
              <a:t>intravesical</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cidofovir</a:t>
            </a:r>
            <a:r>
              <a:rPr lang="en-US" sz="1200" kern="1200" dirty="0">
                <a:solidFill>
                  <a:schemeClr val="tx1"/>
                </a:solidFill>
                <a:latin typeface="+mn-lt"/>
                <a:ea typeface="+mn-ea"/>
                <a:cs typeface="+mn-cs"/>
              </a:rPr>
              <a:t>, ciprofloxacin (reduces BK replication) or </a:t>
            </a:r>
            <a:r>
              <a:rPr lang="en-US" sz="1200" kern="1200" dirty="0" err="1">
                <a:solidFill>
                  <a:schemeClr val="tx1"/>
                </a:solidFill>
                <a:latin typeface="+mn-lt"/>
                <a:ea typeface="+mn-ea"/>
                <a:cs typeface="+mn-cs"/>
              </a:rPr>
              <a:t>ribavirin</a:t>
            </a:r>
            <a:r>
              <a:rPr lang="en-US" sz="1200" kern="1200" dirty="0">
                <a:solidFill>
                  <a:schemeClr val="tx1"/>
                </a:solidFill>
                <a:latin typeface="+mn-lt"/>
                <a:ea typeface="+mn-ea"/>
                <a:cs typeface="+mn-cs"/>
              </a:rPr>
              <a:t> have been reported as effective for cases of HC attributable to BK or adenovirus.</a:t>
            </a:r>
            <a:endParaRPr lang="tr-TR" sz="1200" kern="1200" dirty="0">
              <a:solidFill>
                <a:schemeClr val="tx1"/>
              </a:solidFill>
              <a:latin typeface="+mn-lt"/>
              <a:ea typeface="+mn-ea"/>
              <a:cs typeface="+mn-cs"/>
            </a:endParaRPr>
          </a:p>
          <a:p>
            <a:pPr marL="342900" indent="-342900">
              <a:lnSpc>
                <a:spcPct val="150000"/>
              </a:lnSpc>
              <a:buAutoNum type="alphaLcPeriod"/>
            </a:pPr>
            <a:r>
              <a:rPr lang="en-US" sz="1200" kern="1200" dirty="0">
                <a:solidFill>
                  <a:schemeClr val="tx1"/>
                </a:solidFill>
                <a:latin typeface="+mn-lt"/>
                <a:ea typeface="+mn-ea"/>
                <a:cs typeface="+mn-cs"/>
              </a:rPr>
              <a:t>If the above measures do not alleviate HC, other salvage approaches can be considered: selective </a:t>
            </a:r>
            <a:r>
              <a:rPr lang="en-US" sz="1200" kern="1200" dirty="0" err="1">
                <a:solidFill>
                  <a:schemeClr val="tx1"/>
                </a:solidFill>
                <a:latin typeface="+mn-lt"/>
                <a:ea typeface="+mn-ea"/>
                <a:cs typeface="+mn-cs"/>
              </a:rPr>
              <a:t>embolisation</a:t>
            </a:r>
            <a:r>
              <a:rPr lang="en-US" sz="1200" kern="1200" dirty="0">
                <a:solidFill>
                  <a:schemeClr val="tx1"/>
                </a:solidFill>
                <a:latin typeface="+mn-lt"/>
                <a:ea typeface="+mn-ea"/>
                <a:cs typeface="+mn-cs"/>
              </a:rPr>
              <a:t> of bladder arteries (one of the simplest and most effective measures in the hands of an expert </a:t>
            </a:r>
            <a:r>
              <a:rPr lang="en-US" sz="1200" kern="1200" dirty="0" err="1">
                <a:solidFill>
                  <a:schemeClr val="tx1"/>
                </a:solidFill>
                <a:latin typeface="+mn-lt"/>
                <a:ea typeface="+mn-ea"/>
                <a:cs typeface="+mn-cs"/>
              </a:rPr>
              <a:t>angioradiologist</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catheterisation</a:t>
            </a:r>
            <a:r>
              <a:rPr lang="en-US" sz="1200" kern="1200" dirty="0">
                <a:solidFill>
                  <a:schemeClr val="tx1"/>
                </a:solidFill>
                <a:latin typeface="+mn-lt"/>
                <a:ea typeface="+mn-ea"/>
                <a:cs typeface="+mn-cs"/>
              </a:rPr>
              <a:t> of both </a:t>
            </a:r>
            <a:r>
              <a:rPr lang="en-US" sz="1200" kern="1200" dirty="0" err="1">
                <a:solidFill>
                  <a:schemeClr val="tx1"/>
                </a:solidFill>
                <a:latin typeface="+mn-lt"/>
                <a:ea typeface="+mn-ea"/>
                <a:cs typeface="+mn-cs"/>
              </a:rPr>
              <a:t>ureters</a:t>
            </a:r>
            <a:r>
              <a:rPr lang="en-US" sz="1200" kern="1200" dirty="0">
                <a:solidFill>
                  <a:schemeClr val="tx1"/>
                </a:solidFill>
                <a:latin typeface="+mn-lt"/>
                <a:ea typeface="+mn-ea"/>
                <a:cs typeface="+mn-cs"/>
              </a:rPr>
              <a:t> to rest the bladder; </a:t>
            </a:r>
            <a:r>
              <a:rPr lang="en-US" sz="1200" kern="1200" dirty="0" err="1">
                <a:solidFill>
                  <a:schemeClr val="tx1"/>
                </a:solidFill>
                <a:latin typeface="+mn-lt"/>
                <a:ea typeface="+mn-ea"/>
                <a:cs typeface="+mn-cs"/>
              </a:rPr>
              <a:t>hypogastric</a:t>
            </a:r>
            <a:r>
              <a:rPr lang="en-US" sz="1200" kern="1200" dirty="0">
                <a:solidFill>
                  <a:schemeClr val="tx1"/>
                </a:solidFill>
                <a:latin typeface="+mn-lt"/>
                <a:ea typeface="+mn-ea"/>
                <a:cs typeface="+mn-cs"/>
              </a:rPr>
              <a:t> bond (which can produce sexual impotence) or, as a last resort, </a:t>
            </a:r>
            <a:r>
              <a:rPr lang="en-US" sz="1200" kern="1200" dirty="0" err="1">
                <a:solidFill>
                  <a:schemeClr val="tx1"/>
                </a:solidFill>
                <a:latin typeface="+mn-lt"/>
                <a:ea typeface="+mn-ea"/>
                <a:cs typeface="+mn-cs"/>
              </a:rPr>
              <a:t>cystectomy</a:t>
            </a:r>
            <a:r>
              <a:rPr lang="en-US" sz="1200" kern="1200" dirty="0">
                <a:solidFill>
                  <a:schemeClr val="tx1"/>
                </a:solidFill>
                <a:latin typeface="+mn-lt"/>
                <a:ea typeface="+mn-ea"/>
                <a:cs typeface="+mn-cs"/>
              </a:rPr>
              <a:t>.</a:t>
            </a:r>
          </a:p>
        </p:txBody>
      </p:sp>
      <p:sp>
        <p:nvSpPr>
          <p:cNvPr id="4" name="3 Slayt Numarası Yer Tutucusu"/>
          <p:cNvSpPr>
            <a:spLocks noGrp="1"/>
          </p:cNvSpPr>
          <p:nvPr>
            <p:ph type="sldNum" sz="quarter" idx="10"/>
          </p:nvPr>
        </p:nvSpPr>
        <p:spPr/>
        <p:txBody>
          <a:bodyPr/>
          <a:lstStyle/>
          <a:p>
            <a:fld id="{6F7CBE6A-102C-43EC-90A0-C6A2A9A0FAB9}" type="slidenum">
              <a:rPr lang="tr-TR" smtClean="0"/>
              <a:pPr/>
              <a:t>64</a:t>
            </a:fld>
            <a:endParaRPr lang="tr-TR"/>
          </a:p>
        </p:txBody>
      </p:sp>
    </p:spTree>
    <p:extLst>
      <p:ext uri="{BB962C8B-B14F-4D97-AF65-F5344CB8AC3E}">
        <p14:creationId xmlns:p14="http://schemas.microsoft.com/office/powerpoint/2010/main" val="34249777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lstStyle/>
          <a:p>
            <a:pPr lvl="1">
              <a:lnSpc>
                <a:spcPct val="130000"/>
              </a:lnSpc>
            </a:pPr>
            <a:r>
              <a:rPr lang="en-US" sz="1200" b="0" i="0" kern="1200" dirty="0">
                <a:solidFill>
                  <a:schemeClr val="tx1"/>
                </a:solidFill>
                <a:latin typeface="+mn-lt"/>
                <a:ea typeface="+mn-ea"/>
                <a:cs typeface="+mn-cs"/>
              </a:rPr>
              <a:t>Experimental models show that the first events after endothelial injury caused by toxic metabolites are loss of </a:t>
            </a:r>
            <a:r>
              <a:rPr lang="en-US" sz="1200" b="0" i="1" kern="1200" dirty="0" err="1">
                <a:solidFill>
                  <a:schemeClr val="tx1"/>
                </a:solidFill>
                <a:latin typeface="+mn-lt"/>
                <a:ea typeface="+mn-ea"/>
                <a:cs typeface="+mn-cs"/>
              </a:rPr>
              <a:t>fenestrae</a:t>
            </a:r>
            <a:r>
              <a:rPr lang="en-US" sz="1200" b="0" i="0" kern="1200" dirty="0">
                <a:solidFill>
                  <a:schemeClr val="tx1"/>
                </a:solidFill>
                <a:latin typeface="+mn-lt"/>
                <a:ea typeface="+mn-ea"/>
                <a:cs typeface="+mn-cs"/>
              </a:rPr>
              <a:t> in sinusoidal endothelial cells (SEC), formation of gaps within and between SEC and rounding up or swelling of SEC. Consequently, red blood cells penetrate into the space of </a:t>
            </a:r>
            <a:r>
              <a:rPr lang="en-US" sz="1200" b="0" i="0" kern="1200" dirty="0" err="1">
                <a:solidFill>
                  <a:schemeClr val="tx1"/>
                </a:solidFill>
                <a:latin typeface="+mn-lt"/>
                <a:ea typeface="+mn-ea"/>
                <a:cs typeface="+mn-cs"/>
              </a:rPr>
              <a:t>Disse</a:t>
            </a:r>
            <a:r>
              <a:rPr lang="en-US" sz="1200" b="0" i="0" kern="1200" dirty="0">
                <a:solidFill>
                  <a:schemeClr val="tx1"/>
                </a:solidFill>
                <a:latin typeface="+mn-lt"/>
                <a:ea typeface="+mn-ea"/>
                <a:cs typeface="+mn-cs"/>
              </a:rPr>
              <a:t> and dissect off the sinusoidal lining cells, which </a:t>
            </a:r>
            <a:r>
              <a:rPr lang="en-US" sz="1200" b="0" i="0" kern="1200" dirty="0" err="1">
                <a:solidFill>
                  <a:schemeClr val="tx1"/>
                </a:solidFill>
                <a:latin typeface="+mn-lt"/>
                <a:ea typeface="+mn-ea"/>
                <a:cs typeface="+mn-cs"/>
              </a:rPr>
              <a:t>embolise</a:t>
            </a:r>
            <a:r>
              <a:rPr lang="en-US" sz="1200" b="0" i="0" kern="1200" dirty="0">
                <a:solidFill>
                  <a:schemeClr val="tx1"/>
                </a:solidFill>
                <a:latin typeface="+mn-lt"/>
                <a:ea typeface="+mn-ea"/>
                <a:cs typeface="+mn-cs"/>
              </a:rPr>
              <a:t> downstream and block the sinusoids, reducing the hepatic venous outflow and producing post-sinusoidal hypertension. Based on all these observations, some authors have proposed the term of sinusoidal obstruction syndrome for this complication (</a:t>
            </a:r>
            <a:r>
              <a:rPr lang="en-US" sz="1200" b="1" i="0" u="none" strike="noStrike" kern="1200" dirty="0">
                <a:solidFill>
                  <a:schemeClr val="tx1"/>
                </a:solidFill>
                <a:latin typeface="+mn-lt"/>
                <a:ea typeface="+mn-ea"/>
                <a:cs typeface="+mn-cs"/>
                <a:hlinkClick r:id="rId3"/>
              </a:rPr>
              <a:t>8</a:t>
            </a:r>
            <a:r>
              <a:rPr lang="en-US" sz="1200" b="0" i="0" kern="1200" dirty="0">
                <a:solidFill>
                  <a:schemeClr val="tx1"/>
                </a:solidFill>
                <a:latin typeface="+mn-lt"/>
                <a:ea typeface="+mn-ea"/>
                <a:cs typeface="+mn-cs"/>
              </a:rPr>
              <a:t>).</a:t>
            </a:r>
            <a:endParaRPr lang="en-GB" sz="1600" dirty="0">
              <a:solidFill>
                <a:srgbClr val="C00000"/>
              </a:solidFill>
            </a:endParaRPr>
          </a:p>
        </p:txBody>
      </p:sp>
      <p:sp>
        <p:nvSpPr>
          <p:cNvPr id="4" name="Slide Number Placeholder 3"/>
          <p:cNvSpPr>
            <a:spLocks noGrp="1"/>
          </p:cNvSpPr>
          <p:nvPr>
            <p:ph type="sldNum" sz="quarter" idx="10"/>
          </p:nvPr>
        </p:nvSpPr>
        <p:spPr/>
        <p:txBody>
          <a:bodyPr/>
          <a:lstStyle/>
          <a:p>
            <a:fld id="{4B3C79CD-5E28-41F0-B4C1-54EB3A4EF265}" type="slidenum">
              <a:rPr lang="en-GB" smtClean="0"/>
              <a:pPr/>
              <a:t>66</a:t>
            </a:fld>
            <a:endParaRPr lang="en-GB"/>
          </a:p>
        </p:txBody>
      </p:sp>
    </p:spTree>
    <p:extLst>
      <p:ext uri="{BB962C8B-B14F-4D97-AF65-F5344CB8AC3E}">
        <p14:creationId xmlns:p14="http://schemas.microsoft.com/office/powerpoint/2010/main" val="41318464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normAutofit fontScale="92500" lnSpcReduction="20000"/>
          </a:bodyPr>
          <a:lstStyle/>
          <a:p>
            <a:r>
              <a:rPr lang="en-GB" dirty="0"/>
              <a:t>The</a:t>
            </a:r>
            <a:r>
              <a:rPr lang="en-GB" baseline="0" dirty="0"/>
              <a:t> chemotherapy agents used as conditioning regimens for haematopoietic stem cell transplantation (HSCT) are metabolised in the liver. </a:t>
            </a:r>
          </a:p>
          <a:p>
            <a:r>
              <a:rPr lang="en-GB" baseline="0" dirty="0"/>
              <a:t>Toxic metabolites are released by the hepatocytes, causing the damage and activation of the sinusoidal endothelial cells (SECs), which line the sinusoids.</a:t>
            </a:r>
          </a:p>
          <a:p>
            <a:r>
              <a:rPr lang="en-GB" baseline="0" dirty="0"/>
              <a:t>These events can be triggered as soon as the conditioning regimen is administered.</a:t>
            </a:r>
          </a:p>
          <a:p>
            <a:pPr marL="171450" indent="-171450" eaLnBrk="1" hangingPunct="1">
              <a:spcBef>
                <a:spcPct val="0"/>
              </a:spcBef>
              <a:buFont typeface="Arial" pitchFamily="34" charset="0"/>
              <a:buChar char="•"/>
            </a:pPr>
            <a:r>
              <a:rPr lang="en-GB" dirty="0"/>
              <a:t>The initial</a:t>
            </a:r>
            <a:r>
              <a:rPr lang="en-GB" baseline="0" dirty="0"/>
              <a:t> trigger for VOD is the activation and damage of the sinusoidal endothelial cells due to toxic metabolites resulting from the HSCT conditioning regimen</a:t>
            </a:r>
            <a:r>
              <a:rPr lang="en-GB" baseline="30000" dirty="0"/>
              <a:t>1</a:t>
            </a:r>
            <a:endParaRPr lang="en-GB" baseline="0" dirty="0"/>
          </a:p>
          <a:p>
            <a:pPr marL="171450" indent="-171450" eaLnBrk="1" hangingPunct="1">
              <a:spcBef>
                <a:spcPct val="0"/>
              </a:spcBef>
              <a:buFont typeface="Arial" pitchFamily="34" charset="0"/>
              <a:buChar char="•"/>
            </a:pPr>
            <a:r>
              <a:rPr lang="en-GB" dirty="0"/>
              <a:t>Inflammatory</a:t>
            </a:r>
            <a:r>
              <a:rPr lang="en-GB" baseline="0" dirty="0"/>
              <a:t> mediators such as cytokines and </a:t>
            </a:r>
            <a:r>
              <a:rPr lang="en-GB" baseline="0" dirty="0" err="1"/>
              <a:t>chemokines</a:t>
            </a:r>
            <a:r>
              <a:rPr lang="en-GB" baseline="0" dirty="0"/>
              <a:t> are released along with the enzyme </a:t>
            </a:r>
            <a:r>
              <a:rPr lang="en-GB" baseline="0" dirty="0" err="1"/>
              <a:t>heparanse</a:t>
            </a:r>
            <a:r>
              <a:rPr lang="en-GB" baseline="0" dirty="0"/>
              <a:t>, which breaks down the extracellular matrix</a:t>
            </a:r>
            <a:r>
              <a:rPr lang="en-GB" baseline="30000" dirty="0"/>
              <a:t>1</a:t>
            </a:r>
            <a:endParaRPr lang="en-GB" baseline="0" dirty="0"/>
          </a:p>
          <a:p>
            <a:pPr marL="171450" indent="-171450" eaLnBrk="1" hangingPunct="1">
              <a:spcBef>
                <a:spcPct val="0"/>
              </a:spcBef>
              <a:buFont typeface="Arial" pitchFamily="34" charset="0"/>
              <a:buChar char="•"/>
            </a:pPr>
            <a:r>
              <a:rPr lang="en-GB" baseline="0" dirty="0"/>
              <a:t>The rounding up of endothelial cells allows red blood cells, white blood cells and other debris accumulates in the space of </a:t>
            </a:r>
            <a:r>
              <a:rPr lang="en-GB" baseline="0" dirty="0" err="1"/>
              <a:t>Disse</a:t>
            </a:r>
            <a:r>
              <a:rPr lang="en-GB" baseline="0" dirty="0"/>
              <a:t>, leading to sinusoidal narrowing</a:t>
            </a:r>
          </a:p>
          <a:p>
            <a:pPr marL="171450" indent="-171450" eaLnBrk="1" hangingPunct="1">
              <a:spcBef>
                <a:spcPct val="0"/>
              </a:spcBef>
              <a:buFont typeface="Arial" pitchFamily="34" charset="0"/>
              <a:buChar char="•"/>
            </a:pPr>
            <a:r>
              <a:rPr lang="en-GB" baseline="0" dirty="0"/>
              <a:t>Endothelial cells dissect off and </a:t>
            </a:r>
            <a:r>
              <a:rPr lang="en-GB" baseline="0" dirty="0" err="1"/>
              <a:t>embolise</a:t>
            </a:r>
            <a:r>
              <a:rPr lang="en-GB" baseline="0" dirty="0"/>
              <a:t> downstream, further contributing to this narrowing</a:t>
            </a:r>
            <a:r>
              <a:rPr lang="en-GB" baseline="30000" dirty="0"/>
              <a:t>1</a:t>
            </a:r>
            <a:endParaRPr lang="en-GB" baseline="0" dirty="0"/>
          </a:p>
          <a:p>
            <a:pPr marL="171450" indent="-171450" eaLnBrk="1" hangingPunct="1">
              <a:spcBef>
                <a:spcPct val="0"/>
              </a:spcBef>
              <a:buFont typeface="Arial" pitchFamily="34" charset="0"/>
              <a:buChar char="•"/>
            </a:pPr>
            <a:r>
              <a:rPr lang="en-GB" baseline="0" dirty="0"/>
              <a:t>A </a:t>
            </a:r>
            <a:r>
              <a:rPr lang="en-GB" baseline="0" dirty="0" err="1"/>
              <a:t>procoagulant</a:t>
            </a:r>
            <a:r>
              <a:rPr lang="en-GB" baseline="0" dirty="0"/>
              <a:t> and </a:t>
            </a:r>
            <a:r>
              <a:rPr lang="en-GB" baseline="0" dirty="0" err="1"/>
              <a:t>hypofibrinolytic</a:t>
            </a:r>
            <a:r>
              <a:rPr lang="en-GB" baseline="0" dirty="0"/>
              <a:t> state is also characteristic of VOD</a:t>
            </a:r>
            <a:r>
              <a:rPr lang="en-GB" baseline="30000" dirty="0"/>
              <a:t>1</a:t>
            </a:r>
            <a:endParaRPr lang="en-GB" baseline="0" dirty="0"/>
          </a:p>
          <a:p>
            <a:pPr marL="171450" indent="-171450" eaLnBrk="1" hangingPunct="1">
              <a:spcBef>
                <a:spcPct val="0"/>
              </a:spcBef>
              <a:buFont typeface="Arial" pitchFamily="34" charset="0"/>
              <a:buChar char="•"/>
            </a:pPr>
            <a:r>
              <a:rPr lang="en-GB" baseline="0" dirty="0"/>
              <a:t>This can lead to the complete obstruction of the hepatic sinusoids. In severe cases this can lead to multi-organ failure and death</a:t>
            </a:r>
            <a:r>
              <a:rPr lang="en-GB" baseline="30000" dirty="0"/>
              <a:t>1-3</a:t>
            </a:r>
            <a:endParaRPr lang="en-GB" baseline="0" dirty="0"/>
          </a:p>
          <a:p>
            <a:pPr eaLnBrk="1" hangingPunct="1">
              <a:spcBef>
                <a:spcPct val="0"/>
              </a:spcBef>
            </a:pPr>
            <a:endParaRPr lang="en-GB" baseline="0" dirty="0"/>
          </a:p>
          <a:p>
            <a:pPr eaLnBrk="1" hangingPunct="1">
              <a:spcBef>
                <a:spcPct val="0"/>
              </a:spcBef>
            </a:pPr>
            <a:r>
              <a:rPr lang="en-GB" b="1" baseline="0" dirty="0"/>
              <a:t>References</a:t>
            </a:r>
            <a:endParaRPr lang="en-GB" b="0" baseline="0" dirty="0"/>
          </a:p>
          <a:p>
            <a:pPr marL="228600" marR="0" indent="-228600" algn="l" defTabSz="914400" rtl="0" eaLnBrk="1" fontAlgn="auto" latinLnBrk="0" hangingPunct="1">
              <a:lnSpc>
                <a:spcPct val="100000"/>
              </a:lnSpc>
              <a:spcBef>
                <a:spcPct val="0"/>
              </a:spcBef>
              <a:spcAft>
                <a:spcPts val="0"/>
              </a:spcAft>
              <a:buClrTx/>
              <a:buSzTx/>
              <a:buFontTx/>
              <a:buAutoNum type="arabicPeriod"/>
              <a:tabLst/>
              <a:defRPr/>
            </a:pPr>
            <a:r>
              <a:rPr lang="en-GB" dirty="0"/>
              <a:t>Richardson PG et al. </a:t>
            </a:r>
            <a:r>
              <a:rPr lang="en-GB" i="1" dirty="0"/>
              <a:t>Expert </a:t>
            </a:r>
            <a:r>
              <a:rPr lang="en-GB" i="1" dirty="0" err="1"/>
              <a:t>Opin</a:t>
            </a:r>
            <a:r>
              <a:rPr lang="en-GB" i="1" dirty="0"/>
              <a:t> Drug </a:t>
            </a:r>
            <a:r>
              <a:rPr lang="en-GB" i="1" dirty="0" err="1"/>
              <a:t>Saf</a:t>
            </a:r>
            <a:r>
              <a:rPr lang="en-GB" i="1" dirty="0"/>
              <a:t> </a:t>
            </a:r>
            <a:r>
              <a:rPr lang="en-GB" dirty="0"/>
              <a:t>2013;12:123–136</a:t>
            </a:r>
          </a:p>
          <a:p>
            <a:pPr marL="228600" marR="0" indent="-228600" algn="l" defTabSz="914400" rtl="0" eaLnBrk="1" fontAlgn="auto" latinLnBrk="0" hangingPunct="1">
              <a:lnSpc>
                <a:spcPct val="100000"/>
              </a:lnSpc>
              <a:spcBef>
                <a:spcPct val="0"/>
              </a:spcBef>
              <a:spcAft>
                <a:spcPts val="0"/>
              </a:spcAft>
              <a:buClrTx/>
              <a:buSzTx/>
              <a:buFontTx/>
              <a:buAutoNum type="arabicPeriod"/>
              <a:tabLst/>
              <a:defRPr/>
            </a:pPr>
            <a:r>
              <a:rPr lang="en-GB" dirty="0" err="1"/>
              <a:t>Bearman</a:t>
            </a:r>
            <a:r>
              <a:rPr lang="en-GB" dirty="0"/>
              <a:t> SI. </a:t>
            </a:r>
            <a:r>
              <a:rPr lang="en-GB" i="1" dirty="0"/>
              <a:t>Blood</a:t>
            </a:r>
            <a:r>
              <a:rPr lang="en-GB" dirty="0"/>
              <a:t> 1995;85:3005–3020</a:t>
            </a:r>
          </a:p>
          <a:p>
            <a:pPr marL="228600" marR="0" indent="-228600" algn="l" defTabSz="914400" rtl="0" eaLnBrk="1" fontAlgn="auto" latinLnBrk="0" hangingPunct="1">
              <a:lnSpc>
                <a:spcPct val="100000"/>
              </a:lnSpc>
              <a:spcBef>
                <a:spcPct val="0"/>
              </a:spcBef>
              <a:spcAft>
                <a:spcPts val="0"/>
              </a:spcAft>
              <a:buClrTx/>
              <a:buSzTx/>
              <a:buFontTx/>
              <a:buAutoNum type="arabicPeriod"/>
              <a:tabLst/>
              <a:defRPr/>
            </a:pPr>
            <a:r>
              <a:rPr lang="en-GB" dirty="0"/>
              <a:t>Coppell JA et al. </a:t>
            </a:r>
            <a:r>
              <a:rPr lang="en-GB" i="1" dirty="0"/>
              <a:t>Blood Rev </a:t>
            </a:r>
            <a:r>
              <a:rPr lang="en-GB" dirty="0"/>
              <a:t>2003;17:63–70</a:t>
            </a:r>
          </a:p>
          <a:p>
            <a:endParaRPr lang="en-GB" baseline="0" dirty="0"/>
          </a:p>
          <a:p>
            <a:r>
              <a:rPr lang="en-GB" b="1" baseline="0" dirty="0"/>
              <a:t>References</a:t>
            </a:r>
            <a:endParaRPr lang="en-GB"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Richardson PG et al. </a:t>
            </a:r>
            <a:r>
              <a:rPr lang="en-GB" i="1" dirty="0"/>
              <a:t>Expert </a:t>
            </a:r>
            <a:r>
              <a:rPr lang="en-GB" i="1" dirty="0" err="1"/>
              <a:t>Opin</a:t>
            </a:r>
            <a:r>
              <a:rPr lang="en-GB" i="1" dirty="0"/>
              <a:t> Drug </a:t>
            </a:r>
            <a:r>
              <a:rPr lang="en-GB" i="1" dirty="0" err="1"/>
              <a:t>Saf</a:t>
            </a:r>
            <a:r>
              <a:rPr lang="en-GB" i="1" dirty="0"/>
              <a:t> </a:t>
            </a:r>
            <a:r>
              <a:rPr lang="en-GB" dirty="0"/>
              <a:t>2013;12:123–136</a:t>
            </a:r>
            <a:endParaRPr lang="en-GB" b="1" dirty="0"/>
          </a:p>
        </p:txBody>
      </p:sp>
      <p:sp>
        <p:nvSpPr>
          <p:cNvPr id="4" name="Slide Number Placeholder 3"/>
          <p:cNvSpPr>
            <a:spLocks noGrp="1"/>
          </p:cNvSpPr>
          <p:nvPr>
            <p:ph type="sldNum" sz="quarter" idx="10"/>
          </p:nvPr>
        </p:nvSpPr>
        <p:spPr/>
        <p:txBody>
          <a:bodyPr/>
          <a:lstStyle/>
          <a:p>
            <a:fld id="{4B3C79CD-5E28-41F0-B4C1-54EB3A4EF265}" type="slidenum">
              <a:rPr lang="en-GB" smtClean="0"/>
              <a:pPr/>
              <a:t>67</a:t>
            </a:fld>
            <a:endParaRPr lang="en-GB"/>
          </a:p>
        </p:txBody>
      </p:sp>
    </p:spTree>
    <p:extLst>
      <p:ext uri="{BB962C8B-B14F-4D97-AF65-F5344CB8AC3E}">
        <p14:creationId xmlns:p14="http://schemas.microsoft.com/office/powerpoint/2010/main" val="6388728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lstStyle/>
          <a:p>
            <a:r>
              <a:rPr lang="en-GB" baseline="0" dirty="0"/>
              <a:t>The activated sinusoidal epithelial cells release inflammatory cytokines, adhesions molecules and </a:t>
            </a:r>
            <a:r>
              <a:rPr lang="en-GB" baseline="0" dirty="0" err="1"/>
              <a:t>heparanase</a:t>
            </a:r>
            <a:r>
              <a:rPr lang="en-GB" baseline="0" dirty="0"/>
              <a:t>. </a:t>
            </a:r>
            <a:r>
              <a:rPr lang="en-GB" baseline="0" dirty="0" err="1"/>
              <a:t>Heparanese</a:t>
            </a:r>
            <a:r>
              <a:rPr lang="en-GB" baseline="0" dirty="0"/>
              <a:t> digests the extracellular matrix that supports the structure of the sinusoids. The action of these factors causes the endothelial cells to round up, and gaps to form between the cells. Red blood cells, white blood cells and other cellular debris exits through these gaps into the space of </a:t>
            </a:r>
            <a:r>
              <a:rPr lang="en-GB" baseline="0" dirty="0" err="1"/>
              <a:t>Disse</a:t>
            </a:r>
            <a:r>
              <a:rPr lang="en-GB" baseline="0" dirty="0"/>
              <a:t>, the </a:t>
            </a:r>
            <a:r>
              <a:rPr lang="en-GB" baseline="0" dirty="0" err="1"/>
              <a:t>perisinusoidal</a:t>
            </a:r>
            <a:r>
              <a:rPr lang="en-GB" baseline="0" dirty="0"/>
              <a:t> space that is located between the endothelium and the hepatocytes. This accumulation of cells and debris in this space causes narrowing of the sinusoids. Endothelial cells can dissect off and </a:t>
            </a:r>
            <a:r>
              <a:rPr lang="en-GB" baseline="0" dirty="0" err="1"/>
              <a:t>embolise</a:t>
            </a:r>
            <a:r>
              <a:rPr lang="en-GB" baseline="0" dirty="0"/>
              <a:t> further downstream.</a:t>
            </a:r>
          </a:p>
          <a:p>
            <a:endParaRPr lang="en-GB" baseline="0" dirty="0"/>
          </a:p>
          <a:p>
            <a:r>
              <a:rPr lang="en-GB" b="1" baseline="0" dirty="0"/>
              <a:t>References</a:t>
            </a:r>
            <a:endParaRPr lang="en-GB"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Carreras E et al. </a:t>
            </a:r>
            <a:r>
              <a:rPr lang="en-GB" sz="1200" i="1" kern="1200" dirty="0" err="1">
                <a:solidFill>
                  <a:schemeClr val="tx1"/>
                </a:solidFill>
                <a:effectLst/>
                <a:latin typeface="+mn-lt"/>
                <a:ea typeface="+mn-ea"/>
                <a:cs typeface="+mn-cs"/>
              </a:rPr>
              <a:t>Biol</a:t>
            </a:r>
            <a:r>
              <a:rPr lang="en-GB" sz="1200" i="1" kern="1200" dirty="0">
                <a:solidFill>
                  <a:schemeClr val="tx1"/>
                </a:solidFill>
                <a:effectLst/>
                <a:latin typeface="+mn-lt"/>
                <a:ea typeface="+mn-ea"/>
                <a:cs typeface="+mn-cs"/>
              </a:rPr>
              <a:t> Blood Marrow Transplant</a:t>
            </a:r>
            <a:r>
              <a:rPr lang="en-GB" sz="1200" kern="1200" dirty="0">
                <a:solidFill>
                  <a:schemeClr val="tx1"/>
                </a:solidFill>
                <a:effectLst/>
                <a:latin typeface="+mn-lt"/>
                <a:ea typeface="+mn-ea"/>
                <a:cs typeface="+mn-cs"/>
              </a:rPr>
              <a:t> 2011;17:1713–1720</a:t>
            </a:r>
            <a:endParaRPr lang="en-GB"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Richardson PG et al. </a:t>
            </a:r>
            <a:r>
              <a:rPr lang="en-GB" i="1" dirty="0"/>
              <a:t>Expert </a:t>
            </a:r>
            <a:r>
              <a:rPr lang="en-GB" i="1" dirty="0" err="1"/>
              <a:t>Opin</a:t>
            </a:r>
            <a:r>
              <a:rPr lang="en-GB" i="1" dirty="0"/>
              <a:t> Drug </a:t>
            </a:r>
            <a:r>
              <a:rPr lang="en-GB" i="1" dirty="0" err="1"/>
              <a:t>Saf</a:t>
            </a:r>
            <a:r>
              <a:rPr lang="en-GB" i="1" dirty="0"/>
              <a:t> </a:t>
            </a:r>
            <a:r>
              <a:rPr lang="en-GB" dirty="0"/>
              <a:t>2013;12:123–136</a:t>
            </a:r>
            <a:endParaRPr lang="en-GB" b="1" dirty="0"/>
          </a:p>
        </p:txBody>
      </p:sp>
      <p:sp>
        <p:nvSpPr>
          <p:cNvPr id="4" name="Slide Number Placeholder 3"/>
          <p:cNvSpPr>
            <a:spLocks noGrp="1"/>
          </p:cNvSpPr>
          <p:nvPr>
            <p:ph type="sldNum" sz="quarter" idx="10"/>
          </p:nvPr>
        </p:nvSpPr>
        <p:spPr/>
        <p:txBody>
          <a:bodyPr/>
          <a:lstStyle/>
          <a:p>
            <a:fld id="{4B3C79CD-5E28-41F0-B4C1-54EB3A4EF265}" type="slidenum">
              <a:rPr lang="en-GB" smtClean="0"/>
              <a:pPr/>
              <a:t>68</a:t>
            </a:fld>
            <a:endParaRPr lang="en-GB"/>
          </a:p>
        </p:txBody>
      </p:sp>
    </p:spTree>
    <p:extLst>
      <p:ext uri="{BB962C8B-B14F-4D97-AF65-F5344CB8AC3E}">
        <p14:creationId xmlns:p14="http://schemas.microsoft.com/office/powerpoint/2010/main" val="32110313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lstStyle/>
          <a:p>
            <a:r>
              <a:rPr lang="en-GB" baseline="0" dirty="0"/>
              <a:t>An increase in the expression of tissue factor (TF) and plasminogen activator inhibitor-1 (PAI-1) causes an increase in clot formation and a decrease in the breakdown on clots.</a:t>
            </a:r>
          </a:p>
          <a:p>
            <a:r>
              <a:rPr lang="en-GB" baseline="0" dirty="0"/>
              <a:t>This contributes to the deposition of fibrin, clot formation, and the narrowing of the sinusoids. This may ultimately lead to obstruction of the sinusoids. </a:t>
            </a:r>
          </a:p>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This</a:t>
            </a:r>
            <a:r>
              <a:rPr lang="en-GB" baseline="0" dirty="0"/>
              <a:t> image shows the pathophysiology of VOD. The endothelial cells have rounded up, leading to gap formation, and some have dissected off into the bloodstream. The sinusoid has narrowed due to the accumulation of cells in the space of </a:t>
            </a:r>
            <a:r>
              <a:rPr lang="en-GB" baseline="0" dirty="0" err="1"/>
              <a:t>Disse</a:t>
            </a:r>
            <a:r>
              <a:rPr lang="en-GB" baseline="0" dirty="0"/>
              <a:t>. Clots forming at the sites of endothelial damage have caused the obstruction of the sinusoid. </a:t>
            </a:r>
          </a:p>
          <a:p>
            <a:endParaRPr lang="en-GB" baseline="0" dirty="0"/>
          </a:p>
          <a:p>
            <a:r>
              <a:rPr lang="en-GB" b="1" baseline="0" dirty="0"/>
              <a:t>References</a:t>
            </a:r>
            <a:endParaRPr lang="en-GB"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Richardson PG et al. </a:t>
            </a:r>
            <a:r>
              <a:rPr lang="en-GB" i="1" dirty="0"/>
              <a:t>Expert </a:t>
            </a:r>
            <a:r>
              <a:rPr lang="en-GB" i="1" dirty="0" err="1"/>
              <a:t>Opin</a:t>
            </a:r>
            <a:r>
              <a:rPr lang="en-GB" i="1" dirty="0"/>
              <a:t> Drug </a:t>
            </a:r>
            <a:r>
              <a:rPr lang="en-GB" i="1" dirty="0" err="1"/>
              <a:t>Saf</a:t>
            </a:r>
            <a:r>
              <a:rPr lang="en-GB" i="1" dirty="0"/>
              <a:t> </a:t>
            </a:r>
            <a:r>
              <a:rPr lang="en-GB" dirty="0"/>
              <a:t>2013;12:123–136</a:t>
            </a:r>
            <a:endParaRPr lang="en-GB" b="1" dirty="0"/>
          </a:p>
        </p:txBody>
      </p:sp>
      <p:sp>
        <p:nvSpPr>
          <p:cNvPr id="4" name="Slide Number Placeholder 3"/>
          <p:cNvSpPr>
            <a:spLocks noGrp="1"/>
          </p:cNvSpPr>
          <p:nvPr>
            <p:ph type="sldNum" sz="quarter" idx="10"/>
          </p:nvPr>
        </p:nvSpPr>
        <p:spPr/>
        <p:txBody>
          <a:bodyPr/>
          <a:lstStyle/>
          <a:p>
            <a:fld id="{4B3C79CD-5E28-41F0-B4C1-54EB3A4EF265}" type="slidenum">
              <a:rPr lang="en-GB" smtClean="0"/>
              <a:pPr/>
              <a:t>69</a:t>
            </a:fld>
            <a:endParaRPr lang="en-GB"/>
          </a:p>
        </p:txBody>
      </p:sp>
    </p:spTree>
    <p:extLst>
      <p:ext uri="{BB962C8B-B14F-4D97-AF65-F5344CB8AC3E}">
        <p14:creationId xmlns:p14="http://schemas.microsoft.com/office/powerpoint/2010/main" val="3482365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b="0" i="0" kern="1200" dirty="0">
                <a:solidFill>
                  <a:schemeClr val="tx1"/>
                </a:solidFill>
                <a:latin typeface="+mn-lt"/>
                <a:ea typeface="+mn-ea"/>
                <a:cs typeface="+mn-cs"/>
              </a:rPr>
              <a:t>In both diagnostic criteria, other possible causes of these clinical features should be excluded before accepting a diagnosis of VOD (see differential diagnosis). Additionally, it is necessary to remember that some cases of VOD can appear late after HSCT.</a:t>
            </a:r>
            <a:endParaRPr lang="tr-TR" sz="1200" b="0" i="0" kern="1200" dirty="0">
              <a:solidFill>
                <a:schemeClr val="tx1"/>
              </a:solidFill>
              <a:latin typeface="+mn-lt"/>
              <a:ea typeface="+mn-ea"/>
              <a:cs typeface="+mn-cs"/>
            </a:endParaRPr>
          </a:p>
          <a:p>
            <a:r>
              <a:rPr lang="en-US" dirty="0"/>
              <a:t/>
            </a:r>
            <a:br>
              <a:rPr lang="en-US" dirty="0"/>
            </a:br>
            <a:r>
              <a:rPr lang="en-US" sz="1200" b="0" i="0" kern="1200" dirty="0">
                <a:solidFill>
                  <a:schemeClr val="tx1"/>
                </a:solidFill>
                <a:latin typeface="+mn-lt"/>
                <a:ea typeface="+mn-ea"/>
                <a:cs typeface="+mn-cs"/>
              </a:rPr>
              <a:t>This has ranged from 3% to 54% in the largest series. This variability is a consequence of the presence or absence of the well-known risk factors for this complication (see below). In the only prospective multi-centre study published, the incidence of VOD was 8% in cases of </a:t>
            </a:r>
            <a:r>
              <a:rPr lang="en-US" sz="1200" b="0" i="0" kern="1200" dirty="0" err="1">
                <a:solidFill>
                  <a:schemeClr val="tx1"/>
                </a:solidFill>
                <a:latin typeface="+mn-lt"/>
                <a:ea typeface="+mn-ea"/>
                <a:cs typeface="+mn-cs"/>
              </a:rPr>
              <a:t>allo</a:t>
            </a:r>
            <a:r>
              <a:rPr lang="en-US" sz="1200" b="0" i="0" kern="1200" dirty="0">
                <a:solidFill>
                  <a:schemeClr val="tx1"/>
                </a:solidFill>
                <a:latin typeface="+mn-lt"/>
                <a:ea typeface="+mn-ea"/>
                <a:cs typeface="+mn-cs"/>
              </a:rPr>
              <a:t>-HSCT and 3% in cases of auto-HSCT (</a:t>
            </a:r>
            <a:r>
              <a:rPr lang="en-US" sz="1200" b="1" i="0" u="none" strike="noStrike" kern="1200" dirty="0">
                <a:solidFill>
                  <a:schemeClr val="tx1"/>
                </a:solidFill>
                <a:latin typeface="+mn-lt"/>
                <a:ea typeface="+mn-ea"/>
                <a:cs typeface="+mn-cs"/>
                <a:hlinkClick r:id="rId3"/>
              </a:rPr>
              <a:t>5</a:t>
            </a:r>
            <a:r>
              <a:rPr lang="en-US" sz="1200" b="0" i="0" kern="1200" dirty="0">
                <a:solidFill>
                  <a:schemeClr val="tx1"/>
                </a:solidFill>
                <a:latin typeface="+mn-lt"/>
                <a:ea typeface="+mn-ea"/>
                <a:cs typeface="+mn-cs"/>
              </a:rPr>
              <a:t>). In a large single-centre study, the cumulative incidences of VOD in cases of </a:t>
            </a:r>
            <a:r>
              <a:rPr lang="en-US" sz="1200" b="0" i="0" kern="1200" dirty="0" err="1">
                <a:solidFill>
                  <a:schemeClr val="tx1"/>
                </a:solidFill>
                <a:latin typeface="+mn-lt"/>
                <a:ea typeface="+mn-ea"/>
                <a:cs typeface="+mn-cs"/>
              </a:rPr>
              <a:t>allo</a:t>
            </a:r>
            <a:r>
              <a:rPr lang="en-US" sz="1200" b="0" i="0" kern="1200" dirty="0">
                <a:solidFill>
                  <a:schemeClr val="tx1"/>
                </a:solidFill>
                <a:latin typeface="+mn-lt"/>
                <a:ea typeface="+mn-ea"/>
                <a:cs typeface="+mn-cs"/>
              </a:rPr>
              <a:t>-HSCT in the last decade were 14% and 8% using Seattle or Baltimore criteria, respectively. The incidence in patients undergoing RIC-HSCT seems to be less than 2%</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70</a:t>
            </a:fld>
            <a:endParaRPr lang="tr-TR"/>
          </a:p>
        </p:txBody>
      </p:sp>
    </p:spTree>
    <p:extLst>
      <p:ext uri="{BB962C8B-B14F-4D97-AF65-F5344CB8AC3E}">
        <p14:creationId xmlns:p14="http://schemas.microsoft.com/office/powerpoint/2010/main" val="22187928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fontScale="77500" lnSpcReduction="20000"/>
          </a:bodyPr>
          <a:lstStyle/>
          <a:p>
            <a:r>
              <a:rPr lang="en-US" sz="1200" b="0" i="0" kern="1200" dirty="0">
                <a:solidFill>
                  <a:schemeClr val="tx1"/>
                </a:solidFill>
                <a:latin typeface="+mn-lt"/>
                <a:ea typeface="+mn-ea"/>
                <a:cs typeface="+mn-cs"/>
              </a:rPr>
              <a:t>In both diagnostic criteria, other possible causes of these clinical features should be excluded before accepting a diagnosis of VOD (see differential diagnosis). Additionally, it is necessary to remember that some cases of VOD can appear late after HSCT.</a:t>
            </a:r>
            <a:endParaRPr lang="tr-TR" sz="1200" b="0" i="0" kern="1200" dirty="0">
              <a:solidFill>
                <a:schemeClr val="tx1"/>
              </a:solidFill>
              <a:latin typeface="+mn-lt"/>
              <a:ea typeface="+mn-ea"/>
              <a:cs typeface="+mn-cs"/>
            </a:endParaRPr>
          </a:p>
          <a:p>
            <a:pPr marL="342900" indent="-342900">
              <a:buFont typeface="+mj-lt"/>
              <a:buAutoNum type="alphaUcPeriod"/>
            </a:pPr>
            <a:r>
              <a:rPr lang="en-US" sz="1400" b="1" kern="1200" dirty="0">
                <a:solidFill>
                  <a:srgbClr val="C00000"/>
                </a:solidFill>
                <a:latin typeface="+mn-lt"/>
                <a:ea typeface="+mn-ea"/>
                <a:cs typeface="+mn-cs"/>
              </a:rPr>
              <a:t>An hepatic venous gradient pressure (HVGP)</a:t>
            </a:r>
            <a:r>
              <a:rPr lang="tr-TR" sz="1400" b="1" kern="1200" dirty="0">
                <a:solidFill>
                  <a:srgbClr val="C00000"/>
                </a:solidFill>
                <a:latin typeface="+mn-lt"/>
                <a:ea typeface="+mn-ea"/>
                <a:cs typeface="+mn-cs"/>
              </a:rPr>
              <a:t>: </a:t>
            </a:r>
            <a:r>
              <a:rPr lang="en-US" sz="1400" b="1" kern="1200" dirty="0">
                <a:solidFill>
                  <a:srgbClr val="C00000"/>
                </a:solidFill>
                <a:latin typeface="+mn-lt"/>
                <a:ea typeface="+mn-ea"/>
                <a:cs typeface="+mn-cs"/>
              </a:rPr>
              <a:t> </a:t>
            </a:r>
            <a:r>
              <a:rPr lang="en-US" sz="1400" kern="1200" dirty="0">
                <a:solidFill>
                  <a:schemeClr val="tx1"/>
                </a:solidFill>
                <a:latin typeface="+mn-lt"/>
                <a:ea typeface="+mn-ea"/>
                <a:cs typeface="+mn-cs"/>
              </a:rPr>
              <a:t>of ≥10 mmHg in a patient without a previous liver disease allows a precise differential diagnosis with a high degree of specificity. However, a normal HVGP does not exclude this </a:t>
            </a:r>
            <a:r>
              <a:rPr lang="en-US" sz="1400" kern="1200" dirty="0" err="1">
                <a:solidFill>
                  <a:schemeClr val="tx1"/>
                </a:solidFill>
                <a:latin typeface="+mn-lt"/>
                <a:ea typeface="+mn-ea"/>
                <a:cs typeface="+mn-cs"/>
              </a:rPr>
              <a:t>syndromic</a:t>
            </a:r>
            <a:r>
              <a:rPr lang="en-US" sz="1400" kern="1200" dirty="0">
                <a:solidFill>
                  <a:schemeClr val="tx1"/>
                </a:solidFill>
                <a:latin typeface="+mn-lt"/>
                <a:ea typeface="+mn-ea"/>
                <a:cs typeface="+mn-cs"/>
              </a:rPr>
              <a:t> diagnosis.</a:t>
            </a:r>
            <a:endParaRPr lang="tr-TR" sz="1400" kern="1200" dirty="0">
              <a:solidFill>
                <a:schemeClr val="tx1"/>
              </a:solidFill>
              <a:latin typeface="+mn-lt"/>
              <a:ea typeface="+mn-ea"/>
              <a:cs typeface="+mn-cs"/>
            </a:endParaRPr>
          </a:p>
          <a:p>
            <a:pPr marL="342900" indent="-342900">
              <a:buFont typeface="+mj-lt"/>
              <a:buAutoNum type="alphaUcPeriod"/>
            </a:pPr>
            <a:endParaRPr lang="tr-TR" sz="1400" kern="1200" dirty="0">
              <a:solidFill>
                <a:schemeClr val="tx1"/>
              </a:solidFill>
              <a:latin typeface="+mn-lt"/>
              <a:ea typeface="+mn-ea"/>
              <a:cs typeface="+mn-cs"/>
            </a:endParaRPr>
          </a:p>
          <a:p>
            <a:pPr marL="342900" indent="-342900">
              <a:buFont typeface="+mj-lt"/>
              <a:buAutoNum type="alphaUcPeriod"/>
            </a:pPr>
            <a:r>
              <a:rPr lang="en-US" sz="1400" b="1" i="1" kern="1200" dirty="0">
                <a:solidFill>
                  <a:srgbClr val="C00000"/>
                </a:solidFill>
                <a:latin typeface="+mn-lt"/>
                <a:ea typeface="+mn-ea"/>
                <a:cs typeface="+mn-cs"/>
              </a:rPr>
              <a:t>Liver biopsy</a:t>
            </a:r>
            <a:r>
              <a:rPr lang="en-US" sz="1400" b="1" kern="1200" dirty="0">
                <a:solidFill>
                  <a:srgbClr val="C00000"/>
                </a:solidFill>
                <a:latin typeface="+mn-lt"/>
                <a:ea typeface="+mn-ea"/>
                <a:cs typeface="+mn-cs"/>
              </a:rPr>
              <a:t>. </a:t>
            </a:r>
            <a:r>
              <a:rPr lang="en-US" sz="1400" kern="1200" dirty="0">
                <a:solidFill>
                  <a:schemeClr val="tx1"/>
                </a:solidFill>
                <a:latin typeface="+mn-lt"/>
                <a:ea typeface="+mn-ea"/>
                <a:cs typeface="+mn-cs"/>
              </a:rPr>
              <a:t>classical histological changes seen with VOD </a:t>
            </a:r>
            <a:endParaRPr lang="tr-TR" sz="1400" kern="1200" dirty="0">
              <a:solidFill>
                <a:schemeClr val="tx1"/>
              </a:solidFill>
              <a:latin typeface="+mn-lt"/>
              <a:ea typeface="+mn-ea"/>
              <a:cs typeface="+mn-cs"/>
            </a:endParaRPr>
          </a:p>
          <a:p>
            <a:pPr marL="800100" lvl="1" indent="-342900">
              <a:buFont typeface="+mj-lt"/>
              <a:buAutoNum type="arabicPeriod"/>
            </a:pPr>
            <a:r>
              <a:rPr lang="en-US" sz="1400" kern="1200" dirty="0">
                <a:solidFill>
                  <a:schemeClr val="accent6">
                    <a:lumMod val="75000"/>
                  </a:schemeClr>
                </a:solidFill>
                <a:latin typeface="+mn-lt"/>
                <a:ea typeface="+mn-ea"/>
                <a:cs typeface="+mn-cs"/>
              </a:rPr>
              <a:t>concentric non-thrombotic narrowing of the lumen of small intrahepatic veins,</a:t>
            </a:r>
            <a:r>
              <a:rPr lang="tr-TR" sz="1400" kern="1200" dirty="0">
                <a:solidFill>
                  <a:schemeClr val="accent6">
                    <a:lumMod val="75000"/>
                  </a:schemeClr>
                </a:solidFill>
                <a:latin typeface="+mn-lt"/>
                <a:ea typeface="+mn-ea"/>
                <a:cs typeface="+mn-cs"/>
              </a:rPr>
              <a:t> (more</a:t>
            </a:r>
            <a:r>
              <a:rPr lang="en-US" sz="1400" kern="1200" dirty="0">
                <a:solidFill>
                  <a:schemeClr val="accent6">
                    <a:lumMod val="75000"/>
                  </a:schemeClr>
                </a:solidFill>
                <a:latin typeface="+mn-lt"/>
                <a:ea typeface="+mn-ea"/>
                <a:cs typeface="+mn-cs"/>
              </a:rPr>
              <a:t> specific </a:t>
            </a:r>
            <a:r>
              <a:rPr lang="tr-TR" sz="1400" kern="1200" dirty="0">
                <a:solidFill>
                  <a:schemeClr val="accent6">
                    <a:lumMod val="75000"/>
                  </a:schemeClr>
                </a:solidFill>
                <a:latin typeface="+mn-lt"/>
                <a:ea typeface="+mn-ea"/>
                <a:cs typeface="+mn-cs"/>
              </a:rPr>
              <a:t>)</a:t>
            </a:r>
          </a:p>
          <a:p>
            <a:pPr marL="800100" lvl="1" indent="-342900">
              <a:buFont typeface="+mj-lt"/>
              <a:buAutoNum type="arabicPeriod"/>
            </a:pPr>
            <a:r>
              <a:rPr lang="en-US" sz="1400" kern="1200" dirty="0">
                <a:solidFill>
                  <a:schemeClr val="accent6">
                    <a:lumMod val="75000"/>
                  </a:schemeClr>
                </a:solidFill>
                <a:latin typeface="+mn-lt"/>
                <a:ea typeface="+mn-ea"/>
                <a:cs typeface="+mn-cs"/>
              </a:rPr>
              <a:t>eccentric narrowing of the </a:t>
            </a:r>
            <a:r>
              <a:rPr lang="en-US" sz="1400" kern="1200" dirty="0" err="1">
                <a:solidFill>
                  <a:schemeClr val="accent6">
                    <a:lumMod val="75000"/>
                  </a:schemeClr>
                </a:solidFill>
                <a:latin typeface="+mn-lt"/>
                <a:ea typeface="+mn-ea"/>
                <a:cs typeface="+mn-cs"/>
              </a:rPr>
              <a:t>venular</a:t>
            </a:r>
            <a:r>
              <a:rPr lang="en-US" sz="1400" kern="1200" dirty="0">
                <a:solidFill>
                  <a:schemeClr val="accent6">
                    <a:lumMod val="75000"/>
                  </a:schemeClr>
                </a:solidFill>
                <a:latin typeface="+mn-lt"/>
                <a:ea typeface="+mn-ea"/>
                <a:cs typeface="+mn-cs"/>
              </a:rPr>
              <a:t> lumen; </a:t>
            </a:r>
            <a:r>
              <a:rPr lang="en-US" sz="1400" kern="1200" dirty="0" err="1">
                <a:solidFill>
                  <a:schemeClr val="accent6">
                    <a:lumMod val="75000"/>
                  </a:schemeClr>
                </a:solidFill>
                <a:latin typeface="+mn-lt"/>
                <a:ea typeface="+mn-ea"/>
                <a:cs typeface="+mn-cs"/>
              </a:rPr>
              <a:t>phlebosclerosis</a:t>
            </a:r>
            <a:r>
              <a:rPr lang="en-US" sz="1400" kern="1200" dirty="0">
                <a:solidFill>
                  <a:schemeClr val="accent6">
                    <a:lumMod val="75000"/>
                  </a:schemeClr>
                </a:solidFill>
                <a:latin typeface="+mn-lt"/>
                <a:ea typeface="+mn-ea"/>
                <a:cs typeface="+mn-cs"/>
              </a:rPr>
              <a:t>; sinusoidal fibrosis or </a:t>
            </a:r>
            <a:r>
              <a:rPr lang="en-US" sz="1400" kern="1200" dirty="0" err="1">
                <a:solidFill>
                  <a:schemeClr val="accent6">
                    <a:lumMod val="75000"/>
                  </a:schemeClr>
                </a:solidFill>
                <a:latin typeface="+mn-lt"/>
                <a:ea typeface="+mn-ea"/>
                <a:cs typeface="+mn-cs"/>
              </a:rPr>
              <a:t>hepatocyte</a:t>
            </a:r>
            <a:r>
              <a:rPr lang="en-US" sz="1400" kern="1200" dirty="0">
                <a:solidFill>
                  <a:schemeClr val="accent6">
                    <a:lumMod val="75000"/>
                  </a:schemeClr>
                </a:solidFill>
                <a:latin typeface="+mn-lt"/>
                <a:ea typeface="+mn-ea"/>
                <a:cs typeface="+mn-cs"/>
              </a:rPr>
              <a:t> necrosis</a:t>
            </a:r>
            <a:r>
              <a:rPr lang="tr-TR" sz="1400" kern="1200" dirty="0">
                <a:solidFill>
                  <a:schemeClr val="accent6">
                    <a:lumMod val="75000"/>
                  </a:schemeClr>
                </a:solidFill>
                <a:latin typeface="+mn-lt"/>
                <a:ea typeface="+mn-ea"/>
                <a:cs typeface="+mn-cs"/>
              </a:rPr>
              <a:t> (</a:t>
            </a:r>
            <a:r>
              <a:rPr lang="en-US" sz="1400" kern="1200" dirty="0">
                <a:solidFill>
                  <a:schemeClr val="accent6">
                    <a:lumMod val="75000"/>
                  </a:schemeClr>
                </a:solidFill>
                <a:latin typeface="+mn-lt"/>
                <a:ea typeface="+mn-ea"/>
                <a:cs typeface="+mn-cs"/>
              </a:rPr>
              <a:t>less specific </a:t>
            </a:r>
            <a:r>
              <a:rPr lang="tr-TR" sz="1400" kern="1200" dirty="0">
                <a:solidFill>
                  <a:schemeClr val="accent6">
                    <a:lumMod val="75000"/>
                  </a:schemeClr>
                </a:solidFill>
                <a:latin typeface="+mn-lt"/>
                <a:ea typeface="+mn-ea"/>
                <a:cs typeface="+mn-cs"/>
              </a:rPr>
              <a:t>)  </a:t>
            </a:r>
            <a:r>
              <a:rPr lang="en-US" sz="1400" kern="1200" dirty="0">
                <a:solidFill>
                  <a:schemeClr val="accent6">
                    <a:lumMod val="75000"/>
                  </a:schemeClr>
                </a:solidFill>
                <a:latin typeface="+mn-lt"/>
                <a:ea typeface="+mn-ea"/>
                <a:cs typeface="+mn-cs"/>
              </a:rPr>
              <a:t>Because of the patchy nature of VOD, a normal biopsy does not exclude this </a:t>
            </a:r>
            <a:r>
              <a:rPr lang="en-US" sz="1400" kern="1200" dirty="0" err="1">
                <a:solidFill>
                  <a:schemeClr val="accent6">
                    <a:lumMod val="75000"/>
                  </a:schemeClr>
                </a:solidFill>
                <a:latin typeface="+mn-lt"/>
                <a:ea typeface="+mn-ea"/>
                <a:cs typeface="+mn-cs"/>
              </a:rPr>
              <a:t>syndromic</a:t>
            </a:r>
            <a:r>
              <a:rPr lang="en-US" sz="1400" kern="1200" dirty="0">
                <a:solidFill>
                  <a:schemeClr val="accent6">
                    <a:lumMod val="75000"/>
                  </a:schemeClr>
                </a:solidFill>
                <a:latin typeface="+mn-lt"/>
                <a:ea typeface="+mn-ea"/>
                <a:cs typeface="+mn-cs"/>
              </a:rPr>
              <a:t> diagnosis</a:t>
            </a:r>
            <a:endParaRPr lang="tr-TR" sz="1400" kern="1200" dirty="0">
              <a:solidFill>
                <a:schemeClr val="accent6">
                  <a:lumMod val="75000"/>
                </a:schemeClr>
              </a:solidFill>
              <a:latin typeface="+mn-lt"/>
              <a:ea typeface="+mn-ea"/>
              <a:cs typeface="+mn-cs"/>
            </a:endParaRPr>
          </a:p>
          <a:p>
            <a:pPr marL="342900" indent="-342900">
              <a:buFont typeface="+mj-lt"/>
              <a:buAutoNum type="alphaUcPeriod"/>
            </a:pPr>
            <a:endParaRPr lang="tr-TR" sz="1400" kern="1200" dirty="0">
              <a:solidFill>
                <a:schemeClr val="tx1"/>
              </a:solidFill>
              <a:latin typeface="+mn-lt"/>
              <a:ea typeface="+mn-ea"/>
              <a:cs typeface="+mn-cs"/>
            </a:endParaRPr>
          </a:p>
          <a:p>
            <a:pPr marL="342900" indent="-342900">
              <a:buFont typeface="+mj-lt"/>
              <a:buAutoNum type="alphaUcPeriod"/>
            </a:pPr>
            <a:r>
              <a:rPr lang="en-US" sz="1600" b="1" i="1" kern="1200" dirty="0" err="1">
                <a:solidFill>
                  <a:srgbClr val="C00000"/>
                </a:solidFill>
                <a:latin typeface="+mn-lt"/>
                <a:ea typeface="+mn-ea"/>
                <a:cs typeface="+mn-cs"/>
              </a:rPr>
              <a:t>Ultrasonography</a:t>
            </a:r>
            <a:r>
              <a:rPr lang="en-US" sz="1600" kern="1200" dirty="0">
                <a:solidFill>
                  <a:srgbClr val="C00000"/>
                </a:solidFill>
                <a:latin typeface="+mn-lt"/>
                <a:ea typeface="+mn-ea"/>
                <a:cs typeface="+mn-cs"/>
              </a:rPr>
              <a:t>. </a:t>
            </a:r>
            <a:r>
              <a:rPr lang="en-US" sz="1600" kern="1200" dirty="0">
                <a:solidFill>
                  <a:schemeClr val="tx1"/>
                </a:solidFill>
                <a:latin typeface="+mn-lt"/>
                <a:ea typeface="+mn-ea"/>
                <a:cs typeface="+mn-cs"/>
              </a:rPr>
              <a:t>A variety of abnormalities can be observed, such as gallbladder wall thickening, </a:t>
            </a:r>
            <a:r>
              <a:rPr lang="en-US" sz="1600" kern="1200" dirty="0" err="1">
                <a:solidFill>
                  <a:schemeClr val="tx1"/>
                </a:solidFill>
                <a:latin typeface="+mn-lt"/>
                <a:ea typeface="+mn-ea"/>
                <a:cs typeface="+mn-cs"/>
              </a:rPr>
              <a:t>ascites</a:t>
            </a:r>
            <a:r>
              <a:rPr lang="en-US" sz="1600" kern="1200" dirty="0">
                <a:solidFill>
                  <a:schemeClr val="tx1"/>
                </a:solidFill>
                <a:latin typeface="+mn-lt"/>
                <a:ea typeface="+mn-ea"/>
                <a:cs typeface="+mn-cs"/>
              </a:rPr>
              <a:t>, </a:t>
            </a:r>
            <a:r>
              <a:rPr lang="en-US" sz="1600" kern="1200" dirty="0" err="1">
                <a:solidFill>
                  <a:schemeClr val="tx1"/>
                </a:solidFill>
                <a:latin typeface="+mn-lt"/>
                <a:ea typeface="+mn-ea"/>
                <a:cs typeface="+mn-cs"/>
              </a:rPr>
              <a:t>hepatomegaly</a:t>
            </a:r>
            <a:r>
              <a:rPr lang="en-US" sz="1600" kern="1200" dirty="0">
                <a:solidFill>
                  <a:schemeClr val="tx1"/>
                </a:solidFill>
                <a:latin typeface="+mn-lt"/>
                <a:ea typeface="+mn-ea"/>
                <a:cs typeface="+mn-cs"/>
              </a:rPr>
              <a:t> and attenuated or reversed portal flow, but they are all non-specific.</a:t>
            </a:r>
            <a:endParaRPr lang="tr-TR" sz="1600" kern="1200" dirty="0">
              <a:solidFill>
                <a:schemeClr val="tx1"/>
              </a:solidFill>
              <a:latin typeface="+mn-lt"/>
              <a:ea typeface="+mn-ea"/>
              <a:cs typeface="+mn-cs"/>
            </a:endParaRPr>
          </a:p>
          <a:p>
            <a:pPr marL="342900" indent="-342900">
              <a:buFont typeface="+mj-lt"/>
              <a:buAutoNum type="alphaUcPeriod"/>
            </a:pPr>
            <a:endParaRPr lang="tr-TR" sz="1600" kern="1200" dirty="0">
              <a:solidFill>
                <a:schemeClr val="tx1"/>
              </a:solidFill>
              <a:latin typeface="+mn-lt"/>
              <a:ea typeface="+mn-ea"/>
              <a:cs typeface="+mn-cs"/>
            </a:endParaRPr>
          </a:p>
          <a:p>
            <a:pPr marL="342900" indent="-342900">
              <a:buFont typeface="+mj-lt"/>
              <a:buAutoNum type="alphaUcPeriod"/>
            </a:pPr>
            <a:r>
              <a:rPr lang="en-US" sz="1600" b="1" i="1" kern="1200" dirty="0">
                <a:solidFill>
                  <a:srgbClr val="C00000"/>
                </a:solidFill>
                <a:latin typeface="+mn-lt"/>
                <a:ea typeface="+mn-ea"/>
                <a:cs typeface="+mn-cs"/>
              </a:rPr>
              <a:t>Biological studies</a:t>
            </a:r>
            <a:r>
              <a:rPr lang="en-US" sz="1600" kern="1200" dirty="0">
                <a:solidFill>
                  <a:srgbClr val="C00000"/>
                </a:solidFill>
                <a:latin typeface="+mn-lt"/>
                <a:ea typeface="+mn-ea"/>
                <a:cs typeface="+mn-cs"/>
              </a:rPr>
              <a:t>. </a:t>
            </a:r>
            <a:r>
              <a:rPr lang="en-US" sz="1600" kern="1200" dirty="0">
                <a:solidFill>
                  <a:schemeClr val="tx1"/>
                </a:solidFill>
                <a:latin typeface="+mn-lt"/>
                <a:ea typeface="+mn-ea"/>
                <a:cs typeface="+mn-cs"/>
              </a:rPr>
              <a:t>Although the serum of patients with VOD shows an increase in levels of </a:t>
            </a:r>
            <a:r>
              <a:rPr lang="en-US" sz="1600" kern="1200" dirty="0" err="1">
                <a:solidFill>
                  <a:schemeClr val="tx1"/>
                </a:solidFill>
                <a:latin typeface="+mn-lt"/>
                <a:ea typeface="+mn-ea"/>
                <a:cs typeface="+mn-cs"/>
              </a:rPr>
              <a:t>plasminogen</a:t>
            </a:r>
            <a:r>
              <a:rPr lang="en-US" sz="1600" kern="1200" dirty="0">
                <a:solidFill>
                  <a:schemeClr val="tx1"/>
                </a:solidFill>
                <a:latin typeface="+mn-lt"/>
                <a:ea typeface="+mn-ea"/>
                <a:cs typeface="+mn-cs"/>
              </a:rPr>
              <a:t> activator inhibitor (PAI)-1 (marker with the highest specificity and sensitivity for VOD), </a:t>
            </a:r>
            <a:r>
              <a:rPr lang="en-US" sz="1600" kern="1200" dirty="0" err="1">
                <a:solidFill>
                  <a:schemeClr val="tx1"/>
                </a:solidFill>
                <a:latin typeface="+mn-lt"/>
                <a:ea typeface="+mn-ea"/>
                <a:cs typeface="+mn-cs"/>
              </a:rPr>
              <a:t>vWF</a:t>
            </a:r>
            <a:r>
              <a:rPr lang="en-US" sz="1600" kern="1200" dirty="0">
                <a:solidFill>
                  <a:schemeClr val="tx1"/>
                </a:solidFill>
                <a:latin typeface="+mn-lt"/>
                <a:ea typeface="+mn-ea"/>
                <a:cs typeface="+mn-cs"/>
              </a:rPr>
              <a:t>, </a:t>
            </a:r>
            <a:r>
              <a:rPr lang="en-US" sz="1600" kern="1200" dirty="0" err="1">
                <a:solidFill>
                  <a:schemeClr val="tx1"/>
                </a:solidFill>
                <a:latin typeface="+mn-lt"/>
                <a:ea typeface="+mn-ea"/>
                <a:cs typeface="+mn-cs"/>
              </a:rPr>
              <a:t>thrombomodulin</a:t>
            </a:r>
            <a:r>
              <a:rPr lang="en-US" sz="1600" kern="1200" dirty="0">
                <a:solidFill>
                  <a:schemeClr val="tx1"/>
                </a:solidFill>
                <a:latin typeface="+mn-lt"/>
                <a:ea typeface="+mn-ea"/>
                <a:cs typeface="+mn-cs"/>
              </a:rPr>
              <a:t>, E-</a:t>
            </a:r>
            <a:r>
              <a:rPr lang="en-US" sz="1600" kern="1200" dirty="0" err="1">
                <a:solidFill>
                  <a:schemeClr val="tx1"/>
                </a:solidFill>
                <a:latin typeface="+mn-lt"/>
                <a:ea typeface="+mn-ea"/>
                <a:cs typeface="+mn-cs"/>
              </a:rPr>
              <a:t>selectin</a:t>
            </a:r>
            <a:r>
              <a:rPr lang="en-US" sz="1600" kern="1200" dirty="0">
                <a:solidFill>
                  <a:schemeClr val="tx1"/>
                </a:solidFill>
                <a:latin typeface="+mn-lt"/>
                <a:ea typeface="+mn-ea"/>
                <a:cs typeface="+mn-cs"/>
              </a:rPr>
              <a:t>, </a:t>
            </a:r>
            <a:r>
              <a:rPr lang="en-US" sz="1600" kern="1200" dirty="0" err="1">
                <a:solidFill>
                  <a:schemeClr val="tx1"/>
                </a:solidFill>
                <a:latin typeface="+mn-lt"/>
                <a:ea typeface="+mn-ea"/>
                <a:cs typeface="+mn-cs"/>
              </a:rPr>
              <a:t>sICAM</a:t>
            </a:r>
            <a:r>
              <a:rPr lang="en-US" sz="1600" kern="1200" dirty="0">
                <a:solidFill>
                  <a:schemeClr val="tx1"/>
                </a:solidFill>
                <a:latin typeface="+mn-lt"/>
                <a:ea typeface="+mn-ea"/>
                <a:cs typeface="+mn-cs"/>
              </a:rPr>
              <a:t>, </a:t>
            </a:r>
            <a:r>
              <a:rPr lang="en-US" sz="1600" kern="1200" dirty="0" err="1">
                <a:solidFill>
                  <a:schemeClr val="tx1"/>
                </a:solidFill>
                <a:latin typeface="+mn-lt"/>
                <a:ea typeface="+mn-ea"/>
                <a:cs typeface="+mn-cs"/>
              </a:rPr>
              <a:t>aminopropeptides</a:t>
            </a:r>
            <a:r>
              <a:rPr lang="en-US" sz="1600" kern="1200" dirty="0">
                <a:solidFill>
                  <a:schemeClr val="tx1"/>
                </a:solidFill>
                <a:latin typeface="+mn-lt"/>
                <a:ea typeface="+mn-ea"/>
                <a:cs typeface="+mn-cs"/>
              </a:rPr>
              <a:t> of type III collagen and </a:t>
            </a:r>
            <a:r>
              <a:rPr lang="en-US" sz="1600" kern="1200" dirty="0" err="1">
                <a:solidFill>
                  <a:schemeClr val="tx1"/>
                </a:solidFill>
                <a:latin typeface="+mn-lt"/>
                <a:ea typeface="+mn-ea"/>
                <a:cs typeface="+mn-cs"/>
              </a:rPr>
              <a:t>hyaluronic</a:t>
            </a:r>
            <a:r>
              <a:rPr lang="en-US" sz="1600" kern="1200" dirty="0">
                <a:solidFill>
                  <a:schemeClr val="tx1"/>
                </a:solidFill>
                <a:latin typeface="+mn-lt"/>
                <a:ea typeface="+mn-ea"/>
                <a:cs typeface="+mn-cs"/>
              </a:rPr>
              <a:t> acid, they are all of little utility in daily clinical practice </a:t>
            </a:r>
            <a:endParaRPr lang="tr-TR" sz="1400" kern="1200" dirty="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71</a:t>
            </a:fld>
            <a:endParaRPr lang="tr-TR"/>
          </a:p>
        </p:txBody>
      </p:sp>
    </p:spTree>
    <p:extLst>
      <p:ext uri="{BB962C8B-B14F-4D97-AF65-F5344CB8AC3E}">
        <p14:creationId xmlns:p14="http://schemas.microsoft.com/office/powerpoint/2010/main" val="4304701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b="0" i="0" kern="1200" dirty="0" err="1">
                <a:solidFill>
                  <a:schemeClr val="tx1"/>
                </a:solidFill>
                <a:latin typeface="+mn-lt"/>
                <a:ea typeface="+mn-ea"/>
                <a:cs typeface="+mn-cs"/>
              </a:rPr>
              <a:t>ltrasonography</a:t>
            </a:r>
            <a:r>
              <a:rPr lang="en-US" sz="1200" b="0" i="0" kern="1200" dirty="0">
                <a:solidFill>
                  <a:schemeClr val="tx1"/>
                </a:solidFill>
                <a:latin typeface="+mn-lt"/>
                <a:ea typeface="+mn-ea"/>
                <a:cs typeface="+mn-cs"/>
              </a:rPr>
              <a:t> may be abnormal in patients with hepatic sinusoidal obstruction syndrome (SOS), but is unlikely to be diagnostic for the disease. </a:t>
            </a:r>
            <a:r>
              <a:rPr lang="en-US" sz="1200" b="0" i="0" kern="1200" dirty="0" err="1">
                <a:solidFill>
                  <a:schemeClr val="tx1"/>
                </a:solidFill>
                <a:latin typeface="+mn-lt"/>
                <a:ea typeface="+mn-ea"/>
                <a:cs typeface="+mn-cs"/>
              </a:rPr>
              <a:t>Ultrasonographic</a:t>
            </a:r>
            <a:r>
              <a:rPr lang="en-US" sz="1200" b="0" i="0" kern="1200" dirty="0">
                <a:solidFill>
                  <a:schemeClr val="tx1"/>
                </a:solidFill>
                <a:latin typeface="+mn-lt"/>
                <a:ea typeface="+mn-ea"/>
                <a:cs typeface="+mn-cs"/>
              </a:rPr>
              <a:t> findings that are more common in SOS than other liver disorders occurring during hematopoietic cell transplantation (HCT) include the presence of </a:t>
            </a:r>
            <a:r>
              <a:rPr lang="en-US" sz="1200" b="0" i="0" kern="1200" dirty="0" err="1">
                <a:solidFill>
                  <a:schemeClr val="tx1"/>
                </a:solidFill>
                <a:latin typeface="+mn-lt"/>
                <a:ea typeface="+mn-ea"/>
                <a:cs typeface="+mn-cs"/>
              </a:rPr>
              <a:t>ascites</a:t>
            </a:r>
            <a:r>
              <a:rPr lang="en-US" sz="1200" b="0" i="0" kern="1200" dirty="0">
                <a:solidFill>
                  <a:schemeClr val="tx1"/>
                </a:solidFill>
                <a:latin typeface="+mn-lt"/>
                <a:ea typeface="+mn-ea"/>
                <a:cs typeface="+mn-cs"/>
              </a:rPr>
              <a:t>, an abnormal portal vein waveform, marked thickening of the gallbladder wall, and a hepatic artery resistance index greater than 0.75 [</a:t>
            </a:r>
            <a:r>
              <a:rPr lang="en-US" sz="1200" b="0" i="0" u="sng" kern="1200" dirty="0">
                <a:solidFill>
                  <a:schemeClr val="tx1"/>
                </a:solidFill>
                <a:latin typeface="+mn-lt"/>
                <a:ea typeface="+mn-ea"/>
                <a:cs typeface="+mn-cs"/>
                <a:hlinkClick r:id="rId3"/>
              </a:rPr>
              <a:t>63</a:t>
            </a:r>
            <a:r>
              <a:rPr lang="en-US" sz="1200" b="0" i="0" kern="1200" dirty="0">
                <a:solidFill>
                  <a:schemeClr val="tx1"/>
                </a:solidFill>
                <a:latin typeface="+mn-lt"/>
                <a:ea typeface="+mn-ea"/>
                <a:cs typeface="+mn-cs"/>
              </a:rPr>
              <a:t>]. Reversal of flow in the portal vein has been used to diagnose SOS, but the sensitivity is low [</a:t>
            </a:r>
            <a:r>
              <a:rPr lang="en-US" sz="1200" b="0" i="0" u="sng" kern="1200" dirty="0">
                <a:solidFill>
                  <a:schemeClr val="tx1"/>
                </a:solidFill>
                <a:latin typeface="+mn-lt"/>
                <a:ea typeface="+mn-ea"/>
                <a:cs typeface="+mn-cs"/>
                <a:hlinkClick r:id="rId4"/>
              </a:rPr>
              <a:t>64,65</a:t>
            </a:r>
            <a:r>
              <a:rPr lang="en-US" sz="1200" b="0" i="0" kern="1200" dirty="0">
                <a:solidFill>
                  <a:schemeClr val="tx1"/>
                </a:solidFill>
                <a:latin typeface="+mn-lt"/>
                <a:ea typeface="+mn-ea"/>
                <a:cs typeface="+mn-cs"/>
              </a:rPr>
              <a:t>].</a:t>
            </a:r>
          </a:p>
          <a:p>
            <a:r>
              <a:rPr lang="en-US" sz="1200" b="0" i="0" kern="1200" dirty="0">
                <a:solidFill>
                  <a:schemeClr val="tx1"/>
                </a:solidFill>
                <a:latin typeface="+mn-lt"/>
                <a:ea typeface="+mn-ea"/>
                <a:cs typeface="+mn-cs"/>
              </a:rPr>
              <a:t>However, </a:t>
            </a:r>
            <a:r>
              <a:rPr lang="en-US" sz="1200" b="0" i="0" kern="1200" dirty="0" err="1">
                <a:solidFill>
                  <a:schemeClr val="tx1"/>
                </a:solidFill>
                <a:latin typeface="+mn-lt"/>
                <a:ea typeface="+mn-ea"/>
                <a:cs typeface="+mn-cs"/>
              </a:rPr>
              <a:t>ultrasonography</a:t>
            </a:r>
            <a:r>
              <a:rPr lang="en-US" sz="1200" b="0" i="0" kern="1200" dirty="0">
                <a:solidFill>
                  <a:schemeClr val="tx1"/>
                </a:solidFill>
                <a:latin typeface="+mn-lt"/>
                <a:ea typeface="+mn-ea"/>
                <a:cs typeface="+mn-cs"/>
              </a:rPr>
              <a:t> is often abnormal in patients undergoing HCT in the absence of SOS. As an example, one study prospectively determined the prevalence of </a:t>
            </a:r>
            <a:r>
              <a:rPr lang="en-US" sz="1200" b="0" i="0" kern="1200" dirty="0" err="1">
                <a:solidFill>
                  <a:schemeClr val="tx1"/>
                </a:solidFill>
                <a:latin typeface="+mn-lt"/>
                <a:ea typeface="+mn-ea"/>
                <a:cs typeface="+mn-cs"/>
              </a:rPr>
              <a:t>sonographic</a:t>
            </a:r>
            <a:r>
              <a:rPr lang="en-US" sz="1200" b="0" i="0" kern="1200" dirty="0">
                <a:solidFill>
                  <a:schemeClr val="tx1"/>
                </a:solidFill>
                <a:latin typeface="+mn-lt"/>
                <a:ea typeface="+mn-ea"/>
                <a:cs typeface="+mn-cs"/>
              </a:rPr>
              <a:t> </a:t>
            </a:r>
            <a:r>
              <a:rPr lang="en-US" sz="1200" b="0" i="0" kern="1200" dirty="0" err="1">
                <a:solidFill>
                  <a:schemeClr val="tx1"/>
                </a:solidFill>
                <a:latin typeface="+mn-lt"/>
                <a:ea typeface="+mn-ea"/>
                <a:cs typeface="+mn-cs"/>
              </a:rPr>
              <a:t>hepatobiliary</a:t>
            </a:r>
            <a:r>
              <a:rPr lang="en-US" sz="1200" b="0" i="0" kern="1200" dirty="0">
                <a:solidFill>
                  <a:schemeClr val="tx1"/>
                </a:solidFill>
                <a:latin typeface="+mn-lt"/>
                <a:ea typeface="+mn-ea"/>
                <a:cs typeface="+mn-cs"/>
              </a:rPr>
              <a:t> abnormalities in 21 patients undergoing HCT [</a:t>
            </a:r>
            <a:r>
              <a:rPr lang="en-US" sz="1200" b="0" i="0" u="sng" kern="1200" dirty="0">
                <a:solidFill>
                  <a:schemeClr val="tx1"/>
                </a:solidFill>
                <a:latin typeface="+mn-lt"/>
                <a:ea typeface="+mn-ea"/>
                <a:cs typeface="+mn-cs"/>
                <a:hlinkClick r:id="rId5"/>
              </a:rPr>
              <a:t>66</a:t>
            </a:r>
            <a:r>
              <a:rPr lang="en-US" sz="1200" b="0" i="0" kern="1200" dirty="0">
                <a:solidFill>
                  <a:schemeClr val="tx1"/>
                </a:solidFill>
                <a:latin typeface="+mn-lt"/>
                <a:ea typeface="+mn-ea"/>
                <a:cs typeface="+mn-cs"/>
              </a:rPr>
              <a:t>]. Baseline scans were abnormal in 62 percent. Findings on serial examinations could not discriminate patients with SOS from those without the syndrome.</a:t>
            </a:r>
            <a:endParaRPr lang="tr-TR" sz="1200" b="0" i="0" kern="1200" dirty="0">
              <a:solidFill>
                <a:schemeClr val="tx1"/>
              </a:solidFill>
              <a:latin typeface="+mn-lt"/>
              <a:ea typeface="+mn-ea"/>
              <a:cs typeface="+mn-cs"/>
            </a:endParaRPr>
          </a:p>
          <a:p>
            <a:r>
              <a:rPr lang="en-US" sz="1200" kern="1200" dirty="0">
                <a:solidFill>
                  <a:schemeClr val="tx1"/>
                </a:solidFill>
                <a:latin typeface="+mn-lt"/>
                <a:ea typeface="+mn-ea"/>
                <a:cs typeface="+mn-cs"/>
              </a:rPr>
              <a:t>However, US findings are nonspecific and similar findings can be seen in patients with absence of SOS. Studies have shown that no US finding is strongly associated with </a:t>
            </a:r>
            <a:r>
              <a:rPr lang="en-US" sz="1200" kern="1200" dirty="0" err="1">
                <a:solidFill>
                  <a:schemeClr val="tx1"/>
                </a:solidFill>
                <a:latin typeface="+mn-lt"/>
                <a:ea typeface="+mn-ea"/>
                <a:cs typeface="+mn-cs"/>
              </a:rPr>
              <a:t>veno</a:t>
            </a:r>
            <a:r>
              <a:rPr lang="en-US" sz="1200" kern="1200" dirty="0">
                <a:solidFill>
                  <a:schemeClr val="tx1"/>
                </a:solidFill>
                <a:latin typeface="+mn-lt"/>
                <a:ea typeface="+mn-ea"/>
                <a:cs typeface="+mn-cs"/>
              </a:rPr>
              <a:t>-occlusive disease (VOD)</a:t>
            </a:r>
            <a:endParaRPr lang="en-US" sz="1200" b="0" i="0" kern="1200" dirty="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72</a:t>
            </a:fld>
            <a:endParaRPr lang="tr-TR"/>
          </a:p>
        </p:txBody>
      </p:sp>
    </p:spTree>
    <p:extLst>
      <p:ext uri="{BB962C8B-B14F-4D97-AF65-F5344CB8AC3E}">
        <p14:creationId xmlns:p14="http://schemas.microsoft.com/office/powerpoint/2010/main" val="202439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fontScale="77500" lnSpcReduction="20000"/>
          </a:bodyPr>
          <a:lstStyle/>
          <a:p>
            <a:r>
              <a:rPr lang="en-US" sz="1200" b="0" i="0" kern="1200" dirty="0" err="1">
                <a:solidFill>
                  <a:schemeClr val="tx1"/>
                </a:solidFill>
                <a:latin typeface="+mn-lt"/>
                <a:ea typeface="+mn-ea"/>
                <a:cs typeface="+mn-cs"/>
              </a:rPr>
              <a:t>maging</a:t>
            </a:r>
            <a:r>
              <a:rPr lang="en-US" sz="1200" b="0" i="0" kern="1200" dirty="0">
                <a:solidFill>
                  <a:schemeClr val="tx1"/>
                </a:solidFill>
                <a:latin typeface="+mn-lt"/>
                <a:ea typeface="+mn-ea"/>
                <a:cs typeface="+mn-cs"/>
              </a:rPr>
              <a:t> techniques have experienced major progress since the 1980s and the initial definition of the criteria for diagnosis of SOS/VOD,</a:t>
            </a:r>
            <a:r>
              <a:rPr lang="en-US" sz="1200" b="0" i="0" kern="1200" baseline="30000" dirty="0">
                <a:solidFill>
                  <a:schemeClr val="tx1"/>
                </a:solidFill>
                <a:latin typeface="+mn-lt"/>
                <a:ea typeface="+mn-ea"/>
                <a:cs typeface="+mn-cs"/>
                <a:hlinkClick r:id="rId3"/>
              </a:rPr>
              <a:t>3</a:t>
            </a:r>
            <a:r>
              <a:rPr lang="en-US" sz="1200" b="0" i="0" kern="1200" baseline="30000" dirty="0">
                <a:solidFill>
                  <a:schemeClr val="tx1"/>
                </a:solidFill>
                <a:latin typeface="+mn-lt"/>
                <a:ea typeface="+mn-ea"/>
                <a:cs typeface="+mn-cs"/>
              </a:rPr>
              <a:t>, </a:t>
            </a:r>
            <a:r>
              <a:rPr lang="en-US" sz="1200" b="0" i="0" kern="1200" baseline="30000" dirty="0">
                <a:solidFill>
                  <a:schemeClr val="tx1"/>
                </a:solidFill>
                <a:latin typeface="+mn-lt"/>
                <a:ea typeface="+mn-ea"/>
                <a:cs typeface="+mn-cs"/>
                <a:hlinkClick r:id="rId3"/>
              </a:rPr>
              <a:t>4</a:t>
            </a:r>
            <a:r>
              <a:rPr lang="en-US" sz="1200" b="0" i="0" kern="1200" dirty="0">
                <a:solidFill>
                  <a:schemeClr val="tx1"/>
                </a:solidFill>
                <a:latin typeface="+mn-lt"/>
                <a:ea typeface="+mn-ea"/>
                <a:cs typeface="+mn-cs"/>
              </a:rPr>
              <a:t> raising the possibility that they may contribute to refining such diagnosis today. The role of ultrasound has been investigated in several studies, but most of them were published almost two decades ago, with conflicting results, as reviewed by </a:t>
            </a:r>
            <a:r>
              <a:rPr lang="en-US" sz="1200" b="0" i="0" kern="1200" dirty="0" err="1">
                <a:solidFill>
                  <a:schemeClr val="tx1"/>
                </a:solidFill>
                <a:latin typeface="+mn-lt"/>
                <a:ea typeface="+mn-ea"/>
                <a:cs typeface="+mn-cs"/>
              </a:rPr>
              <a:t>Mahgerefteh</a:t>
            </a:r>
            <a:r>
              <a:rPr lang="en-US" sz="1200" b="0" i="0" kern="1200" dirty="0">
                <a:solidFill>
                  <a:schemeClr val="tx1"/>
                </a:solidFill>
                <a:latin typeface="+mn-lt"/>
                <a:ea typeface="+mn-ea"/>
                <a:cs typeface="+mn-cs"/>
              </a:rPr>
              <a:t> </a:t>
            </a:r>
            <a:r>
              <a:rPr lang="en-US" sz="1200" b="0" i="1" kern="1200" dirty="0">
                <a:solidFill>
                  <a:schemeClr val="tx1"/>
                </a:solidFill>
                <a:latin typeface="+mn-lt"/>
                <a:ea typeface="+mn-ea"/>
                <a:cs typeface="+mn-cs"/>
              </a:rPr>
              <a:t>et al.</a:t>
            </a:r>
            <a:r>
              <a:rPr lang="en-US" sz="1200" b="0" i="0" kern="1200" baseline="30000" dirty="0">
                <a:solidFill>
                  <a:schemeClr val="tx1"/>
                </a:solidFill>
                <a:latin typeface="+mn-lt"/>
                <a:ea typeface="+mn-ea"/>
                <a:cs typeface="+mn-cs"/>
                <a:hlinkClick r:id="rId3"/>
              </a:rPr>
              <a:t>53</a:t>
            </a:r>
            <a:r>
              <a:rPr lang="en-US" sz="1200" b="0" i="0" kern="1200" dirty="0">
                <a:solidFill>
                  <a:schemeClr val="tx1"/>
                </a:solidFill>
                <a:latin typeface="+mn-lt"/>
                <a:ea typeface="+mn-ea"/>
                <a:cs typeface="+mn-cs"/>
              </a:rPr>
              <a:t> The reported abnormalities in SOS/VOD are not specific, and included </a:t>
            </a:r>
            <a:r>
              <a:rPr lang="en-US" sz="1200" b="0" i="0" kern="1200" dirty="0" err="1">
                <a:solidFill>
                  <a:schemeClr val="tx1"/>
                </a:solidFill>
                <a:latin typeface="+mn-lt"/>
                <a:ea typeface="+mn-ea"/>
                <a:cs typeface="+mn-cs"/>
              </a:rPr>
              <a:t>hepatomegaly</a:t>
            </a:r>
            <a:r>
              <a:rPr lang="en-US" sz="1200" b="0" i="0" kern="1200" dirty="0">
                <a:solidFill>
                  <a:schemeClr val="tx1"/>
                </a:solidFill>
                <a:latin typeface="+mn-lt"/>
                <a:ea typeface="+mn-ea"/>
                <a:cs typeface="+mn-cs"/>
              </a:rPr>
              <a:t>, splenomegaly, gallbladder wall thickening, </a:t>
            </a:r>
            <a:r>
              <a:rPr lang="en-US" sz="1200" b="0" i="0" kern="1200" dirty="0" err="1">
                <a:solidFill>
                  <a:schemeClr val="tx1"/>
                </a:solidFill>
                <a:latin typeface="+mn-lt"/>
                <a:ea typeface="+mn-ea"/>
                <a:cs typeface="+mn-cs"/>
              </a:rPr>
              <a:t>ascites</a:t>
            </a:r>
            <a:r>
              <a:rPr lang="en-US" sz="1200" b="0" i="0" kern="1200" dirty="0">
                <a:solidFill>
                  <a:schemeClr val="tx1"/>
                </a:solidFill>
                <a:latin typeface="+mn-lt"/>
                <a:ea typeface="+mn-ea"/>
                <a:cs typeface="+mn-cs"/>
              </a:rPr>
              <a:t> and portal venous flow abnormalities.</a:t>
            </a:r>
            <a:r>
              <a:rPr lang="en-US" sz="1200" b="0" i="0" kern="1200" baseline="30000" dirty="0">
                <a:solidFill>
                  <a:schemeClr val="tx1"/>
                </a:solidFill>
                <a:latin typeface="+mn-lt"/>
                <a:ea typeface="+mn-ea"/>
                <a:cs typeface="+mn-cs"/>
                <a:hlinkClick r:id="rId3"/>
              </a:rPr>
              <a:t>53</a:t>
            </a:r>
            <a:r>
              <a:rPr lang="en-US" sz="1200" b="0" i="0" kern="1200" baseline="30000" dirty="0">
                <a:solidFill>
                  <a:schemeClr val="tx1"/>
                </a:solidFill>
                <a:latin typeface="+mn-lt"/>
                <a:ea typeface="+mn-ea"/>
                <a:cs typeface="+mn-cs"/>
              </a:rPr>
              <a:t>, </a:t>
            </a:r>
            <a:r>
              <a:rPr lang="en-US" sz="1200" b="0" i="0" kern="1200" baseline="30000" dirty="0">
                <a:solidFill>
                  <a:schemeClr val="tx1"/>
                </a:solidFill>
                <a:latin typeface="+mn-lt"/>
                <a:ea typeface="+mn-ea"/>
                <a:cs typeface="+mn-cs"/>
                <a:hlinkClick r:id="rId3"/>
              </a:rPr>
              <a:t>54</a:t>
            </a:r>
            <a:r>
              <a:rPr lang="en-US" sz="1200" b="0" i="0" kern="1200" dirty="0">
                <a:solidFill>
                  <a:schemeClr val="tx1"/>
                </a:solidFill>
                <a:latin typeface="+mn-lt"/>
                <a:ea typeface="+mn-ea"/>
                <a:cs typeface="+mn-cs"/>
              </a:rPr>
              <a:t> The latter—decrease in velocity or reversal of the portal venous flow—are considered more specific for SOS/VOD, but usually occur late in the disease,</a:t>
            </a:r>
            <a:r>
              <a:rPr lang="en-US" sz="1200" b="0" i="0" kern="1200" baseline="30000" dirty="0">
                <a:solidFill>
                  <a:schemeClr val="tx1"/>
                </a:solidFill>
                <a:latin typeface="+mn-lt"/>
                <a:ea typeface="+mn-ea"/>
                <a:cs typeface="+mn-cs"/>
                <a:hlinkClick r:id="rId3"/>
              </a:rPr>
              <a:t>53</a:t>
            </a:r>
            <a:r>
              <a:rPr lang="en-US" sz="1200" b="0" i="0" kern="1200" baseline="30000" dirty="0">
                <a:solidFill>
                  <a:schemeClr val="tx1"/>
                </a:solidFill>
                <a:latin typeface="+mn-lt"/>
                <a:ea typeface="+mn-ea"/>
                <a:cs typeface="+mn-cs"/>
              </a:rPr>
              <a:t>,</a:t>
            </a:r>
            <a:r>
              <a:rPr lang="en-US" sz="1200" b="0" i="0" kern="1200" baseline="30000" dirty="0">
                <a:solidFill>
                  <a:schemeClr val="tx1"/>
                </a:solidFill>
                <a:latin typeface="+mn-lt"/>
                <a:ea typeface="+mn-ea"/>
                <a:cs typeface="+mn-cs"/>
                <a:hlinkClick r:id="rId3"/>
              </a:rPr>
              <a:t>54</a:t>
            </a:r>
            <a:r>
              <a:rPr lang="en-US" sz="1200" b="0" i="0" kern="1200" baseline="30000" dirty="0">
                <a:solidFill>
                  <a:schemeClr val="tx1"/>
                </a:solidFill>
                <a:latin typeface="+mn-lt"/>
                <a:ea typeface="+mn-ea"/>
                <a:cs typeface="+mn-cs"/>
              </a:rPr>
              <a:t>, </a:t>
            </a:r>
            <a:r>
              <a:rPr lang="en-US" sz="1200" b="0" i="0" kern="1200" baseline="30000" dirty="0">
                <a:solidFill>
                  <a:schemeClr val="tx1"/>
                </a:solidFill>
                <a:latin typeface="+mn-lt"/>
                <a:ea typeface="+mn-ea"/>
                <a:cs typeface="+mn-cs"/>
                <a:hlinkClick r:id="rId3"/>
              </a:rPr>
              <a:t>55</a:t>
            </a:r>
            <a:r>
              <a:rPr lang="en-US" sz="1200" b="0" i="0" kern="1200" dirty="0">
                <a:solidFill>
                  <a:schemeClr val="tx1"/>
                </a:solidFill>
                <a:latin typeface="+mn-lt"/>
                <a:ea typeface="+mn-ea"/>
                <a:cs typeface="+mn-cs"/>
              </a:rPr>
              <a:t> and their interest for SOS/VOD early diagnosis is limited.</a:t>
            </a:r>
          </a:p>
          <a:p>
            <a:r>
              <a:rPr lang="en-US" sz="1200" b="0" i="0" kern="1200" dirty="0">
                <a:solidFill>
                  <a:schemeClr val="tx1"/>
                </a:solidFill>
                <a:latin typeface="+mn-lt"/>
                <a:ea typeface="+mn-ea"/>
                <a:cs typeface="+mn-cs"/>
              </a:rPr>
              <a:t>Measurement of the hepatic venous gradient pressure through the jugular vein is the most accurate method to confirm the diagnosis of SOS/VOD.</a:t>
            </a:r>
            <a:r>
              <a:rPr lang="en-US" sz="1200" b="0" i="0" kern="1200" baseline="30000" dirty="0">
                <a:solidFill>
                  <a:schemeClr val="tx1"/>
                </a:solidFill>
                <a:latin typeface="+mn-lt"/>
                <a:ea typeface="+mn-ea"/>
                <a:cs typeface="+mn-cs"/>
                <a:hlinkClick r:id="rId3"/>
              </a:rPr>
              <a:t>24</a:t>
            </a:r>
            <a:r>
              <a:rPr lang="en-US" sz="1200" b="0" i="0" kern="1200" baseline="30000" dirty="0">
                <a:solidFill>
                  <a:schemeClr val="tx1"/>
                </a:solidFill>
                <a:latin typeface="+mn-lt"/>
                <a:ea typeface="+mn-ea"/>
                <a:cs typeface="+mn-cs"/>
              </a:rPr>
              <a:t>, </a:t>
            </a:r>
            <a:r>
              <a:rPr lang="en-US" sz="1200" b="0" i="0" kern="1200" baseline="30000" dirty="0">
                <a:solidFill>
                  <a:schemeClr val="tx1"/>
                </a:solidFill>
                <a:latin typeface="+mn-lt"/>
                <a:ea typeface="+mn-ea"/>
                <a:cs typeface="+mn-cs"/>
                <a:hlinkClick r:id="rId3"/>
              </a:rPr>
              <a:t>56</a:t>
            </a:r>
            <a:r>
              <a:rPr lang="en-US" sz="1200" b="0" i="0" kern="1200" baseline="30000" dirty="0">
                <a:solidFill>
                  <a:schemeClr val="tx1"/>
                </a:solidFill>
                <a:latin typeface="+mn-lt"/>
                <a:ea typeface="+mn-ea"/>
                <a:cs typeface="+mn-cs"/>
              </a:rPr>
              <a:t>, </a:t>
            </a:r>
            <a:r>
              <a:rPr lang="en-US" sz="1200" b="0" i="0" kern="1200" baseline="30000" dirty="0">
                <a:solidFill>
                  <a:schemeClr val="tx1"/>
                </a:solidFill>
                <a:latin typeface="+mn-lt"/>
                <a:ea typeface="+mn-ea"/>
                <a:cs typeface="+mn-cs"/>
                <a:hlinkClick r:id="rId3"/>
              </a:rPr>
              <a:t>57</a:t>
            </a:r>
            <a:r>
              <a:rPr lang="en-US" sz="1200" b="0" i="0" kern="1200" dirty="0">
                <a:solidFill>
                  <a:schemeClr val="tx1"/>
                </a:solidFill>
                <a:latin typeface="+mn-lt"/>
                <a:ea typeface="+mn-ea"/>
                <a:cs typeface="+mn-cs"/>
              </a:rPr>
              <a:t> However, this technique is invasive, requires an expert </a:t>
            </a:r>
            <a:r>
              <a:rPr lang="en-US" sz="1200" b="0" i="0" kern="1200" dirty="0" err="1">
                <a:solidFill>
                  <a:schemeClr val="tx1"/>
                </a:solidFill>
                <a:latin typeface="+mn-lt"/>
                <a:ea typeface="+mn-ea"/>
                <a:cs typeface="+mn-cs"/>
              </a:rPr>
              <a:t>hemodynamist</a:t>
            </a:r>
            <a:r>
              <a:rPr lang="en-US" sz="1200" b="0" i="0" kern="1200" dirty="0">
                <a:solidFill>
                  <a:schemeClr val="tx1"/>
                </a:solidFill>
                <a:latin typeface="+mn-lt"/>
                <a:ea typeface="+mn-ea"/>
                <a:cs typeface="+mn-cs"/>
              </a:rPr>
              <a:t>, and is not routinely available in most centers. Therefore, </a:t>
            </a:r>
            <a:r>
              <a:rPr lang="en-US" sz="1200" b="0" i="0" kern="1200" dirty="0" err="1">
                <a:solidFill>
                  <a:schemeClr val="tx1"/>
                </a:solidFill>
                <a:latin typeface="+mn-lt"/>
                <a:ea typeface="+mn-ea"/>
                <a:cs typeface="+mn-cs"/>
              </a:rPr>
              <a:t>doppler</a:t>
            </a:r>
            <a:r>
              <a:rPr lang="en-US" sz="1200" b="0" i="0" kern="1200" dirty="0">
                <a:solidFill>
                  <a:schemeClr val="tx1"/>
                </a:solidFill>
                <a:latin typeface="+mn-lt"/>
                <a:ea typeface="+mn-ea"/>
                <a:cs typeface="+mn-cs"/>
              </a:rPr>
              <a:t> </a:t>
            </a:r>
            <a:r>
              <a:rPr lang="en-US" sz="1200" b="0" i="0" kern="1200" dirty="0" err="1">
                <a:solidFill>
                  <a:schemeClr val="tx1"/>
                </a:solidFill>
                <a:latin typeface="+mn-lt"/>
                <a:ea typeface="+mn-ea"/>
                <a:cs typeface="+mn-cs"/>
              </a:rPr>
              <a:t>ultrasonography</a:t>
            </a:r>
            <a:r>
              <a:rPr lang="en-US" sz="1200" b="0" i="0" kern="1200" dirty="0">
                <a:solidFill>
                  <a:schemeClr val="tx1"/>
                </a:solidFill>
                <a:latin typeface="+mn-lt"/>
                <a:ea typeface="+mn-ea"/>
                <a:cs typeface="+mn-cs"/>
              </a:rPr>
              <a:t> has been investigated to evaluate changes in portal circulation. Although the correlation between hepatic arterial resistive indices and portal hypertension is controversial, the hepatic arterial early acceleration index correlated directly with Hepatic venous pressure gradient.</a:t>
            </a:r>
            <a:r>
              <a:rPr lang="en-US" sz="1200" b="0" i="0" kern="1200" baseline="30000" dirty="0">
                <a:solidFill>
                  <a:schemeClr val="tx1"/>
                </a:solidFill>
                <a:latin typeface="+mn-lt"/>
                <a:ea typeface="+mn-ea"/>
                <a:cs typeface="+mn-cs"/>
                <a:hlinkClick r:id="rId3"/>
              </a:rPr>
              <a:t>58</a:t>
            </a:r>
            <a:r>
              <a:rPr lang="en-US" sz="1200" b="0" i="0" kern="1200" dirty="0">
                <a:solidFill>
                  <a:schemeClr val="tx1"/>
                </a:solidFill>
                <a:latin typeface="+mn-lt"/>
                <a:ea typeface="+mn-ea"/>
                <a:cs typeface="+mn-cs"/>
              </a:rPr>
              <a:t> Nevertheless, although non-invasive, this technique requires expert </a:t>
            </a:r>
            <a:r>
              <a:rPr lang="en-US" sz="1200" b="0" i="0" kern="1200" dirty="0" err="1">
                <a:solidFill>
                  <a:schemeClr val="tx1"/>
                </a:solidFill>
                <a:latin typeface="+mn-lt"/>
                <a:ea typeface="+mn-ea"/>
                <a:cs typeface="+mn-cs"/>
              </a:rPr>
              <a:t>echographers</a:t>
            </a:r>
            <a:r>
              <a:rPr lang="en-US" sz="1200" b="0" i="0" kern="1200" dirty="0">
                <a:solidFill>
                  <a:schemeClr val="tx1"/>
                </a:solidFill>
                <a:latin typeface="+mn-lt"/>
                <a:ea typeface="+mn-ea"/>
                <a:cs typeface="+mn-cs"/>
              </a:rPr>
              <a:t>, and is not available in most centers.</a:t>
            </a:r>
          </a:p>
          <a:p>
            <a:r>
              <a:rPr lang="en-US" sz="1200" b="0" i="0" kern="1200" dirty="0">
                <a:solidFill>
                  <a:schemeClr val="tx1"/>
                </a:solidFill>
                <a:latin typeface="+mn-lt"/>
                <a:ea typeface="+mn-ea"/>
                <a:cs typeface="+mn-cs"/>
              </a:rPr>
              <a:t>Few studies, mostly case reports, investigate the role of other imaging techniques.</a:t>
            </a:r>
            <a:r>
              <a:rPr lang="en-US" sz="1200" b="0" i="0" kern="1200" baseline="30000" dirty="0">
                <a:solidFill>
                  <a:schemeClr val="tx1"/>
                </a:solidFill>
                <a:latin typeface="+mn-lt"/>
                <a:ea typeface="+mn-ea"/>
                <a:cs typeface="+mn-cs"/>
                <a:hlinkClick r:id="rId3"/>
              </a:rPr>
              <a:t>23</a:t>
            </a:r>
            <a:r>
              <a:rPr lang="en-US" sz="1200" b="0" i="0" kern="1200" dirty="0">
                <a:solidFill>
                  <a:schemeClr val="tx1"/>
                </a:solidFill>
                <a:latin typeface="+mn-lt"/>
                <a:ea typeface="+mn-ea"/>
                <a:cs typeface="+mn-cs"/>
              </a:rPr>
              <a:t> </a:t>
            </a:r>
            <a:r>
              <a:rPr lang="en-US" sz="1200" b="0" i="0" kern="1200" dirty="0" err="1">
                <a:solidFill>
                  <a:schemeClr val="tx1"/>
                </a:solidFill>
                <a:latin typeface="+mn-lt"/>
                <a:ea typeface="+mn-ea"/>
                <a:cs typeface="+mn-cs"/>
              </a:rPr>
              <a:t>Periportal</a:t>
            </a:r>
            <a:r>
              <a:rPr lang="en-US" sz="1200" b="0" i="0" kern="1200" dirty="0">
                <a:solidFill>
                  <a:schemeClr val="tx1"/>
                </a:solidFill>
                <a:latin typeface="+mn-lt"/>
                <a:ea typeface="+mn-ea"/>
                <a:cs typeface="+mn-cs"/>
              </a:rPr>
              <a:t> edema, </a:t>
            </a:r>
            <a:r>
              <a:rPr lang="en-US" sz="1200" b="0" i="0" kern="1200" dirty="0" err="1">
                <a:solidFill>
                  <a:schemeClr val="tx1"/>
                </a:solidFill>
                <a:latin typeface="+mn-lt"/>
                <a:ea typeface="+mn-ea"/>
                <a:cs typeface="+mn-cs"/>
              </a:rPr>
              <a:t>ascites</a:t>
            </a:r>
            <a:r>
              <a:rPr lang="en-US" sz="1200" b="0" i="0" kern="1200" dirty="0">
                <a:solidFill>
                  <a:schemeClr val="tx1"/>
                </a:solidFill>
                <a:latin typeface="+mn-lt"/>
                <a:ea typeface="+mn-ea"/>
                <a:cs typeface="+mn-cs"/>
              </a:rPr>
              <a:t> and a narrow right hepatic vein on computerized tomography scans are suggestive of SOS/VOD.</a:t>
            </a:r>
            <a:r>
              <a:rPr lang="en-US" sz="1200" b="0" i="0" kern="1200" baseline="30000" dirty="0">
                <a:solidFill>
                  <a:schemeClr val="tx1"/>
                </a:solidFill>
                <a:latin typeface="+mn-lt"/>
                <a:ea typeface="+mn-ea"/>
                <a:cs typeface="+mn-cs"/>
                <a:hlinkClick r:id="rId3"/>
              </a:rPr>
              <a:t>59</a:t>
            </a:r>
            <a:r>
              <a:rPr lang="en-US" sz="1200" b="0" i="0" kern="1200" baseline="30000" dirty="0">
                <a:solidFill>
                  <a:schemeClr val="tx1"/>
                </a:solidFill>
                <a:latin typeface="+mn-lt"/>
                <a:ea typeface="+mn-ea"/>
                <a:cs typeface="+mn-cs"/>
              </a:rPr>
              <a:t>, </a:t>
            </a:r>
            <a:r>
              <a:rPr lang="en-US" sz="1200" b="0" i="0" kern="1200" baseline="30000" dirty="0">
                <a:solidFill>
                  <a:schemeClr val="tx1"/>
                </a:solidFill>
                <a:latin typeface="+mn-lt"/>
                <a:ea typeface="+mn-ea"/>
                <a:cs typeface="+mn-cs"/>
                <a:hlinkClick r:id="rId3"/>
              </a:rPr>
              <a:t>60</a:t>
            </a:r>
            <a:r>
              <a:rPr lang="en-US" sz="1200" b="0" i="0" kern="1200" dirty="0">
                <a:solidFill>
                  <a:schemeClr val="tx1"/>
                </a:solidFill>
                <a:latin typeface="+mn-lt"/>
                <a:ea typeface="+mn-ea"/>
                <a:cs typeface="+mn-cs"/>
              </a:rPr>
              <a:t>Similarly, magnetic resonance imaging scans of patients with SOS/VOD have detected </a:t>
            </a:r>
            <a:r>
              <a:rPr lang="en-US" sz="1200" b="0" i="0" kern="1200" dirty="0" err="1">
                <a:solidFill>
                  <a:schemeClr val="tx1"/>
                </a:solidFill>
                <a:latin typeface="+mn-lt"/>
                <a:ea typeface="+mn-ea"/>
                <a:cs typeface="+mn-cs"/>
              </a:rPr>
              <a:t>hepatomegaly</a:t>
            </a:r>
            <a:r>
              <a:rPr lang="en-US" sz="1200" b="0" i="0" kern="1200" dirty="0">
                <a:solidFill>
                  <a:schemeClr val="tx1"/>
                </a:solidFill>
                <a:latin typeface="+mn-lt"/>
                <a:ea typeface="+mn-ea"/>
                <a:cs typeface="+mn-cs"/>
              </a:rPr>
              <a:t>, </a:t>
            </a:r>
            <a:r>
              <a:rPr lang="en-US" sz="1200" b="0" i="0" kern="1200" dirty="0" err="1">
                <a:solidFill>
                  <a:schemeClr val="tx1"/>
                </a:solidFill>
                <a:latin typeface="+mn-lt"/>
                <a:ea typeface="+mn-ea"/>
                <a:cs typeface="+mn-cs"/>
              </a:rPr>
              <a:t>ascites</a:t>
            </a:r>
            <a:r>
              <a:rPr lang="en-US" sz="1200" b="0" i="0" kern="1200" dirty="0">
                <a:solidFill>
                  <a:schemeClr val="tx1"/>
                </a:solidFill>
                <a:latin typeface="+mn-lt"/>
                <a:ea typeface="+mn-ea"/>
                <a:cs typeface="+mn-cs"/>
              </a:rPr>
              <a:t>, hepatic vein narrowing, gallbladder wall thickening, </a:t>
            </a:r>
            <a:r>
              <a:rPr lang="en-US" sz="1200" b="0" i="0" kern="1200" dirty="0" err="1">
                <a:solidFill>
                  <a:schemeClr val="tx1"/>
                </a:solidFill>
                <a:latin typeface="+mn-lt"/>
                <a:ea typeface="+mn-ea"/>
                <a:cs typeface="+mn-cs"/>
              </a:rPr>
              <a:t>peri</a:t>
            </a:r>
            <a:r>
              <a:rPr lang="en-US" sz="1200" b="0" i="0" kern="1200" dirty="0">
                <a:solidFill>
                  <a:schemeClr val="tx1"/>
                </a:solidFill>
                <a:latin typeface="+mn-lt"/>
                <a:ea typeface="+mn-ea"/>
                <a:cs typeface="+mn-cs"/>
              </a:rPr>
              <a:t>-portal cuffing or patchy signal enhancement of the liver.</a:t>
            </a:r>
            <a:r>
              <a:rPr lang="en-US" sz="1200" b="0" i="0" kern="1200" baseline="30000" dirty="0">
                <a:solidFill>
                  <a:schemeClr val="tx1"/>
                </a:solidFill>
                <a:latin typeface="+mn-lt"/>
                <a:ea typeface="+mn-ea"/>
                <a:cs typeface="+mn-cs"/>
                <a:hlinkClick r:id="rId3"/>
              </a:rPr>
              <a:t>59</a:t>
            </a:r>
            <a:r>
              <a:rPr lang="en-US" sz="1200" b="0" i="0" kern="1200" baseline="30000" dirty="0">
                <a:solidFill>
                  <a:schemeClr val="tx1"/>
                </a:solidFill>
                <a:latin typeface="+mn-lt"/>
                <a:ea typeface="+mn-ea"/>
                <a:cs typeface="+mn-cs"/>
              </a:rPr>
              <a:t>, </a:t>
            </a:r>
            <a:r>
              <a:rPr lang="en-US" sz="1200" b="0" i="0" kern="1200" baseline="30000" dirty="0">
                <a:solidFill>
                  <a:schemeClr val="tx1"/>
                </a:solidFill>
                <a:latin typeface="+mn-lt"/>
                <a:ea typeface="+mn-ea"/>
                <a:cs typeface="+mn-cs"/>
                <a:hlinkClick r:id="rId3"/>
              </a:rPr>
              <a:t>61</a:t>
            </a:r>
            <a:r>
              <a:rPr lang="en-US" sz="1200" b="0" i="0" kern="1200" baseline="30000" dirty="0">
                <a:solidFill>
                  <a:schemeClr val="tx1"/>
                </a:solidFill>
                <a:latin typeface="+mn-lt"/>
                <a:ea typeface="+mn-ea"/>
                <a:cs typeface="+mn-cs"/>
              </a:rPr>
              <a:t>, </a:t>
            </a:r>
            <a:r>
              <a:rPr lang="en-US" sz="1200" b="0" i="0" kern="1200" baseline="30000" dirty="0">
                <a:solidFill>
                  <a:schemeClr val="tx1"/>
                </a:solidFill>
                <a:latin typeface="+mn-lt"/>
                <a:ea typeface="+mn-ea"/>
                <a:cs typeface="+mn-cs"/>
                <a:hlinkClick r:id="rId3"/>
              </a:rPr>
              <a:t>62</a:t>
            </a:r>
            <a:r>
              <a:rPr lang="en-US" sz="1200" b="0" i="0" kern="1200" baseline="30000" dirty="0">
                <a:solidFill>
                  <a:schemeClr val="tx1"/>
                </a:solidFill>
                <a:latin typeface="+mn-lt"/>
                <a:ea typeface="+mn-ea"/>
                <a:cs typeface="+mn-cs"/>
              </a:rPr>
              <a:t>, </a:t>
            </a:r>
            <a:r>
              <a:rPr lang="en-US" sz="1200" b="0" i="0" kern="1200" baseline="30000" dirty="0">
                <a:solidFill>
                  <a:schemeClr val="tx1"/>
                </a:solidFill>
                <a:latin typeface="+mn-lt"/>
                <a:ea typeface="+mn-ea"/>
                <a:cs typeface="+mn-cs"/>
                <a:hlinkClick r:id="rId3"/>
              </a:rPr>
              <a:t>63</a:t>
            </a:r>
            <a:r>
              <a:rPr lang="en-US" sz="1200" b="0" i="0" kern="1200" baseline="30000" dirty="0">
                <a:solidFill>
                  <a:schemeClr val="tx1"/>
                </a:solidFill>
                <a:latin typeface="+mn-lt"/>
                <a:ea typeface="+mn-ea"/>
                <a:cs typeface="+mn-cs"/>
              </a:rPr>
              <a:t>, </a:t>
            </a:r>
            <a:r>
              <a:rPr lang="en-US" sz="1200" b="0" i="0" kern="1200" baseline="30000" dirty="0">
                <a:solidFill>
                  <a:schemeClr val="tx1"/>
                </a:solidFill>
                <a:latin typeface="+mn-lt"/>
                <a:ea typeface="+mn-ea"/>
                <a:cs typeface="+mn-cs"/>
                <a:hlinkClick r:id="rId3"/>
              </a:rPr>
              <a:t>64</a:t>
            </a:r>
            <a:r>
              <a:rPr lang="en-US" sz="1200" b="0" i="0" kern="1200" dirty="0">
                <a:solidFill>
                  <a:schemeClr val="tx1"/>
                </a:solidFill>
                <a:latin typeface="+mn-lt"/>
                <a:ea typeface="+mn-ea"/>
                <a:cs typeface="+mn-cs"/>
              </a:rPr>
              <a:t> Of note, a high specificity of </a:t>
            </a:r>
            <a:r>
              <a:rPr lang="en-US" sz="1200" b="0" i="0" kern="1200" dirty="0" err="1">
                <a:solidFill>
                  <a:schemeClr val="tx1"/>
                </a:solidFill>
                <a:latin typeface="+mn-lt"/>
                <a:ea typeface="+mn-ea"/>
                <a:cs typeface="+mn-cs"/>
              </a:rPr>
              <a:t>supramagnetic</a:t>
            </a:r>
            <a:r>
              <a:rPr lang="en-US" sz="1200" b="0" i="0" kern="1200" dirty="0">
                <a:solidFill>
                  <a:schemeClr val="tx1"/>
                </a:solidFill>
                <a:latin typeface="+mn-lt"/>
                <a:ea typeface="+mn-ea"/>
                <a:cs typeface="+mn-cs"/>
              </a:rPr>
              <a:t> iron oxide-enhanced magnetic resonance imaging and </a:t>
            </a:r>
            <a:r>
              <a:rPr lang="en-US" sz="1200" b="0" i="0" kern="1200" dirty="0" err="1">
                <a:solidFill>
                  <a:schemeClr val="tx1"/>
                </a:solidFill>
                <a:latin typeface="+mn-lt"/>
                <a:ea typeface="+mn-ea"/>
                <a:cs typeface="+mn-cs"/>
              </a:rPr>
              <a:t>gadoteric</a:t>
            </a:r>
            <a:r>
              <a:rPr lang="en-US" sz="1200" b="0" i="0" kern="1200" dirty="0">
                <a:solidFill>
                  <a:schemeClr val="tx1"/>
                </a:solidFill>
                <a:latin typeface="+mn-lt"/>
                <a:ea typeface="+mn-ea"/>
                <a:cs typeface="+mn-cs"/>
              </a:rPr>
              <a:t> acid-enhanced magnetic resonance imaging for SOS/VOD diagnosis in patients with chemotherapy-treated colorectal liver metastases has been reported,</a:t>
            </a:r>
            <a:r>
              <a:rPr lang="en-US" sz="1200" b="0" i="0" kern="1200" baseline="30000" dirty="0">
                <a:solidFill>
                  <a:schemeClr val="tx1"/>
                </a:solidFill>
                <a:latin typeface="+mn-lt"/>
                <a:ea typeface="+mn-ea"/>
                <a:cs typeface="+mn-cs"/>
                <a:hlinkClick r:id="rId3"/>
              </a:rPr>
              <a:t>65</a:t>
            </a:r>
            <a:r>
              <a:rPr lang="en-US" sz="1200" b="0" i="0" kern="1200" baseline="30000" dirty="0">
                <a:solidFill>
                  <a:schemeClr val="tx1"/>
                </a:solidFill>
                <a:latin typeface="+mn-lt"/>
                <a:ea typeface="+mn-ea"/>
                <a:cs typeface="+mn-cs"/>
              </a:rPr>
              <a:t>, </a:t>
            </a:r>
            <a:r>
              <a:rPr lang="en-US" sz="1200" b="0" i="0" kern="1200" baseline="30000" dirty="0">
                <a:solidFill>
                  <a:schemeClr val="tx1"/>
                </a:solidFill>
                <a:latin typeface="+mn-lt"/>
                <a:ea typeface="+mn-ea"/>
                <a:cs typeface="+mn-cs"/>
                <a:hlinkClick r:id="rId3"/>
              </a:rPr>
              <a:t>66</a:t>
            </a:r>
            <a:r>
              <a:rPr lang="en-US" sz="1200" b="0" i="0" kern="1200" dirty="0">
                <a:solidFill>
                  <a:schemeClr val="tx1"/>
                </a:solidFill>
                <a:latin typeface="+mn-lt"/>
                <a:ea typeface="+mn-ea"/>
                <a:cs typeface="+mn-cs"/>
              </a:rPr>
              <a:t> but these imaging modalities have not been evaluated in the setting of HCT.</a:t>
            </a:r>
          </a:p>
          <a:p>
            <a:r>
              <a:rPr lang="en-US" sz="1200" b="0" i="0" kern="1200" dirty="0">
                <a:solidFill>
                  <a:schemeClr val="tx1"/>
                </a:solidFill>
                <a:latin typeface="+mn-lt"/>
                <a:ea typeface="+mn-ea"/>
                <a:cs typeface="+mn-cs"/>
              </a:rPr>
              <a:t>At present, the role of imaging in SOS/VOD remains limited to ultrasound to assist in the exclusion of differential diagnoses. In addition, ultrasound may be helpful to confirm clinical findings such as </a:t>
            </a:r>
            <a:r>
              <a:rPr lang="en-US" sz="1200" b="0" i="0" kern="1200" dirty="0" err="1">
                <a:solidFill>
                  <a:schemeClr val="tx1"/>
                </a:solidFill>
                <a:latin typeface="+mn-lt"/>
                <a:ea typeface="+mn-ea"/>
                <a:cs typeface="+mn-cs"/>
              </a:rPr>
              <a:t>hepatomegaly</a:t>
            </a:r>
            <a:r>
              <a:rPr lang="en-US" sz="1200" b="0" i="0" kern="1200" dirty="0">
                <a:solidFill>
                  <a:schemeClr val="tx1"/>
                </a:solidFill>
                <a:latin typeface="+mn-lt"/>
                <a:ea typeface="+mn-ea"/>
                <a:cs typeface="+mn-cs"/>
              </a:rPr>
              <a:t> and </a:t>
            </a:r>
            <a:r>
              <a:rPr lang="en-US" sz="1200" b="0" i="0" kern="1200" dirty="0" err="1">
                <a:solidFill>
                  <a:schemeClr val="tx1"/>
                </a:solidFill>
                <a:latin typeface="+mn-lt"/>
                <a:ea typeface="+mn-ea"/>
                <a:cs typeface="+mn-cs"/>
              </a:rPr>
              <a:t>ascites</a:t>
            </a:r>
            <a:r>
              <a:rPr lang="en-US" sz="1200" b="0" i="0" kern="1200" dirty="0">
                <a:solidFill>
                  <a:schemeClr val="tx1"/>
                </a:solidFill>
                <a:latin typeface="+mn-lt"/>
                <a:ea typeface="+mn-ea"/>
                <a:cs typeface="+mn-cs"/>
              </a:rPr>
              <a:t>, which can be difficult to assess in particular in overweight patients. Baseline and serial ultrasound measurements may be useful for early detection of signs suggestive of SOS/VOD, although daily clinical examination and weight monitoring remain the gold standards. Prospective evaluation of hepatic arterial early acceleration index and of </a:t>
            </a:r>
            <a:r>
              <a:rPr lang="en-US" sz="1200" b="0" i="0" kern="1200" dirty="0" err="1">
                <a:solidFill>
                  <a:schemeClr val="tx1"/>
                </a:solidFill>
                <a:latin typeface="+mn-lt"/>
                <a:ea typeface="+mn-ea"/>
                <a:cs typeface="+mn-cs"/>
              </a:rPr>
              <a:t>supramagnetic</a:t>
            </a:r>
            <a:r>
              <a:rPr lang="en-US" sz="1200" b="0" i="0" kern="1200" dirty="0">
                <a:solidFill>
                  <a:schemeClr val="tx1"/>
                </a:solidFill>
                <a:latin typeface="+mn-lt"/>
                <a:ea typeface="+mn-ea"/>
                <a:cs typeface="+mn-cs"/>
              </a:rPr>
              <a:t> iron oxide- or </a:t>
            </a:r>
            <a:r>
              <a:rPr lang="en-US" sz="1200" b="0" i="0" kern="1200" dirty="0" err="1">
                <a:solidFill>
                  <a:schemeClr val="tx1"/>
                </a:solidFill>
                <a:latin typeface="+mn-lt"/>
                <a:ea typeface="+mn-ea"/>
                <a:cs typeface="+mn-cs"/>
              </a:rPr>
              <a:t>gadoteric</a:t>
            </a:r>
            <a:r>
              <a:rPr lang="en-US" sz="1200" b="0" i="0" kern="1200" dirty="0">
                <a:solidFill>
                  <a:schemeClr val="tx1"/>
                </a:solidFill>
                <a:latin typeface="+mn-lt"/>
                <a:ea typeface="+mn-ea"/>
                <a:cs typeface="+mn-cs"/>
              </a:rPr>
              <a:t> acid-enhanced magnetic resonance imaging for SOS/VOD monitoring/diagnosis seems indispensable before recommending their use and integration into the SOS/VOD diagnostic criteria.</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73</a:t>
            </a:fld>
            <a:endParaRPr lang="tr-TR"/>
          </a:p>
        </p:txBody>
      </p:sp>
    </p:spTree>
    <p:extLst>
      <p:ext uri="{BB962C8B-B14F-4D97-AF65-F5344CB8AC3E}">
        <p14:creationId xmlns:p14="http://schemas.microsoft.com/office/powerpoint/2010/main" val="21994960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76</a:t>
            </a:fld>
            <a:endParaRPr lang="tr-TR"/>
          </a:p>
        </p:txBody>
      </p:sp>
    </p:spTree>
    <p:extLst>
      <p:ext uri="{BB962C8B-B14F-4D97-AF65-F5344CB8AC3E}">
        <p14:creationId xmlns:p14="http://schemas.microsoft.com/office/powerpoint/2010/main" val="33194602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fontScale="92500"/>
          </a:bodyPr>
          <a:lstStyle/>
          <a:p>
            <a:pPr marL="342900" indent="-342900">
              <a:lnSpc>
                <a:spcPct val="140000"/>
              </a:lnSpc>
              <a:buFont typeface="+mj-lt"/>
              <a:buAutoNum type="arabicPeriod"/>
            </a:pPr>
            <a:r>
              <a:rPr lang="tr-TR" sz="1200" b="0" i="0" kern="1200" dirty="0" err="1">
                <a:solidFill>
                  <a:schemeClr val="tx1"/>
                </a:solidFill>
                <a:latin typeface="+mn-lt"/>
                <a:ea typeface="+mn-ea"/>
                <a:cs typeface="+mn-cs"/>
              </a:rPr>
              <a:t>Fig</a:t>
            </a:r>
            <a:r>
              <a:rPr lang="tr-TR" sz="1200" b="0" i="0" kern="1200" dirty="0">
                <a:solidFill>
                  <a:schemeClr val="tx1"/>
                </a:solidFill>
                <a:latin typeface="+mn-lt"/>
                <a:ea typeface="+mn-ea"/>
                <a:cs typeface="+mn-cs"/>
              </a:rPr>
              <a:t>. 1. </a:t>
            </a:r>
            <a:r>
              <a:rPr lang="tr-TR" sz="1200" b="0" i="0" kern="1200" dirty="0" err="1">
                <a:solidFill>
                  <a:schemeClr val="tx1"/>
                </a:solidFill>
                <a:latin typeface="+mn-lt"/>
                <a:ea typeface="+mn-ea"/>
                <a:cs typeface="+mn-cs"/>
              </a:rPr>
              <a:t>Histologic</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examples</a:t>
            </a:r>
            <a:r>
              <a:rPr lang="tr-TR" sz="1200" b="0" i="0" kern="1200" dirty="0">
                <a:solidFill>
                  <a:schemeClr val="tx1"/>
                </a:solidFill>
                <a:latin typeface="+mn-lt"/>
                <a:ea typeface="+mn-ea"/>
                <a:cs typeface="+mn-cs"/>
              </a:rPr>
              <a:t> of TA-TMA </a:t>
            </a:r>
            <a:r>
              <a:rPr lang="tr-TR" sz="1200" b="0" i="0" kern="1200" dirty="0" err="1">
                <a:solidFill>
                  <a:schemeClr val="tx1"/>
                </a:solidFill>
                <a:latin typeface="+mn-lt"/>
                <a:ea typeface="+mn-ea"/>
                <a:cs typeface="+mn-cs"/>
              </a:rPr>
              <a:t>affecting</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various</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organs</a:t>
            </a:r>
            <a:r>
              <a:rPr lang="tr-TR" sz="1200" b="0" i="0" kern="1200" dirty="0">
                <a:solidFill>
                  <a:schemeClr val="tx1"/>
                </a:solidFill>
                <a:latin typeface="+mn-lt"/>
                <a:ea typeface="+mn-ea"/>
                <a:cs typeface="+mn-cs"/>
              </a:rPr>
              <a:t>. (A) Renal </a:t>
            </a:r>
            <a:r>
              <a:rPr lang="tr-TR" sz="1200" b="0" i="0" kern="1200" dirty="0" err="1">
                <a:solidFill>
                  <a:schemeClr val="tx1"/>
                </a:solidFill>
                <a:latin typeface="+mn-lt"/>
                <a:ea typeface="+mn-ea"/>
                <a:cs typeface="+mn-cs"/>
              </a:rPr>
              <a:t>cortex</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with</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glomeruli</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showing</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thickened</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capillary</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walls</a:t>
            </a:r>
            <a:r>
              <a:rPr lang="tr-TR" sz="1200" b="0" i="0" kern="1200" dirty="0">
                <a:solidFill>
                  <a:schemeClr val="tx1"/>
                </a:solidFill>
                <a:latin typeface="+mn-lt"/>
                <a:ea typeface="+mn-ea"/>
                <a:cs typeface="+mn-cs"/>
              </a:rPr>
              <a:t> and </a:t>
            </a:r>
            <a:r>
              <a:rPr lang="tr-TR" sz="1200" b="0" i="0" kern="1200" dirty="0" err="1">
                <a:solidFill>
                  <a:schemeClr val="tx1"/>
                </a:solidFill>
                <a:latin typeface="+mn-lt"/>
                <a:ea typeface="+mn-ea"/>
                <a:cs typeface="+mn-cs"/>
              </a:rPr>
              <a:t>occluded</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vessel</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lumens</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Red</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blood</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cell</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fragments</a:t>
            </a:r>
            <a:r>
              <a:rPr lang="tr-TR" sz="1200" b="0" i="0" kern="1200" dirty="0">
                <a:solidFill>
                  <a:schemeClr val="tx1"/>
                </a:solidFill>
                <a:latin typeface="+mn-lt"/>
                <a:ea typeface="+mn-ea"/>
                <a:cs typeface="+mn-cs"/>
              </a:rPr>
              <a:t> can be </a:t>
            </a:r>
            <a:r>
              <a:rPr lang="tr-TR" sz="1200" b="0" i="0" kern="1200" dirty="0" err="1">
                <a:solidFill>
                  <a:schemeClr val="tx1"/>
                </a:solidFill>
                <a:latin typeface="+mn-lt"/>
                <a:ea typeface="+mn-ea"/>
                <a:cs typeface="+mn-cs"/>
              </a:rPr>
              <a:t>seen</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arrows</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trapped</a:t>
            </a:r>
            <a:r>
              <a:rPr lang="tr-TR" sz="1200" b="0" i="0" kern="1200" dirty="0">
                <a:solidFill>
                  <a:schemeClr val="tx1"/>
                </a:solidFill>
                <a:latin typeface="+mn-lt"/>
                <a:ea typeface="+mn-ea"/>
                <a:cs typeface="+mn-cs"/>
              </a:rPr>
              <a:t> in the </a:t>
            </a:r>
            <a:r>
              <a:rPr lang="tr-TR" sz="1200" b="0" i="0" kern="1200" dirty="0" err="1">
                <a:solidFill>
                  <a:schemeClr val="tx1"/>
                </a:solidFill>
                <a:latin typeface="+mn-lt"/>
                <a:ea typeface="+mn-ea"/>
                <a:cs typeface="+mn-cs"/>
              </a:rPr>
              <a:t>mesangial</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matrix</a:t>
            </a:r>
            <a:r>
              <a:rPr lang="tr-TR" sz="1200" b="0" i="0" kern="1200" dirty="0">
                <a:solidFill>
                  <a:schemeClr val="tx1"/>
                </a:solidFill>
                <a:latin typeface="+mn-lt"/>
                <a:ea typeface="+mn-ea"/>
                <a:cs typeface="+mn-cs"/>
              </a:rPr>
              <a:t> (H&amp;E </a:t>
            </a:r>
            <a:r>
              <a:rPr lang="tr-TR" sz="1200" b="0" i="0" kern="1200" dirty="0" err="1">
                <a:solidFill>
                  <a:schemeClr val="tx1"/>
                </a:solidFill>
                <a:latin typeface="+mn-lt"/>
                <a:ea typeface="+mn-ea"/>
                <a:cs typeface="+mn-cs"/>
              </a:rPr>
              <a:t>stain</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magni</a:t>
            </a:r>
            <a:r>
              <a:rPr lang="tr-TR" sz="1200" b="0" i="0" kern="1200" dirty="0">
                <a:solidFill>
                  <a:schemeClr val="tx1"/>
                </a:solidFill>
                <a:latin typeface="+mn-lt"/>
                <a:ea typeface="+mn-ea"/>
                <a:cs typeface="+mn-cs"/>
              </a:rPr>
              <a:t> fi </a:t>
            </a:r>
            <a:r>
              <a:rPr lang="tr-TR" sz="1200" b="0" i="0" kern="1200" dirty="0" err="1">
                <a:solidFill>
                  <a:schemeClr val="tx1"/>
                </a:solidFill>
                <a:latin typeface="+mn-lt"/>
                <a:ea typeface="+mn-ea"/>
                <a:cs typeface="+mn-cs"/>
              </a:rPr>
              <a:t>cation</a:t>
            </a:r>
            <a:r>
              <a:rPr lang="tr-TR" sz="1200" b="0" i="0" kern="1200" dirty="0">
                <a:solidFill>
                  <a:schemeClr val="tx1"/>
                </a:solidFill>
                <a:latin typeface="+mn-lt"/>
                <a:ea typeface="+mn-ea"/>
                <a:cs typeface="+mn-cs"/>
              </a:rPr>
              <a:t> ×200). Renal </a:t>
            </a:r>
            <a:r>
              <a:rPr lang="tr-TR" sz="1200" b="0" i="0" kern="1200" dirty="0" err="1">
                <a:solidFill>
                  <a:schemeClr val="tx1"/>
                </a:solidFill>
                <a:latin typeface="+mn-lt"/>
                <a:ea typeface="+mn-ea"/>
                <a:cs typeface="+mn-cs"/>
              </a:rPr>
              <a:t>arteriole</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with</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separation</a:t>
            </a:r>
            <a:r>
              <a:rPr lang="tr-TR" sz="1200" b="0" i="0" kern="1200" dirty="0">
                <a:solidFill>
                  <a:schemeClr val="tx1"/>
                </a:solidFill>
                <a:latin typeface="+mn-lt"/>
                <a:ea typeface="+mn-ea"/>
                <a:cs typeface="+mn-cs"/>
              </a:rPr>
              <a:t> of the </a:t>
            </a:r>
            <a:r>
              <a:rPr lang="tr-TR" sz="1200" b="0" i="0" kern="1200" dirty="0" err="1">
                <a:solidFill>
                  <a:schemeClr val="tx1"/>
                </a:solidFill>
                <a:latin typeface="+mn-lt"/>
                <a:ea typeface="+mn-ea"/>
                <a:cs typeface="+mn-cs"/>
              </a:rPr>
              <a:t>endothelial</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cell</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layer</a:t>
            </a:r>
            <a:r>
              <a:rPr lang="tr-TR" sz="1200" b="0" i="0" kern="1200" dirty="0">
                <a:solidFill>
                  <a:schemeClr val="tx1"/>
                </a:solidFill>
                <a:latin typeface="+mn-lt"/>
                <a:ea typeface="+mn-ea"/>
                <a:cs typeface="+mn-cs"/>
              </a:rPr>
              <a:t> and </a:t>
            </a:r>
            <a:r>
              <a:rPr lang="tr-TR" sz="1200" b="0" i="0" kern="1200" dirty="0" err="1">
                <a:solidFill>
                  <a:schemeClr val="tx1"/>
                </a:solidFill>
                <a:latin typeface="+mn-lt"/>
                <a:ea typeface="+mn-ea"/>
                <a:cs typeface="+mn-cs"/>
              </a:rPr>
              <a:t>nearly</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occluded</a:t>
            </a:r>
            <a:r>
              <a:rPr lang="tr-TR" sz="1200" b="0" i="0" kern="1200" dirty="0">
                <a:solidFill>
                  <a:schemeClr val="tx1"/>
                </a:solidFill>
                <a:latin typeface="+mn-lt"/>
                <a:ea typeface="+mn-ea"/>
                <a:cs typeface="+mn-cs"/>
              </a:rPr>
              <a:t> by </a:t>
            </a:r>
            <a:r>
              <a:rPr lang="tr-TR" sz="1200" b="0" i="0" kern="1200" dirty="0" err="1">
                <a:solidFill>
                  <a:schemeClr val="tx1"/>
                </a:solidFill>
                <a:latin typeface="+mn-lt"/>
                <a:ea typeface="+mn-ea"/>
                <a:cs typeface="+mn-cs"/>
              </a:rPr>
              <a:t>endothelial</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debris</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arrow</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heads</a:t>
            </a:r>
            <a:r>
              <a:rPr lang="tr-TR" sz="1200" b="0" i="0" kern="1200" dirty="0">
                <a:solidFill>
                  <a:schemeClr val="tx1"/>
                </a:solidFill>
                <a:latin typeface="+mn-lt"/>
                <a:ea typeface="+mn-ea"/>
                <a:cs typeface="+mn-cs"/>
              </a:rPr>
              <a:t>) (H&amp;E </a:t>
            </a:r>
            <a:r>
              <a:rPr lang="tr-TR" sz="1200" b="0" i="0" kern="1200" dirty="0" err="1">
                <a:solidFill>
                  <a:schemeClr val="tx1"/>
                </a:solidFill>
                <a:latin typeface="+mn-lt"/>
                <a:ea typeface="+mn-ea"/>
                <a:cs typeface="+mn-cs"/>
              </a:rPr>
              <a:t>stain</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magni</a:t>
            </a:r>
            <a:r>
              <a:rPr lang="tr-TR" sz="1200" b="0" i="0" kern="1200" dirty="0">
                <a:solidFill>
                  <a:schemeClr val="tx1"/>
                </a:solidFill>
                <a:latin typeface="+mn-lt"/>
                <a:ea typeface="+mn-ea"/>
                <a:cs typeface="+mn-cs"/>
              </a:rPr>
              <a:t> fi </a:t>
            </a:r>
            <a:r>
              <a:rPr lang="tr-TR" sz="1200" b="0" i="0" kern="1200" dirty="0" err="1">
                <a:solidFill>
                  <a:schemeClr val="tx1"/>
                </a:solidFill>
                <a:latin typeface="+mn-lt"/>
                <a:ea typeface="+mn-ea"/>
                <a:cs typeface="+mn-cs"/>
              </a:rPr>
              <a:t>cation</a:t>
            </a:r>
            <a:r>
              <a:rPr lang="tr-TR" sz="1200" b="0" i="0" kern="1200" dirty="0">
                <a:solidFill>
                  <a:schemeClr val="tx1"/>
                </a:solidFill>
                <a:latin typeface="+mn-lt"/>
                <a:ea typeface="+mn-ea"/>
                <a:cs typeface="+mn-cs"/>
              </a:rPr>
              <a:t> ×200). (B) Lung </a:t>
            </a:r>
            <a:r>
              <a:rPr lang="tr-TR" sz="1200" b="0" i="0" kern="1200" dirty="0" err="1">
                <a:solidFill>
                  <a:schemeClr val="tx1"/>
                </a:solidFill>
                <a:latin typeface="+mn-lt"/>
                <a:ea typeface="+mn-ea"/>
                <a:cs typeface="+mn-cs"/>
              </a:rPr>
              <a:t>arteriole</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showing</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denuded</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endothelial</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layer</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with</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large</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amount</a:t>
            </a:r>
            <a:r>
              <a:rPr lang="tr-TR" sz="1200" b="0" i="0" kern="1200" dirty="0">
                <a:solidFill>
                  <a:schemeClr val="tx1"/>
                </a:solidFill>
                <a:latin typeface="+mn-lt"/>
                <a:ea typeface="+mn-ea"/>
                <a:cs typeface="+mn-cs"/>
              </a:rPr>
              <a:t> of </a:t>
            </a:r>
            <a:r>
              <a:rPr lang="tr-TR" sz="1200" b="0" i="0" kern="1200" dirty="0" err="1">
                <a:solidFill>
                  <a:schemeClr val="tx1"/>
                </a:solidFill>
                <a:latin typeface="+mn-lt"/>
                <a:ea typeface="+mn-ea"/>
                <a:cs typeface="+mn-cs"/>
              </a:rPr>
              <a:t>debris</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nearly</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occluding</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vascular</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lumen</a:t>
            </a:r>
            <a:r>
              <a:rPr lang="tr-TR" sz="1200" b="0" i="0" kern="1200" dirty="0">
                <a:solidFill>
                  <a:schemeClr val="tx1"/>
                </a:solidFill>
                <a:latin typeface="+mn-lt"/>
                <a:ea typeface="+mn-ea"/>
                <a:cs typeface="+mn-cs"/>
              </a:rPr>
              <a:t> (star) </a:t>
            </a:r>
            <a:r>
              <a:rPr lang="tr-TR" sz="1200" b="0" i="0" kern="1200" dirty="0" err="1">
                <a:solidFill>
                  <a:schemeClr val="tx1"/>
                </a:solidFill>
                <a:latin typeface="+mn-lt"/>
                <a:ea typeface="+mn-ea"/>
                <a:cs typeface="+mn-cs"/>
              </a:rPr>
              <a:t>Red</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blood</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cell</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fragments</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extravagated</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into</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interstitial</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tissue</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arrow</a:t>
            </a:r>
            <a:r>
              <a:rPr lang="tr-TR" sz="1200" b="0" i="0" kern="1200" dirty="0">
                <a:solidFill>
                  <a:schemeClr val="tx1"/>
                </a:solidFill>
                <a:latin typeface="+mn-lt"/>
                <a:ea typeface="+mn-ea"/>
                <a:cs typeface="+mn-cs"/>
              </a:rPr>
              <a:t>) (H&amp;E </a:t>
            </a:r>
            <a:r>
              <a:rPr lang="tr-TR" sz="1200" b="0" i="0" kern="1200" dirty="0" err="1">
                <a:solidFill>
                  <a:schemeClr val="tx1"/>
                </a:solidFill>
                <a:latin typeface="+mn-lt"/>
                <a:ea typeface="+mn-ea"/>
                <a:cs typeface="+mn-cs"/>
              </a:rPr>
              <a:t>stain</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magni</a:t>
            </a:r>
            <a:r>
              <a:rPr lang="tr-TR" sz="1200" b="0" i="0" kern="1200" dirty="0">
                <a:solidFill>
                  <a:schemeClr val="tx1"/>
                </a:solidFill>
                <a:latin typeface="+mn-lt"/>
                <a:ea typeface="+mn-ea"/>
                <a:cs typeface="+mn-cs"/>
              </a:rPr>
              <a:t> fi </a:t>
            </a:r>
            <a:r>
              <a:rPr lang="tr-TR" sz="1200" b="0" i="0" kern="1200" dirty="0" err="1">
                <a:solidFill>
                  <a:schemeClr val="tx1"/>
                </a:solidFill>
                <a:latin typeface="+mn-lt"/>
                <a:ea typeface="+mn-ea"/>
                <a:cs typeface="+mn-cs"/>
              </a:rPr>
              <a:t>cation</a:t>
            </a:r>
            <a:r>
              <a:rPr lang="tr-TR" sz="1200" b="0" i="0" kern="1200" dirty="0">
                <a:solidFill>
                  <a:schemeClr val="tx1"/>
                </a:solidFill>
                <a:latin typeface="+mn-lt"/>
                <a:ea typeface="+mn-ea"/>
                <a:cs typeface="+mn-cs"/>
              </a:rPr>
              <a:t> ×200). (C) </a:t>
            </a:r>
            <a:r>
              <a:rPr lang="tr-TR" sz="1200" b="0" i="0" kern="1200" dirty="0" err="1">
                <a:solidFill>
                  <a:schemeClr val="tx1"/>
                </a:solidFill>
                <a:latin typeface="+mn-lt"/>
                <a:ea typeface="+mn-ea"/>
                <a:cs typeface="+mn-cs"/>
              </a:rPr>
              <a:t>Submucosal</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arterioles</a:t>
            </a:r>
            <a:r>
              <a:rPr lang="tr-TR" sz="1200" b="0" i="0" kern="1200" dirty="0">
                <a:solidFill>
                  <a:schemeClr val="tx1"/>
                </a:solidFill>
                <a:latin typeface="+mn-lt"/>
                <a:ea typeface="+mn-ea"/>
                <a:cs typeface="+mn-cs"/>
              </a:rPr>
              <a:t> of the </a:t>
            </a:r>
            <a:r>
              <a:rPr lang="tr-TR" sz="1200" b="0" i="0" kern="1200" dirty="0" err="1">
                <a:solidFill>
                  <a:schemeClr val="tx1"/>
                </a:solidFill>
                <a:latin typeface="+mn-lt"/>
                <a:ea typeface="+mn-ea"/>
                <a:cs typeface="+mn-cs"/>
              </a:rPr>
              <a:t>small</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bowel</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showing</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injured</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endothelial</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cells</a:t>
            </a:r>
            <a:r>
              <a:rPr lang="tr-TR" sz="1200" b="0" i="0" kern="1200" dirty="0">
                <a:solidFill>
                  <a:schemeClr val="tx1"/>
                </a:solidFill>
                <a:latin typeface="+mn-lt"/>
                <a:ea typeface="+mn-ea"/>
                <a:cs typeface="+mn-cs"/>
              </a:rPr>
              <a:t> and </a:t>
            </a:r>
            <a:r>
              <a:rPr lang="tr-TR" sz="1200" b="0" i="0" kern="1200" dirty="0" err="1">
                <a:solidFill>
                  <a:schemeClr val="tx1"/>
                </a:solidFill>
                <a:latin typeface="+mn-lt"/>
                <a:ea typeface="+mn-ea"/>
                <a:cs typeface="+mn-cs"/>
              </a:rPr>
              <a:t>red</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cell</a:t>
            </a:r>
            <a:r>
              <a:rPr lang="tr-TR" sz="1200" b="0" i="0" kern="1200" dirty="0">
                <a:solidFill>
                  <a:schemeClr val="tx1"/>
                </a:solidFill>
                <a:latin typeface="+mn-lt"/>
                <a:ea typeface="+mn-ea"/>
                <a:cs typeface="+mn-cs"/>
              </a:rPr>
              <a:t> extravasation (</a:t>
            </a:r>
            <a:r>
              <a:rPr lang="tr-TR" sz="1200" b="0" i="0" kern="1200" dirty="0" err="1">
                <a:solidFill>
                  <a:schemeClr val="tx1"/>
                </a:solidFill>
                <a:latin typeface="+mn-lt"/>
                <a:ea typeface="+mn-ea"/>
                <a:cs typeface="+mn-cs"/>
              </a:rPr>
              <a:t>arrows</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Vessel</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lumen</a:t>
            </a:r>
            <a:r>
              <a:rPr lang="tr-TR" sz="1200" b="0" i="0" kern="1200" dirty="0">
                <a:solidFill>
                  <a:schemeClr val="tx1"/>
                </a:solidFill>
                <a:latin typeface="+mn-lt"/>
                <a:ea typeface="+mn-ea"/>
                <a:cs typeface="+mn-cs"/>
              </a:rPr>
              <a:t> is </a:t>
            </a:r>
            <a:r>
              <a:rPr lang="tr-TR" sz="1200" b="0" i="0" kern="1200" dirty="0" err="1">
                <a:solidFill>
                  <a:schemeClr val="tx1"/>
                </a:solidFill>
                <a:latin typeface="+mn-lt"/>
                <a:ea typeface="+mn-ea"/>
                <a:cs typeface="+mn-cs"/>
              </a:rPr>
              <a:t>occupied</a:t>
            </a:r>
            <a:r>
              <a:rPr lang="tr-TR" sz="1200" b="0" i="0" kern="1200" dirty="0">
                <a:solidFill>
                  <a:schemeClr val="tx1"/>
                </a:solidFill>
                <a:latin typeface="+mn-lt"/>
                <a:ea typeface="+mn-ea"/>
                <a:cs typeface="+mn-cs"/>
              </a:rPr>
              <a:t> by </a:t>
            </a:r>
            <a:r>
              <a:rPr lang="tr-TR" sz="1200" b="0" i="0" kern="1200" dirty="0" err="1">
                <a:solidFill>
                  <a:schemeClr val="tx1"/>
                </a:solidFill>
                <a:latin typeface="+mn-lt"/>
                <a:ea typeface="+mn-ea"/>
                <a:cs typeface="+mn-cs"/>
              </a:rPr>
              <a:t>schistocytes</a:t>
            </a:r>
            <a:r>
              <a:rPr lang="tr-TR" sz="1200" b="0" i="0" kern="1200" dirty="0">
                <a:solidFill>
                  <a:schemeClr val="tx1"/>
                </a:solidFill>
                <a:latin typeface="+mn-lt"/>
                <a:ea typeface="+mn-ea"/>
                <a:cs typeface="+mn-cs"/>
              </a:rPr>
              <a:t> and fi </a:t>
            </a:r>
            <a:r>
              <a:rPr lang="tr-TR" sz="1200" b="0" i="0" kern="1200" dirty="0" err="1">
                <a:solidFill>
                  <a:schemeClr val="tx1"/>
                </a:solidFill>
                <a:latin typeface="+mn-lt"/>
                <a:ea typeface="+mn-ea"/>
                <a:cs typeface="+mn-cs"/>
              </a:rPr>
              <a:t>brinoid</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debris</a:t>
            </a:r>
            <a:r>
              <a:rPr lang="tr-TR" sz="1200" b="0" i="0" kern="1200" dirty="0">
                <a:solidFill>
                  <a:schemeClr val="tx1"/>
                </a:solidFill>
                <a:latin typeface="+mn-lt"/>
                <a:ea typeface="+mn-ea"/>
                <a:cs typeface="+mn-cs"/>
              </a:rPr>
              <a:t> (star) (H&amp;E </a:t>
            </a:r>
            <a:r>
              <a:rPr lang="tr-TR" sz="1200" b="0" i="0" kern="1200" dirty="0" err="1">
                <a:solidFill>
                  <a:schemeClr val="tx1"/>
                </a:solidFill>
                <a:latin typeface="+mn-lt"/>
                <a:ea typeface="+mn-ea"/>
                <a:cs typeface="+mn-cs"/>
              </a:rPr>
              <a:t>stain</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magni</a:t>
            </a:r>
            <a:r>
              <a:rPr lang="tr-TR" sz="1200" b="0" i="0" kern="1200" dirty="0">
                <a:solidFill>
                  <a:schemeClr val="tx1"/>
                </a:solidFill>
                <a:latin typeface="+mn-lt"/>
                <a:ea typeface="+mn-ea"/>
                <a:cs typeface="+mn-cs"/>
              </a:rPr>
              <a:t> fi </a:t>
            </a:r>
            <a:r>
              <a:rPr lang="tr-TR" sz="1200" b="0" i="0" kern="1200" dirty="0" err="1">
                <a:solidFill>
                  <a:schemeClr val="tx1"/>
                </a:solidFill>
                <a:latin typeface="+mn-lt"/>
                <a:ea typeface="+mn-ea"/>
                <a:cs typeface="+mn-cs"/>
              </a:rPr>
              <a:t>cation</a:t>
            </a:r>
            <a:r>
              <a:rPr lang="tr-TR" sz="1200" b="0" i="0" kern="1200" dirty="0">
                <a:solidFill>
                  <a:schemeClr val="tx1"/>
                </a:solidFill>
                <a:latin typeface="+mn-lt"/>
                <a:ea typeface="+mn-ea"/>
                <a:cs typeface="+mn-cs"/>
              </a:rPr>
              <a:t> ×200). (D) </a:t>
            </a:r>
            <a:r>
              <a:rPr lang="tr-TR" sz="1200" b="0" i="0" kern="1200" dirty="0" err="1">
                <a:solidFill>
                  <a:schemeClr val="tx1"/>
                </a:solidFill>
                <a:latin typeface="+mn-lt"/>
                <a:ea typeface="+mn-ea"/>
                <a:cs typeface="+mn-cs"/>
              </a:rPr>
              <a:t>Brain</a:t>
            </a:r>
            <a:r>
              <a:rPr lang="tr-TR" sz="1200" b="0" i="0" kern="1200" dirty="0">
                <a:solidFill>
                  <a:schemeClr val="tx1"/>
                </a:solidFill>
                <a:latin typeface="+mn-lt"/>
                <a:ea typeface="+mn-ea"/>
                <a:cs typeface="+mn-cs"/>
              </a:rPr>
              <a:t> MRI: </a:t>
            </a:r>
            <a:r>
              <a:rPr lang="tr-TR" sz="1200" b="0" i="0" kern="1200" dirty="0" err="1">
                <a:solidFill>
                  <a:schemeClr val="tx1"/>
                </a:solidFill>
                <a:latin typeface="+mn-lt"/>
                <a:ea typeface="+mn-ea"/>
                <a:cs typeface="+mn-cs"/>
              </a:rPr>
              <a:t>hyperintense</a:t>
            </a:r>
            <a:r>
              <a:rPr lang="tr-TR" sz="1200" b="0" i="0" kern="1200" dirty="0">
                <a:solidFill>
                  <a:schemeClr val="tx1"/>
                </a:solidFill>
                <a:latin typeface="+mn-lt"/>
                <a:ea typeface="+mn-ea"/>
                <a:cs typeface="+mn-cs"/>
              </a:rPr>
              <a:t> FLAIR </a:t>
            </a:r>
            <a:r>
              <a:rPr lang="tr-TR" sz="1200" b="0" i="0" kern="1200" dirty="0" err="1">
                <a:solidFill>
                  <a:schemeClr val="tx1"/>
                </a:solidFill>
                <a:latin typeface="+mn-lt"/>
                <a:ea typeface="+mn-ea"/>
                <a:cs typeface="+mn-cs"/>
              </a:rPr>
              <a:t>signal</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involving</a:t>
            </a:r>
            <a:r>
              <a:rPr lang="tr-TR" sz="1200" b="0" i="0" kern="1200" dirty="0">
                <a:solidFill>
                  <a:schemeClr val="tx1"/>
                </a:solidFill>
                <a:latin typeface="+mn-lt"/>
                <a:ea typeface="+mn-ea"/>
                <a:cs typeface="+mn-cs"/>
              </a:rPr>
              <a:t> the </a:t>
            </a:r>
            <a:r>
              <a:rPr lang="tr-TR" sz="1200" b="0" i="0" kern="1200" dirty="0" err="1">
                <a:solidFill>
                  <a:schemeClr val="tx1"/>
                </a:solidFill>
                <a:latin typeface="+mn-lt"/>
                <a:ea typeface="+mn-ea"/>
                <a:cs typeface="+mn-cs"/>
              </a:rPr>
              <a:t>bilateral</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left</a:t>
            </a:r>
            <a:r>
              <a:rPr lang="tr-TR" sz="1200" b="0" i="0" kern="1200" dirty="0">
                <a:solidFill>
                  <a:schemeClr val="tx1"/>
                </a:solidFill>
                <a:latin typeface="+mn-lt"/>
                <a:ea typeface="+mn-ea"/>
                <a:cs typeface="+mn-cs"/>
              </a:rPr>
              <a:t> N </a:t>
            </a:r>
            <a:r>
              <a:rPr lang="tr-TR" sz="1200" b="0" i="0" kern="1200" dirty="0" err="1">
                <a:solidFill>
                  <a:schemeClr val="tx1"/>
                </a:solidFill>
                <a:latin typeface="+mn-lt"/>
                <a:ea typeface="+mn-ea"/>
                <a:cs typeface="+mn-cs"/>
              </a:rPr>
              <a:t>right</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cortex</a:t>
            </a:r>
            <a:r>
              <a:rPr lang="tr-TR" sz="1200" b="0" i="0" kern="1200" dirty="0">
                <a:solidFill>
                  <a:schemeClr val="tx1"/>
                </a:solidFill>
                <a:latin typeface="+mn-lt"/>
                <a:ea typeface="+mn-ea"/>
                <a:cs typeface="+mn-cs"/>
              </a:rPr>
              <a:t> and </a:t>
            </a:r>
            <a:r>
              <a:rPr lang="tr-TR" sz="1200" b="0" i="0" kern="1200" dirty="0" err="1">
                <a:solidFill>
                  <a:schemeClr val="tx1"/>
                </a:solidFill>
                <a:latin typeface="+mn-lt"/>
                <a:ea typeface="+mn-ea"/>
                <a:cs typeface="+mn-cs"/>
              </a:rPr>
              <a:t>subcortical</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white</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matter</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Effacement</a:t>
            </a:r>
            <a:r>
              <a:rPr lang="tr-TR" sz="1200" b="0" i="0" kern="1200" dirty="0">
                <a:solidFill>
                  <a:schemeClr val="tx1"/>
                </a:solidFill>
                <a:latin typeface="+mn-lt"/>
                <a:ea typeface="+mn-ea"/>
                <a:cs typeface="+mn-cs"/>
              </a:rPr>
              <a:t> of </a:t>
            </a:r>
            <a:r>
              <a:rPr lang="tr-TR" sz="1200" b="0" i="0" kern="1200" dirty="0" err="1">
                <a:solidFill>
                  <a:schemeClr val="tx1"/>
                </a:solidFill>
                <a:latin typeface="+mn-lt"/>
                <a:ea typeface="+mn-ea"/>
                <a:cs typeface="+mn-cs"/>
              </a:rPr>
              <a:t>sulci</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suggests</a:t>
            </a:r>
            <a:r>
              <a:rPr lang="tr-TR" sz="1200" b="0" i="0" kern="1200" dirty="0">
                <a:solidFill>
                  <a:schemeClr val="tx1"/>
                </a:solidFill>
                <a:latin typeface="+mn-lt"/>
                <a:ea typeface="+mn-ea"/>
                <a:cs typeface="+mn-cs"/>
              </a:rPr>
              <a:t> associated </a:t>
            </a:r>
            <a:r>
              <a:rPr lang="tr-TR" sz="1200" b="0" i="0" kern="1200" dirty="0" err="1">
                <a:solidFill>
                  <a:schemeClr val="tx1"/>
                </a:solidFill>
                <a:latin typeface="+mn-lt"/>
                <a:ea typeface="+mn-ea"/>
                <a:cs typeface="+mn-cs"/>
              </a:rPr>
              <a:t>swelling</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Findings</a:t>
            </a:r>
            <a:r>
              <a:rPr lang="tr-TR" sz="1200" b="0" i="0" kern="1200" dirty="0">
                <a:solidFill>
                  <a:schemeClr val="tx1"/>
                </a:solidFill>
                <a:latin typeface="+mn-lt"/>
                <a:ea typeface="+mn-ea"/>
                <a:cs typeface="+mn-cs"/>
              </a:rPr>
              <a:t> are </a:t>
            </a:r>
            <a:r>
              <a:rPr lang="tr-TR" sz="1200" b="0" i="0" kern="1200" dirty="0" err="1">
                <a:solidFill>
                  <a:schemeClr val="tx1"/>
                </a:solidFill>
                <a:latin typeface="+mn-lt"/>
                <a:ea typeface="+mn-ea"/>
                <a:cs typeface="+mn-cs"/>
              </a:rPr>
              <a:t>suggestive</a:t>
            </a:r>
            <a:r>
              <a:rPr lang="tr-TR" sz="1200" b="0" i="0" kern="1200" dirty="0">
                <a:solidFill>
                  <a:schemeClr val="tx1"/>
                </a:solidFill>
                <a:latin typeface="+mn-lt"/>
                <a:ea typeface="+mn-ea"/>
                <a:cs typeface="+mn-cs"/>
              </a:rPr>
              <a:t> of </a:t>
            </a:r>
            <a:r>
              <a:rPr lang="tr-TR" sz="1200" b="0" i="0" kern="1200" dirty="0" err="1">
                <a:solidFill>
                  <a:schemeClr val="tx1"/>
                </a:solidFill>
                <a:latin typeface="+mn-lt"/>
                <a:ea typeface="+mn-ea"/>
                <a:cs typeface="+mn-cs"/>
              </a:rPr>
              <a:t>posterior</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reversible</a:t>
            </a:r>
            <a:r>
              <a:rPr lang="tr-TR" sz="1200" b="0" i="0" kern="1200" dirty="0">
                <a:solidFill>
                  <a:schemeClr val="tx1"/>
                </a:solidFill>
                <a:latin typeface="+mn-lt"/>
                <a:ea typeface="+mn-ea"/>
                <a:cs typeface="+mn-cs"/>
              </a:rPr>
              <a:t> </a:t>
            </a:r>
            <a:r>
              <a:rPr lang="tr-TR" sz="1200" b="0" i="0" kern="1200" dirty="0" err="1">
                <a:solidFill>
                  <a:schemeClr val="tx1"/>
                </a:solidFill>
                <a:latin typeface="+mn-lt"/>
                <a:ea typeface="+mn-ea"/>
                <a:cs typeface="+mn-cs"/>
              </a:rPr>
              <a:t>encephalopathy</a:t>
            </a:r>
            <a:r>
              <a:rPr lang="tr-TR" sz="1200" b="0" i="0" kern="1200" dirty="0">
                <a:solidFill>
                  <a:schemeClr val="tx1"/>
                </a:solidFill>
                <a:latin typeface="+mn-lt"/>
                <a:ea typeface="+mn-ea"/>
                <a:cs typeface="+mn-cs"/>
              </a:rPr>
              <a:t> (PRES)</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77</a:t>
            </a:fld>
            <a:endParaRPr lang="tr-TR"/>
          </a:p>
        </p:txBody>
      </p:sp>
    </p:spTree>
    <p:extLst>
      <p:ext uri="{BB962C8B-B14F-4D97-AF65-F5344CB8AC3E}">
        <p14:creationId xmlns:p14="http://schemas.microsoft.com/office/powerpoint/2010/main" val="37561912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b="0" i="1" kern="1200" dirty="0">
                <a:solidFill>
                  <a:schemeClr val="tx1"/>
                </a:solidFill>
                <a:latin typeface="+mn-lt"/>
                <a:ea typeface="+mn-ea"/>
                <a:cs typeface="+mn-cs"/>
              </a:rPr>
              <a:t>3.5.7 Prevention</a:t>
            </a:r>
            <a:r>
              <a:rPr lang="en-US" sz="1200" b="0" i="0" kern="1200" dirty="0">
                <a:solidFill>
                  <a:schemeClr val="tx1"/>
                </a:solidFill>
                <a:latin typeface="+mn-lt"/>
                <a:ea typeface="+mn-ea"/>
                <a:cs typeface="+mn-cs"/>
              </a:rPr>
              <a:t/>
            </a:r>
            <a:br>
              <a:rPr lang="en-US" sz="1200" b="0" i="0" kern="1200" dirty="0">
                <a:solidFill>
                  <a:schemeClr val="tx1"/>
                </a:solidFill>
                <a:latin typeface="+mn-lt"/>
                <a:ea typeface="+mn-ea"/>
                <a:cs typeface="+mn-cs"/>
              </a:rPr>
            </a:br>
            <a:r>
              <a:rPr lang="en-US" sz="1200" b="0" i="0" kern="1200" dirty="0">
                <a:solidFill>
                  <a:schemeClr val="tx1"/>
                </a:solidFill>
                <a:latin typeface="+mn-lt"/>
                <a:ea typeface="+mn-ea"/>
                <a:cs typeface="+mn-cs"/>
              </a:rPr>
              <a:t>The only reasonable measure is to keep close observation (2–3 times per week) of the CNI, LDH and creatinine levels. If any of these markers increase, peripheral blood smears, </a:t>
            </a:r>
            <a:r>
              <a:rPr lang="en-US" sz="1200" b="0" i="0" kern="1200" dirty="0" err="1">
                <a:solidFill>
                  <a:schemeClr val="tx1"/>
                </a:solidFill>
                <a:latin typeface="+mn-lt"/>
                <a:ea typeface="+mn-ea"/>
                <a:cs typeface="+mn-cs"/>
              </a:rPr>
              <a:t>haptoglobin</a:t>
            </a:r>
            <a:r>
              <a:rPr lang="en-US" sz="1200" b="0" i="0" kern="1200" dirty="0">
                <a:solidFill>
                  <a:schemeClr val="tx1"/>
                </a:solidFill>
                <a:latin typeface="+mn-lt"/>
                <a:ea typeface="+mn-ea"/>
                <a:cs typeface="+mn-cs"/>
              </a:rPr>
              <a:t> levels and Coombs tests (direct and indirect </a:t>
            </a:r>
            <a:r>
              <a:rPr lang="en-US" sz="1200" b="0" i="0" kern="1200" dirty="0" err="1">
                <a:solidFill>
                  <a:schemeClr val="tx1"/>
                </a:solidFill>
                <a:latin typeface="+mn-lt"/>
                <a:ea typeface="+mn-ea"/>
                <a:cs typeface="+mn-cs"/>
              </a:rPr>
              <a:t>antiglobulin</a:t>
            </a:r>
            <a:r>
              <a:rPr lang="en-US" sz="1200" b="0" i="0" kern="1200" dirty="0">
                <a:solidFill>
                  <a:schemeClr val="tx1"/>
                </a:solidFill>
                <a:latin typeface="+mn-lt"/>
                <a:ea typeface="+mn-ea"/>
                <a:cs typeface="+mn-cs"/>
              </a:rPr>
              <a:t> tests) should be evaluated.</a:t>
            </a:r>
          </a:p>
          <a:p>
            <a:r>
              <a:rPr lang="en-US" sz="1200" b="0" i="1" kern="1200" dirty="0">
                <a:solidFill>
                  <a:schemeClr val="tx1"/>
                </a:solidFill>
                <a:latin typeface="+mn-lt"/>
                <a:ea typeface="+mn-ea"/>
                <a:cs typeface="+mn-cs"/>
              </a:rPr>
              <a:t>3.5.8 Treatment</a:t>
            </a:r>
            <a:r>
              <a:rPr lang="en-US" sz="1200" b="0" i="0" kern="1200" dirty="0">
                <a:solidFill>
                  <a:schemeClr val="tx1"/>
                </a:solidFill>
                <a:latin typeface="+mn-lt"/>
                <a:ea typeface="+mn-ea"/>
                <a:cs typeface="+mn-cs"/>
              </a:rPr>
              <a:t/>
            </a:r>
            <a:br>
              <a:rPr lang="en-US" sz="1200" b="0" i="0" kern="1200" dirty="0">
                <a:solidFill>
                  <a:schemeClr val="tx1"/>
                </a:solidFill>
                <a:latin typeface="+mn-lt"/>
                <a:ea typeface="+mn-ea"/>
                <a:cs typeface="+mn-cs"/>
              </a:rPr>
            </a:br>
            <a:r>
              <a:rPr lang="en-US" sz="1200" b="0" i="0" kern="1200" dirty="0">
                <a:solidFill>
                  <a:schemeClr val="tx1"/>
                </a:solidFill>
                <a:latin typeface="+mn-lt"/>
                <a:ea typeface="+mn-ea"/>
                <a:cs typeface="+mn-cs"/>
              </a:rPr>
              <a:t>The most effective measure is to stop CNI immediately (no dose reduction) by changing </a:t>
            </a:r>
            <a:r>
              <a:rPr lang="en-US" sz="1200" b="0" i="0" kern="1200" dirty="0" err="1">
                <a:solidFill>
                  <a:schemeClr val="tx1"/>
                </a:solidFill>
                <a:latin typeface="+mn-lt"/>
                <a:ea typeface="+mn-ea"/>
                <a:cs typeface="+mn-cs"/>
              </a:rPr>
              <a:t>GvHD</a:t>
            </a:r>
            <a:r>
              <a:rPr lang="en-US" sz="1200" b="0" i="0" kern="1200" dirty="0">
                <a:solidFill>
                  <a:schemeClr val="tx1"/>
                </a:solidFill>
                <a:latin typeface="+mn-lt"/>
                <a:ea typeface="+mn-ea"/>
                <a:cs typeface="+mn-cs"/>
              </a:rPr>
              <a:t> prophylaxis/treatment to another drug (corticosteroids, mycophenolate). Plasma exchange usually offers a poor response (median 35%; range 20–80%) probably because TMA is not associated with an absence or severe reduction of plasma ADAMTS13 activity and has a high associated mortality (80%). Some authors have reported successful results with </a:t>
            </a:r>
            <a:r>
              <a:rPr lang="en-US" sz="1200" b="0" i="0" kern="1200" dirty="0" err="1">
                <a:solidFill>
                  <a:schemeClr val="tx1"/>
                </a:solidFill>
                <a:latin typeface="+mn-lt"/>
                <a:ea typeface="+mn-ea"/>
                <a:cs typeface="+mn-cs"/>
              </a:rPr>
              <a:t>defibrotide</a:t>
            </a:r>
            <a:r>
              <a:rPr lang="en-US" sz="1200" b="0" i="0" kern="1200" dirty="0">
                <a:solidFill>
                  <a:schemeClr val="tx1"/>
                </a:solidFill>
                <a:latin typeface="+mn-lt"/>
                <a:ea typeface="+mn-ea"/>
                <a:cs typeface="+mn-cs"/>
              </a:rPr>
              <a:t>, </a:t>
            </a:r>
            <a:r>
              <a:rPr lang="en-US" sz="1200" b="0" i="0" kern="1200" dirty="0" err="1">
                <a:solidFill>
                  <a:schemeClr val="tx1"/>
                </a:solidFill>
                <a:latin typeface="+mn-lt"/>
                <a:ea typeface="+mn-ea"/>
                <a:cs typeface="+mn-cs"/>
              </a:rPr>
              <a:t>rituximab</a:t>
            </a:r>
            <a:r>
              <a:rPr lang="en-US" sz="1200" b="0" i="0" kern="1200" dirty="0">
                <a:solidFill>
                  <a:schemeClr val="tx1"/>
                </a:solidFill>
                <a:latin typeface="+mn-lt"/>
                <a:ea typeface="+mn-ea"/>
                <a:cs typeface="+mn-cs"/>
              </a:rPr>
              <a:t>, </a:t>
            </a:r>
            <a:r>
              <a:rPr lang="en-US" sz="1200" b="0" i="0" kern="1200" dirty="0" err="1">
                <a:solidFill>
                  <a:schemeClr val="tx1"/>
                </a:solidFill>
                <a:latin typeface="+mn-lt"/>
                <a:ea typeface="+mn-ea"/>
                <a:cs typeface="+mn-cs"/>
              </a:rPr>
              <a:t>daclizumab</a:t>
            </a:r>
            <a:r>
              <a:rPr lang="en-US" sz="1200" b="0" i="0" kern="1200" dirty="0">
                <a:solidFill>
                  <a:schemeClr val="tx1"/>
                </a:solidFill>
                <a:latin typeface="+mn-lt"/>
                <a:ea typeface="+mn-ea"/>
                <a:cs typeface="+mn-cs"/>
              </a:rPr>
              <a:t> and </a:t>
            </a:r>
            <a:r>
              <a:rPr lang="en-US" sz="1200" b="0" i="0" kern="1200" dirty="0" err="1">
                <a:solidFill>
                  <a:schemeClr val="tx1"/>
                </a:solidFill>
                <a:latin typeface="+mn-lt"/>
                <a:ea typeface="+mn-ea"/>
                <a:cs typeface="+mn-cs"/>
              </a:rPr>
              <a:t>basiliximab</a:t>
            </a:r>
            <a:r>
              <a:rPr lang="en-US" sz="1200" b="0" i="0" kern="1200" dirty="0">
                <a:solidFill>
                  <a:schemeClr val="tx1"/>
                </a:solidFill>
                <a:latin typeface="+mn-lt"/>
                <a:ea typeface="+mn-ea"/>
                <a:cs typeface="+mn-cs"/>
              </a:rPr>
              <a:t> therapies.</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78</a:t>
            </a:fld>
            <a:endParaRPr lang="tr-TR"/>
          </a:p>
        </p:txBody>
      </p:sp>
    </p:spTree>
    <p:extLst>
      <p:ext uri="{BB962C8B-B14F-4D97-AF65-F5344CB8AC3E}">
        <p14:creationId xmlns:p14="http://schemas.microsoft.com/office/powerpoint/2010/main" val="17025028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000" b="1" kern="1200" dirty="0">
                <a:solidFill>
                  <a:schemeClr val="tx1"/>
                </a:solidFill>
                <a:latin typeface="+mn-lt"/>
                <a:ea typeface="+mn-ea"/>
                <a:cs typeface="+mn-cs"/>
              </a:rPr>
              <a:t>Risk factors</a:t>
            </a:r>
            <a:r>
              <a:rPr lang="en-US" sz="1000" kern="1200" dirty="0">
                <a:solidFill>
                  <a:schemeClr val="tx1"/>
                </a:solidFill>
                <a:latin typeface="+mn-lt"/>
                <a:ea typeface="+mn-ea"/>
                <a:cs typeface="+mn-cs"/>
              </a:rPr>
              <a:t/>
            </a:r>
            <a:br>
              <a:rPr lang="en-US" sz="1000" kern="1200" dirty="0">
                <a:solidFill>
                  <a:schemeClr val="tx1"/>
                </a:solidFill>
                <a:latin typeface="+mn-lt"/>
                <a:ea typeface="+mn-ea"/>
                <a:cs typeface="+mn-cs"/>
              </a:rPr>
            </a:br>
            <a:r>
              <a:rPr lang="en-US" sz="1000" kern="1200" dirty="0">
                <a:solidFill>
                  <a:srgbClr val="FF0000"/>
                </a:solidFill>
                <a:latin typeface="+mn-lt"/>
                <a:ea typeface="+mn-ea"/>
                <a:cs typeface="+mn-cs"/>
              </a:rPr>
              <a:t>The use of G-CSG, GM-CSF or K-CSF; high cumulative doses of CT in the pre-HSCT phase; unrelated or HLA-mismatched donor grafts</a:t>
            </a:r>
            <a:r>
              <a:rPr lang="en-US" sz="1000" kern="1200" dirty="0">
                <a:solidFill>
                  <a:schemeClr val="tx1"/>
                </a:solidFill>
                <a:latin typeface="+mn-lt"/>
                <a:ea typeface="+mn-ea"/>
                <a:cs typeface="+mn-cs"/>
              </a:rPr>
              <a:t>.</a:t>
            </a:r>
            <a:endParaRPr lang="tr-TR" sz="1000" kern="1200" dirty="0">
              <a:solidFill>
                <a:schemeClr val="tx1"/>
              </a:solidFill>
              <a:latin typeface="+mn-lt"/>
              <a:ea typeface="+mn-ea"/>
              <a:cs typeface="+mn-cs"/>
            </a:endParaRPr>
          </a:p>
          <a:p>
            <a:endParaRPr lang="tr-TR" sz="1000" kern="1200" dirty="0">
              <a:solidFill>
                <a:schemeClr val="tx1"/>
              </a:solidFill>
              <a:latin typeface="+mn-lt"/>
              <a:ea typeface="+mn-ea"/>
              <a:cs typeface="+mn-cs"/>
            </a:endParaRPr>
          </a:p>
          <a:p>
            <a:pPr>
              <a:lnSpc>
                <a:spcPct val="150000"/>
              </a:lnSpc>
            </a:pPr>
            <a:r>
              <a:rPr lang="en-US" sz="1200" b="1" kern="1200" dirty="0">
                <a:solidFill>
                  <a:schemeClr val="tx1"/>
                </a:solidFill>
                <a:latin typeface="+mn-lt"/>
                <a:ea typeface="+mn-ea"/>
                <a:cs typeface="+mn-cs"/>
              </a:rPr>
              <a:t>Differential diagnosis</a:t>
            </a:r>
            <a:r>
              <a:rPr lang="tr-TR" sz="1200" b="1" kern="1200" dirty="0">
                <a:solidFill>
                  <a:schemeClr val="tx1"/>
                </a:solidFill>
                <a:latin typeface="+mn-lt"/>
                <a:ea typeface="+mn-ea"/>
                <a:cs typeface="+mn-cs"/>
              </a:rPr>
              <a:t>;</a:t>
            </a:r>
          </a:p>
          <a:p>
            <a:pPr>
              <a:lnSpc>
                <a:spcPct val="150000"/>
              </a:lnSpc>
            </a:pPr>
            <a:r>
              <a:rPr lang="en-US" sz="1200" b="1" kern="1200" dirty="0">
                <a:solidFill>
                  <a:srgbClr val="FF0000"/>
                </a:solidFill>
                <a:latin typeface="+mn-lt"/>
                <a:ea typeface="+mn-ea"/>
                <a:cs typeface="+mn-cs"/>
              </a:rPr>
              <a:t>From ES</a:t>
            </a:r>
            <a:r>
              <a:rPr lang="en-US" sz="1200" kern="1200" dirty="0">
                <a:solidFill>
                  <a:srgbClr val="FF0000"/>
                </a:solidFill>
                <a:latin typeface="+mn-lt"/>
                <a:ea typeface="+mn-ea"/>
                <a:cs typeface="+mn-cs"/>
              </a:rPr>
              <a:t>: </a:t>
            </a:r>
            <a:r>
              <a:rPr lang="en-US" sz="1200" kern="1200" dirty="0">
                <a:solidFill>
                  <a:schemeClr val="tx1"/>
                </a:solidFill>
                <a:latin typeface="+mn-lt"/>
                <a:ea typeface="+mn-ea"/>
                <a:cs typeface="+mn-cs"/>
              </a:rPr>
              <a:t>its earlier development, the absence of skin rash and the poor response to corticosteroids. </a:t>
            </a:r>
            <a:endParaRPr lang="tr-TR" sz="1200" kern="1200" dirty="0">
              <a:solidFill>
                <a:schemeClr val="tx1"/>
              </a:solidFill>
              <a:latin typeface="+mn-lt"/>
              <a:ea typeface="+mn-ea"/>
              <a:cs typeface="+mn-cs"/>
            </a:endParaRPr>
          </a:p>
          <a:p>
            <a:pPr>
              <a:lnSpc>
                <a:spcPct val="150000"/>
              </a:lnSpc>
            </a:pPr>
            <a:r>
              <a:rPr lang="en-US" sz="1200" b="1" kern="1200" dirty="0">
                <a:solidFill>
                  <a:srgbClr val="FF0000"/>
                </a:solidFill>
                <a:latin typeface="+mn-lt"/>
                <a:ea typeface="+mn-ea"/>
                <a:cs typeface="+mn-cs"/>
              </a:rPr>
              <a:t>From VOD</a:t>
            </a:r>
            <a:r>
              <a:rPr lang="tr-TR" sz="1200" b="1" kern="1200" dirty="0">
                <a:solidFill>
                  <a:srgbClr val="FF0000"/>
                </a:solidFill>
                <a:latin typeface="+mn-lt"/>
                <a:ea typeface="+mn-ea"/>
                <a:cs typeface="+mn-cs"/>
              </a:rPr>
              <a:t> </a:t>
            </a:r>
            <a:r>
              <a:rPr lang="en-US" sz="1200" kern="1200" dirty="0">
                <a:solidFill>
                  <a:schemeClr val="tx1"/>
                </a:solidFill>
                <a:latin typeface="+mn-lt"/>
                <a:ea typeface="+mn-ea"/>
                <a:cs typeface="+mn-cs"/>
              </a:rPr>
              <a:t>: the absence of jaundice and painful </a:t>
            </a:r>
            <a:r>
              <a:rPr lang="en-US" sz="1200" kern="1200" dirty="0" err="1">
                <a:solidFill>
                  <a:schemeClr val="tx1"/>
                </a:solidFill>
                <a:latin typeface="+mn-lt"/>
                <a:ea typeface="+mn-ea"/>
                <a:cs typeface="+mn-cs"/>
              </a:rPr>
              <a:t>hepatomegaly</a:t>
            </a:r>
            <a:r>
              <a:rPr lang="en-US" sz="1200" kern="1200" dirty="0">
                <a:solidFill>
                  <a:schemeClr val="tx1"/>
                </a:solidFill>
                <a:latin typeface="+mn-lt"/>
                <a:ea typeface="+mn-ea"/>
                <a:cs typeface="+mn-cs"/>
              </a:rPr>
              <a:t> and the poor response to </a:t>
            </a:r>
            <a:r>
              <a:rPr lang="en-US" sz="1200" kern="1200" dirty="0" err="1">
                <a:solidFill>
                  <a:schemeClr val="tx1"/>
                </a:solidFill>
                <a:latin typeface="+mn-lt"/>
                <a:ea typeface="+mn-ea"/>
                <a:cs typeface="+mn-cs"/>
              </a:rPr>
              <a:t>furosemide</a:t>
            </a:r>
            <a:r>
              <a:rPr lang="en-US" sz="1200" kern="1200" dirty="0">
                <a:solidFill>
                  <a:schemeClr val="tx1"/>
                </a:solidFill>
                <a:latin typeface="+mn-lt"/>
                <a:ea typeface="+mn-ea"/>
                <a:cs typeface="+mn-cs"/>
              </a:rPr>
              <a:t>. </a:t>
            </a:r>
            <a:endParaRPr lang="tr-TR" sz="1200" kern="1200" dirty="0">
              <a:solidFill>
                <a:schemeClr val="tx1"/>
              </a:solidFill>
              <a:latin typeface="+mn-lt"/>
              <a:ea typeface="+mn-ea"/>
              <a:cs typeface="+mn-cs"/>
            </a:endParaRPr>
          </a:p>
          <a:p>
            <a:pPr>
              <a:lnSpc>
                <a:spcPct val="150000"/>
              </a:lnSpc>
            </a:pPr>
            <a:r>
              <a:rPr lang="en-US" sz="1200" b="1" kern="1200" dirty="0">
                <a:solidFill>
                  <a:srgbClr val="FF0000"/>
                </a:solidFill>
                <a:latin typeface="+mn-lt"/>
                <a:ea typeface="+mn-ea"/>
                <a:cs typeface="+mn-cs"/>
              </a:rPr>
              <a:t>From DAH</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generalised</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oedema</a:t>
            </a:r>
            <a:r>
              <a:rPr lang="en-US" sz="1200" kern="1200" dirty="0">
                <a:solidFill>
                  <a:schemeClr val="tx1"/>
                </a:solidFill>
                <a:latin typeface="+mn-lt"/>
                <a:ea typeface="+mn-ea"/>
                <a:cs typeface="+mn-cs"/>
              </a:rPr>
              <a:t>.</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80</a:t>
            </a:fld>
            <a:endParaRPr lang="tr-TR"/>
          </a:p>
        </p:txBody>
      </p:sp>
    </p:spTree>
    <p:extLst>
      <p:ext uri="{BB962C8B-B14F-4D97-AF65-F5344CB8AC3E}">
        <p14:creationId xmlns:p14="http://schemas.microsoft.com/office/powerpoint/2010/main" val="6563803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81</a:t>
            </a:fld>
            <a:endParaRPr lang="tr-TR"/>
          </a:p>
        </p:txBody>
      </p:sp>
    </p:spTree>
    <p:extLst>
      <p:ext uri="{BB962C8B-B14F-4D97-AF65-F5344CB8AC3E}">
        <p14:creationId xmlns:p14="http://schemas.microsoft.com/office/powerpoint/2010/main" val="26129660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sz="1000" kern="1200" dirty="0">
              <a:solidFill>
                <a:schemeClr val="tx1"/>
              </a:solidFill>
              <a:latin typeface="+mn-lt"/>
              <a:ea typeface="+mn-ea"/>
              <a:cs typeface="+mn-cs"/>
            </a:endParaRPr>
          </a:p>
          <a:p>
            <a:endParaRPr lang="tr-TR" sz="1000" kern="1200" dirty="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82</a:t>
            </a:fld>
            <a:endParaRPr lang="tr-TR"/>
          </a:p>
        </p:txBody>
      </p:sp>
    </p:spTree>
    <p:extLst>
      <p:ext uri="{BB962C8B-B14F-4D97-AF65-F5344CB8AC3E}">
        <p14:creationId xmlns:p14="http://schemas.microsoft.com/office/powerpoint/2010/main" val="36593940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b="0" i="1" kern="1200" dirty="0">
                <a:solidFill>
                  <a:schemeClr val="tx1"/>
                </a:solidFill>
                <a:latin typeface="+mn-lt"/>
                <a:ea typeface="+mn-ea"/>
                <a:cs typeface="+mn-cs"/>
              </a:rPr>
              <a:t>3.3.3 Clinical features and diagnostic criteria</a:t>
            </a:r>
            <a:r>
              <a:rPr lang="en-US" dirty="0"/>
              <a:t/>
            </a:r>
            <a:br>
              <a:rPr lang="en-US" dirty="0"/>
            </a:br>
            <a:r>
              <a:rPr lang="en-US" sz="1200" b="0" i="0" kern="1200" dirty="0">
                <a:solidFill>
                  <a:schemeClr val="tx1"/>
                </a:solidFill>
                <a:latin typeface="+mn-lt"/>
                <a:ea typeface="+mn-ea"/>
                <a:cs typeface="+mn-cs"/>
              </a:rPr>
              <a:t>The clinical manifestations and the Spitzer and </a:t>
            </a:r>
            <a:r>
              <a:rPr lang="en-US" sz="1200" b="0" i="0" kern="1200" dirty="0" err="1">
                <a:solidFill>
                  <a:schemeClr val="tx1"/>
                </a:solidFill>
                <a:latin typeface="+mn-lt"/>
                <a:ea typeface="+mn-ea"/>
                <a:cs typeface="+mn-cs"/>
              </a:rPr>
              <a:t>Maiolino</a:t>
            </a:r>
            <a:r>
              <a:rPr lang="en-US" sz="1200" b="0" i="0" kern="1200" dirty="0">
                <a:solidFill>
                  <a:schemeClr val="tx1"/>
                </a:solidFill>
                <a:latin typeface="+mn-lt"/>
                <a:ea typeface="+mn-ea"/>
                <a:cs typeface="+mn-cs"/>
              </a:rPr>
              <a:t> diagnostic criteria are listed in </a:t>
            </a:r>
            <a:r>
              <a:rPr lang="en-US" sz="1200" b="1" i="0" u="none" strike="noStrike" kern="1200" dirty="0">
                <a:solidFill>
                  <a:schemeClr val="tx1"/>
                </a:solidFill>
                <a:latin typeface="+mn-lt"/>
                <a:ea typeface="+mn-ea"/>
                <a:cs typeface="+mn-cs"/>
                <a:hlinkClick r:id="rId3" tooltip="Table 5"/>
              </a:rPr>
              <a:t>Table 5</a:t>
            </a:r>
            <a:r>
              <a:rPr lang="en-US" sz="1200" b="0" i="0" kern="1200" dirty="0">
                <a:solidFill>
                  <a:schemeClr val="tx1"/>
                </a:solidFill>
                <a:latin typeface="+mn-lt"/>
                <a:ea typeface="+mn-ea"/>
                <a:cs typeface="+mn-cs"/>
              </a:rPr>
              <a:t> (</a:t>
            </a:r>
            <a:r>
              <a:rPr lang="en-US" sz="1200" b="1" i="0" u="none" strike="noStrike" kern="1200" dirty="0">
                <a:solidFill>
                  <a:schemeClr val="tx1"/>
                </a:solidFill>
                <a:latin typeface="+mn-lt"/>
                <a:ea typeface="+mn-ea"/>
                <a:cs typeface="+mn-cs"/>
                <a:hlinkClick r:id="rId3"/>
              </a:rPr>
              <a:t>13</a:t>
            </a:r>
            <a:r>
              <a:rPr lang="en-US" sz="1200" b="0" i="0" kern="1200" dirty="0">
                <a:solidFill>
                  <a:schemeClr val="tx1"/>
                </a:solidFill>
                <a:latin typeface="+mn-lt"/>
                <a:ea typeface="+mn-ea"/>
                <a:cs typeface="+mn-cs"/>
              </a:rPr>
              <a:t>, </a:t>
            </a:r>
            <a:r>
              <a:rPr lang="en-US" sz="1200" b="1" i="0" u="none" strike="noStrike" kern="1200" dirty="0">
                <a:solidFill>
                  <a:schemeClr val="tx1"/>
                </a:solidFill>
                <a:latin typeface="+mn-lt"/>
                <a:ea typeface="+mn-ea"/>
                <a:cs typeface="+mn-cs"/>
                <a:hlinkClick r:id="rId3"/>
              </a:rPr>
              <a:t>16</a:t>
            </a:r>
            <a:r>
              <a:rPr lang="en-US" sz="1200" b="0" i="0" kern="1200" dirty="0">
                <a:solidFill>
                  <a:schemeClr val="tx1"/>
                </a:solidFill>
                <a:latin typeface="+mn-lt"/>
                <a:ea typeface="+mn-ea"/>
                <a:cs typeface="+mn-cs"/>
              </a:rPr>
              <a:t>). A recent study showed that the </a:t>
            </a:r>
            <a:r>
              <a:rPr lang="en-US" sz="1200" b="0" i="0" kern="1200" dirty="0" err="1">
                <a:solidFill>
                  <a:schemeClr val="tx1"/>
                </a:solidFill>
                <a:latin typeface="+mn-lt"/>
                <a:ea typeface="+mn-ea"/>
                <a:cs typeface="+mn-cs"/>
              </a:rPr>
              <a:t>Maiolino</a:t>
            </a:r>
            <a:r>
              <a:rPr lang="en-US" sz="1200" b="0" i="0" kern="1200" dirty="0">
                <a:solidFill>
                  <a:schemeClr val="tx1"/>
                </a:solidFill>
                <a:latin typeface="+mn-lt"/>
                <a:ea typeface="+mn-ea"/>
                <a:cs typeface="+mn-cs"/>
              </a:rPr>
              <a:t> criteria - when correctly applied - are the best tool to establish an early diagnosis, despite being less specific than the Spitzer criteria. A sudden and significant increase in the level of C-reactive protein can help to establish the </a:t>
            </a:r>
            <a:r>
              <a:rPr lang="en-US" sz="1200" b="0" i="0" kern="1200" dirty="0" err="1">
                <a:solidFill>
                  <a:schemeClr val="tx1"/>
                </a:solidFill>
                <a:latin typeface="+mn-lt"/>
                <a:ea typeface="+mn-ea"/>
                <a:cs typeface="+mn-cs"/>
              </a:rPr>
              <a:t>diagnosi</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83</a:t>
            </a:fld>
            <a:endParaRPr lang="tr-TR"/>
          </a:p>
        </p:txBody>
      </p:sp>
    </p:spTree>
    <p:extLst>
      <p:ext uri="{BB962C8B-B14F-4D97-AF65-F5344CB8AC3E}">
        <p14:creationId xmlns:p14="http://schemas.microsoft.com/office/powerpoint/2010/main" val="13292608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b="0" i="1" kern="1200" dirty="0">
                <a:solidFill>
                  <a:schemeClr val="tx1"/>
                </a:solidFill>
                <a:latin typeface="+mn-lt"/>
                <a:ea typeface="+mn-ea"/>
                <a:cs typeface="+mn-cs"/>
              </a:rPr>
              <a:t>3.3.3 Clinical features and diagnostic criteria</a:t>
            </a:r>
            <a:r>
              <a:rPr lang="en-US" dirty="0"/>
              <a:t/>
            </a:r>
            <a:br>
              <a:rPr lang="en-US" dirty="0"/>
            </a:br>
            <a:r>
              <a:rPr lang="en-US" sz="1200" b="0" i="0" kern="1200" dirty="0">
                <a:solidFill>
                  <a:schemeClr val="tx1"/>
                </a:solidFill>
                <a:latin typeface="+mn-lt"/>
                <a:ea typeface="+mn-ea"/>
                <a:cs typeface="+mn-cs"/>
              </a:rPr>
              <a:t>The clinical manifestations and the Spitzer and </a:t>
            </a:r>
            <a:r>
              <a:rPr lang="en-US" sz="1200" b="0" i="0" kern="1200" dirty="0" err="1">
                <a:solidFill>
                  <a:schemeClr val="tx1"/>
                </a:solidFill>
                <a:latin typeface="+mn-lt"/>
                <a:ea typeface="+mn-ea"/>
                <a:cs typeface="+mn-cs"/>
              </a:rPr>
              <a:t>Maiolino</a:t>
            </a:r>
            <a:r>
              <a:rPr lang="en-US" sz="1200" b="0" i="0" kern="1200" dirty="0">
                <a:solidFill>
                  <a:schemeClr val="tx1"/>
                </a:solidFill>
                <a:latin typeface="+mn-lt"/>
                <a:ea typeface="+mn-ea"/>
                <a:cs typeface="+mn-cs"/>
              </a:rPr>
              <a:t> diagnostic criteria are listed in </a:t>
            </a:r>
            <a:r>
              <a:rPr lang="en-US" sz="1200" b="1" i="0" u="none" strike="noStrike" kern="1200" dirty="0">
                <a:solidFill>
                  <a:schemeClr val="tx1"/>
                </a:solidFill>
                <a:latin typeface="+mn-lt"/>
                <a:ea typeface="+mn-ea"/>
                <a:cs typeface="+mn-cs"/>
                <a:hlinkClick r:id="rId3" tooltip="Table 5"/>
              </a:rPr>
              <a:t>Table 5</a:t>
            </a:r>
            <a:r>
              <a:rPr lang="en-US" sz="1200" b="0" i="0" kern="1200" dirty="0">
                <a:solidFill>
                  <a:schemeClr val="tx1"/>
                </a:solidFill>
                <a:latin typeface="+mn-lt"/>
                <a:ea typeface="+mn-ea"/>
                <a:cs typeface="+mn-cs"/>
              </a:rPr>
              <a:t> (</a:t>
            </a:r>
            <a:r>
              <a:rPr lang="en-US" sz="1200" b="1" i="0" u="none" strike="noStrike" kern="1200" dirty="0">
                <a:solidFill>
                  <a:schemeClr val="tx1"/>
                </a:solidFill>
                <a:latin typeface="+mn-lt"/>
                <a:ea typeface="+mn-ea"/>
                <a:cs typeface="+mn-cs"/>
                <a:hlinkClick r:id="rId3"/>
              </a:rPr>
              <a:t>13</a:t>
            </a:r>
            <a:r>
              <a:rPr lang="en-US" sz="1200" b="0" i="0" kern="1200" dirty="0">
                <a:solidFill>
                  <a:schemeClr val="tx1"/>
                </a:solidFill>
                <a:latin typeface="+mn-lt"/>
                <a:ea typeface="+mn-ea"/>
                <a:cs typeface="+mn-cs"/>
              </a:rPr>
              <a:t>, </a:t>
            </a:r>
            <a:r>
              <a:rPr lang="en-US" sz="1200" b="1" i="0" u="none" strike="noStrike" kern="1200" dirty="0">
                <a:solidFill>
                  <a:schemeClr val="tx1"/>
                </a:solidFill>
                <a:latin typeface="+mn-lt"/>
                <a:ea typeface="+mn-ea"/>
                <a:cs typeface="+mn-cs"/>
                <a:hlinkClick r:id="rId3"/>
              </a:rPr>
              <a:t>16</a:t>
            </a:r>
            <a:r>
              <a:rPr lang="en-US" sz="1200" b="0" i="0" kern="1200" dirty="0">
                <a:solidFill>
                  <a:schemeClr val="tx1"/>
                </a:solidFill>
                <a:latin typeface="+mn-lt"/>
                <a:ea typeface="+mn-ea"/>
                <a:cs typeface="+mn-cs"/>
              </a:rPr>
              <a:t>). A recent study showed that the </a:t>
            </a:r>
            <a:r>
              <a:rPr lang="en-US" sz="1200" b="0" i="0" kern="1200" dirty="0" err="1">
                <a:solidFill>
                  <a:schemeClr val="tx1"/>
                </a:solidFill>
                <a:latin typeface="+mn-lt"/>
                <a:ea typeface="+mn-ea"/>
                <a:cs typeface="+mn-cs"/>
              </a:rPr>
              <a:t>Maiolino</a:t>
            </a:r>
            <a:r>
              <a:rPr lang="en-US" sz="1200" b="0" i="0" kern="1200" dirty="0">
                <a:solidFill>
                  <a:schemeClr val="tx1"/>
                </a:solidFill>
                <a:latin typeface="+mn-lt"/>
                <a:ea typeface="+mn-ea"/>
                <a:cs typeface="+mn-cs"/>
              </a:rPr>
              <a:t> criteria - when correctly applied - are the best tool to establish an early diagnosis, despite being less specific than the Spitzer criteria. A sudden and significant increase in the level of C-reactive protein can help to establish the </a:t>
            </a:r>
            <a:r>
              <a:rPr lang="en-US" sz="1200" b="0" i="0" kern="1200" dirty="0" err="1">
                <a:solidFill>
                  <a:schemeClr val="tx1"/>
                </a:solidFill>
                <a:latin typeface="+mn-lt"/>
                <a:ea typeface="+mn-ea"/>
                <a:cs typeface="+mn-cs"/>
              </a:rPr>
              <a:t>diagnosi</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84</a:t>
            </a:fld>
            <a:endParaRPr lang="tr-TR"/>
          </a:p>
        </p:txBody>
      </p:sp>
    </p:spTree>
    <p:extLst>
      <p:ext uri="{BB962C8B-B14F-4D97-AF65-F5344CB8AC3E}">
        <p14:creationId xmlns:p14="http://schemas.microsoft.com/office/powerpoint/2010/main" val="22287775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b="0" i="1" kern="1200" dirty="0">
                <a:solidFill>
                  <a:schemeClr val="tx1"/>
                </a:solidFill>
                <a:latin typeface="+mn-lt"/>
                <a:ea typeface="+mn-ea"/>
                <a:cs typeface="+mn-cs"/>
              </a:rPr>
              <a:t>3.3.5. Treatment</a:t>
            </a:r>
            <a:r>
              <a:rPr lang="en-US" sz="1200" b="0" i="0" kern="1200" dirty="0">
                <a:solidFill>
                  <a:schemeClr val="tx1"/>
                </a:solidFill>
                <a:latin typeface="+mn-lt"/>
                <a:ea typeface="+mn-ea"/>
                <a:cs typeface="+mn-cs"/>
              </a:rPr>
              <a:t/>
            </a:r>
            <a:br>
              <a:rPr lang="en-US" sz="1200" b="0" i="0" kern="1200" dirty="0">
                <a:solidFill>
                  <a:schemeClr val="tx1"/>
                </a:solidFill>
                <a:latin typeface="+mn-lt"/>
                <a:ea typeface="+mn-ea"/>
                <a:cs typeface="+mn-cs"/>
              </a:rPr>
            </a:br>
            <a:r>
              <a:rPr lang="en-US" sz="1200" b="0" i="0" kern="1200" dirty="0">
                <a:solidFill>
                  <a:schemeClr val="tx1"/>
                </a:solidFill>
                <a:latin typeface="+mn-lt"/>
                <a:ea typeface="+mn-ea"/>
                <a:cs typeface="+mn-cs"/>
              </a:rPr>
              <a:t>Methyl-PDN 1 mg/kg q 12 hrs (for 3 days) with progressive tapering off over 1 week. Because of the difficulty of excluding an infectious origin of the fever, this treatment should not be started until it has been confirmed that the fever does not respond to empirical antibiotic therapy and that cultures are negative.</a:t>
            </a:r>
          </a:p>
          <a:p>
            <a:r>
              <a:rPr lang="en-US" sz="1200" b="0" i="1" kern="1200" dirty="0">
                <a:solidFill>
                  <a:schemeClr val="tx1"/>
                </a:solidFill>
                <a:latin typeface="+mn-lt"/>
                <a:ea typeface="+mn-ea"/>
                <a:cs typeface="+mn-cs"/>
              </a:rPr>
              <a:t>3.3.6 Evolution</a:t>
            </a:r>
            <a:r>
              <a:rPr lang="en-US" sz="1200" b="0" i="0" kern="1200" dirty="0">
                <a:solidFill>
                  <a:schemeClr val="tx1"/>
                </a:solidFill>
                <a:latin typeface="+mn-lt"/>
                <a:ea typeface="+mn-ea"/>
                <a:cs typeface="+mn-cs"/>
              </a:rPr>
              <a:t/>
            </a:r>
            <a:br>
              <a:rPr lang="en-US" sz="1200" b="0" i="0" kern="1200" dirty="0">
                <a:solidFill>
                  <a:schemeClr val="tx1"/>
                </a:solidFill>
                <a:latin typeface="+mn-lt"/>
                <a:ea typeface="+mn-ea"/>
                <a:cs typeface="+mn-cs"/>
              </a:rPr>
            </a:br>
            <a:r>
              <a:rPr lang="en-US" sz="1200" b="0" i="0" kern="1200" dirty="0">
                <a:solidFill>
                  <a:schemeClr val="tx1"/>
                </a:solidFill>
                <a:latin typeface="+mn-lt"/>
                <a:ea typeface="+mn-ea"/>
                <a:cs typeface="+mn-cs"/>
              </a:rPr>
              <a:t>There is complete resolution in 1–5 days in &gt;80% of the cases if steroids are introduced early. In some cases the symptoms reappear after stopping steroid therapy.</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86</a:t>
            </a:fld>
            <a:endParaRPr lang="tr-TR"/>
          </a:p>
        </p:txBody>
      </p:sp>
    </p:spTree>
    <p:extLst>
      <p:ext uri="{BB962C8B-B14F-4D97-AF65-F5344CB8AC3E}">
        <p14:creationId xmlns:p14="http://schemas.microsoft.com/office/powerpoint/2010/main" val="6248274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pPr>
              <a:lnSpc>
                <a:spcPct val="150000"/>
              </a:lnSpc>
            </a:pPr>
            <a:r>
              <a:rPr lang="en-US" sz="1000" kern="1200" dirty="0">
                <a:solidFill>
                  <a:schemeClr val="tx1"/>
                </a:solidFill>
                <a:latin typeface="+mn-lt"/>
                <a:ea typeface="+mn-ea"/>
                <a:cs typeface="+mn-cs"/>
              </a:rPr>
              <a:t>Successive aliquots of 20 </a:t>
            </a:r>
            <a:r>
              <a:rPr lang="en-US" sz="1000" kern="1200" dirty="0" err="1">
                <a:solidFill>
                  <a:schemeClr val="tx1"/>
                </a:solidFill>
                <a:latin typeface="+mn-lt"/>
                <a:ea typeface="+mn-ea"/>
                <a:cs typeface="+mn-cs"/>
              </a:rPr>
              <a:t>mL</a:t>
            </a:r>
            <a:r>
              <a:rPr lang="en-US" sz="1000" kern="1200" dirty="0">
                <a:solidFill>
                  <a:schemeClr val="tx1"/>
                </a:solidFill>
                <a:latin typeface="+mn-lt"/>
                <a:ea typeface="+mn-ea"/>
                <a:cs typeface="+mn-cs"/>
              </a:rPr>
              <a:t>, in at least three </a:t>
            </a:r>
            <a:r>
              <a:rPr lang="en-US" sz="1000" kern="1200" dirty="0" err="1">
                <a:solidFill>
                  <a:schemeClr val="tx1"/>
                </a:solidFill>
                <a:latin typeface="+mn-lt"/>
                <a:ea typeface="+mn-ea"/>
                <a:cs typeface="+mn-cs"/>
              </a:rPr>
              <a:t>segmentary</a:t>
            </a:r>
            <a:r>
              <a:rPr lang="en-US" sz="1000" kern="1200" dirty="0">
                <a:solidFill>
                  <a:schemeClr val="tx1"/>
                </a:solidFill>
                <a:latin typeface="+mn-lt"/>
                <a:ea typeface="+mn-ea"/>
                <a:cs typeface="+mn-cs"/>
              </a:rPr>
              <a:t> bronchi, become progressively more blood stained (indicating blood in the alveoli). </a:t>
            </a:r>
            <a:endParaRPr lang="tr-TR" sz="1000" kern="1200" dirty="0">
              <a:solidFill>
                <a:schemeClr val="tx1"/>
              </a:solidFill>
              <a:latin typeface="+mn-lt"/>
              <a:ea typeface="+mn-ea"/>
              <a:cs typeface="+mn-cs"/>
            </a:endParaRPr>
          </a:p>
        </p:txBody>
      </p:sp>
      <p:sp>
        <p:nvSpPr>
          <p:cNvPr id="4" name="3 Slayt Numarası Yer Tutucusu"/>
          <p:cNvSpPr>
            <a:spLocks noGrp="1"/>
          </p:cNvSpPr>
          <p:nvPr>
            <p:ph type="sldNum" sz="quarter" idx="10"/>
          </p:nvPr>
        </p:nvSpPr>
        <p:spPr/>
        <p:txBody>
          <a:bodyPr/>
          <a:lstStyle/>
          <a:p>
            <a:fld id="{6F7CBE6A-102C-43EC-90A0-C6A2A9A0FAB9}" type="slidenum">
              <a:rPr lang="tr-TR" smtClean="0"/>
              <a:pPr/>
              <a:t>88</a:t>
            </a:fld>
            <a:endParaRPr lang="tr-TR"/>
          </a:p>
        </p:txBody>
      </p:sp>
    </p:spTree>
    <p:extLst>
      <p:ext uri="{BB962C8B-B14F-4D97-AF65-F5344CB8AC3E}">
        <p14:creationId xmlns:p14="http://schemas.microsoft.com/office/powerpoint/2010/main" val="35031688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89</a:t>
            </a:fld>
            <a:endParaRPr lang="tr-TR"/>
          </a:p>
        </p:txBody>
      </p:sp>
    </p:spTree>
    <p:extLst>
      <p:ext uri="{BB962C8B-B14F-4D97-AF65-F5344CB8AC3E}">
        <p14:creationId xmlns:p14="http://schemas.microsoft.com/office/powerpoint/2010/main" val="2433056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kern="1200" dirty="0">
                <a:solidFill>
                  <a:schemeClr val="tx1"/>
                </a:solidFill>
                <a:latin typeface="+mn-lt"/>
                <a:ea typeface="+mn-ea"/>
                <a:cs typeface="+mn-cs"/>
              </a:rPr>
              <a:t>The overall mortality rate ranges from 60% to 100% (80–100% if patients require mechanical ventilation). With steroid therapy, many patients do not develop respiratory failure (85%) but most of them die from multi-organ dysfunction syndrome or sepsis. </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90</a:t>
            </a:fld>
            <a:endParaRPr lang="tr-TR"/>
          </a:p>
        </p:txBody>
      </p:sp>
    </p:spTree>
    <p:extLst>
      <p:ext uri="{BB962C8B-B14F-4D97-AF65-F5344CB8AC3E}">
        <p14:creationId xmlns:p14="http://schemas.microsoft.com/office/powerpoint/2010/main" val="33178002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pPr algn="ctr">
              <a:buFont typeface="Wingdings" pitchFamily="2" charset="2"/>
              <a:buChar char="§"/>
            </a:pPr>
            <a:r>
              <a:rPr lang="en-US" sz="1000" kern="1200" dirty="0">
                <a:solidFill>
                  <a:schemeClr val="tx1"/>
                </a:solidFill>
                <a:latin typeface="+mn-lt"/>
                <a:ea typeface="+mn-ea"/>
                <a:cs typeface="+mn-cs"/>
              </a:rPr>
              <a:t>IPS is the consequence of </a:t>
            </a:r>
            <a:r>
              <a:rPr lang="en-US" sz="1000" u="sng" kern="1200" dirty="0">
                <a:solidFill>
                  <a:schemeClr val="tx1"/>
                </a:solidFill>
                <a:latin typeface="+mn-lt"/>
                <a:ea typeface="+mn-ea"/>
                <a:cs typeface="+mn-cs"/>
              </a:rPr>
              <a:t>non-infectious lung injury after HSCT </a:t>
            </a:r>
            <a:r>
              <a:rPr lang="en-US" sz="1000" kern="1200" dirty="0">
                <a:solidFill>
                  <a:schemeClr val="tx1"/>
                </a:solidFill>
                <a:latin typeface="+mn-lt"/>
                <a:ea typeface="+mn-ea"/>
                <a:cs typeface="+mn-cs"/>
              </a:rPr>
              <a:t>caused by the toxic effects of conditioning, immunological cell-mediated injury, inflammatory cytokines, flora-derived LPS and - probably - occult pulmonary infection</a:t>
            </a:r>
            <a:endParaRPr lang="tr-TR" sz="1000" kern="1200" dirty="0">
              <a:solidFill>
                <a:schemeClr val="tx1"/>
              </a:solidFill>
              <a:latin typeface="+mn-lt"/>
              <a:ea typeface="+mn-ea"/>
              <a:cs typeface="+mn-cs"/>
            </a:endParaRPr>
          </a:p>
        </p:txBody>
      </p:sp>
      <p:sp>
        <p:nvSpPr>
          <p:cNvPr id="4" name="3 Slayt Numarası Yer Tutucusu"/>
          <p:cNvSpPr>
            <a:spLocks noGrp="1"/>
          </p:cNvSpPr>
          <p:nvPr>
            <p:ph type="sldNum" sz="quarter" idx="10"/>
          </p:nvPr>
        </p:nvSpPr>
        <p:spPr/>
        <p:txBody>
          <a:bodyPr/>
          <a:lstStyle/>
          <a:p>
            <a:fld id="{6F7CBE6A-102C-43EC-90A0-C6A2A9A0FAB9}" type="slidenum">
              <a:rPr lang="tr-TR" smtClean="0"/>
              <a:pPr/>
              <a:t>91</a:t>
            </a:fld>
            <a:endParaRPr lang="tr-TR"/>
          </a:p>
        </p:txBody>
      </p:sp>
    </p:spTree>
    <p:extLst>
      <p:ext uri="{BB962C8B-B14F-4D97-AF65-F5344CB8AC3E}">
        <p14:creationId xmlns:p14="http://schemas.microsoft.com/office/powerpoint/2010/main" val="3972312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kern="1200" dirty="0">
                <a:solidFill>
                  <a:schemeClr val="tx1"/>
                </a:solidFill>
                <a:latin typeface="+mn-lt"/>
                <a:ea typeface="+mn-ea"/>
                <a:cs typeface="+mn-cs"/>
              </a:rPr>
              <a:t>Up to 60–80% of patients with IPS (95% if requiring mechanical ventilation) will die from progressive impairment of respiratory function</a:t>
            </a:r>
            <a:endParaRPr lang="en-US" dirty="0"/>
          </a:p>
        </p:txBody>
      </p:sp>
      <p:sp>
        <p:nvSpPr>
          <p:cNvPr id="4" name="Slide Number Placeholder 3"/>
          <p:cNvSpPr>
            <a:spLocks noGrp="1"/>
          </p:cNvSpPr>
          <p:nvPr>
            <p:ph type="sldNum" sz="quarter" idx="10"/>
          </p:nvPr>
        </p:nvSpPr>
        <p:spPr/>
        <p:txBody>
          <a:bodyPr/>
          <a:lstStyle/>
          <a:p>
            <a:fld id="{236B1A61-D2A1-4F7F-ACD2-BA8A4A3820AC}" type="slidenum">
              <a:rPr lang="tr-TR" smtClean="0"/>
              <a:pPr/>
              <a:t>93</a:t>
            </a:fld>
            <a:endParaRPr lang="tr-TR"/>
          </a:p>
        </p:txBody>
      </p:sp>
    </p:spTree>
    <p:extLst>
      <p:ext uri="{BB962C8B-B14F-4D97-AF65-F5344CB8AC3E}">
        <p14:creationId xmlns:p14="http://schemas.microsoft.com/office/powerpoint/2010/main" val="1435197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97</a:t>
            </a:fld>
            <a:endParaRPr lang="tr-TR" dirty="0"/>
          </a:p>
        </p:txBody>
      </p:sp>
    </p:spTree>
    <p:extLst>
      <p:ext uri="{BB962C8B-B14F-4D97-AF65-F5344CB8AC3E}">
        <p14:creationId xmlns:p14="http://schemas.microsoft.com/office/powerpoint/2010/main" val="8528612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lvl="1"/>
            <a:r>
              <a:rPr lang="en-US" b="1" dirty="0"/>
              <a:t>Clinical presentation and diagnosis</a:t>
            </a:r>
            <a:endParaRPr lang="tr-TR" dirty="0"/>
          </a:p>
          <a:p>
            <a:r>
              <a:rPr lang="en-US" dirty="0"/>
              <a:t>The clinical presentation of BO is usually insidious with dry cough, progressive </a:t>
            </a:r>
            <a:r>
              <a:rPr lang="en-US" dirty="0" err="1"/>
              <a:t>dyspnea</a:t>
            </a:r>
            <a:r>
              <a:rPr lang="en-US" dirty="0"/>
              <a:t>, and wheezing. In pulmonary function tests, a decline of &gt;20% in FEV1 from the pre-transplant value, or &lt;80% of the predicted FEV1 should alert transplant physicians. High resolution CT of the chest with </a:t>
            </a:r>
            <a:r>
              <a:rPr lang="en-US" dirty="0" err="1"/>
              <a:t>inspiratory</a:t>
            </a:r>
            <a:r>
              <a:rPr lang="en-US" dirty="0"/>
              <a:t> and expiratory phase images shows a characteristic mosaic pattern.</a:t>
            </a:r>
            <a:endParaRPr lang="tr-TR" dirty="0"/>
          </a:p>
          <a:p>
            <a:pPr marL="0" lvl="1"/>
            <a:endParaRPr lang="tr-TR" sz="1200" kern="1200" dirty="0">
              <a:solidFill>
                <a:schemeClr val="tx1"/>
              </a:solidFill>
              <a:latin typeface="+mn-lt"/>
              <a:ea typeface="+mn-ea"/>
              <a:cs typeface="+mn-cs"/>
            </a:endParaRPr>
          </a:p>
          <a:p>
            <a:pPr marL="0" lvl="1"/>
            <a:r>
              <a:rPr lang="tr-TR" sz="1200" kern="1200" dirty="0">
                <a:solidFill>
                  <a:schemeClr val="tx1"/>
                </a:solidFill>
                <a:latin typeface="+mn-lt"/>
                <a:ea typeface="+mn-ea"/>
                <a:cs typeface="+mn-cs"/>
              </a:rPr>
              <a:t>B</a:t>
            </a:r>
            <a:r>
              <a:rPr lang="en-US" sz="1200" kern="1200" dirty="0" err="1">
                <a:solidFill>
                  <a:schemeClr val="tx1"/>
                </a:solidFill>
                <a:latin typeface="+mn-lt"/>
                <a:ea typeface="+mn-ea"/>
                <a:cs typeface="+mn-cs"/>
              </a:rPr>
              <a:t>ronchiolitis</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obliterans</a:t>
            </a:r>
            <a:r>
              <a:rPr lang="tr-TR" sz="1200" kern="1200" dirty="0">
                <a:solidFill>
                  <a:schemeClr val="tx1"/>
                </a:solidFill>
                <a:latin typeface="+mn-lt"/>
                <a:ea typeface="+mn-ea"/>
                <a:cs typeface="+mn-cs"/>
              </a:rPr>
              <a:t>   </a:t>
            </a:r>
            <a:r>
              <a:rPr lang="en-US" dirty="0"/>
              <a:t>is a severe obstructive pulmonary manifestation </a:t>
            </a:r>
            <a:r>
              <a:rPr lang="en-US" dirty="0" err="1"/>
              <a:t>characterised</a:t>
            </a:r>
            <a:r>
              <a:rPr lang="en-US" dirty="0"/>
              <a:t> by a nonspecific inflammatory injury affecting primarily the small airways. </a:t>
            </a:r>
            <a:endParaRPr lang="tr-TR" dirty="0"/>
          </a:p>
          <a:p>
            <a:pPr marL="0" lvl="1"/>
            <a:r>
              <a:rPr lang="en-US" dirty="0"/>
              <a:t>In advanced stages, due to the progressive </a:t>
            </a:r>
            <a:r>
              <a:rPr lang="en-US" dirty="0" err="1"/>
              <a:t>peri</a:t>
            </a:r>
            <a:r>
              <a:rPr lang="en-US" dirty="0"/>
              <a:t>-bronchiolar fibrosis, restrictive functional changes also develop. </a:t>
            </a:r>
            <a:endParaRPr lang="tr-TR" dirty="0"/>
          </a:p>
          <a:p>
            <a:pPr marL="0" lvl="1"/>
            <a:r>
              <a:rPr lang="en-US" dirty="0"/>
              <a:t>BO is considered as the main pulmonary manifestation of chronic </a:t>
            </a:r>
            <a:r>
              <a:rPr lang="en-US" dirty="0" err="1"/>
              <a:t>GvHD</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98</a:t>
            </a:fld>
            <a:endParaRPr lang="tr-TR" dirty="0"/>
          </a:p>
        </p:txBody>
      </p:sp>
    </p:spTree>
    <p:extLst>
      <p:ext uri="{BB962C8B-B14F-4D97-AF65-F5344CB8AC3E}">
        <p14:creationId xmlns:p14="http://schemas.microsoft.com/office/powerpoint/2010/main" val="38779031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62500" lnSpcReduction="20000"/>
          </a:bodyPr>
          <a:lstStyle/>
          <a:p>
            <a:pPr marL="332740" marR="136525" indent="-320040">
              <a:lnSpc>
                <a:spcPts val="1920"/>
              </a:lnSpc>
              <a:buClr>
                <a:srgbClr val="DD8047"/>
              </a:buClr>
              <a:buSzPct val="60000"/>
              <a:buFont typeface="Wingdings"/>
              <a:buChar char=""/>
              <a:tabLst>
                <a:tab pos="332740" algn="l"/>
              </a:tabLst>
            </a:pPr>
            <a:r>
              <a:rPr lang="en-US" sz="2000" dirty="0">
                <a:latin typeface="Tw Cen MT"/>
                <a:cs typeface="Tw Cen MT"/>
              </a:rPr>
              <a:t>Corticosteroid related </a:t>
            </a:r>
            <a:r>
              <a:rPr lang="en-US" sz="2000" spc="-5" dirty="0">
                <a:latin typeface="Tw Cen MT"/>
                <a:cs typeface="Tw Cen MT"/>
              </a:rPr>
              <a:t>morbidity is a function </a:t>
            </a:r>
            <a:r>
              <a:rPr lang="en-US" sz="2000" dirty="0">
                <a:latin typeface="Tw Cen MT"/>
                <a:cs typeface="Tw Cen MT"/>
              </a:rPr>
              <a:t>of both </a:t>
            </a:r>
            <a:r>
              <a:rPr lang="en-US" sz="2000" spc="-10" dirty="0">
                <a:latin typeface="Tw Cen MT"/>
                <a:cs typeface="Tw Cen MT"/>
              </a:rPr>
              <a:t>cumulative </a:t>
            </a:r>
            <a:r>
              <a:rPr lang="en-US" sz="2000" dirty="0">
                <a:latin typeface="Tw Cen MT"/>
                <a:cs typeface="Tw Cen MT"/>
              </a:rPr>
              <a:t>dose </a:t>
            </a:r>
            <a:r>
              <a:rPr lang="en-US" sz="2000" spc="-10" dirty="0">
                <a:latin typeface="Tw Cen MT"/>
                <a:cs typeface="Tw Cen MT"/>
              </a:rPr>
              <a:t>and  </a:t>
            </a:r>
            <a:r>
              <a:rPr lang="en-US" sz="2000" spc="-25" dirty="0">
                <a:latin typeface="Tw Cen MT"/>
                <a:cs typeface="Tw Cen MT"/>
              </a:rPr>
              <a:t>average </a:t>
            </a:r>
            <a:r>
              <a:rPr lang="en-US" sz="2000" spc="-10" dirty="0">
                <a:latin typeface="Tw Cen MT"/>
                <a:cs typeface="Tw Cen MT"/>
              </a:rPr>
              <a:t>daily</a:t>
            </a:r>
            <a:r>
              <a:rPr lang="en-US" sz="2000" spc="-45" dirty="0">
                <a:latin typeface="Tw Cen MT"/>
                <a:cs typeface="Tw Cen MT"/>
              </a:rPr>
              <a:t> </a:t>
            </a:r>
            <a:r>
              <a:rPr lang="en-US" sz="2000" spc="-10" dirty="0">
                <a:latin typeface="Tw Cen MT"/>
                <a:cs typeface="Tw Cen MT"/>
              </a:rPr>
              <a:t>dosing.</a:t>
            </a:r>
            <a:r>
              <a:rPr lang="en-US" sz="2025" spc="-15" baseline="32921" dirty="0">
                <a:latin typeface="Tw Cen MT"/>
                <a:cs typeface="Tw Cen MT"/>
              </a:rPr>
              <a:t>8</a:t>
            </a:r>
            <a:endParaRPr lang="en-US" sz="2025" baseline="32921" dirty="0">
              <a:latin typeface="Tw Cen MT"/>
              <a:cs typeface="Tw Cen MT"/>
            </a:endParaRPr>
          </a:p>
          <a:p>
            <a:pPr marL="332740" marR="197485" indent="-320040">
              <a:lnSpc>
                <a:spcPts val="1920"/>
              </a:lnSpc>
              <a:spcBef>
                <a:spcPts val="695"/>
              </a:spcBef>
              <a:buClr>
                <a:srgbClr val="DD8047"/>
              </a:buClr>
              <a:buSzPct val="60000"/>
              <a:buFont typeface="Wingdings"/>
              <a:buChar char=""/>
              <a:tabLst>
                <a:tab pos="332740" algn="l"/>
              </a:tabLst>
            </a:pPr>
            <a:r>
              <a:rPr lang="en-US" sz="2000" spc="-5" dirty="0">
                <a:latin typeface="Tw Cen MT"/>
                <a:cs typeface="Tw Cen MT"/>
              </a:rPr>
              <a:t>Three </a:t>
            </a:r>
            <a:r>
              <a:rPr lang="en-US" sz="2000" dirty="0">
                <a:latin typeface="Tw Cen MT"/>
                <a:cs typeface="Tw Cen MT"/>
              </a:rPr>
              <a:t>of </a:t>
            </a:r>
            <a:r>
              <a:rPr lang="en-US" sz="2000" spc="-5" dirty="0">
                <a:latin typeface="Tw Cen MT"/>
                <a:cs typeface="Tw Cen MT"/>
              </a:rPr>
              <a:t>the most common complications </a:t>
            </a:r>
            <a:r>
              <a:rPr lang="en-US" sz="2000" dirty="0">
                <a:latin typeface="Tw Cen MT"/>
                <a:cs typeface="Tw Cen MT"/>
              </a:rPr>
              <a:t>of </a:t>
            </a:r>
            <a:r>
              <a:rPr lang="en-US" sz="2000" dirty="0" err="1">
                <a:latin typeface="Tw Cen MT"/>
                <a:cs typeface="Tw Cen MT"/>
              </a:rPr>
              <a:t>glucorticoid</a:t>
            </a:r>
            <a:r>
              <a:rPr lang="en-US" sz="2000" dirty="0">
                <a:latin typeface="Tw Cen MT"/>
                <a:cs typeface="Tw Cen MT"/>
              </a:rPr>
              <a:t> </a:t>
            </a:r>
            <a:r>
              <a:rPr lang="en-US" sz="2000" spc="-15" dirty="0">
                <a:latin typeface="Tw Cen MT"/>
                <a:cs typeface="Tw Cen MT"/>
              </a:rPr>
              <a:t>therapy </a:t>
            </a:r>
            <a:r>
              <a:rPr lang="en-US" sz="2000" spc="-5" dirty="0">
                <a:latin typeface="Tw Cen MT"/>
                <a:cs typeface="Tw Cen MT"/>
              </a:rPr>
              <a:t>are  </a:t>
            </a:r>
            <a:r>
              <a:rPr lang="en-US" sz="2000" dirty="0">
                <a:latin typeface="Tw Cen MT"/>
                <a:cs typeface="Tw Cen MT"/>
              </a:rPr>
              <a:t>decreased </a:t>
            </a:r>
            <a:r>
              <a:rPr lang="en-US" sz="2000" spc="-5" dirty="0">
                <a:latin typeface="Tw Cen MT"/>
                <a:cs typeface="Tw Cen MT"/>
              </a:rPr>
              <a:t>bone </a:t>
            </a:r>
            <a:r>
              <a:rPr lang="en-US" sz="2000" spc="-10" dirty="0">
                <a:latin typeface="Tw Cen MT"/>
                <a:cs typeface="Tw Cen MT"/>
              </a:rPr>
              <a:t>mineral </a:t>
            </a:r>
            <a:r>
              <a:rPr lang="en-US" sz="2000" spc="-5" dirty="0">
                <a:latin typeface="Tw Cen MT"/>
                <a:cs typeface="Tw Cen MT"/>
              </a:rPr>
              <a:t>density </a:t>
            </a:r>
            <a:r>
              <a:rPr lang="en-US" sz="2000" spc="-10" dirty="0">
                <a:latin typeface="Tw Cen MT"/>
                <a:cs typeface="Tw Cen MT"/>
              </a:rPr>
              <a:t>and </a:t>
            </a:r>
            <a:r>
              <a:rPr lang="en-US" sz="2000" spc="-15" dirty="0">
                <a:latin typeface="Tw Cen MT"/>
                <a:cs typeface="Tw Cen MT"/>
              </a:rPr>
              <a:t>fracture, </a:t>
            </a:r>
            <a:r>
              <a:rPr lang="en-US" sz="2000" dirty="0">
                <a:latin typeface="Tw Cen MT"/>
                <a:cs typeface="Tw Cen MT"/>
              </a:rPr>
              <a:t>opportunistic </a:t>
            </a:r>
            <a:r>
              <a:rPr lang="en-US" sz="2000" spc="-5" dirty="0">
                <a:latin typeface="Tw Cen MT"/>
                <a:cs typeface="Tw Cen MT"/>
              </a:rPr>
              <a:t>infection, </a:t>
            </a:r>
            <a:r>
              <a:rPr lang="en-US" sz="2000" spc="-10" dirty="0">
                <a:latin typeface="Tw Cen MT"/>
                <a:cs typeface="Tw Cen MT"/>
              </a:rPr>
              <a:t>and  </a:t>
            </a:r>
            <a:r>
              <a:rPr lang="en-US" sz="2000" spc="-5" dirty="0">
                <a:latin typeface="Tw Cen MT"/>
                <a:cs typeface="Tw Cen MT"/>
              </a:rPr>
              <a:t>glucose</a:t>
            </a:r>
            <a:r>
              <a:rPr lang="en-US" sz="2000" spc="-55" dirty="0">
                <a:latin typeface="Tw Cen MT"/>
                <a:cs typeface="Tw Cen MT"/>
              </a:rPr>
              <a:t> </a:t>
            </a:r>
            <a:r>
              <a:rPr lang="en-US" sz="2000" spc="-10" dirty="0">
                <a:latin typeface="Tw Cen MT"/>
                <a:cs typeface="Tw Cen MT"/>
              </a:rPr>
              <a:t>intolerance.</a:t>
            </a:r>
            <a:endParaRPr lang="en-US" sz="2000" dirty="0">
              <a:latin typeface="Tw Cen MT"/>
              <a:cs typeface="Tw Cen MT"/>
            </a:endParaRPr>
          </a:p>
          <a:p>
            <a:pPr marL="652780" marR="5080" lvl="1" indent="-274320">
              <a:lnSpc>
                <a:spcPts val="1730"/>
              </a:lnSpc>
              <a:spcBef>
                <a:spcPts val="605"/>
              </a:spcBef>
              <a:buClr>
                <a:srgbClr val="94B6D2"/>
              </a:buClr>
              <a:buSzPct val="69444"/>
              <a:buFont typeface="Wingdings 2"/>
              <a:buChar char=""/>
              <a:tabLst>
                <a:tab pos="652780" algn="l"/>
                <a:tab pos="3632835" algn="l"/>
              </a:tabLst>
            </a:pPr>
            <a:r>
              <a:rPr lang="en-US" sz="1800" dirty="0">
                <a:latin typeface="Tw Cen MT"/>
                <a:cs typeface="Tw Cen MT"/>
              </a:rPr>
              <a:t>A </a:t>
            </a:r>
            <a:r>
              <a:rPr lang="en-US" sz="1800" spc="-5" dirty="0">
                <a:latin typeface="Tw Cen MT"/>
                <a:cs typeface="Tw Cen MT"/>
              </a:rPr>
              <a:t>meta-analysis </a:t>
            </a:r>
            <a:r>
              <a:rPr lang="en-US" sz="1800" spc="-15" dirty="0">
                <a:latin typeface="Tw Cen MT"/>
                <a:cs typeface="Tw Cen MT"/>
              </a:rPr>
              <a:t>showed </a:t>
            </a:r>
            <a:r>
              <a:rPr lang="en-US" sz="1800" spc="-5" dirty="0">
                <a:latin typeface="Tw Cen MT"/>
                <a:cs typeface="Tw Cen MT"/>
              </a:rPr>
              <a:t>increase </a:t>
            </a:r>
            <a:r>
              <a:rPr lang="en-US" sz="1800" spc="-10" dirty="0">
                <a:latin typeface="Tw Cen MT"/>
                <a:cs typeface="Tw Cen MT"/>
              </a:rPr>
              <a:t>in </a:t>
            </a:r>
            <a:r>
              <a:rPr lang="en-US" sz="1800" spc="-5" dirty="0">
                <a:latin typeface="Tw Cen MT"/>
                <a:cs typeface="Tw Cen MT"/>
              </a:rPr>
              <a:t>cumulative prednisone </a:t>
            </a:r>
            <a:r>
              <a:rPr lang="en-US" sz="1800" dirty="0">
                <a:latin typeface="Tw Cen MT"/>
                <a:cs typeface="Tw Cen MT"/>
              </a:rPr>
              <a:t>dose </a:t>
            </a:r>
            <a:r>
              <a:rPr lang="en-US" sz="1800" spc="-10" dirty="0">
                <a:latin typeface="Tw Cen MT"/>
                <a:cs typeface="Tw Cen MT"/>
              </a:rPr>
              <a:t>from 1.5g </a:t>
            </a:r>
            <a:r>
              <a:rPr lang="en-US" sz="1800" spc="-5" dirty="0">
                <a:latin typeface="Tw Cen MT"/>
                <a:cs typeface="Tw Cen MT"/>
              </a:rPr>
              <a:t>to  </a:t>
            </a:r>
            <a:r>
              <a:rPr lang="en-US" sz="1800" spc="-20" dirty="0">
                <a:latin typeface="Tw Cen MT"/>
                <a:cs typeface="Tw Cen MT"/>
              </a:rPr>
              <a:t>13.9g, </a:t>
            </a:r>
            <a:r>
              <a:rPr lang="en-US" sz="1800" dirty="0">
                <a:latin typeface="Tw Cen MT"/>
                <a:cs typeface="Tw Cen MT"/>
              </a:rPr>
              <a:t>there </a:t>
            </a:r>
            <a:r>
              <a:rPr lang="en-US" sz="1800" spc="-30" dirty="0">
                <a:latin typeface="Tw Cen MT"/>
                <a:cs typeface="Tw Cen MT"/>
              </a:rPr>
              <a:t>was </a:t>
            </a:r>
            <a:r>
              <a:rPr lang="en-US" sz="1800" spc="-5" dirty="0">
                <a:latin typeface="Tw Cen MT"/>
                <a:cs typeface="Tw Cen MT"/>
              </a:rPr>
              <a:t>an </a:t>
            </a:r>
            <a:r>
              <a:rPr lang="en-US" sz="1800" dirty="0">
                <a:latin typeface="Tw Cen MT"/>
                <a:cs typeface="Tw Cen MT"/>
              </a:rPr>
              <a:t>decrease </a:t>
            </a:r>
            <a:r>
              <a:rPr lang="en-US" sz="1800" spc="-10" dirty="0">
                <a:latin typeface="Tw Cen MT"/>
                <a:cs typeface="Tw Cen MT"/>
              </a:rPr>
              <a:t>in </a:t>
            </a:r>
            <a:r>
              <a:rPr lang="en-US" sz="1800" dirty="0">
                <a:latin typeface="Tw Cen MT"/>
                <a:cs typeface="Tw Cen MT"/>
              </a:rPr>
              <a:t>Z-score </a:t>
            </a:r>
            <a:r>
              <a:rPr lang="en-US" sz="1800" spc="-10" dirty="0">
                <a:latin typeface="Tw Cen MT"/>
                <a:cs typeface="Tw Cen MT"/>
              </a:rPr>
              <a:t>from -0.5% in </a:t>
            </a:r>
            <a:r>
              <a:rPr lang="en-US" sz="1800" spc="-5" dirty="0">
                <a:latin typeface="Tw Cen MT"/>
                <a:cs typeface="Tw Cen MT"/>
              </a:rPr>
              <a:t>the spine to </a:t>
            </a:r>
            <a:r>
              <a:rPr lang="en-US" sz="1800" spc="-10" dirty="0">
                <a:latin typeface="Tw Cen MT"/>
                <a:cs typeface="Tw Cen MT"/>
              </a:rPr>
              <a:t>-4.7% </a:t>
            </a:r>
            <a:r>
              <a:rPr lang="en-US" sz="1800" spc="-5" dirty="0">
                <a:latin typeface="Tw Cen MT"/>
                <a:cs typeface="Tw Cen MT"/>
              </a:rPr>
              <a:t>and  </a:t>
            </a:r>
            <a:r>
              <a:rPr lang="en-US" sz="1800" spc="-10" dirty="0">
                <a:latin typeface="Tw Cen MT"/>
                <a:cs typeface="Tw Cen MT"/>
              </a:rPr>
              <a:t>from -0.7% </a:t>
            </a:r>
            <a:r>
              <a:rPr lang="en-US" sz="1800" spc="-5" dirty="0">
                <a:latin typeface="Tw Cen MT"/>
                <a:cs typeface="Tw Cen MT"/>
              </a:rPr>
              <a:t>to </a:t>
            </a:r>
            <a:r>
              <a:rPr lang="en-US" sz="1800" spc="-10" dirty="0">
                <a:latin typeface="Tw Cen MT"/>
                <a:cs typeface="Tw Cen MT"/>
              </a:rPr>
              <a:t>-6.1% in</a:t>
            </a:r>
            <a:r>
              <a:rPr lang="en-US" sz="1800" spc="105" dirty="0">
                <a:latin typeface="Tw Cen MT"/>
                <a:cs typeface="Tw Cen MT"/>
              </a:rPr>
              <a:t> </a:t>
            </a:r>
            <a:r>
              <a:rPr lang="en-US" sz="1800" spc="-5" dirty="0">
                <a:latin typeface="Tw Cen MT"/>
                <a:cs typeface="Tw Cen MT"/>
              </a:rPr>
              <a:t>the</a:t>
            </a:r>
            <a:r>
              <a:rPr lang="en-US" sz="1800" spc="25" dirty="0">
                <a:latin typeface="Tw Cen MT"/>
                <a:cs typeface="Tw Cen MT"/>
              </a:rPr>
              <a:t> </a:t>
            </a:r>
            <a:r>
              <a:rPr lang="en-US" sz="1800" spc="-20" dirty="0">
                <a:latin typeface="Tw Cen MT"/>
                <a:cs typeface="Tw Cen MT"/>
              </a:rPr>
              <a:t>hip.	</a:t>
            </a:r>
            <a:r>
              <a:rPr lang="en-US" sz="1800" spc="-10" dirty="0">
                <a:latin typeface="Tw Cen MT"/>
                <a:cs typeface="Tw Cen MT"/>
              </a:rPr>
              <a:t>In addition, with </a:t>
            </a:r>
            <a:r>
              <a:rPr lang="en-US" sz="1800" spc="-5" dirty="0">
                <a:latin typeface="Tw Cen MT"/>
                <a:cs typeface="Tw Cen MT"/>
              </a:rPr>
              <a:t>the same </a:t>
            </a:r>
            <a:r>
              <a:rPr lang="en-US" sz="1800" dirty="0">
                <a:latin typeface="Tw Cen MT"/>
                <a:cs typeface="Tw Cen MT"/>
              </a:rPr>
              <a:t>change</a:t>
            </a:r>
            <a:r>
              <a:rPr lang="en-US" sz="1800" spc="105" dirty="0">
                <a:latin typeface="Tw Cen MT"/>
                <a:cs typeface="Tw Cen MT"/>
              </a:rPr>
              <a:t> </a:t>
            </a:r>
            <a:r>
              <a:rPr lang="en-US" sz="1800" spc="-10" dirty="0">
                <a:latin typeface="Tw Cen MT"/>
                <a:cs typeface="Tw Cen MT"/>
              </a:rPr>
              <a:t>in</a:t>
            </a:r>
            <a:r>
              <a:rPr lang="en-US" sz="1800" spc="25" dirty="0">
                <a:latin typeface="Tw Cen MT"/>
                <a:cs typeface="Tw Cen MT"/>
              </a:rPr>
              <a:t> </a:t>
            </a:r>
            <a:r>
              <a:rPr lang="en-US" sz="1800" spc="-5" dirty="0">
                <a:latin typeface="Tw Cen MT"/>
                <a:cs typeface="Tw Cen MT"/>
              </a:rPr>
              <a:t>cumulative </a:t>
            </a:r>
            <a:r>
              <a:rPr lang="en-US" sz="1800" dirty="0">
                <a:latin typeface="Tw Cen MT"/>
                <a:cs typeface="Tw Cen MT"/>
              </a:rPr>
              <a:t> </a:t>
            </a:r>
            <a:r>
              <a:rPr lang="en-US" sz="1800" spc="-15" dirty="0">
                <a:latin typeface="Tw Cen MT"/>
                <a:cs typeface="Tw Cen MT"/>
              </a:rPr>
              <a:t>dose, relative </a:t>
            </a:r>
            <a:r>
              <a:rPr lang="en-US" sz="1800" spc="-5" dirty="0">
                <a:latin typeface="Tw Cen MT"/>
                <a:cs typeface="Tw Cen MT"/>
              </a:rPr>
              <a:t>risk </a:t>
            </a:r>
            <a:r>
              <a:rPr lang="en-US" sz="1800" spc="5" dirty="0">
                <a:latin typeface="Tw Cen MT"/>
                <a:cs typeface="Tw Cen MT"/>
              </a:rPr>
              <a:t>of </a:t>
            </a:r>
            <a:r>
              <a:rPr lang="en-US" sz="1800" spc="-10" dirty="0">
                <a:latin typeface="Tw Cen MT"/>
                <a:cs typeface="Tw Cen MT"/>
              </a:rPr>
              <a:t>fracture </a:t>
            </a:r>
            <a:r>
              <a:rPr lang="en-US" sz="1800" spc="-5" dirty="0">
                <a:latin typeface="Tw Cen MT"/>
                <a:cs typeface="Tw Cen MT"/>
              </a:rPr>
              <a:t>doubled </a:t>
            </a:r>
            <a:r>
              <a:rPr lang="en-US" sz="1800" spc="-10" dirty="0">
                <a:latin typeface="Tw Cen MT"/>
                <a:cs typeface="Tw Cen MT"/>
              </a:rPr>
              <a:t>in </a:t>
            </a:r>
            <a:r>
              <a:rPr lang="en-US" sz="1800" spc="-5" dirty="0">
                <a:latin typeface="Tw Cen MT"/>
                <a:cs typeface="Tw Cen MT"/>
              </a:rPr>
              <a:t>both the hip and</a:t>
            </a:r>
            <a:r>
              <a:rPr lang="en-US" sz="1800" spc="210" dirty="0">
                <a:latin typeface="Tw Cen MT"/>
                <a:cs typeface="Tw Cen MT"/>
              </a:rPr>
              <a:t> </a:t>
            </a:r>
            <a:r>
              <a:rPr lang="en-US" sz="1800" spc="-10" dirty="0">
                <a:latin typeface="Tw Cen MT"/>
                <a:cs typeface="Tw Cen MT"/>
              </a:rPr>
              <a:t>spine.</a:t>
            </a:r>
            <a:r>
              <a:rPr lang="en-US" sz="1800" spc="-15" baseline="32407" dirty="0">
                <a:latin typeface="Tw Cen MT"/>
                <a:cs typeface="Tw Cen MT"/>
              </a:rPr>
              <a:t>9</a:t>
            </a:r>
            <a:endParaRPr lang="en-US" sz="1800" baseline="32407" dirty="0">
              <a:latin typeface="Tw Cen MT"/>
              <a:cs typeface="Tw Cen MT"/>
            </a:endParaRPr>
          </a:p>
          <a:p>
            <a:pPr marL="652780" marR="762635" lvl="1" indent="-274320">
              <a:lnSpc>
                <a:spcPct val="80000"/>
              </a:lnSpc>
              <a:spcBef>
                <a:spcPts val="610"/>
              </a:spcBef>
              <a:buClr>
                <a:srgbClr val="94B6D2"/>
              </a:buClr>
              <a:buSzPct val="69444"/>
              <a:buFont typeface="Wingdings 2"/>
              <a:buChar char=""/>
              <a:tabLst>
                <a:tab pos="652780" algn="l"/>
              </a:tabLst>
            </a:pPr>
            <a:r>
              <a:rPr lang="en-US" sz="1800" dirty="0">
                <a:latin typeface="Tw Cen MT"/>
                <a:cs typeface="Tw Cen MT"/>
              </a:rPr>
              <a:t>When </a:t>
            </a:r>
            <a:r>
              <a:rPr lang="en-US" sz="1800" spc="-5" dirty="0">
                <a:latin typeface="Tw Cen MT"/>
                <a:cs typeface="Tw Cen MT"/>
              </a:rPr>
              <a:t>the </a:t>
            </a:r>
            <a:r>
              <a:rPr lang="en-US" sz="1800" dirty="0">
                <a:latin typeface="Tw Cen MT"/>
                <a:cs typeface="Tw Cen MT"/>
              </a:rPr>
              <a:t>dose </a:t>
            </a:r>
            <a:r>
              <a:rPr lang="en-US" sz="1800" spc="5" dirty="0">
                <a:latin typeface="Tw Cen MT"/>
                <a:cs typeface="Tw Cen MT"/>
              </a:rPr>
              <a:t>of </a:t>
            </a:r>
            <a:r>
              <a:rPr lang="en-US" sz="1800" spc="-10" dirty="0">
                <a:latin typeface="Tw Cen MT"/>
                <a:cs typeface="Tw Cen MT"/>
              </a:rPr>
              <a:t>daily </a:t>
            </a:r>
            <a:r>
              <a:rPr lang="en-US" sz="1800" spc="-5" dirty="0">
                <a:latin typeface="Tw Cen MT"/>
                <a:cs typeface="Tw Cen MT"/>
              </a:rPr>
              <a:t>prednisone </a:t>
            </a:r>
            <a:r>
              <a:rPr lang="en-US" sz="1800" spc="-30" dirty="0">
                <a:latin typeface="Tw Cen MT"/>
                <a:cs typeface="Tw Cen MT"/>
              </a:rPr>
              <a:t>was </a:t>
            </a:r>
            <a:r>
              <a:rPr lang="en-US" sz="1800" spc="-5" dirty="0">
                <a:latin typeface="Tw Cen MT"/>
                <a:cs typeface="Tw Cen MT"/>
              </a:rPr>
              <a:t>increased </a:t>
            </a:r>
            <a:r>
              <a:rPr lang="en-US" sz="1800" spc="-10" dirty="0">
                <a:latin typeface="Tw Cen MT"/>
                <a:cs typeface="Tw Cen MT"/>
              </a:rPr>
              <a:t>from </a:t>
            </a:r>
            <a:r>
              <a:rPr lang="en-US" sz="1800" spc="-15" dirty="0">
                <a:latin typeface="Tw Cen MT"/>
                <a:cs typeface="Tw Cen MT"/>
              </a:rPr>
              <a:t>20mg/day </a:t>
            </a:r>
            <a:r>
              <a:rPr lang="en-US" sz="1800" spc="-5" dirty="0">
                <a:latin typeface="Tw Cen MT"/>
                <a:cs typeface="Tw Cen MT"/>
              </a:rPr>
              <a:t>to  </a:t>
            </a:r>
            <a:r>
              <a:rPr lang="en-US" sz="1800" spc="-25" dirty="0">
                <a:latin typeface="Tw Cen MT"/>
                <a:cs typeface="Tw Cen MT"/>
              </a:rPr>
              <a:t>40mg/day, </a:t>
            </a:r>
            <a:r>
              <a:rPr lang="en-US" sz="1800" dirty="0">
                <a:latin typeface="Tw Cen MT"/>
                <a:cs typeface="Tw Cen MT"/>
              </a:rPr>
              <a:t>there </a:t>
            </a:r>
            <a:r>
              <a:rPr lang="en-US" sz="1800" spc="-30" dirty="0">
                <a:latin typeface="Tw Cen MT"/>
                <a:cs typeface="Tw Cen MT"/>
              </a:rPr>
              <a:t>was </a:t>
            </a:r>
            <a:r>
              <a:rPr lang="en-US" sz="1800" spc="-5" dirty="0">
                <a:latin typeface="Tw Cen MT"/>
                <a:cs typeface="Tw Cen MT"/>
              </a:rPr>
              <a:t>an </a:t>
            </a:r>
            <a:r>
              <a:rPr lang="en-US" sz="1800" dirty="0">
                <a:latin typeface="Tw Cen MT"/>
                <a:cs typeface="Tw Cen MT"/>
              </a:rPr>
              <a:t>OR </a:t>
            </a:r>
            <a:r>
              <a:rPr lang="en-US" sz="1800" spc="5" dirty="0">
                <a:latin typeface="Tw Cen MT"/>
                <a:cs typeface="Tw Cen MT"/>
              </a:rPr>
              <a:t>of </a:t>
            </a:r>
            <a:r>
              <a:rPr lang="en-US" sz="1800" spc="-10" dirty="0">
                <a:latin typeface="Tw Cen MT"/>
                <a:cs typeface="Tw Cen MT"/>
              </a:rPr>
              <a:t>2.1 </a:t>
            </a:r>
            <a:r>
              <a:rPr lang="en-US" sz="1800" spc="5" dirty="0">
                <a:latin typeface="Tw Cen MT"/>
                <a:cs typeface="Tw Cen MT"/>
              </a:rPr>
              <a:t>of </a:t>
            </a:r>
            <a:r>
              <a:rPr lang="en-US" sz="1800" spc="-10" dirty="0">
                <a:latin typeface="Tw Cen MT"/>
                <a:cs typeface="Tw Cen MT"/>
              </a:rPr>
              <a:t>developing </a:t>
            </a:r>
            <a:r>
              <a:rPr lang="en-US" sz="1800" dirty="0">
                <a:latin typeface="Tw Cen MT"/>
                <a:cs typeface="Tw Cen MT"/>
              </a:rPr>
              <a:t>a serious</a:t>
            </a:r>
            <a:r>
              <a:rPr lang="en-US" sz="1800" spc="150" dirty="0">
                <a:latin typeface="Tw Cen MT"/>
                <a:cs typeface="Tw Cen MT"/>
              </a:rPr>
              <a:t> </a:t>
            </a:r>
            <a:r>
              <a:rPr lang="en-US" sz="1800" spc="-5" dirty="0">
                <a:latin typeface="Tw Cen MT"/>
                <a:cs typeface="Tw Cen MT"/>
              </a:rPr>
              <a:t>infection.</a:t>
            </a:r>
            <a:r>
              <a:rPr lang="en-US" sz="1800" spc="-7" baseline="32407" dirty="0">
                <a:latin typeface="Tw Cen MT"/>
                <a:cs typeface="Tw Cen MT"/>
              </a:rPr>
              <a:t>10</a:t>
            </a:r>
            <a:endParaRPr lang="en-US" sz="1800" baseline="32407" dirty="0">
              <a:latin typeface="Tw Cen MT"/>
              <a:cs typeface="Tw Cen MT"/>
            </a:endParaRPr>
          </a:p>
          <a:p>
            <a:pPr marL="652780" marR="9525" lvl="1" indent="-274320">
              <a:lnSpc>
                <a:spcPct val="80000"/>
              </a:lnSpc>
              <a:spcBef>
                <a:spcPts val="600"/>
              </a:spcBef>
              <a:buClr>
                <a:srgbClr val="94B6D2"/>
              </a:buClr>
              <a:buSzPct val="69444"/>
              <a:buFont typeface="Wingdings 2"/>
              <a:buChar char=""/>
              <a:tabLst>
                <a:tab pos="652780" algn="l"/>
                <a:tab pos="3887470" algn="l"/>
              </a:tabLst>
            </a:pPr>
            <a:r>
              <a:rPr lang="en-US" sz="1800" dirty="0">
                <a:latin typeface="Tw Cen MT"/>
                <a:cs typeface="Tw Cen MT"/>
              </a:rPr>
              <a:t>One </a:t>
            </a:r>
            <a:r>
              <a:rPr lang="en-US" sz="1800" spc="-15" dirty="0">
                <a:latin typeface="Tw Cen MT"/>
                <a:cs typeface="Tw Cen MT"/>
              </a:rPr>
              <a:t>study </a:t>
            </a:r>
            <a:r>
              <a:rPr lang="en-US" sz="1800" spc="-5" dirty="0">
                <a:latin typeface="Tw Cen MT"/>
                <a:cs typeface="Tw Cen MT"/>
              </a:rPr>
              <a:t>has </a:t>
            </a:r>
            <a:r>
              <a:rPr lang="en-US" sz="1800" spc="-10" dirty="0">
                <a:latin typeface="Tw Cen MT"/>
                <a:cs typeface="Tw Cen MT"/>
              </a:rPr>
              <a:t>shown </a:t>
            </a:r>
            <a:r>
              <a:rPr lang="en-US" sz="1800" spc="-5" dirty="0">
                <a:latin typeface="Tw Cen MT"/>
                <a:cs typeface="Tw Cen MT"/>
              </a:rPr>
              <a:t>that </a:t>
            </a:r>
            <a:r>
              <a:rPr lang="en-US" sz="1800" spc="-10" dirty="0">
                <a:latin typeface="Tw Cen MT"/>
                <a:cs typeface="Tw Cen MT"/>
              </a:rPr>
              <a:t>47% </a:t>
            </a:r>
            <a:r>
              <a:rPr lang="en-US" sz="1800" spc="5" dirty="0">
                <a:latin typeface="Tw Cen MT"/>
                <a:cs typeface="Tw Cen MT"/>
              </a:rPr>
              <a:t>of </a:t>
            </a:r>
            <a:r>
              <a:rPr lang="en-US" sz="1800" spc="-10" dirty="0">
                <a:latin typeface="Tw Cen MT"/>
                <a:cs typeface="Tw Cen MT"/>
              </a:rPr>
              <a:t>HCT patients with </a:t>
            </a:r>
            <a:r>
              <a:rPr lang="en-US" sz="1800" spc="-5" dirty="0">
                <a:latin typeface="Tw Cen MT"/>
                <a:cs typeface="Tw Cen MT"/>
              </a:rPr>
              <a:t>GVHD are treated </a:t>
            </a:r>
            <a:r>
              <a:rPr lang="en-US" sz="1800" spc="-10" dirty="0">
                <a:latin typeface="Tw Cen MT"/>
                <a:cs typeface="Tw Cen MT"/>
              </a:rPr>
              <a:t>with  </a:t>
            </a:r>
            <a:r>
              <a:rPr lang="en-US" sz="1800" spc="-5" dirty="0">
                <a:latin typeface="Tw Cen MT"/>
                <a:cs typeface="Tw Cen MT"/>
              </a:rPr>
              <a:t>prednisone </a:t>
            </a:r>
            <a:r>
              <a:rPr lang="en-US" sz="1800" spc="-15" dirty="0">
                <a:latin typeface="Tw Cen MT"/>
                <a:cs typeface="Tw Cen MT"/>
              </a:rPr>
              <a:t>for </a:t>
            </a:r>
            <a:r>
              <a:rPr lang="en-US" sz="1800" spc="-5" dirty="0">
                <a:latin typeface="Tw Cen MT"/>
                <a:cs typeface="Tw Cen MT"/>
              </a:rPr>
              <a:t>&gt;12 </a:t>
            </a:r>
            <a:r>
              <a:rPr lang="en-US" sz="1800" dirty="0">
                <a:latin typeface="Tw Cen MT"/>
                <a:cs typeface="Tw Cen MT"/>
              </a:rPr>
              <a:t>months </a:t>
            </a:r>
            <a:r>
              <a:rPr lang="en-US" sz="1800" spc="-5" dirty="0">
                <a:latin typeface="Tw Cen MT"/>
                <a:cs typeface="Tw Cen MT"/>
              </a:rPr>
              <a:t>and, </a:t>
            </a:r>
            <a:r>
              <a:rPr lang="en-US" sz="1800" spc="5" dirty="0">
                <a:latin typeface="Tw Cen MT"/>
                <a:cs typeface="Tw Cen MT"/>
              </a:rPr>
              <a:t>of </a:t>
            </a:r>
            <a:r>
              <a:rPr lang="en-US" sz="1800" spc="-10" dirty="0">
                <a:latin typeface="Tw Cen MT"/>
                <a:cs typeface="Tw Cen MT"/>
              </a:rPr>
              <a:t>those, 68% </a:t>
            </a:r>
            <a:r>
              <a:rPr lang="en-US" sz="1800" spc="-5" dirty="0">
                <a:latin typeface="Tw Cen MT"/>
                <a:cs typeface="Tw Cen MT"/>
              </a:rPr>
              <a:t>developed </a:t>
            </a:r>
            <a:r>
              <a:rPr lang="en-US" sz="1800" dirty="0">
                <a:latin typeface="Tw Cen MT"/>
                <a:cs typeface="Tw Cen MT"/>
              </a:rPr>
              <a:t>hypertension </a:t>
            </a:r>
            <a:r>
              <a:rPr lang="en-US" sz="1800" spc="-5" dirty="0">
                <a:latin typeface="Tw Cen MT"/>
                <a:cs typeface="Tw Cen MT"/>
              </a:rPr>
              <a:t>and  </a:t>
            </a:r>
            <a:r>
              <a:rPr lang="en-US" sz="1800" spc="-10" dirty="0">
                <a:latin typeface="Tw Cen MT"/>
                <a:cs typeface="Tw Cen MT"/>
              </a:rPr>
              <a:t>30% </a:t>
            </a:r>
            <a:r>
              <a:rPr lang="en-US" sz="1800" spc="-5" dirty="0">
                <a:latin typeface="Tw Cen MT"/>
                <a:cs typeface="Tw Cen MT"/>
              </a:rPr>
              <a:t>developed diabetes</a:t>
            </a:r>
            <a:r>
              <a:rPr lang="en-US" sz="1800" spc="10" dirty="0">
                <a:latin typeface="Tw Cen MT"/>
                <a:cs typeface="Tw Cen MT"/>
              </a:rPr>
              <a:t> </a:t>
            </a:r>
            <a:r>
              <a:rPr lang="en-US" sz="1800" spc="-10" dirty="0">
                <a:latin typeface="Tw Cen MT"/>
                <a:cs typeface="Tw Cen MT"/>
              </a:rPr>
              <a:t>mellitus.	</a:t>
            </a:r>
            <a:r>
              <a:rPr lang="en-US" sz="1800" dirty="0">
                <a:latin typeface="Tw Cen MT"/>
                <a:cs typeface="Tw Cen MT"/>
              </a:rPr>
              <a:t>Prednisone </a:t>
            </a:r>
            <a:r>
              <a:rPr lang="en-US" sz="1800" spc="-5" dirty="0">
                <a:latin typeface="Tw Cen MT"/>
                <a:cs typeface="Tw Cen MT"/>
              </a:rPr>
              <a:t>exposure </a:t>
            </a:r>
            <a:r>
              <a:rPr lang="en-US" sz="1800" spc="-10" dirty="0">
                <a:latin typeface="Tw Cen MT"/>
                <a:cs typeface="Tw Cen MT"/>
              </a:rPr>
              <a:t>over this time frame</a:t>
            </a:r>
            <a:r>
              <a:rPr lang="en-US" sz="1800" dirty="0">
                <a:latin typeface="Tw Cen MT"/>
                <a:cs typeface="Tw Cen MT"/>
              </a:rPr>
              <a:t> </a:t>
            </a:r>
            <a:r>
              <a:rPr lang="en-US" sz="1800" spc="10" dirty="0">
                <a:latin typeface="Tw Cen MT"/>
                <a:cs typeface="Tw Cen MT"/>
              </a:rPr>
              <a:t>of</a:t>
            </a:r>
            <a:endParaRPr lang="en-US" sz="1800" dirty="0">
              <a:latin typeface="Tw Cen MT"/>
              <a:cs typeface="Tw Cen MT"/>
            </a:endParaRPr>
          </a:p>
          <a:p>
            <a:pPr marL="652780" marR="284480">
              <a:lnSpc>
                <a:spcPct val="80000"/>
              </a:lnSpc>
            </a:pPr>
            <a:r>
              <a:rPr lang="en-US" sz="1800" dirty="0">
                <a:latin typeface="Tw Cen MT"/>
                <a:cs typeface="Tw Cen MT"/>
              </a:rPr>
              <a:t>&gt; </a:t>
            </a:r>
            <a:r>
              <a:rPr lang="en-US" sz="1800" spc="-10" dirty="0">
                <a:latin typeface="Tw Cen MT"/>
                <a:cs typeface="Tw Cen MT"/>
              </a:rPr>
              <a:t>0.25mg/kg/day </a:t>
            </a:r>
            <a:r>
              <a:rPr lang="en-US" sz="1800" spc="-30" dirty="0">
                <a:latin typeface="Tw Cen MT"/>
                <a:cs typeface="Tw Cen MT"/>
              </a:rPr>
              <a:t>was </a:t>
            </a:r>
            <a:r>
              <a:rPr lang="en-US" sz="1800" spc="-5" dirty="0">
                <a:latin typeface="Tw Cen MT"/>
                <a:cs typeface="Tw Cen MT"/>
              </a:rPr>
              <a:t>associated </a:t>
            </a:r>
            <a:r>
              <a:rPr lang="en-US" sz="1800" spc="-10" dirty="0">
                <a:latin typeface="Tw Cen MT"/>
                <a:cs typeface="Tw Cen MT"/>
              </a:rPr>
              <a:t>with </a:t>
            </a:r>
            <a:r>
              <a:rPr lang="en-US" sz="1800" dirty="0">
                <a:latin typeface="Tw Cen MT"/>
                <a:cs typeface="Tw Cen MT"/>
              </a:rPr>
              <a:t>a </a:t>
            </a:r>
            <a:r>
              <a:rPr lang="en-US" sz="1800" spc="5" dirty="0">
                <a:latin typeface="Tw Cen MT"/>
                <a:cs typeface="Tw Cen MT"/>
              </a:rPr>
              <a:t>RR of </a:t>
            </a:r>
            <a:r>
              <a:rPr lang="en-US" sz="1800" spc="-10" dirty="0">
                <a:latin typeface="Tw Cen MT"/>
                <a:cs typeface="Tw Cen MT"/>
              </a:rPr>
              <a:t>4.1 </a:t>
            </a:r>
            <a:r>
              <a:rPr lang="en-US" sz="1800" spc="5" dirty="0">
                <a:latin typeface="Tw Cen MT"/>
                <a:cs typeface="Tw Cen MT"/>
              </a:rPr>
              <a:t>of </a:t>
            </a:r>
            <a:r>
              <a:rPr lang="en-US" sz="1800" spc="-10" dirty="0">
                <a:latin typeface="Tw Cen MT"/>
                <a:cs typeface="Tw Cen MT"/>
              </a:rPr>
              <a:t>developing </a:t>
            </a:r>
            <a:r>
              <a:rPr lang="en-US" sz="1800" spc="-5" dirty="0">
                <a:latin typeface="Tw Cen MT"/>
                <a:cs typeface="Tw Cen MT"/>
              </a:rPr>
              <a:t>persistent  diabetes </a:t>
            </a:r>
            <a:r>
              <a:rPr lang="en-US" sz="1800" spc="-10" dirty="0">
                <a:latin typeface="Tw Cen MT"/>
                <a:cs typeface="Tw Cen MT"/>
              </a:rPr>
              <a:t>mellitus </a:t>
            </a:r>
            <a:r>
              <a:rPr lang="en-US" sz="1800" spc="-5" dirty="0">
                <a:latin typeface="Tw Cen MT"/>
                <a:cs typeface="Tw Cen MT"/>
              </a:rPr>
              <a:t>at </a:t>
            </a:r>
            <a:r>
              <a:rPr lang="en-US" sz="1800" dirty="0">
                <a:latin typeface="Tw Cen MT"/>
                <a:cs typeface="Tw Cen MT"/>
              </a:rPr>
              <a:t>2 </a:t>
            </a:r>
            <a:r>
              <a:rPr lang="en-US" sz="1800" spc="-10" dirty="0">
                <a:latin typeface="Tw Cen MT"/>
                <a:cs typeface="Tw Cen MT"/>
              </a:rPr>
              <a:t>years </a:t>
            </a:r>
            <a:r>
              <a:rPr lang="en-US" sz="1800" dirty="0">
                <a:latin typeface="Tw Cen MT"/>
                <a:cs typeface="Tw Cen MT"/>
              </a:rPr>
              <a:t>post</a:t>
            </a:r>
            <a:r>
              <a:rPr lang="en-US" sz="1800" spc="20" dirty="0">
                <a:latin typeface="Tw Cen MT"/>
                <a:cs typeface="Tw Cen MT"/>
              </a:rPr>
              <a:t> </a:t>
            </a:r>
            <a:r>
              <a:rPr lang="en-US" sz="1800" spc="-10" dirty="0">
                <a:latin typeface="Tw Cen MT"/>
                <a:cs typeface="Tw Cen MT"/>
              </a:rPr>
              <a:t>transplant.</a:t>
            </a:r>
            <a:r>
              <a:rPr lang="en-US" sz="1800" spc="-15" baseline="32407" dirty="0">
                <a:latin typeface="Tw Cen MT"/>
                <a:cs typeface="Tw Cen MT"/>
              </a:rPr>
              <a:t>11</a:t>
            </a:r>
            <a:endParaRPr lang="en-US" sz="1800" baseline="32407" dirty="0">
              <a:latin typeface="Tw Cen MT"/>
              <a:cs typeface="Tw Cen MT"/>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103</a:t>
            </a:fld>
            <a:endParaRPr lang="tr-TR" dirty="0"/>
          </a:p>
        </p:txBody>
      </p:sp>
    </p:spTree>
    <p:extLst>
      <p:ext uri="{BB962C8B-B14F-4D97-AF65-F5344CB8AC3E}">
        <p14:creationId xmlns:p14="http://schemas.microsoft.com/office/powerpoint/2010/main" val="33839649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85000" lnSpcReduction="20000"/>
          </a:bodyPr>
          <a:lstStyle/>
          <a:p>
            <a:pPr marL="332740" indent="-320040">
              <a:lnSpc>
                <a:spcPct val="100000"/>
              </a:lnSpc>
              <a:buClr>
                <a:srgbClr val="DD8047"/>
              </a:buClr>
              <a:buSzPct val="60869"/>
              <a:buFont typeface="Wingdings"/>
              <a:buChar char=""/>
              <a:tabLst>
                <a:tab pos="332740" algn="l"/>
              </a:tabLst>
            </a:pPr>
            <a:r>
              <a:rPr lang="en-US" sz="2300" b="1" spc="-5" dirty="0" err="1">
                <a:latin typeface="Tw Cen MT"/>
                <a:cs typeface="Tw Cen MT"/>
              </a:rPr>
              <a:t>F</a:t>
            </a:r>
            <a:r>
              <a:rPr lang="en-US" sz="1800" spc="-5" dirty="0" err="1">
                <a:latin typeface="Tw Cen MT"/>
                <a:cs typeface="Tw Cen MT"/>
              </a:rPr>
              <a:t>luticasone</a:t>
            </a:r>
            <a:r>
              <a:rPr lang="en-US" sz="1800" spc="-5" dirty="0">
                <a:latin typeface="Tw Cen MT"/>
                <a:cs typeface="Tw Cen MT"/>
              </a:rPr>
              <a:t>:</a:t>
            </a:r>
            <a:endParaRPr lang="en-US" sz="1800" dirty="0">
              <a:latin typeface="Tw Cen MT"/>
              <a:cs typeface="Tw Cen MT"/>
            </a:endParaRPr>
          </a:p>
          <a:p>
            <a:pPr marL="652780" marR="24765" lvl="1" indent="-274320">
              <a:lnSpc>
                <a:spcPct val="80000"/>
              </a:lnSpc>
              <a:spcBef>
                <a:spcPts val="625"/>
              </a:spcBef>
              <a:buClr>
                <a:srgbClr val="94B6D2"/>
              </a:buClr>
              <a:buSzPct val="68750"/>
              <a:buFont typeface="Wingdings 2"/>
              <a:buChar char=""/>
              <a:tabLst>
                <a:tab pos="652780" algn="l"/>
              </a:tabLst>
            </a:pPr>
            <a:r>
              <a:rPr lang="en-US" sz="1600" spc="-5" dirty="0">
                <a:latin typeface="Tw Cen MT"/>
                <a:cs typeface="Tw Cen MT"/>
              </a:rPr>
              <a:t>There </a:t>
            </a:r>
            <a:r>
              <a:rPr lang="en-US" sz="1600" spc="-10" dirty="0">
                <a:latin typeface="Tw Cen MT"/>
                <a:cs typeface="Tw Cen MT"/>
              </a:rPr>
              <a:t>have </a:t>
            </a:r>
            <a:r>
              <a:rPr lang="en-US" sz="1600" spc="5" dirty="0">
                <a:latin typeface="Tw Cen MT"/>
                <a:cs typeface="Tw Cen MT"/>
              </a:rPr>
              <a:t>been </a:t>
            </a:r>
            <a:r>
              <a:rPr lang="en-US" sz="1600" dirty="0">
                <a:latin typeface="Tw Cen MT"/>
                <a:cs typeface="Tw Cen MT"/>
              </a:rPr>
              <a:t>studies </a:t>
            </a:r>
            <a:r>
              <a:rPr lang="en-US" sz="1600" spc="5" dirty="0">
                <a:latin typeface="Tw Cen MT"/>
                <a:cs typeface="Tw Cen MT"/>
              </a:rPr>
              <a:t>in </a:t>
            </a:r>
            <a:r>
              <a:rPr lang="en-US" sz="1600" spc="-5" dirty="0">
                <a:latin typeface="Tw Cen MT"/>
                <a:cs typeface="Tw Cen MT"/>
              </a:rPr>
              <a:t>transplant </a:t>
            </a:r>
            <a:r>
              <a:rPr lang="en-US" sz="1600" dirty="0">
                <a:latin typeface="Tw Cen MT"/>
                <a:cs typeface="Tw Cen MT"/>
              </a:rPr>
              <a:t>and </a:t>
            </a:r>
            <a:r>
              <a:rPr lang="en-US" sz="1600" spc="-10" dirty="0">
                <a:latin typeface="Tw Cen MT"/>
                <a:cs typeface="Tw Cen MT"/>
              </a:rPr>
              <a:t>HCT </a:t>
            </a:r>
            <a:r>
              <a:rPr lang="en-US" sz="1600" dirty="0">
                <a:latin typeface="Tw Cen MT"/>
                <a:cs typeface="Tw Cen MT"/>
              </a:rPr>
              <a:t>patients with </a:t>
            </a:r>
            <a:r>
              <a:rPr lang="en-US" sz="1600" spc="5" dirty="0">
                <a:latin typeface="Tw Cen MT"/>
                <a:cs typeface="Tw Cen MT"/>
              </a:rPr>
              <a:t>BOS in </a:t>
            </a:r>
            <a:r>
              <a:rPr lang="en-US" sz="1600" spc="15" dirty="0">
                <a:latin typeface="Tw Cen MT"/>
                <a:cs typeface="Tw Cen MT"/>
              </a:rPr>
              <a:t>which </a:t>
            </a:r>
            <a:r>
              <a:rPr lang="en-US" sz="1600" dirty="0">
                <a:latin typeface="Tw Cen MT"/>
                <a:cs typeface="Tw Cen MT"/>
              </a:rPr>
              <a:t>inhaled </a:t>
            </a:r>
            <a:r>
              <a:rPr lang="en-US" sz="1600" spc="-5" dirty="0">
                <a:latin typeface="Tw Cen MT"/>
                <a:cs typeface="Tw Cen MT"/>
              </a:rPr>
              <a:t>CS</a:t>
            </a:r>
            <a:r>
              <a:rPr lang="en-US" sz="1600" spc="-229" dirty="0">
                <a:latin typeface="Tw Cen MT"/>
                <a:cs typeface="Tw Cen MT"/>
              </a:rPr>
              <a:t> </a:t>
            </a:r>
            <a:r>
              <a:rPr lang="en-US" sz="1600" spc="-10" dirty="0">
                <a:latin typeface="Tw Cen MT"/>
                <a:cs typeface="Tw Cen MT"/>
              </a:rPr>
              <a:t>have  </a:t>
            </a:r>
            <a:r>
              <a:rPr lang="en-US" sz="1600" dirty="0">
                <a:latin typeface="Tw Cen MT"/>
                <a:cs typeface="Tw Cen MT"/>
              </a:rPr>
              <a:t>stabilized </a:t>
            </a:r>
            <a:r>
              <a:rPr lang="en-US" sz="1600" spc="5" dirty="0">
                <a:latin typeface="Tw Cen MT"/>
                <a:cs typeface="Tw Cen MT"/>
              </a:rPr>
              <a:t>or </a:t>
            </a:r>
            <a:r>
              <a:rPr lang="en-US" sz="1600" spc="-5" dirty="0">
                <a:latin typeface="Tw Cen MT"/>
                <a:cs typeface="Tw Cen MT"/>
              </a:rPr>
              <a:t>improved FEV</a:t>
            </a:r>
            <a:r>
              <a:rPr lang="en-US" sz="1575" spc="-7" baseline="-21164" dirty="0">
                <a:latin typeface="Tw Cen MT"/>
                <a:cs typeface="Tw Cen MT"/>
              </a:rPr>
              <a:t>1 </a:t>
            </a:r>
            <a:r>
              <a:rPr lang="en-US" sz="1600" dirty="0">
                <a:latin typeface="Tw Cen MT"/>
                <a:cs typeface="Tw Cen MT"/>
              </a:rPr>
              <a:t>and </a:t>
            </a:r>
            <a:r>
              <a:rPr lang="en-US" sz="1600" spc="-5" dirty="0">
                <a:latin typeface="Tw Cen MT"/>
                <a:cs typeface="Tw Cen MT"/>
              </a:rPr>
              <a:t>improved </a:t>
            </a:r>
            <a:r>
              <a:rPr lang="en-US" sz="1600" dirty="0">
                <a:latin typeface="Tw Cen MT"/>
                <a:cs typeface="Tw Cen MT"/>
              </a:rPr>
              <a:t>clinical</a:t>
            </a:r>
            <a:r>
              <a:rPr lang="en-US" sz="1600" spc="-220" dirty="0">
                <a:latin typeface="Tw Cen MT"/>
                <a:cs typeface="Tw Cen MT"/>
              </a:rPr>
              <a:t> </a:t>
            </a:r>
            <a:r>
              <a:rPr lang="en-US" sz="1600" dirty="0">
                <a:latin typeface="Tw Cen MT"/>
                <a:cs typeface="Tw Cen MT"/>
              </a:rPr>
              <a:t>symptoms.</a:t>
            </a:r>
            <a:r>
              <a:rPr lang="en-US" sz="1575" baseline="34391" dirty="0">
                <a:latin typeface="Tw Cen MT"/>
                <a:cs typeface="Tw Cen MT"/>
              </a:rPr>
              <a:t>11,12</a:t>
            </a:r>
          </a:p>
          <a:p>
            <a:pPr marL="652145" marR="5080" lvl="1" indent="-273685">
              <a:lnSpc>
                <a:spcPct val="80000"/>
              </a:lnSpc>
              <a:spcBef>
                <a:spcPts val="600"/>
              </a:spcBef>
              <a:buClr>
                <a:srgbClr val="94B6D2"/>
              </a:buClr>
              <a:buSzPct val="68750"/>
              <a:buFont typeface="Wingdings 2"/>
              <a:buChar char=""/>
              <a:tabLst>
                <a:tab pos="652780" algn="l"/>
              </a:tabLst>
            </a:pPr>
            <a:r>
              <a:rPr lang="en-US" sz="1600" dirty="0">
                <a:latin typeface="Tw Cen MT"/>
                <a:cs typeface="Tw Cen MT"/>
              </a:rPr>
              <a:t>Inhaled Corticosteroids </a:t>
            </a:r>
            <a:r>
              <a:rPr lang="en-US" sz="1600" spc="-10" dirty="0">
                <a:latin typeface="Tw Cen MT"/>
                <a:cs typeface="Tw Cen MT"/>
              </a:rPr>
              <a:t>have </a:t>
            </a:r>
            <a:r>
              <a:rPr lang="en-US" sz="1600" spc="5" dirty="0">
                <a:latin typeface="Tw Cen MT"/>
                <a:cs typeface="Tw Cen MT"/>
              </a:rPr>
              <a:t>1/10</a:t>
            </a:r>
            <a:r>
              <a:rPr lang="en-US" sz="1575" spc="7" baseline="26455" dirty="0">
                <a:latin typeface="Tw Cen MT"/>
                <a:cs typeface="Tw Cen MT"/>
              </a:rPr>
              <a:t>th </a:t>
            </a:r>
            <a:r>
              <a:rPr lang="en-US" sz="1600" spc="-5" dirty="0">
                <a:latin typeface="Tw Cen MT"/>
                <a:cs typeface="Tw Cen MT"/>
              </a:rPr>
              <a:t>the </a:t>
            </a:r>
            <a:r>
              <a:rPr lang="en-US" sz="1600" dirty="0">
                <a:latin typeface="Tw Cen MT"/>
                <a:cs typeface="Tw Cen MT"/>
              </a:rPr>
              <a:t>effect </a:t>
            </a:r>
            <a:r>
              <a:rPr lang="en-US" sz="1600" spc="5" dirty="0">
                <a:latin typeface="Tw Cen MT"/>
                <a:cs typeface="Tw Cen MT"/>
              </a:rPr>
              <a:t>on </a:t>
            </a:r>
            <a:r>
              <a:rPr lang="en-US" sz="1600" spc="-5" dirty="0">
                <a:latin typeface="Tw Cen MT"/>
                <a:cs typeface="Tw Cen MT"/>
              </a:rPr>
              <a:t>AM </a:t>
            </a:r>
            <a:r>
              <a:rPr lang="en-US" sz="1600" spc="5" dirty="0" err="1">
                <a:latin typeface="Tw Cen MT"/>
                <a:cs typeface="Tw Cen MT"/>
              </a:rPr>
              <a:t>cortisol</a:t>
            </a:r>
            <a:r>
              <a:rPr lang="en-US" sz="1600" spc="5" dirty="0">
                <a:latin typeface="Tw Cen MT"/>
                <a:cs typeface="Tw Cen MT"/>
              </a:rPr>
              <a:t> </a:t>
            </a:r>
            <a:r>
              <a:rPr lang="en-US" sz="1600" spc="-5" dirty="0">
                <a:latin typeface="Tw Cen MT"/>
                <a:cs typeface="Tw Cen MT"/>
              </a:rPr>
              <a:t>than that </a:t>
            </a:r>
            <a:r>
              <a:rPr lang="en-US" sz="1600" spc="5" dirty="0">
                <a:latin typeface="Tw Cen MT"/>
                <a:cs typeface="Tw Cen MT"/>
              </a:rPr>
              <a:t>of </a:t>
            </a:r>
            <a:r>
              <a:rPr lang="en-US" sz="1600" spc="-5" dirty="0">
                <a:latin typeface="Tw Cen MT"/>
                <a:cs typeface="Tw Cen MT"/>
              </a:rPr>
              <a:t>oral </a:t>
            </a:r>
            <a:r>
              <a:rPr lang="en-US" sz="1600" dirty="0" err="1">
                <a:latin typeface="Tw Cen MT"/>
                <a:cs typeface="Tw Cen MT"/>
              </a:rPr>
              <a:t>prednisilone</a:t>
            </a:r>
            <a:r>
              <a:rPr lang="en-US" sz="1600" dirty="0">
                <a:latin typeface="Tw Cen MT"/>
                <a:cs typeface="Tw Cen MT"/>
              </a:rPr>
              <a:t>  </a:t>
            </a:r>
            <a:r>
              <a:rPr lang="en-US" sz="1600" spc="-5" dirty="0">
                <a:latin typeface="Tw Cen MT"/>
                <a:cs typeface="Tw Cen MT"/>
              </a:rPr>
              <a:t>(</a:t>
            </a:r>
            <a:r>
              <a:rPr lang="en-US" sz="1600" spc="-5" dirty="0" err="1">
                <a:latin typeface="Tw Cen MT"/>
                <a:cs typeface="Tw Cen MT"/>
              </a:rPr>
              <a:t>Lipworth</a:t>
            </a:r>
            <a:r>
              <a:rPr lang="en-US" sz="1600" spc="-125" dirty="0">
                <a:latin typeface="Tw Cen MT"/>
                <a:cs typeface="Tw Cen MT"/>
              </a:rPr>
              <a:t> </a:t>
            </a:r>
            <a:r>
              <a:rPr lang="en-US" sz="1600" dirty="0">
                <a:latin typeface="Tw Cen MT"/>
                <a:cs typeface="Tw Cen MT"/>
              </a:rPr>
              <a:t>1999).</a:t>
            </a:r>
          </a:p>
          <a:p>
            <a:pPr marL="332740" indent="-320040">
              <a:lnSpc>
                <a:spcPct val="100000"/>
              </a:lnSpc>
              <a:spcBef>
                <a:spcPts val="114"/>
              </a:spcBef>
              <a:buClr>
                <a:srgbClr val="DD8047"/>
              </a:buClr>
              <a:buSzPct val="60869"/>
              <a:buFont typeface="Wingdings"/>
              <a:buChar char=""/>
              <a:tabLst>
                <a:tab pos="332740" algn="l"/>
              </a:tabLst>
            </a:pPr>
            <a:r>
              <a:rPr lang="en-US" sz="2300" b="1" spc="-15" dirty="0" err="1">
                <a:latin typeface="Tw Cen MT"/>
                <a:cs typeface="Tw Cen MT"/>
              </a:rPr>
              <a:t>A</a:t>
            </a:r>
            <a:r>
              <a:rPr lang="en-US" sz="1800" spc="-15" dirty="0" err="1">
                <a:latin typeface="Tw Cen MT"/>
                <a:cs typeface="Tw Cen MT"/>
              </a:rPr>
              <a:t>zithromycin</a:t>
            </a:r>
            <a:r>
              <a:rPr lang="en-US" sz="1800" spc="-15" dirty="0">
                <a:latin typeface="Tw Cen MT"/>
                <a:cs typeface="Tw Cen MT"/>
              </a:rPr>
              <a:t>:</a:t>
            </a:r>
            <a:endParaRPr lang="en-US" sz="1800" dirty="0">
              <a:latin typeface="Tw Cen MT"/>
              <a:cs typeface="Tw Cen MT"/>
            </a:endParaRPr>
          </a:p>
          <a:p>
            <a:pPr marL="652145" marR="40640" lvl="1" indent="-273685">
              <a:lnSpc>
                <a:spcPct val="80000"/>
              </a:lnSpc>
              <a:spcBef>
                <a:spcPts val="625"/>
              </a:spcBef>
              <a:buClr>
                <a:srgbClr val="94B6D2"/>
              </a:buClr>
              <a:buSzPct val="68750"/>
              <a:buFont typeface="Wingdings 2"/>
              <a:buChar char=""/>
              <a:tabLst>
                <a:tab pos="652780" algn="l"/>
              </a:tabLst>
            </a:pPr>
            <a:r>
              <a:rPr lang="en-US" sz="1600" spc="-5" dirty="0">
                <a:latin typeface="Tw Cen MT"/>
                <a:cs typeface="Tw Cen MT"/>
              </a:rPr>
              <a:t>Several</a:t>
            </a:r>
            <a:r>
              <a:rPr lang="en-US" sz="1600" spc="-75" dirty="0">
                <a:latin typeface="Tw Cen MT"/>
                <a:cs typeface="Tw Cen MT"/>
              </a:rPr>
              <a:t> </a:t>
            </a:r>
            <a:r>
              <a:rPr lang="en-US" sz="1600" dirty="0">
                <a:latin typeface="Tw Cen MT"/>
                <a:cs typeface="Tw Cen MT"/>
              </a:rPr>
              <a:t>studies</a:t>
            </a:r>
            <a:r>
              <a:rPr lang="en-US" sz="1600" spc="10" dirty="0">
                <a:latin typeface="Tw Cen MT"/>
                <a:cs typeface="Tw Cen MT"/>
              </a:rPr>
              <a:t> </a:t>
            </a:r>
            <a:r>
              <a:rPr lang="en-US" sz="1600" spc="-10" dirty="0">
                <a:latin typeface="Tw Cen MT"/>
                <a:cs typeface="Tw Cen MT"/>
              </a:rPr>
              <a:t>have</a:t>
            </a:r>
            <a:r>
              <a:rPr lang="en-US" sz="1600" spc="-20" dirty="0">
                <a:latin typeface="Tw Cen MT"/>
                <a:cs typeface="Tw Cen MT"/>
              </a:rPr>
              <a:t> </a:t>
            </a:r>
            <a:r>
              <a:rPr lang="en-US" sz="1600" spc="-10" dirty="0">
                <a:latin typeface="Tw Cen MT"/>
                <a:cs typeface="Tw Cen MT"/>
              </a:rPr>
              <a:t>found</a:t>
            </a:r>
            <a:r>
              <a:rPr lang="en-US" sz="1600" spc="-5" dirty="0">
                <a:latin typeface="Tw Cen MT"/>
                <a:cs typeface="Tw Cen MT"/>
              </a:rPr>
              <a:t> that</a:t>
            </a:r>
            <a:r>
              <a:rPr lang="en-US" sz="1600" spc="15" dirty="0">
                <a:latin typeface="Tw Cen MT"/>
                <a:cs typeface="Tw Cen MT"/>
              </a:rPr>
              <a:t> </a:t>
            </a:r>
            <a:r>
              <a:rPr lang="en-US" sz="1600" spc="-5" dirty="0" err="1">
                <a:latin typeface="Tw Cen MT"/>
                <a:cs typeface="Tw Cen MT"/>
              </a:rPr>
              <a:t>azithromycin</a:t>
            </a:r>
            <a:r>
              <a:rPr lang="en-US" sz="1600" spc="-90" dirty="0">
                <a:latin typeface="Tw Cen MT"/>
                <a:cs typeface="Tw Cen MT"/>
              </a:rPr>
              <a:t> </a:t>
            </a:r>
            <a:r>
              <a:rPr lang="en-US" sz="1600" spc="-5" dirty="0">
                <a:latin typeface="Tw Cen MT"/>
                <a:cs typeface="Tw Cen MT"/>
              </a:rPr>
              <a:t>use</a:t>
            </a:r>
            <a:r>
              <a:rPr lang="en-US" sz="1600" spc="5" dirty="0">
                <a:latin typeface="Tw Cen MT"/>
                <a:cs typeface="Tw Cen MT"/>
              </a:rPr>
              <a:t> </a:t>
            </a:r>
            <a:r>
              <a:rPr lang="en-US" sz="1600" dirty="0">
                <a:latin typeface="Tw Cen MT"/>
                <a:cs typeface="Tw Cen MT"/>
              </a:rPr>
              <a:t>is</a:t>
            </a:r>
            <a:r>
              <a:rPr lang="en-US" sz="1600" spc="10" dirty="0">
                <a:latin typeface="Tw Cen MT"/>
                <a:cs typeface="Tw Cen MT"/>
              </a:rPr>
              <a:t> </a:t>
            </a:r>
            <a:r>
              <a:rPr lang="en-US" sz="1600" dirty="0">
                <a:latin typeface="Tw Cen MT"/>
                <a:cs typeface="Tw Cen MT"/>
              </a:rPr>
              <a:t>associated</a:t>
            </a:r>
            <a:r>
              <a:rPr lang="en-US" sz="1600" spc="-30" dirty="0">
                <a:latin typeface="Tw Cen MT"/>
                <a:cs typeface="Tw Cen MT"/>
              </a:rPr>
              <a:t> </a:t>
            </a:r>
            <a:r>
              <a:rPr lang="en-US" sz="1600" dirty="0">
                <a:latin typeface="Tw Cen MT"/>
                <a:cs typeface="Tw Cen MT"/>
              </a:rPr>
              <a:t>with</a:t>
            </a:r>
            <a:r>
              <a:rPr lang="en-US" sz="1600" spc="-40" dirty="0">
                <a:latin typeface="Tw Cen MT"/>
                <a:cs typeface="Tw Cen MT"/>
              </a:rPr>
              <a:t> </a:t>
            </a:r>
            <a:r>
              <a:rPr lang="en-US" sz="1600" dirty="0">
                <a:latin typeface="Tw Cen MT"/>
                <a:cs typeface="Tw Cen MT"/>
              </a:rPr>
              <a:t>an</a:t>
            </a:r>
            <a:r>
              <a:rPr lang="en-US" sz="1600" spc="-15" dirty="0">
                <a:latin typeface="Tw Cen MT"/>
                <a:cs typeface="Tw Cen MT"/>
              </a:rPr>
              <a:t> </a:t>
            </a:r>
            <a:r>
              <a:rPr lang="en-US" sz="1600" dirty="0">
                <a:latin typeface="Tw Cen MT"/>
                <a:cs typeface="Tw Cen MT"/>
              </a:rPr>
              <a:t>improvement</a:t>
            </a:r>
            <a:r>
              <a:rPr lang="en-US" sz="1600" spc="-85" dirty="0">
                <a:latin typeface="Tw Cen MT"/>
                <a:cs typeface="Tw Cen MT"/>
              </a:rPr>
              <a:t> </a:t>
            </a:r>
            <a:r>
              <a:rPr lang="en-US" sz="1600" spc="5" dirty="0">
                <a:latin typeface="Tw Cen MT"/>
                <a:cs typeface="Tw Cen MT"/>
              </a:rPr>
              <a:t>in</a:t>
            </a:r>
            <a:r>
              <a:rPr lang="en-US" sz="1600" spc="-160" dirty="0">
                <a:latin typeface="Tw Cen MT"/>
                <a:cs typeface="Tw Cen MT"/>
              </a:rPr>
              <a:t> </a:t>
            </a:r>
            <a:r>
              <a:rPr lang="en-US" sz="1600" spc="-5" dirty="0">
                <a:latin typeface="Tw Cen MT"/>
                <a:cs typeface="Tw Cen MT"/>
              </a:rPr>
              <a:t>FEV</a:t>
            </a:r>
            <a:r>
              <a:rPr lang="en-US" sz="1575" spc="-7" baseline="-21164" dirty="0">
                <a:latin typeface="Tw Cen MT"/>
                <a:cs typeface="Tw Cen MT"/>
              </a:rPr>
              <a:t>1  </a:t>
            </a:r>
            <a:r>
              <a:rPr lang="en-US" sz="1600" dirty="0">
                <a:latin typeface="Tw Cen MT"/>
                <a:cs typeface="Tw Cen MT"/>
              </a:rPr>
              <a:t>with either </a:t>
            </a:r>
            <a:r>
              <a:rPr lang="en-US" sz="1600" spc="-5" dirty="0">
                <a:latin typeface="Tw Cen MT"/>
                <a:cs typeface="Tw Cen MT"/>
              </a:rPr>
              <a:t>reversal </a:t>
            </a:r>
            <a:r>
              <a:rPr lang="en-US" sz="1600" spc="5" dirty="0">
                <a:latin typeface="Tw Cen MT"/>
                <a:cs typeface="Tw Cen MT"/>
              </a:rPr>
              <a:t>of </a:t>
            </a:r>
            <a:r>
              <a:rPr lang="en-US" sz="1600" spc="-5" dirty="0">
                <a:latin typeface="Tw Cen MT"/>
                <a:cs typeface="Tw Cen MT"/>
              </a:rPr>
              <a:t>AFO </a:t>
            </a:r>
            <a:r>
              <a:rPr lang="en-US" sz="1600" spc="5" dirty="0">
                <a:latin typeface="Tw Cen MT"/>
                <a:cs typeface="Tw Cen MT"/>
              </a:rPr>
              <a:t>in or </a:t>
            </a:r>
            <a:r>
              <a:rPr lang="en-US" sz="1600" dirty="0">
                <a:latin typeface="Tw Cen MT"/>
                <a:cs typeface="Tw Cen MT"/>
              </a:rPr>
              <a:t>a </a:t>
            </a:r>
            <a:r>
              <a:rPr lang="en-US" sz="1600" spc="-10" dirty="0">
                <a:latin typeface="Tw Cen MT"/>
                <a:cs typeface="Tw Cen MT"/>
              </a:rPr>
              <a:t>slower </a:t>
            </a:r>
            <a:r>
              <a:rPr lang="en-US" sz="1600" dirty="0">
                <a:latin typeface="Tw Cen MT"/>
                <a:cs typeface="Tw Cen MT"/>
              </a:rPr>
              <a:t>progression </a:t>
            </a:r>
            <a:r>
              <a:rPr lang="en-US" sz="1600" spc="5" dirty="0">
                <a:latin typeface="Tw Cen MT"/>
                <a:cs typeface="Tw Cen MT"/>
              </a:rPr>
              <a:t>of </a:t>
            </a:r>
            <a:r>
              <a:rPr lang="en-US" sz="1600" dirty="0">
                <a:latin typeface="Tw Cen MT"/>
                <a:cs typeface="Tw Cen MT"/>
              </a:rPr>
              <a:t>established </a:t>
            </a:r>
            <a:r>
              <a:rPr lang="en-US" sz="1600" spc="5" dirty="0">
                <a:latin typeface="Tw Cen MT"/>
                <a:cs typeface="Tw Cen MT"/>
              </a:rPr>
              <a:t>BOS </a:t>
            </a:r>
            <a:r>
              <a:rPr lang="en-US" sz="1600" dirty="0">
                <a:latin typeface="Tw Cen MT"/>
                <a:cs typeface="Tw Cen MT"/>
              </a:rPr>
              <a:t>after </a:t>
            </a:r>
            <a:r>
              <a:rPr lang="en-US" sz="1600" spc="-5" dirty="0">
                <a:latin typeface="Tw Cen MT"/>
                <a:cs typeface="Tw Cen MT"/>
              </a:rPr>
              <a:t>lung  transplantation</a:t>
            </a:r>
            <a:r>
              <a:rPr lang="en-US" sz="1575" spc="-7" baseline="34391" dirty="0">
                <a:latin typeface="Tw Cen MT"/>
                <a:cs typeface="Tw Cen MT"/>
              </a:rPr>
              <a:t>13-15 </a:t>
            </a:r>
            <a:r>
              <a:rPr lang="en-US" sz="1600" dirty="0">
                <a:latin typeface="Tw Cen MT"/>
                <a:cs typeface="Tw Cen MT"/>
              </a:rPr>
              <a:t>and </a:t>
            </a:r>
            <a:r>
              <a:rPr lang="en-US" sz="1600" spc="-5" dirty="0">
                <a:latin typeface="Tw Cen MT"/>
                <a:cs typeface="Tw Cen MT"/>
              </a:rPr>
              <a:t>suggest that </a:t>
            </a:r>
            <a:r>
              <a:rPr lang="en-US" sz="1600" spc="-5" dirty="0" err="1">
                <a:latin typeface="Tw Cen MT"/>
                <a:cs typeface="Tw Cen MT"/>
              </a:rPr>
              <a:t>azithromycin</a:t>
            </a:r>
            <a:r>
              <a:rPr lang="en-US" sz="1600" spc="-5" dirty="0">
                <a:latin typeface="Tw Cen MT"/>
                <a:cs typeface="Tw Cen MT"/>
              </a:rPr>
              <a:t> </a:t>
            </a:r>
            <a:r>
              <a:rPr lang="en-US" sz="1600" dirty="0">
                <a:latin typeface="Tw Cen MT"/>
                <a:cs typeface="Tw Cen MT"/>
              </a:rPr>
              <a:t>has anti-inflammatory activity </a:t>
            </a:r>
            <a:r>
              <a:rPr lang="en-US" sz="1600" spc="-5" dirty="0">
                <a:latin typeface="Tw Cen MT"/>
                <a:cs typeface="Tw Cen MT"/>
              </a:rPr>
              <a:t>that may  </a:t>
            </a:r>
            <a:r>
              <a:rPr lang="en-US" sz="1600" dirty="0">
                <a:latin typeface="Tw Cen MT"/>
                <a:cs typeface="Tw Cen MT"/>
              </a:rPr>
              <a:t>stop </a:t>
            </a:r>
            <a:r>
              <a:rPr lang="en-US" sz="1600" spc="-5" dirty="0">
                <a:latin typeface="Tw Cen MT"/>
                <a:cs typeface="Tw Cen MT"/>
              </a:rPr>
              <a:t>the </a:t>
            </a:r>
            <a:r>
              <a:rPr lang="en-US" sz="1600" dirty="0">
                <a:latin typeface="Tw Cen MT"/>
                <a:cs typeface="Tw Cen MT"/>
              </a:rPr>
              <a:t>progression </a:t>
            </a:r>
            <a:r>
              <a:rPr lang="en-US" sz="1600" spc="5" dirty="0">
                <a:latin typeface="Tw Cen MT"/>
                <a:cs typeface="Tw Cen MT"/>
              </a:rPr>
              <a:t>of BOS </a:t>
            </a:r>
            <a:r>
              <a:rPr lang="en-US" sz="1600" dirty="0">
                <a:latin typeface="Tw Cen MT"/>
                <a:cs typeface="Tw Cen MT"/>
              </a:rPr>
              <a:t>after</a:t>
            </a:r>
            <a:r>
              <a:rPr lang="en-US" sz="1600" spc="-130" dirty="0">
                <a:latin typeface="Tw Cen MT"/>
                <a:cs typeface="Tw Cen MT"/>
              </a:rPr>
              <a:t> </a:t>
            </a:r>
            <a:r>
              <a:rPr lang="en-US" sz="1600" spc="-40" dirty="0">
                <a:latin typeface="Tw Cen MT"/>
                <a:cs typeface="Tw Cen MT"/>
              </a:rPr>
              <a:t>HCT.</a:t>
            </a:r>
            <a:endParaRPr lang="en-US" sz="1600" dirty="0">
              <a:latin typeface="Tw Cen MT"/>
              <a:cs typeface="Tw Cen MT"/>
            </a:endParaRPr>
          </a:p>
          <a:p>
            <a:pPr marL="332740" indent="-320040">
              <a:lnSpc>
                <a:spcPct val="100000"/>
              </a:lnSpc>
              <a:spcBef>
                <a:spcPts val="60"/>
              </a:spcBef>
              <a:buClr>
                <a:srgbClr val="DD8047"/>
              </a:buClr>
              <a:buSzPct val="60000"/>
              <a:buFont typeface="Wingdings"/>
              <a:buChar char=""/>
              <a:tabLst>
                <a:tab pos="332740" algn="l"/>
              </a:tabLst>
            </a:pPr>
            <a:r>
              <a:rPr lang="en-US" sz="2500" b="1" spc="-5" dirty="0" err="1">
                <a:latin typeface="Tw Cen MT"/>
                <a:cs typeface="Tw Cen MT"/>
              </a:rPr>
              <a:t>M</a:t>
            </a:r>
            <a:r>
              <a:rPr lang="en-US" sz="1800" spc="-5" dirty="0" err="1">
                <a:latin typeface="Tw Cen MT"/>
                <a:cs typeface="Tw Cen MT"/>
              </a:rPr>
              <a:t>ontelukast</a:t>
            </a:r>
            <a:r>
              <a:rPr lang="en-US" sz="1800" spc="-5" dirty="0">
                <a:latin typeface="Tw Cen MT"/>
                <a:cs typeface="Tw Cen MT"/>
              </a:rPr>
              <a:t>:</a:t>
            </a:r>
            <a:endParaRPr lang="en-US" sz="1800" dirty="0">
              <a:latin typeface="Tw Cen MT"/>
              <a:cs typeface="Tw Cen MT"/>
            </a:endParaRPr>
          </a:p>
          <a:p>
            <a:pPr marL="652145" marR="137160" lvl="1" indent="-273685" algn="just">
              <a:lnSpc>
                <a:spcPct val="80000"/>
              </a:lnSpc>
              <a:spcBef>
                <a:spcPts val="635"/>
              </a:spcBef>
              <a:buClr>
                <a:srgbClr val="94B6D2"/>
              </a:buClr>
              <a:buSzPct val="68750"/>
              <a:buFont typeface="Wingdings 2"/>
              <a:buChar char=""/>
              <a:tabLst>
                <a:tab pos="652780" algn="l"/>
              </a:tabLst>
            </a:pPr>
            <a:r>
              <a:rPr lang="en-US" sz="1600" dirty="0" err="1">
                <a:latin typeface="Tw Cen MT"/>
                <a:cs typeface="Tw Cen MT"/>
              </a:rPr>
              <a:t>Leukotrienes</a:t>
            </a:r>
            <a:r>
              <a:rPr lang="en-US" sz="1600" spc="-65" dirty="0">
                <a:latin typeface="Tw Cen MT"/>
                <a:cs typeface="Tw Cen MT"/>
              </a:rPr>
              <a:t> </a:t>
            </a:r>
            <a:r>
              <a:rPr lang="en-US" sz="1600" spc="-10" dirty="0">
                <a:latin typeface="Tw Cen MT"/>
                <a:cs typeface="Tw Cen MT"/>
              </a:rPr>
              <a:t>have</a:t>
            </a:r>
            <a:r>
              <a:rPr lang="en-US" sz="1600" spc="-25" dirty="0">
                <a:latin typeface="Tw Cen MT"/>
                <a:cs typeface="Tw Cen MT"/>
              </a:rPr>
              <a:t> </a:t>
            </a:r>
            <a:r>
              <a:rPr lang="en-US" sz="1600" spc="5" dirty="0">
                <a:latin typeface="Tw Cen MT"/>
                <a:cs typeface="Tw Cen MT"/>
              </a:rPr>
              <a:t>been</a:t>
            </a:r>
            <a:r>
              <a:rPr lang="en-US" sz="1600" spc="-45" dirty="0">
                <a:latin typeface="Tw Cen MT"/>
                <a:cs typeface="Tw Cen MT"/>
              </a:rPr>
              <a:t> </a:t>
            </a:r>
            <a:r>
              <a:rPr lang="en-US" sz="1600" spc="5" dirty="0">
                <a:latin typeface="Tw Cen MT"/>
                <a:cs typeface="Tw Cen MT"/>
              </a:rPr>
              <a:t>implicated</a:t>
            </a:r>
            <a:r>
              <a:rPr lang="en-US" sz="1600" spc="-85" dirty="0">
                <a:latin typeface="Tw Cen MT"/>
                <a:cs typeface="Tw Cen MT"/>
              </a:rPr>
              <a:t> </a:t>
            </a:r>
            <a:r>
              <a:rPr lang="en-US" sz="1600" spc="5" dirty="0">
                <a:latin typeface="Tw Cen MT"/>
                <a:cs typeface="Tw Cen MT"/>
              </a:rPr>
              <a:t>in</a:t>
            </a:r>
            <a:r>
              <a:rPr lang="en-US" sz="1600" spc="-20" dirty="0">
                <a:latin typeface="Tw Cen MT"/>
                <a:cs typeface="Tw Cen MT"/>
              </a:rPr>
              <a:t> </a:t>
            </a:r>
            <a:r>
              <a:rPr lang="en-US" sz="1600" spc="5" dirty="0">
                <a:latin typeface="Tw Cen MT"/>
                <a:cs typeface="Tw Cen MT"/>
              </a:rPr>
              <a:t>immune</a:t>
            </a:r>
            <a:r>
              <a:rPr lang="en-US" sz="1600" spc="-25" dirty="0">
                <a:latin typeface="Tw Cen MT"/>
                <a:cs typeface="Tw Cen MT"/>
              </a:rPr>
              <a:t> </a:t>
            </a:r>
            <a:r>
              <a:rPr lang="en-US" sz="1600" spc="5" dirty="0">
                <a:latin typeface="Tw Cen MT"/>
                <a:cs typeface="Tw Cen MT"/>
              </a:rPr>
              <a:t>mediated</a:t>
            </a:r>
            <a:r>
              <a:rPr lang="en-US" sz="1600" spc="-60" dirty="0">
                <a:latin typeface="Tw Cen MT"/>
                <a:cs typeface="Tw Cen MT"/>
              </a:rPr>
              <a:t> </a:t>
            </a:r>
            <a:r>
              <a:rPr lang="en-US" sz="1600" spc="5" dirty="0" err="1">
                <a:latin typeface="Tw Cen MT"/>
                <a:cs typeface="Tw Cen MT"/>
              </a:rPr>
              <a:t>bronchiolitis</a:t>
            </a:r>
            <a:r>
              <a:rPr lang="en-US" sz="1600" spc="-90" dirty="0">
                <a:latin typeface="Tw Cen MT"/>
                <a:cs typeface="Tw Cen MT"/>
              </a:rPr>
              <a:t> </a:t>
            </a:r>
            <a:r>
              <a:rPr lang="en-US" sz="1600" spc="5" dirty="0">
                <a:latin typeface="Tw Cen MT"/>
                <a:cs typeface="Tw Cen MT"/>
              </a:rPr>
              <a:t>in</a:t>
            </a:r>
            <a:r>
              <a:rPr lang="en-US" sz="1600" spc="-20" dirty="0">
                <a:latin typeface="Tw Cen MT"/>
                <a:cs typeface="Tw Cen MT"/>
              </a:rPr>
              <a:t> </a:t>
            </a:r>
            <a:r>
              <a:rPr lang="en-US" sz="1600" dirty="0">
                <a:latin typeface="Tw Cen MT"/>
                <a:cs typeface="Tw Cen MT"/>
              </a:rPr>
              <a:t>animal</a:t>
            </a:r>
            <a:r>
              <a:rPr lang="en-US" sz="1600" spc="-30" dirty="0">
                <a:latin typeface="Tw Cen MT"/>
                <a:cs typeface="Tw Cen MT"/>
              </a:rPr>
              <a:t> </a:t>
            </a:r>
            <a:r>
              <a:rPr lang="en-US" sz="1600" dirty="0">
                <a:latin typeface="Tw Cen MT"/>
                <a:cs typeface="Tw Cen MT"/>
              </a:rPr>
              <a:t>and</a:t>
            </a:r>
            <a:r>
              <a:rPr lang="en-US" sz="1600" spc="-10" dirty="0">
                <a:latin typeface="Tw Cen MT"/>
                <a:cs typeface="Tw Cen MT"/>
              </a:rPr>
              <a:t> </a:t>
            </a:r>
            <a:r>
              <a:rPr lang="en-US" sz="1600" dirty="0">
                <a:latin typeface="Tw Cen MT"/>
                <a:cs typeface="Tw Cen MT"/>
              </a:rPr>
              <a:t>human  models</a:t>
            </a:r>
            <a:r>
              <a:rPr lang="en-US" sz="1575" baseline="26455" dirty="0">
                <a:latin typeface="Tw Cen MT"/>
                <a:cs typeface="Tw Cen MT"/>
              </a:rPr>
              <a:t>16 </a:t>
            </a:r>
            <a:r>
              <a:rPr lang="en-US" sz="1600" dirty="0">
                <a:latin typeface="Tw Cen MT"/>
                <a:cs typeface="Tw Cen MT"/>
              </a:rPr>
              <a:t>and </a:t>
            </a:r>
            <a:r>
              <a:rPr lang="en-US" sz="1600" spc="-10" dirty="0">
                <a:latin typeface="Tw Cen MT"/>
                <a:cs typeface="Tw Cen MT"/>
              </a:rPr>
              <a:t>have </a:t>
            </a:r>
            <a:r>
              <a:rPr lang="en-US" sz="1600" dirty="0">
                <a:latin typeface="Tw Cen MT"/>
                <a:cs typeface="Tw Cen MT"/>
              </a:rPr>
              <a:t>also </a:t>
            </a:r>
            <a:r>
              <a:rPr lang="en-US" sz="1600" spc="5" dirty="0">
                <a:latin typeface="Tw Cen MT"/>
                <a:cs typeface="Tw Cen MT"/>
              </a:rPr>
              <a:t>been implicated </a:t>
            </a:r>
            <a:r>
              <a:rPr lang="en-US" sz="1600" dirty="0">
                <a:latin typeface="Tw Cen MT"/>
                <a:cs typeface="Tw Cen MT"/>
              </a:rPr>
              <a:t>as a factor </a:t>
            </a:r>
            <a:r>
              <a:rPr lang="en-US" sz="1600" spc="5" dirty="0">
                <a:latin typeface="Tw Cen MT"/>
                <a:cs typeface="Tw Cen MT"/>
              </a:rPr>
              <a:t>in </a:t>
            </a:r>
            <a:r>
              <a:rPr lang="en-US" sz="1600" spc="-5" dirty="0">
                <a:latin typeface="Tw Cen MT"/>
                <a:cs typeface="Tw Cen MT"/>
              </a:rPr>
              <a:t>lung fibrosis</a:t>
            </a:r>
            <a:r>
              <a:rPr lang="en-US" sz="1575" spc="-7" baseline="26455" dirty="0">
                <a:latin typeface="Tw Cen MT"/>
                <a:cs typeface="Tw Cen MT"/>
              </a:rPr>
              <a:t>17</a:t>
            </a:r>
            <a:r>
              <a:rPr lang="en-US" sz="1600" spc="-5" dirty="0">
                <a:latin typeface="Tw Cen MT"/>
                <a:cs typeface="Tw Cen MT"/>
              </a:rPr>
              <a:t>. </a:t>
            </a:r>
            <a:r>
              <a:rPr lang="en-US" sz="1600" dirty="0">
                <a:latin typeface="Tw Cen MT"/>
                <a:cs typeface="Tw Cen MT"/>
              </a:rPr>
              <a:t>A small </a:t>
            </a:r>
            <a:r>
              <a:rPr lang="en-US" sz="1600" spc="5" dirty="0">
                <a:latin typeface="Tw Cen MT"/>
                <a:cs typeface="Tw Cen MT"/>
              </a:rPr>
              <a:t>pilot </a:t>
            </a:r>
            <a:r>
              <a:rPr lang="en-US" sz="1600" spc="-15" dirty="0">
                <a:latin typeface="Tw Cen MT"/>
                <a:cs typeface="Tw Cen MT"/>
              </a:rPr>
              <a:t>study  </a:t>
            </a:r>
            <a:r>
              <a:rPr lang="en-US" sz="1600" spc="-10" dirty="0">
                <a:latin typeface="Tw Cen MT"/>
                <a:cs typeface="Tw Cen MT"/>
              </a:rPr>
              <a:t>showed </a:t>
            </a:r>
            <a:r>
              <a:rPr lang="en-US" sz="1600" dirty="0">
                <a:latin typeface="Tw Cen MT"/>
                <a:cs typeface="Tw Cen MT"/>
              </a:rPr>
              <a:t>benefit </a:t>
            </a:r>
            <a:r>
              <a:rPr lang="en-US" sz="1600" spc="5" dirty="0">
                <a:latin typeface="Tw Cen MT"/>
                <a:cs typeface="Tw Cen MT"/>
              </a:rPr>
              <a:t>of </a:t>
            </a:r>
            <a:r>
              <a:rPr lang="en-US" sz="1600" dirty="0" err="1">
                <a:latin typeface="Tw Cen MT"/>
                <a:cs typeface="Tw Cen MT"/>
              </a:rPr>
              <a:t>montelukast</a:t>
            </a:r>
            <a:r>
              <a:rPr lang="en-US" sz="1600" dirty="0">
                <a:latin typeface="Tw Cen MT"/>
                <a:cs typeface="Tw Cen MT"/>
              </a:rPr>
              <a:t> </a:t>
            </a:r>
            <a:r>
              <a:rPr lang="en-US" sz="1600" spc="-15" dirty="0">
                <a:latin typeface="Tw Cen MT"/>
                <a:cs typeface="Tw Cen MT"/>
              </a:rPr>
              <a:t>therapy </a:t>
            </a:r>
            <a:r>
              <a:rPr lang="en-US" sz="1600" spc="5" dirty="0">
                <a:latin typeface="Tw Cen MT"/>
                <a:cs typeface="Tw Cen MT"/>
              </a:rPr>
              <a:t>in </a:t>
            </a:r>
            <a:r>
              <a:rPr lang="en-US" sz="1600" dirty="0">
                <a:latin typeface="Tw Cen MT"/>
                <a:cs typeface="Tw Cen MT"/>
              </a:rPr>
              <a:t>cGVHD patients with </a:t>
            </a:r>
            <a:r>
              <a:rPr lang="en-US" sz="1600" spc="-10" dirty="0">
                <a:latin typeface="Tw Cen MT"/>
                <a:cs typeface="Tw Cen MT"/>
              </a:rPr>
              <a:t>low </a:t>
            </a:r>
            <a:r>
              <a:rPr lang="en-US" sz="1600" dirty="0">
                <a:latin typeface="Tw Cen MT"/>
                <a:cs typeface="Tw Cen MT"/>
              </a:rPr>
              <a:t>side effect</a:t>
            </a:r>
            <a:r>
              <a:rPr lang="en-US" sz="1600" spc="-195" dirty="0">
                <a:latin typeface="Tw Cen MT"/>
                <a:cs typeface="Tw Cen MT"/>
              </a:rPr>
              <a:t> </a:t>
            </a:r>
            <a:r>
              <a:rPr lang="en-US" sz="1600" dirty="0">
                <a:latin typeface="Tw Cen MT"/>
                <a:cs typeface="Tw Cen MT"/>
              </a:rPr>
              <a:t>profile</a:t>
            </a:r>
            <a:r>
              <a:rPr lang="en-US" sz="1575" baseline="26455" dirty="0">
                <a:latin typeface="Tw Cen MT"/>
                <a:cs typeface="Tw Cen MT"/>
              </a:rPr>
              <a:t>18</a:t>
            </a:r>
            <a:r>
              <a:rPr lang="en-US" sz="1600" dirty="0">
                <a:latin typeface="Tw Cen MT"/>
                <a:cs typeface="Tw Cen MT"/>
              </a:rPr>
              <a:t>.</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104</a:t>
            </a:fld>
            <a:endParaRPr lang="tr-TR" dirty="0"/>
          </a:p>
        </p:txBody>
      </p:sp>
    </p:spTree>
    <p:extLst>
      <p:ext uri="{BB962C8B-B14F-4D97-AF65-F5344CB8AC3E}">
        <p14:creationId xmlns:p14="http://schemas.microsoft.com/office/powerpoint/2010/main" val="14058894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112</a:t>
            </a:fld>
            <a:endParaRPr lang="tr-TR"/>
          </a:p>
        </p:txBody>
      </p:sp>
    </p:spTree>
    <p:extLst>
      <p:ext uri="{BB962C8B-B14F-4D97-AF65-F5344CB8AC3E}">
        <p14:creationId xmlns:p14="http://schemas.microsoft.com/office/powerpoint/2010/main" val="40587111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 32: </a:t>
            </a:r>
            <a:r>
              <a:rPr lang="en-US" dirty="0"/>
              <a:t>Transplantation for Hodgkin Lymphoma (HL) is indicated in patients who have failed initial chemotherapy or radiation therapy. Survival after HCT for HL depends on disease response to previous salvage therapy. Among the 8,631 patients receiving </a:t>
            </a:r>
            <a:r>
              <a:rPr lang="en-US" dirty="0" err="1"/>
              <a:t>autotransplants</a:t>
            </a:r>
            <a:r>
              <a:rPr lang="en-US" dirty="0"/>
              <a:t> for HL between 2003 and 2013, the 3-year probabilities of survival were 81% ± 1%  and 64% ± 2% for patients with </a:t>
            </a:r>
            <a:r>
              <a:rPr lang="en-US" dirty="0" err="1"/>
              <a:t>chemosensitive</a:t>
            </a:r>
            <a:r>
              <a:rPr lang="en-US" dirty="0"/>
              <a:t>  and with </a:t>
            </a:r>
            <a:r>
              <a:rPr lang="en-US" dirty="0" err="1"/>
              <a:t>chemoresistant</a:t>
            </a:r>
            <a:r>
              <a:rPr lang="en-US" dirty="0"/>
              <a:t> disease, respectively. </a:t>
            </a:r>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113</a:t>
            </a:fld>
            <a:endParaRPr lang="en-US"/>
          </a:p>
        </p:txBody>
      </p:sp>
    </p:spTree>
    <p:extLst>
      <p:ext uri="{BB962C8B-B14F-4D97-AF65-F5344CB8AC3E}">
        <p14:creationId xmlns:p14="http://schemas.microsoft.com/office/powerpoint/2010/main" val="36208998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 34: </a:t>
            </a:r>
            <a:r>
              <a:rPr lang="en-US" dirty="0"/>
              <a:t>Transplantation for follicular lymphoma (FL) is generally reserved for patients with recurrent or aggressive disease. </a:t>
            </a:r>
            <a:r>
              <a:rPr lang="en-US" dirty="0" err="1"/>
              <a:t>Autotransplantation</a:t>
            </a:r>
            <a:r>
              <a:rPr lang="en-US" dirty="0"/>
              <a:t> is</a:t>
            </a:r>
            <a:r>
              <a:rPr lang="en-US" baseline="0" dirty="0"/>
              <a:t> most commonly done in patients with </a:t>
            </a:r>
            <a:r>
              <a:rPr lang="en-US" baseline="0" dirty="0" err="1"/>
              <a:t>chemosensitive</a:t>
            </a:r>
            <a:r>
              <a:rPr lang="en-US" baseline="0" dirty="0"/>
              <a:t> disease</a:t>
            </a:r>
            <a:r>
              <a:rPr lang="en-US" dirty="0"/>
              <a:t>. Among the 2,798</a:t>
            </a:r>
            <a:r>
              <a:rPr lang="en-US" baseline="0" dirty="0"/>
              <a:t> </a:t>
            </a:r>
            <a:r>
              <a:rPr lang="en-US" dirty="0"/>
              <a:t>patients receiving an </a:t>
            </a:r>
            <a:r>
              <a:rPr lang="en-US" dirty="0" err="1"/>
              <a:t>autotransplant</a:t>
            </a:r>
            <a:r>
              <a:rPr lang="en-US" dirty="0"/>
              <a:t> for FL between 2003 and 2013. The 3-year probabilities of survival were 78% ± 1% and 62% ± 4% for patients with </a:t>
            </a:r>
            <a:r>
              <a:rPr lang="en-US" dirty="0" err="1"/>
              <a:t>chemosensitive</a:t>
            </a:r>
            <a:r>
              <a:rPr lang="en-US" dirty="0"/>
              <a:t> and </a:t>
            </a:r>
            <a:r>
              <a:rPr lang="en-US" dirty="0" err="1"/>
              <a:t>chemoresistant</a:t>
            </a:r>
            <a:r>
              <a:rPr lang="en-US" dirty="0"/>
              <a:t> disease, respectively. </a:t>
            </a:r>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114</a:t>
            </a:fld>
            <a:endParaRPr lang="en-US"/>
          </a:p>
        </p:txBody>
      </p:sp>
    </p:spTree>
    <p:extLst>
      <p:ext uri="{BB962C8B-B14F-4D97-AF65-F5344CB8AC3E}">
        <p14:creationId xmlns:p14="http://schemas.microsoft.com/office/powerpoint/2010/main" val="34885064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Slides 36 &amp; 37: </a:t>
            </a:r>
            <a:r>
              <a:rPr lang="en-US" dirty="0" err="1"/>
              <a:t>Autotransplants</a:t>
            </a:r>
            <a:r>
              <a:rPr lang="en-US" dirty="0"/>
              <a:t> are an accepted treatment indication for diffuse large B-cell lymphoma (DLBCL) and, similar to FL, most </a:t>
            </a:r>
            <a:r>
              <a:rPr lang="en-US" dirty="0" err="1"/>
              <a:t>autotransplants</a:t>
            </a:r>
            <a:r>
              <a:rPr lang="en-US" dirty="0"/>
              <a:t> are performed in patients with </a:t>
            </a:r>
            <a:r>
              <a:rPr lang="en-US" dirty="0" err="1"/>
              <a:t>chemosensitive</a:t>
            </a:r>
            <a:r>
              <a:rPr lang="en-US" dirty="0"/>
              <a:t> disease. Among the 11,356</a:t>
            </a:r>
            <a:r>
              <a:rPr lang="en-US" baseline="0" dirty="0"/>
              <a:t> </a:t>
            </a:r>
            <a:r>
              <a:rPr lang="en-US" dirty="0"/>
              <a:t>patients who received an </a:t>
            </a:r>
            <a:r>
              <a:rPr lang="en-US" dirty="0" err="1"/>
              <a:t>autotransplant</a:t>
            </a:r>
            <a:r>
              <a:rPr lang="en-US" dirty="0"/>
              <a:t> for DLBCL between 2003 and 2013, the 3-year probabilities of survival were 64% ± 1% and 42% ± 2% for patients with </a:t>
            </a:r>
            <a:r>
              <a:rPr lang="en-US" dirty="0" err="1"/>
              <a:t>chemosensitive</a:t>
            </a:r>
            <a:r>
              <a:rPr lang="en-US" dirty="0"/>
              <a:t> and </a:t>
            </a:r>
            <a:r>
              <a:rPr lang="en-US" dirty="0" err="1"/>
              <a:t>chemoresistant</a:t>
            </a:r>
            <a:r>
              <a:rPr lang="en-US" dirty="0"/>
              <a:t> disease, respectively. Allogeneic HCT for treatment of DLBCL is performed less frequently than for FL and is generally used only in patients with aggressive disease that has been resistant to previous therapies, including </a:t>
            </a:r>
            <a:r>
              <a:rPr lang="en-US" dirty="0" err="1"/>
              <a:t>autotransplants</a:t>
            </a:r>
            <a:r>
              <a:rPr lang="en-US" dirty="0"/>
              <a:t>. Among the 1,040 patients who underwent an HLA-matched sibling HCT for DLBCL from 2003 to 2013, the 3-year probabilities of survival were 49% ± 2% and 25% ± 3% for patients with </a:t>
            </a:r>
            <a:r>
              <a:rPr lang="en-US" dirty="0" err="1"/>
              <a:t>chemosensitive</a:t>
            </a:r>
            <a:r>
              <a:rPr lang="en-US" dirty="0"/>
              <a:t> and </a:t>
            </a:r>
            <a:r>
              <a:rPr lang="en-US" dirty="0" err="1"/>
              <a:t>chemoresistant</a:t>
            </a:r>
            <a:r>
              <a:rPr lang="en-US" dirty="0"/>
              <a:t> disease, respectively. </a:t>
            </a:r>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115</a:t>
            </a:fld>
            <a:endParaRPr lang="en-US"/>
          </a:p>
        </p:txBody>
      </p:sp>
    </p:spTree>
    <p:extLst>
      <p:ext uri="{BB962C8B-B14F-4D97-AF65-F5344CB8AC3E}">
        <p14:creationId xmlns:p14="http://schemas.microsoft.com/office/powerpoint/2010/main" val="27537993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 38: </a:t>
            </a:r>
            <a:r>
              <a:rPr lang="en-US" dirty="0"/>
              <a:t>The optimal timing and type of HCT for mantle cell lymphoma (MCL) is not well defined. As with other mature B-cell lymphoproliferative disorders, </a:t>
            </a:r>
            <a:r>
              <a:rPr lang="en-US" dirty="0" err="1"/>
              <a:t>autotransplantation</a:t>
            </a:r>
            <a:r>
              <a:rPr lang="en-US" dirty="0"/>
              <a:t> is the most common transplant approach. Among the 4,360 patients who received an </a:t>
            </a:r>
            <a:r>
              <a:rPr lang="en-US" dirty="0" err="1"/>
              <a:t>autotransplant</a:t>
            </a:r>
            <a:r>
              <a:rPr lang="en-US" dirty="0"/>
              <a:t> for MCL between 2003 and 2013, the 3-year probability of survival was 78% ± 1%. Among 1,414 patients who underwent an allogeneic transplantation for MCL during the same period, the 3-year probabilities of survival was 52% ± 1% . </a:t>
            </a:r>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116</a:t>
            </a:fld>
            <a:endParaRPr lang="en-US"/>
          </a:p>
        </p:txBody>
      </p:sp>
    </p:spTree>
    <p:extLst>
      <p:ext uri="{BB962C8B-B14F-4D97-AF65-F5344CB8AC3E}">
        <p14:creationId xmlns:p14="http://schemas.microsoft.com/office/powerpoint/2010/main" val="313679152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 40: </a:t>
            </a:r>
            <a:r>
              <a:rPr lang="en-US" b="0" dirty="0"/>
              <a:t> Outcomes</a:t>
            </a:r>
            <a:r>
              <a:rPr lang="en-US" b="0" baseline="0" dirty="0"/>
              <a:t> after </a:t>
            </a:r>
            <a:r>
              <a:rPr lang="en-US" b="0" baseline="0" dirty="0" err="1"/>
              <a:t>autotransplants</a:t>
            </a:r>
            <a:r>
              <a:rPr lang="en-US" b="0" baseline="0" dirty="0"/>
              <a:t> with the addition of novel agents and combinations for the treatment of multiple myeloma have significant impact survival in the last decade. The 3 year overall survival among </a:t>
            </a:r>
            <a:r>
              <a:rPr lang="en-US" b="0" baseline="0" dirty="0" err="1"/>
              <a:t>autotransplant</a:t>
            </a:r>
            <a:r>
              <a:rPr lang="en-US" b="0" baseline="0" dirty="0"/>
              <a:t> recipients for multiple myeloma were </a:t>
            </a:r>
            <a:r>
              <a:rPr lang="en-US" dirty="0"/>
              <a:t>68% ± 1%, 73% ± 1% and 77% ± 1% of the transplants</a:t>
            </a:r>
            <a:r>
              <a:rPr lang="en-US" baseline="0" dirty="0"/>
              <a:t> were performed in 2000 to 2003, 2004 to 2007 and 2008 to 2011, respectively. </a:t>
            </a:r>
            <a:endParaRPr lang="en-US" b="0" dirty="0"/>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117</a:t>
            </a:fld>
            <a:endParaRPr lang="en-US"/>
          </a:p>
        </p:txBody>
      </p:sp>
    </p:spTree>
    <p:extLst>
      <p:ext uri="{BB962C8B-B14F-4D97-AF65-F5344CB8AC3E}">
        <p14:creationId xmlns:p14="http://schemas.microsoft.com/office/powerpoint/2010/main" val="3939207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07E2B6B9-647E-4FD5-96A7-4D2484B4EC7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 xmlns:a16="http://schemas.microsoft.com/office/drawing/2014/main" id="{4A1C8ED5-4852-41C0-A8BF-1B40DC48AB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 xmlns:a16="http://schemas.microsoft.com/office/drawing/2014/main" id="{54F2CC7C-AD00-4F7D-A7D1-F1B5B58F480D}"/>
              </a:ext>
            </a:extLst>
          </p:cNvPr>
          <p:cNvSpPr>
            <a:spLocks noGrp="1"/>
          </p:cNvSpPr>
          <p:nvPr>
            <p:ph type="dt" sz="half" idx="10"/>
          </p:nvPr>
        </p:nvSpPr>
        <p:spPr/>
        <p:txBody>
          <a:bodyPr/>
          <a:lstStyle/>
          <a:p>
            <a:fld id="{8B42C753-26C7-4835-B70E-4378E4E28BE2}" type="datetimeFigureOut">
              <a:rPr lang="tr-TR" smtClean="0"/>
              <a:t>14.03.2021</a:t>
            </a:fld>
            <a:endParaRPr lang="tr-TR"/>
          </a:p>
        </p:txBody>
      </p:sp>
      <p:sp>
        <p:nvSpPr>
          <p:cNvPr id="5" name="Alt Bilgi Yer Tutucusu 4">
            <a:extLst>
              <a:ext uri="{FF2B5EF4-FFF2-40B4-BE49-F238E27FC236}">
                <a16:creationId xmlns="" xmlns:a16="http://schemas.microsoft.com/office/drawing/2014/main" id="{4FC4F3BF-B5E1-468E-8887-36D3A975BBF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a16="http://schemas.microsoft.com/office/drawing/2014/main" id="{028DB946-767B-45C1-B1D2-728F851461F9}"/>
              </a:ext>
            </a:extLst>
          </p:cNvPr>
          <p:cNvSpPr>
            <a:spLocks noGrp="1"/>
          </p:cNvSpPr>
          <p:nvPr>
            <p:ph type="sldNum" sz="quarter" idx="12"/>
          </p:nvPr>
        </p:nvSpPr>
        <p:spPr/>
        <p:txBody>
          <a:bodyPr/>
          <a:lstStyle/>
          <a:p>
            <a:fld id="{057E6501-5A3C-490D-89C0-A85F96CDE54C}" type="slidenum">
              <a:rPr lang="tr-TR" smtClean="0"/>
              <a:t>‹#›</a:t>
            </a:fld>
            <a:endParaRPr lang="tr-TR"/>
          </a:p>
        </p:txBody>
      </p:sp>
    </p:spTree>
    <p:extLst>
      <p:ext uri="{BB962C8B-B14F-4D97-AF65-F5344CB8AC3E}">
        <p14:creationId xmlns:p14="http://schemas.microsoft.com/office/powerpoint/2010/main" val="3636389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6121A528-8118-431E-9BFA-E96D7BE21B0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579693C7-58F2-4853-8CEE-FD8FA1B1E0F0}"/>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5A1B9D44-CBCA-4A22-ABFD-4B71EBE90D90}"/>
              </a:ext>
            </a:extLst>
          </p:cNvPr>
          <p:cNvSpPr>
            <a:spLocks noGrp="1"/>
          </p:cNvSpPr>
          <p:nvPr>
            <p:ph type="dt" sz="half" idx="10"/>
          </p:nvPr>
        </p:nvSpPr>
        <p:spPr/>
        <p:txBody>
          <a:bodyPr/>
          <a:lstStyle/>
          <a:p>
            <a:fld id="{8B42C753-26C7-4835-B70E-4378E4E28BE2}" type="datetimeFigureOut">
              <a:rPr lang="tr-TR" smtClean="0"/>
              <a:t>14.03.2021</a:t>
            </a:fld>
            <a:endParaRPr lang="tr-TR"/>
          </a:p>
        </p:txBody>
      </p:sp>
      <p:sp>
        <p:nvSpPr>
          <p:cNvPr id="5" name="Alt Bilgi Yer Tutucusu 4">
            <a:extLst>
              <a:ext uri="{FF2B5EF4-FFF2-40B4-BE49-F238E27FC236}">
                <a16:creationId xmlns="" xmlns:a16="http://schemas.microsoft.com/office/drawing/2014/main" id="{9D930B7F-AB81-44E8-84F0-E9EA2F7053F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a16="http://schemas.microsoft.com/office/drawing/2014/main" id="{32D8DA22-0D37-462C-91C7-4D7D2B31FD37}"/>
              </a:ext>
            </a:extLst>
          </p:cNvPr>
          <p:cNvSpPr>
            <a:spLocks noGrp="1"/>
          </p:cNvSpPr>
          <p:nvPr>
            <p:ph type="sldNum" sz="quarter" idx="12"/>
          </p:nvPr>
        </p:nvSpPr>
        <p:spPr/>
        <p:txBody>
          <a:bodyPr/>
          <a:lstStyle/>
          <a:p>
            <a:fld id="{057E6501-5A3C-490D-89C0-A85F96CDE54C}" type="slidenum">
              <a:rPr lang="tr-TR" smtClean="0"/>
              <a:t>‹#›</a:t>
            </a:fld>
            <a:endParaRPr lang="tr-TR"/>
          </a:p>
        </p:txBody>
      </p:sp>
    </p:spTree>
    <p:extLst>
      <p:ext uri="{BB962C8B-B14F-4D97-AF65-F5344CB8AC3E}">
        <p14:creationId xmlns:p14="http://schemas.microsoft.com/office/powerpoint/2010/main" val="2060789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1F348DC7-AD98-4584-8971-4BD4AAEB87B3}"/>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 xmlns:a16="http://schemas.microsoft.com/office/drawing/2014/main" id="{0310794F-B7C5-4529-AE89-CE11721C70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 xmlns:a16="http://schemas.microsoft.com/office/drawing/2014/main" id="{EBF2CA91-E120-455A-8803-7F33DF25C382}"/>
              </a:ext>
            </a:extLst>
          </p:cNvPr>
          <p:cNvSpPr>
            <a:spLocks noGrp="1"/>
          </p:cNvSpPr>
          <p:nvPr>
            <p:ph type="dt" sz="half" idx="10"/>
          </p:nvPr>
        </p:nvSpPr>
        <p:spPr/>
        <p:txBody>
          <a:bodyPr/>
          <a:lstStyle/>
          <a:p>
            <a:fld id="{8B42C753-26C7-4835-B70E-4378E4E28BE2}" type="datetimeFigureOut">
              <a:rPr lang="tr-TR" smtClean="0"/>
              <a:t>14.03.2021</a:t>
            </a:fld>
            <a:endParaRPr lang="tr-TR"/>
          </a:p>
        </p:txBody>
      </p:sp>
      <p:sp>
        <p:nvSpPr>
          <p:cNvPr id="5" name="Alt Bilgi Yer Tutucusu 4">
            <a:extLst>
              <a:ext uri="{FF2B5EF4-FFF2-40B4-BE49-F238E27FC236}">
                <a16:creationId xmlns="" xmlns:a16="http://schemas.microsoft.com/office/drawing/2014/main" id="{9ACFE4EB-B1A0-49F7-A2CE-FC27D41C1A7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a16="http://schemas.microsoft.com/office/drawing/2014/main" id="{E523E428-27E3-45CA-AD82-DEDFDC254BFE}"/>
              </a:ext>
            </a:extLst>
          </p:cNvPr>
          <p:cNvSpPr>
            <a:spLocks noGrp="1"/>
          </p:cNvSpPr>
          <p:nvPr>
            <p:ph type="sldNum" sz="quarter" idx="12"/>
          </p:nvPr>
        </p:nvSpPr>
        <p:spPr/>
        <p:txBody>
          <a:bodyPr/>
          <a:lstStyle/>
          <a:p>
            <a:fld id="{057E6501-5A3C-490D-89C0-A85F96CDE54C}" type="slidenum">
              <a:rPr lang="tr-TR" smtClean="0"/>
              <a:t>‹#›</a:t>
            </a:fld>
            <a:endParaRPr lang="tr-TR"/>
          </a:p>
        </p:txBody>
      </p:sp>
    </p:spTree>
    <p:extLst>
      <p:ext uri="{BB962C8B-B14F-4D97-AF65-F5344CB8AC3E}">
        <p14:creationId xmlns:p14="http://schemas.microsoft.com/office/powerpoint/2010/main" val="3213312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D4CF26AA-F38D-4BD7-88C0-99135528C8FB}"/>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32598E9B-09CE-434D-9E8C-0F5CDC739A3A}"/>
              </a:ext>
            </a:extLst>
          </p:cNvPr>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 xmlns:a16="http://schemas.microsoft.com/office/drawing/2014/main" id="{D4A61DBC-73C0-45E0-8DE0-F65D5F8D0C4F}"/>
              </a:ext>
            </a:extLst>
          </p:cNvPr>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 xmlns:a16="http://schemas.microsoft.com/office/drawing/2014/main" id="{5EB0E570-A09E-4AB7-B1BF-6A29E79462C8}"/>
              </a:ext>
            </a:extLst>
          </p:cNvPr>
          <p:cNvSpPr>
            <a:spLocks noGrp="1"/>
          </p:cNvSpPr>
          <p:nvPr>
            <p:ph type="dt" sz="half" idx="10"/>
          </p:nvPr>
        </p:nvSpPr>
        <p:spPr/>
        <p:txBody>
          <a:bodyPr/>
          <a:lstStyle/>
          <a:p>
            <a:fld id="{8B42C753-26C7-4835-B70E-4378E4E28BE2}" type="datetimeFigureOut">
              <a:rPr lang="tr-TR" smtClean="0"/>
              <a:t>14.03.2021</a:t>
            </a:fld>
            <a:endParaRPr lang="tr-TR"/>
          </a:p>
        </p:txBody>
      </p:sp>
      <p:sp>
        <p:nvSpPr>
          <p:cNvPr id="6" name="Alt Bilgi Yer Tutucusu 5">
            <a:extLst>
              <a:ext uri="{FF2B5EF4-FFF2-40B4-BE49-F238E27FC236}">
                <a16:creationId xmlns="" xmlns:a16="http://schemas.microsoft.com/office/drawing/2014/main" id="{0CA184DB-C83D-4550-917B-424C8582F0C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 xmlns:a16="http://schemas.microsoft.com/office/drawing/2014/main" id="{14F93473-89D9-4F68-9C9C-99E7C3D8DB86}"/>
              </a:ext>
            </a:extLst>
          </p:cNvPr>
          <p:cNvSpPr>
            <a:spLocks noGrp="1"/>
          </p:cNvSpPr>
          <p:nvPr>
            <p:ph type="sldNum" sz="quarter" idx="12"/>
          </p:nvPr>
        </p:nvSpPr>
        <p:spPr/>
        <p:txBody>
          <a:bodyPr/>
          <a:lstStyle/>
          <a:p>
            <a:fld id="{057E6501-5A3C-490D-89C0-A85F96CDE54C}" type="slidenum">
              <a:rPr lang="tr-TR" smtClean="0"/>
              <a:t>‹#›</a:t>
            </a:fld>
            <a:endParaRPr lang="tr-TR"/>
          </a:p>
        </p:txBody>
      </p:sp>
    </p:spTree>
    <p:extLst>
      <p:ext uri="{BB962C8B-B14F-4D97-AF65-F5344CB8AC3E}">
        <p14:creationId xmlns:p14="http://schemas.microsoft.com/office/powerpoint/2010/main" val="199556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28BEC742-E6CF-45C8-A02C-B3FCB8EECC4A}"/>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 xmlns:a16="http://schemas.microsoft.com/office/drawing/2014/main" id="{151BB217-4D51-4E3D-B790-89E91C6210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 xmlns:a16="http://schemas.microsoft.com/office/drawing/2014/main" id="{27B34DC1-39B5-41A4-9C42-14DC27EF4200}"/>
              </a:ext>
            </a:extLst>
          </p:cNvPr>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 xmlns:a16="http://schemas.microsoft.com/office/drawing/2014/main" id="{6BE2D341-089B-4730-BB8C-2392255D24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 xmlns:a16="http://schemas.microsoft.com/office/drawing/2014/main" id="{8754F6F8-BB42-47DB-907A-2400C99068E0}"/>
              </a:ext>
            </a:extLst>
          </p:cNvPr>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 xmlns:a16="http://schemas.microsoft.com/office/drawing/2014/main" id="{46F869CC-722D-4CB6-8417-89649EF2443D}"/>
              </a:ext>
            </a:extLst>
          </p:cNvPr>
          <p:cNvSpPr>
            <a:spLocks noGrp="1"/>
          </p:cNvSpPr>
          <p:nvPr>
            <p:ph type="dt" sz="half" idx="10"/>
          </p:nvPr>
        </p:nvSpPr>
        <p:spPr/>
        <p:txBody>
          <a:bodyPr/>
          <a:lstStyle/>
          <a:p>
            <a:fld id="{8B42C753-26C7-4835-B70E-4378E4E28BE2}" type="datetimeFigureOut">
              <a:rPr lang="tr-TR" smtClean="0"/>
              <a:t>14.03.2021</a:t>
            </a:fld>
            <a:endParaRPr lang="tr-TR"/>
          </a:p>
        </p:txBody>
      </p:sp>
      <p:sp>
        <p:nvSpPr>
          <p:cNvPr id="8" name="Alt Bilgi Yer Tutucusu 7">
            <a:extLst>
              <a:ext uri="{FF2B5EF4-FFF2-40B4-BE49-F238E27FC236}">
                <a16:creationId xmlns="" xmlns:a16="http://schemas.microsoft.com/office/drawing/2014/main" id="{A68A3BC4-3B3B-49BC-AE4C-167D4EEA08BD}"/>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 xmlns:a16="http://schemas.microsoft.com/office/drawing/2014/main" id="{69D93F96-1BB4-4501-BE6C-2C0C01CB4DDA}"/>
              </a:ext>
            </a:extLst>
          </p:cNvPr>
          <p:cNvSpPr>
            <a:spLocks noGrp="1"/>
          </p:cNvSpPr>
          <p:nvPr>
            <p:ph type="sldNum" sz="quarter" idx="12"/>
          </p:nvPr>
        </p:nvSpPr>
        <p:spPr/>
        <p:txBody>
          <a:bodyPr/>
          <a:lstStyle/>
          <a:p>
            <a:fld id="{057E6501-5A3C-490D-89C0-A85F96CDE54C}" type="slidenum">
              <a:rPr lang="tr-TR" smtClean="0"/>
              <a:t>‹#›</a:t>
            </a:fld>
            <a:endParaRPr lang="tr-TR"/>
          </a:p>
        </p:txBody>
      </p:sp>
    </p:spTree>
    <p:extLst>
      <p:ext uri="{BB962C8B-B14F-4D97-AF65-F5344CB8AC3E}">
        <p14:creationId xmlns:p14="http://schemas.microsoft.com/office/powerpoint/2010/main" val="1516193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9B3CA765-BF22-4827-8F6A-C0A81D22611F}"/>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 xmlns:a16="http://schemas.microsoft.com/office/drawing/2014/main" id="{FFA6A695-A3BB-4FF0-8DBB-EC7B9D6F6CC8}"/>
              </a:ext>
            </a:extLst>
          </p:cNvPr>
          <p:cNvSpPr>
            <a:spLocks noGrp="1"/>
          </p:cNvSpPr>
          <p:nvPr>
            <p:ph type="dt" sz="half" idx="10"/>
          </p:nvPr>
        </p:nvSpPr>
        <p:spPr/>
        <p:txBody>
          <a:bodyPr/>
          <a:lstStyle/>
          <a:p>
            <a:fld id="{8B42C753-26C7-4835-B70E-4378E4E28BE2}" type="datetimeFigureOut">
              <a:rPr lang="tr-TR" smtClean="0"/>
              <a:t>14.03.2021</a:t>
            </a:fld>
            <a:endParaRPr lang="tr-TR"/>
          </a:p>
        </p:txBody>
      </p:sp>
      <p:sp>
        <p:nvSpPr>
          <p:cNvPr id="4" name="Alt Bilgi Yer Tutucusu 3">
            <a:extLst>
              <a:ext uri="{FF2B5EF4-FFF2-40B4-BE49-F238E27FC236}">
                <a16:creationId xmlns="" xmlns:a16="http://schemas.microsoft.com/office/drawing/2014/main" id="{2621830F-0A43-42A0-9EB6-ED1AADE72B56}"/>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 xmlns:a16="http://schemas.microsoft.com/office/drawing/2014/main" id="{A05AB6C2-3182-4181-B04C-10022B4F336A}"/>
              </a:ext>
            </a:extLst>
          </p:cNvPr>
          <p:cNvSpPr>
            <a:spLocks noGrp="1"/>
          </p:cNvSpPr>
          <p:nvPr>
            <p:ph type="sldNum" sz="quarter" idx="12"/>
          </p:nvPr>
        </p:nvSpPr>
        <p:spPr/>
        <p:txBody>
          <a:bodyPr/>
          <a:lstStyle/>
          <a:p>
            <a:fld id="{057E6501-5A3C-490D-89C0-A85F96CDE54C}" type="slidenum">
              <a:rPr lang="tr-TR" smtClean="0"/>
              <a:t>‹#›</a:t>
            </a:fld>
            <a:endParaRPr lang="tr-TR"/>
          </a:p>
        </p:txBody>
      </p:sp>
    </p:spTree>
    <p:extLst>
      <p:ext uri="{BB962C8B-B14F-4D97-AF65-F5344CB8AC3E}">
        <p14:creationId xmlns:p14="http://schemas.microsoft.com/office/powerpoint/2010/main" val="1395719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 xmlns:a16="http://schemas.microsoft.com/office/drawing/2014/main" id="{9F7F16A3-A8AC-4DAF-A0DC-34BCB88A0DFA}"/>
              </a:ext>
            </a:extLst>
          </p:cNvPr>
          <p:cNvSpPr>
            <a:spLocks noGrp="1"/>
          </p:cNvSpPr>
          <p:nvPr>
            <p:ph type="dt" sz="half" idx="10"/>
          </p:nvPr>
        </p:nvSpPr>
        <p:spPr/>
        <p:txBody>
          <a:bodyPr/>
          <a:lstStyle/>
          <a:p>
            <a:fld id="{8B42C753-26C7-4835-B70E-4378E4E28BE2}" type="datetimeFigureOut">
              <a:rPr lang="tr-TR" smtClean="0"/>
              <a:t>14.03.2021</a:t>
            </a:fld>
            <a:endParaRPr lang="tr-TR"/>
          </a:p>
        </p:txBody>
      </p:sp>
      <p:sp>
        <p:nvSpPr>
          <p:cNvPr id="3" name="Alt Bilgi Yer Tutucusu 2">
            <a:extLst>
              <a:ext uri="{FF2B5EF4-FFF2-40B4-BE49-F238E27FC236}">
                <a16:creationId xmlns="" xmlns:a16="http://schemas.microsoft.com/office/drawing/2014/main" id="{B7E1A98E-77C7-40CA-9385-3FC2699C058A}"/>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 xmlns:a16="http://schemas.microsoft.com/office/drawing/2014/main" id="{B87A6E8A-5864-485E-8E70-14D7140C5DAD}"/>
              </a:ext>
            </a:extLst>
          </p:cNvPr>
          <p:cNvSpPr>
            <a:spLocks noGrp="1"/>
          </p:cNvSpPr>
          <p:nvPr>
            <p:ph type="sldNum" sz="quarter" idx="12"/>
          </p:nvPr>
        </p:nvSpPr>
        <p:spPr/>
        <p:txBody>
          <a:bodyPr/>
          <a:lstStyle/>
          <a:p>
            <a:fld id="{057E6501-5A3C-490D-89C0-A85F96CDE54C}" type="slidenum">
              <a:rPr lang="tr-TR" smtClean="0"/>
              <a:t>‹#›</a:t>
            </a:fld>
            <a:endParaRPr lang="tr-TR"/>
          </a:p>
        </p:txBody>
      </p:sp>
    </p:spTree>
    <p:extLst>
      <p:ext uri="{BB962C8B-B14F-4D97-AF65-F5344CB8AC3E}">
        <p14:creationId xmlns:p14="http://schemas.microsoft.com/office/powerpoint/2010/main" val="4139360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356C2D98-68B0-406F-BE9A-8A7040974E1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DA9FE13D-84AF-43DD-9F0E-822AFD4D5B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 xmlns:a16="http://schemas.microsoft.com/office/drawing/2014/main" id="{B48DF001-F40E-4A77-B689-1D7F40AC7B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 xmlns:a16="http://schemas.microsoft.com/office/drawing/2014/main" id="{061CFEE3-1184-44AE-B6C2-A7573799A84E}"/>
              </a:ext>
            </a:extLst>
          </p:cNvPr>
          <p:cNvSpPr>
            <a:spLocks noGrp="1"/>
          </p:cNvSpPr>
          <p:nvPr>
            <p:ph type="dt" sz="half" idx="10"/>
          </p:nvPr>
        </p:nvSpPr>
        <p:spPr/>
        <p:txBody>
          <a:bodyPr/>
          <a:lstStyle/>
          <a:p>
            <a:fld id="{8B42C753-26C7-4835-B70E-4378E4E28BE2}" type="datetimeFigureOut">
              <a:rPr lang="tr-TR" smtClean="0"/>
              <a:t>14.03.2021</a:t>
            </a:fld>
            <a:endParaRPr lang="tr-TR"/>
          </a:p>
        </p:txBody>
      </p:sp>
      <p:sp>
        <p:nvSpPr>
          <p:cNvPr id="6" name="Alt Bilgi Yer Tutucusu 5">
            <a:extLst>
              <a:ext uri="{FF2B5EF4-FFF2-40B4-BE49-F238E27FC236}">
                <a16:creationId xmlns="" xmlns:a16="http://schemas.microsoft.com/office/drawing/2014/main" id="{238EDAA7-DA17-4730-A068-7CB9C61135F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 xmlns:a16="http://schemas.microsoft.com/office/drawing/2014/main" id="{60C552C1-3831-4FEE-967C-585D8DB80065}"/>
              </a:ext>
            </a:extLst>
          </p:cNvPr>
          <p:cNvSpPr>
            <a:spLocks noGrp="1"/>
          </p:cNvSpPr>
          <p:nvPr>
            <p:ph type="sldNum" sz="quarter" idx="12"/>
          </p:nvPr>
        </p:nvSpPr>
        <p:spPr/>
        <p:txBody>
          <a:bodyPr/>
          <a:lstStyle/>
          <a:p>
            <a:fld id="{057E6501-5A3C-490D-89C0-A85F96CDE54C}" type="slidenum">
              <a:rPr lang="tr-TR" smtClean="0"/>
              <a:t>‹#›</a:t>
            </a:fld>
            <a:endParaRPr lang="tr-TR"/>
          </a:p>
        </p:txBody>
      </p:sp>
    </p:spTree>
    <p:extLst>
      <p:ext uri="{BB962C8B-B14F-4D97-AF65-F5344CB8AC3E}">
        <p14:creationId xmlns:p14="http://schemas.microsoft.com/office/powerpoint/2010/main" val="4029894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315B9305-85AA-4186-B84F-F9298903CE0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 xmlns:a16="http://schemas.microsoft.com/office/drawing/2014/main" id="{6DDB66C6-4DD4-4A08-86B7-4943BFC146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 xmlns:a16="http://schemas.microsoft.com/office/drawing/2014/main" id="{578FD07C-0553-474C-882F-DD88086CBF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 xmlns:a16="http://schemas.microsoft.com/office/drawing/2014/main" id="{C3A20895-62B7-49F8-BBAC-B3E209A02159}"/>
              </a:ext>
            </a:extLst>
          </p:cNvPr>
          <p:cNvSpPr>
            <a:spLocks noGrp="1"/>
          </p:cNvSpPr>
          <p:nvPr>
            <p:ph type="dt" sz="half" idx="10"/>
          </p:nvPr>
        </p:nvSpPr>
        <p:spPr/>
        <p:txBody>
          <a:bodyPr/>
          <a:lstStyle/>
          <a:p>
            <a:fld id="{8B42C753-26C7-4835-B70E-4378E4E28BE2}" type="datetimeFigureOut">
              <a:rPr lang="tr-TR" smtClean="0"/>
              <a:t>14.03.2021</a:t>
            </a:fld>
            <a:endParaRPr lang="tr-TR"/>
          </a:p>
        </p:txBody>
      </p:sp>
      <p:sp>
        <p:nvSpPr>
          <p:cNvPr id="6" name="Alt Bilgi Yer Tutucusu 5">
            <a:extLst>
              <a:ext uri="{FF2B5EF4-FFF2-40B4-BE49-F238E27FC236}">
                <a16:creationId xmlns="" xmlns:a16="http://schemas.microsoft.com/office/drawing/2014/main" id="{2A04B799-3E53-47DF-BD07-07E214F4DBE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 xmlns:a16="http://schemas.microsoft.com/office/drawing/2014/main" id="{5F183546-935A-444B-8ECB-8232E3A3D3A7}"/>
              </a:ext>
            </a:extLst>
          </p:cNvPr>
          <p:cNvSpPr>
            <a:spLocks noGrp="1"/>
          </p:cNvSpPr>
          <p:nvPr>
            <p:ph type="sldNum" sz="quarter" idx="12"/>
          </p:nvPr>
        </p:nvSpPr>
        <p:spPr/>
        <p:txBody>
          <a:bodyPr/>
          <a:lstStyle/>
          <a:p>
            <a:fld id="{057E6501-5A3C-490D-89C0-A85F96CDE54C}" type="slidenum">
              <a:rPr lang="tr-TR" smtClean="0"/>
              <a:t>‹#›</a:t>
            </a:fld>
            <a:endParaRPr lang="tr-TR"/>
          </a:p>
        </p:txBody>
      </p:sp>
    </p:spTree>
    <p:extLst>
      <p:ext uri="{BB962C8B-B14F-4D97-AF65-F5344CB8AC3E}">
        <p14:creationId xmlns:p14="http://schemas.microsoft.com/office/powerpoint/2010/main" val="3075653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3666F504-90CD-4DBD-AD4C-97B1A1FE8E4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 xmlns:a16="http://schemas.microsoft.com/office/drawing/2014/main" id="{7796B952-C577-413B-BB9E-6670F7414134}"/>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7135ED79-50D3-42A8-B68A-70485E6FED6F}"/>
              </a:ext>
            </a:extLst>
          </p:cNvPr>
          <p:cNvSpPr>
            <a:spLocks noGrp="1"/>
          </p:cNvSpPr>
          <p:nvPr>
            <p:ph type="dt" sz="half" idx="10"/>
          </p:nvPr>
        </p:nvSpPr>
        <p:spPr/>
        <p:txBody>
          <a:bodyPr/>
          <a:lstStyle/>
          <a:p>
            <a:fld id="{8B42C753-26C7-4835-B70E-4378E4E28BE2}" type="datetimeFigureOut">
              <a:rPr lang="tr-TR" smtClean="0"/>
              <a:t>14.03.2021</a:t>
            </a:fld>
            <a:endParaRPr lang="tr-TR"/>
          </a:p>
        </p:txBody>
      </p:sp>
      <p:sp>
        <p:nvSpPr>
          <p:cNvPr id="5" name="Alt Bilgi Yer Tutucusu 4">
            <a:extLst>
              <a:ext uri="{FF2B5EF4-FFF2-40B4-BE49-F238E27FC236}">
                <a16:creationId xmlns="" xmlns:a16="http://schemas.microsoft.com/office/drawing/2014/main" id="{D3D329C2-9ABB-4AA1-8EB5-11FB57111F6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a16="http://schemas.microsoft.com/office/drawing/2014/main" id="{3E0632A3-324E-4331-9A03-BF9C46FE89E2}"/>
              </a:ext>
            </a:extLst>
          </p:cNvPr>
          <p:cNvSpPr>
            <a:spLocks noGrp="1"/>
          </p:cNvSpPr>
          <p:nvPr>
            <p:ph type="sldNum" sz="quarter" idx="12"/>
          </p:nvPr>
        </p:nvSpPr>
        <p:spPr/>
        <p:txBody>
          <a:bodyPr/>
          <a:lstStyle/>
          <a:p>
            <a:fld id="{057E6501-5A3C-490D-89C0-A85F96CDE54C}" type="slidenum">
              <a:rPr lang="tr-TR" smtClean="0"/>
              <a:t>‹#›</a:t>
            </a:fld>
            <a:endParaRPr lang="tr-TR"/>
          </a:p>
        </p:txBody>
      </p:sp>
    </p:spTree>
    <p:extLst>
      <p:ext uri="{BB962C8B-B14F-4D97-AF65-F5344CB8AC3E}">
        <p14:creationId xmlns:p14="http://schemas.microsoft.com/office/powerpoint/2010/main" val="173184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 xmlns:a16="http://schemas.microsoft.com/office/drawing/2014/main" id="{33703F07-609A-4CED-8D48-382660EA3739}"/>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 xmlns:a16="http://schemas.microsoft.com/office/drawing/2014/main" id="{023A030E-A6AD-4CD4-BA54-28F363F7C215}"/>
              </a:ext>
            </a:extLst>
          </p:cNvPr>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21B2DAA2-14FD-40B7-B4A3-D537C4B84D45}"/>
              </a:ext>
            </a:extLst>
          </p:cNvPr>
          <p:cNvSpPr>
            <a:spLocks noGrp="1"/>
          </p:cNvSpPr>
          <p:nvPr>
            <p:ph type="dt" sz="half" idx="10"/>
          </p:nvPr>
        </p:nvSpPr>
        <p:spPr/>
        <p:txBody>
          <a:bodyPr/>
          <a:lstStyle/>
          <a:p>
            <a:fld id="{8B42C753-26C7-4835-B70E-4378E4E28BE2}" type="datetimeFigureOut">
              <a:rPr lang="tr-TR" smtClean="0"/>
              <a:t>14.03.2021</a:t>
            </a:fld>
            <a:endParaRPr lang="tr-TR"/>
          </a:p>
        </p:txBody>
      </p:sp>
      <p:sp>
        <p:nvSpPr>
          <p:cNvPr id="5" name="Alt Bilgi Yer Tutucusu 4">
            <a:extLst>
              <a:ext uri="{FF2B5EF4-FFF2-40B4-BE49-F238E27FC236}">
                <a16:creationId xmlns="" xmlns:a16="http://schemas.microsoft.com/office/drawing/2014/main" id="{2DE0C50D-C864-4541-A457-EF5D07FBC88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a16="http://schemas.microsoft.com/office/drawing/2014/main" id="{CA2650A8-3A2F-42D9-A3A2-403B7945F08E}"/>
              </a:ext>
            </a:extLst>
          </p:cNvPr>
          <p:cNvSpPr>
            <a:spLocks noGrp="1"/>
          </p:cNvSpPr>
          <p:nvPr>
            <p:ph type="sldNum" sz="quarter" idx="12"/>
          </p:nvPr>
        </p:nvSpPr>
        <p:spPr/>
        <p:txBody>
          <a:bodyPr/>
          <a:lstStyle/>
          <a:p>
            <a:fld id="{057E6501-5A3C-490D-89C0-A85F96CDE54C}" type="slidenum">
              <a:rPr lang="tr-TR" smtClean="0"/>
              <a:t>‹#›</a:t>
            </a:fld>
            <a:endParaRPr lang="tr-TR"/>
          </a:p>
        </p:txBody>
      </p:sp>
    </p:spTree>
    <p:extLst>
      <p:ext uri="{BB962C8B-B14F-4D97-AF65-F5344CB8AC3E}">
        <p14:creationId xmlns:p14="http://schemas.microsoft.com/office/powerpoint/2010/main" val="3944343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a:p>
        </p:txBody>
      </p:sp>
      <p:sp>
        <p:nvSpPr>
          <p:cNvPr id="3" name="Holder 3"/>
          <p:cNvSpPr>
            <a:spLocks noGrp="1"/>
          </p:cNvSpPr>
          <p:nvPr>
            <p:ph sz="half" idx="2"/>
          </p:nvPr>
        </p:nvSpPr>
        <p:spPr>
          <a:xfrm>
            <a:off x="609600" y="1577340"/>
            <a:ext cx="5303520" cy="4001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001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3/14/2021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37311242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3/14/2021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1397037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3/14/2021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3515928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dirty="0"/>
              <a:t>Click to edit Master title style</a:t>
            </a:r>
          </a:p>
        </p:txBody>
      </p:sp>
      <p:sp>
        <p:nvSpPr>
          <p:cNvPr id="9" name="Content Placeholder 8"/>
          <p:cNvSpPr>
            <a:spLocks noGrp="1"/>
          </p:cNvSpPr>
          <p:nvPr>
            <p:ph sz="quarter" idx="13"/>
          </p:nvPr>
        </p:nvSpPr>
        <p:spPr>
          <a:xfrm>
            <a:off x="609600" y="1447810"/>
            <a:ext cx="10972800" cy="1508105"/>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4"/>
          </p:nvPr>
        </p:nvSpPr>
        <p:spPr/>
        <p:txBody>
          <a:bodyPr/>
          <a:lstStyle>
            <a:lvl1pPr>
              <a:defRPr smtClean="0"/>
            </a:lvl1pPr>
          </a:lstStyle>
          <a:p>
            <a:pPr>
              <a:defRPr/>
            </a:pPr>
            <a:fld id="{B8880CA8-B760-498F-9250-D3C8DEDDA71F}" type="slidenum">
              <a:rPr lang="en-US"/>
              <a:pPr>
                <a:defRPr/>
              </a:pPr>
              <a:t>‹#›</a:t>
            </a:fld>
            <a:endParaRPr lang="en-US"/>
          </a:p>
        </p:txBody>
      </p:sp>
    </p:spTree>
    <p:extLst>
      <p:ext uri="{BB962C8B-B14F-4D97-AF65-F5344CB8AC3E}">
        <p14:creationId xmlns:p14="http://schemas.microsoft.com/office/powerpoint/2010/main" val="38258119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207889" y="508838"/>
            <a:ext cx="3776219" cy="615553"/>
          </a:xfrm>
          <a:prstGeom prst="rect">
            <a:avLst/>
          </a:prstGeom>
        </p:spPr>
        <p:txBody>
          <a:bodyPr wrap="square" lIns="0" tIns="0" rIns="0" bIns="0">
            <a:spAutoFit/>
          </a:bodyPr>
          <a:lstStyle>
            <a:lvl1pPr>
              <a:defRPr sz="4000" b="1" i="0">
                <a:solidFill>
                  <a:srgbClr val="31859C"/>
                </a:solidFill>
                <a:latin typeface="Calibri"/>
                <a:cs typeface="Calibri"/>
              </a:defRPr>
            </a:lvl1pPr>
          </a:lstStyle>
          <a:p>
            <a:endParaRPr/>
          </a:p>
        </p:txBody>
      </p:sp>
      <p:sp>
        <p:nvSpPr>
          <p:cNvPr id="3" name="Holder 3"/>
          <p:cNvSpPr>
            <a:spLocks noGrp="1"/>
          </p:cNvSpPr>
          <p:nvPr>
            <p:ph type="subTitle" idx="4"/>
          </p:nvPr>
        </p:nvSpPr>
        <p:spPr>
          <a:xfrm>
            <a:off x="1828800" y="3840480"/>
            <a:ext cx="8534400" cy="40011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3/14/2021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1332370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 xmlns:a16="http://schemas.microsoft.com/office/drawing/2014/main" id="{593EDA98-D3C0-4DED-A143-78163E6EB8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 xmlns:a16="http://schemas.microsoft.com/office/drawing/2014/main" id="{1D8DECEC-0FC0-4BC1-9A5A-7CF778C0D1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B8091F6A-07FB-4BAA-99CA-30B42BD9CA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42C753-26C7-4835-B70E-4378E4E28BE2}" type="datetimeFigureOut">
              <a:rPr lang="tr-TR" smtClean="0"/>
              <a:t>14.03.2021</a:t>
            </a:fld>
            <a:endParaRPr lang="tr-TR"/>
          </a:p>
        </p:txBody>
      </p:sp>
      <p:sp>
        <p:nvSpPr>
          <p:cNvPr id="5" name="Alt Bilgi Yer Tutucusu 4">
            <a:extLst>
              <a:ext uri="{FF2B5EF4-FFF2-40B4-BE49-F238E27FC236}">
                <a16:creationId xmlns="" xmlns:a16="http://schemas.microsoft.com/office/drawing/2014/main" id="{331D2065-792B-451B-BE07-688A4BB38E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 xmlns:a16="http://schemas.microsoft.com/office/drawing/2014/main" id="{E66FB95E-8123-4C4A-A771-3AF11F7FD1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7E6501-5A3C-490D-89C0-A85F96CDE54C}" type="slidenum">
              <a:rPr lang="tr-TR" smtClean="0"/>
              <a:t>‹#›</a:t>
            </a:fld>
            <a:endParaRPr lang="tr-TR"/>
          </a:p>
        </p:txBody>
      </p:sp>
    </p:spTree>
    <p:extLst>
      <p:ext uri="{BB962C8B-B14F-4D97-AF65-F5344CB8AC3E}">
        <p14:creationId xmlns:p14="http://schemas.microsoft.com/office/powerpoint/2010/main" val="38791112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Layout" Target="../diagrams/layout1.xml"/><Relationship Id="rId7" Type="http://schemas.openxmlformats.org/officeDocument/2006/relationships/image" Target="../media/image17.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21.png"/><Relationship Id="rId5" Type="http://schemas.openxmlformats.org/officeDocument/2006/relationships/diagramColors" Target="../diagrams/colors1.xml"/><Relationship Id="rId10" Type="http://schemas.openxmlformats.org/officeDocument/2006/relationships/image" Target="../media/image20.png"/><Relationship Id="rId4" Type="http://schemas.openxmlformats.org/officeDocument/2006/relationships/diagramQuickStyle" Target="../diagrams/quickStyle1.xml"/><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38.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4.jpeg"/><Relationship Id="rId7"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38.jpeg"/><Relationship Id="rId5" Type="http://schemas.openxmlformats.org/officeDocument/2006/relationships/image" Target="../media/image31.jpe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9.png"/><Relationship Id="rId7"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9.jpeg"/><Relationship Id="rId11" Type="http://schemas.openxmlformats.org/officeDocument/2006/relationships/image" Target="../media/image32.png"/><Relationship Id="rId5" Type="http://schemas.openxmlformats.org/officeDocument/2006/relationships/image" Target="../media/image41.png"/><Relationship Id="rId10" Type="http://schemas.openxmlformats.org/officeDocument/2006/relationships/image" Target="../media/image38.jpeg"/><Relationship Id="rId4" Type="http://schemas.openxmlformats.org/officeDocument/2006/relationships/image" Target="../media/image40.png"/><Relationship Id="rId9" Type="http://schemas.openxmlformats.org/officeDocument/2006/relationships/image" Target="../media/image31.jpeg"/></Relationships>
</file>

<file path=ppt/slides/_rels/slide17.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39.png"/><Relationship Id="rId7"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37.png"/><Relationship Id="rId11" Type="http://schemas.openxmlformats.org/officeDocument/2006/relationships/image" Target="../media/image42.jpeg"/><Relationship Id="rId5" Type="http://schemas.openxmlformats.org/officeDocument/2006/relationships/image" Target="../media/image41.png"/><Relationship Id="rId10" Type="http://schemas.openxmlformats.org/officeDocument/2006/relationships/image" Target="../media/image32.png"/><Relationship Id="rId4" Type="http://schemas.openxmlformats.org/officeDocument/2006/relationships/image" Target="../media/image40.png"/><Relationship Id="rId9" Type="http://schemas.openxmlformats.org/officeDocument/2006/relationships/image" Target="../media/image38.jpe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hyperlink" Target="http://www.bmdw.org/"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hyperlink" Target="https://www.ncbi.nlm.nih.gov/pmc/articles/PMC3409810/" TargetMode="External"/><Relationship Id="rId2" Type="http://schemas.openxmlformats.org/officeDocument/2006/relationships/hyperlink" Target="https://www.ncbi.nlm.nih.gov/pubmed/?term=Bacigalupo%20A%5bAuthor%5d&amp;cauthor=true&amp;cauthor_uid=22315497" TargetMode="External"/><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72.png"/></Relationships>
</file>

<file path=ppt/slides/_rels/slide2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2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76.png"/><Relationship Id="rId4" Type="http://schemas.openxmlformats.org/officeDocument/2006/relationships/image" Target="../media/image7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5.xml"/><Relationship Id="rId1" Type="http://schemas.openxmlformats.org/officeDocument/2006/relationships/tags" Target="../tags/tag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5.xml"/><Relationship Id="rId1" Type="http://schemas.openxmlformats.org/officeDocument/2006/relationships/tags" Target="../tags/tag3.xml"/></Relationships>
</file>

<file path=ppt/slides/_rels/slide34.xml.rels><?xml version="1.0" encoding="UTF-8" standalone="yes"?>
<Relationships xmlns="http://schemas.openxmlformats.org/package/2006/relationships"><Relationship Id="rId3" Type="http://schemas.openxmlformats.org/officeDocument/2006/relationships/image" Target="../media/image80.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notesSlide" Target="../notesSlides/notesSlide20.xml"/><Relationship Id="rId7" Type="http://schemas.openxmlformats.org/officeDocument/2006/relationships/image" Target="../media/image87.png"/><Relationship Id="rId2" Type="http://schemas.openxmlformats.org/officeDocument/2006/relationships/slideLayout" Target="../slideLayouts/slideLayout15.xml"/><Relationship Id="rId1" Type="http://schemas.openxmlformats.org/officeDocument/2006/relationships/tags" Target="../tags/tag5.xml"/><Relationship Id="rId6" Type="http://schemas.openxmlformats.org/officeDocument/2006/relationships/image" Target="../media/image86.png"/><Relationship Id="rId5" Type="http://schemas.openxmlformats.org/officeDocument/2006/relationships/image" Target="../media/image85.jpe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s>
</file>

<file path=ppt/slides/_rels/slide3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 Id="rId5" Type="http://schemas.openxmlformats.org/officeDocument/2006/relationships/image" Target="../media/image94.jpeg"/><Relationship Id="rId4" Type="http://schemas.openxmlformats.org/officeDocument/2006/relationships/image" Target="../media/image93.jpeg"/></Relationships>
</file>

<file path=ppt/slides/_rels/slide39.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8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4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png"/><Relationship Id="rId1" Type="http://schemas.openxmlformats.org/officeDocument/2006/relationships/slideLayout" Target="../slideLayouts/slideLayout14.xml"/><Relationship Id="rId4" Type="http://schemas.openxmlformats.org/officeDocument/2006/relationships/image" Target="../media/image102.png"/></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46.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16.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5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28.xml"/><Relationship Id="rId1" Type="http://schemas.openxmlformats.org/officeDocument/2006/relationships/slideLayout" Target="../slideLayouts/slideLayout16.xml"/><Relationship Id="rId4" Type="http://schemas.openxmlformats.org/officeDocument/2006/relationships/image" Target="../media/image117.jpeg"/></Relationships>
</file>

<file path=ppt/slides/_rels/slide59.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3" Type="http://schemas.openxmlformats.org/officeDocument/2006/relationships/image" Target="../media/image121.gif"/><Relationship Id="rId2" Type="http://schemas.openxmlformats.org/officeDocument/2006/relationships/notesSlide" Target="../notesSlides/notesSlide32.xml"/><Relationship Id="rId1" Type="http://schemas.openxmlformats.org/officeDocument/2006/relationships/slideLayout" Target="../slideLayouts/slideLayout16.xml"/><Relationship Id="rId6" Type="http://schemas.openxmlformats.org/officeDocument/2006/relationships/image" Target="../media/image122.jpeg"/><Relationship Id="rId5" Type="http://schemas.openxmlformats.org/officeDocument/2006/relationships/image" Target="../media/image146.emf"/><Relationship Id="rId4" Type="http://schemas.openxmlformats.org/officeDocument/2006/relationships/customXml" Target="../ink/ink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6.xml"/><Relationship Id="rId1" Type="http://schemas.openxmlformats.org/officeDocument/2006/relationships/tags" Target="../tags/tag7.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6.xml"/><Relationship Id="rId1" Type="http://schemas.openxmlformats.org/officeDocument/2006/relationships/tags" Target="../tags/tag8.xml"/><Relationship Id="rId4" Type="http://schemas.openxmlformats.org/officeDocument/2006/relationships/image" Target="../media/image124.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6.xml"/><Relationship Id="rId1" Type="http://schemas.openxmlformats.org/officeDocument/2006/relationships/tags" Target="../tags/tag9.xml"/><Relationship Id="rId4" Type="http://schemas.openxmlformats.org/officeDocument/2006/relationships/image" Target="../media/image125.pn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6.xml"/><Relationship Id="rId1" Type="http://schemas.openxmlformats.org/officeDocument/2006/relationships/tags" Target="../tags/tag10.xml"/><Relationship Id="rId4" Type="http://schemas.openxmlformats.org/officeDocument/2006/relationships/image" Target="../media/image126.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3" Type="http://schemas.openxmlformats.org/officeDocument/2006/relationships/image" Target="../media/image127.gif"/><Relationship Id="rId2" Type="http://schemas.openxmlformats.org/officeDocument/2006/relationships/notesSlide" Target="../notesSlides/notesSlide39.xml"/><Relationship Id="rId1" Type="http://schemas.openxmlformats.org/officeDocument/2006/relationships/slideLayout" Target="../slideLayouts/slideLayout16.xml"/><Relationship Id="rId5" Type="http://schemas.openxmlformats.org/officeDocument/2006/relationships/image" Target="../media/image129.png"/><Relationship Id="rId4" Type="http://schemas.openxmlformats.org/officeDocument/2006/relationships/image" Target="../media/image128.png"/></Relationships>
</file>

<file path=ppt/slides/_rels/slide7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0.xml"/><Relationship Id="rId1" Type="http://schemas.openxmlformats.org/officeDocument/2006/relationships/slideLayout" Target="../slideLayouts/slideLayout16.xml"/></Relationships>
</file>

<file path=ppt/slides/_rels/slide7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7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136.jpeg"/><Relationship Id="rId7" Type="http://schemas.openxmlformats.org/officeDocument/2006/relationships/image" Target="../media/image140.png"/><Relationship Id="rId2" Type="http://schemas.openxmlformats.org/officeDocument/2006/relationships/notesSlide" Target="../notesSlides/notesSlide43.xml"/><Relationship Id="rId1" Type="http://schemas.openxmlformats.org/officeDocument/2006/relationships/slideLayout" Target="../slideLayouts/slideLayout14.xml"/><Relationship Id="rId6" Type="http://schemas.openxmlformats.org/officeDocument/2006/relationships/image" Target="../media/image139.png"/><Relationship Id="rId5" Type="http://schemas.openxmlformats.org/officeDocument/2006/relationships/image" Target="../media/image138.jpeg"/><Relationship Id="rId4" Type="http://schemas.openxmlformats.org/officeDocument/2006/relationships/image" Target="../media/image137.jpeg"/><Relationship Id="rId9" Type="http://schemas.openxmlformats.org/officeDocument/2006/relationships/image" Target="../media/image142.png"/></Relationships>
</file>

<file path=ppt/slides/_rels/slide78.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45.xml"/><Relationship Id="rId1" Type="http://schemas.openxmlformats.org/officeDocument/2006/relationships/slideLayout" Target="../slideLayouts/slideLayout14.xml"/><Relationship Id="rId4" Type="http://schemas.openxmlformats.org/officeDocument/2006/relationships/image" Target="../media/image146.png"/></Relationships>
</file>

<file path=ppt/slides/_rels/slide8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46.xml"/><Relationship Id="rId1" Type="http://schemas.openxmlformats.org/officeDocument/2006/relationships/slideLayout" Target="../slideLayouts/slideLayout14.xml"/><Relationship Id="rId5" Type="http://schemas.openxmlformats.org/officeDocument/2006/relationships/image" Target="../media/image148.png"/><Relationship Id="rId4" Type="http://schemas.openxmlformats.org/officeDocument/2006/relationships/image" Target="../media/image147.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49.xml"/><Relationship Id="rId1" Type="http://schemas.openxmlformats.org/officeDocument/2006/relationships/slideLayout" Target="../slideLayouts/slideLayout14.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151.png"/></Relationships>
</file>

<file path=ppt/slides/_rels/slide85.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87.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52.xml"/><Relationship Id="rId1" Type="http://schemas.openxmlformats.org/officeDocument/2006/relationships/slideLayout" Target="../slideLayouts/slideLayout14.xml"/><Relationship Id="rId4" Type="http://schemas.openxmlformats.org/officeDocument/2006/relationships/image" Target="../media/image158.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91.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1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7.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56.xml"/><Relationship Id="rId1" Type="http://schemas.openxmlformats.org/officeDocument/2006/relationships/slideLayout" Target="../slideLayouts/slideLayout1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0.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16.xml"/></Relationships>
</file>

<file path=ppt/slides/_rels/slide101.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jpeg"/><Relationship Id="rId1" Type="http://schemas.openxmlformats.org/officeDocument/2006/relationships/slideLayout" Target="../slideLayouts/slideLayout16.xml"/><Relationship Id="rId4" Type="http://schemas.openxmlformats.org/officeDocument/2006/relationships/image" Target="../media/image167.jpe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6.xml"/></Relationships>
</file>

<file path=ppt/slides/_rels/slide105.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70.png"/><Relationship Id="rId1" Type="http://schemas.openxmlformats.org/officeDocument/2006/relationships/slideLayout" Target="../slideLayouts/slideLayout14.xml"/></Relationships>
</file>

<file path=ppt/slides/_rels/slide107.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71.png"/><Relationship Id="rId1" Type="http://schemas.openxmlformats.org/officeDocument/2006/relationships/slideLayout" Target="../slideLayouts/slideLayout14.xml"/></Relationships>
</file>

<file path=ppt/slides/_rels/slide108.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72.png"/><Relationship Id="rId1" Type="http://schemas.openxmlformats.org/officeDocument/2006/relationships/slideLayout" Target="../slideLayouts/slideLayout14.xml"/></Relationships>
</file>

<file path=ppt/slides/_rels/slide109.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73.png"/><Relationship Id="rId1" Type="http://schemas.openxmlformats.org/officeDocument/2006/relationships/slideLayout" Target="../slideLayouts/slideLayout14.xml"/></Relationships>
</file>

<file path=ppt/slides/_rels/slide110.xml.rels><?xml version="1.0" encoding="UTF-8" standalone="yes"?>
<Relationships xmlns="http://schemas.openxmlformats.org/package/2006/relationships"><Relationship Id="rId8" Type="http://schemas.openxmlformats.org/officeDocument/2006/relationships/image" Target="../media/image169.png"/><Relationship Id="rId3" Type="http://schemas.openxmlformats.org/officeDocument/2006/relationships/image" Target="../media/image175.png"/><Relationship Id="rId7" Type="http://schemas.openxmlformats.org/officeDocument/2006/relationships/image" Target="../media/image179.png"/><Relationship Id="rId2" Type="http://schemas.openxmlformats.org/officeDocument/2006/relationships/image" Target="../media/image174.png"/><Relationship Id="rId1" Type="http://schemas.openxmlformats.org/officeDocument/2006/relationships/slideLayout" Target="../slideLayouts/slideLayout14.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png"/></Relationships>
</file>

<file path=ppt/slides/_rels/slide111.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14.xml"/><Relationship Id="rId6" Type="http://schemas.openxmlformats.org/officeDocument/2006/relationships/image" Target="../media/image169.png"/><Relationship Id="rId5" Type="http://schemas.openxmlformats.org/officeDocument/2006/relationships/image" Target="../media/image183.png"/><Relationship Id="rId4" Type="http://schemas.openxmlformats.org/officeDocument/2006/relationships/image" Target="../media/image182.png"/></Relationships>
</file>

<file path=ppt/slides/_rels/slide112.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60.xml"/><Relationship Id="rId1" Type="http://schemas.openxmlformats.org/officeDocument/2006/relationships/slideLayout" Target="../slideLayouts/slideLayout14.xml"/><Relationship Id="rId5" Type="http://schemas.openxmlformats.org/officeDocument/2006/relationships/image" Target="../media/image169.png"/><Relationship Id="rId4" Type="http://schemas.openxmlformats.org/officeDocument/2006/relationships/image" Target="../media/image185.png"/></Relationships>
</file>

<file path=ppt/slides/_rels/slide113.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61.xml"/><Relationship Id="rId1" Type="http://schemas.openxmlformats.org/officeDocument/2006/relationships/slideLayout" Target="../slideLayouts/slideLayout13.xml"/><Relationship Id="rId4" Type="http://schemas.openxmlformats.org/officeDocument/2006/relationships/image" Target="../media/image169.png"/></Relationships>
</file>

<file path=ppt/slides/_rels/slide114.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62.xml"/><Relationship Id="rId1" Type="http://schemas.openxmlformats.org/officeDocument/2006/relationships/slideLayout" Target="../slideLayouts/slideLayout13.xml"/><Relationship Id="rId4" Type="http://schemas.openxmlformats.org/officeDocument/2006/relationships/image" Target="../media/image169.png"/></Relationships>
</file>

<file path=ppt/slides/_rels/slide115.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63.xml"/><Relationship Id="rId1" Type="http://schemas.openxmlformats.org/officeDocument/2006/relationships/slideLayout" Target="../slideLayouts/slideLayout13.xml"/><Relationship Id="rId4" Type="http://schemas.openxmlformats.org/officeDocument/2006/relationships/image" Target="../media/image169.png"/></Relationships>
</file>

<file path=ppt/slides/_rels/slide116.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64.xml"/><Relationship Id="rId1" Type="http://schemas.openxmlformats.org/officeDocument/2006/relationships/slideLayout" Target="../slideLayouts/slideLayout13.xml"/><Relationship Id="rId4" Type="http://schemas.openxmlformats.org/officeDocument/2006/relationships/image" Target="../media/image169.png"/></Relationships>
</file>

<file path=ppt/slides/_rels/slide117.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65.xml"/><Relationship Id="rId1" Type="http://schemas.openxmlformats.org/officeDocument/2006/relationships/slideLayout" Target="../slideLayouts/slideLayout13.xml"/><Relationship Id="rId4" Type="http://schemas.openxmlformats.org/officeDocument/2006/relationships/image" Target="../media/image169.png"/></Relationships>
</file>

<file path=ppt/slides/_rels/slide118.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89212" y="2971800"/>
            <a:ext cx="10258212" cy="1107996"/>
          </a:xfrm>
          <a:prstGeom prst="rect">
            <a:avLst/>
          </a:prstGeom>
        </p:spPr>
        <p:txBody>
          <a:bodyPr vert="horz" wrap="square" lIns="0" tIns="0" rIns="0" bIns="0" rtlCol="0">
            <a:spAutoFit/>
          </a:bodyPr>
          <a:lstStyle/>
          <a:p>
            <a:pPr marL="722488" marR="5078" indent="-710427">
              <a:lnSpc>
                <a:spcPct val="150000"/>
              </a:lnSpc>
            </a:pPr>
            <a:r>
              <a:rPr lang="tr-TR" sz="4800" b="1" i="1" spc="-5" dirty="0" err="1" smtClean="0">
                <a:solidFill>
                  <a:srgbClr val="CC3300"/>
                </a:solidFill>
              </a:rPr>
              <a:t>Hematopoetic</a:t>
            </a:r>
            <a:r>
              <a:rPr lang="tr-TR" sz="4800" b="1" i="1" spc="-5" dirty="0" smtClean="0">
                <a:solidFill>
                  <a:srgbClr val="CC3300"/>
                </a:solidFill>
              </a:rPr>
              <a:t> </a:t>
            </a:r>
            <a:r>
              <a:rPr sz="4800" b="1" i="1" spc="-5" dirty="0" smtClean="0">
                <a:solidFill>
                  <a:srgbClr val="CC3300"/>
                </a:solidFill>
              </a:rPr>
              <a:t>Stem </a:t>
            </a:r>
            <a:r>
              <a:rPr sz="4800" b="1" i="1" spc="-5" dirty="0">
                <a:solidFill>
                  <a:srgbClr val="CC3300"/>
                </a:solidFill>
              </a:rPr>
              <a:t>Cell </a:t>
            </a:r>
            <a:r>
              <a:rPr sz="4800" b="1" i="1" spc="-15" dirty="0">
                <a:solidFill>
                  <a:srgbClr val="CC3300"/>
                </a:solidFill>
              </a:rPr>
              <a:t>Transplantation</a:t>
            </a:r>
            <a:endParaRPr sz="4800" b="1" i="1" spc="-5" dirty="0">
              <a:solidFill>
                <a:srgbClr val="CC3300"/>
              </a:solidFill>
            </a:endParaRPr>
          </a:p>
        </p:txBody>
      </p:sp>
      <p:sp>
        <p:nvSpPr>
          <p:cNvPr id="3" name="object 3"/>
          <p:cNvSpPr txBox="1"/>
          <p:nvPr/>
        </p:nvSpPr>
        <p:spPr>
          <a:xfrm>
            <a:off x="3352810" y="4419602"/>
            <a:ext cx="4821767" cy="369332"/>
          </a:xfrm>
          <a:prstGeom prst="rect">
            <a:avLst/>
          </a:prstGeom>
        </p:spPr>
        <p:txBody>
          <a:bodyPr vert="horz" wrap="square" lIns="0" tIns="0" rIns="0" bIns="0" rtlCol="0">
            <a:spAutoFit/>
          </a:bodyPr>
          <a:lstStyle/>
          <a:p>
            <a:pPr marL="12698" marR="5078" algn="ctr">
              <a:lnSpc>
                <a:spcPct val="120100"/>
              </a:lnSpc>
            </a:pPr>
            <a:r>
              <a:rPr lang="tr-TR" sz="2000" i="1" spc="-5" dirty="0" smtClean="0">
                <a:solidFill>
                  <a:srgbClr val="0F4480"/>
                </a:solidFill>
                <a:latin typeface="Trebuchet MS" pitchFamily="34" charset="0"/>
                <a:cs typeface="Arial"/>
              </a:rPr>
              <a:t>Prof. Dr. Mustafa </a:t>
            </a:r>
            <a:r>
              <a:rPr lang="tr-TR" sz="2000" i="1" spc="-5" dirty="0">
                <a:solidFill>
                  <a:srgbClr val="0F4480"/>
                </a:solidFill>
                <a:latin typeface="Trebuchet MS" pitchFamily="34" charset="0"/>
                <a:cs typeface="Arial"/>
              </a:rPr>
              <a:t>CETIN</a:t>
            </a:r>
            <a:r>
              <a:rPr sz="2000" i="1" spc="-15" dirty="0">
                <a:solidFill>
                  <a:srgbClr val="0F4480"/>
                </a:solidFill>
                <a:latin typeface="Trebuchet MS" pitchFamily="34" charset="0"/>
                <a:cs typeface="Arial"/>
              </a:rPr>
              <a:t>,</a:t>
            </a:r>
            <a:r>
              <a:rPr sz="2000" i="1" spc="-55" dirty="0">
                <a:solidFill>
                  <a:srgbClr val="0F4480"/>
                </a:solidFill>
                <a:latin typeface="Trebuchet MS" pitchFamily="34" charset="0"/>
                <a:cs typeface="Arial"/>
              </a:rPr>
              <a:t> </a:t>
            </a:r>
            <a:r>
              <a:rPr sz="2000" i="1" spc="-5" dirty="0" smtClean="0">
                <a:solidFill>
                  <a:srgbClr val="0F4480"/>
                </a:solidFill>
                <a:latin typeface="Trebuchet MS" pitchFamily="34" charset="0"/>
                <a:cs typeface="Arial"/>
              </a:rPr>
              <a:t>MD</a:t>
            </a:r>
            <a:r>
              <a:rPr lang="tr-TR" sz="2000" i="1" spc="-5" dirty="0">
                <a:solidFill>
                  <a:srgbClr val="0F4480"/>
                </a:solidFill>
                <a:latin typeface="Trebuchet MS" pitchFamily="34" charset="0"/>
                <a:cs typeface="Arial"/>
              </a:rPr>
              <a:t>.</a:t>
            </a:r>
            <a:r>
              <a:rPr sz="2000" i="1" spc="-5" dirty="0" smtClean="0">
                <a:solidFill>
                  <a:srgbClr val="0F4480"/>
                </a:solidFill>
                <a:latin typeface="Trebuchet MS" pitchFamily="34" charset="0"/>
                <a:cs typeface="Arial"/>
              </a:rPr>
              <a:t>  </a:t>
            </a:r>
            <a:endParaRPr sz="2000" i="1" dirty="0">
              <a:latin typeface="Trebuchet MS" pitchFamily="34" charset="0"/>
              <a:cs typeface="Arial"/>
            </a:endParaRPr>
          </a:p>
        </p:txBody>
      </p:sp>
      <p:sp>
        <p:nvSpPr>
          <p:cNvPr id="17" name="16 Dikdörtgen"/>
          <p:cNvSpPr/>
          <p:nvPr/>
        </p:nvSpPr>
        <p:spPr>
          <a:xfrm>
            <a:off x="0" y="0"/>
            <a:ext cx="12192000" cy="2667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4" name="23 Dikdörtgen"/>
          <p:cNvSpPr/>
          <p:nvPr/>
        </p:nvSpPr>
        <p:spPr>
          <a:xfrm>
            <a:off x="0" y="6019800"/>
            <a:ext cx="12192000" cy="838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14" name="Picture 8" descr="stem cell ile ilgili görsel sonucu"/>
          <p:cNvPicPr>
            <a:picLocks noChangeAspect="1" noChangeArrowheads="1"/>
          </p:cNvPicPr>
          <p:nvPr/>
        </p:nvPicPr>
        <p:blipFill>
          <a:blip r:embed="rId2" cstate="print"/>
          <a:srcRect/>
          <a:stretch>
            <a:fillRect/>
          </a:stretch>
        </p:blipFill>
        <p:spPr bwMode="auto">
          <a:xfrm>
            <a:off x="4876800" y="381000"/>
            <a:ext cx="23622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2" descr="İlgili resim"/>
          <p:cNvPicPr>
            <a:picLocks noChangeAspect="1" noChangeArrowheads="1"/>
          </p:cNvPicPr>
          <p:nvPr/>
        </p:nvPicPr>
        <p:blipFill>
          <a:blip r:embed="rId3" cstate="print"/>
          <a:srcRect/>
          <a:stretch>
            <a:fillRect/>
          </a:stretch>
        </p:blipFill>
        <p:spPr bwMode="auto">
          <a:xfrm>
            <a:off x="7391400" y="381000"/>
            <a:ext cx="22860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Picture 4" descr="stem cell transplantation ile ilgili görsel sonucu"/>
          <p:cNvPicPr>
            <a:picLocks noChangeAspect="1" noChangeArrowheads="1"/>
          </p:cNvPicPr>
          <p:nvPr/>
        </p:nvPicPr>
        <p:blipFill>
          <a:blip r:embed="rId4" cstate="print"/>
          <a:srcRect/>
          <a:stretch>
            <a:fillRect/>
          </a:stretch>
        </p:blipFill>
        <p:spPr bwMode="auto">
          <a:xfrm>
            <a:off x="9753600" y="381000"/>
            <a:ext cx="21336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5" name="Picture 8" descr="stem cell transplantation ile ilgili görsel sonucu"/>
          <p:cNvPicPr>
            <a:picLocks noChangeAspect="1" noChangeArrowheads="1"/>
          </p:cNvPicPr>
          <p:nvPr/>
        </p:nvPicPr>
        <p:blipFill>
          <a:blip r:embed="rId5" cstate="print"/>
          <a:srcRect/>
          <a:stretch>
            <a:fillRect/>
          </a:stretch>
        </p:blipFill>
        <p:spPr bwMode="auto">
          <a:xfrm>
            <a:off x="2514600" y="381000"/>
            <a:ext cx="22098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 name="Picture 10" descr="CANCER  CELL ile ilgili görsel sonucu"/>
          <p:cNvPicPr>
            <a:picLocks noChangeAspect="1" noChangeArrowheads="1"/>
          </p:cNvPicPr>
          <p:nvPr/>
        </p:nvPicPr>
        <p:blipFill>
          <a:blip r:embed="rId6" cstate="print"/>
          <a:srcRect/>
          <a:stretch>
            <a:fillRect/>
          </a:stretch>
        </p:blipFill>
        <p:spPr bwMode="auto">
          <a:xfrm>
            <a:off x="228603" y="304800"/>
            <a:ext cx="21717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88374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0" y="4"/>
            <a:ext cx="12192000" cy="430887"/>
          </a:xfrm>
          <a:prstGeom prst="rect">
            <a:avLst/>
          </a:prstGeom>
          <a:solidFill>
            <a:schemeClr val="bg1">
              <a:lumMod val="85000"/>
            </a:schemeClr>
          </a:solidFill>
        </p:spPr>
        <p:txBody>
          <a:bodyPr vert="horz" wrap="square" lIns="0" tIns="0" rIns="0" bIns="0" rtlCol="0">
            <a:spAutoFit/>
          </a:bodyPr>
          <a:lstStyle/>
          <a:p>
            <a:pPr marL="2054860">
              <a:lnSpc>
                <a:spcPct val="100000"/>
              </a:lnSpc>
            </a:pPr>
            <a:r>
              <a:rPr sz="2800" b="1" spc="-5" dirty="0">
                <a:solidFill>
                  <a:srgbClr val="000000"/>
                </a:solidFill>
                <a:latin typeface="Arial"/>
                <a:cs typeface="Arial"/>
              </a:rPr>
              <a:t>HSCT </a:t>
            </a:r>
            <a:r>
              <a:rPr sz="2800" b="1" dirty="0">
                <a:solidFill>
                  <a:srgbClr val="000000"/>
                </a:solidFill>
                <a:latin typeface="Arial"/>
                <a:cs typeface="Arial"/>
              </a:rPr>
              <a:t>- </a:t>
            </a:r>
            <a:r>
              <a:rPr sz="2800" b="1" spc="-5" dirty="0">
                <a:solidFill>
                  <a:srgbClr val="000000"/>
                </a:solidFill>
                <a:latin typeface="Arial"/>
                <a:cs typeface="Arial"/>
              </a:rPr>
              <a:t>rates </a:t>
            </a:r>
            <a:r>
              <a:rPr sz="2800" b="1" spc="-10" dirty="0">
                <a:solidFill>
                  <a:srgbClr val="000000"/>
                </a:solidFill>
                <a:latin typeface="Arial"/>
                <a:cs typeface="Arial"/>
              </a:rPr>
              <a:t>in </a:t>
            </a:r>
            <a:r>
              <a:rPr sz="2800" b="1" spc="-5" dirty="0">
                <a:solidFill>
                  <a:srgbClr val="000000"/>
                </a:solidFill>
                <a:latin typeface="Arial"/>
                <a:cs typeface="Arial"/>
              </a:rPr>
              <a:t>Europe</a:t>
            </a:r>
            <a:endParaRPr sz="2800" b="1" dirty="0">
              <a:latin typeface="Arial"/>
              <a:cs typeface="Arial"/>
            </a:endParaRPr>
          </a:p>
        </p:txBody>
      </p:sp>
      <p:sp>
        <p:nvSpPr>
          <p:cNvPr id="27" name="object 29"/>
          <p:cNvSpPr txBox="1"/>
          <p:nvPr/>
        </p:nvSpPr>
        <p:spPr>
          <a:xfrm>
            <a:off x="5689602" y="6477001"/>
            <a:ext cx="5737860" cy="128240"/>
          </a:xfrm>
          <a:prstGeom prst="rect">
            <a:avLst/>
          </a:prstGeom>
        </p:spPr>
        <p:txBody>
          <a:bodyPr vert="horz" wrap="square" lIns="0" tIns="0" rIns="0" bIns="0" rtlCol="0">
            <a:spAutoFit/>
          </a:bodyPr>
          <a:lstStyle/>
          <a:p>
            <a:pPr marL="12700">
              <a:lnSpc>
                <a:spcPts val="1010"/>
              </a:lnSpc>
            </a:pPr>
            <a:r>
              <a:rPr sz="900" spc="-5" dirty="0">
                <a:latin typeface="Arial"/>
                <a:cs typeface="Arial"/>
              </a:rPr>
              <a:t>JR. Passweg, H. </a:t>
            </a:r>
            <a:r>
              <a:rPr sz="900" dirty="0">
                <a:latin typeface="Arial"/>
                <a:cs typeface="Arial"/>
              </a:rPr>
              <a:t>Baldomero </a:t>
            </a:r>
            <a:r>
              <a:rPr sz="900" spc="5" dirty="0">
                <a:latin typeface="Arial"/>
                <a:cs typeface="Arial"/>
              </a:rPr>
              <a:t>et </a:t>
            </a:r>
            <a:r>
              <a:rPr sz="900" dirty="0">
                <a:latin typeface="Arial"/>
                <a:cs typeface="Arial"/>
              </a:rPr>
              <a:t>al, </a:t>
            </a:r>
            <a:r>
              <a:rPr sz="900" i="1" spc="-5" dirty="0">
                <a:latin typeface="Arial"/>
                <a:cs typeface="Arial"/>
              </a:rPr>
              <a:t>Bone Marrow </a:t>
            </a:r>
            <a:r>
              <a:rPr sz="900" i="1" dirty="0">
                <a:latin typeface="Arial"/>
                <a:cs typeface="Arial"/>
              </a:rPr>
              <a:t>Transplantation </a:t>
            </a:r>
            <a:r>
              <a:rPr sz="900" dirty="0">
                <a:latin typeface="Arial"/>
                <a:cs typeface="Arial"/>
              </a:rPr>
              <a:t>(</a:t>
            </a:r>
            <a:r>
              <a:rPr sz="900" dirty="0" smtClean="0">
                <a:latin typeface="Arial"/>
                <a:cs typeface="Arial"/>
              </a:rPr>
              <a:t>201</a:t>
            </a:r>
            <a:r>
              <a:rPr lang="en-US" sz="900" dirty="0" smtClean="0">
                <a:latin typeface="Arial"/>
                <a:cs typeface="Arial"/>
              </a:rPr>
              <a:t>8</a:t>
            </a:r>
            <a:r>
              <a:rPr sz="900" dirty="0" smtClean="0">
                <a:latin typeface="Arial"/>
                <a:cs typeface="Arial"/>
              </a:rPr>
              <a:t>) </a:t>
            </a:r>
            <a:r>
              <a:rPr sz="900" b="1" dirty="0">
                <a:latin typeface="Arial"/>
                <a:cs typeface="Arial"/>
              </a:rPr>
              <a:t>50,</a:t>
            </a:r>
            <a:r>
              <a:rPr sz="900" b="1" spc="-80" dirty="0">
                <a:latin typeface="Arial"/>
                <a:cs typeface="Arial"/>
              </a:rPr>
              <a:t> </a:t>
            </a:r>
            <a:r>
              <a:rPr sz="900" dirty="0">
                <a:latin typeface="Arial"/>
                <a:cs typeface="Arial"/>
              </a:rPr>
              <a:t>476–482</a:t>
            </a:r>
          </a:p>
        </p:txBody>
      </p:sp>
      <p:pic>
        <p:nvPicPr>
          <p:cNvPr id="28" name="Picture 2" descr="ebmt ile ilgili görsel sonucu"/>
          <p:cNvPicPr>
            <a:picLocks noChangeAspect="1" noChangeArrowheads="1"/>
          </p:cNvPicPr>
          <p:nvPr/>
        </p:nvPicPr>
        <p:blipFill>
          <a:blip r:embed="rId2" cstate="print"/>
          <a:srcRect/>
          <a:stretch>
            <a:fillRect/>
          </a:stretch>
        </p:blipFill>
        <p:spPr bwMode="auto">
          <a:xfrm>
            <a:off x="304800" y="990600"/>
            <a:ext cx="1524000" cy="636270"/>
          </a:xfrm>
          <a:prstGeom prst="rect">
            <a:avLst/>
          </a:prstGeom>
          <a:noFill/>
        </p:spPr>
      </p:pic>
      <p:pic>
        <p:nvPicPr>
          <p:cNvPr id="621569" name="Picture 1"/>
          <p:cNvPicPr>
            <a:picLocks noChangeAspect="1" noChangeArrowheads="1"/>
          </p:cNvPicPr>
          <p:nvPr/>
        </p:nvPicPr>
        <p:blipFill>
          <a:blip r:embed="rId3" cstate="print"/>
          <a:srcRect/>
          <a:stretch>
            <a:fillRect/>
          </a:stretch>
        </p:blipFill>
        <p:spPr bwMode="auto">
          <a:xfrm>
            <a:off x="762000" y="1905008"/>
            <a:ext cx="1524000" cy="1458957"/>
          </a:xfrm>
          <a:prstGeom prst="rect">
            <a:avLst/>
          </a:prstGeom>
          <a:noFill/>
          <a:ln w="9525">
            <a:noFill/>
            <a:miter lim="800000"/>
            <a:headEnd/>
            <a:tailEnd/>
          </a:ln>
        </p:spPr>
      </p:pic>
      <p:pic>
        <p:nvPicPr>
          <p:cNvPr id="621570" name="Picture 2"/>
          <p:cNvPicPr>
            <a:picLocks noChangeAspect="1" noChangeArrowheads="1"/>
          </p:cNvPicPr>
          <p:nvPr/>
        </p:nvPicPr>
        <p:blipFill>
          <a:blip r:embed="rId4" cstate="print"/>
          <a:srcRect/>
          <a:stretch>
            <a:fillRect/>
          </a:stretch>
        </p:blipFill>
        <p:spPr bwMode="auto">
          <a:xfrm>
            <a:off x="6248405" y="1676400"/>
            <a:ext cx="1428751" cy="1501398"/>
          </a:xfrm>
          <a:prstGeom prst="rect">
            <a:avLst/>
          </a:prstGeom>
          <a:noFill/>
          <a:ln w="9525">
            <a:noFill/>
            <a:miter lim="800000"/>
            <a:headEnd/>
            <a:tailEnd/>
          </a:ln>
        </p:spPr>
      </p:pic>
      <p:pic>
        <p:nvPicPr>
          <p:cNvPr id="1026" name="Picture 2" descr="european bone marrow map 2018 ile ilgili gÃ¶rsel sonuc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2878" y="1270565"/>
            <a:ext cx="8174242" cy="4919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0156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17600" y="1981200"/>
            <a:ext cx="10668000" cy="4116512"/>
          </a:xfrm>
          <a:prstGeom prst="rect">
            <a:avLst/>
          </a:prstGeom>
        </p:spPr>
        <p:txBody>
          <a:bodyPr vert="horz" wrap="square" lIns="0" tIns="0" rIns="0" bIns="0" rtlCol="0">
            <a:spAutoFit/>
          </a:bodyPr>
          <a:lstStyle/>
          <a:p>
            <a:pPr marL="355600" indent="-342900">
              <a:lnSpc>
                <a:spcPts val="2965"/>
              </a:lnSpc>
              <a:buFont typeface="Arial"/>
              <a:buChar char="•"/>
              <a:tabLst>
                <a:tab pos="354965" algn="l"/>
                <a:tab pos="355600" algn="l"/>
              </a:tabLst>
            </a:pPr>
            <a:r>
              <a:rPr lang="tr-TR" sz="2600" b="1" dirty="0">
                <a:solidFill>
                  <a:srgbClr val="C00000"/>
                </a:solidFill>
                <a:latin typeface="Arial Narrow"/>
                <a:cs typeface="Arial Narrow"/>
              </a:rPr>
              <a:t>Endications  for HSCT</a:t>
            </a:r>
            <a:r>
              <a:rPr lang="tr-TR" sz="2600" b="1" spc="-5" dirty="0">
                <a:solidFill>
                  <a:srgbClr val="C00000"/>
                </a:solidFill>
                <a:latin typeface="Arial Narrow"/>
                <a:cs typeface="Arial Narrow"/>
              </a:rPr>
              <a:t>: Current Practice in EUROPA</a:t>
            </a:r>
            <a:endParaRPr sz="2600" b="1" dirty="0">
              <a:solidFill>
                <a:srgbClr val="C00000"/>
              </a:solidFill>
              <a:latin typeface="Arial Narrow"/>
              <a:cs typeface="Arial Narrow"/>
            </a:endParaRPr>
          </a:p>
          <a:p>
            <a:pPr marL="355600" indent="-342900">
              <a:lnSpc>
                <a:spcPct val="100000"/>
              </a:lnSpc>
              <a:spcBef>
                <a:spcPts val="315"/>
              </a:spcBef>
              <a:buFont typeface="Arial"/>
              <a:buChar char="•"/>
              <a:tabLst>
                <a:tab pos="354965" algn="l"/>
                <a:tab pos="355600" algn="l"/>
              </a:tabLst>
            </a:pPr>
            <a:r>
              <a:rPr lang="tr-TR" sz="2600" b="1" spc="-5" dirty="0">
                <a:latin typeface="Arial Narrow"/>
                <a:cs typeface="Arial Narrow"/>
              </a:rPr>
              <a:t>Allo-HSCT and Auto-HSCT in Hematologic </a:t>
            </a:r>
            <a:r>
              <a:rPr lang="tr-TR" sz="2600" b="1" spc="-5" dirty="0" err="1">
                <a:latin typeface="Arial Narrow"/>
                <a:cs typeface="Arial Narrow"/>
              </a:rPr>
              <a:t>Malignancies</a:t>
            </a:r>
            <a:endParaRPr sz="2600" b="1" dirty="0">
              <a:latin typeface="Arial Narrow"/>
              <a:cs typeface="Arial Narrow"/>
            </a:endParaRPr>
          </a:p>
          <a:p>
            <a:pPr marL="812165" lvl="1" indent="-342265">
              <a:lnSpc>
                <a:spcPct val="100000"/>
              </a:lnSpc>
              <a:spcBef>
                <a:spcPts val="284"/>
              </a:spcBef>
              <a:buFont typeface="Arial"/>
              <a:buChar char="•"/>
              <a:tabLst>
                <a:tab pos="812165" algn="l"/>
                <a:tab pos="812800" algn="l"/>
              </a:tabLst>
            </a:pPr>
            <a:r>
              <a:rPr sz="2400" spc="-5" dirty="0">
                <a:latin typeface="Arial Narrow"/>
                <a:cs typeface="Arial Narrow"/>
              </a:rPr>
              <a:t>Acute</a:t>
            </a:r>
            <a:r>
              <a:rPr sz="2400" spc="-15" dirty="0">
                <a:latin typeface="Arial Narrow"/>
                <a:cs typeface="Arial Narrow"/>
              </a:rPr>
              <a:t> </a:t>
            </a:r>
            <a:r>
              <a:rPr sz="2400" spc="-10" dirty="0">
                <a:latin typeface="Arial Narrow"/>
                <a:cs typeface="Arial Narrow"/>
              </a:rPr>
              <a:t>leukemias</a:t>
            </a:r>
            <a:endParaRPr sz="2400" dirty="0">
              <a:latin typeface="Arial Narrow"/>
              <a:cs typeface="Arial Narrow"/>
            </a:endParaRPr>
          </a:p>
          <a:p>
            <a:pPr marL="812165" lvl="1" indent="-342265">
              <a:lnSpc>
                <a:spcPct val="100000"/>
              </a:lnSpc>
              <a:spcBef>
                <a:spcPts val="290"/>
              </a:spcBef>
              <a:buFont typeface="Arial"/>
              <a:buChar char="•"/>
              <a:tabLst>
                <a:tab pos="812165" algn="l"/>
                <a:tab pos="812800" algn="l"/>
              </a:tabLst>
            </a:pPr>
            <a:r>
              <a:rPr sz="2400" spc="-5" dirty="0">
                <a:latin typeface="Arial Narrow"/>
                <a:cs typeface="Arial Narrow"/>
              </a:rPr>
              <a:t>Aplastic</a:t>
            </a:r>
            <a:r>
              <a:rPr sz="2400" spc="-35" dirty="0">
                <a:latin typeface="Arial Narrow"/>
                <a:cs typeface="Arial Narrow"/>
              </a:rPr>
              <a:t> </a:t>
            </a:r>
            <a:r>
              <a:rPr sz="2400" spc="-10" dirty="0" err="1">
                <a:latin typeface="Arial Narrow"/>
                <a:cs typeface="Arial Narrow"/>
              </a:rPr>
              <a:t>anemi</a:t>
            </a:r>
            <a:r>
              <a:rPr lang="tr-TR" sz="2400" spc="-10" dirty="0">
                <a:latin typeface="Arial Narrow"/>
                <a:cs typeface="Arial Narrow"/>
              </a:rPr>
              <a:t>a</a:t>
            </a:r>
            <a:endParaRPr sz="2400" dirty="0">
              <a:latin typeface="Arial Narrow"/>
              <a:cs typeface="Arial Narrow"/>
            </a:endParaRPr>
          </a:p>
          <a:p>
            <a:pPr marL="812165" lvl="1" indent="-342265">
              <a:lnSpc>
                <a:spcPct val="100000"/>
              </a:lnSpc>
              <a:spcBef>
                <a:spcPts val="285"/>
              </a:spcBef>
              <a:buFont typeface="Arial"/>
              <a:buChar char="•"/>
              <a:tabLst>
                <a:tab pos="812165" algn="l"/>
                <a:tab pos="812800" algn="l"/>
              </a:tabLst>
            </a:pPr>
            <a:r>
              <a:rPr sz="2400" spc="-5" dirty="0">
                <a:latin typeface="Arial Narrow"/>
                <a:cs typeface="Arial Narrow"/>
              </a:rPr>
              <a:t>Myeloproliferative</a:t>
            </a:r>
            <a:r>
              <a:rPr sz="2400" spc="40" dirty="0">
                <a:latin typeface="Arial Narrow"/>
                <a:cs typeface="Arial Narrow"/>
              </a:rPr>
              <a:t> </a:t>
            </a:r>
            <a:r>
              <a:rPr sz="2400" spc="-10" dirty="0">
                <a:latin typeface="Arial Narrow"/>
                <a:cs typeface="Arial Narrow"/>
              </a:rPr>
              <a:t>disorders</a:t>
            </a:r>
            <a:endParaRPr sz="2400" dirty="0">
              <a:latin typeface="Arial Narrow"/>
              <a:cs typeface="Arial Narrow"/>
            </a:endParaRPr>
          </a:p>
          <a:p>
            <a:pPr marL="812165" lvl="1" indent="-342265">
              <a:lnSpc>
                <a:spcPct val="100000"/>
              </a:lnSpc>
              <a:spcBef>
                <a:spcPts val="285"/>
              </a:spcBef>
              <a:buFont typeface="Arial"/>
              <a:buChar char="•"/>
              <a:tabLst>
                <a:tab pos="812165" algn="l"/>
                <a:tab pos="812800" algn="l"/>
              </a:tabLst>
            </a:pPr>
            <a:r>
              <a:rPr sz="2400" spc="-5" dirty="0">
                <a:latin typeface="Arial Narrow"/>
                <a:cs typeface="Arial Narrow"/>
              </a:rPr>
              <a:t>Multiple</a:t>
            </a:r>
            <a:r>
              <a:rPr sz="2400" spc="-75" dirty="0">
                <a:latin typeface="Arial Narrow"/>
                <a:cs typeface="Arial Narrow"/>
              </a:rPr>
              <a:t> </a:t>
            </a:r>
            <a:r>
              <a:rPr sz="2400" spc="-5" dirty="0">
                <a:latin typeface="Arial Narrow"/>
                <a:cs typeface="Arial Narrow"/>
              </a:rPr>
              <a:t>myeloma</a:t>
            </a:r>
            <a:endParaRPr sz="2400" dirty="0">
              <a:latin typeface="Arial Narrow"/>
              <a:cs typeface="Arial Narrow"/>
            </a:endParaRPr>
          </a:p>
          <a:p>
            <a:pPr marL="812165" lvl="1" indent="-342265">
              <a:lnSpc>
                <a:spcPct val="100000"/>
              </a:lnSpc>
              <a:spcBef>
                <a:spcPts val="290"/>
              </a:spcBef>
              <a:buFont typeface="Arial"/>
              <a:buChar char="•"/>
              <a:tabLst>
                <a:tab pos="812165" algn="l"/>
                <a:tab pos="812800" algn="l"/>
              </a:tabLst>
            </a:pPr>
            <a:r>
              <a:rPr sz="2400" spc="-15" dirty="0">
                <a:latin typeface="Arial Narrow"/>
                <a:cs typeface="Arial Narrow"/>
              </a:rPr>
              <a:t>Lymphomas </a:t>
            </a:r>
            <a:r>
              <a:rPr sz="2400" dirty="0">
                <a:latin typeface="Arial Narrow"/>
                <a:cs typeface="Arial Narrow"/>
              </a:rPr>
              <a:t>/ </a:t>
            </a:r>
            <a:r>
              <a:rPr sz="2400" spc="-5" dirty="0">
                <a:latin typeface="Arial Narrow"/>
                <a:cs typeface="Arial Narrow"/>
              </a:rPr>
              <a:t>Chronic lymphocytic</a:t>
            </a:r>
            <a:r>
              <a:rPr sz="2400" spc="105" dirty="0">
                <a:latin typeface="Arial Narrow"/>
                <a:cs typeface="Arial Narrow"/>
              </a:rPr>
              <a:t> </a:t>
            </a:r>
            <a:r>
              <a:rPr sz="2400" spc="-10" dirty="0">
                <a:latin typeface="Arial Narrow"/>
                <a:cs typeface="Arial Narrow"/>
              </a:rPr>
              <a:t>leukemia</a:t>
            </a:r>
            <a:endParaRPr sz="2400" dirty="0">
              <a:latin typeface="Arial Narrow"/>
              <a:cs typeface="Arial Narrow"/>
            </a:endParaRPr>
          </a:p>
          <a:p>
            <a:pPr marL="355600" indent="-342900">
              <a:lnSpc>
                <a:spcPct val="100000"/>
              </a:lnSpc>
              <a:spcBef>
                <a:spcPts val="315"/>
              </a:spcBef>
              <a:buFont typeface="Arial"/>
              <a:buChar char="•"/>
              <a:tabLst>
                <a:tab pos="354965" algn="l"/>
                <a:tab pos="355600" algn="l"/>
              </a:tabLst>
            </a:pPr>
            <a:r>
              <a:rPr lang="en-US" sz="2400" b="1" spc="-5" dirty="0" err="1">
                <a:latin typeface="Arial Narrow"/>
                <a:cs typeface="Arial Narrow"/>
              </a:rPr>
              <a:t>Allo</a:t>
            </a:r>
            <a:r>
              <a:rPr lang="en-US" sz="2400" b="1" spc="-5" dirty="0">
                <a:latin typeface="Arial Narrow"/>
                <a:cs typeface="Arial Narrow"/>
              </a:rPr>
              <a:t>-HSCT and Auto-HSCT in </a:t>
            </a:r>
            <a:r>
              <a:rPr lang="tr-TR" sz="2400" b="1" spc="-5" dirty="0">
                <a:latin typeface="Arial Narrow"/>
                <a:cs typeface="Arial Narrow"/>
              </a:rPr>
              <a:t>Benign </a:t>
            </a:r>
            <a:r>
              <a:rPr lang="tr-TR" sz="2400" b="1" spc="-5" dirty="0" err="1">
                <a:latin typeface="Arial Narrow"/>
                <a:cs typeface="Arial Narrow"/>
              </a:rPr>
              <a:t>Diseases</a:t>
            </a:r>
            <a:endParaRPr lang="tr-TR" sz="2400" b="1" spc="-5" dirty="0">
              <a:latin typeface="Arial Narrow"/>
              <a:cs typeface="Arial Narrow"/>
            </a:endParaRPr>
          </a:p>
          <a:p>
            <a:pPr marL="355600" indent="-342900">
              <a:spcBef>
                <a:spcPts val="315"/>
              </a:spcBef>
              <a:buFont typeface="Arial"/>
              <a:buChar char="•"/>
              <a:tabLst>
                <a:tab pos="354965" algn="l"/>
                <a:tab pos="355600" algn="l"/>
              </a:tabLst>
            </a:pPr>
            <a:r>
              <a:rPr lang="en-US" sz="2400" b="1" spc="-5" dirty="0" err="1">
                <a:latin typeface="Arial Narrow"/>
                <a:cs typeface="Arial Narrow"/>
              </a:rPr>
              <a:t>Allo</a:t>
            </a:r>
            <a:r>
              <a:rPr lang="en-US" sz="2400" b="1" spc="-5" dirty="0">
                <a:latin typeface="Arial Narrow"/>
                <a:cs typeface="Arial Narrow"/>
              </a:rPr>
              <a:t>-HSCT and Auto-HSCT in </a:t>
            </a:r>
            <a:r>
              <a:rPr lang="tr-TR" sz="2400" b="1" spc="-5" dirty="0">
                <a:latin typeface="Arial Narrow"/>
                <a:cs typeface="Arial Narrow"/>
              </a:rPr>
              <a:t>Solid </a:t>
            </a:r>
            <a:r>
              <a:rPr lang="tr-TR" sz="2400" b="1" spc="-5" dirty="0" err="1">
                <a:latin typeface="Arial Narrow"/>
                <a:cs typeface="Arial Narrow"/>
              </a:rPr>
              <a:t>Tumors</a:t>
            </a:r>
            <a:endParaRPr lang="en-US" sz="2400" b="1" dirty="0">
              <a:latin typeface="Arial Narrow"/>
              <a:cs typeface="Arial Narrow"/>
            </a:endParaRPr>
          </a:p>
          <a:p>
            <a:pPr marL="355600" indent="-342900">
              <a:lnSpc>
                <a:spcPct val="100000"/>
              </a:lnSpc>
              <a:spcBef>
                <a:spcPts val="315"/>
              </a:spcBef>
              <a:buFont typeface="Arial"/>
              <a:buChar char="•"/>
              <a:tabLst>
                <a:tab pos="354965" algn="l"/>
                <a:tab pos="355600" algn="l"/>
              </a:tabLst>
            </a:pPr>
            <a:endParaRPr lang="en-US" sz="2400" b="1" dirty="0">
              <a:latin typeface="Arial Narrow"/>
              <a:cs typeface="Arial Narrow"/>
            </a:endParaRPr>
          </a:p>
        </p:txBody>
      </p:sp>
      <p:sp>
        <p:nvSpPr>
          <p:cNvPr id="5" name="object 5"/>
          <p:cNvSpPr txBox="1">
            <a:spLocks noGrp="1"/>
          </p:cNvSpPr>
          <p:nvPr>
            <p:ph type="sldNum" sz="quarter" idx="7"/>
          </p:nvPr>
        </p:nvSpPr>
        <p:spPr>
          <a:xfrm>
            <a:off x="8778240" y="6377963"/>
            <a:ext cx="2804160" cy="506982"/>
          </a:xfrm>
          <a:prstGeom prst="rect">
            <a:avLst/>
          </a:prstGeom>
        </p:spPr>
        <p:txBody>
          <a:bodyPr vert="horz" wrap="square" lIns="0" tIns="362379" rIns="0" bIns="0" rtlCol="0">
            <a:spAutoFit/>
          </a:bodyPr>
          <a:lstStyle/>
          <a:p>
            <a:pPr marL="1737360">
              <a:lnSpc>
                <a:spcPts val="1105"/>
              </a:lnSpc>
            </a:pPr>
            <a:fld id="{81D60167-4931-47E6-BA6A-407CBD079E47}" type="slidenum">
              <a:rPr spc="-5" dirty="0"/>
              <a:pPr marL="1737360">
                <a:lnSpc>
                  <a:spcPts val="1105"/>
                </a:lnSpc>
              </a:pPr>
              <a:t>3</a:t>
            </a:fld>
            <a:endParaRPr spc="-5" dirty="0"/>
          </a:p>
        </p:txBody>
      </p:sp>
      <p:sp>
        <p:nvSpPr>
          <p:cNvPr id="6" name="5 Dikdörtgen"/>
          <p:cNvSpPr/>
          <p:nvPr/>
        </p:nvSpPr>
        <p:spPr>
          <a:xfrm>
            <a:off x="0" y="8"/>
            <a:ext cx="12192000" cy="1323439"/>
          </a:xfrm>
          <a:prstGeom prst="rect">
            <a:avLst/>
          </a:prstGeom>
          <a:solidFill>
            <a:schemeClr val="bg1">
              <a:lumMod val="85000"/>
            </a:schemeClr>
          </a:solidFill>
        </p:spPr>
        <p:txBody>
          <a:bodyPr wrap="square">
            <a:spAutoFit/>
          </a:bodyPr>
          <a:lstStyle/>
          <a:p>
            <a:r>
              <a:rPr lang="tr-TR" sz="4000" b="1" spc="-5" dirty="0">
                <a:solidFill>
                  <a:schemeClr val="accent1">
                    <a:lumMod val="75000"/>
                  </a:schemeClr>
                </a:solidFill>
              </a:rPr>
              <a:t>   	</a:t>
            </a:r>
            <a:r>
              <a:rPr lang="tr-TR" sz="4000" b="1" spc="-5" dirty="0" err="1">
                <a:solidFill>
                  <a:schemeClr val="accent1">
                    <a:lumMod val="75000"/>
                  </a:schemeClr>
                </a:solidFill>
              </a:rPr>
              <a:t>Hemapoetic</a:t>
            </a:r>
            <a:r>
              <a:rPr lang="tr-TR" sz="4000" b="1" spc="-5" dirty="0">
                <a:solidFill>
                  <a:schemeClr val="accent1">
                    <a:lumMod val="75000"/>
                  </a:schemeClr>
                </a:solidFill>
              </a:rPr>
              <a:t> Stem Cell</a:t>
            </a:r>
            <a:br>
              <a:rPr lang="tr-TR" sz="4000" b="1" spc="-5" dirty="0">
                <a:solidFill>
                  <a:schemeClr val="accent1">
                    <a:lumMod val="75000"/>
                  </a:schemeClr>
                </a:solidFill>
              </a:rPr>
            </a:br>
            <a:r>
              <a:rPr lang="tr-TR" sz="4000" b="1" spc="-5" dirty="0">
                <a:solidFill>
                  <a:schemeClr val="accent1">
                    <a:lumMod val="75000"/>
                  </a:schemeClr>
                </a:solidFill>
              </a:rPr>
              <a:t>	Transplantation Endications</a:t>
            </a:r>
            <a:endParaRPr lang="tr-TR" sz="4000" dirty="0">
              <a:solidFill>
                <a:schemeClr val="accent1">
                  <a:lumMod val="75000"/>
                </a:schemeClr>
              </a:solidFill>
            </a:endParaRPr>
          </a:p>
        </p:txBody>
      </p:sp>
    </p:spTree>
    <p:extLst>
      <p:ext uri="{BB962C8B-B14F-4D97-AF65-F5344CB8AC3E}">
        <p14:creationId xmlns:p14="http://schemas.microsoft.com/office/powerpoint/2010/main" val="3056487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p:nvPr/>
        </p:nvSpPr>
        <p:spPr>
          <a:xfrm>
            <a:off x="279399" y="1524000"/>
            <a:ext cx="11684001" cy="661670"/>
          </a:xfrm>
          <a:custGeom>
            <a:avLst/>
            <a:gdLst/>
            <a:ahLst/>
            <a:cxnLst/>
            <a:rect l="l" t="t" r="r" b="b"/>
            <a:pathLst>
              <a:path w="7222490" h="356869">
                <a:moveTo>
                  <a:pt x="0" y="59435"/>
                </a:moveTo>
                <a:lnTo>
                  <a:pt x="4670" y="36325"/>
                </a:lnTo>
                <a:lnTo>
                  <a:pt x="17406" y="17430"/>
                </a:lnTo>
                <a:lnTo>
                  <a:pt x="36299" y="4679"/>
                </a:lnTo>
                <a:lnTo>
                  <a:pt x="59436" y="0"/>
                </a:lnTo>
                <a:lnTo>
                  <a:pt x="7162800" y="0"/>
                </a:lnTo>
                <a:lnTo>
                  <a:pt x="7185910" y="4679"/>
                </a:lnTo>
                <a:lnTo>
                  <a:pt x="7204805" y="17430"/>
                </a:lnTo>
                <a:lnTo>
                  <a:pt x="7217556" y="36325"/>
                </a:lnTo>
                <a:lnTo>
                  <a:pt x="7222236" y="59435"/>
                </a:lnTo>
                <a:lnTo>
                  <a:pt x="7222236" y="297179"/>
                </a:lnTo>
                <a:lnTo>
                  <a:pt x="7217556" y="320290"/>
                </a:lnTo>
                <a:lnTo>
                  <a:pt x="7204805" y="339185"/>
                </a:lnTo>
                <a:lnTo>
                  <a:pt x="7185910" y="351936"/>
                </a:lnTo>
                <a:lnTo>
                  <a:pt x="7162800" y="356615"/>
                </a:lnTo>
                <a:lnTo>
                  <a:pt x="59436" y="356615"/>
                </a:lnTo>
                <a:lnTo>
                  <a:pt x="36299" y="351936"/>
                </a:lnTo>
                <a:lnTo>
                  <a:pt x="17406" y="339185"/>
                </a:lnTo>
                <a:lnTo>
                  <a:pt x="4670" y="320290"/>
                </a:lnTo>
                <a:lnTo>
                  <a:pt x="0" y="297179"/>
                </a:lnTo>
                <a:lnTo>
                  <a:pt x="0" y="59435"/>
                </a:lnTo>
                <a:close/>
              </a:path>
            </a:pathLst>
          </a:custGeom>
          <a:solidFill>
            <a:schemeClr val="tx2">
              <a:lumMod val="40000"/>
              <a:lumOff val="60000"/>
            </a:schemeClr>
          </a:solidFill>
          <a:ln w="38100">
            <a:solidFill>
              <a:schemeClr val="accent1">
                <a:lumMod val="75000"/>
              </a:schemeClr>
            </a:solidFill>
          </a:ln>
        </p:spPr>
        <p:txBody>
          <a:bodyPr wrap="square" lIns="0" tIns="0" rIns="0" bIns="0" rtlCol="0"/>
          <a:lstStyle/>
          <a:p>
            <a:endParaRPr b="1"/>
          </a:p>
        </p:txBody>
      </p:sp>
      <p:graphicFrame>
        <p:nvGraphicFramePr>
          <p:cNvPr id="15" name="object 15"/>
          <p:cNvGraphicFramePr>
            <a:graphicFrameLocks noGrp="1"/>
          </p:cNvGraphicFramePr>
          <p:nvPr/>
        </p:nvGraphicFramePr>
        <p:xfrm>
          <a:off x="304806" y="2286000"/>
          <a:ext cx="11582399" cy="3960394"/>
        </p:xfrm>
        <a:graphic>
          <a:graphicData uri="http://schemas.openxmlformats.org/drawingml/2006/table">
            <a:tbl>
              <a:tblPr firstRow="1" bandRow="1">
                <a:tableStyleId>{5C22544A-7EE6-4342-B048-85BDC9FD1C3A}</a:tableStyleId>
              </a:tblPr>
              <a:tblGrid>
                <a:gridCol w="33867">
                  <a:extLst>
                    <a:ext uri="{9D8B030D-6E8A-4147-A177-3AD203B41FA5}">
                      <a16:colId xmlns="" xmlns:a16="http://schemas.microsoft.com/office/drawing/2014/main" val="20000"/>
                    </a:ext>
                  </a:extLst>
                </a:gridCol>
                <a:gridCol w="4494911">
                  <a:extLst>
                    <a:ext uri="{9D8B030D-6E8A-4147-A177-3AD203B41FA5}">
                      <a16:colId xmlns="" xmlns:a16="http://schemas.microsoft.com/office/drawing/2014/main" val="20001"/>
                    </a:ext>
                  </a:extLst>
                </a:gridCol>
                <a:gridCol w="2566261">
                  <a:extLst>
                    <a:ext uri="{9D8B030D-6E8A-4147-A177-3AD203B41FA5}">
                      <a16:colId xmlns="" xmlns:a16="http://schemas.microsoft.com/office/drawing/2014/main" val="20002"/>
                    </a:ext>
                  </a:extLst>
                </a:gridCol>
                <a:gridCol w="2764084">
                  <a:extLst>
                    <a:ext uri="{9D8B030D-6E8A-4147-A177-3AD203B41FA5}">
                      <a16:colId xmlns="" xmlns:a16="http://schemas.microsoft.com/office/drawing/2014/main" val="20003"/>
                    </a:ext>
                  </a:extLst>
                </a:gridCol>
                <a:gridCol w="1723276">
                  <a:extLst>
                    <a:ext uri="{9D8B030D-6E8A-4147-A177-3AD203B41FA5}">
                      <a16:colId xmlns="" xmlns:a16="http://schemas.microsoft.com/office/drawing/2014/main" val="20004"/>
                    </a:ext>
                  </a:extLst>
                </a:gridCol>
              </a:tblGrid>
              <a:tr h="356615">
                <a:tc rowSpan="9">
                  <a:txBody>
                    <a:bodyPr/>
                    <a:lstStyle/>
                    <a:p>
                      <a:endParaRPr sz="3200" dirty="0"/>
                    </a:p>
                  </a:txBody>
                  <a:tcPr marL="0" marR="0" marT="0" marB="0"/>
                </a:tc>
                <a:tc>
                  <a:txBody>
                    <a:bodyPr/>
                    <a:lstStyle/>
                    <a:p>
                      <a:pPr>
                        <a:lnSpc>
                          <a:spcPct val="100000"/>
                        </a:lnSpc>
                        <a:spcBef>
                          <a:spcPts val="80"/>
                        </a:spcBef>
                      </a:pPr>
                      <a:r>
                        <a:rPr lang="tr-TR" sz="2000" b="0" dirty="0">
                          <a:solidFill>
                            <a:schemeClr val="tx1"/>
                          </a:solidFill>
                        </a:rPr>
                        <a:t>  </a:t>
                      </a:r>
                      <a:r>
                        <a:rPr sz="2000" b="0" dirty="0">
                          <a:solidFill>
                            <a:schemeClr val="tx1"/>
                          </a:solidFill>
                        </a:rPr>
                        <a:t>Leukemia</a:t>
                      </a:r>
                      <a:endParaRPr sz="2000" b="0" dirty="0">
                        <a:solidFill>
                          <a:schemeClr val="tx1"/>
                        </a:solidFill>
                        <a:latin typeface="Arial"/>
                        <a:cs typeface="Arial"/>
                      </a:endParaRPr>
                    </a:p>
                  </a:txBody>
                  <a:tcPr marL="0" marR="0" marT="0" marB="0">
                    <a:solidFill>
                      <a:srgbClr val="D2DFEE"/>
                    </a:solidFill>
                  </a:tcPr>
                </a:tc>
                <a:tc>
                  <a:txBody>
                    <a:bodyPr/>
                    <a:lstStyle/>
                    <a:p>
                      <a:pPr marR="681990" algn="r">
                        <a:lnSpc>
                          <a:spcPct val="100000"/>
                        </a:lnSpc>
                        <a:spcBef>
                          <a:spcPts val="80"/>
                        </a:spcBef>
                      </a:pPr>
                      <a:r>
                        <a:rPr sz="2000" b="0" spc="-5" dirty="0">
                          <a:solidFill>
                            <a:schemeClr val="tx1"/>
                          </a:solidFill>
                        </a:rPr>
                        <a:t>10690</a:t>
                      </a:r>
                      <a:endParaRPr sz="2000" b="0" dirty="0">
                        <a:solidFill>
                          <a:schemeClr val="tx1"/>
                        </a:solidFill>
                        <a:latin typeface="Arial"/>
                        <a:cs typeface="Arial"/>
                      </a:endParaRPr>
                    </a:p>
                  </a:txBody>
                  <a:tcPr marL="0" marR="0" marT="0" marB="0">
                    <a:solidFill>
                      <a:srgbClr val="D2DFEE"/>
                    </a:solidFill>
                  </a:tcPr>
                </a:tc>
                <a:tc>
                  <a:txBody>
                    <a:bodyPr/>
                    <a:lstStyle/>
                    <a:p>
                      <a:pPr marR="616585" algn="r">
                        <a:lnSpc>
                          <a:spcPct val="100000"/>
                        </a:lnSpc>
                        <a:spcBef>
                          <a:spcPts val="80"/>
                        </a:spcBef>
                      </a:pPr>
                      <a:r>
                        <a:rPr sz="2000" b="0" spc="-5" dirty="0">
                          <a:solidFill>
                            <a:schemeClr val="tx1"/>
                          </a:solidFill>
                        </a:rPr>
                        <a:t>500</a:t>
                      </a:r>
                      <a:endParaRPr sz="2000" b="0" dirty="0">
                        <a:solidFill>
                          <a:schemeClr val="tx1"/>
                        </a:solidFill>
                        <a:latin typeface="Arial"/>
                        <a:cs typeface="Arial"/>
                      </a:endParaRPr>
                    </a:p>
                  </a:txBody>
                  <a:tcPr marL="0" marR="0" marT="0" marB="0">
                    <a:solidFill>
                      <a:srgbClr val="D2DFEE"/>
                    </a:solidFill>
                  </a:tcPr>
                </a:tc>
                <a:tc>
                  <a:txBody>
                    <a:bodyPr/>
                    <a:lstStyle/>
                    <a:p>
                      <a:pPr marR="14604" algn="r">
                        <a:lnSpc>
                          <a:spcPct val="100000"/>
                        </a:lnSpc>
                        <a:spcBef>
                          <a:spcPts val="80"/>
                        </a:spcBef>
                      </a:pPr>
                      <a:r>
                        <a:rPr sz="2000" b="0" spc="-150" dirty="0">
                          <a:solidFill>
                            <a:schemeClr val="tx1"/>
                          </a:solidFill>
                        </a:rPr>
                        <a:t>1</a:t>
                      </a:r>
                      <a:r>
                        <a:rPr sz="2000" b="0" spc="-145" dirty="0">
                          <a:solidFill>
                            <a:schemeClr val="tx1"/>
                          </a:solidFill>
                        </a:rPr>
                        <a:t>1</a:t>
                      </a:r>
                      <a:r>
                        <a:rPr sz="2000" b="0" spc="-5" dirty="0">
                          <a:solidFill>
                            <a:schemeClr val="tx1"/>
                          </a:solidFill>
                        </a:rPr>
                        <a:t>190</a:t>
                      </a:r>
                      <a:endParaRPr sz="2000" b="0" dirty="0">
                        <a:solidFill>
                          <a:schemeClr val="tx1"/>
                        </a:solidFill>
                        <a:latin typeface="Arial"/>
                        <a:cs typeface="Arial"/>
                      </a:endParaRPr>
                    </a:p>
                  </a:txBody>
                  <a:tcPr marL="0" marR="0" marT="0" marB="0">
                    <a:solidFill>
                      <a:srgbClr val="D2DFEE"/>
                    </a:solidFill>
                  </a:tcPr>
                </a:tc>
                <a:extLst>
                  <a:ext uri="{0D108BD9-81ED-4DB2-BD59-A6C34878D82A}">
                    <a16:rowId xmlns="" xmlns:a16="http://schemas.microsoft.com/office/drawing/2014/main" val="10000"/>
                  </a:ext>
                </a:extLst>
              </a:tr>
              <a:tr h="471224">
                <a:tc vMerge="1">
                  <a:txBody>
                    <a:bodyPr/>
                    <a:lstStyle/>
                    <a:p>
                      <a:endParaRPr/>
                    </a:p>
                  </a:txBody>
                  <a:tcPr marL="0" marR="0" marT="0" marB="0">
                    <a:solidFill>
                      <a:srgbClr val="FFFFFF"/>
                    </a:solidFill>
                  </a:tcPr>
                </a:tc>
                <a:tc>
                  <a:txBody>
                    <a:bodyPr/>
                    <a:lstStyle/>
                    <a:p>
                      <a:pPr>
                        <a:lnSpc>
                          <a:spcPct val="100000"/>
                        </a:lnSpc>
                        <a:spcBef>
                          <a:spcPts val="645"/>
                        </a:spcBef>
                      </a:pPr>
                      <a:r>
                        <a:rPr lang="tr-TR" sz="2000" spc="-15" dirty="0"/>
                        <a:t>  </a:t>
                      </a:r>
                      <a:r>
                        <a:rPr sz="2000" spc="-15" dirty="0"/>
                        <a:t>Lymphoma</a:t>
                      </a:r>
                      <a:endParaRPr sz="2000" dirty="0">
                        <a:latin typeface="Arial"/>
                        <a:cs typeface="Arial"/>
                      </a:endParaRPr>
                    </a:p>
                  </a:txBody>
                  <a:tcPr marL="0" marR="0" marT="0" marB="0"/>
                </a:tc>
                <a:tc>
                  <a:txBody>
                    <a:bodyPr/>
                    <a:lstStyle/>
                    <a:p>
                      <a:pPr marR="681990" algn="r">
                        <a:lnSpc>
                          <a:spcPct val="100000"/>
                        </a:lnSpc>
                        <a:spcBef>
                          <a:spcPts val="645"/>
                        </a:spcBef>
                      </a:pPr>
                      <a:r>
                        <a:rPr sz="2000" spc="-5" dirty="0"/>
                        <a:t>1678</a:t>
                      </a:r>
                      <a:endParaRPr sz="2000" dirty="0">
                        <a:latin typeface="Arial"/>
                        <a:cs typeface="Arial"/>
                      </a:endParaRPr>
                    </a:p>
                  </a:txBody>
                  <a:tcPr marL="0" marR="0" marT="0" marB="0"/>
                </a:tc>
                <a:tc>
                  <a:txBody>
                    <a:bodyPr/>
                    <a:lstStyle/>
                    <a:p>
                      <a:pPr marR="616585" algn="r">
                        <a:lnSpc>
                          <a:spcPct val="100000"/>
                        </a:lnSpc>
                        <a:spcBef>
                          <a:spcPts val="645"/>
                        </a:spcBef>
                      </a:pPr>
                      <a:r>
                        <a:rPr sz="2000" spc="-5" dirty="0"/>
                        <a:t>7880</a:t>
                      </a:r>
                      <a:endParaRPr sz="2000" dirty="0">
                        <a:latin typeface="Arial"/>
                        <a:cs typeface="Arial"/>
                      </a:endParaRPr>
                    </a:p>
                  </a:txBody>
                  <a:tcPr marL="0" marR="0" marT="0" marB="0"/>
                </a:tc>
                <a:tc>
                  <a:txBody>
                    <a:bodyPr/>
                    <a:lstStyle/>
                    <a:p>
                      <a:pPr marR="15240" algn="r">
                        <a:lnSpc>
                          <a:spcPct val="100000"/>
                        </a:lnSpc>
                        <a:spcBef>
                          <a:spcPts val="645"/>
                        </a:spcBef>
                      </a:pPr>
                      <a:r>
                        <a:rPr sz="2000" spc="-5" dirty="0"/>
                        <a:t>9558</a:t>
                      </a:r>
                      <a:endParaRPr sz="2000" dirty="0">
                        <a:latin typeface="Arial"/>
                        <a:cs typeface="Arial"/>
                      </a:endParaRPr>
                    </a:p>
                  </a:txBody>
                  <a:tcPr marL="0" marR="0" marT="0" marB="0"/>
                </a:tc>
                <a:extLst>
                  <a:ext uri="{0D108BD9-81ED-4DB2-BD59-A6C34878D82A}">
                    <a16:rowId xmlns="" xmlns:a16="http://schemas.microsoft.com/office/drawing/2014/main" val="10001"/>
                  </a:ext>
                </a:extLst>
              </a:tr>
              <a:tr h="502611">
                <a:tc vMerge="1">
                  <a:txBody>
                    <a:bodyPr/>
                    <a:lstStyle/>
                    <a:p>
                      <a:endParaRPr/>
                    </a:p>
                  </a:txBody>
                  <a:tcPr marL="0" marR="0" marT="0" marB="0">
                    <a:solidFill>
                      <a:srgbClr val="FFFFFF"/>
                    </a:solidFill>
                  </a:tcPr>
                </a:tc>
                <a:tc>
                  <a:txBody>
                    <a:bodyPr/>
                    <a:lstStyle/>
                    <a:p>
                      <a:pPr>
                        <a:lnSpc>
                          <a:spcPct val="100000"/>
                        </a:lnSpc>
                        <a:spcBef>
                          <a:spcPts val="305"/>
                        </a:spcBef>
                      </a:pPr>
                      <a:r>
                        <a:rPr lang="tr-TR" sz="2000" spc="-5" dirty="0"/>
                        <a:t>  </a:t>
                      </a:r>
                      <a:r>
                        <a:rPr sz="2000" spc="-5" dirty="0"/>
                        <a:t>Plasma </a:t>
                      </a:r>
                      <a:r>
                        <a:rPr sz="2000" dirty="0"/>
                        <a:t>Cell</a:t>
                      </a:r>
                      <a:r>
                        <a:rPr sz="2000" spc="-40" dirty="0"/>
                        <a:t> </a:t>
                      </a:r>
                      <a:r>
                        <a:rPr sz="2000" spc="-5" dirty="0"/>
                        <a:t>disorder</a:t>
                      </a:r>
                      <a:endParaRPr sz="2000" dirty="0">
                        <a:latin typeface="Arial"/>
                        <a:cs typeface="Arial"/>
                      </a:endParaRPr>
                    </a:p>
                  </a:txBody>
                  <a:tcPr marL="0" marR="0" marT="0" marB="0"/>
                </a:tc>
                <a:tc>
                  <a:txBody>
                    <a:bodyPr/>
                    <a:lstStyle/>
                    <a:p>
                      <a:pPr marR="681355" algn="r">
                        <a:lnSpc>
                          <a:spcPct val="100000"/>
                        </a:lnSpc>
                        <a:spcBef>
                          <a:spcPts val="305"/>
                        </a:spcBef>
                      </a:pPr>
                      <a:r>
                        <a:rPr sz="2000" spc="-5" dirty="0"/>
                        <a:t>606</a:t>
                      </a:r>
                      <a:endParaRPr sz="2000">
                        <a:latin typeface="Arial"/>
                        <a:cs typeface="Arial"/>
                      </a:endParaRPr>
                    </a:p>
                  </a:txBody>
                  <a:tcPr marL="0" marR="0" marT="0" marB="0"/>
                </a:tc>
                <a:tc>
                  <a:txBody>
                    <a:bodyPr/>
                    <a:lstStyle/>
                    <a:p>
                      <a:pPr marR="616585" algn="r">
                        <a:lnSpc>
                          <a:spcPct val="100000"/>
                        </a:lnSpc>
                        <a:spcBef>
                          <a:spcPts val="305"/>
                        </a:spcBef>
                      </a:pPr>
                      <a:r>
                        <a:rPr sz="2000" spc="-5" dirty="0"/>
                        <a:t>9794</a:t>
                      </a:r>
                      <a:endParaRPr sz="2000" dirty="0">
                        <a:latin typeface="Arial"/>
                        <a:cs typeface="Arial"/>
                      </a:endParaRPr>
                    </a:p>
                  </a:txBody>
                  <a:tcPr marL="0" marR="0" marT="0" marB="0"/>
                </a:tc>
                <a:tc>
                  <a:txBody>
                    <a:bodyPr/>
                    <a:lstStyle/>
                    <a:p>
                      <a:pPr marR="15875" algn="r">
                        <a:lnSpc>
                          <a:spcPct val="100000"/>
                        </a:lnSpc>
                        <a:spcBef>
                          <a:spcPts val="305"/>
                        </a:spcBef>
                      </a:pPr>
                      <a:r>
                        <a:rPr sz="2000" spc="-5" dirty="0"/>
                        <a:t>10400</a:t>
                      </a:r>
                      <a:endParaRPr sz="2000">
                        <a:latin typeface="Arial"/>
                        <a:cs typeface="Arial"/>
                      </a:endParaRPr>
                    </a:p>
                  </a:txBody>
                  <a:tcPr marL="0" marR="0" marT="0" marB="0"/>
                </a:tc>
                <a:extLst>
                  <a:ext uri="{0D108BD9-81ED-4DB2-BD59-A6C34878D82A}">
                    <a16:rowId xmlns="" xmlns:a16="http://schemas.microsoft.com/office/drawing/2014/main" val="10002"/>
                  </a:ext>
                </a:extLst>
              </a:tr>
              <a:tr h="337566">
                <a:tc vMerge="1">
                  <a:txBody>
                    <a:bodyPr/>
                    <a:lstStyle/>
                    <a:p>
                      <a:endParaRPr/>
                    </a:p>
                  </a:txBody>
                  <a:tcPr marL="0" marR="0" marT="0" marB="0">
                    <a:solidFill>
                      <a:srgbClr val="FFFFFF"/>
                    </a:solidFill>
                  </a:tcPr>
                </a:tc>
                <a:tc>
                  <a:txBody>
                    <a:bodyPr/>
                    <a:lstStyle/>
                    <a:p>
                      <a:pPr>
                        <a:lnSpc>
                          <a:spcPts val="2130"/>
                        </a:lnSpc>
                      </a:pPr>
                      <a:r>
                        <a:rPr lang="tr-TR" sz="2000" spc="-5" dirty="0"/>
                        <a:t>  </a:t>
                      </a:r>
                      <a:r>
                        <a:rPr sz="2000" spc="-5" dirty="0"/>
                        <a:t>Bone </a:t>
                      </a:r>
                      <a:r>
                        <a:rPr sz="2000" dirty="0"/>
                        <a:t>marrow</a:t>
                      </a:r>
                      <a:r>
                        <a:rPr sz="2000" spc="-75" dirty="0"/>
                        <a:t> </a:t>
                      </a:r>
                      <a:r>
                        <a:rPr sz="2000" spc="-5" dirty="0"/>
                        <a:t>failure</a:t>
                      </a:r>
                      <a:endParaRPr sz="2000" dirty="0">
                        <a:latin typeface="Arial"/>
                        <a:cs typeface="Arial"/>
                      </a:endParaRPr>
                    </a:p>
                  </a:txBody>
                  <a:tcPr marL="0" marR="0" marT="0" marB="0"/>
                </a:tc>
                <a:tc>
                  <a:txBody>
                    <a:bodyPr/>
                    <a:lstStyle/>
                    <a:p>
                      <a:pPr marR="681355" algn="r">
                        <a:lnSpc>
                          <a:spcPts val="2130"/>
                        </a:lnSpc>
                      </a:pPr>
                      <a:r>
                        <a:rPr sz="2000" spc="-5" dirty="0"/>
                        <a:t>772</a:t>
                      </a:r>
                      <a:endParaRPr sz="2000">
                        <a:latin typeface="Arial"/>
                        <a:cs typeface="Arial"/>
                      </a:endParaRPr>
                    </a:p>
                  </a:txBody>
                  <a:tcPr marL="0" marR="0" marT="0" marB="0"/>
                </a:tc>
                <a:tc>
                  <a:txBody>
                    <a:bodyPr/>
                    <a:lstStyle/>
                    <a:p>
                      <a:pPr marR="614680" algn="r">
                        <a:lnSpc>
                          <a:spcPts val="2130"/>
                        </a:lnSpc>
                      </a:pPr>
                      <a:r>
                        <a:rPr sz="2000" dirty="0"/>
                        <a:t>1</a:t>
                      </a:r>
                      <a:endParaRPr sz="2000" dirty="0">
                        <a:latin typeface="Arial"/>
                        <a:cs typeface="Arial"/>
                      </a:endParaRPr>
                    </a:p>
                  </a:txBody>
                  <a:tcPr marL="0" marR="0" marT="0" marB="0"/>
                </a:tc>
                <a:tc>
                  <a:txBody>
                    <a:bodyPr/>
                    <a:lstStyle/>
                    <a:p>
                      <a:pPr marR="14604" algn="r">
                        <a:lnSpc>
                          <a:spcPts val="2130"/>
                        </a:lnSpc>
                      </a:pPr>
                      <a:r>
                        <a:rPr sz="2000" spc="-5" dirty="0"/>
                        <a:t>773</a:t>
                      </a:r>
                      <a:endParaRPr sz="2000" dirty="0">
                        <a:latin typeface="Arial"/>
                        <a:cs typeface="Arial"/>
                      </a:endParaRPr>
                    </a:p>
                  </a:txBody>
                  <a:tcPr marL="0" marR="0" marT="0" marB="0"/>
                </a:tc>
                <a:extLst>
                  <a:ext uri="{0D108BD9-81ED-4DB2-BD59-A6C34878D82A}">
                    <a16:rowId xmlns="" xmlns:a16="http://schemas.microsoft.com/office/drawing/2014/main" val="10003"/>
                  </a:ext>
                </a:extLst>
              </a:tr>
              <a:tr h="91439">
                <a:tc vMerge="1">
                  <a:txBody>
                    <a:bodyPr/>
                    <a:lstStyle/>
                    <a:p>
                      <a:endParaRPr/>
                    </a:p>
                  </a:txBody>
                  <a:tcPr marL="0" marR="0" marT="0" marB="0">
                    <a:solidFill>
                      <a:srgbClr val="FFFFFF"/>
                    </a:solidFill>
                  </a:tcPr>
                </a:tc>
                <a:tc>
                  <a:txBody>
                    <a:bodyPr/>
                    <a:lstStyle/>
                    <a:p>
                      <a:endParaRPr sz="2000" dirty="0">
                        <a:latin typeface="Arial"/>
                        <a:cs typeface="Arial"/>
                      </a:endParaRPr>
                    </a:p>
                  </a:txBody>
                  <a:tcPr marL="0" marR="0" marT="0" marB="0"/>
                </a:tc>
                <a:tc>
                  <a:txBody>
                    <a:bodyPr/>
                    <a:lstStyle/>
                    <a:p>
                      <a:endParaRPr sz="2000" dirty="0">
                        <a:latin typeface="Arial"/>
                        <a:cs typeface="Arial"/>
                      </a:endParaRPr>
                    </a:p>
                  </a:txBody>
                  <a:tcPr marL="0" marR="0" marT="0" marB="0"/>
                </a:tc>
                <a:tc>
                  <a:txBody>
                    <a:bodyPr/>
                    <a:lstStyle/>
                    <a:p>
                      <a:endParaRPr sz="2000" dirty="0">
                        <a:latin typeface="Arial"/>
                        <a:cs typeface="Arial"/>
                      </a:endParaRPr>
                    </a:p>
                  </a:txBody>
                  <a:tcPr marL="0" marR="0" marT="0" marB="0"/>
                </a:tc>
                <a:tc>
                  <a:txBody>
                    <a:bodyPr/>
                    <a:lstStyle/>
                    <a:p>
                      <a:endParaRPr sz="2000" dirty="0">
                        <a:latin typeface="Arial"/>
                        <a:cs typeface="Arial"/>
                      </a:endParaRPr>
                    </a:p>
                  </a:txBody>
                  <a:tcPr marL="0" marR="0" marT="0" marB="0"/>
                </a:tc>
                <a:extLst>
                  <a:ext uri="{0D108BD9-81ED-4DB2-BD59-A6C34878D82A}">
                    <a16:rowId xmlns="" xmlns:a16="http://schemas.microsoft.com/office/drawing/2014/main" val="10004"/>
                  </a:ext>
                </a:extLst>
              </a:tr>
              <a:tr h="318516">
                <a:tc vMerge="1">
                  <a:txBody>
                    <a:bodyPr/>
                    <a:lstStyle/>
                    <a:p>
                      <a:endParaRPr/>
                    </a:p>
                  </a:txBody>
                  <a:tcPr marL="0" marR="0" marT="0" marB="0">
                    <a:solidFill>
                      <a:srgbClr val="FFFFFF"/>
                    </a:solidFill>
                  </a:tcPr>
                </a:tc>
                <a:tc>
                  <a:txBody>
                    <a:bodyPr/>
                    <a:lstStyle/>
                    <a:p>
                      <a:pPr>
                        <a:lnSpc>
                          <a:spcPts val="1970"/>
                        </a:lnSpc>
                      </a:pPr>
                      <a:r>
                        <a:rPr lang="tr-TR" sz="2000" spc="-5" dirty="0"/>
                        <a:t>  </a:t>
                      </a:r>
                      <a:r>
                        <a:rPr sz="2000" spc="-5" dirty="0"/>
                        <a:t>Solid</a:t>
                      </a:r>
                      <a:r>
                        <a:rPr sz="2000" spc="-60" dirty="0"/>
                        <a:t> </a:t>
                      </a:r>
                      <a:r>
                        <a:rPr sz="2000" dirty="0"/>
                        <a:t>tumor</a:t>
                      </a:r>
                      <a:endParaRPr sz="2000" dirty="0">
                        <a:latin typeface="Arial"/>
                        <a:cs typeface="Arial"/>
                      </a:endParaRPr>
                    </a:p>
                  </a:txBody>
                  <a:tcPr marL="0" marR="0" marT="0" marB="0"/>
                </a:tc>
                <a:tc>
                  <a:txBody>
                    <a:bodyPr/>
                    <a:lstStyle/>
                    <a:p>
                      <a:pPr marR="680720" algn="r">
                        <a:lnSpc>
                          <a:spcPts val="1970"/>
                        </a:lnSpc>
                      </a:pPr>
                      <a:r>
                        <a:rPr sz="2000" spc="-5" dirty="0"/>
                        <a:t>60</a:t>
                      </a:r>
                      <a:endParaRPr sz="2000">
                        <a:latin typeface="Arial"/>
                        <a:cs typeface="Arial"/>
                      </a:endParaRPr>
                    </a:p>
                  </a:txBody>
                  <a:tcPr marL="0" marR="0" marT="0" marB="0"/>
                </a:tc>
                <a:tc>
                  <a:txBody>
                    <a:bodyPr/>
                    <a:lstStyle/>
                    <a:p>
                      <a:pPr marR="616585" algn="r">
                        <a:lnSpc>
                          <a:spcPts val="1970"/>
                        </a:lnSpc>
                      </a:pPr>
                      <a:r>
                        <a:rPr sz="2000" spc="-5" dirty="0"/>
                        <a:t>1483</a:t>
                      </a:r>
                      <a:endParaRPr sz="2000" dirty="0">
                        <a:latin typeface="Arial"/>
                        <a:cs typeface="Arial"/>
                      </a:endParaRPr>
                    </a:p>
                  </a:txBody>
                  <a:tcPr marL="0" marR="0" marT="0" marB="0"/>
                </a:tc>
                <a:tc>
                  <a:txBody>
                    <a:bodyPr/>
                    <a:lstStyle/>
                    <a:p>
                      <a:pPr marR="15240" algn="r">
                        <a:lnSpc>
                          <a:spcPts val="2120"/>
                        </a:lnSpc>
                      </a:pPr>
                      <a:r>
                        <a:rPr sz="2000" spc="-5" dirty="0"/>
                        <a:t>1543</a:t>
                      </a:r>
                      <a:endParaRPr sz="2000" dirty="0">
                        <a:latin typeface="Arial"/>
                        <a:cs typeface="Arial"/>
                      </a:endParaRPr>
                    </a:p>
                  </a:txBody>
                  <a:tcPr marL="0" marR="0" marT="0" marB="0"/>
                </a:tc>
                <a:extLst>
                  <a:ext uri="{0D108BD9-81ED-4DB2-BD59-A6C34878D82A}">
                    <a16:rowId xmlns="" xmlns:a16="http://schemas.microsoft.com/office/drawing/2014/main" val="10005"/>
                  </a:ext>
                </a:extLst>
              </a:tr>
              <a:tr h="103631">
                <a:tc vMerge="1">
                  <a:txBody>
                    <a:bodyPr/>
                    <a:lstStyle/>
                    <a:p>
                      <a:endParaRPr/>
                    </a:p>
                  </a:txBody>
                  <a:tcPr marL="0" marR="0" marT="0" marB="0">
                    <a:solidFill>
                      <a:srgbClr val="FFFFFF"/>
                    </a:solidFill>
                  </a:tcPr>
                </a:tc>
                <a:tc>
                  <a:txBody>
                    <a:bodyPr/>
                    <a:lstStyle/>
                    <a:p>
                      <a:endParaRPr sz="2000" dirty="0">
                        <a:latin typeface="Arial"/>
                        <a:cs typeface="Arial"/>
                      </a:endParaRPr>
                    </a:p>
                  </a:txBody>
                  <a:tcPr marL="0" marR="0" marT="0" marB="0"/>
                </a:tc>
                <a:tc>
                  <a:txBody>
                    <a:bodyPr/>
                    <a:lstStyle/>
                    <a:p>
                      <a:endParaRPr sz="2000">
                        <a:latin typeface="Arial"/>
                        <a:cs typeface="Arial"/>
                      </a:endParaRPr>
                    </a:p>
                  </a:txBody>
                  <a:tcPr marL="0" marR="0" marT="0" marB="0"/>
                </a:tc>
                <a:tc>
                  <a:txBody>
                    <a:bodyPr/>
                    <a:lstStyle/>
                    <a:p>
                      <a:endParaRPr sz="2000" dirty="0">
                        <a:latin typeface="Arial"/>
                        <a:cs typeface="Arial"/>
                      </a:endParaRPr>
                    </a:p>
                  </a:txBody>
                  <a:tcPr marL="0" marR="0" marT="0" marB="0"/>
                </a:tc>
                <a:tc>
                  <a:txBody>
                    <a:bodyPr/>
                    <a:lstStyle/>
                    <a:p>
                      <a:endParaRPr sz="2000">
                        <a:latin typeface="Arial"/>
                        <a:cs typeface="Arial"/>
                      </a:endParaRPr>
                    </a:p>
                  </a:txBody>
                  <a:tcPr marL="0" marR="0" marT="0" marB="0"/>
                </a:tc>
                <a:extLst>
                  <a:ext uri="{0D108BD9-81ED-4DB2-BD59-A6C34878D82A}">
                    <a16:rowId xmlns="" xmlns:a16="http://schemas.microsoft.com/office/drawing/2014/main" val="10006"/>
                  </a:ext>
                </a:extLst>
              </a:tr>
              <a:tr h="339089">
                <a:tc vMerge="1">
                  <a:txBody>
                    <a:bodyPr/>
                    <a:lstStyle/>
                    <a:p>
                      <a:endParaRPr/>
                    </a:p>
                  </a:txBody>
                  <a:tcPr marL="0" marR="0" marT="0" marB="0">
                    <a:solidFill>
                      <a:srgbClr val="FFFFFF"/>
                    </a:solidFill>
                  </a:tcPr>
                </a:tc>
                <a:tc>
                  <a:txBody>
                    <a:bodyPr/>
                    <a:lstStyle/>
                    <a:p>
                      <a:pPr>
                        <a:lnSpc>
                          <a:spcPts val="2020"/>
                        </a:lnSpc>
                      </a:pPr>
                      <a:r>
                        <a:rPr lang="tr-TR" sz="2000" spc="-5" dirty="0"/>
                        <a:t>   </a:t>
                      </a:r>
                      <a:r>
                        <a:rPr sz="2000" spc="-5" dirty="0"/>
                        <a:t>Non-malignant</a:t>
                      </a:r>
                      <a:r>
                        <a:rPr sz="2000" spc="-45" dirty="0"/>
                        <a:t> </a:t>
                      </a:r>
                      <a:r>
                        <a:rPr sz="2000" dirty="0"/>
                        <a:t>disorders</a:t>
                      </a:r>
                      <a:endParaRPr sz="2000" dirty="0">
                        <a:latin typeface="Arial"/>
                        <a:cs typeface="Arial"/>
                      </a:endParaRPr>
                    </a:p>
                  </a:txBody>
                  <a:tcPr marL="0" marR="0" marT="0" marB="0"/>
                </a:tc>
                <a:tc>
                  <a:txBody>
                    <a:bodyPr/>
                    <a:lstStyle/>
                    <a:p>
                      <a:pPr marR="681990" algn="r">
                        <a:lnSpc>
                          <a:spcPts val="2020"/>
                        </a:lnSpc>
                      </a:pPr>
                      <a:r>
                        <a:rPr sz="2000" spc="-5" dirty="0"/>
                        <a:t>1024</a:t>
                      </a:r>
                      <a:endParaRPr sz="2000">
                        <a:latin typeface="Arial"/>
                        <a:cs typeface="Arial"/>
                      </a:endParaRPr>
                    </a:p>
                  </a:txBody>
                  <a:tcPr marL="0" marR="0" marT="0" marB="0"/>
                </a:tc>
                <a:tc>
                  <a:txBody>
                    <a:bodyPr/>
                    <a:lstStyle/>
                    <a:p>
                      <a:pPr marR="616585" algn="r">
                        <a:lnSpc>
                          <a:spcPts val="2020"/>
                        </a:lnSpc>
                      </a:pPr>
                      <a:r>
                        <a:rPr sz="2000" spc="-5" dirty="0"/>
                        <a:t>178</a:t>
                      </a:r>
                      <a:endParaRPr sz="2000" dirty="0">
                        <a:latin typeface="Arial"/>
                        <a:cs typeface="Arial"/>
                      </a:endParaRPr>
                    </a:p>
                  </a:txBody>
                  <a:tcPr marL="0" marR="0" marT="0" marB="0"/>
                </a:tc>
                <a:tc>
                  <a:txBody>
                    <a:bodyPr/>
                    <a:lstStyle/>
                    <a:p>
                      <a:pPr marR="15240" algn="r">
                        <a:lnSpc>
                          <a:spcPts val="2170"/>
                        </a:lnSpc>
                      </a:pPr>
                      <a:r>
                        <a:rPr sz="2000" spc="-5" dirty="0"/>
                        <a:t>1202</a:t>
                      </a:r>
                      <a:endParaRPr sz="2000" dirty="0">
                        <a:latin typeface="Arial"/>
                        <a:cs typeface="Arial"/>
                      </a:endParaRPr>
                    </a:p>
                  </a:txBody>
                  <a:tcPr marL="0" marR="0" marT="0" marB="0"/>
                </a:tc>
                <a:extLst>
                  <a:ext uri="{0D108BD9-81ED-4DB2-BD59-A6C34878D82A}">
                    <a16:rowId xmlns="" xmlns:a16="http://schemas.microsoft.com/office/drawing/2014/main" val="10007"/>
                  </a:ext>
                </a:extLst>
              </a:tr>
              <a:tr h="531042">
                <a:tc vMerge="1">
                  <a:txBody>
                    <a:bodyPr/>
                    <a:lstStyle/>
                    <a:p>
                      <a:endParaRPr/>
                    </a:p>
                  </a:txBody>
                  <a:tcPr marL="0" marR="0" marT="0" marB="0">
                    <a:solidFill>
                      <a:srgbClr val="FFFFFF"/>
                    </a:solidFill>
                  </a:tcPr>
                </a:tc>
                <a:tc>
                  <a:txBody>
                    <a:bodyPr/>
                    <a:lstStyle/>
                    <a:p>
                      <a:pPr>
                        <a:lnSpc>
                          <a:spcPct val="100000"/>
                        </a:lnSpc>
                        <a:spcBef>
                          <a:spcPts val="470"/>
                        </a:spcBef>
                      </a:pPr>
                      <a:r>
                        <a:rPr lang="tr-TR" sz="2000" spc="-5" dirty="0"/>
                        <a:t>   </a:t>
                      </a:r>
                      <a:r>
                        <a:rPr sz="2000" spc="-5" dirty="0"/>
                        <a:t>Other</a:t>
                      </a:r>
                      <a:endParaRPr sz="2000" dirty="0">
                        <a:latin typeface="Arial"/>
                        <a:cs typeface="Arial"/>
                      </a:endParaRPr>
                    </a:p>
                  </a:txBody>
                  <a:tcPr marL="0" marR="0" marT="0" marB="0"/>
                </a:tc>
                <a:tc>
                  <a:txBody>
                    <a:bodyPr/>
                    <a:lstStyle/>
                    <a:p>
                      <a:pPr marR="681355" algn="r">
                        <a:lnSpc>
                          <a:spcPct val="100000"/>
                        </a:lnSpc>
                        <a:spcBef>
                          <a:spcPts val="470"/>
                        </a:spcBef>
                      </a:pPr>
                      <a:r>
                        <a:rPr sz="2000" spc="-5" dirty="0"/>
                        <a:t>120</a:t>
                      </a:r>
                      <a:endParaRPr sz="2000">
                        <a:latin typeface="Arial"/>
                        <a:cs typeface="Arial"/>
                      </a:endParaRPr>
                    </a:p>
                  </a:txBody>
                  <a:tcPr marL="0" marR="0" marT="0" marB="0"/>
                </a:tc>
                <a:tc>
                  <a:txBody>
                    <a:bodyPr/>
                    <a:lstStyle/>
                    <a:p>
                      <a:pPr marR="615315" algn="r">
                        <a:lnSpc>
                          <a:spcPct val="100000"/>
                        </a:lnSpc>
                        <a:spcBef>
                          <a:spcPts val="470"/>
                        </a:spcBef>
                      </a:pPr>
                      <a:r>
                        <a:rPr sz="2000" spc="-5" dirty="0"/>
                        <a:t>23</a:t>
                      </a:r>
                      <a:endParaRPr sz="2000" dirty="0">
                        <a:latin typeface="Arial"/>
                        <a:cs typeface="Arial"/>
                      </a:endParaRPr>
                    </a:p>
                  </a:txBody>
                  <a:tcPr marL="0" marR="0" marT="0" marB="0"/>
                </a:tc>
                <a:tc>
                  <a:txBody>
                    <a:bodyPr/>
                    <a:lstStyle/>
                    <a:p>
                      <a:pPr marR="14604" algn="r">
                        <a:lnSpc>
                          <a:spcPct val="100000"/>
                        </a:lnSpc>
                        <a:spcBef>
                          <a:spcPts val="470"/>
                        </a:spcBef>
                      </a:pPr>
                      <a:r>
                        <a:rPr sz="2000" spc="-5" dirty="0"/>
                        <a:t>143</a:t>
                      </a:r>
                      <a:endParaRPr sz="2000" dirty="0">
                        <a:latin typeface="Arial"/>
                        <a:cs typeface="Arial"/>
                      </a:endParaRPr>
                    </a:p>
                  </a:txBody>
                  <a:tcPr marL="0" marR="0" marT="0" marB="0"/>
                </a:tc>
                <a:extLst>
                  <a:ext uri="{0D108BD9-81ED-4DB2-BD59-A6C34878D82A}">
                    <a16:rowId xmlns="" xmlns:a16="http://schemas.microsoft.com/office/drawing/2014/main" val="10008"/>
                  </a:ext>
                </a:extLst>
              </a:tr>
              <a:tr h="494131">
                <a:tc>
                  <a:txBody>
                    <a:bodyPr/>
                    <a:lstStyle/>
                    <a:p>
                      <a:endParaRPr sz="2000">
                        <a:latin typeface="Arial"/>
                        <a:cs typeface="Arial"/>
                      </a:endParaRPr>
                    </a:p>
                  </a:txBody>
                  <a:tcPr marL="0" marR="0" marT="0" marB="0"/>
                </a:tc>
                <a:tc>
                  <a:txBody>
                    <a:bodyPr/>
                    <a:lstStyle/>
                    <a:p>
                      <a:pPr>
                        <a:lnSpc>
                          <a:spcPct val="100000"/>
                        </a:lnSpc>
                        <a:spcBef>
                          <a:spcPts val="1010"/>
                        </a:spcBef>
                      </a:pPr>
                      <a:r>
                        <a:rPr lang="tr-TR" sz="2000" spc="-45" dirty="0"/>
                        <a:t>   </a:t>
                      </a:r>
                      <a:r>
                        <a:rPr sz="2000" b="1" spc="-45" dirty="0"/>
                        <a:t>Total </a:t>
                      </a:r>
                      <a:r>
                        <a:rPr sz="2000" b="1" spc="5" dirty="0"/>
                        <a:t>1</a:t>
                      </a:r>
                      <a:r>
                        <a:rPr sz="1950" b="1" spc="7" baseline="25641" dirty="0"/>
                        <a:t>st</a:t>
                      </a:r>
                      <a:r>
                        <a:rPr sz="1950" b="1" spc="209" baseline="25641" dirty="0"/>
                        <a:t> </a:t>
                      </a:r>
                      <a:r>
                        <a:rPr sz="2000" b="1" spc="-10" dirty="0"/>
                        <a:t>Transplants</a:t>
                      </a:r>
                      <a:endParaRPr sz="2000" b="1" dirty="0">
                        <a:latin typeface="Arial"/>
                        <a:cs typeface="Arial"/>
                      </a:endParaRPr>
                    </a:p>
                  </a:txBody>
                  <a:tcPr marL="0" marR="0" marT="0" marB="0"/>
                </a:tc>
                <a:tc>
                  <a:txBody>
                    <a:bodyPr/>
                    <a:lstStyle/>
                    <a:p>
                      <a:pPr marR="681990" algn="r">
                        <a:lnSpc>
                          <a:spcPct val="100000"/>
                        </a:lnSpc>
                        <a:spcBef>
                          <a:spcPts val="1010"/>
                        </a:spcBef>
                      </a:pPr>
                      <a:r>
                        <a:rPr sz="2000" b="1" spc="-5" dirty="0"/>
                        <a:t>14950</a:t>
                      </a:r>
                      <a:endParaRPr sz="2000" b="1" dirty="0">
                        <a:latin typeface="Arial"/>
                        <a:cs typeface="Arial"/>
                      </a:endParaRPr>
                    </a:p>
                  </a:txBody>
                  <a:tcPr marL="0" marR="0" marT="0" marB="0"/>
                </a:tc>
                <a:tc>
                  <a:txBody>
                    <a:bodyPr/>
                    <a:lstStyle/>
                    <a:p>
                      <a:pPr marR="617220" algn="r">
                        <a:lnSpc>
                          <a:spcPct val="100000"/>
                        </a:lnSpc>
                        <a:spcBef>
                          <a:spcPts val="1010"/>
                        </a:spcBef>
                      </a:pPr>
                      <a:r>
                        <a:rPr sz="2000" b="1" spc="-5" dirty="0"/>
                        <a:t>19859</a:t>
                      </a:r>
                      <a:endParaRPr sz="2000" b="1" dirty="0">
                        <a:latin typeface="Arial"/>
                        <a:cs typeface="Arial"/>
                      </a:endParaRPr>
                    </a:p>
                  </a:txBody>
                  <a:tcPr marL="0" marR="0" marT="0" marB="0"/>
                </a:tc>
                <a:tc>
                  <a:txBody>
                    <a:bodyPr/>
                    <a:lstStyle/>
                    <a:p>
                      <a:pPr marR="15875" algn="r">
                        <a:lnSpc>
                          <a:spcPct val="100000"/>
                        </a:lnSpc>
                        <a:spcBef>
                          <a:spcPts val="1010"/>
                        </a:spcBef>
                      </a:pPr>
                      <a:r>
                        <a:rPr sz="2000" b="1" spc="-5" dirty="0"/>
                        <a:t>34809</a:t>
                      </a:r>
                      <a:endParaRPr sz="2000" b="1" dirty="0">
                        <a:latin typeface="Arial"/>
                        <a:cs typeface="Arial"/>
                      </a:endParaRPr>
                    </a:p>
                  </a:txBody>
                  <a:tcPr marL="0" marR="0" marT="0" marB="0"/>
                </a:tc>
                <a:extLst>
                  <a:ext uri="{0D108BD9-81ED-4DB2-BD59-A6C34878D82A}">
                    <a16:rowId xmlns="" xmlns:a16="http://schemas.microsoft.com/office/drawing/2014/main" val="10009"/>
                  </a:ext>
                </a:extLst>
              </a:tr>
            </a:tbl>
          </a:graphicData>
        </a:graphic>
      </p:graphicFrame>
      <p:sp>
        <p:nvSpPr>
          <p:cNvPr id="2" name="object 2"/>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4" name="object 4"/>
          <p:cNvSpPr txBox="1"/>
          <p:nvPr/>
        </p:nvSpPr>
        <p:spPr>
          <a:xfrm>
            <a:off x="4724316" y="1600207"/>
            <a:ext cx="2286085" cy="615553"/>
          </a:xfrm>
          <a:prstGeom prst="rect">
            <a:avLst/>
          </a:prstGeom>
        </p:spPr>
        <p:txBody>
          <a:bodyPr vert="horz" wrap="square" lIns="0" tIns="0" rIns="0" bIns="0" rtlCol="0">
            <a:spAutoFit/>
          </a:bodyPr>
          <a:lstStyle/>
          <a:p>
            <a:pPr marL="80645" marR="5080" indent="-68580" algn="ctr">
              <a:lnSpc>
                <a:spcPct val="100000"/>
              </a:lnSpc>
            </a:pPr>
            <a:r>
              <a:rPr sz="2000" b="1" dirty="0">
                <a:latin typeface="Arial"/>
                <a:cs typeface="Arial"/>
              </a:rPr>
              <a:t>Al</a:t>
            </a:r>
            <a:r>
              <a:rPr sz="2000" b="1" spc="-10" dirty="0">
                <a:latin typeface="Arial"/>
                <a:cs typeface="Arial"/>
              </a:rPr>
              <a:t>l</a:t>
            </a:r>
            <a:r>
              <a:rPr sz="2000" b="1" spc="-5" dirty="0">
                <a:latin typeface="Arial"/>
                <a:cs typeface="Arial"/>
              </a:rPr>
              <a:t>oge</a:t>
            </a:r>
            <a:r>
              <a:rPr sz="2000" b="1" spc="15" dirty="0">
                <a:latin typeface="Arial"/>
                <a:cs typeface="Arial"/>
              </a:rPr>
              <a:t>n</a:t>
            </a:r>
            <a:r>
              <a:rPr sz="2000" b="1" spc="-5" dirty="0">
                <a:latin typeface="Arial"/>
                <a:cs typeface="Arial"/>
              </a:rPr>
              <a:t>eic  </a:t>
            </a:r>
            <a:r>
              <a:rPr sz="2000" b="1" spc="5" dirty="0">
                <a:latin typeface="Arial"/>
                <a:cs typeface="Arial"/>
              </a:rPr>
              <a:t>1</a:t>
            </a:r>
            <a:r>
              <a:rPr sz="1950" b="1" spc="7" baseline="25641" dirty="0">
                <a:latin typeface="Arial"/>
                <a:cs typeface="Arial"/>
              </a:rPr>
              <a:t>st</a:t>
            </a:r>
            <a:r>
              <a:rPr sz="1950" b="1" spc="135" baseline="25641" dirty="0">
                <a:latin typeface="Arial"/>
                <a:cs typeface="Arial"/>
              </a:rPr>
              <a:t> </a:t>
            </a:r>
            <a:r>
              <a:rPr sz="2000" b="1" dirty="0">
                <a:latin typeface="Arial"/>
                <a:cs typeface="Arial"/>
              </a:rPr>
              <a:t>HSCT</a:t>
            </a:r>
          </a:p>
        </p:txBody>
      </p:sp>
      <p:sp>
        <p:nvSpPr>
          <p:cNvPr id="5" name="object 5"/>
          <p:cNvSpPr txBox="1"/>
          <p:nvPr/>
        </p:nvSpPr>
        <p:spPr>
          <a:xfrm>
            <a:off x="7315201" y="1524001"/>
            <a:ext cx="2235200" cy="615553"/>
          </a:xfrm>
          <a:prstGeom prst="rect">
            <a:avLst/>
          </a:prstGeom>
        </p:spPr>
        <p:txBody>
          <a:bodyPr vert="horz" wrap="square" lIns="0" tIns="0" rIns="0" bIns="0" rtlCol="0">
            <a:spAutoFit/>
          </a:bodyPr>
          <a:lstStyle/>
          <a:p>
            <a:pPr marL="131445" marR="5080" indent="-119380" algn="ctr">
              <a:lnSpc>
                <a:spcPct val="100000"/>
              </a:lnSpc>
            </a:pPr>
            <a:r>
              <a:rPr sz="2000" b="1" spc="-5" dirty="0">
                <a:latin typeface="Arial"/>
                <a:cs typeface="Arial"/>
              </a:rPr>
              <a:t>Autolog</a:t>
            </a:r>
            <a:r>
              <a:rPr sz="2000" b="1" spc="20" dirty="0">
                <a:latin typeface="Arial"/>
                <a:cs typeface="Arial"/>
              </a:rPr>
              <a:t>o</a:t>
            </a:r>
            <a:r>
              <a:rPr sz="2000" b="1" spc="-5" dirty="0">
                <a:latin typeface="Arial"/>
                <a:cs typeface="Arial"/>
              </a:rPr>
              <a:t>us  </a:t>
            </a:r>
            <a:r>
              <a:rPr sz="2000" b="1" spc="5" dirty="0">
                <a:latin typeface="Arial"/>
                <a:cs typeface="Arial"/>
              </a:rPr>
              <a:t>1</a:t>
            </a:r>
            <a:r>
              <a:rPr sz="1950" b="1" spc="7" baseline="25641" dirty="0">
                <a:latin typeface="Arial"/>
                <a:cs typeface="Arial"/>
              </a:rPr>
              <a:t>st</a:t>
            </a:r>
            <a:r>
              <a:rPr sz="1950" b="1" spc="135" baseline="25641" dirty="0">
                <a:latin typeface="Arial"/>
                <a:cs typeface="Arial"/>
              </a:rPr>
              <a:t> </a:t>
            </a:r>
            <a:r>
              <a:rPr sz="2000" b="1" dirty="0">
                <a:latin typeface="Arial"/>
                <a:cs typeface="Arial"/>
              </a:rPr>
              <a:t>HSCT</a:t>
            </a:r>
          </a:p>
        </p:txBody>
      </p:sp>
      <p:sp>
        <p:nvSpPr>
          <p:cNvPr id="6" name="object 6"/>
          <p:cNvSpPr txBox="1"/>
          <p:nvPr/>
        </p:nvSpPr>
        <p:spPr>
          <a:xfrm>
            <a:off x="10566401" y="1752600"/>
            <a:ext cx="1075235" cy="307777"/>
          </a:xfrm>
          <a:prstGeom prst="rect">
            <a:avLst/>
          </a:prstGeom>
        </p:spPr>
        <p:txBody>
          <a:bodyPr vert="horz" wrap="square" lIns="0" tIns="0" rIns="0" bIns="0" rtlCol="0">
            <a:spAutoFit/>
          </a:bodyPr>
          <a:lstStyle/>
          <a:p>
            <a:pPr marL="12700">
              <a:lnSpc>
                <a:spcPct val="100000"/>
              </a:lnSpc>
            </a:pPr>
            <a:r>
              <a:rPr sz="2000" b="1" spc="-215" dirty="0">
                <a:latin typeface="Arial"/>
                <a:cs typeface="Arial"/>
              </a:rPr>
              <a:t>T</a:t>
            </a:r>
            <a:r>
              <a:rPr sz="2000" b="1" dirty="0">
                <a:latin typeface="Arial"/>
                <a:cs typeface="Arial"/>
              </a:rPr>
              <a:t>ot</a:t>
            </a:r>
            <a:r>
              <a:rPr sz="2000" b="1" spc="-10" dirty="0">
                <a:latin typeface="Arial"/>
                <a:cs typeface="Arial"/>
              </a:rPr>
              <a:t>a</a:t>
            </a:r>
            <a:r>
              <a:rPr sz="2000" b="1" dirty="0">
                <a:latin typeface="Arial"/>
                <a:cs typeface="Arial"/>
              </a:rPr>
              <a:t>l</a:t>
            </a:r>
          </a:p>
        </p:txBody>
      </p:sp>
      <p:sp>
        <p:nvSpPr>
          <p:cNvPr id="7" name="object 7"/>
          <p:cNvSpPr txBox="1"/>
          <p:nvPr/>
        </p:nvSpPr>
        <p:spPr>
          <a:xfrm>
            <a:off x="520195" y="1857444"/>
            <a:ext cx="2121409" cy="307777"/>
          </a:xfrm>
          <a:prstGeom prst="rect">
            <a:avLst/>
          </a:prstGeom>
        </p:spPr>
        <p:txBody>
          <a:bodyPr vert="horz" wrap="square" lIns="0" tIns="0" rIns="0" bIns="0" rtlCol="0">
            <a:spAutoFit/>
          </a:bodyPr>
          <a:lstStyle/>
          <a:p>
            <a:pPr marL="12700">
              <a:lnSpc>
                <a:spcPct val="100000"/>
              </a:lnSpc>
            </a:pPr>
            <a:r>
              <a:rPr sz="2000" b="1" spc="-5" dirty="0">
                <a:latin typeface="Arial"/>
                <a:cs typeface="Arial"/>
              </a:rPr>
              <a:t>Indication</a:t>
            </a:r>
            <a:r>
              <a:rPr lang="tr-TR" sz="2000" b="1" spc="-5" dirty="0">
                <a:latin typeface="Arial"/>
                <a:cs typeface="Arial"/>
              </a:rPr>
              <a:t>s</a:t>
            </a:r>
            <a:endParaRPr sz="2000" b="1" dirty="0">
              <a:latin typeface="Arial"/>
              <a:cs typeface="Arial"/>
            </a:endParaRPr>
          </a:p>
        </p:txBody>
      </p:sp>
      <p:sp>
        <p:nvSpPr>
          <p:cNvPr id="8" name="object 8"/>
          <p:cNvSpPr txBox="1">
            <a:spLocks noGrp="1"/>
          </p:cNvSpPr>
          <p:nvPr>
            <p:ph type="title"/>
          </p:nvPr>
        </p:nvSpPr>
        <p:spPr>
          <a:xfrm>
            <a:off x="685800" y="381000"/>
            <a:ext cx="9448800" cy="919994"/>
          </a:xfrm>
          <a:prstGeom prst="rect">
            <a:avLst/>
          </a:prstGeom>
          <a:solidFill>
            <a:schemeClr val="bg1"/>
          </a:solidFill>
        </p:spPr>
        <p:txBody>
          <a:bodyPr vert="horz" wrap="square" lIns="0" tIns="423417" rIns="0" bIns="0" rtlCol="0">
            <a:spAutoFit/>
          </a:bodyPr>
          <a:lstStyle/>
          <a:p>
            <a:pPr marL="1399540">
              <a:lnSpc>
                <a:spcPct val="100000"/>
              </a:lnSpc>
            </a:pPr>
            <a:r>
              <a:rPr sz="3200" b="1" spc="-5" dirty="0"/>
              <a:t>Main</a:t>
            </a:r>
            <a:r>
              <a:rPr sz="3200" b="1" spc="-295" dirty="0"/>
              <a:t> </a:t>
            </a:r>
            <a:r>
              <a:rPr sz="3200" b="1" dirty="0"/>
              <a:t>Indications</a:t>
            </a:r>
          </a:p>
        </p:txBody>
      </p:sp>
      <p:sp>
        <p:nvSpPr>
          <p:cNvPr id="18" name="object 18"/>
          <p:cNvSpPr txBox="1">
            <a:spLocks noGrp="1"/>
          </p:cNvSpPr>
          <p:nvPr>
            <p:ph type="sldNum" sz="quarter" idx="7"/>
          </p:nvPr>
        </p:nvSpPr>
        <p:spPr>
          <a:xfrm>
            <a:off x="8778240" y="6377963"/>
            <a:ext cx="2804160" cy="506982"/>
          </a:xfrm>
          <a:prstGeom prst="rect">
            <a:avLst/>
          </a:prstGeom>
        </p:spPr>
        <p:txBody>
          <a:bodyPr vert="horz" wrap="square" lIns="0" tIns="362379" rIns="0" bIns="0" rtlCol="0">
            <a:spAutoFit/>
          </a:bodyPr>
          <a:lstStyle/>
          <a:p>
            <a:pPr marL="1666875">
              <a:lnSpc>
                <a:spcPts val="1105"/>
              </a:lnSpc>
            </a:pPr>
            <a:fld id="{81D60167-4931-47E6-BA6A-407CBD079E47}" type="slidenum">
              <a:rPr spc="-5" dirty="0"/>
              <a:pPr marL="1666875">
                <a:lnSpc>
                  <a:spcPts val="1105"/>
                </a:lnSpc>
              </a:pPr>
              <a:t>4</a:t>
            </a:fld>
            <a:endParaRPr spc="-5" dirty="0"/>
          </a:p>
        </p:txBody>
      </p:sp>
      <p:pic>
        <p:nvPicPr>
          <p:cNvPr id="11" name="Picture 2" descr="ebmt ile ilgili görsel sonucu"/>
          <p:cNvPicPr>
            <a:picLocks noChangeAspect="1" noChangeArrowheads="1"/>
          </p:cNvPicPr>
          <p:nvPr/>
        </p:nvPicPr>
        <p:blipFill>
          <a:blip r:embed="rId2" cstate="print"/>
          <a:srcRect/>
          <a:stretch>
            <a:fillRect/>
          </a:stretch>
        </p:blipFill>
        <p:spPr bwMode="auto">
          <a:xfrm>
            <a:off x="152400" y="685800"/>
            <a:ext cx="1524000" cy="636270"/>
          </a:xfrm>
          <a:prstGeom prst="rect">
            <a:avLst/>
          </a:prstGeom>
          <a:noFill/>
        </p:spPr>
      </p:pic>
      <p:sp>
        <p:nvSpPr>
          <p:cNvPr id="12" name="11 Dikdörtgen"/>
          <p:cNvSpPr/>
          <p:nvPr/>
        </p:nvSpPr>
        <p:spPr>
          <a:xfrm>
            <a:off x="0" y="2"/>
            <a:ext cx="12192000" cy="461665"/>
          </a:xfrm>
          <a:prstGeom prst="rect">
            <a:avLst/>
          </a:prstGeom>
          <a:solidFill>
            <a:schemeClr val="bg1">
              <a:lumMod val="85000"/>
            </a:schemeClr>
          </a:solidFill>
        </p:spPr>
        <p:txBody>
          <a:bodyPr wrap="square">
            <a:spAutoFit/>
          </a:bodyPr>
          <a:lstStyle/>
          <a:p>
            <a:pPr algn="ctr"/>
            <a:r>
              <a:rPr lang="tr-TR" sz="2400" b="1" dirty="0"/>
              <a:t>EBMT Activity </a:t>
            </a:r>
            <a:r>
              <a:rPr lang="tr-TR" sz="2400" b="1" dirty="0" err="1"/>
              <a:t>Survey</a:t>
            </a:r>
            <a:endParaRPr lang="tr-TR" sz="2400" dirty="0"/>
          </a:p>
        </p:txBody>
      </p:sp>
    </p:spTree>
    <p:extLst>
      <p:ext uri="{BB962C8B-B14F-4D97-AF65-F5344CB8AC3E}">
        <p14:creationId xmlns:p14="http://schemas.microsoft.com/office/powerpoint/2010/main" val="3803443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5</a:t>
            </a:fld>
            <a:endParaRPr spc="-5" dirty="0"/>
          </a:p>
        </p:txBody>
      </p:sp>
      <p:pic>
        <p:nvPicPr>
          <p:cNvPr id="6146" name="Picture 2"/>
          <p:cNvPicPr>
            <a:picLocks noChangeAspect="1" noChangeArrowheads="1"/>
          </p:cNvPicPr>
          <p:nvPr/>
        </p:nvPicPr>
        <p:blipFill>
          <a:blip r:embed="rId2" cstate="print"/>
          <a:srcRect/>
          <a:stretch>
            <a:fillRect/>
          </a:stretch>
        </p:blipFill>
        <p:spPr bwMode="auto">
          <a:xfrm>
            <a:off x="1371600" y="2209800"/>
            <a:ext cx="8534400" cy="4152900"/>
          </a:xfrm>
          <a:prstGeom prst="rect">
            <a:avLst/>
          </a:prstGeom>
          <a:noFill/>
          <a:ln w="9525">
            <a:noFill/>
            <a:miter lim="800000"/>
            <a:headEnd/>
            <a:tailEnd/>
          </a:ln>
        </p:spPr>
      </p:pic>
      <p:sp>
        <p:nvSpPr>
          <p:cNvPr id="6" name="5 Dikdörtgen"/>
          <p:cNvSpPr/>
          <p:nvPr/>
        </p:nvSpPr>
        <p:spPr>
          <a:xfrm>
            <a:off x="3733800" y="1676400"/>
            <a:ext cx="1547218" cy="707886"/>
          </a:xfrm>
          <a:prstGeom prst="rect">
            <a:avLst/>
          </a:prstGeom>
        </p:spPr>
        <p:txBody>
          <a:bodyPr wrap="none">
            <a:spAutoFit/>
          </a:bodyPr>
          <a:lstStyle/>
          <a:p>
            <a:r>
              <a:rPr lang="tr-TR" sz="4000" b="1" dirty="0">
                <a:solidFill>
                  <a:schemeClr val="accent6">
                    <a:lumMod val="50000"/>
                  </a:schemeClr>
                </a:solidFill>
              </a:rPr>
              <a:t>(</a:t>
            </a:r>
            <a:r>
              <a:rPr lang="tr-TR" sz="4000" b="1" dirty="0" err="1">
                <a:solidFill>
                  <a:schemeClr val="accent6">
                    <a:lumMod val="50000"/>
                  </a:schemeClr>
                </a:solidFill>
              </a:rPr>
              <a:t>HSCs</a:t>
            </a:r>
            <a:r>
              <a:rPr lang="tr-TR" sz="4000" b="1" dirty="0">
                <a:solidFill>
                  <a:schemeClr val="accent6">
                    <a:lumMod val="50000"/>
                  </a:schemeClr>
                </a:solidFill>
              </a:rPr>
              <a:t>)</a:t>
            </a:r>
          </a:p>
        </p:txBody>
      </p:sp>
      <p:sp>
        <p:nvSpPr>
          <p:cNvPr id="7" name="Rectangle 56"/>
          <p:cNvSpPr txBox="1">
            <a:spLocks noChangeArrowheads="1"/>
          </p:cNvSpPr>
          <p:nvPr/>
        </p:nvSpPr>
        <p:spPr>
          <a:xfrm>
            <a:off x="0" y="0"/>
            <a:ext cx="12192000" cy="764704"/>
          </a:xfrm>
          <a:prstGeom prst="rect">
            <a:avLst/>
          </a:prstGeom>
          <a:solidFill>
            <a:schemeClr val="bg1">
              <a:lumMod val="95000"/>
            </a:schemeClr>
          </a:solidFill>
          <a:extLst/>
        </p:spPr>
        <p:txBody>
          <a:bodyPr anchor="ctr"/>
          <a:lst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156" algn="ctr" rtl="0" fontAlgn="base">
              <a:spcBef>
                <a:spcPct val="0"/>
              </a:spcBef>
              <a:spcAft>
                <a:spcPct val="0"/>
              </a:spcAft>
              <a:defRPr sz="4400">
                <a:solidFill>
                  <a:schemeClr val="tx2"/>
                </a:solidFill>
                <a:latin typeface="Arial" charset="0"/>
                <a:cs typeface="Arial" charset="0"/>
              </a:defRPr>
            </a:lvl6pPr>
            <a:lvl7pPr marL="914311" algn="ctr" rtl="0" fontAlgn="base">
              <a:spcBef>
                <a:spcPct val="0"/>
              </a:spcBef>
              <a:spcAft>
                <a:spcPct val="0"/>
              </a:spcAft>
              <a:defRPr sz="4400">
                <a:solidFill>
                  <a:schemeClr val="tx2"/>
                </a:solidFill>
                <a:latin typeface="Arial" charset="0"/>
                <a:cs typeface="Arial" charset="0"/>
              </a:defRPr>
            </a:lvl7pPr>
            <a:lvl8pPr marL="1371467" algn="ctr" rtl="0" fontAlgn="base">
              <a:spcBef>
                <a:spcPct val="0"/>
              </a:spcBef>
              <a:spcAft>
                <a:spcPct val="0"/>
              </a:spcAft>
              <a:defRPr sz="4400">
                <a:solidFill>
                  <a:schemeClr val="tx2"/>
                </a:solidFill>
                <a:latin typeface="Arial" charset="0"/>
                <a:cs typeface="Arial" charset="0"/>
              </a:defRPr>
            </a:lvl8pPr>
            <a:lvl9pPr marL="1828623" algn="ctr" rtl="0" fontAlgn="base">
              <a:spcBef>
                <a:spcPct val="0"/>
              </a:spcBef>
              <a:spcAft>
                <a:spcPct val="0"/>
              </a:spcAft>
              <a:defRPr sz="4400">
                <a:solidFill>
                  <a:schemeClr val="tx2"/>
                </a:solidFill>
                <a:latin typeface="Arial" charset="0"/>
                <a:cs typeface="Arial" charset="0"/>
              </a:defRPr>
            </a:lvl9pPr>
          </a:lstStyle>
          <a:p>
            <a:pPr>
              <a:lnSpc>
                <a:spcPts val="3110"/>
              </a:lnSpc>
            </a:pPr>
            <a:r>
              <a:rPr lang="en-US" sz="2800" spc="-5" dirty="0">
                <a:latin typeface="Trebuchet MS" pitchFamily="34" charset="0"/>
              </a:rPr>
              <a:t>What are the Hematopoetic  Stem</a:t>
            </a:r>
            <a:r>
              <a:rPr lang="en-US" sz="2800" spc="-30" dirty="0">
                <a:latin typeface="Trebuchet MS" pitchFamily="34" charset="0"/>
              </a:rPr>
              <a:t> </a:t>
            </a:r>
            <a:r>
              <a:rPr lang="en-US" sz="2800" spc="-5" dirty="0">
                <a:latin typeface="Trebuchet MS" pitchFamily="34" charset="0"/>
              </a:rPr>
              <a:t>Cells?</a:t>
            </a:r>
            <a:endParaRPr lang="en-US" sz="2800" dirty="0">
              <a:solidFill>
                <a:srgbClr val="002060"/>
              </a:solidFill>
              <a:latin typeface="Trebuchet MS" pitchFamily="34" charset="0"/>
            </a:endParaRPr>
          </a:p>
        </p:txBody>
      </p:sp>
    </p:spTree>
    <p:extLst>
      <p:ext uri="{BB962C8B-B14F-4D97-AF65-F5344CB8AC3E}">
        <p14:creationId xmlns:p14="http://schemas.microsoft.com/office/powerpoint/2010/main" val="2274932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3 İçerik Yer Tutucusu"/>
          <p:cNvGraphicFramePr>
            <a:graphicFrameLocks/>
          </p:cNvGraphicFramePr>
          <p:nvPr>
            <p:extLst>
              <p:ext uri="{D42A27DB-BD31-4B8C-83A1-F6EECF244321}">
                <p14:modId xmlns:p14="http://schemas.microsoft.com/office/powerpoint/2010/main" val="1660058340"/>
              </p:ext>
            </p:extLst>
          </p:nvPr>
        </p:nvGraphicFramePr>
        <p:xfrm>
          <a:off x="457201" y="2895600"/>
          <a:ext cx="106426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p:cNvPicPr>
            <a:picLocks noChangeAspect="1" noChangeArrowheads="1"/>
          </p:cNvPicPr>
          <p:nvPr/>
        </p:nvPicPr>
        <p:blipFill>
          <a:blip r:embed="rId7" cstate="print"/>
          <a:srcRect/>
          <a:stretch>
            <a:fillRect/>
          </a:stretch>
        </p:blipFill>
        <p:spPr bwMode="auto">
          <a:xfrm>
            <a:off x="702464" y="2145506"/>
            <a:ext cx="2020909" cy="1500187"/>
          </a:xfrm>
          <a:prstGeom prst="rect">
            <a:avLst/>
          </a:prstGeom>
          <a:noFill/>
          <a:ln w="9525">
            <a:noFill/>
            <a:miter lim="800000"/>
            <a:headEnd/>
            <a:tailEnd/>
          </a:ln>
        </p:spPr>
      </p:pic>
      <p:pic>
        <p:nvPicPr>
          <p:cNvPr id="5126" name="Picture 6"/>
          <p:cNvPicPr>
            <a:picLocks noChangeAspect="1" noChangeArrowheads="1"/>
          </p:cNvPicPr>
          <p:nvPr/>
        </p:nvPicPr>
        <p:blipFill>
          <a:blip r:embed="rId8" cstate="print"/>
          <a:srcRect/>
          <a:stretch>
            <a:fillRect/>
          </a:stretch>
        </p:blipFill>
        <p:spPr bwMode="auto">
          <a:xfrm rot="18412483">
            <a:off x="4804450" y="2696121"/>
            <a:ext cx="337619" cy="484787"/>
          </a:xfrm>
          <a:prstGeom prst="rect">
            <a:avLst/>
          </a:prstGeom>
          <a:noFill/>
          <a:ln w="9525">
            <a:noFill/>
            <a:miter lim="800000"/>
            <a:headEnd/>
            <a:tailEnd/>
          </a:ln>
        </p:spPr>
      </p:pic>
      <p:pic>
        <p:nvPicPr>
          <p:cNvPr id="5127" name="Picture 7"/>
          <p:cNvPicPr>
            <a:picLocks noChangeAspect="1" noChangeArrowheads="1"/>
          </p:cNvPicPr>
          <p:nvPr/>
        </p:nvPicPr>
        <p:blipFill>
          <a:blip r:embed="rId9" cstate="print"/>
          <a:srcRect/>
          <a:stretch>
            <a:fillRect/>
          </a:stretch>
        </p:blipFill>
        <p:spPr bwMode="auto">
          <a:xfrm>
            <a:off x="5268460" y="3009273"/>
            <a:ext cx="1331845" cy="609602"/>
          </a:xfrm>
          <a:prstGeom prst="rect">
            <a:avLst/>
          </a:prstGeom>
          <a:noFill/>
          <a:ln w="9525">
            <a:noFill/>
            <a:miter lim="800000"/>
            <a:headEnd/>
            <a:tailEnd/>
          </a:ln>
        </p:spPr>
      </p:pic>
      <p:pic>
        <p:nvPicPr>
          <p:cNvPr id="5129" name="Picture 9"/>
          <p:cNvPicPr>
            <a:picLocks noChangeAspect="1" noChangeArrowheads="1"/>
          </p:cNvPicPr>
          <p:nvPr/>
        </p:nvPicPr>
        <p:blipFill>
          <a:blip r:embed="rId10" cstate="print"/>
          <a:srcRect/>
          <a:stretch>
            <a:fillRect/>
          </a:stretch>
        </p:blipFill>
        <p:spPr bwMode="auto">
          <a:xfrm>
            <a:off x="3851301" y="2967457"/>
            <a:ext cx="914400" cy="609599"/>
          </a:xfrm>
          <a:prstGeom prst="rect">
            <a:avLst/>
          </a:prstGeom>
          <a:noFill/>
          <a:ln w="9525">
            <a:noFill/>
            <a:miter lim="800000"/>
            <a:headEnd/>
            <a:tailEnd/>
          </a:ln>
        </p:spPr>
      </p:pic>
      <p:pic>
        <p:nvPicPr>
          <p:cNvPr id="5130" name="Picture 10"/>
          <p:cNvPicPr>
            <a:picLocks noChangeAspect="1" noChangeArrowheads="1"/>
          </p:cNvPicPr>
          <p:nvPr/>
        </p:nvPicPr>
        <p:blipFill>
          <a:blip r:embed="rId11" cstate="print"/>
          <a:srcRect/>
          <a:stretch>
            <a:fillRect/>
          </a:stretch>
        </p:blipFill>
        <p:spPr bwMode="auto">
          <a:xfrm>
            <a:off x="9595196" y="2764572"/>
            <a:ext cx="1504605" cy="762000"/>
          </a:xfrm>
          <a:prstGeom prst="rect">
            <a:avLst/>
          </a:prstGeom>
          <a:noFill/>
          <a:ln w="9525">
            <a:noFill/>
            <a:miter lim="800000"/>
            <a:headEnd/>
            <a:tailEnd/>
          </a:ln>
        </p:spPr>
      </p:pic>
      <p:sp>
        <p:nvSpPr>
          <p:cNvPr id="27" name="1 Başlık"/>
          <p:cNvSpPr>
            <a:spLocks noGrp="1"/>
          </p:cNvSpPr>
          <p:nvPr>
            <p:ph type="title"/>
          </p:nvPr>
        </p:nvSpPr>
        <p:spPr>
          <a:xfrm>
            <a:off x="457200" y="838208"/>
            <a:ext cx="11430000" cy="830997"/>
          </a:xfrm>
        </p:spPr>
        <p:txBody>
          <a:bodyPr>
            <a:normAutofit fontScale="90000"/>
          </a:bodyPr>
          <a:lstStyle/>
          <a:p>
            <a:pPr marL="355600" marR="675005" indent="-342900">
              <a:lnSpc>
                <a:spcPct val="150000"/>
              </a:lnSpc>
              <a:tabLst>
                <a:tab pos="354965" algn="l"/>
                <a:tab pos="355600" algn="l"/>
              </a:tabLst>
            </a:pPr>
            <a:r>
              <a:rPr lang="en-US" sz="1800" dirty="0">
                <a:solidFill>
                  <a:srgbClr val="252525"/>
                </a:solidFill>
                <a:latin typeface="Trebuchet MS" pitchFamily="34" charset="0"/>
                <a:cs typeface="Arial"/>
              </a:rPr>
              <a:t>Restoration of patient’s own </a:t>
            </a:r>
            <a:r>
              <a:rPr lang="en-US" sz="1800" dirty="0" err="1">
                <a:solidFill>
                  <a:srgbClr val="252525"/>
                </a:solidFill>
                <a:latin typeface="Trebuchet MS" pitchFamily="34" charset="0"/>
                <a:cs typeface="Arial"/>
              </a:rPr>
              <a:t>hematopoetic</a:t>
            </a:r>
            <a:r>
              <a:rPr lang="en-US" sz="1800" dirty="0">
                <a:solidFill>
                  <a:srgbClr val="252525"/>
                </a:solidFill>
                <a:latin typeface="Trebuchet MS" pitchFamily="34" charset="0"/>
                <a:cs typeface="Arial"/>
              </a:rPr>
              <a:t> tissue </a:t>
            </a:r>
            <a:r>
              <a:rPr lang="en-US" sz="1800" spc="-10" dirty="0">
                <a:solidFill>
                  <a:srgbClr val="252525"/>
                </a:solidFill>
                <a:latin typeface="Trebuchet MS" pitchFamily="34" charset="0"/>
                <a:cs typeface="Arial"/>
              </a:rPr>
              <a:t>in</a:t>
            </a:r>
            <a:r>
              <a:rPr lang="en-US" sz="1800" spc="-50" dirty="0">
                <a:solidFill>
                  <a:srgbClr val="252525"/>
                </a:solidFill>
                <a:latin typeface="Trebuchet MS" pitchFamily="34" charset="0"/>
                <a:cs typeface="Arial"/>
              </a:rPr>
              <a:t> </a:t>
            </a:r>
            <a:r>
              <a:rPr lang="en-US" sz="1800" spc="-5" dirty="0">
                <a:solidFill>
                  <a:srgbClr val="252525"/>
                </a:solidFill>
                <a:latin typeface="Trebuchet MS" pitchFamily="34" charset="0"/>
                <a:cs typeface="Arial"/>
              </a:rPr>
              <a:t>the….                   </a:t>
            </a:r>
            <a:r>
              <a:rPr lang="tr-TR" sz="1800" spc="-5" dirty="0">
                <a:solidFill>
                  <a:srgbClr val="252525"/>
                </a:solidFill>
                <a:latin typeface="Trebuchet MS" pitchFamily="34" charset="0"/>
                <a:cs typeface="Arial"/>
              </a:rPr>
              <a:t/>
            </a:r>
            <a:br>
              <a:rPr lang="tr-TR" sz="1800" spc="-5" dirty="0">
                <a:solidFill>
                  <a:srgbClr val="252525"/>
                </a:solidFill>
                <a:latin typeface="Trebuchet MS" pitchFamily="34" charset="0"/>
                <a:cs typeface="Arial"/>
              </a:rPr>
            </a:br>
            <a:r>
              <a:rPr lang="en-US" sz="1800" spc="-5" dirty="0">
                <a:solidFill>
                  <a:srgbClr val="C00000"/>
                </a:solidFill>
                <a:latin typeface="Trebuchet MS" pitchFamily="34" charset="0"/>
                <a:cs typeface="Arial"/>
              </a:rPr>
              <a:t>autologous</a:t>
            </a:r>
            <a:r>
              <a:rPr lang="en-US" sz="1800" spc="-70" dirty="0">
                <a:solidFill>
                  <a:srgbClr val="C00000"/>
                </a:solidFill>
                <a:latin typeface="Trebuchet MS" pitchFamily="34" charset="0"/>
                <a:cs typeface="Arial"/>
              </a:rPr>
              <a:t> </a:t>
            </a:r>
            <a:r>
              <a:rPr lang="en-US" sz="1800" spc="-5" dirty="0">
                <a:solidFill>
                  <a:srgbClr val="C00000"/>
                </a:solidFill>
                <a:latin typeface="Trebuchet MS" pitchFamily="34" charset="0"/>
                <a:cs typeface="Arial"/>
              </a:rPr>
              <a:t>setting  </a:t>
            </a:r>
            <a:r>
              <a:rPr lang="en-US" sz="1800" u="sng" dirty="0">
                <a:solidFill>
                  <a:srgbClr val="C00000"/>
                </a:solidFill>
                <a:latin typeface="Trebuchet MS" pitchFamily="34" charset="0"/>
                <a:cs typeface="Arial"/>
              </a:rPr>
              <a:t>(The correction of  </a:t>
            </a:r>
            <a:r>
              <a:rPr lang="en-US" sz="1800" u="sng" spc="-5" dirty="0">
                <a:solidFill>
                  <a:srgbClr val="C00000"/>
                </a:solidFill>
                <a:latin typeface="Trebuchet MS" pitchFamily="34" charset="0"/>
                <a:cs typeface="Arial"/>
              </a:rPr>
              <a:t>HDC-induced </a:t>
            </a:r>
            <a:r>
              <a:rPr lang="en-US" sz="1800" u="sng" spc="-5" dirty="0" err="1">
                <a:solidFill>
                  <a:srgbClr val="C00000"/>
                </a:solidFill>
                <a:latin typeface="Trebuchet MS" pitchFamily="34" charset="0"/>
                <a:cs typeface="Arial"/>
              </a:rPr>
              <a:t>aplasia</a:t>
            </a:r>
            <a:r>
              <a:rPr lang="en-US" sz="1800" u="sng" spc="-5" dirty="0">
                <a:solidFill>
                  <a:srgbClr val="C00000"/>
                </a:solidFill>
                <a:latin typeface="Trebuchet MS" pitchFamily="34" charset="0"/>
                <a:cs typeface="Arial"/>
              </a:rPr>
              <a:t>)</a:t>
            </a:r>
            <a:r>
              <a:rPr lang="tr-TR" sz="1800" u="sng" spc="-5" dirty="0">
                <a:solidFill>
                  <a:srgbClr val="C00000"/>
                </a:solidFill>
                <a:latin typeface="Trebuchet MS" pitchFamily="34" charset="0"/>
                <a:cs typeface="Arial"/>
              </a:rPr>
              <a:t> </a:t>
            </a:r>
            <a:r>
              <a:rPr lang="en-US" sz="1800" spc="-5" dirty="0">
                <a:solidFill>
                  <a:srgbClr val="252525"/>
                </a:solidFill>
                <a:latin typeface="Trebuchet MS" pitchFamily="34" charset="0"/>
                <a:cs typeface="Arial"/>
              </a:rPr>
              <a:t>to eradicate  </a:t>
            </a:r>
            <a:r>
              <a:rPr lang="en-US" sz="1800" spc="-5" dirty="0" err="1">
                <a:solidFill>
                  <a:srgbClr val="252525"/>
                </a:solidFill>
                <a:latin typeface="Trebuchet MS" pitchFamily="34" charset="0"/>
                <a:cs typeface="Arial"/>
              </a:rPr>
              <a:t>chemosensitive</a:t>
            </a:r>
            <a:r>
              <a:rPr lang="en-US" sz="1800" spc="-5" dirty="0">
                <a:solidFill>
                  <a:srgbClr val="252525"/>
                </a:solidFill>
                <a:latin typeface="Trebuchet MS" pitchFamily="34" charset="0"/>
                <a:cs typeface="Arial"/>
              </a:rPr>
              <a:t> tumor</a:t>
            </a:r>
            <a:endParaRPr lang="en-US" sz="1800" dirty="0">
              <a:latin typeface="Trebuchet MS" pitchFamily="34" charset="0"/>
              <a:cs typeface="Arial"/>
            </a:endParaRPr>
          </a:p>
        </p:txBody>
      </p:sp>
      <p:sp>
        <p:nvSpPr>
          <p:cNvPr id="11" name="object 2"/>
          <p:cNvSpPr txBox="1"/>
          <p:nvPr/>
        </p:nvSpPr>
        <p:spPr>
          <a:xfrm>
            <a:off x="0" y="4"/>
            <a:ext cx="12192000" cy="430887"/>
          </a:xfrm>
          <a:prstGeom prst="rect">
            <a:avLst/>
          </a:prstGeom>
          <a:solidFill>
            <a:schemeClr val="bg1">
              <a:lumMod val="85000"/>
            </a:schemeClr>
          </a:solidFill>
        </p:spPr>
        <p:txBody>
          <a:bodyPr vert="horz" wrap="square" lIns="0" tIns="0" rIns="0" bIns="0" rtlCol="0">
            <a:spAutoFit/>
          </a:bodyPr>
          <a:lstStyle/>
          <a:p>
            <a:pPr marL="12698"/>
            <a:r>
              <a:rPr lang="tr-TR" sz="2800" b="1" spc="-15" dirty="0">
                <a:solidFill>
                  <a:schemeClr val="accent1">
                    <a:lumMod val="75000"/>
                  </a:schemeClr>
                </a:solidFill>
                <a:latin typeface="Arial"/>
                <a:cs typeface="Arial"/>
              </a:rPr>
              <a:t>Autologous HSC </a:t>
            </a:r>
            <a:r>
              <a:rPr sz="2800" b="1" spc="-15" dirty="0">
                <a:solidFill>
                  <a:schemeClr val="accent1">
                    <a:lumMod val="75000"/>
                  </a:schemeClr>
                </a:solidFill>
                <a:latin typeface="Arial"/>
                <a:cs typeface="Arial"/>
              </a:rPr>
              <a:t>Transplant</a:t>
            </a:r>
            <a:r>
              <a:rPr sz="2800" b="1" spc="-75" dirty="0">
                <a:solidFill>
                  <a:schemeClr val="accent1">
                    <a:lumMod val="75000"/>
                  </a:schemeClr>
                </a:solidFill>
                <a:latin typeface="Arial"/>
                <a:cs typeface="Arial"/>
              </a:rPr>
              <a:t> </a:t>
            </a:r>
            <a:r>
              <a:rPr sz="2800" b="1" spc="-5" dirty="0">
                <a:solidFill>
                  <a:schemeClr val="accent1">
                    <a:lumMod val="75000"/>
                  </a:schemeClr>
                </a:solidFill>
                <a:latin typeface="Arial"/>
                <a:cs typeface="Arial"/>
              </a:rPr>
              <a:t>Procedure</a:t>
            </a:r>
            <a:endParaRPr sz="2800" b="1" dirty="0">
              <a:solidFill>
                <a:schemeClr val="accent1">
                  <a:lumMod val="75000"/>
                </a:schemeClr>
              </a:solidFill>
              <a:latin typeface="Arial"/>
              <a:cs typeface="Arial"/>
            </a:endParaRPr>
          </a:p>
        </p:txBody>
      </p:sp>
      <p:sp>
        <p:nvSpPr>
          <p:cNvPr id="262146" name="Rectangle 2"/>
          <p:cNvSpPr>
            <a:spLocks noChangeArrowheads="1"/>
          </p:cNvSpPr>
          <p:nvPr/>
        </p:nvSpPr>
        <p:spPr bwMode="auto">
          <a:xfrm>
            <a:off x="1331085" y="6519445"/>
            <a:ext cx="9922909"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1" algn="just" fontAlgn="base">
              <a:spcBef>
                <a:spcPct val="0"/>
              </a:spcBef>
              <a:spcAft>
                <a:spcPct val="0"/>
              </a:spcAft>
              <a:buClr>
                <a:srgbClr val="231F20"/>
              </a:buClr>
              <a:tabLst>
                <a:tab pos="952500" algn="l"/>
              </a:tabLst>
            </a:pPr>
            <a:r>
              <a:rPr lang="tr-TR" sz="1400" dirty="0">
                <a:solidFill>
                  <a:schemeClr val="accent6">
                    <a:lumMod val="50000"/>
                  </a:schemeClr>
                </a:solidFill>
                <a:latin typeface="Comic Sans MS" pitchFamily="66" charset="0"/>
                <a:ea typeface="Garamond" pitchFamily="18" charset="0"/>
                <a:cs typeface="Garamond" pitchFamily="18" charset="0"/>
              </a:rPr>
              <a:t> </a:t>
            </a:r>
            <a:r>
              <a:rPr lang="tr-TR" sz="1400" dirty="0" err="1">
                <a:solidFill>
                  <a:schemeClr val="accent6">
                    <a:lumMod val="50000"/>
                  </a:schemeClr>
                </a:solidFill>
                <a:latin typeface="Comic Sans MS" pitchFamily="66" charset="0"/>
                <a:ea typeface="Garamond" pitchFamily="18" charset="0"/>
                <a:cs typeface="Garamond" pitchFamily="18" charset="0"/>
              </a:rPr>
              <a:t>Note</a:t>
            </a:r>
            <a:r>
              <a:rPr lang="tr-TR" sz="1400" dirty="0">
                <a:solidFill>
                  <a:schemeClr val="accent6">
                    <a:lumMod val="50000"/>
                  </a:schemeClr>
                </a:solidFill>
                <a:latin typeface="Comic Sans MS" pitchFamily="66" charset="0"/>
                <a:ea typeface="Garamond" pitchFamily="18" charset="0"/>
                <a:cs typeface="Garamond" pitchFamily="18" charset="0"/>
              </a:rPr>
              <a:t>: At </a:t>
            </a:r>
            <a:r>
              <a:rPr lang="tr-TR" sz="1400" dirty="0" err="1">
                <a:solidFill>
                  <a:schemeClr val="accent6">
                    <a:lumMod val="50000"/>
                  </a:schemeClr>
                </a:solidFill>
                <a:latin typeface="Comic Sans MS" pitchFamily="66" charset="0"/>
                <a:ea typeface="Garamond" pitchFamily="18" charset="0"/>
                <a:cs typeface="Garamond" pitchFamily="18" charset="0"/>
              </a:rPr>
              <a:t>least</a:t>
            </a:r>
            <a:r>
              <a:rPr lang="tr-TR" sz="1400" b="1" dirty="0">
                <a:solidFill>
                  <a:schemeClr val="accent6">
                    <a:lumMod val="50000"/>
                  </a:schemeClr>
                </a:solidFill>
                <a:latin typeface="Comic Sans MS" pitchFamily="66" charset="0"/>
                <a:ea typeface="Garamond" pitchFamily="18" charset="0"/>
                <a:cs typeface="Garamond" pitchFamily="18" charset="0"/>
              </a:rPr>
              <a:t>, </a:t>
            </a:r>
            <a:r>
              <a:rPr lang="en-US" sz="1400" b="1" dirty="0">
                <a:solidFill>
                  <a:schemeClr val="accent6">
                    <a:lumMod val="50000"/>
                  </a:schemeClr>
                </a:solidFill>
                <a:latin typeface="Comic Sans MS" pitchFamily="66" charset="0"/>
                <a:ea typeface="Garamond" pitchFamily="18" charset="0"/>
                <a:cs typeface="Garamond" pitchFamily="18" charset="0"/>
              </a:rPr>
              <a:t> 2 × 106/kg </a:t>
            </a:r>
            <a:r>
              <a:rPr lang="tr-TR" sz="1400" b="1" dirty="0">
                <a:solidFill>
                  <a:schemeClr val="accent6">
                    <a:lumMod val="50000"/>
                  </a:schemeClr>
                </a:solidFill>
                <a:latin typeface="Comic Sans MS" pitchFamily="66" charset="0"/>
                <a:ea typeface="Garamond" pitchFamily="18" charset="0"/>
                <a:cs typeface="Garamond" pitchFamily="18" charset="0"/>
              </a:rPr>
              <a:t> </a:t>
            </a:r>
            <a:r>
              <a:rPr kumimoji="0" lang="en-US" sz="1400" b="1" u="none" strike="noStrike" cap="none" normalizeH="0" baseline="0" dirty="0">
                <a:ln>
                  <a:noFill/>
                </a:ln>
                <a:solidFill>
                  <a:schemeClr val="accent6">
                    <a:lumMod val="50000"/>
                  </a:schemeClr>
                </a:solidFill>
                <a:effectLst/>
                <a:latin typeface="Comic Sans MS" pitchFamily="66" charset="0"/>
                <a:cs typeface="Arial" pitchFamily="34" charset="0"/>
              </a:rPr>
              <a:t>CD34</a:t>
            </a:r>
            <a:r>
              <a:rPr kumimoji="0" lang="tr-TR" sz="1400" b="1" u="none" strike="noStrike" cap="none" normalizeH="0" baseline="0" dirty="0">
                <a:ln>
                  <a:noFill/>
                </a:ln>
                <a:solidFill>
                  <a:schemeClr val="accent6">
                    <a:lumMod val="50000"/>
                  </a:schemeClr>
                </a:solidFill>
                <a:effectLst/>
                <a:latin typeface="Comic Sans MS" pitchFamily="66" charset="0"/>
                <a:cs typeface="Arial" pitchFamily="34" charset="0"/>
              </a:rPr>
              <a:t> </a:t>
            </a:r>
            <a:r>
              <a:rPr kumimoji="0" lang="tr-TR" sz="1400" b="1" u="none" strike="noStrike" cap="none" normalizeH="0" baseline="0" dirty="0" err="1">
                <a:ln>
                  <a:noFill/>
                </a:ln>
                <a:solidFill>
                  <a:schemeClr val="accent6">
                    <a:lumMod val="50000"/>
                  </a:schemeClr>
                </a:solidFill>
                <a:effectLst/>
                <a:latin typeface="Comic Sans MS" pitchFamily="66" charset="0"/>
                <a:cs typeface="Arial" pitchFamily="34" charset="0"/>
              </a:rPr>
              <a:t>cells</a:t>
            </a:r>
            <a:r>
              <a:rPr kumimoji="0" lang="tr-TR" sz="1400" b="1" u="none" strike="noStrike" cap="none" normalizeH="0" baseline="0" dirty="0">
                <a:ln>
                  <a:noFill/>
                </a:ln>
                <a:solidFill>
                  <a:schemeClr val="accent6">
                    <a:lumMod val="50000"/>
                  </a:schemeClr>
                </a:solidFill>
                <a:effectLst/>
                <a:latin typeface="Comic Sans MS" pitchFamily="66" charset="0"/>
                <a:cs typeface="Arial" pitchFamily="34" charset="0"/>
              </a:rPr>
              <a:t> </a:t>
            </a:r>
            <a:r>
              <a:rPr kumimoji="0" lang="en-US" sz="1400" b="1" u="none" strike="noStrike" cap="none" normalizeH="0" baseline="0" dirty="0">
                <a:ln>
                  <a:noFill/>
                </a:ln>
                <a:solidFill>
                  <a:schemeClr val="accent6">
                    <a:lumMod val="50000"/>
                  </a:schemeClr>
                </a:solidFill>
                <a:effectLst/>
                <a:latin typeface="Comic Sans MS" pitchFamily="66" charset="0"/>
                <a:cs typeface="Arial" pitchFamily="34" charset="0"/>
              </a:rPr>
              <a:t> </a:t>
            </a:r>
            <a:r>
              <a:rPr lang="en-US" sz="1400" dirty="0">
                <a:solidFill>
                  <a:schemeClr val="accent6">
                    <a:lumMod val="50000"/>
                  </a:schemeClr>
                </a:solidFill>
                <a:latin typeface="Comic Sans MS" pitchFamily="66" charset="0"/>
                <a:cs typeface="Arial" pitchFamily="34" charset="0"/>
              </a:rPr>
              <a:t>are</a:t>
            </a:r>
            <a:r>
              <a:rPr lang="tr-TR" sz="1400" dirty="0">
                <a:solidFill>
                  <a:schemeClr val="accent6">
                    <a:lumMod val="50000"/>
                  </a:schemeClr>
                </a:solidFill>
                <a:latin typeface="Comic Sans MS" pitchFamily="66" charset="0"/>
                <a:cs typeface="Arial" pitchFamily="34" charset="0"/>
              </a:rPr>
              <a:t> </a:t>
            </a:r>
            <a:r>
              <a:rPr kumimoji="0" lang="en-US" sz="1400" b="0" u="none" strike="noStrike" cap="none" normalizeH="0" baseline="0" dirty="0">
                <a:ln>
                  <a:noFill/>
                </a:ln>
                <a:solidFill>
                  <a:schemeClr val="accent6">
                    <a:lumMod val="50000"/>
                  </a:schemeClr>
                </a:solidFill>
                <a:effectLst/>
                <a:latin typeface="Comic Sans MS" pitchFamily="66" charset="0"/>
                <a:cs typeface="Arial" pitchFamily="34" charset="0"/>
              </a:rPr>
              <a:t>required for successful engraftment in autologous transplant :</a:t>
            </a:r>
            <a:endParaRPr kumimoji="0" lang="tr-TR" sz="1400" b="0" u="none" strike="noStrike" cap="none" normalizeH="0" baseline="0" dirty="0">
              <a:ln>
                <a:noFill/>
              </a:ln>
              <a:solidFill>
                <a:schemeClr val="accent6">
                  <a:lumMod val="50000"/>
                </a:schemeClr>
              </a:solidFill>
              <a:effectLst/>
              <a:latin typeface="Comic Sans MS" pitchFamily="66" charset="0"/>
              <a:cs typeface="Arial" pitchFamily="34" charset="0"/>
            </a:endParaRPr>
          </a:p>
        </p:txBody>
      </p:sp>
      <p:pic>
        <p:nvPicPr>
          <p:cNvPr id="23" name="Picture 6"/>
          <p:cNvPicPr>
            <a:picLocks noChangeAspect="1" noChangeArrowheads="1"/>
          </p:cNvPicPr>
          <p:nvPr/>
        </p:nvPicPr>
        <p:blipFill>
          <a:blip r:embed="rId8" cstate="print"/>
          <a:srcRect/>
          <a:stretch>
            <a:fillRect/>
          </a:stretch>
        </p:blipFill>
        <p:spPr bwMode="auto">
          <a:xfrm rot="20603393">
            <a:off x="6528880" y="3424509"/>
            <a:ext cx="406447" cy="329026"/>
          </a:xfrm>
          <a:prstGeom prst="rect">
            <a:avLst/>
          </a:prstGeom>
          <a:noFill/>
          <a:ln w="9525">
            <a:noFill/>
            <a:miter lim="800000"/>
            <a:headEnd/>
            <a:tailEnd/>
          </a:ln>
        </p:spPr>
      </p:pic>
    </p:spTree>
    <p:extLst>
      <p:ext uri="{BB962C8B-B14F-4D97-AF65-F5344CB8AC3E}">
        <p14:creationId xmlns:p14="http://schemas.microsoft.com/office/powerpoint/2010/main" val="2049037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676400" y="3810000"/>
            <a:ext cx="8864138" cy="2527027"/>
          </a:xfrm>
          <a:prstGeom prst="rect">
            <a:avLst/>
          </a:prstGeom>
          <a:ln>
            <a:noFill/>
          </a:ln>
          <a:effectLst>
            <a:softEdge rad="112500"/>
          </a:effectLst>
        </p:spPr>
      </p:pic>
      <p:pic>
        <p:nvPicPr>
          <p:cNvPr id="67586" name="Picture 2" descr="Drawing of stem cells being removed from a patient or donor. Blood is collected from a vein in the arm and flows through a machine that removes the stem cells; the remaining blood is returned to a vein in the other arm."/>
          <p:cNvPicPr>
            <a:picLocks noChangeAspect="1" noChangeArrowheads="1"/>
          </p:cNvPicPr>
          <p:nvPr/>
        </p:nvPicPr>
        <p:blipFill>
          <a:blip r:embed="rId4" cstate="print"/>
          <a:srcRect/>
          <a:stretch>
            <a:fillRect/>
          </a:stretch>
        </p:blipFill>
        <p:spPr bwMode="auto">
          <a:xfrm>
            <a:off x="4326743" y="2935280"/>
            <a:ext cx="1051911" cy="834777"/>
          </a:xfrm>
          <a:prstGeom prst="rect">
            <a:avLst/>
          </a:prstGeom>
          <a:ln>
            <a:noFill/>
          </a:ln>
          <a:effectLst>
            <a:outerShdw blurRad="292100" dist="139700" dir="2700000" algn="tl" rotWithShape="0">
              <a:srgbClr val="333333">
                <a:alpha val="65000"/>
              </a:srgbClr>
            </a:outerShdw>
          </a:effectLst>
        </p:spPr>
      </p:pic>
      <p:grpSp>
        <p:nvGrpSpPr>
          <p:cNvPr id="3" name="11 Grup"/>
          <p:cNvGrpSpPr/>
          <p:nvPr/>
        </p:nvGrpSpPr>
        <p:grpSpPr>
          <a:xfrm>
            <a:off x="4326743" y="3810000"/>
            <a:ext cx="1388256" cy="339090"/>
            <a:chOff x="4612060" y="2133599"/>
            <a:chExt cx="1235762" cy="339090"/>
          </a:xfrm>
        </p:grpSpPr>
        <p:sp>
          <p:nvSpPr>
            <p:cNvPr id="15" name="14 Yuvarlatılmış Dikdörtgen"/>
            <p:cNvSpPr/>
            <p:nvPr/>
          </p:nvSpPr>
          <p:spPr>
            <a:xfrm>
              <a:off x="4612060" y="2133599"/>
              <a:ext cx="1235762" cy="33909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Yuvarlatılmış Dikdörtgen 4"/>
            <p:cNvSpPr/>
            <p:nvPr/>
          </p:nvSpPr>
          <p:spPr>
            <a:xfrm>
              <a:off x="4626886" y="2143531"/>
              <a:ext cx="1148068" cy="3192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a:t>Donor Apheresis</a:t>
              </a:r>
            </a:p>
          </p:txBody>
        </p:sp>
      </p:grpSp>
      <p:sp>
        <p:nvSpPr>
          <p:cNvPr id="19" name="18 Dikdörtgen"/>
          <p:cNvSpPr/>
          <p:nvPr/>
        </p:nvSpPr>
        <p:spPr>
          <a:xfrm>
            <a:off x="0" y="5"/>
            <a:ext cx="12192000" cy="584775"/>
          </a:xfrm>
          <a:prstGeom prst="rect">
            <a:avLst/>
          </a:prstGeom>
          <a:solidFill>
            <a:schemeClr val="bg1">
              <a:lumMod val="85000"/>
            </a:schemeClr>
          </a:solidFill>
        </p:spPr>
        <p:txBody>
          <a:bodyPr wrap="square">
            <a:spAutoFit/>
          </a:bodyPr>
          <a:lstStyle/>
          <a:p>
            <a:r>
              <a:rPr lang="tr-TR" sz="3200" dirty="0">
                <a:solidFill>
                  <a:schemeClr val="tx2"/>
                </a:solidFill>
                <a:latin typeface="Trebuchet MS" pitchFamily="34" charset="0"/>
              </a:rPr>
              <a:t>    Allogenic  Haematopoietic Stem Cell Transplantation </a:t>
            </a:r>
          </a:p>
        </p:txBody>
      </p:sp>
      <p:sp>
        <p:nvSpPr>
          <p:cNvPr id="11" name="10 Dikdörtgen"/>
          <p:cNvSpPr/>
          <p:nvPr/>
        </p:nvSpPr>
        <p:spPr>
          <a:xfrm>
            <a:off x="533400" y="990604"/>
            <a:ext cx="11277600" cy="1479892"/>
          </a:xfrm>
          <a:prstGeom prst="rect">
            <a:avLst/>
          </a:prstGeom>
        </p:spPr>
        <p:txBody>
          <a:bodyPr wrap="square">
            <a:spAutoFit/>
          </a:bodyPr>
          <a:lstStyle/>
          <a:p>
            <a:pPr marL="355600" indent="-342900">
              <a:lnSpc>
                <a:spcPct val="150000"/>
              </a:lnSpc>
              <a:spcBef>
                <a:spcPts val="330"/>
              </a:spcBef>
              <a:buChar char="•"/>
              <a:tabLst>
                <a:tab pos="354965" algn="l"/>
                <a:tab pos="355600" algn="l"/>
              </a:tabLst>
            </a:pPr>
            <a:r>
              <a:rPr lang="en-US" b="1" dirty="0">
                <a:solidFill>
                  <a:srgbClr val="252525"/>
                </a:solidFill>
                <a:latin typeface="Trebuchet MS" pitchFamily="34" charset="0"/>
                <a:cs typeface="Arial"/>
              </a:rPr>
              <a:t>Installation of  new </a:t>
            </a:r>
            <a:r>
              <a:rPr lang="en-US" b="1" spc="-5" dirty="0">
                <a:solidFill>
                  <a:srgbClr val="252525"/>
                </a:solidFill>
                <a:latin typeface="Trebuchet MS" pitchFamily="34" charset="0"/>
                <a:cs typeface="Arial"/>
              </a:rPr>
              <a:t>hematopoietic tissue </a:t>
            </a:r>
            <a:r>
              <a:rPr lang="en-US" b="1" dirty="0">
                <a:solidFill>
                  <a:srgbClr val="252525"/>
                </a:solidFill>
                <a:latin typeface="Trebuchet MS" pitchFamily="34" charset="0"/>
                <a:cs typeface="Arial"/>
              </a:rPr>
              <a:t>in</a:t>
            </a:r>
            <a:r>
              <a:rPr lang="en-US" b="1" spc="55" dirty="0">
                <a:solidFill>
                  <a:srgbClr val="252525"/>
                </a:solidFill>
                <a:latin typeface="Trebuchet MS" pitchFamily="34" charset="0"/>
                <a:cs typeface="Arial"/>
              </a:rPr>
              <a:t> </a:t>
            </a:r>
            <a:r>
              <a:rPr lang="en-US" b="1" spc="-5" dirty="0">
                <a:solidFill>
                  <a:srgbClr val="252525"/>
                </a:solidFill>
                <a:latin typeface="Trebuchet MS" pitchFamily="34" charset="0"/>
                <a:cs typeface="Arial"/>
              </a:rPr>
              <a:t>the….</a:t>
            </a:r>
            <a:r>
              <a:rPr lang="tr-TR" b="1" dirty="0">
                <a:latin typeface="Trebuchet MS" pitchFamily="34" charset="0"/>
                <a:cs typeface="Arial"/>
              </a:rPr>
              <a:t> </a:t>
            </a:r>
            <a:r>
              <a:rPr lang="en-US" b="1" spc="-5" dirty="0">
                <a:solidFill>
                  <a:srgbClr val="C00000"/>
                </a:solidFill>
                <a:latin typeface="Trebuchet MS" pitchFamily="34" charset="0"/>
                <a:cs typeface="Arial"/>
              </a:rPr>
              <a:t>allogeneic</a:t>
            </a:r>
            <a:r>
              <a:rPr lang="en-US" b="1" spc="-60" dirty="0">
                <a:solidFill>
                  <a:srgbClr val="C00000"/>
                </a:solidFill>
                <a:latin typeface="Trebuchet MS" pitchFamily="34" charset="0"/>
                <a:cs typeface="Arial"/>
              </a:rPr>
              <a:t> </a:t>
            </a:r>
            <a:r>
              <a:rPr lang="en-US" b="1" spc="-5" dirty="0">
                <a:solidFill>
                  <a:srgbClr val="C00000"/>
                </a:solidFill>
                <a:latin typeface="Trebuchet MS" pitchFamily="34" charset="0"/>
                <a:cs typeface="Arial"/>
              </a:rPr>
              <a:t>setting  </a:t>
            </a:r>
            <a:r>
              <a:rPr lang="en-US" u="sng" spc="-5" dirty="0">
                <a:solidFill>
                  <a:srgbClr val="C00000"/>
                </a:solidFill>
                <a:latin typeface="Trebuchet MS" pitchFamily="34" charset="0"/>
                <a:cs typeface="Arial"/>
              </a:rPr>
              <a:t>(</a:t>
            </a:r>
            <a:r>
              <a:rPr lang="en-US" u="sng" dirty="0" err="1">
                <a:solidFill>
                  <a:srgbClr val="C00000"/>
                </a:solidFill>
                <a:latin typeface="Trebuchet MS" pitchFamily="34" charset="0"/>
                <a:cs typeface="Arial"/>
              </a:rPr>
              <a:t>chimerism</a:t>
            </a:r>
            <a:r>
              <a:rPr lang="en-US" u="sng" dirty="0">
                <a:solidFill>
                  <a:srgbClr val="C00000"/>
                </a:solidFill>
                <a:latin typeface="Trebuchet MS" pitchFamily="34" charset="0"/>
                <a:cs typeface="Arial"/>
              </a:rPr>
              <a:t>) </a:t>
            </a:r>
            <a:endParaRPr lang="en-US" b="1" u="sng" dirty="0">
              <a:solidFill>
                <a:srgbClr val="C00000"/>
              </a:solidFill>
              <a:latin typeface="Trebuchet MS" pitchFamily="34" charset="0"/>
              <a:cs typeface="Arial"/>
            </a:endParaRPr>
          </a:p>
          <a:p>
            <a:pPr marL="927100" lvl="1" indent="-457200">
              <a:lnSpc>
                <a:spcPct val="150000"/>
              </a:lnSpc>
              <a:spcBef>
                <a:spcPts val="350"/>
              </a:spcBef>
              <a:buFont typeface="Wingdings" pitchFamily="2" charset="2"/>
              <a:buChar char="Ø"/>
              <a:tabLst>
                <a:tab pos="756920" algn="l"/>
              </a:tabLst>
            </a:pPr>
            <a:r>
              <a:rPr lang="en-US" spc="-5" dirty="0">
                <a:solidFill>
                  <a:srgbClr val="252525"/>
                </a:solidFill>
                <a:latin typeface="Trebuchet MS" pitchFamily="34" charset="0"/>
                <a:cs typeface="Arial"/>
              </a:rPr>
              <a:t>to develop </a:t>
            </a:r>
            <a:r>
              <a:rPr lang="en-US" dirty="0" err="1">
                <a:solidFill>
                  <a:srgbClr val="252525"/>
                </a:solidFill>
                <a:latin typeface="Trebuchet MS" pitchFamily="34" charset="0"/>
                <a:cs typeface="Arial"/>
              </a:rPr>
              <a:t>alloreactivity</a:t>
            </a:r>
            <a:r>
              <a:rPr lang="en-US" dirty="0">
                <a:solidFill>
                  <a:srgbClr val="252525"/>
                </a:solidFill>
                <a:latin typeface="Trebuchet MS" pitchFamily="34" charset="0"/>
                <a:cs typeface="Arial"/>
              </a:rPr>
              <a:t> </a:t>
            </a:r>
            <a:r>
              <a:rPr lang="en-US" u="sng" spc="-10" dirty="0">
                <a:solidFill>
                  <a:srgbClr val="252525"/>
                </a:solidFill>
                <a:latin typeface="Trebuchet MS" pitchFamily="34" charset="0"/>
                <a:cs typeface="Arial"/>
              </a:rPr>
              <a:t>(GVL) </a:t>
            </a:r>
            <a:r>
              <a:rPr lang="en-US" spc="-10" dirty="0">
                <a:solidFill>
                  <a:srgbClr val="252525"/>
                </a:solidFill>
                <a:latin typeface="Trebuchet MS" pitchFamily="34" charset="0"/>
                <a:cs typeface="Arial"/>
              </a:rPr>
              <a:t>against </a:t>
            </a:r>
            <a:r>
              <a:rPr lang="tr-TR" spc="-10" dirty="0">
                <a:solidFill>
                  <a:srgbClr val="252525"/>
                </a:solidFill>
                <a:latin typeface="Trebuchet MS" pitchFamily="34" charset="0"/>
                <a:cs typeface="Arial"/>
              </a:rPr>
              <a:t> </a:t>
            </a:r>
            <a:r>
              <a:rPr lang="tr-TR" spc="-10" dirty="0" err="1">
                <a:solidFill>
                  <a:srgbClr val="252525"/>
                </a:solidFill>
                <a:latin typeface="Trebuchet MS" pitchFamily="34" charset="0"/>
                <a:cs typeface="Arial"/>
              </a:rPr>
              <a:t>malignant</a:t>
            </a:r>
            <a:r>
              <a:rPr lang="tr-TR" spc="-10" dirty="0">
                <a:solidFill>
                  <a:srgbClr val="252525"/>
                </a:solidFill>
                <a:latin typeface="Trebuchet MS" pitchFamily="34" charset="0"/>
                <a:cs typeface="Arial"/>
              </a:rPr>
              <a:t> </a:t>
            </a:r>
            <a:r>
              <a:rPr lang="tr-TR" spc="-10" dirty="0" err="1">
                <a:solidFill>
                  <a:srgbClr val="252525"/>
                </a:solidFill>
                <a:latin typeface="Trebuchet MS" pitchFamily="34" charset="0"/>
                <a:cs typeface="Arial"/>
              </a:rPr>
              <a:t>disorders</a:t>
            </a:r>
            <a:endParaRPr lang="en-US" dirty="0">
              <a:latin typeface="Trebuchet MS" pitchFamily="34" charset="0"/>
              <a:cs typeface="Arial"/>
            </a:endParaRPr>
          </a:p>
          <a:p>
            <a:pPr marL="927100" marR="900430" lvl="1" indent="-457200">
              <a:lnSpc>
                <a:spcPct val="150000"/>
              </a:lnSpc>
              <a:spcBef>
                <a:spcPts val="720"/>
              </a:spcBef>
              <a:buFont typeface="Wingdings" pitchFamily="2" charset="2"/>
              <a:buChar char="Ø"/>
              <a:tabLst>
                <a:tab pos="756920" algn="l"/>
              </a:tabLst>
            </a:pPr>
            <a:r>
              <a:rPr lang="en-US" spc="-5" dirty="0">
                <a:solidFill>
                  <a:srgbClr val="252525"/>
                </a:solidFill>
                <a:latin typeface="Trebuchet MS" pitchFamily="34" charset="0"/>
                <a:cs typeface="Arial"/>
              </a:rPr>
              <a:t>to </a:t>
            </a:r>
            <a:r>
              <a:rPr lang="en-US" dirty="0">
                <a:solidFill>
                  <a:srgbClr val="252525"/>
                </a:solidFill>
                <a:latin typeface="Trebuchet MS" pitchFamily="34" charset="0"/>
                <a:cs typeface="Arial"/>
              </a:rPr>
              <a:t>correct functional defects  observed in inherited or acquired </a:t>
            </a:r>
            <a:r>
              <a:rPr lang="en-US" dirty="0" smtClean="0">
                <a:solidFill>
                  <a:srgbClr val="252525"/>
                </a:solidFill>
                <a:latin typeface="Trebuchet MS" pitchFamily="34" charset="0"/>
                <a:cs typeface="Arial"/>
              </a:rPr>
              <a:t>non-</a:t>
            </a:r>
            <a:r>
              <a:rPr lang="en-US" spc="-5" dirty="0" smtClean="0">
                <a:solidFill>
                  <a:srgbClr val="252525"/>
                </a:solidFill>
                <a:latin typeface="Trebuchet MS" pitchFamily="34" charset="0"/>
                <a:cs typeface="Arial"/>
              </a:rPr>
              <a:t>malignant</a:t>
            </a:r>
            <a:r>
              <a:rPr lang="en-US" spc="-65" dirty="0" smtClean="0">
                <a:solidFill>
                  <a:srgbClr val="252525"/>
                </a:solidFill>
                <a:latin typeface="Trebuchet MS" pitchFamily="34" charset="0"/>
                <a:cs typeface="Arial"/>
              </a:rPr>
              <a:t> </a:t>
            </a:r>
            <a:r>
              <a:rPr lang="en-US" dirty="0">
                <a:solidFill>
                  <a:srgbClr val="252525"/>
                </a:solidFill>
                <a:latin typeface="Trebuchet MS" pitchFamily="34" charset="0"/>
                <a:cs typeface="Arial"/>
              </a:rPr>
              <a:t>disorders</a:t>
            </a:r>
            <a:endParaRPr lang="en-US" dirty="0">
              <a:latin typeface="Trebuchet MS" pitchFamily="34" charset="0"/>
              <a:cs typeface="Arial"/>
            </a:endParaRPr>
          </a:p>
        </p:txBody>
      </p:sp>
      <p:pic>
        <p:nvPicPr>
          <p:cNvPr id="1027" name="Picture 3"/>
          <p:cNvPicPr>
            <a:picLocks noChangeAspect="1" noChangeArrowheads="1"/>
          </p:cNvPicPr>
          <p:nvPr/>
        </p:nvPicPr>
        <p:blipFill>
          <a:blip r:embed="rId5" cstate="print"/>
          <a:srcRect/>
          <a:stretch>
            <a:fillRect/>
          </a:stretch>
        </p:blipFill>
        <p:spPr bwMode="auto">
          <a:xfrm>
            <a:off x="7543800" y="2692622"/>
            <a:ext cx="2667000" cy="10374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Rectangle 2"/>
          <p:cNvSpPr>
            <a:spLocks noChangeArrowheads="1"/>
          </p:cNvSpPr>
          <p:nvPr/>
        </p:nvSpPr>
        <p:spPr bwMode="auto">
          <a:xfrm>
            <a:off x="599457" y="6534834"/>
            <a:ext cx="10007868"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1" algn="just" fontAlgn="base">
              <a:spcBef>
                <a:spcPct val="0"/>
              </a:spcBef>
              <a:spcAft>
                <a:spcPct val="0"/>
              </a:spcAft>
              <a:buClr>
                <a:srgbClr val="231F20"/>
              </a:buClr>
              <a:tabLst>
                <a:tab pos="952500" algn="l"/>
              </a:tabLst>
            </a:pPr>
            <a:r>
              <a:rPr lang="tr-TR" sz="1400" dirty="0">
                <a:solidFill>
                  <a:schemeClr val="accent6">
                    <a:lumMod val="50000"/>
                  </a:schemeClr>
                </a:solidFill>
                <a:latin typeface="Comic Sans MS" pitchFamily="66" charset="0"/>
                <a:ea typeface="Garamond" pitchFamily="18" charset="0"/>
                <a:cs typeface="Garamond" pitchFamily="18" charset="0"/>
              </a:rPr>
              <a:t> ***</a:t>
            </a:r>
            <a:r>
              <a:rPr lang="tr-TR" sz="1400" dirty="0" err="1">
                <a:solidFill>
                  <a:schemeClr val="accent6">
                    <a:lumMod val="50000"/>
                  </a:schemeClr>
                </a:solidFill>
                <a:latin typeface="Comic Sans MS" pitchFamily="66" charset="0"/>
                <a:ea typeface="Garamond" pitchFamily="18" charset="0"/>
                <a:cs typeface="Garamond" pitchFamily="18" charset="0"/>
              </a:rPr>
              <a:t>Note</a:t>
            </a:r>
            <a:r>
              <a:rPr lang="tr-TR" sz="1400" dirty="0">
                <a:solidFill>
                  <a:schemeClr val="accent6">
                    <a:lumMod val="50000"/>
                  </a:schemeClr>
                </a:solidFill>
                <a:latin typeface="Comic Sans MS" pitchFamily="66" charset="0"/>
                <a:ea typeface="Garamond" pitchFamily="18" charset="0"/>
                <a:cs typeface="Garamond" pitchFamily="18" charset="0"/>
              </a:rPr>
              <a:t>: At </a:t>
            </a:r>
            <a:r>
              <a:rPr lang="tr-TR" sz="1400" dirty="0" err="1">
                <a:solidFill>
                  <a:schemeClr val="accent6">
                    <a:lumMod val="50000"/>
                  </a:schemeClr>
                </a:solidFill>
                <a:latin typeface="Comic Sans MS" pitchFamily="66" charset="0"/>
                <a:ea typeface="Garamond" pitchFamily="18" charset="0"/>
                <a:cs typeface="Garamond" pitchFamily="18" charset="0"/>
              </a:rPr>
              <a:t>least</a:t>
            </a:r>
            <a:r>
              <a:rPr lang="tr-TR" sz="1400" dirty="0">
                <a:solidFill>
                  <a:schemeClr val="accent6">
                    <a:lumMod val="50000"/>
                  </a:schemeClr>
                </a:solidFill>
                <a:latin typeface="Comic Sans MS" pitchFamily="66" charset="0"/>
                <a:ea typeface="Garamond" pitchFamily="18" charset="0"/>
                <a:cs typeface="Garamond" pitchFamily="18" charset="0"/>
              </a:rPr>
              <a:t>, </a:t>
            </a:r>
            <a:r>
              <a:rPr lang="en-US" sz="1400" dirty="0">
                <a:solidFill>
                  <a:schemeClr val="accent6">
                    <a:lumMod val="50000"/>
                  </a:schemeClr>
                </a:solidFill>
                <a:latin typeface="Comic Sans MS" pitchFamily="66" charset="0"/>
                <a:ea typeface="Garamond" pitchFamily="18" charset="0"/>
                <a:cs typeface="Garamond" pitchFamily="18" charset="0"/>
              </a:rPr>
              <a:t> </a:t>
            </a:r>
            <a:r>
              <a:rPr lang="tr-TR" sz="1400" b="1" dirty="0">
                <a:solidFill>
                  <a:schemeClr val="accent6">
                    <a:lumMod val="50000"/>
                  </a:schemeClr>
                </a:solidFill>
                <a:latin typeface="Comic Sans MS" pitchFamily="66" charset="0"/>
                <a:ea typeface="Garamond" pitchFamily="18" charset="0"/>
                <a:cs typeface="Garamond" pitchFamily="18" charset="0"/>
              </a:rPr>
              <a:t>3</a:t>
            </a:r>
            <a:r>
              <a:rPr lang="en-US" sz="1400" b="1" dirty="0">
                <a:solidFill>
                  <a:schemeClr val="accent6">
                    <a:lumMod val="50000"/>
                  </a:schemeClr>
                </a:solidFill>
                <a:latin typeface="Comic Sans MS" pitchFamily="66" charset="0"/>
                <a:ea typeface="Garamond" pitchFamily="18" charset="0"/>
                <a:cs typeface="Garamond" pitchFamily="18" charset="0"/>
              </a:rPr>
              <a:t> × 106/kg </a:t>
            </a:r>
            <a:r>
              <a:rPr lang="tr-TR" sz="1400" b="1" dirty="0">
                <a:solidFill>
                  <a:schemeClr val="accent6">
                    <a:lumMod val="50000"/>
                  </a:schemeClr>
                </a:solidFill>
                <a:latin typeface="Comic Sans MS" pitchFamily="66" charset="0"/>
                <a:ea typeface="Garamond" pitchFamily="18" charset="0"/>
                <a:cs typeface="Garamond" pitchFamily="18" charset="0"/>
              </a:rPr>
              <a:t> </a:t>
            </a:r>
            <a:r>
              <a:rPr kumimoji="0" lang="en-US" sz="1400" b="1" u="none" strike="noStrike" cap="none" normalizeH="0" baseline="0" dirty="0">
                <a:ln>
                  <a:noFill/>
                </a:ln>
                <a:solidFill>
                  <a:schemeClr val="accent6">
                    <a:lumMod val="50000"/>
                  </a:schemeClr>
                </a:solidFill>
                <a:effectLst/>
                <a:latin typeface="Comic Sans MS" pitchFamily="66" charset="0"/>
                <a:cs typeface="Arial" pitchFamily="34" charset="0"/>
              </a:rPr>
              <a:t>CD34</a:t>
            </a:r>
            <a:r>
              <a:rPr kumimoji="0" lang="tr-TR" sz="1400" b="1" u="none" strike="noStrike" cap="none" normalizeH="0" baseline="0" dirty="0">
                <a:ln>
                  <a:noFill/>
                </a:ln>
                <a:solidFill>
                  <a:schemeClr val="accent6">
                    <a:lumMod val="50000"/>
                  </a:schemeClr>
                </a:solidFill>
                <a:effectLst/>
                <a:latin typeface="Comic Sans MS" pitchFamily="66" charset="0"/>
                <a:cs typeface="Arial" pitchFamily="34" charset="0"/>
              </a:rPr>
              <a:t> </a:t>
            </a:r>
            <a:r>
              <a:rPr kumimoji="0" lang="tr-TR" sz="1400" b="1" u="none" strike="noStrike" cap="none" normalizeH="0" baseline="0" dirty="0" err="1">
                <a:ln>
                  <a:noFill/>
                </a:ln>
                <a:solidFill>
                  <a:schemeClr val="accent6">
                    <a:lumMod val="50000"/>
                  </a:schemeClr>
                </a:solidFill>
                <a:effectLst/>
                <a:latin typeface="Comic Sans MS" pitchFamily="66" charset="0"/>
                <a:cs typeface="Arial" pitchFamily="34" charset="0"/>
              </a:rPr>
              <a:t>cells</a:t>
            </a:r>
            <a:r>
              <a:rPr kumimoji="0" lang="tr-TR" sz="1400" b="1" u="none" strike="noStrike" cap="none" normalizeH="0" baseline="0" dirty="0">
                <a:ln>
                  <a:noFill/>
                </a:ln>
                <a:solidFill>
                  <a:schemeClr val="accent6">
                    <a:lumMod val="50000"/>
                  </a:schemeClr>
                </a:solidFill>
                <a:effectLst/>
                <a:latin typeface="Comic Sans MS" pitchFamily="66" charset="0"/>
                <a:cs typeface="Arial" pitchFamily="34" charset="0"/>
              </a:rPr>
              <a:t> </a:t>
            </a:r>
            <a:r>
              <a:rPr kumimoji="0" lang="en-US" sz="1400" b="1" u="none" strike="noStrike" cap="none" normalizeH="0" baseline="0" dirty="0">
                <a:ln>
                  <a:noFill/>
                </a:ln>
                <a:solidFill>
                  <a:schemeClr val="accent6">
                    <a:lumMod val="50000"/>
                  </a:schemeClr>
                </a:solidFill>
                <a:effectLst/>
                <a:latin typeface="Comic Sans MS" pitchFamily="66" charset="0"/>
                <a:cs typeface="Arial" pitchFamily="34" charset="0"/>
              </a:rPr>
              <a:t> </a:t>
            </a:r>
            <a:r>
              <a:rPr lang="en-US" sz="1400" dirty="0">
                <a:solidFill>
                  <a:schemeClr val="accent6">
                    <a:lumMod val="50000"/>
                  </a:schemeClr>
                </a:solidFill>
                <a:latin typeface="Comic Sans MS" pitchFamily="66" charset="0"/>
                <a:cs typeface="Arial" pitchFamily="34" charset="0"/>
              </a:rPr>
              <a:t>are</a:t>
            </a:r>
            <a:r>
              <a:rPr lang="tr-TR" sz="1400" dirty="0">
                <a:solidFill>
                  <a:schemeClr val="accent6">
                    <a:lumMod val="50000"/>
                  </a:schemeClr>
                </a:solidFill>
                <a:latin typeface="Comic Sans MS" pitchFamily="66" charset="0"/>
                <a:cs typeface="Arial" pitchFamily="34" charset="0"/>
              </a:rPr>
              <a:t> </a:t>
            </a:r>
            <a:r>
              <a:rPr kumimoji="0" lang="en-US" sz="1400" b="0" u="none" strike="noStrike" cap="none" normalizeH="0" baseline="0" dirty="0">
                <a:ln>
                  <a:noFill/>
                </a:ln>
                <a:solidFill>
                  <a:schemeClr val="accent6">
                    <a:lumMod val="50000"/>
                  </a:schemeClr>
                </a:solidFill>
                <a:effectLst/>
                <a:latin typeface="Comic Sans MS" pitchFamily="66" charset="0"/>
                <a:cs typeface="Arial" pitchFamily="34" charset="0"/>
              </a:rPr>
              <a:t>required for successful engraftment in </a:t>
            </a:r>
            <a:r>
              <a:rPr kumimoji="0" lang="tr-TR" sz="1400" b="0" u="none" strike="noStrike" cap="none" normalizeH="0" baseline="0" dirty="0">
                <a:ln>
                  <a:noFill/>
                </a:ln>
                <a:solidFill>
                  <a:schemeClr val="accent6">
                    <a:lumMod val="50000"/>
                  </a:schemeClr>
                </a:solidFill>
                <a:effectLst/>
                <a:latin typeface="Comic Sans MS" pitchFamily="66" charset="0"/>
                <a:cs typeface="Arial" pitchFamily="34" charset="0"/>
              </a:rPr>
              <a:t>allogeneic </a:t>
            </a:r>
            <a:r>
              <a:rPr kumimoji="0" lang="en-US" sz="1400" b="0" u="none" strike="noStrike" cap="none" normalizeH="0" baseline="0" dirty="0">
                <a:ln>
                  <a:noFill/>
                </a:ln>
                <a:solidFill>
                  <a:schemeClr val="accent6">
                    <a:lumMod val="50000"/>
                  </a:schemeClr>
                </a:solidFill>
                <a:effectLst/>
                <a:latin typeface="Comic Sans MS" pitchFamily="66" charset="0"/>
                <a:cs typeface="Arial" pitchFamily="34" charset="0"/>
              </a:rPr>
              <a:t>transplant :</a:t>
            </a:r>
            <a:endParaRPr kumimoji="0" lang="tr-TR" sz="1400" b="0" u="none" strike="noStrike" cap="none" normalizeH="0" baseline="0" dirty="0">
              <a:ln>
                <a:noFill/>
              </a:ln>
              <a:solidFill>
                <a:schemeClr val="accent6">
                  <a:lumMod val="50000"/>
                </a:schemeClr>
              </a:solidFill>
              <a:effectLst/>
              <a:latin typeface="Comic Sans MS" pitchFamily="66" charset="0"/>
              <a:cs typeface="Arial" pitchFamily="34" charset="0"/>
            </a:endParaRPr>
          </a:p>
        </p:txBody>
      </p:sp>
    </p:spTree>
    <p:extLst>
      <p:ext uri="{BB962C8B-B14F-4D97-AF65-F5344CB8AC3E}">
        <p14:creationId xmlns:p14="http://schemas.microsoft.com/office/powerpoint/2010/main" val="274419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6400800" y="1413516"/>
            <a:ext cx="3657600" cy="48768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95382" y="1935833"/>
            <a:ext cx="3785425" cy="4354483"/>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762000" y="762001"/>
            <a:ext cx="4461933" cy="556895"/>
          </a:xfrm>
          <a:prstGeom prst="rect">
            <a:avLst/>
          </a:prstGeom>
        </p:spPr>
        <p:txBody>
          <a:bodyPr vert="horz" wrap="square" lIns="0" tIns="0" rIns="0" bIns="0" rtlCol="0">
            <a:spAutoFit/>
          </a:bodyPr>
          <a:lstStyle/>
          <a:p>
            <a:pPr marL="12700">
              <a:lnSpc>
                <a:spcPct val="100000"/>
              </a:lnSpc>
            </a:pPr>
            <a:r>
              <a:rPr sz="3600" b="0" i="0" dirty="0">
                <a:solidFill>
                  <a:schemeClr val="tx2"/>
                </a:solidFill>
                <a:latin typeface="Arial"/>
                <a:cs typeface="Arial"/>
              </a:rPr>
              <a:t>EBMT </a:t>
            </a:r>
            <a:r>
              <a:rPr sz="3600" b="0" i="0" spc="-5" dirty="0">
                <a:solidFill>
                  <a:schemeClr val="tx2"/>
                </a:solidFill>
                <a:latin typeface="Arial"/>
                <a:cs typeface="Arial"/>
              </a:rPr>
              <a:t>risk</a:t>
            </a:r>
            <a:r>
              <a:rPr sz="3600" b="0" i="0" spc="-150" dirty="0">
                <a:solidFill>
                  <a:schemeClr val="tx2"/>
                </a:solidFill>
                <a:latin typeface="Arial"/>
                <a:cs typeface="Arial"/>
              </a:rPr>
              <a:t> </a:t>
            </a:r>
            <a:r>
              <a:rPr sz="3600" b="0" i="0" dirty="0">
                <a:solidFill>
                  <a:schemeClr val="tx2"/>
                </a:solidFill>
                <a:latin typeface="Arial"/>
                <a:cs typeface="Arial"/>
              </a:rPr>
              <a:t>index</a:t>
            </a:r>
            <a:endParaRPr sz="3600" dirty="0">
              <a:solidFill>
                <a:schemeClr val="tx2"/>
              </a:solidFill>
              <a:latin typeface="Arial"/>
              <a:cs typeface="Arial"/>
            </a:endParaRPr>
          </a:p>
        </p:txBody>
      </p:sp>
      <p:sp>
        <p:nvSpPr>
          <p:cNvPr id="6" name="object 6"/>
          <p:cNvSpPr txBox="1"/>
          <p:nvPr/>
        </p:nvSpPr>
        <p:spPr>
          <a:xfrm>
            <a:off x="1431889" y="6310183"/>
            <a:ext cx="4080087" cy="269875"/>
          </a:xfrm>
          <a:prstGeom prst="rect">
            <a:avLst/>
          </a:prstGeom>
        </p:spPr>
        <p:txBody>
          <a:bodyPr vert="horz" wrap="square" lIns="0" tIns="0" rIns="0" bIns="0" rtlCol="0">
            <a:spAutoFit/>
          </a:bodyPr>
          <a:lstStyle/>
          <a:p>
            <a:pPr marL="12700">
              <a:lnSpc>
                <a:spcPct val="100000"/>
              </a:lnSpc>
            </a:pPr>
            <a:r>
              <a:rPr sz="1700" b="1" dirty="0">
                <a:solidFill>
                  <a:srgbClr val="FFFFFF"/>
                </a:solidFill>
                <a:latin typeface="Arial"/>
                <a:cs typeface="Arial"/>
              </a:rPr>
              <a:t>A Gratwohl et </a:t>
            </a:r>
            <a:r>
              <a:rPr sz="1700" b="1" spc="-5" dirty="0">
                <a:solidFill>
                  <a:srgbClr val="FFFFFF"/>
                </a:solidFill>
                <a:latin typeface="Arial"/>
                <a:cs typeface="Arial"/>
              </a:rPr>
              <a:t>al. </a:t>
            </a:r>
            <a:r>
              <a:rPr sz="1700" b="1" dirty="0">
                <a:solidFill>
                  <a:srgbClr val="FFFFFF"/>
                </a:solidFill>
                <a:latin typeface="Arial"/>
                <a:cs typeface="Arial"/>
              </a:rPr>
              <a:t>Cancer</a:t>
            </a:r>
            <a:r>
              <a:rPr sz="1700" b="1" spc="-110" dirty="0">
                <a:solidFill>
                  <a:srgbClr val="FFFFFF"/>
                </a:solidFill>
                <a:latin typeface="Arial"/>
                <a:cs typeface="Arial"/>
              </a:rPr>
              <a:t> </a:t>
            </a:r>
            <a:r>
              <a:rPr sz="1700" b="1" spc="-5" dirty="0">
                <a:solidFill>
                  <a:srgbClr val="FFFFFF"/>
                </a:solidFill>
                <a:latin typeface="Arial"/>
                <a:cs typeface="Arial"/>
              </a:rPr>
              <a:t>2009</a:t>
            </a:r>
            <a:endParaRPr sz="1700">
              <a:latin typeface="Arial"/>
              <a:cs typeface="Arial"/>
            </a:endParaRPr>
          </a:p>
        </p:txBody>
      </p:sp>
      <p:sp>
        <p:nvSpPr>
          <p:cNvPr id="9" name="8 Dikdörtgen"/>
          <p:cNvSpPr/>
          <p:nvPr/>
        </p:nvSpPr>
        <p:spPr>
          <a:xfrm>
            <a:off x="0" y="0"/>
            <a:ext cx="12192000" cy="523220"/>
          </a:xfrm>
          <a:prstGeom prst="rect">
            <a:avLst/>
          </a:prstGeom>
          <a:solidFill>
            <a:schemeClr val="bg1">
              <a:lumMod val="85000"/>
            </a:schemeClr>
          </a:solidFill>
        </p:spPr>
        <p:txBody>
          <a:bodyPr wrap="square">
            <a:spAutoFit/>
          </a:bodyPr>
          <a:lstStyle/>
          <a:p>
            <a:r>
              <a:rPr lang="tr-TR" sz="2800" b="1" dirty="0">
                <a:solidFill>
                  <a:schemeClr val="tx2"/>
                </a:solidFill>
                <a:latin typeface="Trebuchet MS" pitchFamily="34" charset="0"/>
              </a:rPr>
              <a:t>     </a:t>
            </a:r>
            <a:r>
              <a:rPr lang="en-US" sz="2800" b="1" dirty="0">
                <a:solidFill>
                  <a:schemeClr val="tx2"/>
                </a:solidFill>
                <a:latin typeface="Trebuchet MS" pitchFamily="34" charset="0"/>
              </a:rPr>
              <a:t>Hematopoietic cell transplantation</a:t>
            </a:r>
            <a:endParaRPr lang="tr-TR" sz="2800" b="1" dirty="0">
              <a:solidFill>
                <a:schemeClr val="tx2"/>
              </a:solidFill>
              <a:latin typeface="Trebuchet MS" pitchFamily="34" charset="0"/>
            </a:endParaRPr>
          </a:p>
        </p:txBody>
      </p:sp>
    </p:spTree>
    <p:extLst>
      <p:ext uri="{BB962C8B-B14F-4D97-AF65-F5344CB8AC3E}">
        <p14:creationId xmlns:p14="http://schemas.microsoft.com/office/powerpoint/2010/main" val="3792671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10"/>
            <a:ext cx="12192000" cy="615553"/>
          </a:xfrm>
          <a:solidFill>
            <a:schemeClr val="bg1">
              <a:lumMod val="85000"/>
            </a:schemeClr>
          </a:solidFill>
        </p:spPr>
        <p:txBody>
          <a:bodyPr>
            <a:normAutofit fontScale="90000"/>
          </a:bodyPr>
          <a:lstStyle/>
          <a:p>
            <a:pPr algn="l"/>
            <a:r>
              <a:rPr lang="tr-TR" b="1" dirty="0">
                <a:latin typeface="+mn-lt"/>
              </a:rPr>
              <a:t>                           Today </a:t>
            </a:r>
            <a:r>
              <a:rPr lang="tr-TR" b="1" dirty="0" err="1">
                <a:latin typeface="+mn-lt"/>
              </a:rPr>
              <a:t>Topics</a:t>
            </a:r>
            <a:r>
              <a:rPr lang="tr-TR" b="1" dirty="0">
                <a:latin typeface="+mn-lt"/>
              </a:rPr>
              <a:t>  </a:t>
            </a:r>
          </a:p>
        </p:txBody>
      </p:sp>
      <p:sp>
        <p:nvSpPr>
          <p:cNvPr id="3" name="2 Metin Yer Tutucusu"/>
          <p:cNvSpPr>
            <a:spLocks noGrp="1"/>
          </p:cNvSpPr>
          <p:nvPr>
            <p:ph type="body" idx="1"/>
          </p:nvPr>
        </p:nvSpPr>
        <p:spPr>
          <a:xfrm>
            <a:off x="2743201" y="816346"/>
            <a:ext cx="8399779" cy="5641544"/>
          </a:xfrm>
        </p:spPr>
        <p:txBody>
          <a:bodyPr>
            <a:normAutofit lnSpcReduction="10000"/>
          </a:bodyPr>
          <a:lstStyle/>
          <a:p>
            <a:pPr marL="870585" indent="-457200">
              <a:lnSpc>
                <a:spcPct val="130000"/>
              </a:lnSpc>
              <a:tabLst>
                <a:tab pos="870585" algn="l"/>
                <a:tab pos="871219" algn="l"/>
              </a:tabLst>
            </a:pPr>
            <a:endParaRPr lang="en-US" spc="-5" dirty="0">
              <a:solidFill>
                <a:srgbClr val="252525"/>
              </a:solidFill>
              <a:latin typeface="+mj-lt"/>
            </a:endParaRPr>
          </a:p>
          <a:p>
            <a:pPr marL="870585" lvl="1" indent="-457200">
              <a:lnSpc>
                <a:spcPct val="130000"/>
              </a:lnSpc>
              <a:buFont typeface="+mj-lt"/>
              <a:buAutoNum type="arabicPeriod"/>
              <a:tabLst>
                <a:tab pos="870585" algn="l"/>
                <a:tab pos="871219" algn="l"/>
              </a:tabLst>
            </a:pPr>
            <a:r>
              <a:rPr lang="en-US" sz="2000" dirty="0">
                <a:solidFill>
                  <a:srgbClr val="252525"/>
                </a:solidFill>
                <a:latin typeface="+mj-lt"/>
                <a:cs typeface="Arial"/>
              </a:rPr>
              <a:t>Donor</a:t>
            </a:r>
            <a:r>
              <a:rPr lang="en-US" sz="2000" spc="-110" dirty="0">
                <a:solidFill>
                  <a:srgbClr val="252525"/>
                </a:solidFill>
                <a:latin typeface="+mj-lt"/>
                <a:cs typeface="Arial"/>
              </a:rPr>
              <a:t> </a:t>
            </a:r>
            <a:r>
              <a:rPr lang="en-US" sz="2000" dirty="0">
                <a:solidFill>
                  <a:srgbClr val="252525"/>
                </a:solidFill>
                <a:latin typeface="+mj-lt"/>
                <a:cs typeface="Arial"/>
              </a:rPr>
              <a:t> selection</a:t>
            </a:r>
          </a:p>
          <a:p>
            <a:pPr marL="1327695" lvl="2" indent="-457200" algn="l">
              <a:lnSpc>
                <a:spcPct val="130000"/>
              </a:lnSpc>
              <a:buFont typeface="+mj-lt"/>
              <a:buAutoNum type="alphaLcPeriod"/>
              <a:tabLst>
                <a:tab pos="870585" algn="l"/>
                <a:tab pos="871219" algn="l"/>
              </a:tabLst>
            </a:pPr>
            <a:r>
              <a:rPr lang="en-US" sz="2000" b="1" spc="-5" dirty="0">
                <a:latin typeface="+mj-lt"/>
              </a:rPr>
              <a:t>Donor </a:t>
            </a:r>
            <a:r>
              <a:rPr lang="en-US" sz="2000" b="1" dirty="0">
                <a:latin typeface="+mj-lt"/>
              </a:rPr>
              <a:t>Screening </a:t>
            </a:r>
            <a:r>
              <a:rPr lang="en-US" sz="2000" b="1" spc="-5" dirty="0">
                <a:latin typeface="+mj-lt"/>
              </a:rPr>
              <a:t>&amp; </a:t>
            </a:r>
            <a:r>
              <a:rPr lang="en-US" sz="2000" b="1" dirty="0">
                <a:latin typeface="+mj-lt"/>
              </a:rPr>
              <a:t>Identification </a:t>
            </a:r>
            <a:endParaRPr lang="en-US" sz="2000" dirty="0">
              <a:solidFill>
                <a:srgbClr val="252525"/>
              </a:solidFill>
              <a:latin typeface="+mj-lt"/>
              <a:cs typeface="Arial"/>
            </a:endParaRPr>
          </a:p>
          <a:p>
            <a:pPr marL="870585" lvl="1" indent="-457200">
              <a:lnSpc>
                <a:spcPct val="130000"/>
              </a:lnSpc>
              <a:buFont typeface="+mj-lt"/>
              <a:buAutoNum type="arabicPeriod"/>
              <a:tabLst>
                <a:tab pos="870585" algn="l"/>
                <a:tab pos="871219" algn="l"/>
              </a:tabLst>
            </a:pPr>
            <a:r>
              <a:rPr lang="en-US" sz="2000" dirty="0">
                <a:solidFill>
                  <a:srgbClr val="252525"/>
                </a:solidFill>
                <a:latin typeface="+mj-lt"/>
                <a:cs typeface="Arial"/>
              </a:rPr>
              <a:t>Source of Stem Cells </a:t>
            </a:r>
          </a:p>
          <a:p>
            <a:pPr marL="1327695" lvl="2" indent="-457200">
              <a:lnSpc>
                <a:spcPct val="130000"/>
              </a:lnSpc>
              <a:buFont typeface="+mj-lt"/>
              <a:buAutoNum type="alphaLcPeriod"/>
              <a:tabLst>
                <a:tab pos="870585" algn="l"/>
                <a:tab pos="871219" algn="l"/>
              </a:tabLst>
            </a:pPr>
            <a:r>
              <a:rPr lang="en-US" sz="2000" b="1" spc="-5" dirty="0">
                <a:latin typeface="+mj-lt"/>
              </a:rPr>
              <a:t>Stem </a:t>
            </a:r>
            <a:r>
              <a:rPr lang="en-US" sz="2000" b="1" dirty="0">
                <a:latin typeface="+mj-lt"/>
              </a:rPr>
              <a:t>Cell</a:t>
            </a:r>
            <a:r>
              <a:rPr lang="en-US" sz="2000" b="1" spc="-55" dirty="0">
                <a:latin typeface="+mj-lt"/>
              </a:rPr>
              <a:t> </a:t>
            </a:r>
            <a:r>
              <a:rPr lang="en-US" sz="2000" b="1" spc="-5" dirty="0">
                <a:latin typeface="+mj-lt"/>
              </a:rPr>
              <a:t>Mobilization</a:t>
            </a:r>
            <a:endParaRPr lang="en-US" sz="2000" b="1" dirty="0">
              <a:latin typeface="+mj-lt"/>
            </a:endParaRPr>
          </a:p>
          <a:p>
            <a:pPr marL="1327695" lvl="2" indent="-457200">
              <a:lnSpc>
                <a:spcPct val="130000"/>
              </a:lnSpc>
              <a:buFont typeface="+mj-lt"/>
              <a:buAutoNum type="alphaLcPeriod"/>
              <a:tabLst>
                <a:tab pos="870585" algn="l"/>
                <a:tab pos="871219" algn="l"/>
              </a:tabLst>
            </a:pPr>
            <a:r>
              <a:rPr lang="en-US" sz="2000" b="1" dirty="0">
                <a:latin typeface="+mj-lt"/>
              </a:rPr>
              <a:t>Stem Cell</a:t>
            </a:r>
            <a:r>
              <a:rPr lang="en-US" sz="2000" b="1" spc="-60" dirty="0">
                <a:latin typeface="+mj-lt"/>
              </a:rPr>
              <a:t> </a:t>
            </a:r>
            <a:r>
              <a:rPr lang="en-US" sz="2000" b="1" spc="-5" dirty="0">
                <a:latin typeface="+mj-lt"/>
              </a:rPr>
              <a:t>Collection</a:t>
            </a:r>
            <a:r>
              <a:rPr lang="en-US" sz="2000" b="1" dirty="0">
                <a:latin typeface="+mj-lt"/>
              </a:rPr>
              <a:t> </a:t>
            </a:r>
          </a:p>
          <a:p>
            <a:pPr marL="1327695" lvl="2" indent="-457200">
              <a:lnSpc>
                <a:spcPct val="130000"/>
              </a:lnSpc>
              <a:buFont typeface="+mj-lt"/>
              <a:buAutoNum type="alphaLcPeriod"/>
              <a:tabLst>
                <a:tab pos="870585" algn="l"/>
                <a:tab pos="871219" algn="l"/>
              </a:tabLst>
            </a:pPr>
            <a:r>
              <a:rPr lang="en-US" sz="2000" b="1" spc="-5" dirty="0">
                <a:solidFill>
                  <a:srgbClr val="252525"/>
                </a:solidFill>
                <a:latin typeface="+mj-lt"/>
                <a:cs typeface="Arial"/>
              </a:rPr>
              <a:t>Stem Cell processing </a:t>
            </a:r>
            <a:endParaRPr lang="en-US" sz="2000" b="1" dirty="0">
              <a:solidFill>
                <a:srgbClr val="252525"/>
              </a:solidFill>
              <a:latin typeface="+mj-lt"/>
              <a:cs typeface="Arial"/>
            </a:endParaRPr>
          </a:p>
          <a:p>
            <a:pPr marL="870585" lvl="1" indent="-457200">
              <a:lnSpc>
                <a:spcPct val="130000"/>
              </a:lnSpc>
              <a:buFont typeface="+mj-lt"/>
              <a:buAutoNum type="arabicPeriod"/>
              <a:tabLst>
                <a:tab pos="870585" algn="l"/>
                <a:tab pos="871219" algn="l"/>
              </a:tabLst>
            </a:pPr>
            <a:r>
              <a:rPr lang="en-US" sz="2000" dirty="0">
                <a:solidFill>
                  <a:srgbClr val="252525"/>
                </a:solidFill>
                <a:latin typeface="+mj-lt"/>
                <a:cs typeface="Arial"/>
              </a:rPr>
              <a:t>Conditioning Regimen </a:t>
            </a:r>
          </a:p>
          <a:p>
            <a:pPr marL="870585" lvl="1" indent="-457200">
              <a:lnSpc>
                <a:spcPct val="130000"/>
              </a:lnSpc>
              <a:buFont typeface="+mj-lt"/>
              <a:buAutoNum type="arabicPeriod"/>
              <a:tabLst>
                <a:tab pos="870585" algn="l"/>
                <a:tab pos="871219" algn="l"/>
              </a:tabLst>
            </a:pPr>
            <a:r>
              <a:rPr lang="en-US" sz="2000" dirty="0">
                <a:solidFill>
                  <a:srgbClr val="252525"/>
                </a:solidFill>
                <a:latin typeface="+mj-lt"/>
                <a:cs typeface="Arial"/>
              </a:rPr>
              <a:t>Stem Cell Infusion</a:t>
            </a:r>
          </a:p>
          <a:p>
            <a:pPr marL="870585" lvl="1" indent="-457200">
              <a:lnSpc>
                <a:spcPct val="130000"/>
              </a:lnSpc>
              <a:buFont typeface="+mj-lt"/>
              <a:buAutoNum type="arabicPeriod"/>
              <a:tabLst>
                <a:tab pos="870585" algn="l"/>
                <a:tab pos="871219" algn="l"/>
              </a:tabLst>
            </a:pPr>
            <a:r>
              <a:rPr lang="en-US" sz="2000" dirty="0">
                <a:solidFill>
                  <a:srgbClr val="252525"/>
                </a:solidFill>
                <a:latin typeface="+mj-lt"/>
                <a:cs typeface="Arial"/>
              </a:rPr>
              <a:t>Engraftment (allograft /</a:t>
            </a:r>
            <a:r>
              <a:rPr lang="en-US" sz="2000" dirty="0" err="1">
                <a:solidFill>
                  <a:srgbClr val="252525"/>
                </a:solidFill>
                <a:latin typeface="+mj-lt"/>
                <a:cs typeface="Arial"/>
              </a:rPr>
              <a:t>Chemerism</a:t>
            </a:r>
            <a:r>
              <a:rPr lang="en-US" sz="2000" dirty="0">
                <a:solidFill>
                  <a:srgbClr val="252525"/>
                </a:solidFill>
                <a:latin typeface="+mj-lt"/>
                <a:cs typeface="Arial"/>
              </a:rPr>
              <a:t>)</a:t>
            </a:r>
          </a:p>
          <a:p>
            <a:pPr marL="870585" lvl="1" indent="-457200">
              <a:lnSpc>
                <a:spcPct val="130000"/>
              </a:lnSpc>
              <a:buFont typeface="+mj-lt"/>
              <a:buAutoNum type="arabicPeriod"/>
              <a:tabLst>
                <a:tab pos="870585" algn="l"/>
                <a:tab pos="871219" algn="l"/>
              </a:tabLst>
            </a:pPr>
            <a:r>
              <a:rPr lang="en-US" sz="2000" dirty="0" err="1">
                <a:solidFill>
                  <a:srgbClr val="252525"/>
                </a:solidFill>
                <a:latin typeface="+mj-lt"/>
                <a:cs typeface="Arial"/>
              </a:rPr>
              <a:t>Prophilaxis</a:t>
            </a:r>
            <a:r>
              <a:rPr lang="en-US" sz="2000" dirty="0">
                <a:solidFill>
                  <a:srgbClr val="252525"/>
                </a:solidFill>
                <a:latin typeface="+mj-lt"/>
                <a:cs typeface="Arial"/>
              </a:rPr>
              <a:t> (GVHD, </a:t>
            </a:r>
            <a:r>
              <a:rPr lang="en-US" sz="2000" dirty="0" err="1">
                <a:solidFill>
                  <a:srgbClr val="252525"/>
                </a:solidFill>
                <a:latin typeface="+mj-lt"/>
                <a:cs typeface="Arial"/>
              </a:rPr>
              <a:t>infection,VOD</a:t>
            </a:r>
            <a:r>
              <a:rPr lang="en-US" sz="2000" dirty="0">
                <a:solidFill>
                  <a:srgbClr val="252525"/>
                </a:solidFill>
                <a:latin typeface="+mj-lt"/>
                <a:cs typeface="Arial"/>
              </a:rPr>
              <a:t> ) </a:t>
            </a:r>
          </a:p>
          <a:p>
            <a:pPr marL="870585" lvl="1" indent="-457200">
              <a:lnSpc>
                <a:spcPct val="130000"/>
              </a:lnSpc>
              <a:buFont typeface="+mj-lt"/>
              <a:buAutoNum type="arabicPeriod"/>
              <a:tabLst>
                <a:tab pos="870585" algn="l"/>
                <a:tab pos="871219" algn="l"/>
              </a:tabLst>
            </a:pPr>
            <a:r>
              <a:rPr lang="en-US" sz="2000" dirty="0">
                <a:solidFill>
                  <a:srgbClr val="252525"/>
                </a:solidFill>
                <a:latin typeface="+mj-lt"/>
                <a:cs typeface="Arial"/>
              </a:rPr>
              <a:t>Early &amp; Late Effects (Control)</a:t>
            </a:r>
            <a:endParaRPr lang="tr-TR" sz="2000" dirty="0">
              <a:solidFill>
                <a:srgbClr val="252525"/>
              </a:solidFill>
              <a:latin typeface="+mj-lt"/>
              <a:cs typeface="Arial"/>
            </a:endParaRPr>
          </a:p>
          <a:p>
            <a:pPr marL="870585" lvl="1" indent="-457200">
              <a:lnSpc>
                <a:spcPct val="130000"/>
              </a:lnSpc>
              <a:tabLst>
                <a:tab pos="870585" algn="l"/>
                <a:tab pos="871219" algn="l"/>
              </a:tabLst>
            </a:pPr>
            <a:endParaRPr lang="en-US" dirty="0">
              <a:latin typeface="+mj-lt"/>
              <a:cs typeface="Arial"/>
            </a:endParaRPr>
          </a:p>
          <a:p>
            <a:pPr marL="870585" lvl="1" indent="-457200">
              <a:lnSpc>
                <a:spcPct val="130000"/>
              </a:lnSpc>
              <a:buFont typeface="+mj-lt"/>
              <a:buAutoNum type="arabicPeriod"/>
              <a:tabLst>
                <a:tab pos="870585" algn="l"/>
                <a:tab pos="871219" algn="l"/>
              </a:tabLst>
            </a:pPr>
            <a:endParaRPr lang="en-US" spc="-5" dirty="0">
              <a:solidFill>
                <a:srgbClr val="252525"/>
              </a:solidFill>
              <a:latin typeface="+mj-lt"/>
            </a:endParaRPr>
          </a:p>
        </p:txBody>
      </p:sp>
    </p:spTree>
    <p:extLst>
      <p:ext uri="{BB962C8B-B14F-4D97-AF65-F5344CB8AC3E}">
        <p14:creationId xmlns:p14="http://schemas.microsoft.com/office/powerpoint/2010/main" val="1508042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9"/>
          <p:cNvSpPr txBox="1">
            <a:spLocks/>
          </p:cNvSpPr>
          <p:nvPr/>
        </p:nvSpPr>
        <p:spPr>
          <a:xfrm>
            <a:off x="0" y="5"/>
            <a:ext cx="12192000" cy="615553"/>
          </a:xfrm>
          <a:prstGeom prst="rect">
            <a:avLst/>
          </a:prstGeom>
          <a:solidFill>
            <a:schemeClr val="bg1">
              <a:lumMod val="85000"/>
            </a:schemeClr>
          </a:solid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4000" i="0" u="none" strike="noStrike" kern="0" cap="none" spc="-5" normalizeH="0" baseline="0" noProof="0" dirty="0">
                <a:ln>
                  <a:noFill/>
                </a:ln>
                <a:solidFill>
                  <a:schemeClr val="tx2"/>
                </a:solidFill>
                <a:effectLst/>
                <a:uLnTx/>
                <a:uFillTx/>
                <a:latin typeface="Trebuchet MS" pitchFamily="34" charset="0"/>
                <a:ea typeface="+mj-ea"/>
                <a:cs typeface="+mj-cs"/>
              </a:rPr>
              <a:t>     </a:t>
            </a:r>
            <a:r>
              <a:rPr kumimoji="0" lang="en-US" sz="4000" i="0" u="none" strike="noStrike" kern="0" cap="none" spc="-5" normalizeH="0" baseline="0" noProof="0" dirty="0">
                <a:ln>
                  <a:noFill/>
                </a:ln>
                <a:solidFill>
                  <a:schemeClr val="tx2"/>
                </a:solidFill>
                <a:effectLst/>
                <a:uLnTx/>
                <a:uFillTx/>
                <a:latin typeface="Trebuchet MS" pitchFamily="34" charset="0"/>
                <a:ea typeface="+mj-ea"/>
                <a:cs typeface="+mj-cs"/>
              </a:rPr>
              <a:t>Allogeneic SCT is a complex</a:t>
            </a:r>
            <a:r>
              <a:rPr kumimoji="0" lang="en-US" sz="4000" i="0" u="none" strike="noStrike" kern="0" cap="none" spc="110" normalizeH="0" baseline="0" noProof="0" dirty="0">
                <a:ln>
                  <a:noFill/>
                </a:ln>
                <a:solidFill>
                  <a:schemeClr val="tx2"/>
                </a:solidFill>
                <a:effectLst/>
                <a:uLnTx/>
                <a:uFillTx/>
                <a:latin typeface="Trebuchet MS" pitchFamily="34" charset="0"/>
                <a:ea typeface="+mj-ea"/>
                <a:cs typeface="+mj-cs"/>
              </a:rPr>
              <a:t> </a:t>
            </a:r>
            <a:r>
              <a:rPr kumimoji="0" lang="en-US" sz="4000" i="0" u="none" strike="noStrike" kern="0" cap="none" spc="-5" normalizeH="0" baseline="0" noProof="0" dirty="0">
                <a:ln>
                  <a:noFill/>
                </a:ln>
                <a:solidFill>
                  <a:schemeClr val="tx2"/>
                </a:solidFill>
                <a:effectLst/>
                <a:uLnTx/>
                <a:uFillTx/>
                <a:latin typeface="Trebuchet MS" pitchFamily="34" charset="0"/>
                <a:ea typeface="+mj-ea"/>
                <a:cs typeface="+mj-cs"/>
              </a:rPr>
              <a:t>procedure</a:t>
            </a:r>
          </a:p>
        </p:txBody>
      </p:sp>
      <p:pic>
        <p:nvPicPr>
          <p:cNvPr id="18" name="Picture 4"/>
          <p:cNvPicPr>
            <a:picLocks noChangeAspect="1" noChangeArrowheads="1"/>
          </p:cNvPicPr>
          <p:nvPr/>
        </p:nvPicPr>
        <p:blipFill>
          <a:blip r:embed="rId2" cstate="print"/>
          <a:srcRect/>
          <a:stretch>
            <a:fillRect/>
          </a:stretch>
        </p:blipFill>
        <p:spPr bwMode="auto">
          <a:xfrm>
            <a:off x="11176000" y="3619500"/>
            <a:ext cx="406400" cy="342900"/>
          </a:xfrm>
          <a:prstGeom prst="rect">
            <a:avLst/>
          </a:prstGeom>
          <a:noFill/>
          <a:ln w="9525">
            <a:noFill/>
            <a:miter lim="800000"/>
            <a:headEnd/>
            <a:tailEnd/>
          </a:ln>
        </p:spPr>
      </p:pic>
      <p:pic>
        <p:nvPicPr>
          <p:cNvPr id="34" name="Picture 4"/>
          <p:cNvPicPr>
            <a:picLocks noChangeAspect="1" noChangeArrowheads="1"/>
          </p:cNvPicPr>
          <p:nvPr/>
        </p:nvPicPr>
        <p:blipFill>
          <a:blip r:embed="rId2" cstate="print"/>
          <a:srcRect/>
          <a:stretch>
            <a:fillRect/>
          </a:stretch>
        </p:blipFill>
        <p:spPr bwMode="auto">
          <a:xfrm>
            <a:off x="10744200" y="3657600"/>
            <a:ext cx="609600" cy="342900"/>
          </a:xfrm>
          <a:prstGeom prst="rect">
            <a:avLst/>
          </a:prstGeom>
          <a:noFill/>
          <a:ln w="9525">
            <a:noFill/>
            <a:miter lim="800000"/>
            <a:headEnd/>
            <a:tailEnd/>
          </a:ln>
        </p:spPr>
      </p:pic>
      <p:sp>
        <p:nvSpPr>
          <p:cNvPr id="14" name="object 5"/>
          <p:cNvSpPr txBox="1"/>
          <p:nvPr/>
        </p:nvSpPr>
        <p:spPr>
          <a:xfrm>
            <a:off x="11590191"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34</a:t>
            </a:r>
            <a:endParaRPr sz="1000">
              <a:latin typeface="Arial"/>
              <a:cs typeface="Arial"/>
            </a:endParaRPr>
          </a:p>
        </p:txBody>
      </p:sp>
      <p:pic>
        <p:nvPicPr>
          <p:cNvPr id="15" name="Picture 1"/>
          <p:cNvPicPr>
            <a:picLocks noChangeAspect="1" noChangeArrowheads="1"/>
          </p:cNvPicPr>
          <p:nvPr/>
        </p:nvPicPr>
        <p:blipFill>
          <a:blip r:embed="rId3" cstate="print"/>
          <a:srcRect/>
          <a:stretch>
            <a:fillRect/>
          </a:stretch>
        </p:blipFill>
        <p:spPr bwMode="auto">
          <a:xfrm>
            <a:off x="0" y="1552575"/>
            <a:ext cx="12119956" cy="4819650"/>
          </a:xfrm>
          <a:prstGeom prst="rect">
            <a:avLst/>
          </a:prstGeom>
          <a:ln>
            <a:noFill/>
          </a:ln>
          <a:effectLst>
            <a:softEdge rad="112500"/>
          </a:effectLst>
        </p:spPr>
      </p:pic>
    </p:spTree>
    <p:extLst>
      <p:ext uri="{BB962C8B-B14F-4D97-AF65-F5344CB8AC3E}">
        <p14:creationId xmlns:p14="http://schemas.microsoft.com/office/powerpoint/2010/main" val="18852494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sz="half" idx="4294967295"/>
          </p:nvPr>
        </p:nvSpPr>
        <p:spPr>
          <a:xfrm>
            <a:off x="533407" y="1371607"/>
            <a:ext cx="4897967" cy="4498667"/>
          </a:xfrm>
          <a:prstGeom prst="rect">
            <a:avLst/>
          </a:prstGeom>
        </p:spPr>
        <p:txBody>
          <a:bodyPr vert="horz" wrap="square" lIns="0" tIns="0" rIns="0" bIns="0" rtlCol="0">
            <a:spAutoFit/>
          </a:bodyPr>
          <a:lstStyle/>
          <a:p>
            <a:pPr marL="355600" indent="-342900">
              <a:lnSpc>
                <a:spcPct val="150000"/>
              </a:lnSpc>
              <a:buChar char="•"/>
              <a:tabLst>
                <a:tab pos="354965" algn="l"/>
                <a:tab pos="355600" algn="l"/>
              </a:tabLst>
            </a:pPr>
            <a:r>
              <a:rPr sz="2400" spc="-5" dirty="0">
                <a:latin typeface="Trebuchet MS" pitchFamily="34" charset="0"/>
              </a:rPr>
              <a:t>HLA-identical</a:t>
            </a:r>
            <a:r>
              <a:rPr sz="2400" spc="-20" dirty="0">
                <a:latin typeface="Trebuchet MS" pitchFamily="34" charset="0"/>
              </a:rPr>
              <a:t> </a:t>
            </a:r>
            <a:r>
              <a:rPr sz="2400" spc="-5" dirty="0">
                <a:latin typeface="Trebuchet MS" pitchFamily="34" charset="0"/>
              </a:rPr>
              <a:t>sibling</a:t>
            </a:r>
          </a:p>
          <a:p>
            <a:pPr marL="756285" lvl="1" indent="-286385">
              <a:lnSpc>
                <a:spcPct val="150000"/>
              </a:lnSpc>
              <a:spcBef>
                <a:spcPts val="484"/>
              </a:spcBef>
              <a:buChar char="–"/>
              <a:tabLst>
                <a:tab pos="756285" algn="l"/>
                <a:tab pos="756920" algn="l"/>
              </a:tabLst>
            </a:pPr>
            <a:r>
              <a:rPr sz="2400" dirty="0">
                <a:latin typeface="Trebuchet MS" pitchFamily="34" charset="0"/>
                <a:cs typeface="Arial"/>
              </a:rPr>
              <a:t>First</a:t>
            </a:r>
            <a:r>
              <a:rPr sz="2400" spc="-100" dirty="0">
                <a:latin typeface="Trebuchet MS" pitchFamily="34" charset="0"/>
                <a:cs typeface="Arial"/>
              </a:rPr>
              <a:t> </a:t>
            </a:r>
            <a:r>
              <a:rPr sz="2400" dirty="0">
                <a:latin typeface="Trebuchet MS" pitchFamily="34" charset="0"/>
                <a:cs typeface="Arial"/>
              </a:rPr>
              <a:t>choice</a:t>
            </a:r>
            <a:endParaRPr sz="2400" dirty="0">
              <a:latin typeface="Trebuchet MS" pitchFamily="34" charset="0"/>
              <a:cs typeface="Times New Roman"/>
            </a:endParaRPr>
          </a:p>
          <a:p>
            <a:pPr marL="355600" indent="-342900">
              <a:lnSpc>
                <a:spcPct val="150000"/>
              </a:lnSpc>
              <a:spcBef>
                <a:spcPts val="1155"/>
              </a:spcBef>
              <a:buChar char="•"/>
              <a:tabLst>
                <a:tab pos="354965" algn="l"/>
                <a:tab pos="355600" algn="l"/>
              </a:tabLst>
            </a:pPr>
            <a:r>
              <a:rPr sz="2400" spc="-5" dirty="0">
                <a:latin typeface="Trebuchet MS" pitchFamily="34" charset="0"/>
              </a:rPr>
              <a:t>Unrelated</a:t>
            </a:r>
            <a:r>
              <a:rPr sz="2400" spc="-35" dirty="0">
                <a:latin typeface="Trebuchet MS" pitchFamily="34" charset="0"/>
              </a:rPr>
              <a:t> </a:t>
            </a:r>
            <a:r>
              <a:rPr sz="2400" spc="-5" dirty="0">
                <a:latin typeface="Trebuchet MS" pitchFamily="34" charset="0"/>
              </a:rPr>
              <a:t>donor</a:t>
            </a:r>
            <a:endParaRPr lang="tr-TR" sz="2400" spc="-5" dirty="0">
              <a:latin typeface="Trebuchet MS" pitchFamily="34" charset="0"/>
            </a:endParaRPr>
          </a:p>
          <a:p>
            <a:pPr marL="355600" indent="-342900">
              <a:spcBef>
                <a:spcPts val="1155"/>
              </a:spcBef>
              <a:buChar char="•"/>
              <a:tabLst>
                <a:tab pos="354965" algn="l"/>
                <a:tab pos="355600" algn="l"/>
              </a:tabLst>
            </a:pPr>
            <a:endParaRPr sz="2400" dirty="0">
              <a:latin typeface="Trebuchet MS" pitchFamily="34" charset="0"/>
              <a:cs typeface="Times New Roman"/>
            </a:endParaRPr>
          </a:p>
          <a:p>
            <a:pPr marL="355600" indent="-342900">
              <a:lnSpc>
                <a:spcPct val="150000"/>
              </a:lnSpc>
              <a:buChar char="•"/>
              <a:tabLst>
                <a:tab pos="354965" algn="l"/>
                <a:tab pos="355600" algn="l"/>
              </a:tabLst>
            </a:pPr>
            <a:r>
              <a:rPr sz="2400" spc="-5" dirty="0">
                <a:latin typeface="Trebuchet MS" pitchFamily="34" charset="0"/>
              </a:rPr>
              <a:t>Cord</a:t>
            </a:r>
            <a:r>
              <a:rPr sz="2400" spc="-65" dirty="0">
                <a:latin typeface="Trebuchet MS" pitchFamily="34" charset="0"/>
              </a:rPr>
              <a:t> </a:t>
            </a:r>
            <a:r>
              <a:rPr sz="2400" spc="-5" dirty="0">
                <a:latin typeface="Trebuchet MS" pitchFamily="34" charset="0"/>
              </a:rPr>
              <a:t>blood</a:t>
            </a:r>
          </a:p>
          <a:p>
            <a:pPr>
              <a:spcBef>
                <a:spcPts val="10"/>
              </a:spcBef>
              <a:buFont typeface="Arial"/>
              <a:buChar char="•"/>
            </a:pPr>
            <a:endParaRPr sz="2400" dirty="0">
              <a:latin typeface="Trebuchet MS" pitchFamily="34" charset="0"/>
              <a:cs typeface="Times New Roman"/>
            </a:endParaRPr>
          </a:p>
          <a:p>
            <a:pPr marL="355600" indent="-342900">
              <a:lnSpc>
                <a:spcPct val="150000"/>
              </a:lnSpc>
              <a:buChar char="•"/>
              <a:tabLst>
                <a:tab pos="354965" algn="l"/>
                <a:tab pos="355600" algn="l"/>
              </a:tabLst>
            </a:pPr>
            <a:r>
              <a:rPr sz="2400" dirty="0">
                <a:latin typeface="Trebuchet MS" pitchFamily="34" charset="0"/>
              </a:rPr>
              <a:t>Other </a:t>
            </a:r>
            <a:r>
              <a:rPr sz="2400" spc="-5" dirty="0">
                <a:latin typeface="Trebuchet MS" pitchFamily="34" charset="0"/>
              </a:rPr>
              <a:t>related</a:t>
            </a:r>
            <a:r>
              <a:rPr sz="2400" spc="-60" dirty="0">
                <a:latin typeface="Trebuchet MS" pitchFamily="34" charset="0"/>
              </a:rPr>
              <a:t> </a:t>
            </a:r>
            <a:r>
              <a:rPr sz="2400" spc="-5" dirty="0">
                <a:latin typeface="Trebuchet MS" pitchFamily="34" charset="0"/>
              </a:rPr>
              <a:t>donor</a:t>
            </a:r>
          </a:p>
          <a:p>
            <a:pPr marL="756285" lvl="1" indent="-286385">
              <a:lnSpc>
                <a:spcPct val="150000"/>
              </a:lnSpc>
              <a:spcBef>
                <a:spcPts val="480"/>
              </a:spcBef>
              <a:buChar char="–"/>
              <a:tabLst>
                <a:tab pos="756285" algn="l"/>
                <a:tab pos="756920" algn="l"/>
              </a:tabLst>
            </a:pPr>
            <a:r>
              <a:rPr sz="2400" dirty="0">
                <a:latin typeface="Trebuchet MS" pitchFamily="34" charset="0"/>
                <a:cs typeface="Arial"/>
              </a:rPr>
              <a:t>Haploidentical</a:t>
            </a:r>
          </a:p>
        </p:txBody>
      </p:sp>
      <p:sp>
        <p:nvSpPr>
          <p:cNvPr id="4" name="object 4"/>
          <p:cNvSpPr txBox="1"/>
          <p:nvPr/>
        </p:nvSpPr>
        <p:spPr>
          <a:xfrm>
            <a:off x="6172203" y="1447801"/>
            <a:ext cx="5519420" cy="4524315"/>
          </a:xfrm>
          <a:prstGeom prst="rect">
            <a:avLst/>
          </a:prstGeom>
        </p:spPr>
        <p:txBody>
          <a:bodyPr vert="horz" wrap="square" lIns="0" tIns="0" rIns="0" bIns="0" rtlCol="0">
            <a:spAutoFit/>
          </a:bodyPr>
          <a:lstStyle/>
          <a:p>
            <a:pPr marL="288290" indent="-275590">
              <a:lnSpc>
                <a:spcPct val="150000"/>
              </a:lnSpc>
              <a:spcBef>
                <a:spcPts val="195"/>
              </a:spcBef>
              <a:buChar char="•"/>
              <a:tabLst>
                <a:tab pos="288290" algn="l"/>
                <a:tab pos="288925" algn="l"/>
              </a:tabLst>
            </a:pPr>
            <a:r>
              <a:rPr sz="2400" dirty="0">
                <a:latin typeface="Trebuchet MS" pitchFamily="34" charset="0"/>
                <a:cs typeface="Arial"/>
              </a:rPr>
              <a:t>1/3</a:t>
            </a:r>
            <a:r>
              <a:rPr lang="tr-TR" sz="2400" dirty="0">
                <a:latin typeface="Trebuchet MS" pitchFamily="34" charset="0"/>
                <a:cs typeface="Arial"/>
              </a:rPr>
              <a:t> </a:t>
            </a:r>
            <a:r>
              <a:rPr lang="tr-TR" sz="2400" dirty="0" err="1">
                <a:latin typeface="Trebuchet MS" pitchFamily="34" charset="0"/>
                <a:cs typeface="Arial"/>
              </a:rPr>
              <a:t>patients</a:t>
            </a:r>
            <a:r>
              <a:rPr lang="tr-TR" sz="2400" dirty="0">
                <a:latin typeface="Trebuchet MS" pitchFamily="34" charset="0"/>
                <a:cs typeface="Arial"/>
              </a:rPr>
              <a:t> </a:t>
            </a:r>
            <a:r>
              <a:rPr sz="2400" dirty="0">
                <a:latin typeface="Trebuchet MS" pitchFamily="34" charset="0"/>
                <a:cs typeface="Arial"/>
              </a:rPr>
              <a:t> </a:t>
            </a:r>
            <a:r>
              <a:rPr sz="2400" spc="-5" dirty="0">
                <a:latin typeface="Trebuchet MS" pitchFamily="34" charset="0"/>
                <a:cs typeface="Arial"/>
              </a:rPr>
              <a:t>in </a:t>
            </a:r>
            <a:r>
              <a:rPr sz="2400" spc="-15" dirty="0">
                <a:latin typeface="Trebuchet MS" pitchFamily="34" charset="0"/>
                <a:cs typeface="Arial"/>
              </a:rPr>
              <a:t> </a:t>
            </a:r>
            <a:r>
              <a:rPr sz="2400" spc="-5" dirty="0">
                <a:latin typeface="Trebuchet MS" pitchFamily="34" charset="0"/>
                <a:cs typeface="Arial"/>
              </a:rPr>
              <a:t>population</a:t>
            </a:r>
            <a:endParaRPr sz="2400" dirty="0">
              <a:latin typeface="Trebuchet MS" pitchFamily="34" charset="0"/>
              <a:cs typeface="Times New Roman"/>
            </a:endParaRPr>
          </a:p>
          <a:p>
            <a:pPr>
              <a:lnSpc>
                <a:spcPct val="150000"/>
              </a:lnSpc>
              <a:spcBef>
                <a:spcPts val="10"/>
              </a:spcBef>
              <a:buFont typeface="Arial"/>
              <a:buChar char="•"/>
            </a:pPr>
            <a:endParaRPr sz="2600" dirty="0">
              <a:latin typeface="Trebuchet MS" pitchFamily="34" charset="0"/>
              <a:cs typeface="Times New Roman"/>
            </a:endParaRPr>
          </a:p>
          <a:p>
            <a:pPr marL="203200" indent="-190500">
              <a:lnSpc>
                <a:spcPct val="150000"/>
              </a:lnSpc>
              <a:buChar char="•"/>
              <a:tabLst>
                <a:tab pos="203835" algn="l"/>
              </a:tabLst>
            </a:pPr>
            <a:r>
              <a:rPr lang="tr-TR" sz="2400" dirty="0">
                <a:latin typeface="Trebuchet MS" pitchFamily="34" charset="0"/>
                <a:cs typeface="Arial"/>
              </a:rPr>
              <a:t>  </a:t>
            </a:r>
            <a:r>
              <a:rPr sz="2400" dirty="0">
                <a:latin typeface="Trebuchet MS" pitchFamily="34" charset="0"/>
                <a:cs typeface="Arial"/>
              </a:rPr>
              <a:t>&gt;2</a:t>
            </a:r>
            <a:r>
              <a:rPr lang="tr-TR" sz="2400" dirty="0">
                <a:latin typeface="Trebuchet MS" pitchFamily="34" charset="0"/>
                <a:cs typeface="Arial"/>
              </a:rPr>
              <a:t>9</a:t>
            </a:r>
            <a:r>
              <a:rPr sz="2400" dirty="0">
                <a:latin typeface="Trebuchet MS" pitchFamily="34" charset="0"/>
                <a:cs typeface="Arial"/>
              </a:rPr>
              <a:t> </a:t>
            </a:r>
            <a:r>
              <a:rPr sz="2400" spc="-5" dirty="0">
                <a:latin typeface="Trebuchet MS" pitchFamily="34" charset="0"/>
                <a:cs typeface="Arial"/>
              </a:rPr>
              <a:t>million donors</a:t>
            </a:r>
            <a:r>
              <a:rPr sz="2400" spc="5" dirty="0">
                <a:latin typeface="Trebuchet MS" pitchFamily="34" charset="0"/>
                <a:cs typeface="Arial"/>
              </a:rPr>
              <a:t> </a:t>
            </a:r>
            <a:r>
              <a:rPr sz="2400" spc="-5" dirty="0">
                <a:latin typeface="Trebuchet MS" pitchFamily="34" charset="0"/>
                <a:cs typeface="Arial"/>
              </a:rPr>
              <a:t>worldwide</a:t>
            </a:r>
            <a:endParaRPr sz="2400" dirty="0">
              <a:latin typeface="Trebuchet MS" pitchFamily="34" charset="0"/>
              <a:cs typeface="Arial"/>
            </a:endParaRPr>
          </a:p>
          <a:p>
            <a:pPr>
              <a:lnSpc>
                <a:spcPct val="150000"/>
              </a:lnSpc>
              <a:spcBef>
                <a:spcPts val="10"/>
              </a:spcBef>
            </a:pPr>
            <a:endParaRPr sz="2600" dirty="0">
              <a:latin typeface="Trebuchet MS" pitchFamily="34" charset="0"/>
              <a:cs typeface="Times New Roman"/>
            </a:endParaRPr>
          </a:p>
          <a:p>
            <a:pPr marL="12700">
              <a:lnSpc>
                <a:spcPct val="150000"/>
              </a:lnSpc>
            </a:pPr>
            <a:r>
              <a:rPr sz="2400" spc="-5" dirty="0">
                <a:latin typeface="Trebuchet MS" pitchFamily="34" charset="0"/>
                <a:cs typeface="Arial"/>
              </a:rPr>
              <a:t>• </a:t>
            </a:r>
            <a:r>
              <a:rPr lang="tr-TR" sz="2400" spc="-5" dirty="0">
                <a:latin typeface="Trebuchet MS" pitchFamily="34" charset="0"/>
                <a:cs typeface="Arial"/>
              </a:rPr>
              <a:t>  </a:t>
            </a:r>
            <a:r>
              <a:rPr sz="2400" spc="-5" dirty="0">
                <a:latin typeface="Trebuchet MS" pitchFamily="34" charset="0"/>
                <a:cs typeface="Arial"/>
              </a:rPr>
              <a:t>~</a:t>
            </a:r>
            <a:r>
              <a:rPr lang="tr-TR" sz="2400" spc="-5" dirty="0">
                <a:latin typeface="Trebuchet MS" pitchFamily="34" charset="0"/>
                <a:cs typeface="Arial"/>
              </a:rPr>
              <a:t>7</a:t>
            </a:r>
            <a:r>
              <a:rPr sz="2400" spc="-5" dirty="0">
                <a:latin typeface="Trebuchet MS" pitchFamily="34" charset="0"/>
                <a:cs typeface="Arial"/>
              </a:rPr>
              <a:t>00 000</a:t>
            </a:r>
            <a:r>
              <a:rPr sz="2400" spc="-30" dirty="0">
                <a:latin typeface="Trebuchet MS" pitchFamily="34" charset="0"/>
                <a:cs typeface="Arial"/>
              </a:rPr>
              <a:t> </a:t>
            </a:r>
            <a:r>
              <a:rPr sz="2400" spc="-5" dirty="0">
                <a:latin typeface="Trebuchet MS" pitchFamily="34" charset="0"/>
                <a:cs typeface="Arial"/>
              </a:rPr>
              <a:t>cords</a:t>
            </a:r>
            <a:endParaRPr lang="tr-TR" sz="2400" spc="-5" dirty="0">
              <a:latin typeface="Trebuchet MS" pitchFamily="34" charset="0"/>
              <a:cs typeface="Arial"/>
            </a:endParaRPr>
          </a:p>
          <a:p>
            <a:pPr marL="12700">
              <a:lnSpc>
                <a:spcPct val="150000"/>
              </a:lnSpc>
            </a:pPr>
            <a:endParaRPr lang="tr-TR" sz="2400" spc="-5" dirty="0">
              <a:latin typeface="Trebuchet MS" pitchFamily="34" charset="0"/>
              <a:cs typeface="Arial"/>
            </a:endParaRPr>
          </a:p>
          <a:p>
            <a:pPr marL="12700">
              <a:lnSpc>
                <a:spcPct val="150000"/>
              </a:lnSpc>
            </a:pPr>
            <a:r>
              <a:rPr lang="tr-TR" sz="2400" spc="-5" dirty="0">
                <a:latin typeface="Trebuchet MS" pitchFamily="34" charset="0"/>
                <a:cs typeface="Arial"/>
              </a:rPr>
              <a:t>•   </a:t>
            </a:r>
            <a:r>
              <a:rPr lang="tr-TR" sz="2400" spc="-5" dirty="0" err="1">
                <a:latin typeface="Trebuchet MS" pitchFamily="34" charset="0"/>
                <a:cs typeface="Arial"/>
              </a:rPr>
              <a:t>Inevitable</a:t>
            </a:r>
            <a:r>
              <a:rPr lang="tr-TR" sz="2400" spc="-5" dirty="0">
                <a:latin typeface="Trebuchet MS" pitchFamily="34" charset="0"/>
                <a:cs typeface="Arial"/>
              </a:rPr>
              <a:t> ?</a:t>
            </a:r>
            <a:endParaRPr lang="tr-TR" sz="2400" dirty="0">
              <a:latin typeface="Trebuchet MS" pitchFamily="34" charset="0"/>
              <a:cs typeface="Arial"/>
            </a:endParaRPr>
          </a:p>
          <a:p>
            <a:pPr marL="12700">
              <a:lnSpc>
                <a:spcPct val="150000"/>
              </a:lnSpc>
            </a:pPr>
            <a:endParaRPr sz="2400" dirty="0">
              <a:latin typeface="Trebuchet MS" pitchFamily="34" charset="0"/>
              <a:cs typeface="Arial"/>
            </a:endParaRPr>
          </a:p>
        </p:txBody>
      </p:sp>
      <p:sp>
        <p:nvSpPr>
          <p:cNvPr id="7"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a:solidFill>
                  <a:schemeClr val="tx2"/>
                </a:solidFill>
                <a:latin typeface="Arial"/>
                <a:cs typeface="Arial"/>
              </a:rPr>
              <a:t>  </a:t>
            </a:r>
            <a:r>
              <a:rPr lang="tr-TR" sz="2000" dirty="0">
                <a:solidFill>
                  <a:schemeClr val="tx2"/>
                </a:solidFill>
                <a:sym typeface="Wingdings"/>
              </a:rPr>
              <a:t> </a:t>
            </a:r>
            <a:r>
              <a:rPr lang="tr-TR" sz="2000" b="1" spc="-5" dirty="0">
                <a:solidFill>
                  <a:schemeClr val="tx2"/>
                </a:solidFill>
                <a:latin typeface="Arial"/>
                <a:cs typeface="Arial"/>
              </a:rPr>
              <a:t>D</a:t>
            </a:r>
            <a:r>
              <a:rPr sz="2000" b="1" spc="-5" dirty="0" err="1">
                <a:solidFill>
                  <a:schemeClr val="tx2"/>
                </a:solidFill>
                <a:latin typeface="Arial"/>
                <a:cs typeface="Arial"/>
              </a:rPr>
              <a:t>onor</a:t>
            </a:r>
            <a:r>
              <a:rPr sz="2000" b="1" spc="-40" dirty="0">
                <a:solidFill>
                  <a:schemeClr val="tx2"/>
                </a:solidFill>
                <a:latin typeface="Arial"/>
                <a:cs typeface="Arial"/>
              </a:rPr>
              <a:t> </a:t>
            </a:r>
            <a:r>
              <a:rPr lang="tr-TR" sz="2000" b="1" spc="-5" dirty="0" err="1">
                <a:solidFill>
                  <a:schemeClr val="tx2"/>
                </a:solidFill>
                <a:latin typeface="Arial"/>
                <a:cs typeface="Arial"/>
              </a:rPr>
              <a:t>Selection</a:t>
            </a:r>
            <a:endParaRPr sz="2000" dirty="0">
              <a:solidFill>
                <a:schemeClr val="tx2"/>
              </a:solidFill>
              <a:latin typeface="Arial"/>
              <a:cs typeface="Arial"/>
            </a:endParaRPr>
          </a:p>
        </p:txBody>
      </p:sp>
      <p:sp>
        <p:nvSpPr>
          <p:cNvPr id="8" name="7 Dikdörtgen"/>
          <p:cNvSpPr/>
          <p:nvPr/>
        </p:nvSpPr>
        <p:spPr>
          <a:xfrm>
            <a:off x="533407" y="762010"/>
            <a:ext cx="184731" cy="769441"/>
          </a:xfrm>
          <a:prstGeom prst="rect">
            <a:avLst/>
          </a:prstGeom>
        </p:spPr>
        <p:txBody>
          <a:bodyPr wrap="none">
            <a:spAutoFit/>
          </a:bodyPr>
          <a:lstStyle/>
          <a:p>
            <a:endParaRPr lang="tr-TR" sz="4400" dirty="0">
              <a:solidFill>
                <a:srgbClr val="C00000"/>
              </a:solidFill>
            </a:endParaRPr>
          </a:p>
        </p:txBody>
      </p:sp>
      <p:sp>
        <p:nvSpPr>
          <p:cNvPr id="9" name="8 Dikdörtgen"/>
          <p:cNvSpPr/>
          <p:nvPr/>
        </p:nvSpPr>
        <p:spPr>
          <a:xfrm>
            <a:off x="457200" y="685804"/>
            <a:ext cx="12192000" cy="461665"/>
          </a:xfrm>
          <a:prstGeom prst="rect">
            <a:avLst/>
          </a:prstGeom>
          <a:noFill/>
        </p:spPr>
        <p:txBody>
          <a:bodyPr wrap="square">
            <a:spAutoFit/>
          </a:bodyPr>
          <a:lstStyle/>
          <a:p>
            <a:r>
              <a:rPr lang="tr-TR" sz="2400" b="1" u="sng" spc="-5" dirty="0">
                <a:solidFill>
                  <a:srgbClr val="C00000"/>
                </a:solidFill>
              </a:rPr>
              <a:t>Stem Cell</a:t>
            </a:r>
            <a:r>
              <a:rPr lang="tr-TR" sz="2400" b="1" u="sng" spc="-45" dirty="0">
                <a:solidFill>
                  <a:srgbClr val="C00000"/>
                </a:solidFill>
              </a:rPr>
              <a:t> Donor  </a:t>
            </a:r>
            <a:r>
              <a:rPr lang="tr-TR" sz="2400" b="1" spc="-45" dirty="0">
                <a:solidFill>
                  <a:srgbClr val="C00000"/>
                </a:solidFill>
              </a:rPr>
              <a:t>                                                         </a:t>
            </a:r>
            <a:r>
              <a:rPr lang="tr-TR" sz="2400" b="1" u="sng" spc="-45" dirty="0">
                <a:solidFill>
                  <a:srgbClr val="C00000"/>
                </a:solidFill>
              </a:rPr>
              <a:t>AVAILABILITY</a:t>
            </a:r>
            <a:endParaRPr lang="tr-TR" sz="2400" u="sng" dirty="0">
              <a:solidFill>
                <a:srgbClr val="C00000"/>
              </a:solidFill>
            </a:endParaRPr>
          </a:p>
        </p:txBody>
      </p:sp>
      <p:sp>
        <p:nvSpPr>
          <p:cNvPr id="10" name="object 11"/>
          <p:cNvSpPr/>
          <p:nvPr/>
        </p:nvSpPr>
        <p:spPr>
          <a:xfrm>
            <a:off x="10744200" y="2590800"/>
            <a:ext cx="990600" cy="914400"/>
          </a:xfrm>
          <a:prstGeom prst="rect">
            <a:avLst/>
          </a:prstGeom>
          <a:blipFill>
            <a:blip r:embed="rId3" cstate="print"/>
            <a:stretch>
              <a:fillRect/>
            </a:stretch>
          </a:blipFill>
        </p:spPr>
        <p:txBody>
          <a:bodyPr wrap="square" lIns="0" tIns="0" rIns="0" bIns="0" rtlCol="0"/>
          <a:lstStyle/>
          <a:p>
            <a:endParaRPr/>
          </a:p>
        </p:txBody>
      </p:sp>
      <p:sp>
        <p:nvSpPr>
          <p:cNvPr id="11" name="object 75"/>
          <p:cNvSpPr/>
          <p:nvPr/>
        </p:nvSpPr>
        <p:spPr>
          <a:xfrm flipH="1">
            <a:off x="9677403" y="3810010"/>
            <a:ext cx="1447800" cy="1049401"/>
          </a:xfrm>
          <a:prstGeom prst="rect">
            <a:avLst/>
          </a:prstGeom>
          <a:blipFill>
            <a:blip r:embed="rId4" cstate="print"/>
            <a:stretch>
              <a:fillRect/>
            </a:stretch>
          </a:blipFill>
        </p:spPr>
        <p:txBody>
          <a:bodyPr wrap="square" lIns="0" tIns="0" rIns="0" bIns="0" rtlCol="0"/>
          <a:lstStyle/>
          <a:p>
            <a:endParaRPr/>
          </a:p>
        </p:txBody>
      </p:sp>
      <p:sp>
        <p:nvSpPr>
          <p:cNvPr id="12" name="object 8"/>
          <p:cNvSpPr/>
          <p:nvPr/>
        </p:nvSpPr>
        <p:spPr>
          <a:xfrm>
            <a:off x="10363201" y="1219200"/>
            <a:ext cx="1329267" cy="1219202"/>
          </a:xfrm>
          <a:prstGeom prst="rect">
            <a:avLst/>
          </a:prstGeom>
          <a:blipFill>
            <a:blip r:embed="rId5" cstate="print"/>
            <a:stretch>
              <a:fillRect/>
            </a:stretch>
          </a:blipFill>
        </p:spPr>
        <p:txBody>
          <a:bodyPr wrap="square" lIns="0" tIns="0" rIns="0" bIns="0" rtlCol="0"/>
          <a:lstStyle/>
          <a:p>
            <a:endParaRPr/>
          </a:p>
        </p:txBody>
      </p:sp>
      <p:pic>
        <p:nvPicPr>
          <p:cNvPr id="14" name="Picture 3"/>
          <p:cNvPicPr>
            <a:picLocks noChangeAspect="1" noChangeArrowheads="1"/>
          </p:cNvPicPr>
          <p:nvPr/>
        </p:nvPicPr>
        <p:blipFill>
          <a:blip r:embed="rId6" cstate="print"/>
          <a:srcRect/>
          <a:stretch>
            <a:fillRect/>
          </a:stretch>
        </p:blipFill>
        <p:spPr bwMode="auto">
          <a:xfrm flipH="1">
            <a:off x="4648200" y="1143000"/>
            <a:ext cx="1143000" cy="1066800"/>
          </a:xfrm>
          <a:prstGeom prst="rect">
            <a:avLst/>
          </a:prstGeom>
          <a:noFill/>
          <a:ln w="9525">
            <a:noFill/>
            <a:miter lim="800000"/>
            <a:headEnd/>
            <a:tailEnd/>
          </a:ln>
        </p:spPr>
      </p:pic>
      <p:pic>
        <p:nvPicPr>
          <p:cNvPr id="17" name="Picture 2"/>
          <p:cNvPicPr>
            <a:picLocks noChangeAspect="1" noChangeArrowheads="1"/>
          </p:cNvPicPr>
          <p:nvPr/>
        </p:nvPicPr>
        <p:blipFill>
          <a:blip r:embed="rId7" cstate="print"/>
          <a:srcRect/>
          <a:stretch>
            <a:fillRect/>
          </a:stretch>
        </p:blipFill>
        <p:spPr bwMode="auto">
          <a:xfrm flipH="1">
            <a:off x="10591799" y="4876800"/>
            <a:ext cx="1066800" cy="1219200"/>
          </a:xfrm>
          <a:prstGeom prst="rect">
            <a:avLst/>
          </a:prstGeom>
          <a:noFill/>
          <a:ln w="9525">
            <a:noFill/>
            <a:miter lim="800000"/>
            <a:headEnd/>
            <a:tailEnd/>
          </a:ln>
        </p:spPr>
      </p:pic>
      <p:pic>
        <p:nvPicPr>
          <p:cNvPr id="19" name="Picture 3"/>
          <p:cNvPicPr>
            <a:picLocks noChangeAspect="1" noChangeArrowheads="1"/>
          </p:cNvPicPr>
          <p:nvPr/>
        </p:nvPicPr>
        <p:blipFill>
          <a:blip r:embed="rId6" cstate="print"/>
          <a:srcRect/>
          <a:stretch>
            <a:fillRect/>
          </a:stretch>
        </p:blipFill>
        <p:spPr bwMode="auto">
          <a:xfrm flipH="1">
            <a:off x="4648200" y="2362200"/>
            <a:ext cx="1143000" cy="1066800"/>
          </a:xfrm>
          <a:prstGeom prst="rect">
            <a:avLst/>
          </a:prstGeom>
          <a:noFill/>
          <a:ln w="9525">
            <a:noFill/>
            <a:miter lim="800000"/>
            <a:headEnd/>
            <a:tailEnd/>
          </a:ln>
        </p:spPr>
      </p:pic>
      <p:pic>
        <p:nvPicPr>
          <p:cNvPr id="20" name="Picture 3"/>
          <p:cNvPicPr>
            <a:picLocks noChangeAspect="1" noChangeArrowheads="1"/>
          </p:cNvPicPr>
          <p:nvPr/>
        </p:nvPicPr>
        <p:blipFill>
          <a:blip r:embed="rId6" cstate="print"/>
          <a:srcRect/>
          <a:stretch>
            <a:fillRect/>
          </a:stretch>
        </p:blipFill>
        <p:spPr bwMode="auto">
          <a:xfrm flipH="1">
            <a:off x="4648200" y="3505200"/>
            <a:ext cx="1143000" cy="1066800"/>
          </a:xfrm>
          <a:prstGeom prst="rect">
            <a:avLst/>
          </a:prstGeom>
          <a:noFill/>
          <a:ln w="9525">
            <a:noFill/>
            <a:miter lim="800000"/>
            <a:headEnd/>
            <a:tailEnd/>
          </a:ln>
        </p:spPr>
      </p:pic>
      <p:pic>
        <p:nvPicPr>
          <p:cNvPr id="21" name="Picture 3"/>
          <p:cNvPicPr>
            <a:picLocks noChangeAspect="1" noChangeArrowheads="1"/>
          </p:cNvPicPr>
          <p:nvPr/>
        </p:nvPicPr>
        <p:blipFill>
          <a:blip r:embed="rId6" cstate="print"/>
          <a:srcRect/>
          <a:stretch>
            <a:fillRect/>
          </a:stretch>
        </p:blipFill>
        <p:spPr bwMode="auto">
          <a:xfrm flipH="1">
            <a:off x="4724400" y="4800600"/>
            <a:ext cx="1143000" cy="1066800"/>
          </a:xfrm>
          <a:prstGeom prst="rect">
            <a:avLst/>
          </a:prstGeom>
          <a:noFill/>
          <a:ln w="9525">
            <a:noFill/>
            <a:miter lim="800000"/>
            <a:headEnd/>
            <a:tailEnd/>
          </a:ln>
        </p:spPr>
      </p:pic>
      <p:sp>
        <p:nvSpPr>
          <p:cNvPr id="22" name="object 73"/>
          <p:cNvSpPr/>
          <p:nvPr/>
        </p:nvSpPr>
        <p:spPr>
          <a:xfrm flipH="1">
            <a:off x="10363207" y="3810000"/>
            <a:ext cx="1371599" cy="1066800"/>
          </a:xfrm>
          <a:prstGeom prst="rect">
            <a:avLst/>
          </a:prstGeom>
          <a:blipFill>
            <a:blip r:embed="rId8" cstate="print"/>
            <a:stretch>
              <a:fillRect/>
            </a:stretch>
          </a:blipFill>
        </p:spPr>
        <p:txBody>
          <a:bodyPr wrap="square" lIns="0" tIns="0" rIns="0" bIns="0" rtlCol="0"/>
          <a:lstStyle/>
          <a:p>
            <a:endParaRPr/>
          </a:p>
        </p:txBody>
      </p:sp>
      <p:sp>
        <p:nvSpPr>
          <p:cNvPr id="16" name="15 Şeritli Sağ Ok"/>
          <p:cNvSpPr/>
          <p:nvPr/>
        </p:nvSpPr>
        <p:spPr>
          <a:xfrm flipH="1">
            <a:off x="5867400" y="1600200"/>
            <a:ext cx="533400" cy="304800"/>
          </a:xfrm>
          <a:prstGeom prst="strip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17 Şeritli Sağ Ok"/>
          <p:cNvSpPr/>
          <p:nvPr/>
        </p:nvSpPr>
        <p:spPr>
          <a:xfrm flipH="1">
            <a:off x="5943600" y="2743200"/>
            <a:ext cx="533400" cy="304800"/>
          </a:xfrm>
          <a:prstGeom prst="strip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22 Şeritli Sağ Ok"/>
          <p:cNvSpPr/>
          <p:nvPr/>
        </p:nvSpPr>
        <p:spPr>
          <a:xfrm flipH="1">
            <a:off x="5943600" y="3886200"/>
            <a:ext cx="533400" cy="304800"/>
          </a:xfrm>
          <a:prstGeom prst="strip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23 Şeritli Sağ Ok"/>
          <p:cNvSpPr/>
          <p:nvPr/>
        </p:nvSpPr>
        <p:spPr>
          <a:xfrm flipH="1">
            <a:off x="5943600" y="5029200"/>
            <a:ext cx="533400" cy="304800"/>
          </a:xfrm>
          <a:prstGeom prst="strip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729663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r>
              <a:rPr lang="en-US" b="0" dirty="0">
                <a:solidFill>
                  <a:srgbClr val="C00000"/>
                </a:solidFill>
                <a:latin typeface="Trebuchet MS" pitchFamily="34" charset="0"/>
              </a:rPr>
              <a:t>Why is HLA so</a:t>
            </a:r>
            <a:r>
              <a:rPr lang="en-US" b="0" spc="-85" dirty="0">
                <a:solidFill>
                  <a:srgbClr val="C00000"/>
                </a:solidFill>
                <a:latin typeface="Trebuchet MS" pitchFamily="34" charset="0"/>
              </a:rPr>
              <a:t> </a:t>
            </a:r>
            <a:r>
              <a:rPr lang="en-US" b="0" dirty="0">
                <a:solidFill>
                  <a:srgbClr val="C00000"/>
                </a:solidFill>
                <a:latin typeface="Trebuchet MS" pitchFamily="34" charset="0"/>
              </a:rPr>
              <a:t>important?</a:t>
            </a:r>
            <a:endParaRPr lang="tr-TR" b="0" dirty="0">
              <a:solidFill>
                <a:srgbClr val="C00000"/>
              </a:solidFill>
              <a:latin typeface="Trebuchet MS" pitchFamily="34" charset="0"/>
            </a:endParaRPr>
          </a:p>
        </p:txBody>
      </p:sp>
      <p:sp>
        <p:nvSpPr>
          <p:cNvPr id="3" name="object 3"/>
          <p:cNvSpPr txBox="1"/>
          <p:nvPr/>
        </p:nvSpPr>
        <p:spPr>
          <a:xfrm>
            <a:off x="2209800" y="4495800"/>
            <a:ext cx="9474200" cy="2492990"/>
          </a:xfrm>
          <a:prstGeom prst="rect">
            <a:avLst/>
          </a:prstGeom>
        </p:spPr>
        <p:txBody>
          <a:bodyPr vert="horz" wrap="square" lIns="0" tIns="0" rIns="0" bIns="0" rtlCol="0">
            <a:spAutoFit/>
          </a:bodyPr>
          <a:lstStyle/>
          <a:p>
            <a:pPr marL="355600" indent="-342900">
              <a:lnSpc>
                <a:spcPct val="150000"/>
              </a:lnSpc>
              <a:buChar char="•"/>
              <a:tabLst>
                <a:tab pos="355600" algn="l"/>
                <a:tab pos="356235" algn="l"/>
              </a:tabLst>
            </a:pPr>
            <a:r>
              <a:rPr lang="en-US" spc="-5" dirty="0" smtClean="0">
                <a:cs typeface="Arial"/>
              </a:rPr>
              <a:t>Self and non self molecules</a:t>
            </a:r>
          </a:p>
          <a:p>
            <a:pPr marL="355600" indent="-342900">
              <a:lnSpc>
                <a:spcPct val="150000"/>
              </a:lnSpc>
              <a:buChar char="•"/>
              <a:tabLst>
                <a:tab pos="355600" algn="l"/>
                <a:tab pos="356235" algn="l"/>
              </a:tabLst>
            </a:pPr>
            <a:r>
              <a:rPr spc="-5" dirty="0" smtClean="0">
                <a:cs typeface="Arial"/>
              </a:rPr>
              <a:t>Discovered</a:t>
            </a:r>
            <a:r>
              <a:rPr spc="-5" dirty="0">
                <a:cs typeface="Arial"/>
              </a:rPr>
              <a:t>: in mice (1937), </a:t>
            </a:r>
            <a:r>
              <a:rPr dirty="0">
                <a:cs typeface="Arial"/>
              </a:rPr>
              <a:t>humans</a:t>
            </a:r>
            <a:r>
              <a:rPr spc="105" dirty="0">
                <a:cs typeface="Arial"/>
              </a:rPr>
              <a:t> </a:t>
            </a:r>
            <a:r>
              <a:rPr spc="-5" dirty="0">
                <a:cs typeface="Arial"/>
              </a:rPr>
              <a:t>(1954)</a:t>
            </a:r>
            <a:endParaRPr dirty="0">
              <a:cs typeface="Times New Roman"/>
            </a:endParaRPr>
          </a:p>
          <a:p>
            <a:pPr marL="355600" marR="296545" indent="-342900">
              <a:lnSpc>
                <a:spcPct val="150000"/>
              </a:lnSpc>
              <a:buChar char="•"/>
              <a:tabLst>
                <a:tab pos="355600" algn="l"/>
                <a:tab pos="356235" algn="l"/>
              </a:tabLst>
            </a:pPr>
            <a:r>
              <a:rPr spc="-5" dirty="0">
                <a:cs typeface="Arial"/>
              </a:rPr>
              <a:t>HLA is in the </a:t>
            </a:r>
            <a:r>
              <a:rPr dirty="0">
                <a:cs typeface="Arial"/>
              </a:rPr>
              <a:t>MHC </a:t>
            </a:r>
            <a:r>
              <a:rPr spc="-5" dirty="0">
                <a:cs typeface="Arial"/>
              </a:rPr>
              <a:t>on Chr6: </a:t>
            </a:r>
            <a:endParaRPr lang="tr-TR" spc="-5" dirty="0">
              <a:cs typeface="Arial"/>
            </a:endParaRPr>
          </a:p>
          <a:p>
            <a:pPr marL="355600" marR="296545" indent="-342900">
              <a:lnSpc>
                <a:spcPct val="150000"/>
              </a:lnSpc>
              <a:buChar char="•"/>
              <a:tabLst>
                <a:tab pos="355600" algn="l"/>
                <a:tab pos="356235" algn="l"/>
              </a:tabLst>
            </a:pPr>
            <a:r>
              <a:rPr lang="en-US" b="1" dirty="0"/>
              <a:t>HLA is a protein – or marker – found on most cells in your body. </a:t>
            </a:r>
            <a:endParaRPr lang="en-US" b="1" dirty="0">
              <a:cs typeface="Times New Roman"/>
            </a:endParaRPr>
          </a:p>
          <a:p>
            <a:pPr marL="355600" marR="296545" indent="-342900">
              <a:lnSpc>
                <a:spcPct val="150000"/>
              </a:lnSpc>
              <a:buChar char="•"/>
              <a:tabLst>
                <a:tab pos="355600" algn="l"/>
                <a:tab pos="356235" algn="l"/>
              </a:tabLst>
            </a:pPr>
            <a:endParaRPr lang="tr-TR" spc="-5" dirty="0">
              <a:cs typeface="Arial"/>
            </a:endParaRPr>
          </a:p>
          <a:p>
            <a:pPr marL="355600" marR="296545" indent="-342900">
              <a:lnSpc>
                <a:spcPct val="150000"/>
              </a:lnSpc>
              <a:tabLst>
                <a:tab pos="355600" algn="l"/>
                <a:tab pos="356235" algn="l"/>
              </a:tabLst>
            </a:pPr>
            <a:r>
              <a:rPr lang="tr-TR" dirty="0">
                <a:cs typeface="Arial"/>
              </a:rPr>
              <a:t>    </a:t>
            </a:r>
            <a:endParaRPr dirty="0">
              <a:cs typeface="Arial"/>
            </a:endParaRPr>
          </a:p>
        </p:txBody>
      </p:sp>
      <p:pic>
        <p:nvPicPr>
          <p:cNvPr id="5" name="Picture 4" descr="bone marrow stem cell transplant HLA ile ilgili görsel sonucu"/>
          <p:cNvPicPr>
            <a:picLocks noChangeAspect="1" noChangeArrowheads="1"/>
          </p:cNvPicPr>
          <p:nvPr/>
        </p:nvPicPr>
        <p:blipFill>
          <a:blip r:embed="rId3" cstate="print"/>
          <a:srcRect/>
          <a:stretch>
            <a:fillRect/>
          </a:stretch>
        </p:blipFill>
        <p:spPr bwMode="auto">
          <a:xfrm>
            <a:off x="1752600" y="1981200"/>
            <a:ext cx="6858000" cy="2438400"/>
          </a:xfrm>
          <a:prstGeom prst="rect">
            <a:avLst/>
          </a:prstGeom>
          <a:noFill/>
        </p:spPr>
      </p:pic>
      <p:sp>
        <p:nvSpPr>
          <p:cNvPr id="7" name="6 Dikdörtgen"/>
          <p:cNvSpPr/>
          <p:nvPr/>
        </p:nvSpPr>
        <p:spPr>
          <a:xfrm>
            <a:off x="1981210" y="1295409"/>
            <a:ext cx="3535327" cy="646331"/>
          </a:xfrm>
          <a:prstGeom prst="rect">
            <a:avLst/>
          </a:prstGeom>
        </p:spPr>
        <p:txBody>
          <a:bodyPr wrap="none">
            <a:spAutoFit/>
          </a:bodyPr>
          <a:lstStyle/>
          <a:p>
            <a:pPr marL="355600" indent="-342900">
              <a:lnSpc>
                <a:spcPct val="150000"/>
              </a:lnSpc>
              <a:tabLst>
                <a:tab pos="355600" algn="l"/>
                <a:tab pos="356235" algn="l"/>
              </a:tabLst>
            </a:pPr>
            <a:r>
              <a:rPr lang="tr-TR" sz="2400" b="1" spc="-5" dirty="0" err="1">
                <a:cs typeface="Arial"/>
              </a:rPr>
              <a:t>Human</a:t>
            </a:r>
            <a:r>
              <a:rPr lang="tr-TR" sz="2400" b="1" spc="-5" dirty="0">
                <a:cs typeface="Arial"/>
              </a:rPr>
              <a:t> </a:t>
            </a:r>
            <a:r>
              <a:rPr lang="tr-TR" sz="2400" b="1" dirty="0" err="1">
                <a:cs typeface="Arial"/>
              </a:rPr>
              <a:t>Leukocyte</a:t>
            </a:r>
            <a:r>
              <a:rPr lang="tr-TR" sz="2400" b="1" spc="-10" dirty="0">
                <a:cs typeface="Arial"/>
              </a:rPr>
              <a:t> </a:t>
            </a:r>
            <a:r>
              <a:rPr lang="tr-TR" sz="2400" b="1" spc="-5" dirty="0" err="1">
                <a:cs typeface="Arial"/>
              </a:rPr>
              <a:t>Antigen</a:t>
            </a:r>
            <a:endParaRPr lang="tr-TR" sz="2400" b="1" dirty="0">
              <a:cs typeface="Times New Roman"/>
            </a:endParaRPr>
          </a:p>
        </p:txBody>
      </p:sp>
      <p:sp>
        <p:nvSpPr>
          <p:cNvPr id="8" name="7 Dikdörtgen"/>
          <p:cNvSpPr/>
          <p:nvPr/>
        </p:nvSpPr>
        <p:spPr>
          <a:xfrm>
            <a:off x="2806700" y="3996035"/>
            <a:ext cx="4140200" cy="307777"/>
          </a:xfrm>
          <a:prstGeom prst="rect">
            <a:avLst/>
          </a:prstGeom>
          <a:solidFill>
            <a:schemeClr val="bg1"/>
          </a:solidFill>
        </p:spPr>
        <p:txBody>
          <a:bodyPr wrap="square">
            <a:spAutoFit/>
          </a:bodyPr>
          <a:lstStyle/>
          <a:p>
            <a:r>
              <a:rPr lang="en-US" sz="1400" dirty="0">
                <a:solidFill>
                  <a:srgbClr val="FF0000"/>
                </a:solidFill>
                <a:cs typeface="Arial"/>
              </a:rPr>
              <a:t>One of the most </a:t>
            </a:r>
            <a:r>
              <a:rPr lang="en-US" sz="1400" spc="-10" dirty="0">
                <a:solidFill>
                  <a:srgbClr val="FF0000"/>
                </a:solidFill>
                <a:cs typeface="Arial"/>
              </a:rPr>
              <a:t>gene-  </a:t>
            </a:r>
            <a:r>
              <a:rPr lang="en-US" sz="1400" spc="-5" dirty="0">
                <a:solidFill>
                  <a:srgbClr val="FF0000"/>
                </a:solidFill>
                <a:cs typeface="Arial"/>
              </a:rPr>
              <a:t>dense regions </a:t>
            </a:r>
            <a:r>
              <a:rPr lang="en-US" sz="1400" dirty="0">
                <a:solidFill>
                  <a:srgbClr val="FF0000"/>
                </a:solidFill>
                <a:cs typeface="Arial"/>
              </a:rPr>
              <a:t>of the</a:t>
            </a:r>
            <a:r>
              <a:rPr lang="en-US" sz="1400" spc="20" dirty="0">
                <a:solidFill>
                  <a:srgbClr val="FF0000"/>
                </a:solidFill>
                <a:cs typeface="Arial"/>
              </a:rPr>
              <a:t> </a:t>
            </a:r>
            <a:r>
              <a:rPr lang="en-US" sz="1400" spc="-5" dirty="0">
                <a:solidFill>
                  <a:srgbClr val="FF0000"/>
                </a:solidFill>
                <a:cs typeface="Arial"/>
              </a:rPr>
              <a:t>genome</a:t>
            </a:r>
            <a:endParaRPr lang="tr-TR" sz="1400" dirty="0">
              <a:solidFill>
                <a:srgbClr val="FF0000"/>
              </a:solidFill>
            </a:endParaRPr>
          </a:p>
        </p:txBody>
      </p:sp>
      <p:sp>
        <p:nvSpPr>
          <p:cNvPr id="9"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a:solidFill>
                  <a:schemeClr val="tx2"/>
                </a:solidFill>
                <a:latin typeface="Arial"/>
                <a:cs typeface="Arial"/>
              </a:rPr>
              <a:t>  </a:t>
            </a:r>
            <a:r>
              <a:rPr lang="tr-TR" sz="2000" dirty="0">
                <a:solidFill>
                  <a:schemeClr val="tx2"/>
                </a:solidFill>
                <a:sym typeface="Wingdings"/>
              </a:rPr>
              <a:t> </a:t>
            </a:r>
            <a:r>
              <a:rPr lang="tr-TR" sz="2000" b="1" spc="-5" dirty="0">
                <a:solidFill>
                  <a:schemeClr val="tx2"/>
                </a:solidFill>
                <a:latin typeface="Arial"/>
                <a:cs typeface="Arial"/>
              </a:rPr>
              <a:t>D</a:t>
            </a:r>
            <a:r>
              <a:rPr sz="2000" b="1" spc="-5" dirty="0" err="1">
                <a:solidFill>
                  <a:schemeClr val="tx2"/>
                </a:solidFill>
                <a:latin typeface="Arial"/>
                <a:cs typeface="Arial"/>
              </a:rPr>
              <a:t>onor</a:t>
            </a:r>
            <a:r>
              <a:rPr sz="2000" b="1" spc="-40" dirty="0">
                <a:solidFill>
                  <a:schemeClr val="tx2"/>
                </a:solidFill>
                <a:latin typeface="Arial"/>
                <a:cs typeface="Arial"/>
              </a:rPr>
              <a:t> </a:t>
            </a:r>
            <a:r>
              <a:rPr lang="tr-TR" sz="2000" b="1" spc="-5" dirty="0" err="1">
                <a:solidFill>
                  <a:schemeClr val="tx2"/>
                </a:solidFill>
                <a:latin typeface="Arial"/>
                <a:cs typeface="Arial"/>
              </a:rPr>
              <a:t>Selection</a:t>
            </a:r>
            <a:endParaRPr sz="2000" dirty="0">
              <a:solidFill>
                <a:schemeClr val="tx2"/>
              </a:solidFill>
              <a:latin typeface="Arial"/>
              <a:cs typeface="Arial"/>
            </a:endParaRPr>
          </a:p>
        </p:txBody>
      </p:sp>
    </p:spTree>
    <p:extLst>
      <p:ext uri="{BB962C8B-B14F-4D97-AF65-F5344CB8AC3E}">
        <p14:creationId xmlns:p14="http://schemas.microsoft.com/office/powerpoint/2010/main" val="18476878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noChangeArrowheads="1"/>
          </p:cNvPicPr>
          <p:nvPr/>
        </p:nvPicPr>
        <p:blipFill>
          <a:blip r:embed="rId3" cstate="print"/>
          <a:srcRect/>
          <a:stretch>
            <a:fillRect/>
          </a:stretch>
        </p:blipFill>
        <p:spPr bwMode="auto">
          <a:xfrm>
            <a:off x="1625600" y="2362200"/>
            <a:ext cx="7721600" cy="3622964"/>
          </a:xfrm>
          <a:prstGeom prst="rect">
            <a:avLst/>
          </a:prstGeom>
          <a:noFill/>
          <a:ln w="9525">
            <a:noFill/>
            <a:miter lim="800000"/>
            <a:headEnd/>
            <a:tailEnd/>
          </a:ln>
        </p:spPr>
      </p:pic>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13</a:t>
            </a:fld>
            <a:endParaRPr spc="-5" dirty="0"/>
          </a:p>
        </p:txBody>
      </p:sp>
      <p:sp>
        <p:nvSpPr>
          <p:cNvPr id="10" name="object 3"/>
          <p:cNvSpPr txBox="1">
            <a:spLocks noGrp="1"/>
          </p:cNvSpPr>
          <p:nvPr>
            <p:ph type="title"/>
          </p:nvPr>
        </p:nvSpPr>
        <p:spPr>
          <a:xfrm>
            <a:off x="1828800" y="457208"/>
            <a:ext cx="10668000" cy="714041"/>
          </a:xfrm>
          <a:prstGeom prst="rect">
            <a:avLst/>
          </a:prstGeom>
        </p:spPr>
        <p:txBody>
          <a:bodyPr vert="horz" wrap="square" lIns="0" tIns="402335" rIns="0" bIns="0" rtlCol="0">
            <a:spAutoFit/>
          </a:bodyPr>
          <a:lstStyle/>
          <a:p>
            <a:pPr marL="12700">
              <a:lnSpc>
                <a:spcPct val="100000"/>
              </a:lnSpc>
            </a:pPr>
            <a:r>
              <a:rPr lang="tr-TR" sz="2000" dirty="0">
                <a:solidFill>
                  <a:srgbClr val="C00000"/>
                </a:solidFill>
                <a:latin typeface="Trebuchet MS" pitchFamily="34" charset="0"/>
              </a:rPr>
              <a:t>The Major </a:t>
            </a:r>
            <a:r>
              <a:rPr lang="tr-TR" sz="2000" dirty="0" err="1">
                <a:solidFill>
                  <a:srgbClr val="C00000"/>
                </a:solidFill>
                <a:latin typeface="Trebuchet MS" pitchFamily="34" charset="0"/>
              </a:rPr>
              <a:t>Histocompatibility</a:t>
            </a:r>
            <a:r>
              <a:rPr lang="tr-TR" sz="2000" dirty="0">
                <a:solidFill>
                  <a:srgbClr val="C00000"/>
                </a:solidFill>
                <a:latin typeface="Trebuchet MS" pitchFamily="34" charset="0"/>
              </a:rPr>
              <a:t> </a:t>
            </a:r>
            <a:r>
              <a:rPr lang="tr-TR" sz="2000" dirty="0" err="1">
                <a:solidFill>
                  <a:srgbClr val="C00000"/>
                </a:solidFill>
                <a:latin typeface="Trebuchet MS" pitchFamily="34" charset="0"/>
              </a:rPr>
              <a:t>Complex</a:t>
            </a:r>
            <a:r>
              <a:rPr lang="tr-TR" sz="2000" dirty="0">
                <a:solidFill>
                  <a:srgbClr val="C00000"/>
                </a:solidFill>
                <a:latin typeface="Trebuchet MS" pitchFamily="34" charset="0"/>
              </a:rPr>
              <a:t> &amp; </a:t>
            </a:r>
            <a:r>
              <a:rPr lang="tr-TR" sz="2000" dirty="0" err="1">
                <a:solidFill>
                  <a:srgbClr val="C00000"/>
                </a:solidFill>
                <a:latin typeface="Trebuchet MS" pitchFamily="34" charset="0"/>
              </a:rPr>
              <a:t>Antigen</a:t>
            </a:r>
            <a:r>
              <a:rPr lang="tr-TR" sz="2000" dirty="0">
                <a:solidFill>
                  <a:srgbClr val="C00000"/>
                </a:solidFill>
                <a:latin typeface="Trebuchet MS" pitchFamily="34" charset="0"/>
              </a:rPr>
              <a:t> </a:t>
            </a:r>
            <a:r>
              <a:rPr lang="tr-TR" sz="2000" dirty="0" err="1">
                <a:solidFill>
                  <a:srgbClr val="C00000"/>
                </a:solidFill>
                <a:latin typeface="Trebuchet MS" pitchFamily="34" charset="0"/>
              </a:rPr>
              <a:t>recognition</a:t>
            </a:r>
            <a:endParaRPr sz="2000" spc="-5" dirty="0">
              <a:solidFill>
                <a:srgbClr val="C00000"/>
              </a:solidFill>
              <a:latin typeface="Trebuchet MS" pitchFamily="34" charset="0"/>
            </a:endParaRPr>
          </a:p>
        </p:txBody>
      </p:sp>
      <p:sp>
        <p:nvSpPr>
          <p:cNvPr id="11" name="10 Dikdörtgen"/>
          <p:cNvSpPr/>
          <p:nvPr/>
        </p:nvSpPr>
        <p:spPr>
          <a:xfrm>
            <a:off x="381000" y="533404"/>
            <a:ext cx="1348446" cy="769441"/>
          </a:xfrm>
          <a:prstGeom prst="rect">
            <a:avLst/>
          </a:prstGeom>
        </p:spPr>
        <p:txBody>
          <a:bodyPr wrap="none">
            <a:spAutoFit/>
          </a:bodyPr>
          <a:lstStyle/>
          <a:p>
            <a:pPr marL="12700" lvl="0" defTabSz="914400">
              <a:defRPr/>
            </a:pPr>
            <a:r>
              <a:rPr lang="tr-TR" sz="4400" b="1" kern="0">
                <a:latin typeface="Trebuchet MS" pitchFamily="34" charset="0"/>
                <a:cs typeface="Arial"/>
              </a:rPr>
              <a:t>MHC</a:t>
            </a:r>
            <a:endParaRPr lang="tr-TR" sz="4400" kern="0" spc="-5" dirty="0">
              <a:latin typeface="Trebuchet MS" pitchFamily="34" charset="0"/>
              <a:cs typeface="Arial"/>
            </a:endParaRPr>
          </a:p>
        </p:txBody>
      </p:sp>
      <p:sp>
        <p:nvSpPr>
          <p:cNvPr id="13"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a:solidFill>
                  <a:schemeClr val="tx2"/>
                </a:solidFill>
                <a:latin typeface="Arial"/>
                <a:cs typeface="Arial"/>
              </a:rPr>
              <a:t>  </a:t>
            </a:r>
            <a:r>
              <a:rPr lang="tr-TR" sz="2000" dirty="0">
                <a:solidFill>
                  <a:schemeClr val="tx2"/>
                </a:solidFill>
                <a:sym typeface="Wingdings"/>
              </a:rPr>
              <a:t> </a:t>
            </a:r>
            <a:r>
              <a:rPr lang="tr-TR" sz="2000" b="1" spc="-5" dirty="0">
                <a:solidFill>
                  <a:schemeClr val="tx2"/>
                </a:solidFill>
                <a:latin typeface="Arial"/>
                <a:cs typeface="Arial"/>
              </a:rPr>
              <a:t>D</a:t>
            </a:r>
            <a:r>
              <a:rPr sz="2000" b="1" spc="-5" dirty="0" err="1">
                <a:solidFill>
                  <a:schemeClr val="tx2"/>
                </a:solidFill>
                <a:latin typeface="Arial"/>
                <a:cs typeface="Arial"/>
              </a:rPr>
              <a:t>onor</a:t>
            </a:r>
            <a:r>
              <a:rPr sz="2000" b="1" spc="-40" dirty="0">
                <a:solidFill>
                  <a:schemeClr val="tx2"/>
                </a:solidFill>
                <a:latin typeface="Arial"/>
                <a:cs typeface="Arial"/>
              </a:rPr>
              <a:t> </a:t>
            </a:r>
            <a:r>
              <a:rPr lang="tr-TR" sz="2000" b="1" spc="-5" dirty="0" err="1">
                <a:solidFill>
                  <a:schemeClr val="tx2"/>
                </a:solidFill>
                <a:latin typeface="Arial"/>
                <a:cs typeface="Arial"/>
              </a:rPr>
              <a:t>Selection</a:t>
            </a:r>
            <a:endParaRPr sz="2000" dirty="0">
              <a:solidFill>
                <a:schemeClr val="tx2"/>
              </a:solidFill>
              <a:latin typeface="Arial"/>
              <a:cs typeface="Arial"/>
            </a:endParaRPr>
          </a:p>
        </p:txBody>
      </p:sp>
      <p:sp>
        <p:nvSpPr>
          <p:cNvPr id="14" name="13 Dikdörtgen"/>
          <p:cNvSpPr/>
          <p:nvPr/>
        </p:nvSpPr>
        <p:spPr>
          <a:xfrm>
            <a:off x="609600" y="1676404"/>
            <a:ext cx="10668000" cy="369332"/>
          </a:xfrm>
          <a:prstGeom prst="rect">
            <a:avLst/>
          </a:prstGeom>
        </p:spPr>
        <p:txBody>
          <a:bodyPr wrap="square">
            <a:spAutoFit/>
          </a:bodyPr>
          <a:lstStyle/>
          <a:p>
            <a:pPr marL="355600" marR="5080" indent="-342900" algn="ctr">
              <a:tabLst>
                <a:tab pos="356235" algn="l"/>
              </a:tabLst>
            </a:pPr>
            <a:r>
              <a:rPr lang="tr-TR" b="1" dirty="0">
                <a:solidFill>
                  <a:srgbClr val="C00000"/>
                </a:solidFill>
                <a:cs typeface="Arial"/>
              </a:rPr>
              <a:t>HLA, </a:t>
            </a:r>
            <a:r>
              <a:rPr lang="en-US" spc="-5" dirty="0">
                <a:cs typeface="Arial"/>
              </a:rPr>
              <a:t>present peptides </a:t>
            </a:r>
            <a:r>
              <a:rPr lang="en-US" dirty="0">
                <a:cs typeface="Arial"/>
              </a:rPr>
              <a:t>to T </a:t>
            </a:r>
            <a:r>
              <a:rPr lang="en-US" spc="-5" dirty="0">
                <a:cs typeface="Arial"/>
              </a:rPr>
              <a:t>cells, </a:t>
            </a:r>
            <a:r>
              <a:rPr lang="en-US" dirty="0">
                <a:cs typeface="Arial"/>
              </a:rPr>
              <a:t>thus </a:t>
            </a:r>
            <a:r>
              <a:rPr lang="en-US" spc="-5" dirty="0">
                <a:cs typeface="Arial"/>
              </a:rPr>
              <a:t>allowing  elimination </a:t>
            </a:r>
            <a:r>
              <a:rPr lang="en-US" dirty="0">
                <a:cs typeface="Arial"/>
              </a:rPr>
              <a:t>of foreign </a:t>
            </a:r>
            <a:r>
              <a:rPr lang="tr-TR" dirty="0">
                <a:cs typeface="Arial"/>
              </a:rPr>
              <a:t> </a:t>
            </a:r>
            <a:r>
              <a:rPr lang="en-US" spc="-5" dirty="0">
                <a:cs typeface="Arial"/>
              </a:rPr>
              <a:t>particles and recognition </a:t>
            </a:r>
            <a:r>
              <a:rPr lang="en-US" dirty="0">
                <a:cs typeface="Arial"/>
              </a:rPr>
              <a:t>of self</a:t>
            </a:r>
            <a:r>
              <a:rPr lang="tr-TR" dirty="0">
                <a:cs typeface="Arial"/>
              </a:rPr>
              <a:t> </a:t>
            </a:r>
            <a:r>
              <a:rPr lang="tr-TR" dirty="0" err="1">
                <a:cs typeface="Arial"/>
              </a:rPr>
              <a:t>or</a:t>
            </a:r>
            <a:r>
              <a:rPr lang="tr-TR" dirty="0">
                <a:cs typeface="Arial"/>
              </a:rPr>
              <a:t> </a:t>
            </a:r>
            <a:r>
              <a:rPr lang="tr-TR" dirty="0" err="1">
                <a:cs typeface="Arial"/>
              </a:rPr>
              <a:t>non</a:t>
            </a:r>
            <a:r>
              <a:rPr lang="tr-TR" dirty="0">
                <a:cs typeface="Arial"/>
              </a:rPr>
              <a:t>-self</a:t>
            </a:r>
          </a:p>
        </p:txBody>
      </p:sp>
    </p:spTree>
    <p:extLst>
      <p:ext uri="{BB962C8B-B14F-4D97-AF65-F5344CB8AC3E}">
        <p14:creationId xmlns:p14="http://schemas.microsoft.com/office/powerpoint/2010/main" val="2590805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flipH="1">
            <a:off x="7416800" y="1676400"/>
            <a:ext cx="1625600" cy="1524000"/>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609601" y="5181600"/>
            <a:ext cx="1329267" cy="1219202"/>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5181600" y="5410200"/>
            <a:ext cx="1225549" cy="838202"/>
          </a:xfrm>
          <a:prstGeom prst="rect">
            <a:avLst/>
          </a:prstGeom>
          <a:blipFill>
            <a:blip r:embed="rId5" cstate="print"/>
            <a:stretch>
              <a:fillRect/>
            </a:stretch>
          </a:blipFill>
        </p:spPr>
        <p:txBody>
          <a:bodyPr wrap="square" lIns="0" tIns="0" rIns="0" bIns="0" rtlCol="0"/>
          <a:lstStyle/>
          <a:p>
            <a:endParaRPr/>
          </a:p>
        </p:txBody>
      </p:sp>
      <p:sp>
        <p:nvSpPr>
          <p:cNvPr id="11" name="object 11"/>
          <p:cNvSpPr/>
          <p:nvPr/>
        </p:nvSpPr>
        <p:spPr>
          <a:xfrm>
            <a:off x="4267200" y="2362200"/>
            <a:ext cx="1828800" cy="0"/>
          </a:xfrm>
          <a:custGeom>
            <a:avLst/>
            <a:gdLst/>
            <a:ahLst/>
            <a:cxnLst/>
            <a:rect l="l" t="t" r="r" b="b"/>
            <a:pathLst>
              <a:path w="1371600">
                <a:moveTo>
                  <a:pt x="0" y="0"/>
                </a:moveTo>
                <a:lnTo>
                  <a:pt x="1371600" y="0"/>
                </a:lnTo>
              </a:path>
            </a:pathLst>
          </a:custGeom>
          <a:ln w="19050">
            <a:solidFill>
              <a:srgbClr val="000000"/>
            </a:solidFill>
          </a:ln>
        </p:spPr>
        <p:txBody>
          <a:bodyPr wrap="square" lIns="0" tIns="0" rIns="0" bIns="0" rtlCol="0"/>
          <a:lstStyle/>
          <a:p>
            <a:endParaRPr/>
          </a:p>
        </p:txBody>
      </p:sp>
      <p:sp>
        <p:nvSpPr>
          <p:cNvPr id="12" name="object 12"/>
          <p:cNvSpPr/>
          <p:nvPr/>
        </p:nvSpPr>
        <p:spPr>
          <a:xfrm>
            <a:off x="5181600" y="2362200"/>
            <a:ext cx="0" cy="1295400"/>
          </a:xfrm>
          <a:custGeom>
            <a:avLst/>
            <a:gdLst/>
            <a:ahLst/>
            <a:cxnLst/>
            <a:rect l="l" t="t" r="r" b="b"/>
            <a:pathLst>
              <a:path h="1295400">
                <a:moveTo>
                  <a:pt x="0" y="0"/>
                </a:moveTo>
                <a:lnTo>
                  <a:pt x="0" y="1295400"/>
                </a:lnTo>
              </a:path>
            </a:pathLst>
          </a:custGeom>
          <a:ln w="9525">
            <a:solidFill>
              <a:srgbClr val="000000"/>
            </a:solidFill>
          </a:ln>
        </p:spPr>
        <p:txBody>
          <a:bodyPr wrap="square" lIns="0" tIns="0" rIns="0" bIns="0" rtlCol="0"/>
          <a:lstStyle/>
          <a:p>
            <a:endParaRPr/>
          </a:p>
        </p:txBody>
      </p:sp>
      <p:sp>
        <p:nvSpPr>
          <p:cNvPr id="59" name="object 59"/>
          <p:cNvSpPr/>
          <p:nvPr/>
        </p:nvSpPr>
        <p:spPr>
          <a:xfrm flipV="1">
            <a:off x="1117600" y="3581400"/>
            <a:ext cx="47752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60" name="object 60"/>
          <p:cNvSpPr/>
          <p:nvPr/>
        </p:nvSpPr>
        <p:spPr>
          <a:xfrm>
            <a:off x="11176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61" name="object 61"/>
          <p:cNvSpPr/>
          <p:nvPr/>
        </p:nvSpPr>
        <p:spPr>
          <a:xfrm>
            <a:off x="33528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62" name="object 62"/>
          <p:cNvSpPr/>
          <p:nvPr/>
        </p:nvSpPr>
        <p:spPr>
          <a:xfrm>
            <a:off x="57912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pic>
        <p:nvPicPr>
          <p:cNvPr id="2050" name="Picture 2"/>
          <p:cNvPicPr>
            <a:picLocks noChangeAspect="1" noChangeArrowheads="1"/>
          </p:cNvPicPr>
          <p:nvPr/>
        </p:nvPicPr>
        <p:blipFill>
          <a:blip r:embed="rId6" cstate="print"/>
          <a:srcRect/>
          <a:stretch>
            <a:fillRect/>
          </a:stretch>
        </p:blipFill>
        <p:spPr bwMode="auto">
          <a:xfrm>
            <a:off x="609607" y="1600211"/>
            <a:ext cx="1828799" cy="1781175"/>
          </a:xfrm>
          <a:prstGeom prst="rect">
            <a:avLst/>
          </a:prstGeom>
          <a:noFill/>
          <a:ln w="9525">
            <a:noFill/>
            <a:miter lim="800000"/>
            <a:headEnd/>
            <a:tailEnd/>
          </a:ln>
        </p:spPr>
      </p:pic>
      <p:pic>
        <p:nvPicPr>
          <p:cNvPr id="2051" name="Picture 3"/>
          <p:cNvPicPr>
            <a:picLocks noChangeAspect="1" noChangeArrowheads="1"/>
          </p:cNvPicPr>
          <p:nvPr/>
        </p:nvPicPr>
        <p:blipFill>
          <a:blip r:embed="rId7" cstate="print"/>
          <a:srcRect/>
          <a:stretch>
            <a:fillRect/>
          </a:stretch>
        </p:blipFill>
        <p:spPr bwMode="auto">
          <a:xfrm>
            <a:off x="2743200" y="5181600"/>
            <a:ext cx="1422400" cy="1219200"/>
          </a:xfrm>
          <a:prstGeom prst="rect">
            <a:avLst/>
          </a:prstGeom>
          <a:noFill/>
          <a:ln w="9525">
            <a:noFill/>
            <a:miter lim="800000"/>
            <a:headEnd/>
            <a:tailEnd/>
          </a:ln>
        </p:spPr>
      </p:pic>
      <p:sp>
        <p:nvSpPr>
          <p:cNvPr id="65" name="64 Dikdörtgen"/>
          <p:cNvSpPr/>
          <p:nvPr/>
        </p:nvSpPr>
        <p:spPr>
          <a:xfrm>
            <a:off x="7098454" y="4588133"/>
            <a:ext cx="4648200" cy="707886"/>
          </a:xfrm>
          <a:prstGeom prst="rect">
            <a:avLst/>
          </a:prstGeom>
        </p:spPr>
        <p:txBody>
          <a:bodyPr wrap="square">
            <a:spAutoFit/>
          </a:bodyPr>
          <a:lstStyle/>
          <a:p>
            <a:r>
              <a:rPr lang="en-US" sz="2000" dirty="0">
                <a:solidFill>
                  <a:srgbClr val="C00000"/>
                </a:solidFill>
              </a:rPr>
              <a:t>Half of </a:t>
            </a:r>
            <a:r>
              <a:rPr lang="tr-TR" sz="2000" dirty="0">
                <a:solidFill>
                  <a:srgbClr val="C00000"/>
                </a:solidFill>
              </a:rPr>
              <a:t> </a:t>
            </a:r>
            <a:r>
              <a:rPr lang="en-US" sz="2000" dirty="0">
                <a:solidFill>
                  <a:srgbClr val="C00000"/>
                </a:solidFill>
              </a:rPr>
              <a:t>our HLA markers are inherited from our mother and half from our father</a:t>
            </a:r>
            <a:endParaRPr lang="tr-TR" sz="2000" dirty="0">
              <a:solidFill>
                <a:srgbClr val="C00000"/>
              </a:solidFill>
            </a:endParaRPr>
          </a:p>
        </p:txBody>
      </p:sp>
      <p:sp>
        <p:nvSpPr>
          <p:cNvPr id="71" name="object 3"/>
          <p:cNvSpPr txBox="1">
            <a:spLocks/>
          </p:cNvSpPr>
          <p:nvPr/>
        </p:nvSpPr>
        <p:spPr>
          <a:xfrm>
            <a:off x="304803" y="685806"/>
            <a:ext cx="3406140" cy="436245"/>
          </a:xfrm>
          <a:prstGeom prst="rect">
            <a:avLst/>
          </a:prstGeom>
          <a:no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5" normalizeH="0" baseline="0" noProof="0" dirty="0">
                <a:ln>
                  <a:noFill/>
                </a:ln>
                <a:solidFill>
                  <a:srgbClr val="C00000"/>
                </a:solidFill>
                <a:effectLst/>
                <a:uLnTx/>
                <a:uFillTx/>
                <a:latin typeface="Arial"/>
                <a:ea typeface="+mj-ea"/>
                <a:cs typeface="Arial"/>
              </a:rPr>
              <a:t>The HLA</a:t>
            </a:r>
            <a:r>
              <a:rPr kumimoji="0" lang="tr-TR" sz="2800" b="0" i="0" u="none" strike="noStrike" kern="0" cap="none" spc="-200" normalizeH="0" baseline="0" noProof="0" dirty="0">
                <a:ln>
                  <a:noFill/>
                </a:ln>
                <a:solidFill>
                  <a:srgbClr val="C00000"/>
                </a:solidFill>
                <a:effectLst/>
                <a:uLnTx/>
                <a:uFillTx/>
                <a:latin typeface="Arial"/>
                <a:ea typeface="+mj-ea"/>
                <a:cs typeface="Arial"/>
              </a:rPr>
              <a:t> </a:t>
            </a:r>
            <a:r>
              <a:rPr kumimoji="0" lang="tr-TR" sz="2800" b="0" i="0" u="none" strike="noStrike" kern="0" cap="none" spc="-5" normalizeH="0" baseline="0" noProof="0" dirty="0" err="1">
                <a:ln>
                  <a:noFill/>
                </a:ln>
                <a:solidFill>
                  <a:srgbClr val="C00000"/>
                </a:solidFill>
                <a:effectLst/>
                <a:uLnTx/>
                <a:uFillTx/>
                <a:latin typeface="Arial"/>
                <a:ea typeface="+mj-ea"/>
                <a:cs typeface="Arial"/>
              </a:rPr>
              <a:t>Family</a:t>
            </a:r>
            <a:endParaRPr kumimoji="0" lang="tr-TR" sz="2800" b="0" i="0" u="none" strike="noStrike" kern="0" cap="none" spc="0" normalizeH="0" baseline="0" noProof="0" dirty="0">
              <a:ln>
                <a:noFill/>
              </a:ln>
              <a:solidFill>
                <a:srgbClr val="C00000"/>
              </a:solidFill>
              <a:effectLst/>
              <a:uLnTx/>
              <a:uFillTx/>
              <a:latin typeface="Arial"/>
              <a:ea typeface="+mj-ea"/>
              <a:cs typeface="Arial"/>
            </a:endParaRPr>
          </a:p>
        </p:txBody>
      </p:sp>
      <p:sp>
        <p:nvSpPr>
          <p:cNvPr id="63" name="62 Dikdörtgen"/>
          <p:cNvSpPr/>
          <p:nvPr/>
        </p:nvSpPr>
        <p:spPr>
          <a:xfrm>
            <a:off x="7098454" y="5535557"/>
            <a:ext cx="4064000" cy="707886"/>
          </a:xfrm>
          <a:prstGeom prst="rect">
            <a:avLst/>
          </a:prstGeom>
        </p:spPr>
        <p:txBody>
          <a:bodyPr wrap="square">
            <a:spAutoFit/>
          </a:bodyPr>
          <a:lstStyle/>
          <a:p>
            <a:r>
              <a:rPr lang="en-US" sz="2000" dirty="0"/>
              <a:t>Each brother and sister has a 25%, or 1 in 4, chance of matching you, </a:t>
            </a:r>
            <a:endParaRPr lang="tr-TR" sz="2000" dirty="0"/>
          </a:p>
        </p:txBody>
      </p:sp>
      <p:sp>
        <p:nvSpPr>
          <p:cNvPr id="64"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a:solidFill>
                  <a:schemeClr val="tx2"/>
                </a:solidFill>
                <a:latin typeface="Arial"/>
                <a:cs typeface="Arial"/>
              </a:rPr>
              <a:t>  </a:t>
            </a:r>
            <a:r>
              <a:rPr lang="tr-TR" sz="2000" dirty="0">
                <a:solidFill>
                  <a:schemeClr val="tx2"/>
                </a:solidFill>
                <a:sym typeface="Wingdings"/>
              </a:rPr>
              <a:t> </a:t>
            </a:r>
            <a:r>
              <a:rPr lang="tr-TR" sz="2000" b="1" spc="-5" dirty="0">
                <a:solidFill>
                  <a:schemeClr val="tx2"/>
                </a:solidFill>
                <a:latin typeface="Arial"/>
                <a:cs typeface="Arial"/>
              </a:rPr>
              <a:t>D</a:t>
            </a:r>
            <a:r>
              <a:rPr sz="2000" b="1" spc="-5" dirty="0" err="1">
                <a:solidFill>
                  <a:schemeClr val="tx2"/>
                </a:solidFill>
                <a:latin typeface="Arial"/>
                <a:cs typeface="Arial"/>
              </a:rPr>
              <a:t>onor</a:t>
            </a:r>
            <a:r>
              <a:rPr sz="2000" b="1" spc="-40" dirty="0">
                <a:solidFill>
                  <a:schemeClr val="tx2"/>
                </a:solidFill>
                <a:latin typeface="Arial"/>
                <a:cs typeface="Arial"/>
              </a:rPr>
              <a:t> </a:t>
            </a:r>
            <a:r>
              <a:rPr lang="tr-TR" sz="2000" b="1" spc="-5" dirty="0" err="1">
                <a:solidFill>
                  <a:schemeClr val="tx2"/>
                </a:solidFill>
                <a:latin typeface="Arial"/>
                <a:cs typeface="Arial"/>
              </a:rPr>
              <a:t>Selection</a:t>
            </a:r>
            <a:endParaRPr sz="2000" dirty="0">
              <a:solidFill>
                <a:schemeClr val="tx2"/>
              </a:solidFill>
              <a:latin typeface="Arial"/>
              <a:cs typeface="Arial"/>
            </a:endParaRPr>
          </a:p>
        </p:txBody>
      </p:sp>
      <p:sp>
        <p:nvSpPr>
          <p:cNvPr id="66" name="object 17"/>
          <p:cNvSpPr/>
          <p:nvPr/>
        </p:nvSpPr>
        <p:spPr>
          <a:xfrm>
            <a:off x="29226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67" name="object 18"/>
          <p:cNvSpPr/>
          <p:nvPr/>
        </p:nvSpPr>
        <p:spPr>
          <a:xfrm>
            <a:off x="34814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68" name="object 19"/>
          <p:cNvSpPr txBox="1"/>
          <p:nvPr/>
        </p:nvSpPr>
        <p:spPr>
          <a:xfrm>
            <a:off x="3022111" y="1961641"/>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1	</a:t>
            </a:r>
            <a:r>
              <a:rPr lang="tr-TR" sz="1200" b="1" dirty="0">
                <a:latin typeface="Trebuchet MS"/>
                <a:cs typeface="Trebuchet MS"/>
              </a:rPr>
              <a:t>  </a:t>
            </a:r>
            <a:r>
              <a:rPr sz="1200" b="1" spc="-5" dirty="0">
                <a:latin typeface="Trebuchet MS"/>
                <a:cs typeface="Trebuchet MS"/>
              </a:rPr>
              <a:t>A2</a:t>
            </a:r>
            <a:endParaRPr sz="1200" dirty="0">
              <a:latin typeface="Trebuchet MS"/>
              <a:cs typeface="Trebuchet MS"/>
            </a:endParaRPr>
          </a:p>
        </p:txBody>
      </p:sp>
      <p:sp>
        <p:nvSpPr>
          <p:cNvPr id="69" name="object 20"/>
          <p:cNvSpPr/>
          <p:nvPr/>
        </p:nvSpPr>
        <p:spPr>
          <a:xfrm>
            <a:off x="29226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70" name="object 21"/>
          <p:cNvSpPr/>
          <p:nvPr/>
        </p:nvSpPr>
        <p:spPr>
          <a:xfrm>
            <a:off x="34814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72" name="object 23"/>
          <p:cNvSpPr/>
          <p:nvPr/>
        </p:nvSpPr>
        <p:spPr>
          <a:xfrm>
            <a:off x="29226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73" name="object 24"/>
          <p:cNvSpPr/>
          <p:nvPr/>
        </p:nvSpPr>
        <p:spPr>
          <a:xfrm>
            <a:off x="34814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74" name="object 25"/>
          <p:cNvSpPr txBox="1"/>
          <p:nvPr/>
        </p:nvSpPr>
        <p:spPr>
          <a:xfrm>
            <a:off x="3019638" y="2238445"/>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a:t>
            </a:r>
            <a:r>
              <a:rPr lang="tr-TR" sz="1200" b="1" dirty="0">
                <a:latin typeface="Trebuchet MS"/>
                <a:cs typeface="Trebuchet MS"/>
              </a:rPr>
              <a:t>   </a:t>
            </a:r>
            <a:r>
              <a:rPr sz="1200" b="1" dirty="0">
                <a:latin typeface="Trebuchet MS"/>
                <a:cs typeface="Trebuchet MS"/>
              </a:rPr>
              <a:t>B44</a:t>
            </a:r>
            <a:endParaRPr sz="1200" dirty="0">
              <a:latin typeface="Trebuchet MS"/>
              <a:cs typeface="Trebuchet MS"/>
            </a:endParaRPr>
          </a:p>
        </p:txBody>
      </p:sp>
      <p:sp>
        <p:nvSpPr>
          <p:cNvPr id="75" name="object 22"/>
          <p:cNvSpPr txBox="1"/>
          <p:nvPr/>
        </p:nvSpPr>
        <p:spPr>
          <a:xfrm>
            <a:off x="2994579" y="2597478"/>
            <a:ext cx="994833"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a:t>
            </a:r>
            <a:r>
              <a:rPr sz="1200" b="1" spc="-5" dirty="0">
                <a:latin typeface="Trebuchet MS"/>
                <a:cs typeface="Trebuchet MS"/>
              </a:rPr>
              <a:t>7 </a:t>
            </a:r>
            <a:r>
              <a:rPr sz="1200" b="1" spc="114" dirty="0">
                <a:latin typeface="Trebuchet MS"/>
                <a:cs typeface="Trebuchet MS"/>
              </a:rPr>
              <a:t> </a:t>
            </a:r>
            <a:r>
              <a:rPr lang="tr-TR" sz="1200" b="1" spc="114" dirty="0">
                <a:latin typeface="Trebuchet MS"/>
                <a:cs typeface="Trebuchet MS"/>
              </a:rPr>
              <a:t>  </a:t>
            </a:r>
            <a:r>
              <a:rPr lang="tr-TR" sz="1200" b="1" spc="-5" dirty="0">
                <a:latin typeface="Trebuchet MS"/>
                <a:cs typeface="Trebuchet MS"/>
              </a:rPr>
              <a:t>DR</a:t>
            </a:r>
            <a:r>
              <a:rPr sz="1200" b="1" spc="-5" dirty="0">
                <a:latin typeface="Trebuchet MS"/>
                <a:cs typeface="Trebuchet MS"/>
              </a:rPr>
              <a:t>5</a:t>
            </a:r>
            <a:endParaRPr sz="1200" dirty="0">
              <a:latin typeface="Trebuchet MS"/>
              <a:cs typeface="Trebuchet MS"/>
            </a:endParaRPr>
          </a:p>
        </p:txBody>
      </p:sp>
      <p:sp>
        <p:nvSpPr>
          <p:cNvPr id="76" name="object 26"/>
          <p:cNvSpPr/>
          <p:nvPr/>
        </p:nvSpPr>
        <p:spPr>
          <a:xfrm>
            <a:off x="6299201"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77" name="object 27"/>
          <p:cNvSpPr/>
          <p:nvPr/>
        </p:nvSpPr>
        <p:spPr>
          <a:xfrm>
            <a:off x="6858001"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78" name="object 28"/>
          <p:cNvSpPr txBox="1"/>
          <p:nvPr/>
        </p:nvSpPr>
        <p:spPr>
          <a:xfrm>
            <a:off x="6399784" y="2037841"/>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3	</a:t>
            </a:r>
            <a:r>
              <a:rPr lang="tr-TR" sz="1200" b="1" dirty="0">
                <a:latin typeface="Trebuchet MS"/>
                <a:cs typeface="Trebuchet MS"/>
              </a:rPr>
              <a:t>  </a:t>
            </a:r>
            <a:r>
              <a:rPr sz="1200" b="1" spc="-5" dirty="0">
                <a:latin typeface="Trebuchet MS"/>
                <a:cs typeface="Trebuchet MS"/>
              </a:rPr>
              <a:t>A</a:t>
            </a:r>
            <a:r>
              <a:rPr sz="1200" b="1" dirty="0">
                <a:latin typeface="Trebuchet MS"/>
                <a:cs typeface="Trebuchet MS"/>
              </a:rPr>
              <a:t>26</a:t>
            </a:r>
            <a:endParaRPr sz="1200" dirty="0">
              <a:latin typeface="Trebuchet MS"/>
              <a:cs typeface="Trebuchet MS"/>
            </a:endParaRPr>
          </a:p>
        </p:txBody>
      </p:sp>
      <p:sp>
        <p:nvSpPr>
          <p:cNvPr id="79" name="object 29"/>
          <p:cNvSpPr/>
          <p:nvPr/>
        </p:nvSpPr>
        <p:spPr>
          <a:xfrm>
            <a:off x="6299201"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80" name="object 30"/>
          <p:cNvSpPr/>
          <p:nvPr/>
        </p:nvSpPr>
        <p:spPr>
          <a:xfrm>
            <a:off x="6858001"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81" name="object 32"/>
          <p:cNvSpPr/>
          <p:nvPr/>
        </p:nvSpPr>
        <p:spPr>
          <a:xfrm>
            <a:off x="6299201"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82" name="object 33"/>
          <p:cNvSpPr/>
          <p:nvPr/>
        </p:nvSpPr>
        <p:spPr>
          <a:xfrm>
            <a:off x="6858001"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83" name="object 34"/>
          <p:cNvSpPr txBox="1"/>
          <p:nvPr/>
        </p:nvSpPr>
        <p:spPr>
          <a:xfrm>
            <a:off x="6403854" y="2329934"/>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7	</a:t>
            </a:r>
            <a:r>
              <a:rPr lang="tr-TR" sz="1200" b="1" dirty="0">
                <a:latin typeface="Trebuchet MS"/>
                <a:cs typeface="Trebuchet MS"/>
              </a:rPr>
              <a:t>  </a:t>
            </a:r>
            <a:r>
              <a:rPr sz="1200" b="1" dirty="0">
                <a:latin typeface="Trebuchet MS"/>
                <a:cs typeface="Trebuchet MS"/>
              </a:rPr>
              <a:t>B14</a:t>
            </a:r>
            <a:endParaRPr sz="1200" dirty="0">
              <a:latin typeface="Trebuchet MS"/>
              <a:cs typeface="Trebuchet MS"/>
            </a:endParaRPr>
          </a:p>
        </p:txBody>
      </p:sp>
      <p:sp>
        <p:nvSpPr>
          <p:cNvPr id="84" name="object 31"/>
          <p:cNvSpPr txBox="1"/>
          <p:nvPr/>
        </p:nvSpPr>
        <p:spPr>
          <a:xfrm>
            <a:off x="6343107" y="2634734"/>
            <a:ext cx="994833"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a:t>
            </a:r>
            <a:r>
              <a:rPr sz="1200" b="1" spc="-5" dirty="0">
                <a:latin typeface="Trebuchet MS"/>
                <a:cs typeface="Trebuchet MS"/>
              </a:rPr>
              <a:t>7 </a:t>
            </a:r>
            <a:r>
              <a:rPr lang="tr-TR" sz="1200" b="1" spc="-5" dirty="0">
                <a:latin typeface="Trebuchet MS"/>
                <a:cs typeface="Trebuchet MS"/>
              </a:rPr>
              <a:t>   </a:t>
            </a:r>
            <a:r>
              <a:rPr sz="1200" b="1" spc="114" dirty="0">
                <a:latin typeface="Trebuchet MS"/>
                <a:cs typeface="Trebuchet MS"/>
              </a:rPr>
              <a:t> </a:t>
            </a:r>
            <a:r>
              <a:rPr lang="tr-TR" sz="1200" b="1" spc="-5" dirty="0">
                <a:latin typeface="Trebuchet MS"/>
                <a:cs typeface="Trebuchet MS"/>
              </a:rPr>
              <a:t>DR</a:t>
            </a:r>
            <a:r>
              <a:rPr sz="1200" b="1" spc="-5" dirty="0">
                <a:latin typeface="Trebuchet MS"/>
                <a:cs typeface="Trebuchet MS"/>
              </a:rPr>
              <a:t>8</a:t>
            </a:r>
            <a:endParaRPr sz="1200" dirty="0">
              <a:latin typeface="Trebuchet MS"/>
              <a:cs typeface="Trebuchet MS"/>
            </a:endParaRPr>
          </a:p>
        </p:txBody>
      </p:sp>
      <p:sp>
        <p:nvSpPr>
          <p:cNvPr id="85" name="object 44"/>
          <p:cNvSpPr/>
          <p:nvPr/>
        </p:nvSpPr>
        <p:spPr>
          <a:xfrm>
            <a:off x="52600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86" name="object 45"/>
          <p:cNvSpPr/>
          <p:nvPr/>
        </p:nvSpPr>
        <p:spPr>
          <a:xfrm>
            <a:off x="52600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87" name="object 46"/>
          <p:cNvSpPr/>
          <p:nvPr/>
        </p:nvSpPr>
        <p:spPr>
          <a:xfrm>
            <a:off x="52600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88" name="object 53"/>
          <p:cNvSpPr/>
          <p:nvPr/>
        </p:nvSpPr>
        <p:spPr>
          <a:xfrm>
            <a:off x="58188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89" name="object 54"/>
          <p:cNvSpPr txBox="1"/>
          <p:nvPr/>
        </p:nvSpPr>
        <p:spPr>
          <a:xfrm>
            <a:off x="5360080" y="4172077"/>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2	</a:t>
            </a:r>
            <a:r>
              <a:rPr sz="1200" b="1" spc="-5" dirty="0">
                <a:latin typeface="Trebuchet MS"/>
                <a:cs typeface="Trebuchet MS"/>
              </a:rPr>
              <a:t>A3</a:t>
            </a:r>
            <a:endParaRPr sz="1200">
              <a:latin typeface="Trebuchet MS"/>
              <a:cs typeface="Trebuchet MS"/>
            </a:endParaRPr>
          </a:p>
        </p:txBody>
      </p:sp>
      <p:sp>
        <p:nvSpPr>
          <p:cNvPr id="90" name="object 55"/>
          <p:cNvSpPr/>
          <p:nvPr/>
        </p:nvSpPr>
        <p:spPr>
          <a:xfrm>
            <a:off x="58188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1" name="object 57"/>
          <p:cNvSpPr/>
          <p:nvPr/>
        </p:nvSpPr>
        <p:spPr>
          <a:xfrm>
            <a:off x="58188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92" name="object 58"/>
          <p:cNvSpPr txBox="1"/>
          <p:nvPr/>
        </p:nvSpPr>
        <p:spPr>
          <a:xfrm>
            <a:off x="5303183" y="4495800"/>
            <a:ext cx="896620" cy="184666"/>
          </a:xfrm>
          <a:prstGeom prst="rect">
            <a:avLst/>
          </a:prstGeom>
        </p:spPr>
        <p:txBody>
          <a:bodyPr vert="horz" wrap="square" lIns="0" tIns="0" rIns="0" bIns="0" rtlCol="0">
            <a:spAutoFit/>
          </a:bodyPr>
          <a:lstStyle/>
          <a:p>
            <a:pPr marL="12700">
              <a:lnSpc>
                <a:spcPct val="100000"/>
              </a:lnSpc>
              <a:tabLst>
                <a:tab pos="477520" algn="l"/>
              </a:tabLst>
            </a:pPr>
            <a:r>
              <a:rPr sz="1200" b="1" dirty="0">
                <a:latin typeface="Trebuchet MS"/>
                <a:cs typeface="Trebuchet MS"/>
              </a:rPr>
              <a:t>B44	</a:t>
            </a:r>
            <a:r>
              <a:rPr lang="tr-TR" sz="1200" b="1" dirty="0">
                <a:latin typeface="Trebuchet MS"/>
                <a:cs typeface="Trebuchet MS"/>
              </a:rPr>
              <a:t>  </a:t>
            </a:r>
            <a:r>
              <a:rPr sz="1200" b="1" spc="5" dirty="0">
                <a:latin typeface="Trebuchet MS"/>
                <a:cs typeface="Trebuchet MS"/>
              </a:rPr>
              <a:t>B7</a:t>
            </a:r>
            <a:endParaRPr sz="1200" dirty="0">
              <a:latin typeface="Trebuchet MS"/>
              <a:cs typeface="Trebuchet MS"/>
            </a:endParaRPr>
          </a:p>
        </p:txBody>
      </p:sp>
      <p:sp>
        <p:nvSpPr>
          <p:cNvPr id="93" name="object 56"/>
          <p:cNvSpPr txBox="1"/>
          <p:nvPr/>
        </p:nvSpPr>
        <p:spPr>
          <a:xfrm>
            <a:off x="5282861" y="4768334"/>
            <a:ext cx="995680"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a:t>
            </a:r>
            <a:r>
              <a:rPr sz="1200" b="1" spc="-5" dirty="0">
                <a:latin typeface="Trebuchet MS"/>
                <a:cs typeface="Trebuchet MS"/>
              </a:rPr>
              <a:t>5 </a:t>
            </a:r>
            <a:r>
              <a:rPr sz="1200" b="1" spc="120" dirty="0">
                <a:latin typeface="Trebuchet MS"/>
                <a:cs typeface="Trebuchet MS"/>
              </a:rPr>
              <a:t> </a:t>
            </a:r>
            <a:r>
              <a:rPr lang="tr-TR" sz="1200" b="1" spc="120" dirty="0">
                <a:latin typeface="Trebuchet MS"/>
                <a:cs typeface="Trebuchet MS"/>
              </a:rPr>
              <a:t>   </a:t>
            </a:r>
            <a:r>
              <a:rPr lang="tr-TR" sz="1200" b="1" spc="-5" dirty="0">
                <a:latin typeface="Trebuchet MS"/>
                <a:cs typeface="Trebuchet MS"/>
              </a:rPr>
              <a:t>DR</a:t>
            </a:r>
            <a:r>
              <a:rPr sz="1200" b="1" spc="-5" dirty="0">
                <a:latin typeface="Trebuchet MS"/>
                <a:cs typeface="Trebuchet MS"/>
              </a:rPr>
              <a:t>7</a:t>
            </a:r>
            <a:endParaRPr sz="1200" dirty="0">
              <a:latin typeface="Trebuchet MS"/>
              <a:cs typeface="Trebuchet MS"/>
            </a:endParaRPr>
          </a:p>
        </p:txBody>
      </p:sp>
      <p:sp>
        <p:nvSpPr>
          <p:cNvPr id="103" name="object 35"/>
          <p:cNvSpPr/>
          <p:nvPr/>
        </p:nvSpPr>
        <p:spPr>
          <a:xfrm>
            <a:off x="28216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4" name="object 36"/>
          <p:cNvSpPr/>
          <p:nvPr/>
        </p:nvSpPr>
        <p:spPr>
          <a:xfrm>
            <a:off x="33804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5" name="object 37"/>
          <p:cNvSpPr txBox="1"/>
          <p:nvPr/>
        </p:nvSpPr>
        <p:spPr>
          <a:xfrm>
            <a:off x="2921340" y="4172077"/>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1	</a:t>
            </a:r>
            <a:r>
              <a:rPr lang="tr-TR" sz="1200" b="1" dirty="0">
                <a:latin typeface="Trebuchet MS"/>
                <a:cs typeface="Trebuchet MS"/>
              </a:rPr>
              <a:t>  </a:t>
            </a:r>
            <a:r>
              <a:rPr sz="1200" b="1" spc="-5" dirty="0">
                <a:latin typeface="Trebuchet MS"/>
                <a:cs typeface="Trebuchet MS"/>
              </a:rPr>
              <a:t>A</a:t>
            </a:r>
            <a:r>
              <a:rPr sz="1200" b="1" dirty="0">
                <a:latin typeface="Trebuchet MS"/>
                <a:cs typeface="Trebuchet MS"/>
              </a:rPr>
              <a:t>26</a:t>
            </a:r>
            <a:endParaRPr sz="1200" dirty="0">
              <a:latin typeface="Trebuchet MS"/>
              <a:cs typeface="Trebuchet MS"/>
            </a:endParaRPr>
          </a:p>
        </p:txBody>
      </p:sp>
      <p:sp>
        <p:nvSpPr>
          <p:cNvPr id="106" name="object 38"/>
          <p:cNvSpPr/>
          <p:nvPr/>
        </p:nvSpPr>
        <p:spPr>
          <a:xfrm>
            <a:off x="28216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7" name="object 39"/>
          <p:cNvSpPr/>
          <p:nvPr/>
        </p:nvSpPr>
        <p:spPr>
          <a:xfrm>
            <a:off x="33804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8" name="object 41"/>
          <p:cNvSpPr/>
          <p:nvPr/>
        </p:nvSpPr>
        <p:spPr>
          <a:xfrm>
            <a:off x="28216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9" name="object 42"/>
          <p:cNvSpPr/>
          <p:nvPr/>
        </p:nvSpPr>
        <p:spPr>
          <a:xfrm>
            <a:off x="33804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0" name="object 43"/>
          <p:cNvSpPr txBox="1"/>
          <p:nvPr/>
        </p:nvSpPr>
        <p:spPr>
          <a:xfrm>
            <a:off x="2925409" y="4495800"/>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a:t>
            </a:r>
            <a:r>
              <a:rPr lang="tr-TR" sz="1200" b="1" dirty="0">
                <a:latin typeface="Trebuchet MS"/>
                <a:cs typeface="Trebuchet MS"/>
              </a:rPr>
              <a:t>  </a:t>
            </a:r>
            <a:r>
              <a:rPr sz="1200" b="1" dirty="0">
                <a:latin typeface="Trebuchet MS"/>
                <a:cs typeface="Trebuchet MS"/>
              </a:rPr>
              <a:t>B14</a:t>
            </a:r>
            <a:endParaRPr sz="1200" dirty="0">
              <a:latin typeface="Trebuchet MS"/>
              <a:cs typeface="Trebuchet MS"/>
            </a:endParaRPr>
          </a:p>
        </p:txBody>
      </p:sp>
      <p:sp>
        <p:nvSpPr>
          <p:cNvPr id="111" name="object 40"/>
          <p:cNvSpPr txBox="1"/>
          <p:nvPr/>
        </p:nvSpPr>
        <p:spPr>
          <a:xfrm>
            <a:off x="2832103" y="4797810"/>
            <a:ext cx="994833"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a:t>
            </a:r>
            <a:r>
              <a:rPr sz="1200" b="1" spc="-5" dirty="0">
                <a:latin typeface="Trebuchet MS"/>
                <a:cs typeface="Trebuchet MS"/>
              </a:rPr>
              <a:t>7 </a:t>
            </a:r>
            <a:r>
              <a:rPr lang="tr-TR" sz="1200" b="1" spc="-5" dirty="0">
                <a:latin typeface="Trebuchet MS"/>
                <a:cs typeface="Trebuchet MS"/>
              </a:rPr>
              <a:t>   </a:t>
            </a:r>
            <a:r>
              <a:rPr sz="1200" b="1" spc="120" dirty="0">
                <a:latin typeface="Trebuchet MS"/>
                <a:cs typeface="Trebuchet MS"/>
              </a:rPr>
              <a:t> </a:t>
            </a:r>
            <a:r>
              <a:rPr lang="tr-TR" sz="1200" b="1" spc="120" dirty="0">
                <a:latin typeface="Trebuchet MS"/>
                <a:cs typeface="Trebuchet MS"/>
              </a:rPr>
              <a:t> </a:t>
            </a:r>
            <a:r>
              <a:rPr lang="tr-TR" sz="1200" b="1" spc="-5" dirty="0">
                <a:latin typeface="Trebuchet MS"/>
                <a:cs typeface="Trebuchet MS"/>
              </a:rPr>
              <a:t>DR</a:t>
            </a:r>
            <a:r>
              <a:rPr sz="1200" b="1" spc="-5" dirty="0">
                <a:latin typeface="Trebuchet MS"/>
                <a:cs typeface="Trebuchet MS"/>
              </a:rPr>
              <a:t>8</a:t>
            </a:r>
            <a:endParaRPr sz="1200" dirty="0">
              <a:latin typeface="Trebuchet MS"/>
              <a:cs typeface="Trebuchet MS"/>
            </a:endParaRPr>
          </a:p>
        </p:txBody>
      </p:sp>
      <p:sp>
        <p:nvSpPr>
          <p:cNvPr id="112" name="object 13"/>
          <p:cNvSpPr/>
          <p:nvPr/>
        </p:nvSpPr>
        <p:spPr>
          <a:xfrm>
            <a:off x="637117"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3" name="object 14"/>
          <p:cNvSpPr/>
          <p:nvPr/>
        </p:nvSpPr>
        <p:spPr>
          <a:xfrm>
            <a:off x="637117"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4" name="object 15"/>
          <p:cNvSpPr/>
          <p:nvPr/>
        </p:nvSpPr>
        <p:spPr>
          <a:xfrm>
            <a:off x="637117"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5" name="object 16"/>
          <p:cNvSpPr txBox="1"/>
          <p:nvPr/>
        </p:nvSpPr>
        <p:spPr>
          <a:xfrm>
            <a:off x="685800" y="4463534"/>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116" name="object 47"/>
          <p:cNvSpPr/>
          <p:nvPr/>
        </p:nvSpPr>
        <p:spPr>
          <a:xfrm>
            <a:off x="1246717"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7" name="object 48"/>
          <p:cNvSpPr txBox="1"/>
          <p:nvPr/>
        </p:nvSpPr>
        <p:spPr>
          <a:xfrm>
            <a:off x="736532" y="4172077"/>
            <a:ext cx="890693" cy="184666"/>
          </a:xfrm>
          <a:prstGeom prst="rect">
            <a:avLst/>
          </a:prstGeom>
        </p:spPr>
        <p:txBody>
          <a:bodyPr vert="horz" wrap="square" lIns="0" tIns="0" rIns="0" bIns="0" rtlCol="0">
            <a:spAutoFit/>
          </a:bodyPr>
          <a:lstStyle/>
          <a:p>
            <a:pPr marL="12700">
              <a:lnSpc>
                <a:spcPct val="100000"/>
              </a:lnSpc>
              <a:tabLst>
                <a:tab pos="469900" algn="l"/>
              </a:tabLst>
            </a:pPr>
            <a:r>
              <a:rPr sz="1200" b="1" spc="-5" dirty="0">
                <a:latin typeface="Trebuchet MS"/>
                <a:cs typeface="Trebuchet MS"/>
              </a:rPr>
              <a:t>A</a:t>
            </a:r>
            <a:r>
              <a:rPr sz="1200" b="1" dirty="0">
                <a:latin typeface="Trebuchet MS"/>
                <a:cs typeface="Trebuchet MS"/>
              </a:rPr>
              <a:t>1	</a:t>
            </a:r>
            <a:r>
              <a:rPr lang="tr-TR" sz="1200" b="1" dirty="0">
                <a:latin typeface="Trebuchet MS"/>
                <a:cs typeface="Trebuchet MS"/>
              </a:rPr>
              <a:t>  </a:t>
            </a:r>
            <a:r>
              <a:rPr sz="1200" b="1" spc="-5" dirty="0">
                <a:latin typeface="Trebuchet MS"/>
                <a:cs typeface="Trebuchet MS"/>
              </a:rPr>
              <a:t>A3</a:t>
            </a:r>
            <a:endParaRPr sz="1200" dirty="0">
              <a:latin typeface="Trebuchet MS"/>
              <a:cs typeface="Trebuchet MS"/>
            </a:endParaRPr>
          </a:p>
        </p:txBody>
      </p:sp>
      <p:sp>
        <p:nvSpPr>
          <p:cNvPr id="118" name="object 49"/>
          <p:cNvSpPr/>
          <p:nvPr/>
        </p:nvSpPr>
        <p:spPr>
          <a:xfrm>
            <a:off x="1246717"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9" name="object 51"/>
          <p:cNvSpPr/>
          <p:nvPr/>
        </p:nvSpPr>
        <p:spPr>
          <a:xfrm>
            <a:off x="1246717"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0" name="object 52"/>
          <p:cNvSpPr txBox="1"/>
          <p:nvPr/>
        </p:nvSpPr>
        <p:spPr>
          <a:xfrm>
            <a:off x="1295808" y="4463534"/>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dirty="0">
              <a:latin typeface="Trebuchet MS"/>
              <a:cs typeface="Trebuchet MS"/>
            </a:endParaRPr>
          </a:p>
        </p:txBody>
      </p:sp>
      <p:sp>
        <p:nvSpPr>
          <p:cNvPr id="121" name="object 50"/>
          <p:cNvSpPr txBox="1"/>
          <p:nvPr/>
        </p:nvSpPr>
        <p:spPr>
          <a:xfrm>
            <a:off x="696383" y="4769224"/>
            <a:ext cx="1045633" cy="184666"/>
          </a:xfrm>
          <a:prstGeom prst="rect">
            <a:avLst/>
          </a:prstGeom>
        </p:spPr>
        <p:txBody>
          <a:bodyPr vert="horz" wrap="square" lIns="0" tIns="0" rIns="0" bIns="0" rtlCol="0">
            <a:spAutoFit/>
          </a:bodyPr>
          <a:lstStyle/>
          <a:p>
            <a:pPr marL="12700">
              <a:lnSpc>
                <a:spcPct val="100000"/>
              </a:lnSpc>
              <a:tabLst>
                <a:tab pos="469265" algn="l"/>
              </a:tabLst>
            </a:pPr>
            <a:r>
              <a:rPr lang="tr-TR" sz="1200" b="1" spc="-5" dirty="0">
                <a:latin typeface="Trebuchet MS"/>
                <a:cs typeface="Trebuchet MS"/>
              </a:rPr>
              <a:t>DR</a:t>
            </a:r>
            <a:r>
              <a:rPr sz="1200" b="1" dirty="0">
                <a:latin typeface="Trebuchet MS"/>
                <a:cs typeface="Trebuchet MS"/>
              </a:rPr>
              <a:t>7	</a:t>
            </a:r>
            <a:r>
              <a:rPr lang="tr-TR" sz="1200" b="1" dirty="0">
                <a:latin typeface="Trebuchet MS"/>
                <a:cs typeface="Trebuchet MS"/>
              </a:rPr>
              <a:t>   </a:t>
            </a:r>
            <a:r>
              <a:rPr lang="tr-TR" sz="1200" b="1" spc="-5" dirty="0">
                <a:latin typeface="Trebuchet MS"/>
                <a:cs typeface="Trebuchet MS"/>
              </a:rPr>
              <a:t>DR</a:t>
            </a:r>
            <a:r>
              <a:rPr sz="1200" b="1" dirty="0">
                <a:latin typeface="Trebuchet MS"/>
                <a:cs typeface="Trebuchet MS"/>
              </a:rPr>
              <a:t>7</a:t>
            </a:r>
            <a:endParaRPr sz="1200" dirty="0">
              <a:latin typeface="Trebuchet MS"/>
              <a:cs typeface="Trebuchet MS"/>
            </a:endParaRPr>
          </a:p>
        </p:txBody>
      </p:sp>
    </p:spTree>
    <p:extLst>
      <p:ext uri="{BB962C8B-B14F-4D97-AF65-F5344CB8AC3E}">
        <p14:creationId xmlns:p14="http://schemas.microsoft.com/office/powerpoint/2010/main" val="29710069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object 59"/>
          <p:cNvSpPr/>
          <p:nvPr/>
        </p:nvSpPr>
        <p:spPr>
          <a:xfrm flipV="1">
            <a:off x="1117600" y="3581400"/>
            <a:ext cx="72136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64" name="object 63"/>
          <p:cNvSpPr/>
          <p:nvPr/>
        </p:nvSpPr>
        <p:spPr>
          <a:xfrm>
            <a:off x="7010401" y="4267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65" name="object 64"/>
          <p:cNvSpPr/>
          <p:nvPr/>
        </p:nvSpPr>
        <p:spPr>
          <a:xfrm>
            <a:off x="7010401" y="4572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66" name="object 65"/>
          <p:cNvSpPr/>
          <p:nvPr/>
        </p:nvSpPr>
        <p:spPr>
          <a:xfrm>
            <a:off x="7010401" y="4876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67" name="object 66"/>
          <p:cNvSpPr txBox="1"/>
          <p:nvPr/>
        </p:nvSpPr>
        <p:spPr>
          <a:xfrm>
            <a:off x="7061708" y="4934457"/>
            <a:ext cx="329694"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DR7</a:t>
            </a:r>
            <a:endParaRPr sz="1200" dirty="0">
              <a:latin typeface="Trebuchet MS"/>
              <a:cs typeface="Trebuchet MS"/>
            </a:endParaRPr>
          </a:p>
        </p:txBody>
      </p:sp>
      <p:sp>
        <p:nvSpPr>
          <p:cNvPr id="68" name="object 67"/>
          <p:cNvSpPr/>
          <p:nvPr/>
        </p:nvSpPr>
        <p:spPr>
          <a:xfrm>
            <a:off x="7620001" y="4267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69" name="object 68"/>
          <p:cNvSpPr txBox="1"/>
          <p:nvPr/>
        </p:nvSpPr>
        <p:spPr>
          <a:xfrm>
            <a:off x="7111324" y="4324477"/>
            <a:ext cx="890693" cy="184666"/>
          </a:xfrm>
          <a:prstGeom prst="rect">
            <a:avLst/>
          </a:prstGeom>
        </p:spPr>
        <p:txBody>
          <a:bodyPr vert="horz" wrap="square" lIns="0" tIns="0" rIns="0" bIns="0" rtlCol="0">
            <a:spAutoFit/>
          </a:bodyPr>
          <a:lstStyle/>
          <a:p>
            <a:pPr marL="12700">
              <a:lnSpc>
                <a:spcPct val="100000"/>
              </a:lnSpc>
              <a:tabLst>
                <a:tab pos="469265" algn="l"/>
              </a:tabLst>
            </a:pPr>
            <a:r>
              <a:rPr sz="1200" b="1" spc="-5" dirty="0">
                <a:latin typeface="Trebuchet MS"/>
                <a:cs typeface="Trebuchet MS"/>
              </a:rPr>
              <a:t>A</a:t>
            </a:r>
            <a:r>
              <a:rPr sz="1200" b="1" dirty="0">
                <a:latin typeface="Trebuchet MS"/>
                <a:cs typeface="Trebuchet MS"/>
              </a:rPr>
              <a:t>1	</a:t>
            </a:r>
            <a:r>
              <a:rPr lang="tr-TR" sz="1200" b="1" dirty="0">
                <a:latin typeface="Trebuchet MS"/>
                <a:cs typeface="Trebuchet MS"/>
              </a:rPr>
              <a:t>   </a:t>
            </a:r>
            <a:r>
              <a:rPr sz="1200" b="1" spc="-5" dirty="0">
                <a:latin typeface="Trebuchet MS"/>
                <a:cs typeface="Trebuchet MS"/>
              </a:rPr>
              <a:t>A3</a:t>
            </a:r>
            <a:endParaRPr sz="1200" dirty="0">
              <a:latin typeface="Trebuchet MS"/>
              <a:cs typeface="Trebuchet MS"/>
            </a:endParaRPr>
          </a:p>
        </p:txBody>
      </p:sp>
      <p:sp>
        <p:nvSpPr>
          <p:cNvPr id="70" name="object 69"/>
          <p:cNvSpPr/>
          <p:nvPr/>
        </p:nvSpPr>
        <p:spPr>
          <a:xfrm>
            <a:off x="7620001" y="4572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71" name="object 70"/>
          <p:cNvSpPr txBox="1"/>
          <p:nvPr/>
        </p:nvSpPr>
        <p:spPr>
          <a:xfrm>
            <a:off x="7034113" y="4629277"/>
            <a:ext cx="1045633" cy="184666"/>
          </a:xfrm>
          <a:prstGeom prst="rect">
            <a:avLst/>
          </a:prstGeom>
        </p:spPr>
        <p:txBody>
          <a:bodyPr vert="horz" wrap="square" lIns="0" tIns="0" rIns="0" bIns="0" rtlCol="0">
            <a:spAutoFit/>
          </a:bodyPr>
          <a:lstStyle/>
          <a:p>
            <a:pPr marL="12700">
              <a:lnSpc>
                <a:spcPct val="100000"/>
              </a:lnSpc>
              <a:tabLst>
                <a:tab pos="469265" algn="l"/>
              </a:tabLst>
            </a:pPr>
            <a:r>
              <a:rPr lang="tr-TR" sz="1200" b="1" dirty="0">
                <a:latin typeface="Trebuchet MS"/>
                <a:cs typeface="Trebuchet MS"/>
              </a:rPr>
              <a:t>B8</a:t>
            </a:r>
            <a:r>
              <a:rPr sz="1200" b="1" dirty="0">
                <a:latin typeface="Trebuchet MS"/>
                <a:cs typeface="Trebuchet MS"/>
              </a:rPr>
              <a:t>	</a:t>
            </a:r>
            <a:r>
              <a:rPr lang="tr-TR" sz="1200" b="1" dirty="0">
                <a:latin typeface="Trebuchet MS"/>
                <a:cs typeface="Trebuchet MS"/>
              </a:rPr>
              <a:t>    B</a:t>
            </a:r>
            <a:r>
              <a:rPr sz="1200" b="1" dirty="0">
                <a:latin typeface="Trebuchet MS"/>
                <a:cs typeface="Trebuchet MS"/>
              </a:rPr>
              <a:t>7</a:t>
            </a:r>
            <a:endParaRPr sz="1200" dirty="0">
              <a:latin typeface="Trebuchet MS"/>
              <a:cs typeface="Trebuchet MS"/>
            </a:endParaRPr>
          </a:p>
        </p:txBody>
      </p:sp>
      <p:sp>
        <p:nvSpPr>
          <p:cNvPr id="72" name="object 71"/>
          <p:cNvSpPr/>
          <p:nvPr/>
        </p:nvSpPr>
        <p:spPr>
          <a:xfrm>
            <a:off x="7620001" y="4876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73" name="object 72"/>
          <p:cNvSpPr txBox="1"/>
          <p:nvPr/>
        </p:nvSpPr>
        <p:spPr>
          <a:xfrm>
            <a:off x="7620000" y="4934457"/>
            <a:ext cx="381001"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a:t>
            </a:r>
            <a:r>
              <a:rPr sz="1200" b="1" spc="5" dirty="0">
                <a:latin typeface="Trebuchet MS"/>
                <a:cs typeface="Trebuchet MS"/>
              </a:rPr>
              <a:t>7</a:t>
            </a:r>
            <a:endParaRPr sz="1200" dirty="0">
              <a:latin typeface="Trebuchet MS"/>
              <a:cs typeface="Trebuchet MS"/>
            </a:endParaRPr>
          </a:p>
        </p:txBody>
      </p:sp>
      <p:sp>
        <p:nvSpPr>
          <p:cNvPr id="74" name="object 73"/>
          <p:cNvSpPr/>
          <p:nvPr/>
        </p:nvSpPr>
        <p:spPr>
          <a:xfrm>
            <a:off x="8331200" y="3581400"/>
            <a:ext cx="2523067" cy="1600200"/>
          </a:xfrm>
          <a:prstGeom prst="rect">
            <a:avLst/>
          </a:prstGeom>
          <a:blipFill>
            <a:blip r:embed="rId3" cstate="print"/>
            <a:stretch>
              <a:fillRect/>
            </a:stretch>
          </a:blipFill>
        </p:spPr>
        <p:txBody>
          <a:bodyPr wrap="square" lIns="0" tIns="0" rIns="0" bIns="0" rtlCol="0"/>
          <a:lstStyle/>
          <a:p>
            <a:endParaRPr/>
          </a:p>
        </p:txBody>
      </p:sp>
      <p:sp>
        <p:nvSpPr>
          <p:cNvPr id="75" name="object 62"/>
          <p:cNvSpPr/>
          <p:nvPr/>
        </p:nvSpPr>
        <p:spPr>
          <a:xfrm>
            <a:off x="76200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76" name="object 6"/>
          <p:cNvSpPr/>
          <p:nvPr/>
        </p:nvSpPr>
        <p:spPr>
          <a:xfrm flipH="1">
            <a:off x="7416800" y="1676400"/>
            <a:ext cx="1625600" cy="1524000"/>
          </a:xfrm>
          <a:prstGeom prst="rect">
            <a:avLst/>
          </a:prstGeom>
          <a:blipFill>
            <a:blip r:embed="rId4" cstate="print"/>
            <a:stretch>
              <a:fillRect/>
            </a:stretch>
          </a:blipFill>
        </p:spPr>
        <p:txBody>
          <a:bodyPr wrap="square" lIns="0" tIns="0" rIns="0" bIns="0" rtlCol="0"/>
          <a:lstStyle/>
          <a:p>
            <a:endParaRPr/>
          </a:p>
        </p:txBody>
      </p:sp>
      <p:sp>
        <p:nvSpPr>
          <p:cNvPr id="77" name="object 8"/>
          <p:cNvSpPr/>
          <p:nvPr/>
        </p:nvSpPr>
        <p:spPr>
          <a:xfrm>
            <a:off x="609601" y="5181600"/>
            <a:ext cx="1329267" cy="1219202"/>
          </a:xfrm>
          <a:prstGeom prst="rect">
            <a:avLst/>
          </a:prstGeom>
          <a:blipFill>
            <a:blip r:embed="rId5" cstate="print"/>
            <a:stretch>
              <a:fillRect/>
            </a:stretch>
          </a:blipFill>
        </p:spPr>
        <p:txBody>
          <a:bodyPr wrap="square" lIns="0" tIns="0" rIns="0" bIns="0" rtlCol="0"/>
          <a:lstStyle/>
          <a:p>
            <a:endParaRPr/>
          </a:p>
        </p:txBody>
      </p:sp>
      <p:sp>
        <p:nvSpPr>
          <p:cNvPr id="78" name="object 10"/>
          <p:cNvSpPr/>
          <p:nvPr/>
        </p:nvSpPr>
        <p:spPr>
          <a:xfrm>
            <a:off x="5181600" y="5410200"/>
            <a:ext cx="1225549" cy="838202"/>
          </a:xfrm>
          <a:prstGeom prst="rect">
            <a:avLst/>
          </a:prstGeom>
          <a:blipFill>
            <a:blip r:embed="rId6" cstate="print"/>
            <a:stretch>
              <a:fillRect/>
            </a:stretch>
          </a:blipFill>
        </p:spPr>
        <p:txBody>
          <a:bodyPr wrap="square" lIns="0" tIns="0" rIns="0" bIns="0" rtlCol="0"/>
          <a:lstStyle/>
          <a:p>
            <a:endParaRPr/>
          </a:p>
        </p:txBody>
      </p:sp>
      <p:sp>
        <p:nvSpPr>
          <p:cNvPr id="79" name="object 11"/>
          <p:cNvSpPr/>
          <p:nvPr/>
        </p:nvSpPr>
        <p:spPr>
          <a:xfrm>
            <a:off x="4267200" y="2362200"/>
            <a:ext cx="1828800" cy="0"/>
          </a:xfrm>
          <a:custGeom>
            <a:avLst/>
            <a:gdLst/>
            <a:ahLst/>
            <a:cxnLst/>
            <a:rect l="l" t="t" r="r" b="b"/>
            <a:pathLst>
              <a:path w="1371600">
                <a:moveTo>
                  <a:pt x="0" y="0"/>
                </a:moveTo>
                <a:lnTo>
                  <a:pt x="1371600" y="0"/>
                </a:lnTo>
              </a:path>
            </a:pathLst>
          </a:custGeom>
          <a:ln w="19050">
            <a:solidFill>
              <a:srgbClr val="000000"/>
            </a:solidFill>
          </a:ln>
        </p:spPr>
        <p:txBody>
          <a:bodyPr wrap="square" lIns="0" tIns="0" rIns="0" bIns="0" rtlCol="0"/>
          <a:lstStyle/>
          <a:p>
            <a:endParaRPr/>
          </a:p>
        </p:txBody>
      </p:sp>
      <p:sp>
        <p:nvSpPr>
          <p:cNvPr id="80" name="object 12"/>
          <p:cNvSpPr/>
          <p:nvPr/>
        </p:nvSpPr>
        <p:spPr>
          <a:xfrm>
            <a:off x="5181600" y="2362200"/>
            <a:ext cx="0" cy="1295400"/>
          </a:xfrm>
          <a:custGeom>
            <a:avLst/>
            <a:gdLst/>
            <a:ahLst/>
            <a:cxnLst/>
            <a:rect l="l" t="t" r="r" b="b"/>
            <a:pathLst>
              <a:path h="1295400">
                <a:moveTo>
                  <a:pt x="0" y="0"/>
                </a:moveTo>
                <a:lnTo>
                  <a:pt x="0" y="1295400"/>
                </a:lnTo>
              </a:path>
            </a:pathLst>
          </a:custGeom>
          <a:ln w="9525">
            <a:solidFill>
              <a:srgbClr val="000000"/>
            </a:solidFill>
          </a:ln>
        </p:spPr>
        <p:txBody>
          <a:bodyPr wrap="square" lIns="0" tIns="0" rIns="0" bIns="0" rtlCol="0"/>
          <a:lstStyle/>
          <a:p>
            <a:endParaRPr/>
          </a:p>
        </p:txBody>
      </p:sp>
      <p:sp>
        <p:nvSpPr>
          <p:cNvPr id="127" name="object 59"/>
          <p:cNvSpPr/>
          <p:nvPr/>
        </p:nvSpPr>
        <p:spPr>
          <a:xfrm flipV="1">
            <a:off x="1117600" y="3581400"/>
            <a:ext cx="47752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129" name="object 61"/>
          <p:cNvSpPr/>
          <p:nvPr/>
        </p:nvSpPr>
        <p:spPr>
          <a:xfrm>
            <a:off x="33528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30" name="object 62"/>
          <p:cNvSpPr/>
          <p:nvPr/>
        </p:nvSpPr>
        <p:spPr>
          <a:xfrm>
            <a:off x="57912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pic>
        <p:nvPicPr>
          <p:cNvPr id="131" name="Picture 2"/>
          <p:cNvPicPr>
            <a:picLocks noChangeAspect="1" noChangeArrowheads="1"/>
          </p:cNvPicPr>
          <p:nvPr/>
        </p:nvPicPr>
        <p:blipFill>
          <a:blip r:embed="rId7" cstate="print"/>
          <a:srcRect/>
          <a:stretch>
            <a:fillRect/>
          </a:stretch>
        </p:blipFill>
        <p:spPr bwMode="auto">
          <a:xfrm>
            <a:off x="609603" y="1600211"/>
            <a:ext cx="2222500" cy="1781175"/>
          </a:xfrm>
          <a:prstGeom prst="rect">
            <a:avLst/>
          </a:prstGeom>
          <a:noFill/>
          <a:ln w="9525">
            <a:noFill/>
            <a:miter lim="800000"/>
            <a:headEnd/>
            <a:tailEnd/>
          </a:ln>
        </p:spPr>
      </p:pic>
      <p:pic>
        <p:nvPicPr>
          <p:cNvPr id="132" name="Picture 3"/>
          <p:cNvPicPr>
            <a:picLocks noChangeAspect="1" noChangeArrowheads="1"/>
          </p:cNvPicPr>
          <p:nvPr/>
        </p:nvPicPr>
        <p:blipFill>
          <a:blip r:embed="rId8" cstate="print"/>
          <a:srcRect/>
          <a:stretch>
            <a:fillRect/>
          </a:stretch>
        </p:blipFill>
        <p:spPr bwMode="auto">
          <a:xfrm>
            <a:off x="2743200" y="5181600"/>
            <a:ext cx="1422400" cy="1219200"/>
          </a:xfrm>
          <a:prstGeom prst="rect">
            <a:avLst/>
          </a:prstGeom>
          <a:noFill/>
          <a:ln w="9525">
            <a:noFill/>
            <a:miter lim="800000"/>
            <a:headEnd/>
            <a:tailEnd/>
          </a:ln>
        </p:spPr>
      </p:pic>
      <p:sp>
        <p:nvSpPr>
          <p:cNvPr id="133" name="132 Oval"/>
          <p:cNvSpPr/>
          <p:nvPr/>
        </p:nvSpPr>
        <p:spPr>
          <a:xfrm>
            <a:off x="6705600" y="4038600"/>
            <a:ext cx="1625600" cy="1371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4" name="133 Oval"/>
          <p:cNvSpPr/>
          <p:nvPr/>
        </p:nvSpPr>
        <p:spPr>
          <a:xfrm>
            <a:off x="304800" y="3886200"/>
            <a:ext cx="1625600" cy="1371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5" name="134 Dikdörtgen"/>
          <p:cNvSpPr/>
          <p:nvPr/>
        </p:nvSpPr>
        <p:spPr>
          <a:xfrm>
            <a:off x="6705600" y="5715000"/>
            <a:ext cx="4876800" cy="707886"/>
          </a:xfrm>
          <a:prstGeom prst="rect">
            <a:avLst/>
          </a:prstGeom>
        </p:spPr>
        <p:txBody>
          <a:bodyPr wrap="square">
            <a:spAutoFit/>
          </a:bodyPr>
          <a:lstStyle/>
          <a:p>
            <a:r>
              <a:rPr lang="en-US" sz="2000" dirty="0"/>
              <a:t>Unfortunately, there is only a 25-percent chance of a sibling match</a:t>
            </a:r>
            <a:endParaRPr lang="tr-TR" sz="2000" dirty="0"/>
          </a:p>
        </p:txBody>
      </p:sp>
      <p:sp>
        <p:nvSpPr>
          <p:cNvPr id="140" name="139 Dikdörtgen"/>
          <p:cNvSpPr/>
          <p:nvPr/>
        </p:nvSpPr>
        <p:spPr>
          <a:xfrm>
            <a:off x="2540000" y="5181600"/>
            <a:ext cx="4064000"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9" name="object 27"/>
          <p:cNvSpPr txBox="1"/>
          <p:nvPr/>
        </p:nvSpPr>
        <p:spPr>
          <a:xfrm>
            <a:off x="3454407" y="5715011"/>
            <a:ext cx="1860127" cy="285115"/>
          </a:xfrm>
          <a:prstGeom prst="rect">
            <a:avLst/>
          </a:prstGeom>
          <a:noFill/>
        </p:spPr>
        <p:txBody>
          <a:bodyPr vert="horz" wrap="square" lIns="0" tIns="0" rIns="0" bIns="0" rtlCol="0">
            <a:spAutoFit/>
          </a:bodyPr>
          <a:lstStyle/>
          <a:p>
            <a:pPr marL="12700">
              <a:lnSpc>
                <a:spcPct val="100000"/>
              </a:lnSpc>
            </a:pPr>
            <a:r>
              <a:rPr sz="1800" spc="-5" dirty="0">
                <a:latin typeface="Arial"/>
                <a:cs typeface="Arial"/>
              </a:rPr>
              <a:t>HLA</a:t>
            </a:r>
            <a:r>
              <a:rPr sz="1800" spc="-185" dirty="0">
                <a:latin typeface="Arial"/>
                <a:cs typeface="Arial"/>
              </a:rPr>
              <a:t> </a:t>
            </a:r>
            <a:r>
              <a:rPr sz="1800" spc="-5" dirty="0">
                <a:latin typeface="Arial"/>
                <a:cs typeface="Arial"/>
              </a:rPr>
              <a:t>matched</a:t>
            </a:r>
            <a:endParaRPr sz="1800" dirty="0">
              <a:latin typeface="Arial"/>
              <a:cs typeface="Arial"/>
            </a:endParaRPr>
          </a:p>
        </p:txBody>
      </p:sp>
      <p:sp>
        <p:nvSpPr>
          <p:cNvPr id="143" name="142 Sol Yukarı Ok"/>
          <p:cNvSpPr/>
          <p:nvPr/>
        </p:nvSpPr>
        <p:spPr>
          <a:xfrm>
            <a:off x="1930400" y="5181600"/>
            <a:ext cx="7010400" cy="457200"/>
          </a:xfrm>
          <a:prstGeom prst="leftUpArrow">
            <a:avLst>
              <a:gd name="adj1" fmla="val 15361"/>
              <a:gd name="adj2" fmla="val 25000"/>
              <a:gd name="adj3" fmla="val 25000"/>
            </a:avLst>
          </a:prstGeom>
          <a:solidFill>
            <a:srgbClr val="C0000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7"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a:solidFill>
                  <a:schemeClr val="tx2"/>
                </a:solidFill>
                <a:latin typeface="Arial"/>
                <a:cs typeface="Arial"/>
              </a:rPr>
              <a:t>  </a:t>
            </a:r>
            <a:r>
              <a:rPr lang="tr-TR" sz="2000" dirty="0">
                <a:solidFill>
                  <a:schemeClr val="tx2"/>
                </a:solidFill>
                <a:sym typeface="Wingdings"/>
              </a:rPr>
              <a:t> </a:t>
            </a:r>
            <a:r>
              <a:rPr lang="tr-TR" sz="2000" b="1" spc="-5" dirty="0">
                <a:solidFill>
                  <a:schemeClr val="tx2"/>
                </a:solidFill>
                <a:latin typeface="Arial"/>
                <a:cs typeface="Arial"/>
              </a:rPr>
              <a:t>D</a:t>
            </a:r>
            <a:r>
              <a:rPr sz="2000" b="1" spc="-5" dirty="0" err="1">
                <a:solidFill>
                  <a:schemeClr val="tx2"/>
                </a:solidFill>
                <a:latin typeface="Arial"/>
                <a:cs typeface="Arial"/>
              </a:rPr>
              <a:t>onor</a:t>
            </a:r>
            <a:r>
              <a:rPr sz="2000" b="1" spc="-40" dirty="0">
                <a:solidFill>
                  <a:schemeClr val="tx2"/>
                </a:solidFill>
                <a:latin typeface="Arial"/>
                <a:cs typeface="Arial"/>
              </a:rPr>
              <a:t> </a:t>
            </a:r>
            <a:r>
              <a:rPr lang="tr-TR" sz="2000" b="1" spc="-5" dirty="0" err="1">
                <a:solidFill>
                  <a:schemeClr val="tx2"/>
                </a:solidFill>
                <a:latin typeface="Arial"/>
                <a:cs typeface="Arial"/>
              </a:rPr>
              <a:t>Selection</a:t>
            </a:r>
            <a:endParaRPr sz="2000" dirty="0">
              <a:solidFill>
                <a:schemeClr val="tx2"/>
              </a:solidFill>
              <a:latin typeface="Arial"/>
              <a:cs typeface="Arial"/>
            </a:endParaRPr>
          </a:p>
        </p:txBody>
      </p:sp>
      <p:sp>
        <p:nvSpPr>
          <p:cNvPr id="141" name="object 3"/>
          <p:cNvSpPr txBox="1">
            <a:spLocks/>
          </p:cNvSpPr>
          <p:nvPr/>
        </p:nvSpPr>
        <p:spPr>
          <a:xfrm>
            <a:off x="304803" y="685806"/>
            <a:ext cx="3406140" cy="436245"/>
          </a:xfrm>
          <a:prstGeom prst="rect">
            <a:avLst/>
          </a:prstGeom>
          <a:no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5" normalizeH="0" baseline="0" noProof="0" dirty="0">
                <a:ln>
                  <a:noFill/>
                </a:ln>
                <a:solidFill>
                  <a:srgbClr val="C00000"/>
                </a:solidFill>
                <a:effectLst/>
                <a:uLnTx/>
                <a:uFillTx/>
                <a:latin typeface="Arial"/>
                <a:ea typeface="+mj-ea"/>
                <a:cs typeface="Arial"/>
              </a:rPr>
              <a:t>The HLA</a:t>
            </a:r>
            <a:r>
              <a:rPr kumimoji="0" lang="tr-TR" sz="2800" b="0" i="0" u="none" strike="noStrike" kern="0" cap="none" spc="-200" normalizeH="0" baseline="0" noProof="0" dirty="0">
                <a:ln>
                  <a:noFill/>
                </a:ln>
                <a:solidFill>
                  <a:srgbClr val="C00000"/>
                </a:solidFill>
                <a:effectLst/>
                <a:uLnTx/>
                <a:uFillTx/>
                <a:latin typeface="Arial"/>
                <a:ea typeface="+mj-ea"/>
                <a:cs typeface="Arial"/>
              </a:rPr>
              <a:t> </a:t>
            </a:r>
            <a:r>
              <a:rPr kumimoji="0" lang="tr-TR" sz="2800" b="0" i="0" u="none" strike="noStrike" kern="0" cap="none" spc="-5" normalizeH="0" baseline="0" noProof="0" dirty="0" err="1">
                <a:ln>
                  <a:noFill/>
                </a:ln>
                <a:solidFill>
                  <a:srgbClr val="C00000"/>
                </a:solidFill>
                <a:effectLst/>
                <a:uLnTx/>
                <a:uFillTx/>
                <a:latin typeface="Arial"/>
                <a:ea typeface="+mj-ea"/>
                <a:cs typeface="Arial"/>
              </a:rPr>
              <a:t>Family</a:t>
            </a:r>
            <a:endParaRPr kumimoji="0" lang="tr-TR" sz="2800" b="0" i="0" u="none" strike="noStrike" kern="0" cap="none" spc="0" normalizeH="0" baseline="0" noProof="0" dirty="0">
              <a:ln>
                <a:noFill/>
              </a:ln>
              <a:solidFill>
                <a:srgbClr val="C00000"/>
              </a:solidFill>
              <a:effectLst/>
              <a:uLnTx/>
              <a:uFillTx/>
              <a:latin typeface="Arial"/>
              <a:ea typeface="+mj-ea"/>
              <a:cs typeface="Arial"/>
            </a:endParaRPr>
          </a:p>
        </p:txBody>
      </p:sp>
      <p:sp>
        <p:nvSpPr>
          <p:cNvPr id="2" name="Dikdörtgen 1"/>
          <p:cNvSpPr/>
          <p:nvPr/>
        </p:nvSpPr>
        <p:spPr>
          <a:xfrm>
            <a:off x="8986620" y="5249586"/>
            <a:ext cx="2040943" cy="307777"/>
          </a:xfrm>
          <a:prstGeom prst="rect">
            <a:avLst/>
          </a:prstGeom>
        </p:spPr>
        <p:txBody>
          <a:bodyPr wrap="none">
            <a:spAutoFit/>
          </a:bodyPr>
          <a:lstStyle/>
          <a:p>
            <a:r>
              <a:rPr lang="tr-TR" sz="1400" b="1" u="sng" dirty="0">
                <a:solidFill>
                  <a:srgbClr val="C00000"/>
                </a:solidFill>
              </a:rPr>
              <a:t>HLA A, B, DR (6/6</a:t>
            </a:r>
            <a:r>
              <a:rPr lang="tr-TR" sz="1400" u="sng" dirty="0">
                <a:solidFill>
                  <a:srgbClr val="C00000"/>
                </a:solidFill>
              </a:rPr>
              <a:t>) </a:t>
            </a:r>
            <a:r>
              <a:rPr lang="tr-TR" sz="1400" u="sng" dirty="0" err="1">
                <a:solidFill>
                  <a:srgbClr val="C00000"/>
                </a:solidFill>
              </a:rPr>
              <a:t>sibling</a:t>
            </a:r>
            <a:endParaRPr lang="tr-TR" sz="1400" dirty="0">
              <a:solidFill>
                <a:srgbClr val="C00000"/>
              </a:solidFill>
            </a:endParaRPr>
          </a:p>
        </p:txBody>
      </p:sp>
      <p:sp>
        <p:nvSpPr>
          <p:cNvPr id="136" name="object 26"/>
          <p:cNvSpPr/>
          <p:nvPr/>
        </p:nvSpPr>
        <p:spPr>
          <a:xfrm>
            <a:off x="6299201"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38" name="object 27"/>
          <p:cNvSpPr/>
          <p:nvPr/>
        </p:nvSpPr>
        <p:spPr>
          <a:xfrm>
            <a:off x="6858001"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42" name="object 28"/>
          <p:cNvSpPr txBox="1"/>
          <p:nvPr/>
        </p:nvSpPr>
        <p:spPr>
          <a:xfrm>
            <a:off x="6399784" y="2037841"/>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3	</a:t>
            </a:r>
            <a:r>
              <a:rPr lang="tr-TR" sz="1200" b="1" dirty="0">
                <a:latin typeface="Trebuchet MS"/>
                <a:cs typeface="Trebuchet MS"/>
              </a:rPr>
              <a:t>  </a:t>
            </a:r>
            <a:r>
              <a:rPr sz="1200" b="1" spc="-5" dirty="0">
                <a:latin typeface="Trebuchet MS"/>
                <a:cs typeface="Trebuchet MS"/>
              </a:rPr>
              <a:t>A</a:t>
            </a:r>
            <a:r>
              <a:rPr sz="1200" b="1" dirty="0">
                <a:latin typeface="Trebuchet MS"/>
                <a:cs typeface="Trebuchet MS"/>
              </a:rPr>
              <a:t>26</a:t>
            </a:r>
            <a:endParaRPr sz="1200" dirty="0">
              <a:latin typeface="Trebuchet MS"/>
              <a:cs typeface="Trebuchet MS"/>
            </a:endParaRPr>
          </a:p>
        </p:txBody>
      </p:sp>
      <p:sp>
        <p:nvSpPr>
          <p:cNvPr id="144" name="object 29"/>
          <p:cNvSpPr/>
          <p:nvPr/>
        </p:nvSpPr>
        <p:spPr>
          <a:xfrm>
            <a:off x="6299201"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45" name="object 30"/>
          <p:cNvSpPr/>
          <p:nvPr/>
        </p:nvSpPr>
        <p:spPr>
          <a:xfrm>
            <a:off x="6858001"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46" name="object 32"/>
          <p:cNvSpPr/>
          <p:nvPr/>
        </p:nvSpPr>
        <p:spPr>
          <a:xfrm>
            <a:off x="6299201"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47" name="object 33"/>
          <p:cNvSpPr/>
          <p:nvPr/>
        </p:nvSpPr>
        <p:spPr>
          <a:xfrm>
            <a:off x="6858001"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48" name="object 34"/>
          <p:cNvSpPr txBox="1"/>
          <p:nvPr/>
        </p:nvSpPr>
        <p:spPr>
          <a:xfrm>
            <a:off x="6403854" y="2329934"/>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7	</a:t>
            </a:r>
            <a:r>
              <a:rPr lang="tr-TR" sz="1200" b="1" dirty="0">
                <a:latin typeface="Trebuchet MS"/>
                <a:cs typeface="Trebuchet MS"/>
              </a:rPr>
              <a:t>  </a:t>
            </a:r>
            <a:r>
              <a:rPr sz="1200" b="1" dirty="0">
                <a:latin typeface="Trebuchet MS"/>
                <a:cs typeface="Trebuchet MS"/>
              </a:rPr>
              <a:t>B14</a:t>
            </a:r>
            <a:endParaRPr sz="1200" dirty="0">
              <a:latin typeface="Trebuchet MS"/>
              <a:cs typeface="Trebuchet MS"/>
            </a:endParaRPr>
          </a:p>
        </p:txBody>
      </p:sp>
      <p:sp>
        <p:nvSpPr>
          <p:cNvPr id="149" name="object 31"/>
          <p:cNvSpPr txBox="1"/>
          <p:nvPr/>
        </p:nvSpPr>
        <p:spPr>
          <a:xfrm>
            <a:off x="6343107" y="2634734"/>
            <a:ext cx="994833"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a:t>
            </a:r>
            <a:r>
              <a:rPr sz="1200" b="1" spc="-5" dirty="0">
                <a:latin typeface="Trebuchet MS"/>
                <a:cs typeface="Trebuchet MS"/>
              </a:rPr>
              <a:t>7 </a:t>
            </a:r>
            <a:r>
              <a:rPr lang="tr-TR" sz="1200" b="1" spc="-5" dirty="0">
                <a:latin typeface="Trebuchet MS"/>
                <a:cs typeface="Trebuchet MS"/>
              </a:rPr>
              <a:t>   </a:t>
            </a:r>
            <a:r>
              <a:rPr sz="1200" b="1" spc="114" dirty="0">
                <a:latin typeface="Trebuchet MS"/>
                <a:cs typeface="Trebuchet MS"/>
              </a:rPr>
              <a:t> </a:t>
            </a:r>
            <a:r>
              <a:rPr lang="tr-TR" sz="1200" b="1" spc="-5" dirty="0">
                <a:latin typeface="Trebuchet MS"/>
                <a:cs typeface="Trebuchet MS"/>
              </a:rPr>
              <a:t>DR</a:t>
            </a:r>
            <a:r>
              <a:rPr sz="1200" b="1" spc="-5" dirty="0">
                <a:latin typeface="Trebuchet MS"/>
                <a:cs typeface="Trebuchet MS"/>
              </a:rPr>
              <a:t>8</a:t>
            </a:r>
            <a:endParaRPr sz="1200" dirty="0">
              <a:latin typeface="Trebuchet MS"/>
              <a:cs typeface="Trebuchet MS"/>
            </a:endParaRPr>
          </a:p>
        </p:txBody>
      </p:sp>
      <p:sp>
        <p:nvSpPr>
          <p:cNvPr id="150" name="object 17"/>
          <p:cNvSpPr/>
          <p:nvPr/>
        </p:nvSpPr>
        <p:spPr>
          <a:xfrm>
            <a:off x="29226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51" name="object 18"/>
          <p:cNvSpPr/>
          <p:nvPr/>
        </p:nvSpPr>
        <p:spPr>
          <a:xfrm>
            <a:off x="34814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52" name="object 19"/>
          <p:cNvSpPr txBox="1"/>
          <p:nvPr/>
        </p:nvSpPr>
        <p:spPr>
          <a:xfrm>
            <a:off x="3022111" y="1961641"/>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1	</a:t>
            </a:r>
            <a:r>
              <a:rPr lang="tr-TR" sz="1200" b="1" dirty="0">
                <a:latin typeface="Trebuchet MS"/>
                <a:cs typeface="Trebuchet MS"/>
              </a:rPr>
              <a:t>  </a:t>
            </a:r>
            <a:r>
              <a:rPr sz="1200" b="1" spc="-5" dirty="0">
                <a:latin typeface="Trebuchet MS"/>
                <a:cs typeface="Trebuchet MS"/>
              </a:rPr>
              <a:t>A2</a:t>
            </a:r>
            <a:endParaRPr sz="1200" dirty="0">
              <a:latin typeface="Trebuchet MS"/>
              <a:cs typeface="Trebuchet MS"/>
            </a:endParaRPr>
          </a:p>
        </p:txBody>
      </p:sp>
      <p:sp>
        <p:nvSpPr>
          <p:cNvPr id="153" name="object 20"/>
          <p:cNvSpPr/>
          <p:nvPr/>
        </p:nvSpPr>
        <p:spPr>
          <a:xfrm>
            <a:off x="29226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54" name="object 21"/>
          <p:cNvSpPr/>
          <p:nvPr/>
        </p:nvSpPr>
        <p:spPr>
          <a:xfrm>
            <a:off x="34814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55" name="object 23"/>
          <p:cNvSpPr/>
          <p:nvPr/>
        </p:nvSpPr>
        <p:spPr>
          <a:xfrm>
            <a:off x="29226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56" name="object 24"/>
          <p:cNvSpPr/>
          <p:nvPr/>
        </p:nvSpPr>
        <p:spPr>
          <a:xfrm>
            <a:off x="34814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57" name="object 25"/>
          <p:cNvSpPr txBox="1"/>
          <p:nvPr/>
        </p:nvSpPr>
        <p:spPr>
          <a:xfrm>
            <a:off x="3019638" y="2238445"/>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a:t>
            </a:r>
            <a:r>
              <a:rPr lang="tr-TR" sz="1200" b="1" dirty="0">
                <a:latin typeface="Trebuchet MS"/>
                <a:cs typeface="Trebuchet MS"/>
              </a:rPr>
              <a:t>   </a:t>
            </a:r>
            <a:r>
              <a:rPr sz="1200" b="1" dirty="0">
                <a:latin typeface="Trebuchet MS"/>
                <a:cs typeface="Trebuchet MS"/>
              </a:rPr>
              <a:t>B44</a:t>
            </a:r>
            <a:endParaRPr sz="1200" dirty="0">
              <a:latin typeface="Trebuchet MS"/>
              <a:cs typeface="Trebuchet MS"/>
            </a:endParaRPr>
          </a:p>
        </p:txBody>
      </p:sp>
      <p:sp>
        <p:nvSpPr>
          <p:cNvPr id="158" name="object 22"/>
          <p:cNvSpPr txBox="1"/>
          <p:nvPr/>
        </p:nvSpPr>
        <p:spPr>
          <a:xfrm>
            <a:off x="2994579" y="2597478"/>
            <a:ext cx="994833"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a:t>
            </a:r>
            <a:r>
              <a:rPr sz="1200" b="1" spc="-5" dirty="0">
                <a:latin typeface="Trebuchet MS"/>
                <a:cs typeface="Trebuchet MS"/>
              </a:rPr>
              <a:t>7 </a:t>
            </a:r>
            <a:r>
              <a:rPr sz="1200" b="1" spc="114" dirty="0">
                <a:latin typeface="Trebuchet MS"/>
                <a:cs typeface="Trebuchet MS"/>
              </a:rPr>
              <a:t> </a:t>
            </a:r>
            <a:r>
              <a:rPr lang="tr-TR" sz="1200" b="1" spc="114" dirty="0">
                <a:latin typeface="Trebuchet MS"/>
                <a:cs typeface="Trebuchet MS"/>
              </a:rPr>
              <a:t>  </a:t>
            </a:r>
            <a:r>
              <a:rPr lang="tr-TR" sz="1200" b="1" spc="-5" dirty="0">
                <a:latin typeface="Trebuchet MS"/>
                <a:cs typeface="Trebuchet MS"/>
              </a:rPr>
              <a:t>DR</a:t>
            </a:r>
            <a:r>
              <a:rPr sz="1200" b="1" spc="-5" dirty="0">
                <a:latin typeface="Trebuchet MS"/>
                <a:cs typeface="Trebuchet MS"/>
              </a:rPr>
              <a:t>5</a:t>
            </a:r>
            <a:endParaRPr sz="1200" dirty="0">
              <a:latin typeface="Trebuchet MS"/>
              <a:cs typeface="Trebuchet MS"/>
            </a:endParaRPr>
          </a:p>
        </p:txBody>
      </p:sp>
      <p:sp>
        <p:nvSpPr>
          <p:cNvPr id="159" name="object 44"/>
          <p:cNvSpPr/>
          <p:nvPr/>
        </p:nvSpPr>
        <p:spPr>
          <a:xfrm>
            <a:off x="52600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60" name="object 45"/>
          <p:cNvSpPr/>
          <p:nvPr/>
        </p:nvSpPr>
        <p:spPr>
          <a:xfrm>
            <a:off x="52600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61" name="object 46"/>
          <p:cNvSpPr/>
          <p:nvPr/>
        </p:nvSpPr>
        <p:spPr>
          <a:xfrm>
            <a:off x="52600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62" name="object 53"/>
          <p:cNvSpPr/>
          <p:nvPr/>
        </p:nvSpPr>
        <p:spPr>
          <a:xfrm>
            <a:off x="58188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63" name="object 54"/>
          <p:cNvSpPr txBox="1"/>
          <p:nvPr/>
        </p:nvSpPr>
        <p:spPr>
          <a:xfrm>
            <a:off x="5360080" y="4172077"/>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2	</a:t>
            </a:r>
            <a:r>
              <a:rPr sz="1200" b="1" spc="-5" dirty="0">
                <a:latin typeface="Trebuchet MS"/>
                <a:cs typeface="Trebuchet MS"/>
              </a:rPr>
              <a:t>A3</a:t>
            </a:r>
            <a:endParaRPr sz="1200">
              <a:latin typeface="Trebuchet MS"/>
              <a:cs typeface="Trebuchet MS"/>
            </a:endParaRPr>
          </a:p>
        </p:txBody>
      </p:sp>
      <p:sp>
        <p:nvSpPr>
          <p:cNvPr id="164" name="object 55"/>
          <p:cNvSpPr/>
          <p:nvPr/>
        </p:nvSpPr>
        <p:spPr>
          <a:xfrm>
            <a:off x="58188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65" name="object 57"/>
          <p:cNvSpPr/>
          <p:nvPr/>
        </p:nvSpPr>
        <p:spPr>
          <a:xfrm>
            <a:off x="58188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66" name="object 58"/>
          <p:cNvSpPr txBox="1"/>
          <p:nvPr/>
        </p:nvSpPr>
        <p:spPr>
          <a:xfrm>
            <a:off x="5303183" y="4495800"/>
            <a:ext cx="896620" cy="184666"/>
          </a:xfrm>
          <a:prstGeom prst="rect">
            <a:avLst/>
          </a:prstGeom>
        </p:spPr>
        <p:txBody>
          <a:bodyPr vert="horz" wrap="square" lIns="0" tIns="0" rIns="0" bIns="0" rtlCol="0">
            <a:spAutoFit/>
          </a:bodyPr>
          <a:lstStyle/>
          <a:p>
            <a:pPr marL="12700">
              <a:lnSpc>
                <a:spcPct val="100000"/>
              </a:lnSpc>
              <a:tabLst>
                <a:tab pos="477520" algn="l"/>
              </a:tabLst>
            </a:pPr>
            <a:r>
              <a:rPr sz="1200" b="1" dirty="0">
                <a:latin typeface="Trebuchet MS"/>
                <a:cs typeface="Trebuchet MS"/>
              </a:rPr>
              <a:t>B44	</a:t>
            </a:r>
            <a:r>
              <a:rPr lang="tr-TR" sz="1200" b="1" dirty="0">
                <a:latin typeface="Trebuchet MS"/>
                <a:cs typeface="Trebuchet MS"/>
              </a:rPr>
              <a:t>  </a:t>
            </a:r>
            <a:r>
              <a:rPr sz="1200" b="1" spc="5" dirty="0">
                <a:latin typeface="Trebuchet MS"/>
                <a:cs typeface="Trebuchet MS"/>
              </a:rPr>
              <a:t>B7</a:t>
            </a:r>
            <a:endParaRPr sz="1200" dirty="0">
              <a:latin typeface="Trebuchet MS"/>
              <a:cs typeface="Trebuchet MS"/>
            </a:endParaRPr>
          </a:p>
        </p:txBody>
      </p:sp>
      <p:sp>
        <p:nvSpPr>
          <p:cNvPr id="167" name="object 56"/>
          <p:cNvSpPr txBox="1"/>
          <p:nvPr/>
        </p:nvSpPr>
        <p:spPr>
          <a:xfrm>
            <a:off x="5282861" y="4768334"/>
            <a:ext cx="995680"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a:t>
            </a:r>
            <a:r>
              <a:rPr sz="1200" b="1" spc="-5" dirty="0">
                <a:latin typeface="Trebuchet MS"/>
                <a:cs typeface="Trebuchet MS"/>
              </a:rPr>
              <a:t>5 </a:t>
            </a:r>
            <a:r>
              <a:rPr sz="1200" b="1" spc="120" dirty="0">
                <a:latin typeface="Trebuchet MS"/>
                <a:cs typeface="Trebuchet MS"/>
              </a:rPr>
              <a:t> </a:t>
            </a:r>
            <a:r>
              <a:rPr lang="tr-TR" sz="1200" b="1" spc="120" dirty="0">
                <a:latin typeface="Trebuchet MS"/>
                <a:cs typeface="Trebuchet MS"/>
              </a:rPr>
              <a:t>   </a:t>
            </a:r>
            <a:r>
              <a:rPr lang="tr-TR" sz="1200" b="1" spc="-5" dirty="0">
                <a:latin typeface="Trebuchet MS"/>
                <a:cs typeface="Trebuchet MS"/>
              </a:rPr>
              <a:t>DR</a:t>
            </a:r>
            <a:r>
              <a:rPr sz="1200" b="1" spc="-5" dirty="0">
                <a:latin typeface="Trebuchet MS"/>
                <a:cs typeface="Trebuchet MS"/>
              </a:rPr>
              <a:t>7</a:t>
            </a:r>
            <a:endParaRPr sz="1200" dirty="0">
              <a:latin typeface="Trebuchet MS"/>
              <a:cs typeface="Trebuchet MS"/>
            </a:endParaRPr>
          </a:p>
        </p:txBody>
      </p:sp>
      <p:sp>
        <p:nvSpPr>
          <p:cNvPr id="177" name="object 35"/>
          <p:cNvSpPr/>
          <p:nvPr/>
        </p:nvSpPr>
        <p:spPr>
          <a:xfrm>
            <a:off x="28216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78" name="object 36"/>
          <p:cNvSpPr/>
          <p:nvPr/>
        </p:nvSpPr>
        <p:spPr>
          <a:xfrm>
            <a:off x="33804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79" name="object 37"/>
          <p:cNvSpPr txBox="1"/>
          <p:nvPr/>
        </p:nvSpPr>
        <p:spPr>
          <a:xfrm>
            <a:off x="2921340" y="4172077"/>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1	</a:t>
            </a:r>
            <a:r>
              <a:rPr lang="tr-TR" sz="1200" b="1" dirty="0">
                <a:latin typeface="Trebuchet MS"/>
                <a:cs typeface="Trebuchet MS"/>
              </a:rPr>
              <a:t>  </a:t>
            </a:r>
            <a:r>
              <a:rPr sz="1200" b="1" spc="-5" dirty="0">
                <a:latin typeface="Trebuchet MS"/>
                <a:cs typeface="Trebuchet MS"/>
              </a:rPr>
              <a:t>A</a:t>
            </a:r>
            <a:r>
              <a:rPr sz="1200" b="1" dirty="0">
                <a:latin typeface="Trebuchet MS"/>
                <a:cs typeface="Trebuchet MS"/>
              </a:rPr>
              <a:t>26</a:t>
            </a:r>
            <a:endParaRPr sz="1200" dirty="0">
              <a:latin typeface="Trebuchet MS"/>
              <a:cs typeface="Trebuchet MS"/>
            </a:endParaRPr>
          </a:p>
        </p:txBody>
      </p:sp>
      <p:sp>
        <p:nvSpPr>
          <p:cNvPr id="180" name="object 38"/>
          <p:cNvSpPr/>
          <p:nvPr/>
        </p:nvSpPr>
        <p:spPr>
          <a:xfrm>
            <a:off x="28216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81" name="object 39"/>
          <p:cNvSpPr/>
          <p:nvPr/>
        </p:nvSpPr>
        <p:spPr>
          <a:xfrm>
            <a:off x="33804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82" name="object 41"/>
          <p:cNvSpPr/>
          <p:nvPr/>
        </p:nvSpPr>
        <p:spPr>
          <a:xfrm>
            <a:off x="28216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83" name="object 42"/>
          <p:cNvSpPr/>
          <p:nvPr/>
        </p:nvSpPr>
        <p:spPr>
          <a:xfrm>
            <a:off x="33804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84" name="object 43"/>
          <p:cNvSpPr txBox="1"/>
          <p:nvPr/>
        </p:nvSpPr>
        <p:spPr>
          <a:xfrm>
            <a:off x="2925409" y="4495800"/>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a:t>
            </a:r>
            <a:r>
              <a:rPr lang="tr-TR" sz="1200" b="1" dirty="0">
                <a:latin typeface="Trebuchet MS"/>
                <a:cs typeface="Trebuchet MS"/>
              </a:rPr>
              <a:t>  </a:t>
            </a:r>
            <a:r>
              <a:rPr sz="1200" b="1" dirty="0">
                <a:latin typeface="Trebuchet MS"/>
                <a:cs typeface="Trebuchet MS"/>
              </a:rPr>
              <a:t>B14</a:t>
            </a:r>
            <a:endParaRPr sz="1200" dirty="0">
              <a:latin typeface="Trebuchet MS"/>
              <a:cs typeface="Trebuchet MS"/>
            </a:endParaRPr>
          </a:p>
        </p:txBody>
      </p:sp>
      <p:sp>
        <p:nvSpPr>
          <p:cNvPr id="185" name="object 40"/>
          <p:cNvSpPr txBox="1"/>
          <p:nvPr/>
        </p:nvSpPr>
        <p:spPr>
          <a:xfrm>
            <a:off x="2832103" y="4797810"/>
            <a:ext cx="994833"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a:t>
            </a:r>
            <a:r>
              <a:rPr sz="1200" b="1" spc="-5" dirty="0">
                <a:latin typeface="Trebuchet MS"/>
                <a:cs typeface="Trebuchet MS"/>
              </a:rPr>
              <a:t>7 </a:t>
            </a:r>
            <a:r>
              <a:rPr lang="tr-TR" sz="1200" b="1" spc="-5" dirty="0">
                <a:latin typeface="Trebuchet MS"/>
                <a:cs typeface="Trebuchet MS"/>
              </a:rPr>
              <a:t>   </a:t>
            </a:r>
            <a:r>
              <a:rPr sz="1200" b="1" spc="120" dirty="0">
                <a:latin typeface="Trebuchet MS"/>
                <a:cs typeface="Trebuchet MS"/>
              </a:rPr>
              <a:t> </a:t>
            </a:r>
            <a:r>
              <a:rPr lang="tr-TR" sz="1200" b="1" spc="120" dirty="0">
                <a:latin typeface="Trebuchet MS"/>
                <a:cs typeface="Trebuchet MS"/>
              </a:rPr>
              <a:t> </a:t>
            </a:r>
            <a:r>
              <a:rPr lang="tr-TR" sz="1200" b="1" spc="-5" dirty="0">
                <a:latin typeface="Trebuchet MS"/>
                <a:cs typeface="Trebuchet MS"/>
              </a:rPr>
              <a:t>DR</a:t>
            </a:r>
            <a:r>
              <a:rPr sz="1200" b="1" spc="-5" dirty="0">
                <a:latin typeface="Trebuchet MS"/>
                <a:cs typeface="Trebuchet MS"/>
              </a:rPr>
              <a:t>8</a:t>
            </a:r>
            <a:endParaRPr sz="1200" dirty="0">
              <a:latin typeface="Trebuchet MS"/>
              <a:cs typeface="Trebuchet MS"/>
            </a:endParaRPr>
          </a:p>
        </p:txBody>
      </p:sp>
      <p:sp>
        <p:nvSpPr>
          <p:cNvPr id="186" name="object 13"/>
          <p:cNvSpPr/>
          <p:nvPr/>
        </p:nvSpPr>
        <p:spPr>
          <a:xfrm>
            <a:off x="637117"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87" name="object 14"/>
          <p:cNvSpPr/>
          <p:nvPr/>
        </p:nvSpPr>
        <p:spPr>
          <a:xfrm>
            <a:off x="637117"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88" name="object 15"/>
          <p:cNvSpPr/>
          <p:nvPr/>
        </p:nvSpPr>
        <p:spPr>
          <a:xfrm>
            <a:off x="637117"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89" name="object 16"/>
          <p:cNvSpPr txBox="1"/>
          <p:nvPr/>
        </p:nvSpPr>
        <p:spPr>
          <a:xfrm>
            <a:off x="685800" y="4463534"/>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190" name="object 47"/>
          <p:cNvSpPr/>
          <p:nvPr/>
        </p:nvSpPr>
        <p:spPr>
          <a:xfrm>
            <a:off x="1246717"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91" name="object 48"/>
          <p:cNvSpPr txBox="1"/>
          <p:nvPr/>
        </p:nvSpPr>
        <p:spPr>
          <a:xfrm>
            <a:off x="736532" y="4172077"/>
            <a:ext cx="890693" cy="184666"/>
          </a:xfrm>
          <a:prstGeom prst="rect">
            <a:avLst/>
          </a:prstGeom>
        </p:spPr>
        <p:txBody>
          <a:bodyPr vert="horz" wrap="square" lIns="0" tIns="0" rIns="0" bIns="0" rtlCol="0">
            <a:spAutoFit/>
          </a:bodyPr>
          <a:lstStyle/>
          <a:p>
            <a:pPr marL="12700">
              <a:lnSpc>
                <a:spcPct val="100000"/>
              </a:lnSpc>
              <a:tabLst>
                <a:tab pos="469900" algn="l"/>
              </a:tabLst>
            </a:pPr>
            <a:r>
              <a:rPr sz="1200" b="1" spc="-5" dirty="0">
                <a:latin typeface="Trebuchet MS"/>
                <a:cs typeface="Trebuchet MS"/>
              </a:rPr>
              <a:t>A</a:t>
            </a:r>
            <a:r>
              <a:rPr sz="1200" b="1" dirty="0">
                <a:latin typeface="Trebuchet MS"/>
                <a:cs typeface="Trebuchet MS"/>
              </a:rPr>
              <a:t>1	</a:t>
            </a:r>
            <a:r>
              <a:rPr lang="tr-TR" sz="1200" b="1" dirty="0">
                <a:latin typeface="Trebuchet MS"/>
                <a:cs typeface="Trebuchet MS"/>
              </a:rPr>
              <a:t>  </a:t>
            </a:r>
            <a:r>
              <a:rPr sz="1200" b="1" spc="-5" dirty="0">
                <a:latin typeface="Trebuchet MS"/>
                <a:cs typeface="Trebuchet MS"/>
              </a:rPr>
              <a:t>A3</a:t>
            </a:r>
            <a:endParaRPr sz="1200" dirty="0">
              <a:latin typeface="Trebuchet MS"/>
              <a:cs typeface="Trebuchet MS"/>
            </a:endParaRPr>
          </a:p>
        </p:txBody>
      </p:sp>
      <p:sp>
        <p:nvSpPr>
          <p:cNvPr id="192" name="object 49"/>
          <p:cNvSpPr/>
          <p:nvPr/>
        </p:nvSpPr>
        <p:spPr>
          <a:xfrm>
            <a:off x="1246717"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93" name="object 51"/>
          <p:cNvSpPr/>
          <p:nvPr/>
        </p:nvSpPr>
        <p:spPr>
          <a:xfrm>
            <a:off x="1246717"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94" name="object 52"/>
          <p:cNvSpPr txBox="1"/>
          <p:nvPr/>
        </p:nvSpPr>
        <p:spPr>
          <a:xfrm>
            <a:off x="1295808" y="4463534"/>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dirty="0">
              <a:latin typeface="Trebuchet MS"/>
              <a:cs typeface="Trebuchet MS"/>
            </a:endParaRPr>
          </a:p>
        </p:txBody>
      </p:sp>
      <p:sp>
        <p:nvSpPr>
          <p:cNvPr id="195" name="object 50"/>
          <p:cNvSpPr txBox="1"/>
          <p:nvPr/>
        </p:nvSpPr>
        <p:spPr>
          <a:xfrm>
            <a:off x="696383" y="4769224"/>
            <a:ext cx="1045633" cy="184666"/>
          </a:xfrm>
          <a:prstGeom prst="rect">
            <a:avLst/>
          </a:prstGeom>
        </p:spPr>
        <p:txBody>
          <a:bodyPr vert="horz" wrap="square" lIns="0" tIns="0" rIns="0" bIns="0" rtlCol="0">
            <a:spAutoFit/>
          </a:bodyPr>
          <a:lstStyle/>
          <a:p>
            <a:pPr marL="12700">
              <a:lnSpc>
                <a:spcPct val="100000"/>
              </a:lnSpc>
              <a:tabLst>
                <a:tab pos="469265" algn="l"/>
              </a:tabLst>
            </a:pPr>
            <a:r>
              <a:rPr lang="tr-TR" sz="1200" b="1" spc="-5" dirty="0">
                <a:latin typeface="Trebuchet MS"/>
                <a:cs typeface="Trebuchet MS"/>
              </a:rPr>
              <a:t>DR</a:t>
            </a:r>
            <a:r>
              <a:rPr sz="1200" b="1" dirty="0">
                <a:latin typeface="Trebuchet MS"/>
                <a:cs typeface="Trebuchet MS"/>
              </a:rPr>
              <a:t>7	</a:t>
            </a:r>
            <a:r>
              <a:rPr lang="tr-TR" sz="1200" b="1" dirty="0">
                <a:latin typeface="Trebuchet MS"/>
                <a:cs typeface="Trebuchet MS"/>
              </a:rPr>
              <a:t>   </a:t>
            </a:r>
            <a:r>
              <a:rPr lang="tr-TR" sz="1200" b="1" spc="-5" dirty="0">
                <a:latin typeface="Trebuchet MS"/>
                <a:cs typeface="Trebuchet MS"/>
              </a:rPr>
              <a:t>DR</a:t>
            </a:r>
            <a:r>
              <a:rPr sz="1200" b="1" dirty="0">
                <a:latin typeface="Trebuchet MS"/>
                <a:cs typeface="Trebuchet MS"/>
              </a:rPr>
              <a:t>7</a:t>
            </a:r>
            <a:endParaRPr sz="1200" dirty="0">
              <a:latin typeface="Trebuchet MS"/>
              <a:cs typeface="Trebuchet MS"/>
            </a:endParaRPr>
          </a:p>
        </p:txBody>
      </p:sp>
    </p:spTree>
    <p:extLst>
      <p:ext uri="{BB962C8B-B14F-4D97-AF65-F5344CB8AC3E}">
        <p14:creationId xmlns:p14="http://schemas.microsoft.com/office/powerpoint/2010/main" val="8726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diamond(in)">
                                      <p:cBhvr>
                                        <p:cTn id="7" dur="2000"/>
                                        <p:tgtEl>
                                          <p:spTgt spid="64"/>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diamond(in)">
                                      <p:cBhvr>
                                        <p:cTn id="10" dur="2000"/>
                                        <p:tgtEl>
                                          <p:spTgt spid="65"/>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diamond(in)">
                                      <p:cBhvr>
                                        <p:cTn id="13" dur="2000"/>
                                        <p:tgtEl>
                                          <p:spTgt spid="66"/>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diamond(in)">
                                      <p:cBhvr>
                                        <p:cTn id="16" dur="2000"/>
                                        <p:tgtEl>
                                          <p:spTgt spid="67"/>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diamond(in)">
                                      <p:cBhvr>
                                        <p:cTn id="19" dur="2000"/>
                                        <p:tgtEl>
                                          <p:spTgt spid="68"/>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diamond(in)">
                                      <p:cBhvr>
                                        <p:cTn id="22" dur="2000"/>
                                        <p:tgtEl>
                                          <p:spTgt spid="69"/>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diamond(in)">
                                      <p:cBhvr>
                                        <p:cTn id="25" dur="2000"/>
                                        <p:tgtEl>
                                          <p:spTgt spid="70"/>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diamond(in)">
                                      <p:cBhvr>
                                        <p:cTn id="28" dur="2000"/>
                                        <p:tgtEl>
                                          <p:spTgt spid="71"/>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diamond(in)">
                                      <p:cBhvr>
                                        <p:cTn id="31" dur="2000"/>
                                        <p:tgtEl>
                                          <p:spTgt spid="72"/>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diamond(in)">
                                      <p:cBhvr>
                                        <p:cTn id="34" dur="2000"/>
                                        <p:tgtEl>
                                          <p:spTgt spid="73"/>
                                        </p:tgtEl>
                                      </p:cBhvr>
                                    </p:animEffect>
                                  </p:childTnLst>
                                </p:cTn>
                              </p:par>
                              <p:par>
                                <p:cTn id="35" presetID="8" presetClass="entr" presetSubtype="16" fill="hold" grpId="0" nodeType="with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diamond(in)">
                                      <p:cBhvr>
                                        <p:cTn id="37" dur="2000"/>
                                        <p:tgtEl>
                                          <p:spTgt spid="75"/>
                                        </p:tgtEl>
                                      </p:cBhvr>
                                    </p:animEffect>
                                  </p:childTnLst>
                                </p:cTn>
                              </p:par>
                              <p:par>
                                <p:cTn id="38" presetID="8" presetClass="entr" presetSubtype="16" fill="hold" grpId="0" nodeType="with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diamond(in)">
                                      <p:cBhvr>
                                        <p:cTn id="40" dur="2000"/>
                                        <p:tgtEl>
                                          <p:spTgt spid="74"/>
                                        </p:tgtEl>
                                      </p:cBhvr>
                                    </p:animEffect>
                                  </p:childTnLst>
                                </p:cTn>
                              </p:par>
                            </p:childTnLst>
                          </p:cTn>
                        </p:par>
                      </p:childTnLst>
                    </p:cTn>
                  </p:par>
                  <p:par>
                    <p:cTn id="41" fill="hold">
                      <p:stCondLst>
                        <p:cond delay="indefinite"/>
                      </p:stCondLst>
                      <p:childTnLst>
                        <p:par>
                          <p:cTn id="42" fill="hold">
                            <p:stCondLst>
                              <p:cond delay="0"/>
                            </p:stCondLst>
                            <p:childTnLst>
                              <p:par>
                                <p:cTn id="43" presetID="8" presetClass="entr" presetSubtype="16" fill="hold" grpId="0" nodeType="clickEffect">
                                  <p:stCondLst>
                                    <p:cond delay="0"/>
                                  </p:stCondLst>
                                  <p:childTnLst>
                                    <p:set>
                                      <p:cBhvr>
                                        <p:cTn id="44" dur="1" fill="hold">
                                          <p:stCondLst>
                                            <p:cond delay="0"/>
                                          </p:stCondLst>
                                        </p:cTn>
                                        <p:tgtEl>
                                          <p:spTgt spid="134"/>
                                        </p:tgtEl>
                                        <p:attrNameLst>
                                          <p:attrName>style.visibility</p:attrName>
                                        </p:attrNameLst>
                                      </p:cBhvr>
                                      <p:to>
                                        <p:strVal val="visible"/>
                                      </p:to>
                                    </p:set>
                                    <p:animEffect transition="in" filter="diamond(in)">
                                      <p:cBhvr>
                                        <p:cTn id="45" dur="2000"/>
                                        <p:tgtEl>
                                          <p:spTgt spid="134"/>
                                        </p:tgtEl>
                                      </p:cBhvr>
                                    </p:animEffect>
                                  </p:childTnLst>
                                </p:cTn>
                              </p:par>
                              <p:par>
                                <p:cTn id="46" presetID="8" presetClass="entr" presetSubtype="16" fill="hold" grpId="0" nodeType="withEffect">
                                  <p:stCondLst>
                                    <p:cond delay="0"/>
                                  </p:stCondLst>
                                  <p:childTnLst>
                                    <p:set>
                                      <p:cBhvr>
                                        <p:cTn id="47" dur="1" fill="hold">
                                          <p:stCondLst>
                                            <p:cond delay="0"/>
                                          </p:stCondLst>
                                        </p:cTn>
                                        <p:tgtEl>
                                          <p:spTgt spid="143"/>
                                        </p:tgtEl>
                                        <p:attrNameLst>
                                          <p:attrName>style.visibility</p:attrName>
                                        </p:attrNameLst>
                                      </p:cBhvr>
                                      <p:to>
                                        <p:strVal val="visible"/>
                                      </p:to>
                                    </p:set>
                                    <p:animEffect transition="in" filter="diamond(in)">
                                      <p:cBhvr>
                                        <p:cTn id="48" dur="2000"/>
                                        <p:tgtEl>
                                          <p:spTgt spid="143"/>
                                        </p:tgtEl>
                                      </p:cBhvr>
                                    </p:animEffect>
                                  </p:childTnLst>
                                </p:cTn>
                              </p:par>
                              <p:par>
                                <p:cTn id="49" presetID="8" presetClass="entr" presetSubtype="16" fill="hold" grpId="0" nodeType="withEffect">
                                  <p:stCondLst>
                                    <p:cond delay="0"/>
                                  </p:stCondLst>
                                  <p:childTnLst>
                                    <p:set>
                                      <p:cBhvr>
                                        <p:cTn id="50" dur="1" fill="hold">
                                          <p:stCondLst>
                                            <p:cond delay="0"/>
                                          </p:stCondLst>
                                        </p:cTn>
                                        <p:tgtEl>
                                          <p:spTgt spid="139"/>
                                        </p:tgtEl>
                                        <p:attrNameLst>
                                          <p:attrName>style.visibility</p:attrName>
                                        </p:attrNameLst>
                                      </p:cBhvr>
                                      <p:to>
                                        <p:strVal val="visible"/>
                                      </p:to>
                                    </p:set>
                                    <p:animEffect transition="in" filter="diamond(in)">
                                      <p:cBhvr>
                                        <p:cTn id="51" dur="2000"/>
                                        <p:tgtEl>
                                          <p:spTgt spid="139"/>
                                        </p:tgtEl>
                                      </p:cBhvr>
                                    </p:animEffect>
                                  </p:childTnLst>
                                </p:cTn>
                              </p:par>
                              <p:par>
                                <p:cTn id="52" presetID="8" presetClass="entr" presetSubtype="16" fill="hold" grpId="0" nodeType="withEffect">
                                  <p:stCondLst>
                                    <p:cond delay="0"/>
                                  </p:stCondLst>
                                  <p:childTnLst>
                                    <p:set>
                                      <p:cBhvr>
                                        <p:cTn id="53" dur="1" fill="hold">
                                          <p:stCondLst>
                                            <p:cond delay="0"/>
                                          </p:stCondLst>
                                        </p:cTn>
                                        <p:tgtEl>
                                          <p:spTgt spid="133"/>
                                        </p:tgtEl>
                                        <p:attrNameLst>
                                          <p:attrName>style.visibility</p:attrName>
                                        </p:attrNameLst>
                                      </p:cBhvr>
                                      <p:to>
                                        <p:strVal val="visible"/>
                                      </p:to>
                                    </p:set>
                                    <p:animEffect transition="in" filter="diamond(in)">
                                      <p:cBhvr>
                                        <p:cTn id="54" dur="2000"/>
                                        <p:tgtEl>
                                          <p:spTgt spid="133"/>
                                        </p:tgtEl>
                                      </p:cBhvr>
                                    </p:animEffect>
                                  </p:childTnLst>
                                </p:cTn>
                              </p:par>
                              <p:par>
                                <p:cTn id="55" presetID="8" presetClass="entr" presetSubtype="16" fill="hold" grpId="0" nodeType="withEffect">
                                  <p:stCondLst>
                                    <p:cond delay="0"/>
                                  </p:stCondLst>
                                  <p:childTnLst>
                                    <p:set>
                                      <p:cBhvr>
                                        <p:cTn id="56" dur="1" fill="hold">
                                          <p:stCondLst>
                                            <p:cond delay="0"/>
                                          </p:stCondLst>
                                        </p:cTn>
                                        <p:tgtEl>
                                          <p:spTgt spid="135"/>
                                        </p:tgtEl>
                                        <p:attrNameLst>
                                          <p:attrName>style.visibility</p:attrName>
                                        </p:attrNameLst>
                                      </p:cBhvr>
                                      <p:to>
                                        <p:strVal val="visible"/>
                                      </p:to>
                                    </p:set>
                                    <p:animEffect transition="in" filter="diamond(in)">
                                      <p:cBhvr>
                                        <p:cTn id="57" dur="2000"/>
                                        <p:tgtEl>
                                          <p:spTgt spid="135"/>
                                        </p:tgtEl>
                                      </p:cBhvr>
                                    </p:animEffect>
                                  </p:childTnLst>
                                </p:cTn>
                              </p:par>
                              <p:par>
                                <p:cTn id="58" presetID="6" presetClass="entr" presetSubtype="16" fill="hold" grpId="0" nodeType="with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circle(in)">
                                      <p:cBhvr>
                                        <p:cTn id="6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p:bldP spid="68" grpId="0" animBg="1"/>
      <p:bldP spid="69" grpId="0"/>
      <p:bldP spid="70" grpId="0" animBg="1"/>
      <p:bldP spid="71" grpId="0"/>
      <p:bldP spid="72" grpId="0" animBg="1"/>
      <p:bldP spid="73" grpId="0"/>
      <p:bldP spid="74" grpId="0" animBg="1"/>
      <p:bldP spid="75" grpId="0" animBg="1"/>
      <p:bldP spid="133" grpId="0" animBg="1"/>
      <p:bldP spid="134" grpId="0" animBg="1"/>
      <p:bldP spid="135" grpId="0"/>
      <p:bldP spid="139" grpId="0"/>
      <p:bldP spid="143" grpId="0" animBg="1"/>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3" cstate="print"/>
          <a:srcRect/>
          <a:stretch>
            <a:fillRect/>
          </a:stretch>
        </p:blipFill>
        <p:spPr bwMode="auto">
          <a:xfrm>
            <a:off x="5384803" y="5638800"/>
            <a:ext cx="774700" cy="171450"/>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3149600" y="5638811"/>
            <a:ext cx="431800" cy="200025"/>
          </a:xfrm>
          <a:prstGeom prst="rect">
            <a:avLst/>
          </a:prstGeom>
          <a:noFill/>
          <a:ln w="9525">
            <a:noFill/>
            <a:miter lim="800000"/>
            <a:headEnd/>
            <a:tailEnd/>
          </a:ln>
        </p:spPr>
      </p:pic>
      <p:pic>
        <p:nvPicPr>
          <p:cNvPr id="3074" name="Picture 2"/>
          <p:cNvPicPr>
            <a:picLocks noChangeAspect="1" noChangeArrowheads="1"/>
          </p:cNvPicPr>
          <p:nvPr/>
        </p:nvPicPr>
        <p:blipFill>
          <a:blip r:embed="rId5" cstate="print"/>
          <a:srcRect/>
          <a:stretch>
            <a:fillRect/>
          </a:stretch>
        </p:blipFill>
        <p:spPr bwMode="auto">
          <a:xfrm>
            <a:off x="1089067" y="6551553"/>
            <a:ext cx="660400" cy="180975"/>
          </a:xfrm>
          <a:prstGeom prst="rect">
            <a:avLst/>
          </a:prstGeom>
          <a:noFill/>
          <a:ln w="9525">
            <a:noFill/>
            <a:miter lim="800000"/>
            <a:headEnd/>
            <a:tailEnd/>
          </a:ln>
        </p:spPr>
      </p:pic>
      <p:sp>
        <p:nvSpPr>
          <p:cNvPr id="76" name="object 11"/>
          <p:cNvSpPr/>
          <p:nvPr/>
        </p:nvSpPr>
        <p:spPr>
          <a:xfrm>
            <a:off x="10386906" y="3048000"/>
            <a:ext cx="1564216" cy="2057400"/>
          </a:xfrm>
          <a:prstGeom prst="rect">
            <a:avLst/>
          </a:prstGeom>
          <a:blipFill>
            <a:blip r:embed="rId6" cstate="print"/>
            <a:stretch>
              <a:fillRect/>
            </a:stretch>
          </a:blipFill>
        </p:spPr>
        <p:txBody>
          <a:bodyPr wrap="square" lIns="0" tIns="0" rIns="0" bIns="0" rtlCol="0"/>
          <a:lstStyle/>
          <a:p>
            <a:endParaRPr/>
          </a:p>
        </p:txBody>
      </p:sp>
      <p:sp>
        <p:nvSpPr>
          <p:cNvPr id="77" name="object 60"/>
          <p:cNvSpPr/>
          <p:nvPr/>
        </p:nvSpPr>
        <p:spPr>
          <a:xfrm>
            <a:off x="9220201" y="3352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78" name="object 61"/>
          <p:cNvSpPr/>
          <p:nvPr/>
        </p:nvSpPr>
        <p:spPr>
          <a:xfrm>
            <a:off x="9220201" y="3657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79" name="object 62"/>
          <p:cNvSpPr/>
          <p:nvPr/>
        </p:nvSpPr>
        <p:spPr>
          <a:xfrm>
            <a:off x="9220201" y="3962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80" name="object 63"/>
          <p:cNvSpPr txBox="1"/>
          <p:nvPr/>
        </p:nvSpPr>
        <p:spPr>
          <a:xfrm>
            <a:off x="9325187" y="3767163"/>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dirty="0">
              <a:latin typeface="Trebuchet MS"/>
              <a:cs typeface="Trebuchet MS"/>
            </a:endParaRPr>
          </a:p>
        </p:txBody>
      </p:sp>
      <p:sp>
        <p:nvSpPr>
          <p:cNvPr id="81" name="object 64"/>
          <p:cNvSpPr/>
          <p:nvPr/>
        </p:nvSpPr>
        <p:spPr>
          <a:xfrm>
            <a:off x="9829801" y="3352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83" name="object 66"/>
          <p:cNvSpPr/>
          <p:nvPr/>
        </p:nvSpPr>
        <p:spPr>
          <a:xfrm>
            <a:off x="9829801" y="3657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85" name="object 68"/>
          <p:cNvSpPr/>
          <p:nvPr/>
        </p:nvSpPr>
        <p:spPr>
          <a:xfrm>
            <a:off x="9829801" y="3962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86" name="object 69"/>
          <p:cNvSpPr txBox="1"/>
          <p:nvPr/>
        </p:nvSpPr>
        <p:spPr>
          <a:xfrm>
            <a:off x="9912863" y="3748146"/>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dirty="0">
              <a:latin typeface="Trebuchet MS"/>
              <a:cs typeface="Trebuchet MS"/>
            </a:endParaRPr>
          </a:p>
        </p:txBody>
      </p:sp>
      <p:sp>
        <p:nvSpPr>
          <p:cNvPr id="74" name="object 6"/>
          <p:cNvSpPr/>
          <p:nvPr/>
        </p:nvSpPr>
        <p:spPr>
          <a:xfrm flipH="1">
            <a:off x="7391400" y="1371600"/>
            <a:ext cx="1625600" cy="1524000"/>
          </a:xfrm>
          <a:prstGeom prst="rect">
            <a:avLst/>
          </a:prstGeom>
          <a:blipFill>
            <a:blip r:embed="rId7" cstate="print"/>
            <a:stretch>
              <a:fillRect/>
            </a:stretch>
          </a:blipFill>
        </p:spPr>
        <p:txBody>
          <a:bodyPr wrap="square" lIns="0" tIns="0" rIns="0" bIns="0" rtlCol="0"/>
          <a:lstStyle/>
          <a:p>
            <a:endParaRPr/>
          </a:p>
        </p:txBody>
      </p:sp>
      <p:sp>
        <p:nvSpPr>
          <p:cNvPr id="89" name="object 11"/>
          <p:cNvSpPr/>
          <p:nvPr/>
        </p:nvSpPr>
        <p:spPr>
          <a:xfrm>
            <a:off x="4267200" y="2362200"/>
            <a:ext cx="1828800" cy="0"/>
          </a:xfrm>
          <a:custGeom>
            <a:avLst/>
            <a:gdLst/>
            <a:ahLst/>
            <a:cxnLst/>
            <a:rect l="l" t="t" r="r" b="b"/>
            <a:pathLst>
              <a:path w="1371600">
                <a:moveTo>
                  <a:pt x="0" y="0"/>
                </a:moveTo>
                <a:lnTo>
                  <a:pt x="1371600" y="0"/>
                </a:lnTo>
              </a:path>
            </a:pathLst>
          </a:custGeom>
          <a:ln w="19050">
            <a:solidFill>
              <a:srgbClr val="000000"/>
            </a:solidFill>
          </a:ln>
        </p:spPr>
        <p:txBody>
          <a:bodyPr wrap="square" lIns="0" tIns="0" rIns="0" bIns="0" rtlCol="0"/>
          <a:lstStyle/>
          <a:p>
            <a:endParaRPr/>
          </a:p>
        </p:txBody>
      </p:sp>
      <p:sp>
        <p:nvSpPr>
          <p:cNvPr id="90" name="object 12"/>
          <p:cNvSpPr/>
          <p:nvPr/>
        </p:nvSpPr>
        <p:spPr>
          <a:xfrm>
            <a:off x="5181600" y="2362200"/>
            <a:ext cx="0" cy="1295400"/>
          </a:xfrm>
          <a:custGeom>
            <a:avLst/>
            <a:gdLst/>
            <a:ahLst/>
            <a:cxnLst/>
            <a:rect l="l" t="t" r="r" b="b"/>
            <a:pathLst>
              <a:path h="1295400">
                <a:moveTo>
                  <a:pt x="0" y="0"/>
                </a:moveTo>
                <a:lnTo>
                  <a:pt x="0" y="1295400"/>
                </a:lnTo>
              </a:path>
            </a:pathLst>
          </a:custGeom>
          <a:ln w="9525">
            <a:solidFill>
              <a:srgbClr val="000000"/>
            </a:solidFill>
          </a:ln>
        </p:spPr>
        <p:txBody>
          <a:bodyPr wrap="square" lIns="0" tIns="0" rIns="0" bIns="0" rtlCol="0"/>
          <a:lstStyle/>
          <a:p>
            <a:endParaRPr/>
          </a:p>
        </p:txBody>
      </p:sp>
      <p:sp>
        <p:nvSpPr>
          <p:cNvPr id="91" name="object 13"/>
          <p:cNvSpPr/>
          <p:nvPr/>
        </p:nvSpPr>
        <p:spPr>
          <a:xfrm>
            <a:off x="637117"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2" name="object 14"/>
          <p:cNvSpPr/>
          <p:nvPr/>
        </p:nvSpPr>
        <p:spPr>
          <a:xfrm>
            <a:off x="637117"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3" name="object 15"/>
          <p:cNvSpPr/>
          <p:nvPr/>
        </p:nvSpPr>
        <p:spPr>
          <a:xfrm>
            <a:off x="637117"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94" name="object 16"/>
          <p:cNvSpPr txBox="1"/>
          <p:nvPr/>
        </p:nvSpPr>
        <p:spPr>
          <a:xfrm>
            <a:off x="685800" y="4463534"/>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95" name="object 17"/>
          <p:cNvSpPr/>
          <p:nvPr/>
        </p:nvSpPr>
        <p:spPr>
          <a:xfrm>
            <a:off x="29226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6" name="object 18"/>
          <p:cNvSpPr/>
          <p:nvPr/>
        </p:nvSpPr>
        <p:spPr>
          <a:xfrm>
            <a:off x="34814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7" name="object 19"/>
          <p:cNvSpPr txBox="1"/>
          <p:nvPr/>
        </p:nvSpPr>
        <p:spPr>
          <a:xfrm>
            <a:off x="3022111" y="1961641"/>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1	</a:t>
            </a:r>
            <a:r>
              <a:rPr lang="tr-TR" sz="1200" b="1" dirty="0">
                <a:latin typeface="Trebuchet MS"/>
                <a:cs typeface="Trebuchet MS"/>
              </a:rPr>
              <a:t>  </a:t>
            </a:r>
            <a:r>
              <a:rPr sz="1200" b="1" spc="-5" dirty="0">
                <a:latin typeface="Trebuchet MS"/>
                <a:cs typeface="Trebuchet MS"/>
              </a:rPr>
              <a:t>A2</a:t>
            </a:r>
            <a:endParaRPr sz="1200" dirty="0">
              <a:latin typeface="Trebuchet MS"/>
              <a:cs typeface="Trebuchet MS"/>
            </a:endParaRPr>
          </a:p>
        </p:txBody>
      </p:sp>
      <p:sp>
        <p:nvSpPr>
          <p:cNvPr id="98" name="object 20"/>
          <p:cNvSpPr/>
          <p:nvPr/>
        </p:nvSpPr>
        <p:spPr>
          <a:xfrm>
            <a:off x="29226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9" name="object 21"/>
          <p:cNvSpPr/>
          <p:nvPr/>
        </p:nvSpPr>
        <p:spPr>
          <a:xfrm>
            <a:off x="34814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1" name="object 23"/>
          <p:cNvSpPr/>
          <p:nvPr/>
        </p:nvSpPr>
        <p:spPr>
          <a:xfrm>
            <a:off x="29226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2" name="object 24"/>
          <p:cNvSpPr/>
          <p:nvPr/>
        </p:nvSpPr>
        <p:spPr>
          <a:xfrm>
            <a:off x="34814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3" name="object 25"/>
          <p:cNvSpPr txBox="1"/>
          <p:nvPr/>
        </p:nvSpPr>
        <p:spPr>
          <a:xfrm>
            <a:off x="3019638" y="2238445"/>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a:t>
            </a:r>
            <a:r>
              <a:rPr lang="tr-TR" sz="1200" b="1" dirty="0">
                <a:latin typeface="Trebuchet MS"/>
                <a:cs typeface="Trebuchet MS"/>
              </a:rPr>
              <a:t>   </a:t>
            </a:r>
            <a:r>
              <a:rPr sz="1200" b="1" dirty="0">
                <a:latin typeface="Trebuchet MS"/>
                <a:cs typeface="Trebuchet MS"/>
              </a:rPr>
              <a:t>B44</a:t>
            </a:r>
            <a:endParaRPr sz="1200" dirty="0">
              <a:latin typeface="Trebuchet MS"/>
              <a:cs typeface="Trebuchet MS"/>
            </a:endParaRPr>
          </a:p>
        </p:txBody>
      </p:sp>
      <p:sp>
        <p:nvSpPr>
          <p:cNvPr id="104" name="object 26"/>
          <p:cNvSpPr/>
          <p:nvPr/>
        </p:nvSpPr>
        <p:spPr>
          <a:xfrm>
            <a:off x="6299201"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5" name="object 27"/>
          <p:cNvSpPr/>
          <p:nvPr/>
        </p:nvSpPr>
        <p:spPr>
          <a:xfrm>
            <a:off x="6858001"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6" name="object 28"/>
          <p:cNvSpPr txBox="1"/>
          <p:nvPr/>
        </p:nvSpPr>
        <p:spPr>
          <a:xfrm>
            <a:off x="6399784" y="2037841"/>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3	</a:t>
            </a:r>
            <a:r>
              <a:rPr lang="tr-TR" sz="1200" b="1" dirty="0">
                <a:latin typeface="Trebuchet MS"/>
                <a:cs typeface="Trebuchet MS"/>
              </a:rPr>
              <a:t>  </a:t>
            </a:r>
            <a:r>
              <a:rPr sz="1200" b="1" spc="-5" dirty="0">
                <a:latin typeface="Trebuchet MS"/>
                <a:cs typeface="Trebuchet MS"/>
              </a:rPr>
              <a:t>A</a:t>
            </a:r>
            <a:r>
              <a:rPr sz="1200" b="1" dirty="0">
                <a:latin typeface="Trebuchet MS"/>
                <a:cs typeface="Trebuchet MS"/>
              </a:rPr>
              <a:t>26</a:t>
            </a:r>
            <a:endParaRPr sz="1200" dirty="0">
              <a:latin typeface="Trebuchet MS"/>
              <a:cs typeface="Trebuchet MS"/>
            </a:endParaRPr>
          </a:p>
        </p:txBody>
      </p:sp>
      <p:sp>
        <p:nvSpPr>
          <p:cNvPr id="107" name="object 29"/>
          <p:cNvSpPr/>
          <p:nvPr/>
        </p:nvSpPr>
        <p:spPr>
          <a:xfrm>
            <a:off x="6299201"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8" name="object 30"/>
          <p:cNvSpPr/>
          <p:nvPr/>
        </p:nvSpPr>
        <p:spPr>
          <a:xfrm>
            <a:off x="6858001"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0" name="object 32"/>
          <p:cNvSpPr/>
          <p:nvPr/>
        </p:nvSpPr>
        <p:spPr>
          <a:xfrm>
            <a:off x="6299201"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1" name="object 33"/>
          <p:cNvSpPr/>
          <p:nvPr/>
        </p:nvSpPr>
        <p:spPr>
          <a:xfrm>
            <a:off x="6858001"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2" name="object 34"/>
          <p:cNvSpPr txBox="1"/>
          <p:nvPr/>
        </p:nvSpPr>
        <p:spPr>
          <a:xfrm>
            <a:off x="6403854" y="2329934"/>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7	</a:t>
            </a:r>
            <a:r>
              <a:rPr lang="tr-TR" sz="1200" b="1" dirty="0">
                <a:latin typeface="Trebuchet MS"/>
                <a:cs typeface="Trebuchet MS"/>
              </a:rPr>
              <a:t>  </a:t>
            </a:r>
            <a:r>
              <a:rPr sz="1200" b="1" dirty="0">
                <a:latin typeface="Trebuchet MS"/>
                <a:cs typeface="Trebuchet MS"/>
              </a:rPr>
              <a:t>B14</a:t>
            </a:r>
            <a:endParaRPr sz="1200" dirty="0">
              <a:latin typeface="Trebuchet MS"/>
              <a:cs typeface="Trebuchet MS"/>
            </a:endParaRPr>
          </a:p>
        </p:txBody>
      </p:sp>
      <p:sp>
        <p:nvSpPr>
          <p:cNvPr id="113" name="object 35"/>
          <p:cNvSpPr/>
          <p:nvPr/>
        </p:nvSpPr>
        <p:spPr>
          <a:xfrm>
            <a:off x="28216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4" name="object 36"/>
          <p:cNvSpPr/>
          <p:nvPr/>
        </p:nvSpPr>
        <p:spPr>
          <a:xfrm>
            <a:off x="33804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5" name="object 37"/>
          <p:cNvSpPr txBox="1"/>
          <p:nvPr/>
        </p:nvSpPr>
        <p:spPr>
          <a:xfrm>
            <a:off x="2921340" y="4172077"/>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1	</a:t>
            </a:r>
            <a:r>
              <a:rPr lang="tr-TR" sz="1200" b="1" dirty="0">
                <a:latin typeface="Trebuchet MS"/>
                <a:cs typeface="Trebuchet MS"/>
              </a:rPr>
              <a:t>  </a:t>
            </a:r>
            <a:r>
              <a:rPr sz="1200" b="1" spc="-5" dirty="0">
                <a:latin typeface="Trebuchet MS"/>
                <a:cs typeface="Trebuchet MS"/>
              </a:rPr>
              <a:t>A</a:t>
            </a:r>
            <a:r>
              <a:rPr sz="1200" b="1" dirty="0">
                <a:latin typeface="Trebuchet MS"/>
                <a:cs typeface="Trebuchet MS"/>
              </a:rPr>
              <a:t>26</a:t>
            </a:r>
            <a:endParaRPr sz="1200" dirty="0">
              <a:latin typeface="Trebuchet MS"/>
              <a:cs typeface="Trebuchet MS"/>
            </a:endParaRPr>
          </a:p>
        </p:txBody>
      </p:sp>
      <p:sp>
        <p:nvSpPr>
          <p:cNvPr id="116" name="object 38"/>
          <p:cNvSpPr/>
          <p:nvPr/>
        </p:nvSpPr>
        <p:spPr>
          <a:xfrm>
            <a:off x="28216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7" name="object 39"/>
          <p:cNvSpPr/>
          <p:nvPr/>
        </p:nvSpPr>
        <p:spPr>
          <a:xfrm>
            <a:off x="33804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9" name="object 41"/>
          <p:cNvSpPr/>
          <p:nvPr/>
        </p:nvSpPr>
        <p:spPr>
          <a:xfrm>
            <a:off x="28216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0" name="object 42"/>
          <p:cNvSpPr/>
          <p:nvPr/>
        </p:nvSpPr>
        <p:spPr>
          <a:xfrm>
            <a:off x="33804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1" name="object 43"/>
          <p:cNvSpPr txBox="1"/>
          <p:nvPr/>
        </p:nvSpPr>
        <p:spPr>
          <a:xfrm>
            <a:off x="2925409" y="4495800"/>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a:t>
            </a:r>
            <a:r>
              <a:rPr lang="tr-TR" sz="1200" b="1" dirty="0">
                <a:latin typeface="Trebuchet MS"/>
                <a:cs typeface="Trebuchet MS"/>
              </a:rPr>
              <a:t>  </a:t>
            </a:r>
            <a:r>
              <a:rPr sz="1200" b="1" dirty="0">
                <a:latin typeface="Trebuchet MS"/>
                <a:cs typeface="Trebuchet MS"/>
              </a:rPr>
              <a:t>B14</a:t>
            </a:r>
            <a:endParaRPr sz="1200" dirty="0">
              <a:latin typeface="Trebuchet MS"/>
              <a:cs typeface="Trebuchet MS"/>
            </a:endParaRPr>
          </a:p>
        </p:txBody>
      </p:sp>
      <p:sp>
        <p:nvSpPr>
          <p:cNvPr id="122" name="object 44"/>
          <p:cNvSpPr/>
          <p:nvPr/>
        </p:nvSpPr>
        <p:spPr>
          <a:xfrm>
            <a:off x="52600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23" name="object 45"/>
          <p:cNvSpPr/>
          <p:nvPr/>
        </p:nvSpPr>
        <p:spPr>
          <a:xfrm>
            <a:off x="52600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24" name="object 46"/>
          <p:cNvSpPr/>
          <p:nvPr/>
        </p:nvSpPr>
        <p:spPr>
          <a:xfrm>
            <a:off x="52600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5" name="object 47"/>
          <p:cNvSpPr/>
          <p:nvPr/>
        </p:nvSpPr>
        <p:spPr>
          <a:xfrm>
            <a:off x="1246717"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26" name="object 48"/>
          <p:cNvSpPr txBox="1"/>
          <p:nvPr/>
        </p:nvSpPr>
        <p:spPr>
          <a:xfrm>
            <a:off x="736532" y="4172077"/>
            <a:ext cx="890693" cy="184666"/>
          </a:xfrm>
          <a:prstGeom prst="rect">
            <a:avLst/>
          </a:prstGeom>
        </p:spPr>
        <p:txBody>
          <a:bodyPr vert="horz" wrap="square" lIns="0" tIns="0" rIns="0" bIns="0" rtlCol="0">
            <a:spAutoFit/>
          </a:bodyPr>
          <a:lstStyle/>
          <a:p>
            <a:pPr marL="12700">
              <a:lnSpc>
                <a:spcPct val="100000"/>
              </a:lnSpc>
              <a:tabLst>
                <a:tab pos="469900" algn="l"/>
              </a:tabLst>
            </a:pPr>
            <a:r>
              <a:rPr sz="1200" b="1" spc="-5" dirty="0">
                <a:latin typeface="Trebuchet MS"/>
                <a:cs typeface="Trebuchet MS"/>
              </a:rPr>
              <a:t>A</a:t>
            </a:r>
            <a:r>
              <a:rPr sz="1200" b="1" dirty="0">
                <a:latin typeface="Trebuchet MS"/>
                <a:cs typeface="Trebuchet MS"/>
              </a:rPr>
              <a:t>1	</a:t>
            </a:r>
            <a:r>
              <a:rPr lang="tr-TR" sz="1200" b="1" dirty="0">
                <a:latin typeface="Trebuchet MS"/>
                <a:cs typeface="Trebuchet MS"/>
              </a:rPr>
              <a:t>  </a:t>
            </a:r>
            <a:r>
              <a:rPr sz="1200" b="1" spc="-5" dirty="0">
                <a:latin typeface="Trebuchet MS"/>
                <a:cs typeface="Trebuchet MS"/>
              </a:rPr>
              <a:t>A3</a:t>
            </a:r>
            <a:endParaRPr sz="1200" dirty="0">
              <a:latin typeface="Trebuchet MS"/>
              <a:cs typeface="Trebuchet MS"/>
            </a:endParaRPr>
          </a:p>
        </p:txBody>
      </p:sp>
      <p:sp>
        <p:nvSpPr>
          <p:cNvPr id="127" name="object 49"/>
          <p:cNvSpPr/>
          <p:nvPr/>
        </p:nvSpPr>
        <p:spPr>
          <a:xfrm>
            <a:off x="1246717"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29" name="object 51"/>
          <p:cNvSpPr/>
          <p:nvPr/>
        </p:nvSpPr>
        <p:spPr>
          <a:xfrm>
            <a:off x="1246717"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30" name="object 52"/>
          <p:cNvSpPr txBox="1"/>
          <p:nvPr/>
        </p:nvSpPr>
        <p:spPr>
          <a:xfrm>
            <a:off x="1295808" y="4463534"/>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dirty="0">
              <a:latin typeface="Trebuchet MS"/>
              <a:cs typeface="Trebuchet MS"/>
            </a:endParaRPr>
          </a:p>
        </p:txBody>
      </p:sp>
      <p:sp>
        <p:nvSpPr>
          <p:cNvPr id="131" name="object 53"/>
          <p:cNvSpPr/>
          <p:nvPr/>
        </p:nvSpPr>
        <p:spPr>
          <a:xfrm>
            <a:off x="58188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32" name="object 54"/>
          <p:cNvSpPr txBox="1"/>
          <p:nvPr/>
        </p:nvSpPr>
        <p:spPr>
          <a:xfrm>
            <a:off x="5360080" y="4172077"/>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2	</a:t>
            </a:r>
            <a:r>
              <a:rPr sz="1200" b="1" spc="-5" dirty="0">
                <a:latin typeface="Trebuchet MS"/>
                <a:cs typeface="Trebuchet MS"/>
              </a:rPr>
              <a:t>A3</a:t>
            </a:r>
            <a:endParaRPr sz="1200">
              <a:latin typeface="Trebuchet MS"/>
              <a:cs typeface="Trebuchet MS"/>
            </a:endParaRPr>
          </a:p>
        </p:txBody>
      </p:sp>
      <p:sp>
        <p:nvSpPr>
          <p:cNvPr id="133" name="object 55"/>
          <p:cNvSpPr/>
          <p:nvPr/>
        </p:nvSpPr>
        <p:spPr>
          <a:xfrm>
            <a:off x="58188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35" name="object 57"/>
          <p:cNvSpPr/>
          <p:nvPr/>
        </p:nvSpPr>
        <p:spPr>
          <a:xfrm>
            <a:off x="58188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36" name="object 58"/>
          <p:cNvSpPr txBox="1"/>
          <p:nvPr/>
        </p:nvSpPr>
        <p:spPr>
          <a:xfrm>
            <a:off x="5303183" y="4495800"/>
            <a:ext cx="896620" cy="184666"/>
          </a:xfrm>
          <a:prstGeom prst="rect">
            <a:avLst/>
          </a:prstGeom>
        </p:spPr>
        <p:txBody>
          <a:bodyPr vert="horz" wrap="square" lIns="0" tIns="0" rIns="0" bIns="0" rtlCol="0">
            <a:spAutoFit/>
          </a:bodyPr>
          <a:lstStyle/>
          <a:p>
            <a:pPr marL="12700">
              <a:lnSpc>
                <a:spcPct val="100000"/>
              </a:lnSpc>
              <a:tabLst>
                <a:tab pos="477520" algn="l"/>
              </a:tabLst>
            </a:pPr>
            <a:r>
              <a:rPr sz="1200" b="1" dirty="0">
                <a:latin typeface="Trebuchet MS"/>
                <a:cs typeface="Trebuchet MS"/>
              </a:rPr>
              <a:t>B44	</a:t>
            </a:r>
            <a:r>
              <a:rPr lang="tr-TR" sz="1200" b="1" dirty="0">
                <a:latin typeface="Trebuchet MS"/>
                <a:cs typeface="Trebuchet MS"/>
              </a:rPr>
              <a:t>  </a:t>
            </a:r>
            <a:r>
              <a:rPr sz="1200" b="1" spc="5" dirty="0">
                <a:latin typeface="Trebuchet MS"/>
                <a:cs typeface="Trebuchet MS"/>
              </a:rPr>
              <a:t>B7</a:t>
            </a:r>
            <a:endParaRPr sz="1200" dirty="0">
              <a:latin typeface="Trebuchet MS"/>
              <a:cs typeface="Trebuchet MS"/>
            </a:endParaRPr>
          </a:p>
        </p:txBody>
      </p:sp>
      <p:sp>
        <p:nvSpPr>
          <p:cNvPr id="137" name="object 59"/>
          <p:cNvSpPr/>
          <p:nvPr/>
        </p:nvSpPr>
        <p:spPr>
          <a:xfrm flipV="1">
            <a:off x="1117600" y="3581400"/>
            <a:ext cx="47752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138" name="object 60"/>
          <p:cNvSpPr/>
          <p:nvPr/>
        </p:nvSpPr>
        <p:spPr>
          <a:xfrm>
            <a:off x="11176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39" name="object 61"/>
          <p:cNvSpPr/>
          <p:nvPr/>
        </p:nvSpPr>
        <p:spPr>
          <a:xfrm>
            <a:off x="33528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40" name="object 62"/>
          <p:cNvSpPr/>
          <p:nvPr/>
        </p:nvSpPr>
        <p:spPr>
          <a:xfrm>
            <a:off x="57912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pic>
        <p:nvPicPr>
          <p:cNvPr id="141" name="Picture 2"/>
          <p:cNvPicPr>
            <a:picLocks noChangeAspect="1" noChangeArrowheads="1"/>
          </p:cNvPicPr>
          <p:nvPr/>
        </p:nvPicPr>
        <p:blipFill>
          <a:blip r:embed="rId8" cstate="print"/>
          <a:srcRect/>
          <a:stretch>
            <a:fillRect/>
          </a:stretch>
        </p:blipFill>
        <p:spPr bwMode="auto">
          <a:xfrm>
            <a:off x="609603" y="1600211"/>
            <a:ext cx="2222500" cy="1781175"/>
          </a:xfrm>
          <a:prstGeom prst="rect">
            <a:avLst/>
          </a:prstGeom>
          <a:noFill/>
          <a:ln w="9525">
            <a:noFill/>
            <a:miter lim="800000"/>
            <a:headEnd/>
            <a:tailEnd/>
          </a:ln>
        </p:spPr>
      </p:pic>
      <p:sp>
        <p:nvSpPr>
          <p:cNvPr id="143" name="142 Oval"/>
          <p:cNvSpPr/>
          <p:nvPr/>
        </p:nvSpPr>
        <p:spPr>
          <a:xfrm>
            <a:off x="355600" y="3926249"/>
            <a:ext cx="1625600" cy="17887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4" name="143 Oval"/>
          <p:cNvSpPr/>
          <p:nvPr/>
        </p:nvSpPr>
        <p:spPr>
          <a:xfrm>
            <a:off x="8940800" y="2971800"/>
            <a:ext cx="1625600" cy="2057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6"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a:solidFill>
                  <a:schemeClr val="tx2"/>
                </a:solidFill>
                <a:latin typeface="Arial"/>
                <a:cs typeface="Arial"/>
              </a:rPr>
              <a:t>  </a:t>
            </a:r>
            <a:r>
              <a:rPr lang="tr-TR" sz="2000" dirty="0">
                <a:solidFill>
                  <a:schemeClr val="tx2"/>
                </a:solidFill>
                <a:sym typeface="Wingdings"/>
              </a:rPr>
              <a:t> </a:t>
            </a:r>
            <a:r>
              <a:rPr lang="tr-TR" sz="2000" b="1" spc="-5" dirty="0">
                <a:solidFill>
                  <a:schemeClr val="tx2"/>
                </a:solidFill>
                <a:latin typeface="Arial"/>
                <a:cs typeface="Arial"/>
              </a:rPr>
              <a:t>D</a:t>
            </a:r>
            <a:r>
              <a:rPr sz="2000" b="1" spc="-5" dirty="0" err="1">
                <a:solidFill>
                  <a:schemeClr val="tx2"/>
                </a:solidFill>
                <a:latin typeface="Arial"/>
                <a:cs typeface="Arial"/>
              </a:rPr>
              <a:t>onor</a:t>
            </a:r>
            <a:r>
              <a:rPr sz="2000" b="1" spc="-40" dirty="0">
                <a:solidFill>
                  <a:schemeClr val="tx2"/>
                </a:solidFill>
                <a:latin typeface="Arial"/>
                <a:cs typeface="Arial"/>
              </a:rPr>
              <a:t> </a:t>
            </a:r>
            <a:r>
              <a:rPr lang="tr-TR" sz="2000" b="1" spc="-5" dirty="0" err="1">
                <a:solidFill>
                  <a:schemeClr val="tx2"/>
                </a:solidFill>
                <a:latin typeface="Arial"/>
                <a:cs typeface="Arial"/>
              </a:rPr>
              <a:t>Selection</a:t>
            </a:r>
            <a:endParaRPr sz="2000" dirty="0">
              <a:solidFill>
                <a:schemeClr val="tx2"/>
              </a:solidFill>
              <a:latin typeface="Arial"/>
              <a:cs typeface="Arial"/>
            </a:endParaRPr>
          </a:p>
        </p:txBody>
      </p:sp>
      <p:sp>
        <p:nvSpPr>
          <p:cNvPr id="148" name="object 3"/>
          <p:cNvSpPr txBox="1">
            <a:spLocks/>
          </p:cNvSpPr>
          <p:nvPr/>
        </p:nvSpPr>
        <p:spPr>
          <a:xfrm>
            <a:off x="304803" y="685806"/>
            <a:ext cx="3406140" cy="436245"/>
          </a:xfrm>
          <a:prstGeom prst="rect">
            <a:avLst/>
          </a:prstGeom>
          <a:no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5" normalizeH="0" baseline="0" noProof="0" dirty="0">
                <a:ln>
                  <a:noFill/>
                </a:ln>
                <a:solidFill>
                  <a:srgbClr val="C00000"/>
                </a:solidFill>
                <a:effectLst/>
                <a:uLnTx/>
                <a:uFillTx/>
                <a:latin typeface="Arial"/>
                <a:ea typeface="+mj-ea"/>
                <a:cs typeface="Arial"/>
              </a:rPr>
              <a:t>The HLA</a:t>
            </a:r>
            <a:r>
              <a:rPr kumimoji="0" lang="tr-TR" sz="2800" b="0" i="0" u="none" strike="noStrike" kern="0" cap="none" spc="-200" normalizeH="0" baseline="0" noProof="0" dirty="0">
                <a:ln>
                  <a:noFill/>
                </a:ln>
                <a:solidFill>
                  <a:srgbClr val="C00000"/>
                </a:solidFill>
                <a:effectLst/>
                <a:uLnTx/>
                <a:uFillTx/>
                <a:latin typeface="Arial"/>
                <a:ea typeface="+mj-ea"/>
                <a:cs typeface="Arial"/>
              </a:rPr>
              <a:t> </a:t>
            </a:r>
            <a:r>
              <a:rPr kumimoji="0" lang="tr-TR" sz="2800" b="0" i="0" u="none" strike="noStrike" kern="0" cap="none" spc="-5" normalizeH="0" baseline="0" noProof="0" dirty="0" err="1">
                <a:ln>
                  <a:noFill/>
                </a:ln>
                <a:solidFill>
                  <a:srgbClr val="C00000"/>
                </a:solidFill>
                <a:effectLst/>
                <a:uLnTx/>
                <a:uFillTx/>
                <a:latin typeface="Arial"/>
                <a:ea typeface="+mj-ea"/>
                <a:cs typeface="Arial"/>
              </a:rPr>
              <a:t>Family</a:t>
            </a:r>
            <a:endParaRPr kumimoji="0" lang="tr-TR" sz="2800" b="0" i="0" u="none" strike="noStrike" kern="0" cap="none" spc="0" normalizeH="0" baseline="0" noProof="0" dirty="0">
              <a:ln>
                <a:noFill/>
              </a:ln>
              <a:solidFill>
                <a:srgbClr val="C00000"/>
              </a:solidFill>
              <a:effectLst/>
              <a:uLnTx/>
              <a:uFillTx/>
              <a:latin typeface="Arial"/>
              <a:ea typeface="+mj-ea"/>
              <a:cs typeface="Arial"/>
            </a:endParaRPr>
          </a:p>
        </p:txBody>
      </p:sp>
      <p:sp>
        <p:nvSpPr>
          <p:cNvPr id="82" name="object 65"/>
          <p:cNvSpPr txBox="1"/>
          <p:nvPr/>
        </p:nvSpPr>
        <p:spPr>
          <a:xfrm>
            <a:off x="9302961" y="3377931"/>
            <a:ext cx="890693" cy="184666"/>
          </a:xfrm>
          <a:prstGeom prst="rect">
            <a:avLst/>
          </a:prstGeom>
        </p:spPr>
        <p:txBody>
          <a:bodyPr vert="horz" wrap="square" lIns="0" tIns="0" rIns="0" bIns="0" rtlCol="0">
            <a:spAutoFit/>
          </a:bodyPr>
          <a:lstStyle/>
          <a:p>
            <a:pPr marL="12700">
              <a:lnSpc>
                <a:spcPct val="100000"/>
              </a:lnSpc>
              <a:tabLst>
                <a:tab pos="469265" algn="l"/>
              </a:tabLst>
            </a:pPr>
            <a:r>
              <a:rPr sz="1200" b="1" spc="-5" dirty="0">
                <a:latin typeface="Trebuchet MS"/>
                <a:cs typeface="Trebuchet MS"/>
              </a:rPr>
              <a:t>A</a:t>
            </a:r>
            <a:r>
              <a:rPr sz="1200" b="1" dirty="0">
                <a:latin typeface="Trebuchet MS"/>
                <a:cs typeface="Trebuchet MS"/>
              </a:rPr>
              <a:t>1	</a:t>
            </a:r>
            <a:r>
              <a:rPr lang="tr-TR" sz="1200" b="1" dirty="0">
                <a:latin typeface="Trebuchet MS"/>
                <a:cs typeface="Trebuchet MS"/>
              </a:rPr>
              <a:t>   </a:t>
            </a:r>
            <a:r>
              <a:rPr sz="1200" b="1" spc="-5" dirty="0">
                <a:latin typeface="Trebuchet MS"/>
                <a:cs typeface="Trebuchet MS"/>
              </a:rPr>
              <a:t>A3</a:t>
            </a:r>
            <a:endParaRPr sz="1200" dirty="0">
              <a:latin typeface="Trebuchet MS"/>
              <a:cs typeface="Trebuchet MS"/>
            </a:endParaRPr>
          </a:p>
        </p:txBody>
      </p:sp>
      <p:sp>
        <p:nvSpPr>
          <p:cNvPr id="149" name="object 62"/>
          <p:cNvSpPr/>
          <p:nvPr/>
        </p:nvSpPr>
        <p:spPr>
          <a:xfrm>
            <a:off x="9220200" y="4267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50" name="object 68"/>
          <p:cNvSpPr/>
          <p:nvPr/>
        </p:nvSpPr>
        <p:spPr>
          <a:xfrm>
            <a:off x="9829800" y="4267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51" name="object 62"/>
          <p:cNvSpPr/>
          <p:nvPr/>
        </p:nvSpPr>
        <p:spPr>
          <a:xfrm>
            <a:off x="9220200" y="4495800"/>
            <a:ext cx="480907" cy="247403"/>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52" name="object 68"/>
          <p:cNvSpPr/>
          <p:nvPr/>
        </p:nvSpPr>
        <p:spPr>
          <a:xfrm>
            <a:off x="9829800" y="4495800"/>
            <a:ext cx="480907" cy="23418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53" name="object 63"/>
          <p:cNvSpPr txBox="1"/>
          <p:nvPr/>
        </p:nvSpPr>
        <p:spPr>
          <a:xfrm>
            <a:off x="9295554" y="4071963"/>
            <a:ext cx="304800"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DR7</a:t>
            </a:r>
            <a:endParaRPr sz="1200" dirty="0">
              <a:latin typeface="Trebuchet MS"/>
              <a:cs typeface="Trebuchet MS"/>
            </a:endParaRPr>
          </a:p>
        </p:txBody>
      </p:sp>
      <p:sp>
        <p:nvSpPr>
          <p:cNvPr id="154" name="object 67"/>
          <p:cNvSpPr txBox="1"/>
          <p:nvPr/>
        </p:nvSpPr>
        <p:spPr>
          <a:xfrm>
            <a:off x="9306983" y="4543403"/>
            <a:ext cx="1045633" cy="184666"/>
          </a:xfrm>
          <a:prstGeom prst="rect">
            <a:avLst/>
          </a:prstGeom>
        </p:spPr>
        <p:txBody>
          <a:bodyPr vert="horz" wrap="square" lIns="0" tIns="0" rIns="0" bIns="0" rtlCol="0">
            <a:spAutoFit/>
          </a:bodyPr>
          <a:lstStyle/>
          <a:p>
            <a:pPr marL="12700">
              <a:lnSpc>
                <a:spcPct val="100000"/>
              </a:lnSpc>
              <a:tabLst>
                <a:tab pos="469900" algn="l"/>
              </a:tabLst>
            </a:pPr>
            <a:r>
              <a:rPr lang="tr-TR" sz="1200" b="1" dirty="0">
                <a:latin typeface="Trebuchet MS"/>
                <a:cs typeface="Trebuchet MS"/>
              </a:rPr>
              <a:t>DQ11     DQ3</a:t>
            </a:r>
            <a:endParaRPr sz="1200" dirty="0">
              <a:latin typeface="Trebuchet MS"/>
              <a:cs typeface="Trebuchet MS"/>
            </a:endParaRPr>
          </a:p>
        </p:txBody>
      </p:sp>
      <p:sp>
        <p:nvSpPr>
          <p:cNvPr id="155" name="object 63"/>
          <p:cNvSpPr txBox="1"/>
          <p:nvPr/>
        </p:nvSpPr>
        <p:spPr>
          <a:xfrm>
            <a:off x="9906000" y="4038600"/>
            <a:ext cx="304800"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DR7</a:t>
            </a:r>
            <a:endParaRPr sz="1200" dirty="0">
              <a:latin typeface="Trebuchet MS"/>
              <a:cs typeface="Trebuchet MS"/>
            </a:endParaRPr>
          </a:p>
        </p:txBody>
      </p:sp>
      <p:sp>
        <p:nvSpPr>
          <p:cNvPr id="147" name="object 67"/>
          <p:cNvSpPr txBox="1"/>
          <p:nvPr/>
        </p:nvSpPr>
        <p:spPr>
          <a:xfrm>
            <a:off x="9287772" y="4296788"/>
            <a:ext cx="1045633" cy="184666"/>
          </a:xfrm>
          <a:prstGeom prst="rect">
            <a:avLst/>
          </a:prstGeom>
        </p:spPr>
        <p:txBody>
          <a:bodyPr vert="horz" wrap="square" lIns="0" tIns="0" rIns="0" bIns="0" rtlCol="0">
            <a:spAutoFit/>
          </a:bodyPr>
          <a:lstStyle/>
          <a:p>
            <a:pPr marL="12700">
              <a:lnSpc>
                <a:spcPct val="100000"/>
              </a:lnSpc>
              <a:tabLst>
                <a:tab pos="469900" algn="l"/>
              </a:tabLst>
            </a:pPr>
            <a:r>
              <a:rPr lang="tr-TR" sz="1200" b="1" dirty="0">
                <a:latin typeface="Trebuchet MS"/>
                <a:cs typeface="Trebuchet MS"/>
              </a:rPr>
              <a:t>DP3</a:t>
            </a:r>
            <a:r>
              <a:rPr sz="1200" b="1" dirty="0">
                <a:latin typeface="Trebuchet MS"/>
                <a:cs typeface="Trebuchet MS"/>
              </a:rPr>
              <a:t>	</a:t>
            </a:r>
            <a:r>
              <a:rPr lang="tr-TR" sz="1200" b="1" dirty="0">
                <a:latin typeface="Trebuchet MS"/>
                <a:cs typeface="Trebuchet MS"/>
              </a:rPr>
              <a:t>    DP8</a:t>
            </a:r>
            <a:endParaRPr sz="1200" dirty="0">
              <a:latin typeface="Trebuchet MS"/>
              <a:cs typeface="Trebuchet MS"/>
            </a:endParaRPr>
          </a:p>
        </p:txBody>
      </p:sp>
      <p:sp>
        <p:nvSpPr>
          <p:cNvPr id="100" name="object 22"/>
          <p:cNvSpPr txBox="1"/>
          <p:nvPr/>
        </p:nvSpPr>
        <p:spPr>
          <a:xfrm>
            <a:off x="2994579" y="2597478"/>
            <a:ext cx="994833"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a:t>
            </a:r>
            <a:r>
              <a:rPr sz="1200" b="1" spc="-5" dirty="0">
                <a:latin typeface="Trebuchet MS"/>
                <a:cs typeface="Trebuchet MS"/>
              </a:rPr>
              <a:t>7 </a:t>
            </a:r>
            <a:r>
              <a:rPr sz="1200" b="1" spc="114" dirty="0">
                <a:latin typeface="Trebuchet MS"/>
                <a:cs typeface="Trebuchet MS"/>
              </a:rPr>
              <a:t> </a:t>
            </a:r>
            <a:r>
              <a:rPr lang="tr-TR" sz="1200" b="1" spc="114" dirty="0">
                <a:latin typeface="Trebuchet MS"/>
                <a:cs typeface="Trebuchet MS"/>
              </a:rPr>
              <a:t>  </a:t>
            </a:r>
            <a:r>
              <a:rPr lang="tr-TR" sz="1200" b="1" spc="-5" dirty="0">
                <a:latin typeface="Trebuchet MS"/>
                <a:cs typeface="Trebuchet MS"/>
              </a:rPr>
              <a:t>DR</a:t>
            </a:r>
            <a:r>
              <a:rPr sz="1200" b="1" spc="-5" dirty="0">
                <a:latin typeface="Trebuchet MS"/>
                <a:cs typeface="Trebuchet MS"/>
              </a:rPr>
              <a:t>5</a:t>
            </a:r>
            <a:endParaRPr sz="1200" dirty="0">
              <a:latin typeface="Trebuchet MS"/>
              <a:cs typeface="Trebuchet MS"/>
            </a:endParaRPr>
          </a:p>
        </p:txBody>
      </p:sp>
      <p:sp>
        <p:nvSpPr>
          <p:cNvPr id="156" name="object 50"/>
          <p:cNvSpPr txBox="1"/>
          <p:nvPr/>
        </p:nvSpPr>
        <p:spPr>
          <a:xfrm>
            <a:off x="696383" y="4769224"/>
            <a:ext cx="1045633" cy="184666"/>
          </a:xfrm>
          <a:prstGeom prst="rect">
            <a:avLst/>
          </a:prstGeom>
        </p:spPr>
        <p:txBody>
          <a:bodyPr vert="horz" wrap="square" lIns="0" tIns="0" rIns="0" bIns="0" rtlCol="0">
            <a:spAutoFit/>
          </a:bodyPr>
          <a:lstStyle/>
          <a:p>
            <a:pPr marL="12700">
              <a:lnSpc>
                <a:spcPct val="100000"/>
              </a:lnSpc>
              <a:tabLst>
                <a:tab pos="469265" algn="l"/>
              </a:tabLst>
            </a:pPr>
            <a:r>
              <a:rPr lang="tr-TR" sz="1200" b="1" spc="-5" dirty="0">
                <a:latin typeface="Trebuchet MS"/>
                <a:cs typeface="Trebuchet MS"/>
              </a:rPr>
              <a:t>DR</a:t>
            </a:r>
            <a:r>
              <a:rPr sz="1200" b="1" dirty="0">
                <a:latin typeface="Trebuchet MS"/>
                <a:cs typeface="Trebuchet MS"/>
              </a:rPr>
              <a:t>7	</a:t>
            </a:r>
            <a:r>
              <a:rPr lang="tr-TR" sz="1200" b="1" dirty="0">
                <a:latin typeface="Trebuchet MS"/>
                <a:cs typeface="Trebuchet MS"/>
              </a:rPr>
              <a:t>   </a:t>
            </a:r>
            <a:r>
              <a:rPr lang="tr-TR" sz="1200" b="1" spc="-5" dirty="0">
                <a:latin typeface="Trebuchet MS"/>
                <a:cs typeface="Trebuchet MS"/>
              </a:rPr>
              <a:t>DR</a:t>
            </a:r>
            <a:r>
              <a:rPr sz="1200" b="1" dirty="0">
                <a:latin typeface="Trebuchet MS"/>
                <a:cs typeface="Trebuchet MS"/>
              </a:rPr>
              <a:t>7</a:t>
            </a:r>
            <a:endParaRPr sz="1200" dirty="0">
              <a:latin typeface="Trebuchet MS"/>
              <a:cs typeface="Trebuchet MS"/>
            </a:endParaRPr>
          </a:p>
        </p:txBody>
      </p:sp>
      <p:sp>
        <p:nvSpPr>
          <p:cNvPr id="109" name="object 31"/>
          <p:cNvSpPr txBox="1"/>
          <p:nvPr/>
        </p:nvSpPr>
        <p:spPr>
          <a:xfrm>
            <a:off x="6343107" y="2634734"/>
            <a:ext cx="994833"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a:t>
            </a:r>
            <a:r>
              <a:rPr sz="1200" b="1" spc="-5" dirty="0">
                <a:latin typeface="Trebuchet MS"/>
                <a:cs typeface="Trebuchet MS"/>
              </a:rPr>
              <a:t>7 </a:t>
            </a:r>
            <a:r>
              <a:rPr lang="tr-TR" sz="1200" b="1" spc="-5" dirty="0">
                <a:latin typeface="Trebuchet MS"/>
                <a:cs typeface="Trebuchet MS"/>
              </a:rPr>
              <a:t>   </a:t>
            </a:r>
            <a:r>
              <a:rPr sz="1200" b="1" spc="114" dirty="0">
                <a:latin typeface="Trebuchet MS"/>
                <a:cs typeface="Trebuchet MS"/>
              </a:rPr>
              <a:t> </a:t>
            </a:r>
            <a:r>
              <a:rPr lang="tr-TR" sz="1200" b="1" spc="-5" dirty="0">
                <a:latin typeface="Trebuchet MS"/>
                <a:cs typeface="Trebuchet MS"/>
              </a:rPr>
              <a:t>DR</a:t>
            </a:r>
            <a:r>
              <a:rPr sz="1200" b="1" spc="-5" dirty="0">
                <a:latin typeface="Trebuchet MS"/>
                <a:cs typeface="Trebuchet MS"/>
              </a:rPr>
              <a:t>8</a:t>
            </a:r>
            <a:endParaRPr sz="1200" dirty="0">
              <a:latin typeface="Trebuchet MS"/>
              <a:cs typeface="Trebuchet MS"/>
            </a:endParaRPr>
          </a:p>
        </p:txBody>
      </p:sp>
      <p:sp>
        <p:nvSpPr>
          <p:cNvPr id="118" name="object 40"/>
          <p:cNvSpPr txBox="1"/>
          <p:nvPr/>
        </p:nvSpPr>
        <p:spPr>
          <a:xfrm>
            <a:off x="2832103" y="4797810"/>
            <a:ext cx="994833"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a:t>
            </a:r>
            <a:r>
              <a:rPr sz="1200" b="1" spc="-5" dirty="0">
                <a:latin typeface="Trebuchet MS"/>
                <a:cs typeface="Trebuchet MS"/>
              </a:rPr>
              <a:t>7 </a:t>
            </a:r>
            <a:r>
              <a:rPr lang="tr-TR" sz="1200" b="1" spc="-5" dirty="0">
                <a:latin typeface="Trebuchet MS"/>
                <a:cs typeface="Trebuchet MS"/>
              </a:rPr>
              <a:t>   </a:t>
            </a:r>
            <a:r>
              <a:rPr sz="1200" b="1" spc="120" dirty="0">
                <a:latin typeface="Trebuchet MS"/>
                <a:cs typeface="Trebuchet MS"/>
              </a:rPr>
              <a:t> </a:t>
            </a:r>
            <a:r>
              <a:rPr lang="tr-TR" sz="1200" b="1" spc="120" dirty="0">
                <a:latin typeface="Trebuchet MS"/>
                <a:cs typeface="Trebuchet MS"/>
              </a:rPr>
              <a:t> </a:t>
            </a:r>
            <a:r>
              <a:rPr lang="tr-TR" sz="1200" b="1" spc="-5" dirty="0">
                <a:latin typeface="Trebuchet MS"/>
                <a:cs typeface="Trebuchet MS"/>
              </a:rPr>
              <a:t>DR</a:t>
            </a:r>
            <a:r>
              <a:rPr sz="1200" b="1" spc="-5" dirty="0">
                <a:latin typeface="Trebuchet MS"/>
                <a:cs typeface="Trebuchet MS"/>
              </a:rPr>
              <a:t>8</a:t>
            </a:r>
            <a:endParaRPr sz="1200" dirty="0">
              <a:latin typeface="Trebuchet MS"/>
              <a:cs typeface="Trebuchet MS"/>
            </a:endParaRPr>
          </a:p>
        </p:txBody>
      </p:sp>
      <p:sp>
        <p:nvSpPr>
          <p:cNvPr id="157" name="object 56"/>
          <p:cNvSpPr txBox="1"/>
          <p:nvPr/>
        </p:nvSpPr>
        <p:spPr>
          <a:xfrm>
            <a:off x="5282861" y="4768334"/>
            <a:ext cx="995680"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a:t>
            </a:r>
            <a:r>
              <a:rPr sz="1200" b="1" spc="-5" dirty="0">
                <a:latin typeface="Trebuchet MS"/>
                <a:cs typeface="Trebuchet MS"/>
              </a:rPr>
              <a:t>5 </a:t>
            </a:r>
            <a:r>
              <a:rPr sz="1200" b="1" spc="120" dirty="0">
                <a:latin typeface="Trebuchet MS"/>
                <a:cs typeface="Trebuchet MS"/>
              </a:rPr>
              <a:t> </a:t>
            </a:r>
            <a:r>
              <a:rPr lang="tr-TR" sz="1200" b="1" spc="120" dirty="0">
                <a:latin typeface="Trebuchet MS"/>
                <a:cs typeface="Trebuchet MS"/>
              </a:rPr>
              <a:t>   </a:t>
            </a:r>
            <a:r>
              <a:rPr lang="tr-TR" sz="1200" b="1" spc="-5" dirty="0">
                <a:latin typeface="Trebuchet MS"/>
                <a:cs typeface="Trebuchet MS"/>
              </a:rPr>
              <a:t>DR</a:t>
            </a:r>
            <a:r>
              <a:rPr sz="1200" b="1" spc="-5" dirty="0">
                <a:latin typeface="Trebuchet MS"/>
                <a:cs typeface="Trebuchet MS"/>
              </a:rPr>
              <a:t>7</a:t>
            </a:r>
            <a:endParaRPr sz="1200" dirty="0">
              <a:latin typeface="Trebuchet MS"/>
              <a:cs typeface="Trebuchet MS"/>
            </a:endParaRPr>
          </a:p>
        </p:txBody>
      </p:sp>
      <p:sp>
        <p:nvSpPr>
          <p:cNvPr id="158" name="object 62"/>
          <p:cNvSpPr/>
          <p:nvPr/>
        </p:nvSpPr>
        <p:spPr>
          <a:xfrm>
            <a:off x="617051" y="5016077"/>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59" name="object 68"/>
          <p:cNvSpPr/>
          <p:nvPr/>
        </p:nvSpPr>
        <p:spPr>
          <a:xfrm>
            <a:off x="1226651" y="5016077"/>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60" name="object 62"/>
          <p:cNvSpPr/>
          <p:nvPr/>
        </p:nvSpPr>
        <p:spPr>
          <a:xfrm>
            <a:off x="617051" y="5244677"/>
            <a:ext cx="480907" cy="247403"/>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61" name="object 68"/>
          <p:cNvSpPr/>
          <p:nvPr/>
        </p:nvSpPr>
        <p:spPr>
          <a:xfrm>
            <a:off x="1226651" y="5244677"/>
            <a:ext cx="480907" cy="23418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62" name="object 67"/>
          <p:cNvSpPr txBox="1"/>
          <p:nvPr/>
        </p:nvSpPr>
        <p:spPr>
          <a:xfrm>
            <a:off x="703834" y="5292280"/>
            <a:ext cx="1045633" cy="184666"/>
          </a:xfrm>
          <a:prstGeom prst="rect">
            <a:avLst/>
          </a:prstGeom>
        </p:spPr>
        <p:txBody>
          <a:bodyPr vert="horz" wrap="square" lIns="0" tIns="0" rIns="0" bIns="0" rtlCol="0">
            <a:spAutoFit/>
          </a:bodyPr>
          <a:lstStyle/>
          <a:p>
            <a:pPr marL="12700">
              <a:lnSpc>
                <a:spcPct val="100000"/>
              </a:lnSpc>
              <a:tabLst>
                <a:tab pos="469900" algn="l"/>
              </a:tabLst>
            </a:pPr>
            <a:r>
              <a:rPr lang="tr-TR" sz="1200" b="1" dirty="0">
                <a:latin typeface="Trebuchet MS"/>
                <a:cs typeface="Trebuchet MS"/>
              </a:rPr>
              <a:t>DQ11     DQ3</a:t>
            </a:r>
            <a:endParaRPr sz="1200" dirty="0">
              <a:latin typeface="Trebuchet MS"/>
              <a:cs typeface="Trebuchet MS"/>
            </a:endParaRPr>
          </a:p>
        </p:txBody>
      </p:sp>
      <p:sp>
        <p:nvSpPr>
          <p:cNvPr id="163" name="object 67"/>
          <p:cNvSpPr txBox="1"/>
          <p:nvPr/>
        </p:nvSpPr>
        <p:spPr>
          <a:xfrm>
            <a:off x="684623" y="5045665"/>
            <a:ext cx="1045633" cy="184666"/>
          </a:xfrm>
          <a:prstGeom prst="rect">
            <a:avLst/>
          </a:prstGeom>
        </p:spPr>
        <p:txBody>
          <a:bodyPr vert="horz" wrap="square" lIns="0" tIns="0" rIns="0" bIns="0" rtlCol="0">
            <a:spAutoFit/>
          </a:bodyPr>
          <a:lstStyle/>
          <a:p>
            <a:pPr marL="12700">
              <a:lnSpc>
                <a:spcPct val="100000"/>
              </a:lnSpc>
              <a:tabLst>
                <a:tab pos="469900" algn="l"/>
              </a:tabLst>
            </a:pPr>
            <a:r>
              <a:rPr lang="tr-TR" sz="1200" b="1" dirty="0">
                <a:latin typeface="Trebuchet MS"/>
                <a:cs typeface="Trebuchet MS"/>
              </a:rPr>
              <a:t>DP3</a:t>
            </a:r>
            <a:r>
              <a:rPr sz="1200" b="1" dirty="0">
                <a:latin typeface="Trebuchet MS"/>
                <a:cs typeface="Trebuchet MS"/>
              </a:rPr>
              <a:t>	</a:t>
            </a:r>
            <a:r>
              <a:rPr lang="tr-TR" sz="1200" b="1" dirty="0">
                <a:latin typeface="Trebuchet MS"/>
                <a:cs typeface="Trebuchet MS"/>
              </a:rPr>
              <a:t>    DP8</a:t>
            </a:r>
            <a:endParaRPr sz="1200" dirty="0">
              <a:latin typeface="Trebuchet MS"/>
              <a:cs typeface="Trebuchet MS"/>
            </a:endParaRPr>
          </a:p>
        </p:txBody>
      </p:sp>
      <p:sp>
        <p:nvSpPr>
          <p:cNvPr id="75" name="object 8"/>
          <p:cNvSpPr/>
          <p:nvPr/>
        </p:nvSpPr>
        <p:spPr>
          <a:xfrm>
            <a:off x="736532" y="5772660"/>
            <a:ext cx="1092268" cy="963676"/>
          </a:xfrm>
          <a:prstGeom prst="rect">
            <a:avLst/>
          </a:prstGeom>
          <a:blipFill>
            <a:blip r:embed="rId9" cstate="print"/>
            <a:stretch>
              <a:fillRect/>
            </a:stretch>
          </a:blipFill>
        </p:spPr>
        <p:txBody>
          <a:bodyPr wrap="square" lIns="0" tIns="0" rIns="0" bIns="0" rtlCol="0"/>
          <a:lstStyle/>
          <a:p>
            <a:endParaRPr/>
          </a:p>
        </p:txBody>
      </p:sp>
      <p:sp>
        <p:nvSpPr>
          <p:cNvPr id="164" name="142 Sol Yukarı Ok"/>
          <p:cNvSpPr/>
          <p:nvPr/>
        </p:nvSpPr>
        <p:spPr>
          <a:xfrm>
            <a:off x="1930399" y="5105400"/>
            <a:ext cx="9271001" cy="457200"/>
          </a:xfrm>
          <a:prstGeom prst="leftUpArrow">
            <a:avLst>
              <a:gd name="adj1" fmla="val 15361"/>
              <a:gd name="adj2" fmla="val 25000"/>
              <a:gd name="adj3" fmla="val 25000"/>
            </a:avLst>
          </a:prstGeom>
          <a:solidFill>
            <a:srgbClr val="C0000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8" name="object 10"/>
          <p:cNvSpPr/>
          <p:nvPr/>
        </p:nvSpPr>
        <p:spPr>
          <a:xfrm>
            <a:off x="5110277" y="5673912"/>
            <a:ext cx="1225549" cy="838202"/>
          </a:xfrm>
          <a:prstGeom prst="rect">
            <a:avLst/>
          </a:prstGeom>
          <a:blipFill>
            <a:blip r:embed="rId10" cstate="print"/>
            <a:stretch>
              <a:fillRect/>
            </a:stretch>
          </a:blipFill>
        </p:spPr>
        <p:txBody>
          <a:bodyPr wrap="square" lIns="0" tIns="0" rIns="0" bIns="0" rtlCol="0"/>
          <a:lstStyle/>
          <a:p>
            <a:endParaRPr/>
          </a:p>
        </p:txBody>
      </p:sp>
      <p:pic>
        <p:nvPicPr>
          <p:cNvPr id="142" name="Picture 3"/>
          <p:cNvPicPr>
            <a:picLocks noChangeAspect="1" noChangeArrowheads="1"/>
          </p:cNvPicPr>
          <p:nvPr/>
        </p:nvPicPr>
        <p:blipFill>
          <a:blip r:embed="rId11" cstate="print"/>
          <a:srcRect/>
          <a:stretch>
            <a:fillRect/>
          </a:stretch>
        </p:blipFill>
        <p:spPr bwMode="auto">
          <a:xfrm>
            <a:off x="2613066" y="5513328"/>
            <a:ext cx="1422400" cy="1219200"/>
          </a:xfrm>
          <a:prstGeom prst="rect">
            <a:avLst/>
          </a:prstGeom>
          <a:noFill/>
          <a:ln w="9525">
            <a:noFill/>
            <a:miter lim="800000"/>
            <a:headEnd/>
            <a:tailEnd/>
          </a:ln>
        </p:spPr>
      </p:pic>
      <p:sp>
        <p:nvSpPr>
          <p:cNvPr id="2" name="Dikdörtgen 1"/>
          <p:cNvSpPr/>
          <p:nvPr/>
        </p:nvSpPr>
        <p:spPr>
          <a:xfrm>
            <a:off x="9447954" y="2537103"/>
            <a:ext cx="2466124" cy="369332"/>
          </a:xfrm>
          <a:prstGeom prst="rect">
            <a:avLst/>
          </a:prstGeom>
        </p:spPr>
        <p:txBody>
          <a:bodyPr wrap="none">
            <a:spAutoFit/>
          </a:bodyPr>
          <a:lstStyle/>
          <a:p>
            <a:r>
              <a:rPr lang="tr-TR" u="sng" dirty="0">
                <a:solidFill>
                  <a:srgbClr val="FF0000"/>
                </a:solidFill>
              </a:rPr>
              <a:t>(10/10) </a:t>
            </a:r>
            <a:r>
              <a:rPr lang="tr-TR" u="sng" dirty="0" err="1">
                <a:solidFill>
                  <a:srgbClr val="FF0000"/>
                </a:solidFill>
              </a:rPr>
              <a:t>unrelated</a:t>
            </a:r>
            <a:r>
              <a:rPr lang="tr-TR" u="sng" dirty="0">
                <a:solidFill>
                  <a:srgbClr val="FF0000"/>
                </a:solidFill>
              </a:rPr>
              <a:t> donor</a:t>
            </a:r>
            <a:endParaRPr lang="tr-TR" dirty="0"/>
          </a:p>
        </p:txBody>
      </p:sp>
    </p:spTree>
    <p:extLst>
      <p:ext uri="{BB962C8B-B14F-4D97-AF65-F5344CB8AC3E}">
        <p14:creationId xmlns:p14="http://schemas.microsoft.com/office/powerpoint/2010/main" val="239958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diamond(in)">
                                      <p:cBhvr>
                                        <p:cTn id="7" dur="2000"/>
                                        <p:tgtEl>
                                          <p:spTgt spid="76"/>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diamond(in)">
                                      <p:cBhvr>
                                        <p:cTn id="10" dur="2000"/>
                                        <p:tgtEl>
                                          <p:spTgt spid="77"/>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diamond(in)">
                                      <p:cBhvr>
                                        <p:cTn id="13" dur="2000"/>
                                        <p:tgtEl>
                                          <p:spTgt spid="78"/>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79"/>
                                        </p:tgtEl>
                                        <p:attrNameLst>
                                          <p:attrName>style.visibility</p:attrName>
                                        </p:attrNameLst>
                                      </p:cBhvr>
                                      <p:to>
                                        <p:strVal val="visible"/>
                                      </p:to>
                                    </p:set>
                                    <p:animEffect transition="in" filter="diamond(in)">
                                      <p:cBhvr>
                                        <p:cTn id="16" dur="2000"/>
                                        <p:tgtEl>
                                          <p:spTgt spid="79"/>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diamond(in)">
                                      <p:cBhvr>
                                        <p:cTn id="19" dur="2000"/>
                                        <p:tgtEl>
                                          <p:spTgt spid="80"/>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diamond(in)">
                                      <p:cBhvr>
                                        <p:cTn id="22" dur="2000"/>
                                        <p:tgtEl>
                                          <p:spTgt spid="81"/>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diamond(in)">
                                      <p:cBhvr>
                                        <p:cTn id="25" dur="2000"/>
                                        <p:tgtEl>
                                          <p:spTgt spid="82"/>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83"/>
                                        </p:tgtEl>
                                        <p:attrNameLst>
                                          <p:attrName>style.visibility</p:attrName>
                                        </p:attrNameLst>
                                      </p:cBhvr>
                                      <p:to>
                                        <p:strVal val="visible"/>
                                      </p:to>
                                    </p:set>
                                    <p:animEffect transition="in" filter="diamond(in)">
                                      <p:cBhvr>
                                        <p:cTn id="28" dur="2000"/>
                                        <p:tgtEl>
                                          <p:spTgt spid="83"/>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85"/>
                                        </p:tgtEl>
                                        <p:attrNameLst>
                                          <p:attrName>style.visibility</p:attrName>
                                        </p:attrNameLst>
                                      </p:cBhvr>
                                      <p:to>
                                        <p:strVal val="visible"/>
                                      </p:to>
                                    </p:set>
                                    <p:animEffect transition="in" filter="diamond(in)">
                                      <p:cBhvr>
                                        <p:cTn id="31" dur="2000"/>
                                        <p:tgtEl>
                                          <p:spTgt spid="85"/>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86"/>
                                        </p:tgtEl>
                                        <p:attrNameLst>
                                          <p:attrName>style.visibility</p:attrName>
                                        </p:attrNameLst>
                                      </p:cBhvr>
                                      <p:to>
                                        <p:strVal val="visible"/>
                                      </p:to>
                                    </p:set>
                                    <p:animEffect transition="in" filter="diamond(in)">
                                      <p:cBhvr>
                                        <p:cTn id="34" dur="2000"/>
                                        <p:tgtEl>
                                          <p:spTgt spid="86"/>
                                        </p:tgtEl>
                                      </p:cBhvr>
                                    </p:animEffect>
                                  </p:childTnLst>
                                </p:cTn>
                              </p:par>
                              <p:par>
                                <p:cTn id="35" presetID="8" presetClass="entr" presetSubtype="16" fill="hold" grpId="0" nodeType="withEffect">
                                  <p:stCondLst>
                                    <p:cond delay="0"/>
                                  </p:stCondLst>
                                  <p:childTnLst>
                                    <p:set>
                                      <p:cBhvr>
                                        <p:cTn id="36" dur="1" fill="hold">
                                          <p:stCondLst>
                                            <p:cond delay="0"/>
                                          </p:stCondLst>
                                        </p:cTn>
                                        <p:tgtEl>
                                          <p:spTgt spid="144"/>
                                        </p:tgtEl>
                                        <p:attrNameLst>
                                          <p:attrName>style.visibility</p:attrName>
                                        </p:attrNameLst>
                                      </p:cBhvr>
                                      <p:to>
                                        <p:strVal val="visible"/>
                                      </p:to>
                                    </p:set>
                                    <p:animEffect transition="in" filter="diamond(in)">
                                      <p:cBhvr>
                                        <p:cTn id="37" dur="2000"/>
                                        <p:tgtEl>
                                          <p:spTgt spid="144"/>
                                        </p:tgtEl>
                                      </p:cBhvr>
                                    </p:animEffect>
                                  </p:childTnLst>
                                </p:cTn>
                              </p:par>
                              <p:par>
                                <p:cTn id="38" presetID="8" presetClass="entr" presetSubtype="16" fill="hold" grpId="0" nodeType="withEffect">
                                  <p:stCondLst>
                                    <p:cond delay="0"/>
                                  </p:stCondLst>
                                  <p:childTnLst>
                                    <p:set>
                                      <p:cBhvr>
                                        <p:cTn id="39" dur="1" fill="hold">
                                          <p:stCondLst>
                                            <p:cond delay="0"/>
                                          </p:stCondLst>
                                        </p:cTn>
                                        <p:tgtEl>
                                          <p:spTgt spid="143"/>
                                        </p:tgtEl>
                                        <p:attrNameLst>
                                          <p:attrName>style.visibility</p:attrName>
                                        </p:attrNameLst>
                                      </p:cBhvr>
                                      <p:to>
                                        <p:strVal val="visible"/>
                                      </p:to>
                                    </p:set>
                                    <p:animEffect transition="in" filter="diamond(in)">
                                      <p:cBhvr>
                                        <p:cTn id="40" dur="2000"/>
                                        <p:tgtEl>
                                          <p:spTgt spid="143"/>
                                        </p:tgtEl>
                                      </p:cBhvr>
                                    </p:animEffect>
                                  </p:childTnLst>
                                </p:cTn>
                              </p:par>
                              <p:par>
                                <p:cTn id="41" presetID="8" presetClass="entr" presetSubtype="16" fill="hold" grpId="0" nodeType="withEffect">
                                  <p:stCondLst>
                                    <p:cond delay="0"/>
                                  </p:stCondLst>
                                  <p:childTnLst>
                                    <p:set>
                                      <p:cBhvr>
                                        <p:cTn id="42" dur="1" fill="hold">
                                          <p:stCondLst>
                                            <p:cond delay="0"/>
                                          </p:stCondLst>
                                        </p:cTn>
                                        <p:tgtEl>
                                          <p:spTgt spid="147"/>
                                        </p:tgtEl>
                                        <p:attrNameLst>
                                          <p:attrName>style.visibility</p:attrName>
                                        </p:attrNameLst>
                                      </p:cBhvr>
                                      <p:to>
                                        <p:strVal val="visible"/>
                                      </p:to>
                                    </p:set>
                                    <p:animEffect transition="in" filter="diamond(in)">
                                      <p:cBhvr>
                                        <p:cTn id="43" dur="2000"/>
                                        <p:tgtEl>
                                          <p:spTgt spid="147"/>
                                        </p:tgtEl>
                                      </p:cBhvr>
                                    </p:animEffect>
                                  </p:childTnLst>
                                </p:cTn>
                              </p:par>
                              <p:par>
                                <p:cTn id="44" presetID="8" presetClass="entr" presetSubtype="16" fill="hold" grpId="0" nodeType="withEffect">
                                  <p:stCondLst>
                                    <p:cond delay="0"/>
                                  </p:stCondLst>
                                  <p:childTnLst>
                                    <p:set>
                                      <p:cBhvr>
                                        <p:cTn id="45" dur="1" fill="hold">
                                          <p:stCondLst>
                                            <p:cond delay="0"/>
                                          </p:stCondLst>
                                        </p:cTn>
                                        <p:tgtEl>
                                          <p:spTgt spid="149"/>
                                        </p:tgtEl>
                                        <p:attrNameLst>
                                          <p:attrName>style.visibility</p:attrName>
                                        </p:attrNameLst>
                                      </p:cBhvr>
                                      <p:to>
                                        <p:strVal val="visible"/>
                                      </p:to>
                                    </p:set>
                                    <p:animEffect transition="in" filter="diamond(in)">
                                      <p:cBhvr>
                                        <p:cTn id="46" dur="2000"/>
                                        <p:tgtEl>
                                          <p:spTgt spid="149"/>
                                        </p:tgtEl>
                                      </p:cBhvr>
                                    </p:animEffect>
                                  </p:childTnLst>
                                </p:cTn>
                              </p:par>
                              <p:par>
                                <p:cTn id="47" presetID="8" presetClass="entr" presetSubtype="16" fill="hold" grpId="0" nodeType="withEffect">
                                  <p:stCondLst>
                                    <p:cond delay="0"/>
                                  </p:stCondLst>
                                  <p:childTnLst>
                                    <p:set>
                                      <p:cBhvr>
                                        <p:cTn id="48" dur="1" fill="hold">
                                          <p:stCondLst>
                                            <p:cond delay="0"/>
                                          </p:stCondLst>
                                        </p:cTn>
                                        <p:tgtEl>
                                          <p:spTgt spid="150"/>
                                        </p:tgtEl>
                                        <p:attrNameLst>
                                          <p:attrName>style.visibility</p:attrName>
                                        </p:attrNameLst>
                                      </p:cBhvr>
                                      <p:to>
                                        <p:strVal val="visible"/>
                                      </p:to>
                                    </p:set>
                                    <p:animEffect transition="in" filter="diamond(in)">
                                      <p:cBhvr>
                                        <p:cTn id="49" dur="2000"/>
                                        <p:tgtEl>
                                          <p:spTgt spid="150"/>
                                        </p:tgtEl>
                                      </p:cBhvr>
                                    </p:animEffect>
                                  </p:childTnLst>
                                </p:cTn>
                              </p:par>
                              <p:par>
                                <p:cTn id="50" presetID="8" presetClass="entr" presetSubtype="16" fill="hold" grpId="0" nodeType="withEffect">
                                  <p:stCondLst>
                                    <p:cond delay="0"/>
                                  </p:stCondLst>
                                  <p:childTnLst>
                                    <p:set>
                                      <p:cBhvr>
                                        <p:cTn id="51" dur="1" fill="hold">
                                          <p:stCondLst>
                                            <p:cond delay="0"/>
                                          </p:stCondLst>
                                        </p:cTn>
                                        <p:tgtEl>
                                          <p:spTgt spid="151"/>
                                        </p:tgtEl>
                                        <p:attrNameLst>
                                          <p:attrName>style.visibility</p:attrName>
                                        </p:attrNameLst>
                                      </p:cBhvr>
                                      <p:to>
                                        <p:strVal val="visible"/>
                                      </p:to>
                                    </p:set>
                                    <p:animEffect transition="in" filter="diamond(in)">
                                      <p:cBhvr>
                                        <p:cTn id="52" dur="2000"/>
                                        <p:tgtEl>
                                          <p:spTgt spid="151"/>
                                        </p:tgtEl>
                                      </p:cBhvr>
                                    </p:animEffect>
                                  </p:childTnLst>
                                </p:cTn>
                              </p:par>
                              <p:par>
                                <p:cTn id="53" presetID="8" presetClass="entr" presetSubtype="16" fill="hold" grpId="0" nodeType="withEffect">
                                  <p:stCondLst>
                                    <p:cond delay="0"/>
                                  </p:stCondLst>
                                  <p:childTnLst>
                                    <p:set>
                                      <p:cBhvr>
                                        <p:cTn id="54" dur="1" fill="hold">
                                          <p:stCondLst>
                                            <p:cond delay="0"/>
                                          </p:stCondLst>
                                        </p:cTn>
                                        <p:tgtEl>
                                          <p:spTgt spid="152"/>
                                        </p:tgtEl>
                                        <p:attrNameLst>
                                          <p:attrName>style.visibility</p:attrName>
                                        </p:attrNameLst>
                                      </p:cBhvr>
                                      <p:to>
                                        <p:strVal val="visible"/>
                                      </p:to>
                                    </p:set>
                                    <p:animEffect transition="in" filter="diamond(in)">
                                      <p:cBhvr>
                                        <p:cTn id="55" dur="2000"/>
                                        <p:tgtEl>
                                          <p:spTgt spid="152"/>
                                        </p:tgtEl>
                                      </p:cBhvr>
                                    </p:animEffect>
                                  </p:childTnLst>
                                </p:cTn>
                              </p:par>
                              <p:par>
                                <p:cTn id="56" presetID="8" presetClass="entr" presetSubtype="16" fill="hold" grpId="0" nodeType="withEffect">
                                  <p:stCondLst>
                                    <p:cond delay="0"/>
                                  </p:stCondLst>
                                  <p:childTnLst>
                                    <p:set>
                                      <p:cBhvr>
                                        <p:cTn id="57" dur="1" fill="hold">
                                          <p:stCondLst>
                                            <p:cond delay="0"/>
                                          </p:stCondLst>
                                        </p:cTn>
                                        <p:tgtEl>
                                          <p:spTgt spid="153"/>
                                        </p:tgtEl>
                                        <p:attrNameLst>
                                          <p:attrName>style.visibility</p:attrName>
                                        </p:attrNameLst>
                                      </p:cBhvr>
                                      <p:to>
                                        <p:strVal val="visible"/>
                                      </p:to>
                                    </p:set>
                                    <p:animEffect transition="in" filter="diamond(in)">
                                      <p:cBhvr>
                                        <p:cTn id="58" dur="2000"/>
                                        <p:tgtEl>
                                          <p:spTgt spid="153"/>
                                        </p:tgtEl>
                                      </p:cBhvr>
                                    </p:animEffect>
                                  </p:childTnLst>
                                </p:cTn>
                              </p:par>
                              <p:par>
                                <p:cTn id="59" presetID="8" presetClass="entr" presetSubtype="16" fill="hold" grpId="0" nodeType="withEffect">
                                  <p:stCondLst>
                                    <p:cond delay="0"/>
                                  </p:stCondLst>
                                  <p:childTnLst>
                                    <p:set>
                                      <p:cBhvr>
                                        <p:cTn id="60" dur="1" fill="hold">
                                          <p:stCondLst>
                                            <p:cond delay="0"/>
                                          </p:stCondLst>
                                        </p:cTn>
                                        <p:tgtEl>
                                          <p:spTgt spid="154"/>
                                        </p:tgtEl>
                                        <p:attrNameLst>
                                          <p:attrName>style.visibility</p:attrName>
                                        </p:attrNameLst>
                                      </p:cBhvr>
                                      <p:to>
                                        <p:strVal val="visible"/>
                                      </p:to>
                                    </p:set>
                                    <p:animEffect transition="in" filter="diamond(in)">
                                      <p:cBhvr>
                                        <p:cTn id="61" dur="2000"/>
                                        <p:tgtEl>
                                          <p:spTgt spid="154"/>
                                        </p:tgtEl>
                                      </p:cBhvr>
                                    </p:animEffect>
                                  </p:childTnLst>
                                </p:cTn>
                              </p:par>
                              <p:par>
                                <p:cTn id="62" presetID="8" presetClass="entr" presetSubtype="16" fill="hold" grpId="0" nodeType="withEffect">
                                  <p:stCondLst>
                                    <p:cond delay="0"/>
                                  </p:stCondLst>
                                  <p:childTnLst>
                                    <p:set>
                                      <p:cBhvr>
                                        <p:cTn id="63" dur="1" fill="hold">
                                          <p:stCondLst>
                                            <p:cond delay="0"/>
                                          </p:stCondLst>
                                        </p:cTn>
                                        <p:tgtEl>
                                          <p:spTgt spid="155"/>
                                        </p:tgtEl>
                                        <p:attrNameLst>
                                          <p:attrName>style.visibility</p:attrName>
                                        </p:attrNameLst>
                                      </p:cBhvr>
                                      <p:to>
                                        <p:strVal val="visible"/>
                                      </p:to>
                                    </p:set>
                                    <p:animEffect transition="in" filter="diamond(in)">
                                      <p:cBhvr>
                                        <p:cTn id="64" dur="2000"/>
                                        <p:tgtEl>
                                          <p:spTgt spid="155"/>
                                        </p:tgtEl>
                                      </p:cBhvr>
                                    </p:animEffect>
                                  </p:childTnLst>
                                </p:cTn>
                              </p:par>
                              <p:par>
                                <p:cTn id="65" presetID="8" presetClass="entr" presetSubtype="16" fill="hold" grpId="0" nodeType="withEffect">
                                  <p:stCondLst>
                                    <p:cond delay="0"/>
                                  </p:stCondLst>
                                  <p:childTnLst>
                                    <p:set>
                                      <p:cBhvr>
                                        <p:cTn id="66" dur="1" fill="hold">
                                          <p:stCondLst>
                                            <p:cond delay="0"/>
                                          </p:stCondLst>
                                        </p:cTn>
                                        <p:tgtEl>
                                          <p:spTgt spid="163"/>
                                        </p:tgtEl>
                                        <p:attrNameLst>
                                          <p:attrName>style.visibility</p:attrName>
                                        </p:attrNameLst>
                                      </p:cBhvr>
                                      <p:to>
                                        <p:strVal val="visible"/>
                                      </p:to>
                                    </p:set>
                                    <p:animEffect transition="in" filter="diamond(in)">
                                      <p:cBhvr>
                                        <p:cTn id="67" dur="2000"/>
                                        <p:tgtEl>
                                          <p:spTgt spid="163"/>
                                        </p:tgtEl>
                                      </p:cBhvr>
                                    </p:animEffect>
                                  </p:childTnLst>
                                </p:cTn>
                              </p:par>
                              <p:par>
                                <p:cTn id="68" presetID="8" presetClass="entr" presetSubtype="16" fill="hold" grpId="0" nodeType="withEffect">
                                  <p:stCondLst>
                                    <p:cond delay="0"/>
                                  </p:stCondLst>
                                  <p:childTnLst>
                                    <p:set>
                                      <p:cBhvr>
                                        <p:cTn id="69" dur="1" fill="hold">
                                          <p:stCondLst>
                                            <p:cond delay="0"/>
                                          </p:stCondLst>
                                        </p:cTn>
                                        <p:tgtEl>
                                          <p:spTgt spid="158"/>
                                        </p:tgtEl>
                                        <p:attrNameLst>
                                          <p:attrName>style.visibility</p:attrName>
                                        </p:attrNameLst>
                                      </p:cBhvr>
                                      <p:to>
                                        <p:strVal val="visible"/>
                                      </p:to>
                                    </p:set>
                                    <p:animEffect transition="in" filter="diamond(in)">
                                      <p:cBhvr>
                                        <p:cTn id="70" dur="2000"/>
                                        <p:tgtEl>
                                          <p:spTgt spid="158"/>
                                        </p:tgtEl>
                                      </p:cBhvr>
                                    </p:animEffect>
                                  </p:childTnLst>
                                </p:cTn>
                              </p:par>
                              <p:par>
                                <p:cTn id="71" presetID="8" presetClass="entr" presetSubtype="16" fill="hold" grpId="0" nodeType="withEffect">
                                  <p:stCondLst>
                                    <p:cond delay="0"/>
                                  </p:stCondLst>
                                  <p:childTnLst>
                                    <p:set>
                                      <p:cBhvr>
                                        <p:cTn id="72" dur="1" fill="hold">
                                          <p:stCondLst>
                                            <p:cond delay="0"/>
                                          </p:stCondLst>
                                        </p:cTn>
                                        <p:tgtEl>
                                          <p:spTgt spid="159"/>
                                        </p:tgtEl>
                                        <p:attrNameLst>
                                          <p:attrName>style.visibility</p:attrName>
                                        </p:attrNameLst>
                                      </p:cBhvr>
                                      <p:to>
                                        <p:strVal val="visible"/>
                                      </p:to>
                                    </p:set>
                                    <p:animEffect transition="in" filter="diamond(in)">
                                      <p:cBhvr>
                                        <p:cTn id="73" dur="2000"/>
                                        <p:tgtEl>
                                          <p:spTgt spid="159"/>
                                        </p:tgtEl>
                                      </p:cBhvr>
                                    </p:animEffect>
                                  </p:childTnLst>
                                </p:cTn>
                              </p:par>
                              <p:par>
                                <p:cTn id="74" presetID="8" presetClass="entr" presetSubtype="16" fill="hold" grpId="0" nodeType="withEffect">
                                  <p:stCondLst>
                                    <p:cond delay="0"/>
                                  </p:stCondLst>
                                  <p:childTnLst>
                                    <p:set>
                                      <p:cBhvr>
                                        <p:cTn id="75" dur="1" fill="hold">
                                          <p:stCondLst>
                                            <p:cond delay="0"/>
                                          </p:stCondLst>
                                        </p:cTn>
                                        <p:tgtEl>
                                          <p:spTgt spid="160"/>
                                        </p:tgtEl>
                                        <p:attrNameLst>
                                          <p:attrName>style.visibility</p:attrName>
                                        </p:attrNameLst>
                                      </p:cBhvr>
                                      <p:to>
                                        <p:strVal val="visible"/>
                                      </p:to>
                                    </p:set>
                                    <p:animEffect transition="in" filter="diamond(in)">
                                      <p:cBhvr>
                                        <p:cTn id="76" dur="2000"/>
                                        <p:tgtEl>
                                          <p:spTgt spid="160"/>
                                        </p:tgtEl>
                                      </p:cBhvr>
                                    </p:animEffect>
                                  </p:childTnLst>
                                </p:cTn>
                              </p:par>
                              <p:par>
                                <p:cTn id="77" presetID="8" presetClass="entr" presetSubtype="16" fill="hold" grpId="0" nodeType="withEffect">
                                  <p:stCondLst>
                                    <p:cond delay="0"/>
                                  </p:stCondLst>
                                  <p:childTnLst>
                                    <p:set>
                                      <p:cBhvr>
                                        <p:cTn id="78" dur="1" fill="hold">
                                          <p:stCondLst>
                                            <p:cond delay="0"/>
                                          </p:stCondLst>
                                        </p:cTn>
                                        <p:tgtEl>
                                          <p:spTgt spid="161"/>
                                        </p:tgtEl>
                                        <p:attrNameLst>
                                          <p:attrName>style.visibility</p:attrName>
                                        </p:attrNameLst>
                                      </p:cBhvr>
                                      <p:to>
                                        <p:strVal val="visible"/>
                                      </p:to>
                                    </p:set>
                                    <p:animEffect transition="in" filter="diamond(in)">
                                      <p:cBhvr>
                                        <p:cTn id="79" dur="2000"/>
                                        <p:tgtEl>
                                          <p:spTgt spid="161"/>
                                        </p:tgtEl>
                                      </p:cBhvr>
                                    </p:animEffect>
                                  </p:childTnLst>
                                </p:cTn>
                              </p:par>
                              <p:par>
                                <p:cTn id="80" presetID="8" presetClass="entr" presetSubtype="16" fill="hold" grpId="0" nodeType="withEffect">
                                  <p:stCondLst>
                                    <p:cond delay="0"/>
                                  </p:stCondLst>
                                  <p:childTnLst>
                                    <p:set>
                                      <p:cBhvr>
                                        <p:cTn id="81" dur="1" fill="hold">
                                          <p:stCondLst>
                                            <p:cond delay="0"/>
                                          </p:stCondLst>
                                        </p:cTn>
                                        <p:tgtEl>
                                          <p:spTgt spid="162"/>
                                        </p:tgtEl>
                                        <p:attrNameLst>
                                          <p:attrName>style.visibility</p:attrName>
                                        </p:attrNameLst>
                                      </p:cBhvr>
                                      <p:to>
                                        <p:strVal val="visible"/>
                                      </p:to>
                                    </p:set>
                                    <p:animEffect transition="in" filter="diamond(in)">
                                      <p:cBhvr>
                                        <p:cTn id="82" dur="2000"/>
                                        <p:tgtEl>
                                          <p:spTgt spid="162"/>
                                        </p:tgtEl>
                                      </p:cBhvr>
                                    </p:animEffect>
                                  </p:childTnLst>
                                </p:cTn>
                              </p:par>
                              <p:par>
                                <p:cTn id="83" presetID="8" presetClass="entr" presetSubtype="16" fill="hold" grpId="0" nodeType="withEffect">
                                  <p:stCondLst>
                                    <p:cond delay="0"/>
                                  </p:stCondLst>
                                  <p:childTnLst>
                                    <p:set>
                                      <p:cBhvr>
                                        <p:cTn id="84" dur="1" fill="hold">
                                          <p:stCondLst>
                                            <p:cond delay="0"/>
                                          </p:stCondLst>
                                        </p:cTn>
                                        <p:tgtEl>
                                          <p:spTgt spid="164"/>
                                        </p:tgtEl>
                                        <p:attrNameLst>
                                          <p:attrName>style.visibility</p:attrName>
                                        </p:attrNameLst>
                                      </p:cBhvr>
                                      <p:to>
                                        <p:strVal val="visible"/>
                                      </p:to>
                                    </p:set>
                                    <p:animEffect transition="in" filter="diamond(in)">
                                      <p:cBhvr>
                                        <p:cTn id="85" dur="2000"/>
                                        <p:tgtEl>
                                          <p:spTgt spid="164"/>
                                        </p:tgtEl>
                                      </p:cBhvr>
                                    </p:animEffect>
                                  </p:childTnLst>
                                </p:cTn>
                              </p:par>
                              <p:par>
                                <p:cTn id="86" presetID="6" presetClass="entr" presetSubtype="16" fill="hold" grpId="0" nodeType="withEffect">
                                  <p:stCondLst>
                                    <p:cond delay="0"/>
                                  </p:stCondLst>
                                  <p:childTnLst>
                                    <p:set>
                                      <p:cBhvr>
                                        <p:cTn id="87" dur="1" fill="hold">
                                          <p:stCondLst>
                                            <p:cond delay="0"/>
                                          </p:stCondLst>
                                        </p:cTn>
                                        <p:tgtEl>
                                          <p:spTgt spid="2"/>
                                        </p:tgtEl>
                                        <p:attrNameLst>
                                          <p:attrName>style.visibility</p:attrName>
                                        </p:attrNameLst>
                                      </p:cBhvr>
                                      <p:to>
                                        <p:strVal val="visible"/>
                                      </p:to>
                                    </p:set>
                                    <p:animEffect transition="in" filter="circle(in)">
                                      <p:cBhvr>
                                        <p:cTn id="8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9" grpId="0" animBg="1"/>
      <p:bldP spid="80" grpId="0"/>
      <p:bldP spid="81" grpId="0" animBg="1"/>
      <p:bldP spid="83" grpId="0" animBg="1"/>
      <p:bldP spid="85" grpId="0" animBg="1"/>
      <p:bldP spid="86" grpId="0"/>
      <p:bldP spid="143" grpId="0" animBg="1"/>
      <p:bldP spid="144" grpId="0" animBg="1"/>
      <p:bldP spid="82" grpId="0"/>
      <p:bldP spid="149" grpId="0" animBg="1"/>
      <p:bldP spid="150" grpId="0" animBg="1"/>
      <p:bldP spid="151" grpId="0" animBg="1"/>
      <p:bldP spid="152" grpId="0" animBg="1"/>
      <p:bldP spid="153" grpId="0"/>
      <p:bldP spid="154" grpId="0"/>
      <p:bldP spid="155" grpId="0"/>
      <p:bldP spid="147" grpId="0"/>
      <p:bldP spid="158" grpId="0" animBg="1"/>
      <p:bldP spid="159" grpId="0" animBg="1"/>
      <p:bldP spid="160" grpId="0" animBg="1"/>
      <p:bldP spid="161" grpId="0" animBg="1"/>
      <p:bldP spid="162" grpId="0"/>
      <p:bldP spid="163" grpId="0"/>
      <p:bldP spid="164" grpId="0" animBg="1"/>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3" cstate="print"/>
          <a:srcRect/>
          <a:stretch>
            <a:fillRect/>
          </a:stretch>
        </p:blipFill>
        <p:spPr bwMode="auto">
          <a:xfrm>
            <a:off x="5384803" y="5638800"/>
            <a:ext cx="774700" cy="171450"/>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3149600" y="5638811"/>
            <a:ext cx="431800" cy="200025"/>
          </a:xfrm>
          <a:prstGeom prst="rect">
            <a:avLst/>
          </a:prstGeom>
          <a:noFill/>
          <a:ln w="9525">
            <a:noFill/>
            <a:miter lim="800000"/>
            <a:headEnd/>
            <a:tailEnd/>
          </a:ln>
        </p:spPr>
      </p:pic>
      <p:pic>
        <p:nvPicPr>
          <p:cNvPr id="3074" name="Picture 2"/>
          <p:cNvPicPr>
            <a:picLocks noChangeAspect="1" noChangeArrowheads="1"/>
          </p:cNvPicPr>
          <p:nvPr/>
        </p:nvPicPr>
        <p:blipFill>
          <a:blip r:embed="rId5" cstate="print"/>
          <a:srcRect/>
          <a:stretch>
            <a:fillRect/>
          </a:stretch>
        </p:blipFill>
        <p:spPr bwMode="auto">
          <a:xfrm>
            <a:off x="1089067" y="6551553"/>
            <a:ext cx="660400" cy="180975"/>
          </a:xfrm>
          <a:prstGeom prst="rect">
            <a:avLst/>
          </a:prstGeom>
          <a:noFill/>
          <a:ln w="9525">
            <a:noFill/>
            <a:miter lim="800000"/>
            <a:headEnd/>
            <a:tailEnd/>
          </a:ln>
        </p:spPr>
      </p:pic>
      <p:sp>
        <p:nvSpPr>
          <p:cNvPr id="74" name="object 6"/>
          <p:cNvSpPr/>
          <p:nvPr/>
        </p:nvSpPr>
        <p:spPr>
          <a:xfrm flipH="1">
            <a:off x="7391400" y="1371600"/>
            <a:ext cx="1625600" cy="1524000"/>
          </a:xfrm>
          <a:prstGeom prst="rect">
            <a:avLst/>
          </a:prstGeom>
          <a:blipFill>
            <a:blip r:embed="rId6" cstate="print"/>
            <a:stretch>
              <a:fillRect/>
            </a:stretch>
          </a:blipFill>
        </p:spPr>
        <p:txBody>
          <a:bodyPr wrap="square" lIns="0" tIns="0" rIns="0" bIns="0" rtlCol="0"/>
          <a:lstStyle/>
          <a:p>
            <a:endParaRPr/>
          </a:p>
        </p:txBody>
      </p:sp>
      <p:sp>
        <p:nvSpPr>
          <p:cNvPr id="89" name="object 11"/>
          <p:cNvSpPr/>
          <p:nvPr/>
        </p:nvSpPr>
        <p:spPr>
          <a:xfrm>
            <a:off x="4267200" y="2362200"/>
            <a:ext cx="1828800" cy="0"/>
          </a:xfrm>
          <a:custGeom>
            <a:avLst/>
            <a:gdLst/>
            <a:ahLst/>
            <a:cxnLst/>
            <a:rect l="l" t="t" r="r" b="b"/>
            <a:pathLst>
              <a:path w="1371600">
                <a:moveTo>
                  <a:pt x="0" y="0"/>
                </a:moveTo>
                <a:lnTo>
                  <a:pt x="1371600" y="0"/>
                </a:lnTo>
              </a:path>
            </a:pathLst>
          </a:custGeom>
          <a:ln w="19050">
            <a:solidFill>
              <a:srgbClr val="000000"/>
            </a:solidFill>
          </a:ln>
        </p:spPr>
        <p:txBody>
          <a:bodyPr wrap="square" lIns="0" tIns="0" rIns="0" bIns="0" rtlCol="0"/>
          <a:lstStyle/>
          <a:p>
            <a:endParaRPr/>
          </a:p>
        </p:txBody>
      </p:sp>
      <p:sp>
        <p:nvSpPr>
          <p:cNvPr id="90" name="object 12"/>
          <p:cNvSpPr/>
          <p:nvPr/>
        </p:nvSpPr>
        <p:spPr>
          <a:xfrm>
            <a:off x="5181600" y="2362200"/>
            <a:ext cx="0" cy="1295400"/>
          </a:xfrm>
          <a:custGeom>
            <a:avLst/>
            <a:gdLst/>
            <a:ahLst/>
            <a:cxnLst/>
            <a:rect l="l" t="t" r="r" b="b"/>
            <a:pathLst>
              <a:path h="1295400">
                <a:moveTo>
                  <a:pt x="0" y="0"/>
                </a:moveTo>
                <a:lnTo>
                  <a:pt x="0" y="1295400"/>
                </a:lnTo>
              </a:path>
            </a:pathLst>
          </a:custGeom>
          <a:ln w="9525">
            <a:solidFill>
              <a:srgbClr val="000000"/>
            </a:solidFill>
          </a:ln>
        </p:spPr>
        <p:txBody>
          <a:bodyPr wrap="square" lIns="0" tIns="0" rIns="0" bIns="0" rtlCol="0"/>
          <a:lstStyle/>
          <a:p>
            <a:endParaRPr/>
          </a:p>
        </p:txBody>
      </p:sp>
      <p:sp>
        <p:nvSpPr>
          <p:cNvPr id="91" name="object 13"/>
          <p:cNvSpPr/>
          <p:nvPr/>
        </p:nvSpPr>
        <p:spPr>
          <a:xfrm>
            <a:off x="637117"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2" name="object 14"/>
          <p:cNvSpPr/>
          <p:nvPr/>
        </p:nvSpPr>
        <p:spPr>
          <a:xfrm>
            <a:off x="637117"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3" name="object 15"/>
          <p:cNvSpPr/>
          <p:nvPr/>
        </p:nvSpPr>
        <p:spPr>
          <a:xfrm>
            <a:off x="637117"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94" name="object 16"/>
          <p:cNvSpPr txBox="1"/>
          <p:nvPr/>
        </p:nvSpPr>
        <p:spPr>
          <a:xfrm>
            <a:off x="685800" y="4463534"/>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95" name="object 17"/>
          <p:cNvSpPr/>
          <p:nvPr/>
        </p:nvSpPr>
        <p:spPr>
          <a:xfrm>
            <a:off x="29226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6" name="object 18"/>
          <p:cNvSpPr/>
          <p:nvPr/>
        </p:nvSpPr>
        <p:spPr>
          <a:xfrm>
            <a:off x="34814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7" name="object 19"/>
          <p:cNvSpPr txBox="1"/>
          <p:nvPr/>
        </p:nvSpPr>
        <p:spPr>
          <a:xfrm>
            <a:off x="3022111" y="1961641"/>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1	</a:t>
            </a:r>
            <a:r>
              <a:rPr lang="tr-TR" sz="1200" b="1" dirty="0">
                <a:latin typeface="Trebuchet MS"/>
                <a:cs typeface="Trebuchet MS"/>
              </a:rPr>
              <a:t>  </a:t>
            </a:r>
            <a:r>
              <a:rPr sz="1200" b="1" spc="-5" dirty="0">
                <a:latin typeface="Trebuchet MS"/>
                <a:cs typeface="Trebuchet MS"/>
              </a:rPr>
              <a:t>A2</a:t>
            </a:r>
            <a:endParaRPr sz="1200" dirty="0">
              <a:latin typeface="Trebuchet MS"/>
              <a:cs typeface="Trebuchet MS"/>
            </a:endParaRPr>
          </a:p>
        </p:txBody>
      </p:sp>
      <p:sp>
        <p:nvSpPr>
          <p:cNvPr id="98" name="object 20"/>
          <p:cNvSpPr/>
          <p:nvPr/>
        </p:nvSpPr>
        <p:spPr>
          <a:xfrm>
            <a:off x="29226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9" name="object 21"/>
          <p:cNvSpPr/>
          <p:nvPr/>
        </p:nvSpPr>
        <p:spPr>
          <a:xfrm>
            <a:off x="34814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1" name="object 23"/>
          <p:cNvSpPr/>
          <p:nvPr/>
        </p:nvSpPr>
        <p:spPr>
          <a:xfrm>
            <a:off x="29226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2" name="object 24"/>
          <p:cNvSpPr/>
          <p:nvPr/>
        </p:nvSpPr>
        <p:spPr>
          <a:xfrm>
            <a:off x="34814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3" name="object 25"/>
          <p:cNvSpPr txBox="1"/>
          <p:nvPr/>
        </p:nvSpPr>
        <p:spPr>
          <a:xfrm>
            <a:off x="3019638" y="2238445"/>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a:t>
            </a:r>
            <a:r>
              <a:rPr lang="tr-TR" sz="1200" b="1" dirty="0">
                <a:latin typeface="Trebuchet MS"/>
                <a:cs typeface="Trebuchet MS"/>
              </a:rPr>
              <a:t>   </a:t>
            </a:r>
            <a:r>
              <a:rPr sz="1200" b="1" dirty="0">
                <a:latin typeface="Trebuchet MS"/>
                <a:cs typeface="Trebuchet MS"/>
              </a:rPr>
              <a:t>B44</a:t>
            </a:r>
            <a:endParaRPr sz="1200" dirty="0">
              <a:latin typeface="Trebuchet MS"/>
              <a:cs typeface="Trebuchet MS"/>
            </a:endParaRPr>
          </a:p>
        </p:txBody>
      </p:sp>
      <p:sp>
        <p:nvSpPr>
          <p:cNvPr id="104" name="object 26"/>
          <p:cNvSpPr/>
          <p:nvPr/>
        </p:nvSpPr>
        <p:spPr>
          <a:xfrm>
            <a:off x="6299201"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5" name="object 27"/>
          <p:cNvSpPr/>
          <p:nvPr/>
        </p:nvSpPr>
        <p:spPr>
          <a:xfrm>
            <a:off x="6858001"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6" name="object 28"/>
          <p:cNvSpPr txBox="1"/>
          <p:nvPr/>
        </p:nvSpPr>
        <p:spPr>
          <a:xfrm>
            <a:off x="6399784" y="2037841"/>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3	</a:t>
            </a:r>
            <a:r>
              <a:rPr lang="tr-TR" sz="1200" b="1" dirty="0">
                <a:latin typeface="Trebuchet MS"/>
                <a:cs typeface="Trebuchet MS"/>
              </a:rPr>
              <a:t>  </a:t>
            </a:r>
            <a:r>
              <a:rPr sz="1200" b="1" spc="-5" dirty="0">
                <a:latin typeface="Trebuchet MS"/>
                <a:cs typeface="Trebuchet MS"/>
              </a:rPr>
              <a:t>A</a:t>
            </a:r>
            <a:r>
              <a:rPr sz="1200" b="1" dirty="0">
                <a:latin typeface="Trebuchet MS"/>
                <a:cs typeface="Trebuchet MS"/>
              </a:rPr>
              <a:t>26</a:t>
            </a:r>
            <a:endParaRPr sz="1200" dirty="0">
              <a:latin typeface="Trebuchet MS"/>
              <a:cs typeface="Trebuchet MS"/>
            </a:endParaRPr>
          </a:p>
        </p:txBody>
      </p:sp>
      <p:sp>
        <p:nvSpPr>
          <p:cNvPr id="107" name="object 29"/>
          <p:cNvSpPr/>
          <p:nvPr/>
        </p:nvSpPr>
        <p:spPr>
          <a:xfrm>
            <a:off x="6299201"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8" name="object 30"/>
          <p:cNvSpPr/>
          <p:nvPr/>
        </p:nvSpPr>
        <p:spPr>
          <a:xfrm>
            <a:off x="6858001"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0" name="object 32"/>
          <p:cNvSpPr/>
          <p:nvPr/>
        </p:nvSpPr>
        <p:spPr>
          <a:xfrm>
            <a:off x="6299201"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1" name="object 33"/>
          <p:cNvSpPr/>
          <p:nvPr/>
        </p:nvSpPr>
        <p:spPr>
          <a:xfrm>
            <a:off x="6858001"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2" name="object 34"/>
          <p:cNvSpPr txBox="1"/>
          <p:nvPr/>
        </p:nvSpPr>
        <p:spPr>
          <a:xfrm>
            <a:off x="6403854" y="2329934"/>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7	</a:t>
            </a:r>
            <a:r>
              <a:rPr lang="tr-TR" sz="1200" b="1" dirty="0">
                <a:latin typeface="Trebuchet MS"/>
                <a:cs typeface="Trebuchet MS"/>
              </a:rPr>
              <a:t>  </a:t>
            </a:r>
            <a:r>
              <a:rPr sz="1200" b="1" dirty="0">
                <a:latin typeface="Trebuchet MS"/>
                <a:cs typeface="Trebuchet MS"/>
              </a:rPr>
              <a:t>B14</a:t>
            </a:r>
            <a:endParaRPr sz="1200" dirty="0">
              <a:latin typeface="Trebuchet MS"/>
              <a:cs typeface="Trebuchet MS"/>
            </a:endParaRPr>
          </a:p>
        </p:txBody>
      </p:sp>
      <p:sp>
        <p:nvSpPr>
          <p:cNvPr id="113" name="object 35"/>
          <p:cNvSpPr/>
          <p:nvPr/>
        </p:nvSpPr>
        <p:spPr>
          <a:xfrm>
            <a:off x="28216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4" name="object 36"/>
          <p:cNvSpPr/>
          <p:nvPr/>
        </p:nvSpPr>
        <p:spPr>
          <a:xfrm>
            <a:off x="33804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5" name="object 37"/>
          <p:cNvSpPr txBox="1"/>
          <p:nvPr/>
        </p:nvSpPr>
        <p:spPr>
          <a:xfrm>
            <a:off x="2921340" y="4172077"/>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1	</a:t>
            </a:r>
            <a:r>
              <a:rPr lang="tr-TR" sz="1200" b="1" dirty="0">
                <a:latin typeface="Trebuchet MS"/>
                <a:cs typeface="Trebuchet MS"/>
              </a:rPr>
              <a:t>  </a:t>
            </a:r>
            <a:r>
              <a:rPr sz="1200" b="1" spc="-5" dirty="0">
                <a:latin typeface="Trebuchet MS"/>
                <a:cs typeface="Trebuchet MS"/>
              </a:rPr>
              <a:t>A</a:t>
            </a:r>
            <a:r>
              <a:rPr sz="1200" b="1" dirty="0">
                <a:latin typeface="Trebuchet MS"/>
                <a:cs typeface="Trebuchet MS"/>
              </a:rPr>
              <a:t>26</a:t>
            </a:r>
            <a:endParaRPr sz="1200" dirty="0">
              <a:latin typeface="Trebuchet MS"/>
              <a:cs typeface="Trebuchet MS"/>
            </a:endParaRPr>
          </a:p>
        </p:txBody>
      </p:sp>
      <p:sp>
        <p:nvSpPr>
          <p:cNvPr id="116" name="object 38"/>
          <p:cNvSpPr/>
          <p:nvPr/>
        </p:nvSpPr>
        <p:spPr>
          <a:xfrm>
            <a:off x="28216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7" name="object 39"/>
          <p:cNvSpPr/>
          <p:nvPr/>
        </p:nvSpPr>
        <p:spPr>
          <a:xfrm>
            <a:off x="33804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9" name="object 41"/>
          <p:cNvSpPr/>
          <p:nvPr/>
        </p:nvSpPr>
        <p:spPr>
          <a:xfrm>
            <a:off x="28216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0" name="object 42"/>
          <p:cNvSpPr/>
          <p:nvPr/>
        </p:nvSpPr>
        <p:spPr>
          <a:xfrm>
            <a:off x="33804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1" name="object 43"/>
          <p:cNvSpPr txBox="1"/>
          <p:nvPr/>
        </p:nvSpPr>
        <p:spPr>
          <a:xfrm>
            <a:off x="2925409" y="4495800"/>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a:t>
            </a:r>
            <a:r>
              <a:rPr lang="tr-TR" sz="1200" b="1" dirty="0">
                <a:latin typeface="Trebuchet MS"/>
                <a:cs typeface="Trebuchet MS"/>
              </a:rPr>
              <a:t>  </a:t>
            </a:r>
            <a:r>
              <a:rPr sz="1200" b="1" dirty="0">
                <a:latin typeface="Trebuchet MS"/>
                <a:cs typeface="Trebuchet MS"/>
              </a:rPr>
              <a:t>B14</a:t>
            </a:r>
            <a:endParaRPr sz="1200" dirty="0">
              <a:latin typeface="Trebuchet MS"/>
              <a:cs typeface="Trebuchet MS"/>
            </a:endParaRPr>
          </a:p>
        </p:txBody>
      </p:sp>
      <p:sp>
        <p:nvSpPr>
          <p:cNvPr id="122" name="object 44"/>
          <p:cNvSpPr/>
          <p:nvPr/>
        </p:nvSpPr>
        <p:spPr>
          <a:xfrm>
            <a:off x="52600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23" name="object 45"/>
          <p:cNvSpPr/>
          <p:nvPr/>
        </p:nvSpPr>
        <p:spPr>
          <a:xfrm>
            <a:off x="52600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24" name="object 46"/>
          <p:cNvSpPr/>
          <p:nvPr/>
        </p:nvSpPr>
        <p:spPr>
          <a:xfrm>
            <a:off x="52600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5" name="object 47"/>
          <p:cNvSpPr/>
          <p:nvPr/>
        </p:nvSpPr>
        <p:spPr>
          <a:xfrm>
            <a:off x="1246717"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26" name="object 48"/>
          <p:cNvSpPr txBox="1"/>
          <p:nvPr/>
        </p:nvSpPr>
        <p:spPr>
          <a:xfrm>
            <a:off x="736532" y="4172077"/>
            <a:ext cx="890693" cy="184666"/>
          </a:xfrm>
          <a:prstGeom prst="rect">
            <a:avLst/>
          </a:prstGeom>
        </p:spPr>
        <p:txBody>
          <a:bodyPr vert="horz" wrap="square" lIns="0" tIns="0" rIns="0" bIns="0" rtlCol="0">
            <a:spAutoFit/>
          </a:bodyPr>
          <a:lstStyle/>
          <a:p>
            <a:pPr marL="12700">
              <a:lnSpc>
                <a:spcPct val="100000"/>
              </a:lnSpc>
              <a:tabLst>
                <a:tab pos="469900" algn="l"/>
              </a:tabLst>
            </a:pPr>
            <a:r>
              <a:rPr sz="1200" b="1" spc="-5" dirty="0">
                <a:latin typeface="Trebuchet MS"/>
                <a:cs typeface="Trebuchet MS"/>
              </a:rPr>
              <a:t>A</a:t>
            </a:r>
            <a:r>
              <a:rPr sz="1200" b="1" dirty="0">
                <a:latin typeface="Trebuchet MS"/>
                <a:cs typeface="Trebuchet MS"/>
              </a:rPr>
              <a:t>1	</a:t>
            </a:r>
            <a:r>
              <a:rPr lang="tr-TR" sz="1200" b="1" dirty="0">
                <a:latin typeface="Trebuchet MS"/>
                <a:cs typeface="Trebuchet MS"/>
              </a:rPr>
              <a:t>  </a:t>
            </a:r>
            <a:r>
              <a:rPr sz="1200" b="1" spc="-5" dirty="0">
                <a:latin typeface="Trebuchet MS"/>
                <a:cs typeface="Trebuchet MS"/>
              </a:rPr>
              <a:t>A3</a:t>
            </a:r>
            <a:endParaRPr sz="1200" dirty="0">
              <a:latin typeface="Trebuchet MS"/>
              <a:cs typeface="Trebuchet MS"/>
            </a:endParaRPr>
          </a:p>
        </p:txBody>
      </p:sp>
      <p:sp>
        <p:nvSpPr>
          <p:cNvPr id="127" name="object 49"/>
          <p:cNvSpPr/>
          <p:nvPr/>
        </p:nvSpPr>
        <p:spPr>
          <a:xfrm>
            <a:off x="1246717"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29" name="object 51"/>
          <p:cNvSpPr/>
          <p:nvPr/>
        </p:nvSpPr>
        <p:spPr>
          <a:xfrm>
            <a:off x="1246717"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30" name="object 52"/>
          <p:cNvSpPr txBox="1"/>
          <p:nvPr/>
        </p:nvSpPr>
        <p:spPr>
          <a:xfrm>
            <a:off x="1295808" y="4463534"/>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dirty="0">
              <a:latin typeface="Trebuchet MS"/>
              <a:cs typeface="Trebuchet MS"/>
            </a:endParaRPr>
          </a:p>
        </p:txBody>
      </p:sp>
      <p:sp>
        <p:nvSpPr>
          <p:cNvPr id="131" name="object 53"/>
          <p:cNvSpPr/>
          <p:nvPr/>
        </p:nvSpPr>
        <p:spPr>
          <a:xfrm>
            <a:off x="58188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32" name="object 54"/>
          <p:cNvSpPr txBox="1"/>
          <p:nvPr/>
        </p:nvSpPr>
        <p:spPr>
          <a:xfrm>
            <a:off x="5360080" y="4172077"/>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2	</a:t>
            </a:r>
            <a:r>
              <a:rPr lang="tr-TR" sz="1200" b="1" dirty="0">
                <a:latin typeface="Trebuchet MS"/>
                <a:cs typeface="Trebuchet MS"/>
              </a:rPr>
              <a:t>  </a:t>
            </a:r>
            <a:r>
              <a:rPr sz="1200" b="1" spc="-5" dirty="0">
                <a:latin typeface="Trebuchet MS"/>
                <a:cs typeface="Trebuchet MS"/>
              </a:rPr>
              <a:t>A3</a:t>
            </a:r>
            <a:endParaRPr sz="1200" dirty="0">
              <a:latin typeface="Trebuchet MS"/>
              <a:cs typeface="Trebuchet MS"/>
            </a:endParaRPr>
          </a:p>
        </p:txBody>
      </p:sp>
      <p:sp>
        <p:nvSpPr>
          <p:cNvPr id="133" name="object 55"/>
          <p:cNvSpPr/>
          <p:nvPr/>
        </p:nvSpPr>
        <p:spPr>
          <a:xfrm>
            <a:off x="58188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35" name="object 57"/>
          <p:cNvSpPr/>
          <p:nvPr/>
        </p:nvSpPr>
        <p:spPr>
          <a:xfrm>
            <a:off x="58188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36" name="object 58"/>
          <p:cNvSpPr txBox="1"/>
          <p:nvPr/>
        </p:nvSpPr>
        <p:spPr>
          <a:xfrm>
            <a:off x="5303183" y="4495800"/>
            <a:ext cx="896620" cy="184666"/>
          </a:xfrm>
          <a:prstGeom prst="rect">
            <a:avLst/>
          </a:prstGeom>
        </p:spPr>
        <p:txBody>
          <a:bodyPr vert="horz" wrap="square" lIns="0" tIns="0" rIns="0" bIns="0" rtlCol="0">
            <a:spAutoFit/>
          </a:bodyPr>
          <a:lstStyle/>
          <a:p>
            <a:pPr marL="12700">
              <a:lnSpc>
                <a:spcPct val="100000"/>
              </a:lnSpc>
              <a:tabLst>
                <a:tab pos="477520" algn="l"/>
              </a:tabLst>
            </a:pPr>
            <a:r>
              <a:rPr sz="1200" b="1" dirty="0">
                <a:latin typeface="Trebuchet MS"/>
                <a:cs typeface="Trebuchet MS"/>
              </a:rPr>
              <a:t>B44	</a:t>
            </a:r>
            <a:r>
              <a:rPr lang="tr-TR" sz="1200" b="1" dirty="0">
                <a:latin typeface="Trebuchet MS"/>
                <a:cs typeface="Trebuchet MS"/>
              </a:rPr>
              <a:t>  </a:t>
            </a:r>
            <a:r>
              <a:rPr sz="1200" b="1" spc="5" dirty="0">
                <a:latin typeface="Trebuchet MS"/>
                <a:cs typeface="Trebuchet MS"/>
              </a:rPr>
              <a:t>B7</a:t>
            </a:r>
            <a:endParaRPr sz="1200" dirty="0">
              <a:latin typeface="Trebuchet MS"/>
              <a:cs typeface="Trebuchet MS"/>
            </a:endParaRPr>
          </a:p>
        </p:txBody>
      </p:sp>
      <p:sp>
        <p:nvSpPr>
          <p:cNvPr id="137" name="object 59"/>
          <p:cNvSpPr/>
          <p:nvPr/>
        </p:nvSpPr>
        <p:spPr>
          <a:xfrm flipV="1">
            <a:off x="1117600" y="3581400"/>
            <a:ext cx="47752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138" name="object 60"/>
          <p:cNvSpPr/>
          <p:nvPr/>
        </p:nvSpPr>
        <p:spPr>
          <a:xfrm>
            <a:off x="11176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39" name="object 61"/>
          <p:cNvSpPr/>
          <p:nvPr/>
        </p:nvSpPr>
        <p:spPr>
          <a:xfrm>
            <a:off x="33528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40" name="object 62"/>
          <p:cNvSpPr/>
          <p:nvPr/>
        </p:nvSpPr>
        <p:spPr>
          <a:xfrm>
            <a:off x="57912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pic>
        <p:nvPicPr>
          <p:cNvPr id="141" name="Picture 2"/>
          <p:cNvPicPr>
            <a:picLocks noChangeAspect="1" noChangeArrowheads="1"/>
          </p:cNvPicPr>
          <p:nvPr/>
        </p:nvPicPr>
        <p:blipFill>
          <a:blip r:embed="rId7" cstate="print"/>
          <a:srcRect/>
          <a:stretch>
            <a:fillRect/>
          </a:stretch>
        </p:blipFill>
        <p:spPr bwMode="auto">
          <a:xfrm>
            <a:off x="609603" y="1600211"/>
            <a:ext cx="2222500" cy="1781175"/>
          </a:xfrm>
          <a:prstGeom prst="rect">
            <a:avLst/>
          </a:prstGeom>
          <a:noFill/>
          <a:ln w="9525">
            <a:noFill/>
            <a:miter lim="800000"/>
            <a:headEnd/>
            <a:tailEnd/>
          </a:ln>
        </p:spPr>
      </p:pic>
      <p:sp>
        <p:nvSpPr>
          <p:cNvPr id="146"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a:solidFill>
                  <a:schemeClr val="tx2"/>
                </a:solidFill>
                <a:latin typeface="Arial"/>
                <a:cs typeface="Arial"/>
              </a:rPr>
              <a:t>  </a:t>
            </a:r>
            <a:r>
              <a:rPr lang="tr-TR" sz="2000" dirty="0">
                <a:solidFill>
                  <a:schemeClr val="tx2"/>
                </a:solidFill>
                <a:sym typeface="Wingdings"/>
              </a:rPr>
              <a:t> </a:t>
            </a:r>
            <a:r>
              <a:rPr lang="tr-TR" sz="2000" b="1" spc="-5" dirty="0">
                <a:solidFill>
                  <a:schemeClr val="tx2"/>
                </a:solidFill>
                <a:latin typeface="Arial"/>
                <a:cs typeface="Arial"/>
              </a:rPr>
              <a:t>D</a:t>
            </a:r>
            <a:r>
              <a:rPr sz="2000" b="1" spc="-5" dirty="0" err="1">
                <a:solidFill>
                  <a:schemeClr val="tx2"/>
                </a:solidFill>
                <a:latin typeface="Arial"/>
                <a:cs typeface="Arial"/>
              </a:rPr>
              <a:t>onor</a:t>
            </a:r>
            <a:r>
              <a:rPr sz="2000" b="1" spc="-40" dirty="0">
                <a:solidFill>
                  <a:schemeClr val="tx2"/>
                </a:solidFill>
                <a:latin typeface="Arial"/>
                <a:cs typeface="Arial"/>
              </a:rPr>
              <a:t> </a:t>
            </a:r>
            <a:r>
              <a:rPr lang="tr-TR" sz="2000" b="1" spc="-5" dirty="0" err="1">
                <a:solidFill>
                  <a:schemeClr val="tx2"/>
                </a:solidFill>
                <a:latin typeface="Arial"/>
                <a:cs typeface="Arial"/>
              </a:rPr>
              <a:t>Selection</a:t>
            </a:r>
            <a:endParaRPr sz="2000" dirty="0">
              <a:solidFill>
                <a:schemeClr val="tx2"/>
              </a:solidFill>
              <a:latin typeface="Arial"/>
              <a:cs typeface="Arial"/>
            </a:endParaRPr>
          </a:p>
        </p:txBody>
      </p:sp>
      <p:sp>
        <p:nvSpPr>
          <p:cNvPr id="148" name="object 3"/>
          <p:cNvSpPr txBox="1">
            <a:spLocks/>
          </p:cNvSpPr>
          <p:nvPr/>
        </p:nvSpPr>
        <p:spPr>
          <a:xfrm>
            <a:off x="304803" y="685806"/>
            <a:ext cx="3406140" cy="436245"/>
          </a:xfrm>
          <a:prstGeom prst="rect">
            <a:avLst/>
          </a:prstGeom>
          <a:no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5" normalizeH="0" baseline="0" noProof="0" dirty="0">
                <a:ln>
                  <a:noFill/>
                </a:ln>
                <a:solidFill>
                  <a:srgbClr val="C00000"/>
                </a:solidFill>
                <a:effectLst/>
                <a:uLnTx/>
                <a:uFillTx/>
                <a:latin typeface="Arial"/>
                <a:ea typeface="+mj-ea"/>
                <a:cs typeface="Arial"/>
              </a:rPr>
              <a:t>The HLA</a:t>
            </a:r>
            <a:r>
              <a:rPr kumimoji="0" lang="tr-TR" sz="2800" b="0" i="0" u="none" strike="noStrike" kern="0" cap="none" spc="-200" normalizeH="0" baseline="0" noProof="0" dirty="0">
                <a:ln>
                  <a:noFill/>
                </a:ln>
                <a:solidFill>
                  <a:srgbClr val="C00000"/>
                </a:solidFill>
                <a:effectLst/>
                <a:uLnTx/>
                <a:uFillTx/>
                <a:latin typeface="Arial"/>
                <a:ea typeface="+mj-ea"/>
                <a:cs typeface="Arial"/>
              </a:rPr>
              <a:t> </a:t>
            </a:r>
            <a:r>
              <a:rPr kumimoji="0" lang="tr-TR" sz="2800" b="0" i="0" u="none" strike="noStrike" kern="0" cap="none" spc="-5" normalizeH="0" baseline="0" noProof="0" dirty="0" err="1">
                <a:ln>
                  <a:noFill/>
                </a:ln>
                <a:solidFill>
                  <a:srgbClr val="C00000"/>
                </a:solidFill>
                <a:effectLst/>
                <a:uLnTx/>
                <a:uFillTx/>
                <a:latin typeface="Arial"/>
                <a:ea typeface="+mj-ea"/>
                <a:cs typeface="Arial"/>
              </a:rPr>
              <a:t>Family</a:t>
            </a:r>
            <a:endParaRPr kumimoji="0" lang="tr-TR" sz="2800" b="0" i="0" u="none" strike="noStrike" kern="0" cap="none" spc="0" normalizeH="0" baseline="0" noProof="0" dirty="0">
              <a:ln>
                <a:noFill/>
              </a:ln>
              <a:solidFill>
                <a:srgbClr val="C00000"/>
              </a:solidFill>
              <a:effectLst/>
              <a:uLnTx/>
              <a:uFillTx/>
              <a:latin typeface="Arial"/>
              <a:ea typeface="+mj-ea"/>
              <a:cs typeface="Arial"/>
            </a:endParaRPr>
          </a:p>
        </p:txBody>
      </p:sp>
      <p:sp>
        <p:nvSpPr>
          <p:cNvPr id="100" name="object 22"/>
          <p:cNvSpPr txBox="1"/>
          <p:nvPr/>
        </p:nvSpPr>
        <p:spPr>
          <a:xfrm>
            <a:off x="2994579" y="2597478"/>
            <a:ext cx="994833"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a:t>
            </a:r>
            <a:r>
              <a:rPr sz="1200" b="1" spc="-5" dirty="0">
                <a:latin typeface="Trebuchet MS"/>
                <a:cs typeface="Trebuchet MS"/>
              </a:rPr>
              <a:t>7 </a:t>
            </a:r>
            <a:r>
              <a:rPr sz="1200" b="1" spc="114" dirty="0">
                <a:latin typeface="Trebuchet MS"/>
                <a:cs typeface="Trebuchet MS"/>
              </a:rPr>
              <a:t> </a:t>
            </a:r>
            <a:r>
              <a:rPr lang="tr-TR" sz="1200" b="1" spc="114" dirty="0">
                <a:latin typeface="Trebuchet MS"/>
                <a:cs typeface="Trebuchet MS"/>
              </a:rPr>
              <a:t>  </a:t>
            </a:r>
            <a:r>
              <a:rPr lang="tr-TR" sz="1200" b="1" spc="-5" dirty="0">
                <a:latin typeface="Trebuchet MS"/>
                <a:cs typeface="Trebuchet MS"/>
              </a:rPr>
              <a:t>DR</a:t>
            </a:r>
            <a:r>
              <a:rPr sz="1200" b="1" spc="-5" dirty="0">
                <a:latin typeface="Trebuchet MS"/>
                <a:cs typeface="Trebuchet MS"/>
              </a:rPr>
              <a:t>5</a:t>
            </a:r>
            <a:endParaRPr sz="1200" dirty="0">
              <a:latin typeface="Trebuchet MS"/>
              <a:cs typeface="Trebuchet MS"/>
            </a:endParaRPr>
          </a:p>
        </p:txBody>
      </p:sp>
      <p:sp>
        <p:nvSpPr>
          <p:cNvPr id="156" name="object 50"/>
          <p:cNvSpPr txBox="1"/>
          <p:nvPr/>
        </p:nvSpPr>
        <p:spPr>
          <a:xfrm>
            <a:off x="696383" y="4769224"/>
            <a:ext cx="1045633" cy="184666"/>
          </a:xfrm>
          <a:prstGeom prst="rect">
            <a:avLst/>
          </a:prstGeom>
        </p:spPr>
        <p:txBody>
          <a:bodyPr vert="horz" wrap="square" lIns="0" tIns="0" rIns="0" bIns="0" rtlCol="0">
            <a:spAutoFit/>
          </a:bodyPr>
          <a:lstStyle/>
          <a:p>
            <a:pPr marL="12700">
              <a:lnSpc>
                <a:spcPct val="100000"/>
              </a:lnSpc>
              <a:tabLst>
                <a:tab pos="469265" algn="l"/>
              </a:tabLst>
            </a:pPr>
            <a:r>
              <a:rPr lang="tr-TR" sz="1200" b="1" spc="-5" dirty="0">
                <a:latin typeface="Trebuchet MS"/>
                <a:cs typeface="Trebuchet MS"/>
              </a:rPr>
              <a:t>DR</a:t>
            </a:r>
            <a:r>
              <a:rPr sz="1200" b="1" dirty="0">
                <a:latin typeface="Trebuchet MS"/>
                <a:cs typeface="Trebuchet MS"/>
              </a:rPr>
              <a:t>7	</a:t>
            </a:r>
            <a:r>
              <a:rPr lang="tr-TR" sz="1200" b="1" dirty="0">
                <a:latin typeface="Trebuchet MS"/>
                <a:cs typeface="Trebuchet MS"/>
              </a:rPr>
              <a:t>   </a:t>
            </a:r>
            <a:r>
              <a:rPr lang="tr-TR" sz="1200" b="1" spc="-5" dirty="0">
                <a:latin typeface="Trebuchet MS"/>
                <a:cs typeface="Trebuchet MS"/>
              </a:rPr>
              <a:t>DR</a:t>
            </a:r>
            <a:r>
              <a:rPr sz="1200" b="1" dirty="0">
                <a:latin typeface="Trebuchet MS"/>
                <a:cs typeface="Trebuchet MS"/>
              </a:rPr>
              <a:t>7</a:t>
            </a:r>
            <a:endParaRPr sz="1200" dirty="0">
              <a:latin typeface="Trebuchet MS"/>
              <a:cs typeface="Trebuchet MS"/>
            </a:endParaRPr>
          </a:p>
        </p:txBody>
      </p:sp>
      <p:sp>
        <p:nvSpPr>
          <p:cNvPr id="109" name="object 31"/>
          <p:cNvSpPr txBox="1"/>
          <p:nvPr/>
        </p:nvSpPr>
        <p:spPr>
          <a:xfrm>
            <a:off x="6343107" y="2634734"/>
            <a:ext cx="994833"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a:t>
            </a:r>
            <a:r>
              <a:rPr sz="1200" b="1" spc="-5" dirty="0">
                <a:latin typeface="Trebuchet MS"/>
                <a:cs typeface="Trebuchet MS"/>
              </a:rPr>
              <a:t>7 </a:t>
            </a:r>
            <a:r>
              <a:rPr lang="tr-TR" sz="1200" b="1" spc="-5" dirty="0">
                <a:latin typeface="Trebuchet MS"/>
                <a:cs typeface="Trebuchet MS"/>
              </a:rPr>
              <a:t>   </a:t>
            </a:r>
            <a:r>
              <a:rPr sz="1200" b="1" spc="114" dirty="0">
                <a:latin typeface="Trebuchet MS"/>
                <a:cs typeface="Trebuchet MS"/>
              </a:rPr>
              <a:t> </a:t>
            </a:r>
            <a:r>
              <a:rPr lang="tr-TR" sz="1200" b="1" spc="-5" dirty="0">
                <a:latin typeface="Trebuchet MS"/>
                <a:cs typeface="Trebuchet MS"/>
              </a:rPr>
              <a:t>DR</a:t>
            </a:r>
            <a:r>
              <a:rPr sz="1200" b="1" spc="-5" dirty="0">
                <a:latin typeface="Trebuchet MS"/>
                <a:cs typeface="Trebuchet MS"/>
              </a:rPr>
              <a:t>8</a:t>
            </a:r>
            <a:endParaRPr sz="1200" dirty="0">
              <a:latin typeface="Trebuchet MS"/>
              <a:cs typeface="Trebuchet MS"/>
            </a:endParaRPr>
          </a:p>
        </p:txBody>
      </p:sp>
      <p:sp>
        <p:nvSpPr>
          <p:cNvPr id="118" name="object 40"/>
          <p:cNvSpPr txBox="1"/>
          <p:nvPr/>
        </p:nvSpPr>
        <p:spPr>
          <a:xfrm>
            <a:off x="2832103" y="4797810"/>
            <a:ext cx="994833"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a:t>
            </a:r>
            <a:r>
              <a:rPr sz="1200" b="1" spc="-5" dirty="0">
                <a:latin typeface="Trebuchet MS"/>
                <a:cs typeface="Trebuchet MS"/>
              </a:rPr>
              <a:t>7 </a:t>
            </a:r>
            <a:r>
              <a:rPr lang="tr-TR" sz="1200" b="1" spc="-5" dirty="0">
                <a:latin typeface="Trebuchet MS"/>
                <a:cs typeface="Trebuchet MS"/>
              </a:rPr>
              <a:t>   </a:t>
            </a:r>
            <a:r>
              <a:rPr sz="1200" b="1" spc="120" dirty="0">
                <a:latin typeface="Trebuchet MS"/>
                <a:cs typeface="Trebuchet MS"/>
              </a:rPr>
              <a:t> </a:t>
            </a:r>
            <a:r>
              <a:rPr lang="tr-TR" sz="1200" b="1" spc="120" dirty="0">
                <a:latin typeface="Trebuchet MS"/>
                <a:cs typeface="Trebuchet MS"/>
              </a:rPr>
              <a:t> </a:t>
            </a:r>
            <a:r>
              <a:rPr lang="tr-TR" sz="1200" b="1" spc="-5" dirty="0">
                <a:latin typeface="Trebuchet MS"/>
                <a:cs typeface="Trebuchet MS"/>
              </a:rPr>
              <a:t>DR</a:t>
            </a:r>
            <a:r>
              <a:rPr sz="1200" b="1" spc="-5" dirty="0">
                <a:latin typeface="Trebuchet MS"/>
                <a:cs typeface="Trebuchet MS"/>
              </a:rPr>
              <a:t>8</a:t>
            </a:r>
            <a:endParaRPr sz="1200" dirty="0">
              <a:latin typeface="Trebuchet MS"/>
              <a:cs typeface="Trebuchet MS"/>
            </a:endParaRPr>
          </a:p>
        </p:txBody>
      </p:sp>
      <p:sp>
        <p:nvSpPr>
          <p:cNvPr id="157" name="object 56"/>
          <p:cNvSpPr txBox="1"/>
          <p:nvPr/>
        </p:nvSpPr>
        <p:spPr>
          <a:xfrm>
            <a:off x="5282861" y="4768334"/>
            <a:ext cx="995680" cy="184666"/>
          </a:xfrm>
          <a:prstGeom prst="rect">
            <a:avLst/>
          </a:prstGeom>
        </p:spPr>
        <p:txBody>
          <a:bodyPr vert="horz" wrap="square" lIns="0" tIns="0" rIns="0" bIns="0" rtlCol="0">
            <a:spAutoFit/>
          </a:bodyPr>
          <a:lstStyle/>
          <a:p>
            <a:pPr marL="12700">
              <a:lnSpc>
                <a:spcPct val="100000"/>
              </a:lnSpc>
            </a:pPr>
            <a:r>
              <a:rPr lang="tr-TR" sz="1200" b="1" spc="-5" dirty="0">
                <a:latin typeface="Trebuchet MS"/>
                <a:cs typeface="Trebuchet MS"/>
              </a:rPr>
              <a:t>DR</a:t>
            </a:r>
            <a:r>
              <a:rPr sz="1200" b="1" spc="-5" dirty="0">
                <a:latin typeface="Trebuchet MS"/>
                <a:cs typeface="Trebuchet MS"/>
              </a:rPr>
              <a:t>5 </a:t>
            </a:r>
            <a:r>
              <a:rPr sz="1200" b="1" spc="120" dirty="0">
                <a:latin typeface="Trebuchet MS"/>
                <a:cs typeface="Trebuchet MS"/>
              </a:rPr>
              <a:t> </a:t>
            </a:r>
            <a:r>
              <a:rPr lang="tr-TR" sz="1200" b="1" spc="120" dirty="0">
                <a:latin typeface="Trebuchet MS"/>
                <a:cs typeface="Trebuchet MS"/>
              </a:rPr>
              <a:t>   </a:t>
            </a:r>
            <a:r>
              <a:rPr lang="tr-TR" sz="1200" b="1" spc="-5" dirty="0">
                <a:latin typeface="Trebuchet MS"/>
                <a:cs typeface="Trebuchet MS"/>
              </a:rPr>
              <a:t>DR</a:t>
            </a:r>
            <a:r>
              <a:rPr sz="1200" b="1" spc="-5" dirty="0">
                <a:latin typeface="Trebuchet MS"/>
                <a:cs typeface="Trebuchet MS"/>
              </a:rPr>
              <a:t>7</a:t>
            </a:r>
            <a:endParaRPr sz="1200" dirty="0">
              <a:latin typeface="Trebuchet MS"/>
              <a:cs typeface="Trebuchet MS"/>
            </a:endParaRPr>
          </a:p>
        </p:txBody>
      </p:sp>
      <p:sp>
        <p:nvSpPr>
          <p:cNvPr id="158" name="object 62"/>
          <p:cNvSpPr/>
          <p:nvPr/>
        </p:nvSpPr>
        <p:spPr>
          <a:xfrm>
            <a:off x="617051" y="5016077"/>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59" name="object 68"/>
          <p:cNvSpPr/>
          <p:nvPr/>
        </p:nvSpPr>
        <p:spPr>
          <a:xfrm>
            <a:off x="1226651" y="5016077"/>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60" name="object 62"/>
          <p:cNvSpPr/>
          <p:nvPr/>
        </p:nvSpPr>
        <p:spPr>
          <a:xfrm>
            <a:off x="617051" y="5244677"/>
            <a:ext cx="480907" cy="247403"/>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61" name="object 68"/>
          <p:cNvSpPr/>
          <p:nvPr/>
        </p:nvSpPr>
        <p:spPr>
          <a:xfrm>
            <a:off x="1226651" y="5244677"/>
            <a:ext cx="480907" cy="23418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62" name="object 67"/>
          <p:cNvSpPr txBox="1"/>
          <p:nvPr/>
        </p:nvSpPr>
        <p:spPr>
          <a:xfrm>
            <a:off x="664799" y="5290731"/>
            <a:ext cx="1045633" cy="184666"/>
          </a:xfrm>
          <a:prstGeom prst="rect">
            <a:avLst/>
          </a:prstGeom>
        </p:spPr>
        <p:txBody>
          <a:bodyPr vert="horz" wrap="square" lIns="0" tIns="0" rIns="0" bIns="0" rtlCol="0">
            <a:spAutoFit/>
          </a:bodyPr>
          <a:lstStyle/>
          <a:p>
            <a:pPr marL="12700">
              <a:lnSpc>
                <a:spcPct val="100000"/>
              </a:lnSpc>
              <a:tabLst>
                <a:tab pos="469900" algn="l"/>
              </a:tabLst>
            </a:pPr>
            <a:r>
              <a:rPr lang="tr-TR" sz="1200" b="1" dirty="0">
                <a:latin typeface="Trebuchet MS"/>
                <a:cs typeface="Trebuchet MS"/>
              </a:rPr>
              <a:t>DQ11     DQ3</a:t>
            </a:r>
            <a:endParaRPr sz="1200" dirty="0">
              <a:latin typeface="Trebuchet MS"/>
              <a:cs typeface="Trebuchet MS"/>
            </a:endParaRPr>
          </a:p>
        </p:txBody>
      </p:sp>
      <p:sp>
        <p:nvSpPr>
          <p:cNvPr id="163" name="object 67"/>
          <p:cNvSpPr txBox="1"/>
          <p:nvPr/>
        </p:nvSpPr>
        <p:spPr>
          <a:xfrm>
            <a:off x="684623" y="5045665"/>
            <a:ext cx="1045633" cy="184666"/>
          </a:xfrm>
          <a:prstGeom prst="rect">
            <a:avLst/>
          </a:prstGeom>
        </p:spPr>
        <p:txBody>
          <a:bodyPr vert="horz" wrap="square" lIns="0" tIns="0" rIns="0" bIns="0" rtlCol="0">
            <a:spAutoFit/>
          </a:bodyPr>
          <a:lstStyle/>
          <a:p>
            <a:pPr marL="12700">
              <a:lnSpc>
                <a:spcPct val="100000"/>
              </a:lnSpc>
              <a:tabLst>
                <a:tab pos="469900" algn="l"/>
              </a:tabLst>
            </a:pPr>
            <a:r>
              <a:rPr lang="tr-TR" sz="1200" b="1" dirty="0">
                <a:latin typeface="Trebuchet MS"/>
                <a:cs typeface="Trebuchet MS"/>
              </a:rPr>
              <a:t>DP3</a:t>
            </a:r>
            <a:r>
              <a:rPr sz="1200" b="1" dirty="0">
                <a:latin typeface="Trebuchet MS"/>
                <a:cs typeface="Trebuchet MS"/>
              </a:rPr>
              <a:t>	</a:t>
            </a:r>
            <a:r>
              <a:rPr lang="tr-TR" sz="1200" b="1" dirty="0">
                <a:latin typeface="Trebuchet MS"/>
                <a:cs typeface="Trebuchet MS"/>
              </a:rPr>
              <a:t>    DP8</a:t>
            </a:r>
            <a:endParaRPr sz="1200" dirty="0">
              <a:latin typeface="Trebuchet MS"/>
              <a:cs typeface="Trebuchet MS"/>
            </a:endParaRPr>
          </a:p>
        </p:txBody>
      </p:sp>
      <p:sp>
        <p:nvSpPr>
          <p:cNvPr id="75" name="object 8"/>
          <p:cNvSpPr/>
          <p:nvPr/>
        </p:nvSpPr>
        <p:spPr>
          <a:xfrm>
            <a:off x="736532" y="5772660"/>
            <a:ext cx="1092268" cy="963676"/>
          </a:xfrm>
          <a:prstGeom prst="rect">
            <a:avLst/>
          </a:prstGeom>
          <a:blipFill>
            <a:blip r:embed="rId8" cstate="print"/>
            <a:stretch>
              <a:fillRect/>
            </a:stretch>
          </a:blipFill>
        </p:spPr>
        <p:txBody>
          <a:bodyPr wrap="square" lIns="0" tIns="0" rIns="0" bIns="0" rtlCol="0"/>
          <a:lstStyle/>
          <a:p>
            <a:endParaRPr/>
          </a:p>
        </p:txBody>
      </p:sp>
      <p:sp>
        <p:nvSpPr>
          <p:cNvPr id="88" name="object 10"/>
          <p:cNvSpPr/>
          <p:nvPr/>
        </p:nvSpPr>
        <p:spPr>
          <a:xfrm>
            <a:off x="5110277" y="5673912"/>
            <a:ext cx="1225549" cy="838202"/>
          </a:xfrm>
          <a:prstGeom prst="rect">
            <a:avLst/>
          </a:prstGeom>
          <a:blipFill>
            <a:blip r:embed="rId9" cstate="print"/>
            <a:stretch>
              <a:fillRect/>
            </a:stretch>
          </a:blipFill>
        </p:spPr>
        <p:txBody>
          <a:bodyPr wrap="square" lIns="0" tIns="0" rIns="0" bIns="0" rtlCol="0"/>
          <a:lstStyle/>
          <a:p>
            <a:endParaRPr/>
          </a:p>
        </p:txBody>
      </p:sp>
      <p:pic>
        <p:nvPicPr>
          <p:cNvPr id="142" name="Picture 3"/>
          <p:cNvPicPr>
            <a:picLocks noChangeAspect="1" noChangeArrowheads="1"/>
          </p:cNvPicPr>
          <p:nvPr/>
        </p:nvPicPr>
        <p:blipFill>
          <a:blip r:embed="rId10" cstate="print"/>
          <a:srcRect/>
          <a:stretch>
            <a:fillRect/>
          </a:stretch>
        </p:blipFill>
        <p:spPr bwMode="auto">
          <a:xfrm>
            <a:off x="2613066" y="5638536"/>
            <a:ext cx="1422400" cy="1093991"/>
          </a:xfrm>
          <a:prstGeom prst="rect">
            <a:avLst/>
          </a:prstGeom>
          <a:noFill/>
          <a:ln w="9525">
            <a:noFill/>
            <a:miter lim="800000"/>
            <a:headEnd/>
            <a:tailEnd/>
          </a:ln>
        </p:spPr>
      </p:pic>
      <p:sp>
        <p:nvSpPr>
          <p:cNvPr id="2" name="Dikdörtgen 1"/>
          <p:cNvSpPr/>
          <p:nvPr/>
        </p:nvSpPr>
        <p:spPr>
          <a:xfrm>
            <a:off x="3602477" y="1053360"/>
            <a:ext cx="3520003" cy="369332"/>
          </a:xfrm>
          <a:prstGeom prst="rect">
            <a:avLst/>
          </a:prstGeom>
        </p:spPr>
        <p:txBody>
          <a:bodyPr wrap="none">
            <a:spAutoFit/>
          </a:bodyPr>
          <a:lstStyle/>
          <a:p>
            <a:r>
              <a:rPr lang="tr-TR" u="sng" dirty="0">
                <a:solidFill>
                  <a:srgbClr val="C00000"/>
                </a:solidFill>
              </a:rPr>
              <a:t>(5/10) Haploidentical </a:t>
            </a:r>
            <a:r>
              <a:rPr lang="tr-TR" u="sng" dirty="0" err="1">
                <a:solidFill>
                  <a:srgbClr val="C00000"/>
                </a:solidFill>
              </a:rPr>
              <a:t>family</a:t>
            </a:r>
            <a:r>
              <a:rPr lang="tr-TR" u="sng" dirty="0">
                <a:solidFill>
                  <a:srgbClr val="C00000"/>
                </a:solidFill>
              </a:rPr>
              <a:t>   donor</a:t>
            </a:r>
            <a:endParaRPr lang="tr-TR" dirty="0">
              <a:solidFill>
                <a:srgbClr val="C00000"/>
              </a:solidFill>
            </a:endParaRPr>
          </a:p>
        </p:txBody>
      </p:sp>
      <p:sp>
        <p:nvSpPr>
          <p:cNvPr id="128" name="object 62"/>
          <p:cNvSpPr/>
          <p:nvPr/>
        </p:nvSpPr>
        <p:spPr>
          <a:xfrm>
            <a:off x="2929842" y="2826078"/>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34" name="object 62"/>
          <p:cNvSpPr/>
          <p:nvPr/>
        </p:nvSpPr>
        <p:spPr>
          <a:xfrm>
            <a:off x="2929842" y="3054678"/>
            <a:ext cx="480907" cy="247403"/>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45" name="object 67"/>
          <p:cNvSpPr txBox="1"/>
          <p:nvPr/>
        </p:nvSpPr>
        <p:spPr>
          <a:xfrm>
            <a:off x="2982971" y="2854716"/>
            <a:ext cx="431378" cy="369332"/>
          </a:xfrm>
          <a:prstGeom prst="rect">
            <a:avLst/>
          </a:prstGeom>
        </p:spPr>
        <p:txBody>
          <a:bodyPr vert="horz" wrap="square" lIns="0" tIns="0" rIns="0" bIns="0" rtlCol="0">
            <a:spAutoFit/>
          </a:bodyPr>
          <a:lstStyle/>
          <a:p>
            <a:pPr marL="12700">
              <a:lnSpc>
                <a:spcPct val="100000"/>
              </a:lnSpc>
              <a:tabLst>
                <a:tab pos="469900" algn="l"/>
              </a:tabLst>
            </a:pPr>
            <a:r>
              <a:rPr lang="tr-TR" sz="1200" b="1" dirty="0">
                <a:latin typeface="Trebuchet MS"/>
                <a:cs typeface="Trebuchet MS"/>
              </a:rPr>
              <a:t>DP3</a:t>
            </a:r>
            <a:r>
              <a:rPr sz="1200" b="1" dirty="0">
                <a:latin typeface="Trebuchet MS"/>
                <a:cs typeface="Trebuchet MS"/>
              </a:rPr>
              <a:t>	</a:t>
            </a:r>
            <a:endParaRPr sz="1200" dirty="0">
              <a:latin typeface="Trebuchet MS"/>
              <a:cs typeface="Trebuchet MS"/>
            </a:endParaRPr>
          </a:p>
        </p:txBody>
      </p:sp>
      <p:sp>
        <p:nvSpPr>
          <p:cNvPr id="168" name="object 68"/>
          <p:cNvSpPr/>
          <p:nvPr/>
        </p:nvSpPr>
        <p:spPr>
          <a:xfrm>
            <a:off x="3470489" y="282275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69" name="object 68"/>
          <p:cNvSpPr/>
          <p:nvPr/>
        </p:nvSpPr>
        <p:spPr>
          <a:xfrm>
            <a:off x="3470489" y="3051350"/>
            <a:ext cx="480907" cy="23418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70" name="object 62"/>
          <p:cNvSpPr/>
          <p:nvPr/>
        </p:nvSpPr>
        <p:spPr>
          <a:xfrm>
            <a:off x="6313226" y="2887862"/>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71" name="object 62"/>
          <p:cNvSpPr/>
          <p:nvPr/>
        </p:nvSpPr>
        <p:spPr>
          <a:xfrm>
            <a:off x="6313226" y="3116462"/>
            <a:ext cx="480907" cy="247403"/>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72" name="object 67"/>
          <p:cNvSpPr txBox="1"/>
          <p:nvPr/>
        </p:nvSpPr>
        <p:spPr>
          <a:xfrm>
            <a:off x="6366355" y="2916500"/>
            <a:ext cx="431378" cy="369332"/>
          </a:xfrm>
          <a:prstGeom prst="rect">
            <a:avLst/>
          </a:prstGeom>
        </p:spPr>
        <p:txBody>
          <a:bodyPr vert="horz" wrap="square" lIns="0" tIns="0" rIns="0" bIns="0" rtlCol="0">
            <a:spAutoFit/>
          </a:bodyPr>
          <a:lstStyle/>
          <a:p>
            <a:pPr marL="12700">
              <a:lnSpc>
                <a:spcPct val="100000"/>
              </a:lnSpc>
              <a:tabLst>
                <a:tab pos="469900" algn="l"/>
              </a:tabLst>
            </a:pPr>
            <a:r>
              <a:rPr lang="tr-TR" sz="1200" b="1" dirty="0">
                <a:latin typeface="Trebuchet MS"/>
                <a:cs typeface="Trebuchet MS"/>
              </a:rPr>
              <a:t>DP8</a:t>
            </a:r>
            <a:r>
              <a:rPr sz="1200" b="1" dirty="0">
                <a:latin typeface="Trebuchet MS"/>
                <a:cs typeface="Trebuchet MS"/>
              </a:rPr>
              <a:t>	</a:t>
            </a:r>
            <a:endParaRPr sz="1200" dirty="0">
              <a:latin typeface="Trebuchet MS"/>
              <a:cs typeface="Trebuchet MS"/>
            </a:endParaRPr>
          </a:p>
        </p:txBody>
      </p:sp>
      <p:sp>
        <p:nvSpPr>
          <p:cNvPr id="173" name="object 68"/>
          <p:cNvSpPr/>
          <p:nvPr/>
        </p:nvSpPr>
        <p:spPr>
          <a:xfrm>
            <a:off x="6853873" y="2884534"/>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74" name="object 68"/>
          <p:cNvSpPr/>
          <p:nvPr/>
        </p:nvSpPr>
        <p:spPr>
          <a:xfrm>
            <a:off x="6853873" y="3113134"/>
            <a:ext cx="480907" cy="229095"/>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43" name="142 Oval"/>
          <p:cNvSpPr/>
          <p:nvPr/>
        </p:nvSpPr>
        <p:spPr>
          <a:xfrm>
            <a:off x="420795" y="3926249"/>
            <a:ext cx="798405" cy="17887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5" name="object 67"/>
          <p:cNvSpPr txBox="1"/>
          <p:nvPr/>
        </p:nvSpPr>
        <p:spPr>
          <a:xfrm>
            <a:off x="6373789" y="3157563"/>
            <a:ext cx="364064" cy="184666"/>
          </a:xfrm>
          <a:prstGeom prst="rect">
            <a:avLst/>
          </a:prstGeom>
        </p:spPr>
        <p:txBody>
          <a:bodyPr vert="horz" wrap="square" lIns="0" tIns="0" rIns="0" bIns="0" rtlCol="0">
            <a:spAutoFit/>
          </a:bodyPr>
          <a:lstStyle/>
          <a:p>
            <a:pPr marL="12700">
              <a:lnSpc>
                <a:spcPct val="100000"/>
              </a:lnSpc>
              <a:tabLst>
                <a:tab pos="469900" algn="l"/>
              </a:tabLst>
            </a:pPr>
            <a:r>
              <a:rPr lang="tr-TR" sz="1200" b="1" dirty="0">
                <a:latin typeface="Trebuchet MS"/>
                <a:cs typeface="Trebuchet MS"/>
              </a:rPr>
              <a:t>DQ3</a:t>
            </a:r>
            <a:endParaRPr sz="1200" dirty="0">
              <a:latin typeface="Trebuchet MS"/>
              <a:cs typeface="Trebuchet MS"/>
            </a:endParaRPr>
          </a:p>
        </p:txBody>
      </p:sp>
      <p:sp>
        <p:nvSpPr>
          <p:cNvPr id="3" name="Dikdörtgen 2"/>
          <p:cNvSpPr/>
          <p:nvPr/>
        </p:nvSpPr>
        <p:spPr>
          <a:xfrm>
            <a:off x="2870864" y="3068578"/>
            <a:ext cx="619080" cy="276999"/>
          </a:xfrm>
          <a:prstGeom prst="rect">
            <a:avLst/>
          </a:prstGeom>
        </p:spPr>
        <p:txBody>
          <a:bodyPr wrap="none">
            <a:spAutoFit/>
          </a:bodyPr>
          <a:lstStyle/>
          <a:p>
            <a:r>
              <a:rPr lang="tr-TR" sz="1200" b="1" dirty="0">
                <a:latin typeface="Trebuchet MS"/>
                <a:cs typeface="Trebuchet MS"/>
              </a:rPr>
              <a:t>DQ11 </a:t>
            </a:r>
            <a:endParaRPr lang="tr-TR" sz="1200" dirty="0"/>
          </a:p>
        </p:txBody>
      </p:sp>
      <p:sp>
        <p:nvSpPr>
          <p:cNvPr id="176" name="142 Oval"/>
          <p:cNvSpPr/>
          <p:nvPr/>
        </p:nvSpPr>
        <p:spPr>
          <a:xfrm>
            <a:off x="2743334" y="1695584"/>
            <a:ext cx="798405" cy="17887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7" name="142 Oval"/>
          <p:cNvSpPr/>
          <p:nvPr/>
        </p:nvSpPr>
        <p:spPr>
          <a:xfrm>
            <a:off x="6104889" y="1800650"/>
            <a:ext cx="798405" cy="17887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8" name="142 Oval"/>
          <p:cNvSpPr/>
          <p:nvPr/>
        </p:nvSpPr>
        <p:spPr>
          <a:xfrm>
            <a:off x="1077005" y="3926249"/>
            <a:ext cx="798405" cy="17887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1" name="object 62"/>
          <p:cNvSpPr/>
          <p:nvPr/>
        </p:nvSpPr>
        <p:spPr>
          <a:xfrm>
            <a:off x="2819091" y="5040605"/>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82" name="object 62"/>
          <p:cNvSpPr/>
          <p:nvPr/>
        </p:nvSpPr>
        <p:spPr>
          <a:xfrm>
            <a:off x="2819091" y="5269205"/>
            <a:ext cx="480907" cy="247403"/>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83" name="object 67"/>
          <p:cNvSpPr txBox="1"/>
          <p:nvPr/>
        </p:nvSpPr>
        <p:spPr>
          <a:xfrm>
            <a:off x="2872220" y="5069243"/>
            <a:ext cx="431378" cy="369332"/>
          </a:xfrm>
          <a:prstGeom prst="rect">
            <a:avLst/>
          </a:prstGeom>
        </p:spPr>
        <p:txBody>
          <a:bodyPr vert="horz" wrap="square" lIns="0" tIns="0" rIns="0" bIns="0" rtlCol="0">
            <a:spAutoFit/>
          </a:bodyPr>
          <a:lstStyle/>
          <a:p>
            <a:pPr marL="12700">
              <a:lnSpc>
                <a:spcPct val="100000"/>
              </a:lnSpc>
              <a:tabLst>
                <a:tab pos="469900" algn="l"/>
              </a:tabLst>
            </a:pPr>
            <a:r>
              <a:rPr lang="tr-TR" sz="1200" b="1" dirty="0">
                <a:latin typeface="Trebuchet MS"/>
                <a:cs typeface="Trebuchet MS"/>
              </a:rPr>
              <a:t>DP3</a:t>
            </a:r>
            <a:r>
              <a:rPr sz="1200" b="1" dirty="0">
                <a:latin typeface="Trebuchet MS"/>
                <a:cs typeface="Trebuchet MS"/>
              </a:rPr>
              <a:t>	</a:t>
            </a:r>
            <a:endParaRPr sz="1200" dirty="0">
              <a:latin typeface="Trebuchet MS"/>
              <a:cs typeface="Trebuchet MS"/>
            </a:endParaRPr>
          </a:p>
        </p:txBody>
      </p:sp>
      <p:sp>
        <p:nvSpPr>
          <p:cNvPr id="184" name="Dikdörtgen 183"/>
          <p:cNvSpPr/>
          <p:nvPr/>
        </p:nvSpPr>
        <p:spPr>
          <a:xfrm>
            <a:off x="2760113" y="5283105"/>
            <a:ext cx="619080" cy="276999"/>
          </a:xfrm>
          <a:prstGeom prst="rect">
            <a:avLst/>
          </a:prstGeom>
        </p:spPr>
        <p:txBody>
          <a:bodyPr wrap="none">
            <a:spAutoFit/>
          </a:bodyPr>
          <a:lstStyle/>
          <a:p>
            <a:r>
              <a:rPr lang="tr-TR" sz="1200" b="1" dirty="0">
                <a:latin typeface="Trebuchet MS"/>
                <a:cs typeface="Trebuchet MS"/>
              </a:rPr>
              <a:t>DQ11 </a:t>
            </a:r>
            <a:endParaRPr lang="tr-TR" sz="1200" dirty="0"/>
          </a:p>
        </p:txBody>
      </p:sp>
      <p:sp>
        <p:nvSpPr>
          <p:cNvPr id="185" name="object 62"/>
          <p:cNvSpPr/>
          <p:nvPr/>
        </p:nvSpPr>
        <p:spPr>
          <a:xfrm>
            <a:off x="5826975" y="5027448"/>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86" name="object 62"/>
          <p:cNvSpPr/>
          <p:nvPr/>
        </p:nvSpPr>
        <p:spPr>
          <a:xfrm>
            <a:off x="5826975" y="5256048"/>
            <a:ext cx="480907" cy="247403"/>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87" name="object 67"/>
          <p:cNvSpPr txBox="1"/>
          <p:nvPr/>
        </p:nvSpPr>
        <p:spPr>
          <a:xfrm>
            <a:off x="5880104" y="5056086"/>
            <a:ext cx="431378" cy="369332"/>
          </a:xfrm>
          <a:prstGeom prst="rect">
            <a:avLst/>
          </a:prstGeom>
        </p:spPr>
        <p:txBody>
          <a:bodyPr vert="horz" wrap="square" lIns="0" tIns="0" rIns="0" bIns="0" rtlCol="0">
            <a:spAutoFit/>
          </a:bodyPr>
          <a:lstStyle/>
          <a:p>
            <a:pPr marL="12700">
              <a:lnSpc>
                <a:spcPct val="100000"/>
              </a:lnSpc>
              <a:tabLst>
                <a:tab pos="469900" algn="l"/>
              </a:tabLst>
            </a:pPr>
            <a:r>
              <a:rPr lang="tr-TR" sz="1200" b="1" dirty="0">
                <a:latin typeface="Trebuchet MS"/>
                <a:cs typeface="Trebuchet MS"/>
              </a:rPr>
              <a:t>DP8</a:t>
            </a:r>
            <a:r>
              <a:rPr sz="1200" b="1" dirty="0">
                <a:latin typeface="Trebuchet MS"/>
                <a:cs typeface="Trebuchet MS"/>
              </a:rPr>
              <a:t>	</a:t>
            </a:r>
            <a:endParaRPr sz="1200" dirty="0">
              <a:latin typeface="Trebuchet MS"/>
              <a:cs typeface="Trebuchet MS"/>
            </a:endParaRPr>
          </a:p>
        </p:txBody>
      </p:sp>
      <p:sp>
        <p:nvSpPr>
          <p:cNvPr id="188" name="object 67"/>
          <p:cNvSpPr txBox="1"/>
          <p:nvPr/>
        </p:nvSpPr>
        <p:spPr>
          <a:xfrm>
            <a:off x="5887538" y="5297149"/>
            <a:ext cx="364064" cy="184666"/>
          </a:xfrm>
          <a:prstGeom prst="rect">
            <a:avLst/>
          </a:prstGeom>
        </p:spPr>
        <p:txBody>
          <a:bodyPr vert="horz" wrap="square" lIns="0" tIns="0" rIns="0" bIns="0" rtlCol="0">
            <a:spAutoFit/>
          </a:bodyPr>
          <a:lstStyle/>
          <a:p>
            <a:pPr marL="12700">
              <a:lnSpc>
                <a:spcPct val="100000"/>
              </a:lnSpc>
              <a:tabLst>
                <a:tab pos="469900" algn="l"/>
              </a:tabLst>
            </a:pPr>
            <a:r>
              <a:rPr lang="tr-TR" sz="1200" b="1" dirty="0">
                <a:latin typeface="Trebuchet MS"/>
                <a:cs typeface="Trebuchet MS"/>
              </a:rPr>
              <a:t>DQ3</a:t>
            </a:r>
            <a:endParaRPr sz="1200" dirty="0">
              <a:latin typeface="Trebuchet MS"/>
              <a:cs typeface="Trebuchet MS"/>
            </a:endParaRPr>
          </a:p>
        </p:txBody>
      </p:sp>
      <p:sp>
        <p:nvSpPr>
          <p:cNvPr id="189" name="object 68"/>
          <p:cNvSpPr/>
          <p:nvPr/>
        </p:nvSpPr>
        <p:spPr>
          <a:xfrm>
            <a:off x="5260001" y="5040671"/>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90" name="object 68"/>
          <p:cNvSpPr/>
          <p:nvPr/>
        </p:nvSpPr>
        <p:spPr>
          <a:xfrm>
            <a:off x="5260001" y="5269271"/>
            <a:ext cx="480907" cy="23418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91" name="object 68"/>
          <p:cNvSpPr/>
          <p:nvPr/>
        </p:nvSpPr>
        <p:spPr>
          <a:xfrm>
            <a:off x="3379193" y="5040671"/>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92" name="object 68"/>
          <p:cNvSpPr/>
          <p:nvPr/>
        </p:nvSpPr>
        <p:spPr>
          <a:xfrm>
            <a:off x="3379193" y="5269271"/>
            <a:ext cx="480907" cy="23418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93" name="142 Oval"/>
          <p:cNvSpPr/>
          <p:nvPr/>
        </p:nvSpPr>
        <p:spPr>
          <a:xfrm>
            <a:off x="2632865" y="3872013"/>
            <a:ext cx="798405" cy="17887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4" name="142 Oval"/>
          <p:cNvSpPr/>
          <p:nvPr/>
        </p:nvSpPr>
        <p:spPr>
          <a:xfrm>
            <a:off x="5658445" y="3941336"/>
            <a:ext cx="798405" cy="17887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Dikdörtgen 3"/>
          <p:cNvSpPr/>
          <p:nvPr/>
        </p:nvSpPr>
        <p:spPr>
          <a:xfrm>
            <a:off x="3543145" y="1440482"/>
            <a:ext cx="3701654" cy="369332"/>
          </a:xfrm>
          <a:prstGeom prst="rect">
            <a:avLst/>
          </a:prstGeom>
        </p:spPr>
        <p:txBody>
          <a:bodyPr wrap="none">
            <a:spAutoFit/>
          </a:bodyPr>
          <a:lstStyle/>
          <a:p>
            <a:r>
              <a:rPr lang="en-GB" dirty="0">
                <a:solidFill>
                  <a:schemeClr val="tx1">
                    <a:lumMod val="75000"/>
                    <a:lumOff val="25000"/>
                  </a:schemeClr>
                </a:solidFill>
                <a:latin typeface="Trebuchet MS" pitchFamily="34" charset="0"/>
              </a:rPr>
              <a:t>90-95 percent chance from family</a:t>
            </a:r>
            <a:endParaRPr lang="en-GB" dirty="0">
              <a:solidFill>
                <a:schemeClr val="tx1">
                  <a:lumMod val="75000"/>
                  <a:lumOff val="25000"/>
                </a:schemeClr>
              </a:solidFill>
            </a:endParaRPr>
          </a:p>
        </p:txBody>
      </p:sp>
      <p:pic>
        <p:nvPicPr>
          <p:cNvPr id="1026" name="Picture 2" descr="cord blood donor ile ilgili görsel sonucu"/>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352576" y="4886636"/>
            <a:ext cx="1590675" cy="1495426"/>
          </a:xfrm>
          <a:prstGeom prst="rect">
            <a:avLst/>
          </a:prstGeom>
          <a:noFill/>
          <a:extLst>
            <a:ext uri="{909E8E84-426E-40dd-AFC4-6F175D3DCCD1}">
              <a14:hiddenFill xmlns="" xmlns:a14="http://schemas.microsoft.com/office/drawing/2010/main">
                <a:solidFill>
                  <a:srgbClr val="FFFFFF"/>
                </a:solidFill>
              </a14:hiddenFill>
            </a:ext>
          </a:extLst>
        </p:spPr>
      </p:pic>
      <p:sp>
        <p:nvSpPr>
          <p:cNvPr id="195" name="Dikdörtgen 194"/>
          <p:cNvSpPr/>
          <p:nvPr/>
        </p:nvSpPr>
        <p:spPr>
          <a:xfrm>
            <a:off x="7804983" y="4451292"/>
            <a:ext cx="3062120" cy="369332"/>
          </a:xfrm>
          <a:prstGeom prst="rect">
            <a:avLst/>
          </a:prstGeom>
        </p:spPr>
        <p:txBody>
          <a:bodyPr wrap="none">
            <a:spAutoFit/>
          </a:bodyPr>
          <a:lstStyle/>
          <a:p>
            <a:r>
              <a:rPr lang="tr-TR" dirty="0">
                <a:solidFill>
                  <a:srgbClr val="C00000"/>
                </a:solidFill>
              </a:rPr>
              <a:t>( </a:t>
            </a:r>
            <a:r>
              <a:rPr lang="tr-TR" u="sng" dirty="0">
                <a:solidFill>
                  <a:srgbClr val="C00000"/>
                </a:solidFill>
              </a:rPr>
              <a:t>&lt;</a:t>
            </a:r>
            <a:r>
              <a:rPr lang="tr-TR" dirty="0">
                <a:solidFill>
                  <a:srgbClr val="C00000"/>
                </a:solidFill>
              </a:rPr>
              <a:t>2 , M.M.) </a:t>
            </a:r>
            <a:r>
              <a:rPr lang="tr-TR" dirty="0" err="1">
                <a:solidFill>
                  <a:srgbClr val="C00000"/>
                </a:solidFill>
              </a:rPr>
              <a:t>Cord</a:t>
            </a:r>
            <a:r>
              <a:rPr lang="tr-TR" dirty="0">
                <a:solidFill>
                  <a:srgbClr val="C00000"/>
                </a:solidFill>
              </a:rPr>
              <a:t> Blood donor</a:t>
            </a:r>
          </a:p>
        </p:txBody>
      </p:sp>
      <p:sp>
        <p:nvSpPr>
          <p:cNvPr id="196" name="142 Sol Yukarı Ok"/>
          <p:cNvSpPr/>
          <p:nvPr/>
        </p:nvSpPr>
        <p:spPr>
          <a:xfrm>
            <a:off x="1707558" y="6311477"/>
            <a:ext cx="7715843" cy="457200"/>
          </a:xfrm>
          <a:prstGeom prst="leftUpArrow">
            <a:avLst>
              <a:gd name="adj1" fmla="val 15361"/>
              <a:gd name="adj2" fmla="val 25000"/>
              <a:gd name="adj3" fmla="val 25000"/>
            </a:avLst>
          </a:prstGeom>
          <a:solidFill>
            <a:schemeClr val="accent2"/>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924587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diamond(in)">
                                      <p:cBhvr>
                                        <p:cTn id="7" dur="2000"/>
                                        <p:tgtEl>
                                          <p:spTgt spid="143"/>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163"/>
                                        </p:tgtEl>
                                        <p:attrNameLst>
                                          <p:attrName>style.visibility</p:attrName>
                                        </p:attrNameLst>
                                      </p:cBhvr>
                                      <p:to>
                                        <p:strVal val="visible"/>
                                      </p:to>
                                    </p:set>
                                    <p:animEffect transition="in" filter="diamond(in)">
                                      <p:cBhvr>
                                        <p:cTn id="10" dur="2000"/>
                                        <p:tgtEl>
                                          <p:spTgt spid="163"/>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158"/>
                                        </p:tgtEl>
                                        <p:attrNameLst>
                                          <p:attrName>style.visibility</p:attrName>
                                        </p:attrNameLst>
                                      </p:cBhvr>
                                      <p:to>
                                        <p:strVal val="visible"/>
                                      </p:to>
                                    </p:set>
                                    <p:animEffect transition="in" filter="diamond(in)">
                                      <p:cBhvr>
                                        <p:cTn id="13" dur="2000"/>
                                        <p:tgtEl>
                                          <p:spTgt spid="158"/>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159"/>
                                        </p:tgtEl>
                                        <p:attrNameLst>
                                          <p:attrName>style.visibility</p:attrName>
                                        </p:attrNameLst>
                                      </p:cBhvr>
                                      <p:to>
                                        <p:strVal val="visible"/>
                                      </p:to>
                                    </p:set>
                                    <p:animEffect transition="in" filter="diamond(in)">
                                      <p:cBhvr>
                                        <p:cTn id="16" dur="2000"/>
                                        <p:tgtEl>
                                          <p:spTgt spid="159"/>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160"/>
                                        </p:tgtEl>
                                        <p:attrNameLst>
                                          <p:attrName>style.visibility</p:attrName>
                                        </p:attrNameLst>
                                      </p:cBhvr>
                                      <p:to>
                                        <p:strVal val="visible"/>
                                      </p:to>
                                    </p:set>
                                    <p:animEffect transition="in" filter="diamond(in)">
                                      <p:cBhvr>
                                        <p:cTn id="19" dur="2000"/>
                                        <p:tgtEl>
                                          <p:spTgt spid="160"/>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161"/>
                                        </p:tgtEl>
                                        <p:attrNameLst>
                                          <p:attrName>style.visibility</p:attrName>
                                        </p:attrNameLst>
                                      </p:cBhvr>
                                      <p:to>
                                        <p:strVal val="visible"/>
                                      </p:to>
                                    </p:set>
                                    <p:animEffect transition="in" filter="diamond(in)">
                                      <p:cBhvr>
                                        <p:cTn id="22" dur="2000"/>
                                        <p:tgtEl>
                                          <p:spTgt spid="161"/>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162"/>
                                        </p:tgtEl>
                                        <p:attrNameLst>
                                          <p:attrName>style.visibility</p:attrName>
                                        </p:attrNameLst>
                                      </p:cBhvr>
                                      <p:to>
                                        <p:strVal val="visible"/>
                                      </p:to>
                                    </p:set>
                                    <p:animEffect transition="in" filter="diamond(in)">
                                      <p:cBhvr>
                                        <p:cTn id="25" dur="2000"/>
                                        <p:tgtEl>
                                          <p:spTgt spid="162"/>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128"/>
                                        </p:tgtEl>
                                        <p:attrNameLst>
                                          <p:attrName>style.visibility</p:attrName>
                                        </p:attrNameLst>
                                      </p:cBhvr>
                                      <p:to>
                                        <p:strVal val="visible"/>
                                      </p:to>
                                    </p:set>
                                    <p:animEffect transition="in" filter="diamond(in)">
                                      <p:cBhvr>
                                        <p:cTn id="28" dur="2000"/>
                                        <p:tgtEl>
                                          <p:spTgt spid="128"/>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134"/>
                                        </p:tgtEl>
                                        <p:attrNameLst>
                                          <p:attrName>style.visibility</p:attrName>
                                        </p:attrNameLst>
                                      </p:cBhvr>
                                      <p:to>
                                        <p:strVal val="visible"/>
                                      </p:to>
                                    </p:set>
                                    <p:animEffect transition="in" filter="diamond(in)">
                                      <p:cBhvr>
                                        <p:cTn id="31" dur="2000"/>
                                        <p:tgtEl>
                                          <p:spTgt spid="134"/>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145"/>
                                        </p:tgtEl>
                                        <p:attrNameLst>
                                          <p:attrName>style.visibility</p:attrName>
                                        </p:attrNameLst>
                                      </p:cBhvr>
                                      <p:to>
                                        <p:strVal val="visible"/>
                                      </p:to>
                                    </p:set>
                                    <p:animEffect transition="in" filter="diamond(in)">
                                      <p:cBhvr>
                                        <p:cTn id="34" dur="2000"/>
                                        <p:tgtEl>
                                          <p:spTgt spid="145"/>
                                        </p:tgtEl>
                                      </p:cBhvr>
                                    </p:animEffect>
                                  </p:childTnLst>
                                </p:cTn>
                              </p:par>
                              <p:par>
                                <p:cTn id="35" presetID="8" presetClass="entr" presetSubtype="16" fill="hold" grpId="0" nodeType="withEffect">
                                  <p:stCondLst>
                                    <p:cond delay="0"/>
                                  </p:stCondLst>
                                  <p:childTnLst>
                                    <p:set>
                                      <p:cBhvr>
                                        <p:cTn id="36" dur="1" fill="hold">
                                          <p:stCondLst>
                                            <p:cond delay="0"/>
                                          </p:stCondLst>
                                        </p:cTn>
                                        <p:tgtEl>
                                          <p:spTgt spid="168"/>
                                        </p:tgtEl>
                                        <p:attrNameLst>
                                          <p:attrName>style.visibility</p:attrName>
                                        </p:attrNameLst>
                                      </p:cBhvr>
                                      <p:to>
                                        <p:strVal val="visible"/>
                                      </p:to>
                                    </p:set>
                                    <p:animEffect transition="in" filter="diamond(in)">
                                      <p:cBhvr>
                                        <p:cTn id="37" dur="2000"/>
                                        <p:tgtEl>
                                          <p:spTgt spid="168"/>
                                        </p:tgtEl>
                                      </p:cBhvr>
                                    </p:animEffect>
                                  </p:childTnLst>
                                </p:cTn>
                              </p:par>
                              <p:par>
                                <p:cTn id="38" presetID="8" presetClass="entr" presetSubtype="16" fill="hold" grpId="0" nodeType="withEffect">
                                  <p:stCondLst>
                                    <p:cond delay="0"/>
                                  </p:stCondLst>
                                  <p:childTnLst>
                                    <p:set>
                                      <p:cBhvr>
                                        <p:cTn id="39" dur="1" fill="hold">
                                          <p:stCondLst>
                                            <p:cond delay="0"/>
                                          </p:stCondLst>
                                        </p:cTn>
                                        <p:tgtEl>
                                          <p:spTgt spid="169"/>
                                        </p:tgtEl>
                                        <p:attrNameLst>
                                          <p:attrName>style.visibility</p:attrName>
                                        </p:attrNameLst>
                                      </p:cBhvr>
                                      <p:to>
                                        <p:strVal val="visible"/>
                                      </p:to>
                                    </p:set>
                                    <p:animEffect transition="in" filter="diamond(in)">
                                      <p:cBhvr>
                                        <p:cTn id="40" dur="2000"/>
                                        <p:tgtEl>
                                          <p:spTgt spid="169"/>
                                        </p:tgtEl>
                                      </p:cBhvr>
                                    </p:animEffect>
                                  </p:childTnLst>
                                </p:cTn>
                              </p:par>
                              <p:par>
                                <p:cTn id="41" presetID="8" presetClass="entr" presetSubtype="16" fill="hold" grpId="0" nodeType="withEffect">
                                  <p:stCondLst>
                                    <p:cond delay="0"/>
                                  </p:stCondLst>
                                  <p:childTnLst>
                                    <p:set>
                                      <p:cBhvr>
                                        <p:cTn id="42" dur="1" fill="hold">
                                          <p:stCondLst>
                                            <p:cond delay="0"/>
                                          </p:stCondLst>
                                        </p:cTn>
                                        <p:tgtEl>
                                          <p:spTgt spid="170"/>
                                        </p:tgtEl>
                                        <p:attrNameLst>
                                          <p:attrName>style.visibility</p:attrName>
                                        </p:attrNameLst>
                                      </p:cBhvr>
                                      <p:to>
                                        <p:strVal val="visible"/>
                                      </p:to>
                                    </p:set>
                                    <p:animEffect transition="in" filter="diamond(in)">
                                      <p:cBhvr>
                                        <p:cTn id="43" dur="2000"/>
                                        <p:tgtEl>
                                          <p:spTgt spid="170"/>
                                        </p:tgtEl>
                                      </p:cBhvr>
                                    </p:animEffect>
                                  </p:childTnLst>
                                </p:cTn>
                              </p:par>
                              <p:par>
                                <p:cTn id="44" presetID="8" presetClass="entr" presetSubtype="16" fill="hold" grpId="0" nodeType="withEffect">
                                  <p:stCondLst>
                                    <p:cond delay="0"/>
                                  </p:stCondLst>
                                  <p:childTnLst>
                                    <p:set>
                                      <p:cBhvr>
                                        <p:cTn id="45" dur="1" fill="hold">
                                          <p:stCondLst>
                                            <p:cond delay="0"/>
                                          </p:stCondLst>
                                        </p:cTn>
                                        <p:tgtEl>
                                          <p:spTgt spid="171"/>
                                        </p:tgtEl>
                                        <p:attrNameLst>
                                          <p:attrName>style.visibility</p:attrName>
                                        </p:attrNameLst>
                                      </p:cBhvr>
                                      <p:to>
                                        <p:strVal val="visible"/>
                                      </p:to>
                                    </p:set>
                                    <p:animEffect transition="in" filter="diamond(in)">
                                      <p:cBhvr>
                                        <p:cTn id="46" dur="2000"/>
                                        <p:tgtEl>
                                          <p:spTgt spid="171"/>
                                        </p:tgtEl>
                                      </p:cBhvr>
                                    </p:animEffect>
                                  </p:childTnLst>
                                </p:cTn>
                              </p:par>
                              <p:par>
                                <p:cTn id="47" presetID="8" presetClass="entr" presetSubtype="16" fill="hold" grpId="0" nodeType="withEffect">
                                  <p:stCondLst>
                                    <p:cond delay="0"/>
                                  </p:stCondLst>
                                  <p:childTnLst>
                                    <p:set>
                                      <p:cBhvr>
                                        <p:cTn id="48" dur="1" fill="hold">
                                          <p:stCondLst>
                                            <p:cond delay="0"/>
                                          </p:stCondLst>
                                        </p:cTn>
                                        <p:tgtEl>
                                          <p:spTgt spid="172"/>
                                        </p:tgtEl>
                                        <p:attrNameLst>
                                          <p:attrName>style.visibility</p:attrName>
                                        </p:attrNameLst>
                                      </p:cBhvr>
                                      <p:to>
                                        <p:strVal val="visible"/>
                                      </p:to>
                                    </p:set>
                                    <p:animEffect transition="in" filter="diamond(in)">
                                      <p:cBhvr>
                                        <p:cTn id="49" dur="2000"/>
                                        <p:tgtEl>
                                          <p:spTgt spid="172"/>
                                        </p:tgtEl>
                                      </p:cBhvr>
                                    </p:animEffect>
                                  </p:childTnLst>
                                </p:cTn>
                              </p:par>
                              <p:par>
                                <p:cTn id="50" presetID="8" presetClass="entr" presetSubtype="16" fill="hold" grpId="0" nodeType="withEffect">
                                  <p:stCondLst>
                                    <p:cond delay="0"/>
                                  </p:stCondLst>
                                  <p:childTnLst>
                                    <p:set>
                                      <p:cBhvr>
                                        <p:cTn id="51" dur="1" fill="hold">
                                          <p:stCondLst>
                                            <p:cond delay="0"/>
                                          </p:stCondLst>
                                        </p:cTn>
                                        <p:tgtEl>
                                          <p:spTgt spid="173"/>
                                        </p:tgtEl>
                                        <p:attrNameLst>
                                          <p:attrName>style.visibility</p:attrName>
                                        </p:attrNameLst>
                                      </p:cBhvr>
                                      <p:to>
                                        <p:strVal val="visible"/>
                                      </p:to>
                                    </p:set>
                                    <p:animEffect transition="in" filter="diamond(in)">
                                      <p:cBhvr>
                                        <p:cTn id="52" dur="2000"/>
                                        <p:tgtEl>
                                          <p:spTgt spid="173"/>
                                        </p:tgtEl>
                                      </p:cBhvr>
                                    </p:animEffect>
                                  </p:childTnLst>
                                </p:cTn>
                              </p:par>
                              <p:par>
                                <p:cTn id="53" presetID="8" presetClass="entr" presetSubtype="16" fill="hold" grpId="0" nodeType="withEffect">
                                  <p:stCondLst>
                                    <p:cond delay="0"/>
                                  </p:stCondLst>
                                  <p:childTnLst>
                                    <p:set>
                                      <p:cBhvr>
                                        <p:cTn id="54" dur="1" fill="hold">
                                          <p:stCondLst>
                                            <p:cond delay="0"/>
                                          </p:stCondLst>
                                        </p:cTn>
                                        <p:tgtEl>
                                          <p:spTgt spid="174"/>
                                        </p:tgtEl>
                                        <p:attrNameLst>
                                          <p:attrName>style.visibility</p:attrName>
                                        </p:attrNameLst>
                                      </p:cBhvr>
                                      <p:to>
                                        <p:strVal val="visible"/>
                                      </p:to>
                                    </p:set>
                                    <p:animEffect transition="in" filter="diamond(in)">
                                      <p:cBhvr>
                                        <p:cTn id="55" dur="2000"/>
                                        <p:tgtEl>
                                          <p:spTgt spid="174"/>
                                        </p:tgtEl>
                                      </p:cBhvr>
                                    </p:animEffect>
                                  </p:childTnLst>
                                </p:cTn>
                              </p:par>
                              <p:par>
                                <p:cTn id="56" presetID="8" presetClass="entr" presetSubtype="16" fill="hold" grpId="0" nodeType="withEffect">
                                  <p:stCondLst>
                                    <p:cond delay="0"/>
                                  </p:stCondLst>
                                  <p:childTnLst>
                                    <p:set>
                                      <p:cBhvr>
                                        <p:cTn id="57" dur="1" fill="hold">
                                          <p:stCondLst>
                                            <p:cond delay="0"/>
                                          </p:stCondLst>
                                        </p:cTn>
                                        <p:tgtEl>
                                          <p:spTgt spid="175"/>
                                        </p:tgtEl>
                                        <p:attrNameLst>
                                          <p:attrName>style.visibility</p:attrName>
                                        </p:attrNameLst>
                                      </p:cBhvr>
                                      <p:to>
                                        <p:strVal val="visible"/>
                                      </p:to>
                                    </p:set>
                                    <p:animEffect transition="in" filter="diamond(in)">
                                      <p:cBhvr>
                                        <p:cTn id="58" dur="2000"/>
                                        <p:tgtEl>
                                          <p:spTgt spid="175"/>
                                        </p:tgtEl>
                                      </p:cBhvr>
                                    </p:animEffect>
                                  </p:childTnLst>
                                </p:cTn>
                              </p:par>
                              <p:par>
                                <p:cTn id="59" presetID="8" presetClass="entr" presetSubtype="16" fill="hold" grpId="0" nodeType="withEffect">
                                  <p:stCondLst>
                                    <p:cond delay="0"/>
                                  </p:stCondLst>
                                  <p:childTnLst>
                                    <p:set>
                                      <p:cBhvr>
                                        <p:cTn id="60" dur="1" fill="hold">
                                          <p:stCondLst>
                                            <p:cond delay="0"/>
                                          </p:stCondLst>
                                        </p:cTn>
                                        <p:tgtEl>
                                          <p:spTgt spid="176"/>
                                        </p:tgtEl>
                                        <p:attrNameLst>
                                          <p:attrName>style.visibility</p:attrName>
                                        </p:attrNameLst>
                                      </p:cBhvr>
                                      <p:to>
                                        <p:strVal val="visible"/>
                                      </p:to>
                                    </p:set>
                                    <p:animEffect transition="in" filter="diamond(in)">
                                      <p:cBhvr>
                                        <p:cTn id="61" dur="2000"/>
                                        <p:tgtEl>
                                          <p:spTgt spid="176"/>
                                        </p:tgtEl>
                                      </p:cBhvr>
                                    </p:animEffect>
                                  </p:childTnLst>
                                </p:cTn>
                              </p:par>
                              <p:par>
                                <p:cTn id="62" presetID="8" presetClass="entr" presetSubtype="16" fill="hold" grpId="0" nodeType="withEffect">
                                  <p:stCondLst>
                                    <p:cond delay="0"/>
                                  </p:stCondLst>
                                  <p:childTnLst>
                                    <p:set>
                                      <p:cBhvr>
                                        <p:cTn id="63" dur="1" fill="hold">
                                          <p:stCondLst>
                                            <p:cond delay="0"/>
                                          </p:stCondLst>
                                        </p:cTn>
                                        <p:tgtEl>
                                          <p:spTgt spid="177"/>
                                        </p:tgtEl>
                                        <p:attrNameLst>
                                          <p:attrName>style.visibility</p:attrName>
                                        </p:attrNameLst>
                                      </p:cBhvr>
                                      <p:to>
                                        <p:strVal val="visible"/>
                                      </p:to>
                                    </p:set>
                                    <p:animEffect transition="in" filter="diamond(in)">
                                      <p:cBhvr>
                                        <p:cTn id="64" dur="2000"/>
                                        <p:tgtEl>
                                          <p:spTgt spid="177"/>
                                        </p:tgtEl>
                                      </p:cBhvr>
                                    </p:animEffect>
                                  </p:childTnLst>
                                </p:cTn>
                              </p:par>
                              <p:par>
                                <p:cTn id="65" presetID="8" presetClass="entr" presetSubtype="16" fill="hold" grpId="0" nodeType="withEffect">
                                  <p:stCondLst>
                                    <p:cond delay="0"/>
                                  </p:stCondLst>
                                  <p:childTnLst>
                                    <p:set>
                                      <p:cBhvr>
                                        <p:cTn id="66" dur="1" fill="hold">
                                          <p:stCondLst>
                                            <p:cond delay="0"/>
                                          </p:stCondLst>
                                        </p:cTn>
                                        <p:tgtEl>
                                          <p:spTgt spid="178"/>
                                        </p:tgtEl>
                                        <p:attrNameLst>
                                          <p:attrName>style.visibility</p:attrName>
                                        </p:attrNameLst>
                                      </p:cBhvr>
                                      <p:to>
                                        <p:strVal val="visible"/>
                                      </p:to>
                                    </p:set>
                                    <p:animEffect transition="in" filter="diamond(in)">
                                      <p:cBhvr>
                                        <p:cTn id="67" dur="2000"/>
                                        <p:tgtEl>
                                          <p:spTgt spid="178"/>
                                        </p:tgtEl>
                                      </p:cBhvr>
                                    </p:animEffect>
                                  </p:childTnLst>
                                </p:cTn>
                              </p:par>
                              <p:par>
                                <p:cTn id="68" presetID="8" presetClass="entr" presetSubtype="16" fill="hold" grpId="0" nodeType="withEffect">
                                  <p:stCondLst>
                                    <p:cond delay="0"/>
                                  </p:stCondLst>
                                  <p:childTnLst>
                                    <p:set>
                                      <p:cBhvr>
                                        <p:cTn id="69" dur="1" fill="hold">
                                          <p:stCondLst>
                                            <p:cond delay="0"/>
                                          </p:stCondLst>
                                        </p:cTn>
                                        <p:tgtEl>
                                          <p:spTgt spid="181"/>
                                        </p:tgtEl>
                                        <p:attrNameLst>
                                          <p:attrName>style.visibility</p:attrName>
                                        </p:attrNameLst>
                                      </p:cBhvr>
                                      <p:to>
                                        <p:strVal val="visible"/>
                                      </p:to>
                                    </p:set>
                                    <p:animEffect transition="in" filter="diamond(in)">
                                      <p:cBhvr>
                                        <p:cTn id="70" dur="2000"/>
                                        <p:tgtEl>
                                          <p:spTgt spid="181"/>
                                        </p:tgtEl>
                                      </p:cBhvr>
                                    </p:animEffect>
                                  </p:childTnLst>
                                </p:cTn>
                              </p:par>
                              <p:par>
                                <p:cTn id="71" presetID="8" presetClass="entr" presetSubtype="16" fill="hold" grpId="0" nodeType="withEffect">
                                  <p:stCondLst>
                                    <p:cond delay="0"/>
                                  </p:stCondLst>
                                  <p:childTnLst>
                                    <p:set>
                                      <p:cBhvr>
                                        <p:cTn id="72" dur="1" fill="hold">
                                          <p:stCondLst>
                                            <p:cond delay="0"/>
                                          </p:stCondLst>
                                        </p:cTn>
                                        <p:tgtEl>
                                          <p:spTgt spid="182"/>
                                        </p:tgtEl>
                                        <p:attrNameLst>
                                          <p:attrName>style.visibility</p:attrName>
                                        </p:attrNameLst>
                                      </p:cBhvr>
                                      <p:to>
                                        <p:strVal val="visible"/>
                                      </p:to>
                                    </p:set>
                                    <p:animEffect transition="in" filter="diamond(in)">
                                      <p:cBhvr>
                                        <p:cTn id="73" dur="2000"/>
                                        <p:tgtEl>
                                          <p:spTgt spid="182"/>
                                        </p:tgtEl>
                                      </p:cBhvr>
                                    </p:animEffect>
                                  </p:childTnLst>
                                </p:cTn>
                              </p:par>
                              <p:par>
                                <p:cTn id="74" presetID="8" presetClass="entr" presetSubtype="16" fill="hold" grpId="0" nodeType="withEffect">
                                  <p:stCondLst>
                                    <p:cond delay="0"/>
                                  </p:stCondLst>
                                  <p:childTnLst>
                                    <p:set>
                                      <p:cBhvr>
                                        <p:cTn id="75" dur="1" fill="hold">
                                          <p:stCondLst>
                                            <p:cond delay="0"/>
                                          </p:stCondLst>
                                        </p:cTn>
                                        <p:tgtEl>
                                          <p:spTgt spid="183"/>
                                        </p:tgtEl>
                                        <p:attrNameLst>
                                          <p:attrName>style.visibility</p:attrName>
                                        </p:attrNameLst>
                                      </p:cBhvr>
                                      <p:to>
                                        <p:strVal val="visible"/>
                                      </p:to>
                                    </p:set>
                                    <p:animEffect transition="in" filter="diamond(in)">
                                      <p:cBhvr>
                                        <p:cTn id="76" dur="2000"/>
                                        <p:tgtEl>
                                          <p:spTgt spid="183"/>
                                        </p:tgtEl>
                                      </p:cBhvr>
                                    </p:animEffect>
                                  </p:childTnLst>
                                </p:cTn>
                              </p:par>
                              <p:par>
                                <p:cTn id="77" presetID="8" presetClass="entr" presetSubtype="16" fill="hold" grpId="0" nodeType="withEffect">
                                  <p:stCondLst>
                                    <p:cond delay="0"/>
                                  </p:stCondLst>
                                  <p:childTnLst>
                                    <p:set>
                                      <p:cBhvr>
                                        <p:cTn id="78" dur="1" fill="hold">
                                          <p:stCondLst>
                                            <p:cond delay="0"/>
                                          </p:stCondLst>
                                        </p:cTn>
                                        <p:tgtEl>
                                          <p:spTgt spid="185"/>
                                        </p:tgtEl>
                                        <p:attrNameLst>
                                          <p:attrName>style.visibility</p:attrName>
                                        </p:attrNameLst>
                                      </p:cBhvr>
                                      <p:to>
                                        <p:strVal val="visible"/>
                                      </p:to>
                                    </p:set>
                                    <p:animEffect transition="in" filter="diamond(in)">
                                      <p:cBhvr>
                                        <p:cTn id="79" dur="2000"/>
                                        <p:tgtEl>
                                          <p:spTgt spid="185"/>
                                        </p:tgtEl>
                                      </p:cBhvr>
                                    </p:animEffect>
                                  </p:childTnLst>
                                </p:cTn>
                              </p:par>
                              <p:par>
                                <p:cTn id="80" presetID="8" presetClass="entr" presetSubtype="16" fill="hold" grpId="0" nodeType="withEffect">
                                  <p:stCondLst>
                                    <p:cond delay="0"/>
                                  </p:stCondLst>
                                  <p:childTnLst>
                                    <p:set>
                                      <p:cBhvr>
                                        <p:cTn id="81" dur="1" fill="hold">
                                          <p:stCondLst>
                                            <p:cond delay="0"/>
                                          </p:stCondLst>
                                        </p:cTn>
                                        <p:tgtEl>
                                          <p:spTgt spid="186"/>
                                        </p:tgtEl>
                                        <p:attrNameLst>
                                          <p:attrName>style.visibility</p:attrName>
                                        </p:attrNameLst>
                                      </p:cBhvr>
                                      <p:to>
                                        <p:strVal val="visible"/>
                                      </p:to>
                                    </p:set>
                                    <p:animEffect transition="in" filter="diamond(in)">
                                      <p:cBhvr>
                                        <p:cTn id="82" dur="2000"/>
                                        <p:tgtEl>
                                          <p:spTgt spid="186"/>
                                        </p:tgtEl>
                                      </p:cBhvr>
                                    </p:animEffect>
                                  </p:childTnLst>
                                </p:cTn>
                              </p:par>
                              <p:par>
                                <p:cTn id="83" presetID="8" presetClass="entr" presetSubtype="16" fill="hold" grpId="0" nodeType="withEffect">
                                  <p:stCondLst>
                                    <p:cond delay="0"/>
                                  </p:stCondLst>
                                  <p:childTnLst>
                                    <p:set>
                                      <p:cBhvr>
                                        <p:cTn id="84" dur="1" fill="hold">
                                          <p:stCondLst>
                                            <p:cond delay="0"/>
                                          </p:stCondLst>
                                        </p:cTn>
                                        <p:tgtEl>
                                          <p:spTgt spid="187"/>
                                        </p:tgtEl>
                                        <p:attrNameLst>
                                          <p:attrName>style.visibility</p:attrName>
                                        </p:attrNameLst>
                                      </p:cBhvr>
                                      <p:to>
                                        <p:strVal val="visible"/>
                                      </p:to>
                                    </p:set>
                                    <p:animEffect transition="in" filter="diamond(in)">
                                      <p:cBhvr>
                                        <p:cTn id="85" dur="2000"/>
                                        <p:tgtEl>
                                          <p:spTgt spid="187"/>
                                        </p:tgtEl>
                                      </p:cBhvr>
                                    </p:animEffect>
                                  </p:childTnLst>
                                </p:cTn>
                              </p:par>
                              <p:par>
                                <p:cTn id="86" presetID="8" presetClass="entr" presetSubtype="16" fill="hold" grpId="0" nodeType="withEffect">
                                  <p:stCondLst>
                                    <p:cond delay="0"/>
                                  </p:stCondLst>
                                  <p:childTnLst>
                                    <p:set>
                                      <p:cBhvr>
                                        <p:cTn id="87" dur="1" fill="hold">
                                          <p:stCondLst>
                                            <p:cond delay="0"/>
                                          </p:stCondLst>
                                        </p:cTn>
                                        <p:tgtEl>
                                          <p:spTgt spid="188"/>
                                        </p:tgtEl>
                                        <p:attrNameLst>
                                          <p:attrName>style.visibility</p:attrName>
                                        </p:attrNameLst>
                                      </p:cBhvr>
                                      <p:to>
                                        <p:strVal val="visible"/>
                                      </p:to>
                                    </p:set>
                                    <p:animEffect transition="in" filter="diamond(in)">
                                      <p:cBhvr>
                                        <p:cTn id="88" dur="2000"/>
                                        <p:tgtEl>
                                          <p:spTgt spid="188"/>
                                        </p:tgtEl>
                                      </p:cBhvr>
                                    </p:animEffect>
                                  </p:childTnLst>
                                </p:cTn>
                              </p:par>
                              <p:par>
                                <p:cTn id="89" presetID="8" presetClass="entr" presetSubtype="16" fill="hold" grpId="0" nodeType="withEffect">
                                  <p:stCondLst>
                                    <p:cond delay="0"/>
                                  </p:stCondLst>
                                  <p:childTnLst>
                                    <p:set>
                                      <p:cBhvr>
                                        <p:cTn id="90" dur="1" fill="hold">
                                          <p:stCondLst>
                                            <p:cond delay="0"/>
                                          </p:stCondLst>
                                        </p:cTn>
                                        <p:tgtEl>
                                          <p:spTgt spid="189"/>
                                        </p:tgtEl>
                                        <p:attrNameLst>
                                          <p:attrName>style.visibility</p:attrName>
                                        </p:attrNameLst>
                                      </p:cBhvr>
                                      <p:to>
                                        <p:strVal val="visible"/>
                                      </p:to>
                                    </p:set>
                                    <p:animEffect transition="in" filter="diamond(in)">
                                      <p:cBhvr>
                                        <p:cTn id="91" dur="2000"/>
                                        <p:tgtEl>
                                          <p:spTgt spid="189"/>
                                        </p:tgtEl>
                                      </p:cBhvr>
                                    </p:animEffect>
                                  </p:childTnLst>
                                </p:cTn>
                              </p:par>
                              <p:par>
                                <p:cTn id="92" presetID="8" presetClass="entr" presetSubtype="16" fill="hold" grpId="0" nodeType="withEffect">
                                  <p:stCondLst>
                                    <p:cond delay="0"/>
                                  </p:stCondLst>
                                  <p:childTnLst>
                                    <p:set>
                                      <p:cBhvr>
                                        <p:cTn id="93" dur="1" fill="hold">
                                          <p:stCondLst>
                                            <p:cond delay="0"/>
                                          </p:stCondLst>
                                        </p:cTn>
                                        <p:tgtEl>
                                          <p:spTgt spid="190"/>
                                        </p:tgtEl>
                                        <p:attrNameLst>
                                          <p:attrName>style.visibility</p:attrName>
                                        </p:attrNameLst>
                                      </p:cBhvr>
                                      <p:to>
                                        <p:strVal val="visible"/>
                                      </p:to>
                                    </p:set>
                                    <p:animEffect transition="in" filter="diamond(in)">
                                      <p:cBhvr>
                                        <p:cTn id="94" dur="2000"/>
                                        <p:tgtEl>
                                          <p:spTgt spid="190"/>
                                        </p:tgtEl>
                                      </p:cBhvr>
                                    </p:animEffect>
                                  </p:childTnLst>
                                </p:cTn>
                              </p:par>
                              <p:par>
                                <p:cTn id="95" presetID="8" presetClass="entr" presetSubtype="16" fill="hold" grpId="0" nodeType="withEffect">
                                  <p:stCondLst>
                                    <p:cond delay="0"/>
                                  </p:stCondLst>
                                  <p:childTnLst>
                                    <p:set>
                                      <p:cBhvr>
                                        <p:cTn id="96" dur="1" fill="hold">
                                          <p:stCondLst>
                                            <p:cond delay="0"/>
                                          </p:stCondLst>
                                        </p:cTn>
                                        <p:tgtEl>
                                          <p:spTgt spid="191"/>
                                        </p:tgtEl>
                                        <p:attrNameLst>
                                          <p:attrName>style.visibility</p:attrName>
                                        </p:attrNameLst>
                                      </p:cBhvr>
                                      <p:to>
                                        <p:strVal val="visible"/>
                                      </p:to>
                                    </p:set>
                                    <p:animEffect transition="in" filter="diamond(in)">
                                      <p:cBhvr>
                                        <p:cTn id="97" dur="2000"/>
                                        <p:tgtEl>
                                          <p:spTgt spid="191"/>
                                        </p:tgtEl>
                                      </p:cBhvr>
                                    </p:animEffect>
                                  </p:childTnLst>
                                </p:cTn>
                              </p:par>
                              <p:par>
                                <p:cTn id="98" presetID="8" presetClass="entr" presetSubtype="16" fill="hold" grpId="0" nodeType="withEffect">
                                  <p:stCondLst>
                                    <p:cond delay="0"/>
                                  </p:stCondLst>
                                  <p:childTnLst>
                                    <p:set>
                                      <p:cBhvr>
                                        <p:cTn id="99" dur="1" fill="hold">
                                          <p:stCondLst>
                                            <p:cond delay="0"/>
                                          </p:stCondLst>
                                        </p:cTn>
                                        <p:tgtEl>
                                          <p:spTgt spid="192"/>
                                        </p:tgtEl>
                                        <p:attrNameLst>
                                          <p:attrName>style.visibility</p:attrName>
                                        </p:attrNameLst>
                                      </p:cBhvr>
                                      <p:to>
                                        <p:strVal val="visible"/>
                                      </p:to>
                                    </p:set>
                                    <p:animEffect transition="in" filter="diamond(in)">
                                      <p:cBhvr>
                                        <p:cTn id="100" dur="2000"/>
                                        <p:tgtEl>
                                          <p:spTgt spid="192"/>
                                        </p:tgtEl>
                                      </p:cBhvr>
                                    </p:animEffect>
                                  </p:childTnLst>
                                </p:cTn>
                              </p:par>
                              <p:par>
                                <p:cTn id="101" presetID="8" presetClass="entr" presetSubtype="16" fill="hold" grpId="0" nodeType="withEffect">
                                  <p:stCondLst>
                                    <p:cond delay="0"/>
                                  </p:stCondLst>
                                  <p:childTnLst>
                                    <p:set>
                                      <p:cBhvr>
                                        <p:cTn id="102" dur="1" fill="hold">
                                          <p:stCondLst>
                                            <p:cond delay="0"/>
                                          </p:stCondLst>
                                        </p:cTn>
                                        <p:tgtEl>
                                          <p:spTgt spid="193"/>
                                        </p:tgtEl>
                                        <p:attrNameLst>
                                          <p:attrName>style.visibility</p:attrName>
                                        </p:attrNameLst>
                                      </p:cBhvr>
                                      <p:to>
                                        <p:strVal val="visible"/>
                                      </p:to>
                                    </p:set>
                                    <p:animEffect transition="in" filter="diamond(in)">
                                      <p:cBhvr>
                                        <p:cTn id="103" dur="2000"/>
                                        <p:tgtEl>
                                          <p:spTgt spid="193"/>
                                        </p:tgtEl>
                                      </p:cBhvr>
                                    </p:animEffect>
                                  </p:childTnLst>
                                </p:cTn>
                              </p:par>
                              <p:par>
                                <p:cTn id="104" presetID="8" presetClass="entr" presetSubtype="16" fill="hold" grpId="0" nodeType="withEffect">
                                  <p:stCondLst>
                                    <p:cond delay="0"/>
                                  </p:stCondLst>
                                  <p:childTnLst>
                                    <p:set>
                                      <p:cBhvr>
                                        <p:cTn id="105" dur="1" fill="hold">
                                          <p:stCondLst>
                                            <p:cond delay="0"/>
                                          </p:stCondLst>
                                        </p:cTn>
                                        <p:tgtEl>
                                          <p:spTgt spid="194"/>
                                        </p:tgtEl>
                                        <p:attrNameLst>
                                          <p:attrName>style.visibility</p:attrName>
                                        </p:attrNameLst>
                                      </p:cBhvr>
                                      <p:to>
                                        <p:strVal val="visible"/>
                                      </p:to>
                                    </p:set>
                                    <p:animEffect transition="in" filter="diamond(in)">
                                      <p:cBhvr>
                                        <p:cTn id="106" dur="2000"/>
                                        <p:tgtEl>
                                          <p:spTgt spid="194"/>
                                        </p:tgtEl>
                                      </p:cBhvr>
                                    </p:animEffect>
                                  </p:childTnLst>
                                </p:cTn>
                              </p:par>
                            </p:childTnLst>
                          </p:cTn>
                        </p:par>
                      </p:childTnLst>
                    </p:cTn>
                  </p:par>
                  <p:par>
                    <p:cTn id="107" fill="hold">
                      <p:stCondLst>
                        <p:cond delay="indefinite"/>
                      </p:stCondLst>
                      <p:childTnLst>
                        <p:par>
                          <p:cTn id="108" fill="hold">
                            <p:stCondLst>
                              <p:cond delay="0"/>
                            </p:stCondLst>
                            <p:childTnLst>
                              <p:par>
                                <p:cTn id="109" presetID="6" presetClass="entr" presetSubtype="16" fill="hold" grpId="0" nodeType="clickEffect">
                                  <p:stCondLst>
                                    <p:cond delay="0"/>
                                  </p:stCondLst>
                                  <p:childTnLst>
                                    <p:set>
                                      <p:cBhvr>
                                        <p:cTn id="110" dur="1" fill="hold">
                                          <p:stCondLst>
                                            <p:cond delay="0"/>
                                          </p:stCondLst>
                                        </p:cTn>
                                        <p:tgtEl>
                                          <p:spTgt spid="196"/>
                                        </p:tgtEl>
                                        <p:attrNameLst>
                                          <p:attrName>style.visibility</p:attrName>
                                        </p:attrNameLst>
                                      </p:cBhvr>
                                      <p:to>
                                        <p:strVal val="visible"/>
                                      </p:to>
                                    </p:set>
                                    <p:animEffect transition="in" filter="circle(in)">
                                      <p:cBhvr>
                                        <p:cTn id="111" dur="2000"/>
                                        <p:tgtEl>
                                          <p:spTgt spid="196"/>
                                        </p:tgtEl>
                                      </p:cBhvr>
                                    </p:animEffect>
                                  </p:childTnLst>
                                </p:cTn>
                              </p:par>
                              <p:par>
                                <p:cTn id="112" presetID="6" presetClass="entr" presetSubtype="16" fill="hold" nodeType="withEffect">
                                  <p:stCondLst>
                                    <p:cond delay="0"/>
                                  </p:stCondLst>
                                  <p:childTnLst>
                                    <p:set>
                                      <p:cBhvr>
                                        <p:cTn id="113" dur="1" fill="hold">
                                          <p:stCondLst>
                                            <p:cond delay="0"/>
                                          </p:stCondLst>
                                        </p:cTn>
                                        <p:tgtEl>
                                          <p:spTgt spid="1026"/>
                                        </p:tgtEl>
                                        <p:attrNameLst>
                                          <p:attrName>style.visibility</p:attrName>
                                        </p:attrNameLst>
                                      </p:cBhvr>
                                      <p:to>
                                        <p:strVal val="visible"/>
                                      </p:to>
                                    </p:set>
                                    <p:animEffect transition="in" filter="circle(in)">
                                      <p:cBhvr>
                                        <p:cTn id="114" dur="2000"/>
                                        <p:tgtEl>
                                          <p:spTgt spid="1026"/>
                                        </p:tgtEl>
                                      </p:cBhvr>
                                    </p:animEffect>
                                  </p:childTnLst>
                                </p:cTn>
                              </p:par>
                              <p:par>
                                <p:cTn id="115" presetID="6" presetClass="entr" presetSubtype="16" fill="hold" grpId="0" nodeType="withEffect">
                                  <p:stCondLst>
                                    <p:cond delay="0"/>
                                  </p:stCondLst>
                                  <p:childTnLst>
                                    <p:set>
                                      <p:cBhvr>
                                        <p:cTn id="116" dur="1" fill="hold">
                                          <p:stCondLst>
                                            <p:cond delay="0"/>
                                          </p:stCondLst>
                                        </p:cTn>
                                        <p:tgtEl>
                                          <p:spTgt spid="195"/>
                                        </p:tgtEl>
                                        <p:attrNameLst>
                                          <p:attrName>style.visibility</p:attrName>
                                        </p:attrNameLst>
                                      </p:cBhvr>
                                      <p:to>
                                        <p:strVal val="visible"/>
                                      </p:to>
                                    </p:set>
                                    <p:animEffect transition="in" filter="circle(in)">
                                      <p:cBhvr>
                                        <p:cTn id="117" dur="20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P spid="159" grpId="0" animBg="1"/>
      <p:bldP spid="160" grpId="0" animBg="1"/>
      <p:bldP spid="161" grpId="0" animBg="1"/>
      <p:bldP spid="162" grpId="0"/>
      <p:bldP spid="163" grpId="0"/>
      <p:bldP spid="128" grpId="0" animBg="1"/>
      <p:bldP spid="134" grpId="0" animBg="1"/>
      <p:bldP spid="145" grpId="0"/>
      <p:bldP spid="168" grpId="0" animBg="1"/>
      <p:bldP spid="169" grpId="0" animBg="1"/>
      <p:bldP spid="170" grpId="0" animBg="1"/>
      <p:bldP spid="171" grpId="0" animBg="1"/>
      <p:bldP spid="172" grpId="0"/>
      <p:bldP spid="173" grpId="0" animBg="1"/>
      <p:bldP spid="174" grpId="0" animBg="1"/>
      <p:bldP spid="143" grpId="0" animBg="1"/>
      <p:bldP spid="175" grpId="0"/>
      <p:bldP spid="176" grpId="0" animBg="1"/>
      <p:bldP spid="177" grpId="0" animBg="1"/>
      <p:bldP spid="178" grpId="0" animBg="1"/>
      <p:bldP spid="181" grpId="0" animBg="1"/>
      <p:bldP spid="182" grpId="0" animBg="1"/>
      <p:bldP spid="183" grpId="0"/>
      <p:bldP spid="185" grpId="0" animBg="1"/>
      <p:bldP spid="186" grpId="0" animBg="1"/>
      <p:bldP spid="187" grpId="0"/>
      <p:bldP spid="188" grpId="0"/>
      <p:bldP spid="189" grpId="0" animBg="1"/>
      <p:bldP spid="190" grpId="0" animBg="1"/>
      <p:bldP spid="191" grpId="0" animBg="1"/>
      <p:bldP spid="192" grpId="0" animBg="1"/>
      <p:bldP spid="193" grpId="0" animBg="1"/>
      <p:bldP spid="194" grpId="0" animBg="1"/>
      <p:bldP spid="195" grpId="0"/>
      <p:bldP spid="19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52407" y="1138828"/>
            <a:ext cx="10930191" cy="269304"/>
          </a:xfrm>
          <a:prstGeom prst="rect">
            <a:avLst/>
          </a:prstGeom>
        </p:spPr>
        <p:txBody>
          <a:bodyPr vert="horz" wrap="square" lIns="0" tIns="0" rIns="0" bIns="0" rtlCol="0">
            <a:spAutoFit/>
          </a:bodyPr>
          <a:lstStyle/>
          <a:p>
            <a:pPr marL="12700">
              <a:lnSpc>
                <a:spcPts val="2100"/>
              </a:lnSpc>
            </a:pPr>
            <a:r>
              <a:rPr sz="3200" b="0" i="0" spc="-5" dirty="0">
                <a:solidFill>
                  <a:srgbClr val="C00000"/>
                </a:solidFill>
                <a:latin typeface="Trebuchet MS" pitchFamily="34" charset="0"/>
                <a:cs typeface="Verdana"/>
              </a:rPr>
              <a:t>Provision </a:t>
            </a:r>
            <a:r>
              <a:rPr sz="3200" b="0" i="0" dirty="0">
                <a:solidFill>
                  <a:srgbClr val="C00000"/>
                </a:solidFill>
                <a:latin typeface="Trebuchet MS" pitchFamily="34" charset="0"/>
                <a:cs typeface="Verdana"/>
              </a:rPr>
              <a:t>of </a:t>
            </a:r>
            <a:r>
              <a:rPr sz="3200" b="0" i="0" spc="-5" dirty="0">
                <a:solidFill>
                  <a:srgbClr val="C00000"/>
                </a:solidFill>
                <a:latin typeface="Trebuchet MS" pitchFamily="34" charset="0"/>
                <a:cs typeface="Verdana"/>
              </a:rPr>
              <a:t>unrelated H</a:t>
            </a:r>
            <a:r>
              <a:rPr lang="tr-TR" sz="3200" b="0" i="0" spc="-5" dirty="0">
                <a:solidFill>
                  <a:srgbClr val="C00000"/>
                </a:solidFill>
                <a:latin typeface="Trebuchet MS" pitchFamily="34" charset="0"/>
                <a:cs typeface="Verdana"/>
              </a:rPr>
              <a:t>S</a:t>
            </a:r>
            <a:r>
              <a:rPr sz="3200" b="0" i="0" spc="-5" dirty="0">
                <a:solidFill>
                  <a:srgbClr val="C00000"/>
                </a:solidFill>
                <a:latin typeface="Trebuchet MS" pitchFamily="34" charset="0"/>
                <a:cs typeface="Verdana"/>
              </a:rPr>
              <a:t>C</a:t>
            </a:r>
            <a:r>
              <a:rPr sz="3200" b="0" i="0" dirty="0">
                <a:solidFill>
                  <a:srgbClr val="C00000"/>
                </a:solidFill>
                <a:latin typeface="Trebuchet MS" pitchFamily="34" charset="0"/>
                <a:cs typeface="Verdana"/>
              </a:rPr>
              <a:t> </a:t>
            </a:r>
            <a:r>
              <a:rPr sz="3200" b="0" i="0" spc="-5" dirty="0">
                <a:solidFill>
                  <a:srgbClr val="C00000"/>
                </a:solidFill>
                <a:latin typeface="Trebuchet MS" pitchFamily="34" charset="0"/>
                <a:cs typeface="Verdana"/>
              </a:rPr>
              <a:t>donors</a:t>
            </a:r>
            <a:endParaRPr sz="3200" b="0" dirty="0">
              <a:solidFill>
                <a:srgbClr val="C00000"/>
              </a:solidFill>
              <a:latin typeface="Trebuchet MS" pitchFamily="34" charset="0"/>
              <a:cs typeface="Verdana"/>
            </a:endParaRPr>
          </a:p>
        </p:txBody>
      </p:sp>
      <p:sp>
        <p:nvSpPr>
          <p:cNvPr id="6" name="5 İçerik Yer Tutucusu"/>
          <p:cNvSpPr>
            <a:spLocks noGrp="1"/>
          </p:cNvSpPr>
          <p:nvPr>
            <p:ph sz="quarter" idx="13"/>
          </p:nvPr>
        </p:nvSpPr>
        <p:spPr>
          <a:xfrm>
            <a:off x="172163" y="1770947"/>
            <a:ext cx="9144000" cy="4847481"/>
          </a:xfrm>
        </p:spPr>
        <p:txBody>
          <a:bodyPr/>
          <a:lstStyle/>
          <a:p>
            <a:pPr>
              <a:lnSpc>
                <a:spcPct val="250000"/>
              </a:lnSpc>
              <a:buFont typeface="Wingdings" pitchFamily="2" charset="2"/>
              <a:buChar char="Ø"/>
            </a:pPr>
            <a:r>
              <a:rPr lang="tr-TR" sz="1800" dirty="0">
                <a:solidFill>
                  <a:schemeClr val="accent5">
                    <a:lumMod val="50000"/>
                  </a:schemeClr>
                </a:solidFill>
                <a:latin typeface="Trebuchet MS" pitchFamily="34" charset="0"/>
              </a:rPr>
              <a:t> </a:t>
            </a:r>
            <a:r>
              <a:rPr lang="en-US" sz="1800" dirty="0">
                <a:solidFill>
                  <a:schemeClr val="accent5">
                    <a:lumMod val="50000"/>
                  </a:schemeClr>
                </a:solidFill>
                <a:latin typeface="Trebuchet MS" pitchFamily="34" charset="0"/>
              </a:rPr>
              <a:t>A </a:t>
            </a:r>
            <a:r>
              <a:rPr lang="tr-TR" sz="1800" b="1" u="sng" dirty="0">
                <a:solidFill>
                  <a:schemeClr val="accent5">
                    <a:lumMod val="75000"/>
                  </a:schemeClr>
                </a:solidFill>
              </a:rPr>
              <a:t>6/6 </a:t>
            </a:r>
            <a:r>
              <a:rPr lang="en-US" sz="1800" dirty="0">
                <a:solidFill>
                  <a:schemeClr val="accent5">
                    <a:lumMod val="50000"/>
                  </a:schemeClr>
                </a:solidFill>
                <a:latin typeface="Trebuchet MS" pitchFamily="34" charset="0"/>
              </a:rPr>
              <a:t>matched, related </a:t>
            </a:r>
            <a:r>
              <a:rPr lang="tr-TR" sz="1800" dirty="0" err="1">
                <a:solidFill>
                  <a:schemeClr val="accent5">
                    <a:lumMod val="50000"/>
                  </a:schemeClr>
                </a:solidFill>
                <a:latin typeface="Trebuchet MS" pitchFamily="34" charset="0"/>
              </a:rPr>
              <a:t>sibling</a:t>
            </a:r>
            <a:r>
              <a:rPr lang="tr-TR" sz="1800" dirty="0">
                <a:solidFill>
                  <a:schemeClr val="accent5">
                    <a:lumMod val="50000"/>
                  </a:schemeClr>
                </a:solidFill>
                <a:latin typeface="Trebuchet MS" pitchFamily="34" charset="0"/>
              </a:rPr>
              <a:t> </a:t>
            </a:r>
            <a:r>
              <a:rPr lang="en-US" sz="1800" dirty="0">
                <a:solidFill>
                  <a:schemeClr val="accent5">
                    <a:lumMod val="50000"/>
                  </a:schemeClr>
                </a:solidFill>
                <a:latin typeface="Trebuchet MS" pitchFamily="34" charset="0"/>
              </a:rPr>
              <a:t>donor is the accepted </a:t>
            </a:r>
            <a:r>
              <a:rPr lang="tr-TR" sz="1800" dirty="0">
                <a:solidFill>
                  <a:schemeClr val="accent5">
                    <a:lumMod val="50000"/>
                  </a:schemeClr>
                </a:solidFill>
                <a:latin typeface="Trebuchet MS" pitchFamily="34" charset="0"/>
              </a:rPr>
              <a:t>   </a:t>
            </a:r>
            <a:r>
              <a:rPr lang="en-US" sz="1800" dirty="0">
                <a:solidFill>
                  <a:schemeClr val="accent5">
                    <a:lumMod val="50000"/>
                  </a:schemeClr>
                </a:solidFill>
                <a:latin typeface="Trebuchet MS" pitchFamily="34" charset="0"/>
              </a:rPr>
              <a:t>first choice. </a:t>
            </a:r>
            <a:endParaRPr lang="tr-TR" sz="1800" dirty="0">
              <a:solidFill>
                <a:schemeClr val="accent5">
                  <a:lumMod val="50000"/>
                </a:schemeClr>
              </a:solidFill>
              <a:latin typeface="Trebuchet MS" pitchFamily="34" charset="0"/>
            </a:endParaRPr>
          </a:p>
          <a:p>
            <a:pPr>
              <a:lnSpc>
                <a:spcPct val="250000"/>
              </a:lnSpc>
            </a:pPr>
            <a:r>
              <a:rPr lang="tr-TR" sz="1800" b="1" dirty="0">
                <a:solidFill>
                  <a:srgbClr val="FF0000"/>
                </a:solidFill>
              </a:rPr>
              <a:t>      * </a:t>
            </a:r>
            <a:r>
              <a:rPr lang="tr-TR" sz="1800" b="1" u="sng" dirty="0">
                <a:solidFill>
                  <a:srgbClr val="FF0000"/>
                </a:solidFill>
              </a:rPr>
              <a:t>NOTE: </a:t>
            </a:r>
            <a:r>
              <a:rPr lang="tr-TR" sz="1800" u="sng" dirty="0">
                <a:solidFill>
                  <a:srgbClr val="FF0000"/>
                </a:solidFill>
              </a:rPr>
              <a:t>HLA A, B, DR (6/6) </a:t>
            </a:r>
            <a:r>
              <a:rPr lang="tr-TR" sz="1800" u="sng" dirty="0" err="1">
                <a:solidFill>
                  <a:srgbClr val="FF0000"/>
                </a:solidFill>
              </a:rPr>
              <a:t>sibling</a:t>
            </a:r>
            <a:r>
              <a:rPr lang="tr-TR" sz="1800" u="sng" dirty="0">
                <a:solidFill>
                  <a:srgbClr val="FF0000"/>
                </a:solidFill>
              </a:rPr>
              <a:t> donor </a:t>
            </a:r>
            <a:r>
              <a:rPr lang="tr-TR" sz="1800" u="sng" dirty="0" err="1">
                <a:solidFill>
                  <a:srgbClr val="FF0000"/>
                </a:solidFill>
              </a:rPr>
              <a:t>better</a:t>
            </a:r>
            <a:r>
              <a:rPr lang="tr-TR" sz="1800" u="sng" dirty="0">
                <a:solidFill>
                  <a:srgbClr val="FF0000"/>
                </a:solidFill>
              </a:rPr>
              <a:t> </a:t>
            </a:r>
            <a:r>
              <a:rPr lang="tr-TR" sz="1800" u="sng" dirty="0" err="1">
                <a:solidFill>
                  <a:srgbClr val="FF0000"/>
                </a:solidFill>
              </a:rPr>
              <a:t>than</a:t>
            </a:r>
            <a:r>
              <a:rPr lang="tr-TR" sz="1800" u="sng" dirty="0">
                <a:solidFill>
                  <a:srgbClr val="FF0000"/>
                </a:solidFill>
              </a:rPr>
              <a:t> (10/10) </a:t>
            </a:r>
            <a:r>
              <a:rPr lang="tr-TR" sz="1800" u="sng" dirty="0" err="1">
                <a:solidFill>
                  <a:srgbClr val="FF0000"/>
                </a:solidFill>
              </a:rPr>
              <a:t>unrelated</a:t>
            </a:r>
            <a:r>
              <a:rPr lang="tr-TR" sz="1800" u="sng" dirty="0">
                <a:solidFill>
                  <a:srgbClr val="FF0000"/>
                </a:solidFill>
              </a:rPr>
              <a:t> donor.  </a:t>
            </a:r>
            <a:endParaRPr lang="tr-TR" sz="1800" u="sng" dirty="0">
              <a:solidFill>
                <a:schemeClr val="accent5">
                  <a:lumMod val="50000"/>
                </a:schemeClr>
              </a:solidFill>
              <a:latin typeface="Trebuchet MS" pitchFamily="34" charset="0"/>
            </a:endParaRPr>
          </a:p>
          <a:p>
            <a:pPr>
              <a:lnSpc>
                <a:spcPct val="250000"/>
              </a:lnSpc>
              <a:buFont typeface="Wingdings" pitchFamily="2" charset="2"/>
              <a:buChar char="Ø"/>
            </a:pPr>
            <a:r>
              <a:rPr lang="tr-TR" sz="1800" dirty="0">
                <a:latin typeface="Trebuchet MS" pitchFamily="34" charset="0"/>
              </a:rPr>
              <a:t> </a:t>
            </a:r>
            <a:r>
              <a:rPr lang="en-US" sz="1800" dirty="0">
                <a:latin typeface="Trebuchet MS" pitchFamily="34" charset="0"/>
              </a:rPr>
              <a:t>Genetics dictate that siblings have a 25 percent chance of matching. </a:t>
            </a:r>
            <a:endParaRPr lang="tr-TR" sz="1800" dirty="0">
              <a:latin typeface="Trebuchet MS" pitchFamily="34" charset="0"/>
            </a:endParaRPr>
          </a:p>
          <a:p>
            <a:pPr>
              <a:lnSpc>
                <a:spcPct val="250000"/>
              </a:lnSpc>
              <a:buFont typeface="Wingdings" pitchFamily="2" charset="2"/>
              <a:buChar char="Ø"/>
            </a:pPr>
            <a:r>
              <a:rPr lang="tr-TR" sz="1800" dirty="0">
                <a:solidFill>
                  <a:schemeClr val="tx2">
                    <a:lumMod val="60000"/>
                    <a:lumOff val="40000"/>
                  </a:schemeClr>
                </a:solidFill>
                <a:latin typeface="Trebuchet MS" pitchFamily="34" charset="0"/>
              </a:rPr>
              <a:t> </a:t>
            </a:r>
            <a:r>
              <a:rPr lang="en-US" sz="1800" dirty="0">
                <a:solidFill>
                  <a:schemeClr val="tx2">
                    <a:lumMod val="60000"/>
                    <a:lumOff val="40000"/>
                  </a:schemeClr>
                </a:solidFill>
                <a:latin typeface="Trebuchet MS" pitchFamily="34" charset="0"/>
              </a:rPr>
              <a:t>Those without a matched, related donor have 70 percent chance for Caucasians</a:t>
            </a:r>
            <a:endParaRPr lang="tr-TR" sz="1800" dirty="0">
              <a:solidFill>
                <a:schemeClr val="tx2">
                  <a:lumMod val="60000"/>
                  <a:lumOff val="40000"/>
                </a:schemeClr>
              </a:solidFill>
              <a:latin typeface="Trebuchet MS" pitchFamily="34" charset="0"/>
            </a:endParaRPr>
          </a:p>
          <a:p>
            <a:pPr>
              <a:lnSpc>
                <a:spcPct val="250000"/>
              </a:lnSpc>
              <a:buFont typeface="Wingdings" pitchFamily="2" charset="2"/>
              <a:buChar char="Ø"/>
            </a:pPr>
            <a:r>
              <a:rPr lang="en-US" sz="1800" dirty="0">
                <a:solidFill>
                  <a:schemeClr val="tx2">
                    <a:lumMod val="60000"/>
                    <a:lumOff val="40000"/>
                  </a:schemeClr>
                </a:solidFill>
                <a:latin typeface="Trebuchet MS" pitchFamily="34" charset="0"/>
              </a:rPr>
              <a:t> </a:t>
            </a:r>
            <a:r>
              <a:rPr lang="tr-TR" sz="1800" dirty="0">
                <a:solidFill>
                  <a:schemeClr val="accent6">
                    <a:lumMod val="50000"/>
                  </a:schemeClr>
                </a:solidFill>
                <a:latin typeface="Trebuchet MS" pitchFamily="34" charset="0"/>
              </a:rPr>
              <a:t>O</a:t>
            </a:r>
            <a:r>
              <a:rPr lang="en-US" sz="1800" dirty="0">
                <a:solidFill>
                  <a:schemeClr val="accent6">
                    <a:lumMod val="50000"/>
                  </a:schemeClr>
                </a:solidFill>
                <a:latin typeface="Trebuchet MS" pitchFamily="34" charset="0"/>
              </a:rPr>
              <a:t>r only 10 percent chance for other or mixed ethnicities of finding a matched,</a:t>
            </a:r>
            <a:endParaRPr lang="tr-TR" sz="1800" dirty="0">
              <a:solidFill>
                <a:schemeClr val="accent6">
                  <a:lumMod val="50000"/>
                </a:schemeClr>
              </a:solidFill>
              <a:latin typeface="Trebuchet MS" pitchFamily="34" charset="0"/>
            </a:endParaRPr>
          </a:p>
          <a:p>
            <a:pPr>
              <a:lnSpc>
                <a:spcPct val="250000"/>
              </a:lnSpc>
              <a:buFont typeface="Wingdings" pitchFamily="2" charset="2"/>
              <a:buChar char="Ø"/>
            </a:pPr>
            <a:r>
              <a:rPr lang="tr-TR" sz="1800" dirty="0">
                <a:latin typeface="Trebuchet MS" pitchFamily="34" charset="0"/>
              </a:rPr>
              <a:t> </a:t>
            </a:r>
            <a:r>
              <a:rPr lang="en-US" sz="1800" dirty="0">
                <a:latin typeface="Trebuchet MS" pitchFamily="34" charset="0"/>
              </a:rPr>
              <a:t>Cord blood </a:t>
            </a:r>
            <a:r>
              <a:rPr lang="tr-TR" sz="1800" dirty="0">
                <a:latin typeface="Trebuchet MS" pitchFamily="34" charset="0"/>
              </a:rPr>
              <a:t> &amp; </a:t>
            </a:r>
            <a:r>
              <a:rPr lang="en-US" sz="1800" dirty="0">
                <a:latin typeface="Trebuchet MS" pitchFamily="34" charset="0"/>
              </a:rPr>
              <a:t>Haploidentical</a:t>
            </a:r>
            <a:r>
              <a:rPr lang="tr-TR" sz="1800" dirty="0">
                <a:latin typeface="Trebuchet MS" pitchFamily="34" charset="0"/>
              </a:rPr>
              <a:t> </a:t>
            </a:r>
            <a:r>
              <a:rPr lang="tr-TR" sz="1800" dirty="0" err="1">
                <a:latin typeface="Trebuchet MS" pitchFamily="34" charset="0"/>
              </a:rPr>
              <a:t>donors</a:t>
            </a:r>
            <a:r>
              <a:rPr lang="tr-TR" sz="1800" dirty="0">
                <a:latin typeface="Trebuchet MS" pitchFamily="34" charset="0"/>
              </a:rPr>
              <a:t>  are </a:t>
            </a:r>
            <a:r>
              <a:rPr lang="en-US" sz="1800" dirty="0">
                <a:latin typeface="Trebuchet MS" pitchFamily="34" charset="0"/>
              </a:rPr>
              <a:t>acceptable as a donor source.</a:t>
            </a:r>
            <a:endParaRPr lang="tr-TR" sz="1800" dirty="0">
              <a:latin typeface="Trebuchet MS" pitchFamily="34" charset="0"/>
            </a:endParaRPr>
          </a:p>
          <a:p>
            <a:pPr>
              <a:lnSpc>
                <a:spcPct val="250000"/>
              </a:lnSpc>
            </a:pPr>
            <a:endParaRPr lang="tr-TR" sz="1800" dirty="0">
              <a:latin typeface="Trebuchet MS" pitchFamily="34" charset="0"/>
            </a:endParaRPr>
          </a:p>
        </p:txBody>
      </p:sp>
      <p:sp>
        <p:nvSpPr>
          <p:cNvPr id="4" name="object 4"/>
          <p:cNvSpPr txBox="1"/>
          <p:nvPr/>
        </p:nvSpPr>
        <p:spPr>
          <a:xfrm>
            <a:off x="2422567" y="6483864"/>
            <a:ext cx="9582065" cy="218008"/>
          </a:xfrm>
          <a:prstGeom prst="rect">
            <a:avLst/>
          </a:prstGeom>
        </p:spPr>
        <p:txBody>
          <a:bodyPr vert="horz" wrap="square" lIns="0" tIns="0" rIns="0" bIns="0" rtlCol="0">
            <a:spAutoFit/>
          </a:bodyPr>
          <a:lstStyle/>
          <a:p>
            <a:pPr marL="12700" algn="r">
              <a:lnSpc>
                <a:spcPts val="1680"/>
              </a:lnSpc>
            </a:pPr>
            <a:r>
              <a:rPr sz="1500" spc="-5" dirty="0">
                <a:solidFill>
                  <a:schemeClr val="accent6">
                    <a:lumMod val="50000"/>
                  </a:schemeClr>
                </a:solidFill>
                <a:cs typeface="Verdana"/>
              </a:rPr>
              <a:t>RN </a:t>
            </a:r>
            <a:r>
              <a:rPr sz="1500" dirty="0">
                <a:solidFill>
                  <a:schemeClr val="accent6">
                    <a:lumMod val="50000"/>
                  </a:schemeClr>
                </a:solidFill>
                <a:cs typeface="Verdana"/>
              </a:rPr>
              <a:t>Lown </a:t>
            </a:r>
            <a:r>
              <a:rPr sz="1500" spc="-5" dirty="0">
                <a:solidFill>
                  <a:schemeClr val="accent6">
                    <a:lumMod val="50000"/>
                  </a:schemeClr>
                </a:solidFill>
                <a:cs typeface="Verdana"/>
              </a:rPr>
              <a:t>and </a:t>
            </a:r>
            <a:r>
              <a:rPr sz="1500" dirty="0">
                <a:solidFill>
                  <a:schemeClr val="accent6">
                    <a:lumMod val="50000"/>
                  </a:schemeClr>
                </a:solidFill>
                <a:cs typeface="Verdana"/>
              </a:rPr>
              <a:t>BE</a:t>
            </a:r>
            <a:r>
              <a:rPr sz="1500" spc="-85" dirty="0">
                <a:solidFill>
                  <a:schemeClr val="accent6">
                    <a:lumMod val="50000"/>
                  </a:schemeClr>
                </a:solidFill>
                <a:cs typeface="Verdana"/>
              </a:rPr>
              <a:t> </a:t>
            </a:r>
            <a:r>
              <a:rPr sz="1500" spc="-5" dirty="0">
                <a:solidFill>
                  <a:schemeClr val="accent6">
                    <a:lumMod val="50000"/>
                  </a:schemeClr>
                </a:solidFill>
                <a:cs typeface="Verdana"/>
              </a:rPr>
              <a:t>Shaw</a:t>
            </a:r>
            <a:r>
              <a:rPr lang="tr-TR" sz="1500" spc="-5" dirty="0">
                <a:solidFill>
                  <a:schemeClr val="accent6">
                    <a:lumMod val="50000"/>
                  </a:schemeClr>
                </a:solidFill>
                <a:cs typeface="Verdana"/>
              </a:rPr>
              <a:t>, </a:t>
            </a:r>
            <a:r>
              <a:rPr lang="tr-TR" sz="1500" dirty="0">
                <a:solidFill>
                  <a:schemeClr val="accent6">
                    <a:lumMod val="50000"/>
                  </a:schemeClr>
                </a:solidFill>
                <a:cs typeface="Verdana"/>
              </a:rPr>
              <a:t> </a:t>
            </a:r>
            <a:r>
              <a:rPr sz="1500" dirty="0">
                <a:solidFill>
                  <a:schemeClr val="accent6">
                    <a:lumMod val="50000"/>
                  </a:schemeClr>
                </a:solidFill>
                <a:cs typeface="Verdana"/>
              </a:rPr>
              <a:t>Bone </a:t>
            </a:r>
            <a:r>
              <a:rPr sz="1500" spc="-5" dirty="0">
                <a:solidFill>
                  <a:schemeClr val="accent6">
                    <a:lumMod val="50000"/>
                  </a:schemeClr>
                </a:solidFill>
                <a:cs typeface="Verdana"/>
              </a:rPr>
              <a:t>Marrow Transplantation </a:t>
            </a:r>
            <a:r>
              <a:rPr sz="1500" spc="-10" dirty="0">
                <a:solidFill>
                  <a:schemeClr val="accent6">
                    <a:lumMod val="50000"/>
                  </a:schemeClr>
                </a:solidFill>
                <a:cs typeface="Verdana"/>
              </a:rPr>
              <a:t>(2013) 48,</a:t>
            </a:r>
            <a:r>
              <a:rPr sz="1500" spc="-20" dirty="0">
                <a:solidFill>
                  <a:schemeClr val="accent6">
                    <a:lumMod val="50000"/>
                  </a:schemeClr>
                </a:solidFill>
                <a:cs typeface="Verdana"/>
              </a:rPr>
              <a:t> </a:t>
            </a:r>
            <a:r>
              <a:rPr sz="1500" spc="-5" dirty="0">
                <a:solidFill>
                  <a:schemeClr val="accent6">
                    <a:lumMod val="50000"/>
                  </a:schemeClr>
                </a:solidFill>
                <a:cs typeface="Verdana"/>
              </a:rPr>
              <a:t>210-219</a:t>
            </a:r>
            <a:endParaRPr sz="1500" dirty="0">
              <a:solidFill>
                <a:schemeClr val="accent6">
                  <a:lumMod val="50000"/>
                </a:schemeClr>
              </a:solidFill>
              <a:cs typeface="Verdana"/>
            </a:endParaRPr>
          </a:p>
        </p:txBody>
      </p:sp>
      <p:sp>
        <p:nvSpPr>
          <p:cNvPr id="9" name="8 Dikdörtgen"/>
          <p:cNvSpPr/>
          <p:nvPr/>
        </p:nvSpPr>
        <p:spPr>
          <a:xfrm>
            <a:off x="508000" y="1672227"/>
            <a:ext cx="6705600" cy="400110"/>
          </a:xfrm>
          <a:prstGeom prst="rect">
            <a:avLst/>
          </a:prstGeom>
        </p:spPr>
        <p:txBody>
          <a:bodyPr wrap="square">
            <a:spAutoFit/>
          </a:bodyPr>
          <a:lstStyle/>
          <a:p>
            <a:endParaRPr lang="tr-TR" sz="2000" dirty="0"/>
          </a:p>
        </p:txBody>
      </p:sp>
      <p:pic>
        <p:nvPicPr>
          <p:cNvPr id="4103" name="Picture 7"/>
          <p:cNvPicPr>
            <a:picLocks noChangeAspect="1" noChangeArrowheads="1"/>
          </p:cNvPicPr>
          <p:nvPr/>
        </p:nvPicPr>
        <p:blipFill>
          <a:blip r:embed="rId3" cstate="print"/>
          <a:srcRect/>
          <a:stretch>
            <a:fillRect/>
          </a:stretch>
        </p:blipFill>
        <p:spPr bwMode="auto">
          <a:xfrm>
            <a:off x="8684621" y="1782236"/>
            <a:ext cx="3286144" cy="4191000"/>
          </a:xfrm>
          <a:prstGeom prst="rect">
            <a:avLst/>
          </a:prstGeom>
          <a:noFill/>
          <a:ln w="9525">
            <a:solidFill>
              <a:srgbClr val="C00000"/>
            </a:solidFill>
            <a:miter lim="800000"/>
            <a:headEnd/>
            <a:tailEnd/>
          </a:ln>
        </p:spPr>
      </p:pic>
      <p:sp>
        <p:nvSpPr>
          <p:cNvPr id="8"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a:solidFill>
                  <a:schemeClr val="tx2"/>
                </a:solidFill>
                <a:latin typeface="Arial"/>
                <a:cs typeface="Arial"/>
              </a:rPr>
              <a:t>  </a:t>
            </a:r>
            <a:r>
              <a:rPr lang="tr-TR" sz="2000" dirty="0">
                <a:solidFill>
                  <a:schemeClr val="tx2"/>
                </a:solidFill>
                <a:sym typeface="Wingdings"/>
              </a:rPr>
              <a:t> </a:t>
            </a:r>
            <a:r>
              <a:rPr lang="tr-TR" sz="2000" b="1" spc="-5" dirty="0">
                <a:solidFill>
                  <a:schemeClr val="tx2"/>
                </a:solidFill>
                <a:latin typeface="Arial"/>
                <a:cs typeface="Arial"/>
              </a:rPr>
              <a:t>D</a:t>
            </a:r>
            <a:r>
              <a:rPr sz="2000" b="1" spc="-5" dirty="0" err="1">
                <a:solidFill>
                  <a:schemeClr val="tx2"/>
                </a:solidFill>
                <a:latin typeface="Arial"/>
                <a:cs typeface="Arial"/>
              </a:rPr>
              <a:t>onor</a:t>
            </a:r>
            <a:r>
              <a:rPr sz="2000" b="1" spc="-40" dirty="0">
                <a:solidFill>
                  <a:schemeClr val="tx2"/>
                </a:solidFill>
                <a:latin typeface="Arial"/>
                <a:cs typeface="Arial"/>
              </a:rPr>
              <a:t> </a:t>
            </a:r>
            <a:r>
              <a:rPr lang="tr-TR" sz="2000" b="1" spc="-5" dirty="0" err="1">
                <a:solidFill>
                  <a:schemeClr val="tx2"/>
                </a:solidFill>
                <a:latin typeface="Arial"/>
                <a:cs typeface="Arial"/>
              </a:rPr>
              <a:t>Selection</a:t>
            </a:r>
            <a:endParaRPr sz="2000" dirty="0">
              <a:solidFill>
                <a:schemeClr val="tx2"/>
              </a:solidFill>
              <a:latin typeface="Arial"/>
              <a:cs typeface="Arial"/>
            </a:endParaRPr>
          </a:p>
        </p:txBody>
      </p:sp>
    </p:spTree>
    <p:extLst>
      <p:ext uri="{BB962C8B-B14F-4D97-AF65-F5344CB8AC3E}">
        <p14:creationId xmlns:p14="http://schemas.microsoft.com/office/powerpoint/2010/main" val="9692300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0" y="0"/>
            <a:ext cx="12192000" cy="7140416"/>
          </a:xfrm>
          <a:prstGeom prst="rect">
            <a:avLst/>
          </a:prstGeom>
        </p:spPr>
        <p:txBody>
          <a:bodyPr vert="horz" wrap="square" lIns="0" tIns="0" rIns="0" bIns="0" rtlCol="0">
            <a:spAutoFit/>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45"/>
              </a:spcBef>
            </a:pPr>
            <a:endParaRPr sz="1400">
              <a:latin typeface="Times New Roman"/>
              <a:cs typeface="Times New Roman"/>
            </a:endParaRPr>
          </a:p>
          <a:p>
            <a:pPr marR="290195" algn="r">
              <a:lnSpc>
                <a:spcPct val="100000"/>
              </a:lnSpc>
            </a:pPr>
            <a:r>
              <a:rPr sz="1000" spc="-5" dirty="0">
                <a:solidFill>
                  <a:srgbClr val="FFFFFF"/>
                </a:solidFill>
                <a:latin typeface="Arial"/>
                <a:cs typeface="Arial"/>
              </a:rPr>
              <a:t>7</a:t>
            </a:r>
            <a:endParaRPr sz="1000">
              <a:latin typeface="Arial"/>
              <a:cs typeface="Arial"/>
            </a:endParaRPr>
          </a:p>
        </p:txBody>
      </p:sp>
      <p:pic>
        <p:nvPicPr>
          <p:cNvPr id="1026" name="Picture 2"/>
          <p:cNvPicPr>
            <a:picLocks noChangeAspect="1" noChangeArrowheads="1"/>
          </p:cNvPicPr>
          <p:nvPr/>
        </p:nvPicPr>
        <p:blipFill>
          <a:blip r:embed="rId3" cstate="print"/>
          <a:srcRect/>
          <a:stretch>
            <a:fillRect/>
          </a:stretch>
        </p:blipFill>
        <p:spPr bwMode="auto">
          <a:xfrm>
            <a:off x="838200" y="685800"/>
            <a:ext cx="9829800" cy="5791200"/>
          </a:xfrm>
          <a:prstGeom prst="rect">
            <a:avLst/>
          </a:prstGeom>
          <a:noFill/>
          <a:ln w="9525">
            <a:noFill/>
            <a:miter lim="800000"/>
            <a:headEnd/>
            <a:tailEnd/>
          </a:ln>
        </p:spPr>
      </p:pic>
      <p:sp>
        <p:nvSpPr>
          <p:cNvPr id="7"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a:solidFill>
                  <a:schemeClr val="tx2"/>
                </a:solidFill>
                <a:latin typeface="Arial"/>
                <a:cs typeface="Arial"/>
              </a:rPr>
              <a:t>  </a:t>
            </a:r>
            <a:r>
              <a:rPr lang="tr-TR" sz="2000" dirty="0">
                <a:solidFill>
                  <a:schemeClr val="tx2"/>
                </a:solidFill>
                <a:sym typeface="Wingdings"/>
              </a:rPr>
              <a:t> </a:t>
            </a:r>
            <a:r>
              <a:rPr lang="tr-TR" sz="2000" b="1" spc="-5" dirty="0">
                <a:solidFill>
                  <a:schemeClr val="tx2"/>
                </a:solidFill>
                <a:latin typeface="Arial"/>
                <a:cs typeface="Arial"/>
              </a:rPr>
              <a:t>D</a:t>
            </a:r>
            <a:r>
              <a:rPr sz="2000" b="1" spc="-5" dirty="0" err="1">
                <a:solidFill>
                  <a:schemeClr val="tx2"/>
                </a:solidFill>
                <a:latin typeface="Arial"/>
                <a:cs typeface="Arial"/>
              </a:rPr>
              <a:t>onor</a:t>
            </a:r>
            <a:r>
              <a:rPr sz="2000" b="1" spc="-40" dirty="0">
                <a:solidFill>
                  <a:schemeClr val="tx2"/>
                </a:solidFill>
                <a:latin typeface="Arial"/>
                <a:cs typeface="Arial"/>
              </a:rPr>
              <a:t> </a:t>
            </a:r>
            <a:r>
              <a:rPr lang="tr-TR" sz="2000" b="1" spc="-5" dirty="0" err="1">
                <a:solidFill>
                  <a:schemeClr val="tx2"/>
                </a:solidFill>
                <a:latin typeface="Arial"/>
                <a:cs typeface="Arial"/>
              </a:rPr>
              <a:t>Selection</a:t>
            </a:r>
            <a:endParaRPr sz="2000" dirty="0">
              <a:solidFill>
                <a:schemeClr val="tx2"/>
              </a:solidFill>
              <a:latin typeface="Arial"/>
              <a:cs typeface="Arial"/>
            </a:endParaRPr>
          </a:p>
        </p:txBody>
      </p:sp>
    </p:spTree>
    <p:extLst>
      <p:ext uri="{BB962C8B-B14F-4D97-AF65-F5344CB8AC3E}">
        <p14:creationId xmlns:p14="http://schemas.microsoft.com/office/powerpoint/2010/main" val="18340952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35200" y="1371600"/>
            <a:ext cx="9956800" cy="3734356"/>
          </a:xfrm>
          <a:prstGeom prst="rect">
            <a:avLst/>
          </a:prstGeom>
        </p:spPr>
        <p:txBody>
          <a:bodyPr vert="horz" wrap="square" lIns="0" tIns="0" rIns="0" bIns="0" rtlCol="0">
            <a:spAutoFit/>
          </a:bodyPr>
          <a:lstStyle/>
          <a:p>
            <a:pPr>
              <a:lnSpc>
                <a:spcPct val="150000"/>
              </a:lnSpc>
              <a:spcBef>
                <a:spcPts val="5"/>
              </a:spcBef>
            </a:pPr>
            <a:endParaRPr sz="2400" dirty="0">
              <a:cs typeface="Times New Roman"/>
            </a:endParaRPr>
          </a:p>
          <a:p>
            <a:pPr marL="2557145" indent="-342900">
              <a:lnSpc>
                <a:spcPct val="150000"/>
              </a:lnSpc>
              <a:buChar char="•"/>
              <a:tabLst>
                <a:tab pos="2557145" algn="l"/>
                <a:tab pos="2557780" algn="l"/>
              </a:tabLst>
            </a:pPr>
            <a:r>
              <a:rPr sz="2400" spc="-5" dirty="0">
                <a:cs typeface="Arial"/>
              </a:rPr>
              <a:t>Total </a:t>
            </a:r>
            <a:r>
              <a:rPr sz="2400" dirty="0">
                <a:cs typeface="Arial"/>
              </a:rPr>
              <a:t>&gt; </a:t>
            </a:r>
            <a:r>
              <a:rPr lang="tr-TR" sz="2400" spc="-5" dirty="0">
                <a:cs typeface="Arial"/>
              </a:rPr>
              <a:t>~ </a:t>
            </a:r>
            <a:r>
              <a:rPr lang="tr-TR" sz="2400" dirty="0">
                <a:cs typeface="Arial"/>
              </a:rPr>
              <a:t>30</a:t>
            </a:r>
            <a:r>
              <a:rPr sz="2400" dirty="0">
                <a:cs typeface="Arial"/>
              </a:rPr>
              <a:t> </a:t>
            </a:r>
            <a:r>
              <a:rPr sz="2400" spc="-5" dirty="0">
                <a:cs typeface="Arial"/>
              </a:rPr>
              <a:t>million</a:t>
            </a:r>
            <a:r>
              <a:rPr sz="2400" spc="-60" dirty="0">
                <a:cs typeface="Arial"/>
              </a:rPr>
              <a:t> </a:t>
            </a:r>
            <a:r>
              <a:rPr sz="2400" spc="-5" dirty="0">
                <a:cs typeface="Arial"/>
              </a:rPr>
              <a:t>donors</a:t>
            </a:r>
            <a:endParaRPr sz="2400" dirty="0">
              <a:cs typeface="Arial"/>
            </a:endParaRPr>
          </a:p>
          <a:p>
            <a:pPr marL="2557145" marR="1268095" indent="-342900">
              <a:lnSpc>
                <a:spcPct val="150000"/>
              </a:lnSpc>
              <a:spcBef>
                <a:spcPts val="765"/>
              </a:spcBef>
              <a:buChar char="•"/>
              <a:tabLst>
                <a:tab pos="2557145" algn="l"/>
                <a:tab pos="2557780" algn="l"/>
              </a:tabLst>
            </a:pPr>
            <a:endParaRPr lang="tr-TR" sz="2400" dirty="0">
              <a:cs typeface="Arial"/>
            </a:endParaRPr>
          </a:p>
          <a:p>
            <a:pPr marL="2557145" marR="1268095" indent="-342900">
              <a:lnSpc>
                <a:spcPct val="150000"/>
              </a:lnSpc>
              <a:spcBef>
                <a:spcPts val="765"/>
              </a:spcBef>
              <a:tabLst>
                <a:tab pos="2557145" algn="l"/>
                <a:tab pos="2557780" algn="l"/>
              </a:tabLst>
            </a:pPr>
            <a:endParaRPr lang="tr-TR" sz="2400" dirty="0">
              <a:cs typeface="Arial"/>
            </a:endParaRPr>
          </a:p>
          <a:p>
            <a:pPr marL="2557145" marR="1268095" indent="-342900">
              <a:lnSpc>
                <a:spcPct val="150000"/>
              </a:lnSpc>
              <a:spcBef>
                <a:spcPts val="765"/>
              </a:spcBef>
              <a:buChar char="•"/>
              <a:tabLst>
                <a:tab pos="2557145" algn="l"/>
                <a:tab pos="2557780" algn="l"/>
              </a:tabLst>
            </a:pPr>
            <a:r>
              <a:rPr sz="2400" dirty="0">
                <a:cs typeface="Arial"/>
              </a:rPr>
              <a:t>73 stem cell</a:t>
            </a:r>
            <a:r>
              <a:rPr sz="2400" spc="-110" dirty="0">
                <a:cs typeface="Arial"/>
              </a:rPr>
              <a:t> </a:t>
            </a:r>
            <a:r>
              <a:rPr sz="2400" spc="-5" dirty="0">
                <a:cs typeface="Arial"/>
              </a:rPr>
              <a:t>donor  registries </a:t>
            </a:r>
            <a:r>
              <a:rPr sz="2400" dirty="0">
                <a:cs typeface="Arial"/>
              </a:rPr>
              <a:t>from 52  </a:t>
            </a:r>
            <a:r>
              <a:rPr sz="2400" spc="-5" dirty="0">
                <a:cs typeface="Arial"/>
              </a:rPr>
              <a:t>countries</a:t>
            </a:r>
            <a:endParaRPr sz="2400" dirty="0">
              <a:cs typeface="Arial"/>
            </a:endParaRPr>
          </a:p>
          <a:p>
            <a:pPr marL="2557145" marR="5080" indent="-342900">
              <a:lnSpc>
                <a:spcPct val="150000"/>
              </a:lnSpc>
              <a:spcBef>
                <a:spcPts val="765"/>
              </a:spcBef>
              <a:buChar char="•"/>
              <a:tabLst>
                <a:tab pos="2557145" algn="l"/>
                <a:tab pos="2557780" algn="l"/>
              </a:tabLst>
            </a:pPr>
            <a:r>
              <a:rPr sz="2400" dirty="0">
                <a:cs typeface="Arial"/>
              </a:rPr>
              <a:t>47 cord </a:t>
            </a:r>
            <a:r>
              <a:rPr sz="2400" spc="-5" dirty="0">
                <a:cs typeface="Arial"/>
              </a:rPr>
              <a:t>blood banks</a:t>
            </a:r>
            <a:r>
              <a:rPr sz="2400" spc="-90" dirty="0">
                <a:cs typeface="Arial"/>
              </a:rPr>
              <a:t> </a:t>
            </a:r>
            <a:r>
              <a:rPr sz="2400" spc="-5" dirty="0">
                <a:cs typeface="Arial"/>
              </a:rPr>
              <a:t>from  </a:t>
            </a:r>
            <a:r>
              <a:rPr sz="2400" dirty="0">
                <a:cs typeface="Arial"/>
              </a:rPr>
              <a:t>33</a:t>
            </a:r>
            <a:r>
              <a:rPr sz="2400" spc="-75" dirty="0">
                <a:cs typeface="Arial"/>
              </a:rPr>
              <a:t> </a:t>
            </a:r>
            <a:r>
              <a:rPr sz="2400" spc="-5" dirty="0">
                <a:cs typeface="Arial"/>
              </a:rPr>
              <a:t>countries</a:t>
            </a:r>
            <a:endParaRPr sz="2400" dirty="0">
              <a:cs typeface="Arial"/>
            </a:endParaRPr>
          </a:p>
        </p:txBody>
      </p:sp>
      <p:sp>
        <p:nvSpPr>
          <p:cNvPr id="3" name="object 3"/>
          <p:cNvSpPr/>
          <p:nvPr/>
        </p:nvSpPr>
        <p:spPr>
          <a:xfrm>
            <a:off x="0" y="2133600"/>
            <a:ext cx="4978400" cy="3276600"/>
          </a:xfrm>
          <a:prstGeom prst="rect">
            <a:avLst/>
          </a:prstGeom>
          <a:blipFill>
            <a:blip r:embed="rId3" cstate="print"/>
            <a:stretch>
              <a:fillRect/>
            </a:stretch>
          </a:blipFill>
        </p:spPr>
        <p:txBody>
          <a:bodyPr wrap="square" lIns="0" tIns="0" rIns="0" bIns="0" rtlCol="0"/>
          <a:lstStyle/>
          <a:p>
            <a:endParaRPr/>
          </a:p>
        </p:txBody>
      </p:sp>
      <p:sp>
        <p:nvSpPr>
          <p:cNvPr id="4" name="3 Başlık"/>
          <p:cNvSpPr>
            <a:spLocks noGrp="1"/>
          </p:cNvSpPr>
          <p:nvPr>
            <p:ph type="title"/>
          </p:nvPr>
        </p:nvSpPr>
        <p:spPr>
          <a:xfrm>
            <a:off x="685800" y="685809"/>
            <a:ext cx="10737765" cy="1846659"/>
          </a:xfrm>
        </p:spPr>
        <p:txBody>
          <a:bodyPr/>
          <a:lstStyle/>
          <a:p>
            <a:pPr marR="1272540" algn="l">
              <a:lnSpc>
                <a:spcPct val="100000"/>
              </a:lnSpc>
            </a:pPr>
            <a:r>
              <a:rPr lang="en-US" b="0" spc="-5" dirty="0">
                <a:solidFill>
                  <a:srgbClr val="C00000"/>
                </a:solidFill>
                <a:latin typeface="Trebuchet MS" pitchFamily="34" charset="0"/>
              </a:rPr>
              <a:t>Bone Marrow Donors</a:t>
            </a:r>
            <a:r>
              <a:rPr lang="en-US" b="0" spc="-30" dirty="0">
                <a:solidFill>
                  <a:srgbClr val="C00000"/>
                </a:solidFill>
                <a:latin typeface="Trebuchet MS" pitchFamily="34" charset="0"/>
              </a:rPr>
              <a:t> </a:t>
            </a:r>
            <a:r>
              <a:rPr lang="en-US" b="0" spc="-5" dirty="0">
                <a:solidFill>
                  <a:srgbClr val="C00000"/>
                </a:solidFill>
                <a:latin typeface="Trebuchet MS" pitchFamily="34" charset="0"/>
              </a:rPr>
              <a:t>Worldwide</a:t>
            </a:r>
            <a:r>
              <a:rPr lang="en-US" b="0" dirty="0">
                <a:solidFill>
                  <a:srgbClr val="C00000"/>
                </a:solidFill>
                <a:latin typeface="Trebuchet MS" pitchFamily="34" charset="0"/>
              </a:rPr>
              <a:t/>
            </a:r>
            <a:br>
              <a:rPr lang="en-US" b="0" dirty="0">
                <a:solidFill>
                  <a:srgbClr val="C00000"/>
                </a:solidFill>
                <a:latin typeface="Trebuchet MS" pitchFamily="34" charset="0"/>
              </a:rPr>
            </a:br>
            <a:r>
              <a:rPr lang="en-US" b="0" dirty="0">
                <a:solidFill>
                  <a:srgbClr val="C00000"/>
                </a:solidFill>
                <a:latin typeface="Trebuchet MS" pitchFamily="34" charset="0"/>
              </a:rPr>
              <a:t/>
            </a:r>
            <a:br>
              <a:rPr lang="en-US" b="0" dirty="0">
                <a:solidFill>
                  <a:srgbClr val="C00000"/>
                </a:solidFill>
                <a:latin typeface="Trebuchet MS" pitchFamily="34" charset="0"/>
              </a:rPr>
            </a:br>
            <a:endParaRPr lang="tr-TR" b="0" dirty="0">
              <a:solidFill>
                <a:srgbClr val="C00000"/>
              </a:solidFill>
              <a:latin typeface="Trebuchet MS" pitchFamily="34" charset="0"/>
            </a:endParaRPr>
          </a:p>
        </p:txBody>
      </p:sp>
      <p:sp>
        <p:nvSpPr>
          <p:cNvPr id="5" name="4 Dikdörtgen"/>
          <p:cNvSpPr/>
          <p:nvPr/>
        </p:nvSpPr>
        <p:spPr>
          <a:xfrm>
            <a:off x="1524000" y="5029200"/>
            <a:ext cx="1668662" cy="369332"/>
          </a:xfrm>
          <a:prstGeom prst="rect">
            <a:avLst/>
          </a:prstGeom>
        </p:spPr>
        <p:txBody>
          <a:bodyPr wrap="none">
            <a:spAutoFit/>
          </a:bodyPr>
          <a:lstStyle/>
          <a:p>
            <a:r>
              <a:rPr lang="en-US" dirty="0">
                <a:hlinkClick r:id="rId4"/>
              </a:rPr>
              <a:t>www.bmdw.org</a:t>
            </a:r>
            <a:endParaRPr lang="tr-TR" dirty="0"/>
          </a:p>
        </p:txBody>
      </p:sp>
      <p:pic>
        <p:nvPicPr>
          <p:cNvPr id="6148" name="Picture 4"/>
          <p:cNvPicPr>
            <a:picLocks noChangeAspect="1" noChangeArrowheads="1"/>
          </p:cNvPicPr>
          <p:nvPr/>
        </p:nvPicPr>
        <p:blipFill>
          <a:blip r:embed="rId5" cstate="print"/>
          <a:srcRect/>
          <a:stretch>
            <a:fillRect/>
          </a:stretch>
        </p:blipFill>
        <p:spPr bwMode="auto">
          <a:xfrm>
            <a:off x="5080000" y="2819400"/>
            <a:ext cx="2717800" cy="779302"/>
          </a:xfrm>
          <a:prstGeom prst="rect">
            <a:avLst/>
          </a:prstGeom>
          <a:noFill/>
          <a:ln w="9525">
            <a:solidFill>
              <a:schemeClr val="accent3">
                <a:lumMod val="60000"/>
                <a:lumOff val="40000"/>
              </a:schemeClr>
            </a:solidFill>
            <a:miter lim="800000"/>
            <a:headEnd/>
            <a:tailEnd/>
          </a:ln>
        </p:spPr>
      </p:pic>
      <p:pic>
        <p:nvPicPr>
          <p:cNvPr id="6149" name="Picture 5"/>
          <p:cNvPicPr>
            <a:picLocks noChangeAspect="1" noChangeArrowheads="1"/>
          </p:cNvPicPr>
          <p:nvPr/>
        </p:nvPicPr>
        <p:blipFill>
          <a:blip r:embed="rId6" cstate="print"/>
          <a:srcRect/>
          <a:stretch>
            <a:fillRect/>
          </a:stretch>
        </p:blipFill>
        <p:spPr bwMode="auto">
          <a:xfrm>
            <a:off x="914403" y="1371610"/>
            <a:ext cx="6184900" cy="409575"/>
          </a:xfrm>
          <a:prstGeom prst="rect">
            <a:avLst/>
          </a:prstGeom>
          <a:noFill/>
          <a:ln w="9525">
            <a:noFill/>
            <a:miter lim="800000"/>
            <a:headEnd/>
            <a:tailEnd/>
          </a:ln>
        </p:spPr>
      </p:pic>
      <p:pic>
        <p:nvPicPr>
          <p:cNvPr id="6150" name="Picture 6"/>
          <p:cNvPicPr>
            <a:picLocks noChangeAspect="1" noChangeArrowheads="1"/>
          </p:cNvPicPr>
          <p:nvPr/>
        </p:nvPicPr>
        <p:blipFill>
          <a:blip r:embed="rId7" cstate="print"/>
          <a:srcRect/>
          <a:stretch>
            <a:fillRect/>
          </a:stretch>
        </p:blipFill>
        <p:spPr bwMode="auto">
          <a:xfrm>
            <a:off x="8229600" y="2819400"/>
            <a:ext cx="2393949" cy="762000"/>
          </a:xfrm>
          <a:prstGeom prst="rect">
            <a:avLst/>
          </a:prstGeom>
          <a:noFill/>
          <a:ln w="9525">
            <a:solidFill>
              <a:schemeClr val="accent3">
                <a:lumMod val="60000"/>
                <a:lumOff val="40000"/>
              </a:schemeClr>
            </a:solidFill>
            <a:miter lim="800000"/>
            <a:headEnd/>
            <a:tailEnd/>
          </a:ln>
        </p:spPr>
      </p:pic>
      <p:sp>
        <p:nvSpPr>
          <p:cNvPr id="9"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a:solidFill>
                  <a:schemeClr val="tx2"/>
                </a:solidFill>
                <a:latin typeface="Arial"/>
                <a:cs typeface="Arial"/>
              </a:rPr>
              <a:t>  </a:t>
            </a:r>
            <a:r>
              <a:rPr lang="tr-TR" sz="2000" dirty="0">
                <a:solidFill>
                  <a:schemeClr val="tx2"/>
                </a:solidFill>
                <a:sym typeface="Wingdings"/>
              </a:rPr>
              <a:t> </a:t>
            </a:r>
            <a:r>
              <a:rPr lang="tr-TR" sz="2000" b="1" spc="-5" dirty="0">
                <a:solidFill>
                  <a:schemeClr val="tx2"/>
                </a:solidFill>
                <a:latin typeface="Arial"/>
                <a:cs typeface="Arial"/>
              </a:rPr>
              <a:t>D</a:t>
            </a:r>
            <a:r>
              <a:rPr sz="2000" b="1" spc="-5" dirty="0" err="1">
                <a:solidFill>
                  <a:schemeClr val="tx2"/>
                </a:solidFill>
                <a:latin typeface="Arial"/>
                <a:cs typeface="Arial"/>
              </a:rPr>
              <a:t>onor</a:t>
            </a:r>
            <a:r>
              <a:rPr sz="2000" b="1" spc="-40" dirty="0">
                <a:solidFill>
                  <a:schemeClr val="tx2"/>
                </a:solidFill>
                <a:latin typeface="Arial"/>
                <a:cs typeface="Arial"/>
              </a:rPr>
              <a:t> </a:t>
            </a:r>
            <a:r>
              <a:rPr lang="tr-TR" sz="2000" b="1" spc="-5" dirty="0" err="1">
                <a:solidFill>
                  <a:schemeClr val="tx2"/>
                </a:solidFill>
                <a:latin typeface="Arial"/>
                <a:cs typeface="Arial"/>
              </a:rPr>
              <a:t>Selection</a:t>
            </a:r>
            <a:endParaRPr sz="2000" dirty="0">
              <a:solidFill>
                <a:schemeClr val="tx2"/>
              </a:solidFill>
              <a:latin typeface="Arial"/>
              <a:cs typeface="Arial"/>
            </a:endParaRPr>
          </a:p>
        </p:txBody>
      </p:sp>
    </p:spTree>
    <p:extLst>
      <p:ext uri="{BB962C8B-B14F-4D97-AF65-F5344CB8AC3E}">
        <p14:creationId xmlns:p14="http://schemas.microsoft.com/office/powerpoint/2010/main" val="28497697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533410"/>
            <a:ext cx="11684000" cy="578363"/>
          </a:xfrm>
          <a:prstGeom prst="rect">
            <a:avLst/>
          </a:prstGeom>
          <a:ln w="38100">
            <a:noFill/>
          </a:ln>
        </p:spPr>
        <p:txBody>
          <a:bodyPr vert="horz" wrap="square" lIns="0" tIns="85090" rIns="0" bIns="0" rtlCol="0">
            <a:spAutoFit/>
          </a:bodyPr>
          <a:lstStyle/>
          <a:p>
            <a:pPr marL="527050">
              <a:lnSpc>
                <a:spcPct val="100000"/>
              </a:lnSpc>
              <a:spcBef>
                <a:spcPts val="670"/>
              </a:spcBef>
            </a:pPr>
            <a:r>
              <a:rPr sz="2800" b="1" i="0" spc="-5" dirty="0">
                <a:solidFill>
                  <a:srgbClr val="C00000"/>
                </a:solidFill>
                <a:latin typeface="Arial"/>
                <a:cs typeface="Arial"/>
              </a:rPr>
              <a:t>Alternative donor search algorithm in</a:t>
            </a:r>
            <a:r>
              <a:rPr sz="2800" b="1" i="0" spc="85" dirty="0">
                <a:solidFill>
                  <a:srgbClr val="C00000"/>
                </a:solidFill>
                <a:latin typeface="Arial"/>
                <a:cs typeface="Arial"/>
              </a:rPr>
              <a:t> </a:t>
            </a:r>
            <a:r>
              <a:rPr lang="tr-TR" sz="3200" b="1" i="0" spc="-5" dirty="0">
                <a:solidFill>
                  <a:srgbClr val="C00000"/>
                </a:solidFill>
                <a:latin typeface="Arial"/>
                <a:cs typeface="Arial"/>
              </a:rPr>
              <a:t>EUROPA</a:t>
            </a:r>
            <a:endParaRPr sz="3200" b="1" dirty="0">
              <a:solidFill>
                <a:srgbClr val="C00000"/>
              </a:solidFill>
              <a:latin typeface="Arial"/>
              <a:cs typeface="Arial"/>
            </a:endParaRPr>
          </a:p>
        </p:txBody>
      </p:sp>
      <p:sp>
        <p:nvSpPr>
          <p:cNvPr id="22" name="object 22"/>
          <p:cNvSpPr txBox="1"/>
          <p:nvPr/>
        </p:nvSpPr>
        <p:spPr>
          <a:xfrm>
            <a:off x="1320800" y="1447800"/>
            <a:ext cx="9652000" cy="859210"/>
          </a:xfrm>
          <a:prstGeom prst="rect">
            <a:avLst/>
          </a:prstGeom>
        </p:spPr>
        <p:txBody>
          <a:bodyPr vert="horz" wrap="square" lIns="0" tIns="0" rIns="0" bIns="0" rtlCol="0">
            <a:spAutoFit/>
          </a:bodyPr>
          <a:lstStyle/>
          <a:p>
            <a:pPr marL="12700">
              <a:lnSpc>
                <a:spcPct val="100000"/>
              </a:lnSpc>
            </a:pPr>
            <a:r>
              <a:rPr sz="2200" b="1" spc="-5" dirty="0">
                <a:solidFill>
                  <a:schemeClr val="accent6">
                    <a:lumMod val="50000"/>
                  </a:schemeClr>
                </a:solidFill>
                <a:latin typeface="Arial"/>
                <a:cs typeface="Arial"/>
              </a:rPr>
              <a:t>Indication for Allo-HSCT &amp; no HLA-id family</a:t>
            </a:r>
            <a:r>
              <a:rPr sz="2200" b="1" spc="100" dirty="0">
                <a:solidFill>
                  <a:schemeClr val="accent6">
                    <a:lumMod val="50000"/>
                  </a:schemeClr>
                </a:solidFill>
                <a:latin typeface="Arial"/>
                <a:cs typeface="Arial"/>
              </a:rPr>
              <a:t> </a:t>
            </a:r>
            <a:r>
              <a:rPr sz="2200" b="1" spc="-5" dirty="0">
                <a:solidFill>
                  <a:schemeClr val="accent6">
                    <a:lumMod val="50000"/>
                  </a:schemeClr>
                </a:solidFill>
                <a:latin typeface="Arial"/>
                <a:cs typeface="Arial"/>
              </a:rPr>
              <a:t>donor</a:t>
            </a:r>
            <a:endParaRPr sz="2200" b="1" dirty="0">
              <a:solidFill>
                <a:schemeClr val="accent6">
                  <a:lumMod val="50000"/>
                </a:schemeClr>
              </a:solidFill>
              <a:latin typeface="Arial"/>
              <a:cs typeface="Arial"/>
            </a:endParaRPr>
          </a:p>
          <a:p>
            <a:pPr marL="353060">
              <a:lnSpc>
                <a:spcPct val="100000"/>
              </a:lnSpc>
              <a:spcBef>
                <a:spcPts val="1875"/>
              </a:spcBef>
            </a:pPr>
            <a:r>
              <a:rPr sz="1800" b="1" dirty="0">
                <a:solidFill>
                  <a:srgbClr val="1F487C"/>
                </a:solidFill>
                <a:latin typeface="Arial"/>
                <a:cs typeface="Arial"/>
              </a:rPr>
              <a:t>Start </a:t>
            </a:r>
            <a:r>
              <a:rPr sz="1800" b="1" spc="-5" dirty="0">
                <a:solidFill>
                  <a:srgbClr val="1F487C"/>
                </a:solidFill>
                <a:latin typeface="Arial"/>
                <a:cs typeface="Arial"/>
              </a:rPr>
              <a:t>URD search if age &lt;60-65y </a:t>
            </a:r>
            <a:r>
              <a:rPr sz="1800" b="1" dirty="0">
                <a:solidFill>
                  <a:srgbClr val="1F487C"/>
                </a:solidFill>
                <a:latin typeface="Arial"/>
                <a:cs typeface="Arial"/>
              </a:rPr>
              <a:t>(</a:t>
            </a:r>
            <a:r>
              <a:rPr sz="1800" b="1" dirty="0">
                <a:solidFill>
                  <a:srgbClr val="FF3300"/>
                </a:solidFill>
                <a:latin typeface="Arial"/>
                <a:cs typeface="Arial"/>
              </a:rPr>
              <a:t>+ </a:t>
            </a:r>
            <a:r>
              <a:rPr sz="1800" b="1" spc="-5" dirty="0">
                <a:solidFill>
                  <a:srgbClr val="1F487C"/>
                </a:solidFill>
                <a:latin typeface="Arial"/>
                <a:cs typeface="Arial"/>
              </a:rPr>
              <a:t>UCB if age</a:t>
            </a:r>
            <a:r>
              <a:rPr sz="1800" b="1" spc="70" dirty="0">
                <a:solidFill>
                  <a:srgbClr val="1F487C"/>
                </a:solidFill>
                <a:latin typeface="Arial"/>
                <a:cs typeface="Arial"/>
              </a:rPr>
              <a:t> </a:t>
            </a:r>
            <a:r>
              <a:rPr sz="1800" b="1" spc="-10" dirty="0">
                <a:solidFill>
                  <a:srgbClr val="1F487C"/>
                </a:solidFill>
                <a:latin typeface="Arial"/>
                <a:cs typeface="Arial"/>
              </a:rPr>
              <a:t>&lt;55-60y)</a:t>
            </a:r>
            <a:endParaRPr sz="1800" b="1" dirty="0">
              <a:latin typeface="Arial"/>
              <a:cs typeface="Arial"/>
            </a:endParaRPr>
          </a:p>
        </p:txBody>
      </p:sp>
      <p:sp>
        <p:nvSpPr>
          <p:cNvPr id="41" name="object 41"/>
          <p:cNvSpPr txBox="1"/>
          <p:nvPr/>
        </p:nvSpPr>
        <p:spPr>
          <a:xfrm>
            <a:off x="4673603" y="4267200"/>
            <a:ext cx="3091180" cy="751488"/>
          </a:xfrm>
          <a:prstGeom prst="rect">
            <a:avLst/>
          </a:prstGeom>
        </p:spPr>
        <p:txBody>
          <a:bodyPr vert="horz" wrap="square" lIns="0" tIns="0" rIns="0" bIns="0" rtlCol="0">
            <a:spAutoFit/>
          </a:bodyPr>
          <a:lstStyle/>
          <a:p>
            <a:pPr marL="12700">
              <a:lnSpc>
                <a:spcPct val="100000"/>
              </a:lnSpc>
            </a:pPr>
            <a:r>
              <a:rPr sz="1800" b="1" spc="-5" dirty="0">
                <a:latin typeface="Arial"/>
                <a:cs typeface="Arial"/>
              </a:rPr>
              <a:t>¿UCB</a:t>
            </a:r>
            <a:r>
              <a:rPr sz="1800" b="1" spc="-85" dirty="0">
                <a:latin typeface="Arial"/>
                <a:cs typeface="Arial"/>
              </a:rPr>
              <a:t> </a:t>
            </a:r>
            <a:r>
              <a:rPr sz="1800" b="1" spc="-5" dirty="0">
                <a:latin typeface="Arial"/>
                <a:cs typeface="Arial"/>
              </a:rPr>
              <a:t>available?</a:t>
            </a:r>
            <a:endParaRPr sz="1800" b="1" dirty="0">
              <a:latin typeface="Arial"/>
              <a:cs typeface="Arial"/>
            </a:endParaRPr>
          </a:p>
          <a:p>
            <a:pPr marL="25400">
              <a:lnSpc>
                <a:spcPts val="1230"/>
              </a:lnSpc>
            </a:pPr>
            <a:endParaRPr lang="tr-TR" sz="1100" dirty="0">
              <a:solidFill>
                <a:srgbClr val="1F487C"/>
              </a:solidFill>
              <a:latin typeface="Arial"/>
              <a:cs typeface="Arial"/>
            </a:endParaRPr>
          </a:p>
          <a:p>
            <a:pPr marL="25400">
              <a:lnSpc>
                <a:spcPts val="1230"/>
              </a:lnSpc>
            </a:pPr>
            <a:r>
              <a:rPr sz="1100" dirty="0">
                <a:solidFill>
                  <a:srgbClr val="1F487C"/>
                </a:solidFill>
                <a:latin typeface="Arial"/>
                <a:cs typeface="Arial"/>
              </a:rPr>
              <a:t>TNC ≥ 2.5-3 x10</a:t>
            </a:r>
            <a:r>
              <a:rPr sz="1050" baseline="27777" dirty="0">
                <a:solidFill>
                  <a:srgbClr val="1F487C"/>
                </a:solidFill>
                <a:latin typeface="Arial"/>
                <a:cs typeface="Arial"/>
              </a:rPr>
              <a:t>7</a:t>
            </a:r>
            <a:r>
              <a:rPr sz="1100" dirty="0">
                <a:solidFill>
                  <a:srgbClr val="1F487C"/>
                </a:solidFill>
                <a:latin typeface="Arial"/>
                <a:cs typeface="Arial"/>
              </a:rPr>
              <a:t>/kg (min 1500</a:t>
            </a:r>
            <a:r>
              <a:rPr sz="1100" spc="-145" dirty="0">
                <a:solidFill>
                  <a:srgbClr val="1F487C"/>
                </a:solidFill>
                <a:latin typeface="Arial"/>
                <a:cs typeface="Arial"/>
              </a:rPr>
              <a:t> </a:t>
            </a:r>
            <a:r>
              <a:rPr sz="1100" dirty="0">
                <a:solidFill>
                  <a:srgbClr val="1F487C"/>
                </a:solidFill>
                <a:latin typeface="Arial"/>
                <a:cs typeface="Arial"/>
              </a:rPr>
              <a:t>x10</a:t>
            </a:r>
            <a:r>
              <a:rPr sz="1050" baseline="27777" dirty="0">
                <a:solidFill>
                  <a:srgbClr val="1F487C"/>
                </a:solidFill>
                <a:latin typeface="Arial"/>
                <a:cs typeface="Arial"/>
              </a:rPr>
              <a:t>6</a:t>
            </a:r>
            <a:r>
              <a:rPr sz="1100" dirty="0">
                <a:solidFill>
                  <a:srgbClr val="1F487C"/>
                </a:solidFill>
                <a:latin typeface="Arial"/>
                <a:cs typeface="Arial"/>
              </a:rPr>
              <a:t>)</a:t>
            </a:r>
            <a:endParaRPr sz="1100" dirty="0">
              <a:latin typeface="Arial"/>
              <a:cs typeface="Arial"/>
            </a:endParaRPr>
          </a:p>
          <a:p>
            <a:pPr marL="25400">
              <a:lnSpc>
                <a:spcPts val="1275"/>
              </a:lnSpc>
            </a:pPr>
            <a:r>
              <a:rPr sz="1100" spc="-5" dirty="0">
                <a:solidFill>
                  <a:srgbClr val="1F487C"/>
                </a:solidFill>
                <a:latin typeface="Arial"/>
                <a:cs typeface="Arial"/>
              </a:rPr>
              <a:t>CD34+ </a:t>
            </a:r>
            <a:r>
              <a:rPr sz="1100" dirty="0">
                <a:solidFill>
                  <a:srgbClr val="1F487C"/>
                </a:solidFill>
                <a:latin typeface="Arial"/>
                <a:cs typeface="Arial"/>
              </a:rPr>
              <a:t>≥1.5-2 x10</a:t>
            </a:r>
            <a:r>
              <a:rPr sz="1050" baseline="27777" dirty="0">
                <a:solidFill>
                  <a:srgbClr val="1F487C"/>
                </a:solidFill>
                <a:latin typeface="Arial"/>
                <a:cs typeface="Arial"/>
              </a:rPr>
              <a:t>5</a:t>
            </a:r>
            <a:r>
              <a:rPr sz="1100" dirty="0">
                <a:solidFill>
                  <a:srgbClr val="1F487C"/>
                </a:solidFill>
                <a:latin typeface="Arial"/>
                <a:cs typeface="Arial"/>
              </a:rPr>
              <a:t>/kg </a:t>
            </a:r>
            <a:r>
              <a:rPr sz="1100" spc="-5" dirty="0">
                <a:solidFill>
                  <a:srgbClr val="1F487C"/>
                </a:solidFill>
                <a:latin typeface="Arial"/>
                <a:cs typeface="Arial"/>
              </a:rPr>
              <a:t>(min </a:t>
            </a:r>
            <a:r>
              <a:rPr sz="1100" dirty="0">
                <a:solidFill>
                  <a:srgbClr val="1F487C"/>
                </a:solidFill>
                <a:latin typeface="Arial"/>
                <a:cs typeface="Arial"/>
              </a:rPr>
              <a:t>10</a:t>
            </a:r>
            <a:r>
              <a:rPr sz="1100" spc="-110" dirty="0">
                <a:solidFill>
                  <a:srgbClr val="1F487C"/>
                </a:solidFill>
                <a:latin typeface="Arial"/>
                <a:cs typeface="Arial"/>
              </a:rPr>
              <a:t> </a:t>
            </a:r>
            <a:r>
              <a:rPr sz="1100" dirty="0">
                <a:solidFill>
                  <a:srgbClr val="1F487C"/>
                </a:solidFill>
                <a:latin typeface="Arial"/>
                <a:cs typeface="Arial"/>
              </a:rPr>
              <a:t>x10</a:t>
            </a:r>
            <a:r>
              <a:rPr sz="1050" baseline="27777" dirty="0">
                <a:solidFill>
                  <a:srgbClr val="1F487C"/>
                </a:solidFill>
                <a:latin typeface="Arial"/>
                <a:cs typeface="Arial"/>
              </a:rPr>
              <a:t>6</a:t>
            </a:r>
            <a:r>
              <a:rPr sz="1100" dirty="0">
                <a:solidFill>
                  <a:srgbClr val="1F487C"/>
                </a:solidFill>
                <a:latin typeface="Arial"/>
                <a:cs typeface="Arial"/>
              </a:rPr>
              <a:t>)</a:t>
            </a:r>
            <a:endParaRPr sz="1100" dirty="0">
              <a:latin typeface="Arial"/>
              <a:cs typeface="Arial"/>
            </a:endParaRPr>
          </a:p>
        </p:txBody>
      </p:sp>
      <p:sp>
        <p:nvSpPr>
          <p:cNvPr id="42" name="object 42"/>
          <p:cNvSpPr/>
          <p:nvPr/>
        </p:nvSpPr>
        <p:spPr>
          <a:xfrm>
            <a:off x="5961887" y="3614166"/>
            <a:ext cx="101600" cy="358140"/>
          </a:xfrm>
          <a:custGeom>
            <a:avLst/>
            <a:gdLst/>
            <a:ahLst/>
            <a:cxnLst/>
            <a:rect l="l" t="t" r="r" b="b"/>
            <a:pathLst>
              <a:path w="76200" h="358139">
                <a:moveTo>
                  <a:pt x="31750" y="281939"/>
                </a:moveTo>
                <a:lnTo>
                  <a:pt x="0" y="281939"/>
                </a:lnTo>
                <a:lnTo>
                  <a:pt x="38100" y="358139"/>
                </a:lnTo>
                <a:lnTo>
                  <a:pt x="69850" y="294639"/>
                </a:lnTo>
                <a:lnTo>
                  <a:pt x="31750" y="294639"/>
                </a:lnTo>
                <a:lnTo>
                  <a:pt x="31750" y="281939"/>
                </a:lnTo>
                <a:close/>
              </a:path>
              <a:path w="76200" h="358139">
                <a:moveTo>
                  <a:pt x="44450" y="0"/>
                </a:moveTo>
                <a:lnTo>
                  <a:pt x="31750" y="0"/>
                </a:lnTo>
                <a:lnTo>
                  <a:pt x="31750" y="294639"/>
                </a:lnTo>
                <a:lnTo>
                  <a:pt x="44450" y="294639"/>
                </a:lnTo>
                <a:lnTo>
                  <a:pt x="44450" y="0"/>
                </a:lnTo>
                <a:close/>
              </a:path>
              <a:path w="76200" h="358139">
                <a:moveTo>
                  <a:pt x="76200" y="281939"/>
                </a:moveTo>
                <a:lnTo>
                  <a:pt x="44450" y="281939"/>
                </a:lnTo>
                <a:lnTo>
                  <a:pt x="44450" y="294639"/>
                </a:lnTo>
                <a:lnTo>
                  <a:pt x="69850" y="294639"/>
                </a:lnTo>
                <a:lnTo>
                  <a:pt x="76200" y="281939"/>
                </a:lnTo>
                <a:close/>
              </a:path>
            </a:pathLst>
          </a:custGeom>
          <a:solidFill>
            <a:srgbClr val="000000"/>
          </a:solidFill>
        </p:spPr>
        <p:txBody>
          <a:bodyPr wrap="square" lIns="0" tIns="0" rIns="0" bIns="0" rtlCol="0"/>
          <a:lstStyle/>
          <a:p>
            <a:endParaRPr/>
          </a:p>
        </p:txBody>
      </p:sp>
      <p:sp>
        <p:nvSpPr>
          <p:cNvPr id="43" name="object 43"/>
          <p:cNvSpPr txBox="1"/>
          <p:nvPr/>
        </p:nvSpPr>
        <p:spPr>
          <a:xfrm>
            <a:off x="5556843" y="3663063"/>
            <a:ext cx="363220" cy="200055"/>
          </a:xfrm>
          <a:prstGeom prst="rect">
            <a:avLst/>
          </a:prstGeom>
        </p:spPr>
        <p:txBody>
          <a:bodyPr vert="horz" wrap="square" lIns="0" tIns="0" rIns="0" bIns="0" rtlCol="0">
            <a:spAutoFit/>
          </a:bodyPr>
          <a:lstStyle/>
          <a:p>
            <a:pPr marL="12700">
              <a:lnSpc>
                <a:spcPct val="100000"/>
              </a:lnSpc>
            </a:pPr>
            <a:r>
              <a:rPr sz="1300" spc="-5" dirty="0">
                <a:latin typeface="Arial"/>
                <a:cs typeface="Arial"/>
              </a:rPr>
              <a:t>NO</a:t>
            </a:r>
            <a:endParaRPr sz="1300">
              <a:latin typeface="Arial"/>
              <a:cs typeface="Arial"/>
            </a:endParaRPr>
          </a:p>
        </p:txBody>
      </p:sp>
      <p:sp>
        <p:nvSpPr>
          <p:cNvPr id="44" name="object 44"/>
          <p:cNvSpPr txBox="1"/>
          <p:nvPr/>
        </p:nvSpPr>
        <p:spPr>
          <a:xfrm>
            <a:off x="5421883" y="5728854"/>
            <a:ext cx="1385316" cy="276999"/>
          </a:xfrm>
          <a:prstGeom prst="rect">
            <a:avLst/>
          </a:prstGeom>
        </p:spPr>
        <p:txBody>
          <a:bodyPr vert="horz" wrap="square" lIns="0" tIns="0" rIns="0" bIns="0" rtlCol="0">
            <a:spAutoFit/>
          </a:bodyPr>
          <a:lstStyle/>
          <a:p>
            <a:pPr marL="12700">
              <a:lnSpc>
                <a:spcPct val="100000"/>
              </a:lnSpc>
            </a:pPr>
            <a:r>
              <a:rPr sz="1800" b="1" spc="5" dirty="0">
                <a:latin typeface="Arial"/>
                <a:cs typeface="Arial"/>
              </a:rPr>
              <a:t>¿</a:t>
            </a:r>
            <a:r>
              <a:rPr sz="1800" b="1" spc="-5" dirty="0">
                <a:latin typeface="Arial"/>
                <a:cs typeface="Arial"/>
              </a:rPr>
              <a:t>Ha</a:t>
            </a:r>
            <a:r>
              <a:rPr sz="1800" b="1" spc="-15" dirty="0">
                <a:latin typeface="Arial"/>
                <a:cs typeface="Arial"/>
              </a:rPr>
              <a:t>p</a:t>
            </a:r>
            <a:r>
              <a:rPr sz="1800" b="1" spc="-5" dirty="0">
                <a:latin typeface="Arial"/>
                <a:cs typeface="Arial"/>
              </a:rPr>
              <a:t>l</a:t>
            </a:r>
            <a:r>
              <a:rPr sz="1800" b="1" spc="-15" dirty="0">
                <a:latin typeface="Arial"/>
                <a:cs typeface="Arial"/>
              </a:rPr>
              <a:t>o</a:t>
            </a:r>
            <a:r>
              <a:rPr sz="1800" b="1" spc="-5" dirty="0">
                <a:latin typeface="Arial"/>
                <a:cs typeface="Arial"/>
              </a:rPr>
              <a:t>?</a:t>
            </a:r>
            <a:endParaRPr sz="1800" b="1" dirty="0">
              <a:latin typeface="Arial"/>
              <a:cs typeface="Arial"/>
            </a:endParaRPr>
          </a:p>
        </p:txBody>
      </p:sp>
      <p:sp>
        <p:nvSpPr>
          <p:cNvPr id="45" name="object 45"/>
          <p:cNvSpPr/>
          <p:nvPr/>
        </p:nvSpPr>
        <p:spPr>
          <a:xfrm>
            <a:off x="5961887" y="5241799"/>
            <a:ext cx="101600" cy="358140"/>
          </a:xfrm>
          <a:custGeom>
            <a:avLst/>
            <a:gdLst/>
            <a:ahLst/>
            <a:cxnLst/>
            <a:rect l="l" t="t" r="r" b="b"/>
            <a:pathLst>
              <a:path w="76200" h="358139">
                <a:moveTo>
                  <a:pt x="31750" y="281940"/>
                </a:moveTo>
                <a:lnTo>
                  <a:pt x="0" y="281940"/>
                </a:lnTo>
                <a:lnTo>
                  <a:pt x="38100" y="358140"/>
                </a:lnTo>
                <a:lnTo>
                  <a:pt x="69850" y="294640"/>
                </a:lnTo>
                <a:lnTo>
                  <a:pt x="31750" y="294640"/>
                </a:lnTo>
                <a:lnTo>
                  <a:pt x="31750" y="281940"/>
                </a:lnTo>
                <a:close/>
              </a:path>
              <a:path w="76200" h="358139">
                <a:moveTo>
                  <a:pt x="44450" y="0"/>
                </a:moveTo>
                <a:lnTo>
                  <a:pt x="31750" y="0"/>
                </a:lnTo>
                <a:lnTo>
                  <a:pt x="31750" y="294640"/>
                </a:lnTo>
                <a:lnTo>
                  <a:pt x="44450" y="294640"/>
                </a:lnTo>
                <a:lnTo>
                  <a:pt x="44450" y="0"/>
                </a:lnTo>
                <a:close/>
              </a:path>
              <a:path w="76200" h="358139">
                <a:moveTo>
                  <a:pt x="76200" y="281940"/>
                </a:moveTo>
                <a:lnTo>
                  <a:pt x="44450" y="281940"/>
                </a:lnTo>
                <a:lnTo>
                  <a:pt x="44450" y="294640"/>
                </a:lnTo>
                <a:lnTo>
                  <a:pt x="69850" y="294640"/>
                </a:lnTo>
                <a:lnTo>
                  <a:pt x="76200" y="281940"/>
                </a:lnTo>
                <a:close/>
              </a:path>
            </a:pathLst>
          </a:custGeom>
          <a:solidFill>
            <a:srgbClr val="000000"/>
          </a:solidFill>
        </p:spPr>
        <p:txBody>
          <a:bodyPr wrap="square" lIns="0" tIns="0" rIns="0" bIns="0" rtlCol="0"/>
          <a:lstStyle/>
          <a:p>
            <a:endParaRPr/>
          </a:p>
        </p:txBody>
      </p:sp>
      <p:sp>
        <p:nvSpPr>
          <p:cNvPr id="46" name="object 46"/>
          <p:cNvSpPr txBox="1"/>
          <p:nvPr/>
        </p:nvSpPr>
        <p:spPr>
          <a:xfrm>
            <a:off x="5577503" y="5275082"/>
            <a:ext cx="363220" cy="200055"/>
          </a:xfrm>
          <a:prstGeom prst="rect">
            <a:avLst/>
          </a:prstGeom>
        </p:spPr>
        <p:txBody>
          <a:bodyPr vert="horz" wrap="square" lIns="0" tIns="0" rIns="0" bIns="0" rtlCol="0">
            <a:spAutoFit/>
          </a:bodyPr>
          <a:lstStyle/>
          <a:p>
            <a:pPr marL="12700">
              <a:lnSpc>
                <a:spcPct val="100000"/>
              </a:lnSpc>
            </a:pPr>
            <a:r>
              <a:rPr sz="1300" spc="-5" dirty="0">
                <a:latin typeface="Arial"/>
                <a:cs typeface="Arial"/>
              </a:rPr>
              <a:t>NO</a:t>
            </a:r>
            <a:endParaRPr sz="1300">
              <a:latin typeface="Arial"/>
              <a:cs typeface="Arial"/>
            </a:endParaRPr>
          </a:p>
        </p:txBody>
      </p:sp>
      <p:sp>
        <p:nvSpPr>
          <p:cNvPr id="47" name="object 47"/>
          <p:cNvSpPr/>
          <p:nvPr/>
        </p:nvSpPr>
        <p:spPr>
          <a:xfrm>
            <a:off x="7213600" y="4343400"/>
            <a:ext cx="1422400" cy="76200"/>
          </a:xfrm>
          <a:custGeom>
            <a:avLst/>
            <a:gdLst/>
            <a:ahLst/>
            <a:cxnLst/>
            <a:rect l="l" t="t" r="r" b="b"/>
            <a:pathLst>
              <a:path w="1240790" h="76200">
                <a:moveTo>
                  <a:pt x="1164336" y="0"/>
                </a:moveTo>
                <a:lnTo>
                  <a:pt x="1164336" y="76200"/>
                </a:lnTo>
                <a:lnTo>
                  <a:pt x="1227836" y="44450"/>
                </a:lnTo>
                <a:lnTo>
                  <a:pt x="1177036" y="44450"/>
                </a:lnTo>
                <a:lnTo>
                  <a:pt x="1177036" y="31750"/>
                </a:lnTo>
                <a:lnTo>
                  <a:pt x="1227836" y="31750"/>
                </a:lnTo>
                <a:lnTo>
                  <a:pt x="1164336" y="0"/>
                </a:lnTo>
                <a:close/>
              </a:path>
              <a:path w="1240790" h="76200">
                <a:moveTo>
                  <a:pt x="1164336" y="31750"/>
                </a:moveTo>
                <a:lnTo>
                  <a:pt x="0" y="31750"/>
                </a:lnTo>
                <a:lnTo>
                  <a:pt x="0" y="44450"/>
                </a:lnTo>
                <a:lnTo>
                  <a:pt x="1164336" y="44450"/>
                </a:lnTo>
                <a:lnTo>
                  <a:pt x="1164336" y="31750"/>
                </a:lnTo>
                <a:close/>
              </a:path>
              <a:path w="1240790" h="76200">
                <a:moveTo>
                  <a:pt x="1227836" y="31750"/>
                </a:moveTo>
                <a:lnTo>
                  <a:pt x="1177036" y="31750"/>
                </a:lnTo>
                <a:lnTo>
                  <a:pt x="1177036" y="44450"/>
                </a:lnTo>
                <a:lnTo>
                  <a:pt x="1227836" y="44450"/>
                </a:lnTo>
                <a:lnTo>
                  <a:pt x="1240536" y="38100"/>
                </a:lnTo>
                <a:lnTo>
                  <a:pt x="1227836" y="31750"/>
                </a:lnTo>
                <a:close/>
              </a:path>
            </a:pathLst>
          </a:custGeom>
          <a:solidFill>
            <a:srgbClr val="000000"/>
          </a:solidFill>
          <a:ln w="28575">
            <a:solidFill>
              <a:srgbClr val="00B050"/>
            </a:solidFill>
          </a:ln>
        </p:spPr>
        <p:txBody>
          <a:bodyPr wrap="square" lIns="0" tIns="0" rIns="0" bIns="0" rtlCol="0"/>
          <a:lstStyle/>
          <a:p>
            <a:endParaRPr/>
          </a:p>
        </p:txBody>
      </p:sp>
      <p:sp>
        <p:nvSpPr>
          <p:cNvPr id="48" name="object 48"/>
          <p:cNvSpPr txBox="1"/>
          <p:nvPr/>
        </p:nvSpPr>
        <p:spPr>
          <a:xfrm>
            <a:off x="7554814" y="4191011"/>
            <a:ext cx="471593" cy="200055"/>
          </a:xfrm>
          <a:prstGeom prst="rect">
            <a:avLst/>
          </a:prstGeom>
          <a:solidFill>
            <a:srgbClr val="00B050"/>
          </a:solidFill>
        </p:spPr>
        <p:txBody>
          <a:bodyPr vert="horz" wrap="square" lIns="0" tIns="0" rIns="0" bIns="0" rtlCol="0">
            <a:spAutoFit/>
          </a:bodyPr>
          <a:lstStyle/>
          <a:p>
            <a:pPr marL="12700">
              <a:lnSpc>
                <a:spcPct val="100000"/>
              </a:lnSpc>
            </a:pPr>
            <a:r>
              <a:rPr sz="1300" b="1" spc="-20" dirty="0">
                <a:latin typeface="Arial"/>
                <a:cs typeface="Arial"/>
              </a:rPr>
              <a:t>Y</a:t>
            </a:r>
            <a:r>
              <a:rPr sz="1300" b="1" spc="-5" dirty="0">
                <a:latin typeface="Arial"/>
                <a:cs typeface="Arial"/>
              </a:rPr>
              <a:t>ES</a:t>
            </a:r>
            <a:endParaRPr sz="1300" b="1" dirty="0">
              <a:latin typeface="Arial"/>
              <a:cs typeface="Arial"/>
            </a:endParaRPr>
          </a:p>
        </p:txBody>
      </p:sp>
      <p:sp>
        <p:nvSpPr>
          <p:cNvPr id="65" name="object 65"/>
          <p:cNvSpPr txBox="1"/>
          <p:nvPr/>
        </p:nvSpPr>
        <p:spPr>
          <a:xfrm>
            <a:off x="8940800" y="4191001"/>
            <a:ext cx="3251200" cy="269304"/>
          </a:xfrm>
          <a:prstGeom prst="rect">
            <a:avLst/>
          </a:prstGeom>
        </p:spPr>
        <p:txBody>
          <a:bodyPr vert="horz" wrap="square" lIns="0" tIns="0" rIns="0" bIns="0" rtlCol="0">
            <a:spAutoFit/>
          </a:bodyPr>
          <a:lstStyle/>
          <a:p>
            <a:pPr marL="12700">
              <a:lnSpc>
                <a:spcPts val="2090"/>
              </a:lnSpc>
            </a:pPr>
            <a:r>
              <a:rPr sz="1800" b="1" spc="-5" dirty="0">
                <a:latin typeface="Arial"/>
                <a:cs typeface="Arial"/>
              </a:rPr>
              <a:t>UCB</a:t>
            </a:r>
            <a:r>
              <a:rPr sz="1800" b="1" spc="-80" dirty="0">
                <a:latin typeface="Arial"/>
                <a:cs typeface="Arial"/>
              </a:rPr>
              <a:t> </a:t>
            </a:r>
            <a:r>
              <a:rPr sz="1800" b="1" spc="-5" dirty="0">
                <a:latin typeface="Arial"/>
                <a:cs typeface="Arial"/>
              </a:rPr>
              <a:t>Allo-HSCT</a:t>
            </a:r>
            <a:r>
              <a:rPr lang="tr-TR" b="1" dirty="0">
                <a:latin typeface="Arial"/>
                <a:cs typeface="Arial"/>
              </a:rPr>
              <a:t> </a:t>
            </a:r>
            <a:r>
              <a:rPr sz="1800" spc="-5" dirty="0">
                <a:latin typeface="Arial"/>
                <a:cs typeface="Arial"/>
              </a:rPr>
              <a:t>“Dual”</a:t>
            </a:r>
            <a:endParaRPr sz="1800" dirty="0">
              <a:latin typeface="Arial"/>
              <a:cs typeface="Arial"/>
            </a:endParaRPr>
          </a:p>
        </p:txBody>
      </p:sp>
      <p:sp>
        <p:nvSpPr>
          <p:cNvPr id="66" name="object 66"/>
          <p:cNvSpPr txBox="1"/>
          <p:nvPr/>
        </p:nvSpPr>
        <p:spPr>
          <a:xfrm>
            <a:off x="4329851" y="3137420"/>
            <a:ext cx="3696548" cy="276999"/>
          </a:xfrm>
          <a:prstGeom prst="rect">
            <a:avLst/>
          </a:prstGeom>
        </p:spPr>
        <p:txBody>
          <a:bodyPr vert="horz" wrap="square" lIns="0" tIns="0" rIns="0" bIns="0" rtlCol="0">
            <a:spAutoFit/>
          </a:bodyPr>
          <a:lstStyle/>
          <a:p>
            <a:pPr marL="12700">
              <a:lnSpc>
                <a:spcPct val="100000"/>
              </a:lnSpc>
            </a:pPr>
            <a:r>
              <a:rPr sz="1800" b="1" spc="-5" dirty="0">
                <a:latin typeface="Arial"/>
                <a:cs typeface="Arial"/>
              </a:rPr>
              <a:t>¿HLA-id URD</a:t>
            </a:r>
            <a:r>
              <a:rPr sz="1800" b="1" spc="-20" dirty="0">
                <a:latin typeface="Arial"/>
                <a:cs typeface="Arial"/>
              </a:rPr>
              <a:t> </a:t>
            </a:r>
            <a:r>
              <a:rPr sz="1800" b="1" spc="-5" dirty="0">
                <a:latin typeface="Arial"/>
                <a:cs typeface="Arial"/>
              </a:rPr>
              <a:t>“on-time”?</a:t>
            </a:r>
            <a:endParaRPr sz="1800" b="1" dirty="0">
              <a:latin typeface="Arial"/>
              <a:cs typeface="Arial"/>
            </a:endParaRPr>
          </a:p>
        </p:txBody>
      </p:sp>
      <p:sp>
        <p:nvSpPr>
          <p:cNvPr id="67" name="object 67"/>
          <p:cNvSpPr txBox="1"/>
          <p:nvPr/>
        </p:nvSpPr>
        <p:spPr>
          <a:xfrm>
            <a:off x="8915401" y="3200410"/>
            <a:ext cx="2530179" cy="276999"/>
          </a:xfrm>
          <a:prstGeom prst="rect">
            <a:avLst/>
          </a:prstGeom>
        </p:spPr>
        <p:txBody>
          <a:bodyPr vert="horz" wrap="square" lIns="0" tIns="0" rIns="0" bIns="0" rtlCol="0">
            <a:spAutoFit/>
          </a:bodyPr>
          <a:lstStyle/>
          <a:p>
            <a:pPr marL="12700">
              <a:lnSpc>
                <a:spcPct val="100000"/>
              </a:lnSpc>
            </a:pPr>
            <a:r>
              <a:rPr sz="1800" b="1" spc="-5" dirty="0">
                <a:latin typeface="Arial"/>
                <a:cs typeface="Arial"/>
              </a:rPr>
              <a:t>URD</a:t>
            </a:r>
            <a:r>
              <a:rPr sz="1800" b="1" spc="-70" dirty="0">
                <a:latin typeface="Arial"/>
                <a:cs typeface="Arial"/>
              </a:rPr>
              <a:t> </a:t>
            </a:r>
            <a:r>
              <a:rPr sz="1800" b="1" spc="-5" dirty="0">
                <a:latin typeface="Arial"/>
                <a:cs typeface="Arial"/>
              </a:rPr>
              <a:t>Allo-HSCT</a:t>
            </a:r>
            <a:endParaRPr sz="1800" b="1" dirty="0">
              <a:latin typeface="Arial"/>
              <a:cs typeface="Arial"/>
            </a:endParaRPr>
          </a:p>
        </p:txBody>
      </p:sp>
      <p:sp>
        <p:nvSpPr>
          <p:cNvPr id="68" name="object 68"/>
          <p:cNvSpPr/>
          <p:nvPr/>
        </p:nvSpPr>
        <p:spPr>
          <a:xfrm>
            <a:off x="7315200" y="3276610"/>
            <a:ext cx="1295400" cy="93725"/>
          </a:xfrm>
          <a:custGeom>
            <a:avLst/>
            <a:gdLst/>
            <a:ahLst/>
            <a:cxnLst/>
            <a:rect l="l" t="t" r="r" b="b"/>
            <a:pathLst>
              <a:path w="1153795" h="76200">
                <a:moveTo>
                  <a:pt x="1077467" y="0"/>
                </a:moveTo>
                <a:lnTo>
                  <a:pt x="1077467" y="76200"/>
                </a:lnTo>
                <a:lnTo>
                  <a:pt x="1140967" y="44450"/>
                </a:lnTo>
                <a:lnTo>
                  <a:pt x="1090167" y="44450"/>
                </a:lnTo>
                <a:lnTo>
                  <a:pt x="1090167" y="31750"/>
                </a:lnTo>
                <a:lnTo>
                  <a:pt x="1140967" y="31750"/>
                </a:lnTo>
                <a:lnTo>
                  <a:pt x="1077467" y="0"/>
                </a:lnTo>
                <a:close/>
              </a:path>
              <a:path w="1153795" h="76200">
                <a:moveTo>
                  <a:pt x="1077467" y="31750"/>
                </a:moveTo>
                <a:lnTo>
                  <a:pt x="0" y="31750"/>
                </a:lnTo>
                <a:lnTo>
                  <a:pt x="0" y="44450"/>
                </a:lnTo>
                <a:lnTo>
                  <a:pt x="1077467" y="44450"/>
                </a:lnTo>
                <a:lnTo>
                  <a:pt x="1077467" y="31750"/>
                </a:lnTo>
                <a:close/>
              </a:path>
              <a:path w="1153795" h="76200">
                <a:moveTo>
                  <a:pt x="1140967" y="31750"/>
                </a:moveTo>
                <a:lnTo>
                  <a:pt x="1090167" y="31750"/>
                </a:lnTo>
                <a:lnTo>
                  <a:pt x="1090167" y="44450"/>
                </a:lnTo>
                <a:lnTo>
                  <a:pt x="1140967" y="44450"/>
                </a:lnTo>
                <a:lnTo>
                  <a:pt x="1153667" y="38100"/>
                </a:lnTo>
                <a:lnTo>
                  <a:pt x="1140967" y="31750"/>
                </a:lnTo>
                <a:close/>
              </a:path>
            </a:pathLst>
          </a:custGeom>
          <a:solidFill>
            <a:srgbClr val="000000"/>
          </a:solidFill>
          <a:ln w="38100">
            <a:solidFill>
              <a:srgbClr val="00B050"/>
            </a:solidFill>
          </a:ln>
        </p:spPr>
        <p:txBody>
          <a:bodyPr wrap="square" lIns="0" tIns="0" rIns="0" bIns="0" rtlCol="0"/>
          <a:lstStyle/>
          <a:p>
            <a:endParaRPr/>
          </a:p>
        </p:txBody>
      </p:sp>
      <p:sp>
        <p:nvSpPr>
          <p:cNvPr id="69" name="object 69"/>
          <p:cNvSpPr txBox="1"/>
          <p:nvPr/>
        </p:nvSpPr>
        <p:spPr>
          <a:xfrm>
            <a:off x="7543806" y="3124210"/>
            <a:ext cx="471593" cy="200055"/>
          </a:xfrm>
          <a:prstGeom prst="rect">
            <a:avLst/>
          </a:prstGeom>
          <a:solidFill>
            <a:srgbClr val="00B050"/>
          </a:solidFill>
        </p:spPr>
        <p:txBody>
          <a:bodyPr vert="horz" wrap="square" lIns="0" tIns="0" rIns="0" bIns="0" rtlCol="0">
            <a:spAutoFit/>
          </a:bodyPr>
          <a:lstStyle/>
          <a:p>
            <a:pPr marL="12700">
              <a:lnSpc>
                <a:spcPct val="100000"/>
              </a:lnSpc>
            </a:pPr>
            <a:r>
              <a:rPr sz="1300" b="1" spc="-20" dirty="0">
                <a:latin typeface="Arial"/>
                <a:cs typeface="Arial"/>
              </a:rPr>
              <a:t>Y</a:t>
            </a:r>
            <a:r>
              <a:rPr sz="1300" b="1" spc="-5" dirty="0">
                <a:latin typeface="Arial"/>
                <a:cs typeface="Arial"/>
              </a:rPr>
              <a:t>ES</a:t>
            </a:r>
            <a:endParaRPr sz="1300" b="1" dirty="0">
              <a:latin typeface="Arial"/>
              <a:cs typeface="Arial"/>
            </a:endParaRPr>
          </a:p>
        </p:txBody>
      </p:sp>
      <p:sp>
        <p:nvSpPr>
          <p:cNvPr id="70" name="object 70"/>
          <p:cNvSpPr/>
          <p:nvPr/>
        </p:nvSpPr>
        <p:spPr>
          <a:xfrm>
            <a:off x="5961887" y="2634246"/>
            <a:ext cx="101600" cy="360045"/>
          </a:xfrm>
          <a:custGeom>
            <a:avLst/>
            <a:gdLst/>
            <a:ahLst/>
            <a:cxnLst/>
            <a:rect l="l" t="t" r="r" b="b"/>
            <a:pathLst>
              <a:path w="76200" h="360044">
                <a:moveTo>
                  <a:pt x="31750" y="283463"/>
                </a:moveTo>
                <a:lnTo>
                  <a:pt x="0" y="283463"/>
                </a:lnTo>
                <a:lnTo>
                  <a:pt x="38100" y="359663"/>
                </a:lnTo>
                <a:lnTo>
                  <a:pt x="69850" y="296163"/>
                </a:lnTo>
                <a:lnTo>
                  <a:pt x="31750" y="296163"/>
                </a:lnTo>
                <a:lnTo>
                  <a:pt x="31750" y="283463"/>
                </a:lnTo>
                <a:close/>
              </a:path>
              <a:path w="76200" h="360044">
                <a:moveTo>
                  <a:pt x="44450" y="0"/>
                </a:moveTo>
                <a:lnTo>
                  <a:pt x="31750" y="0"/>
                </a:lnTo>
                <a:lnTo>
                  <a:pt x="31750" y="296163"/>
                </a:lnTo>
                <a:lnTo>
                  <a:pt x="44450" y="296163"/>
                </a:lnTo>
                <a:lnTo>
                  <a:pt x="44450" y="0"/>
                </a:lnTo>
                <a:close/>
              </a:path>
              <a:path w="76200" h="360044">
                <a:moveTo>
                  <a:pt x="76200" y="283463"/>
                </a:moveTo>
                <a:lnTo>
                  <a:pt x="44450" y="283463"/>
                </a:lnTo>
                <a:lnTo>
                  <a:pt x="44450" y="296163"/>
                </a:lnTo>
                <a:lnTo>
                  <a:pt x="69850" y="296163"/>
                </a:lnTo>
                <a:lnTo>
                  <a:pt x="76200" y="283463"/>
                </a:lnTo>
                <a:close/>
              </a:path>
            </a:pathLst>
          </a:custGeom>
          <a:solidFill>
            <a:srgbClr val="000000"/>
          </a:solidFill>
        </p:spPr>
        <p:txBody>
          <a:bodyPr wrap="square" lIns="0" tIns="0" rIns="0" bIns="0" rtlCol="0"/>
          <a:lstStyle/>
          <a:p>
            <a:endParaRPr/>
          </a:p>
        </p:txBody>
      </p:sp>
      <p:sp>
        <p:nvSpPr>
          <p:cNvPr id="74" name="object 74"/>
          <p:cNvSpPr/>
          <p:nvPr/>
        </p:nvSpPr>
        <p:spPr>
          <a:xfrm>
            <a:off x="3438145" y="5833121"/>
            <a:ext cx="1654387" cy="186689"/>
          </a:xfrm>
          <a:custGeom>
            <a:avLst/>
            <a:gdLst/>
            <a:ahLst/>
            <a:cxnLst/>
            <a:rect l="l" t="t" r="r" b="b"/>
            <a:pathLst>
              <a:path w="1240789" h="76200">
                <a:moveTo>
                  <a:pt x="1164336" y="0"/>
                </a:moveTo>
                <a:lnTo>
                  <a:pt x="1164336" y="76199"/>
                </a:lnTo>
                <a:lnTo>
                  <a:pt x="1227836" y="44449"/>
                </a:lnTo>
                <a:lnTo>
                  <a:pt x="1177036" y="44449"/>
                </a:lnTo>
                <a:lnTo>
                  <a:pt x="1177036" y="31749"/>
                </a:lnTo>
                <a:lnTo>
                  <a:pt x="1227836" y="31749"/>
                </a:lnTo>
                <a:lnTo>
                  <a:pt x="1164336" y="0"/>
                </a:lnTo>
                <a:close/>
              </a:path>
              <a:path w="1240789" h="76200">
                <a:moveTo>
                  <a:pt x="1164336" y="31749"/>
                </a:moveTo>
                <a:lnTo>
                  <a:pt x="0" y="31749"/>
                </a:lnTo>
                <a:lnTo>
                  <a:pt x="0" y="44449"/>
                </a:lnTo>
                <a:lnTo>
                  <a:pt x="1164336" y="44449"/>
                </a:lnTo>
                <a:lnTo>
                  <a:pt x="1164336" y="31749"/>
                </a:lnTo>
                <a:close/>
              </a:path>
              <a:path w="1240789" h="76200">
                <a:moveTo>
                  <a:pt x="1227836" y="31749"/>
                </a:moveTo>
                <a:lnTo>
                  <a:pt x="1177036" y="31749"/>
                </a:lnTo>
                <a:lnTo>
                  <a:pt x="1177036" y="44449"/>
                </a:lnTo>
                <a:lnTo>
                  <a:pt x="1227836" y="44449"/>
                </a:lnTo>
                <a:lnTo>
                  <a:pt x="1240536" y="38099"/>
                </a:lnTo>
                <a:lnTo>
                  <a:pt x="1227836" y="31749"/>
                </a:lnTo>
                <a:close/>
              </a:path>
            </a:pathLst>
          </a:custGeom>
          <a:solidFill>
            <a:srgbClr val="FF0000"/>
          </a:solidFill>
          <a:ln w="76200">
            <a:solidFill>
              <a:srgbClr val="00B050"/>
            </a:solidFill>
          </a:ln>
        </p:spPr>
        <p:txBody>
          <a:bodyPr wrap="square" lIns="0" tIns="0" rIns="0" bIns="0" rtlCol="0"/>
          <a:lstStyle/>
          <a:p>
            <a:endParaRPr/>
          </a:p>
        </p:txBody>
      </p:sp>
      <p:sp>
        <p:nvSpPr>
          <p:cNvPr id="75" name="object 75"/>
          <p:cNvSpPr/>
          <p:nvPr/>
        </p:nvSpPr>
        <p:spPr>
          <a:xfrm>
            <a:off x="134113" y="3141726"/>
            <a:ext cx="3767667" cy="2862580"/>
          </a:xfrm>
          <a:custGeom>
            <a:avLst/>
            <a:gdLst/>
            <a:ahLst/>
            <a:cxnLst/>
            <a:rect l="l" t="t" r="r" b="b"/>
            <a:pathLst>
              <a:path w="2825750" h="2862579">
                <a:moveTo>
                  <a:pt x="0" y="2862072"/>
                </a:moveTo>
                <a:lnTo>
                  <a:pt x="2825496" y="2862072"/>
                </a:lnTo>
                <a:lnTo>
                  <a:pt x="2825496" y="0"/>
                </a:lnTo>
                <a:lnTo>
                  <a:pt x="0" y="0"/>
                </a:lnTo>
                <a:lnTo>
                  <a:pt x="0" y="2862072"/>
                </a:lnTo>
                <a:close/>
              </a:path>
            </a:pathLst>
          </a:custGeom>
          <a:solidFill>
            <a:schemeClr val="accent1">
              <a:lumMod val="20000"/>
              <a:lumOff val="80000"/>
            </a:schemeClr>
          </a:solidFill>
          <a:ln w="28575">
            <a:solidFill>
              <a:srgbClr val="FF0000"/>
            </a:solidFill>
          </a:ln>
        </p:spPr>
        <p:txBody>
          <a:bodyPr wrap="square" lIns="0" tIns="0" rIns="0" bIns="0" rtlCol="0"/>
          <a:lstStyle/>
          <a:p>
            <a:endParaRPr/>
          </a:p>
        </p:txBody>
      </p:sp>
      <p:sp>
        <p:nvSpPr>
          <p:cNvPr id="76" name="object 76"/>
          <p:cNvSpPr/>
          <p:nvPr/>
        </p:nvSpPr>
        <p:spPr>
          <a:xfrm>
            <a:off x="570992" y="3243835"/>
            <a:ext cx="1485392" cy="441960"/>
          </a:xfrm>
          <a:prstGeom prst="rect">
            <a:avLst/>
          </a:prstGeom>
          <a:blipFill>
            <a:blip r:embed="rId2" cstate="print"/>
            <a:stretch>
              <a:fillRect/>
            </a:stretch>
          </a:blipFill>
        </p:spPr>
        <p:txBody>
          <a:bodyPr wrap="square" lIns="0" tIns="0" rIns="0" bIns="0" rtlCol="0"/>
          <a:lstStyle/>
          <a:p>
            <a:endParaRPr/>
          </a:p>
        </p:txBody>
      </p:sp>
      <p:sp>
        <p:nvSpPr>
          <p:cNvPr id="77" name="object 77"/>
          <p:cNvSpPr/>
          <p:nvPr/>
        </p:nvSpPr>
        <p:spPr>
          <a:xfrm>
            <a:off x="1788159" y="3243835"/>
            <a:ext cx="849376" cy="441960"/>
          </a:xfrm>
          <a:prstGeom prst="rect">
            <a:avLst/>
          </a:prstGeom>
          <a:blipFill>
            <a:blip r:embed="rId3" cstate="print"/>
            <a:stretch>
              <a:fillRect/>
            </a:stretch>
          </a:blipFill>
        </p:spPr>
        <p:txBody>
          <a:bodyPr wrap="square" lIns="0" tIns="0" rIns="0" bIns="0" rtlCol="0"/>
          <a:lstStyle/>
          <a:p>
            <a:endParaRPr/>
          </a:p>
        </p:txBody>
      </p:sp>
      <p:sp>
        <p:nvSpPr>
          <p:cNvPr id="78" name="object 78"/>
          <p:cNvSpPr/>
          <p:nvPr/>
        </p:nvSpPr>
        <p:spPr>
          <a:xfrm>
            <a:off x="2292096" y="3243835"/>
            <a:ext cx="434848" cy="441960"/>
          </a:xfrm>
          <a:prstGeom prst="rect">
            <a:avLst/>
          </a:prstGeom>
          <a:blipFill>
            <a:blip r:embed="rId4" cstate="print"/>
            <a:stretch>
              <a:fillRect/>
            </a:stretch>
          </a:blipFill>
        </p:spPr>
        <p:txBody>
          <a:bodyPr wrap="square" lIns="0" tIns="0" rIns="0" bIns="0" rtlCol="0"/>
          <a:lstStyle/>
          <a:p>
            <a:endParaRPr/>
          </a:p>
        </p:txBody>
      </p:sp>
      <p:sp>
        <p:nvSpPr>
          <p:cNvPr id="79" name="object 79"/>
          <p:cNvSpPr/>
          <p:nvPr/>
        </p:nvSpPr>
        <p:spPr>
          <a:xfrm>
            <a:off x="2381503" y="3243835"/>
            <a:ext cx="1083056" cy="441960"/>
          </a:xfrm>
          <a:prstGeom prst="rect">
            <a:avLst/>
          </a:prstGeom>
          <a:blipFill>
            <a:blip r:embed="rId5" cstate="print"/>
            <a:stretch>
              <a:fillRect/>
            </a:stretch>
          </a:blipFill>
        </p:spPr>
        <p:txBody>
          <a:bodyPr wrap="square" lIns="0" tIns="0" rIns="0" bIns="0" rtlCol="0"/>
          <a:lstStyle/>
          <a:p>
            <a:endParaRPr/>
          </a:p>
        </p:txBody>
      </p:sp>
      <p:sp>
        <p:nvSpPr>
          <p:cNvPr id="80" name="object 80"/>
          <p:cNvSpPr/>
          <p:nvPr/>
        </p:nvSpPr>
        <p:spPr>
          <a:xfrm>
            <a:off x="3119119" y="3243835"/>
            <a:ext cx="434848" cy="441960"/>
          </a:xfrm>
          <a:prstGeom prst="rect">
            <a:avLst/>
          </a:prstGeom>
          <a:blipFill>
            <a:blip r:embed="rId6" cstate="print"/>
            <a:stretch>
              <a:fillRect/>
            </a:stretch>
          </a:blipFill>
        </p:spPr>
        <p:txBody>
          <a:bodyPr wrap="square" lIns="0" tIns="0" rIns="0" bIns="0" rtlCol="0"/>
          <a:lstStyle/>
          <a:p>
            <a:endParaRPr/>
          </a:p>
        </p:txBody>
      </p:sp>
      <p:sp>
        <p:nvSpPr>
          <p:cNvPr id="82" name="object 82"/>
          <p:cNvSpPr/>
          <p:nvPr/>
        </p:nvSpPr>
        <p:spPr>
          <a:xfrm>
            <a:off x="1144015" y="3697987"/>
            <a:ext cx="944880" cy="441960"/>
          </a:xfrm>
          <a:prstGeom prst="rect">
            <a:avLst/>
          </a:prstGeom>
          <a:blipFill>
            <a:blip r:embed="rId7" cstate="print"/>
            <a:stretch>
              <a:fillRect/>
            </a:stretch>
          </a:blipFill>
        </p:spPr>
        <p:txBody>
          <a:bodyPr wrap="square" lIns="0" tIns="0" rIns="0" bIns="0" rtlCol="0"/>
          <a:lstStyle/>
          <a:p>
            <a:endParaRPr/>
          </a:p>
        </p:txBody>
      </p:sp>
      <p:sp>
        <p:nvSpPr>
          <p:cNvPr id="83" name="object 83"/>
          <p:cNvSpPr/>
          <p:nvPr/>
        </p:nvSpPr>
        <p:spPr>
          <a:xfrm>
            <a:off x="1824743" y="3697987"/>
            <a:ext cx="1083055" cy="441960"/>
          </a:xfrm>
          <a:prstGeom prst="rect">
            <a:avLst/>
          </a:prstGeom>
          <a:blipFill>
            <a:blip r:embed="rId8" cstate="print"/>
            <a:stretch>
              <a:fillRect/>
            </a:stretch>
          </a:blipFill>
        </p:spPr>
        <p:txBody>
          <a:bodyPr wrap="square" lIns="0" tIns="0" rIns="0" bIns="0" rtlCol="0"/>
          <a:lstStyle/>
          <a:p>
            <a:endParaRPr/>
          </a:p>
        </p:txBody>
      </p:sp>
      <p:sp>
        <p:nvSpPr>
          <p:cNvPr id="85" name="object 85"/>
          <p:cNvSpPr/>
          <p:nvPr/>
        </p:nvSpPr>
        <p:spPr>
          <a:xfrm>
            <a:off x="678688" y="4152149"/>
            <a:ext cx="975360" cy="441959"/>
          </a:xfrm>
          <a:prstGeom prst="rect">
            <a:avLst/>
          </a:prstGeom>
          <a:blipFill>
            <a:blip r:embed="rId9" cstate="print"/>
            <a:stretch>
              <a:fillRect/>
            </a:stretch>
          </a:blipFill>
        </p:spPr>
        <p:txBody>
          <a:bodyPr wrap="square" lIns="0" tIns="0" rIns="0" bIns="0" rtlCol="0"/>
          <a:lstStyle/>
          <a:p>
            <a:endParaRPr/>
          </a:p>
        </p:txBody>
      </p:sp>
      <p:sp>
        <p:nvSpPr>
          <p:cNvPr id="86" name="object 86"/>
          <p:cNvSpPr/>
          <p:nvPr/>
        </p:nvSpPr>
        <p:spPr>
          <a:xfrm>
            <a:off x="1308607" y="4152149"/>
            <a:ext cx="768096" cy="441959"/>
          </a:xfrm>
          <a:prstGeom prst="rect">
            <a:avLst/>
          </a:prstGeom>
          <a:blipFill>
            <a:blip r:embed="rId10" cstate="print"/>
            <a:stretch>
              <a:fillRect/>
            </a:stretch>
          </a:blipFill>
        </p:spPr>
        <p:txBody>
          <a:bodyPr wrap="square" lIns="0" tIns="0" rIns="0" bIns="0" rtlCol="0"/>
          <a:lstStyle/>
          <a:p>
            <a:endParaRPr/>
          </a:p>
        </p:txBody>
      </p:sp>
      <p:sp>
        <p:nvSpPr>
          <p:cNvPr id="87" name="object 87"/>
          <p:cNvSpPr/>
          <p:nvPr/>
        </p:nvSpPr>
        <p:spPr>
          <a:xfrm>
            <a:off x="1806455" y="4152149"/>
            <a:ext cx="1566671" cy="441959"/>
          </a:xfrm>
          <a:prstGeom prst="rect">
            <a:avLst/>
          </a:prstGeom>
          <a:blipFill>
            <a:blip r:embed="rId11" cstate="print"/>
            <a:stretch>
              <a:fillRect/>
            </a:stretch>
          </a:blipFill>
        </p:spPr>
        <p:txBody>
          <a:bodyPr wrap="square" lIns="0" tIns="0" rIns="0" bIns="0" rtlCol="0"/>
          <a:lstStyle/>
          <a:p>
            <a:endParaRPr/>
          </a:p>
        </p:txBody>
      </p:sp>
      <p:sp>
        <p:nvSpPr>
          <p:cNvPr id="89" name="object 89"/>
          <p:cNvSpPr/>
          <p:nvPr/>
        </p:nvSpPr>
        <p:spPr>
          <a:xfrm>
            <a:off x="410463" y="5058918"/>
            <a:ext cx="1605280" cy="441960"/>
          </a:xfrm>
          <a:prstGeom prst="rect">
            <a:avLst/>
          </a:prstGeom>
          <a:blipFill>
            <a:blip r:embed="rId12" cstate="print"/>
            <a:stretch>
              <a:fillRect/>
            </a:stretch>
          </a:blipFill>
        </p:spPr>
        <p:txBody>
          <a:bodyPr wrap="square" lIns="0" tIns="0" rIns="0" bIns="0" rtlCol="0"/>
          <a:lstStyle/>
          <a:p>
            <a:endParaRPr/>
          </a:p>
        </p:txBody>
      </p:sp>
      <p:sp>
        <p:nvSpPr>
          <p:cNvPr id="90" name="object 90"/>
          <p:cNvSpPr/>
          <p:nvPr/>
        </p:nvSpPr>
        <p:spPr>
          <a:xfrm>
            <a:off x="1749551" y="5058918"/>
            <a:ext cx="1889760" cy="441960"/>
          </a:xfrm>
          <a:prstGeom prst="rect">
            <a:avLst/>
          </a:prstGeom>
          <a:blipFill>
            <a:blip r:embed="rId13" cstate="print"/>
            <a:stretch>
              <a:fillRect/>
            </a:stretch>
          </a:blipFill>
        </p:spPr>
        <p:txBody>
          <a:bodyPr wrap="square" lIns="0" tIns="0" rIns="0" bIns="0" rtlCol="0"/>
          <a:lstStyle/>
          <a:p>
            <a:endParaRPr/>
          </a:p>
        </p:txBody>
      </p:sp>
      <p:sp>
        <p:nvSpPr>
          <p:cNvPr id="93" name="object 93"/>
          <p:cNvSpPr txBox="1"/>
          <p:nvPr/>
        </p:nvSpPr>
        <p:spPr>
          <a:xfrm>
            <a:off x="7554814" y="5657861"/>
            <a:ext cx="471593" cy="200055"/>
          </a:xfrm>
          <a:prstGeom prst="rect">
            <a:avLst/>
          </a:prstGeom>
          <a:solidFill>
            <a:srgbClr val="00B050"/>
          </a:solidFill>
        </p:spPr>
        <p:txBody>
          <a:bodyPr vert="horz" wrap="square" lIns="0" tIns="0" rIns="0" bIns="0" rtlCol="0">
            <a:spAutoFit/>
          </a:bodyPr>
          <a:lstStyle/>
          <a:p>
            <a:pPr marL="12700">
              <a:lnSpc>
                <a:spcPct val="100000"/>
              </a:lnSpc>
            </a:pPr>
            <a:r>
              <a:rPr sz="1300" b="1" spc="-20" dirty="0">
                <a:latin typeface="Arial"/>
                <a:cs typeface="Arial"/>
              </a:rPr>
              <a:t>Y</a:t>
            </a:r>
            <a:r>
              <a:rPr sz="1300" b="1" spc="-5" dirty="0">
                <a:latin typeface="Arial"/>
                <a:cs typeface="Arial"/>
              </a:rPr>
              <a:t>ES</a:t>
            </a:r>
            <a:endParaRPr sz="1300" b="1" dirty="0">
              <a:latin typeface="Arial"/>
              <a:cs typeface="Arial"/>
            </a:endParaRPr>
          </a:p>
        </p:txBody>
      </p:sp>
      <p:sp>
        <p:nvSpPr>
          <p:cNvPr id="94" name="object 94"/>
          <p:cNvSpPr/>
          <p:nvPr/>
        </p:nvSpPr>
        <p:spPr>
          <a:xfrm>
            <a:off x="6705600" y="5863601"/>
            <a:ext cx="1981200" cy="45719"/>
          </a:xfrm>
          <a:custGeom>
            <a:avLst/>
            <a:gdLst/>
            <a:ahLst/>
            <a:cxnLst/>
            <a:rect l="l" t="t" r="r" b="b"/>
            <a:pathLst>
              <a:path w="1242060" h="76200">
                <a:moveTo>
                  <a:pt x="1165860" y="0"/>
                </a:moveTo>
                <a:lnTo>
                  <a:pt x="1165860" y="76199"/>
                </a:lnTo>
                <a:lnTo>
                  <a:pt x="1229360" y="44449"/>
                </a:lnTo>
                <a:lnTo>
                  <a:pt x="1178560" y="44449"/>
                </a:lnTo>
                <a:lnTo>
                  <a:pt x="1178560" y="31749"/>
                </a:lnTo>
                <a:lnTo>
                  <a:pt x="1229360" y="31749"/>
                </a:lnTo>
                <a:lnTo>
                  <a:pt x="1165860" y="0"/>
                </a:lnTo>
                <a:close/>
              </a:path>
              <a:path w="1242060" h="76200">
                <a:moveTo>
                  <a:pt x="1165860" y="31749"/>
                </a:moveTo>
                <a:lnTo>
                  <a:pt x="0" y="31749"/>
                </a:lnTo>
                <a:lnTo>
                  <a:pt x="0" y="44449"/>
                </a:lnTo>
                <a:lnTo>
                  <a:pt x="1165860" y="44449"/>
                </a:lnTo>
                <a:lnTo>
                  <a:pt x="1165860" y="31749"/>
                </a:lnTo>
                <a:close/>
              </a:path>
              <a:path w="1242060" h="76200">
                <a:moveTo>
                  <a:pt x="1229360" y="31749"/>
                </a:moveTo>
                <a:lnTo>
                  <a:pt x="1178560" y="31749"/>
                </a:lnTo>
                <a:lnTo>
                  <a:pt x="1178560" y="44449"/>
                </a:lnTo>
                <a:lnTo>
                  <a:pt x="1229360" y="44449"/>
                </a:lnTo>
                <a:lnTo>
                  <a:pt x="1242060" y="38099"/>
                </a:lnTo>
                <a:lnTo>
                  <a:pt x="1229360" y="31749"/>
                </a:lnTo>
                <a:close/>
              </a:path>
            </a:pathLst>
          </a:custGeom>
          <a:solidFill>
            <a:srgbClr val="000000"/>
          </a:solidFill>
          <a:ln w="38100">
            <a:solidFill>
              <a:srgbClr val="00B050"/>
            </a:solidFill>
          </a:ln>
        </p:spPr>
        <p:txBody>
          <a:bodyPr wrap="square" lIns="0" tIns="0" rIns="0" bIns="0" rtlCol="0"/>
          <a:lstStyle/>
          <a:p>
            <a:endParaRPr/>
          </a:p>
        </p:txBody>
      </p:sp>
      <p:sp>
        <p:nvSpPr>
          <p:cNvPr id="95" name="object 95"/>
          <p:cNvSpPr txBox="1"/>
          <p:nvPr/>
        </p:nvSpPr>
        <p:spPr>
          <a:xfrm>
            <a:off x="8991600" y="5638810"/>
            <a:ext cx="2143592" cy="512961"/>
          </a:xfrm>
          <a:prstGeom prst="rect">
            <a:avLst/>
          </a:prstGeom>
        </p:spPr>
        <p:txBody>
          <a:bodyPr vert="horz" wrap="square" lIns="0" tIns="0" rIns="0" bIns="0" rtlCol="0">
            <a:spAutoFit/>
          </a:bodyPr>
          <a:lstStyle/>
          <a:p>
            <a:pPr marL="12700" marR="5080">
              <a:lnSpc>
                <a:spcPts val="2020"/>
              </a:lnSpc>
            </a:pPr>
            <a:r>
              <a:rPr sz="1800" b="1" spc="-5" dirty="0">
                <a:latin typeface="Arial"/>
                <a:cs typeface="Arial"/>
              </a:rPr>
              <a:t>H</a:t>
            </a:r>
            <a:r>
              <a:rPr sz="1800" b="1" spc="-15" dirty="0">
                <a:latin typeface="Arial"/>
                <a:cs typeface="Arial"/>
              </a:rPr>
              <a:t>a</a:t>
            </a:r>
            <a:r>
              <a:rPr sz="1800" b="1" spc="-5" dirty="0">
                <a:latin typeface="Arial"/>
                <a:cs typeface="Arial"/>
              </a:rPr>
              <a:t>p</a:t>
            </a:r>
            <a:r>
              <a:rPr sz="1800" b="1" spc="-15" dirty="0">
                <a:latin typeface="Arial"/>
                <a:cs typeface="Arial"/>
              </a:rPr>
              <a:t>l</a:t>
            </a:r>
            <a:r>
              <a:rPr sz="1800" b="1" spc="-10" dirty="0">
                <a:latin typeface="Arial"/>
                <a:cs typeface="Arial"/>
              </a:rPr>
              <a:t>o</a:t>
            </a:r>
            <a:r>
              <a:rPr sz="1800" b="1" dirty="0">
                <a:latin typeface="Arial"/>
                <a:cs typeface="Arial"/>
              </a:rPr>
              <a:t>-</a:t>
            </a:r>
            <a:r>
              <a:rPr sz="1800" b="1" spc="-5" dirty="0">
                <a:latin typeface="Arial"/>
                <a:cs typeface="Arial"/>
              </a:rPr>
              <a:t>HS</a:t>
            </a:r>
            <a:r>
              <a:rPr sz="1800" b="1" spc="-15" dirty="0">
                <a:latin typeface="Arial"/>
                <a:cs typeface="Arial"/>
              </a:rPr>
              <a:t>C</a:t>
            </a:r>
            <a:r>
              <a:rPr sz="1800" dirty="0">
                <a:latin typeface="Arial"/>
                <a:cs typeface="Arial"/>
              </a:rPr>
              <a:t>T  </a:t>
            </a:r>
            <a:r>
              <a:rPr sz="1800" spc="-5" dirty="0">
                <a:latin typeface="Arial"/>
                <a:cs typeface="Arial"/>
              </a:rPr>
              <a:t>(PTCy)</a:t>
            </a:r>
            <a:endParaRPr sz="1800" dirty="0">
              <a:latin typeface="Arial"/>
              <a:cs typeface="Arial"/>
            </a:endParaRPr>
          </a:p>
        </p:txBody>
      </p:sp>
      <p:sp>
        <p:nvSpPr>
          <p:cNvPr id="36" name="35 Şimşek İşareti"/>
          <p:cNvSpPr/>
          <p:nvPr/>
        </p:nvSpPr>
        <p:spPr>
          <a:xfrm flipH="1">
            <a:off x="2336800" y="2362200"/>
            <a:ext cx="609600" cy="685800"/>
          </a:xfrm>
          <a:prstGeom prst="lightningBol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a:solidFill>
                  <a:schemeClr val="tx2"/>
                </a:solidFill>
                <a:latin typeface="Arial"/>
                <a:cs typeface="Arial"/>
              </a:rPr>
              <a:t>  </a:t>
            </a:r>
            <a:r>
              <a:rPr lang="tr-TR" sz="2000" dirty="0">
                <a:solidFill>
                  <a:schemeClr val="tx2"/>
                </a:solidFill>
                <a:sym typeface="Wingdings"/>
              </a:rPr>
              <a:t> </a:t>
            </a:r>
            <a:r>
              <a:rPr lang="tr-TR" sz="2000" b="1" spc="-5" dirty="0">
                <a:solidFill>
                  <a:schemeClr val="tx2"/>
                </a:solidFill>
                <a:latin typeface="Arial"/>
                <a:cs typeface="Arial"/>
              </a:rPr>
              <a:t>D</a:t>
            </a:r>
            <a:r>
              <a:rPr sz="2000" b="1" spc="-5" dirty="0" err="1">
                <a:solidFill>
                  <a:schemeClr val="tx2"/>
                </a:solidFill>
                <a:latin typeface="Arial"/>
                <a:cs typeface="Arial"/>
              </a:rPr>
              <a:t>onor</a:t>
            </a:r>
            <a:r>
              <a:rPr sz="2000" b="1" spc="-40" dirty="0">
                <a:solidFill>
                  <a:schemeClr val="tx2"/>
                </a:solidFill>
                <a:latin typeface="Arial"/>
                <a:cs typeface="Arial"/>
              </a:rPr>
              <a:t> </a:t>
            </a:r>
            <a:r>
              <a:rPr lang="tr-TR" sz="2000" b="1" spc="-5" dirty="0" err="1">
                <a:solidFill>
                  <a:schemeClr val="tx2"/>
                </a:solidFill>
                <a:latin typeface="Arial"/>
                <a:cs typeface="Arial"/>
              </a:rPr>
              <a:t>Selection</a:t>
            </a:r>
            <a:endParaRPr sz="2000" dirty="0">
              <a:solidFill>
                <a:schemeClr val="tx2"/>
              </a:solidFill>
              <a:latin typeface="Arial"/>
              <a:cs typeface="Arial"/>
            </a:endParaRPr>
          </a:p>
        </p:txBody>
      </p:sp>
    </p:spTree>
    <p:extLst>
      <p:ext uri="{BB962C8B-B14F-4D97-AF65-F5344CB8AC3E}">
        <p14:creationId xmlns:p14="http://schemas.microsoft.com/office/powerpoint/2010/main" val="54549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9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9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1" grpId="0"/>
      <p:bldP spid="42" grpId="0" animBg="1"/>
      <p:bldP spid="43" grpId="0"/>
      <p:bldP spid="44" grpId="0"/>
      <p:bldP spid="45" grpId="0" animBg="1"/>
      <p:bldP spid="46" grpId="0"/>
      <p:bldP spid="47" grpId="0" animBg="1"/>
      <p:bldP spid="48" grpId="0" animBg="1"/>
      <p:bldP spid="65" grpId="0"/>
      <p:bldP spid="66" grpId="0"/>
      <p:bldP spid="67" grpId="0"/>
      <p:bldP spid="68" grpId="0" animBg="1"/>
      <p:bldP spid="69" grpId="0" animBg="1"/>
      <p:bldP spid="70" grpId="0" animBg="1"/>
      <p:bldP spid="74" grpId="0" animBg="1"/>
      <p:bldP spid="75" grpId="0" animBg="1"/>
      <p:bldP spid="76" grpId="0" animBg="1"/>
      <p:bldP spid="77" grpId="0" animBg="1"/>
      <p:bldP spid="78" grpId="0" animBg="1"/>
      <p:bldP spid="79" grpId="0" animBg="1"/>
      <p:bldP spid="80" grpId="0" animBg="1"/>
      <p:bldP spid="82" grpId="0" animBg="1"/>
      <p:bldP spid="83" grpId="0" animBg="1"/>
      <p:bldP spid="85" grpId="0" animBg="1"/>
      <p:bldP spid="86" grpId="0" animBg="1"/>
      <p:bldP spid="87" grpId="0" animBg="1"/>
      <p:bldP spid="89" grpId="0" animBg="1"/>
      <p:bldP spid="90" grpId="0" animBg="1"/>
      <p:bldP spid="93" grpId="0" animBg="1"/>
      <p:bldP spid="94" grpId="0" animBg="1"/>
      <p:bldP spid="95" grpId="0"/>
      <p:bldP spid="3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6581" y="2438399"/>
            <a:ext cx="3943287" cy="300273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937972" y="2362211"/>
            <a:ext cx="3532863" cy="3294295"/>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7010400" y="6673334"/>
            <a:ext cx="4876800" cy="184666"/>
          </a:xfrm>
          <a:prstGeom prst="rect">
            <a:avLst/>
          </a:prstGeom>
        </p:spPr>
        <p:txBody>
          <a:bodyPr vert="horz" wrap="square" lIns="0" tIns="0" rIns="0" bIns="0" rtlCol="0">
            <a:spAutoFit/>
          </a:bodyPr>
          <a:lstStyle/>
          <a:p>
            <a:pPr marL="12700">
              <a:lnSpc>
                <a:spcPct val="100000"/>
              </a:lnSpc>
            </a:pPr>
            <a:r>
              <a:rPr sz="1200" spc="-5" dirty="0">
                <a:solidFill>
                  <a:schemeClr val="bg1"/>
                </a:solidFill>
                <a:latin typeface="Arial"/>
                <a:cs typeface="Arial"/>
              </a:rPr>
              <a:t>Bashey </a:t>
            </a:r>
            <a:r>
              <a:rPr sz="1200" dirty="0">
                <a:solidFill>
                  <a:schemeClr val="bg1"/>
                </a:solidFill>
                <a:latin typeface="Arial"/>
                <a:cs typeface="Arial"/>
              </a:rPr>
              <a:t>A et </a:t>
            </a:r>
            <a:r>
              <a:rPr sz="1200" spc="-5" dirty="0">
                <a:solidFill>
                  <a:schemeClr val="bg1"/>
                </a:solidFill>
                <a:latin typeface="Arial"/>
                <a:cs typeface="Arial"/>
              </a:rPr>
              <a:t>al. </a:t>
            </a:r>
            <a:r>
              <a:rPr sz="1200" dirty="0">
                <a:solidFill>
                  <a:schemeClr val="bg1"/>
                </a:solidFill>
                <a:latin typeface="Arial"/>
                <a:cs typeface="Arial"/>
              </a:rPr>
              <a:t>J </a:t>
            </a:r>
            <a:r>
              <a:rPr sz="1200" spc="-5" dirty="0">
                <a:solidFill>
                  <a:schemeClr val="bg1"/>
                </a:solidFill>
                <a:latin typeface="Arial"/>
                <a:cs typeface="Arial"/>
              </a:rPr>
              <a:t>Clin Oncol. 2013 </a:t>
            </a:r>
            <a:r>
              <a:rPr sz="1200" dirty="0">
                <a:solidFill>
                  <a:schemeClr val="bg1"/>
                </a:solidFill>
                <a:latin typeface="Arial"/>
                <a:cs typeface="Arial"/>
              </a:rPr>
              <a:t>Feb</a:t>
            </a:r>
            <a:r>
              <a:rPr sz="1200" spc="-210" dirty="0">
                <a:solidFill>
                  <a:schemeClr val="bg1"/>
                </a:solidFill>
                <a:latin typeface="Arial"/>
                <a:cs typeface="Arial"/>
              </a:rPr>
              <a:t> </a:t>
            </a:r>
            <a:r>
              <a:rPr sz="1200" spc="-5" dirty="0">
                <a:solidFill>
                  <a:schemeClr val="bg1"/>
                </a:solidFill>
                <a:latin typeface="Arial"/>
                <a:cs typeface="Arial"/>
              </a:rPr>
              <a:t>19.</a:t>
            </a:r>
            <a:endParaRPr sz="1200" dirty="0">
              <a:solidFill>
                <a:schemeClr val="bg1"/>
              </a:solidFill>
              <a:latin typeface="Arial"/>
              <a:cs typeface="Arial"/>
            </a:endParaRPr>
          </a:p>
        </p:txBody>
      </p:sp>
      <p:sp>
        <p:nvSpPr>
          <p:cNvPr id="7" name="object 7"/>
          <p:cNvSpPr txBox="1">
            <a:spLocks noGrp="1"/>
          </p:cNvSpPr>
          <p:nvPr>
            <p:ph type="title"/>
          </p:nvPr>
        </p:nvSpPr>
        <p:spPr>
          <a:xfrm>
            <a:off x="1143000" y="1752600"/>
            <a:ext cx="9059333" cy="276999"/>
          </a:xfrm>
          <a:prstGeom prst="rect">
            <a:avLst/>
          </a:prstGeom>
        </p:spPr>
        <p:txBody>
          <a:bodyPr vert="horz" wrap="square" lIns="0" tIns="0" rIns="0" bIns="0" rtlCol="0">
            <a:spAutoFit/>
          </a:bodyPr>
          <a:lstStyle/>
          <a:p>
            <a:pPr marL="12700">
              <a:lnSpc>
                <a:spcPct val="100000"/>
              </a:lnSpc>
            </a:pPr>
            <a:r>
              <a:rPr sz="1800" b="1" i="0" spc="-5" dirty="0">
                <a:solidFill>
                  <a:srgbClr val="FF0000"/>
                </a:solidFill>
                <a:latin typeface="Arial"/>
                <a:cs typeface="Arial"/>
              </a:rPr>
              <a:t>HAPLOIDENTICAL vs URD vs</a:t>
            </a:r>
            <a:r>
              <a:rPr sz="1800" b="1" i="0" spc="-30" dirty="0">
                <a:solidFill>
                  <a:srgbClr val="FF0000"/>
                </a:solidFill>
                <a:latin typeface="Arial"/>
                <a:cs typeface="Arial"/>
              </a:rPr>
              <a:t> </a:t>
            </a:r>
            <a:r>
              <a:rPr sz="1800" b="1" i="0" spc="-5" dirty="0">
                <a:solidFill>
                  <a:srgbClr val="FF0000"/>
                </a:solidFill>
                <a:latin typeface="Arial"/>
                <a:cs typeface="Arial"/>
              </a:rPr>
              <a:t>SIBLINGS</a:t>
            </a:r>
            <a:endParaRPr sz="1800" b="1" dirty="0">
              <a:solidFill>
                <a:srgbClr val="FF0000"/>
              </a:solidFill>
              <a:latin typeface="Arial"/>
              <a:cs typeface="Arial"/>
            </a:endParaRPr>
          </a:p>
        </p:txBody>
      </p:sp>
      <p:sp>
        <p:nvSpPr>
          <p:cNvPr id="10" name="object 10"/>
          <p:cNvSpPr txBox="1"/>
          <p:nvPr/>
        </p:nvSpPr>
        <p:spPr>
          <a:xfrm>
            <a:off x="3149600" y="2438411"/>
            <a:ext cx="524933" cy="315595"/>
          </a:xfrm>
          <a:prstGeom prst="rect">
            <a:avLst/>
          </a:prstGeom>
        </p:spPr>
        <p:txBody>
          <a:bodyPr vert="horz" wrap="square" lIns="0" tIns="0" rIns="0" bIns="0" rtlCol="0">
            <a:spAutoFit/>
          </a:bodyPr>
          <a:lstStyle/>
          <a:p>
            <a:pPr marL="12700">
              <a:lnSpc>
                <a:spcPct val="100000"/>
              </a:lnSpc>
            </a:pPr>
            <a:r>
              <a:rPr sz="2000" dirty="0">
                <a:latin typeface="Arial"/>
                <a:cs typeface="Arial"/>
              </a:rPr>
              <a:t>OS</a:t>
            </a:r>
          </a:p>
        </p:txBody>
      </p:sp>
      <p:sp>
        <p:nvSpPr>
          <p:cNvPr id="11" name="object 11"/>
          <p:cNvSpPr txBox="1"/>
          <p:nvPr/>
        </p:nvSpPr>
        <p:spPr>
          <a:xfrm>
            <a:off x="9448801" y="2362211"/>
            <a:ext cx="694267" cy="315595"/>
          </a:xfrm>
          <a:prstGeom prst="rect">
            <a:avLst/>
          </a:prstGeom>
        </p:spPr>
        <p:txBody>
          <a:bodyPr vert="horz" wrap="square" lIns="0" tIns="0" rIns="0" bIns="0" rtlCol="0">
            <a:spAutoFit/>
          </a:bodyPr>
          <a:lstStyle/>
          <a:p>
            <a:pPr marL="12700">
              <a:lnSpc>
                <a:spcPct val="100000"/>
              </a:lnSpc>
            </a:pPr>
            <a:r>
              <a:rPr sz="2000" dirty="0">
                <a:latin typeface="Arial"/>
                <a:cs typeface="Arial"/>
              </a:rPr>
              <a:t>EFS</a:t>
            </a:r>
          </a:p>
        </p:txBody>
      </p:sp>
      <p:sp>
        <p:nvSpPr>
          <p:cNvPr id="13" name="12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a:solidFill>
                  <a:schemeClr val="tx2"/>
                </a:solidFill>
                <a:cs typeface="Arial"/>
                <a:sym typeface="Wingdings"/>
              </a:rPr>
              <a:t>   </a:t>
            </a:r>
            <a:r>
              <a:rPr lang="en-US" sz="2400" b="1" kern="0" dirty="0">
                <a:solidFill>
                  <a:schemeClr val="tx2"/>
                </a:solidFill>
                <a:cs typeface="Arial"/>
              </a:rPr>
              <a:t>Stem Cell Mobilization</a:t>
            </a:r>
            <a:r>
              <a:rPr lang="tr-TR" sz="2400" b="1" kern="0" dirty="0">
                <a:solidFill>
                  <a:schemeClr val="tx2"/>
                </a:solidFill>
                <a:cs typeface="Arial"/>
              </a:rPr>
              <a:t> &amp; Collection</a:t>
            </a:r>
            <a:endParaRPr lang="tr-TR" sz="2400" dirty="0">
              <a:solidFill>
                <a:schemeClr val="tx2"/>
              </a:solidFill>
            </a:endParaRPr>
          </a:p>
        </p:txBody>
      </p:sp>
      <p:sp>
        <p:nvSpPr>
          <p:cNvPr id="14" name="13 Dikdörtgen"/>
          <p:cNvSpPr/>
          <p:nvPr/>
        </p:nvSpPr>
        <p:spPr>
          <a:xfrm>
            <a:off x="304800" y="762006"/>
            <a:ext cx="11176000" cy="646331"/>
          </a:xfrm>
          <a:prstGeom prst="rect">
            <a:avLst/>
          </a:prstGeom>
        </p:spPr>
        <p:txBody>
          <a:bodyPr wrap="square">
            <a:spAutoFit/>
          </a:bodyPr>
          <a:lstStyle/>
          <a:p>
            <a:r>
              <a:rPr lang="tr-TR" sz="3600" b="1" spc="-5" dirty="0">
                <a:solidFill>
                  <a:srgbClr val="C00000"/>
                </a:solidFill>
              </a:rPr>
              <a:t>C</a:t>
            </a:r>
            <a:r>
              <a:rPr lang="en-US" sz="3600" b="1" spc="-5" dirty="0">
                <a:solidFill>
                  <a:srgbClr val="C00000"/>
                </a:solidFill>
              </a:rPr>
              <a:t>ell </a:t>
            </a:r>
            <a:r>
              <a:rPr lang="tr-TR" sz="3600" b="1" spc="-5" dirty="0">
                <a:solidFill>
                  <a:srgbClr val="C00000"/>
                </a:solidFill>
              </a:rPr>
              <a:t>D</a:t>
            </a:r>
            <a:r>
              <a:rPr lang="en-US" sz="3600" b="1" spc="-5" dirty="0" err="1">
                <a:solidFill>
                  <a:srgbClr val="C00000"/>
                </a:solidFill>
              </a:rPr>
              <a:t>ose</a:t>
            </a:r>
            <a:r>
              <a:rPr lang="en-US" sz="3600" b="1" spc="-5" dirty="0">
                <a:solidFill>
                  <a:srgbClr val="C00000"/>
                </a:solidFill>
              </a:rPr>
              <a:t> </a:t>
            </a:r>
            <a:r>
              <a:rPr lang="en-US" sz="3600" b="1" dirty="0">
                <a:solidFill>
                  <a:srgbClr val="C00000"/>
                </a:solidFill>
              </a:rPr>
              <a:t>and </a:t>
            </a:r>
            <a:r>
              <a:rPr lang="tr-TR" sz="3600" b="1" spc="-5" dirty="0">
                <a:solidFill>
                  <a:srgbClr val="C00000"/>
                </a:solidFill>
              </a:rPr>
              <a:t>S</a:t>
            </a:r>
            <a:r>
              <a:rPr lang="en-US" sz="3600" b="1" spc="-5" dirty="0" err="1">
                <a:solidFill>
                  <a:srgbClr val="C00000"/>
                </a:solidFill>
              </a:rPr>
              <a:t>ource</a:t>
            </a:r>
            <a:r>
              <a:rPr lang="en-US" sz="3600" b="1" spc="-5" dirty="0">
                <a:solidFill>
                  <a:srgbClr val="C00000"/>
                </a:solidFill>
              </a:rPr>
              <a:t>: </a:t>
            </a:r>
            <a:r>
              <a:rPr lang="tr-TR" sz="3600" b="1" spc="-5" dirty="0">
                <a:solidFill>
                  <a:srgbClr val="C00000"/>
                </a:solidFill>
              </a:rPr>
              <a:t> </a:t>
            </a:r>
            <a:r>
              <a:rPr lang="en-US" sz="3600" b="1" spc="-5" dirty="0">
                <a:solidFill>
                  <a:srgbClr val="203C82"/>
                </a:solidFill>
              </a:rPr>
              <a:t>effect</a:t>
            </a:r>
            <a:r>
              <a:rPr lang="en-US" sz="3600" b="1" spc="-25" dirty="0">
                <a:solidFill>
                  <a:srgbClr val="203C82"/>
                </a:solidFill>
              </a:rPr>
              <a:t> </a:t>
            </a:r>
            <a:r>
              <a:rPr lang="en-US" sz="3600" b="1" dirty="0">
                <a:solidFill>
                  <a:srgbClr val="203C82"/>
                </a:solidFill>
              </a:rPr>
              <a:t>on</a:t>
            </a:r>
            <a:r>
              <a:rPr lang="tr-TR" sz="3600" dirty="0"/>
              <a:t> </a:t>
            </a:r>
            <a:r>
              <a:rPr lang="en-US" sz="3600" b="1" spc="-5" dirty="0">
                <a:solidFill>
                  <a:srgbClr val="203C82"/>
                </a:solidFill>
              </a:rPr>
              <a:t>outcomes</a:t>
            </a:r>
            <a:endParaRPr lang="tr-TR" sz="3600" dirty="0"/>
          </a:p>
        </p:txBody>
      </p:sp>
    </p:spTree>
    <p:extLst>
      <p:ext uri="{BB962C8B-B14F-4D97-AF65-F5344CB8AC3E}">
        <p14:creationId xmlns:p14="http://schemas.microsoft.com/office/powerpoint/2010/main" val="5962598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5" name="object 5"/>
          <p:cNvSpPr txBox="1"/>
          <p:nvPr/>
        </p:nvSpPr>
        <p:spPr>
          <a:xfrm>
            <a:off x="11590191"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14</a:t>
            </a:r>
            <a:endParaRPr sz="1000">
              <a:latin typeface="Arial"/>
              <a:cs typeface="Arial"/>
            </a:endParaRPr>
          </a:p>
        </p:txBody>
      </p:sp>
      <p:sp>
        <p:nvSpPr>
          <p:cNvPr id="6" name="object 6"/>
          <p:cNvSpPr txBox="1">
            <a:spLocks noGrp="1"/>
          </p:cNvSpPr>
          <p:nvPr>
            <p:ph type="title"/>
          </p:nvPr>
        </p:nvSpPr>
        <p:spPr>
          <a:xfrm>
            <a:off x="1219200" y="685804"/>
            <a:ext cx="10737765" cy="615553"/>
          </a:xfrm>
          <a:prstGeom prst="rect">
            <a:avLst/>
          </a:prstGeom>
        </p:spPr>
        <p:txBody>
          <a:bodyPr vert="horz" wrap="square" lIns="0" tIns="0" rIns="0" bIns="0" rtlCol="0">
            <a:spAutoFit/>
          </a:bodyPr>
          <a:lstStyle/>
          <a:p>
            <a:pPr marL="473075">
              <a:lnSpc>
                <a:spcPct val="100000"/>
              </a:lnSpc>
            </a:pPr>
            <a:r>
              <a:rPr b="1" spc="-5" dirty="0">
                <a:solidFill>
                  <a:srgbClr val="C00000"/>
                </a:solidFill>
              </a:rPr>
              <a:t>Allogeneic </a:t>
            </a:r>
            <a:r>
              <a:rPr b="1" spc="-85" dirty="0">
                <a:solidFill>
                  <a:srgbClr val="C00000"/>
                </a:solidFill>
              </a:rPr>
              <a:t>SCT</a:t>
            </a:r>
            <a:r>
              <a:rPr spc="-85" dirty="0">
                <a:solidFill>
                  <a:srgbClr val="C00000"/>
                </a:solidFill>
              </a:rPr>
              <a:t>: </a:t>
            </a:r>
            <a:r>
              <a:rPr sz="3200" spc="-5" dirty="0">
                <a:solidFill>
                  <a:srgbClr val="0070C0"/>
                </a:solidFill>
              </a:rPr>
              <a:t>trends in</a:t>
            </a:r>
            <a:r>
              <a:rPr sz="3200" spc="105" dirty="0">
                <a:solidFill>
                  <a:srgbClr val="0070C0"/>
                </a:solidFill>
              </a:rPr>
              <a:t> </a:t>
            </a:r>
            <a:r>
              <a:rPr sz="3200" dirty="0">
                <a:solidFill>
                  <a:srgbClr val="0070C0"/>
                </a:solidFill>
              </a:rPr>
              <a:t>2014</a:t>
            </a:r>
          </a:p>
        </p:txBody>
      </p:sp>
      <p:pic>
        <p:nvPicPr>
          <p:cNvPr id="120833" name="Picture 1"/>
          <p:cNvPicPr>
            <a:picLocks noChangeAspect="1" noChangeArrowheads="1"/>
          </p:cNvPicPr>
          <p:nvPr/>
        </p:nvPicPr>
        <p:blipFill>
          <a:blip r:embed="rId2" cstate="print"/>
          <a:srcRect/>
          <a:stretch>
            <a:fillRect/>
          </a:stretch>
        </p:blipFill>
        <p:spPr bwMode="auto">
          <a:xfrm>
            <a:off x="1676400" y="1295400"/>
            <a:ext cx="6400800" cy="3505200"/>
          </a:xfrm>
          <a:prstGeom prst="rect">
            <a:avLst/>
          </a:prstGeom>
          <a:noFill/>
          <a:ln w="9525">
            <a:noFill/>
            <a:miter lim="800000"/>
            <a:headEnd/>
            <a:tailEnd/>
          </a:ln>
        </p:spPr>
      </p:pic>
      <p:sp>
        <p:nvSpPr>
          <p:cNvPr id="8" name="7 Metin kutusu"/>
          <p:cNvSpPr txBox="1"/>
          <p:nvPr/>
        </p:nvSpPr>
        <p:spPr>
          <a:xfrm>
            <a:off x="1752600" y="4876800"/>
            <a:ext cx="9398000" cy="923330"/>
          </a:xfrm>
          <a:prstGeom prst="rect">
            <a:avLst/>
          </a:prstGeom>
          <a:noFill/>
        </p:spPr>
        <p:txBody>
          <a:bodyPr wrap="square" rtlCol="0">
            <a:spAutoFit/>
          </a:bodyPr>
          <a:lstStyle/>
          <a:p>
            <a:r>
              <a:rPr lang="en-US" dirty="0"/>
              <a:t>Nowadays, and with a patient being a potential candidate for an</a:t>
            </a:r>
            <a:r>
              <a:rPr lang="tr-TR" dirty="0"/>
              <a:t> </a:t>
            </a:r>
            <a:r>
              <a:rPr lang="en-US" dirty="0"/>
              <a:t>allo-HSCT who lacks </a:t>
            </a:r>
            <a:endParaRPr lang="tr-TR" dirty="0"/>
          </a:p>
          <a:p>
            <a:r>
              <a:rPr lang="en-US" dirty="0"/>
              <a:t>a HLA well-matched donor (HLA identical</a:t>
            </a:r>
            <a:r>
              <a:rPr lang="tr-TR" dirty="0"/>
              <a:t> </a:t>
            </a:r>
            <a:r>
              <a:rPr lang="en-US" dirty="0"/>
              <a:t>sibling/MUD), physicians are faced with the need to select</a:t>
            </a:r>
            <a:r>
              <a:rPr lang="tr-TR" dirty="0"/>
              <a:t> </a:t>
            </a:r>
            <a:r>
              <a:rPr lang="en-US" dirty="0"/>
              <a:t>amongst different options</a:t>
            </a:r>
            <a:r>
              <a:rPr lang="en-US" b="1" dirty="0"/>
              <a:t>: MMUD, CB or haploidentical transplants.</a:t>
            </a:r>
            <a:endParaRPr lang="tr-TR" b="1" dirty="0"/>
          </a:p>
        </p:txBody>
      </p:sp>
      <p:sp>
        <p:nvSpPr>
          <p:cNvPr id="7"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a:solidFill>
                  <a:schemeClr val="tx2"/>
                </a:solidFill>
                <a:latin typeface="Arial"/>
                <a:cs typeface="Arial"/>
              </a:rPr>
              <a:t>  </a:t>
            </a:r>
            <a:r>
              <a:rPr lang="tr-TR" sz="2000" dirty="0">
                <a:solidFill>
                  <a:schemeClr val="tx2"/>
                </a:solidFill>
                <a:sym typeface="Wingdings"/>
              </a:rPr>
              <a:t> </a:t>
            </a:r>
            <a:r>
              <a:rPr lang="tr-TR" sz="2000" b="1" spc="-5" dirty="0">
                <a:solidFill>
                  <a:schemeClr val="tx2"/>
                </a:solidFill>
                <a:latin typeface="Arial"/>
                <a:cs typeface="Arial"/>
              </a:rPr>
              <a:t>D</a:t>
            </a:r>
            <a:r>
              <a:rPr sz="2000" b="1" spc="-5" dirty="0" err="1">
                <a:solidFill>
                  <a:schemeClr val="tx2"/>
                </a:solidFill>
                <a:latin typeface="Arial"/>
                <a:cs typeface="Arial"/>
              </a:rPr>
              <a:t>onor</a:t>
            </a:r>
            <a:r>
              <a:rPr sz="2000" b="1" spc="-40" dirty="0">
                <a:solidFill>
                  <a:schemeClr val="tx2"/>
                </a:solidFill>
                <a:latin typeface="Arial"/>
                <a:cs typeface="Arial"/>
              </a:rPr>
              <a:t> </a:t>
            </a:r>
            <a:r>
              <a:rPr lang="tr-TR" sz="2000" b="1" spc="-5" dirty="0" err="1">
                <a:solidFill>
                  <a:schemeClr val="tx2"/>
                </a:solidFill>
                <a:latin typeface="Arial"/>
                <a:cs typeface="Arial"/>
              </a:rPr>
              <a:t>Selection</a:t>
            </a:r>
            <a:endParaRPr sz="2000" dirty="0">
              <a:solidFill>
                <a:schemeClr val="tx2"/>
              </a:solidFill>
              <a:latin typeface="Arial"/>
              <a:cs typeface="Arial"/>
            </a:endParaRPr>
          </a:p>
        </p:txBody>
      </p:sp>
    </p:spTree>
    <p:extLst>
      <p:ext uri="{BB962C8B-B14F-4D97-AF65-F5344CB8AC3E}">
        <p14:creationId xmlns:p14="http://schemas.microsoft.com/office/powerpoint/2010/main" val="1804422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14356" y="1315096"/>
            <a:ext cx="1844040" cy="285115"/>
          </a:xfrm>
          <a:prstGeom prst="rect">
            <a:avLst/>
          </a:prstGeom>
        </p:spPr>
        <p:txBody>
          <a:bodyPr vert="horz" wrap="square" lIns="0" tIns="0" rIns="0" bIns="0" rtlCol="0">
            <a:spAutoFit/>
          </a:bodyPr>
          <a:lstStyle/>
          <a:p>
            <a:pPr marL="12700">
              <a:lnSpc>
                <a:spcPct val="100000"/>
              </a:lnSpc>
            </a:pPr>
            <a:r>
              <a:rPr sz="1800" spc="-5" dirty="0">
                <a:solidFill>
                  <a:srgbClr val="C00000"/>
                </a:solidFill>
                <a:latin typeface="Trebuchet MS" pitchFamily="34" charset="0"/>
                <a:cs typeface="Arial"/>
              </a:rPr>
              <a:t>Bone</a:t>
            </a:r>
            <a:r>
              <a:rPr sz="1800" spc="-75" dirty="0">
                <a:solidFill>
                  <a:srgbClr val="C00000"/>
                </a:solidFill>
                <a:latin typeface="Trebuchet MS" pitchFamily="34" charset="0"/>
                <a:cs typeface="Arial"/>
              </a:rPr>
              <a:t> </a:t>
            </a:r>
            <a:r>
              <a:rPr sz="1800" spc="-5" dirty="0">
                <a:solidFill>
                  <a:srgbClr val="C00000"/>
                </a:solidFill>
                <a:latin typeface="Trebuchet MS" pitchFamily="34" charset="0"/>
                <a:cs typeface="Arial"/>
              </a:rPr>
              <a:t>Marrow</a:t>
            </a:r>
            <a:endParaRPr sz="1800" dirty="0">
              <a:solidFill>
                <a:srgbClr val="C00000"/>
              </a:solidFill>
              <a:latin typeface="Trebuchet MS" pitchFamily="34" charset="0"/>
              <a:cs typeface="Arial"/>
            </a:endParaRPr>
          </a:p>
        </p:txBody>
      </p:sp>
      <p:sp>
        <p:nvSpPr>
          <p:cNvPr id="7" name="object 7"/>
          <p:cNvSpPr txBox="1"/>
          <p:nvPr/>
        </p:nvSpPr>
        <p:spPr>
          <a:xfrm>
            <a:off x="5080003" y="1962603"/>
            <a:ext cx="2283460" cy="285115"/>
          </a:xfrm>
          <a:prstGeom prst="rect">
            <a:avLst/>
          </a:prstGeom>
        </p:spPr>
        <p:txBody>
          <a:bodyPr vert="horz" wrap="square" lIns="0" tIns="0" rIns="0" bIns="0" rtlCol="0">
            <a:spAutoFit/>
          </a:bodyPr>
          <a:lstStyle/>
          <a:p>
            <a:pPr marL="12700">
              <a:lnSpc>
                <a:spcPct val="100000"/>
              </a:lnSpc>
            </a:pPr>
            <a:r>
              <a:rPr sz="1800" spc="-5" dirty="0">
                <a:solidFill>
                  <a:srgbClr val="C00000"/>
                </a:solidFill>
                <a:latin typeface="Trebuchet MS" pitchFamily="34" charset="0"/>
                <a:cs typeface="Arial"/>
              </a:rPr>
              <a:t>Peripheral</a:t>
            </a:r>
            <a:r>
              <a:rPr sz="1800" spc="-65" dirty="0">
                <a:solidFill>
                  <a:srgbClr val="C00000"/>
                </a:solidFill>
                <a:latin typeface="Trebuchet MS" pitchFamily="34" charset="0"/>
                <a:cs typeface="Arial"/>
              </a:rPr>
              <a:t> </a:t>
            </a:r>
            <a:r>
              <a:rPr sz="1800" spc="-5" dirty="0">
                <a:solidFill>
                  <a:srgbClr val="C00000"/>
                </a:solidFill>
                <a:latin typeface="Trebuchet MS" pitchFamily="34" charset="0"/>
                <a:cs typeface="Arial"/>
              </a:rPr>
              <a:t>Blood</a:t>
            </a:r>
            <a:endParaRPr sz="1800" dirty="0">
              <a:solidFill>
                <a:srgbClr val="C00000"/>
              </a:solidFill>
              <a:latin typeface="Trebuchet MS" pitchFamily="34" charset="0"/>
              <a:cs typeface="Arial"/>
            </a:endParaRPr>
          </a:p>
        </p:txBody>
      </p:sp>
      <p:sp>
        <p:nvSpPr>
          <p:cNvPr id="9" name="object 9"/>
          <p:cNvSpPr txBox="1">
            <a:spLocks noGrp="1"/>
          </p:cNvSpPr>
          <p:nvPr>
            <p:ph type="sldNum" sz="quarter" idx="7"/>
          </p:nvPr>
        </p:nvSpPr>
        <p:spPr>
          <a:xfrm>
            <a:off x="11572920" y="6705605"/>
            <a:ext cx="255693"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24</a:t>
            </a:fld>
            <a:endParaRPr spc="-5" dirty="0"/>
          </a:p>
        </p:txBody>
      </p:sp>
      <p:sp>
        <p:nvSpPr>
          <p:cNvPr id="8" name="object 8"/>
          <p:cNvSpPr txBox="1"/>
          <p:nvPr/>
        </p:nvSpPr>
        <p:spPr>
          <a:xfrm>
            <a:off x="8940800" y="3029403"/>
            <a:ext cx="1556173" cy="285115"/>
          </a:xfrm>
          <a:prstGeom prst="rect">
            <a:avLst/>
          </a:prstGeom>
        </p:spPr>
        <p:txBody>
          <a:bodyPr vert="horz" wrap="square" lIns="0" tIns="0" rIns="0" bIns="0" rtlCol="0">
            <a:spAutoFit/>
          </a:bodyPr>
          <a:lstStyle/>
          <a:p>
            <a:pPr marL="12700">
              <a:lnSpc>
                <a:spcPct val="100000"/>
              </a:lnSpc>
            </a:pPr>
            <a:r>
              <a:rPr sz="1800" spc="-5" dirty="0">
                <a:solidFill>
                  <a:srgbClr val="C00000"/>
                </a:solidFill>
                <a:latin typeface="Trebuchet MS" pitchFamily="34" charset="0"/>
                <a:cs typeface="Arial"/>
              </a:rPr>
              <a:t>Cord</a:t>
            </a:r>
            <a:r>
              <a:rPr sz="1800" spc="-80" dirty="0">
                <a:solidFill>
                  <a:srgbClr val="C00000"/>
                </a:solidFill>
                <a:latin typeface="Trebuchet MS" pitchFamily="34" charset="0"/>
                <a:cs typeface="Arial"/>
              </a:rPr>
              <a:t> </a:t>
            </a:r>
            <a:r>
              <a:rPr sz="1800" spc="-5" dirty="0">
                <a:solidFill>
                  <a:srgbClr val="C00000"/>
                </a:solidFill>
                <a:latin typeface="Trebuchet MS" pitchFamily="34" charset="0"/>
                <a:cs typeface="Arial"/>
              </a:rPr>
              <a:t>Blood</a:t>
            </a:r>
            <a:endParaRPr sz="1800" dirty="0">
              <a:solidFill>
                <a:srgbClr val="C00000"/>
              </a:solidFill>
              <a:latin typeface="Trebuchet MS" pitchFamily="34" charset="0"/>
              <a:cs typeface="Arial"/>
            </a:endParaRPr>
          </a:p>
        </p:txBody>
      </p:sp>
      <p:pic>
        <p:nvPicPr>
          <p:cNvPr id="54274" name="Picture 2" descr="İlgili resim"/>
          <p:cNvPicPr>
            <a:picLocks noChangeAspect="1" noChangeArrowheads="1"/>
          </p:cNvPicPr>
          <p:nvPr/>
        </p:nvPicPr>
        <p:blipFill>
          <a:blip r:embed="rId2" cstate="print"/>
          <a:srcRect/>
          <a:stretch>
            <a:fillRect/>
          </a:stretch>
        </p:blipFill>
        <p:spPr bwMode="auto">
          <a:xfrm>
            <a:off x="304800" y="3486592"/>
            <a:ext cx="4165600" cy="2895600"/>
          </a:xfrm>
          <a:prstGeom prst="rect">
            <a:avLst/>
          </a:prstGeom>
          <a:noFill/>
        </p:spPr>
      </p:pic>
      <p:pic>
        <p:nvPicPr>
          <p:cNvPr id="54276" name="Picture 4"/>
          <p:cNvPicPr>
            <a:picLocks noChangeAspect="1" noChangeArrowheads="1"/>
          </p:cNvPicPr>
          <p:nvPr/>
        </p:nvPicPr>
        <p:blipFill>
          <a:blip r:embed="rId3" cstate="print"/>
          <a:srcRect/>
          <a:stretch>
            <a:fillRect/>
          </a:stretch>
        </p:blipFill>
        <p:spPr bwMode="auto">
          <a:xfrm>
            <a:off x="8432800" y="5239192"/>
            <a:ext cx="2641600" cy="1157288"/>
          </a:xfrm>
          <a:prstGeom prst="rect">
            <a:avLst/>
          </a:prstGeom>
          <a:noFill/>
          <a:ln w="9525">
            <a:noFill/>
            <a:miter lim="800000"/>
            <a:headEnd/>
            <a:tailEnd/>
          </a:ln>
        </p:spPr>
      </p:pic>
      <p:pic>
        <p:nvPicPr>
          <p:cNvPr id="54278" name="Picture 6" descr="stem cell  apheresis ile ilgili görsel sonucu"/>
          <p:cNvPicPr>
            <a:picLocks noChangeAspect="1" noChangeArrowheads="1"/>
          </p:cNvPicPr>
          <p:nvPr/>
        </p:nvPicPr>
        <p:blipFill>
          <a:blip r:embed="rId4" cstate="print"/>
          <a:srcRect/>
          <a:stretch>
            <a:fillRect/>
          </a:stretch>
        </p:blipFill>
        <p:spPr bwMode="auto">
          <a:xfrm>
            <a:off x="4673600" y="2343592"/>
            <a:ext cx="3048000" cy="2286000"/>
          </a:xfrm>
          <a:prstGeom prst="rect">
            <a:avLst/>
          </a:prstGeom>
          <a:noFill/>
        </p:spPr>
      </p:pic>
      <p:pic>
        <p:nvPicPr>
          <p:cNvPr id="54279" name="Picture 7"/>
          <p:cNvPicPr>
            <a:picLocks noChangeAspect="1" noChangeArrowheads="1"/>
          </p:cNvPicPr>
          <p:nvPr/>
        </p:nvPicPr>
        <p:blipFill>
          <a:blip r:embed="rId5" cstate="print"/>
          <a:srcRect/>
          <a:stretch>
            <a:fillRect/>
          </a:stretch>
        </p:blipFill>
        <p:spPr bwMode="auto">
          <a:xfrm>
            <a:off x="4673600" y="4705792"/>
            <a:ext cx="3048000" cy="1600200"/>
          </a:xfrm>
          <a:prstGeom prst="rect">
            <a:avLst/>
          </a:prstGeom>
          <a:noFill/>
          <a:ln w="9525">
            <a:noFill/>
            <a:miter lim="800000"/>
            <a:headEnd/>
            <a:tailEnd/>
          </a:ln>
        </p:spPr>
      </p:pic>
      <p:pic>
        <p:nvPicPr>
          <p:cNvPr id="54281" name="Picture 9"/>
          <p:cNvPicPr>
            <a:picLocks noChangeAspect="1" noChangeArrowheads="1"/>
          </p:cNvPicPr>
          <p:nvPr/>
        </p:nvPicPr>
        <p:blipFill>
          <a:blip r:embed="rId6" cstate="print"/>
          <a:srcRect/>
          <a:stretch>
            <a:fillRect/>
          </a:stretch>
        </p:blipFill>
        <p:spPr bwMode="auto">
          <a:xfrm>
            <a:off x="914400" y="1657792"/>
            <a:ext cx="2946400" cy="1981200"/>
          </a:xfrm>
          <a:prstGeom prst="rect">
            <a:avLst/>
          </a:prstGeom>
          <a:noFill/>
          <a:ln w="9525">
            <a:noFill/>
            <a:miter lim="800000"/>
            <a:headEnd/>
            <a:tailEnd/>
          </a:ln>
        </p:spPr>
      </p:pic>
      <p:pic>
        <p:nvPicPr>
          <p:cNvPr id="54284" name="Picture 12"/>
          <p:cNvPicPr>
            <a:picLocks noChangeAspect="1" noChangeArrowheads="1"/>
          </p:cNvPicPr>
          <p:nvPr/>
        </p:nvPicPr>
        <p:blipFill>
          <a:blip r:embed="rId7" cstate="print"/>
          <a:srcRect/>
          <a:stretch>
            <a:fillRect/>
          </a:stretch>
        </p:blipFill>
        <p:spPr bwMode="auto">
          <a:xfrm>
            <a:off x="8432800" y="3410392"/>
            <a:ext cx="2641600" cy="1752600"/>
          </a:xfrm>
          <a:prstGeom prst="rect">
            <a:avLst/>
          </a:prstGeom>
          <a:noFill/>
          <a:ln w="9525">
            <a:noFill/>
            <a:miter lim="800000"/>
            <a:headEnd/>
            <a:tailEnd/>
          </a:ln>
        </p:spPr>
      </p:pic>
      <p:sp>
        <p:nvSpPr>
          <p:cNvPr id="15" name="object 6"/>
          <p:cNvSpPr txBox="1"/>
          <p:nvPr/>
        </p:nvSpPr>
        <p:spPr>
          <a:xfrm>
            <a:off x="0" y="4"/>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a:solidFill>
                  <a:schemeClr val="tx2"/>
                </a:solidFill>
                <a:sym typeface="Wingdings"/>
              </a:rPr>
              <a:t> </a:t>
            </a:r>
            <a:r>
              <a:rPr lang="tr-TR" sz="2800" b="1" spc="-5" dirty="0">
                <a:solidFill>
                  <a:schemeClr val="tx2"/>
                </a:solidFill>
              </a:rPr>
              <a:t>Sources of Stem</a:t>
            </a:r>
            <a:r>
              <a:rPr lang="tr-TR" sz="2800" b="1" spc="-40" dirty="0">
                <a:solidFill>
                  <a:schemeClr val="tx2"/>
                </a:solidFill>
              </a:rPr>
              <a:t> </a:t>
            </a:r>
            <a:r>
              <a:rPr lang="tr-TR" sz="2800" b="1" spc="-5" dirty="0" err="1">
                <a:solidFill>
                  <a:schemeClr val="tx2"/>
                </a:solidFill>
              </a:rPr>
              <a:t>Cells</a:t>
            </a:r>
            <a:endParaRPr sz="2800" dirty="0">
              <a:solidFill>
                <a:schemeClr val="tx2"/>
              </a:solidFill>
              <a:latin typeface="Arial"/>
              <a:cs typeface="Arial"/>
            </a:endParaRPr>
          </a:p>
        </p:txBody>
      </p:sp>
    </p:spTree>
    <p:extLst>
      <p:ext uri="{BB962C8B-B14F-4D97-AF65-F5344CB8AC3E}">
        <p14:creationId xmlns:p14="http://schemas.microsoft.com/office/powerpoint/2010/main" val="2068497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4" name="object 4"/>
          <p:cNvSpPr txBox="1"/>
          <p:nvPr/>
        </p:nvSpPr>
        <p:spPr>
          <a:xfrm>
            <a:off x="11666223" y="6770370"/>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15</a:t>
            </a:r>
            <a:endParaRPr sz="1000">
              <a:latin typeface="Arial"/>
              <a:cs typeface="Arial"/>
            </a:endParaRPr>
          </a:p>
        </p:txBody>
      </p:sp>
      <p:sp>
        <p:nvSpPr>
          <p:cNvPr id="6" name="object 6"/>
          <p:cNvSpPr/>
          <p:nvPr/>
        </p:nvSpPr>
        <p:spPr>
          <a:xfrm>
            <a:off x="1219200" y="1142999"/>
            <a:ext cx="9296400" cy="1740408"/>
          </a:xfrm>
          <a:prstGeom prst="rect">
            <a:avLst/>
          </a:prstGeom>
          <a:blipFill>
            <a:blip r:embed="rId2" cstate="print"/>
            <a:stretch>
              <a:fillRect/>
            </a:stretch>
          </a:blipFill>
        </p:spPr>
        <p:txBody>
          <a:bodyPr wrap="square" lIns="0" tIns="0" rIns="0" bIns="0" rtlCol="0"/>
          <a:lstStyle/>
          <a:p>
            <a:endParaRPr/>
          </a:p>
        </p:txBody>
      </p:sp>
      <p:sp>
        <p:nvSpPr>
          <p:cNvPr id="8" name="object 8"/>
          <p:cNvSpPr txBox="1"/>
          <p:nvPr/>
        </p:nvSpPr>
        <p:spPr>
          <a:xfrm>
            <a:off x="2286007" y="1143000"/>
            <a:ext cx="1092199" cy="369332"/>
          </a:xfrm>
          <a:prstGeom prst="rect">
            <a:avLst/>
          </a:prstGeom>
        </p:spPr>
        <p:txBody>
          <a:bodyPr vert="horz" wrap="square" lIns="0" tIns="0" rIns="0" bIns="0" rtlCol="0">
            <a:spAutoFit/>
          </a:bodyPr>
          <a:lstStyle/>
          <a:p>
            <a:pPr marL="12700">
              <a:lnSpc>
                <a:spcPct val="100000"/>
              </a:lnSpc>
            </a:pPr>
            <a:r>
              <a:rPr lang="tr-TR" sz="2400" b="1" dirty="0">
                <a:latin typeface="Trebuchet MS" pitchFamily="34" charset="0"/>
                <a:cs typeface="Arial"/>
              </a:rPr>
              <a:t>BM</a:t>
            </a:r>
            <a:endParaRPr sz="2400" dirty="0">
              <a:latin typeface="Trebuchet MS" pitchFamily="34" charset="0"/>
              <a:cs typeface="Arial"/>
            </a:endParaRPr>
          </a:p>
        </p:txBody>
      </p:sp>
      <p:sp>
        <p:nvSpPr>
          <p:cNvPr id="9" name="object 9"/>
          <p:cNvSpPr txBox="1"/>
          <p:nvPr/>
        </p:nvSpPr>
        <p:spPr>
          <a:xfrm>
            <a:off x="5486403" y="1143010"/>
            <a:ext cx="1541780" cy="430887"/>
          </a:xfrm>
          <a:prstGeom prst="rect">
            <a:avLst/>
          </a:prstGeom>
        </p:spPr>
        <p:txBody>
          <a:bodyPr vert="horz" wrap="square" lIns="0" tIns="0" rIns="0" bIns="0" rtlCol="0">
            <a:spAutoFit/>
          </a:bodyPr>
          <a:lstStyle/>
          <a:p>
            <a:pPr marL="12700">
              <a:lnSpc>
                <a:spcPct val="100000"/>
              </a:lnSpc>
            </a:pPr>
            <a:r>
              <a:rPr sz="2800" b="1" dirty="0">
                <a:latin typeface="Trebuchet MS" pitchFamily="34" charset="0"/>
                <a:cs typeface="Arial"/>
              </a:rPr>
              <a:t>PBSC</a:t>
            </a:r>
            <a:endParaRPr sz="2800" dirty="0">
              <a:latin typeface="Trebuchet MS" pitchFamily="34" charset="0"/>
              <a:cs typeface="Arial"/>
            </a:endParaRPr>
          </a:p>
        </p:txBody>
      </p:sp>
      <p:sp>
        <p:nvSpPr>
          <p:cNvPr id="10" name="object 10"/>
          <p:cNvSpPr txBox="1"/>
          <p:nvPr/>
        </p:nvSpPr>
        <p:spPr>
          <a:xfrm>
            <a:off x="8534407" y="1066810"/>
            <a:ext cx="818727" cy="430887"/>
          </a:xfrm>
          <a:prstGeom prst="rect">
            <a:avLst/>
          </a:prstGeom>
        </p:spPr>
        <p:txBody>
          <a:bodyPr vert="horz" wrap="square" lIns="0" tIns="0" rIns="0" bIns="0" rtlCol="0">
            <a:spAutoFit/>
          </a:bodyPr>
          <a:lstStyle/>
          <a:p>
            <a:pPr marL="12700">
              <a:lnSpc>
                <a:spcPct val="100000"/>
              </a:lnSpc>
            </a:pPr>
            <a:r>
              <a:rPr sz="2800" b="1" dirty="0">
                <a:latin typeface="Trebuchet MS" pitchFamily="34" charset="0"/>
                <a:cs typeface="Arial"/>
              </a:rPr>
              <a:t>CB</a:t>
            </a:r>
            <a:endParaRPr sz="2800" dirty="0">
              <a:latin typeface="Trebuchet MS" pitchFamily="34" charset="0"/>
              <a:cs typeface="Arial"/>
            </a:endParaRPr>
          </a:p>
        </p:txBody>
      </p:sp>
      <p:sp>
        <p:nvSpPr>
          <p:cNvPr id="21" name="20 Dikdörtgen"/>
          <p:cNvSpPr/>
          <p:nvPr/>
        </p:nvSpPr>
        <p:spPr>
          <a:xfrm>
            <a:off x="2235207" y="2743199"/>
            <a:ext cx="3423309" cy="369332"/>
          </a:xfrm>
          <a:prstGeom prst="rect">
            <a:avLst/>
          </a:prstGeom>
        </p:spPr>
        <p:txBody>
          <a:bodyPr wrap="none">
            <a:spAutoFit/>
          </a:bodyPr>
          <a:lstStyle/>
          <a:p>
            <a:r>
              <a:rPr lang="tr-TR" b="1" dirty="0">
                <a:solidFill>
                  <a:schemeClr val="tx1">
                    <a:lumMod val="65000"/>
                    <a:lumOff val="35000"/>
                  </a:schemeClr>
                </a:solidFill>
              </a:rPr>
              <a:t>*C</a:t>
            </a:r>
            <a:r>
              <a:rPr lang="en-US" b="1" dirty="0">
                <a:solidFill>
                  <a:schemeClr val="tx1">
                    <a:lumMod val="65000"/>
                    <a:lumOff val="35000"/>
                  </a:schemeClr>
                </a:solidFill>
              </a:rPr>
              <a:t>ell </a:t>
            </a:r>
            <a:r>
              <a:rPr lang="en-US" b="1" spc="-5" dirty="0">
                <a:solidFill>
                  <a:schemeClr val="tx1">
                    <a:lumMod val="65000"/>
                    <a:lumOff val="35000"/>
                  </a:schemeClr>
                </a:solidFill>
              </a:rPr>
              <a:t>contents according to</a:t>
            </a:r>
            <a:r>
              <a:rPr lang="en-US" b="1" spc="40" dirty="0">
                <a:solidFill>
                  <a:schemeClr val="tx1">
                    <a:lumMod val="65000"/>
                    <a:lumOff val="35000"/>
                  </a:schemeClr>
                </a:solidFill>
              </a:rPr>
              <a:t> </a:t>
            </a:r>
            <a:r>
              <a:rPr lang="en-US" b="1" spc="-5" dirty="0">
                <a:solidFill>
                  <a:schemeClr val="tx1">
                    <a:lumMod val="65000"/>
                    <a:lumOff val="35000"/>
                  </a:schemeClr>
                </a:solidFill>
              </a:rPr>
              <a:t>source</a:t>
            </a:r>
            <a:endParaRPr lang="tr-TR" b="1" dirty="0">
              <a:solidFill>
                <a:schemeClr val="tx1">
                  <a:lumMod val="65000"/>
                  <a:lumOff val="35000"/>
                </a:schemeClr>
              </a:solidFill>
            </a:endParaRPr>
          </a:p>
        </p:txBody>
      </p:sp>
      <p:pic>
        <p:nvPicPr>
          <p:cNvPr id="11" name="Picture 2"/>
          <p:cNvPicPr>
            <a:picLocks noChangeAspect="1" noChangeArrowheads="1"/>
          </p:cNvPicPr>
          <p:nvPr/>
        </p:nvPicPr>
        <p:blipFill>
          <a:blip r:embed="rId3" cstate="print"/>
          <a:srcRect/>
          <a:stretch>
            <a:fillRect/>
          </a:stretch>
        </p:blipFill>
        <p:spPr bwMode="auto">
          <a:xfrm>
            <a:off x="2133600" y="3276600"/>
            <a:ext cx="7620000" cy="2895600"/>
          </a:xfrm>
          <a:prstGeom prst="rect">
            <a:avLst/>
          </a:prstGeom>
          <a:noFill/>
          <a:ln w="9525">
            <a:noFill/>
            <a:miter lim="800000"/>
            <a:headEnd/>
            <a:tailEnd/>
          </a:ln>
        </p:spPr>
      </p:pic>
      <p:sp>
        <p:nvSpPr>
          <p:cNvPr id="13" name="12 Dikdörtgen"/>
          <p:cNvSpPr/>
          <p:nvPr/>
        </p:nvSpPr>
        <p:spPr>
          <a:xfrm>
            <a:off x="8229606" y="4267200"/>
            <a:ext cx="1752769" cy="381000"/>
          </a:xfrm>
          <a:prstGeom prst="rect">
            <a:avLst/>
          </a:prstGeom>
          <a:no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13 Dikdörtgen"/>
          <p:cNvSpPr/>
          <p:nvPr/>
        </p:nvSpPr>
        <p:spPr>
          <a:xfrm>
            <a:off x="8229606" y="4876800"/>
            <a:ext cx="1752769"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14 Dikdörtgen"/>
          <p:cNvSpPr/>
          <p:nvPr/>
        </p:nvSpPr>
        <p:spPr>
          <a:xfrm>
            <a:off x="8229606" y="5562600"/>
            <a:ext cx="1752769"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object 6"/>
          <p:cNvSpPr txBox="1"/>
          <p:nvPr/>
        </p:nvSpPr>
        <p:spPr>
          <a:xfrm>
            <a:off x="0" y="4"/>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a:solidFill>
                  <a:schemeClr val="tx2"/>
                </a:solidFill>
                <a:sym typeface="Wingdings"/>
              </a:rPr>
              <a:t> </a:t>
            </a:r>
            <a:r>
              <a:rPr lang="tr-TR" sz="2800" b="1" spc="-5" dirty="0">
                <a:solidFill>
                  <a:schemeClr val="tx2"/>
                </a:solidFill>
              </a:rPr>
              <a:t>Sources of Stem</a:t>
            </a:r>
            <a:r>
              <a:rPr lang="tr-TR" sz="2800" b="1" spc="-40" dirty="0">
                <a:solidFill>
                  <a:schemeClr val="tx2"/>
                </a:solidFill>
              </a:rPr>
              <a:t> </a:t>
            </a:r>
            <a:r>
              <a:rPr lang="tr-TR" sz="2800" b="1" spc="-5" dirty="0" err="1">
                <a:solidFill>
                  <a:schemeClr val="tx2"/>
                </a:solidFill>
              </a:rPr>
              <a:t>Cells</a:t>
            </a:r>
            <a:endParaRPr sz="2800" dirty="0">
              <a:solidFill>
                <a:schemeClr val="tx2"/>
              </a:solidFill>
              <a:latin typeface="Arial"/>
              <a:cs typeface="Arial"/>
            </a:endParaRPr>
          </a:p>
        </p:txBody>
      </p:sp>
      <p:cxnSp>
        <p:nvCxnSpPr>
          <p:cNvPr id="17" name="16 Düz Bağlayıcı"/>
          <p:cNvCxnSpPr/>
          <p:nvPr/>
        </p:nvCxnSpPr>
        <p:spPr>
          <a:xfrm>
            <a:off x="2057400" y="2590800"/>
            <a:ext cx="75438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1902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amond(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amond(in)">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diamond(in)">
                                      <p:cBhvr>
                                        <p:cTn id="1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590191"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19</a:t>
            </a:r>
            <a:endParaRPr sz="1000">
              <a:latin typeface="Arial"/>
              <a:cs typeface="Arial"/>
            </a:endParaRPr>
          </a:p>
        </p:txBody>
      </p:sp>
      <p:sp>
        <p:nvSpPr>
          <p:cNvPr id="7" name="6 Dikdörtgen"/>
          <p:cNvSpPr/>
          <p:nvPr/>
        </p:nvSpPr>
        <p:spPr>
          <a:xfrm>
            <a:off x="825500" y="6374292"/>
            <a:ext cx="10541000" cy="338554"/>
          </a:xfrm>
          <a:prstGeom prst="rect">
            <a:avLst/>
          </a:prstGeom>
        </p:spPr>
        <p:txBody>
          <a:bodyPr wrap="square">
            <a:spAutoFit/>
          </a:bodyPr>
          <a:lstStyle/>
          <a:p>
            <a:pPr fontAlgn="t"/>
            <a:endParaRPr lang="tr-TR" sz="800" dirty="0"/>
          </a:p>
          <a:p>
            <a:r>
              <a:rPr lang="tr-TR" sz="800" dirty="0"/>
              <a:t>Bone marrow </a:t>
            </a:r>
            <a:r>
              <a:rPr lang="tr-TR" sz="800" i="1" dirty="0"/>
              <a:t>versus</a:t>
            </a:r>
            <a:r>
              <a:rPr lang="tr-TR" sz="800" dirty="0"/>
              <a:t> peripheral blood as the stem cell source for sibling transplants in acquired aplastic anemia: survival advantage for bone marrow in all age </a:t>
            </a:r>
            <a:r>
              <a:rPr lang="tr-TR" sz="800" dirty="0" smtClean="0"/>
              <a:t>groups,</a:t>
            </a:r>
            <a:r>
              <a:rPr lang="tr-TR" sz="800" dirty="0" smtClean="0">
                <a:hlinkClick r:id="rId2"/>
              </a:rPr>
              <a:t>Andrea </a:t>
            </a:r>
            <a:r>
              <a:rPr lang="tr-TR" sz="800" dirty="0">
                <a:hlinkClick r:id="rId2"/>
              </a:rPr>
              <a:t>Bacigalupo</a:t>
            </a:r>
            <a:r>
              <a:rPr lang="tr-TR" sz="800" dirty="0"/>
              <a:t>, </a:t>
            </a:r>
            <a:r>
              <a:rPr lang="tr-TR" sz="800" dirty="0">
                <a:hlinkClick r:id="rId3"/>
              </a:rPr>
              <a:t>Haematologica</a:t>
            </a:r>
            <a:r>
              <a:rPr lang="tr-TR" sz="800" dirty="0"/>
              <a:t>. 2012 </a:t>
            </a:r>
            <a:r>
              <a:rPr lang="tr-TR" sz="800" dirty="0" err="1"/>
              <a:t>Aug</a:t>
            </a:r>
            <a:r>
              <a:rPr lang="tr-TR" sz="800" dirty="0"/>
              <a:t>; 97(8): 1142–1148</a:t>
            </a:r>
          </a:p>
        </p:txBody>
      </p:sp>
      <p:pic>
        <p:nvPicPr>
          <p:cNvPr id="116737" name="Picture 1"/>
          <p:cNvPicPr>
            <a:picLocks noChangeAspect="1" noChangeArrowheads="1"/>
          </p:cNvPicPr>
          <p:nvPr/>
        </p:nvPicPr>
        <p:blipFill>
          <a:blip r:embed="rId4" cstate="print"/>
          <a:srcRect/>
          <a:stretch>
            <a:fillRect/>
          </a:stretch>
        </p:blipFill>
        <p:spPr bwMode="auto">
          <a:xfrm>
            <a:off x="2220066" y="3512210"/>
            <a:ext cx="6705600" cy="2952743"/>
          </a:xfrm>
          <a:prstGeom prst="rect">
            <a:avLst/>
          </a:prstGeom>
          <a:noFill/>
          <a:ln w="9525">
            <a:noFill/>
            <a:miter lim="800000"/>
            <a:headEnd/>
            <a:tailEnd/>
          </a:ln>
        </p:spPr>
      </p:pic>
      <p:sp>
        <p:nvSpPr>
          <p:cNvPr id="11" name="10 Dikdörtgen"/>
          <p:cNvSpPr/>
          <p:nvPr/>
        </p:nvSpPr>
        <p:spPr>
          <a:xfrm>
            <a:off x="2578454" y="3174097"/>
            <a:ext cx="6577891" cy="369332"/>
          </a:xfrm>
          <a:prstGeom prst="rect">
            <a:avLst/>
          </a:prstGeom>
        </p:spPr>
        <p:txBody>
          <a:bodyPr wrap="none">
            <a:spAutoFit/>
          </a:bodyPr>
          <a:lstStyle/>
          <a:p>
            <a:r>
              <a:rPr lang="tr-TR" u="sng" dirty="0">
                <a:solidFill>
                  <a:srgbClr val="0070C0"/>
                </a:solidFill>
              </a:rPr>
              <a:t>*BM  </a:t>
            </a:r>
            <a:r>
              <a:rPr lang="tr-TR" u="sng" dirty="0" err="1">
                <a:solidFill>
                  <a:srgbClr val="0070C0"/>
                </a:solidFill>
              </a:rPr>
              <a:t>revealed</a:t>
            </a:r>
            <a:r>
              <a:rPr lang="tr-TR" u="sng" dirty="0">
                <a:solidFill>
                  <a:srgbClr val="0070C0"/>
                </a:solidFill>
              </a:rPr>
              <a:t> survival </a:t>
            </a:r>
            <a:r>
              <a:rPr lang="tr-TR" u="sng" dirty="0" err="1">
                <a:solidFill>
                  <a:srgbClr val="0070C0"/>
                </a:solidFill>
              </a:rPr>
              <a:t>advantage</a:t>
            </a:r>
            <a:r>
              <a:rPr lang="tr-TR" u="sng" dirty="0">
                <a:solidFill>
                  <a:srgbClr val="0070C0"/>
                </a:solidFill>
              </a:rPr>
              <a:t> </a:t>
            </a:r>
            <a:r>
              <a:rPr lang="tr-TR" u="sng" dirty="0" err="1">
                <a:solidFill>
                  <a:srgbClr val="0070C0"/>
                </a:solidFill>
              </a:rPr>
              <a:t>only</a:t>
            </a:r>
            <a:r>
              <a:rPr lang="tr-TR" u="sng" dirty="0">
                <a:solidFill>
                  <a:srgbClr val="0070C0"/>
                </a:solidFill>
              </a:rPr>
              <a:t> for </a:t>
            </a:r>
            <a:r>
              <a:rPr lang="tr-TR" u="sng" dirty="0" err="1">
                <a:solidFill>
                  <a:srgbClr val="0070C0"/>
                </a:solidFill>
              </a:rPr>
              <a:t>Acquired</a:t>
            </a:r>
            <a:r>
              <a:rPr lang="tr-TR" u="sng" dirty="0">
                <a:solidFill>
                  <a:srgbClr val="0070C0"/>
                </a:solidFill>
              </a:rPr>
              <a:t> Aplastic Anemia</a:t>
            </a:r>
          </a:p>
        </p:txBody>
      </p:sp>
      <p:sp>
        <p:nvSpPr>
          <p:cNvPr id="16" name="object 6"/>
          <p:cNvSpPr txBox="1"/>
          <p:nvPr/>
        </p:nvSpPr>
        <p:spPr>
          <a:xfrm>
            <a:off x="0" y="4"/>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a:solidFill>
                  <a:schemeClr val="tx2"/>
                </a:solidFill>
                <a:sym typeface="Wingdings"/>
              </a:rPr>
              <a:t> </a:t>
            </a:r>
            <a:r>
              <a:rPr lang="tr-TR" sz="2800" b="1" spc="-5" dirty="0">
                <a:solidFill>
                  <a:schemeClr val="tx2"/>
                </a:solidFill>
              </a:rPr>
              <a:t>Sources of Stem</a:t>
            </a:r>
            <a:r>
              <a:rPr lang="tr-TR" sz="2800" b="1" spc="-40" dirty="0">
                <a:solidFill>
                  <a:schemeClr val="tx2"/>
                </a:solidFill>
              </a:rPr>
              <a:t> </a:t>
            </a:r>
            <a:r>
              <a:rPr lang="tr-TR" sz="2800" b="1" spc="-5" dirty="0" err="1">
                <a:solidFill>
                  <a:schemeClr val="tx2"/>
                </a:solidFill>
              </a:rPr>
              <a:t>Cells</a:t>
            </a:r>
            <a:endParaRPr sz="2800" dirty="0">
              <a:solidFill>
                <a:schemeClr val="tx2"/>
              </a:solidFill>
              <a:latin typeface="Arial"/>
              <a:cs typeface="Arial"/>
            </a:endParaRPr>
          </a:p>
        </p:txBody>
      </p:sp>
      <p:sp>
        <p:nvSpPr>
          <p:cNvPr id="18" name="object 6"/>
          <p:cNvSpPr/>
          <p:nvPr/>
        </p:nvSpPr>
        <p:spPr>
          <a:xfrm>
            <a:off x="1219200" y="1142999"/>
            <a:ext cx="9296400" cy="1740408"/>
          </a:xfrm>
          <a:prstGeom prst="rect">
            <a:avLst/>
          </a:prstGeom>
          <a:blipFill>
            <a:blip r:embed="rId5" cstate="print"/>
            <a:stretch>
              <a:fillRect/>
            </a:stretch>
          </a:blipFill>
        </p:spPr>
        <p:txBody>
          <a:bodyPr wrap="square" lIns="0" tIns="0" rIns="0" bIns="0" rtlCol="0"/>
          <a:lstStyle/>
          <a:p>
            <a:endParaRPr/>
          </a:p>
        </p:txBody>
      </p:sp>
      <p:sp>
        <p:nvSpPr>
          <p:cNvPr id="19" name="object 8"/>
          <p:cNvSpPr txBox="1"/>
          <p:nvPr/>
        </p:nvSpPr>
        <p:spPr>
          <a:xfrm>
            <a:off x="2209807" y="1143000"/>
            <a:ext cx="1092199" cy="369332"/>
          </a:xfrm>
          <a:prstGeom prst="rect">
            <a:avLst/>
          </a:prstGeom>
          <a:noFill/>
        </p:spPr>
        <p:txBody>
          <a:bodyPr vert="horz" wrap="square" lIns="0" tIns="0" rIns="0" bIns="0" rtlCol="0">
            <a:spAutoFit/>
          </a:bodyPr>
          <a:lstStyle/>
          <a:p>
            <a:pPr marL="12700">
              <a:lnSpc>
                <a:spcPct val="100000"/>
              </a:lnSpc>
            </a:pPr>
            <a:r>
              <a:rPr lang="tr-TR" sz="2400" b="1" dirty="0">
                <a:latin typeface="Trebuchet MS" pitchFamily="34" charset="0"/>
                <a:cs typeface="Arial"/>
              </a:rPr>
              <a:t>BM</a:t>
            </a:r>
            <a:endParaRPr sz="2400" dirty="0">
              <a:latin typeface="Trebuchet MS" pitchFamily="34" charset="0"/>
              <a:cs typeface="Arial"/>
            </a:endParaRPr>
          </a:p>
        </p:txBody>
      </p:sp>
      <p:sp>
        <p:nvSpPr>
          <p:cNvPr id="20" name="object 9"/>
          <p:cNvSpPr txBox="1"/>
          <p:nvPr/>
        </p:nvSpPr>
        <p:spPr>
          <a:xfrm>
            <a:off x="5486403" y="1143010"/>
            <a:ext cx="1541780" cy="430887"/>
          </a:xfrm>
          <a:prstGeom prst="rect">
            <a:avLst/>
          </a:prstGeom>
        </p:spPr>
        <p:txBody>
          <a:bodyPr vert="horz" wrap="square" lIns="0" tIns="0" rIns="0" bIns="0" rtlCol="0">
            <a:spAutoFit/>
          </a:bodyPr>
          <a:lstStyle/>
          <a:p>
            <a:pPr marL="12700">
              <a:lnSpc>
                <a:spcPct val="100000"/>
              </a:lnSpc>
            </a:pPr>
            <a:r>
              <a:rPr sz="2800" b="1" dirty="0">
                <a:solidFill>
                  <a:schemeClr val="bg1">
                    <a:lumMod val="75000"/>
                  </a:schemeClr>
                </a:solidFill>
                <a:latin typeface="Trebuchet MS" pitchFamily="34" charset="0"/>
                <a:cs typeface="Arial"/>
              </a:rPr>
              <a:t>PBSC</a:t>
            </a:r>
            <a:endParaRPr sz="2800" dirty="0">
              <a:solidFill>
                <a:schemeClr val="bg1">
                  <a:lumMod val="75000"/>
                </a:schemeClr>
              </a:solidFill>
              <a:latin typeface="Trebuchet MS" pitchFamily="34" charset="0"/>
              <a:cs typeface="Arial"/>
            </a:endParaRPr>
          </a:p>
        </p:txBody>
      </p:sp>
      <p:sp>
        <p:nvSpPr>
          <p:cNvPr id="21" name="object 10"/>
          <p:cNvSpPr txBox="1"/>
          <p:nvPr/>
        </p:nvSpPr>
        <p:spPr>
          <a:xfrm>
            <a:off x="8534407" y="1066810"/>
            <a:ext cx="818727" cy="430887"/>
          </a:xfrm>
          <a:prstGeom prst="rect">
            <a:avLst/>
          </a:prstGeom>
        </p:spPr>
        <p:txBody>
          <a:bodyPr vert="horz" wrap="square" lIns="0" tIns="0" rIns="0" bIns="0" rtlCol="0">
            <a:spAutoFit/>
          </a:bodyPr>
          <a:lstStyle/>
          <a:p>
            <a:pPr marL="12700">
              <a:lnSpc>
                <a:spcPct val="100000"/>
              </a:lnSpc>
            </a:pPr>
            <a:r>
              <a:rPr sz="2800" b="1" dirty="0">
                <a:solidFill>
                  <a:schemeClr val="bg1">
                    <a:lumMod val="75000"/>
                  </a:schemeClr>
                </a:solidFill>
                <a:latin typeface="Trebuchet MS" pitchFamily="34" charset="0"/>
                <a:cs typeface="Arial"/>
              </a:rPr>
              <a:t>CB</a:t>
            </a:r>
            <a:endParaRPr sz="2800" dirty="0">
              <a:solidFill>
                <a:schemeClr val="bg1">
                  <a:lumMod val="75000"/>
                </a:schemeClr>
              </a:solidFill>
              <a:latin typeface="Trebuchet MS" pitchFamily="34" charset="0"/>
              <a:cs typeface="Arial"/>
            </a:endParaRPr>
          </a:p>
        </p:txBody>
      </p:sp>
      <p:sp>
        <p:nvSpPr>
          <p:cNvPr id="22" name="21 Dikdörtgen"/>
          <p:cNvSpPr/>
          <p:nvPr/>
        </p:nvSpPr>
        <p:spPr>
          <a:xfrm>
            <a:off x="2235207" y="2743199"/>
            <a:ext cx="3423309" cy="369332"/>
          </a:xfrm>
          <a:prstGeom prst="rect">
            <a:avLst/>
          </a:prstGeom>
        </p:spPr>
        <p:txBody>
          <a:bodyPr wrap="none">
            <a:spAutoFit/>
          </a:bodyPr>
          <a:lstStyle/>
          <a:p>
            <a:r>
              <a:rPr lang="tr-TR" b="1" dirty="0">
                <a:solidFill>
                  <a:schemeClr val="tx1">
                    <a:lumMod val="65000"/>
                    <a:lumOff val="35000"/>
                  </a:schemeClr>
                </a:solidFill>
              </a:rPr>
              <a:t>*C</a:t>
            </a:r>
            <a:r>
              <a:rPr lang="en-US" b="1" dirty="0">
                <a:solidFill>
                  <a:schemeClr val="tx1">
                    <a:lumMod val="65000"/>
                    <a:lumOff val="35000"/>
                  </a:schemeClr>
                </a:solidFill>
              </a:rPr>
              <a:t>ell </a:t>
            </a:r>
            <a:r>
              <a:rPr lang="en-US" b="1" spc="-5" dirty="0">
                <a:solidFill>
                  <a:schemeClr val="tx1">
                    <a:lumMod val="65000"/>
                    <a:lumOff val="35000"/>
                  </a:schemeClr>
                </a:solidFill>
              </a:rPr>
              <a:t>contents according to</a:t>
            </a:r>
            <a:r>
              <a:rPr lang="en-US" b="1" spc="40" dirty="0">
                <a:solidFill>
                  <a:schemeClr val="tx1">
                    <a:lumMod val="65000"/>
                    <a:lumOff val="35000"/>
                  </a:schemeClr>
                </a:solidFill>
              </a:rPr>
              <a:t> </a:t>
            </a:r>
            <a:r>
              <a:rPr lang="en-US" b="1" spc="-5" dirty="0">
                <a:solidFill>
                  <a:schemeClr val="tx1">
                    <a:lumMod val="65000"/>
                    <a:lumOff val="35000"/>
                  </a:schemeClr>
                </a:solidFill>
              </a:rPr>
              <a:t>source</a:t>
            </a:r>
            <a:endParaRPr lang="tr-TR" b="1" dirty="0">
              <a:solidFill>
                <a:schemeClr val="tx1">
                  <a:lumMod val="65000"/>
                  <a:lumOff val="35000"/>
                </a:schemeClr>
              </a:solidFill>
            </a:endParaRPr>
          </a:p>
        </p:txBody>
      </p:sp>
      <p:cxnSp>
        <p:nvCxnSpPr>
          <p:cNvPr id="13" name="12 Düz Bağlayıcı"/>
          <p:cNvCxnSpPr/>
          <p:nvPr/>
        </p:nvCxnSpPr>
        <p:spPr>
          <a:xfrm>
            <a:off x="1905000" y="2590800"/>
            <a:ext cx="1981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7697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590191"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17</a:t>
            </a:r>
            <a:endParaRPr sz="1000">
              <a:latin typeface="Arial"/>
              <a:cs typeface="Arial"/>
            </a:endParaRPr>
          </a:p>
        </p:txBody>
      </p:sp>
      <p:sp>
        <p:nvSpPr>
          <p:cNvPr id="6" name="object 6"/>
          <p:cNvSpPr txBox="1"/>
          <p:nvPr/>
        </p:nvSpPr>
        <p:spPr>
          <a:xfrm>
            <a:off x="6299200" y="3657600"/>
            <a:ext cx="5384800" cy="2593018"/>
          </a:xfrm>
          <a:prstGeom prst="rect">
            <a:avLst/>
          </a:prstGeom>
        </p:spPr>
        <p:txBody>
          <a:bodyPr vert="horz" wrap="square" lIns="0" tIns="0" rIns="0" bIns="0" rtlCol="0">
            <a:spAutoFit/>
          </a:bodyPr>
          <a:lstStyle/>
          <a:p>
            <a:pPr marL="12700" marR="5080">
              <a:spcBef>
                <a:spcPts val="2915"/>
              </a:spcBef>
              <a:buFont typeface="Wingdings" pitchFamily="2" charset="2"/>
              <a:buChar char="§"/>
            </a:pPr>
            <a:r>
              <a:rPr lang="tr-TR" sz="2400" spc="-5" dirty="0">
                <a:cs typeface="Arial"/>
              </a:rPr>
              <a:t> F</a:t>
            </a:r>
            <a:r>
              <a:rPr sz="2400" spc="-5" dirty="0">
                <a:cs typeface="Arial"/>
              </a:rPr>
              <a:t>aster hematopoietic recovery</a:t>
            </a:r>
            <a:endParaRPr lang="tr-TR" sz="2400" spc="-5" dirty="0">
              <a:cs typeface="Arial"/>
            </a:endParaRPr>
          </a:p>
          <a:p>
            <a:pPr marL="12700" marR="5080">
              <a:spcBef>
                <a:spcPts val="2915"/>
              </a:spcBef>
              <a:buFont typeface="Wingdings" pitchFamily="2" charset="2"/>
              <a:buChar char="§"/>
            </a:pPr>
            <a:r>
              <a:rPr lang="tr-TR" sz="2400" spc="-5" dirty="0">
                <a:cs typeface="Arial"/>
              </a:rPr>
              <a:t> F</a:t>
            </a:r>
            <a:r>
              <a:rPr sz="2400" spc="-5" dirty="0">
                <a:cs typeface="Arial"/>
              </a:rPr>
              <a:t>aster </a:t>
            </a:r>
            <a:r>
              <a:rPr sz="2400" dirty="0">
                <a:cs typeface="Arial"/>
              </a:rPr>
              <a:t>immune </a:t>
            </a:r>
            <a:r>
              <a:rPr sz="2400" spc="-5" dirty="0">
                <a:cs typeface="Arial"/>
              </a:rPr>
              <a:t>recovery </a:t>
            </a:r>
            <a:endParaRPr lang="tr-TR" sz="2400" spc="-5" dirty="0">
              <a:cs typeface="Arial"/>
            </a:endParaRPr>
          </a:p>
          <a:p>
            <a:pPr marL="12700" marR="5080">
              <a:spcBef>
                <a:spcPts val="2915"/>
              </a:spcBef>
              <a:buFont typeface="Wingdings" pitchFamily="2" charset="2"/>
              <a:buChar char="§"/>
            </a:pPr>
            <a:r>
              <a:rPr lang="tr-TR" sz="2400" spc="-5" dirty="0">
                <a:cs typeface="Arial"/>
              </a:rPr>
              <a:t> </a:t>
            </a:r>
            <a:r>
              <a:rPr lang="tr-TR" sz="2400" spc="-5" dirty="0" err="1">
                <a:cs typeface="Arial"/>
              </a:rPr>
              <a:t>Increased</a:t>
            </a:r>
            <a:r>
              <a:rPr lang="tr-TR" sz="2400" spc="-5" dirty="0">
                <a:cs typeface="Arial"/>
              </a:rPr>
              <a:t> </a:t>
            </a:r>
            <a:r>
              <a:rPr lang="tr-TR" sz="2400" spc="-5" dirty="0" err="1">
                <a:cs typeface="Arial"/>
              </a:rPr>
              <a:t>c.GvHD</a:t>
            </a:r>
            <a:r>
              <a:rPr lang="tr-TR" sz="2400" spc="-5" dirty="0">
                <a:cs typeface="Arial"/>
              </a:rPr>
              <a:t>  &amp; GVL </a:t>
            </a:r>
          </a:p>
          <a:p>
            <a:pPr marL="12700" marR="5080">
              <a:spcBef>
                <a:spcPts val="2915"/>
              </a:spcBef>
              <a:buFont typeface="Wingdings" pitchFamily="2" charset="2"/>
              <a:buChar char="§"/>
            </a:pPr>
            <a:r>
              <a:rPr lang="tr-TR" sz="2400" spc="-5" dirty="0">
                <a:cs typeface="Arial"/>
              </a:rPr>
              <a:t> D</a:t>
            </a:r>
            <a:r>
              <a:rPr sz="2400" spc="-5" dirty="0" err="1">
                <a:cs typeface="Arial"/>
              </a:rPr>
              <a:t>onor</a:t>
            </a:r>
            <a:r>
              <a:rPr sz="2400" spc="-70" dirty="0">
                <a:cs typeface="Arial"/>
              </a:rPr>
              <a:t> </a:t>
            </a:r>
            <a:r>
              <a:rPr sz="2400" spc="-5" dirty="0">
                <a:cs typeface="Arial"/>
              </a:rPr>
              <a:t>issue</a:t>
            </a:r>
            <a:r>
              <a:rPr lang="tr-TR" sz="2400" spc="-5" dirty="0">
                <a:cs typeface="Arial"/>
              </a:rPr>
              <a:t>s</a:t>
            </a:r>
            <a:r>
              <a:rPr sz="2400" spc="-5" dirty="0">
                <a:cs typeface="Arial"/>
              </a:rPr>
              <a:t>?</a:t>
            </a:r>
            <a:endParaRPr sz="2400" dirty="0">
              <a:cs typeface="Arial"/>
            </a:endParaRPr>
          </a:p>
        </p:txBody>
      </p:sp>
      <p:sp>
        <p:nvSpPr>
          <p:cNvPr id="7" name="object 6"/>
          <p:cNvSpPr/>
          <p:nvPr/>
        </p:nvSpPr>
        <p:spPr>
          <a:xfrm>
            <a:off x="609600" y="3429000"/>
            <a:ext cx="5080000" cy="3048000"/>
          </a:xfrm>
          <a:prstGeom prst="rect">
            <a:avLst/>
          </a:prstGeom>
          <a:blipFill>
            <a:blip r:embed="rId3" cstate="print"/>
            <a:stretch>
              <a:fillRect/>
            </a:stretch>
          </a:blipFill>
        </p:spPr>
        <p:txBody>
          <a:bodyPr wrap="square" lIns="0" tIns="0" rIns="0" bIns="0" rtlCol="0"/>
          <a:lstStyle/>
          <a:p>
            <a:endParaRPr/>
          </a:p>
        </p:txBody>
      </p:sp>
      <p:cxnSp>
        <p:nvCxnSpPr>
          <p:cNvPr id="12" name="11 Düz Ok Bağlayıcısı"/>
          <p:cNvCxnSpPr/>
          <p:nvPr/>
        </p:nvCxnSpPr>
        <p:spPr>
          <a:xfrm>
            <a:off x="1930400" y="38862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16 Düz Ok Bağlayıcısı"/>
          <p:cNvCxnSpPr/>
          <p:nvPr/>
        </p:nvCxnSpPr>
        <p:spPr>
          <a:xfrm>
            <a:off x="2743200" y="38100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17 Düz Ok Bağlayıcısı"/>
          <p:cNvCxnSpPr/>
          <p:nvPr/>
        </p:nvCxnSpPr>
        <p:spPr>
          <a:xfrm>
            <a:off x="3759200" y="38100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19 Düz Bağlayıcı"/>
          <p:cNvCxnSpPr/>
          <p:nvPr/>
        </p:nvCxnSpPr>
        <p:spPr>
          <a:xfrm>
            <a:off x="1422400" y="4953000"/>
            <a:ext cx="34544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5" name="object 6"/>
          <p:cNvSpPr txBox="1"/>
          <p:nvPr/>
        </p:nvSpPr>
        <p:spPr>
          <a:xfrm>
            <a:off x="0" y="4"/>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a:solidFill>
                  <a:schemeClr val="tx2"/>
                </a:solidFill>
                <a:sym typeface="Wingdings"/>
              </a:rPr>
              <a:t> </a:t>
            </a:r>
            <a:r>
              <a:rPr lang="tr-TR" sz="2800" b="1" spc="-5" dirty="0">
                <a:solidFill>
                  <a:schemeClr val="tx2"/>
                </a:solidFill>
              </a:rPr>
              <a:t>Sources of Stem</a:t>
            </a:r>
            <a:r>
              <a:rPr lang="tr-TR" sz="2800" b="1" spc="-40" dirty="0">
                <a:solidFill>
                  <a:schemeClr val="tx2"/>
                </a:solidFill>
              </a:rPr>
              <a:t> </a:t>
            </a:r>
            <a:r>
              <a:rPr lang="tr-TR" sz="2800" b="1" spc="-5" dirty="0" err="1">
                <a:solidFill>
                  <a:schemeClr val="tx2"/>
                </a:solidFill>
              </a:rPr>
              <a:t>Cells</a:t>
            </a:r>
            <a:endParaRPr sz="2800" dirty="0">
              <a:solidFill>
                <a:schemeClr val="tx2"/>
              </a:solidFill>
              <a:latin typeface="Arial"/>
              <a:cs typeface="Arial"/>
            </a:endParaRPr>
          </a:p>
        </p:txBody>
      </p:sp>
      <p:sp>
        <p:nvSpPr>
          <p:cNvPr id="19" name="object 6"/>
          <p:cNvSpPr/>
          <p:nvPr/>
        </p:nvSpPr>
        <p:spPr>
          <a:xfrm>
            <a:off x="1219200" y="1142999"/>
            <a:ext cx="9296400" cy="1740408"/>
          </a:xfrm>
          <a:prstGeom prst="rect">
            <a:avLst/>
          </a:prstGeom>
          <a:blipFill>
            <a:blip r:embed="rId4" cstate="print"/>
            <a:stretch>
              <a:fillRect/>
            </a:stretch>
          </a:blipFill>
        </p:spPr>
        <p:txBody>
          <a:bodyPr wrap="square" lIns="0" tIns="0" rIns="0" bIns="0" rtlCol="0"/>
          <a:lstStyle/>
          <a:p>
            <a:endParaRPr/>
          </a:p>
        </p:txBody>
      </p:sp>
      <p:sp>
        <p:nvSpPr>
          <p:cNvPr id="25" name="object 8"/>
          <p:cNvSpPr txBox="1"/>
          <p:nvPr/>
        </p:nvSpPr>
        <p:spPr>
          <a:xfrm>
            <a:off x="2286007" y="1143000"/>
            <a:ext cx="1092199" cy="369332"/>
          </a:xfrm>
          <a:prstGeom prst="rect">
            <a:avLst/>
          </a:prstGeom>
        </p:spPr>
        <p:txBody>
          <a:bodyPr vert="horz" wrap="square" lIns="0" tIns="0" rIns="0" bIns="0" rtlCol="0">
            <a:spAutoFit/>
          </a:bodyPr>
          <a:lstStyle/>
          <a:p>
            <a:pPr marL="12700">
              <a:lnSpc>
                <a:spcPct val="100000"/>
              </a:lnSpc>
            </a:pPr>
            <a:r>
              <a:rPr lang="tr-TR" sz="2400" b="1" dirty="0">
                <a:solidFill>
                  <a:schemeClr val="bg1">
                    <a:lumMod val="65000"/>
                  </a:schemeClr>
                </a:solidFill>
                <a:latin typeface="Trebuchet MS" pitchFamily="34" charset="0"/>
                <a:cs typeface="Arial"/>
              </a:rPr>
              <a:t>BM</a:t>
            </a:r>
            <a:endParaRPr sz="2400" dirty="0">
              <a:solidFill>
                <a:schemeClr val="bg1">
                  <a:lumMod val="65000"/>
                </a:schemeClr>
              </a:solidFill>
              <a:latin typeface="Trebuchet MS" pitchFamily="34" charset="0"/>
              <a:cs typeface="Arial"/>
            </a:endParaRPr>
          </a:p>
        </p:txBody>
      </p:sp>
      <p:sp>
        <p:nvSpPr>
          <p:cNvPr id="26" name="object 9"/>
          <p:cNvSpPr txBox="1"/>
          <p:nvPr/>
        </p:nvSpPr>
        <p:spPr>
          <a:xfrm>
            <a:off x="5486407" y="1143005"/>
            <a:ext cx="838199" cy="430887"/>
          </a:xfrm>
          <a:prstGeom prst="rect">
            <a:avLst/>
          </a:prstGeom>
        </p:spPr>
        <p:txBody>
          <a:bodyPr vert="horz" wrap="square" lIns="0" tIns="0" rIns="0" bIns="0" rtlCol="0">
            <a:spAutoFit/>
          </a:bodyPr>
          <a:lstStyle/>
          <a:p>
            <a:pPr marL="12700">
              <a:lnSpc>
                <a:spcPct val="100000"/>
              </a:lnSpc>
            </a:pPr>
            <a:r>
              <a:rPr sz="2800" b="1" dirty="0">
                <a:latin typeface="Trebuchet MS" pitchFamily="34" charset="0"/>
                <a:cs typeface="Arial"/>
              </a:rPr>
              <a:t>PBSC</a:t>
            </a:r>
            <a:endParaRPr sz="2800" dirty="0">
              <a:latin typeface="Trebuchet MS" pitchFamily="34" charset="0"/>
              <a:cs typeface="Arial"/>
            </a:endParaRPr>
          </a:p>
        </p:txBody>
      </p:sp>
      <p:sp>
        <p:nvSpPr>
          <p:cNvPr id="27" name="object 10"/>
          <p:cNvSpPr txBox="1"/>
          <p:nvPr/>
        </p:nvSpPr>
        <p:spPr>
          <a:xfrm>
            <a:off x="8534407" y="1066810"/>
            <a:ext cx="818727" cy="430887"/>
          </a:xfrm>
          <a:prstGeom prst="rect">
            <a:avLst/>
          </a:prstGeom>
        </p:spPr>
        <p:txBody>
          <a:bodyPr vert="horz" wrap="square" lIns="0" tIns="0" rIns="0" bIns="0" rtlCol="0">
            <a:spAutoFit/>
          </a:bodyPr>
          <a:lstStyle/>
          <a:p>
            <a:pPr marL="12700">
              <a:lnSpc>
                <a:spcPct val="100000"/>
              </a:lnSpc>
            </a:pPr>
            <a:r>
              <a:rPr sz="2800" b="1" dirty="0">
                <a:solidFill>
                  <a:schemeClr val="bg1">
                    <a:lumMod val="65000"/>
                  </a:schemeClr>
                </a:solidFill>
                <a:latin typeface="Trebuchet MS" pitchFamily="34" charset="0"/>
                <a:cs typeface="Arial"/>
              </a:rPr>
              <a:t>CB</a:t>
            </a:r>
            <a:endParaRPr sz="2800" dirty="0">
              <a:solidFill>
                <a:schemeClr val="bg1">
                  <a:lumMod val="65000"/>
                </a:schemeClr>
              </a:solidFill>
              <a:latin typeface="Trebuchet MS" pitchFamily="34" charset="0"/>
              <a:cs typeface="Arial"/>
            </a:endParaRPr>
          </a:p>
        </p:txBody>
      </p:sp>
      <p:cxnSp>
        <p:nvCxnSpPr>
          <p:cNvPr id="21" name="20 Düz Bağlayıcı"/>
          <p:cNvCxnSpPr/>
          <p:nvPr/>
        </p:nvCxnSpPr>
        <p:spPr>
          <a:xfrm>
            <a:off x="5181600" y="2590800"/>
            <a:ext cx="1981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432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par>
                                <p:cTn id="8" presetID="4" presetClass="entr" presetSubtype="16"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ox(in)">
                                      <p:cBhvr>
                                        <p:cTn id="10" dur="500"/>
                                        <p:tgtEl>
                                          <p:spTgt spid="17"/>
                                        </p:tgtEl>
                                      </p:cBhvr>
                                    </p:animEffect>
                                  </p:childTnLst>
                                </p:cTn>
                              </p:par>
                              <p:par>
                                <p:cTn id="11" presetID="4" presetClass="entr" presetSubtype="16"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ox(in)">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590191"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17</a:t>
            </a:r>
            <a:endParaRPr sz="1000">
              <a:latin typeface="Arial"/>
              <a:cs typeface="Arial"/>
            </a:endParaRPr>
          </a:p>
        </p:txBody>
      </p:sp>
      <p:sp>
        <p:nvSpPr>
          <p:cNvPr id="15" name="object 6"/>
          <p:cNvSpPr txBox="1"/>
          <p:nvPr/>
        </p:nvSpPr>
        <p:spPr>
          <a:xfrm>
            <a:off x="0" y="4"/>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a:solidFill>
                  <a:schemeClr val="tx2"/>
                </a:solidFill>
                <a:sym typeface="Wingdings"/>
              </a:rPr>
              <a:t> </a:t>
            </a:r>
            <a:r>
              <a:rPr lang="tr-TR" sz="2800" b="1" spc="-5" dirty="0">
                <a:solidFill>
                  <a:schemeClr val="tx2"/>
                </a:solidFill>
              </a:rPr>
              <a:t>Sources of Stem</a:t>
            </a:r>
            <a:r>
              <a:rPr lang="tr-TR" sz="2800" b="1" spc="-40" dirty="0">
                <a:solidFill>
                  <a:schemeClr val="tx2"/>
                </a:solidFill>
              </a:rPr>
              <a:t> </a:t>
            </a:r>
            <a:r>
              <a:rPr lang="tr-TR" sz="2800" b="1" spc="-5" dirty="0" err="1">
                <a:solidFill>
                  <a:schemeClr val="tx2"/>
                </a:solidFill>
              </a:rPr>
              <a:t>Cells</a:t>
            </a:r>
            <a:endParaRPr sz="2800" dirty="0">
              <a:solidFill>
                <a:schemeClr val="tx2"/>
              </a:solidFill>
              <a:latin typeface="Arial"/>
              <a:cs typeface="Arial"/>
            </a:endParaRPr>
          </a:p>
        </p:txBody>
      </p:sp>
      <p:sp>
        <p:nvSpPr>
          <p:cNvPr id="19" name="object 6"/>
          <p:cNvSpPr/>
          <p:nvPr/>
        </p:nvSpPr>
        <p:spPr>
          <a:xfrm>
            <a:off x="1219200" y="1142999"/>
            <a:ext cx="9296400" cy="1740408"/>
          </a:xfrm>
          <a:prstGeom prst="rect">
            <a:avLst/>
          </a:prstGeom>
          <a:blipFill>
            <a:blip r:embed="rId3" cstate="print"/>
            <a:stretch>
              <a:fillRect/>
            </a:stretch>
          </a:blipFill>
        </p:spPr>
        <p:txBody>
          <a:bodyPr wrap="square" lIns="0" tIns="0" rIns="0" bIns="0" rtlCol="0"/>
          <a:lstStyle/>
          <a:p>
            <a:endParaRPr/>
          </a:p>
        </p:txBody>
      </p:sp>
      <p:sp>
        <p:nvSpPr>
          <p:cNvPr id="25" name="object 8"/>
          <p:cNvSpPr txBox="1"/>
          <p:nvPr/>
        </p:nvSpPr>
        <p:spPr>
          <a:xfrm>
            <a:off x="2286007" y="1143000"/>
            <a:ext cx="1092199" cy="369332"/>
          </a:xfrm>
          <a:prstGeom prst="rect">
            <a:avLst/>
          </a:prstGeom>
        </p:spPr>
        <p:txBody>
          <a:bodyPr vert="horz" wrap="square" lIns="0" tIns="0" rIns="0" bIns="0" rtlCol="0">
            <a:spAutoFit/>
          </a:bodyPr>
          <a:lstStyle/>
          <a:p>
            <a:pPr marL="12700">
              <a:lnSpc>
                <a:spcPct val="100000"/>
              </a:lnSpc>
            </a:pPr>
            <a:r>
              <a:rPr lang="tr-TR" sz="2400" b="1" dirty="0">
                <a:solidFill>
                  <a:schemeClr val="bg1">
                    <a:lumMod val="65000"/>
                  </a:schemeClr>
                </a:solidFill>
                <a:latin typeface="Trebuchet MS" pitchFamily="34" charset="0"/>
                <a:cs typeface="Arial"/>
              </a:rPr>
              <a:t>BM</a:t>
            </a:r>
            <a:endParaRPr sz="2400" dirty="0">
              <a:solidFill>
                <a:schemeClr val="bg1">
                  <a:lumMod val="65000"/>
                </a:schemeClr>
              </a:solidFill>
              <a:latin typeface="Trebuchet MS" pitchFamily="34" charset="0"/>
              <a:cs typeface="Arial"/>
            </a:endParaRPr>
          </a:p>
        </p:txBody>
      </p:sp>
      <p:sp>
        <p:nvSpPr>
          <p:cNvPr id="26" name="object 9"/>
          <p:cNvSpPr txBox="1"/>
          <p:nvPr/>
        </p:nvSpPr>
        <p:spPr>
          <a:xfrm>
            <a:off x="5486407" y="1143005"/>
            <a:ext cx="838199" cy="430887"/>
          </a:xfrm>
          <a:prstGeom prst="rect">
            <a:avLst/>
          </a:prstGeom>
        </p:spPr>
        <p:txBody>
          <a:bodyPr vert="horz" wrap="square" lIns="0" tIns="0" rIns="0" bIns="0" rtlCol="0">
            <a:spAutoFit/>
          </a:bodyPr>
          <a:lstStyle/>
          <a:p>
            <a:pPr marL="12700">
              <a:lnSpc>
                <a:spcPct val="100000"/>
              </a:lnSpc>
            </a:pPr>
            <a:r>
              <a:rPr sz="2800" b="1" dirty="0">
                <a:solidFill>
                  <a:schemeClr val="bg1">
                    <a:lumMod val="75000"/>
                  </a:schemeClr>
                </a:solidFill>
                <a:latin typeface="Trebuchet MS" pitchFamily="34" charset="0"/>
                <a:cs typeface="Arial"/>
              </a:rPr>
              <a:t>PBSC</a:t>
            </a:r>
            <a:endParaRPr sz="2800" dirty="0">
              <a:solidFill>
                <a:schemeClr val="bg1">
                  <a:lumMod val="75000"/>
                </a:schemeClr>
              </a:solidFill>
              <a:latin typeface="Trebuchet MS" pitchFamily="34" charset="0"/>
              <a:cs typeface="Arial"/>
            </a:endParaRPr>
          </a:p>
        </p:txBody>
      </p:sp>
      <p:sp>
        <p:nvSpPr>
          <p:cNvPr id="27" name="object 10"/>
          <p:cNvSpPr txBox="1"/>
          <p:nvPr/>
        </p:nvSpPr>
        <p:spPr>
          <a:xfrm>
            <a:off x="8534407" y="1066810"/>
            <a:ext cx="818727" cy="430887"/>
          </a:xfrm>
          <a:prstGeom prst="rect">
            <a:avLst/>
          </a:prstGeom>
        </p:spPr>
        <p:txBody>
          <a:bodyPr vert="horz" wrap="square" lIns="0" tIns="0" rIns="0" bIns="0" rtlCol="0">
            <a:spAutoFit/>
          </a:bodyPr>
          <a:lstStyle/>
          <a:p>
            <a:pPr marL="12700">
              <a:lnSpc>
                <a:spcPct val="100000"/>
              </a:lnSpc>
            </a:pPr>
            <a:r>
              <a:rPr sz="2800" b="1" dirty="0">
                <a:latin typeface="Trebuchet MS" pitchFamily="34" charset="0"/>
                <a:cs typeface="Arial"/>
              </a:rPr>
              <a:t>CB</a:t>
            </a:r>
            <a:endParaRPr sz="2800" dirty="0">
              <a:latin typeface="Trebuchet MS" pitchFamily="34" charset="0"/>
              <a:cs typeface="Arial"/>
            </a:endParaRPr>
          </a:p>
        </p:txBody>
      </p:sp>
      <p:sp>
        <p:nvSpPr>
          <p:cNvPr id="22" name="21 Dikdörtgen"/>
          <p:cNvSpPr/>
          <p:nvPr/>
        </p:nvSpPr>
        <p:spPr>
          <a:xfrm>
            <a:off x="914400" y="2971800"/>
            <a:ext cx="10363200" cy="3457357"/>
          </a:xfrm>
          <a:prstGeom prst="rect">
            <a:avLst/>
          </a:prstGeom>
        </p:spPr>
        <p:txBody>
          <a:bodyPr wrap="square">
            <a:spAutoFit/>
          </a:bodyPr>
          <a:lstStyle/>
          <a:p>
            <a:pPr marL="267970">
              <a:lnSpc>
                <a:spcPct val="150000"/>
              </a:lnSpc>
              <a:spcBef>
                <a:spcPts val="265"/>
              </a:spcBef>
              <a:buFont typeface="Arial" pitchFamily="34" charset="0"/>
              <a:buChar char="•"/>
            </a:pPr>
            <a:r>
              <a:rPr lang="tr-TR" b="1" dirty="0">
                <a:solidFill>
                  <a:srgbClr val="C00000"/>
                </a:solidFill>
                <a:latin typeface="Arial"/>
                <a:cs typeface="Arial"/>
              </a:rPr>
              <a:t> 1st </a:t>
            </a:r>
            <a:r>
              <a:rPr lang="tr-TR" b="1" dirty="0" err="1">
                <a:solidFill>
                  <a:srgbClr val="C00000"/>
                </a:solidFill>
                <a:latin typeface="Arial"/>
                <a:cs typeface="Arial"/>
              </a:rPr>
              <a:t>Opt</a:t>
            </a:r>
            <a:r>
              <a:rPr lang="tr-TR" b="1" dirty="0">
                <a:solidFill>
                  <a:srgbClr val="C00000"/>
                </a:solidFill>
                <a:latin typeface="Arial"/>
                <a:cs typeface="Arial"/>
              </a:rPr>
              <a:t>. &gt; C</a:t>
            </a:r>
            <a:r>
              <a:rPr lang="en-US" b="1" dirty="0">
                <a:solidFill>
                  <a:srgbClr val="C00000"/>
                </a:solidFill>
                <a:latin typeface="Arial"/>
                <a:cs typeface="Arial"/>
              </a:rPr>
              <a:t>ell dose</a:t>
            </a:r>
            <a:r>
              <a:rPr lang="tr-TR" b="1" dirty="0">
                <a:solidFill>
                  <a:srgbClr val="C00000"/>
                </a:solidFill>
                <a:latin typeface="Arial"/>
                <a:cs typeface="Arial"/>
              </a:rPr>
              <a:t> -</a:t>
            </a:r>
            <a:r>
              <a:rPr lang="en-US" b="1" dirty="0">
                <a:solidFill>
                  <a:srgbClr val="C00000"/>
                </a:solidFill>
                <a:latin typeface="Arial"/>
                <a:cs typeface="Arial"/>
              </a:rPr>
              <a:t> </a:t>
            </a:r>
            <a:r>
              <a:rPr lang="en-US" dirty="0">
                <a:solidFill>
                  <a:srgbClr val="C00000"/>
                </a:solidFill>
                <a:latin typeface="Arial"/>
                <a:cs typeface="Arial"/>
              </a:rPr>
              <a:t>for </a:t>
            </a:r>
            <a:r>
              <a:rPr lang="tr-TR" spc="-5" dirty="0" err="1">
                <a:solidFill>
                  <a:srgbClr val="C00000"/>
                </a:solidFill>
                <a:latin typeface="Arial"/>
                <a:cs typeface="Arial"/>
              </a:rPr>
              <a:t>engraftment</a:t>
            </a:r>
            <a:endParaRPr lang="en-US" dirty="0">
              <a:solidFill>
                <a:srgbClr val="C00000"/>
              </a:solidFill>
              <a:latin typeface="Arial"/>
              <a:cs typeface="Arial"/>
            </a:endParaRPr>
          </a:p>
          <a:p>
            <a:pPr marL="725170" lvl="1">
              <a:lnSpc>
                <a:spcPct val="150000"/>
              </a:lnSpc>
              <a:spcBef>
                <a:spcPts val="340"/>
              </a:spcBef>
              <a:buFont typeface="Arial" pitchFamily="34" charset="0"/>
              <a:buChar char="•"/>
            </a:pPr>
            <a:r>
              <a:rPr lang="tr-TR" b="1" spc="-5" dirty="0" err="1">
                <a:solidFill>
                  <a:srgbClr val="0070C0"/>
                </a:solidFill>
                <a:latin typeface="Arial"/>
                <a:cs typeface="Arial"/>
              </a:rPr>
              <a:t>Malignant</a:t>
            </a:r>
            <a:r>
              <a:rPr lang="tr-TR" b="1" spc="-114" dirty="0">
                <a:solidFill>
                  <a:srgbClr val="0070C0"/>
                </a:solidFill>
                <a:latin typeface="Arial"/>
                <a:cs typeface="Arial"/>
              </a:rPr>
              <a:t> </a:t>
            </a:r>
            <a:r>
              <a:rPr lang="tr-TR" b="1" dirty="0">
                <a:solidFill>
                  <a:srgbClr val="0070C0"/>
                </a:solidFill>
                <a:latin typeface="Arial"/>
                <a:cs typeface="Arial"/>
              </a:rPr>
              <a:t>diseases: </a:t>
            </a:r>
            <a:r>
              <a:rPr lang="tr-TR" b="1" dirty="0">
                <a:latin typeface="Arial"/>
                <a:cs typeface="Arial"/>
              </a:rPr>
              <a:t>(</a:t>
            </a:r>
            <a:r>
              <a:rPr lang="tr-TR" dirty="0" err="1">
                <a:latin typeface="Arial"/>
                <a:cs typeface="Arial"/>
              </a:rPr>
              <a:t>recomended</a:t>
            </a:r>
            <a:r>
              <a:rPr lang="tr-TR" dirty="0">
                <a:latin typeface="Arial"/>
                <a:cs typeface="Arial"/>
              </a:rPr>
              <a:t> </a:t>
            </a:r>
            <a:r>
              <a:rPr lang="tr-TR" dirty="0" err="1">
                <a:latin typeface="Arial"/>
                <a:cs typeface="Arial"/>
              </a:rPr>
              <a:t>cell</a:t>
            </a:r>
            <a:r>
              <a:rPr lang="tr-TR" dirty="0">
                <a:latin typeface="Arial"/>
                <a:cs typeface="Arial"/>
              </a:rPr>
              <a:t> </a:t>
            </a:r>
            <a:r>
              <a:rPr lang="tr-TR" dirty="0" err="1">
                <a:latin typeface="Arial"/>
                <a:cs typeface="Arial"/>
              </a:rPr>
              <a:t>dose</a:t>
            </a:r>
            <a:r>
              <a:rPr lang="tr-TR" dirty="0">
                <a:latin typeface="Arial"/>
                <a:cs typeface="Arial"/>
              </a:rPr>
              <a:t>) </a:t>
            </a:r>
            <a:r>
              <a:rPr lang="en-US" u="sng" dirty="0">
                <a:solidFill>
                  <a:srgbClr val="C00000"/>
                </a:solidFill>
                <a:latin typeface="Arial"/>
                <a:cs typeface="Arial"/>
              </a:rPr>
              <a:t>&gt;</a:t>
            </a:r>
            <a:r>
              <a:rPr lang="en-US" dirty="0">
                <a:solidFill>
                  <a:srgbClr val="C00000"/>
                </a:solidFill>
                <a:latin typeface="Arial"/>
                <a:cs typeface="Arial"/>
              </a:rPr>
              <a:t>3.0 x10</a:t>
            </a:r>
            <a:r>
              <a:rPr lang="en-US" baseline="24691" dirty="0">
                <a:solidFill>
                  <a:srgbClr val="C00000"/>
                </a:solidFill>
                <a:latin typeface="Arial"/>
                <a:cs typeface="Arial"/>
              </a:rPr>
              <a:t>7  </a:t>
            </a:r>
            <a:r>
              <a:rPr lang="en-US" spc="-5" dirty="0">
                <a:solidFill>
                  <a:srgbClr val="C00000"/>
                </a:solidFill>
                <a:latin typeface="Arial"/>
                <a:cs typeface="Arial"/>
              </a:rPr>
              <a:t>NC/kg</a:t>
            </a:r>
            <a:r>
              <a:rPr lang="en-US" spc="-215" dirty="0">
                <a:latin typeface="Arial"/>
                <a:cs typeface="Arial"/>
              </a:rPr>
              <a:t> </a:t>
            </a:r>
            <a:r>
              <a:rPr lang="en-US" dirty="0">
                <a:latin typeface="Arial"/>
                <a:cs typeface="Arial"/>
              </a:rPr>
              <a:t>and/or</a:t>
            </a:r>
            <a:r>
              <a:rPr lang="tr-TR" dirty="0">
                <a:latin typeface="Arial"/>
                <a:cs typeface="Arial"/>
              </a:rPr>
              <a:t>  </a:t>
            </a:r>
            <a:r>
              <a:rPr lang="en-US" u="sng" dirty="0">
                <a:latin typeface="Arial"/>
                <a:cs typeface="Arial"/>
              </a:rPr>
              <a:t>&gt;</a:t>
            </a:r>
            <a:r>
              <a:rPr lang="en-US" dirty="0">
                <a:latin typeface="Arial"/>
                <a:cs typeface="Arial"/>
              </a:rPr>
              <a:t>1x10</a:t>
            </a:r>
            <a:r>
              <a:rPr lang="en-US" baseline="24691" dirty="0">
                <a:latin typeface="Arial"/>
                <a:cs typeface="Arial"/>
              </a:rPr>
              <a:t>5</a:t>
            </a:r>
            <a:r>
              <a:rPr lang="en-US" spc="97" baseline="24691" dirty="0">
                <a:latin typeface="Arial"/>
                <a:cs typeface="Arial"/>
              </a:rPr>
              <a:t> </a:t>
            </a:r>
            <a:r>
              <a:rPr lang="en-US" spc="-5" dirty="0">
                <a:latin typeface="Arial"/>
                <a:cs typeface="Arial"/>
              </a:rPr>
              <a:t>CD34+/kg</a:t>
            </a:r>
            <a:endParaRPr lang="tr-TR" spc="-5" dirty="0">
              <a:latin typeface="Arial"/>
              <a:cs typeface="Arial"/>
            </a:endParaRPr>
          </a:p>
          <a:p>
            <a:pPr marL="725170" lvl="1">
              <a:lnSpc>
                <a:spcPct val="150000"/>
              </a:lnSpc>
              <a:spcBef>
                <a:spcPts val="340"/>
              </a:spcBef>
              <a:buFont typeface="Arial" pitchFamily="34" charset="0"/>
              <a:buChar char="•"/>
            </a:pPr>
            <a:r>
              <a:rPr lang="tr-TR" dirty="0">
                <a:latin typeface="Arial"/>
                <a:cs typeface="Arial"/>
              </a:rPr>
              <a:t>HLA  is the</a:t>
            </a:r>
            <a:r>
              <a:rPr lang="tr-TR" spc="-110" dirty="0">
                <a:latin typeface="Arial"/>
                <a:cs typeface="Arial"/>
              </a:rPr>
              <a:t> </a:t>
            </a:r>
            <a:r>
              <a:rPr lang="tr-TR" dirty="0" err="1">
                <a:latin typeface="Arial"/>
                <a:cs typeface="Arial"/>
              </a:rPr>
              <a:t>best</a:t>
            </a:r>
            <a:r>
              <a:rPr lang="tr-TR" dirty="0">
                <a:latin typeface="Arial"/>
                <a:cs typeface="Arial"/>
              </a:rPr>
              <a:t> </a:t>
            </a:r>
            <a:r>
              <a:rPr lang="tr-TR" dirty="0" err="1">
                <a:latin typeface="Arial"/>
                <a:cs typeface="Arial"/>
              </a:rPr>
              <a:t>prognostic</a:t>
            </a:r>
            <a:r>
              <a:rPr lang="tr-TR" dirty="0">
                <a:latin typeface="Arial"/>
                <a:cs typeface="Arial"/>
              </a:rPr>
              <a:t> </a:t>
            </a:r>
            <a:r>
              <a:rPr lang="tr-TR" dirty="0" err="1">
                <a:latin typeface="Arial"/>
                <a:cs typeface="Arial"/>
              </a:rPr>
              <a:t>factor</a:t>
            </a:r>
            <a:r>
              <a:rPr lang="tr-TR" dirty="0">
                <a:latin typeface="Arial"/>
                <a:cs typeface="Arial"/>
              </a:rPr>
              <a:t> </a:t>
            </a:r>
            <a:r>
              <a:rPr lang="tr-TR" dirty="0" err="1">
                <a:latin typeface="Arial"/>
                <a:cs typeface="Arial"/>
              </a:rPr>
              <a:t>because</a:t>
            </a:r>
            <a:r>
              <a:rPr lang="tr-TR" dirty="0">
                <a:latin typeface="Arial"/>
                <a:cs typeface="Arial"/>
              </a:rPr>
              <a:t> </a:t>
            </a:r>
            <a:r>
              <a:rPr lang="tr-TR" spc="-5" dirty="0">
                <a:latin typeface="Arial"/>
                <a:cs typeface="Arial"/>
              </a:rPr>
              <a:t>HLA </a:t>
            </a:r>
            <a:r>
              <a:rPr lang="tr-TR" spc="-5" dirty="0" err="1">
                <a:latin typeface="Arial"/>
                <a:cs typeface="Arial"/>
              </a:rPr>
              <a:t>differences</a:t>
            </a:r>
            <a:r>
              <a:rPr lang="tr-TR" spc="-5" dirty="0">
                <a:latin typeface="Arial"/>
                <a:cs typeface="Arial"/>
              </a:rPr>
              <a:t> </a:t>
            </a:r>
            <a:r>
              <a:rPr lang="tr-TR" spc="-254" dirty="0">
                <a:latin typeface="Arial"/>
                <a:cs typeface="Arial"/>
              </a:rPr>
              <a:t> </a:t>
            </a:r>
            <a:r>
              <a:rPr lang="tr-TR" dirty="0" err="1">
                <a:latin typeface="Arial"/>
                <a:cs typeface="Arial"/>
              </a:rPr>
              <a:t>reduce</a:t>
            </a:r>
            <a:r>
              <a:rPr lang="tr-TR" dirty="0">
                <a:latin typeface="Arial"/>
                <a:cs typeface="Arial"/>
              </a:rPr>
              <a:t>  </a:t>
            </a:r>
            <a:r>
              <a:rPr lang="tr-TR" dirty="0" err="1">
                <a:latin typeface="Arial"/>
                <a:cs typeface="Arial"/>
              </a:rPr>
              <a:t>relapse</a:t>
            </a:r>
            <a:r>
              <a:rPr lang="tr-TR" spc="-110" dirty="0">
                <a:latin typeface="Arial"/>
                <a:cs typeface="Arial"/>
              </a:rPr>
              <a:t> </a:t>
            </a:r>
            <a:r>
              <a:rPr lang="tr-TR" dirty="0">
                <a:latin typeface="Arial"/>
                <a:cs typeface="Arial"/>
              </a:rPr>
              <a:t>(GVL)</a:t>
            </a:r>
            <a:endParaRPr lang="tr-TR" spc="-5" dirty="0">
              <a:latin typeface="Arial"/>
              <a:cs typeface="Arial"/>
            </a:endParaRPr>
          </a:p>
          <a:p>
            <a:pPr marL="725170" lvl="1">
              <a:lnSpc>
                <a:spcPct val="150000"/>
              </a:lnSpc>
              <a:spcBef>
                <a:spcPts val="340"/>
              </a:spcBef>
              <a:buFont typeface="Arial" pitchFamily="34" charset="0"/>
              <a:buChar char="•"/>
            </a:pPr>
            <a:r>
              <a:rPr lang="tr-TR" b="1" spc="-5" dirty="0">
                <a:solidFill>
                  <a:srgbClr val="0070C0"/>
                </a:solidFill>
                <a:latin typeface="Arial"/>
                <a:cs typeface="Arial"/>
              </a:rPr>
              <a:t>Non </a:t>
            </a:r>
            <a:r>
              <a:rPr lang="tr-TR" b="1" spc="-5" dirty="0" err="1">
                <a:solidFill>
                  <a:srgbClr val="0070C0"/>
                </a:solidFill>
                <a:latin typeface="Arial"/>
                <a:cs typeface="Arial"/>
              </a:rPr>
              <a:t>malignant</a:t>
            </a:r>
            <a:r>
              <a:rPr lang="tr-TR" b="1" spc="-60" dirty="0">
                <a:solidFill>
                  <a:srgbClr val="0070C0"/>
                </a:solidFill>
                <a:latin typeface="Arial"/>
                <a:cs typeface="Arial"/>
              </a:rPr>
              <a:t> </a:t>
            </a:r>
            <a:r>
              <a:rPr lang="tr-TR" b="1" spc="-5" dirty="0">
                <a:solidFill>
                  <a:srgbClr val="0070C0"/>
                </a:solidFill>
                <a:latin typeface="Arial"/>
                <a:cs typeface="Arial"/>
              </a:rPr>
              <a:t>diseases</a:t>
            </a:r>
            <a:r>
              <a:rPr lang="tr-TR" spc="-5" dirty="0">
                <a:solidFill>
                  <a:srgbClr val="0070C0"/>
                </a:solidFill>
                <a:latin typeface="Arial"/>
                <a:cs typeface="Arial"/>
              </a:rPr>
              <a:t>:</a:t>
            </a:r>
            <a:r>
              <a:rPr lang="tr-TR" dirty="0">
                <a:solidFill>
                  <a:srgbClr val="0070C0"/>
                </a:solidFill>
                <a:latin typeface="Arial"/>
                <a:cs typeface="Arial"/>
              </a:rPr>
              <a:t> </a:t>
            </a:r>
            <a:r>
              <a:rPr lang="tr-TR" dirty="0" err="1">
                <a:latin typeface="Arial"/>
                <a:cs typeface="Arial"/>
              </a:rPr>
              <a:t>increase</a:t>
            </a:r>
            <a:r>
              <a:rPr lang="tr-TR" dirty="0">
                <a:latin typeface="Arial"/>
                <a:cs typeface="Arial"/>
              </a:rPr>
              <a:t> </a:t>
            </a:r>
            <a:r>
              <a:rPr lang="tr-TR" dirty="0" err="1">
                <a:latin typeface="Arial"/>
                <a:cs typeface="Arial"/>
              </a:rPr>
              <a:t>cell</a:t>
            </a:r>
            <a:r>
              <a:rPr lang="tr-TR" dirty="0">
                <a:latin typeface="Arial"/>
                <a:cs typeface="Arial"/>
              </a:rPr>
              <a:t> </a:t>
            </a:r>
            <a:r>
              <a:rPr lang="tr-TR" dirty="0" err="1">
                <a:latin typeface="Arial"/>
                <a:cs typeface="Arial"/>
              </a:rPr>
              <a:t>dose</a:t>
            </a:r>
            <a:r>
              <a:rPr lang="tr-TR" dirty="0">
                <a:latin typeface="Arial"/>
                <a:cs typeface="Arial"/>
              </a:rPr>
              <a:t> </a:t>
            </a:r>
            <a:r>
              <a:rPr lang="tr-TR" spc="-5" dirty="0">
                <a:solidFill>
                  <a:srgbClr val="C00000"/>
                </a:solidFill>
                <a:latin typeface="Arial"/>
                <a:cs typeface="Arial"/>
              </a:rPr>
              <a:t>(</a:t>
            </a:r>
            <a:r>
              <a:rPr lang="tr-TR" u="sng" spc="-5" dirty="0">
                <a:solidFill>
                  <a:srgbClr val="C00000"/>
                </a:solidFill>
                <a:latin typeface="Arial"/>
                <a:cs typeface="Arial"/>
              </a:rPr>
              <a:t>&gt;</a:t>
            </a:r>
            <a:r>
              <a:rPr lang="tr-TR" spc="-5" dirty="0">
                <a:solidFill>
                  <a:srgbClr val="C00000"/>
                </a:solidFill>
                <a:latin typeface="Arial"/>
                <a:cs typeface="Arial"/>
              </a:rPr>
              <a:t>5.0x10</a:t>
            </a:r>
            <a:r>
              <a:rPr lang="tr-TR" spc="-7" baseline="24691" dirty="0">
                <a:solidFill>
                  <a:srgbClr val="C00000"/>
                </a:solidFill>
                <a:latin typeface="Arial"/>
                <a:cs typeface="Arial"/>
              </a:rPr>
              <a:t>7</a:t>
            </a:r>
            <a:r>
              <a:rPr lang="tr-TR" spc="-5" dirty="0">
                <a:solidFill>
                  <a:srgbClr val="C00000"/>
                </a:solidFill>
                <a:latin typeface="Arial"/>
                <a:cs typeface="Arial"/>
              </a:rPr>
              <a:t>NC/kg </a:t>
            </a:r>
            <a:r>
              <a:rPr lang="tr-TR" dirty="0">
                <a:solidFill>
                  <a:srgbClr val="C00000"/>
                </a:solidFill>
                <a:latin typeface="Arial"/>
                <a:cs typeface="Arial"/>
              </a:rPr>
              <a:t>)</a:t>
            </a:r>
            <a:r>
              <a:rPr lang="tr-TR" spc="-114" dirty="0">
                <a:solidFill>
                  <a:srgbClr val="C00000"/>
                </a:solidFill>
                <a:latin typeface="Arial"/>
                <a:cs typeface="Arial"/>
              </a:rPr>
              <a:t> </a:t>
            </a:r>
            <a:r>
              <a:rPr lang="tr-TR" dirty="0">
                <a:latin typeface="Arial"/>
                <a:cs typeface="Arial"/>
              </a:rPr>
              <a:t>and </a:t>
            </a:r>
            <a:r>
              <a:rPr lang="tr-TR" dirty="0" err="1">
                <a:latin typeface="Arial"/>
                <a:cs typeface="Arial"/>
              </a:rPr>
              <a:t>find</a:t>
            </a:r>
            <a:r>
              <a:rPr lang="tr-TR" dirty="0">
                <a:latin typeface="Arial"/>
                <a:cs typeface="Arial"/>
              </a:rPr>
              <a:t> the </a:t>
            </a:r>
            <a:r>
              <a:rPr lang="tr-TR" dirty="0" err="1">
                <a:latin typeface="Arial"/>
                <a:cs typeface="Arial"/>
              </a:rPr>
              <a:t>best</a:t>
            </a:r>
            <a:r>
              <a:rPr lang="tr-TR" dirty="0">
                <a:latin typeface="Arial"/>
                <a:cs typeface="Arial"/>
              </a:rPr>
              <a:t> </a:t>
            </a:r>
            <a:r>
              <a:rPr lang="tr-TR" spc="-5" dirty="0">
                <a:latin typeface="Arial"/>
                <a:cs typeface="Arial"/>
              </a:rPr>
              <a:t>HLA </a:t>
            </a:r>
            <a:r>
              <a:rPr lang="tr-TR" dirty="0" err="1">
                <a:latin typeface="Arial"/>
                <a:cs typeface="Arial"/>
              </a:rPr>
              <a:t>match</a:t>
            </a:r>
            <a:endParaRPr lang="tr-TR" dirty="0">
              <a:latin typeface="Arial"/>
              <a:cs typeface="Arial"/>
            </a:endParaRPr>
          </a:p>
          <a:p>
            <a:pPr marL="725170" lvl="1">
              <a:spcBef>
                <a:spcPts val="340"/>
              </a:spcBef>
            </a:pPr>
            <a:endParaRPr lang="tr-TR" spc="-5" dirty="0">
              <a:latin typeface="Arial"/>
              <a:cs typeface="Arial"/>
            </a:endParaRPr>
          </a:p>
          <a:p>
            <a:pPr marL="265430" marR="1149985">
              <a:lnSpc>
                <a:spcPct val="150000"/>
              </a:lnSpc>
              <a:spcBef>
                <a:spcPts val="55"/>
              </a:spcBef>
              <a:buFont typeface="Arial" pitchFamily="34" charset="0"/>
              <a:buChar char="•"/>
            </a:pPr>
            <a:r>
              <a:rPr lang="tr-TR" b="1" spc="-5" dirty="0">
                <a:solidFill>
                  <a:srgbClr val="C00000"/>
                </a:solidFill>
                <a:latin typeface="Arial"/>
                <a:cs typeface="Arial"/>
              </a:rPr>
              <a:t> 2nd </a:t>
            </a:r>
            <a:r>
              <a:rPr lang="tr-TR" b="1" spc="-5" dirty="0" err="1">
                <a:solidFill>
                  <a:srgbClr val="C00000"/>
                </a:solidFill>
                <a:latin typeface="Arial"/>
                <a:cs typeface="Arial"/>
              </a:rPr>
              <a:t>Opt</a:t>
            </a:r>
            <a:r>
              <a:rPr lang="tr-TR" b="1" spc="-5" dirty="0">
                <a:solidFill>
                  <a:srgbClr val="C00000"/>
                </a:solidFill>
                <a:latin typeface="Arial"/>
                <a:cs typeface="Arial"/>
              </a:rPr>
              <a:t>. </a:t>
            </a:r>
            <a:r>
              <a:rPr lang="tr-TR" b="1" dirty="0">
                <a:solidFill>
                  <a:srgbClr val="C00000"/>
                </a:solidFill>
                <a:latin typeface="Arial"/>
                <a:cs typeface="Arial"/>
              </a:rPr>
              <a:t>&gt; </a:t>
            </a:r>
            <a:r>
              <a:rPr lang="tr-TR" b="1" spc="-5" dirty="0">
                <a:solidFill>
                  <a:srgbClr val="C00000"/>
                </a:solidFill>
                <a:latin typeface="Arial"/>
                <a:cs typeface="Arial"/>
              </a:rPr>
              <a:t>HLA </a:t>
            </a:r>
            <a:r>
              <a:rPr lang="tr-TR" b="1" spc="-5" dirty="0" err="1">
                <a:solidFill>
                  <a:srgbClr val="C00000"/>
                </a:solidFill>
                <a:latin typeface="Arial"/>
                <a:cs typeface="Arial"/>
              </a:rPr>
              <a:t>matching</a:t>
            </a:r>
            <a:r>
              <a:rPr lang="tr-TR" b="1" spc="-5" dirty="0">
                <a:solidFill>
                  <a:srgbClr val="C00000"/>
                </a:solidFill>
                <a:latin typeface="Arial"/>
                <a:cs typeface="Arial"/>
              </a:rPr>
              <a:t> - </a:t>
            </a:r>
            <a:r>
              <a:rPr lang="en-US" dirty="0">
                <a:solidFill>
                  <a:srgbClr val="C00000"/>
                </a:solidFill>
                <a:latin typeface="Arial"/>
                <a:cs typeface="Arial"/>
              </a:rPr>
              <a:t>for </a:t>
            </a:r>
            <a:r>
              <a:rPr lang="tr-TR" spc="-5" dirty="0">
                <a:solidFill>
                  <a:srgbClr val="C00000"/>
                </a:solidFill>
                <a:latin typeface="Arial"/>
                <a:cs typeface="Arial"/>
              </a:rPr>
              <a:t>homing</a:t>
            </a:r>
            <a:endParaRPr lang="tr-TR" b="1" dirty="0">
              <a:solidFill>
                <a:srgbClr val="C00000"/>
              </a:solidFill>
              <a:latin typeface="Arial"/>
              <a:cs typeface="Arial"/>
            </a:endParaRPr>
          </a:p>
          <a:p>
            <a:pPr marL="722630" marR="1149985" lvl="1">
              <a:lnSpc>
                <a:spcPct val="150000"/>
              </a:lnSpc>
              <a:spcBef>
                <a:spcPts val="55"/>
              </a:spcBef>
              <a:buFont typeface="Arial" pitchFamily="34" charset="0"/>
              <a:buChar char="•"/>
            </a:pPr>
            <a:r>
              <a:rPr lang="en-US" dirty="0">
                <a:latin typeface="Arial"/>
                <a:cs typeface="Arial"/>
              </a:rPr>
              <a:t>0-1 </a:t>
            </a:r>
            <a:r>
              <a:rPr lang="en-US" spc="-5" dirty="0">
                <a:latin typeface="Arial"/>
                <a:cs typeface="Arial"/>
              </a:rPr>
              <a:t>MM </a:t>
            </a:r>
            <a:r>
              <a:rPr lang="en-US" dirty="0">
                <a:latin typeface="Arial"/>
                <a:cs typeface="Arial"/>
              </a:rPr>
              <a:t>better than 2 - </a:t>
            </a:r>
            <a:r>
              <a:rPr lang="en-US" spc="-5" dirty="0">
                <a:latin typeface="Arial"/>
                <a:cs typeface="Arial"/>
              </a:rPr>
              <a:t>avoid </a:t>
            </a:r>
            <a:r>
              <a:rPr lang="en-US" dirty="0">
                <a:latin typeface="Arial"/>
                <a:cs typeface="Arial"/>
              </a:rPr>
              <a:t>3-4</a:t>
            </a:r>
            <a:r>
              <a:rPr lang="en-US" spc="-175" dirty="0">
                <a:latin typeface="Arial"/>
                <a:cs typeface="Arial"/>
              </a:rPr>
              <a:t> </a:t>
            </a:r>
            <a:r>
              <a:rPr lang="en-US" spc="-5" dirty="0">
                <a:latin typeface="Arial"/>
                <a:cs typeface="Arial"/>
              </a:rPr>
              <a:t>MM  </a:t>
            </a:r>
            <a:endParaRPr lang="tr-TR" spc="-5" dirty="0">
              <a:latin typeface="Arial"/>
              <a:cs typeface="Arial"/>
            </a:endParaRPr>
          </a:p>
          <a:p>
            <a:pPr marL="722630" marR="1149985" lvl="1">
              <a:lnSpc>
                <a:spcPct val="150000"/>
              </a:lnSpc>
              <a:spcBef>
                <a:spcPts val="55"/>
              </a:spcBef>
              <a:buFont typeface="Arial" pitchFamily="34" charset="0"/>
              <a:buChar char="•"/>
            </a:pPr>
            <a:r>
              <a:rPr lang="en-US" dirty="0">
                <a:latin typeface="Arial"/>
                <a:cs typeface="Arial"/>
              </a:rPr>
              <a:t>Prefer class I mismatches to class</a:t>
            </a:r>
            <a:r>
              <a:rPr lang="en-US" spc="-220" dirty="0">
                <a:latin typeface="Arial"/>
                <a:cs typeface="Arial"/>
              </a:rPr>
              <a:t> </a:t>
            </a:r>
            <a:r>
              <a:rPr lang="en-US" dirty="0">
                <a:latin typeface="Arial"/>
                <a:cs typeface="Arial"/>
              </a:rPr>
              <a:t>II</a:t>
            </a:r>
            <a:r>
              <a:rPr lang="tr-TR" dirty="0">
                <a:latin typeface="Arial"/>
                <a:cs typeface="Arial"/>
              </a:rPr>
              <a:t> and </a:t>
            </a:r>
            <a:r>
              <a:rPr lang="en-US" spc="-10" dirty="0">
                <a:latin typeface="Arial"/>
                <a:cs typeface="Arial"/>
              </a:rPr>
              <a:t>Avoid </a:t>
            </a:r>
            <a:r>
              <a:rPr lang="en-US" dirty="0">
                <a:latin typeface="Arial"/>
                <a:cs typeface="Arial"/>
              </a:rPr>
              <a:t>C</a:t>
            </a:r>
            <a:r>
              <a:rPr lang="en-US" spc="-85" dirty="0">
                <a:latin typeface="Arial"/>
                <a:cs typeface="Arial"/>
              </a:rPr>
              <a:t> </a:t>
            </a:r>
            <a:r>
              <a:rPr lang="en-US" dirty="0">
                <a:latin typeface="Arial"/>
                <a:cs typeface="Arial"/>
              </a:rPr>
              <a:t>MM</a:t>
            </a:r>
          </a:p>
        </p:txBody>
      </p:sp>
      <p:cxnSp>
        <p:nvCxnSpPr>
          <p:cNvPr id="28" name="27 Düz Bağlayıcı"/>
          <p:cNvCxnSpPr/>
          <p:nvPr/>
        </p:nvCxnSpPr>
        <p:spPr>
          <a:xfrm>
            <a:off x="7772400" y="2590800"/>
            <a:ext cx="1981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85325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032000" y="1676400"/>
            <a:ext cx="5588000" cy="561975"/>
          </a:xfrm>
          <a:prstGeom prst="rect">
            <a:avLst/>
          </a:prstGeom>
          <a:noFill/>
          <a:ln w="9525">
            <a:noFill/>
            <a:miter lim="800000"/>
            <a:headEnd/>
            <a:tailEnd/>
          </a:ln>
        </p:spPr>
      </p:pic>
      <p:sp>
        <p:nvSpPr>
          <p:cNvPr id="5" name="4 Dikdörtgen"/>
          <p:cNvSpPr/>
          <p:nvPr/>
        </p:nvSpPr>
        <p:spPr>
          <a:xfrm>
            <a:off x="1117600" y="5334000"/>
            <a:ext cx="98552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052" name="Picture 4"/>
          <p:cNvPicPr>
            <a:picLocks noChangeAspect="1" noChangeArrowheads="1"/>
          </p:cNvPicPr>
          <p:nvPr/>
        </p:nvPicPr>
        <p:blipFill>
          <a:blip r:embed="rId4" cstate="print"/>
          <a:srcRect/>
          <a:stretch>
            <a:fillRect/>
          </a:stretch>
        </p:blipFill>
        <p:spPr bwMode="auto">
          <a:xfrm>
            <a:off x="1727200" y="2514600"/>
            <a:ext cx="7188200" cy="3849986"/>
          </a:xfrm>
          <a:prstGeom prst="rect">
            <a:avLst/>
          </a:prstGeom>
          <a:noFill/>
          <a:ln w="9525">
            <a:noFill/>
            <a:miter lim="800000"/>
            <a:headEnd/>
            <a:tailEnd/>
          </a:ln>
        </p:spPr>
      </p:pic>
      <p:pic>
        <p:nvPicPr>
          <p:cNvPr id="6" name="Picture 4"/>
          <p:cNvPicPr>
            <a:picLocks noChangeAspect="1" noChangeArrowheads="1"/>
          </p:cNvPicPr>
          <p:nvPr/>
        </p:nvPicPr>
        <p:blipFill>
          <a:blip r:embed="rId5" cstate="print"/>
          <a:srcRect/>
          <a:stretch>
            <a:fillRect/>
          </a:stretch>
        </p:blipFill>
        <p:spPr bwMode="auto">
          <a:xfrm>
            <a:off x="7239000" y="2286010"/>
            <a:ext cx="1625600" cy="504027"/>
          </a:xfrm>
          <a:prstGeom prst="rect">
            <a:avLst/>
          </a:prstGeom>
          <a:noFill/>
          <a:ln w="9525">
            <a:noFill/>
            <a:miter lim="800000"/>
            <a:headEnd/>
            <a:tailEnd/>
          </a:ln>
        </p:spPr>
      </p:pic>
      <p:sp>
        <p:nvSpPr>
          <p:cNvPr id="8" name="object 5"/>
          <p:cNvSpPr txBox="1">
            <a:spLocks/>
          </p:cNvSpPr>
          <p:nvPr/>
        </p:nvSpPr>
        <p:spPr>
          <a:xfrm>
            <a:off x="1143000" y="762000"/>
            <a:ext cx="8839200" cy="553998"/>
          </a:xfrm>
          <a:prstGeom prst="rect">
            <a:avLst/>
          </a:prstGeom>
        </p:spPr>
        <p:txBody>
          <a:bodyPr vert="horz" wrap="square" lIns="0" tIns="0" rIns="0" bIns="0" rtlCol="0">
            <a:spAutoFit/>
          </a:bodyPr>
          <a:lstStyle/>
          <a:p>
            <a:pPr marL="473075" marR="0" lvl="0" indent="0" defTabSz="914400" eaLnBrk="1" fontAlgn="auto" latinLnBrk="0" hangingPunct="1">
              <a:lnSpc>
                <a:spcPct val="100000"/>
              </a:lnSpc>
              <a:spcBef>
                <a:spcPts val="0"/>
              </a:spcBef>
              <a:spcAft>
                <a:spcPts val="0"/>
              </a:spcAft>
              <a:buClrTx/>
              <a:buSzTx/>
              <a:buFontTx/>
              <a:buNone/>
              <a:tabLst/>
              <a:defRPr/>
            </a:pPr>
            <a:r>
              <a:rPr kumimoji="0" lang="tr-TR" sz="3600" b="1" i="0" u="none" strike="noStrike" kern="0" cap="none" spc="0" normalizeH="0" baseline="0" noProof="0" dirty="0">
                <a:ln>
                  <a:noFill/>
                </a:ln>
                <a:solidFill>
                  <a:srgbClr val="C00000"/>
                </a:solidFill>
                <a:effectLst/>
                <a:uLnTx/>
                <a:uFillTx/>
                <a:latin typeface="+mj-lt"/>
                <a:ea typeface="+mj-ea"/>
                <a:cs typeface="+mj-cs"/>
              </a:rPr>
              <a:t>CIBMTR</a:t>
            </a:r>
            <a:r>
              <a:rPr kumimoji="0" lang="tr-TR" sz="3200" b="1" i="0" u="none" strike="noStrike" kern="0" cap="none" spc="0" normalizeH="0" baseline="0" noProof="0" dirty="0">
                <a:ln>
                  <a:noFill/>
                </a:ln>
                <a:solidFill>
                  <a:srgbClr val="C00000"/>
                </a:solidFill>
                <a:effectLst/>
                <a:uLnTx/>
                <a:uFillTx/>
                <a:latin typeface="+mj-lt"/>
                <a:ea typeface="+mj-ea"/>
                <a:cs typeface="+mj-cs"/>
              </a:rPr>
              <a:t> </a:t>
            </a:r>
            <a:r>
              <a:rPr kumimoji="0" lang="tr-TR" sz="3200" b="1" i="0" u="none" strike="noStrike" kern="0" cap="none" spc="0" normalizeH="0" baseline="0" noProof="0" dirty="0">
                <a:ln>
                  <a:noFill/>
                </a:ln>
                <a:solidFill>
                  <a:srgbClr val="0070C0"/>
                </a:solidFill>
                <a:effectLst/>
                <a:uLnTx/>
                <a:uFillTx/>
                <a:latin typeface="+mj-lt"/>
                <a:ea typeface="+mj-ea"/>
                <a:cs typeface="+mj-cs"/>
              </a:rPr>
              <a:t>: Stem Cell</a:t>
            </a:r>
            <a:r>
              <a:rPr kumimoji="0" lang="tr-TR" sz="3200" b="1" i="0" u="none" strike="noStrike" kern="0" cap="none" spc="-80" normalizeH="0" baseline="0" noProof="0" dirty="0">
                <a:ln>
                  <a:noFill/>
                </a:ln>
                <a:solidFill>
                  <a:srgbClr val="0070C0"/>
                </a:solidFill>
                <a:effectLst/>
                <a:uLnTx/>
                <a:uFillTx/>
                <a:latin typeface="+mj-lt"/>
                <a:ea typeface="+mj-ea"/>
                <a:cs typeface="+mj-cs"/>
              </a:rPr>
              <a:t> </a:t>
            </a:r>
            <a:r>
              <a:rPr kumimoji="0" lang="tr-TR" sz="3200" b="1" i="0" u="none" strike="noStrike" kern="0" cap="none" spc="-5" normalizeH="0" baseline="0" noProof="0" dirty="0">
                <a:ln>
                  <a:noFill/>
                </a:ln>
                <a:solidFill>
                  <a:srgbClr val="0070C0"/>
                </a:solidFill>
                <a:effectLst/>
                <a:uLnTx/>
                <a:uFillTx/>
                <a:latin typeface="+mj-lt"/>
                <a:ea typeface="+mj-ea"/>
                <a:cs typeface="+mj-cs"/>
              </a:rPr>
              <a:t>Sources</a:t>
            </a:r>
            <a:endParaRPr kumimoji="0" lang="tr-TR" sz="3200" b="0" i="0" u="none" strike="noStrike" kern="0" cap="none" spc="-5" normalizeH="0" baseline="0" noProof="0" dirty="0">
              <a:ln>
                <a:noFill/>
              </a:ln>
              <a:solidFill>
                <a:srgbClr val="0070C0"/>
              </a:solidFill>
              <a:effectLst/>
              <a:uLnTx/>
              <a:uFillTx/>
              <a:latin typeface="+mj-lt"/>
              <a:ea typeface="+mj-ea"/>
              <a:cs typeface="+mj-cs"/>
            </a:endParaRPr>
          </a:p>
        </p:txBody>
      </p:sp>
      <p:sp>
        <p:nvSpPr>
          <p:cNvPr id="7" name="object 6"/>
          <p:cNvSpPr txBox="1"/>
          <p:nvPr/>
        </p:nvSpPr>
        <p:spPr>
          <a:xfrm>
            <a:off x="0" y="4"/>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a:solidFill>
                  <a:schemeClr val="tx2"/>
                </a:solidFill>
                <a:sym typeface="Wingdings"/>
              </a:rPr>
              <a:t> </a:t>
            </a:r>
            <a:r>
              <a:rPr lang="tr-TR" sz="2800" b="1" spc="-5" dirty="0">
                <a:solidFill>
                  <a:schemeClr val="tx2"/>
                </a:solidFill>
              </a:rPr>
              <a:t>Sources of Stem</a:t>
            </a:r>
            <a:r>
              <a:rPr lang="tr-TR" sz="2800" b="1" spc="-40" dirty="0">
                <a:solidFill>
                  <a:schemeClr val="tx2"/>
                </a:solidFill>
              </a:rPr>
              <a:t> </a:t>
            </a:r>
            <a:r>
              <a:rPr lang="tr-TR" sz="2800" b="1" spc="-5" dirty="0" err="1">
                <a:solidFill>
                  <a:schemeClr val="tx2"/>
                </a:solidFill>
              </a:rPr>
              <a:t>Cells</a:t>
            </a:r>
            <a:endParaRPr sz="2800" dirty="0">
              <a:solidFill>
                <a:schemeClr val="tx2"/>
              </a:solidFill>
              <a:latin typeface="Arial"/>
              <a:cs typeface="Arial"/>
            </a:endParaRPr>
          </a:p>
        </p:txBody>
      </p:sp>
    </p:spTree>
    <p:extLst>
      <p:ext uri="{BB962C8B-B14F-4D97-AF65-F5344CB8AC3E}">
        <p14:creationId xmlns:p14="http://schemas.microsoft.com/office/powerpoint/2010/main" val="23280626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12808" y="1524006"/>
            <a:ext cx="10824633" cy="3593291"/>
          </a:xfrm>
          <a:prstGeom prst="rect">
            <a:avLst/>
          </a:prstGeom>
        </p:spPr>
        <p:txBody>
          <a:bodyPr vert="horz" wrap="square" lIns="0" tIns="0" rIns="0" bIns="0" rtlCol="0">
            <a:spAutoFit/>
          </a:bodyPr>
          <a:lstStyle/>
          <a:p>
            <a:pPr marL="756285" marR="94615" lvl="1" indent="-286385">
              <a:lnSpc>
                <a:spcPct val="150000"/>
              </a:lnSpc>
              <a:spcBef>
                <a:spcPts val="685"/>
              </a:spcBef>
              <a:tabLst>
                <a:tab pos="756920" algn="l"/>
              </a:tabLst>
            </a:pPr>
            <a:endParaRPr sz="2400" dirty="0">
              <a:latin typeface="Calibri"/>
              <a:cs typeface="Calibri"/>
            </a:endParaRPr>
          </a:p>
          <a:p>
            <a:pPr marL="756285" marR="434975" lvl="1" indent="-286385">
              <a:lnSpc>
                <a:spcPct val="150000"/>
              </a:lnSpc>
              <a:spcBef>
                <a:spcPts val="670"/>
              </a:spcBef>
              <a:buFont typeface="Arial"/>
              <a:buChar char="–"/>
              <a:tabLst>
                <a:tab pos="756920" algn="l"/>
              </a:tabLst>
            </a:pPr>
            <a:r>
              <a:rPr sz="2400" b="1" spc="-15" dirty="0">
                <a:solidFill>
                  <a:srgbClr val="252525"/>
                </a:solidFill>
                <a:latin typeface="Calibri"/>
                <a:cs typeface="Calibri"/>
              </a:rPr>
              <a:t>Must </a:t>
            </a:r>
            <a:r>
              <a:rPr sz="2400" b="1" spc="-10" dirty="0">
                <a:solidFill>
                  <a:srgbClr val="252525"/>
                </a:solidFill>
                <a:latin typeface="Calibri"/>
                <a:cs typeface="Calibri"/>
              </a:rPr>
              <a:t>comply </a:t>
            </a:r>
            <a:r>
              <a:rPr sz="2400" b="1" spc="-5" dirty="0">
                <a:solidFill>
                  <a:srgbClr val="252525"/>
                </a:solidFill>
                <a:latin typeface="Calibri"/>
                <a:cs typeface="Calibri"/>
              </a:rPr>
              <a:t>with </a:t>
            </a:r>
            <a:r>
              <a:rPr sz="2400" b="1" spc="-15" dirty="0">
                <a:solidFill>
                  <a:srgbClr val="252525"/>
                </a:solidFill>
                <a:latin typeface="Calibri"/>
                <a:cs typeface="Calibri"/>
              </a:rPr>
              <a:t>marketing </a:t>
            </a:r>
            <a:r>
              <a:rPr sz="2400" b="1" spc="-10" dirty="0">
                <a:solidFill>
                  <a:srgbClr val="252525"/>
                </a:solidFill>
                <a:latin typeface="Calibri"/>
                <a:cs typeface="Calibri"/>
              </a:rPr>
              <a:t>authorizations </a:t>
            </a:r>
            <a:r>
              <a:rPr sz="2400" b="1" spc="-5" dirty="0">
                <a:solidFill>
                  <a:srgbClr val="252525"/>
                </a:solidFill>
                <a:latin typeface="Calibri"/>
                <a:cs typeface="Calibri"/>
              </a:rPr>
              <a:t>and  </a:t>
            </a:r>
            <a:r>
              <a:rPr sz="2400" b="1" spc="-10" dirty="0">
                <a:solidFill>
                  <a:srgbClr val="252525"/>
                </a:solidFill>
                <a:latin typeface="Calibri"/>
                <a:cs typeface="Calibri"/>
              </a:rPr>
              <a:t>regulatory</a:t>
            </a:r>
            <a:r>
              <a:rPr sz="2400" b="1" spc="-75" dirty="0">
                <a:solidFill>
                  <a:srgbClr val="252525"/>
                </a:solidFill>
                <a:latin typeface="Calibri"/>
                <a:cs typeface="Calibri"/>
              </a:rPr>
              <a:t> </a:t>
            </a:r>
            <a:r>
              <a:rPr sz="2400" b="1" spc="-5" dirty="0">
                <a:solidFill>
                  <a:srgbClr val="252525"/>
                </a:solidFill>
                <a:latin typeface="Calibri"/>
                <a:cs typeface="Calibri"/>
              </a:rPr>
              <a:t>aspects</a:t>
            </a:r>
            <a:endParaRPr sz="2400" b="1" dirty="0">
              <a:latin typeface="Calibri"/>
              <a:cs typeface="Calibri"/>
            </a:endParaRPr>
          </a:p>
          <a:p>
            <a:pPr marL="1155700" lvl="2" indent="-228600">
              <a:lnSpc>
                <a:spcPct val="200000"/>
              </a:lnSpc>
              <a:spcBef>
                <a:spcPts val="675"/>
              </a:spcBef>
              <a:buFont typeface="Arial"/>
              <a:buChar char="•"/>
              <a:tabLst>
                <a:tab pos="1156335" algn="l"/>
              </a:tabLst>
            </a:pPr>
            <a:r>
              <a:rPr sz="2400" spc="-10" dirty="0">
                <a:solidFill>
                  <a:schemeClr val="accent2"/>
                </a:solidFill>
                <a:latin typeface="Calibri"/>
                <a:cs typeface="Calibri"/>
              </a:rPr>
              <a:t>rhG-CSF not allowed </a:t>
            </a:r>
            <a:r>
              <a:rPr sz="2400" spc="-5" dirty="0">
                <a:solidFill>
                  <a:schemeClr val="accent2"/>
                </a:solidFill>
                <a:latin typeface="Calibri"/>
                <a:cs typeface="Calibri"/>
              </a:rPr>
              <a:t>in </a:t>
            </a:r>
            <a:r>
              <a:rPr sz="2400" spc="-10" dirty="0">
                <a:solidFill>
                  <a:schemeClr val="accent2"/>
                </a:solidFill>
                <a:latin typeface="Calibri"/>
                <a:cs typeface="Calibri"/>
              </a:rPr>
              <a:t>patients </a:t>
            </a:r>
            <a:r>
              <a:rPr sz="2400" spc="-5" dirty="0">
                <a:solidFill>
                  <a:schemeClr val="accent2"/>
                </a:solidFill>
                <a:latin typeface="Calibri"/>
                <a:cs typeface="Calibri"/>
              </a:rPr>
              <a:t>&lt; 18 </a:t>
            </a:r>
            <a:r>
              <a:rPr sz="2400" spc="-20" dirty="0">
                <a:solidFill>
                  <a:schemeClr val="accent2"/>
                </a:solidFill>
                <a:latin typeface="Calibri"/>
                <a:cs typeface="Calibri"/>
              </a:rPr>
              <a:t>years</a:t>
            </a:r>
            <a:r>
              <a:rPr sz="2400" spc="155" dirty="0">
                <a:solidFill>
                  <a:schemeClr val="accent2"/>
                </a:solidFill>
                <a:latin typeface="Calibri"/>
                <a:cs typeface="Calibri"/>
              </a:rPr>
              <a:t> </a:t>
            </a:r>
            <a:r>
              <a:rPr sz="2400" spc="-10" dirty="0">
                <a:solidFill>
                  <a:schemeClr val="accent2"/>
                </a:solidFill>
                <a:latin typeface="Calibri"/>
                <a:cs typeface="Calibri"/>
              </a:rPr>
              <a:t>old</a:t>
            </a:r>
            <a:endParaRPr sz="2400" dirty="0">
              <a:solidFill>
                <a:schemeClr val="accent2"/>
              </a:solidFill>
              <a:latin typeface="Calibri"/>
              <a:cs typeface="Calibri"/>
            </a:endParaRPr>
          </a:p>
          <a:p>
            <a:pPr marL="1155700" marR="5080" lvl="2" indent="-228600">
              <a:lnSpc>
                <a:spcPct val="200000"/>
              </a:lnSpc>
              <a:spcBef>
                <a:spcPts val="670"/>
              </a:spcBef>
              <a:buFont typeface="Arial"/>
              <a:buChar char="•"/>
              <a:tabLst>
                <a:tab pos="1156335" algn="l"/>
              </a:tabLst>
            </a:pPr>
            <a:r>
              <a:rPr sz="2400" spc="-20" dirty="0">
                <a:solidFill>
                  <a:srgbClr val="252525"/>
                </a:solidFill>
                <a:latin typeface="Calibri"/>
                <a:cs typeface="Calibri"/>
              </a:rPr>
              <a:t>plerixafor </a:t>
            </a:r>
            <a:r>
              <a:rPr sz="2400" spc="-10" dirty="0">
                <a:solidFill>
                  <a:srgbClr val="252525"/>
                </a:solidFill>
                <a:latin typeface="Calibri"/>
                <a:cs typeface="Calibri"/>
              </a:rPr>
              <a:t>allowed only </a:t>
            </a:r>
            <a:r>
              <a:rPr sz="2400" spc="-25" dirty="0">
                <a:solidFill>
                  <a:srgbClr val="252525"/>
                </a:solidFill>
                <a:latin typeface="Calibri"/>
                <a:cs typeface="Calibri"/>
              </a:rPr>
              <a:t>for </a:t>
            </a:r>
            <a:r>
              <a:rPr sz="2400" spc="-10" dirty="0">
                <a:solidFill>
                  <a:srgbClr val="252525"/>
                </a:solidFill>
                <a:latin typeface="Calibri"/>
                <a:cs typeface="Calibri"/>
              </a:rPr>
              <a:t>autologous </a:t>
            </a:r>
            <a:r>
              <a:rPr sz="2400" spc="-5" dirty="0">
                <a:solidFill>
                  <a:srgbClr val="252525"/>
                </a:solidFill>
                <a:latin typeface="Calibri"/>
                <a:cs typeface="Calibri"/>
              </a:rPr>
              <a:t>collection  in </a:t>
            </a:r>
            <a:r>
              <a:rPr sz="2400" spc="-10" dirty="0">
                <a:solidFill>
                  <a:srgbClr val="252525"/>
                </a:solidFill>
                <a:latin typeface="Calibri"/>
                <a:cs typeface="Calibri"/>
              </a:rPr>
              <a:t>patients </a:t>
            </a:r>
            <a:r>
              <a:rPr sz="2400" spc="-5" dirty="0">
                <a:solidFill>
                  <a:srgbClr val="252525"/>
                </a:solidFill>
                <a:latin typeface="Calibri"/>
                <a:cs typeface="Calibri"/>
              </a:rPr>
              <a:t>with multiple </a:t>
            </a:r>
            <a:r>
              <a:rPr sz="2400" spc="-15" dirty="0">
                <a:solidFill>
                  <a:srgbClr val="252525"/>
                </a:solidFill>
                <a:latin typeface="Calibri"/>
                <a:cs typeface="Calibri"/>
              </a:rPr>
              <a:t>myeloma </a:t>
            </a:r>
            <a:r>
              <a:rPr sz="2400" spc="-5" dirty="0">
                <a:solidFill>
                  <a:srgbClr val="252525"/>
                </a:solidFill>
                <a:latin typeface="Calibri"/>
                <a:cs typeface="Calibri"/>
              </a:rPr>
              <a:t>or </a:t>
            </a:r>
            <a:r>
              <a:rPr sz="2400" dirty="0">
                <a:solidFill>
                  <a:srgbClr val="252525"/>
                </a:solidFill>
                <a:latin typeface="Calibri"/>
                <a:cs typeface="Calibri"/>
              </a:rPr>
              <a:t>with  </a:t>
            </a:r>
            <a:r>
              <a:rPr sz="2400" spc="-5" dirty="0">
                <a:solidFill>
                  <a:srgbClr val="252525"/>
                </a:solidFill>
                <a:latin typeface="Calibri"/>
                <a:cs typeface="Calibri"/>
              </a:rPr>
              <a:t>lymphoma, and in association with</a:t>
            </a:r>
            <a:r>
              <a:rPr sz="2400" spc="25" dirty="0">
                <a:solidFill>
                  <a:srgbClr val="252525"/>
                </a:solidFill>
                <a:latin typeface="Calibri"/>
                <a:cs typeface="Calibri"/>
              </a:rPr>
              <a:t> </a:t>
            </a:r>
            <a:r>
              <a:rPr sz="2400" spc="-10" dirty="0">
                <a:solidFill>
                  <a:srgbClr val="252525"/>
                </a:solidFill>
                <a:latin typeface="Calibri"/>
                <a:cs typeface="Calibri"/>
              </a:rPr>
              <a:t>rhG-CSF)</a:t>
            </a:r>
            <a:endParaRPr sz="2400" dirty="0">
              <a:latin typeface="Calibri"/>
              <a:cs typeface="Calibri"/>
            </a:endParaRPr>
          </a:p>
        </p:txBody>
      </p:sp>
      <p:sp>
        <p:nvSpPr>
          <p:cNvPr id="4" name="3 Metin kutusu"/>
          <p:cNvSpPr txBox="1"/>
          <p:nvPr/>
        </p:nvSpPr>
        <p:spPr>
          <a:xfrm>
            <a:off x="457200" y="914410"/>
            <a:ext cx="11074400" cy="646331"/>
          </a:xfrm>
          <a:prstGeom prst="rect">
            <a:avLst/>
          </a:prstGeom>
          <a:noFill/>
        </p:spPr>
        <p:txBody>
          <a:bodyPr wrap="square" rtlCol="0">
            <a:spAutoFit/>
          </a:bodyPr>
          <a:lstStyle/>
          <a:p>
            <a:pPr marL="355600" indent="-342900">
              <a:lnSpc>
                <a:spcPct val="100000"/>
              </a:lnSpc>
              <a:tabLst>
                <a:tab pos="355600" algn="l"/>
                <a:tab pos="356235" algn="l"/>
              </a:tabLst>
            </a:pPr>
            <a:r>
              <a:rPr lang="en-US" sz="3600" b="1" spc="-5" dirty="0">
                <a:solidFill>
                  <a:srgbClr val="C00000"/>
                </a:solidFill>
                <a:cs typeface="Calibri"/>
              </a:rPr>
              <a:t>The </a:t>
            </a:r>
            <a:r>
              <a:rPr lang="en-US" sz="3600" b="1" dirty="0">
                <a:solidFill>
                  <a:srgbClr val="C00000"/>
                </a:solidFill>
                <a:cs typeface="Calibri"/>
              </a:rPr>
              <a:t>choice of a </a:t>
            </a:r>
            <a:r>
              <a:rPr lang="en-US" sz="3600" b="1" spc="-5" dirty="0">
                <a:solidFill>
                  <a:srgbClr val="C00000"/>
                </a:solidFill>
                <a:cs typeface="Calibri"/>
              </a:rPr>
              <a:t>mobilization</a:t>
            </a:r>
            <a:r>
              <a:rPr lang="en-US" sz="3600" b="1" spc="-40" dirty="0">
                <a:solidFill>
                  <a:srgbClr val="C00000"/>
                </a:solidFill>
                <a:cs typeface="Calibri"/>
              </a:rPr>
              <a:t> </a:t>
            </a:r>
            <a:r>
              <a:rPr lang="en-US" sz="3600" b="1" spc="-5" dirty="0">
                <a:solidFill>
                  <a:srgbClr val="C00000"/>
                </a:solidFill>
                <a:cs typeface="Calibri"/>
              </a:rPr>
              <a:t>regimen</a:t>
            </a:r>
            <a:endParaRPr lang="en-US" sz="3600" b="1" dirty="0">
              <a:solidFill>
                <a:srgbClr val="C00000"/>
              </a:solidFill>
              <a:cs typeface="Calibri"/>
            </a:endParaRPr>
          </a:p>
        </p:txBody>
      </p:sp>
      <p:sp>
        <p:nvSpPr>
          <p:cNvPr id="5" name="4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a:solidFill>
                  <a:schemeClr val="tx2"/>
                </a:solidFill>
                <a:cs typeface="Arial"/>
                <a:sym typeface="Wingdings"/>
              </a:rPr>
              <a:t>   </a:t>
            </a:r>
            <a:r>
              <a:rPr lang="en-US" sz="2400" b="1" kern="0" dirty="0">
                <a:solidFill>
                  <a:schemeClr val="tx2"/>
                </a:solidFill>
                <a:cs typeface="Arial"/>
              </a:rPr>
              <a:t>Stem Cell Mobilization</a:t>
            </a:r>
            <a:r>
              <a:rPr lang="tr-TR" sz="2400" b="1" kern="0" dirty="0">
                <a:solidFill>
                  <a:schemeClr val="tx2"/>
                </a:solidFill>
                <a:cs typeface="Arial"/>
              </a:rPr>
              <a:t> &amp; Collection</a:t>
            </a:r>
            <a:endParaRPr lang="tr-TR" sz="2400" dirty="0">
              <a:solidFill>
                <a:schemeClr val="tx2"/>
              </a:solidFill>
            </a:endParaRPr>
          </a:p>
        </p:txBody>
      </p:sp>
    </p:spTree>
    <p:extLst>
      <p:ext uri="{BB962C8B-B14F-4D97-AF65-F5344CB8AC3E}">
        <p14:creationId xmlns:p14="http://schemas.microsoft.com/office/powerpoint/2010/main" val="38366141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Box 4"/>
          <p:cNvSpPr txBox="1">
            <a:spLocks noChangeArrowheads="1"/>
          </p:cNvSpPr>
          <p:nvPr/>
        </p:nvSpPr>
        <p:spPr bwMode="auto">
          <a:xfrm>
            <a:off x="0" y="6596073"/>
            <a:ext cx="4439016" cy="246211"/>
          </a:xfrm>
          <a:prstGeom prst="rect">
            <a:avLst/>
          </a:prstGeom>
          <a:noFill/>
          <a:ln w="9525">
            <a:noFill/>
            <a:miter lim="800000"/>
            <a:headEnd/>
            <a:tailEnd/>
          </a:ln>
        </p:spPr>
        <p:txBody>
          <a:bodyPr wrap="none" lIns="91430" tIns="45715" rIns="91430" bIns="45715">
            <a:spAutoFit/>
          </a:bodyPr>
          <a:lstStyle/>
          <a:p>
            <a:r>
              <a:rPr lang="en-US" sz="1000" dirty="0">
                <a:solidFill>
                  <a:schemeClr val="bg1"/>
                </a:solidFill>
              </a:rPr>
              <a:t>De </a:t>
            </a:r>
            <a:r>
              <a:rPr lang="en-US" sz="1000" dirty="0" err="1">
                <a:solidFill>
                  <a:schemeClr val="bg1"/>
                </a:solidFill>
              </a:rPr>
              <a:t>Clercq</a:t>
            </a:r>
            <a:r>
              <a:rPr lang="en-US" sz="1000" dirty="0">
                <a:solidFill>
                  <a:schemeClr val="bg1"/>
                </a:solidFill>
              </a:rPr>
              <a:t> E. The </a:t>
            </a:r>
            <a:r>
              <a:rPr lang="en-US" sz="1000" dirty="0" err="1">
                <a:solidFill>
                  <a:schemeClr val="bg1"/>
                </a:solidFill>
              </a:rPr>
              <a:t>bicyclam</a:t>
            </a:r>
            <a:r>
              <a:rPr lang="en-US" sz="1000" dirty="0">
                <a:solidFill>
                  <a:schemeClr val="bg1"/>
                </a:solidFill>
              </a:rPr>
              <a:t> AMD3100 story. </a:t>
            </a:r>
            <a:r>
              <a:rPr lang="en-US" sz="1000" b="1" dirty="0">
                <a:solidFill>
                  <a:schemeClr val="bg1"/>
                </a:solidFill>
              </a:rPr>
              <a:t>Nat Rev Drug </a:t>
            </a:r>
            <a:r>
              <a:rPr lang="en-US" sz="1000" b="1" dirty="0" err="1">
                <a:solidFill>
                  <a:schemeClr val="bg1"/>
                </a:solidFill>
              </a:rPr>
              <a:t>Discov</a:t>
            </a:r>
            <a:r>
              <a:rPr lang="en-US" sz="1000" b="1" dirty="0">
                <a:solidFill>
                  <a:schemeClr val="bg1"/>
                </a:solidFill>
              </a:rPr>
              <a:t> </a:t>
            </a:r>
            <a:r>
              <a:rPr lang="en-US" sz="1000" dirty="0">
                <a:solidFill>
                  <a:schemeClr val="bg1"/>
                </a:solidFill>
              </a:rPr>
              <a:t>2003; 2: 581–587</a:t>
            </a:r>
          </a:p>
        </p:txBody>
      </p:sp>
      <p:sp>
        <p:nvSpPr>
          <p:cNvPr id="69637" name="TextBox 5"/>
          <p:cNvSpPr txBox="1">
            <a:spLocks noChangeArrowheads="1"/>
          </p:cNvSpPr>
          <p:nvPr/>
        </p:nvSpPr>
        <p:spPr bwMode="auto">
          <a:xfrm>
            <a:off x="1661590" y="6596074"/>
            <a:ext cx="10530417" cy="215425"/>
          </a:xfrm>
          <a:prstGeom prst="rect">
            <a:avLst/>
          </a:prstGeom>
          <a:noFill/>
          <a:ln w="9525">
            <a:noFill/>
            <a:miter lim="800000"/>
            <a:headEnd/>
            <a:tailEnd/>
          </a:ln>
        </p:spPr>
        <p:txBody>
          <a:bodyPr lIns="91420" tIns="45711" rIns="91420" bIns="45711">
            <a:spAutoFit/>
          </a:bodyPr>
          <a:lstStyle/>
          <a:p>
            <a:pPr algn="r"/>
            <a:r>
              <a:rPr lang="en-US" sz="800" dirty="0">
                <a:solidFill>
                  <a:schemeClr val="bg1"/>
                </a:solidFill>
              </a:rPr>
              <a:t>MP </a:t>
            </a:r>
            <a:r>
              <a:rPr lang="en-US" sz="800" dirty="0" err="1">
                <a:solidFill>
                  <a:schemeClr val="bg1"/>
                </a:solidFill>
              </a:rPr>
              <a:t>Rettig</a:t>
            </a:r>
            <a:r>
              <a:rPr lang="en-US" sz="800" dirty="0">
                <a:solidFill>
                  <a:schemeClr val="bg1"/>
                </a:solidFill>
              </a:rPr>
              <a:t>, G </a:t>
            </a:r>
            <a:r>
              <a:rPr lang="en-US" sz="800" dirty="0" err="1">
                <a:solidFill>
                  <a:schemeClr val="bg1"/>
                </a:solidFill>
              </a:rPr>
              <a:t>Ansstas</a:t>
            </a:r>
            <a:r>
              <a:rPr lang="en-US" sz="800" dirty="0">
                <a:solidFill>
                  <a:schemeClr val="bg1"/>
                </a:solidFill>
              </a:rPr>
              <a:t> and JF </a:t>
            </a:r>
            <a:r>
              <a:rPr lang="en-US" sz="800" dirty="0" err="1">
                <a:solidFill>
                  <a:schemeClr val="bg1"/>
                </a:solidFill>
              </a:rPr>
              <a:t>DiPersio</a:t>
            </a:r>
            <a:r>
              <a:rPr lang="en-US" sz="800" dirty="0">
                <a:solidFill>
                  <a:schemeClr val="bg1"/>
                </a:solidFill>
              </a:rPr>
              <a:t>.</a:t>
            </a:r>
            <a:r>
              <a:rPr lang="en-US" sz="800" b="1" dirty="0">
                <a:solidFill>
                  <a:schemeClr val="bg1"/>
                </a:solidFill>
              </a:rPr>
              <a:t> Leukemia</a:t>
            </a:r>
            <a:r>
              <a:rPr lang="en-US" sz="800" dirty="0">
                <a:solidFill>
                  <a:schemeClr val="bg1"/>
                </a:solidFill>
              </a:rPr>
              <a:t>. 2011 Sep 2. </a:t>
            </a:r>
            <a:r>
              <a:rPr lang="en-US" sz="800" dirty="0" err="1">
                <a:solidFill>
                  <a:schemeClr val="bg1"/>
                </a:solidFill>
              </a:rPr>
              <a:t>doi</a:t>
            </a:r>
            <a:r>
              <a:rPr lang="en-US" sz="800" dirty="0">
                <a:solidFill>
                  <a:schemeClr val="bg1"/>
                </a:solidFill>
              </a:rPr>
              <a:t>: 10.1038/leu.2011.197</a:t>
            </a:r>
          </a:p>
        </p:txBody>
      </p:sp>
      <p:sp>
        <p:nvSpPr>
          <p:cNvPr id="15" name="Text Box 3"/>
          <p:cNvSpPr txBox="1">
            <a:spLocks noChangeArrowheads="1"/>
          </p:cNvSpPr>
          <p:nvPr/>
        </p:nvSpPr>
        <p:spPr bwMode="auto">
          <a:xfrm>
            <a:off x="7020984" y="5091119"/>
            <a:ext cx="3776133" cy="369332"/>
          </a:xfrm>
          <a:prstGeom prst="rect">
            <a:avLst/>
          </a:prstGeom>
          <a:noFill/>
          <a:ln w="9525">
            <a:noFill/>
            <a:miter lim="800000"/>
            <a:headEnd/>
            <a:tailEnd/>
          </a:ln>
        </p:spPr>
        <p:txBody>
          <a:bodyPr>
            <a:spAutoFit/>
          </a:bodyPr>
          <a:lstStyle/>
          <a:p>
            <a:pPr algn="ctr">
              <a:spcBef>
                <a:spcPct val="50000"/>
              </a:spcBef>
            </a:pPr>
            <a:r>
              <a:rPr lang="en-US"/>
              <a:t>                         Extracellular matrix</a:t>
            </a:r>
          </a:p>
        </p:txBody>
      </p:sp>
      <p:grpSp>
        <p:nvGrpSpPr>
          <p:cNvPr id="2" name="Group 4"/>
          <p:cNvGrpSpPr>
            <a:grpSpLocks/>
          </p:cNvGrpSpPr>
          <p:nvPr/>
        </p:nvGrpSpPr>
        <p:grpSpPr bwMode="auto">
          <a:xfrm>
            <a:off x="7215717" y="3579813"/>
            <a:ext cx="3959896" cy="2559528"/>
            <a:chOff x="768" y="2112"/>
            <a:chExt cx="1962" cy="1872"/>
          </a:xfrm>
        </p:grpSpPr>
        <p:sp>
          <p:nvSpPr>
            <p:cNvPr id="17" name="Rectangle 5"/>
            <p:cNvSpPr>
              <a:spLocks noChangeArrowheads="1"/>
            </p:cNvSpPr>
            <p:nvPr/>
          </p:nvSpPr>
          <p:spPr bwMode="auto">
            <a:xfrm>
              <a:off x="768" y="3024"/>
              <a:ext cx="1872" cy="432"/>
            </a:xfrm>
            <a:prstGeom prst="rect">
              <a:avLst/>
            </a:prstGeom>
            <a:solidFill>
              <a:srgbClr val="99FF33"/>
            </a:solidFill>
            <a:ln w="9525">
              <a:solidFill>
                <a:schemeClr val="tx1"/>
              </a:solidFill>
              <a:miter lim="800000"/>
              <a:headEnd/>
              <a:tailEnd/>
            </a:ln>
          </p:spPr>
          <p:txBody>
            <a:bodyPr wrap="none" anchor="ctr"/>
            <a:lstStyle/>
            <a:p>
              <a:endParaRPr lang="en-US" sz="1800"/>
            </a:p>
          </p:txBody>
        </p:sp>
        <p:sp>
          <p:nvSpPr>
            <p:cNvPr id="18" name="AutoShape 6"/>
            <p:cNvSpPr>
              <a:spLocks noChangeArrowheads="1"/>
            </p:cNvSpPr>
            <p:nvPr/>
          </p:nvSpPr>
          <p:spPr bwMode="auto">
            <a:xfrm>
              <a:off x="2016" y="2880"/>
              <a:ext cx="48" cy="240"/>
            </a:xfrm>
            <a:prstGeom prst="flowChartMerge">
              <a:avLst/>
            </a:prstGeom>
            <a:solidFill>
              <a:schemeClr val="tx1"/>
            </a:solidFill>
            <a:ln w="9525">
              <a:solidFill>
                <a:schemeClr val="tx1"/>
              </a:solidFill>
              <a:miter lim="800000"/>
              <a:headEnd/>
              <a:tailEnd/>
            </a:ln>
          </p:spPr>
          <p:txBody>
            <a:bodyPr wrap="none" anchor="ctr"/>
            <a:lstStyle/>
            <a:p>
              <a:endParaRPr lang="en-US" sz="1800"/>
            </a:p>
          </p:txBody>
        </p:sp>
        <p:sp>
          <p:nvSpPr>
            <p:cNvPr id="19" name="AutoShape 7"/>
            <p:cNvSpPr>
              <a:spLocks noChangeArrowheads="1"/>
            </p:cNvSpPr>
            <p:nvPr/>
          </p:nvSpPr>
          <p:spPr bwMode="auto">
            <a:xfrm>
              <a:off x="1728" y="3504"/>
              <a:ext cx="912" cy="480"/>
            </a:xfrm>
            <a:prstGeom prst="roundRect">
              <a:avLst>
                <a:gd name="adj" fmla="val 16667"/>
              </a:avLst>
            </a:prstGeom>
            <a:solidFill>
              <a:srgbClr val="FFCC00"/>
            </a:solidFill>
            <a:ln w="9525">
              <a:solidFill>
                <a:schemeClr val="tx1"/>
              </a:solidFill>
              <a:round/>
              <a:headEnd/>
              <a:tailEnd/>
            </a:ln>
          </p:spPr>
          <p:txBody>
            <a:bodyPr wrap="none" anchor="ctr"/>
            <a:lstStyle/>
            <a:p>
              <a:endParaRPr lang="en-US" sz="1800"/>
            </a:p>
          </p:txBody>
        </p:sp>
        <p:sp>
          <p:nvSpPr>
            <p:cNvPr id="20" name="Text Box 8"/>
            <p:cNvSpPr txBox="1">
              <a:spLocks noChangeArrowheads="1"/>
            </p:cNvSpPr>
            <p:nvPr/>
          </p:nvSpPr>
          <p:spPr bwMode="auto">
            <a:xfrm>
              <a:off x="1824" y="3618"/>
              <a:ext cx="808" cy="270"/>
            </a:xfrm>
            <a:prstGeom prst="rect">
              <a:avLst/>
            </a:prstGeom>
            <a:noFill/>
            <a:ln w="9525">
              <a:noFill/>
              <a:miter lim="800000"/>
              <a:headEnd/>
              <a:tailEnd/>
            </a:ln>
          </p:spPr>
          <p:txBody>
            <a:bodyPr wrap="square">
              <a:spAutoFit/>
            </a:bodyPr>
            <a:lstStyle/>
            <a:p>
              <a:pPr>
                <a:spcBef>
                  <a:spcPct val="50000"/>
                </a:spcBef>
              </a:pPr>
              <a:r>
                <a:rPr lang="en-US" dirty="0" err="1"/>
                <a:t>osteo</a:t>
              </a:r>
              <a:r>
                <a:rPr lang="tr-TR" dirty="0"/>
                <a:t>c</a:t>
              </a:r>
              <a:r>
                <a:rPr lang="en-US" dirty="0"/>
                <a:t>last</a:t>
              </a:r>
            </a:p>
          </p:txBody>
        </p:sp>
        <p:sp>
          <p:nvSpPr>
            <p:cNvPr id="21" name="Text Box 9"/>
            <p:cNvSpPr txBox="1">
              <a:spLocks noChangeArrowheads="1"/>
            </p:cNvSpPr>
            <p:nvPr/>
          </p:nvSpPr>
          <p:spPr bwMode="auto">
            <a:xfrm>
              <a:off x="1536" y="3092"/>
              <a:ext cx="720" cy="201"/>
            </a:xfrm>
            <a:prstGeom prst="rect">
              <a:avLst/>
            </a:prstGeom>
            <a:noFill/>
            <a:ln w="9525">
              <a:noFill/>
              <a:miter lim="800000"/>
              <a:headEnd/>
              <a:tailEnd/>
            </a:ln>
          </p:spPr>
          <p:txBody>
            <a:bodyPr>
              <a:spAutoFit/>
            </a:bodyPr>
            <a:lstStyle/>
            <a:p>
              <a:pPr>
                <a:spcBef>
                  <a:spcPct val="50000"/>
                </a:spcBef>
              </a:pPr>
              <a:r>
                <a:rPr lang="en-US" sz="1200"/>
                <a:t> KL VCAM-1 </a:t>
              </a:r>
            </a:p>
          </p:txBody>
        </p:sp>
        <p:sp>
          <p:nvSpPr>
            <p:cNvPr id="22" name="AutoShape 10"/>
            <p:cNvSpPr>
              <a:spLocks noChangeArrowheads="1"/>
            </p:cNvSpPr>
            <p:nvPr/>
          </p:nvSpPr>
          <p:spPr bwMode="auto">
            <a:xfrm rot="-5400000">
              <a:off x="1536" y="2928"/>
              <a:ext cx="240" cy="48"/>
            </a:xfrm>
            <a:prstGeom prst="homePlate">
              <a:avLst>
                <a:gd name="adj" fmla="val 125000"/>
              </a:avLst>
            </a:prstGeom>
            <a:solidFill>
              <a:srgbClr val="000066"/>
            </a:solidFill>
            <a:ln w="9525">
              <a:solidFill>
                <a:schemeClr val="tx1"/>
              </a:solidFill>
              <a:miter lim="800000"/>
              <a:headEnd/>
              <a:tailEnd/>
            </a:ln>
          </p:spPr>
          <p:txBody>
            <a:bodyPr vert="eaVert" wrap="none" anchor="ctr"/>
            <a:lstStyle/>
            <a:p>
              <a:endParaRPr lang="en-US" sz="1800"/>
            </a:p>
          </p:txBody>
        </p:sp>
        <p:sp>
          <p:nvSpPr>
            <p:cNvPr id="23" name="AutoShape 11"/>
            <p:cNvSpPr>
              <a:spLocks noChangeArrowheads="1"/>
            </p:cNvSpPr>
            <p:nvPr/>
          </p:nvSpPr>
          <p:spPr bwMode="auto">
            <a:xfrm rot="-5400000">
              <a:off x="1704" y="2952"/>
              <a:ext cx="288" cy="48"/>
            </a:xfrm>
            <a:prstGeom prst="flowChartOnlineStorage">
              <a:avLst/>
            </a:prstGeom>
            <a:solidFill>
              <a:srgbClr val="003300"/>
            </a:solidFill>
            <a:ln w="9525">
              <a:solidFill>
                <a:schemeClr val="tx1"/>
              </a:solidFill>
              <a:miter lim="800000"/>
              <a:headEnd/>
              <a:tailEnd/>
            </a:ln>
          </p:spPr>
          <p:txBody>
            <a:bodyPr vert="eaVert" wrap="none" anchor="ctr"/>
            <a:lstStyle/>
            <a:p>
              <a:endParaRPr lang="en-US" sz="1800"/>
            </a:p>
          </p:txBody>
        </p:sp>
        <p:sp>
          <p:nvSpPr>
            <p:cNvPr id="24" name="Oval 12"/>
            <p:cNvSpPr>
              <a:spLocks noChangeArrowheads="1"/>
            </p:cNvSpPr>
            <p:nvPr/>
          </p:nvSpPr>
          <p:spPr bwMode="auto">
            <a:xfrm>
              <a:off x="1440" y="2832"/>
              <a:ext cx="48" cy="288"/>
            </a:xfrm>
            <a:prstGeom prst="ellipse">
              <a:avLst/>
            </a:prstGeom>
            <a:solidFill>
              <a:srgbClr val="CC0000"/>
            </a:solidFill>
            <a:ln w="9525">
              <a:solidFill>
                <a:schemeClr val="tx1"/>
              </a:solidFill>
              <a:round/>
              <a:headEnd/>
              <a:tailEnd/>
            </a:ln>
          </p:spPr>
          <p:txBody>
            <a:bodyPr wrap="none" anchor="ctr"/>
            <a:lstStyle/>
            <a:p>
              <a:endParaRPr lang="en-US" sz="1800"/>
            </a:p>
          </p:txBody>
        </p:sp>
        <p:sp>
          <p:nvSpPr>
            <p:cNvPr id="25" name="Text Box 13"/>
            <p:cNvSpPr txBox="1">
              <a:spLocks noChangeArrowheads="1"/>
            </p:cNvSpPr>
            <p:nvPr/>
          </p:nvSpPr>
          <p:spPr bwMode="auto">
            <a:xfrm>
              <a:off x="1873" y="2369"/>
              <a:ext cx="526" cy="201"/>
            </a:xfrm>
            <a:prstGeom prst="rect">
              <a:avLst/>
            </a:prstGeom>
            <a:noFill/>
            <a:ln w="9525">
              <a:noFill/>
              <a:miter lim="800000"/>
              <a:headEnd/>
              <a:tailEnd/>
            </a:ln>
          </p:spPr>
          <p:txBody>
            <a:bodyPr>
              <a:spAutoFit/>
            </a:bodyPr>
            <a:lstStyle/>
            <a:p>
              <a:pPr>
                <a:spcBef>
                  <a:spcPct val="50000"/>
                </a:spcBef>
                <a:defRPr/>
              </a:pPr>
              <a:r>
                <a:rPr lang="en-US" sz="1200" b="1" u="sng" dirty="0">
                  <a:effectLst>
                    <a:outerShdw blurRad="38100" dist="38100" dir="2700000" algn="tl">
                      <a:srgbClr val="000000">
                        <a:alpha val="43137"/>
                      </a:srgbClr>
                    </a:outerShdw>
                  </a:effectLst>
                  <a:latin typeface="Arial" pitchFamily="34" charset="0"/>
                  <a:cs typeface="Arial" pitchFamily="34" charset="0"/>
                </a:rPr>
                <a:t>CXCR4</a:t>
              </a:r>
            </a:p>
          </p:txBody>
        </p:sp>
        <p:sp>
          <p:nvSpPr>
            <p:cNvPr id="26" name="Oval 14"/>
            <p:cNvSpPr>
              <a:spLocks noChangeArrowheads="1"/>
            </p:cNvSpPr>
            <p:nvPr/>
          </p:nvSpPr>
          <p:spPr bwMode="auto">
            <a:xfrm>
              <a:off x="1392" y="2112"/>
              <a:ext cx="528" cy="432"/>
            </a:xfrm>
            <a:prstGeom prst="ellipse">
              <a:avLst/>
            </a:prstGeom>
            <a:solidFill>
              <a:srgbClr val="CCCCFF"/>
            </a:solidFill>
            <a:ln w="9525">
              <a:solidFill>
                <a:schemeClr val="tx1"/>
              </a:solidFill>
              <a:round/>
              <a:headEnd/>
              <a:tailEnd/>
            </a:ln>
          </p:spPr>
          <p:txBody>
            <a:bodyPr wrap="none" anchor="ctr"/>
            <a:lstStyle/>
            <a:p>
              <a:endParaRPr lang="en-US" sz="1800"/>
            </a:p>
          </p:txBody>
        </p:sp>
        <p:sp>
          <p:nvSpPr>
            <p:cNvPr id="27" name="Text Box 15"/>
            <p:cNvSpPr txBox="1">
              <a:spLocks noChangeArrowheads="1"/>
            </p:cNvSpPr>
            <p:nvPr/>
          </p:nvSpPr>
          <p:spPr bwMode="auto">
            <a:xfrm>
              <a:off x="1488" y="2208"/>
              <a:ext cx="479" cy="270"/>
            </a:xfrm>
            <a:prstGeom prst="rect">
              <a:avLst/>
            </a:prstGeom>
            <a:no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cs typeface="+mn-cs"/>
                </a:rPr>
                <a:t>HSC</a:t>
              </a:r>
            </a:p>
          </p:txBody>
        </p:sp>
        <p:sp>
          <p:nvSpPr>
            <p:cNvPr id="28" name="AutoShape 16"/>
            <p:cNvSpPr>
              <a:spLocks noChangeArrowheads="1"/>
            </p:cNvSpPr>
            <p:nvPr/>
          </p:nvSpPr>
          <p:spPr bwMode="auto">
            <a:xfrm rot="-5400000">
              <a:off x="1536" y="2544"/>
              <a:ext cx="240" cy="48"/>
            </a:xfrm>
            <a:prstGeom prst="chevron">
              <a:avLst>
                <a:gd name="adj" fmla="val 125000"/>
              </a:avLst>
            </a:prstGeom>
            <a:solidFill>
              <a:srgbClr val="3333FF"/>
            </a:solidFill>
            <a:ln w="9525">
              <a:solidFill>
                <a:schemeClr val="tx1"/>
              </a:solidFill>
              <a:miter lim="800000"/>
              <a:headEnd/>
              <a:tailEnd/>
            </a:ln>
          </p:spPr>
          <p:txBody>
            <a:bodyPr vert="eaVert" wrap="none" anchor="ctr"/>
            <a:lstStyle/>
            <a:p>
              <a:endParaRPr lang="en-US" sz="1800"/>
            </a:p>
          </p:txBody>
        </p:sp>
        <p:sp>
          <p:nvSpPr>
            <p:cNvPr id="29" name="Text Box 17"/>
            <p:cNvSpPr txBox="1">
              <a:spLocks noChangeArrowheads="1"/>
            </p:cNvSpPr>
            <p:nvPr/>
          </p:nvSpPr>
          <p:spPr bwMode="auto">
            <a:xfrm>
              <a:off x="1152" y="2544"/>
              <a:ext cx="432" cy="203"/>
            </a:xfrm>
            <a:prstGeom prst="rect">
              <a:avLst/>
            </a:prstGeom>
            <a:noFill/>
            <a:ln w="9525">
              <a:noFill/>
              <a:miter lim="800000"/>
              <a:headEnd/>
              <a:tailEnd/>
            </a:ln>
          </p:spPr>
          <p:txBody>
            <a:bodyPr>
              <a:spAutoFit/>
            </a:bodyPr>
            <a:lstStyle/>
            <a:p>
              <a:pPr>
                <a:spcBef>
                  <a:spcPct val="50000"/>
                </a:spcBef>
              </a:pPr>
              <a:r>
                <a:rPr lang="en-US" sz="1200"/>
                <a:t>CD62L</a:t>
              </a:r>
            </a:p>
          </p:txBody>
        </p:sp>
        <p:sp>
          <p:nvSpPr>
            <p:cNvPr id="30" name="Text Box 18"/>
            <p:cNvSpPr txBox="1">
              <a:spLocks noChangeArrowheads="1"/>
            </p:cNvSpPr>
            <p:nvPr/>
          </p:nvSpPr>
          <p:spPr bwMode="auto">
            <a:xfrm>
              <a:off x="1536" y="2640"/>
              <a:ext cx="432" cy="201"/>
            </a:xfrm>
            <a:prstGeom prst="rect">
              <a:avLst/>
            </a:prstGeom>
            <a:noFill/>
            <a:ln w="9525">
              <a:noFill/>
              <a:miter lim="800000"/>
              <a:headEnd/>
              <a:tailEnd/>
            </a:ln>
          </p:spPr>
          <p:txBody>
            <a:bodyPr>
              <a:spAutoFit/>
            </a:bodyPr>
            <a:lstStyle/>
            <a:p>
              <a:pPr>
                <a:spcBef>
                  <a:spcPct val="50000"/>
                </a:spcBef>
              </a:pPr>
              <a:r>
                <a:rPr lang="en-US" sz="1200"/>
                <a:t>Kit</a:t>
              </a:r>
            </a:p>
          </p:txBody>
        </p:sp>
        <p:sp>
          <p:nvSpPr>
            <p:cNvPr id="31" name="Oval 19"/>
            <p:cNvSpPr>
              <a:spLocks noChangeArrowheads="1"/>
            </p:cNvSpPr>
            <p:nvPr/>
          </p:nvSpPr>
          <p:spPr bwMode="auto">
            <a:xfrm rot="-9789243">
              <a:off x="1536" y="2400"/>
              <a:ext cx="48" cy="288"/>
            </a:xfrm>
            <a:prstGeom prst="ellipse">
              <a:avLst/>
            </a:prstGeom>
            <a:solidFill>
              <a:srgbClr val="FF3300"/>
            </a:solidFill>
            <a:ln w="9525">
              <a:solidFill>
                <a:schemeClr val="tx1"/>
              </a:solidFill>
              <a:round/>
              <a:headEnd/>
              <a:tailEnd/>
            </a:ln>
          </p:spPr>
          <p:txBody>
            <a:bodyPr rot="10800000" wrap="none" anchor="ctr"/>
            <a:lstStyle/>
            <a:p>
              <a:endParaRPr lang="en-US" sz="1800"/>
            </a:p>
          </p:txBody>
        </p:sp>
        <p:sp>
          <p:nvSpPr>
            <p:cNvPr id="32" name="Text Box 20"/>
            <p:cNvSpPr txBox="1">
              <a:spLocks noChangeArrowheads="1"/>
            </p:cNvSpPr>
            <p:nvPr/>
          </p:nvSpPr>
          <p:spPr bwMode="auto">
            <a:xfrm>
              <a:off x="1776" y="2544"/>
              <a:ext cx="432" cy="201"/>
            </a:xfrm>
            <a:prstGeom prst="rect">
              <a:avLst/>
            </a:prstGeom>
            <a:noFill/>
            <a:ln w="9525">
              <a:noFill/>
              <a:miter lim="800000"/>
              <a:headEnd/>
              <a:tailEnd/>
            </a:ln>
          </p:spPr>
          <p:txBody>
            <a:bodyPr>
              <a:spAutoFit/>
            </a:bodyPr>
            <a:lstStyle/>
            <a:p>
              <a:pPr>
                <a:spcBef>
                  <a:spcPct val="50000"/>
                </a:spcBef>
              </a:pPr>
              <a:r>
                <a:rPr lang="en-US" sz="1200"/>
                <a:t>VLA-4</a:t>
              </a:r>
            </a:p>
          </p:txBody>
        </p:sp>
        <p:grpSp>
          <p:nvGrpSpPr>
            <p:cNvPr id="3" name="Group 21"/>
            <p:cNvGrpSpPr>
              <a:grpSpLocks/>
            </p:cNvGrpSpPr>
            <p:nvPr/>
          </p:nvGrpSpPr>
          <p:grpSpPr bwMode="auto">
            <a:xfrm rot="-1051685">
              <a:off x="1728" y="2400"/>
              <a:ext cx="64" cy="284"/>
              <a:chOff x="2864" y="2404"/>
              <a:chExt cx="64" cy="284"/>
            </a:xfrm>
          </p:grpSpPr>
          <p:sp>
            <p:nvSpPr>
              <p:cNvPr id="45" name="Line 22"/>
              <p:cNvSpPr>
                <a:spLocks noChangeShapeType="1"/>
              </p:cNvSpPr>
              <p:nvPr/>
            </p:nvSpPr>
            <p:spPr bwMode="auto">
              <a:xfrm rot="1022883">
                <a:off x="2864" y="2404"/>
                <a:ext cx="64" cy="192"/>
              </a:xfrm>
              <a:prstGeom prst="line">
                <a:avLst/>
              </a:prstGeom>
              <a:noFill/>
              <a:ln w="38100">
                <a:solidFill>
                  <a:srgbClr val="008000"/>
                </a:solidFill>
                <a:round/>
                <a:headEnd/>
                <a:tailEnd/>
              </a:ln>
            </p:spPr>
            <p:txBody>
              <a:bodyPr/>
              <a:lstStyle/>
              <a:p>
                <a:endParaRPr lang="tr-TR"/>
              </a:p>
            </p:txBody>
          </p:sp>
          <p:sp>
            <p:nvSpPr>
              <p:cNvPr id="46" name="Oval 23"/>
              <p:cNvSpPr>
                <a:spLocks noChangeArrowheads="1"/>
              </p:cNvSpPr>
              <p:nvPr/>
            </p:nvSpPr>
            <p:spPr bwMode="auto">
              <a:xfrm>
                <a:off x="2880" y="2592"/>
                <a:ext cx="48" cy="96"/>
              </a:xfrm>
              <a:prstGeom prst="ellipse">
                <a:avLst/>
              </a:prstGeom>
              <a:solidFill>
                <a:srgbClr val="008000"/>
              </a:solidFill>
              <a:ln w="9525">
                <a:solidFill>
                  <a:schemeClr val="tx1"/>
                </a:solidFill>
                <a:round/>
                <a:headEnd/>
                <a:tailEnd/>
              </a:ln>
            </p:spPr>
            <p:txBody>
              <a:bodyPr wrap="none" anchor="ctr"/>
              <a:lstStyle/>
              <a:p>
                <a:endParaRPr lang="en-US" sz="1800"/>
              </a:p>
            </p:txBody>
          </p:sp>
        </p:grpSp>
        <p:sp>
          <p:nvSpPr>
            <p:cNvPr id="34" name="AutoShape 24"/>
            <p:cNvSpPr>
              <a:spLocks noChangeArrowheads="1"/>
            </p:cNvSpPr>
            <p:nvPr/>
          </p:nvSpPr>
          <p:spPr bwMode="auto">
            <a:xfrm rot="7865681">
              <a:off x="1824" y="2362"/>
              <a:ext cx="48" cy="240"/>
            </a:xfrm>
            <a:prstGeom prst="flowChartMerge">
              <a:avLst/>
            </a:prstGeom>
            <a:solidFill>
              <a:schemeClr val="bg1"/>
            </a:solidFill>
            <a:ln w="9525">
              <a:solidFill>
                <a:schemeClr val="tx1"/>
              </a:solidFill>
              <a:miter lim="800000"/>
              <a:headEnd/>
              <a:tailEnd/>
            </a:ln>
          </p:spPr>
          <p:txBody>
            <a:bodyPr rot="10800000" vert="eaVert" wrap="none" anchor="ctr"/>
            <a:lstStyle/>
            <a:p>
              <a:endParaRPr lang="en-US" sz="1800"/>
            </a:p>
          </p:txBody>
        </p:sp>
        <p:sp>
          <p:nvSpPr>
            <p:cNvPr id="35" name="Text Box 25"/>
            <p:cNvSpPr txBox="1">
              <a:spLocks noChangeArrowheads="1"/>
            </p:cNvSpPr>
            <p:nvPr/>
          </p:nvSpPr>
          <p:spPr bwMode="auto">
            <a:xfrm>
              <a:off x="2016" y="3137"/>
              <a:ext cx="714" cy="203"/>
            </a:xfrm>
            <a:prstGeom prst="rect">
              <a:avLst/>
            </a:prstGeom>
            <a:noFill/>
            <a:ln w="9525">
              <a:noFill/>
              <a:miter lim="800000"/>
              <a:headEnd/>
              <a:tailEnd/>
            </a:ln>
          </p:spPr>
          <p:txBody>
            <a:bodyPr wrap="square">
              <a:spAutoFit/>
            </a:bodyPr>
            <a:lstStyle/>
            <a:p>
              <a:pPr>
                <a:spcBef>
                  <a:spcPct val="50000"/>
                </a:spcBef>
                <a:defRPr/>
              </a:pPr>
              <a:r>
                <a:rPr lang="en-US" sz="1200" b="1" u="sng" dirty="0">
                  <a:effectLst>
                    <a:outerShdw blurRad="38100" dist="38100" dir="2700000" algn="tl">
                      <a:srgbClr val="000000">
                        <a:alpha val="43137"/>
                      </a:srgbClr>
                    </a:outerShdw>
                  </a:effectLst>
                  <a:latin typeface="Arial" pitchFamily="34" charset="0"/>
                  <a:cs typeface="Arial" pitchFamily="34" charset="0"/>
                </a:rPr>
                <a:t>SDF-1</a:t>
              </a:r>
              <a:r>
                <a:rPr lang="en-US" sz="1200" b="1" dirty="0">
                  <a:effectLst>
                    <a:outerShdw blurRad="38100" dist="38100" dir="2700000" algn="tl">
                      <a:srgbClr val="000000">
                        <a:alpha val="43137"/>
                      </a:srgbClr>
                    </a:outerShdw>
                  </a:effectLst>
                  <a:latin typeface="Arial" pitchFamily="34" charset="0"/>
                  <a:cs typeface="Arial" pitchFamily="34" charset="0"/>
                </a:rPr>
                <a:t> </a:t>
              </a:r>
              <a:r>
                <a:rPr lang="tr-TR" sz="1200" b="1" dirty="0">
                  <a:effectLst>
                    <a:outerShdw blurRad="38100" dist="38100" dir="2700000" algn="tl">
                      <a:srgbClr val="000000">
                        <a:alpha val="43137"/>
                      </a:srgbClr>
                    </a:outerShdw>
                  </a:effectLst>
                  <a:latin typeface="Arial" pitchFamily="34" charset="0"/>
                  <a:cs typeface="Arial" pitchFamily="34" charset="0"/>
                </a:rPr>
                <a:t>c</a:t>
              </a:r>
              <a:endParaRPr lang="en-US" sz="1200" b="1" dirty="0">
                <a:effectLst>
                  <a:outerShdw blurRad="38100" dist="38100" dir="2700000" algn="tl">
                    <a:srgbClr val="000000">
                      <a:alpha val="43137"/>
                    </a:srgbClr>
                  </a:outerShdw>
                </a:effectLst>
                <a:latin typeface="Arial" pitchFamily="34" charset="0"/>
                <a:cs typeface="Arial" pitchFamily="34" charset="0"/>
              </a:endParaRPr>
            </a:p>
          </p:txBody>
        </p:sp>
        <p:sp>
          <p:nvSpPr>
            <p:cNvPr id="36" name="Text Box 26"/>
            <p:cNvSpPr txBox="1">
              <a:spLocks noChangeArrowheads="1"/>
            </p:cNvSpPr>
            <p:nvPr/>
          </p:nvSpPr>
          <p:spPr bwMode="auto">
            <a:xfrm>
              <a:off x="1200" y="3092"/>
              <a:ext cx="432" cy="201"/>
            </a:xfrm>
            <a:prstGeom prst="rect">
              <a:avLst/>
            </a:prstGeom>
            <a:noFill/>
            <a:ln w="9525">
              <a:noFill/>
              <a:miter lim="800000"/>
              <a:headEnd/>
              <a:tailEnd/>
            </a:ln>
          </p:spPr>
          <p:txBody>
            <a:bodyPr>
              <a:spAutoFit/>
            </a:bodyPr>
            <a:lstStyle/>
            <a:p>
              <a:pPr>
                <a:spcBef>
                  <a:spcPct val="50000"/>
                </a:spcBef>
              </a:pPr>
              <a:r>
                <a:rPr lang="en-US" sz="1200"/>
                <a:t> CD62 </a:t>
              </a:r>
            </a:p>
          </p:txBody>
        </p:sp>
        <p:sp>
          <p:nvSpPr>
            <p:cNvPr id="37" name="Rectangle 27"/>
            <p:cNvSpPr>
              <a:spLocks noChangeArrowheads="1"/>
            </p:cNvSpPr>
            <p:nvPr/>
          </p:nvSpPr>
          <p:spPr bwMode="auto">
            <a:xfrm>
              <a:off x="2064" y="2880"/>
              <a:ext cx="48" cy="48"/>
            </a:xfrm>
            <a:prstGeom prst="rect">
              <a:avLst/>
            </a:prstGeom>
            <a:solidFill>
              <a:schemeClr val="bg1"/>
            </a:solidFill>
            <a:ln w="9525">
              <a:noFill/>
              <a:miter lim="800000"/>
              <a:headEnd/>
              <a:tailEnd/>
            </a:ln>
          </p:spPr>
          <p:txBody>
            <a:bodyPr wrap="none" anchor="ctr"/>
            <a:lstStyle/>
            <a:p>
              <a:endParaRPr lang="en-US" sz="1800"/>
            </a:p>
          </p:txBody>
        </p:sp>
        <p:sp>
          <p:nvSpPr>
            <p:cNvPr id="38" name="AutoShape 28"/>
            <p:cNvSpPr>
              <a:spLocks noChangeArrowheads="1"/>
            </p:cNvSpPr>
            <p:nvPr/>
          </p:nvSpPr>
          <p:spPr bwMode="auto">
            <a:xfrm>
              <a:off x="768" y="3504"/>
              <a:ext cx="912" cy="480"/>
            </a:xfrm>
            <a:prstGeom prst="roundRect">
              <a:avLst>
                <a:gd name="adj" fmla="val 16667"/>
              </a:avLst>
            </a:prstGeom>
            <a:solidFill>
              <a:srgbClr val="FFCC00"/>
            </a:solidFill>
            <a:ln w="9525">
              <a:solidFill>
                <a:schemeClr val="tx1"/>
              </a:solidFill>
              <a:round/>
              <a:headEnd/>
              <a:tailEnd/>
            </a:ln>
          </p:spPr>
          <p:txBody>
            <a:bodyPr wrap="none" anchor="ctr"/>
            <a:lstStyle/>
            <a:p>
              <a:pPr algn="ctr"/>
              <a:endParaRPr lang="en-US" sz="1800"/>
            </a:p>
          </p:txBody>
        </p:sp>
        <p:sp>
          <p:nvSpPr>
            <p:cNvPr id="39" name="Text Box 29"/>
            <p:cNvSpPr txBox="1">
              <a:spLocks noChangeArrowheads="1"/>
            </p:cNvSpPr>
            <p:nvPr/>
          </p:nvSpPr>
          <p:spPr bwMode="auto">
            <a:xfrm>
              <a:off x="817" y="3618"/>
              <a:ext cx="862" cy="270"/>
            </a:xfrm>
            <a:prstGeom prst="rect">
              <a:avLst/>
            </a:prstGeom>
            <a:noFill/>
            <a:ln w="9525">
              <a:noFill/>
              <a:miter lim="800000"/>
              <a:headEnd/>
              <a:tailEnd/>
            </a:ln>
          </p:spPr>
          <p:txBody>
            <a:bodyPr wrap="square">
              <a:spAutoFit/>
            </a:bodyPr>
            <a:lstStyle/>
            <a:p>
              <a:pPr>
                <a:spcBef>
                  <a:spcPct val="50000"/>
                </a:spcBef>
              </a:pPr>
              <a:r>
                <a:rPr lang="en-US" dirty="0" err="1"/>
                <a:t>osteoblast</a:t>
              </a:r>
              <a:endParaRPr lang="en-US" dirty="0"/>
            </a:p>
          </p:txBody>
        </p:sp>
        <p:sp>
          <p:nvSpPr>
            <p:cNvPr id="40" name="AutoShape 30"/>
            <p:cNvSpPr>
              <a:spLocks noChangeArrowheads="1"/>
            </p:cNvSpPr>
            <p:nvPr/>
          </p:nvSpPr>
          <p:spPr bwMode="auto">
            <a:xfrm rot="2447383">
              <a:off x="1440" y="2352"/>
              <a:ext cx="48" cy="240"/>
            </a:xfrm>
            <a:prstGeom prst="plus">
              <a:avLst>
                <a:gd name="adj" fmla="val 50000"/>
              </a:avLst>
            </a:prstGeom>
            <a:solidFill>
              <a:srgbClr val="FFFF00"/>
            </a:solidFill>
            <a:ln w="9525">
              <a:solidFill>
                <a:schemeClr val="tx1"/>
              </a:solidFill>
              <a:miter lim="800000"/>
              <a:headEnd/>
              <a:tailEnd/>
            </a:ln>
          </p:spPr>
          <p:txBody>
            <a:bodyPr wrap="none" anchor="ctr"/>
            <a:lstStyle/>
            <a:p>
              <a:endParaRPr lang="en-US" sz="1800"/>
            </a:p>
          </p:txBody>
        </p:sp>
        <p:sp>
          <p:nvSpPr>
            <p:cNvPr id="41" name="Text Box 31"/>
            <p:cNvSpPr txBox="1">
              <a:spLocks noChangeArrowheads="1"/>
            </p:cNvSpPr>
            <p:nvPr/>
          </p:nvSpPr>
          <p:spPr bwMode="auto">
            <a:xfrm>
              <a:off x="1104" y="2372"/>
              <a:ext cx="432" cy="201"/>
            </a:xfrm>
            <a:prstGeom prst="rect">
              <a:avLst/>
            </a:prstGeom>
            <a:noFill/>
            <a:ln w="9525">
              <a:noFill/>
              <a:miter lim="800000"/>
              <a:headEnd/>
              <a:tailEnd/>
            </a:ln>
          </p:spPr>
          <p:txBody>
            <a:bodyPr>
              <a:spAutoFit/>
            </a:bodyPr>
            <a:lstStyle/>
            <a:p>
              <a:pPr>
                <a:spcBef>
                  <a:spcPct val="50000"/>
                </a:spcBef>
              </a:pPr>
              <a:r>
                <a:rPr lang="en-US" sz="1200"/>
                <a:t>CD44</a:t>
              </a:r>
            </a:p>
          </p:txBody>
        </p:sp>
        <p:sp>
          <p:nvSpPr>
            <p:cNvPr id="42" name="Freeform 32"/>
            <p:cNvSpPr>
              <a:spLocks/>
            </p:cNvSpPr>
            <p:nvPr/>
          </p:nvSpPr>
          <p:spPr bwMode="auto">
            <a:xfrm>
              <a:off x="1212" y="2874"/>
              <a:ext cx="132" cy="198"/>
            </a:xfrm>
            <a:custGeom>
              <a:avLst/>
              <a:gdLst>
                <a:gd name="T0" fmla="*/ 69 w 132"/>
                <a:gd name="T1" fmla="*/ 198 h 198"/>
                <a:gd name="T2" fmla="*/ 64 w 132"/>
                <a:gd name="T3" fmla="*/ 56 h 198"/>
                <a:gd name="T4" fmla="*/ 24 w 132"/>
                <a:gd name="T5" fmla="*/ 27 h 198"/>
                <a:gd name="T6" fmla="*/ 41 w 132"/>
                <a:gd name="T7" fmla="*/ 33 h 198"/>
                <a:gd name="T8" fmla="*/ 104 w 132"/>
                <a:gd name="T9" fmla="*/ 27 h 198"/>
                <a:gd name="T10" fmla="*/ 98 w 132"/>
                <a:gd name="T11" fmla="*/ 4 h 198"/>
                <a:gd name="T12" fmla="*/ 69 w 132"/>
                <a:gd name="T13" fmla="*/ 10 h 198"/>
                <a:gd name="T14" fmla="*/ 75 w 132"/>
                <a:gd name="T15" fmla="*/ 44 h 198"/>
                <a:gd name="T16" fmla="*/ 132 w 132"/>
                <a:gd name="T17" fmla="*/ 27 h 1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2"/>
                <a:gd name="T28" fmla="*/ 0 h 198"/>
                <a:gd name="T29" fmla="*/ 132 w 132"/>
                <a:gd name="T30" fmla="*/ 198 h 19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2" h="198">
                  <a:moveTo>
                    <a:pt x="69" y="198"/>
                  </a:moveTo>
                  <a:cubicBezTo>
                    <a:pt x="67" y="151"/>
                    <a:pt x="71" y="103"/>
                    <a:pt x="64" y="56"/>
                  </a:cubicBezTo>
                  <a:cubicBezTo>
                    <a:pt x="61" y="37"/>
                    <a:pt x="0" y="51"/>
                    <a:pt x="24" y="27"/>
                  </a:cubicBezTo>
                  <a:cubicBezTo>
                    <a:pt x="28" y="23"/>
                    <a:pt x="35" y="31"/>
                    <a:pt x="41" y="33"/>
                  </a:cubicBezTo>
                  <a:cubicBezTo>
                    <a:pt x="62" y="31"/>
                    <a:pt x="85" y="37"/>
                    <a:pt x="104" y="27"/>
                  </a:cubicBezTo>
                  <a:cubicBezTo>
                    <a:pt x="111" y="23"/>
                    <a:pt x="105" y="7"/>
                    <a:pt x="98" y="4"/>
                  </a:cubicBezTo>
                  <a:cubicBezTo>
                    <a:pt x="89" y="0"/>
                    <a:pt x="79" y="8"/>
                    <a:pt x="69" y="10"/>
                  </a:cubicBezTo>
                  <a:cubicBezTo>
                    <a:pt x="71" y="21"/>
                    <a:pt x="65" y="39"/>
                    <a:pt x="75" y="44"/>
                  </a:cubicBezTo>
                  <a:cubicBezTo>
                    <a:pt x="120" y="66"/>
                    <a:pt x="123" y="48"/>
                    <a:pt x="132" y="27"/>
                  </a:cubicBezTo>
                </a:path>
              </a:pathLst>
            </a:custGeom>
            <a:noFill/>
            <a:ln w="19050">
              <a:solidFill>
                <a:schemeClr val="tx1"/>
              </a:solidFill>
              <a:round/>
              <a:headEnd/>
              <a:tailEnd/>
            </a:ln>
          </p:spPr>
          <p:txBody>
            <a:bodyPr/>
            <a:lstStyle/>
            <a:p>
              <a:pPr algn="ctr"/>
              <a:endParaRPr lang="en-US" sz="1800"/>
            </a:p>
          </p:txBody>
        </p:sp>
        <p:sp>
          <p:nvSpPr>
            <p:cNvPr id="43" name="Text Box 33"/>
            <p:cNvSpPr txBox="1">
              <a:spLocks noChangeArrowheads="1"/>
            </p:cNvSpPr>
            <p:nvPr/>
          </p:nvSpPr>
          <p:spPr bwMode="auto">
            <a:xfrm>
              <a:off x="1056" y="2994"/>
              <a:ext cx="480" cy="201"/>
            </a:xfrm>
            <a:prstGeom prst="rect">
              <a:avLst/>
            </a:prstGeom>
            <a:noFill/>
            <a:ln w="9525">
              <a:noFill/>
              <a:miter lim="800000"/>
              <a:headEnd/>
              <a:tailEnd/>
            </a:ln>
          </p:spPr>
          <p:txBody>
            <a:bodyPr>
              <a:spAutoFit/>
            </a:bodyPr>
            <a:lstStyle/>
            <a:p>
              <a:pPr>
                <a:spcBef>
                  <a:spcPct val="50000"/>
                </a:spcBef>
              </a:pPr>
              <a:r>
                <a:rPr lang="en-US" sz="1200"/>
                <a:t>HA </a:t>
              </a:r>
            </a:p>
          </p:txBody>
        </p:sp>
        <p:sp>
          <p:nvSpPr>
            <p:cNvPr id="44" name="Text Box 34"/>
            <p:cNvSpPr txBox="1">
              <a:spLocks noChangeArrowheads="1"/>
            </p:cNvSpPr>
            <p:nvPr/>
          </p:nvSpPr>
          <p:spPr bwMode="auto">
            <a:xfrm>
              <a:off x="817" y="3264"/>
              <a:ext cx="1774" cy="270"/>
            </a:xfrm>
            <a:prstGeom prst="rect">
              <a:avLst/>
            </a:prstGeom>
            <a:noFill/>
            <a:ln w="9525">
              <a:noFill/>
              <a:miter lim="800000"/>
              <a:headEnd/>
              <a:tailEnd/>
            </a:ln>
          </p:spPr>
          <p:txBody>
            <a:bodyPr>
              <a:spAutoFit/>
            </a:bodyPr>
            <a:lstStyle/>
            <a:p>
              <a:pPr algn="ctr">
                <a:spcBef>
                  <a:spcPct val="50000"/>
                </a:spcBef>
              </a:pPr>
              <a:r>
                <a:rPr lang="en-US" dirty="0"/>
                <a:t>Extracellular matrix</a:t>
              </a:r>
            </a:p>
          </p:txBody>
        </p:sp>
      </p:grpSp>
      <p:sp>
        <p:nvSpPr>
          <p:cNvPr id="47" name="AutoShape 35"/>
          <p:cNvSpPr>
            <a:spLocks noChangeArrowheads="1"/>
          </p:cNvSpPr>
          <p:nvPr/>
        </p:nvSpPr>
        <p:spPr bwMode="auto">
          <a:xfrm>
            <a:off x="6604000" y="1598618"/>
            <a:ext cx="4876800" cy="4725987"/>
          </a:xfrm>
          <a:prstGeom prst="roundRect">
            <a:avLst>
              <a:gd name="adj" fmla="val 2449"/>
            </a:avLst>
          </a:prstGeom>
          <a:noFill/>
          <a:ln w="9525">
            <a:solidFill>
              <a:schemeClr val="tx1"/>
            </a:solidFill>
            <a:round/>
            <a:headEnd/>
            <a:tailEnd/>
          </a:ln>
        </p:spPr>
        <p:txBody>
          <a:bodyPr wrap="none" anchor="ctr"/>
          <a:lstStyle/>
          <a:p>
            <a:endParaRPr lang="en-US" sz="1800"/>
          </a:p>
        </p:txBody>
      </p:sp>
      <p:sp>
        <p:nvSpPr>
          <p:cNvPr id="48" name="Text Box 96"/>
          <p:cNvSpPr txBox="1">
            <a:spLocks noChangeArrowheads="1"/>
          </p:cNvSpPr>
          <p:nvPr/>
        </p:nvSpPr>
        <p:spPr bwMode="auto">
          <a:xfrm>
            <a:off x="7020984" y="1612905"/>
            <a:ext cx="1410258" cy="461665"/>
          </a:xfrm>
          <a:prstGeom prst="rect">
            <a:avLst/>
          </a:prstGeom>
          <a:noFill/>
          <a:ln w="9525">
            <a:noFill/>
            <a:miter lim="800000"/>
            <a:headEnd/>
            <a:tailEnd/>
          </a:ln>
          <a:effectLst/>
        </p:spPr>
        <p:txBody>
          <a:bodyPr wrap="none">
            <a:spAutoFit/>
          </a:bodyPr>
          <a:lstStyle/>
          <a:p>
            <a:pPr>
              <a:defRPr/>
            </a:pPr>
            <a:r>
              <a:rPr lang="tr-TR" sz="2400" b="1" dirty="0" err="1">
                <a:effectLst>
                  <a:outerShdw blurRad="38100" dist="38100" dir="2700000" algn="tl">
                    <a:srgbClr val="C0C0C0"/>
                  </a:outerShdw>
                </a:effectLst>
              </a:rPr>
              <a:t>Prelifaxor</a:t>
            </a:r>
            <a:endParaRPr lang="en-US" sz="2400" b="1" dirty="0">
              <a:effectLst>
                <a:outerShdw blurRad="38100" dist="38100" dir="2700000" algn="tl">
                  <a:srgbClr val="C0C0C0"/>
                </a:outerShdw>
              </a:effectLst>
              <a:cs typeface="+mn-cs"/>
            </a:endParaRPr>
          </a:p>
        </p:txBody>
      </p:sp>
      <p:sp>
        <p:nvSpPr>
          <p:cNvPr id="49" name="Text Box 36"/>
          <p:cNvSpPr txBox="1">
            <a:spLocks noChangeArrowheads="1"/>
          </p:cNvSpPr>
          <p:nvPr/>
        </p:nvSpPr>
        <p:spPr bwMode="auto">
          <a:xfrm>
            <a:off x="1837268" y="2022481"/>
            <a:ext cx="2150533" cy="784830"/>
          </a:xfrm>
          <a:prstGeom prst="rect">
            <a:avLst/>
          </a:prstGeom>
          <a:solidFill>
            <a:schemeClr val="bg1"/>
          </a:solidFill>
          <a:ln w="9525">
            <a:noFill/>
            <a:miter lim="800000"/>
            <a:headEnd/>
            <a:tailEnd/>
          </a:ln>
          <a:effectLst/>
        </p:spPr>
        <p:txBody>
          <a:bodyPr>
            <a:spAutoFit/>
          </a:bodyPr>
          <a:lstStyle/>
          <a:p>
            <a:pPr algn="ctr">
              <a:spcBef>
                <a:spcPct val="50000"/>
              </a:spcBef>
            </a:pPr>
            <a:r>
              <a:rPr lang="tr-TR" sz="1800" b="1" dirty="0">
                <a:effectLst>
                  <a:outerShdw blurRad="38100" dist="38100" dir="2700000" algn="tl">
                    <a:srgbClr val="C0C0C0"/>
                  </a:outerShdw>
                </a:effectLst>
              </a:rPr>
              <a:t>HSC   </a:t>
            </a:r>
            <a:r>
              <a:rPr lang="en-US" sz="1800" b="1" dirty="0" err="1">
                <a:effectLst>
                  <a:outerShdw blurRad="38100" dist="38100" dir="2700000" algn="tl">
                    <a:srgbClr val="C0C0C0"/>
                  </a:outerShdw>
                </a:effectLst>
              </a:rPr>
              <a:t>mobili</a:t>
            </a:r>
            <a:r>
              <a:rPr lang="tr-TR" sz="1800" b="1" dirty="0">
                <a:effectLst>
                  <a:outerShdw blurRad="38100" dist="38100" dir="2700000" algn="tl">
                    <a:srgbClr val="C0C0C0"/>
                  </a:outerShdw>
                </a:effectLst>
              </a:rPr>
              <a:t>s</a:t>
            </a:r>
            <a:r>
              <a:rPr lang="en-US" sz="1800" b="1" dirty="0" err="1">
                <a:effectLst>
                  <a:outerShdw blurRad="38100" dist="38100" dir="2700000" algn="tl">
                    <a:srgbClr val="C0C0C0"/>
                  </a:outerShdw>
                </a:effectLst>
              </a:rPr>
              <a:t>ation</a:t>
            </a:r>
            <a:endParaRPr lang="tr-TR" sz="1800" b="1" dirty="0">
              <a:effectLst>
                <a:outerShdw blurRad="38100" dist="38100" dir="2700000" algn="tl">
                  <a:srgbClr val="C0C0C0"/>
                </a:outerShdw>
              </a:effectLst>
            </a:endParaRPr>
          </a:p>
          <a:p>
            <a:pPr algn="ctr">
              <a:spcBef>
                <a:spcPct val="50000"/>
              </a:spcBef>
            </a:pPr>
            <a:endParaRPr lang="en-US" sz="1800" b="1" dirty="0">
              <a:effectLst>
                <a:outerShdw blurRad="38100" dist="38100" dir="2700000" algn="tl">
                  <a:srgbClr val="C0C0C0"/>
                </a:outerShdw>
              </a:effectLst>
            </a:endParaRPr>
          </a:p>
        </p:txBody>
      </p:sp>
      <p:sp>
        <p:nvSpPr>
          <p:cNvPr id="50" name="AutoShape 37"/>
          <p:cNvSpPr>
            <a:spLocks noChangeArrowheads="1"/>
          </p:cNvSpPr>
          <p:nvPr/>
        </p:nvSpPr>
        <p:spPr bwMode="auto">
          <a:xfrm>
            <a:off x="2755903" y="2595562"/>
            <a:ext cx="292100" cy="787400"/>
          </a:xfrm>
          <a:prstGeom prst="upArrow">
            <a:avLst>
              <a:gd name="adj1" fmla="val 50000"/>
              <a:gd name="adj2" fmla="val 89855"/>
            </a:avLst>
          </a:prstGeom>
          <a:solidFill>
            <a:srgbClr val="CC0000"/>
          </a:solidFill>
          <a:ln w="9525">
            <a:solidFill>
              <a:schemeClr val="tx1"/>
            </a:solidFill>
            <a:miter lim="800000"/>
            <a:headEnd/>
            <a:tailEnd/>
          </a:ln>
        </p:spPr>
        <p:txBody>
          <a:bodyPr wrap="none" anchor="ctr"/>
          <a:lstStyle/>
          <a:p>
            <a:endParaRPr lang="en-US" sz="1800"/>
          </a:p>
        </p:txBody>
      </p:sp>
      <p:pic>
        <p:nvPicPr>
          <p:cNvPr id="51" name="Picture 38" descr="j0325662[1]"/>
          <p:cNvPicPr>
            <a:picLocks noChangeAspect="1" noChangeArrowheads="1"/>
          </p:cNvPicPr>
          <p:nvPr/>
        </p:nvPicPr>
        <p:blipFill>
          <a:blip r:embed="rId3" cstate="print"/>
          <a:srcRect/>
          <a:stretch>
            <a:fillRect/>
          </a:stretch>
        </p:blipFill>
        <p:spPr bwMode="auto">
          <a:xfrm rot="1549663">
            <a:off x="4474633" y="5068898"/>
            <a:ext cx="289984" cy="217487"/>
          </a:xfrm>
          <a:prstGeom prst="rect">
            <a:avLst/>
          </a:prstGeom>
          <a:noFill/>
          <a:ln w="9525">
            <a:noFill/>
            <a:miter lim="800000"/>
            <a:headEnd/>
            <a:tailEnd/>
          </a:ln>
        </p:spPr>
      </p:pic>
      <p:sp>
        <p:nvSpPr>
          <p:cNvPr id="52" name="Text Box 39"/>
          <p:cNvSpPr txBox="1">
            <a:spLocks noChangeArrowheads="1"/>
          </p:cNvSpPr>
          <p:nvPr/>
        </p:nvSpPr>
        <p:spPr bwMode="auto">
          <a:xfrm>
            <a:off x="4305308" y="4040198"/>
            <a:ext cx="969433" cy="523875"/>
          </a:xfrm>
          <a:prstGeom prst="rect">
            <a:avLst/>
          </a:prstGeom>
          <a:solidFill>
            <a:schemeClr val="accent1"/>
          </a:solidFill>
          <a:ln w="9525">
            <a:solidFill>
              <a:schemeClr val="tx1"/>
            </a:solidFill>
            <a:miter lim="800000"/>
            <a:headEnd/>
            <a:tailEnd/>
          </a:ln>
        </p:spPr>
        <p:txBody>
          <a:bodyPr>
            <a:spAutoFit/>
          </a:bodyPr>
          <a:lstStyle/>
          <a:p>
            <a:pPr algn="ctr">
              <a:spcBef>
                <a:spcPct val="50000"/>
              </a:spcBef>
            </a:pPr>
            <a:r>
              <a:rPr lang="en-US" sz="1400" b="1" u="sng" dirty="0"/>
              <a:t>NE   CG MMP9</a:t>
            </a:r>
          </a:p>
        </p:txBody>
      </p:sp>
      <p:sp>
        <p:nvSpPr>
          <p:cNvPr id="53" name="Text Box 40"/>
          <p:cNvSpPr txBox="1">
            <a:spLocks noChangeArrowheads="1"/>
          </p:cNvSpPr>
          <p:nvPr/>
        </p:nvSpPr>
        <p:spPr bwMode="auto">
          <a:xfrm>
            <a:off x="4184658" y="2022475"/>
            <a:ext cx="1488017" cy="366712"/>
          </a:xfrm>
          <a:prstGeom prst="rect">
            <a:avLst/>
          </a:prstGeom>
          <a:noFill/>
          <a:ln w="9525">
            <a:noFill/>
            <a:miter lim="800000"/>
            <a:headEnd/>
            <a:tailEnd/>
          </a:ln>
        </p:spPr>
        <p:txBody>
          <a:bodyPr>
            <a:spAutoFit/>
          </a:bodyPr>
          <a:lstStyle/>
          <a:p>
            <a:pPr>
              <a:spcBef>
                <a:spcPct val="50000"/>
              </a:spcBef>
            </a:pPr>
            <a:r>
              <a:rPr lang="en-US" sz="1800" b="1"/>
              <a:t>G-CSF</a:t>
            </a:r>
          </a:p>
        </p:txBody>
      </p:sp>
      <p:sp>
        <p:nvSpPr>
          <p:cNvPr id="54" name="Oval 41"/>
          <p:cNvSpPr>
            <a:spLocks noChangeArrowheads="1"/>
          </p:cNvSpPr>
          <p:nvPr/>
        </p:nvSpPr>
        <p:spPr bwMode="auto">
          <a:xfrm>
            <a:off x="4305300" y="2660650"/>
            <a:ext cx="1066800" cy="590550"/>
          </a:xfrm>
          <a:prstGeom prst="ellipse">
            <a:avLst/>
          </a:prstGeom>
          <a:solidFill>
            <a:srgbClr val="FF99CC"/>
          </a:solidFill>
          <a:ln w="9525">
            <a:solidFill>
              <a:schemeClr val="tx1"/>
            </a:solidFill>
            <a:round/>
            <a:headEnd/>
            <a:tailEnd/>
          </a:ln>
        </p:spPr>
        <p:txBody>
          <a:bodyPr wrap="none" anchor="ctr"/>
          <a:lstStyle/>
          <a:p>
            <a:endParaRPr lang="en-US" sz="1800"/>
          </a:p>
        </p:txBody>
      </p:sp>
      <p:sp>
        <p:nvSpPr>
          <p:cNvPr id="55" name="Line 42"/>
          <p:cNvSpPr>
            <a:spLocks noChangeShapeType="1"/>
          </p:cNvSpPr>
          <p:nvPr/>
        </p:nvSpPr>
        <p:spPr bwMode="auto">
          <a:xfrm>
            <a:off x="4790017" y="3382962"/>
            <a:ext cx="0" cy="590550"/>
          </a:xfrm>
          <a:prstGeom prst="line">
            <a:avLst/>
          </a:prstGeom>
          <a:noFill/>
          <a:ln w="28575">
            <a:solidFill>
              <a:schemeClr val="tx1"/>
            </a:solidFill>
            <a:round/>
            <a:headEnd/>
            <a:tailEnd type="triangle" w="med" len="med"/>
          </a:ln>
        </p:spPr>
        <p:txBody>
          <a:bodyPr/>
          <a:lstStyle/>
          <a:p>
            <a:endParaRPr lang="tr-TR"/>
          </a:p>
        </p:txBody>
      </p:sp>
      <p:sp>
        <p:nvSpPr>
          <p:cNvPr id="56" name="Line 43"/>
          <p:cNvSpPr>
            <a:spLocks noChangeShapeType="1"/>
          </p:cNvSpPr>
          <p:nvPr/>
        </p:nvSpPr>
        <p:spPr bwMode="auto">
          <a:xfrm>
            <a:off x="4790020" y="2332048"/>
            <a:ext cx="2117" cy="263525"/>
          </a:xfrm>
          <a:prstGeom prst="line">
            <a:avLst/>
          </a:prstGeom>
          <a:noFill/>
          <a:ln w="28575">
            <a:solidFill>
              <a:schemeClr val="tx1"/>
            </a:solidFill>
            <a:round/>
            <a:headEnd/>
            <a:tailEnd type="triangle" w="med" len="med"/>
          </a:ln>
        </p:spPr>
        <p:txBody>
          <a:bodyPr/>
          <a:lstStyle/>
          <a:p>
            <a:endParaRPr lang="tr-TR"/>
          </a:p>
        </p:txBody>
      </p:sp>
      <p:sp>
        <p:nvSpPr>
          <p:cNvPr id="57" name="Freeform 44"/>
          <p:cNvSpPr>
            <a:spLocks/>
          </p:cNvSpPr>
          <p:nvPr/>
        </p:nvSpPr>
        <p:spPr bwMode="auto">
          <a:xfrm rot="20762871">
            <a:off x="4500033" y="2730500"/>
            <a:ext cx="603251" cy="271462"/>
          </a:xfrm>
          <a:custGeom>
            <a:avLst/>
            <a:gdLst>
              <a:gd name="T0" fmla="*/ 5 w 487"/>
              <a:gd name="T1" fmla="*/ 1 h 405"/>
              <a:gd name="T2" fmla="*/ 3 w 487"/>
              <a:gd name="T3" fmla="*/ 0 h 405"/>
              <a:gd name="T4" fmla="*/ 2 w 487"/>
              <a:gd name="T5" fmla="*/ 0 h 405"/>
              <a:gd name="T6" fmla="*/ 5 w 487"/>
              <a:gd name="T7" fmla="*/ 0 h 405"/>
              <a:gd name="T8" fmla="*/ 7 w 487"/>
              <a:gd name="T9" fmla="*/ 0 h 405"/>
              <a:gd name="T10" fmla="*/ 7 w 487"/>
              <a:gd name="T11" fmla="*/ 0 h 405"/>
              <a:gd name="T12" fmla="*/ 7 w 487"/>
              <a:gd name="T13" fmla="*/ 1 h 405"/>
              <a:gd name="T14" fmla="*/ 8 w 487"/>
              <a:gd name="T15" fmla="*/ 1 h 405"/>
              <a:gd name="T16" fmla="*/ 10 w 487"/>
              <a:gd name="T17" fmla="*/ 0 h 405"/>
              <a:gd name="T18" fmla="*/ 11 w 487"/>
              <a:gd name="T19" fmla="*/ 0 h 405"/>
              <a:gd name="T20" fmla="*/ 12 w 487"/>
              <a:gd name="T21" fmla="*/ 0 h 405"/>
              <a:gd name="T22" fmla="*/ 15 w 487"/>
              <a:gd name="T23" fmla="*/ 0 h 405"/>
              <a:gd name="T24" fmla="*/ 13 w 487"/>
              <a:gd name="T25" fmla="*/ 1 h 405"/>
              <a:gd name="T26" fmla="*/ 12 w 487"/>
              <a:gd name="T27" fmla="*/ 1 h 405"/>
              <a:gd name="T28" fmla="*/ 10 w 487"/>
              <a:gd name="T29" fmla="*/ 1 h 405"/>
              <a:gd name="T30" fmla="*/ 9 w 487"/>
              <a:gd name="T31" fmla="*/ 1 h 405"/>
              <a:gd name="T32" fmla="*/ 9 w 487"/>
              <a:gd name="T33" fmla="*/ 1 h 405"/>
              <a:gd name="T34" fmla="*/ 11 w 487"/>
              <a:gd name="T35" fmla="*/ 1 h 405"/>
              <a:gd name="T36" fmla="*/ 8 w 487"/>
              <a:gd name="T37" fmla="*/ 2 h 405"/>
              <a:gd name="T38" fmla="*/ 7 w 487"/>
              <a:gd name="T39" fmla="*/ 2 h 405"/>
              <a:gd name="T40" fmla="*/ 7 w 487"/>
              <a:gd name="T41" fmla="*/ 2 h 405"/>
              <a:gd name="T42" fmla="*/ 7 w 487"/>
              <a:gd name="T43" fmla="*/ 1 h 405"/>
              <a:gd name="T44" fmla="*/ 5 w 487"/>
              <a:gd name="T45" fmla="*/ 1 h 405"/>
              <a:gd name="T46" fmla="*/ 5 w 487"/>
              <a:gd name="T47" fmla="*/ 1 h 405"/>
              <a:gd name="T48" fmla="*/ 2 w 487"/>
              <a:gd name="T49" fmla="*/ 2 h 405"/>
              <a:gd name="T50" fmla="*/ 1 w 487"/>
              <a:gd name="T51" fmla="*/ 2 h 405"/>
              <a:gd name="T52" fmla="*/ 0 w 487"/>
              <a:gd name="T53" fmla="*/ 1 h 405"/>
              <a:gd name="T54" fmla="*/ 1 w 487"/>
              <a:gd name="T55" fmla="*/ 1 h 405"/>
              <a:gd name="T56" fmla="*/ 5 w 487"/>
              <a:gd name="T57" fmla="*/ 1 h 40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87"/>
              <a:gd name="T88" fmla="*/ 0 h 405"/>
              <a:gd name="T89" fmla="*/ 487 w 487"/>
              <a:gd name="T90" fmla="*/ 405 h 40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87" h="405">
                <a:moveTo>
                  <a:pt x="181" y="161"/>
                </a:moveTo>
                <a:cubicBezTo>
                  <a:pt x="149" y="138"/>
                  <a:pt x="117" y="121"/>
                  <a:pt x="93" y="90"/>
                </a:cubicBezTo>
                <a:cubicBezTo>
                  <a:pt x="90" y="79"/>
                  <a:pt x="82" y="69"/>
                  <a:pt x="82" y="57"/>
                </a:cubicBezTo>
                <a:cubicBezTo>
                  <a:pt x="82" y="13"/>
                  <a:pt x="150" y="8"/>
                  <a:pt x="181" y="2"/>
                </a:cubicBezTo>
                <a:cubicBezTo>
                  <a:pt x="192" y="4"/>
                  <a:pt x="206" y="0"/>
                  <a:pt x="214" y="7"/>
                </a:cubicBezTo>
                <a:cubicBezTo>
                  <a:pt x="224" y="15"/>
                  <a:pt x="224" y="81"/>
                  <a:pt x="231" y="101"/>
                </a:cubicBezTo>
                <a:cubicBezTo>
                  <a:pt x="233" y="117"/>
                  <a:pt x="225" y="138"/>
                  <a:pt x="236" y="150"/>
                </a:cubicBezTo>
                <a:cubicBezTo>
                  <a:pt x="243" y="158"/>
                  <a:pt x="260" y="151"/>
                  <a:pt x="269" y="145"/>
                </a:cubicBezTo>
                <a:cubicBezTo>
                  <a:pt x="298" y="125"/>
                  <a:pt x="286" y="100"/>
                  <a:pt x="318" y="90"/>
                </a:cubicBezTo>
                <a:cubicBezTo>
                  <a:pt x="329" y="73"/>
                  <a:pt x="329" y="70"/>
                  <a:pt x="346" y="57"/>
                </a:cubicBezTo>
                <a:cubicBezTo>
                  <a:pt x="357" y="49"/>
                  <a:pt x="379" y="35"/>
                  <a:pt x="379" y="35"/>
                </a:cubicBezTo>
                <a:cubicBezTo>
                  <a:pt x="461" y="40"/>
                  <a:pt x="450" y="21"/>
                  <a:pt x="466" y="73"/>
                </a:cubicBezTo>
                <a:cubicBezTo>
                  <a:pt x="458" y="162"/>
                  <a:pt x="487" y="190"/>
                  <a:pt x="423" y="210"/>
                </a:cubicBezTo>
                <a:cubicBezTo>
                  <a:pt x="410" y="208"/>
                  <a:pt x="396" y="209"/>
                  <a:pt x="384" y="205"/>
                </a:cubicBezTo>
                <a:cubicBezTo>
                  <a:pt x="363" y="197"/>
                  <a:pt x="352" y="179"/>
                  <a:pt x="329" y="172"/>
                </a:cubicBezTo>
                <a:cubicBezTo>
                  <a:pt x="302" y="185"/>
                  <a:pt x="306" y="195"/>
                  <a:pt x="285" y="216"/>
                </a:cubicBezTo>
                <a:cubicBezTo>
                  <a:pt x="283" y="221"/>
                  <a:pt x="277" y="227"/>
                  <a:pt x="280" y="232"/>
                </a:cubicBezTo>
                <a:cubicBezTo>
                  <a:pt x="286" y="241"/>
                  <a:pt x="338" y="255"/>
                  <a:pt x="351" y="260"/>
                </a:cubicBezTo>
                <a:cubicBezTo>
                  <a:pt x="339" y="397"/>
                  <a:pt x="374" y="405"/>
                  <a:pt x="258" y="397"/>
                </a:cubicBezTo>
                <a:cubicBezTo>
                  <a:pt x="222" y="359"/>
                  <a:pt x="256" y="400"/>
                  <a:pt x="236" y="364"/>
                </a:cubicBezTo>
                <a:cubicBezTo>
                  <a:pt x="229" y="353"/>
                  <a:pt x="214" y="331"/>
                  <a:pt x="214" y="331"/>
                </a:cubicBezTo>
                <a:cubicBezTo>
                  <a:pt x="204" y="287"/>
                  <a:pt x="200" y="251"/>
                  <a:pt x="214" y="205"/>
                </a:cubicBezTo>
                <a:cubicBezTo>
                  <a:pt x="189" y="196"/>
                  <a:pt x="183" y="206"/>
                  <a:pt x="170" y="227"/>
                </a:cubicBezTo>
                <a:cubicBezTo>
                  <a:pt x="168" y="238"/>
                  <a:pt x="170" y="250"/>
                  <a:pt x="165" y="260"/>
                </a:cubicBezTo>
                <a:cubicBezTo>
                  <a:pt x="149" y="291"/>
                  <a:pt x="104" y="352"/>
                  <a:pt x="71" y="364"/>
                </a:cubicBezTo>
                <a:cubicBezTo>
                  <a:pt x="31" y="353"/>
                  <a:pt x="43" y="340"/>
                  <a:pt x="28" y="309"/>
                </a:cubicBezTo>
                <a:cubicBezTo>
                  <a:pt x="18" y="288"/>
                  <a:pt x="6" y="273"/>
                  <a:pt x="0" y="249"/>
                </a:cubicBezTo>
                <a:cubicBezTo>
                  <a:pt x="2" y="231"/>
                  <a:pt x="0" y="211"/>
                  <a:pt x="6" y="194"/>
                </a:cubicBezTo>
                <a:cubicBezTo>
                  <a:pt x="21" y="148"/>
                  <a:pt x="157" y="236"/>
                  <a:pt x="181" y="161"/>
                </a:cubicBezTo>
                <a:close/>
              </a:path>
            </a:pathLst>
          </a:custGeom>
          <a:solidFill>
            <a:schemeClr val="tx1"/>
          </a:solidFill>
          <a:ln w="9525">
            <a:solidFill>
              <a:schemeClr val="tx1"/>
            </a:solidFill>
            <a:round/>
            <a:headEnd/>
            <a:tailEnd/>
          </a:ln>
        </p:spPr>
        <p:txBody>
          <a:bodyPr/>
          <a:lstStyle/>
          <a:p>
            <a:pPr algn="ctr"/>
            <a:endParaRPr lang="en-US" sz="1800"/>
          </a:p>
        </p:txBody>
      </p:sp>
      <p:sp>
        <p:nvSpPr>
          <p:cNvPr id="58" name="Text Box 45"/>
          <p:cNvSpPr txBox="1">
            <a:spLocks noChangeArrowheads="1"/>
          </p:cNvSpPr>
          <p:nvPr/>
        </p:nvSpPr>
        <p:spPr bwMode="auto">
          <a:xfrm>
            <a:off x="4207936" y="2989262"/>
            <a:ext cx="1261533" cy="369332"/>
          </a:xfrm>
          <a:prstGeom prst="rect">
            <a:avLst/>
          </a:prstGeom>
          <a:noFill/>
          <a:ln w="9525">
            <a:noFill/>
            <a:miter lim="800000"/>
            <a:headEnd/>
            <a:tailEnd/>
          </a:ln>
        </p:spPr>
        <p:txBody>
          <a:bodyPr>
            <a:spAutoFit/>
          </a:bodyPr>
          <a:lstStyle/>
          <a:p>
            <a:pPr algn="ctr">
              <a:spcBef>
                <a:spcPct val="50000"/>
              </a:spcBef>
            </a:pPr>
            <a:r>
              <a:rPr lang="en-US"/>
              <a:t>PMN</a:t>
            </a:r>
          </a:p>
        </p:txBody>
      </p:sp>
      <p:sp>
        <p:nvSpPr>
          <p:cNvPr id="59" name="Rectangle 46"/>
          <p:cNvSpPr>
            <a:spLocks noChangeArrowheads="1"/>
          </p:cNvSpPr>
          <p:nvPr/>
        </p:nvSpPr>
        <p:spPr bwMode="auto">
          <a:xfrm>
            <a:off x="1109133" y="4959350"/>
            <a:ext cx="3778251" cy="590550"/>
          </a:xfrm>
          <a:prstGeom prst="rect">
            <a:avLst/>
          </a:prstGeom>
          <a:solidFill>
            <a:srgbClr val="99FF33"/>
          </a:solidFill>
          <a:ln w="9525">
            <a:solidFill>
              <a:schemeClr val="tx1"/>
            </a:solidFill>
            <a:miter lim="800000"/>
            <a:headEnd/>
            <a:tailEnd/>
          </a:ln>
        </p:spPr>
        <p:txBody>
          <a:bodyPr wrap="none" anchor="ctr"/>
          <a:lstStyle/>
          <a:p>
            <a:endParaRPr lang="en-US" sz="1800"/>
          </a:p>
        </p:txBody>
      </p:sp>
      <p:sp>
        <p:nvSpPr>
          <p:cNvPr id="60" name="AutoShape 47"/>
          <p:cNvSpPr>
            <a:spLocks noChangeArrowheads="1"/>
          </p:cNvSpPr>
          <p:nvPr/>
        </p:nvSpPr>
        <p:spPr bwMode="auto">
          <a:xfrm>
            <a:off x="3627974" y="4762511"/>
            <a:ext cx="97367" cy="327025"/>
          </a:xfrm>
          <a:prstGeom prst="flowChartMerge">
            <a:avLst/>
          </a:prstGeom>
          <a:solidFill>
            <a:schemeClr val="tx1"/>
          </a:solidFill>
          <a:ln w="9525">
            <a:solidFill>
              <a:schemeClr val="tx1"/>
            </a:solidFill>
            <a:miter lim="800000"/>
            <a:headEnd/>
            <a:tailEnd/>
          </a:ln>
        </p:spPr>
        <p:txBody>
          <a:bodyPr wrap="none" anchor="ctr"/>
          <a:lstStyle/>
          <a:p>
            <a:endParaRPr lang="en-US" sz="1800"/>
          </a:p>
        </p:txBody>
      </p:sp>
      <p:sp>
        <p:nvSpPr>
          <p:cNvPr id="61" name="AutoShape 48"/>
          <p:cNvSpPr>
            <a:spLocks noChangeArrowheads="1"/>
          </p:cNvSpPr>
          <p:nvPr/>
        </p:nvSpPr>
        <p:spPr bwMode="auto">
          <a:xfrm>
            <a:off x="3048000" y="5614998"/>
            <a:ext cx="1839384" cy="655637"/>
          </a:xfrm>
          <a:prstGeom prst="roundRect">
            <a:avLst>
              <a:gd name="adj" fmla="val 16667"/>
            </a:avLst>
          </a:prstGeom>
          <a:solidFill>
            <a:srgbClr val="FFCC00"/>
          </a:solidFill>
          <a:ln w="9525">
            <a:solidFill>
              <a:schemeClr val="tx1"/>
            </a:solidFill>
            <a:round/>
            <a:headEnd/>
            <a:tailEnd/>
          </a:ln>
        </p:spPr>
        <p:txBody>
          <a:bodyPr wrap="none" anchor="ctr"/>
          <a:lstStyle/>
          <a:p>
            <a:endParaRPr lang="en-US" sz="1800"/>
          </a:p>
        </p:txBody>
      </p:sp>
      <p:sp>
        <p:nvSpPr>
          <p:cNvPr id="62" name="Text Box 49"/>
          <p:cNvSpPr txBox="1">
            <a:spLocks noChangeArrowheads="1"/>
          </p:cNvSpPr>
          <p:nvPr/>
        </p:nvSpPr>
        <p:spPr bwMode="auto">
          <a:xfrm>
            <a:off x="3251200" y="5791200"/>
            <a:ext cx="1845733" cy="369332"/>
          </a:xfrm>
          <a:prstGeom prst="rect">
            <a:avLst/>
          </a:prstGeom>
          <a:noFill/>
          <a:ln w="9525">
            <a:noFill/>
            <a:miter lim="800000"/>
            <a:headEnd/>
            <a:tailEnd/>
          </a:ln>
        </p:spPr>
        <p:txBody>
          <a:bodyPr wrap="square">
            <a:spAutoFit/>
          </a:bodyPr>
          <a:lstStyle/>
          <a:p>
            <a:pPr>
              <a:spcBef>
                <a:spcPct val="50000"/>
              </a:spcBef>
            </a:pPr>
            <a:r>
              <a:rPr lang="en-US" dirty="0" err="1"/>
              <a:t>osteo</a:t>
            </a:r>
            <a:r>
              <a:rPr lang="tr-TR" dirty="0"/>
              <a:t>c</a:t>
            </a:r>
            <a:r>
              <a:rPr lang="en-US" dirty="0"/>
              <a:t>last</a:t>
            </a:r>
          </a:p>
        </p:txBody>
      </p:sp>
      <p:sp>
        <p:nvSpPr>
          <p:cNvPr id="63" name="Text Box 50"/>
          <p:cNvSpPr txBox="1">
            <a:spLocks noChangeArrowheads="1"/>
          </p:cNvSpPr>
          <p:nvPr/>
        </p:nvSpPr>
        <p:spPr bwMode="auto">
          <a:xfrm>
            <a:off x="2658541" y="5049848"/>
            <a:ext cx="1454151" cy="274637"/>
          </a:xfrm>
          <a:prstGeom prst="rect">
            <a:avLst/>
          </a:prstGeom>
          <a:noFill/>
          <a:ln w="9525">
            <a:noFill/>
            <a:miter lim="800000"/>
            <a:headEnd/>
            <a:tailEnd/>
          </a:ln>
        </p:spPr>
        <p:txBody>
          <a:bodyPr>
            <a:spAutoFit/>
          </a:bodyPr>
          <a:lstStyle/>
          <a:p>
            <a:pPr>
              <a:spcBef>
                <a:spcPct val="50000"/>
              </a:spcBef>
            </a:pPr>
            <a:r>
              <a:rPr lang="en-US" sz="1200"/>
              <a:t> KL VCAM-1 </a:t>
            </a:r>
          </a:p>
        </p:txBody>
      </p:sp>
      <p:sp>
        <p:nvSpPr>
          <p:cNvPr id="64" name="AutoShape 51"/>
          <p:cNvSpPr>
            <a:spLocks noChangeArrowheads="1"/>
          </p:cNvSpPr>
          <p:nvPr/>
        </p:nvSpPr>
        <p:spPr bwMode="auto">
          <a:xfrm rot="16200000">
            <a:off x="2736586" y="4877070"/>
            <a:ext cx="328612" cy="99484"/>
          </a:xfrm>
          <a:prstGeom prst="homePlate">
            <a:avLst>
              <a:gd name="adj" fmla="val 110106"/>
            </a:avLst>
          </a:prstGeom>
          <a:solidFill>
            <a:srgbClr val="000066"/>
          </a:solidFill>
          <a:ln w="9525">
            <a:solidFill>
              <a:schemeClr val="tx1"/>
            </a:solidFill>
            <a:miter lim="800000"/>
            <a:headEnd/>
            <a:tailEnd/>
          </a:ln>
        </p:spPr>
        <p:txBody>
          <a:bodyPr vert="eaVert" wrap="none" anchor="ctr"/>
          <a:lstStyle/>
          <a:p>
            <a:endParaRPr lang="en-US" sz="1800"/>
          </a:p>
        </p:txBody>
      </p:sp>
      <p:sp>
        <p:nvSpPr>
          <p:cNvPr id="65" name="AutoShape 52"/>
          <p:cNvSpPr>
            <a:spLocks noChangeArrowheads="1"/>
          </p:cNvSpPr>
          <p:nvPr/>
        </p:nvSpPr>
        <p:spPr bwMode="auto">
          <a:xfrm rot="16200000">
            <a:off x="3092450" y="4844261"/>
            <a:ext cx="393700" cy="95251"/>
          </a:xfrm>
          <a:prstGeom prst="flowChartOnlineStorage">
            <a:avLst/>
          </a:prstGeom>
          <a:solidFill>
            <a:srgbClr val="003300"/>
          </a:solidFill>
          <a:ln w="9525">
            <a:solidFill>
              <a:schemeClr val="tx1"/>
            </a:solidFill>
            <a:miter lim="800000"/>
            <a:headEnd/>
            <a:tailEnd/>
          </a:ln>
        </p:spPr>
        <p:txBody>
          <a:bodyPr vert="eaVert" wrap="none" anchor="ctr"/>
          <a:lstStyle/>
          <a:p>
            <a:endParaRPr lang="en-US" sz="1800"/>
          </a:p>
        </p:txBody>
      </p:sp>
      <p:sp>
        <p:nvSpPr>
          <p:cNvPr id="66" name="Oval 53"/>
          <p:cNvSpPr>
            <a:spLocks noChangeArrowheads="1"/>
          </p:cNvSpPr>
          <p:nvPr/>
        </p:nvSpPr>
        <p:spPr bwMode="auto">
          <a:xfrm>
            <a:off x="2463803" y="4695825"/>
            <a:ext cx="99484" cy="393700"/>
          </a:xfrm>
          <a:prstGeom prst="ellipse">
            <a:avLst/>
          </a:prstGeom>
          <a:solidFill>
            <a:srgbClr val="CC0000"/>
          </a:solidFill>
          <a:ln w="9525">
            <a:solidFill>
              <a:schemeClr val="tx1"/>
            </a:solidFill>
            <a:round/>
            <a:headEnd/>
            <a:tailEnd/>
          </a:ln>
        </p:spPr>
        <p:txBody>
          <a:bodyPr wrap="none" anchor="ctr"/>
          <a:lstStyle/>
          <a:p>
            <a:endParaRPr lang="en-US" sz="1800"/>
          </a:p>
        </p:txBody>
      </p:sp>
      <p:sp>
        <p:nvSpPr>
          <p:cNvPr id="67" name="Text Box 54"/>
          <p:cNvSpPr txBox="1">
            <a:spLocks noChangeArrowheads="1"/>
          </p:cNvSpPr>
          <p:nvPr/>
        </p:nvSpPr>
        <p:spPr bwMode="auto">
          <a:xfrm>
            <a:off x="3335867" y="3802065"/>
            <a:ext cx="1066800" cy="274637"/>
          </a:xfrm>
          <a:prstGeom prst="rect">
            <a:avLst/>
          </a:prstGeom>
          <a:noFill/>
          <a:ln w="9525">
            <a:noFill/>
            <a:miter lim="800000"/>
            <a:headEnd/>
            <a:tailEnd/>
          </a:ln>
        </p:spPr>
        <p:txBody>
          <a:bodyPr>
            <a:spAutoFit/>
          </a:bodyPr>
          <a:lstStyle/>
          <a:p>
            <a:pPr>
              <a:spcBef>
                <a:spcPct val="50000"/>
              </a:spcBef>
            </a:pPr>
            <a:r>
              <a:rPr lang="en-US" sz="1200"/>
              <a:t>CXCR4</a:t>
            </a:r>
          </a:p>
        </p:txBody>
      </p:sp>
      <p:sp>
        <p:nvSpPr>
          <p:cNvPr id="68" name="Oval 55"/>
          <p:cNvSpPr>
            <a:spLocks noChangeArrowheads="1"/>
          </p:cNvSpPr>
          <p:nvPr/>
        </p:nvSpPr>
        <p:spPr bwMode="auto">
          <a:xfrm>
            <a:off x="2368551" y="3448052"/>
            <a:ext cx="1066800" cy="592137"/>
          </a:xfrm>
          <a:prstGeom prst="ellipse">
            <a:avLst/>
          </a:prstGeom>
          <a:solidFill>
            <a:srgbClr val="CCCCFF"/>
          </a:solidFill>
          <a:ln w="9525">
            <a:solidFill>
              <a:schemeClr val="tx1"/>
            </a:solidFill>
            <a:round/>
            <a:headEnd/>
            <a:tailEnd/>
          </a:ln>
        </p:spPr>
        <p:txBody>
          <a:bodyPr wrap="none" anchor="ctr"/>
          <a:lstStyle/>
          <a:p>
            <a:endParaRPr lang="en-US" sz="1800"/>
          </a:p>
        </p:txBody>
      </p:sp>
      <p:sp>
        <p:nvSpPr>
          <p:cNvPr id="69" name="Text Box 56"/>
          <p:cNvSpPr txBox="1">
            <a:spLocks noChangeArrowheads="1"/>
          </p:cNvSpPr>
          <p:nvPr/>
        </p:nvSpPr>
        <p:spPr bwMode="auto">
          <a:xfrm>
            <a:off x="2563284" y="3579813"/>
            <a:ext cx="967317" cy="369332"/>
          </a:xfrm>
          <a:prstGeom prst="rect">
            <a:avLst/>
          </a:prstGeom>
          <a:no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cs typeface="+mn-cs"/>
              </a:rPr>
              <a:t>HSC</a:t>
            </a:r>
          </a:p>
        </p:txBody>
      </p:sp>
      <p:sp>
        <p:nvSpPr>
          <p:cNvPr id="70" name="AutoShape 57"/>
          <p:cNvSpPr>
            <a:spLocks noChangeArrowheads="1"/>
          </p:cNvSpPr>
          <p:nvPr/>
        </p:nvSpPr>
        <p:spPr bwMode="auto">
          <a:xfrm rot="16200000">
            <a:off x="2736586" y="4022995"/>
            <a:ext cx="328612" cy="99484"/>
          </a:xfrm>
          <a:prstGeom prst="chevron">
            <a:avLst>
              <a:gd name="adj" fmla="val 110106"/>
            </a:avLst>
          </a:prstGeom>
          <a:solidFill>
            <a:srgbClr val="3333FF"/>
          </a:solidFill>
          <a:ln w="9525">
            <a:solidFill>
              <a:schemeClr val="tx1"/>
            </a:solidFill>
            <a:miter lim="800000"/>
            <a:headEnd/>
            <a:tailEnd/>
          </a:ln>
        </p:spPr>
        <p:txBody>
          <a:bodyPr vert="eaVert" wrap="none" anchor="ctr"/>
          <a:lstStyle/>
          <a:p>
            <a:endParaRPr lang="en-US" sz="1800"/>
          </a:p>
        </p:txBody>
      </p:sp>
      <p:sp>
        <p:nvSpPr>
          <p:cNvPr id="71" name="Text Box 58"/>
          <p:cNvSpPr txBox="1">
            <a:spLocks noChangeArrowheads="1"/>
          </p:cNvSpPr>
          <p:nvPr/>
        </p:nvSpPr>
        <p:spPr bwMode="auto">
          <a:xfrm>
            <a:off x="1883833" y="4040189"/>
            <a:ext cx="874184" cy="274637"/>
          </a:xfrm>
          <a:prstGeom prst="rect">
            <a:avLst/>
          </a:prstGeom>
          <a:noFill/>
          <a:ln w="9525">
            <a:noFill/>
            <a:miter lim="800000"/>
            <a:headEnd/>
            <a:tailEnd/>
          </a:ln>
        </p:spPr>
        <p:txBody>
          <a:bodyPr>
            <a:spAutoFit/>
          </a:bodyPr>
          <a:lstStyle/>
          <a:p>
            <a:pPr>
              <a:spcBef>
                <a:spcPct val="50000"/>
              </a:spcBef>
            </a:pPr>
            <a:r>
              <a:rPr lang="en-US" sz="1200"/>
              <a:t>CD62L</a:t>
            </a:r>
          </a:p>
        </p:txBody>
      </p:sp>
      <p:sp>
        <p:nvSpPr>
          <p:cNvPr id="72" name="Text Box 59"/>
          <p:cNvSpPr txBox="1">
            <a:spLocks noChangeArrowheads="1"/>
          </p:cNvSpPr>
          <p:nvPr/>
        </p:nvSpPr>
        <p:spPr bwMode="auto">
          <a:xfrm>
            <a:off x="2658533" y="4170373"/>
            <a:ext cx="872067" cy="274637"/>
          </a:xfrm>
          <a:prstGeom prst="rect">
            <a:avLst/>
          </a:prstGeom>
          <a:noFill/>
          <a:ln w="9525">
            <a:noFill/>
            <a:miter lim="800000"/>
            <a:headEnd/>
            <a:tailEnd/>
          </a:ln>
        </p:spPr>
        <p:txBody>
          <a:bodyPr>
            <a:spAutoFit/>
          </a:bodyPr>
          <a:lstStyle/>
          <a:p>
            <a:pPr>
              <a:spcBef>
                <a:spcPct val="50000"/>
              </a:spcBef>
            </a:pPr>
            <a:r>
              <a:rPr lang="en-US" sz="1200"/>
              <a:t>Kit</a:t>
            </a:r>
          </a:p>
        </p:txBody>
      </p:sp>
      <p:sp>
        <p:nvSpPr>
          <p:cNvPr id="73" name="Oval 60"/>
          <p:cNvSpPr>
            <a:spLocks noChangeArrowheads="1"/>
          </p:cNvSpPr>
          <p:nvPr/>
        </p:nvSpPr>
        <p:spPr bwMode="auto">
          <a:xfrm rot="11810757">
            <a:off x="2658541" y="3841758"/>
            <a:ext cx="97367" cy="395287"/>
          </a:xfrm>
          <a:prstGeom prst="ellipse">
            <a:avLst/>
          </a:prstGeom>
          <a:solidFill>
            <a:srgbClr val="FF3300"/>
          </a:solidFill>
          <a:ln w="9525">
            <a:solidFill>
              <a:schemeClr val="tx1"/>
            </a:solidFill>
            <a:round/>
            <a:headEnd/>
            <a:tailEnd/>
          </a:ln>
        </p:spPr>
        <p:txBody>
          <a:bodyPr rot="10800000" wrap="none" anchor="ctr"/>
          <a:lstStyle/>
          <a:p>
            <a:endParaRPr lang="en-US" sz="1800"/>
          </a:p>
        </p:txBody>
      </p:sp>
      <p:sp>
        <p:nvSpPr>
          <p:cNvPr id="74" name="Text Box 61"/>
          <p:cNvSpPr txBox="1">
            <a:spLocks noChangeArrowheads="1"/>
          </p:cNvSpPr>
          <p:nvPr/>
        </p:nvSpPr>
        <p:spPr bwMode="auto">
          <a:xfrm>
            <a:off x="3143253" y="4040189"/>
            <a:ext cx="872067" cy="274637"/>
          </a:xfrm>
          <a:prstGeom prst="rect">
            <a:avLst/>
          </a:prstGeom>
          <a:noFill/>
          <a:ln w="9525">
            <a:noFill/>
            <a:miter lim="800000"/>
            <a:headEnd/>
            <a:tailEnd/>
          </a:ln>
        </p:spPr>
        <p:txBody>
          <a:bodyPr>
            <a:spAutoFit/>
          </a:bodyPr>
          <a:lstStyle/>
          <a:p>
            <a:pPr>
              <a:spcBef>
                <a:spcPct val="50000"/>
              </a:spcBef>
            </a:pPr>
            <a:r>
              <a:rPr lang="en-US" sz="1200"/>
              <a:t>VLA-4</a:t>
            </a:r>
          </a:p>
        </p:txBody>
      </p:sp>
      <p:grpSp>
        <p:nvGrpSpPr>
          <p:cNvPr id="4" name="Group 62"/>
          <p:cNvGrpSpPr>
            <a:grpSpLocks/>
          </p:cNvGrpSpPr>
          <p:nvPr/>
        </p:nvGrpSpPr>
        <p:grpSpPr bwMode="auto">
          <a:xfrm rot="20548315">
            <a:off x="3048000" y="3841755"/>
            <a:ext cx="127000" cy="388937"/>
            <a:chOff x="2864" y="2404"/>
            <a:chExt cx="64" cy="284"/>
          </a:xfrm>
        </p:grpSpPr>
        <p:sp>
          <p:nvSpPr>
            <p:cNvPr id="76" name="Line 63"/>
            <p:cNvSpPr>
              <a:spLocks noChangeShapeType="1"/>
            </p:cNvSpPr>
            <p:nvPr/>
          </p:nvSpPr>
          <p:spPr bwMode="auto">
            <a:xfrm rot="1022883">
              <a:off x="2864" y="2404"/>
              <a:ext cx="64" cy="192"/>
            </a:xfrm>
            <a:prstGeom prst="line">
              <a:avLst/>
            </a:prstGeom>
            <a:noFill/>
            <a:ln w="38100">
              <a:solidFill>
                <a:srgbClr val="008000"/>
              </a:solidFill>
              <a:round/>
              <a:headEnd/>
              <a:tailEnd/>
            </a:ln>
          </p:spPr>
          <p:txBody>
            <a:bodyPr/>
            <a:lstStyle/>
            <a:p>
              <a:endParaRPr lang="tr-TR"/>
            </a:p>
          </p:txBody>
        </p:sp>
        <p:sp>
          <p:nvSpPr>
            <p:cNvPr id="77" name="Oval 64"/>
            <p:cNvSpPr>
              <a:spLocks noChangeArrowheads="1"/>
            </p:cNvSpPr>
            <p:nvPr/>
          </p:nvSpPr>
          <p:spPr bwMode="auto">
            <a:xfrm>
              <a:off x="2880" y="2592"/>
              <a:ext cx="48" cy="96"/>
            </a:xfrm>
            <a:prstGeom prst="ellipse">
              <a:avLst/>
            </a:prstGeom>
            <a:solidFill>
              <a:srgbClr val="008000"/>
            </a:solidFill>
            <a:ln w="9525">
              <a:solidFill>
                <a:schemeClr val="tx1"/>
              </a:solidFill>
              <a:round/>
              <a:headEnd/>
              <a:tailEnd/>
            </a:ln>
          </p:spPr>
          <p:txBody>
            <a:bodyPr wrap="none" anchor="ctr"/>
            <a:lstStyle/>
            <a:p>
              <a:endParaRPr lang="en-US" sz="1800"/>
            </a:p>
          </p:txBody>
        </p:sp>
      </p:grpSp>
      <p:sp>
        <p:nvSpPr>
          <p:cNvPr id="78" name="AutoShape 65"/>
          <p:cNvSpPr>
            <a:spLocks noChangeArrowheads="1"/>
          </p:cNvSpPr>
          <p:nvPr/>
        </p:nvSpPr>
        <p:spPr bwMode="auto">
          <a:xfrm rot="7865681">
            <a:off x="3255971" y="3713162"/>
            <a:ext cx="66675" cy="482600"/>
          </a:xfrm>
          <a:prstGeom prst="flowChartMerge">
            <a:avLst/>
          </a:prstGeom>
          <a:solidFill>
            <a:schemeClr val="bg1"/>
          </a:solidFill>
          <a:ln w="9525">
            <a:solidFill>
              <a:schemeClr val="tx1"/>
            </a:solidFill>
            <a:miter lim="800000"/>
            <a:headEnd/>
            <a:tailEnd/>
          </a:ln>
        </p:spPr>
        <p:txBody>
          <a:bodyPr rot="10800000" vert="eaVert" wrap="none" anchor="ctr"/>
          <a:lstStyle/>
          <a:p>
            <a:endParaRPr lang="en-US" sz="1800"/>
          </a:p>
        </p:txBody>
      </p:sp>
      <p:sp>
        <p:nvSpPr>
          <p:cNvPr id="79" name="Text Box 66"/>
          <p:cNvSpPr txBox="1">
            <a:spLocks noChangeArrowheads="1"/>
          </p:cNvSpPr>
          <p:nvPr/>
        </p:nvSpPr>
        <p:spPr bwMode="auto">
          <a:xfrm>
            <a:off x="4165608" y="5211774"/>
            <a:ext cx="969433" cy="274637"/>
          </a:xfrm>
          <a:prstGeom prst="rect">
            <a:avLst/>
          </a:prstGeom>
          <a:noFill/>
          <a:ln w="9525">
            <a:noFill/>
            <a:miter lim="800000"/>
            <a:headEnd/>
            <a:tailEnd/>
          </a:ln>
        </p:spPr>
        <p:txBody>
          <a:bodyPr>
            <a:spAutoFit/>
          </a:bodyPr>
          <a:lstStyle/>
          <a:p>
            <a:pPr>
              <a:spcBef>
                <a:spcPct val="50000"/>
              </a:spcBef>
            </a:pPr>
            <a:r>
              <a:rPr lang="en-US" sz="1200" dirty="0"/>
              <a:t>SDF-1 </a:t>
            </a:r>
          </a:p>
        </p:txBody>
      </p:sp>
      <p:sp>
        <p:nvSpPr>
          <p:cNvPr id="80" name="Text Box 67"/>
          <p:cNvSpPr txBox="1">
            <a:spLocks noChangeArrowheads="1"/>
          </p:cNvSpPr>
          <p:nvPr/>
        </p:nvSpPr>
        <p:spPr bwMode="auto">
          <a:xfrm>
            <a:off x="1979084" y="5049848"/>
            <a:ext cx="874184" cy="274637"/>
          </a:xfrm>
          <a:prstGeom prst="rect">
            <a:avLst/>
          </a:prstGeom>
          <a:noFill/>
          <a:ln w="9525">
            <a:noFill/>
            <a:miter lim="800000"/>
            <a:headEnd/>
            <a:tailEnd/>
          </a:ln>
        </p:spPr>
        <p:txBody>
          <a:bodyPr>
            <a:spAutoFit/>
          </a:bodyPr>
          <a:lstStyle/>
          <a:p>
            <a:pPr>
              <a:spcBef>
                <a:spcPct val="50000"/>
              </a:spcBef>
            </a:pPr>
            <a:r>
              <a:rPr lang="en-US" sz="1200"/>
              <a:t> CD62 </a:t>
            </a:r>
          </a:p>
        </p:txBody>
      </p:sp>
      <p:sp>
        <p:nvSpPr>
          <p:cNvPr id="81" name="AutoShape 68"/>
          <p:cNvSpPr>
            <a:spLocks noChangeArrowheads="1"/>
          </p:cNvSpPr>
          <p:nvPr/>
        </p:nvSpPr>
        <p:spPr bwMode="auto">
          <a:xfrm>
            <a:off x="1109134" y="5614998"/>
            <a:ext cx="1841500" cy="655637"/>
          </a:xfrm>
          <a:prstGeom prst="roundRect">
            <a:avLst>
              <a:gd name="adj" fmla="val 16667"/>
            </a:avLst>
          </a:prstGeom>
          <a:solidFill>
            <a:srgbClr val="FFCC00"/>
          </a:solidFill>
          <a:ln w="9525">
            <a:solidFill>
              <a:schemeClr val="tx1"/>
            </a:solidFill>
            <a:round/>
            <a:headEnd/>
            <a:tailEnd/>
          </a:ln>
        </p:spPr>
        <p:txBody>
          <a:bodyPr wrap="none" anchor="ctr"/>
          <a:lstStyle/>
          <a:p>
            <a:endParaRPr lang="en-US" sz="1800"/>
          </a:p>
        </p:txBody>
      </p:sp>
      <p:sp>
        <p:nvSpPr>
          <p:cNvPr id="82" name="Text Box 69"/>
          <p:cNvSpPr txBox="1">
            <a:spLocks noChangeArrowheads="1"/>
          </p:cNvSpPr>
          <p:nvPr/>
        </p:nvSpPr>
        <p:spPr bwMode="auto">
          <a:xfrm>
            <a:off x="1399117" y="5791200"/>
            <a:ext cx="1750483" cy="369332"/>
          </a:xfrm>
          <a:prstGeom prst="rect">
            <a:avLst/>
          </a:prstGeom>
          <a:noFill/>
          <a:ln w="9525">
            <a:noFill/>
            <a:miter lim="800000"/>
            <a:headEnd/>
            <a:tailEnd/>
          </a:ln>
        </p:spPr>
        <p:txBody>
          <a:bodyPr wrap="square">
            <a:spAutoFit/>
          </a:bodyPr>
          <a:lstStyle/>
          <a:p>
            <a:pPr>
              <a:spcBef>
                <a:spcPct val="50000"/>
              </a:spcBef>
            </a:pPr>
            <a:r>
              <a:rPr lang="en-US" dirty="0" err="1"/>
              <a:t>osteoblast</a:t>
            </a:r>
            <a:endParaRPr lang="en-US" dirty="0"/>
          </a:p>
        </p:txBody>
      </p:sp>
      <p:sp>
        <p:nvSpPr>
          <p:cNvPr id="83" name="AutoShape 70"/>
          <p:cNvSpPr>
            <a:spLocks noChangeArrowheads="1"/>
          </p:cNvSpPr>
          <p:nvPr/>
        </p:nvSpPr>
        <p:spPr bwMode="auto">
          <a:xfrm rot="2447383">
            <a:off x="2463803" y="3776662"/>
            <a:ext cx="99484" cy="328612"/>
          </a:xfrm>
          <a:prstGeom prst="plus">
            <a:avLst>
              <a:gd name="adj" fmla="val 50000"/>
            </a:avLst>
          </a:prstGeom>
          <a:solidFill>
            <a:srgbClr val="FFFF00"/>
          </a:solidFill>
          <a:ln w="9525">
            <a:solidFill>
              <a:schemeClr val="tx1"/>
            </a:solidFill>
            <a:miter lim="800000"/>
            <a:headEnd/>
            <a:tailEnd/>
          </a:ln>
        </p:spPr>
        <p:txBody>
          <a:bodyPr wrap="none" anchor="ctr"/>
          <a:lstStyle/>
          <a:p>
            <a:endParaRPr lang="en-US" sz="1800"/>
          </a:p>
        </p:txBody>
      </p:sp>
      <p:sp>
        <p:nvSpPr>
          <p:cNvPr id="84" name="Text Box 71"/>
          <p:cNvSpPr txBox="1">
            <a:spLocks noChangeArrowheads="1"/>
          </p:cNvSpPr>
          <p:nvPr/>
        </p:nvSpPr>
        <p:spPr bwMode="auto">
          <a:xfrm>
            <a:off x="1786469" y="3802065"/>
            <a:ext cx="872067" cy="274637"/>
          </a:xfrm>
          <a:prstGeom prst="rect">
            <a:avLst/>
          </a:prstGeom>
          <a:noFill/>
          <a:ln w="9525">
            <a:noFill/>
            <a:miter lim="800000"/>
            <a:headEnd/>
            <a:tailEnd/>
          </a:ln>
        </p:spPr>
        <p:txBody>
          <a:bodyPr>
            <a:spAutoFit/>
          </a:bodyPr>
          <a:lstStyle/>
          <a:p>
            <a:pPr>
              <a:spcBef>
                <a:spcPct val="50000"/>
              </a:spcBef>
            </a:pPr>
            <a:r>
              <a:rPr lang="en-US" sz="1200"/>
              <a:t>CD44</a:t>
            </a:r>
          </a:p>
        </p:txBody>
      </p:sp>
      <p:sp>
        <p:nvSpPr>
          <p:cNvPr id="85" name="Freeform 72"/>
          <p:cNvSpPr>
            <a:spLocks/>
          </p:cNvSpPr>
          <p:nvPr/>
        </p:nvSpPr>
        <p:spPr bwMode="auto">
          <a:xfrm>
            <a:off x="2004487" y="4752975"/>
            <a:ext cx="266700" cy="271462"/>
          </a:xfrm>
          <a:custGeom>
            <a:avLst/>
            <a:gdLst>
              <a:gd name="T0" fmla="*/ 66 w 132"/>
              <a:gd name="T1" fmla="*/ 177 h 198"/>
              <a:gd name="T2" fmla="*/ 64 w 132"/>
              <a:gd name="T3" fmla="*/ 49 h 198"/>
              <a:gd name="T4" fmla="*/ 24 w 132"/>
              <a:gd name="T5" fmla="*/ 27 h 198"/>
              <a:gd name="T6" fmla="*/ 41 w 132"/>
              <a:gd name="T7" fmla="*/ 33 h 198"/>
              <a:gd name="T8" fmla="*/ 97 w 132"/>
              <a:gd name="T9" fmla="*/ 27 h 198"/>
              <a:gd name="T10" fmla="*/ 91 w 132"/>
              <a:gd name="T11" fmla="*/ 4 h 198"/>
              <a:gd name="T12" fmla="*/ 66 w 132"/>
              <a:gd name="T13" fmla="*/ 10 h 198"/>
              <a:gd name="T14" fmla="*/ 68 w 132"/>
              <a:gd name="T15" fmla="*/ 37 h 198"/>
              <a:gd name="T16" fmla="*/ 125 w 132"/>
              <a:gd name="T17" fmla="*/ 27 h 1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2"/>
              <a:gd name="T28" fmla="*/ 0 h 198"/>
              <a:gd name="T29" fmla="*/ 132 w 132"/>
              <a:gd name="T30" fmla="*/ 198 h 19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2" h="198">
                <a:moveTo>
                  <a:pt x="69" y="198"/>
                </a:moveTo>
                <a:cubicBezTo>
                  <a:pt x="67" y="151"/>
                  <a:pt x="71" y="103"/>
                  <a:pt x="64" y="56"/>
                </a:cubicBezTo>
                <a:cubicBezTo>
                  <a:pt x="61" y="37"/>
                  <a:pt x="0" y="51"/>
                  <a:pt x="24" y="27"/>
                </a:cubicBezTo>
                <a:cubicBezTo>
                  <a:pt x="28" y="23"/>
                  <a:pt x="35" y="31"/>
                  <a:pt x="41" y="33"/>
                </a:cubicBezTo>
                <a:cubicBezTo>
                  <a:pt x="62" y="31"/>
                  <a:pt x="85" y="37"/>
                  <a:pt x="104" y="27"/>
                </a:cubicBezTo>
                <a:cubicBezTo>
                  <a:pt x="111" y="23"/>
                  <a:pt x="105" y="7"/>
                  <a:pt x="98" y="4"/>
                </a:cubicBezTo>
                <a:cubicBezTo>
                  <a:pt x="89" y="0"/>
                  <a:pt x="79" y="8"/>
                  <a:pt x="69" y="10"/>
                </a:cubicBezTo>
                <a:cubicBezTo>
                  <a:pt x="71" y="21"/>
                  <a:pt x="65" y="39"/>
                  <a:pt x="75" y="44"/>
                </a:cubicBezTo>
                <a:cubicBezTo>
                  <a:pt x="120" y="66"/>
                  <a:pt x="123" y="48"/>
                  <a:pt x="132" y="27"/>
                </a:cubicBezTo>
              </a:path>
            </a:pathLst>
          </a:custGeom>
          <a:noFill/>
          <a:ln w="19050">
            <a:solidFill>
              <a:schemeClr val="tx1"/>
            </a:solidFill>
            <a:round/>
            <a:headEnd/>
            <a:tailEnd/>
          </a:ln>
        </p:spPr>
        <p:txBody>
          <a:bodyPr/>
          <a:lstStyle/>
          <a:p>
            <a:pPr algn="ctr"/>
            <a:endParaRPr lang="en-US" sz="1800"/>
          </a:p>
        </p:txBody>
      </p:sp>
      <p:sp>
        <p:nvSpPr>
          <p:cNvPr id="86" name="Text Box 73"/>
          <p:cNvSpPr txBox="1">
            <a:spLocks noChangeArrowheads="1"/>
          </p:cNvSpPr>
          <p:nvPr/>
        </p:nvSpPr>
        <p:spPr bwMode="auto">
          <a:xfrm>
            <a:off x="1691220" y="4916498"/>
            <a:ext cx="967317" cy="274637"/>
          </a:xfrm>
          <a:prstGeom prst="rect">
            <a:avLst/>
          </a:prstGeom>
          <a:noFill/>
          <a:ln w="9525">
            <a:noFill/>
            <a:miter lim="800000"/>
            <a:headEnd/>
            <a:tailEnd/>
          </a:ln>
        </p:spPr>
        <p:txBody>
          <a:bodyPr>
            <a:spAutoFit/>
          </a:bodyPr>
          <a:lstStyle/>
          <a:p>
            <a:pPr>
              <a:spcBef>
                <a:spcPct val="50000"/>
              </a:spcBef>
            </a:pPr>
            <a:r>
              <a:rPr lang="en-US" sz="1200"/>
              <a:t>HA </a:t>
            </a:r>
          </a:p>
        </p:txBody>
      </p:sp>
      <p:sp>
        <p:nvSpPr>
          <p:cNvPr id="87" name="Text Box 74"/>
          <p:cNvSpPr txBox="1">
            <a:spLocks noChangeArrowheads="1"/>
          </p:cNvSpPr>
          <p:nvPr/>
        </p:nvSpPr>
        <p:spPr bwMode="auto">
          <a:xfrm>
            <a:off x="1206508" y="5286375"/>
            <a:ext cx="3585633" cy="369332"/>
          </a:xfrm>
          <a:prstGeom prst="rect">
            <a:avLst/>
          </a:prstGeom>
          <a:noFill/>
          <a:ln w="9525">
            <a:noFill/>
            <a:miter lim="800000"/>
            <a:headEnd/>
            <a:tailEnd/>
          </a:ln>
        </p:spPr>
        <p:txBody>
          <a:bodyPr>
            <a:spAutoFit/>
          </a:bodyPr>
          <a:lstStyle/>
          <a:p>
            <a:pPr algn="ctr">
              <a:spcBef>
                <a:spcPct val="50000"/>
              </a:spcBef>
            </a:pPr>
            <a:r>
              <a:rPr lang="en-US"/>
              <a:t>Extracellular matrix</a:t>
            </a:r>
          </a:p>
        </p:txBody>
      </p:sp>
      <p:sp>
        <p:nvSpPr>
          <p:cNvPr id="88" name="AutoShape 75"/>
          <p:cNvSpPr>
            <a:spLocks noChangeArrowheads="1"/>
          </p:cNvSpPr>
          <p:nvPr/>
        </p:nvSpPr>
        <p:spPr bwMode="auto">
          <a:xfrm flipH="1">
            <a:off x="2175941" y="4368811"/>
            <a:ext cx="1452033" cy="261937"/>
          </a:xfrm>
          <a:prstGeom prst="curvedUpArrow">
            <a:avLst>
              <a:gd name="adj1" fmla="val 83152"/>
              <a:gd name="adj2" fmla="val 166303"/>
              <a:gd name="adj3" fmla="val 33333"/>
            </a:avLst>
          </a:prstGeom>
          <a:solidFill>
            <a:srgbClr val="CC0000"/>
          </a:solidFill>
          <a:ln w="9525">
            <a:solidFill>
              <a:schemeClr val="tx1"/>
            </a:solidFill>
            <a:miter lim="800000"/>
            <a:headEnd/>
            <a:tailEnd/>
          </a:ln>
        </p:spPr>
        <p:txBody>
          <a:bodyPr wrap="none" anchor="ctr"/>
          <a:lstStyle/>
          <a:p>
            <a:endParaRPr lang="en-US" sz="1800"/>
          </a:p>
        </p:txBody>
      </p:sp>
      <p:grpSp>
        <p:nvGrpSpPr>
          <p:cNvPr id="5" name="Group 76"/>
          <p:cNvGrpSpPr>
            <a:grpSpLocks/>
          </p:cNvGrpSpPr>
          <p:nvPr/>
        </p:nvGrpSpPr>
        <p:grpSpPr bwMode="auto">
          <a:xfrm>
            <a:off x="3143251" y="4762511"/>
            <a:ext cx="292100" cy="65087"/>
            <a:chOff x="576" y="1152"/>
            <a:chExt cx="864" cy="240"/>
          </a:xfrm>
        </p:grpSpPr>
        <p:sp>
          <p:nvSpPr>
            <p:cNvPr id="90" name="Line 77"/>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91" name="Line 78"/>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92" name="Line 79"/>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93" name="Line 80"/>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94" name="Line 81"/>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grpSp>
        <p:nvGrpSpPr>
          <p:cNvPr id="6" name="Group 82"/>
          <p:cNvGrpSpPr>
            <a:grpSpLocks/>
          </p:cNvGrpSpPr>
          <p:nvPr/>
        </p:nvGrpSpPr>
        <p:grpSpPr bwMode="auto">
          <a:xfrm>
            <a:off x="2755903" y="4105282"/>
            <a:ext cx="292100" cy="65087"/>
            <a:chOff x="576" y="1152"/>
            <a:chExt cx="864" cy="240"/>
          </a:xfrm>
        </p:grpSpPr>
        <p:sp>
          <p:nvSpPr>
            <p:cNvPr id="96" name="Line 83"/>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97" name="Line 84"/>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98" name="Line 85"/>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99" name="Line 86"/>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100" name="Line 87"/>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grpSp>
        <p:nvGrpSpPr>
          <p:cNvPr id="7" name="Group 88"/>
          <p:cNvGrpSpPr>
            <a:grpSpLocks/>
          </p:cNvGrpSpPr>
          <p:nvPr/>
        </p:nvGrpSpPr>
        <p:grpSpPr bwMode="auto">
          <a:xfrm rot="18497410">
            <a:off x="3288242" y="3956315"/>
            <a:ext cx="196850" cy="99484"/>
            <a:chOff x="576" y="1152"/>
            <a:chExt cx="864" cy="240"/>
          </a:xfrm>
        </p:grpSpPr>
        <p:sp>
          <p:nvSpPr>
            <p:cNvPr id="102" name="Line 89"/>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103" name="Line 90"/>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104" name="Line 91"/>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105" name="Line 92"/>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106" name="Line 93"/>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sp>
        <p:nvSpPr>
          <p:cNvPr id="107" name="AutoShape 95"/>
          <p:cNvSpPr>
            <a:spLocks noChangeArrowheads="1"/>
          </p:cNvSpPr>
          <p:nvPr/>
        </p:nvSpPr>
        <p:spPr bwMode="auto">
          <a:xfrm>
            <a:off x="914401" y="1676408"/>
            <a:ext cx="4885267" cy="4725987"/>
          </a:xfrm>
          <a:prstGeom prst="roundRect">
            <a:avLst>
              <a:gd name="adj" fmla="val 2449"/>
            </a:avLst>
          </a:prstGeom>
          <a:noFill/>
          <a:ln w="9525">
            <a:solidFill>
              <a:schemeClr val="tx1"/>
            </a:solidFill>
            <a:round/>
            <a:headEnd/>
            <a:tailEnd/>
          </a:ln>
        </p:spPr>
        <p:txBody>
          <a:bodyPr wrap="none" anchor="ctr"/>
          <a:lstStyle/>
          <a:p>
            <a:endParaRPr lang="en-US" sz="1800"/>
          </a:p>
        </p:txBody>
      </p:sp>
      <p:sp>
        <p:nvSpPr>
          <p:cNvPr id="108" name="Text Box 97"/>
          <p:cNvSpPr txBox="1">
            <a:spLocks noChangeArrowheads="1"/>
          </p:cNvSpPr>
          <p:nvPr/>
        </p:nvSpPr>
        <p:spPr bwMode="auto">
          <a:xfrm>
            <a:off x="929225" y="1743076"/>
            <a:ext cx="830677" cy="461665"/>
          </a:xfrm>
          <a:prstGeom prst="rect">
            <a:avLst/>
          </a:prstGeom>
          <a:noFill/>
          <a:ln w="9525">
            <a:noFill/>
            <a:miter lim="800000"/>
            <a:headEnd/>
            <a:tailEnd/>
          </a:ln>
          <a:effectLst/>
        </p:spPr>
        <p:txBody>
          <a:bodyPr wrap="none">
            <a:spAutoFit/>
          </a:bodyPr>
          <a:lstStyle/>
          <a:p>
            <a:pPr>
              <a:defRPr/>
            </a:pPr>
            <a:r>
              <a:rPr lang="tr-TR" sz="2400" b="1" dirty="0">
                <a:effectLst>
                  <a:outerShdw blurRad="38100" dist="38100" dir="2700000" algn="tl">
                    <a:srgbClr val="C0C0C0"/>
                  </a:outerShdw>
                </a:effectLst>
              </a:rPr>
              <a:t>GCSF</a:t>
            </a:r>
            <a:endParaRPr lang="en-US" sz="2400" b="1" dirty="0">
              <a:effectLst>
                <a:outerShdw blurRad="38100" dist="38100" dir="2700000" algn="tl">
                  <a:srgbClr val="C0C0C0"/>
                </a:outerShdw>
              </a:effectLst>
              <a:cs typeface="+mn-cs"/>
            </a:endParaRPr>
          </a:p>
        </p:txBody>
      </p:sp>
      <p:grpSp>
        <p:nvGrpSpPr>
          <p:cNvPr id="8" name="Group 98"/>
          <p:cNvGrpSpPr>
            <a:grpSpLocks/>
          </p:cNvGrpSpPr>
          <p:nvPr/>
        </p:nvGrpSpPr>
        <p:grpSpPr bwMode="auto">
          <a:xfrm>
            <a:off x="3530600" y="4762511"/>
            <a:ext cx="289984" cy="65087"/>
            <a:chOff x="576" y="1152"/>
            <a:chExt cx="864" cy="240"/>
          </a:xfrm>
        </p:grpSpPr>
        <p:sp>
          <p:nvSpPr>
            <p:cNvPr id="110" name="Line 99"/>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111" name="Line 100"/>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112" name="Line 101"/>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113" name="Line 102"/>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114" name="Line 103"/>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pic>
        <p:nvPicPr>
          <p:cNvPr id="115" name="Picture 94" descr="j0325662[1]"/>
          <p:cNvPicPr>
            <a:picLocks noChangeAspect="1" noChangeArrowheads="1"/>
          </p:cNvPicPr>
          <p:nvPr/>
        </p:nvPicPr>
        <p:blipFill>
          <a:blip r:embed="rId3" cstate="print"/>
          <a:srcRect/>
          <a:stretch>
            <a:fillRect/>
          </a:stretch>
        </p:blipFill>
        <p:spPr bwMode="auto">
          <a:xfrm rot="1549663">
            <a:off x="3685109" y="4380467"/>
            <a:ext cx="704851" cy="536575"/>
          </a:xfrm>
          <a:prstGeom prst="rect">
            <a:avLst/>
          </a:prstGeom>
          <a:noFill/>
          <a:ln w="9525">
            <a:noFill/>
            <a:miter lim="800000"/>
            <a:headEnd/>
            <a:tailEnd/>
          </a:ln>
        </p:spPr>
      </p:pic>
      <p:sp>
        <p:nvSpPr>
          <p:cNvPr id="116" name="Text Box 104"/>
          <p:cNvSpPr txBox="1">
            <a:spLocks noChangeArrowheads="1"/>
          </p:cNvSpPr>
          <p:nvPr/>
        </p:nvSpPr>
        <p:spPr bwMode="auto">
          <a:xfrm>
            <a:off x="6923625" y="2222500"/>
            <a:ext cx="4008967" cy="1054100"/>
          </a:xfrm>
          <a:prstGeom prst="rect">
            <a:avLst/>
          </a:prstGeom>
          <a:noFill/>
          <a:ln w="9525">
            <a:noFill/>
            <a:miter lim="800000"/>
            <a:headEnd/>
            <a:tailEnd/>
          </a:ln>
        </p:spPr>
        <p:txBody>
          <a:bodyPr>
            <a:spAutoFit/>
          </a:bodyPr>
          <a:lstStyle/>
          <a:p>
            <a:pPr algn="ctr">
              <a:spcBef>
                <a:spcPct val="50000"/>
              </a:spcBef>
            </a:pPr>
            <a:r>
              <a:rPr lang="en-US" sz="1800" dirty="0"/>
              <a:t>adhesive interactions between HSC and BM:</a:t>
            </a:r>
          </a:p>
          <a:p>
            <a:pPr algn="ctr">
              <a:spcBef>
                <a:spcPct val="50000"/>
              </a:spcBef>
            </a:pPr>
            <a:r>
              <a:rPr lang="en-US" sz="1800" dirty="0"/>
              <a:t>cell adhesions molecules</a:t>
            </a:r>
          </a:p>
        </p:txBody>
      </p:sp>
      <p:pic>
        <p:nvPicPr>
          <p:cNvPr id="118" name="Picture 94" descr="j0325662[1]"/>
          <p:cNvPicPr>
            <a:picLocks noChangeAspect="1" noChangeArrowheads="1"/>
          </p:cNvPicPr>
          <p:nvPr/>
        </p:nvPicPr>
        <p:blipFill>
          <a:blip r:embed="rId3" cstate="print"/>
          <a:srcRect/>
          <a:stretch>
            <a:fillRect/>
          </a:stretch>
        </p:blipFill>
        <p:spPr bwMode="auto">
          <a:xfrm rot="1549663">
            <a:off x="9639308" y="3593562"/>
            <a:ext cx="704851" cy="536575"/>
          </a:xfrm>
          <a:prstGeom prst="rect">
            <a:avLst/>
          </a:prstGeom>
          <a:noFill/>
          <a:ln w="9525">
            <a:noFill/>
            <a:miter lim="800000"/>
            <a:headEnd/>
            <a:tailEnd/>
          </a:ln>
        </p:spPr>
      </p:pic>
      <p:sp>
        <p:nvSpPr>
          <p:cNvPr id="223" name="Text Box 39"/>
          <p:cNvSpPr txBox="1">
            <a:spLocks noChangeArrowheads="1"/>
          </p:cNvSpPr>
          <p:nvPr/>
        </p:nvSpPr>
        <p:spPr bwMode="auto">
          <a:xfrm>
            <a:off x="10206574" y="3502228"/>
            <a:ext cx="1172633" cy="307777"/>
          </a:xfrm>
          <a:prstGeom prst="rect">
            <a:avLst/>
          </a:prstGeom>
          <a:solidFill>
            <a:schemeClr val="accent1"/>
          </a:solidFill>
          <a:ln w="9525">
            <a:solidFill>
              <a:schemeClr val="tx1"/>
            </a:solidFill>
            <a:miter lim="800000"/>
            <a:headEnd/>
            <a:tailEnd/>
          </a:ln>
        </p:spPr>
        <p:txBody>
          <a:bodyPr wrap="square">
            <a:spAutoFit/>
          </a:bodyPr>
          <a:lstStyle/>
          <a:p>
            <a:pPr algn="ctr">
              <a:spcBef>
                <a:spcPct val="50000"/>
              </a:spcBef>
            </a:pPr>
            <a:r>
              <a:rPr lang="tr-TR" sz="1400" b="1" u="sng" dirty="0"/>
              <a:t>AMD 100</a:t>
            </a:r>
            <a:endParaRPr lang="en-US" sz="1400" b="1" u="sng" dirty="0"/>
          </a:p>
        </p:txBody>
      </p:sp>
      <p:pic>
        <p:nvPicPr>
          <p:cNvPr id="147459" name="Picture 3"/>
          <p:cNvPicPr>
            <a:picLocks noChangeAspect="1" noChangeArrowheads="1"/>
          </p:cNvPicPr>
          <p:nvPr/>
        </p:nvPicPr>
        <p:blipFill>
          <a:blip r:embed="rId4" cstate="print"/>
          <a:srcRect/>
          <a:stretch>
            <a:fillRect/>
          </a:stretch>
        </p:blipFill>
        <p:spPr bwMode="auto">
          <a:xfrm>
            <a:off x="914400" y="1752600"/>
            <a:ext cx="4876800" cy="4724400"/>
          </a:xfrm>
          <a:prstGeom prst="rect">
            <a:avLst/>
          </a:prstGeom>
          <a:ln>
            <a:noFill/>
          </a:ln>
          <a:effectLst>
            <a:softEdge rad="112500"/>
          </a:effectLst>
        </p:spPr>
      </p:pic>
      <p:pic>
        <p:nvPicPr>
          <p:cNvPr id="226" name="Picture 94" descr="j0325662[1]"/>
          <p:cNvPicPr>
            <a:picLocks noChangeAspect="1" noChangeArrowheads="1"/>
          </p:cNvPicPr>
          <p:nvPr/>
        </p:nvPicPr>
        <p:blipFill>
          <a:blip r:embed="rId3" cstate="print"/>
          <a:srcRect/>
          <a:stretch>
            <a:fillRect/>
          </a:stretch>
        </p:blipFill>
        <p:spPr bwMode="auto">
          <a:xfrm rot="17168052">
            <a:off x="2514042" y="3933157"/>
            <a:ext cx="528638" cy="715433"/>
          </a:xfrm>
          <a:prstGeom prst="rect">
            <a:avLst/>
          </a:prstGeom>
          <a:noFill/>
          <a:ln w="9525">
            <a:noFill/>
            <a:miter lim="800000"/>
            <a:headEnd/>
            <a:tailEnd/>
          </a:ln>
        </p:spPr>
      </p:pic>
      <p:pic>
        <p:nvPicPr>
          <p:cNvPr id="147460" name="Picture 4"/>
          <p:cNvPicPr>
            <a:picLocks noChangeAspect="1" noChangeArrowheads="1"/>
          </p:cNvPicPr>
          <p:nvPr/>
        </p:nvPicPr>
        <p:blipFill>
          <a:blip r:embed="rId5" cstate="print"/>
          <a:srcRect/>
          <a:stretch>
            <a:fillRect/>
          </a:stretch>
        </p:blipFill>
        <p:spPr bwMode="auto">
          <a:xfrm>
            <a:off x="6604000" y="1524000"/>
            <a:ext cx="4876800" cy="4800600"/>
          </a:xfrm>
          <a:prstGeom prst="rect">
            <a:avLst/>
          </a:prstGeom>
          <a:ln>
            <a:noFill/>
          </a:ln>
          <a:effectLst>
            <a:softEdge rad="112500"/>
          </a:effectLst>
        </p:spPr>
      </p:pic>
      <p:pic>
        <p:nvPicPr>
          <p:cNvPr id="228" name="Picture 94" descr="j0325662[1]"/>
          <p:cNvPicPr>
            <a:picLocks noChangeAspect="1" noChangeArrowheads="1"/>
          </p:cNvPicPr>
          <p:nvPr/>
        </p:nvPicPr>
        <p:blipFill>
          <a:blip r:embed="rId3" cstate="print"/>
          <a:srcRect/>
          <a:stretch>
            <a:fillRect/>
          </a:stretch>
        </p:blipFill>
        <p:spPr bwMode="auto">
          <a:xfrm rot="14311149">
            <a:off x="8702064" y="3666945"/>
            <a:ext cx="633217" cy="856965"/>
          </a:xfrm>
          <a:prstGeom prst="rect">
            <a:avLst/>
          </a:prstGeom>
          <a:noFill/>
          <a:ln w="9525">
            <a:noFill/>
            <a:miter lim="800000"/>
            <a:headEnd/>
            <a:tailEnd/>
          </a:ln>
        </p:spPr>
      </p:pic>
      <p:pic>
        <p:nvPicPr>
          <p:cNvPr id="119" name="Picture 94" descr="j0325662[1]"/>
          <p:cNvPicPr>
            <a:picLocks noChangeAspect="1" noChangeArrowheads="1"/>
          </p:cNvPicPr>
          <p:nvPr/>
        </p:nvPicPr>
        <p:blipFill>
          <a:blip r:embed="rId3" cstate="print"/>
          <a:srcRect/>
          <a:stretch>
            <a:fillRect/>
          </a:stretch>
        </p:blipFill>
        <p:spPr bwMode="auto">
          <a:xfrm rot="1549663">
            <a:off x="3676641" y="3794670"/>
            <a:ext cx="704851" cy="536575"/>
          </a:xfrm>
          <a:prstGeom prst="rect">
            <a:avLst/>
          </a:prstGeom>
          <a:noFill/>
          <a:ln w="9525">
            <a:noFill/>
            <a:miter lim="800000"/>
            <a:headEnd/>
            <a:tailEnd/>
          </a:ln>
        </p:spPr>
      </p:pic>
      <p:sp>
        <p:nvSpPr>
          <p:cNvPr id="117" name="Text Box 25"/>
          <p:cNvSpPr txBox="1">
            <a:spLocks noChangeArrowheads="1"/>
          </p:cNvSpPr>
          <p:nvPr/>
        </p:nvSpPr>
        <p:spPr bwMode="auto">
          <a:xfrm>
            <a:off x="9937758" y="4800611"/>
            <a:ext cx="1339849" cy="276999"/>
          </a:xfrm>
          <a:prstGeom prst="rect">
            <a:avLst/>
          </a:prstGeom>
          <a:noFill/>
          <a:ln w="9525">
            <a:noFill/>
            <a:miter lim="800000"/>
            <a:headEnd/>
            <a:tailEnd/>
          </a:ln>
        </p:spPr>
        <p:txBody>
          <a:bodyPr wrap="square">
            <a:spAutoFit/>
          </a:bodyPr>
          <a:lstStyle/>
          <a:p>
            <a:pPr>
              <a:spcBef>
                <a:spcPct val="50000"/>
              </a:spcBef>
              <a:defRPr/>
            </a:pPr>
            <a:r>
              <a:rPr lang="tr-TR" sz="1200" b="1" u="sng" dirty="0">
                <a:effectLst>
                  <a:outerShdw blurRad="38100" dist="38100" dir="2700000" algn="tl">
                    <a:srgbClr val="000000">
                      <a:alpha val="43137"/>
                    </a:srgbClr>
                  </a:outerShdw>
                </a:effectLst>
                <a:latin typeface="Arial" pitchFamily="34" charset="0"/>
                <a:cs typeface="Arial" pitchFamily="34" charset="0"/>
              </a:rPr>
              <a:t>CXCL 12c</a:t>
            </a:r>
            <a:endParaRPr lang="en-US" sz="1200" b="1" dirty="0">
              <a:effectLst>
                <a:outerShdw blurRad="38100" dist="38100" dir="2700000" algn="tl">
                  <a:srgbClr val="000000">
                    <a:alpha val="43137"/>
                  </a:srgbClr>
                </a:outerShdw>
              </a:effectLst>
              <a:latin typeface="Arial" pitchFamily="34" charset="0"/>
              <a:cs typeface="Arial" pitchFamily="34" charset="0"/>
            </a:endParaRPr>
          </a:p>
        </p:txBody>
      </p:sp>
      <p:sp>
        <p:nvSpPr>
          <p:cNvPr id="120" name="Text Box 25"/>
          <p:cNvSpPr txBox="1">
            <a:spLocks noChangeArrowheads="1"/>
          </p:cNvSpPr>
          <p:nvPr/>
        </p:nvSpPr>
        <p:spPr bwMode="auto">
          <a:xfrm>
            <a:off x="3657600" y="4980812"/>
            <a:ext cx="1219200" cy="276999"/>
          </a:xfrm>
          <a:prstGeom prst="rect">
            <a:avLst/>
          </a:prstGeom>
          <a:noFill/>
          <a:ln w="9525">
            <a:noFill/>
            <a:miter lim="800000"/>
            <a:headEnd/>
            <a:tailEnd/>
          </a:ln>
        </p:spPr>
        <p:txBody>
          <a:bodyPr wrap="square">
            <a:spAutoFit/>
          </a:bodyPr>
          <a:lstStyle/>
          <a:p>
            <a:pPr>
              <a:spcBef>
                <a:spcPct val="50000"/>
              </a:spcBef>
              <a:defRPr/>
            </a:pPr>
            <a:r>
              <a:rPr lang="tr-TR" sz="1200" b="1" u="sng" dirty="0">
                <a:effectLst>
                  <a:outerShdw blurRad="38100" dist="38100" dir="2700000" algn="tl">
                    <a:srgbClr val="000000">
                      <a:alpha val="43137"/>
                    </a:srgbClr>
                  </a:outerShdw>
                </a:effectLst>
                <a:latin typeface="Arial" pitchFamily="34" charset="0"/>
                <a:cs typeface="Arial" pitchFamily="34" charset="0"/>
              </a:rPr>
              <a:t>CXCL 12</a:t>
            </a:r>
            <a:endParaRPr lang="en-US" sz="1200" b="1" dirty="0">
              <a:effectLst>
                <a:outerShdw blurRad="38100" dist="38100" dir="2700000" algn="tl">
                  <a:srgbClr val="000000">
                    <a:alpha val="43137"/>
                  </a:srgbClr>
                </a:outerShdw>
              </a:effectLst>
              <a:latin typeface="Arial" pitchFamily="34" charset="0"/>
              <a:cs typeface="Arial" pitchFamily="34" charset="0"/>
            </a:endParaRPr>
          </a:p>
        </p:txBody>
      </p:sp>
      <p:sp>
        <p:nvSpPr>
          <p:cNvPr id="121" name="120 Çarpma"/>
          <p:cNvSpPr/>
          <p:nvPr/>
        </p:nvSpPr>
        <p:spPr>
          <a:xfrm>
            <a:off x="3454400" y="4800600"/>
            <a:ext cx="406400" cy="381000"/>
          </a:xfrm>
          <a:prstGeom prst="mathMultiply">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2" name="121 Çarpma"/>
          <p:cNvSpPr/>
          <p:nvPr/>
        </p:nvSpPr>
        <p:spPr>
          <a:xfrm>
            <a:off x="9550400" y="4648200"/>
            <a:ext cx="406400" cy="381000"/>
          </a:xfrm>
          <a:prstGeom prst="mathMultiply">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3" name="122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a:solidFill>
                  <a:schemeClr val="tx2"/>
                </a:solidFill>
                <a:cs typeface="Arial"/>
                <a:sym typeface="Wingdings"/>
              </a:rPr>
              <a:t>   </a:t>
            </a:r>
            <a:r>
              <a:rPr lang="en-US" sz="2400" b="1" kern="0" dirty="0">
                <a:solidFill>
                  <a:schemeClr val="tx2"/>
                </a:solidFill>
                <a:cs typeface="Arial"/>
              </a:rPr>
              <a:t>Stem Cell Mobilization</a:t>
            </a:r>
            <a:r>
              <a:rPr lang="tr-TR" sz="2400" b="1" kern="0" dirty="0">
                <a:solidFill>
                  <a:schemeClr val="tx2"/>
                </a:solidFill>
                <a:cs typeface="Arial"/>
              </a:rPr>
              <a:t> &amp; Collection</a:t>
            </a:r>
            <a:endParaRPr lang="tr-TR" sz="2400" dirty="0">
              <a:solidFill>
                <a:schemeClr val="tx2"/>
              </a:solidFill>
            </a:endParaRPr>
          </a:p>
        </p:txBody>
      </p:sp>
      <p:sp>
        <p:nvSpPr>
          <p:cNvPr id="124" name="123 Dikdörtgen"/>
          <p:cNvSpPr/>
          <p:nvPr/>
        </p:nvSpPr>
        <p:spPr>
          <a:xfrm>
            <a:off x="990606" y="914410"/>
            <a:ext cx="4147289" cy="461665"/>
          </a:xfrm>
          <a:prstGeom prst="rect">
            <a:avLst/>
          </a:prstGeom>
        </p:spPr>
        <p:txBody>
          <a:bodyPr wrap="none">
            <a:spAutoFit/>
          </a:bodyPr>
          <a:lstStyle/>
          <a:p>
            <a:pPr lvl="0">
              <a:defRPr/>
            </a:pPr>
            <a:r>
              <a:rPr lang="en-US" sz="2400" b="1" kern="0" dirty="0">
                <a:solidFill>
                  <a:srgbClr val="C00000"/>
                </a:solidFill>
                <a:cs typeface="Arial"/>
              </a:rPr>
              <a:t>Mobilization</a:t>
            </a:r>
            <a:r>
              <a:rPr lang="tr-TR" sz="2400" b="1" kern="0" dirty="0">
                <a:solidFill>
                  <a:srgbClr val="C00000"/>
                </a:solidFill>
                <a:cs typeface="Arial"/>
              </a:rPr>
              <a:t>: </a:t>
            </a:r>
            <a:r>
              <a:rPr lang="en-US" sz="2400" b="1" kern="0" dirty="0">
                <a:solidFill>
                  <a:srgbClr val="C00000"/>
                </a:solidFill>
                <a:cs typeface="Arial"/>
              </a:rPr>
              <a:t> </a:t>
            </a:r>
            <a:r>
              <a:rPr lang="tr-TR" b="1" kern="0" dirty="0" err="1">
                <a:solidFill>
                  <a:srgbClr val="C00000"/>
                </a:solidFill>
                <a:cs typeface="Arial"/>
              </a:rPr>
              <a:t>Agents</a:t>
            </a:r>
            <a:r>
              <a:rPr lang="tr-TR" b="1" kern="0" dirty="0">
                <a:solidFill>
                  <a:srgbClr val="C00000"/>
                </a:solidFill>
                <a:cs typeface="Arial"/>
              </a:rPr>
              <a:t> &amp; </a:t>
            </a:r>
            <a:r>
              <a:rPr lang="tr-TR" b="1" kern="0" dirty="0" err="1">
                <a:solidFill>
                  <a:srgbClr val="C00000"/>
                </a:solidFill>
                <a:cs typeface="Arial"/>
              </a:rPr>
              <a:t>Mechanisms</a:t>
            </a:r>
            <a:endParaRPr lang="en-US" b="1" kern="0" dirty="0">
              <a:solidFill>
                <a:srgbClr val="C00000"/>
              </a:solidFill>
              <a:cs typeface="Arial"/>
            </a:endParaRPr>
          </a:p>
        </p:txBody>
      </p:sp>
    </p:spTree>
    <p:extLst>
      <p:ext uri="{BB962C8B-B14F-4D97-AF65-F5344CB8AC3E}">
        <p14:creationId xmlns:p14="http://schemas.microsoft.com/office/powerpoint/2010/main" val="334275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459"/>
                                        </p:tgtEl>
                                        <p:attrNameLst>
                                          <p:attrName>style.visibility</p:attrName>
                                        </p:attrNameLst>
                                      </p:cBhvr>
                                      <p:to>
                                        <p:strVal val="visible"/>
                                      </p:to>
                                    </p:set>
                                    <p:animEffect transition="in" filter="fade">
                                      <p:cBhvr>
                                        <p:cTn id="7" dur="2000"/>
                                        <p:tgtEl>
                                          <p:spTgt spid="147459"/>
                                        </p:tgtEl>
                                      </p:cBhvr>
                                    </p:animEffect>
                                  </p:childTnLst>
                                </p:cTn>
                              </p:par>
                              <p:par>
                                <p:cTn id="8" presetID="10" presetClass="entr" presetSubtype="0" fill="hold" nodeType="withEffect">
                                  <p:stCondLst>
                                    <p:cond delay="0"/>
                                  </p:stCondLst>
                                  <p:childTnLst>
                                    <p:set>
                                      <p:cBhvr>
                                        <p:cTn id="9" dur="1" fill="hold">
                                          <p:stCondLst>
                                            <p:cond delay="0"/>
                                          </p:stCondLst>
                                        </p:cTn>
                                        <p:tgtEl>
                                          <p:spTgt spid="226"/>
                                        </p:tgtEl>
                                        <p:attrNameLst>
                                          <p:attrName>style.visibility</p:attrName>
                                        </p:attrNameLst>
                                      </p:cBhvr>
                                      <p:to>
                                        <p:strVal val="visible"/>
                                      </p:to>
                                    </p:set>
                                    <p:animEffect transition="in" filter="fade">
                                      <p:cBhvr>
                                        <p:cTn id="10" dur="2000"/>
                                        <p:tgtEl>
                                          <p:spTgt spid="2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7460"/>
                                        </p:tgtEl>
                                        <p:attrNameLst>
                                          <p:attrName>style.visibility</p:attrName>
                                        </p:attrNameLst>
                                      </p:cBhvr>
                                      <p:to>
                                        <p:strVal val="visible"/>
                                      </p:to>
                                    </p:set>
                                    <p:animEffect transition="in" filter="fade">
                                      <p:cBhvr>
                                        <p:cTn id="15" dur="2000"/>
                                        <p:tgtEl>
                                          <p:spTgt spid="147460"/>
                                        </p:tgtEl>
                                      </p:cBhvr>
                                    </p:animEffect>
                                  </p:childTnLst>
                                </p:cTn>
                              </p:par>
                              <p:par>
                                <p:cTn id="16" presetID="10" presetClass="entr" presetSubtype="0" fill="hold" nodeType="withEffect">
                                  <p:stCondLst>
                                    <p:cond delay="0"/>
                                  </p:stCondLst>
                                  <p:childTnLst>
                                    <p:set>
                                      <p:cBhvr>
                                        <p:cTn id="17" dur="1" fill="hold">
                                          <p:stCondLst>
                                            <p:cond delay="0"/>
                                          </p:stCondLst>
                                        </p:cTn>
                                        <p:tgtEl>
                                          <p:spTgt spid="228"/>
                                        </p:tgtEl>
                                        <p:attrNameLst>
                                          <p:attrName>style.visibility</p:attrName>
                                        </p:attrNameLst>
                                      </p:cBhvr>
                                      <p:to>
                                        <p:strVal val="visible"/>
                                      </p:to>
                                    </p:set>
                                    <p:animEffect transition="in" filter="fade">
                                      <p:cBhvr>
                                        <p:cTn id="18" dur="20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97"/>
          <p:cNvSpPr txBox="1">
            <a:spLocks noChangeArrowheads="1"/>
          </p:cNvSpPr>
          <p:nvPr/>
        </p:nvSpPr>
        <p:spPr bwMode="auto">
          <a:xfrm>
            <a:off x="4038600" y="4267200"/>
            <a:ext cx="5105400" cy="786626"/>
          </a:xfrm>
          <a:prstGeom prst="rect">
            <a:avLst/>
          </a:prstGeom>
          <a:solidFill>
            <a:schemeClr val="bg1"/>
          </a:solidFill>
          <a:ln w="9525">
            <a:noFill/>
            <a:miter lim="800000"/>
            <a:headEnd/>
            <a:tailEnd/>
          </a:ln>
        </p:spPr>
        <p:txBody>
          <a:bodyPr wrap="square">
            <a:spAutoFit/>
          </a:bodyPr>
          <a:lstStyle/>
          <a:p>
            <a:pPr lvl="0" defTabSz="914400">
              <a:defRPr/>
            </a:pPr>
            <a:r>
              <a:rPr lang="en-US" sz="1600" kern="0" dirty="0">
                <a:solidFill>
                  <a:srgbClr val="FF0000"/>
                </a:solidFill>
                <a:ea typeface="ＭＳ Ｐゴシック" pitchFamily="34" charset="-128"/>
              </a:rPr>
              <a:t>Start </a:t>
            </a:r>
            <a:r>
              <a:rPr lang="en-US" sz="1600" kern="0" dirty="0" err="1">
                <a:solidFill>
                  <a:srgbClr val="FF0000"/>
                </a:solidFill>
                <a:ea typeface="ＭＳ Ｐゴシック" pitchFamily="34" charset="-128"/>
              </a:rPr>
              <a:t>leukaphaeresis</a:t>
            </a:r>
            <a:r>
              <a:rPr lang="en-US" sz="1600" kern="0" dirty="0">
                <a:solidFill>
                  <a:srgbClr val="FF0000"/>
                </a:solidFill>
                <a:ea typeface="ＭＳ Ｐゴシック" pitchFamily="34" charset="-128"/>
              </a:rPr>
              <a:t> on day</a:t>
            </a:r>
            <a:r>
              <a:rPr lang="tr-TR" sz="1600" kern="0" dirty="0">
                <a:solidFill>
                  <a:srgbClr val="FF0000"/>
                </a:solidFill>
                <a:ea typeface="ＭＳ Ｐゴシック" pitchFamily="34" charset="-128"/>
              </a:rPr>
              <a:t> 4,</a:t>
            </a:r>
            <a:r>
              <a:rPr lang="en-US" sz="1600" kern="0" dirty="0">
                <a:solidFill>
                  <a:srgbClr val="FF0000"/>
                </a:solidFill>
                <a:ea typeface="ＭＳ Ｐゴシック" pitchFamily="34" charset="-128"/>
              </a:rPr>
              <a:t>5</a:t>
            </a:r>
          </a:p>
          <a:p>
            <a:pPr lvl="1" defTabSz="914400">
              <a:defRPr/>
            </a:pPr>
            <a:r>
              <a:rPr lang="en-US" sz="1600" kern="0" dirty="0">
                <a:solidFill>
                  <a:srgbClr val="FF0000"/>
                </a:solidFill>
                <a:ea typeface="ＭＳ Ｐゴシック" pitchFamily="34" charset="-128"/>
              </a:rPr>
              <a:t>Minimum number of CD34+ cells: 2 x 10</a:t>
            </a:r>
            <a:r>
              <a:rPr lang="en-US" sz="1600" kern="0" baseline="30000" dirty="0">
                <a:solidFill>
                  <a:srgbClr val="FF0000"/>
                </a:solidFill>
                <a:ea typeface="ＭＳ Ｐゴシック" pitchFamily="34" charset="-128"/>
              </a:rPr>
              <a:t>6</a:t>
            </a:r>
            <a:r>
              <a:rPr lang="en-US" sz="1600" kern="0" dirty="0">
                <a:solidFill>
                  <a:srgbClr val="FF0000"/>
                </a:solidFill>
                <a:ea typeface="ＭＳ Ｐゴシック" pitchFamily="34" charset="-128"/>
              </a:rPr>
              <a:t> /kg</a:t>
            </a:r>
            <a:r>
              <a:rPr lang="en-US" sz="1600" kern="0" baseline="30000" dirty="0">
                <a:solidFill>
                  <a:srgbClr val="FF0000"/>
                </a:solidFill>
                <a:ea typeface="ＭＳ Ｐゴシック" pitchFamily="34" charset="-128"/>
              </a:rPr>
              <a:t> </a:t>
            </a:r>
          </a:p>
          <a:p>
            <a:pPr>
              <a:lnSpc>
                <a:spcPct val="80000"/>
              </a:lnSpc>
            </a:pPr>
            <a:r>
              <a:rPr lang="tr-TR" sz="1600" dirty="0">
                <a:solidFill>
                  <a:srgbClr val="FF0000"/>
                </a:solidFill>
                <a:latin typeface="Calibri" pitchFamily="34" charset="0"/>
              </a:rPr>
              <a:t> </a:t>
            </a:r>
            <a:endParaRPr lang="en-US" sz="1600" dirty="0">
              <a:solidFill>
                <a:srgbClr val="FF0000"/>
              </a:solidFill>
              <a:latin typeface="Calibri" pitchFamily="34" charset="0"/>
            </a:endParaRPr>
          </a:p>
        </p:txBody>
      </p:sp>
      <p:sp>
        <p:nvSpPr>
          <p:cNvPr id="26626" name="Content Placeholder 2"/>
          <p:cNvSpPr>
            <a:spLocks noGrp="1"/>
          </p:cNvSpPr>
          <p:nvPr>
            <p:ph sz="quarter" idx="13"/>
          </p:nvPr>
        </p:nvSpPr>
        <p:spPr>
          <a:xfrm>
            <a:off x="381000" y="1295400"/>
            <a:ext cx="11480800" cy="1569660"/>
          </a:xfrm>
        </p:spPr>
        <p:txBody>
          <a:bodyPr/>
          <a:lstStyle/>
          <a:p>
            <a:pPr lvl="0">
              <a:lnSpc>
                <a:spcPct val="150000"/>
              </a:lnSpc>
            </a:pPr>
            <a:r>
              <a:rPr lang="tr-TR" sz="2400" b="1" dirty="0">
                <a:cs typeface="Arial" charset="0"/>
              </a:rPr>
              <a:t>    </a:t>
            </a:r>
            <a:r>
              <a:rPr lang="en-US" sz="2400" b="1" dirty="0" err="1">
                <a:cs typeface="Arial" charset="0"/>
              </a:rPr>
              <a:t>Filgrastim</a:t>
            </a:r>
            <a:r>
              <a:rPr lang="tr-TR" sz="2400" b="1" dirty="0">
                <a:cs typeface="Arial" charset="0"/>
              </a:rPr>
              <a:t> </a:t>
            </a:r>
            <a:r>
              <a:rPr lang="tr-TR" sz="2400" b="1" dirty="0">
                <a:solidFill>
                  <a:srgbClr val="002060"/>
                </a:solidFill>
                <a:cs typeface="Arial" charset="0"/>
              </a:rPr>
              <a:t> (G-CSF )</a:t>
            </a:r>
            <a:r>
              <a:rPr lang="tr-TR" sz="2400" b="1" dirty="0">
                <a:cs typeface="Arial" charset="0"/>
              </a:rPr>
              <a:t> </a:t>
            </a:r>
            <a:r>
              <a:rPr lang="tr-TR" sz="1600" b="1" dirty="0">
                <a:cs typeface="Arial" charset="0"/>
              </a:rPr>
              <a:t>(</a:t>
            </a:r>
            <a:r>
              <a:rPr lang="en-US" sz="1600" b="1" dirty="0">
                <a:solidFill>
                  <a:sysClr val="windowText" lastClr="000000"/>
                </a:solidFill>
                <a:ea typeface="ＭＳ Ｐゴシック" pitchFamily="34" charset="-128"/>
              </a:rPr>
              <a:t>Success rate: </a:t>
            </a:r>
            <a:r>
              <a:rPr lang="en-US" sz="1600" dirty="0">
                <a:solidFill>
                  <a:sysClr val="windowText" lastClr="000000"/>
                </a:solidFill>
                <a:ea typeface="ＭＳ Ｐゴシック" pitchFamily="34" charset="-128"/>
              </a:rPr>
              <a:t>70-95%</a:t>
            </a:r>
            <a:r>
              <a:rPr lang="tr-TR" sz="1600" dirty="0">
                <a:solidFill>
                  <a:sysClr val="windowText" lastClr="000000"/>
                </a:solidFill>
                <a:ea typeface="ＭＳ Ｐゴシック" pitchFamily="34" charset="-128"/>
              </a:rPr>
              <a:t>)</a:t>
            </a:r>
            <a:endParaRPr lang="en-US" sz="1600" dirty="0">
              <a:solidFill>
                <a:sysClr val="windowText" lastClr="000000"/>
              </a:solidFill>
              <a:ea typeface="ＭＳ Ｐゴシック" pitchFamily="34" charset="-128"/>
            </a:endParaRPr>
          </a:p>
          <a:p>
            <a:pPr>
              <a:lnSpc>
                <a:spcPct val="150000"/>
              </a:lnSpc>
            </a:pPr>
            <a:r>
              <a:rPr lang="tr-TR" sz="1600" b="1" dirty="0">
                <a:cs typeface="Arial" charset="0"/>
              </a:rPr>
              <a:t>       </a:t>
            </a:r>
            <a:r>
              <a:rPr lang="en-US" sz="1600" dirty="0">
                <a:cs typeface="Arial" charset="0"/>
              </a:rPr>
              <a:t>Multi-step interactions in the marrow microenvironment lead to stem cell mobilization</a:t>
            </a:r>
            <a:endParaRPr lang="en-US" sz="1400" dirty="0">
              <a:ea typeface="ＭＳ Ｐゴシック" pitchFamily="34" charset="-128"/>
            </a:endParaRPr>
          </a:p>
          <a:p>
            <a:pPr lvl="1">
              <a:lnSpc>
                <a:spcPct val="150000"/>
              </a:lnSpc>
            </a:pPr>
            <a:endParaRPr lang="en-US" sz="1400" dirty="0">
              <a:cs typeface="Arial" charset="0"/>
            </a:endParaRPr>
          </a:p>
          <a:p>
            <a:pPr lvl="1">
              <a:lnSpc>
                <a:spcPct val="150000"/>
              </a:lnSpc>
            </a:pPr>
            <a:endParaRPr lang="en-US" sz="1400" dirty="0">
              <a:cs typeface="Arial" charset="0"/>
            </a:endParaRPr>
          </a:p>
        </p:txBody>
      </p:sp>
      <p:sp>
        <p:nvSpPr>
          <p:cNvPr id="48" name="47 Dikdörtgen"/>
          <p:cNvSpPr/>
          <p:nvPr/>
        </p:nvSpPr>
        <p:spPr>
          <a:xfrm>
            <a:off x="533400" y="2286000"/>
            <a:ext cx="11277600" cy="1754326"/>
          </a:xfrm>
          <a:prstGeom prst="rect">
            <a:avLst/>
          </a:prstGeom>
        </p:spPr>
        <p:txBody>
          <a:bodyPr wrap="square">
            <a:spAutoFit/>
          </a:bodyPr>
          <a:lstStyle/>
          <a:p>
            <a:pPr marL="342900" indent="-342900">
              <a:lnSpc>
                <a:spcPct val="150000"/>
              </a:lnSpc>
              <a:buFont typeface="+mj-lt"/>
              <a:buAutoNum type="alphaLcPeriod"/>
            </a:pPr>
            <a:r>
              <a:rPr lang="en-US" b="1" dirty="0">
                <a:solidFill>
                  <a:srgbClr val="C00000"/>
                </a:solidFill>
                <a:ea typeface="ＭＳ Ｐゴシック" pitchFamily="34" charset="-128"/>
              </a:rPr>
              <a:t>Pain, headaches, </a:t>
            </a:r>
            <a:r>
              <a:rPr lang="en-US" b="1" dirty="0" err="1">
                <a:solidFill>
                  <a:srgbClr val="C00000"/>
                </a:solidFill>
                <a:ea typeface="ＭＳ Ｐゴシック" pitchFamily="34" charset="-128"/>
              </a:rPr>
              <a:t>arthralgias</a:t>
            </a:r>
            <a:r>
              <a:rPr lang="en-US" b="1" dirty="0">
                <a:solidFill>
                  <a:srgbClr val="C00000"/>
                </a:solidFill>
                <a:ea typeface="ＭＳ Ｐゴシック" pitchFamily="34" charset="-128"/>
              </a:rPr>
              <a:t>, malaise, fatigue, insomnia, and </a:t>
            </a:r>
            <a:r>
              <a:rPr lang="en-US" b="1" dirty="0" err="1">
                <a:solidFill>
                  <a:srgbClr val="C00000"/>
                </a:solidFill>
                <a:ea typeface="ＭＳ Ｐゴシック" pitchFamily="34" charset="-128"/>
              </a:rPr>
              <a:t>nause</a:t>
            </a:r>
            <a:r>
              <a:rPr lang="tr-TR" b="1" dirty="0">
                <a:solidFill>
                  <a:srgbClr val="C00000"/>
                </a:solidFill>
                <a:ea typeface="ＭＳ Ｐゴシック" pitchFamily="34" charset="-128"/>
              </a:rPr>
              <a:t>,  </a:t>
            </a:r>
            <a:r>
              <a:rPr lang="en-US" b="1" dirty="0">
                <a:solidFill>
                  <a:srgbClr val="C00000"/>
                </a:solidFill>
                <a:ea typeface="ＭＳ Ｐゴシック" pitchFamily="34" charset="-128"/>
              </a:rPr>
              <a:t>Transient increase in ALP, ALT, LDH, Na and transient decrease in </a:t>
            </a:r>
            <a:r>
              <a:rPr lang="en-US" b="1" dirty="0" err="1">
                <a:solidFill>
                  <a:srgbClr val="C00000"/>
                </a:solidFill>
                <a:ea typeface="ＭＳ Ｐゴシック" pitchFamily="34" charset="-128"/>
              </a:rPr>
              <a:t>potasiu</a:t>
            </a:r>
            <a:r>
              <a:rPr lang="tr-TR" b="1" dirty="0">
                <a:solidFill>
                  <a:srgbClr val="C00000"/>
                </a:solidFill>
                <a:ea typeface="ＭＳ Ｐゴシック" pitchFamily="34" charset="-128"/>
              </a:rPr>
              <a:t>m,</a:t>
            </a:r>
            <a:r>
              <a:rPr lang="tr-TR" dirty="0">
                <a:solidFill>
                  <a:srgbClr val="C00000"/>
                </a:solidFill>
                <a:ea typeface="ＭＳ Ｐゴシック" pitchFamily="34" charset="-128"/>
              </a:rPr>
              <a:t> </a:t>
            </a:r>
            <a:r>
              <a:rPr lang="en-US" b="1" dirty="0">
                <a:solidFill>
                  <a:srgbClr val="C00000"/>
                </a:solidFill>
                <a:ea typeface="ＭＳ Ｐゴシック" pitchFamily="34" charset="-128"/>
              </a:rPr>
              <a:t>spontaneous</a:t>
            </a:r>
            <a:r>
              <a:rPr lang="tr-TR" b="1" dirty="0">
                <a:solidFill>
                  <a:srgbClr val="C00000"/>
                </a:solidFill>
                <a:ea typeface="ＭＳ Ｐゴシック" pitchFamily="34" charset="-128"/>
              </a:rPr>
              <a:t>   </a:t>
            </a:r>
            <a:r>
              <a:rPr lang="en-US" b="1" dirty="0" err="1">
                <a:solidFill>
                  <a:srgbClr val="C00000"/>
                </a:solidFill>
                <a:ea typeface="ＭＳ Ｐゴシック" pitchFamily="34" charset="-128"/>
              </a:rPr>
              <a:t>splenic</a:t>
            </a:r>
            <a:r>
              <a:rPr lang="en-US" b="1" dirty="0">
                <a:solidFill>
                  <a:srgbClr val="C00000"/>
                </a:solidFill>
                <a:ea typeface="ＭＳ Ｐゴシック" pitchFamily="34" charset="-128"/>
              </a:rPr>
              <a:t> rupture </a:t>
            </a:r>
            <a:endParaRPr lang="tr-TR" b="1" dirty="0">
              <a:solidFill>
                <a:srgbClr val="C00000"/>
              </a:solidFill>
              <a:ea typeface="ＭＳ Ｐゴシック" pitchFamily="34" charset="-128"/>
            </a:endParaRPr>
          </a:p>
          <a:p>
            <a:pPr marL="342900" indent="-342900">
              <a:lnSpc>
                <a:spcPct val="150000"/>
              </a:lnSpc>
              <a:buFont typeface="+mj-lt"/>
              <a:buAutoNum type="alphaLcPeriod"/>
            </a:pPr>
            <a:r>
              <a:rPr lang="en-US" dirty="0">
                <a:solidFill>
                  <a:srgbClr val="002060"/>
                </a:solidFill>
                <a:ea typeface="ＭＳ Ｐゴシック" pitchFamily="34" charset="-128"/>
              </a:rPr>
              <a:t>Increased spleen size in length (in 95% of pts) (mean increase,13%) but 10 days after</a:t>
            </a:r>
            <a:r>
              <a:rPr lang="tr-TR" dirty="0">
                <a:solidFill>
                  <a:srgbClr val="002060"/>
                </a:solidFill>
                <a:ea typeface="ＭＳ Ｐゴシック" pitchFamily="34" charset="-128"/>
              </a:rPr>
              <a:t>  </a:t>
            </a:r>
            <a:r>
              <a:rPr lang="en-US" dirty="0">
                <a:solidFill>
                  <a:srgbClr val="002060"/>
                </a:solidFill>
                <a:ea typeface="ＭＳ Ｐゴシック" pitchFamily="34" charset="-128"/>
              </a:rPr>
              <a:t>G</a:t>
            </a:r>
            <a:r>
              <a:rPr lang="tr-TR" dirty="0">
                <a:solidFill>
                  <a:srgbClr val="002060"/>
                </a:solidFill>
                <a:ea typeface="ＭＳ Ｐゴシック" pitchFamily="34" charset="-128"/>
              </a:rPr>
              <a:t>-</a:t>
            </a:r>
            <a:r>
              <a:rPr lang="en-US" dirty="0">
                <a:solidFill>
                  <a:srgbClr val="002060"/>
                </a:solidFill>
                <a:ea typeface="ＭＳ Ｐゴシック" pitchFamily="34" charset="-128"/>
              </a:rPr>
              <a:t>CSF administration, </a:t>
            </a:r>
            <a:r>
              <a:rPr lang="tr-TR" dirty="0">
                <a:solidFill>
                  <a:srgbClr val="002060"/>
                </a:solidFill>
                <a:ea typeface="ＭＳ Ｐゴシック" pitchFamily="34" charset="-128"/>
              </a:rPr>
              <a:t> </a:t>
            </a:r>
            <a:r>
              <a:rPr lang="en-US" dirty="0">
                <a:solidFill>
                  <a:srgbClr val="002060"/>
                </a:solidFill>
                <a:ea typeface="ＭＳ Ｐゴシック" pitchFamily="34" charset="-128"/>
              </a:rPr>
              <a:t>spleen size returns to baseline.</a:t>
            </a:r>
            <a:r>
              <a:rPr lang="tr-TR" dirty="0">
                <a:solidFill>
                  <a:srgbClr val="002060"/>
                </a:solidFill>
                <a:ea typeface="ＭＳ Ｐゴシック" pitchFamily="34" charset="-128"/>
              </a:rPr>
              <a:t> </a:t>
            </a:r>
            <a:endParaRPr lang="tr-TR" dirty="0"/>
          </a:p>
        </p:txBody>
      </p:sp>
      <p:sp>
        <p:nvSpPr>
          <p:cNvPr id="49" name="Rectangle 4"/>
          <p:cNvSpPr>
            <a:spLocks noChangeArrowheads="1"/>
          </p:cNvSpPr>
          <p:nvPr/>
        </p:nvSpPr>
        <p:spPr bwMode="auto">
          <a:xfrm>
            <a:off x="1320807" y="4453970"/>
            <a:ext cx="8504767" cy="2087562"/>
          </a:xfrm>
          <a:prstGeom prst="rect">
            <a:avLst/>
          </a:prstGeom>
          <a:noFill/>
          <a:ln w="9525">
            <a:noFill/>
            <a:miter lim="800000"/>
            <a:headEnd/>
            <a:tailEnd/>
          </a:ln>
        </p:spPr>
        <p:txBody>
          <a:bodyPr wrap="none" anchor="ctr"/>
          <a:lstStyle/>
          <a:p>
            <a:pPr algn="ctr"/>
            <a:endParaRPr lang="en-US" sz="1600" b="1">
              <a:latin typeface="Calibri" pitchFamily="34" charset="0"/>
            </a:endParaRPr>
          </a:p>
        </p:txBody>
      </p:sp>
      <p:sp>
        <p:nvSpPr>
          <p:cNvPr id="50" name="Line 5"/>
          <p:cNvSpPr>
            <a:spLocks noChangeShapeType="1"/>
          </p:cNvSpPr>
          <p:nvPr/>
        </p:nvSpPr>
        <p:spPr bwMode="auto">
          <a:xfrm>
            <a:off x="2377017" y="4596845"/>
            <a:ext cx="0" cy="1517650"/>
          </a:xfrm>
          <a:prstGeom prst="line">
            <a:avLst/>
          </a:prstGeom>
          <a:noFill/>
          <a:ln w="28575">
            <a:solidFill>
              <a:schemeClr val="accent1">
                <a:lumMod val="75000"/>
              </a:schemeClr>
            </a:solidFill>
            <a:round/>
            <a:headEnd/>
            <a:tailEnd/>
          </a:ln>
        </p:spPr>
        <p:txBody>
          <a:bodyPr/>
          <a:lstStyle/>
          <a:p>
            <a:endParaRPr lang="tr-TR"/>
          </a:p>
        </p:txBody>
      </p:sp>
      <p:sp>
        <p:nvSpPr>
          <p:cNvPr id="51" name="Line 6"/>
          <p:cNvSpPr>
            <a:spLocks noChangeShapeType="1"/>
          </p:cNvSpPr>
          <p:nvPr/>
        </p:nvSpPr>
        <p:spPr bwMode="auto">
          <a:xfrm flipV="1">
            <a:off x="2377020" y="6109732"/>
            <a:ext cx="6940549" cy="0"/>
          </a:xfrm>
          <a:prstGeom prst="line">
            <a:avLst/>
          </a:prstGeom>
          <a:noFill/>
          <a:ln w="28575">
            <a:solidFill>
              <a:schemeClr val="accent1">
                <a:lumMod val="75000"/>
              </a:schemeClr>
            </a:solidFill>
            <a:round/>
            <a:headEnd/>
            <a:tailEnd/>
          </a:ln>
        </p:spPr>
        <p:txBody>
          <a:bodyPr/>
          <a:lstStyle/>
          <a:p>
            <a:endParaRPr lang="tr-TR"/>
          </a:p>
        </p:txBody>
      </p:sp>
      <p:sp>
        <p:nvSpPr>
          <p:cNvPr id="52" name="Line 7"/>
          <p:cNvSpPr>
            <a:spLocks noChangeShapeType="1"/>
          </p:cNvSpPr>
          <p:nvPr/>
        </p:nvSpPr>
        <p:spPr bwMode="auto">
          <a:xfrm>
            <a:off x="2749551" y="6095445"/>
            <a:ext cx="0" cy="120650"/>
          </a:xfrm>
          <a:prstGeom prst="line">
            <a:avLst/>
          </a:prstGeom>
          <a:noFill/>
          <a:ln w="9525">
            <a:solidFill>
              <a:schemeClr val="tx1"/>
            </a:solidFill>
            <a:round/>
            <a:headEnd/>
            <a:tailEnd/>
          </a:ln>
        </p:spPr>
        <p:txBody>
          <a:bodyPr/>
          <a:lstStyle/>
          <a:p>
            <a:endParaRPr lang="tr-TR"/>
          </a:p>
        </p:txBody>
      </p:sp>
      <p:sp>
        <p:nvSpPr>
          <p:cNvPr id="53" name="Line 8"/>
          <p:cNvSpPr>
            <a:spLocks noChangeShapeType="1"/>
          </p:cNvSpPr>
          <p:nvPr/>
        </p:nvSpPr>
        <p:spPr bwMode="auto">
          <a:xfrm>
            <a:off x="8591551" y="6095445"/>
            <a:ext cx="0" cy="120650"/>
          </a:xfrm>
          <a:prstGeom prst="line">
            <a:avLst/>
          </a:prstGeom>
          <a:noFill/>
          <a:ln w="9525">
            <a:solidFill>
              <a:schemeClr val="tx1"/>
            </a:solidFill>
            <a:round/>
            <a:headEnd/>
            <a:tailEnd/>
          </a:ln>
        </p:spPr>
        <p:txBody>
          <a:bodyPr/>
          <a:lstStyle/>
          <a:p>
            <a:endParaRPr lang="tr-TR"/>
          </a:p>
        </p:txBody>
      </p:sp>
      <p:sp>
        <p:nvSpPr>
          <p:cNvPr id="54" name="Line 9"/>
          <p:cNvSpPr>
            <a:spLocks noChangeShapeType="1"/>
          </p:cNvSpPr>
          <p:nvPr/>
        </p:nvSpPr>
        <p:spPr bwMode="auto">
          <a:xfrm>
            <a:off x="3232151" y="6095445"/>
            <a:ext cx="0" cy="120650"/>
          </a:xfrm>
          <a:prstGeom prst="line">
            <a:avLst/>
          </a:prstGeom>
          <a:noFill/>
          <a:ln w="9525">
            <a:solidFill>
              <a:schemeClr val="tx1"/>
            </a:solidFill>
            <a:round/>
            <a:headEnd/>
            <a:tailEnd/>
          </a:ln>
        </p:spPr>
        <p:txBody>
          <a:bodyPr/>
          <a:lstStyle/>
          <a:p>
            <a:endParaRPr lang="tr-TR"/>
          </a:p>
        </p:txBody>
      </p:sp>
      <p:sp>
        <p:nvSpPr>
          <p:cNvPr id="55" name="Line 10"/>
          <p:cNvSpPr>
            <a:spLocks noChangeShapeType="1"/>
          </p:cNvSpPr>
          <p:nvPr/>
        </p:nvSpPr>
        <p:spPr bwMode="auto">
          <a:xfrm>
            <a:off x="3723217" y="6095445"/>
            <a:ext cx="0" cy="120650"/>
          </a:xfrm>
          <a:prstGeom prst="line">
            <a:avLst/>
          </a:prstGeom>
          <a:noFill/>
          <a:ln w="9525">
            <a:solidFill>
              <a:schemeClr val="tx1"/>
            </a:solidFill>
            <a:round/>
            <a:headEnd/>
            <a:tailEnd/>
          </a:ln>
        </p:spPr>
        <p:txBody>
          <a:bodyPr/>
          <a:lstStyle/>
          <a:p>
            <a:endParaRPr lang="tr-TR"/>
          </a:p>
        </p:txBody>
      </p:sp>
      <p:sp>
        <p:nvSpPr>
          <p:cNvPr id="56" name="Line 11"/>
          <p:cNvSpPr>
            <a:spLocks noChangeShapeType="1"/>
          </p:cNvSpPr>
          <p:nvPr/>
        </p:nvSpPr>
        <p:spPr bwMode="auto">
          <a:xfrm>
            <a:off x="4205817" y="6095445"/>
            <a:ext cx="0" cy="120650"/>
          </a:xfrm>
          <a:prstGeom prst="line">
            <a:avLst/>
          </a:prstGeom>
          <a:noFill/>
          <a:ln w="9525">
            <a:solidFill>
              <a:schemeClr val="tx1"/>
            </a:solidFill>
            <a:round/>
            <a:headEnd/>
            <a:tailEnd/>
          </a:ln>
        </p:spPr>
        <p:txBody>
          <a:bodyPr/>
          <a:lstStyle/>
          <a:p>
            <a:endParaRPr lang="tr-TR"/>
          </a:p>
        </p:txBody>
      </p:sp>
      <p:sp>
        <p:nvSpPr>
          <p:cNvPr id="57" name="Line 12"/>
          <p:cNvSpPr>
            <a:spLocks noChangeShapeType="1"/>
          </p:cNvSpPr>
          <p:nvPr/>
        </p:nvSpPr>
        <p:spPr bwMode="auto">
          <a:xfrm>
            <a:off x="4696884" y="6095445"/>
            <a:ext cx="0" cy="120650"/>
          </a:xfrm>
          <a:prstGeom prst="line">
            <a:avLst/>
          </a:prstGeom>
          <a:noFill/>
          <a:ln w="9525">
            <a:solidFill>
              <a:schemeClr val="tx1"/>
            </a:solidFill>
            <a:round/>
            <a:headEnd/>
            <a:tailEnd/>
          </a:ln>
        </p:spPr>
        <p:txBody>
          <a:bodyPr/>
          <a:lstStyle/>
          <a:p>
            <a:endParaRPr lang="tr-TR"/>
          </a:p>
        </p:txBody>
      </p:sp>
      <p:sp>
        <p:nvSpPr>
          <p:cNvPr id="58" name="Line 13"/>
          <p:cNvSpPr>
            <a:spLocks noChangeShapeType="1"/>
          </p:cNvSpPr>
          <p:nvPr/>
        </p:nvSpPr>
        <p:spPr bwMode="auto">
          <a:xfrm>
            <a:off x="5179484" y="6095445"/>
            <a:ext cx="0" cy="120650"/>
          </a:xfrm>
          <a:prstGeom prst="line">
            <a:avLst/>
          </a:prstGeom>
          <a:noFill/>
          <a:ln w="9525">
            <a:solidFill>
              <a:schemeClr val="tx1"/>
            </a:solidFill>
            <a:round/>
            <a:headEnd/>
            <a:tailEnd/>
          </a:ln>
        </p:spPr>
        <p:txBody>
          <a:bodyPr/>
          <a:lstStyle/>
          <a:p>
            <a:endParaRPr lang="tr-TR"/>
          </a:p>
        </p:txBody>
      </p:sp>
      <p:sp>
        <p:nvSpPr>
          <p:cNvPr id="59" name="Line 14"/>
          <p:cNvSpPr>
            <a:spLocks noChangeShapeType="1"/>
          </p:cNvSpPr>
          <p:nvPr/>
        </p:nvSpPr>
        <p:spPr bwMode="auto">
          <a:xfrm>
            <a:off x="5670551" y="6095445"/>
            <a:ext cx="0" cy="120650"/>
          </a:xfrm>
          <a:prstGeom prst="line">
            <a:avLst/>
          </a:prstGeom>
          <a:noFill/>
          <a:ln w="9525">
            <a:solidFill>
              <a:schemeClr val="tx1"/>
            </a:solidFill>
            <a:round/>
            <a:headEnd/>
            <a:tailEnd/>
          </a:ln>
        </p:spPr>
        <p:txBody>
          <a:bodyPr/>
          <a:lstStyle/>
          <a:p>
            <a:endParaRPr lang="tr-TR"/>
          </a:p>
        </p:txBody>
      </p:sp>
      <p:sp>
        <p:nvSpPr>
          <p:cNvPr id="60" name="Line 15"/>
          <p:cNvSpPr>
            <a:spLocks noChangeShapeType="1"/>
          </p:cNvSpPr>
          <p:nvPr/>
        </p:nvSpPr>
        <p:spPr bwMode="auto">
          <a:xfrm>
            <a:off x="6153151" y="6095445"/>
            <a:ext cx="0" cy="120650"/>
          </a:xfrm>
          <a:prstGeom prst="line">
            <a:avLst/>
          </a:prstGeom>
          <a:noFill/>
          <a:ln w="9525">
            <a:solidFill>
              <a:schemeClr val="tx1"/>
            </a:solidFill>
            <a:round/>
            <a:headEnd/>
            <a:tailEnd/>
          </a:ln>
        </p:spPr>
        <p:txBody>
          <a:bodyPr/>
          <a:lstStyle/>
          <a:p>
            <a:endParaRPr lang="tr-TR"/>
          </a:p>
        </p:txBody>
      </p:sp>
      <p:sp>
        <p:nvSpPr>
          <p:cNvPr id="61" name="Line 16"/>
          <p:cNvSpPr>
            <a:spLocks noChangeShapeType="1"/>
          </p:cNvSpPr>
          <p:nvPr/>
        </p:nvSpPr>
        <p:spPr bwMode="auto">
          <a:xfrm>
            <a:off x="6644217" y="6095445"/>
            <a:ext cx="0" cy="120650"/>
          </a:xfrm>
          <a:prstGeom prst="line">
            <a:avLst/>
          </a:prstGeom>
          <a:noFill/>
          <a:ln w="9525">
            <a:solidFill>
              <a:schemeClr val="tx1"/>
            </a:solidFill>
            <a:round/>
            <a:headEnd/>
            <a:tailEnd/>
          </a:ln>
        </p:spPr>
        <p:txBody>
          <a:bodyPr/>
          <a:lstStyle/>
          <a:p>
            <a:endParaRPr lang="tr-TR"/>
          </a:p>
        </p:txBody>
      </p:sp>
      <p:sp>
        <p:nvSpPr>
          <p:cNvPr id="62" name="Line 17"/>
          <p:cNvSpPr>
            <a:spLocks noChangeShapeType="1"/>
          </p:cNvSpPr>
          <p:nvPr/>
        </p:nvSpPr>
        <p:spPr bwMode="auto">
          <a:xfrm>
            <a:off x="7126817" y="6095445"/>
            <a:ext cx="0" cy="120650"/>
          </a:xfrm>
          <a:prstGeom prst="line">
            <a:avLst/>
          </a:prstGeom>
          <a:noFill/>
          <a:ln w="9525">
            <a:solidFill>
              <a:schemeClr val="tx1"/>
            </a:solidFill>
            <a:round/>
            <a:headEnd/>
            <a:tailEnd/>
          </a:ln>
        </p:spPr>
        <p:txBody>
          <a:bodyPr/>
          <a:lstStyle/>
          <a:p>
            <a:endParaRPr lang="tr-TR"/>
          </a:p>
        </p:txBody>
      </p:sp>
      <p:sp>
        <p:nvSpPr>
          <p:cNvPr id="63" name="Line 18"/>
          <p:cNvSpPr>
            <a:spLocks noChangeShapeType="1"/>
          </p:cNvSpPr>
          <p:nvPr/>
        </p:nvSpPr>
        <p:spPr bwMode="auto">
          <a:xfrm>
            <a:off x="7617884" y="6095445"/>
            <a:ext cx="0" cy="120650"/>
          </a:xfrm>
          <a:prstGeom prst="line">
            <a:avLst/>
          </a:prstGeom>
          <a:noFill/>
          <a:ln w="9525">
            <a:solidFill>
              <a:schemeClr val="tx1"/>
            </a:solidFill>
            <a:round/>
            <a:headEnd/>
            <a:tailEnd/>
          </a:ln>
        </p:spPr>
        <p:txBody>
          <a:bodyPr/>
          <a:lstStyle/>
          <a:p>
            <a:endParaRPr lang="tr-TR"/>
          </a:p>
        </p:txBody>
      </p:sp>
      <p:sp>
        <p:nvSpPr>
          <p:cNvPr id="64" name="Line 19"/>
          <p:cNvSpPr>
            <a:spLocks noChangeShapeType="1"/>
          </p:cNvSpPr>
          <p:nvPr/>
        </p:nvSpPr>
        <p:spPr bwMode="auto">
          <a:xfrm>
            <a:off x="8100484" y="6095445"/>
            <a:ext cx="0" cy="120650"/>
          </a:xfrm>
          <a:prstGeom prst="line">
            <a:avLst/>
          </a:prstGeom>
          <a:noFill/>
          <a:ln w="9525">
            <a:solidFill>
              <a:schemeClr val="tx1"/>
            </a:solidFill>
            <a:round/>
            <a:headEnd/>
            <a:tailEnd/>
          </a:ln>
        </p:spPr>
        <p:txBody>
          <a:bodyPr/>
          <a:lstStyle/>
          <a:p>
            <a:endParaRPr lang="tr-TR"/>
          </a:p>
        </p:txBody>
      </p:sp>
      <p:sp>
        <p:nvSpPr>
          <p:cNvPr id="65" name="Line 20"/>
          <p:cNvSpPr>
            <a:spLocks noChangeShapeType="1"/>
          </p:cNvSpPr>
          <p:nvPr/>
        </p:nvSpPr>
        <p:spPr bwMode="auto">
          <a:xfrm>
            <a:off x="9076267" y="6095445"/>
            <a:ext cx="0" cy="120650"/>
          </a:xfrm>
          <a:prstGeom prst="line">
            <a:avLst/>
          </a:prstGeom>
          <a:noFill/>
          <a:ln w="9525">
            <a:solidFill>
              <a:schemeClr val="tx1"/>
            </a:solidFill>
            <a:round/>
            <a:headEnd/>
            <a:tailEnd/>
          </a:ln>
        </p:spPr>
        <p:txBody>
          <a:bodyPr/>
          <a:lstStyle/>
          <a:p>
            <a:endParaRPr lang="tr-TR"/>
          </a:p>
        </p:txBody>
      </p:sp>
      <p:sp>
        <p:nvSpPr>
          <p:cNvPr id="66" name="Text Box 21"/>
          <p:cNvSpPr txBox="1">
            <a:spLocks noChangeArrowheads="1"/>
          </p:cNvSpPr>
          <p:nvPr/>
        </p:nvSpPr>
        <p:spPr bwMode="auto">
          <a:xfrm>
            <a:off x="6868591" y="6189107"/>
            <a:ext cx="1113367"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10</a:t>
            </a:r>
          </a:p>
        </p:txBody>
      </p:sp>
      <p:sp>
        <p:nvSpPr>
          <p:cNvPr id="67" name="Text Box 22"/>
          <p:cNvSpPr txBox="1">
            <a:spLocks noChangeArrowheads="1"/>
          </p:cNvSpPr>
          <p:nvPr/>
        </p:nvSpPr>
        <p:spPr bwMode="auto">
          <a:xfrm>
            <a:off x="7368117" y="6181170"/>
            <a:ext cx="592667" cy="369332"/>
          </a:xfrm>
          <a:prstGeom prst="rect">
            <a:avLst/>
          </a:prstGeom>
          <a:noFill/>
          <a:ln w="9525">
            <a:noFill/>
            <a:miter lim="800000"/>
            <a:headEnd/>
            <a:tailEnd/>
          </a:ln>
        </p:spPr>
        <p:txBody>
          <a:bodyPr>
            <a:spAutoFit/>
          </a:bodyPr>
          <a:lstStyle/>
          <a:p>
            <a:r>
              <a:rPr lang="en-US" b="1">
                <a:latin typeface="Calibri" pitchFamily="34" charset="0"/>
              </a:rPr>
              <a:t>11</a:t>
            </a:r>
          </a:p>
        </p:txBody>
      </p:sp>
      <p:sp>
        <p:nvSpPr>
          <p:cNvPr id="68" name="Text Box 23"/>
          <p:cNvSpPr txBox="1">
            <a:spLocks noChangeArrowheads="1"/>
          </p:cNvSpPr>
          <p:nvPr/>
        </p:nvSpPr>
        <p:spPr bwMode="auto">
          <a:xfrm>
            <a:off x="7795685" y="6204982"/>
            <a:ext cx="592667" cy="369332"/>
          </a:xfrm>
          <a:prstGeom prst="rect">
            <a:avLst/>
          </a:prstGeom>
          <a:noFill/>
          <a:ln w="9525">
            <a:noFill/>
            <a:miter lim="800000"/>
            <a:headEnd/>
            <a:tailEnd/>
          </a:ln>
        </p:spPr>
        <p:txBody>
          <a:bodyPr>
            <a:spAutoFit/>
          </a:bodyPr>
          <a:lstStyle/>
          <a:p>
            <a:r>
              <a:rPr lang="en-US" b="1">
                <a:latin typeface="Calibri" pitchFamily="34" charset="0"/>
              </a:rPr>
              <a:t>12</a:t>
            </a:r>
          </a:p>
        </p:txBody>
      </p:sp>
      <p:sp>
        <p:nvSpPr>
          <p:cNvPr id="69" name="Text Box 24"/>
          <p:cNvSpPr txBox="1">
            <a:spLocks noChangeArrowheads="1"/>
          </p:cNvSpPr>
          <p:nvPr/>
        </p:nvSpPr>
        <p:spPr bwMode="auto">
          <a:xfrm>
            <a:off x="8269817" y="6204982"/>
            <a:ext cx="592667" cy="369332"/>
          </a:xfrm>
          <a:prstGeom prst="rect">
            <a:avLst/>
          </a:prstGeom>
          <a:noFill/>
          <a:ln w="9525">
            <a:noFill/>
            <a:miter lim="800000"/>
            <a:headEnd/>
            <a:tailEnd/>
          </a:ln>
        </p:spPr>
        <p:txBody>
          <a:bodyPr>
            <a:spAutoFit/>
          </a:bodyPr>
          <a:lstStyle/>
          <a:p>
            <a:r>
              <a:rPr lang="en-US" b="1">
                <a:latin typeface="Calibri" pitchFamily="34" charset="0"/>
              </a:rPr>
              <a:t>13</a:t>
            </a:r>
          </a:p>
        </p:txBody>
      </p:sp>
      <p:sp>
        <p:nvSpPr>
          <p:cNvPr id="70" name="Text Box 25"/>
          <p:cNvSpPr txBox="1">
            <a:spLocks noChangeArrowheads="1"/>
          </p:cNvSpPr>
          <p:nvPr/>
        </p:nvSpPr>
        <p:spPr bwMode="auto">
          <a:xfrm>
            <a:off x="8798985" y="6204982"/>
            <a:ext cx="592667" cy="369332"/>
          </a:xfrm>
          <a:prstGeom prst="rect">
            <a:avLst/>
          </a:prstGeom>
          <a:noFill/>
          <a:ln w="9525">
            <a:noFill/>
            <a:miter lim="800000"/>
            <a:headEnd/>
            <a:tailEnd/>
          </a:ln>
        </p:spPr>
        <p:txBody>
          <a:bodyPr>
            <a:spAutoFit/>
          </a:bodyPr>
          <a:lstStyle/>
          <a:p>
            <a:r>
              <a:rPr lang="en-US" b="1">
                <a:latin typeface="Calibri" pitchFamily="34" charset="0"/>
              </a:rPr>
              <a:t>14</a:t>
            </a:r>
          </a:p>
        </p:txBody>
      </p:sp>
      <p:sp>
        <p:nvSpPr>
          <p:cNvPr id="71" name="Text Box 26"/>
          <p:cNvSpPr txBox="1">
            <a:spLocks noChangeArrowheads="1"/>
          </p:cNvSpPr>
          <p:nvPr/>
        </p:nvSpPr>
        <p:spPr bwMode="auto">
          <a:xfrm>
            <a:off x="2546358" y="6189107"/>
            <a:ext cx="402167"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1</a:t>
            </a:r>
          </a:p>
        </p:txBody>
      </p:sp>
      <p:sp>
        <p:nvSpPr>
          <p:cNvPr id="72" name="Text Box 27"/>
          <p:cNvSpPr txBox="1">
            <a:spLocks noChangeArrowheads="1"/>
          </p:cNvSpPr>
          <p:nvPr/>
        </p:nvSpPr>
        <p:spPr bwMode="auto">
          <a:xfrm>
            <a:off x="3003553" y="6189107"/>
            <a:ext cx="491067"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2</a:t>
            </a:r>
          </a:p>
        </p:txBody>
      </p:sp>
      <p:sp>
        <p:nvSpPr>
          <p:cNvPr id="73" name="Text Box 28"/>
          <p:cNvSpPr txBox="1">
            <a:spLocks noChangeArrowheads="1"/>
          </p:cNvSpPr>
          <p:nvPr/>
        </p:nvSpPr>
        <p:spPr bwMode="auto">
          <a:xfrm>
            <a:off x="3528491" y="6204982"/>
            <a:ext cx="427567" cy="369332"/>
          </a:xfrm>
          <a:prstGeom prst="rect">
            <a:avLst/>
          </a:prstGeom>
          <a:noFill/>
          <a:ln w="9525">
            <a:noFill/>
            <a:miter lim="800000"/>
            <a:headEnd/>
            <a:tailEnd/>
          </a:ln>
        </p:spPr>
        <p:txBody>
          <a:bodyPr>
            <a:spAutoFit/>
          </a:bodyPr>
          <a:lstStyle/>
          <a:p>
            <a:r>
              <a:rPr lang="en-US" b="1">
                <a:latin typeface="Calibri" pitchFamily="34" charset="0"/>
              </a:rPr>
              <a:t>3</a:t>
            </a:r>
          </a:p>
        </p:txBody>
      </p:sp>
      <p:sp>
        <p:nvSpPr>
          <p:cNvPr id="74" name="Text Box 29"/>
          <p:cNvSpPr txBox="1">
            <a:spLocks noChangeArrowheads="1"/>
          </p:cNvSpPr>
          <p:nvPr/>
        </p:nvSpPr>
        <p:spPr bwMode="auto">
          <a:xfrm>
            <a:off x="4008969" y="6204982"/>
            <a:ext cx="425451" cy="369332"/>
          </a:xfrm>
          <a:prstGeom prst="rect">
            <a:avLst/>
          </a:prstGeom>
          <a:noFill/>
          <a:ln w="9525">
            <a:noFill/>
            <a:miter lim="800000"/>
            <a:headEnd/>
            <a:tailEnd/>
          </a:ln>
        </p:spPr>
        <p:txBody>
          <a:bodyPr>
            <a:spAutoFit/>
          </a:bodyPr>
          <a:lstStyle/>
          <a:p>
            <a:r>
              <a:rPr lang="en-US" b="1">
                <a:latin typeface="Calibri" pitchFamily="34" charset="0"/>
              </a:rPr>
              <a:t>4</a:t>
            </a:r>
          </a:p>
        </p:txBody>
      </p:sp>
      <p:sp>
        <p:nvSpPr>
          <p:cNvPr id="75" name="Text Box 30"/>
          <p:cNvSpPr txBox="1">
            <a:spLocks noChangeArrowheads="1"/>
          </p:cNvSpPr>
          <p:nvPr/>
        </p:nvSpPr>
        <p:spPr bwMode="auto">
          <a:xfrm>
            <a:off x="4565653" y="6204982"/>
            <a:ext cx="429683" cy="369332"/>
          </a:xfrm>
          <a:prstGeom prst="rect">
            <a:avLst/>
          </a:prstGeom>
          <a:noFill/>
          <a:ln w="9525">
            <a:noFill/>
            <a:miter lim="800000"/>
            <a:headEnd/>
            <a:tailEnd/>
          </a:ln>
        </p:spPr>
        <p:txBody>
          <a:bodyPr>
            <a:spAutoFit/>
          </a:bodyPr>
          <a:lstStyle/>
          <a:p>
            <a:r>
              <a:rPr lang="en-US" b="1">
                <a:latin typeface="Calibri" pitchFamily="34" charset="0"/>
              </a:rPr>
              <a:t>5</a:t>
            </a:r>
          </a:p>
        </p:txBody>
      </p:sp>
      <p:sp>
        <p:nvSpPr>
          <p:cNvPr id="76" name="Text Box 31"/>
          <p:cNvSpPr txBox="1">
            <a:spLocks noChangeArrowheads="1"/>
          </p:cNvSpPr>
          <p:nvPr/>
        </p:nvSpPr>
        <p:spPr bwMode="auto">
          <a:xfrm>
            <a:off x="5003803" y="6204982"/>
            <a:ext cx="429684" cy="369332"/>
          </a:xfrm>
          <a:prstGeom prst="rect">
            <a:avLst/>
          </a:prstGeom>
          <a:noFill/>
          <a:ln w="9525">
            <a:noFill/>
            <a:miter lim="800000"/>
            <a:headEnd/>
            <a:tailEnd/>
          </a:ln>
        </p:spPr>
        <p:txBody>
          <a:bodyPr>
            <a:spAutoFit/>
          </a:bodyPr>
          <a:lstStyle/>
          <a:p>
            <a:r>
              <a:rPr lang="en-US" b="1">
                <a:latin typeface="Calibri" pitchFamily="34" charset="0"/>
              </a:rPr>
              <a:t>6</a:t>
            </a:r>
          </a:p>
        </p:txBody>
      </p:sp>
      <p:sp>
        <p:nvSpPr>
          <p:cNvPr id="77" name="Text Box 32"/>
          <p:cNvSpPr txBox="1">
            <a:spLocks noChangeArrowheads="1"/>
          </p:cNvSpPr>
          <p:nvPr/>
        </p:nvSpPr>
        <p:spPr bwMode="auto">
          <a:xfrm>
            <a:off x="5441951" y="6204982"/>
            <a:ext cx="431800" cy="369332"/>
          </a:xfrm>
          <a:prstGeom prst="rect">
            <a:avLst/>
          </a:prstGeom>
          <a:noFill/>
          <a:ln w="9525">
            <a:noFill/>
            <a:miter lim="800000"/>
            <a:headEnd/>
            <a:tailEnd/>
          </a:ln>
        </p:spPr>
        <p:txBody>
          <a:bodyPr>
            <a:spAutoFit/>
          </a:bodyPr>
          <a:lstStyle/>
          <a:p>
            <a:r>
              <a:rPr lang="en-US" b="1">
                <a:latin typeface="Calibri" pitchFamily="34" charset="0"/>
              </a:rPr>
              <a:t>7</a:t>
            </a:r>
          </a:p>
        </p:txBody>
      </p:sp>
      <p:sp>
        <p:nvSpPr>
          <p:cNvPr id="78" name="Text Box 33"/>
          <p:cNvSpPr txBox="1">
            <a:spLocks noChangeArrowheads="1"/>
          </p:cNvSpPr>
          <p:nvPr/>
        </p:nvSpPr>
        <p:spPr bwMode="auto">
          <a:xfrm>
            <a:off x="5882225" y="6204982"/>
            <a:ext cx="425449" cy="369332"/>
          </a:xfrm>
          <a:prstGeom prst="rect">
            <a:avLst/>
          </a:prstGeom>
          <a:noFill/>
          <a:ln w="9525">
            <a:noFill/>
            <a:miter lim="800000"/>
            <a:headEnd/>
            <a:tailEnd/>
          </a:ln>
        </p:spPr>
        <p:txBody>
          <a:bodyPr>
            <a:spAutoFit/>
          </a:bodyPr>
          <a:lstStyle/>
          <a:p>
            <a:r>
              <a:rPr lang="en-US" b="1">
                <a:latin typeface="Calibri" pitchFamily="34" charset="0"/>
              </a:rPr>
              <a:t>8</a:t>
            </a:r>
          </a:p>
        </p:txBody>
      </p:sp>
      <p:sp>
        <p:nvSpPr>
          <p:cNvPr id="79" name="Text Box 34"/>
          <p:cNvSpPr txBox="1">
            <a:spLocks noChangeArrowheads="1"/>
          </p:cNvSpPr>
          <p:nvPr/>
        </p:nvSpPr>
        <p:spPr bwMode="auto">
          <a:xfrm>
            <a:off x="6483356" y="6204982"/>
            <a:ext cx="427567" cy="369332"/>
          </a:xfrm>
          <a:prstGeom prst="rect">
            <a:avLst/>
          </a:prstGeom>
          <a:noFill/>
          <a:ln w="9525">
            <a:noFill/>
            <a:miter lim="800000"/>
            <a:headEnd/>
            <a:tailEnd/>
          </a:ln>
        </p:spPr>
        <p:txBody>
          <a:bodyPr>
            <a:spAutoFit/>
          </a:bodyPr>
          <a:lstStyle/>
          <a:p>
            <a:r>
              <a:rPr lang="en-US" b="1">
                <a:latin typeface="Calibri" pitchFamily="34" charset="0"/>
              </a:rPr>
              <a:t>9</a:t>
            </a:r>
          </a:p>
        </p:txBody>
      </p:sp>
      <p:sp>
        <p:nvSpPr>
          <p:cNvPr id="80" name="Text Box 35"/>
          <p:cNvSpPr txBox="1">
            <a:spLocks noChangeArrowheads="1"/>
          </p:cNvSpPr>
          <p:nvPr/>
        </p:nvSpPr>
        <p:spPr bwMode="auto">
          <a:xfrm>
            <a:off x="2413000" y="5093732"/>
            <a:ext cx="2133600" cy="861774"/>
          </a:xfrm>
          <a:prstGeom prst="rect">
            <a:avLst/>
          </a:prstGeom>
          <a:noFill/>
          <a:ln w="9525">
            <a:noFill/>
            <a:miter lim="800000"/>
            <a:headEnd/>
            <a:tailEnd/>
          </a:ln>
        </p:spPr>
        <p:txBody>
          <a:bodyPr wrap="square">
            <a:spAutoFit/>
          </a:bodyPr>
          <a:lstStyle/>
          <a:p>
            <a:pPr lvl="0"/>
            <a:r>
              <a:rPr lang="en-US" b="1" dirty="0">
                <a:solidFill>
                  <a:srgbClr val="C00000"/>
                </a:solidFill>
                <a:latin typeface="Calibri" pitchFamily="34" charset="0"/>
              </a:rPr>
              <a:t>G-CSF</a:t>
            </a:r>
            <a:r>
              <a:rPr lang="tr-TR" sz="1600" b="1" dirty="0">
                <a:latin typeface="Calibri" pitchFamily="34" charset="0"/>
              </a:rPr>
              <a:t>                </a:t>
            </a:r>
          </a:p>
          <a:p>
            <a:pPr lvl="0"/>
            <a:r>
              <a:rPr lang="en-US" sz="1600" kern="0" dirty="0">
                <a:solidFill>
                  <a:sysClr val="windowText" lastClr="000000"/>
                </a:solidFill>
                <a:ea typeface="ＭＳ Ｐゴシック" pitchFamily="34" charset="-128"/>
              </a:rPr>
              <a:t>10 </a:t>
            </a:r>
            <a:r>
              <a:rPr lang="tr-TR" sz="1600" kern="0" dirty="0">
                <a:solidFill>
                  <a:sysClr val="windowText" lastClr="000000"/>
                </a:solidFill>
                <a:ea typeface="ＭＳ Ｐゴシック" pitchFamily="34" charset="-128"/>
              </a:rPr>
              <a:t>-25 </a:t>
            </a:r>
            <a:r>
              <a:rPr lang="en-US" sz="1600" kern="0" dirty="0">
                <a:solidFill>
                  <a:sysClr val="windowText" lastClr="000000"/>
                </a:solidFill>
                <a:ea typeface="ＭＳ Ｐゴシック" pitchFamily="34" charset="-128"/>
              </a:rPr>
              <a:t>mcg/kg day </a:t>
            </a:r>
            <a:r>
              <a:rPr lang="tr-TR" sz="1600" kern="0" dirty="0">
                <a:solidFill>
                  <a:sysClr val="windowText" lastClr="000000"/>
                </a:solidFill>
                <a:ea typeface="ＭＳ Ｐゴシック" pitchFamily="34" charset="-128"/>
              </a:rPr>
              <a:t>,</a:t>
            </a:r>
            <a:r>
              <a:rPr lang="en-US" sz="1600" kern="0" dirty="0">
                <a:solidFill>
                  <a:sysClr val="windowText" lastClr="000000"/>
                </a:solidFill>
                <a:ea typeface="ＭＳ Ｐゴシック" pitchFamily="34" charset="-128"/>
              </a:rPr>
              <a:t> BID</a:t>
            </a:r>
          </a:p>
          <a:p>
            <a:endParaRPr lang="en-US" sz="1600" b="1" dirty="0">
              <a:latin typeface="Calibri" pitchFamily="34" charset="0"/>
            </a:endParaRPr>
          </a:p>
        </p:txBody>
      </p:sp>
      <p:sp>
        <p:nvSpPr>
          <p:cNvPr id="81" name="Text Box 36"/>
          <p:cNvSpPr txBox="1">
            <a:spLocks noChangeArrowheads="1"/>
          </p:cNvSpPr>
          <p:nvPr/>
        </p:nvSpPr>
        <p:spPr bwMode="auto">
          <a:xfrm>
            <a:off x="1727200" y="4343400"/>
            <a:ext cx="1422400" cy="369332"/>
          </a:xfrm>
          <a:prstGeom prst="rect">
            <a:avLst/>
          </a:prstGeom>
          <a:solidFill>
            <a:schemeClr val="accent1"/>
          </a:solidFill>
          <a:ln w="9525">
            <a:noFill/>
            <a:miter lim="800000"/>
            <a:headEnd/>
            <a:tailEnd/>
          </a:ln>
        </p:spPr>
        <p:txBody>
          <a:bodyPr wrap="square" anchor="ctr">
            <a:spAutoFit/>
          </a:bodyPr>
          <a:lstStyle/>
          <a:p>
            <a:pPr algn="ctr">
              <a:spcBef>
                <a:spcPct val="50000"/>
              </a:spcBef>
            </a:pPr>
            <a:r>
              <a:rPr lang="en-US" b="1" dirty="0">
                <a:solidFill>
                  <a:srgbClr val="FF0000"/>
                </a:solidFill>
                <a:latin typeface="Calibri" pitchFamily="34" charset="0"/>
              </a:rPr>
              <a:t>CD-34</a:t>
            </a:r>
            <a:r>
              <a:rPr lang="tr-TR" b="1" dirty="0">
                <a:solidFill>
                  <a:srgbClr val="FF0000"/>
                </a:solidFill>
                <a:latin typeface="Calibri" pitchFamily="34" charset="0"/>
              </a:rPr>
              <a:t>+</a:t>
            </a:r>
            <a:endParaRPr lang="en-US" b="1" dirty="0">
              <a:solidFill>
                <a:srgbClr val="FF0000"/>
              </a:solidFill>
              <a:latin typeface="Calibri" pitchFamily="34" charset="0"/>
            </a:endParaRPr>
          </a:p>
        </p:txBody>
      </p:sp>
      <p:sp>
        <p:nvSpPr>
          <p:cNvPr id="83" name="Rectangle 100"/>
          <p:cNvSpPr txBox="1">
            <a:spLocks noChangeArrowheads="1"/>
          </p:cNvSpPr>
          <p:nvPr/>
        </p:nvSpPr>
        <p:spPr>
          <a:xfrm>
            <a:off x="5892800" y="5257811"/>
            <a:ext cx="4292600" cy="492443"/>
          </a:xfrm>
          <a:prstGeom prst="rect">
            <a:avLst/>
          </a:prstGeom>
        </p:spPr>
        <p:txBody>
          <a:bodyPr wrap="square" lIns="0" tIns="0" rIns="0" bIns="0">
            <a:spAutoFit/>
          </a:bodyPr>
          <a:lstStyle/>
          <a:p>
            <a:pPr lvl="0" defTabSz="914400"/>
            <a:r>
              <a:rPr lang="en-US" sz="1600" kern="0" dirty="0">
                <a:solidFill>
                  <a:schemeClr val="accent5">
                    <a:lumMod val="75000"/>
                  </a:schemeClr>
                </a:solidFill>
                <a:latin typeface="Arial"/>
                <a:ea typeface="+mj-ea"/>
                <a:cs typeface="Arial"/>
              </a:rPr>
              <a:t>circulating </a:t>
            </a:r>
            <a:r>
              <a:rPr lang="tr-TR" sz="1600" kern="0" dirty="0">
                <a:solidFill>
                  <a:schemeClr val="accent5">
                    <a:lumMod val="75000"/>
                  </a:schemeClr>
                </a:solidFill>
                <a:latin typeface="Arial"/>
                <a:ea typeface="+mj-ea"/>
                <a:cs typeface="Arial"/>
              </a:rPr>
              <a:t>C</a:t>
            </a:r>
            <a:r>
              <a:rPr lang="en-US" sz="1600" kern="0" dirty="0">
                <a:solidFill>
                  <a:schemeClr val="accent5">
                    <a:lumMod val="75000"/>
                  </a:schemeClr>
                </a:solidFill>
                <a:latin typeface="Arial"/>
                <a:ea typeface="+mj-ea"/>
                <a:cs typeface="Arial"/>
              </a:rPr>
              <a:t>D34 </a:t>
            </a:r>
            <a:r>
              <a:rPr kumimoji="0" lang="en-US" sz="1600" b="0" i="0" u="none" strike="noStrike" kern="0" cap="none" spc="0" normalizeH="0" baseline="0" noProof="0" dirty="0">
                <a:ln>
                  <a:noFill/>
                </a:ln>
                <a:solidFill>
                  <a:schemeClr val="accent5">
                    <a:lumMod val="75000"/>
                  </a:schemeClr>
                </a:solidFill>
                <a:effectLst/>
                <a:uLnTx/>
                <a:uFillTx/>
                <a:latin typeface="Arial"/>
                <a:ea typeface="+mj-ea"/>
                <a:cs typeface="Arial"/>
              </a:rPr>
              <a:t>+ cells </a:t>
            </a:r>
            <a:endParaRPr kumimoji="0" lang="tr-TR" sz="1600" b="0" i="0" u="none" strike="noStrike" kern="0" cap="none" spc="0" normalizeH="0" baseline="0" noProof="0" dirty="0">
              <a:ln>
                <a:noFill/>
              </a:ln>
              <a:solidFill>
                <a:schemeClr val="accent5">
                  <a:lumMod val="75000"/>
                </a:schemeClr>
              </a:solidFill>
              <a:effectLst/>
              <a:uLnTx/>
              <a:uFillTx/>
              <a:latin typeface="Arial"/>
              <a:ea typeface="+mj-ea"/>
              <a:cs typeface="Arial"/>
            </a:endParaRPr>
          </a:p>
          <a:p>
            <a:pPr lvl="0" defTabSz="914400"/>
            <a:r>
              <a:rPr kumimoji="0" lang="en-US" sz="1600" b="0" i="0" u="none" strike="noStrike" kern="0" cap="none" spc="0" normalizeH="0" baseline="0" noProof="0" dirty="0">
                <a:ln>
                  <a:noFill/>
                </a:ln>
                <a:solidFill>
                  <a:schemeClr val="accent5">
                    <a:lumMod val="75000"/>
                  </a:schemeClr>
                </a:solidFill>
                <a:effectLst/>
                <a:uLnTx/>
                <a:uFillTx/>
                <a:latin typeface="Arial"/>
                <a:ea typeface="+mj-ea"/>
                <a:cs typeface="Arial"/>
              </a:rPr>
              <a:t>gradient&gt; 20 / </a:t>
            </a:r>
            <a:r>
              <a:rPr kumimoji="0" lang="en-US" sz="1600" b="0" i="0" u="none" strike="noStrike" kern="0" cap="none" spc="0" normalizeH="0" baseline="0" noProof="0" dirty="0" err="1">
                <a:ln>
                  <a:noFill/>
                </a:ln>
                <a:solidFill>
                  <a:schemeClr val="accent5">
                    <a:lumMod val="75000"/>
                  </a:schemeClr>
                </a:solidFill>
                <a:effectLst/>
                <a:uLnTx/>
                <a:uFillTx/>
                <a:latin typeface="Arial"/>
                <a:ea typeface="+mj-ea"/>
                <a:cs typeface="Arial"/>
              </a:rPr>
              <a:t>ϥL</a:t>
            </a:r>
            <a:endParaRPr kumimoji="0" lang="el-GR" sz="1600" b="0" i="0" u="none" strike="noStrike" kern="0" cap="none" spc="0" normalizeH="0" baseline="0" noProof="0" dirty="0">
              <a:ln>
                <a:noFill/>
              </a:ln>
              <a:solidFill>
                <a:schemeClr val="accent5">
                  <a:lumMod val="75000"/>
                </a:schemeClr>
              </a:solidFill>
              <a:effectLst/>
              <a:uLnTx/>
              <a:uFillTx/>
              <a:latin typeface="Arial"/>
              <a:ea typeface="+mj-ea"/>
              <a:cs typeface="Arial"/>
            </a:endParaRPr>
          </a:p>
        </p:txBody>
      </p:sp>
      <p:sp>
        <p:nvSpPr>
          <p:cNvPr id="84" name="Freeform 96"/>
          <p:cNvSpPr>
            <a:spLocks/>
          </p:cNvSpPr>
          <p:nvPr/>
        </p:nvSpPr>
        <p:spPr bwMode="auto">
          <a:xfrm>
            <a:off x="2760133" y="4812745"/>
            <a:ext cx="4845051" cy="1223962"/>
          </a:xfrm>
          <a:custGeom>
            <a:avLst/>
            <a:gdLst>
              <a:gd name="T0" fmla="*/ 0 w 2290"/>
              <a:gd name="T1" fmla="*/ 832 h 861"/>
              <a:gd name="T2" fmla="*/ 527 w 2290"/>
              <a:gd name="T3" fmla="*/ 832 h 861"/>
              <a:gd name="T4" fmla="*/ 763 w 2290"/>
              <a:gd name="T5" fmla="*/ 696 h 861"/>
              <a:gd name="T6" fmla="*/ 927 w 2290"/>
              <a:gd name="T7" fmla="*/ 50 h 861"/>
              <a:gd name="T8" fmla="*/ 1163 w 2290"/>
              <a:gd name="T9" fmla="*/ 396 h 861"/>
              <a:gd name="T10" fmla="*/ 1336 w 2290"/>
              <a:gd name="T11" fmla="*/ 787 h 861"/>
              <a:gd name="T12" fmla="*/ 1627 w 2290"/>
              <a:gd name="T13" fmla="*/ 841 h 861"/>
              <a:gd name="T14" fmla="*/ 2136 w 2290"/>
              <a:gd name="T15" fmla="*/ 841 h 861"/>
              <a:gd name="T16" fmla="*/ 2290 w 2290"/>
              <a:gd name="T17" fmla="*/ 850 h 8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90"/>
              <a:gd name="T28" fmla="*/ 0 h 861"/>
              <a:gd name="T29" fmla="*/ 2290 w 2290"/>
              <a:gd name="T30" fmla="*/ 861 h 8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90" h="861">
                <a:moveTo>
                  <a:pt x="0" y="832"/>
                </a:moveTo>
                <a:cubicBezTo>
                  <a:pt x="200" y="843"/>
                  <a:pt x="400" y="855"/>
                  <a:pt x="527" y="832"/>
                </a:cubicBezTo>
                <a:cubicBezTo>
                  <a:pt x="654" y="809"/>
                  <a:pt x="696" y="826"/>
                  <a:pt x="763" y="696"/>
                </a:cubicBezTo>
                <a:cubicBezTo>
                  <a:pt x="830" y="566"/>
                  <a:pt x="860" y="100"/>
                  <a:pt x="927" y="50"/>
                </a:cubicBezTo>
                <a:cubicBezTo>
                  <a:pt x="994" y="0"/>
                  <a:pt x="1095" y="273"/>
                  <a:pt x="1163" y="396"/>
                </a:cubicBezTo>
                <a:cubicBezTo>
                  <a:pt x="1231" y="519"/>
                  <a:pt x="1259" y="713"/>
                  <a:pt x="1336" y="787"/>
                </a:cubicBezTo>
                <a:cubicBezTo>
                  <a:pt x="1413" y="861"/>
                  <a:pt x="1494" y="832"/>
                  <a:pt x="1627" y="841"/>
                </a:cubicBezTo>
                <a:cubicBezTo>
                  <a:pt x="1760" y="850"/>
                  <a:pt x="2026" y="840"/>
                  <a:pt x="2136" y="841"/>
                </a:cubicBezTo>
                <a:cubicBezTo>
                  <a:pt x="2246" y="842"/>
                  <a:pt x="2268" y="846"/>
                  <a:pt x="2290" y="850"/>
                </a:cubicBezTo>
              </a:path>
            </a:pathLst>
          </a:custGeom>
          <a:noFill/>
          <a:ln w="28575">
            <a:solidFill>
              <a:srgbClr val="A50021"/>
            </a:solidFill>
            <a:round/>
            <a:headEnd/>
            <a:tailEnd/>
          </a:ln>
        </p:spPr>
        <p:txBody>
          <a:bodyPr wrap="none" anchor="ctr"/>
          <a:lstStyle/>
          <a:p>
            <a:endParaRPr lang="en-US"/>
          </a:p>
        </p:txBody>
      </p:sp>
      <p:sp>
        <p:nvSpPr>
          <p:cNvPr id="86" name="85 Başlık"/>
          <p:cNvSpPr>
            <a:spLocks noGrp="1"/>
          </p:cNvSpPr>
          <p:nvPr>
            <p:ph type="title"/>
          </p:nvPr>
        </p:nvSpPr>
        <p:spPr>
          <a:xfrm>
            <a:off x="609600" y="685804"/>
            <a:ext cx="10737765" cy="615553"/>
          </a:xfrm>
        </p:spPr>
        <p:txBody>
          <a:bodyPr>
            <a:normAutofit fontScale="90000"/>
          </a:bodyPr>
          <a:lstStyle/>
          <a:p>
            <a:r>
              <a:rPr lang="en-US" sz="2800" b="1" spc="-5" dirty="0">
                <a:solidFill>
                  <a:srgbClr val="C00000"/>
                </a:solidFill>
              </a:rPr>
              <a:t>Stem cell</a:t>
            </a:r>
            <a:r>
              <a:rPr lang="en-US" sz="2800" b="1" spc="-10" dirty="0">
                <a:solidFill>
                  <a:srgbClr val="C00000"/>
                </a:solidFill>
              </a:rPr>
              <a:t> </a:t>
            </a:r>
            <a:r>
              <a:rPr lang="en-US" sz="2800" b="1" spc="-5" dirty="0">
                <a:solidFill>
                  <a:srgbClr val="C00000"/>
                </a:solidFill>
              </a:rPr>
              <a:t>mobilization</a:t>
            </a:r>
            <a:r>
              <a:rPr lang="tr-TR" sz="2800" b="1" spc="-5" dirty="0">
                <a:solidFill>
                  <a:srgbClr val="C00000"/>
                </a:solidFill>
              </a:rPr>
              <a:t> </a:t>
            </a:r>
            <a:r>
              <a:rPr lang="tr-TR" b="1" dirty="0">
                <a:solidFill>
                  <a:srgbClr val="C00000"/>
                </a:solidFill>
              </a:rPr>
              <a:t>/</a:t>
            </a:r>
            <a:r>
              <a:rPr lang="tr-TR" b="1" spc="-5" dirty="0">
                <a:solidFill>
                  <a:srgbClr val="C00000"/>
                </a:solidFill>
              </a:rPr>
              <a:t> </a:t>
            </a:r>
            <a:r>
              <a:rPr lang="tr-TR" b="1" dirty="0">
                <a:solidFill>
                  <a:schemeClr val="accent1">
                    <a:lumMod val="75000"/>
                  </a:schemeClr>
                </a:solidFill>
              </a:rPr>
              <a:t>G-CSF</a:t>
            </a:r>
            <a:endParaRPr lang="tr-TR" dirty="0"/>
          </a:p>
        </p:txBody>
      </p:sp>
      <p:sp>
        <p:nvSpPr>
          <p:cNvPr id="41" name="40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a:solidFill>
                  <a:schemeClr val="tx2"/>
                </a:solidFill>
                <a:cs typeface="Arial"/>
                <a:sym typeface="Wingdings"/>
              </a:rPr>
              <a:t>   </a:t>
            </a:r>
            <a:r>
              <a:rPr lang="en-US" sz="2400" b="1" kern="0" dirty="0">
                <a:solidFill>
                  <a:schemeClr val="tx2"/>
                </a:solidFill>
                <a:cs typeface="Arial"/>
              </a:rPr>
              <a:t>Stem Cell Mobilization</a:t>
            </a:r>
            <a:r>
              <a:rPr lang="tr-TR" sz="2400" b="1" kern="0" dirty="0">
                <a:solidFill>
                  <a:schemeClr val="tx2"/>
                </a:solidFill>
                <a:cs typeface="Arial"/>
              </a:rPr>
              <a:t> &amp; Collection</a:t>
            </a:r>
            <a:endParaRPr lang="tr-TR" sz="2400" dirty="0">
              <a:solidFill>
                <a:schemeClr val="tx2"/>
              </a:solidFill>
            </a:endParaRPr>
          </a:p>
        </p:txBody>
      </p:sp>
    </p:spTree>
    <p:custDataLst>
      <p:tags r:id="rId1"/>
    </p:custDataLst>
    <p:extLst>
      <p:ext uri="{BB962C8B-B14F-4D97-AF65-F5344CB8AC3E}">
        <p14:creationId xmlns:p14="http://schemas.microsoft.com/office/powerpoint/2010/main" val="42062158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sz="quarter" idx="13"/>
          </p:nvPr>
        </p:nvSpPr>
        <p:spPr>
          <a:xfrm>
            <a:off x="0" y="1295400"/>
            <a:ext cx="11480800" cy="1523494"/>
          </a:xfrm>
        </p:spPr>
        <p:txBody>
          <a:bodyPr/>
          <a:lstStyle/>
          <a:p>
            <a:pPr lvl="0">
              <a:lnSpc>
                <a:spcPct val="150000"/>
              </a:lnSpc>
            </a:pPr>
            <a:r>
              <a:rPr lang="tr-TR" sz="2400" b="1" dirty="0">
                <a:cs typeface="Arial" charset="0"/>
              </a:rPr>
              <a:t>          </a:t>
            </a:r>
            <a:r>
              <a:rPr lang="tr-TR" sz="2400" b="1" dirty="0">
                <a:solidFill>
                  <a:srgbClr val="002060"/>
                </a:solidFill>
                <a:cs typeface="Arial" charset="0"/>
              </a:rPr>
              <a:t>(G-CSF &amp; Chemo) </a:t>
            </a:r>
            <a:r>
              <a:rPr lang="tr-TR" sz="2400" b="1" dirty="0">
                <a:cs typeface="Arial" charset="0"/>
              </a:rPr>
              <a:t> </a:t>
            </a:r>
            <a:r>
              <a:rPr lang="tr-TR" sz="1600" b="1" dirty="0">
                <a:cs typeface="Arial" charset="0"/>
              </a:rPr>
              <a:t>(</a:t>
            </a:r>
            <a:r>
              <a:rPr lang="en-US" sz="1600" b="1" dirty="0">
                <a:solidFill>
                  <a:sysClr val="windowText" lastClr="000000"/>
                </a:solidFill>
                <a:ea typeface="ＭＳ Ｐゴシック" pitchFamily="34" charset="-128"/>
              </a:rPr>
              <a:t>Success rate: </a:t>
            </a:r>
            <a:r>
              <a:rPr lang="en-US" sz="1600" dirty="0">
                <a:solidFill>
                  <a:sysClr val="windowText" lastClr="000000"/>
                </a:solidFill>
                <a:ea typeface="ＭＳ Ｐゴシック" pitchFamily="34" charset="-128"/>
              </a:rPr>
              <a:t>70-95%</a:t>
            </a:r>
            <a:r>
              <a:rPr lang="tr-TR" sz="1600" dirty="0">
                <a:solidFill>
                  <a:sysClr val="windowText" lastClr="000000"/>
                </a:solidFill>
                <a:ea typeface="ＭＳ Ｐゴシック" pitchFamily="34" charset="-128"/>
              </a:rPr>
              <a:t>)</a:t>
            </a:r>
            <a:endParaRPr lang="en-US" sz="1600" dirty="0">
              <a:solidFill>
                <a:sysClr val="windowText" lastClr="000000"/>
              </a:solidFill>
              <a:ea typeface="ＭＳ Ｐゴシック" pitchFamily="34" charset="-128"/>
            </a:endParaRPr>
          </a:p>
          <a:p>
            <a:pPr>
              <a:lnSpc>
                <a:spcPct val="150000"/>
              </a:lnSpc>
            </a:pPr>
            <a:r>
              <a:rPr lang="en-US" sz="1400" dirty="0">
                <a:ea typeface="ＭＳ Ｐゴシック" pitchFamily="34" charset="-128"/>
              </a:rPr>
              <a:t>.</a:t>
            </a:r>
          </a:p>
          <a:p>
            <a:pPr lvl="1">
              <a:lnSpc>
                <a:spcPct val="150000"/>
              </a:lnSpc>
            </a:pPr>
            <a:endParaRPr lang="en-US" sz="1400" dirty="0">
              <a:cs typeface="Arial" charset="0"/>
            </a:endParaRPr>
          </a:p>
          <a:p>
            <a:pPr lvl="1">
              <a:lnSpc>
                <a:spcPct val="150000"/>
              </a:lnSpc>
            </a:pPr>
            <a:endParaRPr lang="en-US" sz="1400" dirty="0">
              <a:cs typeface="Arial" charset="0"/>
            </a:endParaRPr>
          </a:p>
        </p:txBody>
      </p:sp>
      <p:sp>
        <p:nvSpPr>
          <p:cNvPr id="48" name="47 Dikdörtgen"/>
          <p:cNvSpPr/>
          <p:nvPr/>
        </p:nvSpPr>
        <p:spPr>
          <a:xfrm>
            <a:off x="1447800" y="2057400"/>
            <a:ext cx="9525000" cy="1754326"/>
          </a:xfrm>
          <a:prstGeom prst="rect">
            <a:avLst/>
          </a:prstGeom>
        </p:spPr>
        <p:txBody>
          <a:bodyPr wrap="square">
            <a:spAutoFit/>
          </a:bodyPr>
          <a:lstStyle/>
          <a:p>
            <a:pPr marL="342900" indent="-342900">
              <a:lnSpc>
                <a:spcPct val="150000"/>
              </a:lnSpc>
              <a:buFont typeface="+mj-lt"/>
              <a:buAutoNum type="alphaLcPeriod"/>
            </a:pPr>
            <a:r>
              <a:rPr lang="tr-TR" dirty="0">
                <a:solidFill>
                  <a:srgbClr val="C00000"/>
                </a:solidFill>
                <a:ea typeface="ＭＳ Ｐゴシック" pitchFamily="34" charset="-128"/>
              </a:rPr>
              <a:t>Mostly </a:t>
            </a:r>
            <a:r>
              <a:rPr lang="tr-TR" dirty="0" err="1">
                <a:solidFill>
                  <a:srgbClr val="C00000"/>
                </a:solidFill>
                <a:ea typeface="ＭＳ Ｐゴシック" pitchFamily="34" charset="-128"/>
              </a:rPr>
              <a:t>use</a:t>
            </a:r>
            <a:r>
              <a:rPr lang="tr-TR" dirty="0">
                <a:solidFill>
                  <a:srgbClr val="C00000"/>
                </a:solidFill>
                <a:ea typeface="ＭＳ Ｐゴシック" pitchFamily="34" charset="-128"/>
              </a:rPr>
              <a:t> in </a:t>
            </a:r>
            <a:r>
              <a:rPr lang="tr-TR" dirty="0" err="1">
                <a:solidFill>
                  <a:srgbClr val="C00000"/>
                </a:solidFill>
                <a:ea typeface="ＭＳ Ｐゴシック" pitchFamily="34" charset="-128"/>
              </a:rPr>
              <a:t>chemosensitive</a:t>
            </a:r>
            <a:r>
              <a:rPr lang="tr-TR" dirty="0">
                <a:solidFill>
                  <a:srgbClr val="C00000"/>
                </a:solidFill>
                <a:ea typeface="ＭＳ Ｐゴシック" pitchFamily="34" charset="-128"/>
              </a:rPr>
              <a:t> cancer </a:t>
            </a:r>
            <a:r>
              <a:rPr lang="tr-TR" dirty="0" err="1">
                <a:solidFill>
                  <a:srgbClr val="C00000"/>
                </a:solidFill>
                <a:ea typeface="ＭＳ Ｐゴシック" pitchFamily="34" charset="-128"/>
              </a:rPr>
              <a:t>patients</a:t>
            </a:r>
            <a:r>
              <a:rPr lang="tr-TR" dirty="0">
                <a:solidFill>
                  <a:srgbClr val="C00000"/>
                </a:solidFill>
                <a:ea typeface="ＭＳ Ｐゴシック" pitchFamily="34" charset="-128"/>
              </a:rPr>
              <a:t> for  autologous </a:t>
            </a:r>
            <a:r>
              <a:rPr lang="tr-TR" dirty="0" err="1">
                <a:solidFill>
                  <a:srgbClr val="C00000"/>
                </a:solidFill>
                <a:ea typeface="ＭＳ Ｐゴシック" pitchFamily="34" charset="-128"/>
              </a:rPr>
              <a:t>setting</a:t>
            </a:r>
            <a:endParaRPr lang="tr-TR" dirty="0">
              <a:solidFill>
                <a:srgbClr val="C00000"/>
              </a:solidFill>
              <a:ea typeface="ＭＳ Ｐゴシック" pitchFamily="34" charset="-128"/>
            </a:endParaRPr>
          </a:p>
          <a:p>
            <a:pPr marL="342900" indent="-342900">
              <a:lnSpc>
                <a:spcPct val="150000"/>
              </a:lnSpc>
              <a:buFont typeface="+mj-lt"/>
              <a:buAutoNum type="alphaLcPeriod"/>
            </a:pPr>
            <a:r>
              <a:rPr lang="tr-TR" dirty="0">
                <a:solidFill>
                  <a:srgbClr val="0070C0"/>
                </a:solidFill>
                <a:ea typeface="ＭＳ Ｐゴシック" pitchFamily="34" charset="-128"/>
              </a:rPr>
              <a:t>Not </a:t>
            </a:r>
            <a:r>
              <a:rPr lang="tr-TR" dirty="0" err="1">
                <a:solidFill>
                  <a:srgbClr val="0070C0"/>
                </a:solidFill>
                <a:ea typeface="ＭＳ Ｐゴシック" pitchFamily="34" charset="-128"/>
              </a:rPr>
              <a:t>only</a:t>
            </a:r>
            <a:r>
              <a:rPr lang="tr-TR" dirty="0">
                <a:solidFill>
                  <a:srgbClr val="0070C0"/>
                </a:solidFill>
                <a:ea typeface="ＭＳ Ｐゴシック" pitchFamily="34" charset="-128"/>
              </a:rPr>
              <a:t> </a:t>
            </a:r>
            <a:r>
              <a:rPr lang="tr-TR" dirty="0" err="1">
                <a:solidFill>
                  <a:srgbClr val="0070C0"/>
                </a:solidFill>
                <a:ea typeface="ＭＳ Ｐゴシック" pitchFamily="34" charset="-128"/>
              </a:rPr>
              <a:t>mobilise</a:t>
            </a:r>
            <a:r>
              <a:rPr lang="tr-TR" dirty="0">
                <a:solidFill>
                  <a:srgbClr val="0070C0"/>
                </a:solidFill>
                <a:ea typeface="ＭＳ Ｐゴシック" pitchFamily="34" charset="-128"/>
              </a:rPr>
              <a:t>  HSC but </a:t>
            </a:r>
            <a:r>
              <a:rPr lang="tr-TR" dirty="0" err="1">
                <a:solidFill>
                  <a:srgbClr val="0070C0"/>
                </a:solidFill>
                <a:ea typeface="ＭＳ Ｐゴシック" pitchFamily="34" charset="-128"/>
              </a:rPr>
              <a:t>also</a:t>
            </a:r>
            <a:r>
              <a:rPr lang="tr-TR" dirty="0">
                <a:solidFill>
                  <a:srgbClr val="0070C0"/>
                </a:solidFill>
                <a:ea typeface="ＭＳ Ｐゴシック" pitchFamily="34" charset="-128"/>
              </a:rPr>
              <a:t> </a:t>
            </a:r>
            <a:r>
              <a:rPr lang="tr-TR" dirty="0" err="1">
                <a:solidFill>
                  <a:srgbClr val="0070C0"/>
                </a:solidFill>
                <a:ea typeface="ＭＳ Ｐゴシック" pitchFamily="34" charset="-128"/>
              </a:rPr>
              <a:t>eradicate</a:t>
            </a:r>
            <a:r>
              <a:rPr lang="tr-TR" dirty="0">
                <a:solidFill>
                  <a:srgbClr val="0070C0"/>
                </a:solidFill>
                <a:ea typeface="ＭＳ Ｐゴシック" pitchFamily="34" charset="-128"/>
              </a:rPr>
              <a:t> </a:t>
            </a:r>
            <a:r>
              <a:rPr lang="tr-TR" dirty="0" err="1">
                <a:solidFill>
                  <a:srgbClr val="0070C0"/>
                </a:solidFill>
                <a:ea typeface="ＭＳ Ｐゴシック" pitchFamily="34" charset="-128"/>
              </a:rPr>
              <a:t>tumoral</a:t>
            </a:r>
            <a:r>
              <a:rPr lang="tr-TR" dirty="0">
                <a:solidFill>
                  <a:srgbClr val="0070C0"/>
                </a:solidFill>
                <a:ea typeface="ＭＳ Ｐゴシック" pitchFamily="34" charset="-128"/>
              </a:rPr>
              <a:t> </a:t>
            </a:r>
            <a:r>
              <a:rPr lang="tr-TR" dirty="0" err="1">
                <a:solidFill>
                  <a:srgbClr val="0070C0"/>
                </a:solidFill>
                <a:ea typeface="ＭＳ Ｐゴシック" pitchFamily="34" charset="-128"/>
              </a:rPr>
              <a:t>mass</a:t>
            </a:r>
            <a:endParaRPr lang="tr-TR" dirty="0">
              <a:solidFill>
                <a:srgbClr val="0070C0"/>
              </a:solidFill>
              <a:ea typeface="ＭＳ Ｐゴシック" pitchFamily="34" charset="-128"/>
            </a:endParaRPr>
          </a:p>
          <a:p>
            <a:pPr marL="342900" indent="-342900">
              <a:lnSpc>
                <a:spcPct val="150000"/>
              </a:lnSpc>
              <a:buFont typeface="+mj-lt"/>
              <a:buAutoNum type="alphaLcPeriod"/>
            </a:pPr>
            <a:r>
              <a:rPr lang="tr-TR" dirty="0" err="1">
                <a:solidFill>
                  <a:srgbClr val="C00000"/>
                </a:solidFill>
                <a:ea typeface="ＭＳ Ｐゴシック" pitchFamily="34" charset="-128"/>
              </a:rPr>
              <a:t>Solid</a:t>
            </a:r>
            <a:r>
              <a:rPr lang="tr-TR" dirty="0">
                <a:solidFill>
                  <a:srgbClr val="C00000"/>
                </a:solidFill>
                <a:ea typeface="ＭＳ Ｐゴシック" pitchFamily="34" charset="-128"/>
              </a:rPr>
              <a:t> </a:t>
            </a:r>
            <a:r>
              <a:rPr lang="tr-TR" dirty="0" err="1">
                <a:solidFill>
                  <a:srgbClr val="C00000"/>
                </a:solidFill>
                <a:ea typeface="ＭＳ Ｐゴシック" pitchFamily="34" charset="-128"/>
              </a:rPr>
              <a:t>tumors</a:t>
            </a:r>
            <a:r>
              <a:rPr lang="tr-TR" dirty="0">
                <a:solidFill>
                  <a:srgbClr val="C00000"/>
                </a:solidFill>
                <a:ea typeface="ＭＳ Ｐゴシック" pitchFamily="34" charset="-128"/>
              </a:rPr>
              <a:t>, </a:t>
            </a:r>
            <a:r>
              <a:rPr lang="tr-TR" dirty="0" err="1">
                <a:solidFill>
                  <a:srgbClr val="C00000"/>
                </a:solidFill>
                <a:ea typeface="ＭＳ Ｐゴシック" pitchFamily="34" charset="-128"/>
              </a:rPr>
              <a:t>Lymphomas</a:t>
            </a:r>
            <a:r>
              <a:rPr lang="tr-TR" dirty="0">
                <a:solidFill>
                  <a:srgbClr val="C00000"/>
                </a:solidFill>
                <a:ea typeface="ＭＳ Ｐゴシック" pitchFamily="34" charset="-128"/>
              </a:rPr>
              <a:t>, </a:t>
            </a:r>
            <a:r>
              <a:rPr lang="tr-TR" dirty="0" err="1">
                <a:solidFill>
                  <a:srgbClr val="C00000"/>
                </a:solidFill>
                <a:ea typeface="ＭＳ Ｐゴシック" pitchFamily="34" charset="-128"/>
              </a:rPr>
              <a:t>Leukemias</a:t>
            </a:r>
            <a:r>
              <a:rPr lang="tr-TR" dirty="0">
                <a:solidFill>
                  <a:srgbClr val="C00000"/>
                </a:solidFill>
                <a:ea typeface="ＭＳ Ｐゴシック" pitchFamily="34" charset="-128"/>
              </a:rPr>
              <a:t>, </a:t>
            </a:r>
            <a:r>
              <a:rPr lang="tr-TR" dirty="0" err="1">
                <a:solidFill>
                  <a:srgbClr val="C00000"/>
                </a:solidFill>
                <a:ea typeface="ＭＳ Ｐゴシック" pitchFamily="34" charset="-128"/>
              </a:rPr>
              <a:t>and</a:t>
            </a:r>
            <a:r>
              <a:rPr lang="tr-TR" dirty="0">
                <a:solidFill>
                  <a:srgbClr val="C00000"/>
                </a:solidFill>
                <a:ea typeface="ＭＳ Ｐゴシック" pitchFamily="34" charset="-128"/>
              </a:rPr>
              <a:t> </a:t>
            </a:r>
            <a:r>
              <a:rPr lang="tr-TR" dirty="0" err="1">
                <a:solidFill>
                  <a:srgbClr val="C00000"/>
                </a:solidFill>
                <a:ea typeface="ＭＳ Ｐゴシック" pitchFamily="34" charset="-128"/>
              </a:rPr>
              <a:t>Myeloma</a:t>
            </a:r>
            <a:endParaRPr lang="tr-TR" dirty="0">
              <a:solidFill>
                <a:srgbClr val="C00000"/>
              </a:solidFill>
              <a:ea typeface="ＭＳ Ｐゴシック" pitchFamily="34" charset="-128"/>
            </a:endParaRPr>
          </a:p>
          <a:p>
            <a:pPr marL="342900" indent="-342900">
              <a:lnSpc>
                <a:spcPct val="150000"/>
              </a:lnSpc>
              <a:buFont typeface="+mj-lt"/>
              <a:buAutoNum type="alphaLcPeriod"/>
            </a:pPr>
            <a:r>
              <a:rPr lang="tr-TR" dirty="0" err="1">
                <a:ea typeface="ＭＳ Ｐゴシック" pitchFamily="34" charset="-128"/>
              </a:rPr>
              <a:t>Cy</a:t>
            </a:r>
            <a:r>
              <a:rPr lang="tr-TR" dirty="0">
                <a:ea typeface="ＭＳ Ｐゴシック" pitchFamily="34" charset="-128"/>
              </a:rPr>
              <a:t>  </a:t>
            </a:r>
            <a:r>
              <a:rPr lang="tr-TR" dirty="0" err="1">
                <a:ea typeface="ＭＳ Ｐゴシック" pitchFamily="34" charset="-128"/>
              </a:rPr>
              <a:t>Treatment</a:t>
            </a:r>
            <a:r>
              <a:rPr lang="tr-TR" dirty="0">
                <a:ea typeface="ＭＳ Ｐゴシック" pitchFamily="34" charset="-128"/>
              </a:rPr>
              <a:t>  </a:t>
            </a:r>
            <a:r>
              <a:rPr lang="tr-TR" dirty="0" err="1">
                <a:ea typeface="ＭＳ Ｐゴシック" pitchFamily="34" charset="-128"/>
              </a:rPr>
              <a:t>may</a:t>
            </a:r>
            <a:r>
              <a:rPr lang="tr-TR" dirty="0">
                <a:ea typeface="ＭＳ Ｐゴシック" pitchFamily="34" charset="-128"/>
              </a:rPr>
              <a:t> </a:t>
            </a:r>
            <a:r>
              <a:rPr lang="tr-TR" dirty="0" err="1">
                <a:ea typeface="ＭＳ Ｐゴシック" pitchFamily="34" charset="-128"/>
              </a:rPr>
              <a:t>also</a:t>
            </a:r>
            <a:r>
              <a:rPr lang="tr-TR" dirty="0">
                <a:ea typeface="ＭＳ Ｐゴシック" pitchFamily="34" charset="-128"/>
              </a:rPr>
              <a:t> </a:t>
            </a:r>
            <a:r>
              <a:rPr lang="tr-TR" dirty="0" err="1">
                <a:ea typeface="ＭＳ Ｐゴシック" pitchFamily="34" charset="-128"/>
              </a:rPr>
              <a:t>treat</a:t>
            </a:r>
            <a:r>
              <a:rPr lang="tr-TR" dirty="0">
                <a:ea typeface="ＭＳ Ｐゴシック" pitchFamily="34" charset="-128"/>
              </a:rPr>
              <a:t>  </a:t>
            </a:r>
            <a:r>
              <a:rPr lang="tr-TR" dirty="0" err="1">
                <a:ea typeface="ＭＳ Ｐゴシック" pitchFamily="34" charset="-128"/>
              </a:rPr>
              <a:t>Autoimmune</a:t>
            </a:r>
            <a:r>
              <a:rPr lang="tr-TR" dirty="0">
                <a:ea typeface="ＭＳ Ｐゴシック" pitchFamily="34" charset="-128"/>
              </a:rPr>
              <a:t>  </a:t>
            </a:r>
            <a:r>
              <a:rPr lang="tr-TR" dirty="0" err="1">
                <a:ea typeface="ＭＳ Ｐゴシック" pitchFamily="34" charset="-128"/>
              </a:rPr>
              <a:t>Disease</a:t>
            </a:r>
            <a:r>
              <a:rPr lang="tr-TR" dirty="0">
                <a:ea typeface="ＭＳ Ｐゴシック" pitchFamily="34" charset="-128"/>
              </a:rPr>
              <a:t> </a:t>
            </a:r>
            <a:endParaRPr lang="tr-TR" dirty="0"/>
          </a:p>
        </p:txBody>
      </p:sp>
      <p:sp>
        <p:nvSpPr>
          <p:cNvPr id="42" name="Rectangle 37"/>
          <p:cNvSpPr>
            <a:spLocks noChangeArrowheads="1"/>
          </p:cNvSpPr>
          <p:nvPr/>
        </p:nvSpPr>
        <p:spPr bwMode="auto">
          <a:xfrm>
            <a:off x="304805" y="4311650"/>
            <a:ext cx="11451167" cy="2089150"/>
          </a:xfrm>
          <a:prstGeom prst="rect">
            <a:avLst/>
          </a:prstGeom>
          <a:noFill/>
          <a:ln w="9525">
            <a:noFill/>
            <a:miter lim="800000"/>
            <a:headEnd/>
            <a:tailEnd/>
          </a:ln>
        </p:spPr>
        <p:txBody>
          <a:bodyPr wrap="none" anchor="ctr"/>
          <a:lstStyle/>
          <a:p>
            <a:pPr algn="ctr"/>
            <a:endParaRPr lang="en-US" sz="1600"/>
          </a:p>
        </p:txBody>
      </p:sp>
      <p:sp>
        <p:nvSpPr>
          <p:cNvPr id="43" name="Line 38"/>
          <p:cNvSpPr>
            <a:spLocks noChangeShapeType="1"/>
          </p:cNvSpPr>
          <p:nvPr/>
        </p:nvSpPr>
        <p:spPr bwMode="auto">
          <a:xfrm>
            <a:off x="1339851" y="4359275"/>
            <a:ext cx="0" cy="1589088"/>
          </a:xfrm>
          <a:prstGeom prst="line">
            <a:avLst/>
          </a:prstGeom>
          <a:noFill/>
          <a:ln w="28575">
            <a:solidFill>
              <a:schemeClr val="accent1">
                <a:lumMod val="75000"/>
              </a:schemeClr>
            </a:solidFill>
            <a:round/>
            <a:headEnd/>
            <a:tailEnd/>
          </a:ln>
        </p:spPr>
        <p:txBody>
          <a:bodyPr/>
          <a:lstStyle/>
          <a:p>
            <a:endParaRPr lang="tr-TR"/>
          </a:p>
        </p:txBody>
      </p:sp>
      <p:sp>
        <p:nvSpPr>
          <p:cNvPr id="44" name="Line 39"/>
          <p:cNvSpPr>
            <a:spLocks noChangeShapeType="1"/>
          </p:cNvSpPr>
          <p:nvPr/>
        </p:nvSpPr>
        <p:spPr bwMode="auto">
          <a:xfrm flipV="1">
            <a:off x="1339851" y="5942013"/>
            <a:ext cx="9601200" cy="0"/>
          </a:xfrm>
          <a:prstGeom prst="line">
            <a:avLst/>
          </a:prstGeom>
          <a:noFill/>
          <a:ln w="28575">
            <a:solidFill>
              <a:schemeClr val="accent1">
                <a:lumMod val="75000"/>
              </a:schemeClr>
            </a:solidFill>
            <a:round/>
            <a:headEnd/>
            <a:tailEnd/>
          </a:ln>
        </p:spPr>
        <p:txBody>
          <a:bodyPr/>
          <a:lstStyle/>
          <a:p>
            <a:endParaRPr lang="tr-TR"/>
          </a:p>
        </p:txBody>
      </p:sp>
      <p:sp>
        <p:nvSpPr>
          <p:cNvPr id="45" name="Line 40"/>
          <p:cNvSpPr>
            <a:spLocks noChangeShapeType="1"/>
          </p:cNvSpPr>
          <p:nvPr/>
        </p:nvSpPr>
        <p:spPr bwMode="auto">
          <a:xfrm>
            <a:off x="1765300" y="5964238"/>
            <a:ext cx="0" cy="120650"/>
          </a:xfrm>
          <a:prstGeom prst="line">
            <a:avLst/>
          </a:prstGeom>
          <a:noFill/>
          <a:ln w="9525">
            <a:solidFill>
              <a:schemeClr val="tx1"/>
            </a:solidFill>
            <a:round/>
            <a:headEnd/>
            <a:tailEnd/>
          </a:ln>
        </p:spPr>
        <p:txBody>
          <a:bodyPr/>
          <a:lstStyle/>
          <a:p>
            <a:endParaRPr lang="tr-TR"/>
          </a:p>
        </p:txBody>
      </p:sp>
      <p:sp>
        <p:nvSpPr>
          <p:cNvPr id="46" name="Line 41"/>
          <p:cNvSpPr>
            <a:spLocks noChangeShapeType="1"/>
          </p:cNvSpPr>
          <p:nvPr/>
        </p:nvSpPr>
        <p:spPr bwMode="auto">
          <a:xfrm>
            <a:off x="7905751" y="5964238"/>
            <a:ext cx="0" cy="120650"/>
          </a:xfrm>
          <a:prstGeom prst="line">
            <a:avLst/>
          </a:prstGeom>
          <a:noFill/>
          <a:ln w="9525">
            <a:solidFill>
              <a:schemeClr val="tx1"/>
            </a:solidFill>
            <a:round/>
            <a:headEnd/>
            <a:tailEnd/>
          </a:ln>
        </p:spPr>
        <p:txBody>
          <a:bodyPr/>
          <a:lstStyle/>
          <a:p>
            <a:endParaRPr lang="tr-TR"/>
          </a:p>
        </p:txBody>
      </p:sp>
      <p:sp>
        <p:nvSpPr>
          <p:cNvPr id="47" name="Line 42"/>
          <p:cNvSpPr>
            <a:spLocks noChangeShapeType="1"/>
          </p:cNvSpPr>
          <p:nvPr/>
        </p:nvSpPr>
        <p:spPr bwMode="auto">
          <a:xfrm>
            <a:off x="2273300" y="5964238"/>
            <a:ext cx="0" cy="120650"/>
          </a:xfrm>
          <a:prstGeom prst="line">
            <a:avLst/>
          </a:prstGeom>
          <a:noFill/>
          <a:ln w="9525">
            <a:solidFill>
              <a:schemeClr val="tx1"/>
            </a:solidFill>
            <a:round/>
            <a:headEnd/>
            <a:tailEnd/>
          </a:ln>
        </p:spPr>
        <p:txBody>
          <a:bodyPr/>
          <a:lstStyle/>
          <a:p>
            <a:endParaRPr lang="tr-TR"/>
          </a:p>
        </p:txBody>
      </p:sp>
      <p:sp>
        <p:nvSpPr>
          <p:cNvPr id="85" name="Line 43"/>
          <p:cNvSpPr>
            <a:spLocks noChangeShapeType="1"/>
          </p:cNvSpPr>
          <p:nvPr/>
        </p:nvSpPr>
        <p:spPr bwMode="auto">
          <a:xfrm>
            <a:off x="2787651" y="5964238"/>
            <a:ext cx="0" cy="120650"/>
          </a:xfrm>
          <a:prstGeom prst="line">
            <a:avLst/>
          </a:prstGeom>
          <a:noFill/>
          <a:ln w="9525">
            <a:solidFill>
              <a:schemeClr val="tx1"/>
            </a:solidFill>
            <a:round/>
            <a:headEnd/>
            <a:tailEnd/>
          </a:ln>
        </p:spPr>
        <p:txBody>
          <a:bodyPr/>
          <a:lstStyle/>
          <a:p>
            <a:endParaRPr lang="tr-TR"/>
          </a:p>
        </p:txBody>
      </p:sp>
      <p:sp>
        <p:nvSpPr>
          <p:cNvPr id="86" name="Line 44"/>
          <p:cNvSpPr>
            <a:spLocks noChangeShapeType="1"/>
          </p:cNvSpPr>
          <p:nvPr/>
        </p:nvSpPr>
        <p:spPr bwMode="auto">
          <a:xfrm>
            <a:off x="3297767" y="5964238"/>
            <a:ext cx="0" cy="120650"/>
          </a:xfrm>
          <a:prstGeom prst="line">
            <a:avLst/>
          </a:prstGeom>
          <a:noFill/>
          <a:ln w="9525">
            <a:solidFill>
              <a:schemeClr val="tx1"/>
            </a:solidFill>
            <a:round/>
            <a:headEnd/>
            <a:tailEnd/>
          </a:ln>
        </p:spPr>
        <p:txBody>
          <a:bodyPr/>
          <a:lstStyle/>
          <a:p>
            <a:endParaRPr lang="tr-TR"/>
          </a:p>
        </p:txBody>
      </p:sp>
      <p:sp>
        <p:nvSpPr>
          <p:cNvPr id="87" name="Line 45"/>
          <p:cNvSpPr>
            <a:spLocks noChangeShapeType="1"/>
          </p:cNvSpPr>
          <p:nvPr/>
        </p:nvSpPr>
        <p:spPr bwMode="auto">
          <a:xfrm>
            <a:off x="3812117" y="5964238"/>
            <a:ext cx="0" cy="120650"/>
          </a:xfrm>
          <a:prstGeom prst="line">
            <a:avLst/>
          </a:prstGeom>
          <a:noFill/>
          <a:ln w="9525">
            <a:solidFill>
              <a:schemeClr val="tx1"/>
            </a:solidFill>
            <a:round/>
            <a:headEnd/>
            <a:tailEnd/>
          </a:ln>
        </p:spPr>
        <p:txBody>
          <a:bodyPr/>
          <a:lstStyle/>
          <a:p>
            <a:endParaRPr lang="tr-TR"/>
          </a:p>
        </p:txBody>
      </p:sp>
      <p:sp>
        <p:nvSpPr>
          <p:cNvPr id="88" name="Line 46"/>
          <p:cNvSpPr>
            <a:spLocks noChangeShapeType="1"/>
          </p:cNvSpPr>
          <p:nvPr/>
        </p:nvSpPr>
        <p:spPr bwMode="auto">
          <a:xfrm>
            <a:off x="4322233" y="5964238"/>
            <a:ext cx="0" cy="120650"/>
          </a:xfrm>
          <a:prstGeom prst="line">
            <a:avLst/>
          </a:prstGeom>
          <a:noFill/>
          <a:ln w="9525">
            <a:solidFill>
              <a:schemeClr val="tx1"/>
            </a:solidFill>
            <a:round/>
            <a:headEnd/>
            <a:tailEnd/>
          </a:ln>
        </p:spPr>
        <p:txBody>
          <a:bodyPr/>
          <a:lstStyle/>
          <a:p>
            <a:endParaRPr lang="tr-TR"/>
          </a:p>
        </p:txBody>
      </p:sp>
      <p:sp>
        <p:nvSpPr>
          <p:cNvPr id="89" name="Line 47"/>
          <p:cNvSpPr>
            <a:spLocks noChangeShapeType="1"/>
          </p:cNvSpPr>
          <p:nvPr/>
        </p:nvSpPr>
        <p:spPr bwMode="auto">
          <a:xfrm>
            <a:off x="4836584" y="5964238"/>
            <a:ext cx="0" cy="120650"/>
          </a:xfrm>
          <a:prstGeom prst="line">
            <a:avLst/>
          </a:prstGeom>
          <a:noFill/>
          <a:ln w="9525">
            <a:solidFill>
              <a:schemeClr val="tx1"/>
            </a:solidFill>
            <a:round/>
            <a:headEnd/>
            <a:tailEnd/>
          </a:ln>
        </p:spPr>
        <p:txBody>
          <a:bodyPr/>
          <a:lstStyle/>
          <a:p>
            <a:endParaRPr lang="tr-TR"/>
          </a:p>
        </p:txBody>
      </p:sp>
      <p:sp>
        <p:nvSpPr>
          <p:cNvPr id="90" name="Line 48"/>
          <p:cNvSpPr>
            <a:spLocks noChangeShapeType="1"/>
          </p:cNvSpPr>
          <p:nvPr/>
        </p:nvSpPr>
        <p:spPr bwMode="auto">
          <a:xfrm>
            <a:off x="5372100" y="5942013"/>
            <a:ext cx="0" cy="120650"/>
          </a:xfrm>
          <a:prstGeom prst="line">
            <a:avLst/>
          </a:prstGeom>
          <a:noFill/>
          <a:ln w="9525">
            <a:solidFill>
              <a:schemeClr val="tx1"/>
            </a:solidFill>
            <a:round/>
            <a:headEnd/>
            <a:tailEnd/>
          </a:ln>
        </p:spPr>
        <p:txBody>
          <a:bodyPr/>
          <a:lstStyle/>
          <a:p>
            <a:endParaRPr lang="tr-TR"/>
          </a:p>
        </p:txBody>
      </p:sp>
      <p:sp>
        <p:nvSpPr>
          <p:cNvPr id="91" name="Line 49"/>
          <p:cNvSpPr>
            <a:spLocks noChangeShapeType="1"/>
          </p:cNvSpPr>
          <p:nvPr/>
        </p:nvSpPr>
        <p:spPr bwMode="auto">
          <a:xfrm>
            <a:off x="5861051" y="5964238"/>
            <a:ext cx="0" cy="120650"/>
          </a:xfrm>
          <a:prstGeom prst="line">
            <a:avLst/>
          </a:prstGeom>
          <a:noFill/>
          <a:ln w="9525">
            <a:solidFill>
              <a:schemeClr val="tx1"/>
            </a:solidFill>
            <a:round/>
            <a:headEnd/>
            <a:tailEnd/>
          </a:ln>
        </p:spPr>
        <p:txBody>
          <a:bodyPr/>
          <a:lstStyle/>
          <a:p>
            <a:endParaRPr lang="tr-TR"/>
          </a:p>
        </p:txBody>
      </p:sp>
      <p:sp>
        <p:nvSpPr>
          <p:cNvPr id="92" name="Line 50"/>
          <p:cNvSpPr>
            <a:spLocks noChangeShapeType="1"/>
          </p:cNvSpPr>
          <p:nvPr/>
        </p:nvSpPr>
        <p:spPr bwMode="auto">
          <a:xfrm>
            <a:off x="6369051" y="5964238"/>
            <a:ext cx="0" cy="120650"/>
          </a:xfrm>
          <a:prstGeom prst="line">
            <a:avLst/>
          </a:prstGeom>
          <a:noFill/>
          <a:ln w="9525">
            <a:solidFill>
              <a:schemeClr val="tx1"/>
            </a:solidFill>
            <a:round/>
            <a:headEnd/>
            <a:tailEnd/>
          </a:ln>
        </p:spPr>
        <p:txBody>
          <a:bodyPr/>
          <a:lstStyle/>
          <a:p>
            <a:endParaRPr lang="tr-TR"/>
          </a:p>
        </p:txBody>
      </p:sp>
      <p:sp>
        <p:nvSpPr>
          <p:cNvPr id="93" name="Line 51"/>
          <p:cNvSpPr>
            <a:spLocks noChangeShapeType="1"/>
          </p:cNvSpPr>
          <p:nvPr/>
        </p:nvSpPr>
        <p:spPr bwMode="auto">
          <a:xfrm>
            <a:off x="6885517" y="5964238"/>
            <a:ext cx="0" cy="120650"/>
          </a:xfrm>
          <a:prstGeom prst="line">
            <a:avLst/>
          </a:prstGeom>
          <a:noFill/>
          <a:ln w="9525">
            <a:solidFill>
              <a:schemeClr val="tx1"/>
            </a:solidFill>
            <a:round/>
            <a:headEnd/>
            <a:tailEnd/>
          </a:ln>
        </p:spPr>
        <p:txBody>
          <a:bodyPr/>
          <a:lstStyle/>
          <a:p>
            <a:endParaRPr lang="tr-TR"/>
          </a:p>
        </p:txBody>
      </p:sp>
      <p:sp>
        <p:nvSpPr>
          <p:cNvPr id="94" name="Line 52"/>
          <p:cNvSpPr>
            <a:spLocks noChangeShapeType="1"/>
          </p:cNvSpPr>
          <p:nvPr/>
        </p:nvSpPr>
        <p:spPr bwMode="auto">
          <a:xfrm>
            <a:off x="7393517" y="5964238"/>
            <a:ext cx="0" cy="120650"/>
          </a:xfrm>
          <a:prstGeom prst="line">
            <a:avLst/>
          </a:prstGeom>
          <a:noFill/>
          <a:ln w="9525">
            <a:solidFill>
              <a:schemeClr val="tx1"/>
            </a:solidFill>
            <a:round/>
            <a:headEnd/>
            <a:tailEnd/>
          </a:ln>
        </p:spPr>
        <p:txBody>
          <a:bodyPr/>
          <a:lstStyle/>
          <a:p>
            <a:endParaRPr lang="tr-TR"/>
          </a:p>
        </p:txBody>
      </p:sp>
      <p:sp>
        <p:nvSpPr>
          <p:cNvPr id="95" name="Line 53"/>
          <p:cNvSpPr>
            <a:spLocks noChangeShapeType="1"/>
          </p:cNvSpPr>
          <p:nvPr/>
        </p:nvSpPr>
        <p:spPr bwMode="auto">
          <a:xfrm>
            <a:off x="8417984" y="5964238"/>
            <a:ext cx="0" cy="120650"/>
          </a:xfrm>
          <a:prstGeom prst="line">
            <a:avLst/>
          </a:prstGeom>
          <a:noFill/>
          <a:ln w="9525">
            <a:solidFill>
              <a:schemeClr val="tx1"/>
            </a:solidFill>
            <a:round/>
            <a:headEnd/>
            <a:tailEnd/>
          </a:ln>
        </p:spPr>
        <p:txBody>
          <a:bodyPr/>
          <a:lstStyle/>
          <a:p>
            <a:endParaRPr lang="tr-TR"/>
          </a:p>
        </p:txBody>
      </p:sp>
      <p:sp>
        <p:nvSpPr>
          <p:cNvPr id="96" name="Freeform 54"/>
          <p:cNvSpPr>
            <a:spLocks/>
          </p:cNvSpPr>
          <p:nvPr/>
        </p:nvSpPr>
        <p:spPr bwMode="auto">
          <a:xfrm>
            <a:off x="1627717" y="4933950"/>
            <a:ext cx="6815667" cy="939800"/>
          </a:xfrm>
          <a:custGeom>
            <a:avLst/>
            <a:gdLst>
              <a:gd name="T0" fmla="*/ 0 w 2848"/>
              <a:gd name="T1" fmla="*/ 760 h 760"/>
              <a:gd name="T2" fmla="*/ 488 w 2848"/>
              <a:gd name="T3" fmla="*/ 744 h 760"/>
              <a:gd name="T4" fmla="*/ 1432 w 2848"/>
              <a:gd name="T5" fmla="*/ 696 h 760"/>
              <a:gd name="T6" fmla="*/ 2384 w 2848"/>
              <a:gd name="T7" fmla="*/ 488 h 760"/>
              <a:gd name="T8" fmla="*/ 2848 w 2848"/>
              <a:gd name="T9" fmla="*/ 0 h 760"/>
              <a:gd name="T10" fmla="*/ 0 60000 65536"/>
              <a:gd name="T11" fmla="*/ 0 60000 65536"/>
              <a:gd name="T12" fmla="*/ 0 60000 65536"/>
              <a:gd name="T13" fmla="*/ 0 60000 65536"/>
              <a:gd name="T14" fmla="*/ 0 60000 65536"/>
              <a:gd name="T15" fmla="*/ 0 w 2848"/>
              <a:gd name="T16" fmla="*/ 0 h 760"/>
              <a:gd name="T17" fmla="*/ 2848 w 2848"/>
              <a:gd name="T18" fmla="*/ 760 h 760"/>
            </a:gdLst>
            <a:ahLst/>
            <a:cxnLst>
              <a:cxn ang="T10">
                <a:pos x="T0" y="T1"/>
              </a:cxn>
              <a:cxn ang="T11">
                <a:pos x="T2" y="T3"/>
              </a:cxn>
              <a:cxn ang="T12">
                <a:pos x="T4" y="T5"/>
              </a:cxn>
              <a:cxn ang="T13">
                <a:pos x="T6" y="T7"/>
              </a:cxn>
              <a:cxn ang="T14">
                <a:pos x="T8" y="T9"/>
              </a:cxn>
            </a:cxnLst>
            <a:rect l="T15" t="T16" r="T17" b="T18"/>
            <a:pathLst>
              <a:path w="2848" h="760">
                <a:moveTo>
                  <a:pt x="0" y="760"/>
                </a:moveTo>
                <a:cubicBezTo>
                  <a:pt x="124" y="757"/>
                  <a:pt x="249" y="755"/>
                  <a:pt x="488" y="744"/>
                </a:cubicBezTo>
                <a:cubicBezTo>
                  <a:pt x="727" y="733"/>
                  <a:pt x="1116" y="739"/>
                  <a:pt x="1432" y="696"/>
                </a:cubicBezTo>
                <a:cubicBezTo>
                  <a:pt x="1748" y="653"/>
                  <a:pt x="2148" y="604"/>
                  <a:pt x="2384" y="488"/>
                </a:cubicBezTo>
                <a:cubicBezTo>
                  <a:pt x="2620" y="372"/>
                  <a:pt x="2734" y="186"/>
                  <a:pt x="2848" y="0"/>
                </a:cubicBezTo>
              </a:path>
            </a:pathLst>
          </a:custGeom>
          <a:noFill/>
          <a:ln w="28575">
            <a:solidFill>
              <a:srgbClr val="A50021"/>
            </a:solidFill>
            <a:round/>
            <a:headEnd/>
            <a:tailEnd/>
          </a:ln>
        </p:spPr>
        <p:txBody>
          <a:bodyPr/>
          <a:lstStyle/>
          <a:p>
            <a:endParaRPr lang="en-US"/>
          </a:p>
        </p:txBody>
      </p:sp>
      <p:sp>
        <p:nvSpPr>
          <p:cNvPr id="97" name="Line 55"/>
          <p:cNvSpPr>
            <a:spLocks noChangeShapeType="1"/>
          </p:cNvSpPr>
          <p:nvPr/>
        </p:nvSpPr>
        <p:spPr bwMode="auto">
          <a:xfrm>
            <a:off x="1686984" y="5010157"/>
            <a:ext cx="0" cy="542925"/>
          </a:xfrm>
          <a:prstGeom prst="line">
            <a:avLst/>
          </a:prstGeom>
          <a:noFill/>
          <a:ln w="9525">
            <a:solidFill>
              <a:schemeClr val="tx1"/>
            </a:solidFill>
            <a:round/>
            <a:headEnd/>
            <a:tailEnd type="triangle" w="med" len="med"/>
          </a:ln>
        </p:spPr>
        <p:txBody>
          <a:bodyPr/>
          <a:lstStyle/>
          <a:p>
            <a:endParaRPr lang="tr-TR"/>
          </a:p>
        </p:txBody>
      </p:sp>
      <p:sp>
        <p:nvSpPr>
          <p:cNvPr id="98" name="Text Box 56"/>
          <p:cNvSpPr txBox="1">
            <a:spLocks noChangeArrowheads="1"/>
          </p:cNvSpPr>
          <p:nvPr/>
        </p:nvSpPr>
        <p:spPr bwMode="auto">
          <a:xfrm>
            <a:off x="1339856" y="4575175"/>
            <a:ext cx="1020233" cy="336550"/>
          </a:xfrm>
          <a:prstGeom prst="rect">
            <a:avLst/>
          </a:prstGeom>
          <a:noFill/>
          <a:ln w="9525">
            <a:noFill/>
            <a:miter lim="800000"/>
            <a:headEnd/>
            <a:tailEnd/>
          </a:ln>
        </p:spPr>
        <p:txBody>
          <a:bodyPr>
            <a:spAutoFit/>
          </a:bodyPr>
          <a:lstStyle/>
          <a:p>
            <a:pPr>
              <a:spcBef>
                <a:spcPct val="50000"/>
              </a:spcBef>
            </a:pPr>
            <a:r>
              <a:rPr lang="en-US" sz="1600" b="1">
                <a:latin typeface="Calibri" pitchFamily="34" charset="0"/>
              </a:rPr>
              <a:t>CY</a:t>
            </a:r>
          </a:p>
        </p:txBody>
      </p:sp>
      <p:sp>
        <p:nvSpPr>
          <p:cNvPr id="99" name="Text Box 57"/>
          <p:cNvSpPr txBox="1">
            <a:spLocks noChangeArrowheads="1"/>
          </p:cNvSpPr>
          <p:nvPr/>
        </p:nvSpPr>
        <p:spPr bwMode="auto">
          <a:xfrm>
            <a:off x="6098119" y="6069013"/>
            <a:ext cx="1170516"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10</a:t>
            </a:r>
          </a:p>
        </p:txBody>
      </p:sp>
      <p:sp>
        <p:nvSpPr>
          <p:cNvPr id="100" name="Text Box 58"/>
          <p:cNvSpPr txBox="1">
            <a:spLocks noChangeArrowheads="1"/>
          </p:cNvSpPr>
          <p:nvPr/>
        </p:nvSpPr>
        <p:spPr bwMode="auto">
          <a:xfrm>
            <a:off x="6631519" y="6069013"/>
            <a:ext cx="622300" cy="369332"/>
          </a:xfrm>
          <a:prstGeom prst="rect">
            <a:avLst/>
          </a:prstGeom>
          <a:noFill/>
          <a:ln w="9525">
            <a:noFill/>
            <a:miter lim="800000"/>
            <a:headEnd/>
            <a:tailEnd/>
          </a:ln>
        </p:spPr>
        <p:txBody>
          <a:bodyPr>
            <a:spAutoFit/>
          </a:bodyPr>
          <a:lstStyle/>
          <a:p>
            <a:r>
              <a:rPr lang="en-US" b="1">
                <a:latin typeface="Calibri" pitchFamily="34" charset="0"/>
              </a:rPr>
              <a:t>11</a:t>
            </a:r>
          </a:p>
        </p:txBody>
      </p:sp>
      <p:sp>
        <p:nvSpPr>
          <p:cNvPr id="101" name="Text Box 59"/>
          <p:cNvSpPr txBox="1">
            <a:spLocks noChangeArrowheads="1"/>
          </p:cNvSpPr>
          <p:nvPr/>
        </p:nvSpPr>
        <p:spPr bwMode="auto">
          <a:xfrm>
            <a:off x="7071787" y="6069013"/>
            <a:ext cx="622300" cy="369332"/>
          </a:xfrm>
          <a:prstGeom prst="rect">
            <a:avLst/>
          </a:prstGeom>
          <a:noFill/>
          <a:ln w="9525">
            <a:noFill/>
            <a:miter lim="800000"/>
            <a:headEnd/>
            <a:tailEnd/>
          </a:ln>
        </p:spPr>
        <p:txBody>
          <a:bodyPr>
            <a:spAutoFit/>
          </a:bodyPr>
          <a:lstStyle/>
          <a:p>
            <a:r>
              <a:rPr lang="en-US" b="1">
                <a:latin typeface="Calibri" pitchFamily="34" charset="0"/>
              </a:rPr>
              <a:t>12</a:t>
            </a:r>
          </a:p>
        </p:txBody>
      </p:sp>
      <p:sp>
        <p:nvSpPr>
          <p:cNvPr id="102" name="Text Box 60"/>
          <p:cNvSpPr txBox="1">
            <a:spLocks noChangeArrowheads="1"/>
          </p:cNvSpPr>
          <p:nvPr/>
        </p:nvSpPr>
        <p:spPr bwMode="auto">
          <a:xfrm>
            <a:off x="7571322" y="6069013"/>
            <a:ext cx="620183" cy="369332"/>
          </a:xfrm>
          <a:prstGeom prst="rect">
            <a:avLst/>
          </a:prstGeom>
          <a:noFill/>
          <a:ln w="9525">
            <a:noFill/>
            <a:miter lim="800000"/>
            <a:headEnd/>
            <a:tailEnd/>
          </a:ln>
        </p:spPr>
        <p:txBody>
          <a:bodyPr>
            <a:spAutoFit/>
          </a:bodyPr>
          <a:lstStyle/>
          <a:p>
            <a:r>
              <a:rPr lang="en-US" b="1">
                <a:latin typeface="Calibri" pitchFamily="34" charset="0"/>
              </a:rPr>
              <a:t>13</a:t>
            </a:r>
          </a:p>
        </p:txBody>
      </p:sp>
      <p:sp>
        <p:nvSpPr>
          <p:cNvPr id="103" name="Text Box 61"/>
          <p:cNvSpPr txBox="1">
            <a:spLocks noChangeArrowheads="1"/>
          </p:cNvSpPr>
          <p:nvPr/>
        </p:nvSpPr>
        <p:spPr bwMode="auto">
          <a:xfrm>
            <a:off x="8125884" y="6069013"/>
            <a:ext cx="624416" cy="369332"/>
          </a:xfrm>
          <a:prstGeom prst="rect">
            <a:avLst/>
          </a:prstGeom>
          <a:noFill/>
          <a:ln w="9525">
            <a:noFill/>
            <a:miter lim="800000"/>
            <a:headEnd/>
            <a:tailEnd/>
          </a:ln>
        </p:spPr>
        <p:txBody>
          <a:bodyPr>
            <a:spAutoFit/>
          </a:bodyPr>
          <a:lstStyle/>
          <a:p>
            <a:r>
              <a:rPr lang="en-US" b="1">
                <a:latin typeface="Calibri" pitchFamily="34" charset="0"/>
              </a:rPr>
              <a:t>14</a:t>
            </a:r>
          </a:p>
        </p:txBody>
      </p:sp>
      <p:sp>
        <p:nvSpPr>
          <p:cNvPr id="104" name="Text Box 62"/>
          <p:cNvSpPr txBox="1">
            <a:spLocks noChangeArrowheads="1"/>
          </p:cNvSpPr>
          <p:nvPr/>
        </p:nvSpPr>
        <p:spPr bwMode="auto">
          <a:xfrm>
            <a:off x="1553636" y="6069013"/>
            <a:ext cx="423333"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1</a:t>
            </a:r>
          </a:p>
        </p:txBody>
      </p:sp>
      <p:sp>
        <p:nvSpPr>
          <p:cNvPr id="105" name="Text Box 63"/>
          <p:cNvSpPr txBox="1">
            <a:spLocks noChangeArrowheads="1"/>
          </p:cNvSpPr>
          <p:nvPr/>
        </p:nvSpPr>
        <p:spPr bwMode="auto">
          <a:xfrm>
            <a:off x="2034117" y="6069013"/>
            <a:ext cx="516467"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2</a:t>
            </a:r>
          </a:p>
        </p:txBody>
      </p:sp>
      <p:sp>
        <p:nvSpPr>
          <p:cNvPr id="106" name="Text Box 64"/>
          <p:cNvSpPr txBox="1">
            <a:spLocks noChangeArrowheads="1"/>
          </p:cNvSpPr>
          <p:nvPr/>
        </p:nvSpPr>
        <p:spPr bwMode="auto">
          <a:xfrm>
            <a:off x="2588689" y="6086475"/>
            <a:ext cx="450849" cy="369332"/>
          </a:xfrm>
          <a:prstGeom prst="rect">
            <a:avLst/>
          </a:prstGeom>
          <a:noFill/>
          <a:ln w="9525">
            <a:noFill/>
            <a:miter lim="800000"/>
            <a:headEnd/>
            <a:tailEnd/>
          </a:ln>
        </p:spPr>
        <p:txBody>
          <a:bodyPr>
            <a:spAutoFit/>
          </a:bodyPr>
          <a:lstStyle/>
          <a:p>
            <a:r>
              <a:rPr lang="en-US" b="1">
                <a:latin typeface="Calibri" pitchFamily="34" charset="0"/>
              </a:rPr>
              <a:t>3</a:t>
            </a:r>
          </a:p>
        </p:txBody>
      </p:sp>
      <p:sp>
        <p:nvSpPr>
          <p:cNvPr id="107" name="Text Box 65"/>
          <p:cNvSpPr txBox="1">
            <a:spLocks noChangeArrowheads="1"/>
          </p:cNvSpPr>
          <p:nvPr/>
        </p:nvSpPr>
        <p:spPr bwMode="auto">
          <a:xfrm>
            <a:off x="3105151" y="6069013"/>
            <a:ext cx="446616" cy="369332"/>
          </a:xfrm>
          <a:prstGeom prst="rect">
            <a:avLst/>
          </a:prstGeom>
          <a:noFill/>
          <a:ln w="9525">
            <a:noFill/>
            <a:miter lim="800000"/>
            <a:headEnd/>
            <a:tailEnd/>
          </a:ln>
        </p:spPr>
        <p:txBody>
          <a:bodyPr>
            <a:spAutoFit/>
          </a:bodyPr>
          <a:lstStyle/>
          <a:p>
            <a:r>
              <a:rPr lang="en-US" b="1">
                <a:latin typeface="Calibri" pitchFamily="34" charset="0"/>
              </a:rPr>
              <a:t>4</a:t>
            </a:r>
          </a:p>
        </p:txBody>
      </p:sp>
      <p:sp>
        <p:nvSpPr>
          <p:cNvPr id="108" name="Text Box 66"/>
          <p:cNvSpPr txBox="1">
            <a:spLocks noChangeArrowheads="1"/>
          </p:cNvSpPr>
          <p:nvPr/>
        </p:nvSpPr>
        <p:spPr bwMode="auto">
          <a:xfrm>
            <a:off x="3676656" y="6069013"/>
            <a:ext cx="450849" cy="369332"/>
          </a:xfrm>
          <a:prstGeom prst="rect">
            <a:avLst/>
          </a:prstGeom>
          <a:noFill/>
          <a:ln w="9525">
            <a:noFill/>
            <a:miter lim="800000"/>
            <a:headEnd/>
            <a:tailEnd/>
          </a:ln>
        </p:spPr>
        <p:txBody>
          <a:bodyPr>
            <a:spAutoFit/>
          </a:bodyPr>
          <a:lstStyle/>
          <a:p>
            <a:r>
              <a:rPr lang="en-US" b="1">
                <a:latin typeface="Calibri" pitchFamily="34" charset="0"/>
              </a:rPr>
              <a:t>5</a:t>
            </a:r>
          </a:p>
        </p:txBody>
      </p:sp>
      <p:sp>
        <p:nvSpPr>
          <p:cNvPr id="109" name="Text Box 67"/>
          <p:cNvSpPr txBox="1">
            <a:spLocks noChangeArrowheads="1"/>
          </p:cNvSpPr>
          <p:nvPr/>
        </p:nvSpPr>
        <p:spPr bwMode="auto">
          <a:xfrm>
            <a:off x="4135967" y="6069013"/>
            <a:ext cx="455084" cy="369332"/>
          </a:xfrm>
          <a:prstGeom prst="rect">
            <a:avLst/>
          </a:prstGeom>
          <a:noFill/>
          <a:ln w="9525">
            <a:noFill/>
            <a:miter lim="800000"/>
            <a:headEnd/>
            <a:tailEnd/>
          </a:ln>
        </p:spPr>
        <p:txBody>
          <a:bodyPr>
            <a:spAutoFit/>
          </a:bodyPr>
          <a:lstStyle/>
          <a:p>
            <a:r>
              <a:rPr lang="en-US" b="1">
                <a:latin typeface="Calibri" pitchFamily="34" charset="0"/>
              </a:rPr>
              <a:t>6</a:t>
            </a:r>
          </a:p>
        </p:txBody>
      </p:sp>
      <p:sp>
        <p:nvSpPr>
          <p:cNvPr id="110" name="Text Box 68"/>
          <p:cNvSpPr txBox="1">
            <a:spLocks noChangeArrowheads="1"/>
          </p:cNvSpPr>
          <p:nvPr/>
        </p:nvSpPr>
        <p:spPr bwMode="auto">
          <a:xfrm>
            <a:off x="4599520" y="6069013"/>
            <a:ext cx="448733" cy="369332"/>
          </a:xfrm>
          <a:prstGeom prst="rect">
            <a:avLst/>
          </a:prstGeom>
          <a:noFill/>
          <a:ln w="9525">
            <a:noFill/>
            <a:miter lim="800000"/>
            <a:headEnd/>
            <a:tailEnd/>
          </a:ln>
        </p:spPr>
        <p:txBody>
          <a:bodyPr>
            <a:spAutoFit/>
          </a:bodyPr>
          <a:lstStyle/>
          <a:p>
            <a:r>
              <a:rPr lang="en-US" b="1">
                <a:latin typeface="Calibri" pitchFamily="34" charset="0"/>
              </a:rPr>
              <a:t>7</a:t>
            </a:r>
          </a:p>
        </p:txBody>
      </p:sp>
      <p:sp>
        <p:nvSpPr>
          <p:cNvPr id="111" name="Text Box 69"/>
          <p:cNvSpPr txBox="1">
            <a:spLocks noChangeArrowheads="1"/>
          </p:cNvSpPr>
          <p:nvPr/>
        </p:nvSpPr>
        <p:spPr bwMode="auto">
          <a:xfrm>
            <a:off x="5058835" y="6069013"/>
            <a:ext cx="448733" cy="369332"/>
          </a:xfrm>
          <a:prstGeom prst="rect">
            <a:avLst/>
          </a:prstGeom>
          <a:noFill/>
          <a:ln w="9525">
            <a:noFill/>
            <a:miter lim="800000"/>
            <a:headEnd/>
            <a:tailEnd/>
          </a:ln>
        </p:spPr>
        <p:txBody>
          <a:bodyPr>
            <a:spAutoFit/>
          </a:bodyPr>
          <a:lstStyle/>
          <a:p>
            <a:r>
              <a:rPr lang="en-US" b="1">
                <a:latin typeface="Calibri" pitchFamily="34" charset="0"/>
              </a:rPr>
              <a:t>8</a:t>
            </a:r>
          </a:p>
        </p:txBody>
      </p:sp>
      <p:sp>
        <p:nvSpPr>
          <p:cNvPr id="112" name="Text Box 70"/>
          <p:cNvSpPr txBox="1">
            <a:spLocks noChangeArrowheads="1"/>
          </p:cNvSpPr>
          <p:nvPr/>
        </p:nvSpPr>
        <p:spPr bwMode="auto">
          <a:xfrm>
            <a:off x="5691722" y="6067425"/>
            <a:ext cx="450849" cy="369332"/>
          </a:xfrm>
          <a:prstGeom prst="rect">
            <a:avLst/>
          </a:prstGeom>
          <a:noFill/>
          <a:ln w="9525">
            <a:noFill/>
            <a:miter lim="800000"/>
            <a:headEnd/>
            <a:tailEnd/>
          </a:ln>
        </p:spPr>
        <p:txBody>
          <a:bodyPr>
            <a:spAutoFit/>
          </a:bodyPr>
          <a:lstStyle/>
          <a:p>
            <a:r>
              <a:rPr lang="en-US" b="1">
                <a:latin typeface="Calibri" pitchFamily="34" charset="0"/>
              </a:rPr>
              <a:t>9</a:t>
            </a:r>
          </a:p>
        </p:txBody>
      </p:sp>
      <p:sp>
        <p:nvSpPr>
          <p:cNvPr id="113" name="Text Box 72"/>
          <p:cNvSpPr txBox="1">
            <a:spLocks noChangeArrowheads="1"/>
          </p:cNvSpPr>
          <p:nvPr/>
        </p:nvSpPr>
        <p:spPr bwMode="auto">
          <a:xfrm>
            <a:off x="9692217" y="4286250"/>
            <a:ext cx="679994" cy="338554"/>
          </a:xfrm>
          <a:prstGeom prst="rect">
            <a:avLst/>
          </a:prstGeom>
          <a:noFill/>
          <a:ln w="9525">
            <a:noFill/>
            <a:miter lim="800000"/>
            <a:headEnd/>
            <a:tailEnd/>
          </a:ln>
        </p:spPr>
        <p:txBody>
          <a:bodyPr wrap="none">
            <a:spAutoFit/>
          </a:bodyPr>
          <a:lstStyle/>
          <a:p>
            <a:r>
              <a:rPr lang="en-US" sz="1600" b="1">
                <a:latin typeface="Calibri" pitchFamily="34" charset="0"/>
              </a:rPr>
              <a:t>G-CSF</a:t>
            </a:r>
          </a:p>
        </p:txBody>
      </p:sp>
      <p:sp>
        <p:nvSpPr>
          <p:cNvPr id="114" name="Text Box 73"/>
          <p:cNvSpPr txBox="1">
            <a:spLocks noChangeArrowheads="1"/>
          </p:cNvSpPr>
          <p:nvPr/>
        </p:nvSpPr>
        <p:spPr bwMode="auto">
          <a:xfrm>
            <a:off x="938961" y="4267200"/>
            <a:ext cx="756937" cy="369332"/>
          </a:xfrm>
          <a:prstGeom prst="rect">
            <a:avLst/>
          </a:prstGeom>
          <a:solidFill>
            <a:schemeClr val="accent1"/>
          </a:solidFill>
          <a:ln w="9525">
            <a:noFill/>
            <a:miter lim="800000"/>
            <a:headEnd/>
            <a:tailEnd/>
          </a:ln>
        </p:spPr>
        <p:txBody>
          <a:bodyPr wrap="none" anchor="ctr">
            <a:spAutoFit/>
          </a:bodyPr>
          <a:lstStyle/>
          <a:p>
            <a:pPr algn="ctr">
              <a:spcBef>
                <a:spcPct val="50000"/>
              </a:spcBef>
            </a:pPr>
            <a:r>
              <a:rPr lang="en-US" b="1" dirty="0">
                <a:solidFill>
                  <a:srgbClr val="FF0000"/>
                </a:solidFill>
                <a:latin typeface="Calibri" pitchFamily="34" charset="0"/>
              </a:rPr>
              <a:t>CD-34</a:t>
            </a:r>
          </a:p>
        </p:txBody>
      </p:sp>
      <p:sp>
        <p:nvSpPr>
          <p:cNvPr id="115" name="Line 74"/>
          <p:cNvSpPr>
            <a:spLocks noChangeShapeType="1"/>
          </p:cNvSpPr>
          <p:nvPr/>
        </p:nvSpPr>
        <p:spPr bwMode="auto">
          <a:xfrm>
            <a:off x="8883651" y="5978525"/>
            <a:ext cx="0" cy="120650"/>
          </a:xfrm>
          <a:prstGeom prst="line">
            <a:avLst/>
          </a:prstGeom>
          <a:noFill/>
          <a:ln w="9525">
            <a:solidFill>
              <a:schemeClr val="tx1"/>
            </a:solidFill>
            <a:round/>
            <a:headEnd/>
            <a:tailEnd/>
          </a:ln>
        </p:spPr>
        <p:txBody>
          <a:bodyPr/>
          <a:lstStyle/>
          <a:p>
            <a:endParaRPr lang="tr-TR"/>
          </a:p>
        </p:txBody>
      </p:sp>
      <p:sp>
        <p:nvSpPr>
          <p:cNvPr id="116" name="Line 75"/>
          <p:cNvSpPr>
            <a:spLocks noChangeShapeType="1"/>
          </p:cNvSpPr>
          <p:nvPr/>
        </p:nvSpPr>
        <p:spPr bwMode="auto">
          <a:xfrm>
            <a:off x="9408584" y="5978525"/>
            <a:ext cx="0" cy="120650"/>
          </a:xfrm>
          <a:prstGeom prst="line">
            <a:avLst/>
          </a:prstGeom>
          <a:noFill/>
          <a:ln w="9525">
            <a:solidFill>
              <a:schemeClr val="tx1"/>
            </a:solidFill>
            <a:round/>
            <a:headEnd/>
            <a:tailEnd/>
          </a:ln>
        </p:spPr>
        <p:txBody>
          <a:bodyPr/>
          <a:lstStyle/>
          <a:p>
            <a:endParaRPr lang="tr-TR"/>
          </a:p>
        </p:txBody>
      </p:sp>
      <p:sp>
        <p:nvSpPr>
          <p:cNvPr id="117" name="Line 76"/>
          <p:cNvSpPr>
            <a:spLocks noChangeShapeType="1"/>
          </p:cNvSpPr>
          <p:nvPr/>
        </p:nvSpPr>
        <p:spPr bwMode="auto">
          <a:xfrm>
            <a:off x="9874251" y="5978525"/>
            <a:ext cx="0" cy="120650"/>
          </a:xfrm>
          <a:prstGeom prst="line">
            <a:avLst/>
          </a:prstGeom>
          <a:noFill/>
          <a:ln w="9525">
            <a:solidFill>
              <a:schemeClr val="tx1"/>
            </a:solidFill>
            <a:round/>
            <a:headEnd/>
            <a:tailEnd/>
          </a:ln>
        </p:spPr>
        <p:txBody>
          <a:bodyPr/>
          <a:lstStyle/>
          <a:p>
            <a:endParaRPr lang="tr-TR"/>
          </a:p>
        </p:txBody>
      </p:sp>
      <p:sp>
        <p:nvSpPr>
          <p:cNvPr id="118" name="Line 77"/>
          <p:cNvSpPr>
            <a:spLocks noChangeShapeType="1"/>
          </p:cNvSpPr>
          <p:nvPr/>
        </p:nvSpPr>
        <p:spPr bwMode="auto">
          <a:xfrm>
            <a:off x="10318751" y="5978525"/>
            <a:ext cx="0" cy="120650"/>
          </a:xfrm>
          <a:prstGeom prst="line">
            <a:avLst/>
          </a:prstGeom>
          <a:noFill/>
          <a:ln w="9525">
            <a:solidFill>
              <a:schemeClr val="tx1"/>
            </a:solidFill>
            <a:round/>
            <a:headEnd/>
            <a:tailEnd/>
          </a:ln>
        </p:spPr>
        <p:txBody>
          <a:bodyPr/>
          <a:lstStyle/>
          <a:p>
            <a:endParaRPr lang="tr-TR"/>
          </a:p>
        </p:txBody>
      </p:sp>
      <p:sp>
        <p:nvSpPr>
          <p:cNvPr id="119" name="Line 78"/>
          <p:cNvSpPr>
            <a:spLocks noChangeShapeType="1"/>
          </p:cNvSpPr>
          <p:nvPr/>
        </p:nvSpPr>
        <p:spPr bwMode="auto">
          <a:xfrm>
            <a:off x="10826751" y="5978525"/>
            <a:ext cx="0" cy="120650"/>
          </a:xfrm>
          <a:prstGeom prst="line">
            <a:avLst/>
          </a:prstGeom>
          <a:noFill/>
          <a:ln w="9525">
            <a:solidFill>
              <a:schemeClr val="tx1"/>
            </a:solidFill>
            <a:round/>
            <a:headEnd/>
            <a:tailEnd/>
          </a:ln>
        </p:spPr>
        <p:txBody>
          <a:bodyPr/>
          <a:lstStyle/>
          <a:p>
            <a:endParaRPr lang="tr-TR"/>
          </a:p>
        </p:txBody>
      </p:sp>
      <p:sp>
        <p:nvSpPr>
          <p:cNvPr id="120" name="Text Box 79"/>
          <p:cNvSpPr txBox="1">
            <a:spLocks noChangeArrowheads="1"/>
          </p:cNvSpPr>
          <p:nvPr/>
        </p:nvSpPr>
        <p:spPr bwMode="auto">
          <a:xfrm>
            <a:off x="8553451" y="6069013"/>
            <a:ext cx="622300" cy="369332"/>
          </a:xfrm>
          <a:prstGeom prst="rect">
            <a:avLst/>
          </a:prstGeom>
          <a:noFill/>
          <a:ln w="9525">
            <a:noFill/>
            <a:miter lim="800000"/>
            <a:headEnd/>
            <a:tailEnd/>
          </a:ln>
        </p:spPr>
        <p:txBody>
          <a:bodyPr>
            <a:spAutoFit/>
          </a:bodyPr>
          <a:lstStyle/>
          <a:p>
            <a:r>
              <a:rPr lang="en-US" b="1">
                <a:latin typeface="Calibri" pitchFamily="34" charset="0"/>
              </a:rPr>
              <a:t>15</a:t>
            </a:r>
          </a:p>
        </p:txBody>
      </p:sp>
      <p:sp>
        <p:nvSpPr>
          <p:cNvPr id="121" name="Text Box 80"/>
          <p:cNvSpPr txBox="1">
            <a:spLocks noChangeArrowheads="1"/>
          </p:cNvSpPr>
          <p:nvPr/>
        </p:nvSpPr>
        <p:spPr bwMode="auto">
          <a:xfrm>
            <a:off x="9097438" y="6073775"/>
            <a:ext cx="624417" cy="369332"/>
          </a:xfrm>
          <a:prstGeom prst="rect">
            <a:avLst/>
          </a:prstGeom>
          <a:noFill/>
          <a:ln w="9525">
            <a:noFill/>
            <a:miter lim="800000"/>
            <a:headEnd/>
            <a:tailEnd/>
          </a:ln>
        </p:spPr>
        <p:txBody>
          <a:bodyPr>
            <a:spAutoFit/>
          </a:bodyPr>
          <a:lstStyle/>
          <a:p>
            <a:r>
              <a:rPr lang="en-US" b="1">
                <a:latin typeface="Calibri" pitchFamily="34" charset="0"/>
              </a:rPr>
              <a:t>16</a:t>
            </a:r>
          </a:p>
        </p:txBody>
      </p:sp>
      <p:sp>
        <p:nvSpPr>
          <p:cNvPr id="122" name="Text Box 81"/>
          <p:cNvSpPr txBox="1">
            <a:spLocks noChangeArrowheads="1"/>
          </p:cNvSpPr>
          <p:nvPr/>
        </p:nvSpPr>
        <p:spPr bwMode="auto">
          <a:xfrm>
            <a:off x="9603319" y="6073775"/>
            <a:ext cx="622300" cy="369332"/>
          </a:xfrm>
          <a:prstGeom prst="rect">
            <a:avLst/>
          </a:prstGeom>
          <a:noFill/>
          <a:ln w="9525">
            <a:noFill/>
            <a:miter lim="800000"/>
            <a:headEnd/>
            <a:tailEnd/>
          </a:ln>
        </p:spPr>
        <p:txBody>
          <a:bodyPr>
            <a:spAutoFit/>
          </a:bodyPr>
          <a:lstStyle/>
          <a:p>
            <a:r>
              <a:rPr lang="en-US" b="1">
                <a:latin typeface="Calibri" pitchFamily="34" charset="0"/>
              </a:rPr>
              <a:t>17</a:t>
            </a:r>
          </a:p>
        </p:txBody>
      </p:sp>
      <p:sp>
        <p:nvSpPr>
          <p:cNvPr id="123" name="Text Box 82"/>
          <p:cNvSpPr txBox="1">
            <a:spLocks noChangeArrowheads="1"/>
          </p:cNvSpPr>
          <p:nvPr/>
        </p:nvSpPr>
        <p:spPr bwMode="auto">
          <a:xfrm>
            <a:off x="10026651" y="6073775"/>
            <a:ext cx="622300" cy="369332"/>
          </a:xfrm>
          <a:prstGeom prst="rect">
            <a:avLst/>
          </a:prstGeom>
          <a:noFill/>
          <a:ln w="9525">
            <a:noFill/>
            <a:miter lim="800000"/>
            <a:headEnd/>
            <a:tailEnd/>
          </a:ln>
        </p:spPr>
        <p:txBody>
          <a:bodyPr>
            <a:spAutoFit/>
          </a:bodyPr>
          <a:lstStyle/>
          <a:p>
            <a:r>
              <a:rPr lang="en-US" b="1">
                <a:latin typeface="Calibri" pitchFamily="34" charset="0"/>
              </a:rPr>
              <a:t>18</a:t>
            </a:r>
          </a:p>
        </p:txBody>
      </p:sp>
      <p:sp>
        <p:nvSpPr>
          <p:cNvPr id="124" name="Text Box 83"/>
          <p:cNvSpPr txBox="1">
            <a:spLocks noChangeArrowheads="1"/>
          </p:cNvSpPr>
          <p:nvPr/>
        </p:nvSpPr>
        <p:spPr bwMode="auto">
          <a:xfrm>
            <a:off x="10513484" y="6073775"/>
            <a:ext cx="624416" cy="369332"/>
          </a:xfrm>
          <a:prstGeom prst="rect">
            <a:avLst/>
          </a:prstGeom>
          <a:noFill/>
          <a:ln w="9525">
            <a:noFill/>
            <a:miter lim="800000"/>
            <a:headEnd/>
            <a:tailEnd/>
          </a:ln>
        </p:spPr>
        <p:txBody>
          <a:bodyPr>
            <a:spAutoFit/>
          </a:bodyPr>
          <a:lstStyle/>
          <a:p>
            <a:r>
              <a:rPr lang="en-US" b="1">
                <a:latin typeface="Calibri" pitchFamily="34" charset="0"/>
              </a:rPr>
              <a:t>19</a:t>
            </a:r>
          </a:p>
        </p:txBody>
      </p:sp>
      <p:sp>
        <p:nvSpPr>
          <p:cNvPr id="125" name="Line 84"/>
          <p:cNvSpPr>
            <a:spLocks noChangeShapeType="1"/>
          </p:cNvSpPr>
          <p:nvPr/>
        </p:nvSpPr>
        <p:spPr bwMode="auto">
          <a:xfrm>
            <a:off x="8155522" y="5870575"/>
            <a:ext cx="2406649" cy="0"/>
          </a:xfrm>
          <a:prstGeom prst="line">
            <a:avLst/>
          </a:prstGeom>
          <a:noFill/>
          <a:ln w="28575">
            <a:solidFill>
              <a:schemeClr val="tx1"/>
            </a:solidFill>
            <a:round/>
            <a:headEnd/>
            <a:tailEnd/>
          </a:ln>
        </p:spPr>
        <p:txBody>
          <a:bodyPr wrap="none" anchor="ctr"/>
          <a:lstStyle/>
          <a:p>
            <a:endParaRPr lang="tr-TR"/>
          </a:p>
        </p:txBody>
      </p:sp>
      <p:sp>
        <p:nvSpPr>
          <p:cNvPr id="126" name="Freeform 85"/>
          <p:cNvSpPr>
            <a:spLocks/>
          </p:cNvSpPr>
          <p:nvPr/>
        </p:nvSpPr>
        <p:spPr bwMode="auto">
          <a:xfrm rot="205801">
            <a:off x="8443389" y="4646613"/>
            <a:ext cx="2442633" cy="931862"/>
          </a:xfrm>
          <a:custGeom>
            <a:avLst/>
            <a:gdLst>
              <a:gd name="T0" fmla="*/ 0 w 1227"/>
              <a:gd name="T1" fmla="*/ 242 h 633"/>
              <a:gd name="T2" fmla="*/ 400 w 1227"/>
              <a:gd name="T3" fmla="*/ 15 h 633"/>
              <a:gd name="T4" fmla="*/ 854 w 1227"/>
              <a:gd name="T5" fmla="*/ 333 h 633"/>
              <a:gd name="T6" fmla="*/ 1227 w 1227"/>
              <a:gd name="T7" fmla="*/ 633 h 633"/>
              <a:gd name="T8" fmla="*/ 0 60000 65536"/>
              <a:gd name="T9" fmla="*/ 0 60000 65536"/>
              <a:gd name="T10" fmla="*/ 0 60000 65536"/>
              <a:gd name="T11" fmla="*/ 0 60000 65536"/>
              <a:gd name="T12" fmla="*/ 0 w 1227"/>
              <a:gd name="T13" fmla="*/ 0 h 633"/>
              <a:gd name="T14" fmla="*/ 1227 w 1227"/>
              <a:gd name="T15" fmla="*/ 633 h 633"/>
            </a:gdLst>
            <a:ahLst/>
            <a:cxnLst>
              <a:cxn ang="T8">
                <a:pos x="T0" y="T1"/>
              </a:cxn>
              <a:cxn ang="T9">
                <a:pos x="T2" y="T3"/>
              </a:cxn>
              <a:cxn ang="T10">
                <a:pos x="T4" y="T5"/>
              </a:cxn>
              <a:cxn ang="T11">
                <a:pos x="T6" y="T7"/>
              </a:cxn>
            </a:cxnLst>
            <a:rect l="T12" t="T13" r="T14" b="T15"/>
            <a:pathLst>
              <a:path w="1227" h="633">
                <a:moveTo>
                  <a:pt x="0" y="242"/>
                </a:moveTo>
                <a:cubicBezTo>
                  <a:pt x="129" y="121"/>
                  <a:pt x="258" y="0"/>
                  <a:pt x="400" y="15"/>
                </a:cubicBezTo>
                <a:cubicBezTo>
                  <a:pt x="542" y="30"/>
                  <a:pt x="716" y="230"/>
                  <a:pt x="854" y="333"/>
                </a:cubicBezTo>
                <a:cubicBezTo>
                  <a:pt x="992" y="436"/>
                  <a:pt x="1109" y="534"/>
                  <a:pt x="1227" y="633"/>
                </a:cubicBezTo>
              </a:path>
            </a:pathLst>
          </a:custGeom>
          <a:noFill/>
          <a:ln w="28575">
            <a:solidFill>
              <a:srgbClr val="A50021"/>
            </a:solidFill>
            <a:round/>
            <a:headEnd/>
            <a:tailEnd/>
          </a:ln>
        </p:spPr>
        <p:txBody>
          <a:bodyPr wrap="none" anchor="ctr"/>
          <a:lstStyle/>
          <a:p>
            <a:endParaRPr lang="en-US"/>
          </a:p>
        </p:txBody>
      </p:sp>
      <p:sp>
        <p:nvSpPr>
          <p:cNvPr id="127" name="Line 86"/>
          <p:cNvSpPr>
            <a:spLocks noChangeShapeType="1"/>
          </p:cNvSpPr>
          <p:nvPr/>
        </p:nvSpPr>
        <p:spPr bwMode="auto">
          <a:xfrm flipH="1" flipV="1">
            <a:off x="8443384" y="5780088"/>
            <a:ext cx="0" cy="100012"/>
          </a:xfrm>
          <a:prstGeom prst="line">
            <a:avLst/>
          </a:prstGeom>
          <a:noFill/>
          <a:ln w="28575">
            <a:solidFill>
              <a:schemeClr val="tx1"/>
            </a:solidFill>
            <a:round/>
            <a:headEnd/>
            <a:tailEnd/>
          </a:ln>
        </p:spPr>
        <p:txBody>
          <a:bodyPr wrap="none" anchor="ctr"/>
          <a:lstStyle/>
          <a:p>
            <a:endParaRPr lang="tr-TR"/>
          </a:p>
        </p:txBody>
      </p:sp>
      <p:sp>
        <p:nvSpPr>
          <p:cNvPr id="128" name="Line 87"/>
          <p:cNvSpPr>
            <a:spLocks noChangeShapeType="1"/>
          </p:cNvSpPr>
          <p:nvPr/>
        </p:nvSpPr>
        <p:spPr bwMode="auto">
          <a:xfrm flipH="1" flipV="1">
            <a:off x="9404351" y="5799138"/>
            <a:ext cx="0" cy="100012"/>
          </a:xfrm>
          <a:prstGeom prst="line">
            <a:avLst/>
          </a:prstGeom>
          <a:noFill/>
          <a:ln w="28575">
            <a:solidFill>
              <a:schemeClr val="tx1"/>
            </a:solidFill>
            <a:round/>
            <a:headEnd/>
            <a:tailEnd/>
          </a:ln>
        </p:spPr>
        <p:txBody>
          <a:bodyPr wrap="none" anchor="ctr"/>
          <a:lstStyle/>
          <a:p>
            <a:endParaRPr lang="tr-TR"/>
          </a:p>
        </p:txBody>
      </p:sp>
      <p:sp>
        <p:nvSpPr>
          <p:cNvPr id="129" name="Line 88"/>
          <p:cNvSpPr>
            <a:spLocks noChangeShapeType="1"/>
          </p:cNvSpPr>
          <p:nvPr/>
        </p:nvSpPr>
        <p:spPr bwMode="auto">
          <a:xfrm flipH="1" flipV="1">
            <a:off x="9867900" y="5780088"/>
            <a:ext cx="0" cy="100012"/>
          </a:xfrm>
          <a:prstGeom prst="line">
            <a:avLst/>
          </a:prstGeom>
          <a:noFill/>
          <a:ln w="28575">
            <a:solidFill>
              <a:schemeClr val="tx1"/>
            </a:solidFill>
            <a:round/>
            <a:headEnd/>
            <a:tailEnd/>
          </a:ln>
        </p:spPr>
        <p:txBody>
          <a:bodyPr wrap="none" anchor="ctr"/>
          <a:lstStyle/>
          <a:p>
            <a:endParaRPr lang="tr-TR"/>
          </a:p>
        </p:txBody>
      </p:sp>
      <p:sp>
        <p:nvSpPr>
          <p:cNvPr id="130" name="Line 89"/>
          <p:cNvSpPr>
            <a:spLocks noChangeShapeType="1"/>
          </p:cNvSpPr>
          <p:nvPr/>
        </p:nvSpPr>
        <p:spPr bwMode="auto">
          <a:xfrm flipH="1" flipV="1">
            <a:off x="10327217" y="5784857"/>
            <a:ext cx="0" cy="100013"/>
          </a:xfrm>
          <a:prstGeom prst="line">
            <a:avLst/>
          </a:prstGeom>
          <a:noFill/>
          <a:ln w="28575">
            <a:solidFill>
              <a:schemeClr val="tx1"/>
            </a:solidFill>
            <a:round/>
            <a:headEnd/>
            <a:tailEnd/>
          </a:ln>
        </p:spPr>
        <p:txBody>
          <a:bodyPr wrap="none" anchor="ctr"/>
          <a:lstStyle/>
          <a:p>
            <a:endParaRPr lang="tr-TR"/>
          </a:p>
        </p:txBody>
      </p:sp>
      <p:sp>
        <p:nvSpPr>
          <p:cNvPr id="131" name="Line 90"/>
          <p:cNvSpPr>
            <a:spLocks noChangeShapeType="1"/>
          </p:cNvSpPr>
          <p:nvPr/>
        </p:nvSpPr>
        <p:spPr bwMode="auto">
          <a:xfrm flipH="1" flipV="1">
            <a:off x="8883651" y="5775332"/>
            <a:ext cx="0" cy="100013"/>
          </a:xfrm>
          <a:prstGeom prst="line">
            <a:avLst/>
          </a:prstGeom>
          <a:noFill/>
          <a:ln w="28575">
            <a:solidFill>
              <a:schemeClr val="tx1"/>
            </a:solidFill>
            <a:round/>
            <a:headEnd/>
            <a:tailEnd/>
          </a:ln>
        </p:spPr>
        <p:txBody>
          <a:bodyPr wrap="none" anchor="ctr"/>
          <a:lstStyle/>
          <a:p>
            <a:endParaRPr lang="tr-TR"/>
          </a:p>
        </p:txBody>
      </p:sp>
      <p:sp>
        <p:nvSpPr>
          <p:cNvPr id="132" name="Text Box 91"/>
          <p:cNvSpPr txBox="1">
            <a:spLocks noChangeArrowheads="1"/>
          </p:cNvSpPr>
          <p:nvPr/>
        </p:nvSpPr>
        <p:spPr bwMode="auto">
          <a:xfrm>
            <a:off x="8287250" y="5441434"/>
            <a:ext cx="301686" cy="369332"/>
          </a:xfrm>
          <a:prstGeom prst="rect">
            <a:avLst/>
          </a:prstGeom>
          <a:noFill/>
          <a:ln w="9525">
            <a:noFill/>
            <a:miter lim="800000"/>
            <a:headEnd/>
            <a:tailEnd/>
          </a:ln>
        </p:spPr>
        <p:txBody>
          <a:bodyPr wrap="none" anchor="ctr">
            <a:spAutoFit/>
          </a:bodyPr>
          <a:lstStyle/>
          <a:p>
            <a:pPr algn="ctr"/>
            <a:r>
              <a:rPr lang="en-US" b="1">
                <a:latin typeface="Calibri" pitchFamily="34" charset="0"/>
              </a:rPr>
              <a:t>1</a:t>
            </a:r>
          </a:p>
        </p:txBody>
      </p:sp>
      <p:sp>
        <p:nvSpPr>
          <p:cNvPr id="133" name="Text Box 92"/>
          <p:cNvSpPr txBox="1">
            <a:spLocks noChangeArrowheads="1"/>
          </p:cNvSpPr>
          <p:nvPr/>
        </p:nvSpPr>
        <p:spPr bwMode="auto">
          <a:xfrm>
            <a:off x="8712702" y="5439847"/>
            <a:ext cx="301686" cy="369332"/>
          </a:xfrm>
          <a:prstGeom prst="rect">
            <a:avLst/>
          </a:prstGeom>
          <a:noFill/>
          <a:ln w="9525">
            <a:noFill/>
            <a:miter lim="800000"/>
            <a:headEnd/>
            <a:tailEnd/>
          </a:ln>
        </p:spPr>
        <p:txBody>
          <a:bodyPr wrap="none" anchor="ctr">
            <a:spAutoFit/>
          </a:bodyPr>
          <a:lstStyle/>
          <a:p>
            <a:pPr algn="ctr"/>
            <a:r>
              <a:rPr lang="en-US" b="1">
                <a:latin typeface="Calibri" pitchFamily="34" charset="0"/>
              </a:rPr>
              <a:t>2</a:t>
            </a:r>
          </a:p>
        </p:txBody>
      </p:sp>
      <p:sp>
        <p:nvSpPr>
          <p:cNvPr id="134" name="Text Box 93"/>
          <p:cNvSpPr txBox="1">
            <a:spLocks noChangeArrowheads="1"/>
          </p:cNvSpPr>
          <p:nvPr/>
        </p:nvSpPr>
        <p:spPr bwMode="auto">
          <a:xfrm>
            <a:off x="9243982" y="5406509"/>
            <a:ext cx="301686" cy="369332"/>
          </a:xfrm>
          <a:prstGeom prst="rect">
            <a:avLst/>
          </a:prstGeom>
          <a:noFill/>
          <a:ln w="9525">
            <a:noFill/>
            <a:miter lim="800000"/>
            <a:headEnd/>
            <a:tailEnd/>
          </a:ln>
        </p:spPr>
        <p:txBody>
          <a:bodyPr wrap="none" anchor="ctr">
            <a:spAutoFit/>
          </a:bodyPr>
          <a:lstStyle/>
          <a:p>
            <a:pPr algn="ctr"/>
            <a:r>
              <a:rPr lang="en-US" b="1">
                <a:latin typeface="Calibri" pitchFamily="34" charset="0"/>
              </a:rPr>
              <a:t>3</a:t>
            </a:r>
          </a:p>
        </p:txBody>
      </p:sp>
      <p:sp>
        <p:nvSpPr>
          <p:cNvPr id="135" name="Text Box 94"/>
          <p:cNvSpPr txBox="1">
            <a:spLocks noChangeArrowheads="1"/>
          </p:cNvSpPr>
          <p:nvPr/>
        </p:nvSpPr>
        <p:spPr bwMode="auto">
          <a:xfrm>
            <a:off x="9696950" y="5439847"/>
            <a:ext cx="301686" cy="369332"/>
          </a:xfrm>
          <a:prstGeom prst="rect">
            <a:avLst/>
          </a:prstGeom>
          <a:noFill/>
          <a:ln w="9525">
            <a:noFill/>
            <a:miter lim="800000"/>
            <a:headEnd/>
            <a:tailEnd/>
          </a:ln>
        </p:spPr>
        <p:txBody>
          <a:bodyPr wrap="none" anchor="ctr">
            <a:spAutoFit/>
          </a:bodyPr>
          <a:lstStyle/>
          <a:p>
            <a:pPr algn="ctr"/>
            <a:r>
              <a:rPr lang="en-US" b="1">
                <a:latin typeface="Calibri" pitchFamily="34" charset="0"/>
              </a:rPr>
              <a:t>4</a:t>
            </a:r>
          </a:p>
        </p:txBody>
      </p:sp>
      <p:sp>
        <p:nvSpPr>
          <p:cNvPr id="136" name="Text Box 95"/>
          <p:cNvSpPr txBox="1">
            <a:spLocks noChangeArrowheads="1"/>
          </p:cNvSpPr>
          <p:nvPr/>
        </p:nvSpPr>
        <p:spPr bwMode="auto">
          <a:xfrm>
            <a:off x="10177434" y="5439847"/>
            <a:ext cx="301686" cy="369332"/>
          </a:xfrm>
          <a:prstGeom prst="rect">
            <a:avLst/>
          </a:prstGeom>
          <a:noFill/>
          <a:ln w="9525">
            <a:noFill/>
            <a:miter lim="800000"/>
            <a:headEnd/>
            <a:tailEnd/>
          </a:ln>
        </p:spPr>
        <p:txBody>
          <a:bodyPr wrap="none" anchor="ctr">
            <a:spAutoFit/>
          </a:bodyPr>
          <a:lstStyle/>
          <a:p>
            <a:pPr algn="ctr"/>
            <a:r>
              <a:rPr lang="en-US" b="1">
                <a:latin typeface="Calibri" pitchFamily="34" charset="0"/>
              </a:rPr>
              <a:t>5</a:t>
            </a:r>
          </a:p>
        </p:txBody>
      </p:sp>
      <p:sp>
        <p:nvSpPr>
          <p:cNvPr id="137" name="Text Box 98"/>
          <p:cNvSpPr txBox="1">
            <a:spLocks noChangeArrowheads="1"/>
          </p:cNvSpPr>
          <p:nvPr/>
        </p:nvSpPr>
        <p:spPr bwMode="auto">
          <a:xfrm>
            <a:off x="2205567" y="4791082"/>
            <a:ext cx="5183716" cy="646331"/>
          </a:xfrm>
          <a:prstGeom prst="rect">
            <a:avLst/>
          </a:prstGeom>
          <a:solidFill>
            <a:schemeClr val="bg1"/>
          </a:solidFill>
          <a:ln w="9525">
            <a:noFill/>
            <a:miter lim="800000"/>
            <a:headEnd/>
            <a:tailEnd/>
          </a:ln>
        </p:spPr>
        <p:txBody>
          <a:bodyPr>
            <a:spAutoFit/>
          </a:bodyPr>
          <a:lstStyle/>
          <a:p>
            <a:pPr algn="ctr"/>
            <a:r>
              <a:rPr lang="tr-TR" b="1" dirty="0"/>
              <a:t> </a:t>
            </a:r>
            <a:r>
              <a:rPr lang="en-US" b="1" dirty="0"/>
              <a:t>(Cy+ G-CSF)</a:t>
            </a:r>
            <a:endParaRPr lang="tr-TR" b="1" dirty="0"/>
          </a:p>
          <a:p>
            <a:pPr algn="ctr"/>
            <a:r>
              <a:rPr lang="tr-TR" b="1" dirty="0" err="1"/>
              <a:t>Cy</a:t>
            </a:r>
            <a:r>
              <a:rPr lang="tr-TR" b="1" dirty="0"/>
              <a:t>:  </a:t>
            </a:r>
            <a:r>
              <a:rPr lang="tr-TR" dirty="0"/>
              <a:t>4gr/m2 </a:t>
            </a:r>
            <a:r>
              <a:rPr lang="tr-TR" b="1" dirty="0" err="1"/>
              <a:t>and</a:t>
            </a:r>
            <a:r>
              <a:rPr lang="tr-TR" b="1" dirty="0"/>
              <a:t> GCSF : </a:t>
            </a:r>
            <a:r>
              <a:rPr lang="tr-TR" dirty="0"/>
              <a:t>10-25</a:t>
            </a:r>
            <a:r>
              <a:rPr lang="en-US" kern="0" dirty="0">
                <a:solidFill>
                  <a:sysClr val="windowText" lastClr="000000"/>
                </a:solidFill>
                <a:ea typeface="ＭＳ Ｐゴシック" pitchFamily="34" charset="-128"/>
              </a:rPr>
              <a:t> mcg/kg</a:t>
            </a:r>
            <a:endParaRPr lang="en-US" b="1" dirty="0"/>
          </a:p>
        </p:txBody>
      </p:sp>
      <p:sp>
        <p:nvSpPr>
          <p:cNvPr id="64" name="63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a:solidFill>
                  <a:schemeClr val="tx2"/>
                </a:solidFill>
                <a:cs typeface="Arial"/>
                <a:sym typeface="Wingdings"/>
              </a:rPr>
              <a:t>   </a:t>
            </a:r>
            <a:r>
              <a:rPr lang="en-US" sz="2400" b="1" kern="0" dirty="0">
                <a:solidFill>
                  <a:schemeClr val="tx2"/>
                </a:solidFill>
                <a:cs typeface="Arial"/>
              </a:rPr>
              <a:t>Stem Cell Mobilization</a:t>
            </a:r>
            <a:r>
              <a:rPr lang="tr-TR" sz="2400" b="1" kern="0" dirty="0">
                <a:solidFill>
                  <a:schemeClr val="tx2"/>
                </a:solidFill>
                <a:cs typeface="Arial"/>
              </a:rPr>
              <a:t> &amp; Collection</a:t>
            </a:r>
            <a:endParaRPr lang="tr-TR" sz="2400" dirty="0">
              <a:solidFill>
                <a:schemeClr val="tx2"/>
              </a:solidFill>
            </a:endParaRPr>
          </a:p>
        </p:txBody>
      </p:sp>
      <p:sp>
        <p:nvSpPr>
          <p:cNvPr id="65" name="85 Başlık"/>
          <p:cNvSpPr txBox="1">
            <a:spLocks/>
          </p:cNvSpPr>
          <p:nvPr/>
        </p:nvSpPr>
        <p:spPr>
          <a:xfrm>
            <a:off x="609600" y="685804"/>
            <a:ext cx="10737765" cy="615553"/>
          </a:xfrm>
          <a:prstGeom prst="rect">
            <a:avLst/>
          </a:prstGeom>
        </p:spPr>
        <p:txBody>
          <a:bodyPr wrap="square" lIns="0" tIns="0" rIns="0" bIns="0">
            <a:spAutoFit/>
          </a:bodyPr>
          <a:lstStyle/>
          <a:p>
            <a:pPr lvl="0"/>
            <a:r>
              <a:rPr kumimoji="0" lang="en-US" sz="2800" b="1" i="0" u="none" strike="noStrike" kern="0" cap="none" spc="-5" normalizeH="0" baseline="0" noProof="0" dirty="0">
                <a:ln>
                  <a:noFill/>
                </a:ln>
                <a:solidFill>
                  <a:srgbClr val="C00000"/>
                </a:solidFill>
                <a:effectLst/>
                <a:uLnTx/>
                <a:uFillTx/>
                <a:latin typeface="Calibri"/>
                <a:ea typeface="+mj-ea"/>
                <a:cs typeface="Calibri"/>
              </a:rPr>
              <a:t>Stem cell</a:t>
            </a:r>
            <a:r>
              <a:rPr kumimoji="0" lang="en-US" sz="2800" b="1" i="0" u="none" strike="noStrike" kern="0" cap="none" spc="-10" normalizeH="0" baseline="0" noProof="0" dirty="0">
                <a:ln>
                  <a:noFill/>
                </a:ln>
                <a:solidFill>
                  <a:srgbClr val="C00000"/>
                </a:solidFill>
                <a:effectLst/>
                <a:uLnTx/>
                <a:uFillTx/>
                <a:latin typeface="Calibri"/>
                <a:ea typeface="+mj-ea"/>
                <a:cs typeface="Calibri"/>
              </a:rPr>
              <a:t> </a:t>
            </a:r>
            <a:r>
              <a:rPr kumimoji="0" lang="en-US" sz="2800" b="1" i="0" u="none" strike="noStrike" kern="0" cap="none" spc="-5" normalizeH="0" baseline="0" noProof="0" dirty="0">
                <a:ln>
                  <a:noFill/>
                </a:ln>
                <a:solidFill>
                  <a:srgbClr val="C00000"/>
                </a:solidFill>
                <a:effectLst/>
                <a:uLnTx/>
                <a:uFillTx/>
                <a:latin typeface="Calibri"/>
                <a:ea typeface="+mj-ea"/>
                <a:cs typeface="Calibri"/>
              </a:rPr>
              <a:t>mobilization</a:t>
            </a:r>
            <a:r>
              <a:rPr kumimoji="0" lang="tr-TR" sz="2800" b="1" i="0" u="none" strike="noStrike" kern="0" cap="none" spc="-5" normalizeH="0" baseline="0" noProof="0" dirty="0">
                <a:ln>
                  <a:noFill/>
                </a:ln>
                <a:solidFill>
                  <a:srgbClr val="C00000"/>
                </a:solidFill>
                <a:effectLst/>
                <a:uLnTx/>
                <a:uFillTx/>
                <a:latin typeface="Calibri"/>
                <a:ea typeface="+mj-ea"/>
                <a:cs typeface="Calibri"/>
              </a:rPr>
              <a:t> </a:t>
            </a:r>
            <a:r>
              <a:rPr kumimoji="0" lang="tr-TR" sz="4000" b="1" i="0" u="none" strike="noStrike" kern="0" cap="none" spc="0" normalizeH="0" baseline="0" noProof="0" dirty="0">
                <a:ln>
                  <a:noFill/>
                </a:ln>
                <a:solidFill>
                  <a:srgbClr val="C00000"/>
                </a:solidFill>
                <a:effectLst/>
                <a:uLnTx/>
                <a:uFillTx/>
                <a:latin typeface="Calibri"/>
                <a:ea typeface="+mj-ea"/>
                <a:cs typeface="Calibri"/>
              </a:rPr>
              <a:t>/</a:t>
            </a:r>
            <a:r>
              <a:rPr kumimoji="0" lang="tr-TR" sz="4000" b="1" i="0" u="none" strike="noStrike" kern="0" cap="none" spc="-5" normalizeH="0" baseline="0" noProof="0" dirty="0">
                <a:ln>
                  <a:noFill/>
                </a:ln>
                <a:solidFill>
                  <a:srgbClr val="C00000"/>
                </a:solidFill>
                <a:effectLst/>
                <a:uLnTx/>
                <a:uFillTx/>
                <a:latin typeface="Calibri"/>
                <a:ea typeface="+mj-ea"/>
                <a:cs typeface="Calibri"/>
              </a:rPr>
              <a:t> </a:t>
            </a:r>
            <a:r>
              <a:rPr kumimoji="0" lang="tr-TR" sz="4000" b="1" i="0" u="none" strike="noStrike" kern="0" cap="none" spc="0" normalizeH="0" baseline="0" noProof="0" dirty="0">
                <a:ln>
                  <a:noFill/>
                </a:ln>
                <a:solidFill>
                  <a:schemeClr val="accent1">
                    <a:lumMod val="75000"/>
                  </a:schemeClr>
                </a:solidFill>
                <a:effectLst/>
                <a:uLnTx/>
                <a:uFillTx/>
                <a:latin typeface="Calibri"/>
                <a:ea typeface="+mj-ea"/>
                <a:cs typeface="Calibri"/>
              </a:rPr>
              <a:t>G-CSF </a:t>
            </a:r>
            <a:r>
              <a:rPr lang="tr-TR" sz="4000" b="1" dirty="0">
                <a:solidFill>
                  <a:schemeClr val="accent1">
                    <a:lumMod val="75000"/>
                  </a:schemeClr>
                </a:solidFill>
              </a:rPr>
              <a:t>&amp; Chemo</a:t>
            </a:r>
            <a:endParaRPr kumimoji="0" lang="tr-TR" sz="4000" b="1" i="0" u="none" strike="noStrike" kern="0" cap="none" spc="0" normalizeH="0" baseline="0" noProof="0" dirty="0">
              <a:ln>
                <a:noFill/>
              </a:ln>
              <a:solidFill>
                <a:srgbClr val="31859C"/>
              </a:solidFill>
              <a:effectLst/>
              <a:uLnTx/>
              <a:uFillTx/>
              <a:latin typeface="Calibri"/>
              <a:ea typeface="+mj-ea"/>
              <a:cs typeface="Calibri"/>
            </a:endParaRPr>
          </a:p>
        </p:txBody>
      </p:sp>
    </p:spTree>
    <p:custDataLst>
      <p:tags r:id="rId1"/>
    </p:custDataLst>
    <p:extLst>
      <p:ext uri="{BB962C8B-B14F-4D97-AF65-F5344CB8AC3E}">
        <p14:creationId xmlns:p14="http://schemas.microsoft.com/office/powerpoint/2010/main" val="42127743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Box 4"/>
          <p:cNvSpPr txBox="1">
            <a:spLocks noChangeArrowheads="1"/>
          </p:cNvSpPr>
          <p:nvPr/>
        </p:nvSpPr>
        <p:spPr bwMode="auto">
          <a:xfrm>
            <a:off x="0" y="6596400"/>
            <a:ext cx="6781800" cy="261600"/>
          </a:xfrm>
          <a:prstGeom prst="rect">
            <a:avLst/>
          </a:prstGeom>
          <a:noFill/>
          <a:ln w="9525">
            <a:noFill/>
            <a:miter lim="800000"/>
            <a:headEnd/>
            <a:tailEnd/>
          </a:ln>
        </p:spPr>
        <p:txBody>
          <a:bodyPr wrap="square" lIns="91430" tIns="45715" rIns="91430" bIns="45715">
            <a:spAutoFit/>
          </a:bodyPr>
          <a:lstStyle/>
          <a:p>
            <a:pPr algn="r"/>
            <a:r>
              <a:rPr lang="en-US" sz="1100" dirty="0"/>
              <a:t>De </a:t>
            </a:r>
            <a:r>
              <a:rPr lang="en-US" sz="1100" dirty="0" err="1"/>
              <a:t>Clercq</a:t>
            </a:r>
            <a:r>
              <a:rPr lang="en-US" sz="1100" dirty="0"/>
              <a:t> E. The </a:t>
            </a:r>
            <a:r>
              <a:rPr lang="en-US" sz="1100" dirty="0" err="1"/>
              <a:t>bicyclam</a:t>
            </a:r>
            <a:r>
              <a:rPr lang="en-US" sz="1100" dirty="0"/>
              <a:t> AMD3100 story. </a:t>
            </a:r>
            <a:r>
              <a:rPr lang="en-US" sz="1100" b="1" dirty="0"/>
              <a:t>Nat Rev Drug </a:t>
            </a:r>
            <a:r>
              <a:rPr lang="en-US" sz="1100" b="1" dirty="0" err="1"/>
              <a:t>Discov</a:t>
            </a:r>
            <a:r>
              <a:rPr lang="en-US" sz="1100" b="1" dirty="0"/>
              <a:t> </a:t>
            </a:r>
            <a:r>
              <a:rPr lang="en-US" sz="1100" dirty="0"/>
              <a:t>2003; 2: 581–587</a:t>
            </a:r>
          </a:p>
        </p:txBody>
      </p:sp>
      <p:sp>
        <p:nvSpPr>
          <p:cNvPr id="69637" name="TextBox 5"/>
          <p:cNvSpPr txBox="1">
            <a:spLocks noChangeArrowheads="1"/>
          </p:cNvSpPr>
          <p:nvPr/>
        </p:nvSpPr>
        <p:spPr bwMode="auto">
          <a:xfrm>
            <a:off x="1447806" y="6596073"/>
            <a:ext cx="10530417" cy="261937"/>
          </a:xfrm>
          <a:prstGeom prst="rect">
            <a:avLst/>
          </a:prstGeom>
          <a:noFill/>
          <a:ln w="9525">
            <a:noFill/>
            <a:miter lim="800000"/>
            <a:headEnd/>
            <a:tailEnd/>
          </a:ln>
        </p:spPr>
        <p:txBody>
          <a:bodyPr lIns="91420" tIns="45711" rIns="91420" bIns="45711">
            <a:spAutoFit/>
          </a:bodyPr>
          <a:lstStyle/>
          <a:p>
            <a:pPr algn="r"/>
            <a:r>
              <a:rPr lang="en-US" sz="1100" dirty="0"/>
              <a:t>MP </a:t>
            </a:r>
            <a:r>
              <a:rPr lang="en-US" sz="1100" dirty="0" err="1"/>
              <a:t>Rettig</a:t>
            </a:r>
            <a:r>
              <a:rPr lang="en-US" sz="1100" dirty="0"/>
              <a:t>, G </a:t>
            </a:r>
            <a:r>
              <a:rPr lang="en-US" sz="1100" dirty="0" err="1"/>
              <a:t>Ansstas</a:t>
            </a:r>
            <a:r>
              <a:rPr lang="en-US" sz="1100" dirty="0"/>
              <a:t> and JF </a:t>
            </a:r>
            <a:r>
              <a:rPr lang="en-US" sz="1100" dirty="0" err="1"/>
              <a:t>DiPersio</a:t>
            </a:r>
            <a:r>
              <a:rPr lang="en-US" sz="1100" dirty="0"/>
              <a:t>.</a:t>
            </a:r>
            <a:r>
              <a:rPr lang="en-US" sz="1100" b="1" dirty="0"/>
              <a:t> Leukemia</a:t>
            </a:r>
            <a:r>
              <a:rPr lang="en-US" sz="1100" dirty="0"/>
              <a:t>. 2011 Sep 2. </a:t>
            </a:r>
            <a:r>
              <a:rPr lang="en-US" sz="1100" dirty="0" err="1"/>
              <a:t>doi</a:t>
            </a:r>
            <a:r>
              <a:rPr lang="en-US" sz="1100" dirty="0"/>
              <a:t>: 10.1038/leu.2011.197</a:t>
            </a:r>
          </a:p>
        </p:txBody>
      </p:sp>
      <p:sp>
        <p:nvSpPr>
          <p:cNvPr id="69634" name="Content Placeholder 2"/>
          <p:cNvSpPr>
            <a:spLocks noGrp="1"/>
          </p:cNvSpPr>
          <p:nvPr>
            <p:ph idx="1"/>
          </p:nvPr>
        </p:nvSpPr>
        <p:spPr>
          <a:xfrm>
            <a:off x="1066800" y="1905000"/>
            <a:ext cx="8966200" cy="2215991"/>
          </a:xfrm>
        </p:spPr>
        <p:txBody>
          <a:bodyPr>
            <a:normAutofit fontScale="85000" lnSpcReduction="10000"/>
          </a:bodyPr>
          <a:lstStyle/>
          <a:p>
            <a:pPr marL="342900" indent="-342900">
              <a:buFont typeface="+mj-lt"/>
              <a:buAutoNum type="alphaLcPeriod"/>
            </a:pPr>
            <a:endParaRPr lang="en-US" sz="1800" dirty="0">
              <a:latin typeface="+mn-lt"/>
              <a:ea typeface="ＭＳ Ｐゴシック" pitchFamily="34" charset="-128"/>
            </a:endParaRPr>
          </a:p>
          <a:p>
            <a:pPr marL="342900" lvl="2" indent="-342900">
              <a:buFont typeface="+mj-lt"/>
              <a:buAutoNum type="alphaLcPeriod"/>
            </a:pPr>
            <a:r>
              <a:rPr lang="tr-TR" b="1" dirty="0">
                <a:ea typeface="ＭＳ Ｐゴシック" pitchFamily="34" charset="-128"/>
              </a:rPr>
              <a:t> </a:t>
            </a:r>
            <a:r>
              <a:rPr lang="en-US" b="1" dirty="0"/>
              <a:t>0.24 mg/kg body weight by subcutaneous (SC) injection</a:t>
            </a:r>
            <a:r>
              <a:rPr lang="en-US" dirty="0"/>
              <a:t>.</a:t>
            </a:r>
            <a:r>
              <a:rPr lang="tr-TR" dirty="0"/>
              <a:t> </a:t>
            </a:r>
            <a:r>
              <a:rPr lang="en-US" dirty="0">
                <a:ea typeface="ＭＳ Ｐゴシック" pitchFamily="34" charset="-128"/>
              </a:rPr>
              <a:t> </a:t>
            </a:r>
            <a:endParaRPr lang="tr-TR" dirty="0">
              <a:ea typeface="ＭＳ Ｐゴシック" pitchFamily="34" charset="-128"/>
            </a:endParaRPr>
          </a:p>
          <a:p>
            <a:pPr marL="342900" lvl="2" indent="-342900">
              <a:lnSpc>
                <a:spcPct val="150000"/>
              </a:lnSpc>
              <a:buFont typeface="+mj-lt"/>
              <a:buAutoNum type="alphaLcPeriod"/>
            </a:pPr>
            <a:r>
              <a:rPr lang="tr-TR" dirty="0">
                <a:solidFill>
                  <a:srgbClr val="0070C0"/>
                </a:solidFill>
                <a:ea typeface="ＭＳ Ｐゴシック" pitchFamily="34" charset="-128"/>
              </a:rPr>
              <a:t>A</a:t>
            </a:r>
            <a:r>
              <a:rPr lang="en-US" dirty="0" err="1">
                <a:solidFill>
                  <a:srgbClr val="0070C0"/>
                </a:solidFill>
              </a:rPr>
              <a:t>pproximately</a:t>
            </a:r>
            <a:r>
              <a:rPr lang="en-US" dirty="0">
                <a:solidFill>
                  <a:srgbClr val="0070C0"/>
                </a:solidFill>
              </a:rPr>
              <a:t> 11 hours prior to initiation of  apheresis session </a:t>
            </a:r>
            <a:r>
              <a:rPr lang="tr-TR" dirty="0">
                <a:solidFill>
                  <a:srgbClr val="0070C0"/>
                </a:solidFill>
              </a:rPr>
              <a:t>(</a:t>
            </a:r>
            <a:r>
              <a:rPr lang="en-US" dirty="0">
                <a:solidFill>
                  <a:srgbClr val="0070C0"/>
                </a:solidFill>
              </a:rPr>
              <a:t>for up to 4 consecutive</a:t>
            </a:r>
            <a:r>
              <a:rPr lang="tr-TR" dirty="0">
                <a:solidFill>
                  <a:srgbClr val="0070C0"/>
                </a:solidFill>
              </a:rPr>
              <a:t>/ d)</a:t>
            </a:r>
            <a:r>
              <a:rPr lang="en-US" dirty="0">
                <a:solidFill>
                  <a:srgbClr val="0070C0"/>
                </a:solidFill>
              </a:rPr>
              <a:t> </a:t>
            </a:r>
            <a:r>
              <a:rPr lang="en-US" dirty="0">
                <a:solidFill>
                  <a:srgbClr val="0070C0"/>
                </a:solidFill>
                <a:ea typeface="ＭＳ Ｐゴシック" pitchFamily="34" charset="-128"/>
              </a:rPr>
              <a:t>6- to 10-fold increase in CD34</a:t>
            </a:r>
            <a:r>
              <a:rPr lang="en-US" baseline="30000" dirty="0">
                <a:solidFill>
                  <a:srgbClr val="0070C0"/>
                </a:solidFill>
                <a:ea typeface="ＭＳ Ｐゴシック" pitchFamily="34" charset="-128"/>
              </a:rPr>
              <a:t>+</a:t>
            </a:r>
            <a:r>
              <a:rPr lang="en-US" dirty="0">
                <a:solidFill>
                  <a:srgbClr val="0070C0"/>
                </a:solidFill>
                <a:ea typeface="ＭＳ Ｐゴシック" pitchFamily="34" charset="-128"/>
              </a:rPr>
              <a:t> cell</a:t>
            </a:r>
            <a:r>
              <a:rPr lang="tr-TR" dirty="0">
                <a:solidFill>
                  <a:srgbClr val="0070C0"/>
                </a:solidFill>
                <a:ea typeface="ＭＳ Ｐゴシック" pitchFamily="34" charset="-128"/>
              </a:rPr>
              <a:t>, </a:t>
            </a:r>
            <a:r>
              <a:rPr lang="en-US" dirty="0">
                <a:solidFill>
                  <a:srgbClr val="0070C0"/>
                </a:solidFill>
                <a:cs typeface="Arial" charset="0"/>
              </a:rPr>
              <a:t>Typically administered in conjunction with </a:t>
            </a:r>
            <a:r>
              <a:rPr lang="en-US" dirty="0" err="1">
                <a:solidFill>
                  <a:srgbClr val="0070C0"/>
                </a:solidFill>
                <a:cs typeface="Arial" charset="0"/>
              </a:rPr>
              <a:t>filgrastim</a:t>
            </a:r>
            <a:endParaRPr lang="tr-TR" dirty="0">
              <a:solidFill>
                <a:srgbClr val="0070C0"/>
              </a:solidFill>
              <a:ea typeface="ＭＳ Ｐゴシック" pitchFamily="34" charset="-128"/>
            </a:endParaRPr>
          </a:p>
          <a:p>
            <a:pPr marL="342900" indent="-342900">
              <a:buFont typeface="+mj-lt"/>
              <a:buAutoNum type="alphaLcPeriod"/>
            </a:pPr>
            <a:endParaRPr lang="tr-TR" sz="1800" dirty="0">
              <a:latin typeface="+mn-lt"/>
              <a:ea typeface="ＭＳ Ｐゴシック" pitchFamily="34" charset="-128"/>
            </a:endParaRPr>
          </a:p>
          <a:p>
            <a:pPr marL="342900" lvl="2" indent="-342900">
              <a:buFont typeface="+mj-lt"/>
              <a:buAutoNum type="alphaLcPeriod"/>
            </a:pPr>
            <a:r>
              <a:rPr lang="en-US" dirty="0">
                <a:cs typeface="Arial" charset="0"/>
              </a:rPr>
              <a:t>Side effects include abdominal discomfort, leukocytosis, potential for </a:t>
            </a:r>
            <a:r>
              <a:rPr lang="en-US" dirty="0" err="1">
                <a:cs typeface="Arial" charset="0"/>
              </a:rPr>
              <a:t>splenic</a:t>
            </a:r>
            <a:r>
              <a:rPr lang="tr-TR" dirty="0">
                <a:cs typeface="Arial" charset="0"/>
              </a:rPr>
              <a:t> </a:t>
            </a:r>
            <a:r>
              <a:rPr lang="en-US" dirty="0">
                <a:cs typeface="Arial" charset="0"/>
              </a:rPr>
              <a:t>rupture (rare)</a:t>
            </a:r>
          </a:p>
          <a:p>
            <a:endParaRPr lang="en-US" sz="1800" dirty="0">
              <a:latin typeface="+mn-lt"/>
              <a:ea typeface="ＭＳ Ｐゴシック" pitchFamily="34" charset="-128"/>
            </a:endParaRPr>
          </a:p>
        </p:txBody>
      </p:sp>
      <p:sp>
        <p:nvSpPr>
          <p:cNvPr id="11" name="10 Dikdörtgen"/>
          <p:cNvSpPr/>
          <p:nvPr/>
        </p:nvSpPr>
        <p:spPr>
          <a:xfrm>
            <a:off x="838200" y="1371606"/>
            <a:ext cx="11785600" cy="461665"/>
          </a:xfrm>
          <a:prstGeom prst="rect">
            <a:avLst/>
          </a:prstGeom>
        </p:spPr>
        <p:txBody>
          <a:bodyPr wrap="square">
            <a:spAutoFit/>
          </a:bodyPr>
          <a:lstStyle/>
          <a:p>
            <a:r>
              <a:rPr lang="tr-TR" b="1" dirty="0">
                <a:solidFill>
                  <a:srgbClr val="002060"/>
                </a:solidFill>
                <a:cs typeface="Arial" charset="0"/>
              </a:rPr>
              <a:t> </a:t>
            </a:r>
            <a:r>
              <a:rPr lang="en-US" sz="2400" b="1" dirty="0" err="1">
                <a:solidFill>
                  <a:schemeClr val="accent1">
                    <a:lumMod val="75000"/>
                  </a:schemeClr>
                </a:solidFill>
                <a:ea typeface="ＭＳ Ｐゴシック" pitchFamily="34" charset="-128"/>
              </a:rPr>
              <a:t>Plerixafor</a:t>
            </a:r>
            <a:r>
              <a:rPr lang="en-US" b="1" dirty="0">
                <a:ea typeface="ＭＳ Ｐゴシック" pitchFamily="34" charset="-128"/>
              </a:rPr>
              <a:t> </a:t>
            </a:r>
            <a:r>
              <a:rPr lang="tr-TR" b="1" dirty="0">
                <a:cs typeface="Arial" charset="0"/>
              </a:rPr>
              <a:t>(</a:t>
            </a:r>
            <a:r>
              <a:rPr lang="en-US" b="1" dirty="0">
                <a:solidFill>
                  <a:sysClr val="windowText" lastClr="000000"/>
                </a:solidFill>
                <a:ea typeface="ＭＳ Ｐゴシック" pitchFamily="34" charset="-128"/>
              </a:rPr>
              <a:t>Success rate: </a:t>
            </a:r>
            <a:r>
              <a:rPr lang="tr-TR" dirty="0">
                <a:solidFill>
                  <a:sysClr val="windowText" lastClr="000000"/>
                </a:solidFill>
                <a:ea typeface="ＭＳ Ｐゴシック" pitchFamily="34" charset="-128"/>
              </a:rPr>
              <a:t>70</a:t>
            </a:r>
            <a:r>
              <a:rPr lang="en-US" dirty="0">
                <a:solidFill>
                  <a:sysClr val="windowText" lastClr="000000"/>
                </a:solidFill>
                <a:ea typeface="ＭＳ Ｐゴシック" pitchFamily="34" charset="-128"/>
              </a:rPr>
              <a:t>-</a:t>
            </a:r>
            <a:r>
              <a:rPr lang="tr-TR" dirty="0">
                <a:solidFill>
                  <a:sysClr val="windowText" lastClr="000000"/>
                </a:solidFill>
                <a:ea typeface="ＭＳ Ｐゴシック" pitchFamily="34" charset="-128"/>
              </a:rPr>
              <a:t>80</a:t>
            </a:r>
            <a:r>
              <a:rPr lang="en-US" dirty="0">
                <a:solidFill>
                  <a:sysClr val="windowText" lastClr="000000"/>
                </a:solidFill>
                <a:ea typeface="ＭＳ Ｐゴシック" pitchFamily="34" charset="-128"/>
              </a:rPr>
              <a:t>%</a:t>
            </a:r>
            <a:r>
              <a:rPr lang="tr-TR" dirty="0">
                <a:solidFill>
                  <a:sysClr val="windowText" lastClr="000000"/>
                </a:solidFill>
                <a:ea typeface="ＭＳ Ｐゴシック" pitchFamily="34" charset="-128"/>
              </a:rPr>
              <a:t>) </a:t>
            </a:r>
            <a:r>
              <a:rPr lang="tr-TR" dirty="0" err="1">
                <a:solidFill>
                  <a:sysClr val="windowText" lastClr="000000"/>
                </a:solidFill>
                <a:ea typeface="ＭＳ Ｐゴシック" pitchFamily="34" charset="-128"/>
              </a:rPr>
              <a:t>after</a:t>
            </a:r>
            <a:r>
              <a:rPr lang="tr-TR" dirty="0">
                <a:solidFill>
                  <a:sysClr val="windowText" lastClr="000000"/>
                </a:solidFill>
                <a:ea typeface="ＭＳ Ｐゴシック" pitchFamily="34" charset="-128"/>
              </a:rPr>
              <a:t>  </a:t>
            </a:r>
            <a:r>
              <a:rPr lang="tr-TR" dirty="0" err="1">
                <a:solidFill>
                  <a:sysClr val="windowText" lastClr="000000"/>
                </a:solidFill>
                <a:ea typeface="ＭＳ Ｐゴシック" pitchFamily="34" charset="-128"/>
              </a:rPr>
              <a:t>any</a:t>
            </a:r>
            <a:r>
              <a:rPr lang="tr-TR" dirty="0">
                <a:solidFill>
                  <a:sysClr val="windowText" lastClr="000000"/>
                </a:solidFill>
                <a:ea typeface="ＭＳ Ｐゴシック" pitchFamily="34" charset="-128"/>
              </a:rPr>
              <a:t>  </a:t>
            </a:r>
            <a:r>
              <a:rPr lang="tr-TR" dirty="0" err="1">
                <a:solidFill>
                  <a:sysClr val="windowText" lastClr="000000"/>
                </a:solidFill>
                <a:ea typeface="ＭＳ Ｐゴシック" pitchFamily="34" charset="-128"/>
              </a:rPr>
              <a:t>failure</a:t>
            </a:r>
            <a:endParaRPr lang="tr-TR" dirty="0"/>
          </a:p>
        </p:txBody>
      </p:sp>
      <p:pic>
        <p:nvPicPr>
          <p:cNvPr id="92162" name="Picture 2" descr="plerixafor mechanism of action ile ilgili görsel sonucu"/>
          <p:cNvPicPr>
            <a:picLocks noChangeAspect="1" noChangeArrowheads="1"/>
          </p:cNvPicPr>
          <p:nvPr/>
        </p:nvPicPr>
        <p:blipFill>
          <a:blip r:embed="rId3" cstate="print"/>
          <a:srcRect/>
          <a:stretch>
            <a:fillRect/>
          </a:stretch>
        </p:blipFill>
        <p:spPr bwMode="auto">
          <a:xfrm>
            <a:off x="1828800" y="4419600"/>
            <a:ext cx="6324600" cy="1628776"/>
          </a:xfrm>
          <a:prstGeom prst="rect">
            <a:avLst/>
          </a:prstGeom>
          <a:noFill/>
          <a:ln>
            <a:solidFill>
              <a:srgbClr val="C00000"/>
            </a:solidFill>
          </a:ln>
        </p:spPr>
      </p:pic>
      <p:sp>
        <p:nvSpPr>
          <p:cNvPr id="10" name="9 Dikdörtgen"/>
          <p:cNvSpPr/>
          <p:nvPr/>
        </p:nvSpPr>
        <p:spPr>
          <a:xfrm>
            <a:off x="7620000" y="5334010"/>
            <a:ext cx="948978" cy="276999"/>
          </a:xfrm>
          <a:prstGeom prst="rect">
            <a:avLst/>
          </a:prstGeom>
          <a:solidFill>
            <a:schemeClr val="bg1"/>
          </a:solidFill>
        </p:spPr>
        <p:txBody>
          <a:bodyPr wrap="none">
            <a:spAutoFit/>
          </a:bodyPr>
          <a:lstStyle/>
          <a:p>
            <a:r>
              <a:rPr lang="en-US" sz="1200" b="1" dirty="0"/>
              <a:t>0.24 mg/kg </a:t>
            </a:r>
            <a:endParaRPr lang="tr-TR" sz="1200" dirty="0"/>
          </a:p>
        </p:txBody>
      </p:sp>
      <p:sp>
        <p:nvSpPr>
          <p:cNvPr id="13" name="12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a:solidFill>
                  <a:schemeClr val="tx2"/>
                </a:solidFill>
                <a:cs typeface="Arial"/>
                <a:sym typeface="Wingdings"/>
              </a:rPr>
              <a:t>   </a:t>
            </a:r>
            <a:r>
              <a:rPr lang="en-US" sz="2400" b="1" kern="0" dirty="0">
                <a:solidFill>
                  <a:schemeClr val="tx2"/>
                </a:solidFill>
                <a:cs typeface="Arial"/>
              </a:rPr>
              <a:t>Stem Cell Mobilization</a:t>
            </a:r>
            <a:r>
              <a:rPr lang="tr-TR" sz="2400" b="1" kern="0" dirty="0">
                <a:solidFill>
                  <a:schemeClr val="tx2"/>
                </a:solidFill>
                <a:cs typeface="Arial"/>
              </a:rPr>
              <a:t> &amp; Collection</a:t>
            </a:r>
            <a:endParaRPr lang="tr-TR" sz="2400" dirty="0">
              <a:solidFill>
                <a:schemeClr val="tx2"/>
              </a:solidFill>
            </a:endParaRPr>
          </a:p>
        </p:txBody>
      </p:sp>
      <p:sp>
        <p:nvSpPr>
          <p:cNvPr id="14" name="85 Başlık"/>
          <p:cNvSpPr txBox="1">
            <a:spLocks/>
          </p:cNvSpPr>
          <p:nvPr/>
        </p:nvSpPr>
        <p:spPr>
          <a:xfrm>
            <a:off x="609600" y="685804"/>
            <a:ext cx="10737765" cy="615553"/>
          </a:xfrm>
          <a:prstGeom prst="rect">
            <a:avLst/>
          </a:prstGeom>
        </p:spPr>
        <p:txBody>
          <a:bodyPr wrap="square" lIns="0" tIns="0" rIns="0" bIns="0">
            <a:spAutoFit/>
          </a:bodyPr>
          <a:lstStyle/>
          <a:p>
            <a:pPr lvl="0"/>
            <a:r>
              <a:rPr kumimoji="0" lang="en-US" sz="2800" b="1" i="0" u="none" strike="noStrike" kern="0" cap="none" spc="-5" normalizeH="0" baseline="0" noProof="0" dirty="0">
                <a:ln>
                  <a:noFill/>
                </a:ln>
                <a:solidFill>
                  <a:srgbClr val="C00000"/>
                </a:solidFill>
                <a:effectLst/>
                <a:uLnTx/>
                <a:uFillTx/>
                <a:latin typeface="Calibri"/>
                <a:ea typeface="+mj-ea"/>
                <a:cs typeface="Calibri"/>
              </a:rPr>
              <a:t>Stem cell</a:t>
            </a:r>
            <a:r>
              <a:rPr kumimoji="0" lang="en-US" sz="2800" b="1" i="0" u="none" strike="noStrike" kern="0" cap="none" spc="-10" normalizeH="0" baseline="0" noProof="0" dirty="0">
                <a:ln>
                  <a:noFill/>
                </a:ln>
                <a:solidFill>
                  <a:srgbClr val="C00000"/>
                </a:solidFill>
                <a:effectLst/>
                <a:uLnTx/>
                <a:uFillTx/>
                <a:latin typeface="Calibri"/>
                <a:ea typeface="+mj-ea"/>
                <a:cs typeface="Calibri"/>
              </a:rPr>
              <a:t> </a:t>
            </a:r>
            <a:r>
              <a:rPr kumimoji="0" lang="en-US" sz="2800" b="1" i="0" u="none" strike="noStrike" kern="0" cap="none" spc="-5" normalizeH="0" baseline="0" noProof="0" dirty="0">
                <a:ln>
                  <a:noFill/>
                </a:ln>
                <a:solidFill>
                  <a:srgbClr val="C00000"/>
                </a:solidFill>
                <a:effectLst/>
                <a:uLnTx/>
                <a:uFillTx/>
                <a:latin typeface="Calibri"/>
                <a:ea typeface="+mj-ea"/>
                <a:cs typeface="Calibri"/>
              </a:rPr>
              <a:t>mobilization</a:t>
            </a:r>
            <a:r>
              <a:rPr kumimoji="0" lang="tr-TR" sz="2800" b="1" i="0" u="none" strike="noStrike" kern="0" cap="none" spc="-5" normalizeH="0" baseline="0" noProof="0" dirty="0">
                <a:ln>
                  <a:noFill/>
                </a:ln>
                <a:solidFill>
                  <a:srgbClr val="C00000"/>
                </a:solidFill>
                <a:effectLst/>
                <a:uLnTx/>
                <a:uFillTx/>
                <a:latin typeface="Calibri"/>
                <a:ea typeface="+mj-ea"/>
                <a:cs typeface="Calibri"/>
              </a:rPr>
              <a:t> </a:t>
            </a:r>
            <a:r>
              <a:rPr kumimoji="0" lang="tr-TR" sz="4000" b="1" i="0" u="none" strike="noStrike" kern="0" cap="none" spc="0" normalizeH="0" baseline="0" noProof="0" dirty="0">
                <a:ln>
                  <a:noFill/>
                </a:ln>
                <a:solidFill>
                  <a:srgbClr val="C00000"/>
                </a:solidFill>
                <a:effectLst/>
                <a:uLnTx/>
                <a:uFillTx/>
                <a:latin typeface="Calibri"/>
                <a:ea typeface="+mj-ea"/>
                <a:cs typeface="Calibri"/>
              </a:rPr>
              <a:t>/</a:t>
            </a:r>
            <a:r>
              <a:rPr kumimoji="0" lang="tr-TR" sz="4000" b="1" i="0" u="none" strike="noStrike" kern="0" cap="none" spc="-5" normalizeH="0" baseline="0" noProof="0" dirty="0">
                <a:ln>
                  <a:noFill/>
                </a:ln>
                <a:solidFill>
                  <a:srgbClr val="C00000"/>
                </a:solidFill>
                <a:effectLst/>
                <a:uLnTx/>
                <a:uFillTx/>
                <a:latin typeface="Calibri"/>
                <a:ea typeface="+mj-ea"/>
                <a:cs typeface="Calibri"/>
              </a:rPr>
              <a:t> </a:t>
            </a:r>
            <a:r>
              <a:rPr kumimoji="0" lang="tr-TR" sz="4000" b="1" i="0" u="none" strike="noStrike" kern="0" cap="none" spc="0" normalizeH="0" baseline="0" noProof="0" dirty="0">
                <a:ln>
                  <a:noFill/>
                </a:ln>
                <a:solidFill>
                  <a:schemeClr val="accent1">
                    <a:lumMod val="75000"/>
                  </a:schemeClr>
                </a:solidFill>
                <a:effectLst/>
                <a:uLnTx/>
                <a:uFillTx/>
                <a:latin typeface="Calibri"/>
                <a:ea typeface="+mj-ea"/>
                <a:cs typeface="Calibri"/>
              </a:rPr>
              <a:t>G-CSF </a:t>
            </a:r>
            <a:r>
              <a:rPr lang="tr-TR" sz="4000" b="1" dirty="0">
                <a:solidFill>
                  <a:schemeClr val="accent1">
                    <a:lumMod val="75000"/>
                  </a:schemeClr>
                </a:solidFill>
              </a:rPr>
              <a:t>&amp; </a:t>
            </a:r>
            <a:r>
              <a:rPr lang="tr-TR" sz="4000" b="1" kern="0" dirty="0">
                <a:solidFill>
                  <a:schemeClr val="accent1">
                    <a:lumMod val="75000"/>
                  </a:schemeClr>
                </a:solidFill>
                <a:latin typeface="Arial"/>
                <a:cs typeface="Arial"/>
              </a:rPr>
              <a:t>Prelixafor</a:t>
            </a:r>
            <a:endParaRPr kumimoji="0" lang="tr-TR" sz="4000" b="1" i="0" u="none" strike="noStrike" kern="0" cap="none" spc="0" normalizeH="0" baseline="0" noProof="0" dirty="0">
              <a:ln>
                <a:noFill/>
              </a:ln>
              <a:solidFill>
                <a:srgbClr val="31859C"/>
              </a:solidFill>
              <a:effectLst/>
              <a:uLnTx/>
              <a:uFillTx/>
              <a:latin typeface="Calibri"/>
              <a:ea typeface="+mj-ea"/>
              <a:cs typeface="Calibri"/>
            </a:endParaRPr>
          </a:p>
        </p:txBody>
      </p:sp>
      <p:sp>
        <p:nvSpPr>
          <p:cNvPr id="12" name="11 Dikdörtgen"/>
          <p:cNvSpPr/>
          <p:nvPr/>
        </p:nvSpPr>
        <p:spPr>
          <a:xfrm>
            <a:off x="6324600" y="1447800"/>
            <a:ext cx="4539256" cy="369332"/>
          </a:xfrm>
          <a:prstGeom prst="rect">
            <a:avLst/>
          </a:prstGeom>
        </p:spPr>
        <p:txBody>
          <a:bodyPr wrap="none">
            <a:spAutoFit/>
          </a:bodyPr>
          <a:lstStyle/>
          <a:p>
            <a:r>
              <a:rPr lang="en-US" u="sng" dirty="0">
                <a:solidFill>
                  <a:srgbClr val="FF0000"/>
                </a:solidFill>
                <a:ea typeface="ＭＳ Ｐゴシック" pitchFamily="34" charset="-128"/>
              </a:rPr>
              <a:t>Reversible inhibitor of </a:t>
            </a:r>
            <a:r>
              <a:rPr lang="tr-TR" u="sng" dirty="0">
                <a:solidFill>
                  <a:srgbClr val="FF0000"/>
                </a:solidFill>
                <a:ea typeface="ＭＳ Ｐゴシック" pitchFamily="34" charset="-128"/>
              </a:rPr>
              <a:t>the </a:t>
            </a:r>
            <a:r>
              <a:rPr lang="en-US" u="sng" dirty="0">
                <a:solidFill>
                  <a:srgbClr val="FF0000"/>
                </a:solidFill>
                <a:cs typeface="Arial" charset="0"/>
              </a:rPr>
              <a:t>CXCR4/CXCL12 axis</a:t>
            </a:r>
            <a:endParaRPr lang="en-US" u="sng" dirty="0">
              <a:solidFill>
                <a:srgbClr val="FF0000"/>
              </a:solidFill>
              <a:ea typeface="ＭＳ Ｐゴシック" pitchFamily="34" charset="-128"/>
            </a:endParaRPr>
          </a:p>
        </p:txBody>
      </p:sp>
    </p:spTree>
    <p:extLst>
      <p:ext uri="{BB962C8B-B14F-4D97-AF65-F5344CB8AC3E}">
        <p14:creationId xmlns:p14="http://schemas.microsoft.com/office/powerpoint/2010/main" val="30170823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590800" y="2527057"/>
            <a:ext cx="5278967" cy="3322702"/>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3733800" y="5943600"/>
            <a:ext cx="4724400" cy="369332"/>
          </a:xfrm>
          <a:prstGeom prst="rect">
            <a:avLst/>
          </a:prstGeom>
        </p:spPr>
        <p:txBody>
          <a:bodyPr vert="horz" wrap="square" lIns="0" tIns="0" rIns="0" bIns="0" rtlCol="0">
            <a:spAutoFit/>
          </a:bodyPr>
          <a:lstStyle/>
          <a:p>
            <a:pPr algn="ctr">
              <a:lnSpc>
                <a:spcPct val="100000"/>
              </a:lnSpc>
            </a:pPr>
            <a:r>
              <a:rPr sz="1200" spc="-5" dirty="0">
                <a:latin typeface="Calibri"/>
                <a:cs typeface="Calibri"/>
              </a:rPr>
              <a:t>Kaplan-Meier estimate </a:t>
            </a:r>
            <a:r>
              <a:rPr sz="1200" dirty="0">
                <a:latin typeface="Calibri"/>
                <a:cs typeface="Calibri"/>
              </a:rPr>
              <a:t>of </a:t>
            </a:r>
            <a:r>
              <a:rPr sz="1200" spc="-5" dirty="0">
                <a:latin typeface="Calibri"/>
                <a:cs typeface="Calibri"/>
              </a:rPr>
              <a:t>proportion</a:t>
            </a:r>
            <a:r>
              <a:rPr sz="1200" spc="-114" dirty="0">
                <a:latin typeface="Calibri"/>
                <a:cs typeface="Calibri"/>
              </a:rPr>
              <a:t> </a:t>
            </a:r>
            <a:r>
              <a:rPr sz="1200" dirty="0">
                <a:latin typeface="Calibri"/>
                <a:cs typeface="Calibri"/>
              </a:rPr>
              <a:t>of</a:t>
            </a:r>
            <a:r>
              <a:rPr lang="tr-TR" sz="1200" dirty="0">
                <a:latin typeface="Calibri"/>
                <a:cs typeface="Calibri"/>
              </a:rPr>
              <a:t> </a:t>
            </a:r>
            <a:r>
              <a:rPr sz="1200" b="1" dirty="0">
                <a:latin typeface="Calibri"/>
                <a:cs typeface="Calibri"/>
              </a:rPr>
              <a:t>multiple </a:t>
            </a:r>
            <a:r>
              <a:rPr sz="1200" b="1" spc="-10" dirty="0">
                <a:latin typeface="Calibri"/>
                <a:cs typeface="Calibri"/>
              </a:rPr>
              <a:t>myeloma </a:t>
            </a:r>
            <a:r>
              <a:rPr sz="1200" b="1" spc="-5" dirty="0">
                <a:latin typeface="Calibri"/>
                <a:cs typeface="Calibri"/>
              </a:rPr>
              <a:t>patients  </a:t>
            </a:r>
            <a:r>
              <a:rPr sz="1200" spc="-5" dirty="0">
                <a:latin typeface="Calibri"/>
                <a:cs typeface="Calibri"/>
              </a:rPr>
              <a:t>reaching </a:t>
            </a:r>
            <a:r>
              <a:rPr sz="1200" dirty="0">
                <a:latin typeface="Calibri"/>
                <a:cs typeface="Calibri"/>
              </a:rPr>
              <a:t>6x10e6 or </a:t>
            </a:r>
            <a:r>
              <a:rPr sz="1200" spc="-5" dirty="0">
                <a:latin typeface="Calibri"/>
                <a:cs typeface="Calibri"/>
              </a:rPr>
              <a:t>more</a:t>
            </a:r>
            <a:r>
              <a:rPr sz="1200" spc="-70" dirty="0">
                <a:latin typeface="Calibri"/>
                <a:cs typeface="Calibri"/>
              </a:rPr>
              <a:t> </a:t>
            </a:r>
            <a:r>
              <a:rPr sz="1200" spc="-5" dirty="0">
                <a:latin typeface="Calibri"/>
                <a:cs typeface="Calibri"/>
              </a:rPr>
              <a:t>CD34+/kg  </a:t>
            </a:r>
            <a:r>
              <a:rPr sz="1200" spc="-10" dirty="0">
                <a:latin typeface="Calibri"/>
                <a:cs typeface="Calibri"/>
              </a:rPr>
              <a:t>(DiPersio </a:t>
            </a:r>
            <a:r>
              <a:rPr sz="1200" dirty="0">
                <a:latin typeface="Calibri"/>
                <a:cs typeface="Calibri"/>
              </a:rPr>
              <a:t>JF </a:t>
            </a:r>
            <a:r>
              <a:rPr sz="1200" spc="-5" dirty="0">
                <a:latin typeface="Calibri"/>
                <a:cs typeface="Calibri"/>
              </a:rPr>
              <a:t>et </a:t>
            </a:r>
            <a:r>
              <a:rPr sz="1200" dirty="0">
                <a:latin typeface="Calibri"/>
                <a:cs typeface="Calibri"/>
              </a:rPr>
              <a:t>al, </a:t>
            </a:r>
            <a:r>
              <a:rPr sz="1200" spc="-5" dirty="0">
                <a:latin typeface="Calibri"/>
                <a:cs typeface="Calibri"/>
              </a:rPr>
              <a:t>Blood</a:t>
            </a:r>
            <a:r>
              <a:rPr sz="1200" spc="-15" dirty="0">
                <a:latin typeface="Calibri"/>
                <a:cs typeface="Calibri"/>
              </a:rPr>
              <a:t> </a:t>
            </a:r>
            <a:r>
              <a:rPr sz="1200" dirty="0">
                <a:latin typeface="Calibri"/>
                <a:cs typeface="Calibri"/>
              </a:rPr>
              <a:t>2009)</a:t>
            </a:r>
          </a:p>
        </p:txBody>
      </p:sp>
      <p:sp>
        <p:nvSpPr>
          <p:cNvPr id="8" name="7 Dikdörtgen"/>
          <p:cNvSpPr/>
          <p:nvPr/>
        </p:nvSpPr>
        <p:spPr>
          <a:xfrm>
            <a:off x="1422400" y="1524001"/>
            <a:ext cx="9673167" cy="461665"/>
          </a:xfrm>
          <a:prstGeom prst="rect">
            <a:avLst/>
          </a:prstGeom>
        </p:spPr>
        <p:txBody>
          <a:bodyPr wrap="square">
            <a:spAutoFit/>
          </a:bodyPr>
          <a:lstStyle/>
          <a:p>
            <a:r>
              <a:rPr lang="en-US" sz="2400" spc="-5" dirty="0">
                <a:solidFill>
                  <a:srgbClr val="FF0000"/>
                </a:solidFill>
              </a:rPr>
              <a:t>Kinetics </a:t>
            </a:r>
            <a:r>
              <a:rPr lang="en-US" sz="2400" dirty="0">
                <a:solidFill>
                  <a:srgbClr val="FF0000"/>
                </a:solidFill>
              </a:rPr>
              <a:t>of </a:t>
            </a:r>
            <a:r>
              <a:rPr lang="en-US" sz="2400" spc="-5" dirty="0">
                <a:solidFill>
                  <a:srgbClr val="FF0000"/>
                </a:solidFill>
              </a:rPr>
              <a:t>CD34+ collection in randomized trials </a:t>
            </a:r>
            <a:endParaRPr lang="tr-TR" sz="2400" dirty="0">
              <a:solidFill>
                <a:srgbClr val="FF0000"/>
              </a:solidFill>
            </a:endParaRPr>
          </a:p>
        </p:txBody>
      </p:sp>
      <p:sp>
        <p:nvSpPr>
          <p:cNvPr id="9" name="8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a:solidFill>
                  <a:schemeClr val="tx2"/>
                </a:solidFill>
                <a:cs typeface="Arial"/>
                <a:sym typeface="Wingdings"/>
              </a:rPr>
              <a:t>   </a:t>
            </a:r>
            <a:r>
              <a:rPr lang="en-US" sz="2400" b="1" kern="0" dirty="0">
                <a:solidFill>
                  <a:schemeClr val="tx2"/>
                </a:solidFill>
                <a:cs typeface="Arial"/>
              </a:rPr>
              <a:t>Stem Cell Mobilization</a:t>
            </a:r>
            <a:r>
              <a:rPr lang="tr-TR" sz="2400" b="1" kern="0" dirty="0">
                <a:solidFill>
                  <a:schemeClr val="tx2"/>
                </a:solidFill>
                <a:cs typeface="Arial"/>
              </a:rPr>
              <a:t> &amp; Collection</a:t>
            </a:r>
            <a:endParaRPr lang="tr-TR" sz="2400" dirty="0">
              <a:solidFill>
                <a:schemeClr val="tx2"/>
              </a:solidFill>
            </a:endParaRPr>
          </a:p>
        </p:txBody>
      </p:sp>
      <p:sp>
        <p:nvSpPr>
          <p:cNvPr id="10" name="85 Başlık"/>
          <p:cNvSpPr txBox="1">
            <a:spLocks/>
          </p:cNvSpPr>
          <p:nvPr/>
        </p:nvSpPr>
        <p:spPr>
          <a:xfrm>
            <a:off x="609600" y="685804"/>
            <a:ext cx="10737765" cy="615553"/>
          </a:xfrm>
          <a:prstGeom prst="rect">
            <a:avLst/>
          </a:prstGeom>
        </p:spPr>
        <p:txBody>
          <a:bodyPr wrap="square" lIns="0" tIns="0" rIns="0" bIns="0">
            <a:spAutoFit/>
          </a:bodyPr>
          <a:lstStyle/>
          <a:p>
            <a:pPr lvl="0"/>
            <a:r>
              <a:rPr kumimoji="0" lang="en-US" sz="2800" b="1" i="0" u="none" strike="noStrike" kern="0" cap="none" spc="-5" normalizeH="0" baseline="0" noProof="0" dirty="0">
                <a:ln>
                  <a:noFill/>
                </a:ln>
                <a:solidFill>
                  <a:srgbClr val="C00000"/>
                </a:solidFill>
                <a:effectLst/>
                <a:uLnTx/>
                <a:uFillTx/>
                <a:latin typeface="Calibri"/>
                <a:ea typeface="+mj-ea"/>
                <a:cs typeface="Calibri"/>
              </a:rPr>
              <a:t>Stem cell</a:t>
            </a:r>
            <a:r>
              <a:rPr kumimoji="0" lang="en-US" sz="2800" b="1" i="0" u="none" strike="noStrike" kern="0" cap="none" spc="-10" normalizeH="0" baseline="0" noProof="0" dirty="0">
                <a:ln>
                  <a:noFill/>
                </a:ln>
                <a:solidFill>
                  <a:srgbClr val="C00000"/>
                </a:solidFill>
                <a:effectLst/>
                <a:uLnTx/>
                <a:uFillTx/>
                <a:latin typeface="Calibri"/>
                <a:ea typeface="+mj-ea"/>
                <a:cs typeface="Calibri"/>
              </a:rPr>
              <a:t> </a:t>
            </a:r>
            <a:r>
              <a:rPr kumimoji="0" lang="en-US" sz="2800" b="1" i="0" u="none" strike="noStrike" kern="0" cap="none" spc="-5" normalizeH="0" baseline="0" noProof="0" dirty="0">
                <a:ln>
                  <a:noFill/>
                </a:ln>
                <a:solidFill>
                  <a:srgbClr val="C00000"/>
                </a:solidFill>
                <a:effectLst/>
                <a:uLnTx/>
                <a:uFillTx/>
                <a:latin typeface="Calibri"/>
                <a:ea typeface="+mj-ea"/>
                <a:cs typeface="Calibri"/>
              </a:rPr>
              <a:t>mobilization</a:t>
            </a:r>
            <a:r>
              <a:rPr kumimoji="0" lang="tr-TR" sz="2800" b="1" i="0" u="none" strike="noStrike" kern="0" cap="none" spc="-5" normalizeH="0" baseline="0" noProof="0" dirty="0">
                <a:ln>
                  <a:noFill/>
                </a:ln>
                <a:solidFill>
                  <a:srgbClr val="C00000"/>
                </a:solidFill>
                <a:effectLst/>
                <a:uLnTx/>
                <a:uFillTx/>
                <a:latin typeface="Calibri"/>
                <a:ea typeface="+mj-ea"/>
                <a:cs typeface="Calibri"/>
              </a:rPr>
              <a:t> </a:t>
            </a:r>
            <a:r>
              <a:rPr kumimoji="0" lang="tr-TR" sz="4000" b="1" i="0" u="none" strike="noStrike" kern="0" cap="none" spc="0" normalizeH="0" baseline="0" noProof="0" dirty="0">
                <a:ln>
                  <a:noFill/>
                </a:ln>
                <a:solidFill>
                  <a:srgbClr val="C00000"/>
                </a:solidFill>
                <a:effectLst/>
                <a:uLnTx/>
                <a:uFillTx/>
                <a:latin typeface="Calibri"/>
                <a:ea typeface="+mj-ea"/>
                <a:cs typeface="Calibri"/>
              </a:rPr>
              <a:t>/</a:t>
            </a:r>
            <a:r>
              <a:rPr kumimoji="0" lang="tr-TR" sz="4000" b="1" i="0" u="none" strike="noStrike" kern="0" cap="none" spc="-5" normalizeH="0" baseline="0" noProof="0" dirty="0">
                <a:ln>
                  <a:noFill/>
                </a:ln>
                <a:solidFill>
                  <a:srgbClr val="C00000"/>
                </a:solidFill>
                <a:effectLst/>
                <a:uLnTx/>
                <a:uFillTx/>
                <a:latin typeface="Calibri"/>
                <a:ea typeface="+mj-ea"/>
                <a:cs typeface="Calibri"/>
              </a:rPr>
              <a:t> </a:t>
            </a:r>
            <a:r>
              <a:rPr kumimoji="0" lang="tr-TR" sz="4000" b="1" i="0" u="none" strike="noStrike" kern="0" cap="none" spc="0" normalizeH="0" baseline="0" noProof="0" dirty="0">
                <a:ln>
                  <a:noFill/>
                </a:ln>
                <a:solidFill>
                  <a:schemeClr val="accent1">
                    <a:lumMod val="75000"/>
                  </a:schemeClr>
                </a:solidFill>
                <a:effectLst/>
                <a:uLnTx/>
                <a:uFillTx/>
                <a:latin typeface="Calibri"/>
                <a:ea typeface="+mj-ea"/>
                <a:cs typeface="Calibri"/>
              </a:rPr>
              <a:t>G-CSF </a:t>
            </a:r>
            <a:r>
              <a:rPr lang="tr-TR" sz="4000" b="1" dirty="0">
                <a:solidFill>
                  <a:schemeClr val="accent1">
                    <a:lumMod val="75000"/>
                  </a:schemeClr>
                </a:solidFill>
              </a:rPr>
              <a:t>&amp; </a:t>
            </a:r>
            <a:r>
              <a:rPr lang="tr-TR" sz="4000" b="1" kern="0" dirty="0">
                <a:solidFill>
                  <a:schemeClr val="accent1">
                    <a:lumMod val="75000"/>
                  </a:schemeClr>
                </a:solidFill>
                <a:latin typeface="Arial"/>
                <a:cs typeface="Arial"/>
              </a:rPr>
              <a:t>Prelixafor</a:t>
            </a:r>
            <a:endParaRPr kumimoji="0" lang="tr-TR" sz="4000" b="1" i="0" u="none" strike="noStrike" kern="0" cap="none" spc="0" normalizeH="0" baseline="0" noProof="0" dirty="0">
              <a:ln>
                <a:noFill/>
              </a:ln>
              <a:solidFill>
                <a:srgbClr val="31859C"/>
              </a:solidFill>
              <a:effectLst/>
              <a:uLnTx/>
              <a:uFillTx/>
              <a:latin typeface="Calibri"/>
              <a:ea typeface="+mj-ea"/>
              <a:cs typeface="Calibri"/>
            </a:endParaRPr>
          </a:p>
        </p:txBody>
      </p:sp>
    </p:spTree>
    <p:extLst>
      <p:ext uri="{BB962C8B-B14F-4D97-AF65-F5344CB8AC3E}">
        <p14:creationId xmlns:p14="http://schemas.microsoft.com/office/powerpoint/2010/main" val="3055898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95400" y="1219200"/>
            <a:ext cx="10279379" cy="861774"/>
          </a:xfrm>
          <a:prstGeom prst="rect">
            <a:avLst/>
          </a:prstGeom>
        </p:spPr>
        <p:txBody>
          <a:bodyPr vert="horz" wrap="square" lIns="0" tIns="0" rIns="0" bIns="0" rtlCol="0">
            <a:spAutoFit/>
          </a:bodyPr>
          <a:lstStyle/>
          <a:p>
            <a:pPr marL="177165" marR="10795" indent="-165100">
              <a:lnSpc>
                <a:spcPct val="100000"/>
              </a:lnSpc>
            </a:pPr>
            <a:r>
              <a:rPr lang="tr-TR" sz="2800" b="0" spc="-5" dirty="0">
                <a:solidFill>
                  <a:srgbClr val="C00000"/>
                </a:solidFill>
              </a:rPr>
              <a:t>  </a:t>
            </a:r>
            <a:r>
              <a:rPr sz="2800" b="0" spc="-5" dirty="0">
                <a:solidFill>
                  <a:srgbClr val="C00000"/>
                </a:solidFill>
              </a:rPr>
              <a:t>Peripheral blood stem </a:t>
            </a:r>
            <a:r>
              <a:rPr sz="2800" b="0" dirty="0">
                <a:solidFill>
                  <a:srgbClr val="C00000"/>
                </a:solidFill>
              </a:rPr>
              <a:t>cell </a:t>
            </a:r>
            <a:r>
              <a:rPr sz="2800" b="0" spc="-5" dirty="0">
                <a:solidFill>
                  <a:srgbClr val="C00000"/>
                </a:solidFill>
              </a:rPr>
              <a:t>donation by </a:t>
            </a:r>
            <a:r>
              <a:rPr sz="2800" b="0" dirty="0">
                <a:solidFill>
                  <a:srgbClr val="C00000"/>
                </a:solidFill>
              </a:rPr>
              <a:t>apheresis  </a:t>
            </a:r>
            <a:r>
              <a:rPr sz="2800" b="0" spc="-5" dirty="0">
                <a:solidFill>
                  <a:srgbClr val="C00000"/>
                </a:solidFill>
              </a:rPr>
              <a:t>is nowadays the</a:t>
            </a:r>
            <a:r>
              <a:rPr lang="tr-TR" sz="2800" b="0" spc="-5" dirty="0">
                <a:solidFill>
                  <a:srgbClr val="C00000"/>
                </a:solidFill>
              </a:rPr>
              <a:t/>
            </a:r>
            <a:br>
              <a:rPr lang="tr-TR" sz="2800" b="0" spc="-5" dirty="0">
                <a:solidFill>
                  <a:srgbClr val="C00000"/>
                </a:solidFill>
              </a:rPr>
            </a:br>
            <a:r>
              <a:rPr sz="2800" b="0" dirty="0">
                <a:solidFill>
                  <a:srgbClr val="C00000"/>
                </a:solidFill>
              </a:rPr>
              <a:t>most </a:t>
            </a:r>
            <a:r>
              <a:rPr sz="2800" b="0" spc="-5" dirty="0">
                <a:solidFill>
                  <a:srgbClr val="C00000"/>
                </a:solidFill>
              </a:rPr>
              <a:t>commonly used stem</a:t>
            </a:r>
            <a:r>
              <a:rPr sz="2800" b="0" spc="80" dirty="0">
                <a:solidFill>
                  <a:srgbClr val="C00000"/>
                </a:solidFill>
              </a:rPr>
              <a:t> </a:t>
            </a:r>
            <a:r>
              <a:rPr sz="2800" b="0" spc="-5" dirty="0">
                <a:solidFill>
                  <a:srgbClr val="C00000"/>
                </a:solidFill>
              </a:rPr>
              <a:t>cell</a:t>
            </a:r>
            <a:r>
              <a:rPr lang="tr-TR" sz="2800" b="0" dirty="0">
                <a:solidFill>
                  <a:srgbClr val="C00000"/>
                </a:solidFill>
              </a:rPr>
              <a:t> </a:t>
            </a:r>
            <a:r>
              <a:rPr sz="2800" b="0" dirty="0">
                <a:solidFill>
                  <a:srgbClr val="C00000"/>
                </a:solidFill>
              </a:rPr>
              <a:t>source </a:t>
            </a:r>
            <a:r>
              <a:rPr sz="2800" b="0" spc="-5" dirty="0">
                <a:solidFill>
                  <a:srgbClr val="C00000"/>
                </a:solidFill>
              </a:rPr>
              <a:t>for allogeneic</a:t>
            </a:r>
            <a:r>
              <a:rPr sz="2800" b="0" spc="-10" dirty="0">
                <a:solidFill>
                  <a:srgbClr val="C00000"/>
                </a:solidFill>
              </a:rPr>
              <a:t> </a:t>
            </a:r>
            <a:r>
              <a:rPr sz="2800" b="0" spc="-5" dirty="0">
                <a:solidFill>
                  <a:srgbClr val="C00000"/>
                </a:solidFill>
              </a:rPr>
              <a:t>HSCT</a:t>
            </a:r>
            <a:endParaRPr sz="2800" b="0" dirty="0">
              <a:solidFill>
                <a:srgbClr val="C00000"/>
              </a:solidFill>
            </a:endParaRPr>
          </a:p>
        </p:txBody>
      </p:sp>
      <p:sp>
        <p:nvSpPr>
          <p:cNvPr id="4" name="object 4"/>
          <p:cNvSpPr/>
          <p:nvPr/>
        </p:nvSpPr>
        <p:spPr>
          <a:xfrm>
            <a:off x="457201" y="2971800"/>
            <a:ext cx="3276599" cy="2916135"/>
          </a:xfrm>
          <a:prstGeom prst="rect">
            <a:avLst/>
          </a:prstGeom>
          <a:blipFill>
            <a:blip r:embed="rId2" cstate="print"/>
            <a:stretch>
              <a:fillRect/>
            </a:stretch>
          </a:blipFill>
        </p:spPr>
        <p:txBody>
          <a:bodyPr wrap="square" lIns="0" tIns="0" rIns="0" bIns="0" rtlCol="0"/>
          <a:lstStyle/>
          <a:p>
            <a:endParaRPr dirty="0"/>
          </a:p>
        </p:txBody>
      </p:sp>
      <p:sp>
        <p:nvSpPr>
          <p:cNvPr id="5" name="object 5"/>
          <p:cNvSpPr/>
          <p:nvPr/>
        </p:nvSpPr>
        <p:spPr>
          <a:xfrm>
            <a:off x="304800" y="1219200"/>
            <a:ext cx="914400" cy="914095"/>
          </a:xfrm>
          <a:prstGeom prst="rect">
            <a:avLst/>
          </a:prstGeom>
          <a:blipFill>
            <a:blip r:embed="rId3" cstate="print"/>
            <a:stretch>
              <a:fillRect/>
            </a:stretch>
          </a:blipFill>
        </p:spPr>
        <p:txBody>
          <a:bodyPr wrap="square" lIns="0" tIns="0" rIns="0" bIns="0" rtlCol="0"/>
          <a:lstStyle/>
          <a:p>
            <a:endParaRPr dirty="0"/>
          </a:p>
        </p:txBody>
      </p:sp>
      <p:sp>
        <p:nvSpPr>
          <p:cNvPr id="6" name="object 6"/>
          <p:cNvSpPr/>
          <p:nvPr/>
        </p:nvSpPr>
        <p:spPr>
          <a:xfrm>
            <a:off x="5181600" y="5257811"/>
            <a:ext cx="650240" cy="351155"/>
          </a:xfrm>
          <a:custGeom>
            <a:avLst/>
            <a:gdLst/>
            <a:ahLst/>
            <a:cxnLst/>
            <a:rect l="l" t="t" r="r" b="b"/>
            <a:pathLst>
              <a:path w="487679" h="351154">
                <a:moveTo>
                  <a:pt x="0" y="350939"/>
                </a:moveTo>
                <a:lnTo>
                  <a:pt x="487654" y="350939"/>
                </a:lnTo>
                <a:lnTo>
                  <a:pt x="487654" y="0"/>
                </a:lnTo>
                <a:lnTo>
                  <a:pt x="0" y="0"/>
                </a:lnTo>
                <a:lnTo>
                  <a:pt x="0" y="350939"/>
                </a:lnTo>
                <a:close/>
              </a:path>
            </a:pathLst>
          </a:custGeom>
          <a:solidFill>
            <a:srgbClr val="FFFFFF"/>
          </a:solidFill>
        </p:spPr>
        <p:txBody>
          <a:bodyPr wrap="square" lIns="0" tIns="0" rIns="0" bIns="0" rtlCol="0"/>
          <a:lstStyle/>
          <a:p>
            <a:endParaRPr dirty="0"/>
          </a:p>
        </p:txBody>
      </p:sp>
      <p:sp>
        <p:nvSpPr>
          <p:cNvPr id="3" name="object 3"/>
          <p:cNvSpPr txBox="1"/>
          <p:nvPr/>
        </p:nvSpPr>
        <p:spPr>
          <a:xfrm>
            <a:off x="4191000" y="3048000"/>
            <a:ext cx="7340600" cy="3082895"/>
          </a:xfrm>
          <a:prstGeom prst="rect">
            <a:avLst/>
          </a:prstGeom>
        </p:spPr>
        <p:txBody>
          <a:bodyPr vert="horz" wrap="square" lIns="0" tIns="0" rIns="0" bIns="0" rtlCol="0">
            <a:spAutoFit/>
          </a:bodyPr>
          <a:lstStyle/>
          <a:p>
            <a:pPr marL="355600" marR="447675" indent="-342900">
              <a:lnSpc>
                <a:spcPct val="150000"/>
              </a:lnSpc>
              <a:buFont typeface="Wingdings" pitchFamily="2" charset="2"/>
              <a:buChar char="Ø"/>
              <a:tabLst>
                <a:tab pos="354965" algn="l"/>
                <a:tab pos="355600" algn="l"/>
              </a:tabLst>
            </a:pPr>
            <a:r>
              <a:rPr lang="tr-TR" sz="2000" b="1" dirty="0" err="1">
                <a:solidFill>
                  <a:srgbClr val="FF0000"/>
                </a:solidFill>
                <a:latin typeface="Arial"/>
                <a:cs typeface="Arial"/>
              </a:rPr>
              <a:t>High</a:t>
            </a:r>
            <a:r>
              <a:rPr sz="2000" b="1" spc="-185" dirty="0">
                <a:solidFill>
                  <a:srgbClr val="FF0000"/>
                </a:solidFill>
                <a:latin typeface="Arial"/>
                <a:cs typeface="Arial"/>
              </a:rPr>
              <a:t> </a:t>
            </a:r>
            <a:r>
              <a:rPr sz="2000" b="1" spc="-15" dirty="0">
                <a:solidFill>
                  <a:srgbClr val="FF0000"/>
                </a:solidFill>
                <a:latin typeface="Arial"/>
                <a:cs typeface="Arial"/>
              </a:rPr>
              <a:t>T-cell  </a:t>
            </a:r>
            <a:r>
              <a:rPr sz="2000" b="1" dirty="0">
                <a:solidFill>
                  <a:srgbClr val="FF0000"/>
                </a:solidFill>
                <a:latin typeface="Arial"/>
                <a:cs typeface="Arial"/>
              </a:rPr>
              <a:t>content</a:t>
            </a:r>
            <a:r>
              <a:rPr lang="tr-TR" sz="2000" dirty="0">
                <a:solidFill>
                  <a:srgbClr val="FF0000"/>
                </a:solidFill>
                <a:latin typeface="Arial"/>
                <a:cs typeface="Arial"/>
              </a:rPr>
              <a:t>, </a:t>
            </a:r>
          </a:p>
          <a:p>
            <a:pPr marL="812800" marR="447675" lvl="1" indent="-342900">
              <a:lnSpc>
                <a:spcPct val="150000"/>
              </a:lnSpc>
              <a:buFont typeface="Arial" pitchFamily="34" charset="0"/>
              <a:buChar char="•"/>
              <a:tabLst>
                <a:tab pos="354965" algn="l"/>
                <a:tab pos="355600" algn="l"/>
              </a:tabLst>
            </a:pPr>
            <a:r>
              <a:rPr lang="en-US" sz="2400" spc="-5" dirty="0">
                <a:solidFill>
                  <a:srgbClr val="252525"/>
                </a:solidFill>
                <a:cs typeface="Calibri"/>
              </a:rPr>
              <a:t>immune </a:t>
            </a:r>
            <a:r>
              <a:rPr lang="en-US" sz="2400" spc="-20" dirty="0">
                <a:solidFill>
                  <a:srgbClr val="252525"/>
                </a:solidFill>
                <a:cs typeface="Calibri"/>
              </a:rPr>
              <a:t>effectors </a:t>
            </a:r>
            <a:r>
              <a:rPr lang="en-US" sz="2400" dirty="0">
                <a:solidFill>
                  <a:srgbClr val="252525"/>
                </a:solidFill>
                <a:cs typeface="Calibri"/>
              </a:rPr>
              <a:t>with </a:t>
            </a:r>
            <a:r>
              <a:rPr lang="en-US" sz="2400" spc="-10" dirty="0">
                <a:solidFill>
                  <a:srgbClr val="252525"/>
                </a:solidFill>
                <a:cs typeface="Calibri"/>
              </a:rPr>
              <a:t>potential </a:t>
            </a:r>
            <a:r>
              <a:rPr lang="en-US" sz="2400" spc="-5" dirty="0">
                <a:solidFill>
                  <a:srgbClr val="252525"/>
                </a:solidFill>
                <a:cs typeface="Calibri"/>
              </a:rPr>
              <a:t>consequences </a:t>
            </a:r>
            <a:r>
              <a:rPr lang="en-US" sz="2400" spc="-20" dirty="0">
                <a:solidFill>
                  <a:srgbClr val="252525"/>
                </a:solidFill>
                <a:cs typeface="Calibri"/>
              </a:rPr>
              <a:t>for</a:t>
            </a:r>
            <a:r>
              <a:rPr lang="en-US" sz="2400" spc="5" dirty="0">
                <a:solidFill>
                  <a:srgbClr val="252525"/>
                </a:solidFill>
                <a:cs typeface="Calibri"/>
              </a:rPr>
              <a:t> </a:t>
            </a:r>
            <a:r>
              <a:rPr lang="en-US" sz="2400" dirty="0">
                <a:solidFill>
                  <a:srgbClr val="252525"/>
                </a:solidFill>
                <a:cs typeface="Calibri"/>
              </a:rPr>
              <a:t>the</a:t>
            </a:r>
            <a:r>
              <a:rPr lang="tr-TR" sz="2400" dirty="0">
                <a:cs typeface="Calibri"/>
              </a:rPr>
              <a:t> </a:t>
            </a:r>
            <a:r>
              <a:rPr lang="en-US" sz="2400" dirty="0">
                <a:solidFill>
                  <a:schemeClr val="accent2"/>
                </a:solidFill>
                <a:cs typeface="Calibri"/>
              </a:rPr>
              <a:t>risk </a:t>
            </a:r>
            <a:r>
              <a:rPr lang="en-US" sz="2400" spc="-5" dirty="0">
                <a:solidFill>
                  <a:schemeClr val="accent2"/>
                </a:solidFill>
                <a:cs typeface="Calibri"/>
              </a:rPr>
              <a:t>of GVHD </a:t>
            </a:r>
            <a:r>
              <a:rPr lang="en-US" sz="2400" dirty="0">
                <a:solidFill>
                  <a:schemeClr val="accent2"/>
                </a:solidFill>
                <a:cs typeface="Calibri"/>
              </a:rPr>
              <a:t>in the </a:t>
            </a:r>
            <a:r>
              <a:rPr lang="en-US" sz="2400" spc="-5" dirty="0">
                <a:solidFill>
                  <a:schemeClr val="accent2"/>
                </a:solidFill>
                <a:cs typeface="Calibri"/>
              </a:rPr>
              <a:t>allogeneic</a:t>
            </a:r>
            <a:r>
              <a:rPr lang="en-US" sz="2400" spc="-75" dirty="0">
                <a:solidFill>
                  <a:schemeClr val="accent2"/>
                </a:solidFill>
                <a:cs typeface="Calibri"/>
              </a:rPr>
              <a:t> </a:t>
            </a:r>
            <a:r>
              <a:rPr lang="en-US" sz="2400" spc="-10" dirty="0">
                <a:solidFill>
                  <a:schemeClr val="accent2"/>
                </a:solidFill>
                <a:cs typeface="Calibri"/>
              </a:rPr>
              <a:t>setting</a:t>
            </a:r>
            <a:endParaRPr sz="2000" dirty="0">
              <a:latin typeface="Arial"/>
              <a:cs typeface="Arial"/>
            </a:endParaRPr>
          </a:p>
          <a:p>
            <a:pPr marL="355600" marR="5080" indent="-342900">
              <a:lnSpc>
                <a:spcPct val="150000"/>
              </a:lnSpc>
              <a:spcBef>
                <a:spcPts val="480"/>
              </a:spcBef>
              <a:buFont typeface="Wingdings" pitchFamily="2" charset="2"/>
              <a:buChar char="Ø"/>
              <a:tabLst>
                <a:tab pos="354965" algn="l"/>
                <a:tab pos="355600" algn="l"/>
              </a:tabLst>
            </a:pPr>
            <a:r>
              <a:rPr lang="tr-TR" sz="2000" b="1" dirty="0" err="1">
                <a:solidFill>
                  <a:srgbClr val="FF0000"/>
                </a:solidFill>
                <a:latin typeface="Arial"/>
                <a:cs typeface="Arial"/>
              </a:rPr>
              <a:t>High</a:t>
            </a:r>
            <a:r>
              <a:rPr lang="tr-TR" sz="2000" b="1" dirty="0">
                <a:solidFill>
                  <a:srgbClr val="FF0000"/>
                </a:solidFill>
                <a:latin typeface="Arial"/>
                <a:cs typeface="Arial"/>
              </a:rPr>
              <a:t> </a:t>
            </a:r>
            <a:r>
              <a:rPr lang="tr-TR" sz="2000" b="1" dirty="0" err="1">
                <a:solidFill>
                  <a:srgbClr val="FF0000"/>
                </a:solidFill>
                <a:latin typeface="Arial"/>
                <a:cs typeface="Arial"/>
              </a:rPr>
              <a:t>progenitor</a:t>
            </a:r>
            <a:r>
              <a:rPr lang="tr-TR" sz="2000" b="1" dirty="0">
                <a:solidFill>
                  <a:srgbClr val="FF0000"/>
                </a:solidFill>
                <a:latin typeface="Arial"/>
                <a:cs typeface="Arial"/>
              </a:rPr>
              <a:t> Cells,</a:t>
            </a:r>
          </a:p>
          <a:p>
            <a:pPr marL="812800" marR="5080" lvl="1" indent="-342900">
              <a:lnSpc>
                <a:spcPct val="150000"/>
              </a:lnSpc>
              <a:spcBef>
                <a:spcPts val="480"/>
              </a:spcBef>
              <a:buFont typeface="Arial" pitchFamily="34" charset="0"/>
              <a:buChar char="•"/>
              <a:tabLst>
                <a:tab pos="354965" algn="l"/>
                <a:tab pos="355600" algn="l"/>
              </a:tabLst>
            </a:pPr>
            <a:r>
              <a:rPr sz="2000" dirty="0">
                <a:solidFill>
                  <a:srgbClr val="252525"/>
                </a:solidFill>
                <a:latin typeface="Arial"/>
                <a:cs typeface="Arial"/>
              </a:rPr>
              <a:t>Accelerated cell recovery  following </a:t>
            </a:r>
            <a:r>
              <a:rPr sz="2000" spc="-5" dirty="0">
                <a:solidFill>
                  <a:srgbClr val="252525"/>
                </a:solidFill>
                <a:latin typeface="Arial"/>
                <a:cs typeface="Arial"/>
              </a:rPr>
              <a:t>myeloablative </a:t>
            </a:r>
            <a:r>
              <a:rPr sz="2000" dirty="0">
                <a:solidFill>
                  <a:srgbClr val="252525"/>
                </a:solidFill>
                <a:latin typeface="Arial"/>
                <a:cs typeface="Arial"/>
              </a:rPr>
              <a:t>and  reduced intensity</a:t>
            </a:r>
            <a:r>
              <a:rPr sz="2000" spc="-114" dirty="0">
                <a:solidFill>
                  <a:srgbClr val="252525"/>
                </a:solidFill>
                <a:latin typeface="Arial"/>
                <a:cs typeface="Arial"/>
              </a:rPr>
              <a:t> </a:t>
            </a:r>
            <a:r>
              <a:rPr sz="2000" dirty="0">
                <a:solidFill>
                  <a:srgbClr val="252525"/>
                </a:solidFill>
                <a:latin typeface="Arial"/>
                <a:cs typeface="Arial"/>
              </a:rPr>
              <a:t>conditioning  regimen</a:t>
            </a:r>
            <a:endParaRPr sz="2000" dirty="0">
              <a:latin typeface="Arial"/>
              <a:cs typeface="Arial"/>
            </a:endParaRPr>
          </a:p>
        </p:txBody>
      </p:sp>
      <p:sp>
        <p:nvSpPr>
          <p:cNvPr id="8"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a:solidFill>
                  <a:schemeClr val="tx2"/>
                </a:solidFill>
                <a:cs typeface="Arial"/>
                <a:sym typeface="Wingdings"/>
              </a:rPr>
              <a:t>   </a:t>
            </a:r>
            <a:r>
              <a:rPr lang="en-US" sz="2400" b="1" kern="0" dirty="0">
                <a:solidFill>
                  <a:schemeClr val="tx2"/>
                </a:solidFill>
                <a:cs typeface="Arial"/>
              </a:rPr>
              <a:t>Stem Cell Mobilization</a:t>
            </a:r>
            <a:r>
              <a:rPr lang="tr-TR" sz="2400" b="1" kern="0" dirty="0">
                <a:solidFill>
                  <a:schemeClr val="tx2"/>
                </a:solidFill>
                <a:cs typeface="Arial"/>
              </a:rPr>
              <a:t> &amp; Collection</a:t>
            </a:r>
            <a:endParaRPr lang="tr-TR" sz="2400" dirty="0">
              <a:solidFill>
                <a:schemeClr val="tx2"/>
              </a:solidFill>
            </a:endParaRPr>
          </a:p>
        </p:txBody>
      </p:sp>
    </p:spTree>
    <p:extLst>
      <p:ext uri="{BB962C8B-B14F-4D97-AF65-F5344CB8AC3E}">
        <p14:creationId xmlns:p14="http://schemas.microsoft.com/office/powerpoint/2010/main" val="28723261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4" cstate="print"/>
          <a:srcRect/>
          <a:stretch>
            <a:fillRect/>
          </a:stretch>
        </p:blipFill>
        <p:spPr bwMode="auto">
          <a:xfrm>
            <a:off x="6604000" y="4038600"/>
            <a:ext cx="3149600" cy="2438400"/>
          </a:xfrm>
          <a:prstGeom prst="rect">
            <a:avLst/>
          </a:prstGeom>
          <a:noFill/>
          <a:ln w="9525">
            <a:noFill/>
            <a:miter lim="800000"/>
            <a:headEnd/>
            <a:tailEnd/>
          </a:ln>
        </p:spPr>
      </p:pic>
      <p:pic>
        <p:nvPicPr>
          <p:cNvPr id="152578" name="Picture 2" descr="https://www.cancer.gov/images/cdr/live/CDR614607-750.jpg"/>
          <p:cNvPicPr>
            <a:picLocks noChangeAspect="1" noChangeArrowheads="1"/>
          </p:cNvPicPr>
          <p:nvPr/>
        </p:nvPicPr>
        <p:blipFill>
          <a:blip r:embed="rId5" cstate="print"/>
          <a:srcRect/>
          <a:stretch>
            <a:fillRect/>
          </a:stretch>
        </p:blipFill>
        <p:spPr bwMode="auto">
          <a:xfrm>
            <a:off x="406400" y="2819400"/>
            <a:ext cx="3759200" cy="3352800"/>
          </a:xfrm>
          <a:prstGeom prst="rect">
            <a:avLst/>
          </a:prstGeom>
          <a:noFill/>
        </p:spPr>
      </p:pic>
      <p:sp>
        <p:nvSpPr>
          <p:cNvPr id="6" name="5 Dikdörtgen"/>
          <p:cNvSpPr/>
          <p:nvPr/>
        </p:nvSpPr>
        <p:spPr>
          <a:xfrm>
            <a:off x="304808" y="2133611"/>
            <a:ext cx="4476097" cy="646311"/>
          </a:xfrm>
          <a:prstGeom prst="rect">
            <a:avLst/>
          </a:prstGeom>
          <a:solidFill>
            <a:schemeClr val="bg1"/>
          </a:solidFill>
        </p:spPr>
        <p:txBody>
          <a:bodyPr wrap="square" lIns="91422" tIns="45710" rIns="91422" bIns="45710">
            <a:spAutoFit/>
          </a:bodyPr>
          <a:lstStyle/>
          <a:p>
            <a:r>
              <a:rPr lang="en-US" dirty="0" err="1">
                <a:cs typeface="Arial" charset="0"/>
              </a:rPr>
              <a:t>Mobilised</a:t>
            </a:r>
            <a:r>
              <a:rPr lang="en-US" dirty="0">
                <a:cs typeface="Arial" charset="0"/>
              </a:rPr>
              <a:t> Autologous  Stem Cells </a:t>
            </a:r>
          </a:p>
          <a:p>
            <a:r>
              <a:rPr lang="en-US" dirty="0">
                <a:cs typeface="Arial" charset="0"/>
              </a:rPr>
              <a:t>Removed from patients </a:t>
            </a:r>
            <a:endParaRPr lang="en-US" dirty="0"/>
          </a:p>
        </p:txBody>
      </p:sp>
      <p:sp>
        <p:nvSpPr>
          <p:cNvPr id="28673" name="Title 1"/>
          <p:cNvSpPr>
            <a:spLocks noGrp="1"/>
          </p:cNvSpPr>
          <p:nvPr>
            <p:ph type="title"/>
          </p:nvPr>
        </p:nvSpPr>
        <p:spPr>
          <a:xfrm>
            <a:off x="304800" y="1676403"/>
            <a:ext cx="7010400" cy="307777"/>
          </a:xfrm>
        </p:spPr>
        <p:txBody>
          <a:bodyPr>
            <a:normAutofit fontScale="90000"/>
          </a:bodyPr>
          <a:lstStyle/>
          <a:p>
            <a:r>
              <a:rPr lang="tr-TR" sz="2000" dirty="0">
                <a:solidFill>
                  <a:schemeClr val="accent6">
                    <a:lumMod val="50000"/>
                  </a:schemeClr>
                </a:solidFill>
              </a:rPr>
              <a:t>PBSC </a:t>
            </a:r>
            <a:r>
              <a:rPr lang="en-US" sz="2000" dirty="0">
                <a:solidFill>
                  <a:schemeClr val="accent6">
                    <a:lumMod val="50000"/>
                  </a:schemeClr>
                </a:solidFill>
              </a:rPr>
              <a:t>Apheresis Procedure</a:t>
            </a:r>
          </a:p>
        </p:txBody>
      </p:sp>
      <p:pic>
        <p:nvPicPr>
          <p:cNvPr id="1027" name="Picture 3"/>
          <p:cNvPicPr>
            <a:picLocks noChangeAspect="1" noChangeArrowheads="1"/>
          </p:cNvPicPr>
          <p:nvPr/>
        </p:nvPicPr>
        <p:blipFill>
          <a:blip r:embed="rId6" cstate="print"/>
          <a:srcRect/>
          <a:stretch>
            <a:fillRect/>
          </a:stretch>
        </p:blipFill>
        <p:spPr bwMode="auto">
          <a:xfrm flipH="1">
            <a:off x="6299200" y="2438411"/>
            <a:ext cx="2032000" cy="1465705"/>
          </a:xfrm>
          <a:prstGeom prst="rect">
            <a:avLst/>
          </a:prstGeom>
          <a:noFill/>
          <a:ln w="9525">
            <a:noFill/>
            <a:miter lim="800000"/>
            <a:headEnd/>
            <a:tailEnd/>
          </a:ln>
        </p:spPr>
      </p:pic>
      <p:pic>
        <p:nvPicPr>
          <p:cNvPr id="1028" name="Picture 4"/>
          <p:cNvPicPr>
            <a:picLocks noChangeAspect="1" noChangeArrowheads="1"/>
          </p:cNvPicPr>
          <p:nvPr/>
        </p:nvPicPr>
        <p:blipFill>
          <a:blip r:embed="rId7" cstate="print"/>
          <a:srcRect/>
          <a:stretch>
            <a:fillRect/>
          </a:stretch>
        </p:blipFill>
        <p:spPr bwMode="auto">
          <a:xfrm>
            <a:off x="10160000" y="3657610"/>
            <a:ext cx="1803400" cy="1423307"/>
          </a:xfrm>
          <a:prstGeom prst="rect">
            <a:avLst/>
          </a:prstGeom>
          <a:noFill/>
          <a:ln w="9525">
            <a:noFill/>
            <a:miter lim="800000"/>
            <a:headEnd/>
            <a:tailEnd/>
          </a:ln>
        </p:spPr>
      </p:pic>
      <p:pic>
        <p:nvPicPr>
          <p:cNvPr id="1029" name="Picture 5"/>
          <p:cNvPicPr>
            <a:picLocks noChangeAspect="1" noChangeArrowheads="1"/>
          </p:cNvPicPr>
          <p:nvPr/>
        </p:nvPicPr>
        <p:blipFill>
          <a:blip r:embed="rId8" cstate="print"/>
          <a:srcRect/>
          <a:stretch>
            <a:fillRect/>
          </a:stretch>
        </p:blipFill>
        <p:spPr bwMode="auto">
          <a:xfrm>
            <a:off x="8331200" y="2667000"/>
            <a:ext cx="2038349" cy="1447800"/>
          </a:xfrm>
          <a:prstGeom prst="rect">
            <a:avLst/>
          </a:prstGeom>
          <a:noFill/>
          <a:ln w="9525">
            <a:noFill/>
            <a:miter lim="800000"/>
            <a:headEnd/>
            <a:tailEnd/>
          </a:ln>
        </p:spPr>
      </p:pic>
      <p:sp>
        <p:nvSpPr>
          <p:cNvPr id="18" name="17 Dikdörtgen"/>
          <p:cNvSpPr/>
          <p:nvPr/>
        </p:nvSpPr>
        <p:spPr>
          <a:xfrm>
            <a:off x="8331200" y="2286000"/>
            <a:ext cx="1486946" cy="338554"/>
          </a:xfrm>
          <a:prstGeom prst="rect">
            <a:avLst/>
          </a:prstGeom>
        </p:spPr>
        <p:txBody>
          <a:bodyPr wrap="none">
            <a:spAutoFit/>
          </a:bodyPr>
          <a:lstStyle/>
          <a:p>
            <a:pPr marL="85090">
              <a:lnSpc>
                <a:spcPct val="100000"/>
              </a:lnSpc>
              <a:spcBef>
                <a:spcPts val="260"/>
              </a:spcBef>
            </a:pPr>
            <a:r>
              <a:rPr lang="tr-TR" sz="1600" spc="-5" dirty="0">
                <a:latin typeface="Arial"/>
                <a:cs typeface="Arial"/>
              </a:rPr>
              <a:t>BM </a:t>
            </a:r>
            <a:r>
              <a:rPr lang="tr-TR" sz="1600" dirty="0" err="1">
                <a:latin typeface="Arial"/>
                <a:cs typeface="Arial"/>
              </a:rPr>
              <a:t>collection</a:t>
            </a:r>
            <a:endParaRPr lang="tr-TR" sz="1600" dirty="0">
              <a:latin typeface="Arial"/>
              <a:cs typeface="Arial"/>
            </a:endParaRPr>
          </a:p>
        </p:txBody>
      </p:sp>
      <p:sp>
        <p:nvSpPr>
          <p:cNvPr id="19" name="Title 1"/>
          <p:cNvSpPr txBox="1">
            <a:spLocks/>
          </p:cNvSpPr>
          <p:nvPr/>
        </p:nvSpPr>
        <p:spPr>
          <a:xfrm>
            <a:off x="3200400" y="1676400"/>
            <a:ext cx="5994400" cy="307777"/>
          </a:xfrm>
          <a:prstGeom prst="rect">
            <a:avLst/>
          </a:prstGeom>
        </p:spPr>
        <p:txBody>
          <a:bodyPr wrap="square" lIns="0" tIns="0" rIns="0" bIns="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tr-TR" sz="2000" b="1" i="0" u="none" strike="noStrike" kern="0" cap="none" spc="0" normalizeH="0" baseline="0" noProof="0" dirty="0">
                <a:ln>
                  <a:noFill/>
                </a:ln>
                <a:solidFill>
                  <a:schemeClr val="accent6">
                    <a:lumMod val="50000"/>
                  </a:schemeClr>
                </a:solidFill>
                <a:effectLst/>
                <a:uLnTx/>
                <a:uFillTx/>
                <a:latin typeface="Arial"/>
                <a:ea typeface="+mj-ea"/>
                <a:cs typeface="Arial"/>
              </a:rPr>
              <a:t>BM Harvesting </a:t>
            </a:r>
            <a:r>
              <a:rPr kumimoji="0" lang="en-US" sz="2000" b="1" i="0" u="none" strike="noStrike" kern="0" cap="none" spc="0" normalizeH="0" baseline="0" noProof="0" dirty="0">
                <a:ln>
                  <a:noFill/>
                </a:ln>
                <a:solidFill>
                  <a:schemeClr val="accent6">
                    <a:lumMod val="50000"/>
                  </a:schemeClr>
                </a:solidFill>
                <a:effectLst/>
                <a:uLnTx/>
                <a:uFillTx/>
                <a:latin typeface="Arial"/>
                <a:ea typeface="+mj-ea"/>
                <a:cs typeface="Arial"/>
              </a:rPr>
              <a:t>Procedure</a:t>
            </a:r>
          </a:p>
        </p:txBody>
      </p:sp>
      <p:sp>
        <p:nvSpPr>
          <p:cNvPr id="20" name="19 Dikdörtgen"/>
          <p:cNvSpPr/>
          <p:nvPr/>
        </p:nvSpPr>
        <p:spPr>
          <a:xfrm>
            <a:off x="6299200" y="2057400"/>
            <a:ext cx="1533305" cy="338554"/>
          </a:xfrm>
          <a:prstGeom prst="rect">
            <a:avLst/>
          </a:prstGeom>
        </p:spPr>
        <p:txBody>
          <a:bodyPr wrap="none">
            <a:spAutoFit/>
          </a:bodyPr>
          <a:lstStyle/>
          <a:p>
            <a:pPr marL="85090">
              <a:lnSpc>
                <a:spcPct val="100000"/>
              </a:lnSpc>
              <a:spcBef>
                <a:spcPts val="260"/>
              </a:spcBef>
            </a:pPr>
            <a:r>
              <a:rPr lang="tr-TR" sz="1600" spc="-5" dirty="0">
                <a:latin typeface="Arial"/>
                <a:cs typeface="Arial"/>
              </a:rPr>
              <a:t>BM </a:t>
            </a:r>
            <a:r>
              <a:rPr lang="tr-TR" sz="1600" dirty="0" err="1">
                <a:latin typeface="Arial"/>
                <a:cs typeface="Arial"/>
              </a:rPr>
              <a:t>Aspiration</a:t>
            </a:r>
            <a:endParaRPr lang="tr-TR" sz="1600" dirty="0">
              <a:latin typeface="Arial"/>
              <a:cs typeface="Arial"/>
            </a:endParaRPr>
          </a:p>
        </p:txBody>
      </p:sp>
      <p:sp>
        <p:nvSpPr>
          <p:cNvPr id="21" name="20 Dikdörtgen"/>
          <p:cNvSpPr/>
          <p:nvPr/>
        </p:nvSpPr>
        <p:spPr>
          <a:xfrm>
            <a:off x="10283865" y="3276600"/>
            <a:ext cx="1374735" cy="338554"/>
          </a:xfrm>
          <a:prstGeom prst="rect">
            <a:avLst/>
          </a:prstGeom>
        </p:spPr>
        <p:txBody>
          <a:bodyPr wrap="none">
            <a:spAutoFit/>
          </a:bodyPr>
          <a:lstStyle/>
          <a:p>
            <a:pPr marL="85090">
              <a:lnSpc>
                <a:spcPct val="100000"/>
              </a:lnSpc>
              <a:spcBef>
                <a:spcPts val="260"/>
              </a:spcBef>
            </a:pPr>
            <a:r>
              <a:rPr lang="tr-TR" sz="1600" spc="-5" dirty="0">
                <a:latin typeface="Arial"/>
                <a:cs typeface="Arial"/>
              </a:rPr>
              <a:t>BM </a:t>
            </a:r>
            <a:r>
              <a:rPr lang="tr-TR" sz="1600" dirty="0" err="1">
                <a:latin typeface="Arial"/>
                <a:cs typeface="Arial"/>
              </a:rPr>
              <a:t>Fitration</a:t>
            </a:r>
            <a:endParaRPr lang="tr-TR" sz="1600" dirty="0">
              <a:latin typeface="Arial"/>
              <a:cs typeface="Arial"/>
            </a:endParaRPr>
          </a:p>
        </p:txBody>
      </p:sp>
      <p:pic>
        <p:nvPicPr>
          <p:cNvPr id="1031" name="Picture 7"/>
          <p:cNvPicPr>
            <a:picLocks noChangeAspect="1" noChangeArrowheads="1"/>
          </p:cNvPicPr>
          <p:nvPr/>
        </p:nvPicPr>
        <p:blipFill>
          <a:blip r:embed="rId9" cstate="print"/>
          <a:srcRect/>
          <a:stretch>
            <a:fillRect/>
          </a:stretch>
        </p:blipFill>
        <p:spPr bwMode="auto">
          <a:xfrm>
            <a:off x="7620000" y="4191011"/>
            <a:ext cx="2343149" cy="466725"/>
          </a:xfrm>
          <a:prstGeom prst="rect">
            <a:avLst/>
          </a:prstGeom>
          <a:noFill/>
          <a:ln w="9525">
            <a:noFill/>
            <a:miter lim="800000"/>
            <a:headEnd/>
            <a:tailEnd/>
          </a:ln>
        </p:spPr>
      </p:pic>
      <p:pic>
        <p:nvPicPr>
          <p:cNvPr id="1032" name="Picture 8"/>
          <p:cNvPicPr>
            <a:picLocks noChangeAspect="1" noChangeArrowheads="1"/>
          </p:cNvPicPr>
          <p:nvPr/>
        </p:nvPicPr>
        <p:blipFill>
          <a:blip r:embed="rId10" cstate="print"/>
          <a:srcRect/>
          <a:stretch>
            <a:fillRect/>
          </a:stretch>
        </p:blipFill>
        <p:spPr bwMode="auto">
          <a:xfrm>
            <a:off x="508000" y="2971811"/>
            <a:ext cx="2165349" cy="504825"/>
          </a:xfrm>
          <a:prstGeom prst="rect">
            <a:avLst/>
          </a:prstGeom>
          <a:noFill/>
          <a:ln w="9525">
            <a:noFill/>
            <a:miter lim="800000"/>
            <a:headEnd/>
            <a:tailEnd/>
          </a:ln>
        </p:spPr>
      </p:pic>
      <p:sp>
        <p:nvSpPr>
          <p:cNvPr id="16" name="1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a:solidFill>
                  <a:schemeClr val="tx2"/>
                </a:solidFill>
                <a:cs typeface="Arial"/>
                <a:sym typeface="Wingdings"/>
              </a:rPr>
              <a:t>   </a:t>
            </a:r>
            <a:r>
              <a:rPr lang="en-US" sz="2400" b="1" kern="0" dirty="0">
                <a:solidFill>
                  <a:schemeClr val="tx2"/>
                </a:solidFill>
                <a:cs typeface="Arial"/>
              </a:rPr>
              <a:t>Stem Cell Mobilization</a:t>
            </a:r>
            <a:r>
              <a:rPr lang="tr-TR" sz="2400" b="1" kern="0" dirty="0">
                <a:solidFill>
                  <a:schemeClr val="tx2"/>
                </a:solidFill>
                <a:cs typeface="Arial"/>
              </a:rPr>
              <a:t> &amp; Collection</a:t>
            </a:r>
            <a:endParaRPr lang="tr-TR" sz="2400" dirty="0">
              <a:solidFill>
                <a:schemeClr val="tx2"/>
              </a:solidFill>
            </a:endParaRPr>
          </a:p>
        </p:txBody>
      </p:sp>
      <p:sp>
        <p:nvSpPr>
          <p:cNvPr id="22" name="21 Metin kutusu"/>
          <p:cNvSpPr txBox="1"/>
          <p:nvPr/>
        </p:nvSpPr>
        <p:spPr>
          <a:xfrm>
            <a:off x="152400" y="838200"/>
            <a:ext cx="7467600" cy="923330"/>
          </a:xfrm>
          <a:prstGeom prst="rect">
            <a:avLst/>
          </a:prstGeom>
          <a:noFill/>
        </p:spPr>
        <p:txBody>
          <a:bodyPr wrap="square" rtlCol="0">
            <a:spAutoFit/>
          </a:bodyPr>
          <a:lstStyle/>
          <a:p>
            <a:pPr marL="0" lvl="2"/>
            <a:r>
              <a:rPr lang="en-US" sz="3600" b="1" dirty="0">
                <a:solidFill>
                  <a:srgbClr val="C00000"/>
                </a:solidFill>
              </a:rPr>
              <a:t>Stem Cell</a:t>
            </a:r>
            <a:r>
              <a:rPr lang="en-US" sz="3600" b="1" spc="-60" dirty="0">
                <a:solidFill>
                  <a:srgbClr val="C00000"/>
                </a:solidFill>
              </a:rPr>
              <a:t> </a:t>
            </a:r>
            <a:r>
              <a:rPr lang="en-US" sz="3600" b="1" spc="-5" dirty="0">
                <a:solidFill>
                  <a:srgbClr val="C00000"/>
                </a:solidFill>
              </a:rPr>
              <a:t>Collection</a:t>
            </a:r>
            <a:r>
              <a:rPr lang="tr-TR" sz="3600" b="1" spc="-5" dirty="0">
                <a:solidFill>
                  <a:srgbClr val="C00000"/>
                </a:solidFill>
              </a:rPr>
              <a:t> </a:t>
            </a:r>
            <a:r>
              <a:rPr lang="tr-TR" sz="3600" b="1" spc="-5" dirty="0">
                <a:solidFill>
                  <a:srgbClr val="C00000"/>
                </a:solidFill>
                <a:cs typeface="Arial"/>
              </a:rPr>
              <a:t>P</a:t>
            </a:r>
            <a:r>
              <a:rPr lang="en-US" sz="3600" b="1" spc="-5" dirty="0">
                <a:solidFill>
                  <a:srgbClr val="C00000"/>
                </a:solidFill>
                <a:cs typeface="Arial"/>
              </a:rPr>
              <a:t>rocedures</a:t>
            </a:r>
            <a:endParaRPr lang="en-US" sz="3600" dirty="0">
              <a:solidFill>
                <a:srgbClr val="C00000"/>
              </a:solidFill>
              <a:cs typeface="Arial"/>
            </a:endParaRPr>
          </a:p>
          <a:p>
            <a:endParaRPr lang="tr-TR" dirty="0"/>
          </a:p>
        </p:txBody>
      </p:sp>
    </p:spTree>
    <p:custDataLst>
      <p:tags r:id="rId1"/>
    </p:custDataLst>
    <p:extLst>
      <p:ext uri="{BB962C8B-B14F-4D97-AF65-F5344CB8AC3E}">
        <p14:creationId xmlns:p14="http://schemas.microsoft.com/office/powerpoint/2010/main" val="38100790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anon_0002_r1"/>
          <p:cNvPicPr>
            <a:picLocks noChangeAspect="1" noChangeArrowheads="1"/>
          </p:cNvPicPr>
          <p:nvPr/>
        </p:nvPicPr>
        <p:blipFill>
          <a:blip r:embed="rId2" cstate="print"/>
          <a:srcRect/>
          <a:stretch>
            <a:fillRect/>
          </a:stretch>
        </p:blipFill>
        <p:spPr bwMode="auto">
          <a:xfrm>
            <a:off x="6934201" y="1600200"/>
            <a:ext cx="2533651" cy="2584450"/>
          </a:xfrm>
          <a:prstGeom prst="rect">
            <a:avLst/>
          </a:prstGeom>
          <a:noFill/>
          <a:ln w="9525">
            <a:noFill/>
            <a:miter lim="800000"/>
            <a:headEnd/>
            <a:tailEnd/>
          </a:ln>
        </p:spPr>
      </p:pic>
      <p:pic>
        <p:nvPicPr>
          <p:cNvPr id="35843" name="Picture 3" descr="Canon_0003"/>
          <p:cNvPicPr>
            <a:picLocks noChangeAspect="1" noChangeArrowheads="1"/>
          </p:cNvPicPr>
          <p:nvPr/>
        </p:nvPicPr>
        <p:blipFill>
          <a:blip r:embed="rId3" cstate="print"/>
          <a:srcRect/>
          <a:stretch>
            <a:fillRect/>
          </a:stretch>
        </p:blipFill>
        <p:spPr bwMode="auto">
          <a:xfrm>
            <a:off x="6781800" y="4114800"/>
            <a:ext cx="3869269" cy="2176464"/>
          </a:xfrm>
          <a:prstGeom prst="rect">
            <a:avLst/>
          </a:prstGeom>
          <a:noFill/>
          <a:ln w="9525">
            <a:noFill/>
            <a:miter lim="800000"/>
            <a:headEnd/>
            <a:tailEnd/>
          </a:ln>
        </p:spPr>
      </p:pic>
      <p:pic>
        <p:nvPicPr>
          <p:cNvPr id="35844" name="Picture 4" descr="BMT1"/>
          <p:cNvPicPr>
            <a:picLocks noChangeAspect="1" noChangeArrowheads="1"/>
          </p:cNvPicPr>
          <p:nvPr/>
        </p:nvPicPr>
        <p:blipFill>
          <a:blip r:embed="rId4" cstate="print"/>
          <a:srcRect l="540" t="2600" r="540" b="11183"/>
          <a:stretch>
            <a:fillRect/>
          </a:stretch>
        </p:blipFill>
        <p:spPr bwMode="auto">
          <a:xfrm>
            <a:off x="726025" y="4218309"/>
            <a:ext cx="4531783" cy="2087242"/>
          </a:xfrm>
          <a:prstGeom prst="rect">
            <a:avLst/>
          </a:prstGeom>
          <a:noFill/>
          <a:ln w="9525">
            <a:noFill/>
            <a:miter lim="800000"/>
            <a:headEnd/>
            <a:tailEnd/>
          </a:ln>
        </p:spPr>
      </p:pic>
      <p:pic>
        <p:nvPicPr>
          <p:cNvPr id="35845" name="Picture 5" descr="BMT3"/>
          <p:cNvPicPr>
            <a:picLocks noChangeAspect="1" noChangeArrowheads="1"/>
          </p:cNvPicPr>
          <p:nvPr/>
        </p:nvPicPr>
        <p:blipFill>
          <a:blip r:embed="rId5" cstate="print"/>
          <a:srcRect l="540" t="2600" r="540" b="11183"/>
          <a:stretch>
            <a:fillRect/>
          </a:stretch>
        </p:blipFill>
        <p:spPr bwMode="auto">
          <a:xfrm>
            <a:off x="685801" y="1905000"/>
            <a:ext cx="4684219" cy="2119312"/>
          </a:xfrm>
          <a:prstGeom prst="rect">
            <a:avLst/>
          </a:prstGeom>
          <a:noFill/>
          <a:ln w="9525">
            <a:noFill/>
            <a:miter lim="800000"/>
            <a:headEnd/>
            <a:tailEnd/>
          </a:ln>
        </p:spPr>
      </p:pic>
      <p:sp>
        <p:nvSpPr>
          <p:cNvPr id="30726" name="Text Box 6"/>
          <p:cNvSpPr txBox="1">
            <a:spLocks noChangeArrowheads="1"/>
          </p:cNvSpPr>
          <p:nvPr/>
        </p:nvSpPr>
        <p:spPr bwMode="auto">
          <a:xfrm>
            <a:off x="228600" y="990600"/>
            <a:ext cx="8712200" cy="584775"/>
          </a:xfrm>
          <a:prstGeom prst="rect">
            <a:avLst/>
          </a:prstGeom>
          <a:noFill/>
          <a:ln w="9525">
            <a:noFill/>
            <a:miter lim="800000"/>
            <a:headEnd/>
            <a:tailEnd/>
          </a:ln>
          <a:effectLst/>
        </p:spPr>
        <p:txBody>
          <a:bodyPr>
            <a:spAutoFit/>
          </a:bodyPr>
          <a:lstStyle/>
          <a:p>
            <a:pPr fontAlgn="auto">
              <a:spcBef>
                <a:spcPct val="50000"/>
              </a:spcBef>
              <a:spcAft>
                <a:spcPts val="0"/>
              </a:spcAft>
              <a:defRPr/>
            </a:pPr>
            <a:r>
              <a:rPr lang="pl-PL" sz="3200" b="1" dirty="0">
                <a:solidFill>
                  <a:srgbClr val="C00000"/>
                </a:solidFill>
                <a:latin typeface="+mn-lt"/>
                <a:cs typeface="+mn-cs"/>
              </a:rPr>
              <a:t>Collection of hematopietic stem cells</a:t>
            </a:r>
          </a:p>
        </p:txBody>
      </p:sp>
      <p:sp>
        <p:nvSpPr>
          <p:cNvPr id="35847" name="Text Box 7"/>
          <p:cNvSpPr txBox="1">
            <a:spLocks noChangeArrowheads="1"/>
          </p:cNvSpPr>
          <p:nvPr/>
        </p:nvSpPr>
        <p:spPr bwMode="auto">
          <a:xfrm>
            <a:off x="1828800" y="6438911"/>
            <a:ext cx="9702800" cy="396875"/>
          </a:xfrm>
          <a:prstGeom prst="rect">
            <a:avLst/>
          </a:prstGeom>
          <a:noFill/>
          <a:ln w="9525">
            <a:noFill/>
            <a:miter lim="800000"/>
            <a:headEnd/>
            <a:tailEnd/>
          </a:ln>
        </p:spPr>
        <p:txBody>
          <a:bodyPr>
            <a:spAutoFit/>
          </a:bodyPr>
          <a:lstStyle/>
          <a:p>
            <a:pPr algn="ctr">
              <a:spcBef>
                <a:spcPct val="50000"/>
              </a:spcBef>
            </a:pPr>
            <a:r>
              <a:rPr lang="pl-PL" sz="2000" b="1">
                <a:solidFill>
                  <a:srgbClr val="C00000"/>
                </a:solidFill>
              </a:rPr>
              <a:t>bone marrow 			peripheral blood</a:t>
            </a:r>
          </a:p>
        </p:txBody>
      </p:sp>
      <p:sp>
        <p:nvSpPr>
          <p:cNvPr id="8"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a:solidFill>
                  <a:schemeClr val="tx2"/>
                </a:solidFill>
                <a:cs typeface="Arial"/>
                <a:sym typeface="Wingdings"/>
              </a:rPr>
              <a:t>   </a:t>
            </a:r>
            <a:r>
              <a:rPr lang="en-US" sz="2400" b="1" kern="0" dirty="0">
                <a:solidFill>
                  <a:schemeClr val="tx2"/>
                </a:solidFill>
                <a:cs typeface="Arial"/>
              </a:rPr>
              <a:t>Stem Cell Mobilization</a:t>
            </a:r>
            <a:r>
              <a:rPr lang="tr-TR" sz="2400" b="1" kern="0" dirty="0">
                <a:solidFill>
                  <a:schemeClr val="tx2"/>
                </a:solidFill>
                <a:cs typeface="Arial"/>
              </a:rPr>
              <a:t> &amp; Collection</a:t>
            </a:r>
            <a:endParaRPr lang="tr-TR" sz="2400" dirty="0">
              <a:solidFill>
                <a:schemeClr val="tx2"/>
              </a:solidFill>
            </a:endParaRPr>
          </a:p>
        </p:txBody>
      </p:sp>
    </p:spTree>
    <p:extLst>
      <p:ext uri="{BB962C8B-B14F-4D97-AF65-F5344CB8AC3E}">
        <p14:creationId xmlns:p14="http://schemas.microsoft.com/office/powerpoint/2010/main" val="1082116656"/>
      </p:ext>
    </p:extLst>
  </p:cSld>
  <p:clrMapOvr>
    <a:masterClrMapping/>
  </p:clrMapOvr>
  <p:transition>
    <p:wipe di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04807" y="1752611"/>
            <a:ext cx="7321127" cy="1431161"/>
          </a:xfrm>
          <a:prstGeom prst="rect">
            <a:avLst/>
          </a:prstGeom>
        </p:spPr>
        <p:txBody>
          <a:bodyPr vert="horz" wrap="square" lIns="0" tIns="0" rIns="0" bIns="0" rtlCol="0">
            <a:spAutoFit/>
          </a:bodyPr>
          <a:lstStyle/>
          <a:p>
            <a:pPr marL="355600" indent="-342900">
              <a:lnSpc>
                <a:spcPct val="150000"/>
              </a:lnSpc>
              <a:buFont typeface="Arial"/>
              <a:buChar char="•"/>
              <a:tabLst>
                <a:tab pos="355600" algn="l"/>
                <a:tab pos="356235" algn="l"/>
              </a:tabLst>
            </a:pPr>
            <a:r>
              <a:rPr sz="2200" b="1" spc="-10" dirty="0">
                <a:solidFill>
                  <a:srgbClr val="252525"/>
                </a:solidFill>
                <a:latin typeface="Calibri"/>
                <a:cs typeface="Calibri"/>
              </a:rPr>
              <a:t>harvest under </a:t>
            </a:r>
            <a:r>
              <a:rPr sz="2200" b="1" spc="-15" dirty="0">
                <a:solidFill>
                  <a:srgbClr val="252525"/>
                </a:solidFill>
                <a:latin typeface="Calibri"/>
                <a:cs typeface="Calibri"/>
              </a:rPr>
              <a:t>general </a:t>
            </a:r>
            <a:r>
              <a:rPr sz="2200" b="1" spc="-5" dirty="0">
                <a:solidFill>
                  <a:srgbClr val="252525"/>
                </a:solidFill>
                <a:latin typeface="Calibri"/>
                <a:cs typeface="Calibri"/>
              </a:rPr>
              <a:t>or regional</a:t>
            </a:r>
            <a:r>
              <a:rPr sz="2200" b="1" spc="-25" dirty="0">
                <a:solidFill>
                  <a:srgbClr val="252525"/>
                </a:solidFill>
                <a:latin typeface="Calibri"/>
                <a:cs typeface="Calibri"/>
              </a:rPr>
              <a:t> </a:t>
            </a:r>
            <a:r>
              <a:rPr sz="2200" b="1" spc="-5" dirty="0">
                <a:solidFill>
                  <a:srgbClr val="252525"/>
                </a:solidFill>
                <a:latin typeface="Calibri"/>
                <a:cs typeface="Calibri"/>
              </a:rPr>
              <a:t>anesthesia</a:t>
            </a:r>
            <a:endParaRPr sz="2200" b="1" dirty="0">
              <a:latin typeface="Calibri"/>
              <a:cs typeface="Calibri"/>
            </a:endParaRPr>
          </a:p>
          <a:p>
            <a:pPr marL="756285" lvl="1" indent="-286385">
              <a:lnSpc>
                <a:spcPct val="150000"/>
              </a:lnSpc>
              <a:spcBef>
                <a:spcPts val="10"/>
              </a:spcBef>
              <a:buFont typeface="Arial"/>
              <a:buChar char="–"/>
              <a:tabLst>
                <a:tab pos="756285" algn="l"/>
                <a:tab pos="756920" algn="l"/>
              </a:tabLst>
            </a:pPr>
            <a:r>
              <a:rPr sz="2000" spc="-10" dirty="0">
                <a:solidFill>
                  <a:srgbClr val="252525"/>
                </a:solidFill>
                <a:latin typeface="Calibri"/>
                <a:cs typeface="Calibri"/>
              </a:rPr>
              <a:t>around </a:t>
            </a:r>
            <a:r>
              <a:rPr sz="2000" dirty="0">
                <a:solidFill>
                  <a:srgbClr val="252525"/>
                </a:solidFill>
                <a:latin typeface="Calibri"/>
                <a:cs typeface="Calibri"/>
              </a:rPr>
              <a:t>10-20ml/kg </a:t>
            </a:r>
            <a:r>
              <a:rPr sz="2000" spc="-5" dirty="0">
                <a:solidFill>
                  <a:srgbClr val="252525"/>
                </a:solidFill>
                <a:latin typeface="Calibri"/>
                <a:cs typeface="Calibri"/>
              </a:rPr>
              <a:t>by multiple</a:t>
            </a:r>
            <a:r>
              <a:rPr sz="2000" spc="-55" dirty="0">
                <a:solidFill>
                  <a:srgbClr val="252525"/>
                </a:solidFill>
                <a:latin typeface="Calibri"/>
                <a:cs typeface="Calibri"/>
              </a:rPr>
              <a:t> </a:t>
            </a:r>
            <a:r>
              <a:rPr sz="2000" spc="-10" dirty="0">
                <a:solidFill>
                  <a:srgbClr val="252525"/>
                </a:solidFill>
                <a:latin typeface="Calibri"/>
                <a:cs typeface="Calibri"/>
              </a:rPr>
              <a:t>aspirations</a:t>
            </a:r>
            <a:endParaRPr sz="2000" dirty="0">
              <a:latin typeface="Calibri"/>
              <a:cs typeface="Calibri"/>
            </a:endParaRPr>
          </a:p>
          <a:p>
            <a:pPr marL="756285" lvl="1" indent="-286385">
              <a:lnSpc>
                <a:spcPct val="150000"/>
              </a:lnSpc>
              <a:buFont typeface="Arial"/>
              <a:buChar char="–"/>
              <a:tabLst>
                <a:tab pos="756285" algn="l"/>
                <a:tab pos="756920" algn="l"/>
              </a:tabLst>
            </a:pPr>
            <a:r>
              <a:rPr sz="2000" spc="-5" dirty="0">
                <a:solidFill>
                  <a:srgbClr val="252525"/>
                </a:solidFill>
                <a:latin typeface="Calibri"/>
                <a:cs typeface="Calibri"/>
              </a:rPr>
              <a:t>usually </a:t>
            </a:r>
            <a:r>
              <a:rPr sz="2000" spc="-15" dirty="0">
                <a:solidFill>
                  <a:srgbClr val="252525"/>
                </a:solidFill>
                <a:latin typeface="Calibri"/>
                <a:cs typeface="Calibri"/>
              </a:rPr>
              <a:t>from </a:t>
            </a:r>
            <a:r>
              <a:rPr sz="2000" dirty="0">
                <a:solidFill>
                  <a:srgbClr val="252525"/>
                </a:solidFill>
                <a:latin typeface="Calibri"/>
                <a:cs typeface="Calibri"/>
              </a:rPr>
              <a:t>the </a:t>
            </a:r>
            <a:r>
              <a:rPr sz="2000" spc="-10" dirty="0">
                <a:solidFill>
                  <a:srgbClr val="252525"/>
                </a:solidFill>
                <a:latin typeface="Calibri"/>
                <a:cs typeface="Calibri"/>
              </a:rPr>
              <a:t>posterior </a:t>
            </a:r>
            <a:r>
              <a:rPr sz="2000" spc="-5" dirty="0">
                <a:solidFill>
                  <a:srgbClr val="252525"/>
                </a:solidFill>
                <a:latin typeface="Calibri"/>
                <a:cs typeface="Calibri"/>
              </a:rPr>
              <a:t>superior iliac</a:t>
            </a:r>
            <a:r>
              <a:rPr sz="2000" spc="60" dirty="0">
                <a:solidFill>
                  <a:srgbClr val="252525"/>
                </a:solidFill>
                <a:latin typeface="Calibri"/>
                <a:cs typeface="Calibri"/>
              </a:rPr>
              <a:t> </a:t>
            </a:r>
            <a:r>
              <a:rPr sz="2000" spc="-10" dirty="0">
                <a:solidFill>
                  <a:srgbClr val="252525"/>
                </a:solidFill>
                <a:latin typeface="Calibri"/>
                <a:cs typeface="Calibri"/>
              </a:rPr>
              <a:t>crests</a:t>
            </a:r>
            <a:endParaRPr sz="2000" dirty="0">
              <a:latin typeface="Calibri"/>
              <a:cs typeface="Calibri"/>
            </a:endParaRPr>
          </a:p>
        </p:txBody>
      </p:sp>
      <p:sp>
        <p:nvSpPr>
          <p:cNvPr id="4" name="object 4"/>
          <p:cNvSpPr txBox="1"/>
          <p:nvPr/>
        </p:nvSpPr>
        <p:spPr>
          <a:xfrm>
            <a:off x="7746197" y="3394075"/>
            <a:ext cx="4382347" cy="923330"/>
          </a:xfrm>
          <a:prstGeom prst="rect">
            <a:avLst/>
          </a:prstGeom>
        </p:spPr>
        <p:txBody>
          <a:bodyPr vert="horz" wrap="square" lIns="0" tIns="0" rIns="0" bIns="0" rtlCol="0">
            <a:spAutoFit/>
          </a:bodyPr>
          <a:lstStyle/>
          <a:p>
            <a:pPr>
              <a:lnSpc>
                <a:spcPct val="100000"/>
              </a:lnSpc>
            </a:pPr>
            <a:endParaRPr sz="2000" dirty="0">
              <a:latin typeface="Times New Roman"/>
              <a:cs typeface="Times New Roman"/>
            </a:endParaRPr>
          </a:p>
          <a:p>
            <a:pPr>
              <a:lnSpc>
                <a:spcPct val="100000"/>
              </a:lnSpc>
            </a:pPr>
            <a:endParaRPr sz="2000" dirty="0">
              <a:latin typeface="Times New Roman"/>
              <a:cs typeface="Times New Roman"/>
            </a:endParaRPr>
          </a:p>
          <a:p>
            <a:pPr>
              <a:lnSpc>
                <a:spcPct val="100000"/>
              </a:lnSpc>
            </a:pPr>
            <a:endParaRPr sz="2000" dirty="0">
              <a:latin typeface="Times New Roman"/>
              <a:cs typeface="Times New Roman"/>
            </a:endParaRPr>
          </a:p>
        </p:txBody>
      </p:sp>
      <p:sp>
        <p:nvSpPr>
          <p:cNvPr id="8" name="object 8"/>
          <p:cNvSpPr txBox="1"/>
          <p:nvPr/>
        </p:nvSpPr>
        <p:spPr>
          <a:xfrm>
            <a:off x="10955027" y="5833364"/>
            <a:ext cx="1037167" cy="153888"/>
          </a:xfrm>
          <a:prstGeom prst="rect">
            <a:avLst/>
          </a:prstGeom>
        </p:spPr>
        <p:txBody>
          <a:bodyPr vert="horz" wrap="square" lIns="0" tIns="0" rIns="0" bIns="0" rtlCol="0">
            <a:spAutoFit/>
          </a:bodyPr>
          <a:lstStyle/>
          <a:p>
            <a:pPr marL="12700">
              <a:lnSpc>
                <a:spcPct val="100000"/>
              </a:lnSpc>
            </a:pPr>
            <a:r>
              <a:rPr sz="1000" spc="-5" dirty="0">
                <a:solidFill>
                  <a:srgbClr val="FFFFFF"/>
                </a:solidFill>
                <a:latin typeface="Calibri"/>
                <a:cs typeface="Calibri"/>
              </a:rPr>
              <a:t>Marrow</a:t>
            </a:r>
            <a:r>
              <a:rPr sz="1000" spc="-90" dirty="0">
                <a:solidFill>
                  <a:srgbClr val="FFFFFF"/>
                </a:solidFill>
                <a:latin typeface="Calibri"/>
                <a:cs typeface="Calibri"/>
              </a:rPr>
              <a:t> </a:t>
            </a:r>
            <a:r>
              <a:rPr sz="1000" spc="-5" dirty="0">
                <a:solidFill>
                  <a:srgbClr val="FFFFFF"/>
                </a:solidFill>
                <a:latin typeface="Calibri"/>
                <a:cs typeface="Calibri"/>
              </a:rPr>
              <a:t>Miner</a:t>
            </a:r>
            <a:endParaRPr sz="1000">
              <a:latin typeface="Calibri"/>
              <a:cs typeface="Calibri"/>
            </a:endParaRPr>
          </a:p>
        </p:txBody>
      </p:sp>
      <p:pic>
        <p:nvPicPr>
          <p:cNvPr id="9" name="Picture 6"/>
          <p:cNvPicPr>
            <a:picLocks noChangeAspect="1" noChangeArrowheads="1"/>
          </p:cNvPicPr>
          <p:nvPr/>
        </p:nvPicPr>
        <p:blipFill>
          <a:blip r:embed="rId3" cstate="print"/>
          <a:srcRect/>
          <a:stretch>
            <a:fillRect/>
          </a:stretch>
        </p:blipFill>
        <p:spPr bwMode="auto">
          <a:xfrm>
            <a:off x="8940800" y="4114800"/>
            <a:ext cx="3149600" cy="2438400"/>
          </a:xfrm>
          <a:prstGeom prst="rect">
            <a:avLst/>
          </a:prstGeom>
          <a:noFill/>
          <a:ln w="9525">
            <a:noFill/>
            <a:miter lim="800000"/>
            <a:headEnd/>
            <a:tailEnd/>
          </a:ln>
        </p:spPr>
      </p:pic>
      <p:pic>
        <p:nvPicPr>
          <p:cNvPr id="11" name="Picture 3"/>
          <p:cNvPicPr>
            <a:picLocks noChangeAspect="1" noChangeArrowheads="1"/>
          </p:cNvPicPr>
          <p:nvPr/>
        </p:nvPicPr>
        <p:blipFill>
          <a:blip r:embed="rId4" cstate="print"/>
          <a:srcRect/>
          <a:stretch>
            <a:fillRect/>
          </a:stretch>
        </p:blipFill>
        <p:spPr bwMode="auto">
          <a:xfrm flipH="1">
            <a:off x="10058400" y="1353698"/>
            <a:ext cx="2032000" cy="1237105"/>
          </a:xfrm>
          <a:prstGeom prst="rect">
            <a:avLst/>
          </a:prstGeom>
          <a:noFill/>
          <a:ln w="9525">
            <a:noFill/>
            <a:miter lim="800000"/>
            <a:headEnd/>
            <a:tailEnd/>
          </a:ln>
        </p:spPr>
      </p:pic>
      <p:pic>
        <p:nvPicPr>
          <p:cNvPr id="12" name="Picture 4"/>
          <p:cNvPicPr>
            <a:picLocks noChangeAspect="1" noChangeArrowheads="1"/>
          </p:cNvPicPr>
          <p:nvPr/>
        </p:nvPicPr>
        <p:blipFill>
          <a:blip r:embed="rId5" cstate="print"/>
          <a:srcRect/>
          <a:stretch>
            <a:fillRect/>
          </a:stretch>
        </p:blipFill>
        <p:spPr bwMode="auto">
          <a:xfrm>
            <a:off x="10058400" y="3529698"/>
            <a:ext cx="2032000" cy="1194707"/>
          </a:xfrm>
          <a:prstGeom prst="rect">
            <a:avLst/>
          </a:prstGeom>
          <a:noFill/>
          <a:ln w="9525">
            <a:noFill/>
            <a:miter lim="800000"/>
            <a:headEnd/>
            <a:tailEnd/>
          </a:ln>
        </p:spPr>
      </p:pic>
      <p:pic>
        <p:nvPicPr>
          <p:cNvPr id="13" name="Picture 5"/>
          <p:cNvPicPr>
            <a:picLocks noChangeAspect="1" noChangeArrowheads="1"/>
          </p:cNvPicPr>
          <p:nvPr/>
        </p:nvPicPr>
        <p:blipFill>
          <a:blip r:embed="rId6" cstate="print"/>
          <a:srcRect/>
          <a:stretch>
            <a:fillRect/>
          </a:stretch>
        </p:blipFill>
        <p:spPr bwMode="auto">
          <a:xfrm>
            <a:off x="10058400" y="2514600"/>
            <a:ext cx="2038349" cy="990600"/>
          </a:xfrm>
          <a:prstGeom prst="rect">
            <a:avLst/>
          </a:prstGeom>
          <a:noFill/>
          <a:ln w="9525">
            <a:noFill/>
            <a:miter lim="800000"/>
            <a:headEnd/>
            <a:tailEnd/>
          </a:ln>
        </p:spPr>
      </p:pic>
      <p:sp>
        <p:nvSpPr>
          <p:cNvPr id="14" name="13 Dikdörtgen"/>
          <p:cNvSpPr/>
          <p:nvPr/>
        </p:nvSpPr>
        <p:spPr>
          <a:xfrm>
            <a:off x="8026407" y="2785646"/>
            <a:ext cx="1603965" cy="338554"/>
          </a:xfrm>
          <a:prstGeom prst="rect">
            <a:avLst/>
          </a:prstGeom>
        </p:spPr>
        <p:txBody>
          <a:bodyPr wrap="none">
            <a:spAutoFit/>
          </a:bodyPr>
          <a:lstStyle/>
          <a:p>
            <a:pPr marL="85090">
              <a:lnSpc>
                <a:spcPct val="100000"/>
              </a:lnSpc>
              <a:spcBef>
                <a:spcPts val="260"/>
              </a:spcBef>
            </a:pPr>
            <a:r>
              <a:rPr lang="tr-TR" sz="1600" b="1" spc="-5" dirty="0">
                <a:latin typeface="Arial"/>
                <a:cs typeface="Arial"/>
              </a:rPr>
              <a:t>BM </a:t>
            </a:r>
            <a:r>
              <a:rPr lang="tr-TR" sz="1600" b="1" dirty="0" err="1">
                <a:latin typeface="Arial"/>
                <a:cs typeface="Arial"/>
              </a:rPr>
              <a:t>collection</a:t>
            </a:r>
            <a:endParaRPr lang="tr-TR" sz="1600" b="1" dirty="0">
              <a:latin typeface="Arial"/>
              <a:cs typeface="Arial"/>
            </a:endParaRPr>
          </a:p>
        </p:txBody>
      </p:sp>
      <p:sp>
        <p:nvSpPr>
          <p:cNvPr id="15" name="14 Dikdörtgen"/>
          <p:cNvSpPr/>
          <p:nvPr/>
        </p:nvSpPr>
        <p:spPr>
          <a:xfrm>
            <a:off x="8013995" y="1447800"/>
            <a:ext cx="1652440" cy="338554"/>
          </a:xfrm>
          <a:prstGeom prst="rect">
            <a:avLst/>
          </a:prstGeom>
        </p:spPr>
        <p:txBody>
          <a:bodyPr wrap="none">
            <a:spAutoFit/>
          </a:bodyPr>
          <a:lstStyle/>
          <a:p>
            <a:pPr marL="85090">
              <a:lnSpc>
                <a:spcPct val="100000"/>
              </a:lnSpc>
              <a:spcBef>
                <a:spcPts val="260"/>
              </a:spcBef>
            </a:pPr>
            <a:r>
              <a:rPr lang="tr-TR" sz="1600" b="1" spc="-5" dirty="0">
                <a:latin typeface="Arial"/>
                <a:cs typeface="Arial"/>
              </a:rPr>
              <a:t>BM </a:t>
            </a:r>
            <a:r>
              <a:rPr lang="tr-TR" sz="1600" b="1" dirty="0" err="1">
                <a:latin typeface="Arial"/>
                <a:cs typeface="Arial"/>
              </a:rPr>
              <a:t>Aspiration</a:t>
            </a:r>
            <a:endParaRPr lang="tr-TR" sz="1600" b="1" dirty="0">
              <a:latin typeface="Arial"/>
              <a:cs typeface="Arial"/>
            </a:endParaRPr>
          </a:p>
        </p:txBody>
      </p:sp>
      <p:sp>
        <p:nvSpPr>
          <p:cNvPr id="16" name="15 Dikdörtgen"/>
          <p:cNvSpPr/>
          <p:nvPr/>
        </p:nvSpPr>
        <p:spPr>
          <a:xfrm>
            <a:off x="8128008" y="3547646"/>
            <a:ext cx="1467709" cy="338554"/>
          </a:xfrm>
          <a:prstGeom prst="rect">
            <a:avLst/>
          </a:prstGeom>
        </p:spPr>
        <p:txBody>
          <a:bodyPr wrap="none">
            <a:spAutoFit/>
          </a:bodyPr>
          <a:lstStyle/>
          <a:p>
            <a:pPr marL="85090">
              <a:lnSpc>
                <a:spcPct val="100000"/>
              </a:lnSpc>
              <a:spcBef>
                <a:spcPts val="260"/>
              </a:spcBef>
            </a:pPr>
            <a:r>
              <a:rPr lang="tr-TR" sz="1600" b="1" spc="-5" dirty="0">
                <a:latin typeface="Arial"/>
                <a:cs typeface="Arial"/>
              </a:rPr>
              <a:t>BM </a:t>
            </a:r>
            <a:r>
              <a:rPr lang="tr-TR" sz="1600" b="1" dirty="0" err="1">
                <a:latin typeface="Arial"/>
                <a:cs typeface="Arial"/>
              </a:rPr>
              <a:t>Fitration</a:t>
            </a:r>
            <a:endParaRPr lang="tr-TR" sz="1600" b="1" dirty="0">
              <a:latin typeface="Arial"/>
              <a:cs typeface="Arial"/>
            </a:endParaRPr>
          </a:p>
        </p:txBody>
      </p:sp>
      <p:pic>
        <p:nvPicPr>
          <p:cNvPr id="17" name="Picture 7"/>
          <p:cNvPicPr>
            <a:picLocks noChangeAspect="1" noChangeArrowheads="1"/>
          </p:cNvPicPr>
          <p:nvPr/>
        </p:nvPicPr>
        <p:blipFill>
          <a:blip r:embed="rId7" cstate="print"/>
          <a:srcRect/>
          <a:stretch>
            <a:fillRect/>
          </a:stretch>
        </p:blipFill>
        <p:spPr bwMode="auto">
          <a:xfrm>
            <a:off x="10261600" y="6010286"/>
            <a:ext cx="1733549" cy="466725"/>
          </a:xfrm>
          <a:prstGeom prst="rect">
            <a:avLst/>
          </a:prstGeom>
          <a:noFill/>
          <a:ln w="9525">
            <a:noFill/>
            <a:miter lim="800000"/>
            <a:headEnd/>
            <a:tailEnd/>
          </a:ln>
        </p:spPr>
      </p:pic>
      <p:cxnSp>
        <p:nvCxnSpPr>
          <p:cNvPr id="19" name="18 Düz Ok Bağlayıcısı"/>
          <p:cNvCxnSpPr/>
          <p:nvPr/>
        </p:nvCxnSpPr>
        <p:spPr>
          <a:xfrm>
            <a:off x="8839200" y="1905000"/>
            <a:ext cx="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19 Düz Ok Bağlayıcısı"/>
          <p:cNvCxnSpPr/>
          <p:nvPr/>
        </p:nvCxnSpPr>
        <p:spPr>
          <a:xfrm>
            <a:off x="9042400" y="3124200"/>
            <a:ext cx="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24 Düz Ok Bağlayıcısı"/>
          <p:cNvCxnSpPr/>
          <p:nvPr/>
        </p:nvCxnSpPr>
        <p:spPr>
          <a:xfrm>
            <a:off x="9245600" y="3886200"/>
            <a:ext cx="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1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a:solidFill>
                  <a:schemeClr val="tx2"/>
                </a:solidFill>
                <a:cs typeface="Arial"/>
                <a:sym typeface="Wingdings"/>
              </a:rPr>
              <a:t>   </a:t>
            </a:r>
            <a:r>
              <a:rPr lang="en-US" sz="2400" b="1" kern="0" dirty="0">
                <a:solidFill>
                  <a:schemeClr val="tx2"/>
                </a:solidFill>
                <a:cs typeface="Arial"/>
              </a:rPr>
              <a:t>Stem Cell Mobilization</a:t>
            </a:r>
            <a:r>
              <a:rPr lang="tr-TR" sz="2400" b="1" kern="0" dirty="0">
                <a:solidFill>
                  <a:schemeClr val="tx2"/>
                </a:solidFill>
                <a:cs typeface="Arial"/>
              </a:rPr>
              <a:t> &amp; Collection</a:t>
            </a:r>
            <a:endParaRPr lang="tr-TR" sz="2400" dirty="0">
              <a:solidFill>
                <a:schemeClr val="tx2"/>
              </a:solidFill>
            </a:endParaRPr>
          </a:p>
        </p:txBody>
      </p:sp>
      <p:sp>
        <p:nvSpPr>
          <p:cNvPr id="21" name="20 Metin kutusu"/>
          <p:cNvSpPr txBox="1"/>
          <p:nvPr/>
        </p:nvSpPr>
        <p:spPr>
          <a:xfrm>
            <a:off x="152400" y="762000"/>
            <a:ext cx="3962400" cy="923330"/>
          </a:xfrm>
          <a:prstGeom prst="rect">
            <a:avLst/>
          </a:prstGeom>
          <a:noFill/>
        </p:spPr>
        <p:txBody>
          <a:bodyPr wrap="square" rtlCol="0">
            <a:spAutoFit/>
          </a:bodyPr>
          <a:lstStyle/>
          <a:p>
            <a:pPr marL="0" lvl="2"/>
            <a:r>
              <a:rPr lang="tr-TR" sz="3600" b="1" spc="-5" dirty="0">
                <a:solidFill>
                  <a:srgbClr val="C00000"/>
                </a:solidFill>
                <a:cs typeface="Arial"/>
              </a:rPr>
              <a:t>BM HARVESTING</a:t>
            </a:r>
            <a:endParaRPr lang="en-US" sz="3600" dirty="0">
              <a:solidFill>
                <a:srgbClr val="C00000"/>
              </a:solidFill>
              <a:cs typeface="Arial"/>
            </a:endParaRPr>
          </a:p>
          <a:p>
            <a:endParaRPr lang="tr-TR" dirty="0"/>
          </a:p>
        </p:txBody>
      </p:sp>
      <p:sp>
        <p:nvSpPr>
          <p:cNvPr id="22" name="object 3"/>
          <p:cNvSpPr txBox="1"/>
          <p:nvPr/>
        </p:nvSpPr>
        <p:spPr>
          <a:xfrm>
            <a:off x="228600" y="3352805"/>
            <a:ext cx="8686800" cy="2800767"/>
          </a:xfrm>
          <a:prstGeom prst="rect">
            <a:avLst/>
          </a:prstGeom>
        </p:spPr>
        <p:txBody>
          <a:bodyPr vert="horz" wrap="square" lIns="0" tIns="0" rIns="0" bIns="0" rtlCol="0">
            <a:spAutoFit/>
          </a:bodyPr>
          <a:lstStyle/>
          <a:p>
            <a:pPr marL="355600" indent="-342900">
              <a:lnSpc>
                <a:spcPct val="150000"/>
              </a:lnSpc>
              <a:buFont typeface="Arial"/>
              <a:buChar char="•"/>
              <a:tabLst>
                <a:tab pos="355600" algn="l"/>
                <a:tab pos="356235" algn="l"/>
              </a:tabLst>
            </a:pPr>
            <a:r>
              <a:rPr lang="tr-TR" sz="2000" b="1" spc="-5" dirty="0">
                <a:solidFill>
                  <a:srgbClr val="252525"/>
                </a:solidFill>
                <a:latin typeface="Calibri"/>
                <a:cs typeface="Calibri"/>
              </a:rPr>
              <a:t>E</a:t>
            </a:r>
            <a:r>
              <a:rPr sz="2000" b="1" spc="-5" dirty="0" err="1">
                <a:solidFill>
                  <a:srgbClr val="252525"/>
                </a:solidFill>
                <a:latin typeface="Calibri"/>
                <a:cs typeface="Calibri"/>
              </a:rPr>
              <a:t>rythrocytes</a:t>
            </a:r>
            <a:r>
              <a:rPr sz="2000" b="1" spc="-5" dirty="0">
                <a:solidFill>
                  <a:srgbClr val="252525"/>
                </a:solidFill>
                <a:latin typeface="Calibri"/>
                <a:cs typeface="Calibri"/>
              </a:rPr>
              <a:t> depletion </a:t>
            </a:r>
            <a:r>
              <a:rPr sz="2000" b="1" spc="-10" dirty="0">
                <a:solidFill>
                  <a:srgbClr val="252525"/>
                </a:solidFill>
                <a:latin typeface="Calibri"/>
                <a:cs typeface="Calibri"/>
              </a:rPr>
              <a:t>and/or </a:t>
            </a:r>
            <a:r>
              <a:rPr sz="2000" b="1" spc="-5" dirty="0">
                <a:solidFill>
                  <a:srgbClr val="252525"/>
                </a:solidFill>
                <a:latin typeface="Calibri"/>
                <a:cs typeface="Calibri"/>
              </a:rPr>
              <a:t>volume</a:t>
            </a:r>
            <a:r>
              <a:rPr sz="2000" b="1" spc="-80" dirty="0">
                <a:solidFill>
                  <a:srgbClr val="252525"/>
                </a:solidFill>
                <a:latin typeface="Calibri"/>
                <a:cs typeface="Calibri"/>
              </a:rPr>
              <a:t> </a:t>
            </a:r>
            <a:r>
              <a:rPr sz="2000" b="1" spc="-5" dirty="0">
                <a:solidFill>
                  <a:srgbClr val="252525"/>
                </a:solidFill>
                <a:latin typeface="Calibri"/>
                <a:cs typeface="Calibri"/>
              </a:rPr>
              <a:t>reduction</a:t>
            </a:r>
            <a:endParaRPr sz="2000" b="1" dirty="0">
              <a:latin typeface="Calibri"/>
              <a:cs typeface="Calibri"/>
            </a:endParaRPr>
          </a:p>
          <a:p>
            <a:pPr marL="756285" marR="5080" lvl="1" indent="-286385">
              <a:lnSpc>
                <a:spcPct val="150000"/>
              </a:lnSpc>
              <a:spcBef>
                <a:spcPts val="570"/>
              </a:spcBef>
              <a:buFont typeface="Arial"/>
              <a:buChar char="–"/>
              <a:tabLst>
                <a:tab pos="756920" algn="l"/>
              </a:tabLst>
            </a:pPr>
            <a:r>
              <a:rPr spc="-5" dirty="0">
                <a:solidFill>
                  <a:srgbClr val="252525"/>
                </a:solidFill>
                <a:latin typeface="Calibri"/>
                <a:cs typeface="Calibri"/>
              </a:rPr>
              <a:t>mandatory </a:t>
            </a:r>
            <a:r>
              <a:rPr dirty="0">
                <a:solidFill>
                  <a:srgbClr val="252525"/>
                </a:solidFill>
                <a:latin typeface="Calibri"/>
                <a:cs typeface="Calibri"/>
              </a:rPr>
              <a:t>in </a:t>
            </a:r>
            <a:r>
              <a:rPr spc="-5" dirty="0">
                <a:solidFill>
                  <a:srgbClr val="252525"/>
                </a:solidFill>
                <a:latin typeface="Calibri"/>
                <a:cs typeface="Calibri"/>
              </a:rPr>
              <a:t>case of major </a:t>
            </a:r>
            <a:r>
              <a:rPr dirty="0">
                <a:solidFill>
                  <a:srgbClr val="252525"/>
                </a:solidFill>
                <a:latin typeface="Calibri"/>
                <a:cs typeface="Calibri"/>
              </a:rPr>
              <a:t>ABO </a:t>
            </a:r>
            <a:r>
              <a:rPr spc="-5" dirty="0">
                <a:solidFill>
                  <a:srgbClr val="252525"/>
                </a:solidFill>
                <a:latin typeface="Calibri"/>
                <a:cs typeface="Calibri"/>
              </a:rPr>
              <a:t>mismatch </a:t>
            </a:r>
            <a:r>
              <a:rPr spc="-15" dirty="0">
                <a:solidFill>
                  <a:srgbClr val="252525"/>
                </a:solidFill>
                <a:latin typeface="Calibri"/>
                <a:cs typeface="Calibri"/>
              </a:rPr>
              <a:t>to prevent severe  </a:t>
            </a:r>
            <a:r>
              <a:rPr dirty="0">
                <a:solidFill>
                  <a:srgbClr val="252525"/>
                </a:solidFill>
                <a:latin typeface="Calibri"/>
                <a:cs typeface="Calibri"/>
              </a:rPr>
              <a:t>hemolytic</a:t>
            </a:r>
            <a:r>
              <a:rPr spc="-100" dirty="0">
                <a:solidFill>
                  <a:srgbClr val="252525"/>
                </a:solidFill>
                <a:latin typeface="Calibri"/>
                <a:cs typeface="Calibri"/>
              </a:rPr>
              <a:t> </a:t>
            </a:r>
            <a:r>
              <a:rPr spc="-5" dirty="0">
                <a:solidFill>
                  <a:srgbClr val="252525"/>
                </a:solidFill>
                <a:latin typeface="Calibri"/>
                <a:cs typeface="Calibri"/>
              </a:rPr>
              <a:t>reactions</a:t>
            </a:r>
            <a:endParaRPr dirty="0">
              <a:latin typeface="Times New Roman"/>
              <a:cs typeface="Times New Roman"/>
            </a:endParaRPr>
          </a:p>
          <a:p>
            <a:pPr marL="355600" marR="893444" indent="-342900">
              <a:lnSpc>
                <a:spcPct val="150000"/>
              </a:lnSpc>
              <a:buFont typeface="Arial"/>
              <a:buChar char="•"/>
              <a:tabLst>
                <a:tab pos="355600" algn="l"/>
                <a:tab pos="356235" algn="l"/>
              </a:tabLst>
            </a:pPr>
            <a:r>
              <a:rPr lang="tr-TR" sz="2000" b="1" spc="-5" dirty="0">
                <a:solidFill>
                  <a:srgbClr val="252525"/>
                </a:solidFill>
                <a:latin typeface="Calibri"/>
                <a:cs typeface="Calibri"/>
              </a:rPr>
              <a:t>U</a:t>
            </a:r>
            <a:r>
              <a:rPr sz="2000" b="1" spc="-5" dirty="0">
                <a:solidFill>
                  <a:srgbClr val="252525"/>
                </a:solidFill>
                <a:latin typeface="Calibri"/>
                <a:cs typeface="Calibri"/>
              </a:rPr>
              <a:t>se of continuous flow </a:t>
            </a:r>
            <a:r>
              <a:rPr sz="2000" b="1" spc="-15" dirty="0">
                <a:solidFill>
                  <a:srgbClr val="252525"/>
                </a:solidFill>
                <a:latin typeface="Calibri"/>
                <a:cs typeface="Calibri"/>
              </a:rPr>
              <a:t>cell-separator </a:t>
            </a:r>
            <a:r>
              <a:rPr lang="tr-TR" sz="2000" b="1" spc="-15" dirty="0">
                <a:solidFill>
                  <a:srgbClr val="252525"/>
                </a:solidFill>
                <a:latin typeface="Calibri"/>
                <a:cs typeface="Calibri"/>
              </a:rPr>
              <a:t> </a:t>
            </a:r>
            <a:r>
              <a:rPr lang="en-US" sz="2000" spc="-5" dirty="0">
                <a:solidFill>
                  <a:srgbClr val="252525"/>
                </a:solidFill>
                <a:cs typeface="Calibri"/>
              </a:rPr>
              <a:t>such </a:t>
            </a:r>
            <a:r>
              <a:rPr lang="en-US" sz="2000" dirty="0">
                <a:solidFill>
                  <a:srgbClr val="252525"/>
                </a:solidFill>
                <a:cs typeface="Calibri"/>
              </a:rPr>
              <a:t>as </a:t>
            </a:r>
            <a:r>
              <a:rPr lang="en-US" sz="2000" spc="-5" dirty="0" err="1">
                <a:solidFill>
                  <a:srgbClr val="252525"/>
                </a:solidFill>
                <a:cs typeface="Calibri"/>
              </a:rPr>
              <a:t>Cobe</a:t>
            </a:r>
            <a:r>
              <a:rPr lang="en-US" sz="2000" spc="-5" dirty="0">
                <a:solidFill>
                  <a:srgbClr val="252525"/>
                </a:solidFill>
                <a:cs typeface="Calibri"/>
              </a:rPr>
              <a:t>  </a:t>
            </a:r>
            <a:r>
              <a:rPr lang="en-US" sz="2000" spc="-15" dirty="0">
                <a:solidFill>
                  <a:srgbClr val="252525"/>
                </a:solidFill>
                <a:cs typeface="Calibri"/>
              </a:rPr>
              <a:t>Spectra </a:t>
            </a:r>
            <a:r>
              <a:rPr lang="en-US" sz="2000" spc="-5" dirty="0">
                <a:solidFill>
                  <a:srgbClr val="252525"/>
                </a:solidFill>
                <a:cs typeface="Calibri"/>
              </a:rPr>
              <a:t>allows</a:t>
            </a:r>
            <a:r>
              <a:rPr lang="en-US" sz="2000" spc="-95" dirty="0">
                <a:solidFill>
                  <a:srgbClr val="252525"/>
                </a:solidFill>
                <a:cs typeface="Calibri"/>
              </a:rPr>
              <a:t> </a:t>
            </a:r>
            <a:r>
              <a:rPr lang="en-US" sz="2000" spc="-25" dirty="0">
                <a:solidFill>
                  <a:srgbClr val="252525"/>
                </a:solidFill>
                <a:cs typeface="Calibri"/>
              </a:rPr>
              <a:t>for</a:t>
            </a:r>
            <a:endParaRPr lang="tr-TR" sz="2000" b="1" spc="-15" dirty="0">
              <a:solidFill>
                <a:srgbClr val="252525"/>
              </a:solidFill>
              <a:latin typeface="Calibri"/>
              <a:cs typeface="Calibri"/>
            </a:endParaRPr>
          </a:p>
          <a:p>
            <a:pPr marL="756285" lvl="1" indent="-286385">
              <a:lnSpc>
                <a:spcPct val="150000"/>
              </a:lnSpc>
              <a:spcBef>
                <a:spcPts val="15"/>
              </a:spcBef>
              <a:buFont typeface="Arial"/>
              <a:buChar char="–"/>
              <a:tabLst>
                <a:tab pos="756920" algn="l"/>
              </a:tabLst>
            </a:pPr>
            <a:r>
              <a:rPr sz="2000" spc="-5" dirty="0">
                <a:solidFill>
                  <a:srgbClr val="252525"/>
                </a:solidFill>
                <a:latin typeface="Calibri"/>
                <a:cs typeface="Calibri"/>
              </a:rPr>
              <a:t>residual erythrocyte </a:t>
            </a:r>
            <a:r>
              <a:rPr sz="2000" spc="-10" dirty="0">
                <a:solidFill>
                  <a:srgbClr val="252525"/>
                </a:solidFill>
                <a:latin typeface="Calibri"/>
                <a:cs typeface="Calibri"/>
              </a:rPr>
              <a:t>volume </a:t>
            </a:r>
            <a:r>
              <a:rPr sz="2000" dirty="0">
                <a:solidFill>
                  <a:srgbClr val="252525"/>
                </a:solidFill>
                <a:latin typeface="Calibri"/>
                <a:cs typeface="Calibri"/>
              </a:rPr>
              <a:t>&lt;</a:t>
            </a:r>
            <a:r>
              <a:rPr sz="2000" spc="-5" dirty="0">
                <a:solidFill>
                  <a:srgbClr val="252525"/>
                </a:solidFill>
                <a:latin typeface="Calibri"/>
                <a:cs typeface="Calibri"/>
              </a:rPr>
              <a:t> 0,2ml/kg</a:t>
            </a:r>
            <a:endParaRPr sz="2000" dirty="0">
              <a:latin typeface="Calibri"/>
              <a:cs typeface="Calibri"/>
            </a:endParaRPr>
          </a:p>
          <a:p>
            <a:pPr marL="756285" lvl="1" indent="-286385">
              <a:lnSpc>
                <a:spcPct val="150000"/>
              </a:lnSpc>
              <a:buFont typeface="Arial"/>
              <a:buChar char="–"/>
              <a:tabLst>
                <a:tab pos="756920" algn="l"/>
              </a:tabLst>
            </a:pPr>
            <a:r>
              <a:rPr sz="2000" spc="-5" dirty="0">
                <a:solidFill>
                  <a:srgbClr val="252525"/>
                </a:solidFill>
                <a:latin typeface="Calibri"/>
                <a:cs typeface="Calibri"/>
              </a:rPr>
              <a:t>final </a:t>
            </a:r>
            <a:r>
              <a:rPr sz="2000" spc="-10" dirty="0">
                <a:solidFill>
                  <a:srgbClr val="252525"/>
                </a:solidFill>
                <a:latin typeface="Calibri"/>
                <a:cs typeface="Calibri"/>
              </a:rPr>
              <a:t>volume </a:t>
            </a:r>
            <a:r>
              <a:rPr sz="2000" dirty="0">
                <a:solidFill>
                  <a:srgbClr val="252525"/>
                </a:solidFill>
                <a:latin typeface="Calibri"/>
                <a:cs typeface="Calibri"/>
              </a:rPr>
              <a:t>&lt;</a:t>
            </a:r>
            <a:r>
              <a:rPr sz="2000" spc="-70" dirty="0">
                <a:solidFill>
                  <a:srgbClr val="252525"/>
                </a:solidFill>
                <a:latin typeface="Calibri"/>
                <a:cs typeface="Calibri"/>
              </a:rPr>
              <a:t> </a:t>
            </a:r>
            <a:r>
              <a:rPr sz="2000" dirty="0">
                <a:solidFill>
                  <a:srgbClr val="252525"/>
                </a:solidFill>
                <a:latin typeface="Calibri"/>
                <a:cs typeface="Calibri"/>
              </a:rPr>
              <a:t>10ml/kg</a:t>
            </a:r>
            <a:endParaRPr sz="2000" dirty="0">
              <a:latin typeface="Calibri"/>
              <a:cs typeface="Calibri"/>
            </a:endParaRPr>
          </a:p>
          <a:p>
            <a:pPr marL="756285" lvl="1" indent="-286385">
              <a:lnSpc>
                <a:spcPct val="150000"/>
              </a:lnSpc>
              <a:buFont typeface="Arial"/>
              <a:buChar char="–"/>
              <a:tabLst>
                <a:tab pos="756920" algn="l"/>
              </a:tabLst>
            </a:pPr>
            <a:r>
              <a:rPr sz="2000" spc="-5" dirty="0">
                <a:solidFill>
                  <a:srgbClr val="252525"/>
                </a:solidFill>
                <a:latin typeface="Calibri"/>
                <a:cs typeface="Calibri"/>
              </a:rPr>
              <a:t>CD34+ </a:t>
            </a:r>
            <a:r>
              <a:rPr sz="2000" spc="-10" dirty="0">
                <a:solidFill>
                  <a:srgbClr val="252525"/>
                </a:solidFill>
                <a:latin typeface="Calibri"/>
                <a:cs typeface="Calibri"/>
              </a:rPr>
              <a:t>recovery around</a:t>
            </a:r>
            <a:r>
              <a:rPr sz="2000" spc="-70" dirty="0">
                <a:solidFill>
                  <a:srgbClr val="252525"/>
                </a:solidFill>
                <a:latin typeface="Calibri"/>
                <a:cs typeface="Calibri"/>
              </a:rPr>
              <a:t> </a:t>
            </a:r>
            <a:r>
              <a:rPr sz="2000" spc="-10" dirty="0">
                <a:solidFill>
                  <a:srgbClr val="252525"/>
                </a:solidFill>
                <a:latin typeface="Calibri"/>
                <a:cs typeface="Calibri"/>
              </a:rPr>
              <a:t>80-90%</a:t>
            </a:r>
            <a:endParaRPr sz="2000" dirty="0">
              <a:latin typeface="Calibri"/>
              <a:cs typeface="Calibri"/>
            </a:endParaRPr>
          </a:p>
        </p:txBody>
      </p:sp>
    </p:spTree>
    <p:extLst>
      <p:ext uri="{BB962C8B-B14F-4D97-AF65-F5344CB8AC3E}">
        <p14:creationId xmlns:p14="http://schemas.microsoft.com/office/powerpoint/2010/main" val="17453994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06401" y="1752605"/>
            <a:ext cx="11537155" cy="4231928"/>
          </a:xfrm>
          <a:prstGeom prst="rect">
            <a:avLst/>
          </a:prstGeom>
        </p:spPr>
        <p:txBody>
          <a:bodyPr vert="horz" wrap="square" lIns="0" tIns="0" rIns="0" bIns="0" rtlCol="0">
            <a:spAutoFit/>
          </a:bodyPr>
          <a:lstStyle/>
          <a:p>
            <a:pPr marL="355600" indent="-342900">
              <a:lnSpc>
                <a:spcPct val="150000"/>
              </a:lnSpc>
              <a:buChar char="•"/>
              <a:tabLst>
                <a:tab pos="354965" algn="l"/>
                <a:tab pos="355600" algn="l"/>
              </a:tabLst>
            </a:pPr>
            <a:r>
              <a:rPr lang="tr-TR" sz="2000" b="1" dirty="0">
                <a:solidFill>
                  <a:srgbClr val="252525"/>
                </a:solidFill>
                <a:latin typeface="Arial"/>
                <a:cs typeface="Arial"/>
              </a:rPr>
              <a:t>C</a:t>
            </a:r>
            <a:r>
              <a:rPr sz="2000" b="1" dirty="0" err="1">
                <a:solidFill>
                  <a:srgbClr val="252525"/>
                </a:solidFill>
                <a:latin typeface="Arial"/>
                <a:cs typeface="Arial"/>
              </a:rPr>
              <a:t>ollection</a:t>
            </a:r>
            <a:r>
              <a:rPr sz="2000" b="1" dirty="0">
                <a:solidFill>
                  <a:srgbClr val="252525"/>
                </a:solidFill>
                <a:latin typeface="Arial"/>
                <a:cs typeface="Arial"/>
              </a:rPr>
              <a:t> at term (&gt; </a:t>
            </a:r>
            <a:r>
              <a:rPr sz="2000" b="1" spc="-10" dirty="0">
                <a:solidFill>
                  <a:srgbClr val="252525"/>
                </a:solidFill>
                <a:latin typeface="Arial"/>
                <a:cs typeface="Arial"/>
              </a:rPr>
              <a:t>37</a:t>
            </a:r>
            <a:r>
              <a:rPr sz="2000" b="1" spc="-114" dirty="0">
                <a:solidFill>
                  <a:srgbClr val="252525"/>
                </a:solidFill>
                <a:latin typeface="Arial"/>
                <a:cs typeface="Arial"/>
              </a:rPr>
              <a:t> </a:t>
            </a:r>
            <a:r>
              <a:rPr sz="2000" b="1" dirty="0">
                <a:solidFill>
                  <a:srgbClr val="252525"/>
                </a:solidFill>
                <a:latin typeface="Arial"/>
                <a:cs typeface="Arial"/>
              </a:rPr>
              <a:t>weeks)</a:t>
            </a:r>
            <a:endParaRPr sz="2000" b="1" dirty="0">
              <a:latin typeface="Arial"/>
              <a:cs typeface="Arial"/>
            </a:endParaRPr>
          </a:p>
          <a:p>
            <a:pPr marL="756285" lvl="1" indent="-286385">
              <a:lnSpc>
                <a:spcPct val="150000"/>
              </a:lnSpc>
              <a:spcBef>
                <a:spcPts val="10"/>
              </a:spcBef>
              <a:buChar char="–"/>
              <a:tabLst>
                <a:tab pos="756920" algn="l"/>
              </a:tabLst>
            </a:pPr>
            <a:r>
              <a:rPr sz="2000" spc="-5" dirty="0">
                <a:solidFill>
                  <a:srgbClr val="252525"/>
                </a:solidFill>
                <a:latin typeface="Arial"/>
                <a:cs typeface="Arial"/>
              </a:rPr>
              <a:t>umbilical vein puncture with placenta </a:t>
            </a:r>
            <a:r>
              <a:rPr sz="2000" i="1" spc="-5" dirty="0">
                <a:solidFill>
                  <a:srgbClr val="252525"/>
                </a:solidFill>
                <a:latin typeface="Arial"/>
                <a:cs typeface="Arial"/>
              </a:rPr>
              <a:t>in </a:t>
            </a:r>
            <a:r>
              <a:rPr sz="2000" i="1" dirty="0">
                <a:solidFill>
                  <a:srgbClr val="252525"/>
                </a:solidFill>
                <a:latin typeface="Arial"/>
                <a:cs typeface="Arial"/>
              </a:rPr>
              <a:t>utero</a:t>
            </a:r>
            <a:r>
              <a:rPr sz="2000" dirty="0">
                <a:solidFill>
                  <a:srgbClr val="252525"/>
                </a:solidFill>
                <a:latin typeface="Arial"/>
                <a:cs typeface="Arial"/>
              </a:rPr>
              <a:t>,</a:t>
            </a:r>
            <a:r>
              <a:rPr sz="2000" spc="120" dirty="0">
                <a:solidFill>
                  <a:srgbClr val="252525"/>
                </a:solidFill>
                <a:latin typeface="Arial"/>
                <a:cs typeface="Arial"/>
              </a:rPr>
              <a:t> </a:t>
            </a:r>
            <a:r>
              <a:rPr sz="2000" dirty="0">
                <a:solidFill>
                  <a:srgbClr val="252525"/>
                </a:solidFill>
                <a:latin typeface="Arial"/>
                <a:cs typeface="Arial"/>
              </a:rPr>
              <a:t>after</a:t>
            </a:r>
            <a:endParaRPr sz="2000" dirty="0">
              <a:latin typeface="Arial"/>
              <a:cs typeface="Arial"/>
            </a:endParaRPr>
          </a:p>
          <a:p>
            <a:pPr marL="1155065" lvl="2" indent="-227965">
              <a:lnSpc>
                <a:spcPct val="150000"/>
              </a:lnSpc>
              <a:buChar char="•"/>
              <a:tabLst>
                <a:tab pos="1155065" algn="l"/>
                <a:tab pos="1155700" algn="l"/>
              </a:tabLst>
            </a:pPr>
            <a:r>
              <a:rPr sz="2000" dirty="0">
                <a:solidFill>
                  <a:srgbClr val="252525"/>
                </a:solidFill>
                <a:latin typeface="Arial"/>
                <a:cs typeface="Arial"/>
              </a:rPr>
              <a:t>vaginal</a:t>
            </a:r>
            <a:r>
              <a:rPr sz="2000" spc="-100" dirty="0">
                <a:solidFill>
                  <a:srgbClr val="252525"/>
                </a:solidFill>
                <a:latin typeface="Arial"/>
                <a:cs typeface="Arial"/>
              </a:rPr>
              <a:t> </a:t>
            </a:r>
            <a:r>
              <a:rPr sz="2000" dirty="0">
                <a:solidFill>
                  <a:srgbClr val="252525"/>
                </a:solidFill>
                <a:latin typeface="Arial"/>
                <a:cs typeface="Arial"/>
              </a:rPr>
              <a:t>delivery</a:t>
            </a:r>
            <a:endParaRPr sz="2000" dirty="0">
              <a:latin typeface="Arial"/>
              <a:cs typeface="Arial"/>
            </a:endParaRPr>
          </a:p>
          <a:p>
            <a:pPr marL="1155065" lvl="2" indent="-227965">
              <a:lnSpc>
                <a:spcPct val="150000"/>
              </a:lnSpc>
              <a:buChar char="•"/>
              <a:tabLst>
                <a:tab pos="1155065" algn="l"/>
                <a:tab pos="1155700" algn="l"/>
              </a:tabLst>
            </a:pPr>
            <a:r>
              <a:rPr sz="2000" dirty="0">
                <a:solidFill>
                  <a:srgbClr val="252525"/>
                </a:solidFill>
                <a:latin typeface="Arial"/>
                <a:cs typeface="Arial"/>
              </a:rPr>
              <a:t>cesarean</a:t>
            </a:r>
            <a:r>
              <a:rPr sz="2000" spc="-120" dirty="0">
                <a:solidFill>
                  <a:srgbClr val="252525"/>
                </a:solidFill>
                <a:latin typeface="Arial"/>
                <a:cs typeface="Arial"/>
              </a:rPr>
              <a:t> </a:t>
            </a:r>
            <a:r>
              <a:rPr sz="2000" dirty="0">
                <a:solidFill>
                  <a:srgbClr val="252525"/>
                </a:solidFill>
                <a:latin typeface="Arial"/>
                <a:cs typeface="Arial"/>
              </a:rPr>
              <a:t>section</a:t>
            </a:r>
            <a:endParaRPr sz="2000" dirty="0">
              <a:latin typeface="Arial"/>
              <a:cs typeface="Arial"/>
            </a:endParaRPr>
          </a:p>
          <a:p>
            <a:pPr marL="756285" marR="13335" lvl="1" indent="-286385">
              <a:lnSpc>
                <a:spcPct val="150000"/>
              </a:lnSpc>
              <a:spcBef>
                <a:spcPts val="575"/>
              </a:spcBef>
              <a:buChar char="–"/>
              <a:tabLst>
                <a:tab pos="756920" algn="l"/>
              </a:tabLst>
            </a:pPr>
            <a:r>
              <a:rPr sz="2000" spc="-5" dirty="0">
                <a:solidFill>
                  <a:srgbClr val="252525"/>
                </a:solidFill>
                <a:latin typeface="Arial"/>
                <a:cs typeface="Arial"/>
              </a:rPr>
              <a:t>collection by gravity using a bag </a:t>
            </a:r>
            <a:r>
              <a:rPr sz="2000" dirty="0">
                <a:solidFill>
                  <a:srgbClr val="252525"/>
                </a:solidFill>
                <a:latin typeface="Arial"/>
                <a:cs typeface="Arial"/>
              </a:rPr>
              <a:t>system </a:t>
            </a:r>
            <a:r>
              <a:rPr sz="2000" spc="-5" dirty="0">
                <a:solidFill>
                  <a:srgbClr val="252525"/>
                </a:solidFill>
                <a:latin typeface="Arial"/>
                <a:cs typeface="Arial"/>
              </a:rPr>
              <a:t>containing  </a:t>
            </a:r>
            <a:r>
              <a:rPr sz="2000" spc="-10" dirty="0">
                <a:solidFill>
                  <a:srgbClr val="252525"/>
                </a:solidFill>
                <a:latin typeface="Arial"/>
                <a:cs typeface="Arial"/>
              </a:rPr>
              <a:t>ACD</a:t>
            </a:r>
            <a:endParaRPr sz="2000" dirty="0">
              <a:latin typeface="Arial"/>
              <a:cs typeface="Arial"/>
            </a:endParaRPr>
          </a:p>
          <a:p>
            <a:pPr lvl="1">
              <a:lnSpc>
                <a:spcPct val="150000"/>
              </a:lnSpc>
              <a:spcBef>
                <a:spcPts val="25"/>
              </a:spcBef>
              <a:buClr>
                <a:srgbClr val="252525"/>
              </a:buClr>
              <a:buFont typeface="Arial"/>
              <a:buChar char="–"/>
            </a:pPr>
            <a:endParaRPr sz="2000" dirty="0">
              <a:latin typeface="Times New Roman"/>
              <a:cs typeface="Times New Roman"/>
            </a:endParaRPr>
          </a:p>
          <a:p>
            <a:pPr marL="355600" marR="1427480" indent="-342900">
              <a:lnSpc>
                <a:spcPct val="150000"/>
              </a:lnSpc>
              <a:buFontTx/>
              <a:buChar char="•"/>
              <a:tabLst>
                <a:tab pos="354965" algn="l"/>
                <a:tab pos="355600" algn="l"/>
              </a:tabLst>
            </a:pPr>
            <a:r>
              <a:rPr lang="tr-TR" sz="2000" b="1" dirty="0">
                <a:solidFill>
                  <a:srgbClr val="252525"/>
                </a:solidFill>
                <a:latin typeface="Arial"/>
                <a:cs typeface="Arial"/>
              </a:rPr>
              <a:t>S</a:t>
            </a:r>
            <a:r>
              <a:rPr sz="2000" b="1" dirty="0" err="1">
                <a:solidFill>
                  <a:srgbClr val="252525"/>
                </a:solidFill>
                <a:latin typeface="Arial"/>
                <a:cs typeface="Arial"/>
              </a:rPr>
              <a:t>ince</a:t>
            </a:r>
            <a:r>
              <a:rPr sz="2000" b="1" dirty="0">
                <a:solidFill>
                  <a:srgbClr val="252525"/>
                </a:solidFill>
                <a:latin typeface="Arial"/>
                <a:cs typeface="Arial"/>
              </a:rPr>
              <a:t> </a:t>
            </a:r>
            <a:r>
              <a:rPr sz="2000" b="1" spc="-5" dirty="0">
                <a:solidFill>
                  <a:srgbClr val="252525"/>
                </a:solidFill>
                <a:latin typeface="Arial"/>
                <a:cs typeface="Arial"/>
              </a:rPr>
              <a:t>cell dose is </a:t>
            </a:r>
            <a:r>
              <a:rPr sz="2000" b="1" dirty="0">
                <a:solidFill>
                  <a:srgbClr val="252525"/>
                </a:solidFill>
                <a:latin typeface="Arial"/>
                <a:cs typeface="Arial"/>
              </a:rPr>
              <a:t>the </a:t>
            </a:r>
            <a:r>
              <a:rPr sz="2000" b="1" spc="-5" dirty="0">
                <a:solidFill>
                  <a:srgbClr val="252525"/>
                </a:solidFill>
                <a:latin typeface="Arial"/>
                <a:cs typeface="Arial"/>
              </a:rPr>
              <a:t>main limitation </a:t>
            </a:r>
            <a:r>
              <a:rPr sz="2000" dirty="0">
                <a:solidFill>
                  <a:srgbClr val="252525"/>
                </a:solidFill>
                <a:latin typeface="Arial"/>
                <a:cs typeface="Arial"/>
              </a:rPr>
              <a:t>of  it </a:t>
            </a:r>
            <a:r>
              <a:rPr sz="2000" spc="-5" dirty="0">
                <a:solidFill>
                  <a:srgbClr val="252525"/>
                </a:solidFill>
                <a:latin typeface="Arial"/>
                <a:cs typeface="Arial"/>
              </a:rPr>
              <a:t>is</a:t>
            </a:r>
            <a:r>
              <a:rPr lang="tr-TR" sz="2000" spc="-5" dirty="0">
                <a:solidFill>
                  <a:srgbClr val="252525"/>
                </a:solidFill>
                <a:latin typeface="Arial"/>
                <a:cs typeface="Arial"/>
              </a:rPr>
              <a:t> </a:t>
            </a:r>
            <a:r>
              <a:rPr sz="2000" spc="-5" dirty="0">
                <a:solidFill>
                  <a:srgbClr val="252525"/>
                </a:solidFill>
                <a:latin typeface="Arial"/>
                <a:cs typeface="Arial"/>
              </a:rPr>
              <a:t>important </a:t>
            </a:r>
            <a:r>
              <a:rPr sz="2000" dirty="0">
                <a:solidFill>
                  <a:srgbClr val="252525"/>
                </a:solidFill>
                <a:latin typeface="Arial"/>
                <a:cs typeface="Arial"/>
              </a:rPr>
              <a:t>to</a:t>
            </a:r>
            <a:r>
              <a:rPr sz="2000" spc="-25" dirty="0">
                <a:solidFill>
                  <a:srgbClr val="252525"/>
                </a:solidFill>
                <a:latin typeface="Arial"/>
                <a:cs typeface="Arial"/>
              </a:rPr>
              <a:t> </a:t>
            </a:r>
            <a:r>
              <a:rPr sz="2000" spc="-5" dirty="0">
                <a:solidFill>
                  <a:srgbClr val="252525"/>
                </a:solidFill>
                <a:latin typeface="Arial"/>
                <a:cs typeface="Arial"/>
              </a:rPr>
              <a:t>optimize</a:t>
            </a:r>
            <a:r>
              <a:rPr lang="tr-TR" sz="2000" spc="-5" dirty="0">
                <a:solidFill>
                  <a:srgbClr val="252525"/>
                </a:solidFill>
                <a:latin typeface="Arial"/>
                <a:cs typeface="Arial"/>
              </a:rPr>
              <a:t> </a:t>
            </a:r>
            <a:r>
              <a:rPr lang="tr-TR" sz="2000" spc="-10" dirty="0">
                <a:solidFill>
                  <a:srgbClr val="252525"/>
                </a:solidFill>
                <a:latin typeface="Arial"/>
                <a:cs typeface="Arial"/>
              </a:rPr>
              <a:t>UCB</a:t>
            </a:r>
            <a:r>
              <a:rPr lang="tr-TR" sz="2000" spc="-90" dirty="0">
                <a:solidFill>
                  <a:srgbClr val="252525"/>
                </a:solidFill>
                <a:latin typeface="Arial"/>
                <a:cs typeface="Arial"/>
              </a:rPr>
              <a:t> </a:t>
            </a:r>
            <a:r>
              <a:rPr lang="tr-TR" sz="2000" dirty="0" err="1">
                <a:solidFill>
                  <a:srgbClr val="252525"/>
                </a:solidFill>
                <a:latin typeface="Arial"/>
                <a:cs typeface="Arial"/>
              </a:rPr>
              <a:t>use</a:t>
            </a:r>
            <a:r>
              <a:rPr lang="tr-TR" sz="2000" dirty="0">
                <a:solidFill>
                  <a:srgbClr val="252525"/>
                </a:solidFill>
                <a:latin typeface="Arial"/>
                <a:cs typeface="Arial"/>
              </a:rPr>
              <a:t>,</a:t>
            </a:r>
            <a:endParaRPr sz="2000" dirty="0">
              <a:latin typeface="Arial"/>
              <a:cs typeface="Arial"/>
            </a:endParaRPr>
          </a:p>
          <a:p>
            <a:pPr marL="756285" lvl="1" indent="-286385">
              <a:lnSpc>
                <a:spcPct val="150000"/>
              </a:lnSpc>
              <a:spcBef>
                <a:spcPts val="10"/>
              </a:spcBef>
              <a:buChar char="–"/>
              <a:tabLst>
                <a:tab pos="756920" algn="l"/>
              </a:tabLst>
            </a:pPr>
            <a:r>
              <a:rPr sz="2000" spc="-5" dirty="0">
                <a:solidFill>
                  <a:srgbClr val="252525"/>
                </a:solidFill>
                <a:latin typeface="Arial"/>
                <a:cs typeface="Arial"/>
              </a:rPr>
              <a:t>donor</a:t>
            </a:r>
            <a:r>
              <a:rPr sz="2000" spc="-45" dirty="0">
                <a:solidFill>
                  <a:srgbClr val="252525"/>
                </a:solidFill>
                <a:latin typeface="Arial"/>
                <a:cs typeface="Arial"/>
              </a:rPr>
              <a:t> </a:t>
            </a:r>
            <a:r>
              <a:rPr sz="2000" spc="-5" dirty="0">
                <a:solidFill>
                  <a:srgbClr val="252525"/>
                </a:solidFill>
                <a:latin typeface="Arial"/>
                <a:cs typeface="Arial"/>
              </a:rPr>
              <a:t>selection</a:t>
            </a:r>
            <a:endParaRPr sz="2000" dirty="0">
              <a:latin typeface="Arial"/>
              <a:cs typeface="Arial"/>
            </a:endParaRPr>
          </a:p>
          <a:p>
            <a:pPr marL="756285" lvl="1" indent="-286385">
              <a:lnSpc>
                <a:spcPct val="150000"/>
              </a:lnSpc>
              <a:buChar char="–"/>
              <a:tabLst>
                <a:tab pos="756920" algn="l"/>
              </a:tabLst>
            </a:pPr>
            <a:r>
              <a:rPr sz="2000" spc="-5" dirty="0">
                <a:solidFill>
                  <a:srgbClr val="252525"/>
                </a:solidFill>
                <a:latin typeface="Arial"/>
                <a:cs typeface="Arial"/>
              </a:rPr>
              <a:t>collection</a:t>
            </a:r>
            <a:r>
              <a:rPr sz="2000" spc="-45" dirty="0">
                <a:solidFill>
                  <a:srgbClr val="252525"/>
                </a:solidFill>
                <a:latin typeface="Arial"/>
                <a:cs typeface="Arial"/>
              </a:rPr>
              <a:t> </a:t>
            </a:r>
            <a:r>
              <a:rPr sz="2000" dirty="0">
                <a:solidFill>
                  <a:srgbClr val="252525"/>
                </a:solidFill>
                <a:latin typeface="Arial"/>
                <a:cs typeface="Arial"/>
              </a:rPr>
              <a:t>method</a:t>
            </a:r>
            <a:endParaRPr sz="2000" dirty="0">
              <a:latin typeface="Arial"/>
              <a:cs typeface="Arial"/>
            </a:endParaRPr>
          </a:p>
        </p:txBody>
      </p:sp>
      <p:sp>
        <p:nvSpPr>
          <p:cNvPr id="5" name="object 5"/>
          <p:cNvSpPr/>
          <p:nvPr/>
        </p:nvSpPr>
        <p:spPr>
          <a:xfrm>
            <a:off x="9296400" y="1600200"/>
            <a:ext cx="2336800" cy="1924050"/>
          </a:xfrm>
          <a:prstGeom prst="rect">
            <a:avLst/>
          </a:prstGeom>
          <a:blipFill>
            <a:blip r:embed="rId2" cstate="print"/>
            <a:stretch>
              <a:fillRect/>
            </a:stretch>
          </a:blipFill>
        </p:spPr>
        <p:txBody>
          <a:bodyPr wrap="square" lIns="0" tIns="0" rIns="0" bIns="0" rtlCol="0"/>
          <a:lstStyle/>
          <a:p>
            <a:endParaRPr/>
          </a:p>
        </p:txBody>
      </p:sp>
      <p:sp>
        <p:nvSpPr>
          <p:cNvPr id="6" name="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a:solidFill>
                  <a:schemeClr val="tx2"/>
                </a:solidFill>
                <a:cs typeface="Arial"/>
                <a:sym typeface="Wingdings"/>
              </a:rPr>
              <a:t>   </a:t>
            </a:r>
            <a:r>
              <a:rPr lang="en-US" sz="2400" b="1" kern="0" dirty="0">
                <a:solidFill>
                  <a:schemeClr val="tx2"/>
                </a:solidFill>
                <a:cs typeface="Arial"/>
              </a:rPr>
              <a:t>Stem Cell Mobilization</a:t>
            </a:r>
            <a:r>
              <a:rPr lang="tr-TR" sz="2400" b="1" kern="0" dirty="0">
                <a:solidFill>
                  <a:schemeClr val="tx2"/>
                </a:solidFill>
                <a:cs typeface="Arial"/>
              </a:rPr>
              <a:t> &amp; Collection</a:t>
            </a:r>
            <a:endParaRPr lang="tr-TR" sz="2400" dirty="0">
              <a:solidFill>
                <a:schemeClr val="tx2"/>
              </a:solidFill>
            </a:endParaRPr>
          </a:p>
        </p:txBody>
      </p:sp>
      <p:sp>
        <p:nvSpPr>
          <p:cNvPr id="7" name="6 Metin kutusu"/>
          <p:cNvSpPr txBox="1"/>
          <p:nvPr/>
        </p:nvSpPr>
        <p:spPr>
          <a:xfrm>
            <a:off x="533400" y="762000"/>
            <a:ext cx="3962400" cy="1477328"/>
          </a:xfrm>
          <a:prstGeom prst="rect">
            <a:avLst/>
          </a:prstGeom>
          <a:noFill/>
        </p:spPr>
        <p:txBody>
          <a:bodyPr wrap="square" rtlCol="0">
            <a:spAutoFit/>
          </a:bodyPr>
          <a:lstStyle/>
          <a:p>
            <a:pPr marL="0" lvl="2"/>
            <a:r>
              <a:rPr lang="tr-TR" sz="3600" b="1" spc="-5" dirty="0">
                <a:solidFill>
                  <a:srgbClr val="C00000"/>
                </a:solidFill>
                <a:cs typeface="Arial"/>
              </a:rPr>
              <a:t>UC COLLECTION</a:t>
            </a:r>
            <a:endParaRPr lang="en-US" sz="3600" dirty="0">
              <a:solidFill>
                <a:srgbClr val="C00000"/>
              </a:solidFill>
              <a:cs typeface="Arial"/>
            </a:endParaRPr>
          </a:p>
          <a:p>
            <a:pPr marL="0" lvl="2"/>
            <a:endParaRPr lang="en-US" sz="3600" dirty="0">
              <a:solidFill>
                <a:srgbClr val="C00000"/>
              </a:solidFill>
              <a:cs typeface="Arial"/>
            </a:endParaRPr>
          </a:p>
          <a:p>
            <a:endParaRPr lang="tr-TR" dirty="0">
              <a:solidFill>
                <a:srgbClr val="C00000"/>
              </a:solidFill>
            </a:endParaRPr>
          </a:p>
        </p:txBody>
      </p:sp>
    </p:spTree>
    <p:extLst>
      <p:ext uri="{BB962C8B-B14F-4D97-AF65-F5344CB8AC3E}">
        <p14:creationId xmlns:p14="http://schemas.microsoft.com/office/powerpoint/2010/main" val="2534071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6"/>
          <p:cNvSpPr/>
          <p:nvPr/>
        </p:nvSpPr>
        <p:spPr>
          <a:xfrm>
            <a:off x="1828806" y="2438405"/>
            <a:ext cx="7081521" cy="3268979"/>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6400800" y="2667000"/>
            <a:ext cx="2133600" cy="432816"/>
          </a:xfrm>
          <a:prstGeom prst="rect">
            <a:avLst/>
          </a:prstGeom>
          <a:blipFill>
            <a:blip r:embed="rId3"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685807" y="1981210"/>
            <a:ext cx="10003367" cy="371897"/>
          </a:xfrm>
          <a:prstGeom prst="rect">
            <a:avLst/>
          </a:prstGeom>
        </p:spPr>
        <p:txBody>
          <a:bodyPr vert="horz" wrap="square" lIns="0" tIns="0" rIns="0" bIns="0" rtlCol="0">
            <a:spAutoFit/>
          </a:bodyPr>
          <a:lstStyle/>
          <a:p>
            <a:pPr marL="12065" marR="5080" algn="ctr">
              <a:lnSpc>
                <a:spcPts val="2900"/>
              </a:lnSpc>
              <a:spcBef>
                <a:spcPts val="240"/>
              </a:spcBef>
            </a:pPr>
            <a:r>
              <a:rPr sz="2000" spc="-5" dirty="0">
                <a:solidFill>
                  <a:srgbClr val="C00000"/>
                </a:solidFill>
              </a:rPr>
              <a:t>Peripheral-Blood Stem Cells versus Bone Marrow  from Unrelated</a:t>
            </a:r>
            <a:r>
              <a:rPr sz="2000" spc="-15" dirty="0">
                <a:solidFill>
                  <a:srgbClr val="C00000"/>
                </a:solidFill>
              </a:rPr>
              <a:t> </a:t>
            </a:r>
            <a:r>
              <a:rPr sz="2000" spc="-5" dirty="0">
                <a:solidFill>
                  <a:srgbClr val="C00000"/>
                </a:solidFill>
              </a:rPr>
              <a:t>Donors</a:t>
            </a:r>
            <a:endParaRPr sz="2000" dirty="0">
              <a:solidFill>
                <a:srgbClr val="C00000"/>
              </a:solidFill>
            </a:endParaRPr>
          </a:p>
        </p:txBody>
      </p:sp>
      <p:sp>
        <p:nvSpPr>
          <p:cNvPr id="7" name="6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a:solidFill>
                  <a:schemeClr val="tx2"/>
                </a:solidFill>
                <a:cs typeface="Arial"/>
                <a:sym typeface="Wingdings"/>
              </a:rPr>
              <a:t>   </a:t>
            </a:r>
            <a:r>
              <a:rPr lang="en-US" sz="2400" b="1" kern="0" dirty="0">
                <a:solidFill>
                  <a:schemeClr val="tx2"/>
                </a:solidFill>
                <a:cs typeface="Arial"/>
              </a:rPr>
              <a:t>Stem Cell Mobilization</a:t>
            </a:r>
            <a:r>
              <a:rPr lang="tr-TR" sz="2400" b="1" kern="0" dirty="0">
                <a:solidFill>
                  <a:schemeClr val="tx2"/>
                </a:solidFill>
                <a:cs typeface="Arial"/>
              </a:rPr>
              <a:t> &amp; Collection</a:t>
            </a:r>
            <a:endParaRPr lang="tr-TR" sz="2400" dirty="0">
              <a:solidFill>
                <a:schemeClr val="tx2"/>
              </a:solidFill>
            </a:endParaRPr>
          </a:p>
        </p:txBody>
      </p:sp>
      <p:sp>
        <p:nvSpPr>
          <p:cNvPr id="10" name="9 Dikdörtgen"/>
          <p:cNvSpPr/>
          <p:nvPr/>
        </p:nvSpPr>
        <p:spPr>
          <a:xfrm>
            <a:off x="6934200" y="3124200"/>
            <a:ext cx="1549142" cy="369332"/>
          </a:xfrm>
          <a:prstGeom prst="rect">
            <a:avLst/>
          </a:prstGeom>
        </p:spPr>
        <p:txBody>
          <a:bodyPr wrap="none">
            <a:spAutoFit/>
          </a:bodyPr>
          <a:lstStyle/>
          <a:p>
            <a:r>
              <a:rPr lang="tr-TR" u="sng" dirty="0" err="1"/>
              <a:t>Original</a:t>
            </a:r>
            <a:r>
              <a:rPr lang="tr-TR" u="sng" spc="-165" dirty="0"/>
              <a:t> </a:t>
            </a:r>
            <a:r>
              <a:rPr lang="tr-TR" u="sng" spc="-10" dirty="0" err="1"/>
              <a:t>Article</a:t>
            </a:r>
            <a:endParaRPr lang="tr-TR" u="sng" dirty="0"/>
          </a:p>
        </p:txBody>
      </p:sp>
      <p:sp>
        <p:nvSpPr>
          <p:cNvPr id="12" name="object 3"/>
          <p:cNvSpPr txBox="1"/>
          <p:nvPr/>
        </p:nvSpPr>
        <p:spPr>
          <a:xfrm>
            <a:off x="1981201" y="5867400"/>
            <a:ext cx="7603067" cy="184666"/>
          </a:xfrm>
          <a:prstGeom prst="rect">
            <a:avLst/>
          </a:prstGeom>
        </p:spPr>
        <p:txBody>
          <a:bodyPr vert="horz" wrap="square" lIns="0" tIns="0" rIns="0" bIns="0" rtlCol="0">
            <a:spAutoFit/>
          </a:bodyPr>
          <a:lstStyle/>
          <a:p>
            <a:pPr marL="12700">
              <a:lnSpc>
                <a:spcPct val="100000"/>
              </a:lnSpc>
            </a:pPr>
            <a:r>
              <a:rPr lang="tr-TR" sz="1200" spc="-10" dirty="0" err="1">
                <a:latin typeface="Arial"/>
                <a:cs typeface="Arial"/>
              </a:rPr>
              <a:t>Figure</a:t>
            </a:r>
            <a:r>
              <a:rPr lang="tr-TR" sz="1200" spc="-10" dirty="0">
                <a:latin typeface="Arial"/>
                <a:cs typeface="Arial"/>
              </a:rPr>
              <a:t>: </a:t>
            </a:r>
            <a:r>
              <a:rPr sz="1200" spc="-10" dirty="0">
                <a:latin typeface="Arial"/>
                <a:cs typeface="Arial"/>
              </a:rPr>
              <a:t>Survival </a:t>
            </a:r>
            <a:r>
              <a:rPr sz="1200" dirty="0">
                <a:latin typeface="Arial"/>
                <a:cs typeface="Arial"/>
              </a:rPr>
              <a:t>after </a:t>
            </a:r>
            <a:r>
              <a:rPr sz="1200" spc="-5" dirty="0">
                <a:latin typeface="Arial"/>
                <a:cs typeface="Arial"/>
              </a:rPr>
              <a:t>Randomization </a:t>
            </a:r>
            <a:r>
              <a:rPr sz="1200" dirty="0">
                <a:latin typeface="Arial"/>
                <a:cs typeface="Arial"/>
              </a:rPr>
              <a:t>in the </a:t>
            </a:r>
            <a:r>
              <a:rPr sz="1200" spc="-10" dirty="0">
                <a:latin typeface="Arial"/>
                <a:cs typeface="Arial"/>
              </a:rPr>
              <a:t>Intention-to-Treat</a:t>
            </a:r>
            <a:r>
              <a:rPr sz="1200" spc="5" dirty="0">
                <a:latin typeface="Arial"/>
                <a:cs typeface="Arial"/>
              </a:rPr>
              <a:t> </a:t>
            </a:r>
            <a:r>
              <a:rPr sz="1200" spc="-10" dirty="0">
                <a:latin typeface="Arial"/>
                <a:cs typeface="Arial"/>
              </a:rPr>
              <a:t>Analysis.</a:t>
            </a:r>
            <a:endParaRPr sz="1200" dirty="0">
              <a:latin typeface="Arial"/>
              <a:cs typeface="Arial"/>
            </a:endParaRPr>
          </a:p>
        </p:txBody>
      </p:sp>
      <p:sp>
        <p:nvSpPr>
          <p:cNvPr id="11" name="10 Dikdörtgen"/>
          <p:cNvSpPr/>
          <p:nvPr/>
        </p:nvSpPr>
        <p:spPr>
          <a:xfrm>
            <a:off x="304800" y="762006"/>
            <a:ext cx="11176000" cy="646331"/>
          </a:xfrm>
          <a:prstGeom prst="rect">
            <a:avLst/>
          </a:prstGeom>
        </p:spPr>
        <p:txBody>
          <a:bodyPr wrap="square">
            <a:spAutoFit/>
          </a:bodyPr>
          <a:lstStyle/>
          <a:p>
            <a:r>
              <a:rPr lang="tr-TR" sz="3600" b="1" spc="-5" dirty="0">
                <a:solidFill>
                  <a:srgbClr val="C00000"/>
                </a:solidFill>
              </a:rPr>
              <a:t>C</a:t>
            </a:r>
            <a:r>
              <a:rPr lang="en-US" sz="3600" b="1" spc="-5" dirty="0">
                <a:solidFill>
                  <a:srgbClr val="C00000"/>
                </a:solidFill>
              </a:rPr>
              <a:t>ell </a:t>
            </a:r>
            <a:r>
              <a:rPr lang="tr-TR" sz="3600" b="1" spc="-5" dirty="0">
                <a:solidFill>
                  <a:srgbClr val="C00000"/>
                </a:solidFill>
              </a:rPr>
              <a:t>D</a:t>
            </a:r>
            <a:r>
              <a:rPr lang="en-US" sz="3600" b="1" spc="-5" dirty="0" err="1">
                <a:solidFill>
                  <a:srgbClr val="C00000"/>
                </a:solidFill>
              </a:rPr>
              <a:t>ose</a:t>
            </a:r>
            <a:r>
              <a:rPr lang="en-US" sz="3600" b="1" spc="-5" dirty="0">
                <a:solidFill>
                  <a:srgbClr val="C00000"/>
                </a:solidFill>
              </a:rPr>
              <a:t> </a:t>
            </a:r>
            <a:r>
              <a:rPr lang="en-US" sz="3600" b="1" dirty="0">
                <a:solidFill>
                  <a:srgbClr val="C00000"/>
                </a:solidFill>
              </a:rPr>
              <a:t>and </a:t>
            </a:r>
            <a:r>
              <a:rPr lang="tr-TR" sz="3600" b="1" spc="-5" dirty="0">
                <a:solidFill>
                  <a:srgbClr val="C00000"/>
                </a:solidFill>
              </a:rPr>
              <a:t>S</a:t>
            </a:r>
            <a:r>
              <a:rPr lang="en-US" sz="3600" b="1" spc="-5" dirty="0" err="1">
                <a:solidFill>
                  <a:srgbClr val="C00000"/>
                </a:solidFill>
              </a:rPr>
              <a:t>ource</a:t>
            </a:r>
            <a:r>
              <a:rPr lang="en-US" sz="3600" b="1" spc="-5" dirty="0">
                <a:solidFill>
                  <a:srgbClr val="C00000"/>
                </a:solidFill>
              </a:rPr>
              <a:t>: </a:t>
            </a:r>
            <a:r>
              <a:rPr lang="tr-TR" sz="3600" b="1" spc="-5" dirty="0">
                <a:solidFill>
                  <a:srgbClr val="C00000"/>
                </a:solidFill>
              </a:rPr>
              <a:t> </a:t>
            </a:r>
            <a:r>
              <a:rPr lang="en-US" sz="3600" b="1" spc="-5" dirty="0">
                <a:solidFill>
                  <a:srgbClr val="203C82"/>
                </a:solidFill>
              </a:rPr>
              <a:t>effect</a:t>
            </a:r>
            <a:r>
              <a:rPr lang="en-US" sz="3600" b="1" spc="-25" dirty="0">
                <a:solidFill>
                  <a:srgbClr val="203C82"/>
                </a:solidFill>
              </a:rPr>
              <a:t> </a:t>
            </a:r>
            <a:r>
              <a:rPr lang="en-US" sz="3600" b="1" dirty="0">
                <a:solidFill>
                  <a:srgbClr val="203C82"/>
                </a:solidFill>
              </a:rPr>
              <a:t>on</a:t>
            </a:r>
            <a:r>
              <a:rPr lang="tr-TR" sz="3600" dirty="0"/>
              <a:t> </a:t>
            </a:r>
            <a:r>
              <a:rPr lang="en-US" sz="3600" b="1" spc="-5" dirty="0">
                <a:solidFill>
                  <a:srgbClr val="203C82"/>
                </a:solidFill>
              </a:rPr>
              <a:t>outcomes</a:t>
            </a:r>
            <a:endParaRPr lang="tr-TR" sz="3600" dirty="0"/>
          </a:p>
        </p:txBody>
      </p:sp>
    </p:spTree>
    <p:extLst>
      <p:ext uri="{BB962C8B-B14F-4D97-AF65-F5344CB8AC3E}">
        <p14:creationId xmlns:p14="http://schemas.microsoft.com/office/powerpoint/2010/main" val="768235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Picture 1"/>
          <p:cNvPicPr>
            <a:picLocks noChangeAspect="1" noChangeArrowheads="1"/>
          </p:cNvPicPr>
          <p:nvPr/>
        </p:nvPicPr>
        <p:blipFill>
          <a:blip r:embed="rId2" cstate="print"/>
          <a:srcRect/>
          <a:stretch>
            <a:fillRect/>
          </a:stretch>
        </p:blipFill>
        <p:spPr bwMode="auto">
          <a:xfrm>
            <a:off x="711206" y="1447804"/>
            <a:ext cx="7746999" cy="1076325"/>
          </a:xfrm>
          <a:prstGeom prst="rect">
            <a:avLst/>
          </a:prstGeom>
          <a:noFill/>
          <a:ln w="9525">
            <a:noFill/>
            <a:miter lim="800000"/>
            <a:headEnd/>
            <a:tailEnd/>
          </a:ln>
        </p:spPr>
      </p:pic>
      <p:pic>
        <p:nvPicPr>
          <p:cNvPr id="77826" name="Picture 2"/>
          <p:cNvPicPr>
            <a:picLocks noChangeAspect="1" noChangeArrowheads="1"/>
          </p:cNvPicPr>
          <p:nvPr/>
        </p:nvPicPr>
        <p:blipFill>
          <a:blip r:embed="rId3" cstate="print"/>
          <a:srcRect/>
          <a:stretch>
            <a:fillRect/>
          </a:stretch>
        </p:blipFill>
        <p:spPr bwMode="auto">
          <a:xfrm>
            <a:off x="711200" y="2514600"/>
            <a:ext cx="8890000" cy="3810000"/>
          </a:xfrm>
          <a:prstGeom prst="rect">
            <a:avLst/>
          </a:prstGeom>
          <a:noFill/>
          <a:ln w="9525">
            <a:noFill/>
            <a:miter lim="800000"/>
            <a:headEnd/>
            <a:tailEnd/>
          </a:ln>
        </p:spPr>
      </p:pic>
      <p:cxnSp>
        <p:nvCxnSpPr>
          <p:cNvPr id="6" name="5 Düz Ok Bağlayıcısı"/>
          <p:cNvCxnSpPr/>
          <p:nvPr/>
        </p:nvCxnSpPr>
        <p:spPr>
          <a:xfrm>
            <a:off x="8229600" y="3733800"/>
            <a:ext cx="203200" cy="304800"/>
          </a:xfrm>
          <a:prstGeom prst="straightConnector1">
            <a:avLst/>
          </a:prstGeom>
          <a:ln w="28575">
            <a:solidFill>
              <a:srgbClr val="679D2B"/>
            </a:solidFill>
            <a:tailEnd type="arrow"/>
          </a:ln>
        </p:spPr>
        <p:style>
          <a:lnRef idx="1">
            <a:schemeClr val="accent1"/>
          </a:lnRef>
          <a:fillRef idx="0">
            <a:schemeClr val="accent1"/>
          </a:fillRef>
          <a:effectRef idx="0">
            <a:schemeClr val="accent1"/>
          </a:effectRef>
          <a:fontRef idx="minor">
            <a:schemeClr val="tx1"/>
          </a:fontRef>
        </p:style>
      </p:cxnSp>
      <p:cxnSp>
        <p:nvCxnSpPr>
          <p:cNvPr id="7" name="6 Düz Ok Bağlayıcısı"/>
          <p:cNvCxnSpPr/>
          <p:nvPr/>
        </p:nvCxnSpPr>
        <p:spPr>
          <a:xfrm>
            <a:off x="2438400" y="5029200"/>
            <a:ext cx="203200" cy="304800"/>
          </a:xfrm>
          <a:prstGeom prst="straightConnector1">
            <a:avLst/>
          </a:prstGeom>
          <a:ln w="28575">
            <a:solidFill>
              <a:srgbClr val="679D2B"/>
            </a:solidFill>
            <a:tailEnd type="arrow"/>
          </a:ln>
        </p:spPr>
        <p:style>
          <a:lnRef idx="1">
            <a:schemeClr val="accent1"/>
          </a:lnRef>
          <a:fillRef idx="0">
            <a:schemeClr val="accent1"/>
          </a:fillRef>
          <a:effectRef idx="0">
            <a:schemeClr val="accent1"/>
          </a:effectRef>
          <a:fontRef idx="minor">
            <a:schemeClr val="tx1"/>
          </a:fontRef>
        </p:style>
      </p:cxnSp>
      <p:cxnSp>
        <p:nvCxnSpPr>
          <p:cNvPr id="8" name="7 Düz Ok Bağlayıcısı"/>
          <p:cNvCxnSpPr/>
          <p:nvPr/>
        </p:nvCxnSpPr>
        <p:spPr>
          <a:xfrm>
            <a:off x="5283200" y="5029200"/>
            <a:ext cx="203200" cy="304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8 Düz Ok Bağlayıcısı"/>
          <p:cNvCxnSpPr/>
          <p:nvPr/>
        </p:nvCxnSpPr>
        <p:spPr>
          <a:xfrm>
            <a:off x="2032000" y="3429000"/>
            <a:ext cx="203200" cy="304800"/>
          </a:xfrm>
          <a:prstGeom prst="straightConnector1">
            <a:avLst/>
          </a:prstGeom>
          <a:ln w="28575">
            <a:solidFill>
              <a:srgbClr val="679D2B"/>
            </a:solidFill>
            <a:tailEnd type="arrow"/>
          </a:ln>
        </p:spPr>
        <p:style>
          <a:lnRef idx="1">
            <a:schemeClr val="accent1"/>
          </a:lnRef>
          <a:fillRef idx="0">
            <a:schemeClr val="accent1"/>
          </a:fillRef>
          <a:effectRef idx="0">
            <a:schemeClr val="accent1"/>
          </a:effectRef>
          <a:fontRef idx="minor">
            <a:schemeClr val="tx1"/>
          </a:fontRef>
        </p:style>
      </p:cxnSp>
      <p:sp>
        <p:nvSpPr>
          <p:cNvPr id="10" name="9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a:solidFill>
                  <a:schemeClr val="tx2"/>
                </a:solidFill>
                <a:cs typeface="Arial"/>
                <a:sym typeface="Wingdings"/>
              </a:rPr>
              <a:t>   </a:t>
            </a:r>
            <a:r>
              <a:rPr lang="en-US" sz="2400" b="1" kern="0" dirty="0">
                <a:solidFill>
                  <a:schemeClr val="tx2"/>
                </a:solidFill>
                <a:cs typeface="Arial"/>
              </a:rPr>
              <a:t>Stem Cell Mobilization</a:t>
            </a:r>
            <a:r>
              <a:rPr lang="tr-TR" sz="2400" b="1" kern="0" dirty="0">
                <a:solidFill>
                  <a:schemeClr val="tx2"/>
                </a:solidFill>
                <a:cs typeface="Arial"/>
              </a:rPr>
              <a:t> &amp; Collection</a:t>
            </a:r>
            <a:endParaRPr lang="tr-TR" sz="2400" dirty="0">
              <a:solidFill>
                <a:schemeClr val="tx2"/>
              </a:solidFill>
            </a:endParaRPr>
          </a:p>
        </p:txBody>
      </p:sp>
      <p:sp>
        <p:nvSpPr>
          <p:cNvPr id="11" name="10 Dikdörtgen"/>
          <p:cNvSpPr/>
          <p:nvPr/>
        </p:nvSpPr>
        <p:spPr>
          <a:xfrm>
            <a:off x="304800" y="762006"/>
            <a:ext cx="11176000" cy="646331"/>
          </a:xfrm>
          <a:prstGeom prst="rect">
            <a:avLst/>
          </a:prstGeom>
        </p:spPr>
        <p:txBody>
          <a:bodyPr wrap="square">
            <a:spAutoFit/>
          </a:bodyPr>
          <a:lstStyle/>
          <a:p>
            <a:r>
              <a:rPr lang="tr-TR" sz="3600" b="1" spc="-5" dirty="0">
                <a:solidFill>
                  <a:srgbClr val="C00000"/>
                </a:solidFill>
              </a:rPr>
              <a:t>C</a:t>
            </a:r>
            <a:r>
              <a:rPr lang="en-US" sz="3600" b="1" spc="-5" dirty="0">
                <a:solidFill>
                  <a:srgbClr val="C00000"/>
                </a:solidFill>
              </a:rPr>
              <a:t>ell </a:t>
            </a:r>
            <a:r>
              <a:rPr lang="tr-TR" sz="3600" b="1" spc="-5" dirty="0">
                <a:solidFill>
                  <a:srgbClr val="C00000"/>
                </a:solidFill>
              </a:rPr>
              <a:t>D</a:t>
            </a:r>
            <a:r>
              <a:rPr lang="en-US" sz="3600" b="1" spc="-5" dirty="0" err="1">
                <a:solidFill>
                  <a:srgbClr val="C00000"/>
                </a:solidFill>
              </a:rPr>
              <a:t>ose</a:t>
            </a:r>
            <a:r>
              <a:rPr lang="en-US" sz="3600" b="1" spc="-5" dirty="0">
                <a:solidFill>
                  <a:srgbClr val="C00000"/>
                </a:solidFill>
              </a:rPr>
              <a:t> </a:t>
            </a:r>
            <a:r>
              <a:rPr lang="en-US" sz="3600" b="1" dirty="0">
                <a:solidFill>
                  <a:srgbClr val="C00000"/>
                </a:solidFill>
              </a:rPr>
              <a:t>and </a:t>
            </a:r>
            <a:r>
              <a:rPr lang="tr-TR" sz="3600" b="1" spc="-5" dirty="0">
                <a:solidFill>
                  <a:srgbClr val="C00000"/>
                </a:solidFill>
              </a:rPr>
              <a:t>S</a:t>
            </a:r>
            <a:r>
              <a:rPr lang="en-US" sz="3600" b="1" spc="-5" dirty="0" err="1">
                <a:solidFill>
                  <a:srgbClr val="C00000"/>
                </a:solidFill>
              </a:rPr>
              <a:t>ource</a:t>
            </a:r>
            <a:r>
              <a:rPr lang="en-US" sz="3600" b="1" spc="-5" dirty="0">
                <a:solidFill>
                  <a:srgbClr val="C00000"/>
                </a:solidFill>
              </a:rPr>
              <a:t>: </a:t>
            </a:r>
            <a:r>
              <a:rPr lang="tr-TR" sz="3600" b="1" spc="-5" dirty="0">
                <a:solidFill>
                  <a:srgbClr val="C00000"/>
                </a:solidFill>
              </a:rPr>
              <a:t> </a:t>
            </a:r>
            <a:r>
              <a:rPr lang="en-US" sz="3600" b="1" spc="-5" dirty="0">
                <a:solidFill>
                  <a:srgbClr val="203C82"/>
                </a:solidFill>
              </a:rPr>
              <a:t>effect</a:t>
            </a:r>
            <a:r>
              <a:rPr lang="en-US" sz="3600" b="1" spc="-25" dirty="0">
                <a:solidFill>
                  <a:srgbClr val="203C82"/>
                </a:solidFill>
              </a:rPr>
              <a:t> </a:t>
            </a:r>
            <a:r>
              <a:rPr lang="en-US" sz="3600" b="1" dirty="0">
                <a:solidFill>
                  <a:srgbClr val="203C82"/>
                </a:solidFill>
              </a:rPr>
              <a:t>on</a:t>
            </a:r>
            <a:r>
              <a:rPr lang="tr-TR" sz="3600" dirty="0"/>
              <a:t> </a:t>
            </a:r>
            <a:r>
              <a:rPr lang="en-US" sz="3600" b="1" spc="-5" dirty="0">
                <a:solidFill>
                  <a:srgbClr val="203C82"/>
                </a:solidFill>
              </a:rPr>
              <a:t>outcomes</a:t>
            </a:r>
            <a:endParaRPr lang="tr-TR" sz="3600" dirty="0"/>
          </a:p>
        </p:txBody>
      </p:sp>
    </p:spTree>
    <p:extLst>
      <p:ext uri="{BB962C8B-B14F-4D97-AF65-F5344CB8AC3E}">
        <p14:creationId xmlns:p14="http://schemas.microsoft.com/office/powerpoint/2010/main" val="31902191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981200" y="2971800"/>
            <a:ext cx="6477000" cy="3238500"/>
          </a:xfrm>
          <a:prstGeom prst="rect">
            <a:avLst/>
          </a:prstGeom>
          <a:noFill/>
          <a:ln w="9525">
            <a:noFill/>
            <a:miter lim="800000"/>
            <a:headEnd/>
            <a:tailEnd/>
          </a:ln>
        </p:spPr>
      </p:pic>
      <p:sp>
        <p:nvSpPr>
          <p:cNvPr id="5" name="object 5"/>
          <p:cNvSpPr/>
          <p:nvPr/>
        </p:nvSpPr>
        <p:spPr>
          <a:xfrm>
            <a:off x="4343400" y="4724400"/>
            <a:ext cx="2641599" cy="228600"/>
          </a:xfrm>
          <a:prstGeom prst="rect">
            <a:avLst/>
          </a:prstGeom>
          <a:blipFill>
            <a:blip r:embed="rId3" cstate="print"/>
            <a:stretch>
              <a:fillRect/>
            </a:stretch>
          </a:blipFill>
        </p:spPr>
        <p:txBody>
          <a:bodyPr wrap="square" lIns="0" tIns="0" rIns="0" bIns="0" rtlCol="0"/>
          <a:lstStyle/>
          <a:p>
            <a:endParaRPr dirty="0">
              <a:solidFill>
                <a:srgbClr val="FF0000"/>
              </a:solidFill>
            </a:endParaRPr>
          </a:p>
        </p:txBody>
      </p:sp>
      <p:sp>
        <p:nvSpPr>
          <p:cNvPr id="6" name="5 Dikdörtgen"/>
          <p:cNvSpPr/>
          <p:nvPr/>
        </p:nvSpPr>
        <p:spPr>
          <a:xfrm>
            <a:off x="304800" y="762006"/>
            <a:ext cx="11176000" cy="646331"/>
          </a:xfrm>
          <a:prstGeom prst="rect">
            <a:avLst/>
          </a:prstGeom>
        </p:spPr>
        <p:txBody>
          <a:bodyPr wrap="square">
            <a:spAutoFit/>
          </a:bodyPr>
          <a:lstStyle/>
          <a:p>
            <a:r>
              <a:rPr lang="tr-TR" sz="3600" b="1" spc="-5" dirty="0">
                <a:solidFill>
                  <a:srgbClr val="C00000"/>
                </a:solidFill>
              </a:rPr>
              <a:t>C</a:t>
            </a:r>
            <a:r>
              <a:rPr lang="en-US" sz="3600" b="1" spc="-5" dirty="0">
                <a:solidFill>
                  <a:srgbClr val="C00000"/>
                </a:solidFill>
              </a:rPr>
              <a:t>ell </a:t>
            </a:r>
            <a:r>
              <a:rPr lang="tr-TR" sz="3600" b="1" spc="-5" dirty="0">
                <a:solidFill>
                  <a:srgbClr val="C00000"/>
                </a:solidFill>
              </a:rPr>
              <a:t>S</a:t>
            </a:r>
            <a:r>
              <a:rPr lang="en-US" sz="3600" b="1" spc="-5" dirty="0" err="1">
                <a:solidFill>
                  <a:srgbClr val="C00000"/>
                </a:solidFill>
              </a:rPr>
              <a:t>ource</a:t>
            </a:r>
            <a:r>
              <a:rPr lang="en-US" sz="3600" b="1" spc="-5" dirty="0">
                <a:solidFill>
                  <a:srgbClr val="C00000"/>
                </a:solidFill>
              </a:rPr>
              <a:t>: </a:t>
            </a:r>
            <a:r>
              <a:rPr lang="tr-TR" sz="3600" b="1" spc="-5" dirty="0">
                <a:solidFill>
                  <a:srgbClr val="C00000"/>
                </a:solidFill>
              </a:rPr>
              <a:t> </a:t>
            </a:r>
            <a:r>
              <a:rPr lang="en-US" sz="3600" b="1" spc="-5" dirty="0">
                <a:solidFill>
                  <a:srgbClr val="203C82"/>
                </a:solidFill>
              </a:rPr>
              <a:t>effect</a:t>
            </a:r>
            <a:r>
              <a:rPr lang="en-US" sz="3600" b="1" spc="-25" dirty="0">
                <a:solidFill>
                  <a:srgbClr val="203C82"/>
                </a:solidFill>
              </a:rPr>
              <a:t> </a:t>
            </a:r>
            <a:r>
              <a:rPr lang="en-US" sz="3600" b="1" dirty="0">
                <a:solidFill>
                  <a:srgbClr val="203C82"/>
                </a:solidFill>
              </a:rPr>
              <a:t>on</a:t>
            </a:r>
            <a:r>
              <a:rPr lang="tr-TR" sz="3600" dirty="0"/>
              <a:t> </a:t>
            </a:r>
            <a:r>
              <a:rPr lang="en-US" sz="3600" b="1" spc="-5" dirty="0">
                <a:solidFill>
                  <a:srgbClr val="203C82"/>
                </a:solidFill>
              </a:rPr>
              <a:t>outcomes</a:t>
            </a:r>
            <a:endParaRPr lang="tr-TR" sz="3600" dirty="0"/>
          </a:p>
        </p:txBody>
      </p:sp>
      <p:sp>
        <p:nvSpPr>
          <p:cNvPr id="10" name="9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a:solidFill>
                  <a:schemeClr val="tx2"/>
                </a:solidFill>
                <a:cs typeface="Arial"/>
                <a:sym typeface="Wingdings"/>
              </a:rPr>
              <a:t>   </a:t>
            </a:r>
            <a:r>
              <a:rPr lang="en-US" sz="2400" b="1" kern="0" dirty="0">
                <a:solidFill>
                  <a:schemeClr val="tx2"/>
                </a:solidFill>
                <a:cs typeface="Arial"/>
              </a:rPr>
              <a:t>Stem Cell Mobilization</a:t>
            </a:r>
            <a:r>
              <a:rPr lang="tr-TR" sz="2400" b="1" kern="0" dirty="0">
                <a:solidFill>
                  <a:schemeClr val="tx2"/>
                </a:solidFill>
                <a:cs typeface="Arial"/>
              </a:rPr>
              <a:t> &amp; Collection</a:t>
            </a:r>
            <a:endParaRPr lang="tr-TR" sz="2400" dirty="0">
              <a:solidFill>
                <a:schemeClr val="tx2"/>
              </a:solidFill>
            </a:endParaRPr>
          </a:p>
        </p:txBody>
      </p:sp>
      <p:pic>
        <p:nvPicPr>
          <p:cNvPr id="1027" name="Picture 3"/>
          <p:cNvPicPr>
            <a:picLocks noChangeAspect="1" noChangeArrowheads="1"/>
          </p:cNvPicPr>
          <p:nvPr/>
        </p:nvPicPr>
        <p:blipFill>
          <a:blip r:embed="rId4" cstate="print"/>
          <a:srcRect/>
          <a:stretch>
            <a:fillRect/>
          </a:stretch>
        </p:blipFill>
        <p:spPr bwMode="auto">
          <a:xfrm>
            <a:off x="1524000" y="1981200"/>
            <a:ext cx="8696325" cy="809625"/>
          </a:xfrm>
          <a:prstGeom prst="rect">
            <a:avLst/>
          </a:prstGeom>
          <a:noFill/>
          <a:ln w="9525">
            <a:noFill/>
            <a:miter lim="800000"/>
            <a:headEnd/>
            <a:tailEnd/>
          </a:ln>
        </p:spPr>
      </p:pic>
    </p:spTree>
    <p:extLst>
      <p:ext uri="{BB962C8B-B14F-4D97-AF65-F5344CB8AC3E}">
        <p14:creationId xmlns:p14="http://schemas.microsoft.com/office/powerpoint/2010/main" val="34955015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5" name="object 5"/>
          <p:cNvSpPr txBox="1"/>
          <p:nvPr/>
        </p:nvSpPr>
        <p:spPr>
          <a:xfrm>
            <a:off x="11590191"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34</a:t>
            </a:r>
            <a:endParaRPr sz="1000">
              <a:latin typeface="Arial"/>
              <a:cs typeface="Arial"/>
            </a:endParaRPr>
          </a:p>
        </p:txBody>
      </p:sp>
      <p:sp>
        <p:nvSpPr>
          <p:cNvPr id="6"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a:solidFill>
                  <a:schemeClr val="tx2"/>
                </a:solidFill>
                <a:latin typeface="Trebuchet MS" pitchFamily="34" charset="0"/>
                <a:sym typeface="Wingdings"/>
              </a:rPr>
              <a:t>   </a:t>
            </a:r>
            <a:r>
              <a:rPr lang="tr-TR" sz="2400" b="1" kern="0" spc="-5" dirty="0">
                <a:solidFill>
                  <a:schemeClr val="tx2"/>
                </a:solidFill>
                <a:latin typeface="Trebuchet MS" pitchFamily="34" charset="0"/>
              </a:rPr>
              <a:t>Conditioning</a:t>
            </a:r>
            <a:r>
              <a:rPr lang="tr-TR" sz="2400" b="1" kern="0" spc="-80" dirty="0">
                <a:solidFill>
                  <a:schemeClr val="tx2"/>
                </a:solidFill>
                <a:latin typeface="Trebuchet MS" pitchFamily="34" charset="0"/>
              </a:rPr>
              <a:t> </a:t>
            </a:r>
            <a:r>
              <a:rPr lang="tr-TR" sz="2400" b="1" kern="0" spc="-5" dirty="0">
                <a:solidFill>
                  <a:schemeClr val="tx2"/>
                </a:solidFill>
                <a:latin typeface="Trebuchet MS" pitchFamily="34" charset="0"/>
              </a:rPr>
              <a:t>Therapy</a:t>
            </a:r>
            <a:endParaRPr sz="2400" b="1" dirty="0">
              <a:solidFill>
                <a:schemeClr val="tx2"/>
              </a:solidFill>
              <a:latin typeface="Trebuchet MS" pitchFamily="34" charset="0"/>
              <a:cs typeface="Arial"/>
            </a:endParaRPr>
          </a:p>
        </p:txBody>
      </p:sp>
      <p:pic>
        <p:nvPicPr>
          <p:cNvPr id="41985" name="Picture 1"/>
          <p:cNvPicPr>
            <a:picLocks noChangeAspect="1" noChangeArrowheads="1"/>
          </p:cNvPicPr>
          <p:nvPr/>
        </p:nvPicPr>
        <p:blipFill>
          <a:blip r:embed="rId2" cstate="print"/>
          <a:srcRect/>
          <a:stretch>
            <a:fillRect/>
          </a:stretch>
        </p:blipFill>
        <p:spPr bwMode="auto">
          <a:xfrm>
            <a:off x="0" y="1019175"/>
            <a:ext cx="11353800" cy="4819650"/>
          </a:xfrm>
          <a:prstGeom prst="rect">
            <a:avLst/>
          </a:prstGeom>
          <a:noFill/>
          <a:ln w="9525">
            <a:noFill/>
            <a:miter lim="800000"/>
            <a:headEnd/>
            <a:tailEnd/>
          </a:ln>
        </p:spPr>
      </p:pic>
    </p:spTree>
    <p:extLst>
      <p:ext uri="{BB962C8B-B14F-4D97-AF65-F5344CB8AC3E}">
        <p14:creationId xmlns:p14="http://schemas.microsoft.com/office/powerpoint/2010/main" val="37675518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cstate="print"/>
          <a:srcRect/>
          <a:stretch>
            <a:fillRect/>
          </a:stretch>
        </p:blipFill>
        <p:spPr bwMode="auto">
          <a:xfrm>
            <a:off x="7800975" y="2133600"/>
            <a:ext cx="2867025" cy="1790700"/>
          </a:xfrm>
          <a:prstGeom prst="rect">
            <a:avLst/>
          </a:prstGeom>
          <a:noFill/>
          <a:ln w="9525">
            <a:noFill/>
            <a:miter lim="800000"/>
            <a:headEnd/>
            <a:tailEnd/>
          </a:ln>
        </p:spPr>
      </p:pic>
      <p:sp>
        <p:nvSpPr>
          <p:cNvPr id="2" name="object 2"/>
          <p:cNvSpPr txBox="1"/>
          <p:nvPr/>
        </p:nvSpPr>
        <p:spPr>
          <a:xfrm>
            <a:off x="406400" y="1828800"/>
            <a:ext cx="11582400" cy="3941592"/>
          </a:xfrm>
          <a:prstGeom prst="rect">
            <a:avLst/>
          </a:prstGeom>
        </p:spPr>
        <p:txBody>
          <a:bodyPr vert="horz" wrap="square" lIns="0" tIns="0" rIns="0" bIns="0" rtlCol="0">
            <a:spAutoFit/>
          </a:bodyPr>
          <a:lstStyle/>
          <a:p>
            <a:pPr marL="355600" marR="417830" indent="-342900">
              <a:lnSpc>
                <a:spcPct val="130000"/>
              </a:lnSpc>
              <a:buChar char="•"/>
              <a:tabLst>
                <a:tab pos="354965" algn="l"/>
                <a:tab pos="355600" algn="l"/>
              </a:tabLst>
            </a:pPr>
            <a:r>
              <a:rPr sz="2000" dirty="0">
                <a:cs typeface="Arial"/>
              </a:rPr>
              <a:t>The first stage of the transplant. </a:t>
            </a:r>
            <a:endParaRPr lang="tr-TR" sz="2000" dirty="0">
              <a:cs typeface="Arial"/>
            </a:endParaRPr>
          </a:p>
          <a:p>
            <a:pPr marL="355600" marR="417830" indent="-342900">
              <a:lnSpc>
                <a:spcPct val="130000"/>
              </a:lnSpc>
              <a:buChar char="•"/>
              <a:tabLst>
                <a:tab pos="354965" algn="l"/>
                <a:tab pos="355600" algn="l"/>
              </a:tabLst>
            </a:pPr>
            <a:r>
              <a:rPr sz="2000" dirty="0">
                <a:cs typeface="Arial"/>
              </a:rPr>
              <a:t>May be given in one dose or</a:t>
            </a:r>
            <a:r>
              <a:rPr sz="2000" spc="-240" dirty="0">
                <a:cs typeface="Arial"/>
              </a:rPr>
              <a:t> </a:t>
            </a:r>
            <a:r>
              <a:rPr sz="2000" dirty="0">
                <a:cs typeface="Arial"/>
              </a:rPr>
              <a:t>over  several</a:t>
            </a:r>
            <a:r>
              <a:rPr sz="2000" spc="-114" dirty="0">
                <a:cs typeface="Arial"/>
              </a:rPr>
              <a:t> </a:t>
            </a:r>
            <a:r>
              <a:rPr sz="2000" dirty="0">
                <a:cs typeface="Arial"/>
              </a:rPr>
              <a:t>days.</a:t>
            </a:r>
          </a:p>
          <a:p>
            <a:pPr>
              <a:lnSpc>
                <a:spcPct val="130000"/>
              </a:lnSpc>
              <a:spcBef>
                <a:spcPts val="25"/>
              </a:spcBef>
            </a:pPr>
            <a:r>
              <a:rPr lang="tr-TR" sz="2900" dirty="0">
                <a:solidFill>
                  <a:srgbClr val="C00000"/>
                </a:solidFill>
                <a:cs typeface="Times New Roman"/>
              </a:rPr>
              <a:t>    ........................................................</a:t>
            </a:r>
            <a:endParaRPr sz="2900" dirty="0">
              <a:solidFill>
                <a:srgbClr val="C00000"/>
              </a:solidFill>
              <a:cs typeface="Times New Roman"/>
            </a:endParaRPr>
          </a:p>
          <a:p>
            <a:pPr marL="355600" indent="-342900">
              <a:lnSpc>
                <a:spcPct val="130000"/>
              </a:lnSpc>
              <a:buFontTx/>
              <a:buChar char="•"/>
              <a:tabLst>
                <a:tab pos="354965" algn="l"/>
                <a:tab pos="355600" algn="l"/>
              </a:tabLst>
            </a:pPr>
            <a:r>
              <a:rPr lang="en-US" sz="2000" b="1" kern="0" spc="-5" dirty="0">
                <a:solidFill>
                  <a:srgbClr val="C00000"/>
                </a:solidFill>
              </a:rPr>
              <a:t>C</a:t>
            </a:r>
            <a:r>
              <a:rPr lang="tr-TR" sz="2000" b="1" kern="0" spc="-5" dirty="0" err="1">
                <a:solidFill>
                  <a:srgbClr val="C00000"/>
                </a:solidFill>
              </a:rPr>
              <a:t>onditioning</a:t>
            </a:r>
            <a:r>
              <a:rPr lang="en-US" sz="2000" b="1" kern="0" spc="-5" dirty="0">
                <a:solidFill>
                  <a:srgbClr val="C00000"/>
                </a:solidFill>
              </a:rPr>
              <a:t> </a:t>
            </a:r>
            <a:r>
              <a:rPr lang="en-US" sz="2000" b="1" kern="0" spc="-5" dirty="0" err="1">
                <a:solidFill>
                  <a:srgbClr val="C00000"/>
                </a:solidFill>
              </a:rPr>
              <a:t>Chemothrapy</a:t>
            </a:r>
            <a:r>
              <a:rPr lang="tr-TR" sz="2000" b="1" kern="0" spc="-5" dirty="0">
                <a:solidFill>
                  <a:srgbClr val="C00000"/>
                </a:solidFill>
              </a:rPr>
              <a:t> </a:t>
            </a:r>
            <a:r>
              <a:rPr sz="2000" b="1" dirty="0">
                <a:solidFill>
                  <a:srgbClr val="C00000"/>
                </a:solidFill>
                <a:cs typeface="Arial"/>
              </a:rPr>
              <a:t>Necessary</a:t>
            </a:r>
            <a:r>
              <a:rPr sz="2000" b="1" spc="-130" dirty="0">
                <a:solidFill>
                  <a:srgbClr val="C00000"/>
                </a:solidFill>
                <a:cs typeface="Arial"/>
              </a:rPr>
              <a:t> </a:t>
            </a:r>
            <a:r>
              <a:rPr sz="2000" b="1" dirty="0">
                <a:solidFill>
                  <a:srgbClr val="C00000"/>
                </a:solidFill>
                <a:cs typeface="Arial"/>
              </a:rPr>
              <a:t>for:</a:t>
            </a:r>
          </a:p>
          <a:p>
            <a:pPr marL="756285" marR="292100" lvl="1" indent="-286385">
              <a:lnSpc>
                <a:spcPct val="130000"/>
              </a:lnSpc>
              <a:spcBef>
                <a:spcPts val="439"/>
              </a:spcBef>
              <a:buSzPct val="58333"/>
              <a:buFont typeface="Wingdings"/>
              <a:buChar char=""/>
              <a:tabLst>
                <a:tab pos="756285" algn="l"/>
                <a:tab pos="756920" algn="l"/>
              </a:tabLst>
            </a:pPr>
            <a:r>
              <a:rPr lang="tr-TR" spc="-10" dirty="0" err="1">
                <a:cs typeface="Arial"/>
              </a:rPr>
              <a:t>Destroying</a:t>
            </a:r>
            <a:r>
              <a:rPr lang="tr-TR" spc="-10" dirty="0">
                <a:cs typeface="Arial"/>
              </a:rPr>
              <a:t> </a:t>
            </a:r>
            <a:r>
              <a:rPr lang="tr-TR" spc="-5" dirty="0" err="1">
                <a:cs typeface="Arial"/>
              </a:rPr>
              <a:t>remaining</a:t>
            </a:r>
            <a:r>
              <a:rPr lang="tr-TR" spc="-5" dirty="0">
                <a:cs typeface="Arial"/>
              </a:rPr>
              <a:t> cancer</a:t>
            </a:r>
            <a:r>
              <a:rPr lang="tr-TR" spc="25" dirty="0">
                <a:cs typeface="Arial"/>
              </a:rPr>
              <a:t> </a:t>
            </a:r>
            <a:r>
              <a:rPr lang="tr-TR" spc="-5" dirty="0" err="1">
                <a:cs typeface="Arial"/>
              </a:rPr>
              <a:t>cells</a:t>
            </a:r>
            <a:endParaRPr lang="tr-TR" sz="1800" spc="-5" dirty="0">
              <a:cs typeface="Arial"/>
            </a:endParaRPr>
          </a:p>
          <a:p>
            <a:pPr marL="756285" lvl="1" indent="-286385">
              <a:lnSpc>
                <a:spcPct val="130000"/>
              </a:lnSpc>
              <a:spcBef>
                <a:spcPts val="430"/>
              </a:spcBef>
              <a:buSzPct val="58333"/>
              <a:buFont typeface="Wingdings"/>
              <a:buChar char=""/>
              <a:tabLst>
                <a:tab pos="756285" algn="l"/>
                <a:tab pos="756920" algn="l"/>
              </a:tabLst>
            </a:pPr>
            <a:r>
              <a:rPr sz="1800" spc="-5" dirty="0">
                <a:cs typeface="Arial"/>
              </a:rPr>
              <a:t>Creating room in </a:t>
            </a:r>
            <a:r>
              <a:rPr sz="1800" dirty="0">
                <a:cs typeface="Arial"/>
              </a:rPr>
              <a:t>the </a:t>
            </a:r>
            <a:r>
              <a:rPr sz="1800" spc="-5" dirty="0">
                <a:cs typeface="Arial"/>
              </a:rPr>
              <a:t>bone marrow </a:t>
            </a:r>
            <a:r>
              <a:rPr sz="1800" dirty="0">
                <a:cs typeface="Arial"/>
              </a:rPr>
              <a:t>for the </a:t>
            </a:r>
            <a:r>
              <a:rPr sz="1800" spc="-5" dirty="0">
                <a:cs typeface="Arial"/>
              </a:rPr>
              <a:t>transplanted </a:t>
            </a:r>
            <a:r>
              <a:rPr sz="1800" dirty="0">
                <a:cs typeface="Arial"/>
              </a:rPr>
              <a:t>stem</a:t>
            </a:r>
            <a:r>
              <a:rPr sz="1800" spc="50" dirty="0">
                <a:cs typeface="Arial"/>
              </a:rPr>
              <a:t> </a:t>
            </a:r>
            <a:r>
              <a:rPr sz="1800" spc="-5" dirty="0">
                <a:cs typeface="Arial"/>
              </a:rPr>
              <a:t>cells</a:t>
            </a:r>
            <a:endParaRPr lang="tr-TR" sz="1800" spc="-5" dirty="0">
              <a:cs typeface="Arial"/>
            </a:endParaRPr>
          </a:p>
          <a:p>
            <a:pPr marL="756285" lvl="1" indent="-286385">
              <a:lnSpc>
                <a:spcPct val="130000"/>
              </a:lnSpc>
              <a:spcBef>
                <a:spcPts val="430"/>
              </a:spcBef>
              <a:buSzPct val="58333"/>
              <a:buFont typeface="Wingdings"/>
              <a:buChar char=""/>
              <a:tabLst>
                <a:tab pos="756285" algn="l"/>
                <a:tab pos="756920" algn="l"/>
              </a:tabLst>
            </a:pPr>
            <a:r>
              <a:rPr lang="en-US" spc="-5" dirty="0">
                <a:cs typeface="Arial"/>
              </a:rPr>
              <a:t>Supressing </a:t>
            </a:r>
            <a:r>
              <a:rPr lang="en-US" dirty="0">
                <a:cs typeface="Arial"/>
              </a:rPr>
              <a:t>the </a:t>
            </a:r>
            <a:r>
              <a:rPr lang="en-US" spc="-5" dirty="0">
                <a:cs typeface="Arial"/>
              </a:rPr>
              <a:t>patients immune system </a:t>
            </a:r>
            <a:r>
              <a:rPr lang="en-US" dirty="0">
                <a:cs typeface="Arial"/>
              </a:rPr>
              <a:t>to </a:t>
            </a:r>
            <a:r>
              <a:rPr lang="en-US" spc="-5" dirty="0" err="1">
                <a:cs typeface="Arial"/>
              </a:rPr>
              <a:t>preve</a:t>
            </a:r>
            <a:r>
              <a:rPr lang="tr-TR" spc="-5" dirty="0">
                <a:cs typeface="Arial"/>
              </a:rPr>
              <a:t>n</a:t>
            </a:r>
            <a:r>
              <a:rPr lang="en-US" spc="-5" dirty="0">
                <a:cs typeface="Arial"/>
              </a:rPr>
              <a:t>t </a:t>
            </a:r>
            <a:r>
              <a:rPr lang="en-US" dirty="0">
                <a:cs typeface="Arial"/>
              </a:rPr>
              <a:t>of </a:t>
            </a:r>
            <a:r>
              <a:rPr lang="en-US" spc="-5" dirty="0">
                <a:cs typeface="Arial"/>
              </a:rPr>
              <a:t>graft rejection</a:t>
            </a:r>
            <a:endParaRPr sz="1800" dirty="0">
              <a:cs typeface="Arial"/>
            </a:endParaRPr>
          </a:p>
          <a:p>
            <a:pPr lvl="1">
              <a:lnSpc>
                <a:spcPct val="130000"/>
              </a:lnSpc>
            </a:pPr>
            <a:r>
              <a:rPr lang="tr-TR" dirty="0">
                <a:solidFill>
                  <a:srgbClr val="C00000"/>
                </a:solidFill>
                <a:cs typeface="Times New Roman"/>
              </a:rPr>
              <a:t> ......................................................................................</a:t>
            </a:r>
            <a:endParaRPr sz="1800" dirty="0">
              <a:solidFill>
                <a:srgbClr val="C00000"/>
              </a:solidFill>
              <a:cs typeface="Times New Roman"/>
            </a:endParaRPr>
          </a:p>
          <a:p>
            <a:pPr marL="355600" indent="-342900">
              <a:lnSpc>
                <a:spcPct val="130000"/>
              </a:lnSpc>
              <a:spcBef>
                <a:spcPts val="1280"/>
              </a:spcBef>
              <a:buChar char="•"/>
              <a:tabLst>
                <a:tab pos="354965" algn="l"/>
                <a:tab pos="355600" algn="l"/>
              </a:tabLst>
            </a:pPr>
            <a:r>
              <a:rPr sz="2000" dirty="0">
                <a:cs typeface="Arial"/>
              </a:rPr>
              <a:t>Conditioning regimen is dependent on the </a:t>
            </a:r>
            <a:r>
              <a:rPr sz="2000" spc="-5" dirty="0">
                <a:cs typeface="Arial"/>
              </a:rPr>
              <a:t>type </a:t>
            </a:r>
            <a:r>
              <a:rPr sz="2000" dirty="0">
                <a:cs typeface="Arial"/>
              </a:rPr>
              <a:t>of disease, the </a:t>
            </a:r>
            <a:r>
              <a:rPr sz="2000" spc="-5" dirty="0">
                <a:cs typeface="Arial"/>
              </a:rPr>
              <a:t>type</a:t>
            </a:r>
            <a:r>
              <a:rPr sz="2000" spc="-195" dirty="0">
                <a:cs typeface="Arial"/>
              </a:rPr>
              <a:t> </a:t>
            </a:r>
            <a:r>
              <a:rPr sz="2000" dirty="0">
                <a:cs typeface="Arial"/>
              </a:rPr>
              <a:t>of</a:t>
            </a:r>
            <a:r>
              <a:rPr lang="tr-TR" sz="2000" dirty="0">
                <a:cs typeface="Arial"/>
              </a:rPr>
              <a:t> </a:t>
            </a:r>
            <a:r>
              <a:rPr sz="2000" dirty="0">
                <a:cs typeface="Arial"/>
              </a:rPr>
              <a:t>transplant, co-morbidities and</a:t>
            </a:r>
            <a:r>
              <a:rPr sz="2000" spc="-145" dirty="0">
                <a:cs typeface="Arial"/>
              </a:rPr>
              <a:t> </a:t>
            </a:r>
            <a:r>
              <a:rPr sz="2000" dirty="0">
                <a:cs typeface="Arial"/>
              </a:rPr>
              <a:t>age.</a:t>
            </a:r>
          </a:p>
        </p:txBody>
      </p:sp>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45</a:t>
            </a:fld>
            <a:endParaRPr spc="-5" dirty="0"/>
          </a:p>
        </p:txBody>
      </p:sp>
      <p:sp>
        <p:nvSpPr>
          <p:cNvPr id="8" name="Title 1"/>
          <p:cNvSpPr txBox="1">
            <a:spLocks/>
          </p:cNvSpPr>
          <p:nvPr/>
        </p:nvSpPr>
        <p:spPr>
          <a:xfrm>
            <a:off x="228600" y="0"/>
            <a:ext cx="11277600" cy="1107996"/>
          </a:xfrm>
          <a:prstGeom prst="rect">
            <a:avLst/>
          </a:prstGeom>
        </p:spPr>
        <p:txBody>
          <a:bodyPr/>
          <a:lstStyle/>
          <a:p>
            <a:pPr defTabSz="914400">
              <a:defRPr/>
            </a:pPr>
            <a:r>
              <a:rPr kumimoji="0" lang="tr-TR" sz="2400" b="0" i="0" u="none" strike="noStrike" kern="0" cap="none" spc="0" normalizeH="0" baseline="0" noProof="0" dirty="0">
                <a:ln>
                  <a:noFill/>
                </a:ln>
                <a:solidFill>
                  <a:srgbClr val="C00000"/>
                </a:solidFill>
                <a:effectLst/>
                <a:uLnTx/>
                <a:uFillTx/>
                <a:latin typeface="+mj-lt"/>
                <a:ea typeface="+mj-ea"/>
                <a:cs typeface="+mj-cs"/>
              </a:rPr>
              <a:t/>
            </a:r>
            <a:br>
              <a:rPr kumimoji="0" lang="tr-TR" sz="2400" b="0" i="0" u="none" strike="noStrike" kern="0" cap="none" spc="0" normalizeH="0" baseline="0" noProof="0" dirty="0">
                <a:ln>
                  <a:noFill/>
                </a:ln>
                <a:solidFill>
                  <a:srgbClr val="C00000"/>
                </a:solidFill>
                <a:effectLst/>
                <a:uLnTx/>
                <a:uFillTx/>
                <a:latin typeface="+mj-lt"/>
                <a:ea typeface="+mj-ea"/>
                <a:cs typeface="+mj-cs"/>
              </a:rPr>
            </a:br>
            <a:endParaRPr kumimoji="0" lang="tr-TR" sz="3200" b="1" i="0" u="none" strike="noStrike" kern="0" cap="none" spc="-5" normalizeH="0" baseline="0" noProof="0" dirty="0">
              <a:ln>
                <a:noFill/>
              </a:ln>
              <a:solidFill>
                <a:srgbClr val="C00000"/>
              </a:solidFill>
              <a:effectLst/>
              <a:uLnTx/>
              <a:uFillTx/>
              <a:latin typeface="+mj-lt"/>
              <a:ea typeface="+mj-ea"/>
              <a:cs typeface="+mj-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5" normalizeH="0" baseline="0" noProof="0" dirty="0">
                <a:ln>
                  <a:noFill/>
                </a:ln>
                <a:solidFill>
                  <a:srgbClr val="203C82"/>
                </a:solidFill>
                <a:effectLst/>
                <a:uLnTx/>
                <a:uFillTx/>
                <a:latin typeface="+mj-lt"/>
                <a:ea typeface="+mj-ea"/>
                <a:cs typeface="+mj-cs"/>
              </a:rPr>
              <a:t/>
            </a:r>
            <a:br>
              <a:rPr kumimoji="0" lang="tr-TR" sz="2400" b="1" i="0" u="none" strike="noStrike" kern="0" cap="none" spc="-5" normalizeH="0" baseline="0" noProof="0" dirty="0">
                <a:ln>
                  <a:noFill/>
                </a:ln>
                <a:solidFill>
                  <a:srgbClr val="203C82"/>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sp>
        <p:nvSpPr>
          <p:cNvPr id="5"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a:solidFill>
                  <a:schemeClr val="tx2"/>
                </a:solidFill>
                <a:latin typeface="Trebuchet MS" pitchFamily="34" charset="0"/>
                <a:sym typeface="Wingdings"/>
              </a:rPr>
              <a:t>   </a:t>
            </a:r>
            <a:r>
              <a:rPr lang="tr-TR" sz="2400" b="1" kern="0" spc="-5" dirty="0">
                <a:solidFill>
                  <a:schemeClr val="tx2"/>
                </a:solidFill>
                <a:latin typeface="Trebuchet MS" pitchFamily="34" charset="0"/>
              </a:rPr>
              <a:t>Conditioning</a:t>
            </a:r>
            <a:r>
              <a:rPr lang="tr-TR" sz="2400" b="1" kern="0" spc="-80" dirty="0">
                <a:solidFill>
                  <a:schemeClr val="tx2"/>
                </a:solidFill>
                <a:latin typeface="Trebuchet MS" pitchFamily="34" charset="0"/>
              </a:rPr>
              <a:t> </a:t>
            </a:r>
            <a:r>
              <a:rPr lang="tr-TR" sz="2400" b="1" kern="0" spc="-5" dirty="0">
                <a:solidFill>
                  <a:schemeClr val="tx2"/>
                </a:solidFill>
                <a:latin typeface="Trebuchet MS" pitchFamily="34" charset="0"/>
              </a:rPr>
              <a:t>Therapy</a:t>
            </a:r>
            <a:endParaRPr sz="2400" b="1" dirty="0">
              <a:solidFill>
                <a:schemeClr val="tx2"/>
              </a:solidFill>
              <a:latin typeface="Trebuchet MS" pitchFamily="34" charset="0"/>
              <a:cs typeface="Arial"/>
            </a:endParaRPr>
          </a:p>
        </p:txBody>
      </p:sp>
      <p:sp>
        <p:nvSpPr>
          <p:cNvPr id="6" name="Title 1"/>
          <p:cNvSpPr txBox="1">
            <a:spLocks/>
          </p:cNvSpPr>
          <p:nvPr/>
        </p:nvSpPr>
        <p:spPr>
          <a:xfrm>
            <a:off x="381000" y="914400"/>
            <a:ext cx="11277600" cy="1107996"/>
          </a:xfrm>
          <a:prstGeom prst="rect">
            <a:avLst/>
          </a:prstGeom>
        </p:spPr>
        <p:txBody>
          <a:bodyPr/>
          <a:lstStyle/>
          <a:p>
            <a:pPr defTabSz="914400">
              <a:defRPr/>
            </a:pPr>
            <a:r>
              <a:rPr lang="en-US" sz="2400" b="1" kern="0" spc="-5" dirty="0">
                <a:solidFill>
                  <a:srgbClr val="C00000"/>
                </a:solidFill>
              </a:rPr>
              <a:t>Dose &amp; Response Curve </a:t>
            </a:r>
            <a:r>
              <a:rPr lang="tr-TR" sz="2400" b="1" kern="0" spc="-5" dirty="0">
                <a:solidFill>
                  <a:srgbClr val="C00000"/>
                </a:solidFill>
              </a:rPr>
              <a:t>for </a:t>
            </a:r>
            <a:r>
              <a:rPr lang="en-US" sz="2400" b="1" kern="0" spc="-5" dirty="0">
                <a:solidFill>
                  <a:srgbClr val="C00000"/>
                </a:solidFill>
              </a:rPr>
              <a:t> Cytotoxic Chemothrapy</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5" normalizeH="0" baseline="0" noProof="0" dirty="0">
                <a:ln>
                  <a:noFill/>
                </a:ln>
                <a:solidFill>
                  <a:srgbClr val="C00000"/>
                </a:solidFill>
                <a:effectLst/>
                <a:uLnTx/>
                <a:uFillTx/>
                <a:latin typeface="+mj-lt"/>
                <a:ea typeface="+mj-ea"/>
                <a:cs typeface="+mj-cs"/>
              </a:rPr>
              <a:t/>
            </a:r>
            <a:br>
              <a:rPr kumimoji="0" lang="tr-TR" sz="2400" b="1" i="0" u="none" strike="noStrike" kern="0" cap="none" spc="-5" normalizeH="0" baseline="0" noProof="0" dirty="0">
                <a:ln>
                  <a:noFill/>
                </a:ln>
                <a:solidFill>
                  <a:srgbClr val="C00000"/>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cxnSp>
        <p:nvCxnSpPr>
          <p:cNvPr id="10" name="9 Düz Bağlayıcı"/>
          <p:cNvCxnSpPr/>
          <p:nvPr/>
        </p:nvCxnSpPr>
        <p:spPr>
          <a:xfrm>
            <a:off x="8001000" y="3124200"/>
            <a:ext cx="914400" cy="6858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 name="10 Düz Bağlayıcı"/>
          <p:cNvCxnSpPr/>
          <p:nvPr/>
        </p:nvCxnSpPr>
        <p:spPr>
          <a:xfrm>
            <a:off x="8001000" y="2819400"/>
            <a:ext cx="1371600" cy="9906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14 Düz Bağlayıcı"/>
          <p:cNvCxnSpPr/>
          <p:nvPr/>
        </p:nvCxnSpPr>
        <p:spPr>
          <a:xfrm>
            <a:off x="8001000" y="2438400"/>
            <a:ext cx="1905000" cy="13716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1" name="30 Eğri Bağlayıcı"/>
          <p:cNvCxnSpPr/>
          <p:nvPr/>
        </p:nvCxnSpPr>
        <p:spPr>
          <a:xfrm rot="16200000" flipH="1">
            <a:off x="8229600" y="3886200"/>
            <a:ext cx="457200" cy="15240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31 Eğri Bağlayıcı"/>
          <p:cNvCxnSpPr/>
          <p:nvPr/>
        </p:nvCxnSpPr>
        <p:spPr>
          <a:xfrm rot="16200000" flipH="1">
            <a:off x="8915400" y="3886200"/>
            <a:ext cx="457200" cy="15240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32 Eğri Bağlayıcı"/>
          <p:cNvCxnSpPr/>
          <p:nvPr/>
        </p:nvCxnSpPr>
        <p:spPr>
          <a:xfrm rot="16200000" flipH="1">
            <a:off x="9448800" y="3886200"/>
            <a:ext cx="457200" cy="15240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34 Metin kutusu"/>
          <p:cNvSpPr txBox="1"/>
          <p:nvPr/>
        </p:nvSpPr>
        <p:spPr>
          <a:xfrm>
            <a:off x="8153400" y="4191000"/>
            <a:ext cx="762000" cy="276999"/>
          </a:xfrm>
          <a:prstGeom prst="rect">
            <a:avLst/>
          </a:prstGeom>
          <a:noFill/>
        </p:spPr>
        <p:txBody>
          <a:bodyPr wrap="square" rtlCol="0">
            <a:spAutoFit/>
          </a:bodyPr>
          <a:lstStyle/>
          <a:p>
            <a:pPr algn="ctr"/>
            <a:r>
              <a:rPr lang="tr-TR" sz="1200" b="1" dirty="0"/>
              <a:t>NMA</a:t>
            </a:r>
          </a:p>
        </p:txBody>
      </p:sp>
      <p:sp>
        <p:nvSpPr>
          <p:cNvPr id="36" name="35 Metin kutusu"/>
          <p:cNvSpPr txBox="1"/>
          <p:nvPr/>
        </p:nvSpPr>
        <p:spPr>
          <a:xfrm>
            <a:off x="8839200" y="4191000"/>
            <a:ext cx="762000" cy="276999"/>
          </a:xfrm>
          <a:prstGeom prst="rect">
            <a:avLst/>
          </a:prstGeom>
          <a:noFill/>
        </p:spPr>
        <p:txBody>
          <a:bodyPr wrap="square" rtlCol="0">
            <a:spAutoFit/>
          </a:bodyPr>
          <a:lstStyle/>
          <a:p>
            <a:pPr algn="ctr"/>
            <a:r>
              <a:rPr lang="tr-TR" sz="1200" b="1" dirty="0"/>
              <a:t>RIC</a:t>
            </a:r>
          </a:p>
        </p:txBody>
      </p:sp>
      <p:sp>
        <p:nvSpPr>
          <p:cNvPr id="37" name="36 Metin kutusu"/>
          <p:cNvSpPr txBox="1"/>
          <p:nvPr/>
        </p:nvSpPr>
        <p:spPr>
          <a:xfrm>
            <a:off x="9448800" y="4191000"/>
            <a:ext cx="762000" cy="276999"/>
          </a:xfrm>
          <a:prstGeom prst="rect">
            <a:avLst/>
          </a:prstGeom>
          <a:noFill/>
        </p:spPr>
        <p:txBody>
          <a:bodyPr wrap="square" rtlCol="0">
            <a:spAutoFit/>
          </a:bodyPr>
          <a:lstStyle/>
          <a:p>
            <a:pPr algn="ctr"/>
            <a:r>
              <a:rPr lang="tr-TR" sz="1200" b="1" dirty="0"/>
              <a:t>MA</a:t>
            </a:r>
          </a:p>
        </p:txBody>
      </p:sp>
      <p:pic>
        <p:nvPicPr>
          <p:cNvPr id="2053" name="Picture 5"/>
          <p:cNvPicPr>
            <a:picLocks noChangeAspect="1" noChangeArrowheads="1"/>
          </p:cNvPicPr>
          <p:nvPr/>
        </p:nvPicPr>
        <p:blipFill>
          <a:blip r:embed="rId4" cstate="print"/>
          <a:srcRect/>
          <a:stretch>
            <a:fillRect/>
          </a:stretch>
        </p:blipFill>
        <p:spPr bwMode="auto">
          <a:xfrm>
            <a:off x="8991600" y="2514600"/>
            <a:ext cx="1066800" cy="385164"/>
          </a:xfrm>
          <a:prstGeom prst="rect">
            <a:avLst/>
          </a:prstGeom>
          <a:noFill/>
          <a:ln w="9525">
            <a:noFill/>
            <a:miter lim="800000"/>
            <a:headEnd/>
            <a:tailEnd/>
          </a:ln>
        </p:spPr>
      </p:pic>
    </p:spTree>
    <p:extLst>
      <p:ext uri="{BB962C8B-B14F-4D97-AF65-F5344CB8AC3E}">
        <p14:creationId xmlns:p14="http://schemas.microsoft.com/office/powerpoint/2010/main" val="24786011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2" cstate="print"/>
          <a:srcRect/>
          <a:stretch>
            <a:fillRect/>
          </a:stretch>
        </p:blipFill>
        <p:spPr bwMode="auto">
          <a:xfrm>
            <a:off x="609600" y="1524000"/>
            <a:ext cx="9363075" cy="4810125"/>
          </a:xfrm>
          <a:prstGeom prst="rect">
            <a:avLst/>
          </a:prstGeom>
          <a:noFill/>
          <a:ln w="9525">
            <a:noFill/>
            <a:miter lim="800000"/>
            <a:headEnd/>
            <a:tailEnd/>
          </a:ln>
        </p:spPr>
      </p:pic>
      <p:sp>
        <p:nvSpPr>
          <p:cNvPr id="30" name="29 Yay"/>
          <p:cNvSpPr/>
          <p:nvPr/>
        </p:nvSpPr>
        <p:spPr>
          <a:xfrm rot="495998" flipH="1">
            <a:off x="1724225" y="1674077"/>
            <a:ext cx="1188093" cy="4990921"/>
          </a:xfrm>
          <a:prstGeom prst="arc">
            <a:avLst>
              <a:gd name="adj1" fmla="val 16005492"/>
              <a:gd name="adj2" fmla="val 3577022"/>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lIns="91422" tIns="45710" rIns="91422" bIns="45710" rtlCol="0" anchor="ctr"/>
          <a:lstStyle/>
          <a:p>
            <a:pPr algn="ctr"/>
            <a:endParaRPr lang="tr-TR" dirty="0"/>
          </a:p>
        </p:txBody>
      </p:sp>
      <p:sp>
        <p:nvSpPr>
          <p:cNvPr id="40" name="39 Dikdörtgen"/>
          <p:cNvSpPr/>
          <p:nvPr/>
        </p:nvSpPr>
        <p:spPr>
          <a:xfrm>
            <a:off x="6248400" y="6611799"/>
            <a:ext cx="5943600" cy="246201"/>
          </a:xfrm>
          <a:prstGeom prst="rect">
            <a:avLst/>
          </a:prstGeom>
        </p:spPr>
        <p:txBody>
          <a:bodyPr wrap="square" lIns="91422" tIns="45710" rIns="91422" bIns="45710">
            <a:spAutoFit/>
          </a:bodyPr>
          <a:lstStyle/>
          <a:p>
            <a:pPr algn="r"/>
            <a:r>
              <a:rPr lang="tr-TR" sz="1000" b="1" i="1" spc="-5" dirty="0" err="1">
                <a:latin typeface="Rockwell" pitchFamily="18" charset="0"/>
                <a:cs typeface="Times New Roman"/>
              </a:rPr>
              <a:t>Bacigalupo</a:t>
            </a:r>
            <a:r>
              <a:rPr lang="tr-TR" sz="1000" b="1" i="1" spc="-5" dirty="0">
                <a:latin typeface="Rockwell" pitchFamily="18" charset="0"/>
                <a:cs typeface="Times New Roman"/>
              </a:rPr>
              <a:t>, </a:t>
            </a:r>
            <a:r>
              <a:rPr lang="tr-TR" sz="1000" dirty="0"/>
              <a:t> </a:t>
            </a:r>
            <a:r>
              <a:rPr lang="en-US" sz="1000" dirty="0"/>
              <a:t>Biol Blood Marrow Transplant. 2009 Dec; 15(12): 1628–1633.</a:t>
            </a:r>
            <a:endParaRPr lang="tr-TR" sz="1000" dirty="0"/>
          </a:p>
        </p:txBody>
      </p:sp>
      <p:sp>
        <p:nvSpPr>
          <p:cNvPr id="47" name="Title 1"/>
          <p:cNvSpPr txBox="1">
            <a:spLocks/>
          </p:cNvSpPr>
          <p:nvPr/>
        </p:nvSpPr>
        <p:spPr>
          <a:xfrm>
            <a:off x="381000" y="914400"/>
            <a:ext cx="11277600" cy="1107996"/>
          </a:xfrm>
          <a:prstGeom prst="rect">
            <a:avLst/>
          </a:prstGeom>
        </p:spPr>
        <p:txBody>
          <a:bodyPr/>
          <a:lstStyle/>
          <a:p>
            <a:pPr defTabSz="914400">
              <a:defRPr/>
            </a:pPr>
            <a:r>
              <a:rPr lang="en-US" sz="2400" b="1" kern="0" spc="-5" dirty="0">
                <a:solidFill>
                  <a:srgbClr val="C00000"/>
                </a:solidFill>
              </a:rPr>
              <a:t>Dose &amp; Response Curve with </a:t>
            </a:r>
            <a:r>
              <a:rPr lang="en-US" sz="2400" b="1" kern="0" spc="-5" dirty="0" err="1">
                <a:solidFill>
                  <a:srgbClr val="C00000"/>
                </a:solidFill>
              </a:rPr>
              <a:t>Cytotoxic</a:t>
            </a:r>
            <a:r>
              <a:rPr lang="en-US" sz="2400" b="1" kern="0" spc="-5" dirty="0">
                <a:solidFill>
                  <a:srgbClr val="C00000"/>
                </a:solidFill>
              </a:rPr>
              <a:t> </a:t>
            </a:r>
            <a:r>
              <a:rPr lang="en-US" sz="2400" b="1" kern="0" spc="-5" dirty="0" err="1">
                <a:solidFill>
                  <a:srgbClr val="C00000"/>
                </a:solidFill>
              </a:rPr>
              <a:t>Chemothrapy</a:t>
            </a:r>
            <a:endParaRPr lang="en-US" sz="2400" b="1" kern="0" spc="-5" dirty="0">
              <a:solidFill>
                <a:srgbClr val="C00000"/>
              </a:solidFil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5" normalizeH="0" baseline="0" noProof="0" dirty="0">
                <a:ln>
                  <a:noFill/>
                </a:ln>
                <a:solidFill>
                  <a:srgbClr val="C00000"/>
                </a:solidFill>
                <a:effectLst/>
                <a:uLnTx/>
                <a:uFillTx/>
                <a:latin typeface="+mj-lt"/>
                <a:ea typeface="+mj-ea"/>
                <a:cs typeface="+mj-cs"/>
              </a:rPr>
              <a:t/>
            </a:r>
            <a:br>
              <a:rPr kumimoji="0" lang="tr-TR" sz="2400" b="1" i="0" u="none" strike="noStrike" kern="0" cap="none" spc="-5" normalizeH="0" baseline="0" noProof="0" dirty="0">
                <a:ln>
                  <a:noFill/>
                </a:ln>
                <a:solidFill>
                  <a:srgbClr val="C00000"/>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sp>
        <p:nvSpPr>
          <p:cNvPr id="19"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a:solidFill>
                  <a:schemeClr val="tx2"/>
                </a:solidFill>
                <a:latin typeface="Trebuchet MS" pitchFamily="34" charset="0"/>
                <a:sym typeface="Wingdings"/>
              </a:rPr>
              <a:t>   </a:t>
            </a:r>
            <a:r>
              <a:rPr lang="tr-TR" sz="2400" b="1" kern="0" spc="-5" dirty="0">
                <a:solidFill>
                  <a:schemeClr val="tx2"/>
                </a:solidFill>
                <a:latin typeface="Trebuchet MS" pitchFamily="34" charset="0"/>
              </a:rPr>
              <a:t>Conditioning</a:t>
            </a:r>
            <a:r>
              <a:rPr lang="tr-TR" sz="2400" b="1" kern="0" spc="-80" dirty="0">
                <a:solidFill>
                  <a:schemeClr val="tx2"/>
                </a:solidFill>
                <a:latin typeface="Trebuchet MS" pitchFamily="34" charset="0"/>
              </a:rPr>
              <a:t> </a:t>
            </a:r>
            <a:r>
              <a:rPr lang="tr-TR" sz="2400" b="1" kern="0" spc="-5" dirty="0">
                <a:solidFill>
                  <a:schemeClr val="tx2"/>
                </a:solidFill>
                <a:latin typeface="Trebuchet MS" pitchFamily="34" charset="0"/>
              </a:rPr>
              <a:t>Therapy</a:t>
            </a:r>
            <a:endParaRPr sz="2400" b="1" dirty="0">
              <a:solidFill>
                <a:schemeClr val="tx2"/>
              </a:solidFill>
              <a:latin typeface="Trebuchet MS" pitchFamily="34" charset="0"/>
              <a:cs typeface="Arial"/>
            </a:endParaRPr>
          </a:p>
        </p:txBody>
      </p:sp>
      <p:sp>
        <p:nvSpPr>
          <p:cNvPr id="8" name="object 5"/>
          <p:cNvSpPr txBox="1"/>
          <p:nvPr/>
        </p:nvSpPr>
        <p:spPr>
          <a:xfrm>
            <a:off x="4795736" y="2878283"/>
            <a:ext cx="1447800" cy="246221"/>
          </a:xfrm>
          <a:prstGeom prst="rect">
            <a:avLst/>
          </a:prstGeom>
          <a:ln>
            <a:solidFill>
              <a:schemeClr val="accent1"/>
            </a:solidFill>
          </a:ln>
        </p:spPr>
        <p:txBody>
          <a:bodyPr vert="horz" wrap="square" lIns="0" tIns="0" rIns="0" bIns="0" rtlCol="0">
            <a:spAutoFit/>
          </a:bodyPr>
          <a:lstStyle/>
          <a:p>
            <a:pPr marL="12700">
              <a:lnSpc>
                <a:spcPct val="100000"/>
              </a:lnSpc>
            </a:pPr>
            <a:r>
              <a:rPr sz="1600" b="1" dirty="0">
                <a:solidFill>
                  <a:schemeClr val="tx2">
                    <a:lumMod val="60000"/>
                    <a:lumOff val="40000"/>
                  </a:schemeClr>
                </a:solidFill>
                <a:latin typeface="Arial"/>
                <a:cs typeface="Arial"/>
              </a:rPr>
              <a:t>High</a:t>
            </a:r>
            <a:r>
              <a:rPr sz="1600" b="1" spc="-100" dirty="0">
                <a:solidFill>
                  <a:schemeClr val="tx2">
                    <a:lumMod val="60000"/>
                    <a:lumOff val="40000"/>
                  </a:schemeClr>
                </a:solidFill>
                <a:latin typeface="Arial"/>
                <a:cs typeface="Arial"/>
              </a:rPr>
              <a:t> </a:t>
            </a:r>
            <a:r>
              <a:rPr sz="1600" b="1" dirty="0">
                <a:solidFill>
                  <a:schemeClr val="tx2">
                    <a:lumMod val="60000"/>
                    <a:lumOff val="40000"/>
                  </a:schemeClr>
                </a:solidFill>
                <a:latin typeface="Arial"/>
                <a:cs typeface="Arial"/>
              </a:rPr>
              <a:t>Intensity</a:t>
            </a:r>
          </a:p>
        </p:txBody>
      </p:sp>
      <p:sp>
        <p:nvSpPr>
          <p:cNvPr id="11" name="object 5"/>
          <p:cNvSpPr txBox="1"/>
          <p:nvPr/>
        </p:nvSpPr>
        <p:spPr>
          <a:xfrm>
            <a:off x="3635280" y="2304065"/>
            <a:ext cx="1923946" cy="246221"/>
          </a:xfrm>
          <a:prstGeom prst="rect">
            <a:avLst/>
          </a:prstGeom>
          <a:ln>
            <a:solidFill>
              <a:schemeClr val="accent1"/>
            </a:solidFill>
          </a:ln>
        </p:spPr>
        <p:txBody>
          <a:bodyPr vert="horz" wrap="square" lIns="0" tIns="0" rIns="0" bIns="0" rtlCol="0">
            <a:spAutoFit/>
          </a:bodyPr>
          <a:lstStyle/>
          <a:p>
            <a:pPr marL="12700">
              <a:lnSpc>
                <a:spcPct val="100000"/>
              </a:lnSpc>
            </a:pPr>
            <a:r>
              <a:rPr lang="tr-TR" sz="1600" b="1" dirty="0">
                <a:solidFill>
                  <a:schemeClr val="tx2">
                    <a:lumMod val="60000"/>
                    <a:lumOff val="40000"/>
                  </a:schemeClr>
                </a:solidFill>
                <a:latin typeface="Arial"/>
                <a:cs typeface="Arial"/>
              </a:rPr>
              <a:t>Moderate </a:t>
            </a:r>
            <a:r>
              <a:rPr sz="1600" b="1" dirty="0">
                <a:solidFill>
                  <a:schemeClr val="tx2">
                    <a:lumMod val="60000"/>
                    <a:lumOff val="40000"/>
                  </a:schemeClr>
                </a:solidFill>
                <a:latin typeface="Arial"/>
                <a:cs typeface="Arial"/>
              </a:rPr>
              <a:t>Intensity</a:t>
            </a:r>
          </a:p>
        </p:txBody>
      </p:sp>
      <p:sp>
        <p:nvSpPr>
          <p:cNvPr id="13" name="object 5"/>
          <p:cNvSpPr txBox="1"/>
          <p:nvPr/>
        </p:nvSpPr>
        <p:spPr>
          <a:xfrm>
            <a:off x="2911380" y="1504066"/>
            <a:ext cx="1447800" cy="246221"/>
          </a:xfrm>
          <a:prstGeom prst="rect">
            <a:avLst/>
          </a:prstGeom>
          <a:ln>
            <a:solidFill>
              <a:schemeClr val="accent1"/>
            </a:solidFill>
          </a:ln>
        </p:spPr>
        <p:txBody>
          <a:bodyPr vert="horz" wrap="square" lIns="0" tIns="0" rIns="0" bIns="0" rtlCol="0">
            <a:spAutoFit/>
          </a:bodyPr>
          <a:lstStyle/>
          <a:p>
            <a:pPr marL="12700">
              <a:lnSpc>
                <a:spcPct val="100000"/>
              </a:lnSpc>
            </a:pPr>
            <a:r>
              <a:rPr lang="tr-TR" sz="1600" b="1" dirty="0" err="1">
                <a:solidFill>
                  <a:schemeClr val="tx2">
                    <a:lumMod val="60000"/>
                    <a:lumOff val="40000"/>
                  </a:schemeClr>
                </a:solidFill>
                <a:latin typeface="Arial"/>
                <a:cs typeface="Arial"/>
              </a:rPr>
              <a:t>Low</a:t>
            </a:r>
            <a:r>
              <a:rPr lang="tr-TR" sz="1600" b="1" dirty="0">
                <a:solidFill>
                  <a:schemeClr val="tx2">
                    <a:lumMod val="60000"/>
                    <a:lumOff val="40000"/>
                  </a:schemeClr>
                </a:solidFill>
                <a:latin typeface="Arial"/>
                <a:cs typeface="Arial"/>
              </a:rPr>
              <a:t> </a:t>
            </a:r>
            <a:r>
              <a:rPr sz="1600" b="1" spc="-100" dirty="0">
                <a:solidFill>
                  <a:schemeClr val="tx2">
                    <a:lumMod val="60000"/>
                    <a:lumOff val="40000"/>
                  </a:schemeClr>
                </a:solidFill>
                <a:latin typeface="Arial"/>
                <a:cs typeface="Arial"/>
              </a:rPr>
              <a:t> </a:t>
            </a:r>
            <a:r>
              <a:rPr sz="1600" b="1" dirty="0">
                <a:solidFill>
                  <a:schemeClr val="tx2">
                    <a:lumMod val="60000"/>
                    <a:lumOff val="40000"/>
                  </a:schemeClr>
                </a:solidFill>
                <a:latin typeface="Arial"/>
                <a:cs typeface="Arial"/>
              </a:rPr>
              <a:t>Intensity</a:t>
            </a:r>
          </a:p>
        </p:txBody>
      </p:sp>
    </p:spTree>
    <p:extLst>
      <p:ext uri="{BB962C8B-B14F-4D97-AF65-F5344CB8AC3E}">
        <p14:creationId xmlns:p14="http://schemas.microsoft.com/office/powerpoint/2010/main" val="35928146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447800"/>
            <a:ext cx="11785600" cy="4640758"/>
          </a:xfrm>
          <a:prstGeom prst="rect">
            <a:avLst/>
          </a:prstGeom>
        </p:spPr>
        <p:txBody>
          <a:bodyPr vert="horz" wrap="square" lIns="0" tIns="0" rIns="0" bIns="0" rtlCol="0">
            <a:spAutoFit/>
          </a:bodyPr>
          <a:lstStyle/>
          <a:p>
            <a:pPr marL="355600" indent="-342900">
              <a:lnSpc>
                <a:spcPct val="130000"/>
              </a:lnSpc>
              <a:buChar char="•"/>
              <a:tabLst>
                <a:tab pos="354965" algn="l"/>
                <a:tab pos="355600" algn="l"/>
              </a:tabLst>
            </a:pPr>
            <a:r>
              <a:rPr sz="1600" b="1" spc="-5" dirty="0">
                <a:solidFill>
                  <a:srgbClr val="C00000"/>
                </a:solidFill>
                <a:latin typeface="Arial"/>
                <a:cs typeface="Arial"/>
              </a:rPr>
              <a:t>Myeolablative</a:t>
            </a:r>
            <a:r>
              <a:rPr sz="1600" b="1" spc="-25" dirty="0">
                <a:solidFill>
                  <a:srgbClr val="C00000"/>
                </a:solidFill>
                <a:latin typeface="Arial"/>
                <a:cs typeface="Arial"/>
              </a:rPr>
              <a:t> </a:t>
            </a:r>
            <a:r>
              <a:rPr sz="1600" b="1" dirty="0">
                <a:solidFill>
                  <a:srgbClr val="C00000"/>
                </a:solidFill>
                <a:latin typeface="Arial"/>
                <a:cs typeface="Arial"/>
              </a:rPr>
              <a:t>conditioning</a:t>
            </a:r>
          </a:p>
          <a:p>
            <a:pPr marL="756285" marR="30480" lvl="1" indent="-286385">
              <a:lnSpc>
                <a:spcPct val="130000"/>
              </a:lnSpc>
              <a:spcBef>
                <a:spcPts val="439"/>
              </a:spcBef>
              <a:buSzPct val="58333"/>
              <a:buFont typeface="Wingdings"/>
              <a:buChar char=""/>
              <a:tabLst>
                <a:tab pos="756285" algn="l"/>
                <a:tab pos="756920" algn="l"/>
              </a:tabLst>
            </a:pPr>
            <a:r>
              <a:rPr sz="1600" spc="-5" dirty="0">
                <a:latin typeface="Arial"/>
                <a:cs typeface="Arial"/>
              </a:rPr>
              <a:t>Irreversibly destroys </a:t>
            </a:r>
            <a:r>
              <a:rPr sz="1600" dirty="0">
                <a:latin typeface="Arial"/>
                <a:cs typeface="Arial"/>
              </a:rPr>
              <a:t>the </a:t>
            </a:r>
            <a:r>
              <a:rPr sz="1600" spc="-5" dirty="0">
                <a:latin typeface="Arial"/>
                <a:cs typeface="Arial"/>
              </a:rPr>
              <a:t>haemopoietic function </a:t>
            </a:r>
            <a:r>
              <a:rPr sz="1600" dirty="0">
                <a:latin typeface="Arial"/>
                <a:cs typeface="Arial"/>
              </a:rPr>
              <a:t>of the </a:t>
            </a:r>
            <a:r>
              <a:rPr lang="tr-TR" sz="1600" spc="-5" dirty="0">
                <a:latin typeface="Arial"/>
                <a:cs typeface="Arial"/>
              </a:rPr>
              <a:t>BM </a:t>
            </a:r>
            <a:r>
              <a:rPr sz="1600" spc="-15" dirty="0">
                <a:latin typeface="Arial"/>
                <a:cs typeface="Arial"/>
              </a:rPr>
              <a:t>with </a:t>
            </a:r>
            <a:r>
              <a:rPr sz="1600" spc="-5" dirty="0">
                <a:latin typeface="Arial"/>
                <a:cs typeface="Arial"/>
              </a:rPr>
              <a:t>high  doses of </a:t>
            </a:r>
            <a:r>
              <a:rPr lang="tr-TR" sz="1600" spc="-5" dirty="0">
                <a:latin typeface="Arial"/>
                <a:cs typeface="Arial"/>
              </a:rPr>
              <a:t>CT</a:t>
            </a:r>
            <a:r>
              <a:rPr sz="1600" spc="-5" dirty="0">
                <a:latin typeface="Arial"/>
                <a:cs typeface="Arial"/>
              </a:rPr>
              <a:t> </a:t>
            </a:r>
            <a:r>
              <a:rPr lang="tr-TR" sz="1600" dirty="0">
                <a:latin typeface="Arial"/>
                <a:cs typeface="Arial"/>
                <a:sym typeface="Symbol"/>
              </a:rPr>
              <a:t></a:t>
            </a:r>
            <a:r>
              <a:rPr sz="1600" spc="-55" dirty="0">
                <a:latin typeface="Arial"/>
                <a:cs typeface="Arial"/>
              </a:rPr>
              <a:t> </a:t>
            </a:r>
            <a:r>
              <a:rPr sz="1600" dirty="0">
                <a:latin typeface="Arial"/>
                <a:cs typeface="Arial"/>
              </a:rPr>
              <a:t>TBI.</a:t>
            </a:r>
          </a:p>
          <a:p>
            <a:pPr marL="756285" lvl="1" indent="-286385">
              <a:lnSpc>
                <a:spcPct val="130000"/>
              </a:lnSpc>
              <a:spcBef>
                <a:spcPts val="434"/>
              </a:spcBef>
              <a:buSzPct val="58333"/>
              <a:buFont typeface="Wingdings"/>
              <a:buChar char=""/>
              <a:tabLst>
                <a:tab pos="756285" algn="l"/>
                <a:tab pos="756920" algn="l"/>
              </a:tabLst>
            </a:pPr>
            <a:r>
              <a:rPr sz="1600" spc="-5" dirty="0">
                <a:solidFill>
                  <a:srgbClr val="FF0000"/>
                </a:solidFill>
                <a:latin typeface="Arial"/>
                <a:cs typeface="Arial"/>
              </a:rPr>
              <a:t>Higher level </a:t>
            </a:r>
            <a:r>
              <a:rPr sz="1600" dirty="0">
                <a:solidFill>
                  <a:srgbClr val="FF0000"/>
                </a:solidFill>
                <a:latin typeface="Arial"/>
                <a:cs typeface="Arial"/>
              </a:rPr>
              <a:t>of </a:t>
            </a:r>
            <a:r>
              <a:rPr sz="1600" spc="-5" dirty="0">
                <a:solidFill>
                  <a:srgbClr val="FF0000"/>
                </a:solidFill>
                <a:latin typeface="Arial"/>
                <a:cs typeface="Arial"/>
              </a:rPr>
              <a:t>disease</a:t>
            </a:r>
            <a:r>
              <a:rPr sz="1600" spc="-25" dirty="0">
                <a:solidFill>
                  <a:srgbClr val="FF0000"/>
                </a:solidFill>
                <a:latin typeface="Arial"/>
                <a:cs typeface="Arial"/>
              </a:rPr>
              <a:t> </a:t>
            </a:r>
            <a:r>
              <a:rPr sz="1600" spc="-5" dirty="0">
                <a:solidFill>
                  <a:srgbClr val="FF0000"/>
                </a:solidFill>
                <a:latin typeface="Arial"/>
                <a:cs typeface="Arial"/>
              </a:rPr>
              <a:t>control</a:t>
            </a:r>
            <a:endParaRPr sz="1600" dirty="0">
              <a:solidFill>
                <a:srgbClr val="FF0000"/>
              </a:solidFill>
              <a:latin typeface="Arial"/>
              <a:cs typeface="Arial"/>
            </a:endParaRPr>
          </a:p>
          <a:p>
            <a:pPr marL="756285" lvl="1" indent="-286385">
              <a:lnSpc>
                <a:spcPct val="130000"/>
              </a:lnSpc>
              <a:spcBef>
                <a:spcPts val="430"/>
              </a:spcBef>
              <a:buSzPct val="58333"/>
              <a:buFont typeface="Wingdings"/>
              <a:buChar char=""/>
              <a:tabLst>
                <a:tab pos="756285" algn="l"/>
                <a:tab pos="756920" algn="l"/>
              </a:tabLst>
            </a:pPr>
            <a:r>
              <a:rPr sz="1600" spc="-30" dirty="0">
                <a:latin typeface="Arial"/>
                <a:cs typeface="Arial"/>
              </a:rPr>
              <a:t>Younger </a:t>
            </a:r>
            <a:r>
              <a:rPr sz="1600" spc="-5" dirty="0">
                <a:latin typeface="Arial"/>
                <a:cs typeface="Arial"/>
              </a:rPr>
              <a:t>patients </a:t>
            </a:r>
            <a:r>
              <a:rPr sz="1600" spc="-15" dirty="0">
                <a:latin typeface="Arial"/>
                <a:cs typeface="Arial"/>
              </a:rPr>
              <a:t>with </a:t>
            </a:r>
            <a:r>
              <a:rPr sz="1600" spc="-5" dirty="0">
                <a:latin typeface="Arial"/>
                <a:cs typeface="Arial"/>
              </a:rPr>
              <a:t>a </a:t>
            </a:r>
            <a:r>
              <a:rPr sz="1600" spc="-10" dirty="0">
                <a:latin typeface="Arial"/>
                <a:cs typeface="Arial"/>
              </a:rPr>
              <a:t>good </a:t>
            </a:r>
            <a:r>
              <a:rPr sz="1600" spc="-5" dirty="0">
                <a:latin typeface="Arial"/>
                <a:cs typeface="Arial"/>
              </a:rPr>
              <a:t>performance</a:t>
            </a:r>
            <a:r>
              <a:rPr sz="1600" spc="140" dirty="0">
                <a:latin typeface="Arial"/>
                <a:cs typeface="Arial"/>
              </a:rPr>
              <a:t> </a:t>
            </a:r>
            <a:r>
              <a:rPr sz="1600" dirty="0">
                <a:latin typeface="Arial"/>
                <a:cs typeface="Arial"/>
              </a:rPr>
              <a:t>status</a:t>
            </a:r>
          </a:p>
          <a:p>
            <a:pPr marL="756285" lvl="1" indent="-286385">
              <a:lnSpc>
                <a:spcPct val="130000"/>
              </a:lnSpc>
              <a:spcBef>
                <a:spcPts val="430"/>
              </a:spcBef>
              <a:buSzPct val="58333"/>
              <a:buFont typeface="Wingdings"/>
              <a:buChar char=""/>
              <a:tabLst>
                <a:tab pos="756285" algn="l"/>
                <a:tab pos="756920" algn="l"/>
              </a:tabLst>
            </a:pPr>
            <a:r>
              <a:rPr sz="1600" spc="-5" dirty="0">
                <a:solidFill>
                  <a:srgbClr val="FF0000"/>
                </a:solidFill>
                <a:latin typeface="Arial"/>
                <a:cs typeface="Arial"/>
              </a:rPr>
              <a:t>Quicker engraftment </a:t>
            </a:r>
            <a:r>
              <a:rPr sz="1600" dirty="0">
                <a:solidFill>
                  <a:srgbClr val="FF0000"/>
                </a:solidFill>
                <a:latin typeface="Arial"/>
                <a:cs typeface="Arial"/>
              </a:rPr>
              <a:t>of </a:t>
            </a:r>
            <a:r>
              <a:rPr sz="1600" spc="-5" dirty="0">
                <a:solidFill>
                  <a:srgbClr val="FF0000"/>
                </a:solidFill>
                <a:latin typeface="Arial"/>
                <a:cs typeface="Arial"/>
              </a:rPr>
              <a:t>donor cells</a:t>
            </a:r>
            <a:endParaRPr sz="1600" dirty="0">
              <a:solidFill>
                <a:srgbClr val="FF0000"/>
              </a:solidFill>
              <a:latin typeface="Arial"/>
              <a:cs typeface="Arial"/>
            </a:endParaRPr>
          </a:p>
          <a:p>
            <a:pPr marL="756285" lvl="1" indent="-286385">
              <a:lnSpc>
                <a:spcPct val="130000"/>
              </a:lnSpc>
              <a:spcBef>
                <a:spcPts val="434"/>
              </a:spcBef>
              <a:buSzPct val="58333"/>
              <a:buFont typeface="Wingdings"/>
              <a:buChar char=""/>
              <a:tabLst>
                <a:tab pos="756285" algn="l"/>
                <a:tab pos="756920" algn="l"/>
              </a:tabLst>
            </a:pPr>
            <a:r>
              <a:rPr sz="1600" spc="-5" dirty="0">
                <a:latin typeface="Arial"/>
                <a:cs typeface="Arial"/>
              </a:rPr>
              <a:t>Higher toxicities associated </a:t>
            </a:r>
            <a:r>
              <a:rPr sz="1600" spc="-15" dirty="0">
                <a:latin typeface="Arial"/>
                <a:cs typeface="Arial"/>
              </a:rPr>
              <a:t>with </a:t>
            </a:r>
            <a:r>
              <a:rPr sz="1600" spc="-5" dirty="0">
                <a:latin typeface="Arial"/>
                <a:cs typeface="Arial"/>
              </a:rPr>
              <a:t>higher transplant related</a:t>
            </a:r>
            <a:r>
              <a:rPr sz="1600" spc="190" dirty="0">
                <a:latin typeface="Arial"/>
                <a:cs typeface="Arial"/>
              </a:rPr>
              <a:t> </a:t>
            </a:r>
            <a:r>
              <a:rPr sz="1600" spc="-5" dirty="0">
                <a:latin typeface="Arial"/>
                <a:cs typeface="Arial"/>
              </a:rPr>
              <a:t>mortality</a:t>
            </a:r>
            <a:endParaRPr sz="1600" dirty="0">
              <a:latin typeface="Arial"/>
              <a:cs typeface="Arial"/>
            </a:endParaRPr>
          </a:p>
          <a:p>
            <a:pPr lvl="1">
              <a:lnSpc>
                <a:spcPct val="130000"/>
              </a:lnSpc>
              <a:spcBef>
                <a:spcPts val="15"/>
              </a:spcBef>
              <a:buFont typeface="Wingdings"/>
              <a:buChar char=""/>
            </a:pPr>
            <a:endParaRPr sz="1600" dirty="0">
              <a:latin typeface="Times New Roman"/>
              <a:cs typeface="Times New Roman"/>
            </a:endParaRPr>
          </a:p>
          <a:p>
            <a:pPr marL="355600" indent="-342900">
              <a:lnSpc>
                <a:spcPct val="130000"/>
              </a:lnSpc>
              <a:buChar char="•"/>
              <a:tabLst>
                <a:tab pos="354965" algn="l"/>
                <a:tab pos="355600" algn="l"/>
              </a:tabLst>
            </a:pPr>
            <a:r>
              <a:rPr sz="1600" b="1" dirty="0">
                <a:solidFill>
                  <a:srgbClr val="C00000"/>
                </a:solidFill>
                <a:latin typeface="Arial"/>
                <a:cs typeface="Arial"/>
              </a:rPr>
              <a:t>Reduced intensity</a:t>
            </a:r>
            <a:r>
              <a:rPr sz="1600" b="1" spc="-110" dirty="0">
                <a:solidFill>
                  <a:srgbClr val="C00000"/>
                </a:solidFill>
                <a:latin typeface="Arial"/>
                <a:cs typeface="Arial"/>
              </a:rPr>
              <a:t> </a:t>
            </a:r>
            <a:r>
              <a:rPr sz="1600" b="1" dirty="0">
                <a:solidFill>
                  <a:srgbClr val="C00000"/>
                </a:solidFill>
                <a:latin typeface="Arial"/>
                <a:cs typeface="Arial"/>
              </a:rPr>
              <a:t>conditioning</a:t>
            </a:r>
          </a:p>
          <a:p>
            <a:pPr marL="756285" marR="5080" lvl="1" indent="-286385">
              <a:lnSpc>
                <a:spcPct val="130000"/>
              </a:lnSpc>
              <a:spcBef>
                <a:spcPts val="439"/>
              </a:spcBef>
              <a:buSzPct val="58333"/>
              <a:buFont typeface="Wingdings"/>
              <a:buChar char=""/>
              <a:tabLst>
                <a:tab pos="756285" algn="l"/>
                <a:tab pos="756920" algn="l"/>
              </a:tabLst>
            </a:pPr>
            <a:r>
              <a:rPr lang="en-US" sz="1600" dirty="0">
                <a:latin typeface="Arial"/>
                <a:cs typeface="Arial"/>
              </a:rPr>
              <a:t>It </a:t>
            </a:r>
            <a:r>
              <a:rPr lang="en-US" sz="1600" spc="-5" dirty="0">
                <a:latin typeface="Arial"/>
                <a:cs typeface="Arial"/>
              </a:rPr>
              <a:t>aims </a:t>
            </a:r>
            <a:r>
              <a:rPr lang="en-US" sz="1600" dirty="0">
                <a:latin typeface="Arial"/>
                <a:cs typeface="Arial"/>
              </a:rPr>
              <a:t>to </a:t>
            </a:r>
            <a:r>
              <a:rPr lang="en-US" sz="1600" spc="-5" dirty="0">
                <a:latin typeface="Arial"/>
                <a:cs typeface="Arial"/>
              </a:rPr>
              <a:t>use </a:t>
            </a:r>
            <a:r>
              <a:rPr lang="en-US" sz="1600" spc="-10" dirty="0">
                <a:latin typeface="Arial"/>
                <a:cs typeface="Arial"/>
              </a:rPr>
              <a:t>enough </a:t>
            </a:r>
            <a:r>
              <a:rPr lang="en-US" sz="1600" spc="-5" dirty="0">
                <a:latin typeface="Arial"/>
                <a:cs typeface="Arial"/>
              </a:rPr>
              <a:t>immunosuppression </a:t>
            </a:r>
            <a:r>
              <a:rPr lang="en-US" sz="1600" dirty="0">
                <a:latin typeface="Arial"/>
                <a:cs typeface="Arial"/>
              </a:rPr>
              <a:t>to </a:t>
            </a:r>
            <a:r>
              <a:rPr lang="en-US" sz="1600" spc="-5" dirty="0">
                <a:latin typeface="Arial"/>
                <a:cs typeface="Arial"/>
              </a:rPr>
              <a:t>allow  donor cells </a:t>
            </a:r>
            <a:r>
              <a:rPr lang="tr-TR" sz="1600" spc="-5" dirty="0">
                <a:latin typeface="Arial"/>
                <a:cs typeface="Arial"/>
              </a:rPr>
              <a:t> homing </a:t>
            </a:r>
            <a:endParaRPr lang="tr-TR" sz="1600" dirty="0">
              <a:latin typeface="Arial"/>
              <a:cs typeface="Arial"/>
            </a:endParaRPr>
          </a:p>
          <a:p>
            <a:pPr marL="756285" marR="5080" lvl="1" indent="-286385">
              <a:lnSpc>
                <a:spcPct val="130000"/>
              </a:lnSpc>
              <a:spcBef>
                <a:spcPts val="439"/>
              </a:spcBef>
              <a:buSzPct val="58333"/>
              <a:buFont typeface="Wingdings"/>
              <a:buChar char=""/>
              <a:tabLst>
                <a:tab pos="756285" algn="l"/>
                <a:tab pos="756920" algn="l"/>
              </a:tabLst>
            </a:pPr>
            <a:r>
              <a:rPr lang="tr-TR" sz="1600" spc="-10" dirty="0">
                <a:solidFill>
                  <a:srgbClr val="FF0000"/>
                </a:solidFill>
                <a:latin typeface="Arial"/>
                <a:cs typeface="Arial"/>
              </a:rPr>
              <a:t>RIC  can </a:t>
            </a:r>
            <a:r>
              <a:rPr lang="tr-TR" sz="1600" spc="-10" dirty="0" err="1">
                <a:solidFill>
                  <a:srgbClr val="FF0000"/>
                </a:solidFill>
                <a:latin typeface="Arial"/>
                <a:cs typeface="Arial"/>
              </a:rPr>
              <a:t>allow</a:t>
            </a:r>
            <a:r>
              <a:rPr lang="tr-TR" sz="1600" spc="-10" dirty="0">
                <a:solidFill>
                  <a:srgbClr val="FF0000"/>
                </a:solidFill>
                <a:latin typeface="Arial"/>
                <a:cs typeface="Arial"/>
              </a:rPr>
              <a:t> to homing </a:t>
            </a:r>
            <a:r>
              <a:rPr lang="en-US" sz="1600" spc="-10" dirty="0">
                <a:solidFill>
                  <a:srgbClr val="FF0000"/>
                </a:solidFill>
                <a:latin typeface="Arial"/>
                <a:cs typeface="Arial"/>
              </a:rPr>
              <a:t>without </a:t>
            </a:r>
            <a:r>
              <a:rPr lang="en-US" sz="1600" spc="-5" dirty="0">
                <a:solidFill>
                  <a:srgbClr val="FF0000"/>
                </a:solidFill>
                <a:latin typeface="Arial"/>
                <a:cs typeface="Arial"/>
              </a:rPr>
              <a:t>completely eradicating </a:t>
            </a:r>
            <a:r>
              <a:rPr lang="en-US" sz="1600" dirty="0">
                <a:solidFill>
                  <a:srgbClr val="FF0000"/>
                </a:solidFill>
                <a:latin typeface="Arial"/>
                <a:cs typeface="Arial"/>
              </a:rPr>
              <a:t>the </a:t>
            </a:r>
            <a:r>
              <a:rPr lang="en-US" sz="1600" spc="-5" dirty="0">
                <a:solidFill>
                  <a:srgbClr val="FF0000"/>
                </a:solidFill>
                <a:latin typeface="Arial"/>
                <a:cs typeface="Arial"/>
              </a:rPr>
              <a:t>recipients bone  </a:t>
            </a:r>
            <a:r>
              <a:rPr lang="en-US" sz="1600" spc="-25" dirty="0">
                <a:solidFill>
                  <a:srgbClr val="FF0000"/>
                </a:solidFill>
                <a:latin typeface="Arial"/>
                <a:cs typeface="Arial"/>
              </a:rPr>
              <a:t>marrow.</a:t>
            </a:r>
            <a:endParaRPr lang="en-US" sz="1600" dirty="0">
              <a:solidFill>
                <a:srgbClr val="FF0000"/>
              </a:solidFill>
              <a:latin typeface="Arial"/>
              <a:cs typeface="Arial"/>
            </a:endParaRPr>
          </a:p>
          <a:p>
            <a:pPr marL="756285" marR="5080" lvl="1" indent="-286385">
              <a:lnSpc>
                <a:spcPct val="130000"/>
              </a:lnSpc>
              <a:spcBef>
                <a:spcPts val="439"/>
              </a:spcBef>
              <a:buSzPct val="58333"/>
              <a:buFont typeface="Wingdings"/>
              <a:buChar char=""/>
              <a:tabLst>
                <a:tab pos="756285" algn="l"/>
                <a:tab pos="756920" algn="l"/>
              </a:tabLst>
            </a:pPr>
            <a:r>
              <a:rPr sz="1600" spc="-5" dirty="0">
                <a:latin typeface="Arial"/>
                <a:cs typeface="Arial"/>
              </a:rPr>
              <a:t>Regimens that have been developed </a:t>
            </a:r>
            <a:r>
              <a:rPr sz="1600" dirty="0">
                <a:latin typeface="Arial"/>
                <a:cs typeface="Arial"/>
              </a:rPr>
              <a:t>to </a:t>
            </a:r>
            <a:r>
              <a:rPr sz="1600" spc="-5" dirty="0">
                <a:latin typeface="Arial"/>
                <a:cs typeface="Arial"/>
              </a:rPr>
              <a:t>reduce </a:t>
            </a:r>
            <a:r>
              <a:rPr sz="1600" dirty="0">
                <a:latin typeface="Arial"/>
                <a:cs typeface="Arial"/>
              </a:rPr>
              <a:t>the </a:t>
            </a:r>
            <a:r>
              <a:rPr sz="1600" spc="-5" dirty="0">
                <a:latin typeface="Arial"/>
                <a:cs typeface="Arial"/>
              </a:rPr>
              <a:t>morbidity and mortality </a:t>
            </a:r>
            <a:r>
              <a:rPr sz="1600" dirty="0">
                <a:latin typeface="Arial"/>
                <a:cs typeface="Arial"/>
              </a:rPr>
              <a:t>of </a:t>
            </a:r>
            <a:r>
              <a:rPr lang="tr-TR" sz="1600" dirty="0">
                <a:latin typeface="Arial"/>
                <a:cs typeface="Arial"/>
              </a:rPr>
              <a:t>Allo-HSCT</a:t>
            </a:r>
            <a:endParaRPr lang="tr-TR" sz="1600" spc="-5" dirty="0">
              <a:latin typeface="Arial"/>
              <a:cs typeface="Arial"/>
            </a:endParaRPr>
          </a:p>
          <a:p>
            <a:pPr marL="756285" lvl="1" indent="-286385">
              <a:lnSpc>
                <a:spcPct val="130000"/>
              </a:lnSpc>
              <a:spcBef>
                <a:spcPts val="434"/>
              </a:spcBef>
              <a:buSzPct val="58333"/>
              <a:buFont typeface="Wingdings"/>
              <a:buChar char=""/>
              <a:tabLst>
                <a:tab pos="756285" algn="l"/>
                <a:tab pos="756920" algn="l"/>
              </a:tabLst>
            </a:pPr>
            <a:r>
              <a:rPr lang="tr-TR" sz="1600" spc="-5" dirty="0" err="1">
                <a:solidFill>
                  <a:srgbClr val="FF0000"/>
                </a:solidFill>
                <a:latin typeface="Arial"/>
                <a:cs typeface="Arial"/>
              </a:rPr>
              <a:t>Because</a:t>
            </a:r>
            <a:r>
              <a:rPr lang="tr-TR" sz="1600" spc="-5" dirty="0">
                <a:solidFill>
                  <a:srgbClr val="FF0000"/>
                </a:solidFill>
                <a:latin typeface="Arial"/>
                <a:cs typeface="Arial"/>
              </a:rPr>
              <a:t> of l</a:t>
            </a:r>
            <a:r>
              <a:rPr sz="1600" spc="-5" dirty="0" err="1">
                <a:solidFill>
                  <a:srgbClr val="FF0000"/>
                </a:solidFill>
                <a:latin typeface="Arial"/>
                <a:cs typeface="Arial"/>
              </a:rPr>
              <a:t>ess</a:t>
            </a:r>
            <a:r>
              <a:rPr sz="1600" spc="-5" dirty="0">
                <a:solidFill>
                  <a:srgbClr val="FF0000"/>
                </a:solidFill>
                <a:latin typeface="Arial"/>
                <a:cs typeface="Arial"/>
              </a:rPr>
              <a:t> regimen related</a:t>
            </a:r>
            <a:r>
              <a:rPr sz="1600" spc="-15" dirty="0">
                <a:solidFill>
                  <a:srgbClr val="FF0000"/>
                </a:solidFill>
                <a:latin typeface="Arial"/>
                <a:cs typeface="Arial"/>
              </a:rPr>
              <a:t> </a:t>
            </a:r>
            <a:r>
              <a:rPr sz="1600" spc="-5" dirty="0">
                <a:solidFill>
                  <a:srgbClr val="FF0000"/>
                </a:solidFill>
                <a:latin typeface="Arial"/>
                <a:cs typeface="Arial"/>
              </a:rPr>
              <a:t>toxicities</a:t>
            </a:r>
            <a:r>
              <a:rPr lang="tr-TR" sz="1600" spc="-5" dirty="0">
                <a:solidFill>
                  <a:srgbClr val="FF0000"/>
                </a:solidFill>
                <a:latin typeface="Arial"/>
                <a:cs typeface="Arial"/>
              </a:rPr>
              <a:t>,</a:t>
            </a:r>
            <a:r>
              <a:rPr lang="en-US" sz="1600" spc="-5" dirty="0">
                <a:solidFill>
                  <a:srgbClr val="FF0000"/>
                </a:solidFill>
                <a:latin typeface="Arial"/>
                <a:cs typeface="Arial"/>
              </a:rPr>
              <a:t> Can </a:t>
            </a:r>
            <a:r>
              <a:rPr lang="en-US" sz="1600" spc="-10" dirty="0">
                <a:solidFill>
                  <a:srgbClr val="FF0000"/>
                </a:solidFill>
                <a:latin typeface="Arial"/>
                <a:cs typeface="Arial"/>
              </a:rPr>
              <a:t>be </a:t>
            </a:r>
            <a:r>
              <a:rPr lang="en-US" sz="1600" spc="-5" dirty="0">
                <a:solidFill>
                  <a:srgbClr val="FF0000"/>
                </a:solidFill>
                <a:latin typeface="Arial"/>
                <a:cs typeface="Arial"/>
              </a:rPr>
              <a:t>given </a:t>
            </a:r>
            <a:r>
              <a:rPr lang="en-US" sz="1600" dirty="0">
                <a:solidFill>
                  <a:srgbClr val="FF0000"/>
                </a:solidFill>
                <a:latin typeface="Arial"/>
                <a:cs typeface="Arial"/>
              </a:rPr>
              <a:t>to </a:t>
            </a:r>
            <a:r>
              <a:rPr lang="en-US" sz="1600" spc="-5" dirty="0">
                <a:solidFill>
                  <a:srgbClr val="FF0000"/>
                </a:solidFill>
                <a:latin typeface="Arial"/>
                <a:cs typeface="Arial"/>
              </a:rPr>
              <a:t>older</a:t>
            </a:r>
            <a:r>
              <a:rPr lang="en-US" sz="1600" spc="-25" dirty="0">
                <a:solidFill>
                  <a:srgbClr val="FF0000"/>
                </a:solidFill>
                <a:latin typeface="Arial"/>
                <a:cs typeface="Arial"/>
              </a:rPr>
              <a:t> </a:t>
            </a:r>
            <a:r>
              <a:rPr lang="en-US" sz="1600" spc="-5" dirty="0">
                <a:solidFill>
                  <a:srgbClr val="FF0000"/>
                </a:solidFill>
                <a:latin typeface="Arial"/>
                <a:cs typeface="Arial"/>
              </a:rPr>
              <a:t>patients</a:t>
            </a:r>
            <a:endParaRPr sz="1600" dirty="0">
              <a:solidFill>
                <a:srgbClr val="FF0000"/>
              </a:solidFill>
              <a:latin typeface="Arial"/>
              <a:cs typeface="Arial"/>
            </a:endParaRPr>
          </a:p>
          <a:p>
            <a:pPr marL="756285" lvl="1" indent="-286385">
              <a:lnSpc>
                <a:spcPct val="130000"/>
              </a:lnSpc>
              <a:spcBef>
                <a:spcPts val="430"/>
              </a:spcBef>
              <a:buSzPct val="58333"/>
              <a:buFont typeface="Wingdings"/>
              <a:buChar char=""/>
              <a:tabLst>
                <a:tab pos="756285" algn="l"/>
                <a:tab pos="756920" algn="l"/>
              </a:tabLst>
            </a:pPr>
            <a:r>
              <a:rPr sz="1600" spc="-5" dirty="0">
                <a:latin typeface="Arial"/>
                <a:cs typeface="Arial"/>
              </a:rPr>
              <a:t>Reduction in morbidity and transplant related</a:t>
            </a:r>
            <a:r>
              <a:rPr sz="1600" spc="85" dirty="0">
                <a:latin typeface="Arial"/>
                <a:cs typeface="Arial"/>
              </a:rPr>
              <a:t> </a:t>
            </a:r>
            <a:r>
              <a:rPr sz="1600" spc="-5" dirty="0">
                <a:latin typeface="Arial"/>
                <a:cs typeface="Arial"/>
              </a:rPr>
              <a:t>mortality</a:t>
            </a:r>
            <a:endParaRPr sz="1600" dirty="0">
              <a:latin typeface="Arial"/>
              <a:cs typeface="Arial"/>
            </a:endParaRPr>
          </a:p>
        </p:txBody>
      </p:sp>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47</a:t>
            </a:fld>
            <a:endParaRPr spc="-5" dirty="0"/>
          </a:p>
        </p:txBody>
      </p:sp>
      <p:sp>
        <p:nvSpPr>
          <p:cNvPr id="7" name="Title 1"/>
          <p:cNvSpPr txBox="1">
            <a:spLocks/>
          </p:cNvSpPr>
          <p:nvPr/>
        </p:nvSpPr>
        <p:spPr>
          <a:xfrm>
            <a:off x="228600" y="228600"/>
            <a:ext cx="11277600" cy="1107996"/>
          </a:xfrm>
          <a:prstGeom prst="rect">
            <a:avLst/>
          </a:prstGeom>
        </p:spPr>
        <p:txBody>
          <a:bodyPr/>
          <a:lstStyle/>
          <a:p>
            <a:pPr defTabSz="914400">
              <a:defRPr/>
            </a:pPr>
            <a:r>
              <a:rPr kumimoji="0" lang="tr-TR" sz="2400" b="0" i="0" u="none" strike="noStrike" kern="0" cap="none" spc="0" normalizeH="0" baseline="0" noProof="0" dirty="0">
                <a:ln>
                  <a:noFill/>
                </a:ln>
                <a:solidFill>
                  <a:srgbClr val="C00000"/>
                </a:solidFill>
                <a:effectLst/>
                <a:uLnTx/>
                <a:uFillTx/>
                <a:latin typeface="+mj-lt"/>
                <a:ea typeface="+mj-ea"/>
                <a:cs typeface="+mj-cs"/>
              </a:rPr>
              <a:t/>
            </a:r>
            <a:br>
              <a:rPr kumimoji="0" lang="tr-TR" sz="2400" b="0" i="0" u="none" strike="noStrike" kern="0" cap="none" spc="0" normalizeH="0" baseline="0" noProof="0" dirty="0">
                <a:ln>
                  <a:noFill/>
                </a:ln>
                <a:solidFill>
                  <a:srgbClr val="C00000"/>
                </a:solidFill>
                <a:effectLst/>
                <a:uLnTx/>
                <a:uFillTx/>
                <a:latin typeface="+mj-lt"/>
                <a:ea typeface="+mj-ea"/>
                <a:cs typeface="+mj-cs"/>
              </a:rPr>
            </a:br>
            <a:r>
              <a:rPr kumimoji="0" lang="tr-TR" sz="2400" b="0" i="0" u="none" strike="noStrike" kern="0" cap="none" spc="0" normalizeH="0" baseline="0" noProof="0" dirty="0">
                <a:ln>
                  <a:noFill/>
                </a:ln>
                <a:solidFill>
                  <a:srgbClr val="C00000"/>
                </a:solidFill>
                <a:effectLst/>
                <a:uLnTx/>
                <a:uFillTx/>
                <a:latin typeface="+mj-lt"/>
                <a:ea typeface="+mj-ea"/>
                <a:cs typeface="+mj-cs"/>
              </a:rPr>
              <a:t> </a:t>
            </a:r>
            <a:r>
              <a:rPr lang="tr-TR" sz="4000" b="1" spc="-5" dirty="0" err="1">
                <a:solidFill>
                  <a:srgbClr val="C00000"/>
                </a:solidFill>
              </a:rPr>
              <a:t>Regimen</a:t>
            </a:r>
            <a:r>
              <a:rPr lang="tr-TR" sz="4000" b="1" spc="15" dirty="0">
                <a:solidFill>
                  <a:srgbClr val="C00000"/>
                </a:solidFill>
              </a:rPr>
              <a:t> </a:t>
            </a:r>
            <a:r>
              <a:rPr lang="tr-TR" sz="4000" b="1" spc="-5" dirty="0" err="1">
                <a:solidFill>
                  <a:srgbClr val="C00000"/>
                </a:solidFill>
              </a:rPr>
              <a:t>Intensity</a:t>
            </a:r>
            <a:r>
              <a:rPr kumimoji="0" lang="tr-TR" sz="4000" b="1" i="0" u="none" strike="noStrike" kern="0" cap="none" spc="-5" normalizeH="0" baseline="0" noProof="0" dirty="0">
                <a:ln>
                  <a:noFill/>
                </a:ln>
                <a:solidFill>
                  <a:srgbClr val="C00000"/>
                </a:solidFill>
                <a:effectLst/>
                <a:uLnTx/>
                <a:uFillTx/>
                <a:latin typeface="+mj-lt"/>
                <a:ea typeface="+mj-ea"/>
                <a:cs typeface="+mj-cs"/>
              </a:rPr>
              <a:t/>
            </a:r>
            <a:br>
              <a:rPr kumimoji="0" lang="tr-TR" sz="4000" b="1" i="0" u="none" strike="noStrike" kern="0" cap="none" spc="-5" normalizeH="0" baseline="0" noProof="0" dirty="0">
                <a:ln>
                  <a:noFill/>
                </a:ln>
                <a:solidFill>
                  <a:srgbClr val="C00000"/>
                </a:solidFill>
                <a:effectLst/>
                <a:uLnTx/>
                <a:uFillTx/>
                <a:latin typeface="+mj-lt"/>
                <a:ea typeface="+mj-ea"/>
                <a:cs typeface="+mj-cs"/>
              </a:rPr>
            </a:br>
            <a:endParaRPr kumimoji="0" lang="en-US" sz="4000" b="0" i="0" u="none" strike="noStrike" kern="0" cap="none" spc="0" normalizeH="0" baseline="0" noProof="0" dirty="0">
              <a:ln>
                <a:noFill/>
              </a:ln>
              <a:solidFill>
                <a:srgbClr val="C00000"/>
              </a:solidFill>
              <a:effectLst/>
              <a:uLnTx/>
              <a:uFillTx/>
              <a:latin typeface="+mj-lt"/>
              <a:ea typeface="+mj-ea"/>
              <a:cs typeface="+mj-cs"/>
            </a:endParaRPr>
          </a:p>
        </p:txBody>
      </p:sp>
      <p:sp>
        <p:nvSpPr>
          <p:cNvPr id="5"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a:solidFill>
                  <a:schemeClr val="tx2"/>
                </a:solidFill>
                <a:latin typeface="Trebuchet MS" pitchFamily="34" charset="0"/>
                <a:sym typeface="Wingdings"/>
              </a:rPr>
              <a:t>   </a:t>
            </a:r>
            <a:r>
              <a:rPr lang="tr-TR" sz="2400" b="1" kern="0" spc="-5" dirty="0">
                <a:solidFill>
                  <a:schemeClr val="tx2"/>
                </a:solidFill>
                <a:latin typeface="Trebuchet MS" pitchFamily="34" charset="0"/>
              </a:rPr>
              <a:t>Conditioning</a:t>
            </a:r>
            <a:r>
              <a:rPr lang="tr-TR" sz="2400" b="1" kern="0" spc="-80" dirty="0">
                <a:solidFill>
                  <a:schemeClr val="tx2"/>
                </a:solidFill>
                <a:latin typeface="Trebuchet MS" pitchFamily="34" charset="0"/>
              </a:rPr>
              <a:t> </a:t>
            </a:r>
            <a:r>
              <a:rPr lang="tr-TR" sz="2400" b="1" kern="0" spc="-5" dirty="0">
                <a:solidFill>
                  <a:schemeClr val="tx2"/>
                </a:solidFill>
                <a:latin typeface="Trebuchet MS" pitchFamily="34" charset="0"/>
              </a:rPr>
              <a:t>Therapy</a:t>
            </a:r>
            <a:endParaRPr sz="2400" b="1" dirty="0">
              <a:solidFill>
                <a:schemeClr val="tx2"/>
              </a:solidFill>
              <a:latin typeface="Trebuchet MS" pitchFamily="34" charset="0"/>
              <a:cs typeface="Arial"/>
            </a:endParaRPr>
          </a:p>
        </p:txBody>
      </p:sp>
    </p:spTree>
    <p:extLst>
      <p:ext uri="{BB962C8B-B14F-4D97-AF65-F5344CB8AC3E}">
        <p14:creationId xmlns:p14="http://schemas.microsoft.com/office/powerpoint/2010/main" val="20705010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1"/>
          <p:cNvPicPr>
            <a:picLocks noChangeAspect="1" noChangeArrowheads="1"/>
          </p:cNvPicPr>
          <p:nvPr/>
        </p:nvPicPr>
        <p:blipFill>
          <a:blip r:embed="rId2" cstate="print"/>
          <a:srcRect/>
          <a:stretch>
            <a:fillRect/>
          </a:stretch>
        </p:blipFill>
        <p:spPr bwMode="auto">
          <a:xfrm>
            <a:off x="8153400" y="1447800"/>
            <a:ext cx="3675937" cy="4724400"/>
          </a:xfrm>
          <a:prstGeom prst="rect">
            <a:avLst/>
          </a:prstGeom>
          <a:noFill/>
          <a:ln w="9525">
            <a:noFill/>
            <a:miter lim="800000"/>
            <a:headEnd/>
            <a:tailEnd/>
          </a:ln>
        </p:spPr>
      </p:pic>
      <p:sp>
        <p:nvSpPr>
          <p:cNvPr id="2" name="object 2"/>
          <p:cNvSpPr txBox="1"/>
          <p:nvPr/>
        </p:nvSpPr>
        <p:spPr>
          <a:xfrm>
            <a:off x="304800" y="1676400"/>
            <a:ext cx="7518400" cy="4187300"/>
          </a:xfrm>
          <a:prstGeom prst="rect">
            <a:avLst/>
          </a:prstGeom>
        </p:spPr>
        <p:txBody>
          <a:bodyPr vert="horz" wrap="square" lIns="0" tIns="0" rIns="0" bIns="0" rtlCol="0">
            <a:spAutoFit/>
          </a:bodyPr>
          <a:lstStyle/>
          <a:p>
            <a:pPr marL="391719" marR="396163" indent="-379021">
              <a:lnSpc>
                <a:spcPct val="120000"/>
              </a:lnSpc>
              <a:buChar char="•"/>
              <a:tabLst>
                <a:tab pos="354895" algn="l"/>
                <a:tab pos="355530" algn="l"/>
              </a:tabLst>
            </a:pPr>
            <a:r>
              <a:rPr sz="1600" dirty="0">
                <a:latin typeface="Arial"/>
                <a:cs typeface="Arial"/>
              </a:rPr>
              <a:t>At </a:t>
            </a:r>
            <a:r>
              <a:rPr sz="1600" spc="-5" dirty="0">
                <a:latin typeface="Arial"/>
                <a:cs typeface="Arial"/>
              </a:rPr>
              <a:t>least 24 hour </a:t>
            </a:r>
            <a:r>
              <a:rPr sz="1600" dirty="0">
                <a:latin typeface="Arial"/>
                <a:cs typeface="Arial"/>
              </a:rPr>
              <a:t>after the </a:t>
            </a:r>
            <a:r>
              <a:rPr sz="1600" spc="-5" dirty="0">
                <a:latin typeface="Arial"/>
                <a:cs typeface="Arial"/>
              </a:rPr>
              <a:t>conditioning  </a:t>
            </a:r>
            <a:r>
              <a:rPr sz="1600" spc="-15" dirty="0">
                <a:latin typeface="Arial"/>
                <a:cs typeface="Arial"/>
              </a:rPr>
              <a:t>will </a:t>
            </a:r>
            <a:r>
              <a:rPr sz="1600" spc="-5" dirty="0">
                <a:latin typeface="Arial"/>
                <a:cs typeface="Arial"/>
              </a:rPr>
              <a:t>be given on Day </a:t>
            </a:r>
            <a:r>
              <a:rPr sz="1600" dirty="0">
                <a:latin typeface="Arial"/>
                <a:cs typeface="Arial"/>
              </a:rPr>
              <a:t>0. </a:t>
            </a:r>
            <a:r>
              <a:rPr sz="1600" spc="-5" dirty="0">
                <a:latin typeface="Arial"/>
                <a:cs typeface="Arial"/>
              </a:rPr>
              <a:t>These are  generally given through a central line  and takes approximately 30 minutes. </a:t>
            </a:r>
            <a:endParaRPr lang="tr-TR" sz="1600" spc="-5" dirty="0">
              <a:latin typeface="Arial"/>
              <a:cs typeface="Arial"/>
            </a:endParaRPr>
          </a:p>
          <a:p>
            <a:pPr marL="391719" marR="396163" indent="-379021">
              <a:lnSpc>
                <a:spcPct val="120000"/>
              </a:lnSpc>
              <a:tabLst>
                <a:tab pos="354895" algn="l"/>
                <a:tab pos="355530" algn="l"/>
              </a:tabLst>
            </a:pPr>
            <a:endParaRPr lang="tr-TR" sz="1600" spc="-5" dirty="0">
              <a:latin typeface="Arial"/>
              <a:cs typeface="Arial"/>
            </a:endParaRPr>
          </a:p>
          <a:p>
            <a:pPr marL="391719" marR="396163" indent="-379021">
              <a:lnSpc>
                <a:spcPct val="120000"/>
              </a:lnSpc>
              <a:buChar char="•"/>
              <a:tabLst>
                <a:tab pos="354895" algn="l"/>
                <a:tab pos="355530" algn="l"/>
              </a:tabLst>
            </a:pPr>
            <a:r>
              <a:rPr sz="1600" dirty="0">
                <a:latin typeface="Arial"/>
                <a:cs typeface="Arial"/>
              </a:rPr>
              <a:t>Stem </a:t>
            </a:r>
            <a:r>
              <a:rPr sz="1600" spc="-5" dirty="0">
                <a:latin typeface="Arial"/>
                <a:cs typeface="Arial"/>
              </a:rPr>
              <a:t>cells are either cryopreserved or  fresh.</a:t>
            </a:r>
            <a:endParaRPr sz="1600" dirty="0">
              <a:latin typeface="Arial"/>
              <a:cs typeface="Arial"/>
            </a:endParaRPr>
          </a:p>
          <a:p>
            <a:pPr>
              <a:lnSpc>
                <a:spcPct val="120000"/>
              </a:lnSpc>
              <a:spcBef>
                <a:spcPts val="35"/>
              </a:spcBef>
              <a:buFont typeface="Arial"/>
              <a:buChar char="•"/>
            </a:pPr>
            <a:endParaRPr sz="1600" dirty="0">
              <a:solidFill>
                <a:srgbClr val="C00000"/>
              </a:solidFill>
              <a:latin typeface="Times New Roman"/>
              <a:cs typeface="Times New Roman"/>
            </a:endParaRPr>
          </a:p>
          <a:p>
            <a:pPr marL="355530" indent="-342834">
              <a:lnSpc>
                <a:spcPct val="120000"/>
              </a:lnSpc>
              <a:buChar char="•"/>
              <a:tabLst>
                <a:tab pos="354895" algn="l"/>
                <a:tab pos="355530" algn="l"/>
              </a:tabLst>
            </a:pPr>
            <a:r>
              <a:rPr sz="1600" b="1" spc="-5" dirty="0">
                <a:solidFill>
                  <a:srgbClr val="C00000"/>
                </a:solidFill>
                <a:latin typeface="Arial"/>
                <a:cs typeface="Arial"/>
              </a:rPr>
              <a:t>Cryopreserved</a:t>
            </a:r>
            <a:endParaRPr sz="1600" b="1" dirty="0">
              <a:solidFill>
                <a:srgbClr val="C00000"/>
              </a:solidFill>
              <a:latin typeface="Arial"/>
              <a:cs typeface="Arial"/>
            </a:endParaRPr>
          </a:p>
          <a:p>
            <a:pPr marL="752963" lvl="1" indent="-283156">
              <a:lnSpc>
                <a:spcPct val="120000"/>
              </a:lnSpc>
              <a:spcBef>
                <a:spcPts val="390"/>
              </a:spcBef>
              <a:buSzPct val="59375"/>
              <a:buFont typeface="Wingdings"/>
              <a:buChar char=""/>
              <a:tabLst>
                <a:tab pos="756137" algn="l"/>
                <a:tab pos="756773" algn="l"/>
              </a:tabLst>
            </a:pPr>
            <a:r>
              <a:rPr sz="1600" spc="-5" dirty="0">
                <a:latin typeface="Arial"/>
                <a:cs typeface="Arial"/>
              </a:rPr>
              <a:t>Usually for </a:t>
            </a:r>
            <a:r>
              <a:rPr sz="1600" spc="-5" dirty="0" err="1">
                <a:latin typeface="Arial"/>
                <a:cs typeface="Arial"/>
              </a:rPr>
              <a:t>autologous</a:t>
            </a:r>
            <a:r>
              <a:rPr sz="1600" spc="-10" dirty="0">
                <a:latin typeface="Arial"/>
                <a:cs typeface="Arial"/>
              </a:rPr>
              <a:t> </a:t>
            </a:r>
            <a:r>
              <a:rPr sz="1600" spc="-5" dirty="0">
                <a:latin typeface="Arial"/>
                <a:cs typeface="Arial"/>
              </a:rPr>
              <a:t>transplants</a:t>
            </a:r>
            <a:endParaRPr sz="1600" dirty="0">
              <a:latin typeface="Arial"/>
              <a:cs typeface="Arial"/>
            </a:endParaRPr>
          </a:p>
          <a:p>
            <a:pPr marL="752963" marR="78724" lvl="1" indent="-283156">
              <a:lnSpc>
                <a:spcPct val="120000"/>
              </a:lnSpc>
              <a:spcBef>
                <a:spcPts val="135"/>
              </a:spcBef>
              <a:buSzPct val="59375"/>
              <a:buFont typeface="Wingdings"/>
              <a:buChar char=""/>
              <a:tabLst>
                <a:tab pos="756137" algn="l"/>
                <a:tab pos="756773" algn="l"/>
              </a:tabLst>
            </a:pPr>
            <a:r>
              <a:rPr sz="1600" spc="-5" dirty="0">
                <a:latin typeface="Arial"/>
                <a:cs typeface="Arial"/>
              </a:rPr>
              <a:t>Most common side </a:t>
            </a:r>
            <a:r>
              <a:rPr sz="1600" spc="-10" dirty="0">
                <a:latin typeface="Arial"/>
                <a:cs typeface="Arial"/>
              </a:rPr>
              <a:t>effects </a:t>
            </a:r>
            <a:r>
              <a:rPr sz="1600" spc="-5" dirty="0">
                <a:latin typeface="Arial"/>
                <a:cs typeface="Arial"/>
              </a:rPr>
              <a:t>are reactions to  DMSO</a:t>
            </a:r>
            <a:endParaRPr sz="1600" dirty="0">
              <a:latin typeface="Arial"/>
              <a:cs typeface="Arial"/>
            </a:endParaRPr>
          </a:p>
          <a:p>
            <a:pPr lvl="1">
              <a:lnSpc>
                <a:spcPct val="120000"/>
              </a:lnSpc>
              <a:buFont typeface="Wingdings"/>
              <a:buChar char=""/>
            </a:pPr>
            <a:endParaRPr sz="1600" dirty="0">
              <a:latin typeface="Times New Roman"/>
              <a:cs typeface="Times New Roman"/>
            </a:endParaRPr>
          </a:p>
          <a:p>
            <a:pPr marL="355530" indent="-342834">
              <a:lnSpc>
                <a:spcPct val="120000"/>
              </a:lnSpc>
              <a:spcBef>
                <a:spcPts val="1035"/>
              </a:spcBef>
              <a:buChar char="•"/>
              <a:tabLst>
                <a:tab pos="354895" algn="l"/>
                <a:tab pos="355530" algn="l"/>
              </a:tabLst>
            </a:pPr>
            <a:r>
              <a:rPr sz="1600" b="1" dirty="0">
                <a:solidFill>
                  <a:srgbClr val="C00000"/>
                </a:solidFill>
                <a:latin typeface="Arial"/>
                <a:cs typeface="Arial"/>
              </a:rPr>
              <a:t>Fresh</a:t>
            </a:r>
          </a:p>
          <a:p>
            <a:pPr marL="756137" lvl="1" indent="-286330">
              <a:lnSpc>
                <a:spcPct val="120000"/>
              </a:lnSpc>
              <a:spcBef>
                <a:spcPts val="390"/>
              </a:spcBef>
              <a:buSzPct val="59375"/>
              <a:buFont typeface="Wingdings"/>
              <a:buChar char=""/>
              <a:tabLst>
                <a:tab pos="756137" algn="l"/>
                <a:tab pos="756773" algn="l"/>
              </a:tabLst>
            </a:pPr>
            <a:r>
              <a:rPr sz="1600" spc="-5" dirty="0">
                <a:latin typeface="Arial"/>
                <a:cs typeface="Arial"/>
              </a:rPr>
              <a:t>Usually for allogeneic</a:t>
            </a:r>
            <a:r>
              <a:rPr sz="1600" spc="-35" dirty="0">
                <a:latin typeface="Arial"/>
                <a:cs typeface="Arial"/>
              </a:rPr>
              <a:t> </a:t>
            </a:r>
            <a:r>
              <a:rPr sz="1600" spc="-5" dirty="0">
                <a:latin typeface="Arial"/>
                <a:cs typeface="Arial"/>
              </a:rPr>
              <a:t>transplants</a:t>
            </a:r>
            <a:endParaRPr sz="1600" dirty="0">
              <a:latin typeface="Arial"/>
              <a:cs typeface="Arial"/>
            </a:endParaRPr>
          </a:p>
          <a:p>
            <a:pPr marL="756137" lvl="1" indent="-286330">
              <a:lnSpc>
                <a:spcPct val="120000"/>
              </a:lnSpc>
              <a:spcBef>
                <a:spcPts val="385"/>
              </a:spcBef>
              <a:buSzPct val="59375"/>
              <a:buFont typeface="Wingdings"/>
              <a:buChar char=""/>
              <a:tabLst>
                <a:tab pos="756137" algn="l"/>
                <a:tab pos="756773" algn="l"/>
              </a:tabLst>
            </a:pPr>
            <a:r>
              <a:rPr sz="1600" spc="-5" dirty="0">
                <a:latin typeface="Arial"/>
                <a:cs typeface="Arial"/>
              </a:rPr>
              <a:t>Administered much like a blood transfusion</a:t>
            </a:r>
            <a:endParaRPr sz="1600" dirty="0">
              <a:latin typeface="Arial"/>
              <a:cs typeface="Arial"/>
            </a:endParaRPr>
          </a:p>
          <a:p>
            <a:pPr marL="756137" lvl="1" indent="-286330">
              <a:lnSpc>
                <a:spcPct val="120000"/>
              </a:lnSpc>
              <a:spcBef>
                <a:spcPts val="380"/>
              </a:spcBef>
              <a:buSzPct val="59375"/>
              <a:buFont typeface="Wingdings"/>
              <a:buChar char=""/>
              <a:tabLst>
                <a:tab pos="756137" algn="l"/>
                <a:tab pos="756773" algn="l"/>
              </a:tabLst>
            </a:pPr>
            <a:r>
              <a:rPr sz="1600" spc="-5" dirty="0">
                <a:latin typeface="Arial"/>
                <a:cs typeface="Arial"/>
              </a:rPr>
              <a:t>Generally better tolerated than frozen</a:t>
            </a:r>
            <a:r>
              <a:rPr sz="1600" spc="95" dirty="0">
                <a:latin typeface="Arial"/>
                <a:cs typeface="Arial"/>
              </a:rPr>
              <a:t> </a:t>
            </a:r>
            <a:r>
              <a:rPr sz="1600" spc="-5" dirty="0">
                <a:latin typeface="Arial"/>
                <a:cs typeface="Arial"/>
              </a:rPr>
              <a:t>cells.</a:t>
            </a:r>
            <a:endParaRPr sz="1600" dirty="0">
              <a:latin typeface="Arial"/>
              <a:cs typeface="Arial"/>
            </a:endParaRPr>
          </a:p>
        </p:txBody>
      </p:sp>
      <p:sp>
        <p:nvSpPr>
          <p:cNvPr id="6"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r>
              <a:rPr lang="tr-TR" sz="2400" b="1" dirty="0">
                <a:solidFill>
                  <a:schemeClr val="tx2"/>
                </a:solidFill>
                <a:latin typeface="Trebuchet MS" pitchFamily="34" charset="0"/>
                <a:sym typeface="Wingdings"/>
              </a:rPr>
              <a:t> </a:t>
            </a:r>
            <a:r>
              <a:rPr lang="tr-TR" sz="2400" b="1" spc="-5" dirty="0">
                <a:solidFill>
                  <a:schemeClr val="tx2"/>
                </a:solidFill>
                <a:latin typeface="Trebuchet MS" pitchFamily="34" charset="0"/>
              </a:rPr>
              <a:t>Stem Cell</a:t>
            </a:r>
            <a:r>
              <a:rPr lang="tr-TR" sz="2400" b="1" spc="-35" dirty="0">
                <a:solidFill>
                  <a:schemeClr val="tx2"/>
                </a:solidFill>
                <a:latin typeface="Trebuchet MS" pitchFamily="34" charset="0"/>
              </a:rPr>
              <a:t> </a:t>
            </a:r>
            <a:r>
              <a:rPr lang="tr-TR" sz="2400" b="1" spc="-5" dirty="0">
                <a:solidFill>
                  <a:schemeClr val="tx2"/>
                </a:solidFill>
                <a:latin typeface="Trebuchet MS" pitchFamily="34" charset="0"/>
              </a:rPr>
              <a:t>Re-infusion </a:t>
            </a:r>
            <a:endParaRPr sz="2400" b="1" dirty="0">
              <a:solidFill>
                <a:schemeClr val="tx2"/>
              </a:solidFill>
              <a:latin typeface="Trebuchet MS" pitchFamily="34" charset="0"/>
              <a:cs typeface="Arial"/>
            </a:endParaRPr>
          </a:p>
        </p:txBody>
      </p:sp>
      <p:sp>
        <p:nvSpPr>
          <p:cNvPr id="7" name="6 Dikdörtgen"/>
          <p:cNvSpPr/>
          <p:nvPr/>
        </p:nvSpPr>
        <p:spPr>
          <a:xfrm>
            <a:off x="533406" y="914406"/>
            <a:ext cx="3245119" cy="461665"/>
          </a:xfrm>
          <a:prstGeom prst="rect">
            <a:avLst/>
          </a:prstGeom>
        </p:spPr>
        <p:txBody>
          <a:bodyPr wrap="none">
            <a:spAutoFit/>
          </a:bodyPr>
          <a:lstStyle/>
          <a:p>
            <a:r>
              <a:rPr lang="tr-TR" sz="2400" b="1" spc="-5" dirty="0">
                <a:solidFill>
                  <a:srgbClr val="C00000"/>
                </a:solidFill>
                <a:latin typeface="Trebuchet MS" pitchFamily="34" charset="0"/>
              </a:rPr>
              <a:t>Stem Cell</a:t>
            </a:r>
            <a:r>
              <a:rPr lang="tr-TR" sz="2400" b="1" spc="-35" dirty="0">
                <a:solidFill>
                  <a:srgbClr val="C00000"/>
                </a:solidFill>
                <a:latin typeface="Trebuchet MS" pitchFamily="34" charset="0"/>
              </a:rPr>
              <a:t> </a:t>
            </a:r>
            <a:r>
              <a:rPr lang="tr-TR" sz="2400" b="1" spc="-5" dirty="0">
                <a:solidFill>
                  <a:srgbClr val="C00000"/>
                </a:solidFill>
                <a:latin typeface="Trebuchet MS" pitchFamily="34" charset="0"/>
              </a:rPr>
              <a:t>Re-infusion</a:t>
            </a:r>
            <a:endParaRPr lang="tr-TR" sz="2400" dirty="0"/>
          </a:p>
        </p:txBody>
      </p:sp>
    </p:spTree>
    <p:extLst>
      <p:ext uri="{BB962C8B-B14F-4D97-AF65-F5344CB8AC3E}">
        <p14:creationId xmlns:p14="http://schemas.microsoft.com/office/powerpoint/2010/main" val="22274772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1320808" y="2240163"/>
            <a:ext cx="8981825" cy="4081402"/>
          </a:xfrm>
          <a:custGeom>
            <a:avLst/>
            <a:gdLst/>
            <a:ahLst/>
            <a:cxnLst/>
            <a:rect l="l" t="t" r="r" b="b"/>
            <a:pathLst>
              <a:path w="7877809" h="5398134">
                <a:moveTo>
                  <a:pt x="0" y="0"/>
                </a:moveTo>
                <a:lnTo>
                  <a:pt x="0" y="5398007"/>
                </a:lnTo>
                <a:lnTo>
                  <a:pt x="7877555" y="5398007"/>
                </a:lnTo>
                <a:lnTo>
                  <a:pt x="7877555" y="0"/>
                </a:lnTo>
                <a:lnTo>
                  <a:pt x="0" y="0"/>
                </a:lnTo>
                <a:close/>
              </a:path>
            </a:pathLst>
          </a:custGeom>
          <a:solidFill>
            <a:srgbClr val="FFFFFF"/>
          </a:solidFill>
        </p:spPr>
        <p:txBody>
          <a:bodyPr wrap="square" lIns="0" tIns="0" rIns="0" bIns="0" rtlCol="0"/>
          <a:lstStyle/>
          <a:p>
            <a:endParaRPr/>
          </a:p>
        </p:txBody>
      </p:sp>
      <p:sp>
        <p:nvSpPr>
          <p:cNvPr id="9" name="object 9"/>
          <p:cNvSpPr/>
          <p:nvPr/>
        </p:nvSpPr>
        <p:spPr>
          <a:xfrm>
            <a:off x="1581439" y="4936951"/>
            <a:ext cx="7275380" cy="0"/>
          </a:xfrm>
          <a:custGeom>
            <a:avLst/>
            <a:gdLst/>
            <a:ahLst/>
            <a:cxnLst/>
            <a:rect l="l" t="t" r="r" b="b"/>
            <a:pathLst>
              <a:path w="6381115">
                <a:moveTo>
                  <a:pt x="0" y="0"/>
                </a:moveTo>
                <a:lnTo>
                  <a:pt x="6380978" y="0"/>
                </a:lnTo>
              </a:path>
            </a:pathLst>
          </a:custGeom>
          <a:ln w="16410">
            <a:solidFill>
              <a:srgbClr val="000000"/>
            </a:solidFill>
          </a:ln>
        </p:spPr>
        <p:txBody>
          <a:bodyPr wrap="square" lIns="0" tIns="0" rIns="0" bIns="0" rtlCol="0"/>
          <a:lstStyle/>
          <a:p>
            <a:endParaRPr/>
          </a:p>
        </p:txBody>
      </p:sp>
      <p:sp>
        <p:nvSpPr>
          <p:cNvPr id="10" name="object 10"/>
          <p:cNvSpPr/>
          <p:nvPr/>
        </p:nvSpPr>
        <p:spPr>
          <a:xfrm>
            <a:off x="8856659" y="2660322"/>
            <a:ext cx="23168" cy="2276971"/>
          </a:xfrm>
          <a:custGeom>
            <a:avLst/>
            <a:gdLst/>
            <a:ahLst/>
            <a:cxnLst/>
            <a:rect l="l" t="t" r="r" b="b"/>
            <a:pathLst>
              <a:path w="20320" h="2508885">
                <a:moveTo>
                  <a:pt x="19811" y="0"/>
                </a:moveTo>
                <a:lnTo>
                  <a:pt x="0" y="2508516"/>
                </a:lnTo>
              </a:path>
            </a:pathLst>
          </a:custGeom>
          <a:ln w="16410">
            <a:solidFill>
              <a:srgbClr val="000000"/>
            </a:solidFill>
          </a:ln>
        </p:spPr>
        <p:txBody>
          <a:bodyPr wrap="square" lIns="0" tIns="0" rIns="0" bIns="0" rtlCol="0"/>
          <a:lstStyle/>
          <a:p>
            <a:endParaRPr/>
          </a:p>
        </p:txBody>
      </p:sp>
      <p:sp>
        <p:nvSpPr>
          <p:cNvPr id="11" name="object 11"/>
          <p:cNvSpPr/>
          <p:nvPr/>
        </p:nvSpPr>
        <p:spPr>
          <a:xfrm>
            <a:off x="3190423" y="2660322"/>
            <a:ext cx="10860" cy="2276971"/>
          </a:xfrm>
          <a:custGeom>
            <a:avLst/>
            <a:gdLst/>
            <a:ahLst/>
            <a:cxnLst/>
            <a:rect l="l" t="t" r="r" b="b"/>
            <a:pathLst>
              <a:path w="9525" h="2508885">
                <a:moveTo>
                  <a:pt x="0" y="0"/>
                </a:moveTo>
                <a:lnTo>
                  <a:pt x="9143" y="2508516"/>
                </a:lnTo>
              </a:path>
            </a:pathLst>
          </a:custGeom>
          <a:ln w="8205">
            <a:solidFill>
              <a:srgbClr val="000000"/>
            </a:solidFill>
            <a:prstDash val="lgDash"/>
          </a:ln>
        </p:spPr>
        <p:txBody>
          <a:bodyPr wrap="square" lIns="0" tIns="0" rIns="0" bIns="0" rtlCol="0"/>
          <a:lstStyle/>
          <a:p>
            <a:endParaRPr/>
          </a:p>
        </p:txBody>
      </p:sp>
      <p:sp>
        <p:nvSpPr>
          <p:cNvPr id="12" name="object 12"/>
          <p:cNvSpPr/>
          <p:nvPr/>
        </p:nvSpPr>
        <p:spPr>
          <a:xfrm>
            <a:off x="4184313" y="4878860"/>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3" name="object 13"/>
          <p:cNvSpPr/>
          <p:nvPr/>
        </p:nvSpPr>
        <p:spPr>
          <a:xfrm>
            <a:off x="5550049" y="4877476"/>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4" name="object 14"/>
          <p:cNvSpPr/>
          <p:nvPr/>
        </p:nvSpPr>
        <p:spPr>
          <a:xfrm>
            <a:off x="6740289" y="4871947"/>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5" name="object 15"/>
          <p:cNvSpPr/>
          <p:nvPr/>
        </p:nvSpPr>
        <p:spPr>
          <a:xfrm>
            <a:off x="8027835" y="4877476"/>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6" name="object 16"/>
          <p:cNvSpPr/>
          <p:nvPr/>
        </p:nvSpPr>
        <p:spPr>
          <a:xfrm>
            <a:off x="8729815" y="4332525"/>
            <a:ext cx="255568" cy="4610"/>
          </a:xfrm>
          <a:custGeom>
            <a:avLst/>
            <a:gdLst/>
            <a:ahLst/>
            <a:cxnLst/>
            <a:rect l="l" t="t" r="r" b="b"/>
            <a:pathLst>
              <a:path w="224154" h="5079">
                <a:moveTo>
                  <a:pt x="0" y="4571"/>
                </a:moveTo>
                <a:lnTo>
                  <a:pt x="224027" y="0"/>
                </a:lnTo>
              </a:path>
            </a:pathLst>
          </a:custGeom>
          <a:ln w="8205">
            <a:solidFill>
              <a:srgbClr val="000000"/>
            </a:solidFill>
          </a:ln>
        </p:spPr>
        <p:txBody>
          <a:bodyPr wrap="square" lIns="0" tIns="0" rIns="0" bIns="0" rtlCol="0"/>
          <a:lstStyle/>
          <a:p>
            <a:endParaRPr/>
          </a:p>
        </p:txBody>
      </p:sp>
      <p:sp>
        <p:nvSpPr>
          <p:cNvPr id="17" name="object 17"/>
          <p:cNvSpPr/>
          <p:nvPr/>
        </p:nvSpPr>
        <p:spPr>
          <a:xfrm>
            <a:off x="8747192" y="3726715"/>
            <a:ext cx="254120" cy="4610"/>
          </a:xfrm>
          <a:custGeom>
            <a:avLst/>
            <a:gdLst/>
            <a:ahLst/>
            <a:cxnLst/>
            <a:rect l="l" t="t" r="r" b="b"/>
            <a:pathLst>
              <a:path w="222884" h="5079">
                <a:moveTo>
                  <a:pt x="0" y="4571"/>
                </a:moveTo>
                <a:lnTo>
                  <a:pt x="222503" y="0"/>
                </a:lnTo>
              </a:path>
            </a:pathLst>
          </a:custGeom>
          <a:ln w="8205">
            <a:solidFill>
              <a:srgbClr val="000000"/>
            </a:solidFill>
          </a:ln>
        </p:spPr>
        <p:txBody>
          <a:bodyPr wrap="square" lIns="0" tIns="0" rIns="0" bIns="0" rtlCol="0"/>
          <a:lstStyle/>
          <a:p>
            <a:endParaRPr/>
          </a:p>
        </p:txBody>
      </p:sp>
      <p:sp>
        <p:nvSpPr>
          <p:cNvPr id="18" name="object 18"/>
          <p:cNvSpPr txBox="1"/>
          <p:nvPr/>
        </p:nvSpPr>
        <p:spPr>
          <a:xfrm>
            <a:off x="4115998" y="5100613"/>
            <a:ext cx="154209" cy="184666"/>
          </a:xfrm>
          <a:prstGeom prst="rect">
            <a:avLst/>
          </a:prstGeom>
        </p:spPr>
        <p:txBody>
          <a:bodyPr vert="horz" wrap="square" lIns="0" tIns="0" rIns="0" bIns="0" rtlCol="0">
            <a:spAutoFit/>
          </a:bodyPr>
          <a:lstStyle/>
          <a:p>
            <a:pPr marL="11133"/>
            <a:r>
              <a:rPr sz="1200" spc="70" dirty="0">
                <a:latin typeface="Arial"/>
                <a:cs typeface="Arial"/>
              </a:rPr>
              <a:t>5</a:t>
            </a:r>
            <a:endParaRPr sz="1200" dirty="0">
              <a:latin typeface="Arial"/>
              <a:cs typeface="Arial"/>
            </a:endParaRPr>
          </a:p>
        </p:txBody>
      </p:sp>
      <p:sp>
        <p:nvSpPr>
          <p:cNvPr id="19" name="object 19"/>
          <p:cNvSpPr txBox="1"/>
          <p:nvPr/>
        </p:nvSpPr>
        <p:spPr>
          <a:xfrm>
            <a:off x="6598891" y="5100613"/>
            <a:ext cx="279460" cy="184666"/>
          </a:xfrm>
          <a:prstGeom prst="rect">
            <a:avLst/>
          </a:prstGeom>
        </p:spPr>
        <p:txBody>
          <a:bodyPr vert="horz" wrap="square" lIns="0" tIns="0" rIns="0" bIns="0" rtlCol="0">
            <a:spAutoFit/>
          </a:bodyPr>
          <a:lstStyle/>
          <a:p>
            <a:pPr marL="11133"/>
            <a:r>
              <a:rPr sz="1200" spc="70" dirty="0">
                <a:latin typeface="Arial"/>
                <a:cs typeface="Arial"/>
              </a:rPr>
              <a:t>15</a:t>
            </a:r>
            <a:endParaRPr sz="1200" dirty="0">
              <a:latin typeface="Arial"/>
              <a:cs typeface="Arial"/>
            </a:endParaRPr>
          </a:p>
        </p:txBody>
      </p:sp>
      <p:sp>
        <p:nvSpPr>
          <p:cNvPr id="20" name="object 20"/>
          <p:cNvSpPr txBox="1"/>
          <p:nvPr/>
        </p:nvSpPr>
        <p:spPr>
          <a:xfrm>
            <a:off x="7895059" y="5100613"/>
            <a:ext cx="279460" cy="184666"/>
          </a:xfrm>
          <a:prstGeom prst="rect">
            <a:avLst/>
          </a:prstGeom>
        </p:spPr>
        <p:txBody>
          <a:bodyPr vert="horz" wrap="square" lIns="0" tIns="0" rIns="0" bIns="0" rtlCol="0">
            <a:spAutoFit/>
          </a:bodyPr>
          <a:lstStyle/>
          <a:p>
            <a:pPr marL="11133"/>
            <a:r>
              <a:rPr sz="1200" spc="70" dirty="0">
                <a:latin typeface="Arial"/>
                <a:cs typeface="Arial"/>
              </a:rPr>
              <a:t>20</a:t>
            </a:r>
            <a:endParaRPr sz="1200" dirty="0">
              <a:latin typeface="Arial"/>
              <a:cs typeface="Arial"/>
            </a:endParaRPr>
          </a:p>
        </p:txBody>
      </p:sp>
      <p:sp>
        <p:nvSpPr>
          <p:cNvPr id="21" name="object 21"/>
          <p:cNvSpPr txBox="1"/>
          <p:nvPr/>
        </p:nvSpPr>
        <p:spPr>
          <a:xfrm>
            <a:off x="1532204" y="4511402"/>
            <a:ext cx="8207880" cy="369332"/>
          </a:xfrm>
          <a:prstGeom prst="rect">
            <a:avLst/>
          </a:prstGeom>
        </p:spPr>
        <p:txBody>
          <a:bodyPr vert="horz" wrap="square" lIns="0" tIns="0" rIns="0" bIns="0" rtlCol="0">
            <a:spAutoFit/>
          </a:bodyPr>
          <a:lstStyle/>
          <a:p>
            <a:pPr marR="27276" algn="r">
              <a:tabLst>
                <a:tab pos="5720234" algn="l"/>
                <a:tab pos="5888903" algn="l"/>
              </a:tabLst>
            </a:pPr>
            <a:r>
              <a:rPr sz="1200" u="dashHeavy" spc="31" dirty="0">
                <a:latin typeface="Times New Roman"/>
                <a:cs typeface="Times New Roman"/>
              </a:rPr>
              <a:t> 	</a:t>
            </a:r>
            <a:r>
              <a:rPr sz="1200" spc="31" dirty="0">
                <a:latin typeface="Times New Roman"/>
                <a:cs typeface="Times New Roman"/>
              </a:rPr>
              <a:t>	</a:t>
            </a:r>
            <a:r>
              <a:rPr sz="1200" spc="61" dirty="0">
                <a:latin typeface="Arial"/>
                <a:cs typeface="Arial"/>
              </a:rPr>
              <a:t>0,5</a:t>
            </a:r>
            <a:r>
              <a:rPr sz="1200" spc="-39" dirty="0">
                <a:latin typeface="Arial"/>
                <a:cs typeface="Arial"/>
              </a:rPr>
              <a:t> </a:t>
            </a:r>
            <a:r>
              <a:rPr sz="1200" spc="66" dirty="0">
                <a:latin typeface="Arial"/>
                <a:cs typeface="Arial"/>
              </a:rPr>
              <a:t>x</a:t>
            </a:r>
            <a:endParaRPr sz="1200" dirty="0">
              <a:latin typeface="Arial"/>
              <a:cs typeface="Arial"/>
            </a:endParaRPr>
          </a:p>
          <a:p>
            <a:pPr marR="4452" algn="r">
              <a:spcBef>
                <a:spcPts val="9"/>
              </a:spcBef>
            </a:pPr>
            <a:r>
              <a:rPr sz="1200" spc="70" dirty="0">
                <a:latin typeface="Arial"/>
                <a:cs typeface="Arial"/>
              </a:rPr>
              <a:t>10</a:t>
            </a:r>
            <a:r>
              <a:rPr sz="1200" spc="66" baseline="23391" dirty="0">
                <a:latin typeface="Arial"/>
                <a:cs typeface="Arial"/>
              </a:rPr>
              <a:t>9</a:t>
            </a:r>
            <a:r>
              <a:rPr sz="1200" spc="13" dirty="0">
                <a:latin typeface="Arial"/>
                <a:cs typeface="Arial"/>
              </a:rPr>
              <a:t>/</a:t>
            </a:r>
            <a:r>
              <a:rPr sz="1200" spc="70" dirty="0">
                <a:latin typeface="Arial"/>
                <a:cs typeface="Arial"/>
              </a:rPr>
              <a:t>L</a:t>
            </a:r>
            <a:endParaRPr sz="1200" dirty="0">
              <a:latin typeface="Arial"/>
              <a:cs typeface="Arial"/>
            </a:endParaRPr>
          </a:p>
        </p:txBody>
      </p:sp>
      <p:sp>
        <p:nvSpPr>
          <p:cNvPr id="22" name="object 22"/>
          <p:cNvSpPr txBox="1"/>
          <p:nvPr/>
        </p:nvSpPr>
        <p:spPr>
          <a:xfrm>
            <a:off x="9062876" y="3267968"/>
            <a:ext cx="1164901" cy="184666"/>
          </a:xfrm>
          <a:prstGeom prst="rect">
            <a:avLst/>
          </a:prstGeom>
        </p:spPr>
        <p:txBody>
          <a:bodyPr vert="horz" wrap="square" lIns="0" tIns="0" rIns="0" bIns="0" rtlCol="0">
            <a:spAutoFit/>
          </a:bodyPr>
          <a:lstStyle/>
          <a:p>
            <a:pPr marL="11133"/>
            <a:r>
              <a:rPr sz="1200" spc="57" dirty="0">
                <a:latin typeface="Arial"/>
                <a:cs typeface="Arial"/>
              </a:rPr>
              <a:t>Neutrophils</a:t>
            </a:r>
            <a:endParaRPr sz="1200" dirty="0">
              <a:latin typeface="Arial"/>
              <a:cs typeface="Arial"/>
            </a:endParaRPr>
          </a:p>
        </p:txBody>
      </p:sp>
      <p:sp>
        <p:nvSpPr>
          <p:cNvPr id="23" name="object 23"/>
          <p:cNvSpPr txBox="1"/>
          <p:nvPr/>
        </p:nvSpPr>
        <p:spPr>
          <a:xfrm>
            <a:off x="1586079" y="5309465"/>
            <a:ext cx="1280015" cy="184666"/>
          </a:xfrm>
          <a:prstGeom prst="rect">
            <a:avLst/>
          </a:prstGeom>
        </p:spPr>
        <p:txBody>
          <a:bodyPr vert="horz" wrap="square" lIns="0" tIns="0" rIns="0" bIns="0" rtlCol="0">
            <a:spAutoFit/>
          </a:bodyPr>
          <a:lstStyle/>
          <a:p>
            <a:pPr marL="11133"/>
            <a:r>
              <a:rPr sz="1200" spc="57" dirty="0">
                <a:latin typeface="Arial"/>
                <a:cs typeface="Arial"/>
              </a:rPr>
              <a:t>Conditioning</a:t>
            </a:r>
            <a:endParaRPr sz="1200" dirty="0">
              <a:latin typeface="Arial"/>
              <a:cs typeface="Arial"/>
            </a:endParaRPr>
          </a:p>
        </p:txBody>
      </p:sp>
      <p:sp>
        <p:nvSpPr>
          <p:cNvPr id="24" name="object 24"/>
          <p:cNvSpPr txBox="1"/>
          <p:nvPr/>
        </p:nvSpPr>
        <p:spPr>
          <a:xfrm>
            <a:off x="2781528" y="5723089"/>
            <a:ext cx="818109" cy="373051"/>
          </a:xfrm>
          <a:prstGeom prst="rect">
            <a:avLst/>
          </a:prstGeom>
        </p:spPr>
        <p:txBody>
          <a:bodyPr vert="horz" wrap="square" lIns="0" tIns="0" rIns="0" bIns="0" rtlCol="0">
            <a:spAutoFit/>
          </a:bodyPr>
          <a:lstStyle/>
          <a:p>
            <a:pPr marL="11133" marR="4452">
              <a:lnSpc>
                <a:spcPct val="101400"/>
              </a:lnSpc>
            </a:pPr>
            <a:r>
              <a:rPr sz="1200" spc="53" dirty="0">
                <a:latin typeface="Arial"/>
                <a:cs typeface="Arial"/>
              </a:rPr>
              <a:t>In</a:t>
            </a:r>
            <a:r>
              <a:rPr sz="1200" spc="44" dirty="0">
                <a:latin typeface="Arial"/>
                <a:cs typeface="Arial"/>
              </a:rPr>
              <a:t>f</a:t>
            </a:r>
            <a:r>
              <a:rPr sz="1200" spc="70" dirty="0">
                <a:latin typeface="Arial"/>
                <a:cs typeface="Arial"/>
              </a:rPr>
              <a:t>u</a:t>
            </a:r>
            <a:r>
              <a:rPr sz="1200" spc="57" dirty="0">
                <a:latin typeface="Arial"/>
                <a:cs typeface="Arial"/>
              </a:rPr>
              <a:t>s</a:t>
            </a:r>
            <a:r>
              <a:rPr sz="1200" spc="48" dirty="0">
                <a:latin typeface="Arial"/>
                <a:cs typeface="Arial"/>
              </a:rPr>
              <a:t>ion  </a:t>
            </a:r>
            <a:r>
              <a:rPr sz="1200" spc="53" dirty="0">
                <a:latin typeface="Arial"/>
                <a:cs typeface="Arial"/>
              </a:rPr>
              <a:t>of</a:t>
            </a:r>
            <a:r>
              <a:rPr sz="1200" spc="-26" dirty="0">
                <a:latin typeface="Arial"/>
                <a:cs typeface="Arial"/>
              </a:rPr>
              <a:t> </a:t>
            </a:r>
            <a:r>
              <a:rPr sz="1200" spc="48" dirty="0">
                <a:latin typeface="Arial"/>
                <a:cs typeface="Arial"/>
              </a:rPr>
              <a:t>graft</a:t>
            </a:r>
            <a:endParaRPr sz="1200" dirty="0">
              <a:latin typeface="Arial"/>
              <a:cs typeface="Arial"/>
            </a:endParaRPr>
          </a:p>
        </p:txBody>
      </p:sp>
      <p:sp>
        <p:nvSpPr>
          <p:cNvPr id="25" name="object 25"/>
          <p:cNvSpPr/>
          <p:nvPr/>
        </p:nvSpPr>
        <p:spPr>
          <a:xfrm>
            <a:off x="1607501" y="5220491"/>
            <a:ext cx="1185171" cy="0"/>
          </a:xfrm>
          <a:custGeom>
            <a:avLst/>
            <a:gdLst/>
            <a:ahLst/>
            <a:cxnLst/>
            <a:rect l="l" t="t" r="r" b="b"/>
            <a:pathLst>
              <a:path w="1039494">
                <a:moveTo>
                  <a:pt x="0" y="0"/>
                </a:moveTo>
                <a:lnTo>
                  <a:pt x="1039367" y="0"/>
                </a:lnTo>
              </a:path>
            </a:pathLst>
          </a:custGeom>
          <a:ln w="16410">
            <a:solidFill>
              <a:srgbClr val="000000"/>
            </a:solidFill>
          </a:ln>
        </p:spPr>
        <p:txBody>
          <a:bodyPr wrap="square" lIns="0" tIns="0" rIns="0" bIns="0" rtlCol="0"/>
          <a:lstStyle/>
          <a:p>
            <a:endParaRPr/>
          </a:p>
        </p:txBody>
      </p:sp>
      <p:sp>
        <p:nvSpPr>
          <p:cNvPr id="26" name="object 26"/>
          <p:cNvSpPr/>
          <p:nvPr/>
        </p:nvSpPr>
        <p:spPr>
          <a:xfrm>
            <a:off x="1612709" y="5179011"/>
            <a:ext cx="0" cy="85869"/>
          </a:xfrm>
          <a:custGeom>
            <a:avLst/>
            <a:gdLst/>
            <a:ahLst/>
            <a:cxnLst/>
            <a:rect l="l" t="t" r="r" b="b"/>
            <a:pathLst>
              <a:path h="94614">
                <a:moveTo>
                  <a:pt x="0" y="0"/>
                </a:moveTo>
                <a:lnTo>
                  <a:pt x="0" y="94487"/>
                </a:lnTo>
              </a:path>
            </a:pathLst>
          </a:custGeom>
          <a:ln w="24615">
            <a:solidFill>
              <a:srgbClr val="000000"/>
            </a:solidFill>
          </a:ln>
        </p:spPr>
        <p:txBody>
          <a:bodyPr wrap="square" lIns="0" tIns="0" rIns="0" bIns="0" rtlCol="0"/>
          <a:lstStyle/>
          <a:p>
            <a:endParaRPr/>
          </a:p>
        </p:txBody>
      </p:sp>
      <p:sp>
        <p:nvSpPr>
          <p:cNvPr id="27" name="object 27"/>
          <p:cNvSpPr/>
          <p:nvPr/>
        </p:nvSpPr>
        <p:spPr>
          <a:xfrm>
            <a:off x="2792524" y="5180394"/>
            <a:ext cx="0" cy="85869"/>
          </a:xfrm>
          <a:custGeom>
            <a:avLst/>
            <a:gdLst/>
            <a:ahLst/>
            <a:cxnLst/>
            <a:rect l="l" t="t" r="r" b="b"/>
            <a:pathLst>
              <a:path h="94614">
                <a:moveTo>
                  <a:pt x="0" y="0"/>
                </a:moveTo>
                <a:lnTo>
                  <a:pt x="0" y="94487"/>
                </a:lnTo>
              </a:path>
            </a:pathLst>
          </a:custGeom>
          <a:ln w="24615">
            <a:solidFill>
              <a:srgbClr val="000000"/>
            </a:solidFill>
          </a:ln>
        </p:spPr>
        <p:txBody>
          <a:bodyPr wrap="square" lIns="0" tIns="0" rIns="0" bIns="0" rtlCol="0"/>
          <a:lstStyle/>
          <a:p>
            <a:endParaRPr/>
          </a:p>
        </p:txBody>
      </p:sp>
      <p:sp>
        <p:nvSpPr>
          <p:cNvPr id="28" name="object 28"/>
          <p:cNvSpPr/>
          <p:nvPr/>
        </p:nvSpPr>
        <p:spPr>
          <a:xfrm>
            <a:off x="3113984" y="5079413"/>
            <a:ext cx="130319" cy="571692"/>
          </a:xfrm>
          <a:custGeom>
            <a:avLst/>
            <a:gdLst/>
            <a:ahLst/>
            <a:cxnLst/>
            <a:rect l="l" t="t" r="r" b="b"/>
            <a:pathLst>
              <a:path w="114300" h="629920">
                <a:moveTo>
                  <a:pt x="114290" y="89915"/>
                </a:moveTo>
                <a:lnTo>
                  <a:pt x="111242" y="83819"/>
                </a:lnTo>
                <a:lnTo>
                  <a:pt x="57902" y="0"/>
                </a:lnTo>
                <a:lnTo>
                  <a:pt x="4571" y="83819"/>
                </a:lnTo>
                <a:lnTo>
                  <a:pt x="0" y="89915"/>
                </a:lnTo>
                <a:lnTo>
                  <a:pt x="3047" y="96011"/>
                </a:lnTo>
                <a:lnTo>
                  <a:pt x="9143" y="99059"/>
                </a:lnTo>
                <a:lnTo>
                  <a:pt x="13715" y="102107"/>
                </a:lnTo>
                <a:lnTo>
                  <a:pt x="21335" y="100583"/>
                </a:lnTo>
                <a:lnTo>
                  <a:pt x="25907" y="94487"/>
                </a:lnTo>
                <a:lnTo>
                  <a:pt x="45710" y="63362"/>
                </a:lnTo>
                <a:lnTo>
                  <a:pt x="45710" y="21335"/>
                </a:lnTo>
                <a:lnTo>
                  <a:pt x="70094" y="21335"/>
                </a:lnTo>
                <a:lnTo>
                  <a:pt x="70094" y="63354"/>
                </a:lnTo>
                <a:lnTo>
                  <a:pt x="89906" y="94487"/>
                </a:lnTo>
                <a:lnTo>
                  <a:pt x="92954" y="100583"/>
                </a:lnTo>
                <a:lnTo>
                  <a:pt x="100574" y="102107"/>
                </a:lnTo>
                <a:lnTo>
                  <a:pt x="112766" y="96011"/>
                </a:lnTo>
                <a:lnTo>
                  <a:pt x="114290" y="89915"/>
                </a:lnTo>
                <a:close/>
              </a:path>
              <a:path w="114300" h="629920">
                <a:moveTo>
                  <a:pt x="70094" y="63354"/>
                </a:moveTo>
                <a:lnTo>
                  <a:pt x="70094" y="21335"/>
                </a:lnTo>
                <a:lnTo>
                  <a:pt x="45710" y="21335"/>
                </a:lnTo>
                <a:lnTo>
                  <a:pt x="45710" y="63362"/>
                </a:lnTo>
                <a:lnTo>
                  <a:pt x="47234" y="60967"/>
                </a:lnTo>
                <a:lnTo>
                  <a:pt x="47234" y="27431"/>
                </a:lnTo>
                <a:lnTo>
                  <a:pt x="68570" y="27431"/>
                </a:lnTo>
                <a:lnTo>
                  <a:pt x="68570" y="60959"/>
                </a:lnTo>
                <a:lnTo>
                  <a:pt x="70094" y="63354"/>
                </a:lnTo>
                <a:close/>
              </a:path>
              <a:path w="114300" h="629920">
                <a:moveTo>
                  <a:pt x="70094" y="629411"/>
                </a:moveTo>
                <a:lnTo>
                  <a:pt x="70094" y="63354"/>
                </a:lnTo>
                <a:lnTo>
                  <a:pt x="57903" y="44197"/>
                </a:lnTo>
                <a:lnTo>
                  <a:pt x="45710" y="63362"/>
                </a:lnTo>
                <a:lnTo>
                  <a:pt x="45710" y="629411"/>
                </a:lnTo>
                <a:lnTo>
                  <a:pt x="70094" y="629411"/>
                </a:lnTo>
                <a:close/>
              </a:path>
              <a:path w="114300" h="629920">
                <a:moveTo>
                  <a:pt x="68570" y="27431"/>
                </a:moveTo>
                <a:lnTo>
                  <a:pt x="47234" y="27431"/>
                </a:lnTo>
                <a:lnTo>
                  <a:pt x="57903" y="44197"/>
                </a:lnTo>
                <a:lnTo>
                  <a:pt x="68570" y="27431"/>
                </a:lnTo>
                <a:close/>
              </a:path>
              <a:path w="114300" h="629920">
                <a:moveTo>
                  <a:pt x="57903" y="44197"/>
                </a:moveTo>
                <a:lnTo>
                  <a:pt x="47234" y="27431"/>
                </a:lnTo>
                <a:lnTo>
                  <a:pt x="47234" y="60967"/>
                </a:lnTo>
                <a:lnTo>
                  <a:pt x="57903" y="44197"/>
                </a:lnTo>
                <a:close/>
              </a:path>
              <a:path w="114300" h="629920">
                <a:moveTo>
                  <a:pt x="68570" y="60959"/>
                </a:moveTo>
                <a:lnTo>
                  <a:pt x="68570" y="27431"/>
                </a:lnTo>
                <a:lnTo>
                  <a:pt x="57903" y="44197"/>
                </a:lnTo>
                <a:lnTo>
                  <a:pt x="68570" y="60959"/>
                </a:lnTo>
                <a:close/>
              </a:path>
            </a:pathLst>
          </a:custGeom>
          <a:solidFill>
            <a:srgbClr val="000000"/>
          </a:solidFill>
        </p:spPr>
        <p:txBody>
          <a:bodyPr wrap="square" lIns="0" tIns="0" rIns="0" bIns="0" rtlCol="0"/>
          <a:lstStyle/>
          <a:p>
            <a:endParaRPr/>
          </a:p>
        </p:txBody>
      </p:sp>
      <p:sp>
        <p:nvSpPr>
          <p:cNvPr id="29" name="object 29"/>
          <p:cNvSpPr txBox="1"/>
          <p:nvPr/>
        </p:nvSpPr>
        <p:spPr>
          <a:xfrm>
            <a:off x="5412193" y="5100614"/>
            <a:ext cx="711683" cy="459100"/>
          </a:xfrm>
          <a:prstGeom prst="rect">
            <a:avLst/>
          </a:prstGeom>
        </p:spPr>
        <p:txBody>
          <a:bodyPr vert="horz" wrap="square" lIns="0" tIns="0" rIns="0" bIns="0" rtlCol="0">
            <a:spAutoFit/>
          </a:bodyPr>
          <a:lstStyle/>
          <a:p>
            <a:pPr marL="11133"/>
            <a:r>
              <a:rPr sz="1200" spc="75" dirty="0">
                <a:latin typeface="Arial"/>
                <a:cs typeface="Arial"/>
              </a:rPr>
              <a:t>10</a:t>
            </a:r>
            <a:endParaRPr sz="1200" dirty="0">
              <a:latin typeface="Arial"/>
              <a:cs typeface="Arial"/>
            </a:endParaRPr>
          </a:p>
          <a:p>
            <a:pPr marL="169782">
              <a:spcBef>
                <a:spcPts val="662"/>
              </a:spcBef>
            </a:pPr>
            <a:r>
              <a:rPr sz="1200" spc="79" dirty="0">
                <a:latin typeface="Arial"/>
                <a:cs typeface="Arial"/>
              </a:rPr>
              <a:t>d</a:t>
            </a:r>
            <a:r>
              <a:rPr sz="1200" spc="70" dirty="0">
                <a:latin typeface="Arial"/>
                <a:cs typeface="Arial"/>
              </a:rPr>
              <a:t>a</a:t>
            </a:r>
            <a:r>
              <a:rPr sz="1200" spc="57" dirty="0">
                <a:latin typeface="Arial"/>
                <a:cs typeface="Arial"/>
              </a:rPr>
              <a:t>y</a:t>
            </a:r>
            <a:r>
              <a:rPr sz="1200" spc="66" dirty="0">
                <a:latin typeface="Arial"/>
                <a:cs typeface="Arial"/>
              </a:rPr>
              <a:t>s</a:t>
            </a:r>
            <a:endParaRPr sz="1200" dirty="0">
              <a:latin typeface="Arial"/>
              <a:cs typeface="Arial"/>
            </a:endParaRPr>
          </a:p>
        </p:txBody>
      </p:sp>
      <p:sp>
        <p:nvSpPr>
          <p:cNvPr id="30" name="object 30"/>
          <p:cNvSpPr/>
          <p:nvPr/>
        </p:nvSpPr>
        <p:spPr>
          <a:xfrm>
            <a:off x="8882730" y="3075252"/>
            <a:ext cx="86879" cy="63970"/>
          </a:xfrm>
          <a:custGeom>
            <a:avLst/>
            <a:gdLst/>
            <a:ahLst/>
            <a:cxnLst/>
            <a:rect l="l" t="t" r="r" b="b"/>
            <a:pathLst>
              <a:path w="76200" h="70485">
                <a:moveTo>
                  <a:pt x="0" y="0"/>
                </a:moveTo>
                <a:lnTo>
                  <a:pt x="0" y="70103"/>
                </a:lnTo>
                <a:lnTo>
                  <a:pt x="76199" y="70103"/>
                </a:lnTo>
                <a:lnTo>
                  <a:pt x="76199" y="0"/>
                </a:lnTo>
                <a:lnTo>
                  <a:pt x="0" y="0"/>
                </a:lnTo>
                <a:close/>
              </a:path>
            </a:pathLst>
          </a:custGeom>
          <a:solidFill>
            <a:srgbClr val="FFFFFF"/>
          </a:solidFill>
        </p:spPr>
        <p:txBody>
          <a:bodyPr wrap="square" lIns="0" tIns="0" rIns="0" bIns="0" rtlCol="0"/>
          <a:lstStyle/>
          <a:p>
            <a:endParaRPr/>
          </a:p>
        </p:txBody>
      </p:sp>
      <p:sp>
        <p:nvSpPr>
          <p:cNvPr id="31" name="object 31"/>
          <p:cNvSpPr/>
          <p:nvPr/>
        </p:nvSpPr>
        <p:spPr>
          <a:xfrm>
            <a:off x="8882730" y="3075252"/>
            <a:ext cx="86879" cy="63970"/>
          </a:xfrm>
          <a:custGeom>
            <a:avLst/>
            <a:gdLst/>
            <a:ahLst/>
            <a:cxnLst/>
            <a:rect l="l" t="t" r="r" b="b"/>
            <a:pathLst>
              <a:path w="76200" h="70485">
                <a:moveTo>
                  <a:pt x="0" y="0"/>
                </a:moveTo>
                <a:lnTo>
                  <a:pt x="0" y="70103"/>
                </a:lnTo>
                <a:lnTo>
                  <a:pt x="76199" y="70103"/>
                </a:lnTo>
                <a:lnTo>
                  <a:pt x="76199" y="0"/>
                </a:lnTo>
                <a:lnTo>
                  <a:pt x="0" y="0"/>
                </a:lnTo>
                <a:close/>
              </a:path>
            </a:pathLst>
          </a:custGeom>
          <a:ln w="8205">
            <a:solidFill>
              <a:srgbClr val="FFFFFF"/>
            </a:solidFill>
          </a:ln>
        </p:spPr>
        <p:txBody>
          <a:bodyPr wrap="square" lIns="0" tIns="0" rIns="0" bIns="0" rtlCol="0"/>
          <a:lstStyle/>
          <a:p>
            <a:endParaRPr/>
          </a:p>
        </p:txBody>
      </p:sp>
      <p:sp>
        <p:nvSpPr>
          <p:cNvPr id="32" name="object 32"/>
          <p:cNvSpPr/>
          <p:nvPr/>
        </p:nvSpPr>
        <p:spPr>
          <a:xfrm>
            <a:off x="8745453" y="3108447"/>
            <a:ext cx="255568" cy="2882"/>
          </a:xfrm>
          <a:custGeom>
            <a:avLst/>
            <a:gdLst/>
            <a:ahLst/>
            <a:cxnLst/>
            <a:rect l="l" t="t" r="r" b="b"/>
            <a:pathLst>
              <a:path w="224154" h="3175">
                <a:moveTo>
                  <a:pt x="0" y="3047"/>
                </a:moveTo>
                <a:lnTo>
                  <a:pt x="224027" y="0"/>
                </a:lnTo>
              </a:path>
            </a:pathLst>
          </a:custGeom>
          <a:ln w="8205">
            <a:solidFill>
              <a:srgbClr val="000000"/>
            </a:solidFill>
          </a:ln>
        </p:spPr>
        <p:txBody>
          <a:bodyPr wrap="square" lIns="0" tIns="0" rIns="0" bIns="0" rtlCol="0"/>
          <a:lstStyle/>
          <a:p>
            <a:endParaRPr/>
          </a:p>
        </p:txBody>
      </p:sp>
      <p:sp>
        <p:nvSpPr>
          <p:cNvPr id="33" name="object 33"/>
          <p:cNvSpPr/>
          <p:nvPr/>
        </p:nvSpPr>
        <p:spPr>
          <a:xfrm>
            <a:off x="1532790" y="3083550"/>
            <a:ext cx="7160991" cy="1821692"/>
          </a:xfrm>
          <a:custGeom>
            <a:avLst/>
            <a:gdLst/>
            <a:ahLst/>
            <a:cxnLst/>
            <a:rect l="l" t="t" r="r" b="b"/>
            <a:pathLst>
              <a:path w="6280784" h="2007235">
                <a:moveTo>
                  <a:pt x="0" y="9147"/>
                </a:moveTo>
                <a:lnTo>
                  <a:pt x="29093" y="8584"/>
                </a:lnTo>
                <a:lnTo>
                  <a:pt x="65447" y="7627"/>
                </a:lnTo>
                <a:lnTo>
                  <a:pt x="108113" y="6398"/>
                </a:lnTo>
                <a:lnTo>
                  <a:pt x="156141" y="5015"/>
                </a:lnTo>
                <a:lnTo>
                  <a:pt x="208580" y="3598"/>
                </a:lnTo>
                <a:lnTo>
                  <a:pt x="264482" y="2269"/>
                </a:lnTo>
                <a:lnTo>
                  <a:pt x="322897" y="1146"/>
                </a:lnTo>
                <a:lnTo>
                  <a:pt x="382875" y="349"/>
                </a:lnTo>
                <a:lnTo>
                  <a:pt x="443465" y="0"/>
                </a:lnTo>
                <a:lnTo>
                  <a:pt x="503719" y="216"/>
                </a:lnTo>
                <a:lnTo>
                  <a:pt x="562687" y="1119"/>
                </a:lnTo>
                <a:lnTo>
                  <a:pt x="619419" y="2829"/>
                </a:lnTo>
                <a:lnTo>
                  <a:pt x="672965" y="5465"/>
                </a:lnTo>
                <a:lnTo>
                  <a:pt x="722375" y="9147"/>
                </a:lnTo>
                <a:lnTo>
                  <a:pt x="772983" y="23829"/>
                </a:lnTo>
                <a:lnTo>
                  <a:pt x="823483" y="57295"/>
                </a:lnTo>
                <a:lnTo>
                  <a:pt x="873820" y="107389"/>
                </a:lnTo>
                <a:lnTo>
                  <a:pt x="898910" y="137998"/>
                </a:lnTo>
                <a:lnTo>
                  <a:pt x="923940" y="171955"/>
                </a:lnTo>
                <a:lnTo>
                  <a:pt x="948903" y="208991"/>
                </a:lnTo>
                <a:lnTo>
                  <a:pt x="973790" y="248836"/>
                </a:lnTo>
                <a:lnTo>
                  <a:pt x="998597" y="291221"/>
                </a:lnTo>
                <a:lnTo>
                  <a:pt x="1023316" y="335876"/>
                </a:lnTo>
                <a:lnTo>
                  <a:pt x="1047940" y="382533"/>
                </a:lnTo>
                <a:lnTo>
                  <a:pt x="1072463" y="430921"/>
                </a:lnTo>
                <a:lnTo>
                  <a:pt x="1096877" y="480771"/>
                </a:lnTo>
                <a:lnTo>
                  <a:pt x="1121177" y="531813"/>
                </a:lnTo>
                <a:lnTo>
                  <a:pt x="1145354" y="583778"/>
                </a:lnTo>
                <a:lnTo>
                  <a:pt x="1169403" y="636396"/>
                </a:lnTo>
                <a:lnTo>
                  <a:pt x="1193317" y="689399"/>
                </a:lnTo>
                <a:lnTo>
                  <a:pt x="1217089" y="742516"/>
                </a:lnTo>
                <a:lnTo>
                  <a:pt x="1240712" y="795477"/>
                </a:lnTo>
                <a:lnTo>
                  <a:pt x="1264180" y="848014"/>
                </a:lnTo>
                <a:lnTo>
                  <a:pt x="1287485" y="899857"/>
                </a:lnTo>
                <a:lnTo>
                  <a:pt x="1310621" y="950737"/>
                </a:lnTo>
                <a:lnTo>
                  <a:pt x="1333582" y="1000383"/>
                </a:lnTo>
                <a:lnTo>
                  <a:pt x="1356359" y="1048527"/>
                </a:lnTo>
                <a:lnTo>
                  <a:pt x="1380387" y="1097885"/>
                </a:lnTo>
                <a:lnTo>
                  <a:pt x="1404919" y="1147458"/>
                </a:lnTo>
                <a:lnTo>
                  <a:pt x="1429947" y="1197083"/>
                </a:lnTo>
                <a:lnTo>
                  <a:pt x="1455462" y="1246595"/>
                </a:lnTo>
                <a:lnTo>
                  <a:pt x="1481457" y="1295830"/>
                </a:lnTo>
                <a:lnTo>
                  <a:pt x="1507923" y="1344622"/>
                </a:lnTo>
                <a:lnTo>
                  <a:pt x="1534852" y="1392809"/>
                </a:lnTo>
                <a:lnTo>
                  <a:pt x="1562235" y="1440225"/>
                </a:lnTo>
                <a:lnTo>
                  <a:pt x="1590065" y="1486705"/>
                </a:lnTo>
                <a:lnTo>
                  <a:pt x="1618334" y="1532086"/>
                </a:lnTo>
                <a:lnTo>
                  <a:pt x="1647033" y="1576203"/>
                </a:lnTo>
                <a:lnTo>
                  <a:pt x="1676153" y="1618891"/>
                </a:lnTo>
                <a:lnTo>
                  <a:pt x="1705688" y="1659987"/>
                </a:lnTo>
                <a:lnTo>
                  <a:pt x="1735628" y="1699325"/>
                </a:lnTo>
                <a:lnTo>
                  <a:pt x="1765966" y="1736741"/>
                </a:lnTo>
                <a:lnTo>
                  <a:pt x="1796692" y="1772071"/>
                </a:lnTo>
                <a:lnTo>
                  <a:pt x="1827800" y="1805150"/>
                </a:lnTo>
                <a:lnTo>
                  <a:pt x="1859280" y="1835814"/>
                </a:lnTo>
                <a:lnTo>
                  <a:pt x="1891126" y="1863898"/>
                </a:lnTo>
                <a:lnTo>
                  <a:pt x="1923327" y="1889239"/>
                </a:lnTo>
                <a:lnTo>
                  <a:pt x="1955877" y="1911670"/>
                </a:lnTo>
                <a:lnTo>
                  <a:pt x="1988767" y="1931029"/>
                </a:lnTo>
                <a:lnTo>
                  <a:pt x="2055534" y="1959870"/>
                </a:lnTo>
                <a:lnTo>
                  <a:pt x="2122882" y="1975514"/>
                </a:lnTo>
                <a:lnTo>
                  <a:pt x="2193525" y="1986392"/>
                </a:lnTo>
                <a:lnTo>
                  <a:pt x="2269151" y="1994675"/>
                </a:lnTo>
                <a:lnTo>
                  <a:pt x="2308869" y="1997922"/>
                </a:lnTo>
                <a:lnTo>
                  <a:pt x="2349875" y="2000616"/>
                </a:lnTo>
                <a:lnTo>
                  <a:pt x="2392183" y="2002788"/>
                </a:lnTo>
                <a:lnTo>
                  <a:pt x="2435807" y="2004470"/>
                </a:lnTo>
                <a:lnTo>
                  <a:pt x="2480761" y="2005694"/>
                </a:lnTo>
                <a:lnTo>
                  <a:pt x="2527060" y="2006491"/>
                </a:lnTo>
                <a:lnTo>
                  <a:pt x="2574717" y="2006893"/>
                </a:lnTo>
                <a:lnTo>
                  <a:pt x="2623747" y="2006932"/>
                </a:lnTo>
                <a:lnTo>
                  <a:pt x="2674163" y="2006640"/>
                </a:lnTo>
                <a:lnTo>
                  <a:pt x="2725979" y="2006048"/>
                </a:lnTo>
                <a:lnTo>
                  <a:pt x="2779211" y="2005188"/>
                </a:lnTo>
                <a:lnTo>
                  <a:pt x="2833870" y="2004092"/>
                </a:lnTo>
                <a:lnTo>
                  <a:pt x="2889973" y="2002792"/>
                </a:lnTo>
                <a:lnTo>
                  <a:pt x="2947532" y="2001318"/>
                </a:lnTo>
                <a:lnTo>
                  <a:pt x="3006562" y="1999704"/>
                </a:lnTo>
                <a:lnTo>
                  <a:pt x="3067077" y="1997981"/>
                </a:lnTo>
                <a:lnTo>
                  <a:pt x="3129090" y="1996180"/>
                </a:lnTo>
                <a:lnTo>
                  <a:pt x="3192617" y="1994333"/>
                </a:lnTo>
                <a:lnTo>
                  <a:pt x="3257670" y="1992472"/>
                </a:lnTo>
                <a:lnTo>
                  <a:pt x="3324265" y="1990629"/>
                </a:lnTo>
                <a:lnTo>
                  <a:pt x="3392414" y="1988835"/>
                </a:lnTo>
                <a:lnTo>
                  <a:pt x="3431289" y="1986398"/>
                </a:lnTo>
                <a:lnTo>
                  <a:pt x="3470180" y="1981143"/>
                </a:lnTo>
                <a:lnTo>
                  <a:pt x="3509075" y="1973176"/>
                </a:lnTo>
                <a:lnTo>
                  <a:pt x="3547958" y="1962599"/>
                </a:lnTo>
                <a:lnTo>
                  <a:pt x="3586817" y="1949516"/>
                </a:lnTo>
                <a:lnTo>
                  <a:pt x="3625637" y="1934033"/>
                </a:lnTo>
                <a:lnTo>
                  <a:pt x="3664405" y="1916252"/>
                </a:lnTo>
                <a:lnTo>
                  <a:pt x="3703108" y="1896278"/>
                </a:lnTo>
                <a:lnTo>
                  <a:pt x="3741731" y="1874215"/>
                </a:lnTo>
                <a:lnTo>
                  <a:pt x="3780261" y="1850166"/>
                </a:lnTo>
                <a:lnTo>
                  <a:pt x="3818684" y="1824236"/>
                </a:lnTo>
                <a:lnTo>
                  <a:pt x="3856986" y="1796529"/>
                </a:lnTo>
                <a:lnTo>
                  <a:pt x="3895154" y="1767149"/>
                </a:lnTo>
                <a:lnTo>
                  <a:pt x="3933174" y="1736199"/>
                </a:lnTo>
                <a:lnTo>
                  <a:pt x="3971032" y="1703784"/>
                </a:lnTo>
                <a:lnTo>
                  <a:pt x="4008715" y="1670007"/>
                </a:lnTo>
                <a:lnTo>
                  <a:pt x="4046209" y="1634973"/>
                </a:lnTo>
                <a:lnTo>
                  <a:pt x="4083499" y="1598786"/>
                </a:lnTo>
                <a:lnTo>
                  <a:pt x="4120573" y="1561550"/>
                </a:lnTo>
                <a:lnTo>
                  <a:pt x="4157417" y="1523368"/>
                </a:lnTo>
                <a:lnTo>
                  <a:pt x="4194016" y="1484345"/>
                </a:lnTo>
                <a:lnTo>
                  <a:pt x="4230358" y="1444584"/>
                </a:lnTo>
                <a:lnTo>
                  <a:pt x="4266428" y="1404190"/>
                </a:lnTo>
                <a:lnTo>
                  <a:pt x="4302213" y="1363267"/>
                </a:lnTo>
                <a:lnTo>
                  <a:pt x="4337699" y="1321919"/>
                </a:lnTo>
                <a:lnTo>
                  <a:pt x="4372873" y="1280249"/>
                </a:lnTo>
                <a:lnTo>
                  <a:pt x="4407720" y="1238361"/>
                </a:lnTo>
                <a:lnTo>
                  <a:pt x="4442227" y="1196361"/>
                </a:lnTo>
                <a:lnTo>
                  <a:pt x="4476380" y="1154350"/>
                </a:lnTo>
                <a:lnTo>
                  <a:pt x="4510166" y="1112435"/>
                </a:lnTo>
                <a:lnTo>
                  <a:pt x="4543571" y="1070718"/>
                </a:lnTo>
                <a:lnTo>
                  <a:pt x="4576580" y="1029303"/>
                </a:lnTo>
                <a:lnTo>
                  <a:pt x="4609181" y="988296"/>
                </a:lnTo>
                <a:lnTo>
                  <a:pt x="4641360" y="947798"/>
                </a:lnTo>
                <a:lnTo>
                  <a:pt x="4673103" y="907916"/>
                </a:lnTo>
                <a:lnTo>
                  <a:pt x="4704395" y="868752"/>
                </a:lnTo>
                <a:lnTo>
                  <a:pt x="4735224" y="830410"/>
                </a:lnTo>
                <a:lnTo>
                  <a:pt x="4765576" y="792995"/>
                </a:lnTo>
                <a:lnTo>
                  <a:pt x="4795437" y="756611"/>
                </a:lnTo>
                <a:lnTo>
                  <a:pt x="4824794" y="721361"/>
                </a:lnTo>
                <a:lnTo>
                  <a:pt x="4853632" y="687350"/>
                </a:lnTo>
                <a:lnTo>
                  <a:pt x="4881938" y="654681"/>
                </a:lnTo>
                <a:lnTo>
                  <a:pt x="4909698" y="623459"/>
                </a:lnTo>
                <a:lnTo>
                  <a:pt x="4936898" y="593787"/>
                </a:lnTo>
                <a:lnTo>
                  <a:pt x="4963526" y="565770"/>
                </a:lnTo>
                <a:lnTo>
                  <a:pt x="5039741" y="490031"/>
                </a:lnTo>
                <a:lnTo>
                  <a:pt x="5087812" y="443335"/>
                </a:lnTo>
                <a:lnTo>
                  <a:pt x="5133958" y="399369"/>
                </a:lnTo>
                <a:lnTo>
                  <a:pt x="5178356" y="358082"/>
                </a:lnTo>
                <a:lnTo>
                  <a:pt x="5221186" y="319423"/>
                </a:lnTo>
                <a:lnTo>
                  <a:pt x="5262624" y="283339"/>
                </a:lnTo>
                <a:lnTo>
                  <a:pt x="5302849" y="249778"/>
                </a:lnTo>
                <a:lnTo>
                  <a:pt x="5342039" y="218690"/>
                </a:lnTo>
                <a:lnTo>
                  <a:pt x="5380372" y="190021"/>
                </a:lnTo>
                <a:lnTo>
                  <a:pt x="5418027" y="163721"/>
                </a:lnTo>
                <a:lnTo>
                  <a:pt x="5455182" y="139736"/>
                </a:lnTo>
                <a:lnTo>
                  <a:pt x="5492014" y="118016"/>
                </a:lnTo>
                <a:lnTo>
                  <a:pt x="5528701" y="98509"/>
                </a:lnTo>
                <a:lnTo>
                  <a:pt x="5565423" y="81162"/>
                </a:lnTo>
                <a:lnTo>
                  <a:pt x="5602356" y="65924"/>
                </a:lnTo>
                <a:lnTo>
                  <a:pt x="5639679" y="52743"/>
                </a:lnTo>
                <a:lnTo>
                  <a:pt x="5677571" y="41568"/>
                </a:lnTo>
                <a:lnTo>
                  <a:pt x="5716209" y="32345"/>
                </a:lnTo>
                <a:lnTo>
                  <a:pt x="5755771" y="25024"/>
                </a:lnTo>
                <a:lnTo>
                  <a:pt x="5796436" y="19553"/>
                </a:lnTo>
                <a:lnTo>
                  <a:pt x="5838381" y="15880"/>
                </a:lnTo>
                <a:lnTo>
                  <a:pt x="5881785" y="13952"/>
                </a:lnTo>
                <a:lnTo>
                  <a:pt x="5926826" y="13719"/>
                </a:lnTo>
                <a:lnTo>
                  <a:pt x="6020627" y="14743"/>
                </a:lnTo>
                <a:lnTo>
                  <a:pt x="6092199" y="15145"/>
                </a:lnTo>
                <a:lnTo>
                  <a:pt x="6145007" y="15036"/>
                </a:lnTo>
                <a:lnTo>
                  <a:pt x="6208195" y="13719"/>
                </a:lnTo>
                <a:lnTo>
                  <a:pt x="6248890" y="10646"/>
                </a:lnTo>
                <a:lnTo>
                  <a:pt x="6261894" y="9769"/>
                </a:lnTo>
                <a:lnTo>
                  <a:pt x="6280394" y="9147"/>
                </a:lnTo>
              </a:path>
            </a:pathLst>
          </a:custGeom>
          <a:ln w="32820">
            <a:solidFill>
              <a:srgbClr val="FF0000"/>
            </a:solidFill>
          </a:ln>
        </p:spPr>
        <p:txBody>
          <a:bodyPr wrap="square" lIns="0" tIns="0" rIns="0" bIns="0" rtlCol="0"/>
          <a:lstStyle/>
          <a:p>
            <a:endParaRPr/>
          </a:p>
        </p:txBody>
      </p:sp>
      <p:sp>
        <p:nvSpPr>
          <p:cNvPr id="34" name="object 34"/>
          <p:cNvSpPr txBox="1">
            <a:spLocks noGrp="1"/>
          </p:cNvSpPr>
          <p:nvPr>
            <p:ph type="title"/>
          </p:nvPr>
        </p:nvSpPr>
        <p:spPr>
          <a:xfrm>
            <a:off x="3014364" y="1981211"/>
            <a:ext cx="3832805" cy="323165"/>
          </a:xfrm>
          <a:prstGeom prst="rect">
            <a:avLst/>
          </a:prstGeom>
        </p:spPr>
        <p:txBody>
          <a:bodyPr vert="horz" wrap="square" lIns="0" tIns="0" rIns="0" bIns="0" rtlCol="0">
            <a:spAutoFit/>
          </a:bodyPr>
          <a:lstStyle/>
          <a:p>
            <a:pPr marL="11133"/>
            <a:r>
              <a:rPr sz="2100" spc="-4" dirty="0">
                <a:solidFill>
                  <a:srgbClr val="000000"/>
                </a:solidFill>
              </a:rPr>
              <a:t>Stem cell</a:t>
            </a:r>
            <a:r>
              <a:rPr sz="2100" spc="-31" dirty="0">
                <a:solidFill>
                  <a:srgbClr val="000000"/>
                </a:solidFill>
              </a:rPr>
              <a:t> </a:t>
            </a:r>
            <a:r>
              <a:rPr sz="2100" spc="-4" dirty="0">
                <a:solidFill>
                  <a:srgbClr val="000000"/>
                </a:solidFill>
              </a:rPr>
              <a:t>transplantation</a:t>
            </a:r>
            <a:endParaRPr sz="2100" dirty="0"/>
          </a:p>
        </p:txBody>
      </p:sp>
      <p:sp>
        <p:nvSpPr>
          <p:cNvPr id="36" name="object 3"/>
          <p:cNvSpPr txBox="1"/>
          <p:nvPr/>
        </p:nvSpPr>
        <p:spPr>
          <a:xfrm>
            <a:off x="5668140" y="2011568"/>
            <a:ext cx="5444589" cy="492443"/>
          </a:xfrm>
          <a:prstGeom prst="rect">
            <a:avLst/>
          </a:prstGeom>
        </p:spPr>
        <p:txBody>
          <a:bodyPr vert="horz" wrap="square" lIns="0" tIns="0" rIns="0" bIns="0" rtlCol="0">
            <a:spAutoFit/>
          </a:bodyPr>
          <a:lstStyle/>
          <a:p>
            <a:pPr marL="355565" marR="5079" indent="-342867">
              <a:buChar char="•"/>
              <a:tabLst>
                <a:tab pos="354930" algn="l"/>
                <a:tab pos="355565" algn="l"/>
              </a:tabLst>
            </a:pPr>
            <a:r>
              <a:rPr sz="1600" spc="-5" dirty="0">
                <a:solidFill>
                  <a:srgbClr val="326599"/>
                </a:solidFill>
                <a:latin typeface="Arial"/>
                <a:cs typeface="Arial"/>
              </a:rPr>
              <a:t>The stem cells of the </a:t>
            </a:r>
            <a:r>
              <a:rPr sz="1600" spc="-10" dirty="0">
                <a:solidFill>
                  <a:srgbClr val="326599"/>
                </a:solidFill>
                <a:latin typeface="Arial"/>
                <a:cs typeface="Arial"/>
              </a:rPr>
              <a:t>donor </a:t>
            </a:r>
            <a:r>
              <a:rPr sz="1600" spc="-5" dirty="0">
                <a:solidFill>
                  <a:srgbClr val="326599"/>
                </a:solidFill>
                <a:latin typeface="Arial"/>
                <a:cs typeface="Arial"/>
              </a:rPr>
              <a:t>have  </a:t>
            </a:r>
            <a:r>
              <a:rPr sz="1600" spc="-10" dirty="0">
                <a:solidFill>
                  <a:srgbClr val="326599"/>
                </a:solidFill>
                <a:latin typeface="Arial"/>
                <a:cs typeface="Arial"/>
              </a:rPr>
              <a:t>been </a:t>
            </a:r>
            <a:r>
              <a:rPr sz="1600" spc="-5" dirty="0">
                <a:solidFill>
                  <a:srgbClr val="326599"/>
                </a:solidFill>
                <a:latin typeface="Arial"/>
                <a:cs typeface="Arial"/>
              </a:rPr>
              <a:t>taken up by the patient´s </a:t>
            </a:r>
            <a:r>
              <a:rPr sz="1600" spc="-10" dirty="0">
                <a:solidFill>
                  <a:srgbClr val="326599"/>
                </a:solidFill>
                <a:latin typeface="Arial"/>
                <a:cs typeface="Arial"/>
              </a:rPr>
              <a:t>bone  </a:t>
            </a:r>
            <a:r>
              <a:rPr sz="1600" spc="-5" dirty="0">
                <a:solidFill>
                  <a:srgbClr val="326599"/>
                </a:solidFill>
                <a:latin typeface="Arial"/>
                <a:cs typeface="Arial"/>
              </a:rPr>
              <a:t>marrow (”have</a:t>
            </a:r>
            <a:r>
              <a:rPr sz="1600" spc="-95" dirty="0">
                <a:solidFill>
                  <a:srgbClr val="326599"/>
                </a:solidFill>
                <a:latin typeface="Arial"/>
                <a:cs typeface="Arial"/>
              </a:rPr>
              <a:t> </a:t>
            </a:r>
            <a:r>
              <a:rPr sz="1600" spc="-5" dirty="0">
                <a:solidFill>
                  <a:srgbClr val="326599"/>
                </a:solidFill>
                <a:latin typeface="Arial"/>
                <a:cs typeface="Arial"/>
              </a:rPr>
              <a:t>engrafted”)</a:t>
            </a:r>
            <a:endParaRPr sz="1600" dirty="0">
              <a:latin typeface="Arial"/>
              <a:cs typeface="Arial"/>
            </a:endParaRPr>
          </a:p>
        </p:txBody>
      </p:sp>
      <p:sp>
        <p:nvSpPr>
          <p:cNvPr id="37" name="object 3"/>
          <p:cNvSpPr txBox="1"/>
          <p:nvPr/>
        </p:nvSpPr>
        <p:spPr>
          <a:xfrm>
            <a:off x="3940937" y="5745375"/>
            <a:ext cx="7706360" cy="246221"/>
          </a:xfrm>
          <a:prstGeom prst="rect">
            <a:avLst/>
          </a:prstGeom>
        </p:spPr>
        <p:txBody>
          <a:bodyPr vert="horz" wrap="square" lIns="0" tIns="0" rIns="0" bIns="0" rtlCol="0">
            <a:spAutoFit/>
          </a:bodyPr>
          <a:lstStyle/>
          <a:p>
            <a:pPr marL="355565" marR="5079" indent="-342867">
              <a:buChar char="•"/>
              <a:tabLst>
                <a:tab pos="354930" algn="l"/>
                <a:tab pos="355565" algn="l"/>
                <a:tab pos="3466763" algn="l"/>
              </a:tabLst>
            </a:pPr>
            <a:r>
              <a:rPr sz="1600" spc="-5" dirty="0">
                <a:latin typeface="Arial"/>
                <a:cs typeface="Arial"/>
              </a:rPr>
              <a:t>The </a:t>
            </a:r>
            <a:r>
              <a:rPr sz="1600" dirty="0">
                <a:latin typeface="Arial"/>
                <a:cs typeface="Arial"/>
              </a:rPr>
              <a:t>first </a:t>
            </a:r>
            <a:r>
              <a:rPr sz="1600" spc="-5" dirty="0">
                <a:latin typeface="Arial"/>
                <a:cs typeface="Arial"/>
              </a:rPr>
              <a:t>of three days with  </a:t>
            </a:r>
            <a:r>
              <a:rPr sz="1600" spc="-10" dirty="0" err="1">
                <a:latin typeface="Arial"/>
                <a:cs typeface="Arial"/>
              </a:rPr>
              <a:t>neutrophil</a:t>
            </a:r>
            <a:r>
              <a:rPr sz="1600" spc="10" dirty="0">
                <a:latin typeface="Arial"/>
                <a:cs typeface="Arial"/>
              </a:rPr>
              <a:t> </a:t>
            </a:r>
            <a:r>
              <a:rPr sz="1600" spc="-5" dirty="0">
                <a:latin typeface="Arial"/>
                <a:cs typeface="Arial"/>
              </a:rPr>
              <a:t>count</a:t>
            </a:r>
            <a:r>
              <a:rPr sz="1600" dirty="0">
                <a:latin typeface="Arial"/>
                <a:cs typeface="Arial"/>
              </a:rPr>
              <a:t>&gt; </a:t>
            </a:r>
            <a:r>
              <a:rPr sz="1600" spc="-5" dirty="0">
                <a:latin typeface="Arial"/>
                <a:cs typeface="Arial"/>
              </a:rPr>
              <a:t>0.5 </a:t>
            </a:r>
            <a:r>
              <a:rPr sz="1600" dirty="0">
                <a:latin typeface="Arial"/>
                <a:cs typeface="Arial"/>
              </a:rPr>
              <a:t>x</a:t>
            </a:r>
            <a:r>
              <a:rPr sz="1600" spc="-95" dirty="0">
                <a:latin typeface="Arial"/>
                <a:cs typeface="Arial"/>
              </a:rPr>
              <a:t> </a:t>
            </a:r>
            <a:r>
              <a:rPr sz="1600" spc="-5" dirty="0">
                <a:latin typeface="Arial"/>
                <a:cs typeface="Arial"/>
              </a:rPr>
              <a:t>10</a:t>
            </a:r>
            <a:r>
              <a:rPr sz="1600" spc="-5" dirty="0">
                <a:latin typeface="Cambria"/>
                <a:cs typeface="Cambria"/>
              </a:rPr>
              <a:t>⁹</a:t>
            </a:r>
            <a:r>
              <a:rPr sz="1600" spc="-5" dirty="0">
                <a:latin typeface="Arial"/>
                <a:cs typeface="Arial"/>
              </a:rPr>
              <a:t>/L</a:t>
            </a:r>
            <a:endParaRPr sz="1600" dirty="0">
              <a:latin typeface="Arial"/>
              <a:cs typeface="Arial"/>
            </a:endParaRPr>
          </a:p>
        </p:txBody>
      </p:sp>
      <p:sp>
        <p:nvSpPr>
          <p:cNvPr id="38" name="37 Dikdörtgen"/>
          <p:cNvSpPr/>
          <p:nvPr/>
        </p:nvSpPr>
        <p:spPr>
          <a:xfrm>
            <a:off x="990604" y="1219206"/>
            <a:ext cx="3753061" cy="461655"/>
          </a:xfrm>
          <a:prstGeom prst="rect">
            <a:avLst/>
          </a:prstGeom>
        </p:spPr>
        <p:txBody>
          <a:bodyPr wrap="none" lIns="91431" tIns="45715" rIns="91431" bIns="45715">
            <a:spAutoFit/>
          </a:bodyPr>
          <a:lstStyle/>
          <a:p>
            <a:r>
              <a:rPr lang="en-US" sz="2400" b="1" u="sng" spc="105" dirty="0">
                <a:solidFill>
                  <a:srgbClr val="FF0000"/>
                </a:solidFill>
              </a:rPr>
              <a:t>Definition </a:t>
            </a:r>
            <a:r>
              <a:rPr lang="en-US" sz="2400" b="1" u="sng" spc="127" dirty="0">
                <a:solidFill>
                  <a:srgbClr val="FF0000"/>
                </a:solidFill>
              </a:rPr>
              <a:t>of</a:t>
            </a:r>
            <a:r>
              <a:rPr lang="en-US" sz="2400" b="1" u="sng" spc="-127" dirty="0">
                <a:solidFill>
                  <a:srgbClr val="FF0000"/>
                </a:solidFill>
              </a:rPr>
              <a:t> </a:t>
            </a:r>
            <a:r>
              <a:rPr lang="en-US" sz="2400" b="1" u="sng" spc="92" dirty="0">
                <a:solidFill>
                  <a:srgbClr val="FF0000"/>
                </a:solidFill>
              </a:rPr>
              <a:t>engraftment</a:t>
            </a:r>
            <a:endParaRPr lang="en-US" sz="2400" b="1" u="sng" dirty="0">
              <a:solidFill>
                <a:srgbClr val="FF0000"/>
              </a:solidFill>
            </a:endParaRPr>
          </a:p>
        </p:txBody>
      </p:sp>
      <p:cxnSp>
        <p:nvCxnSpPr>
          <p:cNvPr id="41" name="40 Düz Ok Bağlayıcısı"/>
          <p:cNvCxnSpPr/>
          <p:nvPr/>
        </p:nvCxnSpPr>
        <p:spPr>
          <a:xfrm>
            <a:off x="5769737" y="4221363"/>
            <a:ext cx="304800" cy="3810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2" name="object 29"/>
          <p:cNvSpPr txBox="1"/>
          <p:nvPr/>
        </p:nvSpPr>
        <p:spPr>
          <a:xfrm>
            <a:off x="5363337" y="3916563"/>
            <a:ext cx="914400" cy="184666"/>
          </a:xfrm>
          <a:prstGeom prst="rect">
            <a:avLst/>
          </a:prstGeom>
        </p:spPr>
        <p:txBody>
          <a:bodyPr vert="horz" wrap="square" lIns="0" tIns="0" rIns="0" bIns="0" rtlCol="0">
            <a:spAutoFit/>
          </a:bodyPr>
          <a:lstStyle/>
          <a:p>
            <a:pPr marL="11133"/>
            <a:r>
              <a:rPr lang="tr-TR" sz="1200" spc="79" dirty="0">
                <a:latin typeface="Arial"/>
                <a:cs typeface="Arial"/>
              </a:rPr>
              <a:t>D</a:t>
            </a:r>
            <a:r>
              <a:rPr sz="1200" spc="70" dirty="0">
                <a:latin typeface="Arial"/>
                <a:cs typeface="Arial"/>
              </a:rPr>
              <a:t>a</a:t>
            </a:r>
            <a:r>
              <a:rPr sz="1200" spc="57" dirty="0">
                <a:latin typeface="Arial"/>
                <a:cs typeface="Arial"/>
              </a:rPr>
              <a:t>y</a:t>
            </a:r>
            <a:r>
              <a:rPr lang="tr-TR" sz="1200" spc="66" dirty="0">
                <a:latin typeface="Arial"/>
                <a:cs typeface="Arial"/>
              </a:rPr>
              <a:t>, 12</a:t>
            </a:r>
            <a:endParaRPr sz="1200" dirty="0">
              <a:latin typeface="Arial"/>
              <a:cs typeface="Arial"/>
            </a:endParaRPr>
          </a:p>
        </p:txBody>
      </p:sp>
      <p:sp>
        <p:nvSpPr>
          <p:cNvPr id="44" name="Title 1"/>
          <p:cNvSpPr txBox="1">
            <a:spLocks/>
          </p:cNvSpPr>
          <p:nvPr/>
        </p:nvSpPr>
        <p:spPr>
          <a:xfrm>
            <a:off x="0" y="0"/>
            <a:ext cx="12192000" cy="457200"/>
          </a:xfrm>
          <a:prstGeom prst="rect">
            <a:avLst/>
          </a:prstGeom>
          <a:solidFill>
            <a:schemeClr val="bg1">
              <a:lumMod val="85000"/>
            </a:schemeClr>
          </a:solidFill>
        </p:spPr>
        <p:txBody>
          <a:bodyPr/>
          <a:lstStyle/>
          <a:p>
            <a:pPr defTabSz="914400"/>
            <a:r>
              <a:rPr lang="tr-TR" sz="2400" b="1" dirty="0">
                <a:solidFill>
                  <a:schemeClr val="tx2"/>
                </a:solidFill>
                <a:latin typeface="Trebuchet MS" pitchFamily="34" charset="0"/>
                <a:sym typeface="Wingdings"/>
              </a:rPr>
              <a:t>  </a:t>
            </a:r>
            <a:r>
              <a:rPr lang="tr-TR" sz="2400" b="1" spc="-5" dirty="0">
                <a:solidFill>
                  <a:schemeClr val="tx2"/>
                </a:solidFill>
                <a:latin typeface="Trebuchet MS" pitchFamily="34" charset="0"/>
              </a:rPr>
              <a:t>Engraftment</a:t>
            </a:r>
            <a:r>
              <a:rPr kumimoji="0" lang="tr-TR" sz="2400" b="1" i="0" u="none" strike="noStrike" kern="0" cap="none" spc="-5" normalizeH="0" baseline="0" noProof="0" dirty="0">
                <a:ln>
                  <a:noFill/>
                </a:ln>
                <a:solidFill>
                  <a:schemeClr val="tx2"/>
                </a:solidFill>
                <a:effectLst/>
                <a:uLnTx/>
                <a:uFillTx/>
                <a:latin typeface="Trebuchet MS" pitchFamily="34" charset="0"/>
                <a:ea typeface="+mj-ea"/>
                <a:cs typeface="+mj-cs"/>
              </a:rPr>
              <a:t/>
            </a:r>
            <a:br>
              <a:rPr kumimoji="0" lang="tr-TR" sz="2400" b="1" i="0" u="none" strike="noStrike" kern="0" cap="none" spc="-5" normalizeH="0" baseline="0" noProof="0" dirty="0">
                <a:ln>
                  <a:noFill/>
                </a:ln>
                <a:solidFill>
                  <a:schemeClr val="tx2"/>
                </a:solidFill>
                <a:effectLst/>
                <a:uLnTx/>
                <a:uFillTx/>
                <a:latin typeface="Trebuchet MS" pitchFamily="34" charset="0"/>
                <a:ea typeface="+mj-ea"/>
                <a:cs typeface="+mj-cs"/>
              </a:rPr>
            </a:br>
            <a:endParaRPr kumimoji="0" lang="en-US" sz="2400" b="1" i="0" u="none" strike="noStrike" kern="0" cap="none" spc="0" normalizeH="0" baseline="0" noProof="0" dirty="0">
              <a:ln>
                <a:noFill/>
              </a:ln>
              <a:solidFill>
                <a:schemeClr val="tx2"/>
              </a:solidFill>
              <a:effectLst/>
              <a:uLnTx/>
              <a:uFillTx/>
              <a:latin typeface="Trebuchet MS" pitchFamily="34" charset="0"/>
              <a:ea typeface="+mj-ea"/>
              <a:cs typeface="+mj-cs"/>
            </a:endParaRPr>
          </a:p>
        </p:txBody>
      </p:sp>
    </p:spTree>
    <p:extLst>
      <p:ext uri="{BB962C8B-B14F-4D97-AF65-F5344CB8AC3E}">
        <p14:creationId xmlns:p14="http://schemas.microsoft.com/office/powerpoint/2010/main" val="3935609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384800" y="2667000"/>
            <a:ext cx="6807200" cy="2845394"/>
          </a:xfrm>
          <a:prstGeom prst="rect">
            <a:avLst/>
          </a:prstGeom>
        </p:spPr>
        <p:txBody>
          <a:bodyPr vert="horz" wrap="square" lIns="0" tIns="0" rIns="0" bIns="0" rtlCol="0">
            <a:spAutoFit/>
          </a:bodyPr>
          <a:lstStyle/>
          <a:p>
            <a:pPr marL="311790" marR="4454" indent="-300655">
              <a:lnSpc>
                <a:spcPct val="130000"/>
              </a:lnSpc>
              <a:tabLst>
                <a:tab pos="311233" algn="l"/>
                <a:tab pos="311790" algn="l"/>
              </a:tabLst>
            </a:pPr>
            <a:r>
              <a:rPr lang="tr-TR" spc="-4" dirty="0">
                <a:solidFill>
                  <a:srgbClr val="326599"/>
                </a:solidFill>
                <a:latin typeface="Arial"/>
                <a:cs typeface="Arial"/>
              </a:rPr>
              <a:t>	</a:t>
            </a:r>
          </a:p>
          <a:p>
            <a:pPr marL="311790" marR="4454" indent="-300655">
              <a:lnSpc>
                <a:spcPct val="130000"/>
              </a:lnSpc>
              <a:tabLst>
                <a:tab pos="311233" algn="l"/>
                <a:tab pos="311790" algn="l"/>
              </a:tabLst>
            </a:pPr>
            <a:endParaRPr dirty="0">
              <a:latin typeface="Times New Roman"/>
              <a:cs typeface="Times New Roman"/>
            </a:endParaRPr>
          </a:p>
          <a:p>
            <a:pPr marL="663111" lvl="1" indent="-251102">
              <a:lnSpc>
                <a:spcPct val="130000"/>
              </a:lnSpc>
              <a:buChar char="–"/>
              <a:tabLst>
                <a:tab pos="663667" algn="l"/>
              </a:tabLst>
            </a:pPr>
            <a:r>
              <a:rPr spc="-4" dirty="0">
                <a:solidFill>
                  <a:schemeClr val="accent1">
                    <a:lumMod val="75000"/>
                  </a:schemeClr>
                </a:solidFill>
                <a:latin typeface="Arial"/>
                <a:cs typeface="Arial"/>
              </a:rPr>
              <a:t>Neutrophils </a:t>
            </a:r>
            <a:r>
              <a:rPr dirty="0">
                <a:solidFill>
                  <a:schemeClr val="accent1">
                    <a:lumMod val="75000"/>
                  </a:schemeClr>
                </a:solidFill>
                <a:latin typeface="Arial"/>
                <a:cs typeface="Arial"/>
              </a:rPr>
              <a:t>&gt; 0.5 x</a:t>
            </a:r>
            <a:r>
              <a:rPr spc="-57" dirty="0">
                <a:solidFill>
                  <a:schemeClr val="accent1">
                    <a:lumMod val="75000"/>
                  </a:schemeClr>
                </a:solidFill>
                <a:latin typeface="Arial"/>
                <a:cs typeface="Arial"/>
              </a:rPr>
              <a:t> </a:t>
            </a:r>
            <a:r>
              <a:rPr spc="-4" dirty="0">
                <a:solidFill>
                  <a:schemeClr val="accent1">
                    <a:lumMod val="75000"/>
                  </a:schemeClr>
                </a:solidFill>
                <a:latin typeface="Arial"/>
                <a:cs typeface="Arial"/>
              </a:rPr>
              <a:t>10</a:t>
            </a:r>
            <a:r>
              <a:rPr spc="-4" dirty="0">
                <a:solidFill>
                  <a:schemeClr val="accent1">
                    <a:lumMod val="75000"/>
                  </a:schemeClr>
                </a:solidFill>
                <a:latin typeface="Cambria"/>
                <a:cs typeface="Cambria"/>
              </a:rPr>
              <a:t>⁹</a:t>
            </a:r>
            <a:r>
              <a:rPr spc="-4" dirty="0">
                <a:solidFill>
                  <a:schemeClr val="accent1">
                    <a:lumMod val="75000"/>
                  </a:schemeClr>
                </a:solidFill>
                <a:latin typeface="Arial"/>
                <a:cs typeface="Arial"/>
              </a:rPr>
              <a:t>/L</a:t>
            </a:r>
            <a:endParaRPr dirty="0">
              <a:solidFill>
                <a:schemeClr val="accent1">
                  <a:lumMod val="75000"/>
                </a:schemeClr>
              </a:solidFill>
              <a:latin typeface="Arial"/>
              <a:cs typeface="Arial"/>
            </a:endParaRPr>
          </a:p>
          <a:p>
            <a:pPr marL="663111" lvl="1" indent="-251102">
              <a:lnSpc>
                <a:spcPct val="130000"/>
              </a:lnSpc>
              <a:spcBef>
                <a:spcPts val="250"/>
              </a:spcBef>
              <a:buChar char="–"/>
              <a:tabLst>
                <a:tab pos="663667" algn="l"/>
              </a:tabLst>
            </a:pPr>
            <a:r>
              <a:rPr spc="-4" dirty="0">
                <a:solidFill>
                  <a:schemeClr val="accent1">
                    <a:lumMod val="75000"/>
                  </a:schemeClr>
                </a:solidFill>
                <a:latin typeface="Arial"/>
                <a:cs typeface="Arial"/>
              </a:rPr>
              <a:t>Leucocytes </a:t>
            </a:r>
            <a:r>
              <a:rPr dirty="0">
                <a:solidFill>
                  <a:schemeClr val="accent1">
                    <a:lumMod val="75000"/>
                  </a:schemeClr>
                </a:solidFill>
                <a:latin typeface="Arial"/>
                <a:cs typeface="Arial"/>
              </a:rPr>
              <a:t>&gt; 1.0 x</a:t>
            </a:r>
            <a:r>
              <a:rPr spc="-57" dirty="0">
                <a:solidFill>
                  <a:schemeClr val="accent1">
                    <a:lumMod val="75000"/>
                  </a:schemeClr>
                </a:solidFill>
                <a:latin typeface="Arial"/>
                <a:cs typeface="Arial"/>
              </a:rPr>
              <a:t> </a:t>
            </a:r>
            <a:r>
              <a:rPr spc="-4" dirty="0">
                <a:solidFill>
                  <a:schemeClr val="accent1">
                    <a:lumMod val="75000"/>
                  </a:schemeClr>
                </a:solidFill>
                <a:latin typeface="Arial"/>
                <a:cs typeface="Arial"/>
              </a:rPr>
              <a:t>10</a:t>
            </a:r>
            <a:r>
              <a:rPr spc="-4" dirty="0">
                <a:solidFill>
                  <a:schemeClr val="accent1">
                    <a:lumMod val="75000"/>
                  </a:schemeClr>
                </a:solidFill>
                <a:latin typeface="Cambria"/>
                <a:cs typeface="Cambria"/>
              </a:rPr>
              <a:t>⁹</a:t>
            </a:r>
            <a:r>
              <a:rPr spc="-4" dirty="0">
                <a:solidFill>
                  <a:schemeClr val="accent1">
                    <a:lumMod val="75000"/>
                  </a:schemeClr>
                </a:solidFill>
                <a:latin typeface="Arial"/>
                <a:cs typeface="Arial"/>
              </a:rPr>
              <a:t>/L</a:t>
            </a:r>
            <a:endParaRPr dirty="0">
              <a:solidFill>
                <a:schemeClr val="accent1">
                  <a:lumMod val="75000"/>
                </a:schemeClr>
              </a:solidFill>
              <a:latin typeface="Arial"/>
              <a:cs typeface="Arial"/>
            </a:endParaRPr>
          </a:p>
          <a:p>
            <a:pPr marL="663111" lvl="1" indent="-251102">
              <a:lnSpc>
                <a:spcPct val="130000"/>
              </a:lnSpc>
              <a:spcBef>
                <a:spcPts val="250"/>
              </a:spcBef>
              <a:buChar char="–"/>
              <a:tabLst>
                <a:tab pos="663667" algn="l"/>
              </a:tabLst>
            </a:pPr>
            <a:r>
              <a:rPr spc="-4" dirty="0">
                <a:solidFill>
                  <a:schemeClr val="accent1">
                    <a:lumMod val="75000"/>
                  </a:schemeClr>
                </a:solidFill>
                <a:latin typeface="Arial"/>
                <a:cs typeface="Arial"/>
              </a:rPr>
              <a:t>Platelets (without transfusion) </a:t>
            </a:r>
            <a:r>
              <a:rPr dirty="0">
                <a:solidFill>
                  <a:schemeClr val="accent1">
                    <a:lumMod val="75000"/>
                  </a:schemeClr>
                </a:solidFill>
                <a:latin typeface="Arial"/>
                <a:cs typeface="Arial"/>
              </a:rPr>
              <a:t>&gt; </a:t>
            </a:r>
            <a:r>
              <a:rPr spc="-4" dirty="0">
                <a:solidFill>
                  <a:schemeClr val="accent1">
                    <a:lumMod val="75000"/>
                  </a:schemeClr>
                </a:solidFill>
                <a:latin typeface="Arial"/>
                <a:cs typeface="Arial"/>
              </a:rPr>
              <a:t>20 </a:t>
            </a:r>
            <a:r>
              <a:rPr dirty="0">
                <a:solidFill>
                  <a:schemeClr val="accent1">
                    <a:lumMod val="75000"/>
                  </a:schemeClr>
                </a:solidFill>
                <a:latin typeface="Arial"/>
                <a:cs typeface="Arial"/>
              </a:rPr>
              <a:t>x</a:t>
            </a:r>
            <a:r>
              <a:rPr spc="13" dirty="0">
                <a:solidFill>
                  <a:schemeClr val="accent1">
                    <a:lumMod val="75000"/>
                  </a:schemeClr>
                </a:solidFill>
                <a:latin typeface="Arial"/>
                <a:cs typeface="Arial"/>
              </a:rPr>
              <a:t> </a:t>
            </a:r>
            <a:r>
              <a:rPr spc="-4" dirty="0">
                <a:solidFill>
                  <a:schemeClr val="accent1">
                    <a:lumMod val="75000"/>
                  </a:schemeClr>
                </a:solidFill>
                <a:latin typeface="Arial"/>
                <a:cs typeface="Arial"/>
              </a:rPr>
              <a:t>10</a:t>
            </a:r>
            <a:r>
              <a:rPr spc="-4" dirty="0">
                <a:solidFill>
                  <a:schemeClr val="accent1">
                    <a:lumMod val="75000"/>
                  </a:schemeClr>
                </a:solidFill>
                <a:latin typeface="Cambria"/>
                <a:cs typeface="Cambria"/>
              </a:rPr>
              <a:t>⁹</a:t>
            </a:r>
            <a:r>
              <a:rPr spc="-4" dirty="0">
                <a:solidFill>
                  <a:schemeClr val="accent1">
                    <a:lumMod val="75000"/>
                  </a:schemeClr>
                </a:solidFill>
                <a:latin typeface="Arial"/>
                <a:cs typeface="Arial"/>
              </a:rPr>
              <a:t>/L</a:t>
            </a:r>
            <a:endParaRPr dirty="0">
              <a:solidFill>
                <a:schemeClr val="accent1">
                  <a:lumMod val="75000"/>
                </a:schemeClr>
              </a:solidFill>
              <a:latin typeface="Arial"/>
              <a:cs typeface="Arial"/>
            </a:endParaRPr>
          </a:p>
          <a:p>
            <a:pPr marL="663111" lvl="1" indent="-251102">
              <a:lnSpc>
                <a:spcPct val="130000"/>
              </a:lnSpc>
              <a:spcBef>
                <a:spcPts val="250"/>
              </a:spcBef>
              <a:tabLst>
                <a:tab pos="663667" algn="l"/>
              </a:tabLst>
            </a:pPr>
            <a:endParaRPr lang="tr-TR" spc="-4" dirty="0">
              <a:solidFill>
                <a:srgbClr val="326599"/>
              </a:solidFill>
              <a:latin typeface="Arial"/>
              <a:cs typeface="Arial"/>
            </a:endParaRPr>
          </a:p>
          <a:p>
            <a:pPr marL="663111" lvl="1" indent="-251102">
              <a:spcBef>
                <a:spcPts val="250"/>
              </a:spcBef>
              <a:tabLst>
                <a:tab pos="663667" algn="l"/>
              </a:tabLst>
            </a:pPr>
            <a:r>
              <a:rPr sz="1600" u="sng" spc="-4" dirty="0">
                <a:solidFill>
                  <a:schemeClr val="tx1">
                    <a:lumMod val="65000"/>
                    <a:lumOff val="35000"/>
                  </a:schemeClr>
                </a:solidFill>
                <a:latin typeface="Arial"/>
                <a:cs typeface="Arial"/>
              </a:rPr>
              <a:t>Without transfusion</a:t>
            </a:r>
            <a:r>
              <a:rPr sz="1600" spc="-4" dirty="0">
                <a:solidFill>
                  <a:schemeClr val="tx1">
                    <a:lumMod val="65000"/>
                    <a:lumOff val="35000"/>
                  </a:schemeClr>
                </a:solidFill>
                <a:latin typeface="Arial"/>
                <a:cs typeface="Arial"/>
              </a:rPr>
              <a:t>: no transfusions </a:t>
            </a:r>
            <a:r>
              <a:rPr sz="1600" dirty="0">
                <a:solidFill>
                  <a:schemeClr val="tx1">
                    <a:lumMod val="65000"/>
                    <a:lumOff val="35000"/>
                  </a:schemeClr>
                </a:solidFill>
                <a:latin typeface="Arial"/>
                <a:cs typeface="Arial"/>
              </a:rPr>
              <a:t>for </a:t>
            </a:r>
            <a:r>
              <a:rPr sz="1600" spc="-4" dirty="0">
                <a:solidFill>
                  <a:schemeClr val="tx1">
                    <a:lumMod val="65000"/>
                    <a:lumOff val="35000"/>
                  </a:schemeClr>
                </a:solidFill>
                <a:latin typeface="Arial"/>
                <a:cs typeface="Arial"/>
              </a:rPr>
              <a:t>at </a:t>
            </a:r>
            <a:endParaRPr lang="tr-TR" sz="1600" spc="-4" dirty="0">
              <a:solidFill>
                <a:schemeClr val="tx1">
                  <a:lumMod val="65000"/>
                  <a:lumOff val="35000"/>
                </a:schemeClr>
              </a:solidFill>
              <a:latin typeface="Arial"/>
              <a:cs typeface="Arial"/>
            </a:endParaRPr>
          </a:p>
          <a:p>
            <a:pPr marL="663111" lvl="1" indent="-251102">
              <a:spcBef>
                <a:spcPts val="250"/>
              </a:spcBef>
              <a:tabLst>
                <a:tab pos="663667" algn="l"/>
              </a:tabLst>
            </a:pPr>
            <a:r>
              <a:rPr sz="1600" spc="-4" dirty="0">
                <a:solidFill>
                  <a:schemeClr val="tx1">
                    <a:lumMod val="65000"/>
                    <a:lumOff val="35000"/>
                  </a:schemeClr>
                </a:solidFill>
                <a:latin typeface="Arial"/>
                <a:cs typeface="Arial"/>
              </a:rPr>
              <a:t>least  seven days before</a:t>
            </a:r>
            <a:r>
              <a:rPr lang="tr-TR" sz="1600" spc="-4" dirty="0">
                <a:solidFill>
                  <a:schemeClr val="tx1">
                    <a:lumMod val="65000"/>
                    <a:lumOff val="35000"/>
                  </a:schemeClr>
                </a:solidFill>
                <a:latin typeface="Arial"/>
                <a:cs typeface="Arial"/>
              </a:rPr>
              <a:t> </a:t>
            </a:r>
            <a:r>
              <a:rPr sz="1600" spc="-4" dirty="0">
                <a:solidFill>
                  <a:schemeClr val="tx1">
                    <a:lumMod val="65000"/>
                    <a:lumOff val="35000"/>
                  </a:schemeClr>
                </a:solidFill>
                <a:latin typeface="Arial"/>
                <a:cs typeface="Arial"/>
              </a:rPr>
              <a:t>reconstitution is</a:t>
            </a:r>
            <a:r>
              <a:rPr sz="1600" spc="39" dirty="0">
                <a:solidFill>
                  <a:schemeClr val="tx1">
                    <a:lumMod val="65000"/>
                    <a:lumOff val="35000"/>
                  </a:schemeClr>
                </a:solidFill>
                <a:latin typeface="Arial"/>
                <a:cs typeface="Arial"/>
              </a:rPr>
              <a:t> </a:t>
            </a:r>
            <a:r>
              <a:rPr sz="1600" spc="-4" dirty="0">
                <a:solidFill>
                  <a:schemeClr val="tx1">
                    <a:lumMod val="65000"/>
                    <a:lumOff val="35000"/>
                  </a:schemeClr>
                </a:solidFill>
                <a:latin typeface="Arial"/>
                <a:cs typeface="Arial"/>
              </a:rPr>
              <a:t>recorded</a:t>
            </a:r>
            <a:endParaRPr sz="1600" dirty="0">
              <a:solidFill>
                <a:schemeClr val="tx1">
                  <a:lumMod val="65000"/>
                  <a:lumOff val="35000"/>
                </a:schemeClr>
              </a:solidFill>
              <a:latin typeface="Arial"/>
              <a:cs typeface="Arial"/>
            </a:endParaRPr>
          </a:p>
        </p:txBody>
      </p:sp>
      <p:sp>
        <p:nvSpPr>
          <p:cNvPr id="6" name="5 Metin kutusu"/>
          <p:cNvSpPr txBox="1"/>
          <p:nvPr/>
        </p:nvSpPr>
        <p:spPr>
          <a:xfrm>
            <a:off x="203200" y="2038290"/>
            <a:ext cx="9144000" cy="707886"/>
          </a:xfrm>
          <a:prstGeom prst="rect">
            <a:avLst/>
          </a:prstGeom>
          <a:noFill/>
        </p:spPr>
        <p:txBody>
          <a:bodyPr wrap="square" rtlCol="0">
            <a:spAutoFit/>
          </a:bodyPr>
          <a:lstStyle/>
          <a:p>
            <a:r>
              <a:rPr lang="tr-TR" sz="2000" b="1" spc="83" dirty="0" err="1">
                <a:solidFill>
                  <a:schemeClr val="accent6">
                    <a:lumMod val="75000"/>
                  </a:schemeClr>
                </a:solidFill>
              </a:rPr>
              <a:t>Haematopoietic</a:t>
            </a:r>
            <a:r>
              <a:rPr lang="tr-TR" sz="2000" b="1" spc="-39" dirty="0">
                <a:solidFill>
                  <a:schemeClr val="accent6">
                    <a:lumMod val="75000"/>
                  </a:schemeClr>
                </a:solidFill>
              </a:rPr>
              <a:t> </a:t>
            </a:r>
            <a:r>
              <a:rPr lang="tr-TR" sz="2000" b="1" spc="123" dirty="0" err="1">
                <a:solidFill>
                  <a:schemeClr val="accent6">
                    <a:lumMod val="75000"/>
                  </a:schemeClr>
                </a:solidFill>
              </a:rPr>
              <a:t>Reconstitution</a:t>
            </a:r>
            <a:endParaRPr lang="tr-TR" sz="2000" b="1" spc="123" dirty="0">
              <a:solidFill>
                <a:schemeClr val="accent6">
                  <a:lumMod val="75000"/>
                </a:schemeClr>
              </a:solidFill>
            </a:endParaRPr>
          </a:p>
          <a:p>
            <a:r>
              <a:rPr lang="tr-TR" sz="2000" b="1" spc="123" dirty="0" err="1">
                <a:solidFill>
                  <a:schemeClr val="accent6">
                    <a:lumMod val="75000"/>
                  </a:schemeClr>
                </a:solidFill>
              </a:rPr>
              <a:t>According</a:t>
            </a:r>
            <a:r>
              <a:rPr lang="tr-TR" sz="2000" b="1" spc="123" dirty="0">
                <a:solidFill>
                  <a:schemeClr val="accent6">
                    <a:lumMod val="75000"/>
                  </a:schemeClr>
                </a:solidFill>
              </a:rPr>
              <a:t> </a:t>
            </a:r>
            <a:r>
              <a:rPr lang="tr-TR" sz="2000" b="1" spc="123" dirty="0" err="1">
                <a:solidFill>
                  <a:schemeClr val="accent6">
                    <a:lumMod val="75000"/>
                  </a:schemeClr>
                </a:solidFill>
              </a:rPr>
              <a:t>to</a:t>
            </a:r>
            <a:r>
              <a:rPr lang="tr-TR" sz="2000" b="1" spc="123" dirty="0">
                <a:solidFill>
                  <a:schemeClr val="accent6">
                    <a:lumMod val="75000"/>
                  </a:schemeClr>
                </a:solidFill>
              </a:rPr>
              <a:t> </a:t>
            </a:r>
            <a:r>
              <a:rPr lang="tr-TR" sz="2000" b="1" spc="123" dirty="0" err="1">
                <a:solidFill>
                  <a:schemeClr val="accent6">
                    <a:lumMod val="75000"/>
                  </a:schemeClr>
                </a:solidFill>
              </a:rPr>
              <a:t>the</a:t>
            </a:r>
            <a:r>
              <a:rPr lang="tr-TR" sz="2000" b="1" spc="123" dirty="0">
                <a:solidFill>
                  <a:schemeClr val="accent6">
                    <a:lumMod val="75000"/>
                  </a:schemeClr>
                </a:solidFill>
              </a:rPr>
              <a:t> </a:t>
            </a:r>
            <a:r>
              <a:rPr lang="tr-TR" sz="2000" b="1" spc="123" dirty="0" err="1">
                <a:solidFill>
                  <a:schemeClr val="accent6">
                    <a:lumMod val="75000"/>
                  </a:schemeClr>
                </a:solidFill>
              </a:rPr>
              <a:t>Source</a:t>
            </a:r>
            <a:endParaRPr lang="tr-TR" sz="2000" b="1" dirty="0">
              <a:solidFill>
                <a:schemeClr val="accent6">
                  <a:lumMod val="75000"/>
                </a:schemeClr>
              </a:solidFill>
            </a:endParaRPr>
          </a:p>
        </p:txBody>
      </p:sp>
      <p:sp>
        <p:nvSpPr>
          <p:cNvPr id="10" name="object 17"/>
          <p:cNvSpPr txBox="1"/>
          <p:nvPr/>
        </p:nvSpPr>
        <p:spPr>
          <a:xfrm>
            <a:off x="6299207" y="2133600"/>
            <a:ext cx="4161367" cy="184666"/>
          </a:xfrm>
          <a:prstGeom prst="rect">
            <a:avLst/>
          </a:prstGeom>
        </p:spPr>
        <p:txBody>
          <a:bodyPr vert="horz" wrap="square" lIns="0" tIns="0" rIns="0" bIns="0" rtlCol="0">
            <a:spAutoFit/>
          </a:bodyPr>
          <a:lstStyle/>
          <a:p>
            <a:pPr marL="12698"/>
            <a:r>
              <a:rPr sz="1200" i="1" spc="-5" dirty="0">
                <a:latin typeface="Arial"/>
                <a:cs typeface="Arial"/>
              </a:rPr>
              <a:t>Thomson </a:t>
            </a:r>
            <a:r>
              <a:rPr sz="1200" i="1" dirty="0">
                <a:latin typeface="Arial"/>
                <a:cs typeface="Arial"/>
              </a:rPr>
              <a:t>B G et </a:t>
            </a:r>
            <a:r>
              <a:rPr sz="1200" i="1" spc="-5" dirty="0">
                <a:latin typeface="Arial"/>
                <a:cs typeface="Arial"/>
              </a:rPr>
              <a:t>al. </a:t>
            </a:r>
            <a:r>
              <a:rPr sz="1200" i="1" dirty="0">
                <a:latin typeface="Arial"/>
                <a:cs typeface="Arial"/>
              </a:rPr>
              <a:t>Blood</a:t>
            </a:r>
            <a:r>
              <a:rPr sz="1200" i="1" spc="-55" dirty="0">
                <a:latin typeface="Arial"/>
                <a:cs typeface="Arial"/>
              </a:rPr>
              <a:t> </a:t>
            </a:r>
            <a:r>
              <a:rPr sz="1200" i="1" spc="-10" dirty="0">
                <a:latin typeface="Arial"/>
                <a:cs typeface="Arial"/>
              </a:rPr>
              <a:t>2000;96:2703-2711</a:t>
            </a:r>
            <a:endParaRPr sz="1200" dirty="0">
              <a:latin typeface="Arial"/>
              <a:cs typeface="Arial"/>
            </a:endParaRPr>
          </a:p>
        </p:txBody>
      </p:sp>
      <p:sp>
        <p:nvSpPr>
          <p:cNvPr id="11" name="Title 1"/>
          <p:cNvSpPr txBox="1">
            <a:spLocks/>
          </p:cNvSpPr>
          <p:nvPr/>
        </p:nvSpPr>
        <p:spPr>
          <a:xfrm>
            <a:off x="381000" y="457200"/>
            <a:ext cx="10737765" cy="1107996"/>
          </a:xfrm>
          <a:prstGeom prst="rect">
            <a:avLst/>
          </a:prstGeom>
        </p:spPr>
        <p:txBody>
          <a:bodyPr/>
          <a:lstStyle/>
          <a:p>
            <a:pPr lvl="0" defTabSz="914400"/>
            <a:r>
              <a:rPr kumimoji="0" lang="tr-TR" sz="2400" b="1" i="0" u="none" strike="noStrike" kern="0" cap="none" spc="0" normalizeH="0" baseline="0" noProof="0" dirty="0">
                <a:ln>
                  <a:noFill/>
                </a:ln>
                <a:solidFill>
                  <a:srgbClr val="C00000"/>
                </a:solidFill>
                <a:effectLst/>
                <a:uLnTx/>
                <a:uFillTx/>
                <a:latin typeface="+mj-lt"/>
                <a:ea typeface="+mj-ea"/>
                <a:cs typeface="+mj-cs"/>
              </a:rPr>
              <a:t/>
            </a:r>
            <a:br>
              <a:rPr kumimoji="0" lang="tr-TR" sz="2400" b="1" i="0" u="none" strike="noStrike" kern="0" cap="none" spc="0" normalizeH="0" baseline="0" noProof="0" dirty="0">
                <a:ln>
                  <a:noFill/>
                </a:ln>
                <a:solidFill>
                  <a:srgbClr val="C00000"/>
                </a:solidFill>
                <a:effectLst/>
                <a:uLnTx/>
                <a:uFillTx/>
                <a:latin typeface="+mj-lt"/>
                <a:ea typeface="+mj-ea"/>
                <a:cs typeface="+mj-cs"/>
              </a:rPr>
            </a:br>
            <a:r>
              <a:rPr lang="tr-TR" sz="2400" b="1" spc="-5" dirty="0">
                <a:solidFill>
                  <a:srgbClr val="C00000"/>
                </a:solidFill>
              </a:rPr>
              <a:t>ENGRAFTMENT</a:t>
            </a:r>
            <a:r>
              <a:rPr kumimoji="0" lang="tr-TR" sz="2400" b="1" i="0" u="none" strike="noStrike" kern="0" cap="none" spc="-5" normalizeH="0" baseline="0" noProof="0" dirty="0">
                <a:ln>
                  <a:noFill/>
                </a:ln>
                <a:solidFill>
                  <a:srgbClr val="203C82"/>
                </a:solidFill>
                <a:effectLst/>
                <a:uLnTx/>
                <a:uFillTx/>
                <a:latin typeface="+mj-lt"/>
                <a:ea typeface="+mj-ea"/>
                <a:cs typeface="+mj-cs"/>
              </a:rPr>
              <a:t/>
            </a:r>
            <a:br>
              <a:rPr kumimoji="0" lang="tr-TR" sz="2400" b="1" i="0" u="none" strike="noStrike" kern="0" cap="none" spc="-5" normalizeH="0" baseline="0" noProof="0" dirty="0">
                <a:ln>
                  <a:noFill/>
                </a:ln>
                <a:solidFill>
                  <a:srgbClr val="203C82"/>
                </a:solidFill>
                <a:effectLst/>
                <a:uLnTx/>
                <a:uFillTx/>
                <a:latin typeface="+mj-lt"/>
                <a:ea typeface="+mj-ea"/>
                <a:cs typeface="+mj-cs"/>
              </a:rPr>
            </a:br>
            <a:endParaRPr kumimoji="0" lang="en-US" sz="2400" b="1" i="0" u="none" strike="noStrike" kern="0" cap="none" spc="0" normalizeH="0" baseline="0" noProof="0" dirty="0">
              <a:ln>
                <a:noFill/>
              </a:ln>
              <a:solidFill>
                <a:srgbClr val="C00000"/>
              </a:solidFill>
              <a:effectLst/>
              <a:uLnTx/>
              <a:uFillTx/>
              <a:latin typeface="+mj-lt"/>
              <a:ea typeface="+mj-ea"/>
              <a:cs typeface="+mj-cs"/>
            </a:endParaRPr>
          </a:p>
        </p:txBody>
      </p:sp>
      <p:sp>
        <p:nvSpPr>
          <p:cNvPr id="8" name="object 6"/>
          <p:cNvSpPr/>
          <p:nvPr/>
        </p:nvSpPr>
        <p:spPr>
          <a:xfrm>
            <a:off x="203200" y="2819400"/>
            <a:ext cx="4978400" cy="3048000"/>
          </a:xfrm>
          <a:prstGeom prst="rect">
            <a:avLst/>
          </a:prstGeom>
          <a:blipFill>
            <a:blip r:embed="rId3" cstate="print"/>
            <a:stretch>
              <a:fillRect/>
            </a:stretch>
          </a:blipFill>
        </p:spPr>
        <p:txBody>
          <a:bodyPr wrap="square" lIns="0" tIns="0" rIns="0" bIns="0" rtlCol="0"/>
          <a:lstStyle/>
          <a:p>
            <a:endParaRPr/>
          </a:p>
        </p:txBody>
      </p:sp>
      <p:cxnSp>
        <p:nvCxnSpPr>
          <p:cNvPr id="9" name="8 Düz Ok Bağlayıcısı"/>
          <p:cNvCxnSpPr/>
          <p:nvPr/>
        </p:nvCxnSpPr>
        <p:spPr>
          <a:xfrm>
            <a:off x="1524000" y="32766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11 Düz Ok Bağlayıcısı"/>
          <p:cNvCxnSpPr/>
          <p:nvPr/>
        </p:nvCxnSpPr>
        <p:spPr>
          <a:xfrm>
            <a:off x="2336800" y="32004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12 Düz Ok Bağlayıcısı"/>
          <p:cNvCxnSpPr/>
          <p:nvPr/>
        </p:nvCxnSpPr>
        <p:spPr>
          <a:xfrm>
            <a:off x="3352800" y="32004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13 Düz Bağlayıcı"/>
          <p:cNvCxnSpPr/>
          <p:nvPr/>
        </p:nvCxnSpPr>
        <p:spPr>
          <a:xfrm>
            <a:off x="1016000" y="4343400"/>
            <a:ext cx="34544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5" name="Title 1"/>
          <p:cNvSpPr txBox="1">
            <a:spLocks/>
          </p:cNvSpPr>
          <p:nvPr/>
        </p:nvSpPr>
        <p:spPr>
          <a:xfrm>
            <a:off x="0" y="0"/>
            <a:ext cx="12192000" cy="457200"/>
          </a:xfrm>
          <a:prstGeom prst="rect">
            <a:avLst/>
          </a:prstGeom>
          <a:solidFill>
            <a:schemeClr val="bg1">
              <a:lumMod val="85000"/>
            </a:schemeClr>
          </a:solidFill>
        </p:spPr>
        <p:txBody>
          <a:bodyPr/>
          <a:lstStyle/>
          <a:p>
            <a:pPr defTabSz="914400"/>
            <a:r>
              <a:rPr lang="tr-TR" sz="2400" b="1" dirty="0">
                <a:solidFill>
                  <a:schemeClr val="tx2"/>
                </a:solidFill>
                <a:latin typeface="Trebuchet MS" pitchFamily="34" charset="0"/>
                <a:sym typeface="Wingdings"/>
              </a:rPr>
              <a:t>  </a:t>
            </a:r>
            <a:r>
              <a:rPr lang="tr-TR" sz="2400" b="1" spc="-5" dirty="0">
                <a:solidFill>
                  <a:schemeClr val="tx2"/>
                </a:solidFill>
                <a:latin typeface="Trebuchet MS" pitchFamily="34" charset="0"/>
              </a:rPr>
              <a:t>Engraftment</a:t>
            </a:r>
            <a:r>
              <a:rPr kumimoji="0" lang="tr-TR" sz="2400" b="1" i="0" u="none" strike="noStrike" kern="0" cap="none" spc="-5" normalizeH="0" baseline="0" noProof="0" dirty="0">
                <a:ln>
                  <a:noFill/>
                </a:ln>
                <a:solidFill>
                  <a:schemeClr val="tx2"/>
                </a:solidFill>
                <a:effectLst/>
                <a:uLnTx/>
                <a:uFillTx/>
                <a:latin typeface="Trebuchet MS" pitchFamily="34" charset="0"/>
                <a:ea typeface="+mj-ea"/>
                <a:cs typeface="+mj-cs"/>
              </a:rPr>
              <a:t/>
            </a:r>
            <a:br>
              <a:rPr kumimoji="0" lang="tr-TR" sz="2400" b="1" i="0" u="none" strike="noStrike" kern="0" cap="none" spc="-5" normalizeH="0" baseline="0" noProof="0" dirty="0">
                <a:ln>
                  <a:noFill/>
                </a:ln>
                <a:solidFill>
                  <a:schemeClr val="tx2"/>
                </a:solidFill>
                <a:effectLst/>
                <a:uLnTx/>
                <a:uFillTx/>
                <a:latin typeface="Trebuchet MS" pitchFamily="34" charset="0"/>
                <a:ea typeface="+mj-ea"/>
                <a:cs typeface="+mj-cs"/>
              </a:rPr>
            </a:br>
            <a:endParaRPr kumimoji="0" lang="en-US" sz="2400" b="1" i="0" u="none" strike="noStrike" kern="0" cap="none" spc="0" normalizeH="0" baseline="0" noProof="0" dirty="0">
              <a:ln>
                <a:noFill/>
              </a:ln>
              <a:solidFill>
                <a:schemeClr val="tx2"/>
              </a:solidFill>
              <a:effectLst/>
              <a:uLnTx/>
              <a:uFillTx/>
              <a:latin typeface="Trebuchet MS" pitchFamily="34" charset="0"/>
              <a:ea typeface="+mj-ea"/>
              <a:cs typeface="+mj-cs"/>
            </a:endParaRPr>
          </a:p>
        </p:txBody>
      </p:sp>
      <p:sp>
        <p:nvSpPr>
          <p:cNvPr id="16" name="15 Dikdörtgen"/>
          <p:cNvSpPr/>
          <p:nvPr/>
        </p:nvSpPr>
        <p:spPr>
          <a:xfrm>
            <a:off x="5334000" y="2895600"/>
            <a:ext cx="6858000" cy="338554"/>
          </a:xfrm>
          <a:prstGeom prst="rect">
            <a:avLst/>
          </a:prstGeom>
        </p:spPr>
        <p:txBody>
          <a:bodyPr wrap="square">
            <a:spAutoFit/>
          </a:bodyPr>
          <a:lstStyle/>
          <a:p>
            <a:r>
              <a:rPr lang="en-US" sz="1600" b="1" u="sng" spc="-4" dirty="0">
                <a:solidFill>
                  <a:schemeClr val="accent6">
                    <a:lumMod val="50000"/>
                  </a:schemeClr>
                </a:solidFill>
                <a:latin typeface="Arial"/>
                <a:cs typeface="Arial"/>
              </a:rPr>
              <a:t>*First of three consecutive days with </a:t>
            </a:r>
            <a:r>
              <a:rPr lang="en-US" sz="1600" b="1" u="sng" dirty="0">
                <a:solidFill>
                  <a:schemeClr val="accent6">
                    <a:lumMod val="50000"/>
                  </a:schemeClr>
                </a:solidFill>
                <a:latin typeface="Arial"/>
                <a:cs typeface="Arial"/>
              </a:rPr>
              <a:t>the </a:t>
            </a:r>
            <a:r>
              <a:rPr lang="en-US" sz="1600" b="1" u="sng" spc="-4" dirty="0">
                <a:solidFill>
                  <a:schemeClr val="accent6">
                    <a:lumMod val="50000"/>
                  </a:schemeClr>
                </a:solidFill>
                <a:latin typeface="Arial"/>
                <a:cs typeface="Arial"/>
              </a:rPr>
              <a:t>indicated blood  cell</a:t>
            </a:r>
            <a:r>
              <a:rPr lang="en-US" sz="1600" b="1" u="sng" spc="-70" dirty="0">
                <a:solidFill>
                  <a:schemeClr val="accent6">
                    <a:lumMod val="50000"/>
                  </a:schemeClr>
                </a:solidFill>
                <a:latin typeface="Arial"/>
                <a:cs typeface="Arial"/>
              </a:rPr>
              <a:t> </a:t>
            </a:r>
            <a:r>
              <a:rPr lang="en-US" sz="1600" b="1" u="sng" spc="-4" dirty="0">
                <a:solidFill>
                  <a:schemeClr val="accent6">
                    <a:lumMod val="50000"/>
                  </a:schemeClr>
                </a:solidFill>
                <a:latin typeface="Arial"/>
                <a:cs typeface="Arial"/>
              </a:rPr>
              <a:t>levels:</a:t>
            </a:r>
            <a:endParaRPr lang="tr-TR" sz="1600" b="1" u="sng" dirty="0">
              <a:solidFill>
                <a:schemeClr val="accent6">
                  <a:lumMod val="50000"/>
                </a:schemeClr>
              </a:solidFill>
            </a:endParaRPr>
          </a:p>
        </p:txBody>
      </p:sp>
    </p:spTree>
    <p:extLst>
      <p:ext uri="{BB962C8B-B14F-4D97-AF65-F5344CB8AC3E}">
        <p14:creationId xmlns:p14="http://schemas.microsoft.com/office/powerpoint/2010/main" val="34649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par>
                                <p:cTn id="8" presetID="4" presetClass="entr" presetSubtype="16"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ox(in)">
                                      <p:cBhvr>
                                        <p:cTn id="10" dur="500"/>
                                        <p:tgtEl>
                                          <p:spTgt spid="12"/>
                                        </p:tgtEl>
                                      </p:cBhvr>
                                    </p:animEffect>
                                  </p:childTnLst>
                                </p:cTn>
                              </p:par>
                              <p:par>
                                <p:cTn id="11" presetID="4" presetClass="entr" presetSubtype="16"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ox(in)">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51</a:t>
            </a:fld>
            <a:endParaRPr spc="-5" dirty="0"/>
          </a:p>
        </p:txBody>
      </p:sp>
      <p:graphicFrame>
        <p:nvGraphicFramePr>
          <p:cNvPr id="3" name="object 3"/>
          <p:cNvGraphicFramePr>
            <a:graphicFrameLocks noGrp="1"/>
          </p:cNvGraphicFramePr>
          <p:nvPr>
            <p:extLst/>
          </p:nvPr>
        </p:nvGraphicFramePr>
        <p:xfrm>
          <a:off x="457200" y="862341"/>
          <a:ext cx="10210800" cy="5309859"/>
        </p:xfrm>
        <a:graphic>
          <a:graphicData uri="http://schemas.openxmlformats.org/drawingml/2006/table">
            <a:tbl>
              <a:tblPr firstRow="1" bandRow="1">
                <a:tableStyleId>{BDBED569-4797-4DF1-A0F4-6AAB3CD982D8}</a:tableStyleId>
              </a:tblPr>
              <a:tblGrid>
                <a:gridCol w="5105400">
                  <a:extLst>
                    <a:ext uri="{9D8B030D-6E8A-4147-A177-3AD203B41FA5}">
                      <a16:colId xmlns="" xmlns:a16="http://schemas.microsoft.com/office/drawing/2014/main" val="20000"/>
                    </a:ext>
                  </a:extLst>
                </a:gridCol>
                <a:gridCol w="5105400">
                  <a:extLst>
                    <a:ext uri="{9D8B030D-6E8A-4147-A177-3AD203B41FA5}">
                      <a16:colId xmlns="" xmlns:a16="http://schemas.microsoft.com/office/drawing/2014/main" val="20001"/>
                    </a:ext>
                  </a:extLst>
                </a:gridCol>
              </a:tblGrid>
              <a:tr h="352950">
                <a:tc gridSpan="2">
                  <a:txBody>
                    <a:bodyPr/>
                    <a:lstStyle/>
                    <a:p>
                      <a:pPr marL="85090" marR="0" indent="0" defTabSz="914400" eaLnBrk="1" fontAlgn="auto" latinLnBrk="0" hangingPunct="1">
                        <a:lnSpc>
                          <a:spcPct val="100000"/>
                        </a:lnSpc>
                        <a:spcBef>
                          <a:spcPts val="270"/>
                        </a:spcBef>
                        <a:spcAft>
                          <a:spcPts val="0"/>
                        </a:spcAft>
                        <a:buClrTx/>
                        <a:buSzTx/>
                        <a:buFontTx/>
                        <a:buNone/>
                        <a:tabLst/>
                        <a:defRPr/>
                      </a:pPr>
                      <a:r>
                        <a:rPr sz="2400" spc="-5" dirty="0"/>
                        <a:t>Early</a:t>
                      </a:r>
                      <a:r>
                        <a:rPr sz="2400" spc="-65" dirty="0"/>
                        <a:t> </a:t>
                      </a:r>
                      <a:r>
                        <a:rPr sz="2400" spc="-5" dirty="0"/>
                        <a:t>Complications</a:t>
                      </a:r>
                      <a:r>
                        <a:rPr lang="tr-TR" sz="2400" spc="-5" dirty="0"/>
                        <a:t>   (</a:t>
                      </a:r>
                      <a:r>
                        <a:rPr lang="en-US" sz="2400" spc="-5" dirty="0"/>
                        <a:t>Major cause of morbidity and</a:t>
                      </a:r>
                      <a:r>
                        <a:rPr lang="en-US" sz="2400" spc="30" dirty="0"/>
                        <a:t> </a:t>
                      </a:r>
                      <a:r>
                        <a:rPr lang="en-US" sz="2400" spc="-5" dirty="0"/>
                        <a:t>mortality</a:t>
                      </a:r>
                      <a:r>
                        <a:rPr lang="tr-TR" sz="2400" spc="-5" dirty="0"/>
                        <a:t>)</a:t>
                      </a:r>
                      <a:endParaRPr lang="en-US" sz="2400" dirty="0">
                        <a:solidFill>
                          <a:schemeClr val="bg1"/>
                        </a:solidFill>
                        <a:latin typeface="Arial"/>
                        <a:cs typeface="Arial"/>
                      </a:endParaRPr>
                    </a:p>
                  </a:txBody>
                  <a:tcPr marL="0" marR="0" marT="0" marB="0" anchor="b">
                    <a:solidFill>
                      <a:schemeClr val="accent5"/>
                    </a:solidFill>
                  </a:tcPr>
                </a:tc>
                <a:tc hMerge="1">
                  <a:txBody>
                    <a:bodyPr/>
                    <a:lstStyle/>
                    <a:p>
                      <a:endParaRPr/>
                    </a:p>
                  </a:txBody>
                  <a:tcPr marL="0" marR="0" marT="0" marB="0"/>
                </a:tc>
                <a:extLst>
                  <a:ext uri="{0D108BD9-81ED-4DB2-BD59-A6C34878D82A}">
                    <a16:rowId xmlns="" xmlns:a16="http://schemas.microsoft.com/office/drawing/2014/main" val="10000"/>
                  </a:ext>
                </a:extLst>
              </a:tr>
              <a:tr h="108656">
                <a:tc gridSpan="2">
                  <a:txBody>
                    <a:bodyPr/>
                    <a:lstStyle/>
                    <a:p>
                      <a:pPr marL="371475" indent="-286385">
                        <a:lnSpc>
                          <a:spcPct val="100000"/>
                        </a:lnSpc>
                        <a:spcBef>
                          <a:spcPts val="275"/>
                        </a:spcBef>
                        <a:buFont typeface="Wingdings"/>
                        <a:buChar char=""/>
                        <a:tabLst>
                          <a:tab pos="372110" algn="l"/>
                        </a:tabLst>
                      </a:pPr>
                      <a:endParaRPr sz="800" dirty="0">
                        <a:latin typeface="Arial"/>
                        <a:cs typeface="Arial"/>
                      </a:endParaRPr>
                    </a:p>
                  </a:txBody>
                  <a:tcPr marL="0" marR="0" marT="0" marB="0"/>
                </a:tc>
                <a:tc hMerge="1">
                  <a:txBody>
                    <a:bodyPr/>
                    <a:lstStyle/>
                    <a:p>
                      <a:pPr marL="85725">
                        <a:lnSpc>
                          <a:spcPct val="100000"/>
                        </a:lnSpc>
                        <a:spcBef>
                          <a:spcPts val="275"/>
                        </a:spcBef>
                      </a:pPr>
                      <a:endParaRPr sz="1600" dirty="0">
                        <a:latin typeface="Arial"/>
                        <a:cs typeface="Arial"/>
                      </a:endParaRPr>
                    </a:p>
                  </a:txBody>
                  <a:tcPr marL="0" marR="0" marT="0" marB="0">
                    <a:solidFill>
                      <a:schemeClr val="bg1">
                        <a:alpha val="20000"/>
                      </a:schemeClr>
                    </a:solidFill>
                  </a:tcPr>
                </a:tc>
                <a:extLst>
                  <a:ext uri="{0D108BD9-81ED-4DB2-BD59-A6C34878D82A}">
                    <a16:rowId xmlns="" xmlns:a16="http://schemas.microsoft.com/office/drawing/2014/main" val="10001"/>
                  </a:ext>
                </a:extLst>
              </a:tr>
              <a:tr h="535103">
                <a:tc>
                  <a:txBody>
                    <a:bodyPr/>
                    <a:lstStyle/>
                    <a:p>
                      <a:pPr marL="504000" marR="0" indent="-286385" defTabSz="914400" eaLnBrk="1" fontAlgn="auto" latinLnBrk="0" hangingPunct="1">
                        <a:lnSpc>
                          <a:spcPct val="100000"/>
                        </a:lnSpc>
                        <a:spcBef>
                          <a:spcPts val="275"/>
                        </a:spcBef>
                        <a:spcAft>
                          <a:spcPts val="0"/>
                        </a:spcAft>
                        <a:buClrTx/>
                        <a:buSzTx/>
                        <a:buFont typeface="Wingdings"/>
                        <a:buChar char=""/>
                        <a:tabLst>
                          <a:tab pos="372110" algn="l"/>
                        </a:tabLst>
                        <a:defRPr/>
                      </a:pPr>
                      <a:r>
                        <a:rPr lang="tr-TR" sz="1800" b="1" spc="-5" dirty="0"/>
                        <a:t>Infection:</a:t>
                      </a:r>
                      <a:endParaRPr lang="tr-TR" sz="1800" b="1" dirty="0"/>
                    </a:p>
                  </a:txBody>
                  <a:tcPr marL="0" marR="0" marT="0" marB="0" anchor="ctr"/>
                </a:tc>
                <a:tc>
                  <a:txBody>
                    <a:bodyPr/>
                    <a:lstStyle/>
                    <a:p>
                      <a:pPr marL="540000" marR="0" indent="-285750" defTabSz="914400" eaLnBrk="1" fontAlgn="auto" latinLnBrk="0" hangingPunct="1">
                        <a:lnSpc>
                          <a:spcPct val="100000"/>
                        </a:lnSpc>
                        <a:spcBef>
                          <a:spcPts val="275"/>
                        </a:spcBef>
                        <a:spcAft>
                          <a:spcPts val="0"/>
                        </a:spcAft>
                        <a:buClrTx/>
                        <a:buSzTx/>
                        <a:buFont typeface="Wingdings" panose="05000000000000000000" pitchFamily="2" charset="2"/>
                        <a:buChar char="Ø"/>
                        <a:tabLst/>
                        <a:defRPr/>
                      </a:pPr>
                      <a:r>
                        <a:rPr lang="tr-TR" sz="1600" b="1" dirty="0"/>
                        <a:t>NASUAE &amp; VOMITING </a:t>
                      </a:r>
                      <a:endParaRPr lang="tr-TR" sz="1600" b="1" dirty="0">
                        <a:solidFill>
                          <a:schemeClr val="tx1"/>
                        </a:solidFill>
                      </a:endParaRPr>
                    </a:p>
                  </a:txBody>
                  <a:tcPr marL="0" marR="0" marT="0" marB="0" anchor="ctr"/>
                </a:tc>
                <a:extLst>
                  <a:ext uri="{0D108BD9-81ED-4DB2-BD59-A6C34878D82A}">
                    <a16:rowId xmlns="" xmlns:a16="http://schemas.microsoft.com/office/drawing/2014/main" val="10002"/>
                  </a:ext>
                </a:extLst>
              </a:tr>
              <a:tr h="535103">
                <a:tc>
                  <a:txBody>
                    <a:bodyPr/>
                    <a:lstStyle/>
                    <a:p>
                      <a:pPr marL="504000" marR="0" lvl="0" indent="-286385" defTabSz="914400" eaLnBrk="1" fontAlgn="auto" latinLnBrk="0" hangingPunct="1">
                        <a:lnSpc>
                          <a:spcPct val="100000"/>
                        </a:lnSpc>
                        <a:spcBef>
                          <a:spcPts val="275"/>
                        </a:spcBef>
                        <a:spcAft>
                          <a:spcPts val="0"/>
                        </a:spcAft>
                        <a:buClrTx/>
                        <a:buSzTx/>
                        <a:buFont typeface="Courier New" pitchFamily="49" charset="0"/>
                        <a:buChar char="o"/>
                        <a:tabLst>
                          <a:tab pos="372110" algn="l"/>
                        </a:tabLst>
                        <a:defRPr/>
                      </a:pPr>
                      <a:r>
                        <a:rPr kumimoji="0" lang="tr-TR" sz="1800" b="1" u="none" strike="noStrike" kern="0" cap="none" spc="-5" normalizeH="0" baseline="0" noProof="0" dirty="0" err="1">
                          <a:ln>
                            <a:noFill/>
                          </a:ln>
                          <a:effectLst/>
                          <a:uLnTx/>
                          <a:uFillTx/>
                        </a:rPr>
                        <a:t>Netropenic</a:t>
                      </a:r>
                      <a:r>
                        <a:rPr kumimoji="0" lang="tr-TR" sz="1800" b="1" u="none" strike="noStrike" kern="0" cap="none" spc="-5" normalizeH="0" baseline="0" noProof="0" dirty="0">
                          <a:ln>
                            <a:noFill/>
                          </a:ln>
                          <a:effectLst/>
                          <a:uLnTx/>
                          <a:uFillTx/>
                        </a:rPr>
                        <a:t> Fever</a:t>
                      </a:r>
                      <a:endParaRPr kumimoji="0" lang="tr-TR" sz="1800" b="1" i="0" u="none" strike="noStrike" kern="0" cap="none" spc="0" normalizeH="0" baseline="0" noProof="0" dirty="0">
                        <a:ln>
                          <a:noFill/>
                        </a:ln>
                        <a:solidFill>
                          <a:prstClr val="black"/>
                        </a:solidFill>
                        <a:effectLst/>
                        <a:uLnTx/>
                        <a:uFillTx/>
                        <a:latin typeface="Arial"/>
                        <a:cs typeface="Arial"/>
                      </a:endParaRPr>
                    </a:p>
                  </a:txBody>
                  <a:tcPr marL="0" marR="0" marT="0" marB="0" anchor="ctr"/>
                </a:tc>
                <a:tc>
                  <a:txBody>
                    <a:bodyPr/>
                    <a:lstStyle/>
                    <a:p>
                      <a:pPr marL="540000" marR="0" indent="-285750" defTabSz="914400" eaLnBrk="1" fontAlgn="auto" latinLnBrk="0" hangingPunct="1">
                        <a:lnSpc>
                          <a:spcPct val="100000"/>
                        </a:lnSpc>
                        <a:spcBef>
                          <a:spcPts val="275"/>
                        </a:spcBef>
                        <a:spcAft>
                          <a:spcPts val="0"/>
                        </a:spcAft>
                        <a:buClrTx/>
                        <a:buSzTx/>
                        <a:buFont typeface="Wingdings" panose="05000000000000000000" pitchFamily="2" charset="2"/>
                        <a:buChar char="Ø"/>
                        <a:tabLst/>
                        <a:defRPr/>
                      </a:pPr>
                      <a:r>
                        <a:rPr lang="en-US" sz="1600" b="1" dirty="0"/>
                        <a:t>ORAL </a:t>
                      </a:r>
                      <a:r>
                        <a:rPr lang="tr-TR" sz="1600" b="1" dirty="0"/>
                        <a:t>M</a:t>
                      </a:r>
                      <a:r>
                        <a:rPr lang="en-US" sz="1600" b="1" dirty="0"/>
                        <a:t>UCOS</a:t>
                      </a:r>
                      <a:r>
                        <a:rPr lang="tr-TR" sz="1600" b="1" dirty="0"/>
                        <a:t>I</a:t>
                      </a:r>
                      <a:r>
                        <a:rPr lang="en-US" sz="1600" b="1" dirty="0"/>
                        <a:t>T</a:t>
                      </a:r>
                      <a:r>
                        <a:rPr lang="tr-TR" sz="1600" b="1" dirty="0"/>
                        <a:t>I</a:t>
                      </a:r>
                      <a:r>
                        <a:rPr lang="en-US" sz="1600" b="1" dirty="0"/>
                        <a:t>S</a:t>
                      </a:r>
                      <a:r>
                        <a:rPr lang="tr-TR" sz="1600" b="1" dirty="0"/>
                        <a:t> </a:t>
                      </a:r>
                      <a:endParaRPr lang="tr-TR" sz="1600" b="1" u="sng" dirty="0">
                        <a:solidFill>
                          <a:schemeClr val="tx1"/>
                        </a:solidFill>
                      </a:endParaRPr>
                    </a:p>
                  </a:txBody>
                  <a:tcPr marL="0" marR="0" marT="0" marB="0" anchor="ctr"/>
                </a:tc>
                <a:extLst>
                  <a:ext uri="{0D108BD9-81ED-4DB2-BD59-A6C34878D82A}">
                    <a16:rowId xmlns="" xmlns:a16="http://schemas.microsoft.com/office/drawing/2014/main" val="10003"/>
                  </a:ext>
                </a:extLst>
              </a:tr>
              <a:tr h="535103">
                <a:tc>
                  <a:txBody>
                    <a:bodyPr/>
                    <a:lstStyle/>
                    <a:p>
                      <a:pPr marL="504000" indent="-286385">
                        <a:lnSpc>
                          <a:spcPct val="100000"/>
                        </a:lnSpc>
                        <a:spcBef>
                          <a:spcPts val="275"/>
                        </a:spcBef>
                        <a:buFont typeface="Courier New" pitchFamily="49" charset="0"/>
                        <a:buChar char="o"/>
                        <a:tabLst>
                          <a:tab pos="372110" algn="l"/>
                        </a:tabLst>
                      </a:pPr>
                      <a:r>
                        <a:rPr sz="1800" b="1" spc="-5" dirty="0"/>
                        <a:t>Bacterial</a:t>
                      </a:r>
                      <a:endParaRPr sz="1800" b="1" dirty="0">
                        <a:latin typeface="Arial"/>
                        <a:cs typeface="Arial"/>
                      </a:endParaRPr>
                    </a:p>
                  </a:txBody>
                  <a:tcPr marL="0" marR="0" marT="0" marB="0" anchor="ctr"/>
                </a:tc>
                <a:tc>
                  <a:txBody>
                    <a:bodyPr/>
                    <a:lstStyle/>
                    <a:p>
                      <a:pPr marL="540000" marR="0" indent="-285750" defTabSz="914400" eaLnBrk="1" fontAlgn="auto" latinLnBrk="0" hangingPunct="1">
                        <a:lnSpc>
                          <a:spcPct val="100000"/>
                        </a:lnSpc>
                        <a:spcBef>
                          <a:spcPts val="275"/>
                        </a:spcBef>
                        <a:spcAft>
                          <a:spcPts val="0"/>
                        </a:spcAft>
                        <a:buClrTx/>
                        <a:buSzTx/>
                        <a:buFont typeface="Wingdings" panose="05000000000000000000" pitchFamily="2" charset="2"/>
                        <a:buChar char="Ø"/>
                        <a:tabLst/>
                        <a:defRPr/>
                      </a:pPr>
                      <a:r>
                        <a:rPr lang="tr-TR" sz="1600" b="1" dirty="0"/>
                        <a:t>HEMORRHAGIC CYSTITIS </a:t>
                      </a:r>
                      <a:endParaRPr lang="tr-TR" sz="1600" b="1" dirty="0">
                        <a:solidFill>
                          <a:schemeClr val="tx1"/>
                        </a:solidFill>
                      </a:endParaRPr>
                    </a:p>
                  </a:txBody>
                  <a:tcPr marL="0" marR="0" marT="0" marB="0" anchor="ctr"/>
                </a:tc>
                <a:extLst>
                  <a:ext uri="{0D108BD9-81ED-4DB2-BD59-A6C34878D82A}">
                    <a16:rowId xmlns="" xmlns:a16="http://schemas.microsoft.com/office/drawing/2014/main" val="10004"/>
                  </a:ext>
                </a:extLst>
              </a:tr>
              <a:tr h="535103">
                <a:tc>
                  <a:txBody>
                    <a:bodyPr/>
                    <a:lstStyle/>
                    <a:p>
                      <a:pPr marL="504000" indent="-286385">
                        <a:lnSpc>
                          <a:spcPct val="100000"/>
                        </a:lnSpc>
                        <a:spcBef>
                          <a:spcPts val="275"/>
                        </a:spcBef>
                        <a:buFont typeface="Courier New" pitchFamily="49" charset="0"/>
                        <a:buChar char="o"/>
                        <a:tabLst>
                          <a:tab pos="372110" algn="l"/>
                        </a:tabLst>
                      </a:pPr>
                      <a:r>
                        <a:rPr sz="1800" b="1" spc="-10" dirty="0"/>
                        <a:t>Viral</a:t>
                      </a:r>
                      <a:endParaRPr sz="1800" b="1" dirty="0">
                        <a:latin typeface="Arial"/>
                        <a:cs typeface="Arial"/>
                      </a:endParaRPr>
                    </a:p>
                  </a:txBody>
                  <a:tcPr marL="0" marR="0" marT="0" marB="0" anchor="ctr"/>
                </a:tc>
                <a:tc>
                  <a:txBody>
                    <a:bodyPr/>
                    <a:lstStyle/>
                    <a:p>
                      <a:pPr marL="540000" marR="0" indent="-285750" defTabSz="914400" eaLnBrk="1" fontAlgn="auto" latinLnBrk="0" hangingPunct="1">
                        <a:lnSpc>
                          <a:spcPct val="100000"/>
                        </a:lnSpc>
                        <a:spcBef>
                          <a:spcPts val="275"/>
                        </a:spcBef>
                        <a:spcAft>
                          <a:spcPts val="0"/>
                        </a:spcAft>
                        <a:buClrTx/>
                        <a:buSzTx/>
                        <a:buFont typeface="Wingdings" panose="05000000000000000000" pitchFamily="2" charset="2"/>
                        <a:buChar char="Ø"/>
                        <a:tabLst/>
                        <a:defRPr/>
                      </a:pPr>
                      <a:r>
                        <a:rPr lang="en-US" sz="1600" b="1" dirty="0"/>
                        <a:t>VENOOCCLUSİVE DİSEASE </a:t>
                      </a:r>
                      <a:endParaRPr sz="1600" b="1" dirty="0">
                        <a:solidFill>
                          <a:schemeClr val="tx1"/>
                        </a:solidFill>
                        <a:latin typeface="Arial"/>
                        <a:cs typeface="Arial"/>
                      </a:endParaRPr>
                    </a:p>
                  </a:txBody>
                  <a:tcPr marL="0" marR="0" marT="0" marB="0" anchor="ctr"/>
                </a:tc>
                <a:extLst>
                  <a:ext uri="{0D108BD9-81ED-4DB2-BD59-A6C34878D82A}">
                    <a16:rowId xmlns="" xmlns:a16="http://schemas.microsoft.com/office/drawing/2014/main" val="10005"/>
                  </a:ext>
                </a:extLst>
              </a:tr>
              <a:tr h="535103">
                <a:tc>
                  <a:txBody>
                    <a:bodyPr/>
                    <a:lstStyle/>
                    <a:p>
                      <a:pPr marL="504000" indent="-286385">
                        <a:lnSpc>
                          <a:spcPct val="100000"/>
                        </a:lnSpc>
                        <a:spcBef>
                          <a:spcPts val="275"/>
                        </a:spcBef>
                        <a:buFont typeface="Courier New" pitchFamily="49" charset="0"/>
                        <a:buChar char="o"/>
                        <a:tabLst>
                          <a:tab pos="372110" algn="l"/>
                        </a:tabLst>
                      </a:pPr>
                      <a:r>
                        <a:rPr sz="1800" b="1" spc="-5" dirty="0"/>
                        <a:t>Fungal</a:t>
                      </a:r>
                      <a:endParaRPr sz="1800" b="1" dirty="0">
                        <a:latin typeface="Arial"/>
                        <a:cs typeface="Arial"/>
                      </a:endParaRPr>
                    </a:p>
                  </a:txBody>
                  <a:tcPr marL="0" marR="0" marT="0" marB="0" anchor="ctr"/>
                </a:tc>
                <a:tc>
                  <a:txBody>
                    <a:bodyPr/>
                    <a:lstStyle/>
                    <a:p>
                      <a:pPr marL="540000" indent="-285750">
                        <a:lnSpc>
                          <a:spcPct val="100000"/>
                        </a:lnSpc>
                        <a:spcBef>
                          <a:spcPts val="275"/>
                        </a:spcBef>
                        <a:buFont typeface="Wingdings" panose="05000000000000000000" pitchFamily="2" charset="2"/>
                        <a:buChar char="Ø"/>
                      </a:pPr>
                      <a:r>
                        <a:rPr lang="tr-TR" sz="1600" b="1" dirty="0"/>
                        <a:t>THROMBOTHIC MICROANGIOPATHY </a:t>
                      </a:r>
                      <a:endParaRPr sz="1600" b="1" dirty="0">
                        <a:solidFill>
                          <a:schemeClr val="tx1"/>
                        </a:solidFill>
                        <a:latin typeface="Arial"/>
                        <a:cs typeface="Arial"/>
                      </a:endParaRPr>
                    </a:p>
                  </a:txBody>
                  <a:tcPr marL="0" marR="0" marT="0" marB="0" anchor="ctr"/>
                </a:tc>
                <a:extLst>
                  <a:ext uri="{0D108BD9-81ED-4DB2-BD59-A6C34878D82A}">
                    <a16:rowId xmlns="" xmlns:a16="http://schemas.microsoft.com/office/drawing/2014/main" val="10006"/>
                  </a:ext>
                </a:extLst>
              </a:tr>
              <a:tr h="569058">
                <a:tc>
                  <a:txBody>
                    <a:bodyPr/>
                    <a:lstStyle/>
                    <a:p>
                      <a:pPr marL="504000" marR="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tr-TR" sz="1800" b="1" u="none" strike="noStrike" kern="0" cap="none" spc="-5" normalizeH="0" baseline="0" noProof="0" dirty="0">
                          <a:ln>
                            <a:noFill/>
                          </a:ln>
                          <a:effectLst/>
                          <a:uLnTx/>
                          <a:uFillTx/>
                        </a:rPr>
                        <a:t> Acute</a:t>
                      </a:r>
                      <a:r>
                        <a:rPr kumimoji="0" lang="tr-TR" sz="1800" b="1" u="none" strike="noStrike" kern="0" cap="none" spc="-75" normalizeH="0" baseline="0" noProof="0" dirty="0">
                          <a:ln>
                            <a:noFill/>
                          </a:ln>
                          <a:effectLst/>
                          <a:uLnTx/>
                          <a:uFillTx/>
                        </a:rPr>
                        <a:t> </a:t>
                      </a:r>
                      <a:r>
                        <a:rPr kumimoji="0" lang="tr-TR" sz="1800" b="1" u="none" strike="noStrike" kern="0" cap="none" spc="-10" normalizeH="0" baseline="0" noProof="0" dirty="0" err="1">
                          <a:ln>
                            <a:noFill/>
                          </a:ln>
                          <a:effectLst/>
                          <a:uLnTx/>
                          <a:uFillTx/>
                        </a:rPr>
                        <a:t>GvHD</a:t>
                      </a:r>
                      <a:endParaRPr lang="tr-TR" sz="1800" b="1" dirty="0"/>
                    </a:p>
                  </a:txBody>
                  <a:tcPr marL="0" marR="0" marT="0" marB="0" anchor="ctr"/>
                </a:tc>
                <a:tc>
                  <a:txBody>
                    <a:bodyPr/>
                    <a:lstStyle/>
                    <a:p>
                      <a:pPr marL="540000" indent="-285750">
                        <a:lnSpc>
                          <a:spcPct val="100000"/>
                        </a:lnSpc>
                        <a:spcBef>
                          <a:spcPts val="275"/>
                        </a:spcBef>
                        <a:buFont typeface="Wingdings" panose="05000000000000000000" pitchFamily="2" charset="2"/>
                        <a:buChar char="Ø"/>
                      </a:pPr>
                      <a:r>
                        <a:rPr lang="tr-TR" sz="1600" b="1" dirty="0"/>
                        <a:t>CAPİLLARY LEAK SYNDROME </a:t>
                      </a:r>
                      <a:endParaRPr sz="1600" b="1" dirty="0">
                        <a:solidFill>
                          <a:schemeClr val="tx1"/>
                        </a:solidFill>
                        <a:latin typeface="Arial"/>
                        <a:cs typeface="Arial"/>
                      </a:endParaRPr>
                    </a:p>
                  </a:txBody>
                  <a:tcPr marL="0" marR="0" marT="0" marB="0" anchor="ctr"/>
                </a:tc>
                <a:extLst>
                  <a:ext uri="{0D108BD9-81ED-4DB2-BD59-A6C34878D82A}">
                    <a16:rowId xmlns="" xmlns:a16="http://schemas.microsoft.com/office/drawing/2014/main" val="10007"/>
                  </a:ext>
                </a:extLst>
              </a:tr>
              <a:tr h="535103">
                <a:tc>
                  <a:txBody>
                    <a:bodyPr/>
                    <a:lstStyle/>
                    <a:p>
                      <a:pPr marL="504000" indent="-285750">
                        <a:buFont typeface="Courier New" panose="02070309020205020404" pitchFamily="49" charset="0"/>
                        <a:buChar char="o"/>
                      </a:pPr>
                      <a:r>
                        <a:rPr lang="tr-TR" sz="1800" b="1" dirty="0"/>
                        <a:t>Skin</a:t>
                      </a:r>
                    </a:p>
                  </a:txBody>
                  <a:tcPr marL="0" marR="0" marT="0" marB="0" anchor="ctr"/>
                </a:tc>
                <a:tc>
                  <a:txBody>
                    <a:bodyPr/>
                    <a:lstStyle/>
                    <a:p>
                      <a:pPr marL="540000" indent="-285750">
                        <a:lnSpc>
                          <a:spcPct val="100000"/>
                        </a:lnSpc>
                        <a:spcBef>
                          <a:spcPts val="275"/>
                        </a:spcBef>
                        <a:buFont typeface="Wingdings" panose="05000000000000000000" pitchFamily="2" charset="2"/>
                        <a:buChar char="Ø"/>
                      </a:pPr>
                      <a:r>
                        <a:rPr lang="tr-TR" sz="1600" b="1" dirty="0"/>
                        <a:t>ENGRAFTMENT SYNDROME </a:t>
                      </a:r>
                      <a:endParaRPr sz="1600" b="1" dirty="0">
                        <a:solidFill>
                          <a:schemeClr val="tx1"/>
                        </a:solidFill>
                        <a:latin typeface="+mn-lt"/>
                        <a:cs typeface="Arial"/>
                      </a:endParaRPr>
                    </a:p>
                  </a:txBody>
                  <a:tcPr marL="0" marR="0" marT="0" marB="0" anchor="ctr"/>
                </a:tc>
                <a:extLst>
                  <a:ext uri="{0D108BD9-81ED-4DB2-BD59-A6C34878D82A}">
                    <a16:rowId xmlns="" xmlns:a16="http://schemas.microsoft.com/office/drawing/2014/main" val="10008"/>
                  </a:ext>
                </a:extLst>
              </a:tr>
              <a:tr h="509103">
                <a:tc>
                  <a:txBody>
                    <a:bodyPr/>
                    <a:lstStyle/>
                    <a:p>
                      <a:pPr marL="504000" marR="0" indent="-28575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tr-TR" sz="1800" b="1" dirty="0" err="1"/>
                        <a:t>Gasrointestinal</a:t>
                      </a:r>
                      <a:endParaRPr lang="tr-TR" sz="1800" b="1" dirty="0"/>
                    </a:p>
                  </a:txBody>
                  <a:tcPr marL="0" marR="0" marT="0" marB="0" anchor="ctr"/>
                </a:tc>
                <a:tc>
                  <a:txBody>
                    <a:bodyPr/>
                    <a:lstStyle/>
                    <a:p>
                      <a:pPr marL="540000" indent="-285750">
                        <a:lnSpc>
                          <a:spcPct val="100000"/>
                        </a:lnSpc>
                        <a:spcBef>
                          <a:spcPts val="280"/>
                        </a:spcBef>
                        <a:buFont typeface="Wingdings" panose="05000000000000000000" pitchFamily="2" charset="2"/>
                        <a:buChar char="Ø"/>
                      </a:pPr>
                      <a:r>
                        <a:rPr lang="tr-TR" sz="1600" b="1" dirty="0"/>
                        <a:t>DIFFUSE ALVEOLAR HEMORRHAGE </a:t>
                      </a:r>
                      <a:endParaRPr sz="1600" b="1" dirty="0">
                        <a:solidFill>
                          <a:schemeClr val="tx1"/>
                        </a:solidFill>
                        <a:latin typeface="Arial"/>
                        <a:cs typeface="Arial"/>
                      </a:endParaRPr>
                    </a:p>
                  </a:txBody>
                  <a:tcPr marL="0" marR="0" marT="0" marB="0" anchor="ctr"/>
                </a:tc>
                <a:extLst>
                  <a:ext uri="{0D108BD9-81ED-4DB2-BD59-A6C34878D82A}">
                    <a16:rowId xmlns="" xmlns:a16="http://schemas.microsoft.com/office/drawing/2014/main" val="10009"/>
                  </a:ext>
                </a:extLst>
              </a:tr>
              <a:tr h="533400">
                <a:tc>
                  <a:txBody>
                    <a:bodyPr/>
                    <a:lstStyle/>
                    <a:p>
                      <a:pPr marL="504000" indent="-285750">
                        <a:buFont typeface="Courier New" panose="02070309020205020404" pitchFamily="49" charset="0"/>
                        <a:buChar char="o"/>
                      </a:pPr>
                      <a:r>
                        <a:rPr lang="tr-TR" sz="1800" b="1" dirty="0" err="1"/>
                        <a:t>Liver</a:t>
                      </a:r>
                      <a:endParaRPr lang="tr-TR" sz="1800" b="1" dirty="0"/>
                    </a:p>
                  </a:txBody>
                  <a:tcPr marL="0" marR="0" marT="0" marB="0" anchor="ctr"/>
                </a:tc>
                <a:tc>
                  <a:txBody>
                    <a:bodyPr/>
                    <a:lstStyle/>
                    <a:p>
                      <a:pPr marL="540000" indent="-285750">
                        <a:lnSpc>
                          <a:spcPct val="100000"/>
                        </a:lnSpc>
                        <a:spcBef>
                          <a:spcPts val="280"/>
                        </a:spcBef>
                        <a:buFont typeface="Wingdings" panose="05000000000000000000" pitchFamily="2" charset="2"/>
                        <a:buChar char="Ø"/>
                      </a:pPr>
                      <a:r>
                        <a:rPr lang="tr-TR" sz="1600" b="1" dirty="0"/>
                        <a:t>IDIOPATHIC PNEUMONIA SYNDROME</a:t>
                      </a:r>
                      <a:endParaRPr sz="1600" b="1" dirty="0">
                        <a:solidFill>
                          <a:schemeClr val="tx1"/>
                        </a:solidFill>
                        <a:latin typeface="Arial"/>
                        <a:cs typeface="Arial"/>
                      </a:endParaRPr>
                    </a:p>
                  </a:txBody>
                  <a:tcPr marL="0" marR="0" marT="0" marB="0" anchor="ctr"/>
                </a:tc>
                <a:extLst>
                  <a:ext uri="{0D108BD9-81ED-4DB2-BD59-A6C34878D82A}">
                    <a16:rowId xmlns="" xmlns:a16="http://schemas.microsoft.com/office/drawing/2014/main" val="10010"/>
                  </a:ext>
                </a:extLst>
              </a:tr>
            </a:tbl>
          </a:graphicData>
        </a:graphic>
      </p:graphicFrame>
      <p:sp>
        <p:nvSpPr>
          <p:cNvPr id="6" name="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a:t>
            </a:r>
            <a:endParaRPr lang="tr-TR" sz="2400" b="1" u="sng" dirty="0">
              <a:solidFill>
                <a:srgbClr val="C00000"/>
              </a:solidFill>
            </a:endParaRPr>
          </a:p>
        </p:txBody>
      </p:sp>
    </p:spTree>
    <p:extLst>
      <p:ext uri="{BB962C8B-B14F-4D97-AF65-F5344CB8AC3E}">
        <p14:creationId xmlns:p14="http://schemas.microsoft.com/office/powerpoint/2010/main" val="3628614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7" name="Picture 3"/>
          <p:cNvPicPr>
            <a:picLocks noChangeAspect="1" noChangeArrowheads="1"/>
          </p:cNvPicPr>
          <p:nvPr/>
        </p:nvPicPr>
        <p:blipFill>
          <a:blip r:embed="rId2" cstate="print"/>
          <a:srcRect/>
          <a:stretch>
            <a:fillRect/>
          </a:stretch>
        </p:blipFill>
        <p:spPr bwMode="auto">
          <a:xfrm>
            <a:off x="2667000" y="4180751"/>
            <a:ext cx="4048125" cy="1600200"/>
          </a:xfrm>
          <a:prstGeom prst="rect">
            <a:avLst/>
          </a:prstGeom>
          <a:noFill/>
          <a:ln w="9525">
            <a:solidFill>
              <a:schemeClr val="accent2">
                <a:lumMod val="75000"/>
              </a:schemeClr>
            </a:solidFill>
            <a:miter lim="800000"/>
            <a:headEnd/>
            <a:tailEnd/>
          </a:ln>
        </p:spPr>
      </p:pic>
      <p:sp>
        <p:nvSpPr>
          <p:cNvPr id="2" name="1 Başlık"/>
          <p:cNvSpPr txBox="1">
            <a:spLocks/>
          </p:cNvSpPr>
          <p:nvPr/>
        </p:nvSpPr>
        <p:spPr>
          <a:xfrm>
            <a:off x="1981200" y="274321"/>
            <a:ext cx="8229600" cy="276999"/>
          </a:xfrm>
          <a:prstGeom prst="rect">
            <a:avLst/>
          </a:prstGeom>
        </p:spPr>
        <p:txBody>
          <a:bodyPr/>
          <a:lstStyle/>
          <a:p>
            <a:pPr>
              <a:defRPr/>
            </a:pPr>
            <a:endParaRPr lang="en-US" b="1" kern="0" dirty="0">
              <a:solidFill>
                <a:sysClr val="windowText" lastClr="000000"/>
              </a:solidFill>
              <a:latin typeface="+mj-lt"/>
              <a:ea typeface="+mj-ea"/>
              <a:cs typeface="+mj-cs"/>
            </a:endParaRPr>
          </a:p>
        </p:txBody>
      </p:sp>
      <p:pic>
        <p:nvPicPr>
          <p:cNvPr id="3074" name="Picture 2"/>
          <p:cNvPicPr>
            <a:picLocks noChangeAspect="1" noChangeArrowheads="1"/>
          </p:cNvPicPr>
          <p:nvPr/>
        </p:nvPicPr>
        <p:blipFill>
          <a:blip r:embed="rId3" cstate="print"/>
          <a:srcRect/>
          <a:stretch>
            <a:fillRect/>
          </a:stretch>
        </p:blipFill>
        <p:spPr bwMode="auto">
          <a:xfrm>
            <a:off x="838200" y="1160921"/>
            <a:ext cx="4114800" cy="1447800"/>
          </a:xfrm>
          <a:prstGeom prst="rect">
            <a:avLst/>
          </a:prstGeom>
          <a:noFill/>
          <a:ln w="9525">
            <a:solidFill>
              <a:schemeClr val="accent2">
                <a:lumMod val="75000"/>
              </a:schemeClr>
            </a:solidFill>
            <a:miter lim="800000"/>
            <a:headEnd/>
            <a:tailEnd/>
          </a:ln>
        </p:spPr>
      </p:pic>
      <p:cxnSp>
        <p:nvCxnSpPr>
          <p:cNvPr id="10" name="9 Dirsek Bağlayıcısı"/>
          <p:cNvCxnSpPr/>
          <p:nvPr/>
        </p:nvCxnSpPr>
        <p:spPr>
          <a:xfrm>
            <a:off x="8715881" y="5956211"/>
            <a:ext cx="685800" cy="4572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10 Metin kutusu"/>
          <p:cNvSpPr txBox="1"/>
          <p:nvPr/>
        </p:nvSpPr>
        <p:spPr>
          <a:xfrm>
            <a:off x="9448800" y="6176094"/>
            <a:ext cx="2895600" cy="461665"/>
          </a:xfrm>
          <a:prstGeom prst="rect">
            <a:avLst/>
          </a:prstGeom>
          <a:noFill/>
        </p:spPr>
        <p:txBody>
          <a:bodyPr wrap="square" rtlCol="0">
            <a:spAutoFit/>
          </a:bodyPr>
          <a:lstStyle/>
          <a:p>
            <a:r>
              <a:rPr lang="tr-TR" sz="2400" b="1" dirty="0">
                <a:solidFill>
                  <a:srgbClr val="C00000"/>
                </a:solidFill>
                <a:latin typeface="+mj-lt"/>
              </a:rPr>
              <a:t>LATE EFFECTS  …..</a:t>
            </a:r>
          </a:p>
        </p:txBody>
      </p:sp>
      <p:sp>
        <p:nvSpPr>
          <p:cNvPr id="12" name="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a:t>
            </a:r>
            <a:endParaRPr lang="tr-TR" sz="2400" b="1" u="sng" dirty="0">
              <a:solidFill>
                <a:srgbClr val="C00000"/>
              </a:solidFill>
            </a:endParaRPr>
          </a:p>
        </p:txBody>
      </p:sp>
      <p:pic>
        <p:nvPicPr>
          <p:cNvPr id="144388" name="Picture 4"/>
          <p:cNvPicPr>
            <a:picLocks noChangeAspect="1" noChangeArrowheads="1"/>
          </p:cNvPicPr>
          <p:nvPr/>
        </p:nvPicPr>
        <p:blipFill>
          <a:blip r:embed="rId4" cstate="print"/>
          <a:srcRect/>
          <a:stretch>
            <a:fillRect/>
          </a:stretch>
        </p:blipFill>
        <p:spPr bwMode="auto">
          <a:xfrm>
            <a:off x="2209801" y="2551976"/>
            <a:ext cx="4114800" cy="1628775"/>
          </a:xfrm>
          <a:prstGeom prst="rect">
            <a:avLst/>
          </a:prstGeom>
          <a:noFill/>
          <a:ln w="9525">
            <a:solidFill>
              <a:schemeClr val="accent2">
                <a:lumMod val="75000"/>
              </a:schemeClr>
            </a:solidFill>
            <a:miter lim="800000"/>
            <a:headEnd/>
            <a:tailEnd/>
          </a:ln>
        </p:spPr>
      </p:pic>
      <p:pic>
        <p:nvPicPr>
          <p:cNvPr id="3079" name="Picture 7"/>
          <p:cNvPicPr>
            <a:picLocks noChangeAspect="1" noChangeArrowheads="1"/>
          </p:cNvPicPr>
          <p:nvPr/>
        </p:nvPicPr>
        <p:blipFill>
          <a:blip r:embed="rId5" cstate="print"/>
          <a:srcRect/>
          <a:stretch>
            <a:fillRect/>
          </a:stretch>
        </p:blipFill>
        <p:spPr bwMode="auto">
          <a:xfrm>
            <a:off x="6301903" y="2908570"/>
            <a:ext cx="3876675" cy="1676400"/>
          </a:xfrm>
          <a:prstGeom prst="rect">
            <a:avLst/>
          </a:prstGeom>
          <a:noFill/>
          <a:ln w="9525">
            <a:solidFill>
              <a:schemeClr val="accent2">
                <a:lumMod val="75000"/>
              </a:schemeClr>
            </a:solidFill>
            <a:miter lim="800000"/>
            <a:headEnd/>
            <a:tailEnd/>
          </a:ln>
        </p:spPr>
      </p:pic>
      <p:pic>
        <p:nvPicPr>
          <p:cNvPr id="3078" name="Picture 6"/>
          <p:cNvPicPr>
            <a:picLocks noChangeAspect="1" noChangeArrowheads="1"/>
          </p:cNvPicPr>
          <p:nvPr/>
        </p:nvPicPr>
        <p:blipFill>
          <a:blip r:embed="rId6" cstate="print"/>
          <a:srcRect/>
          <a:stretch>
            <a:fillRect/>
          </a:stretch>
        </p:blipFill>
        <p:spPr bwMode="auto">
          <a:xfrm>
            <a:off x="6682902" y="4496451"/>
            <a:ext cx="4124325" cy="1524000"/>
          </a:xfrm>
          <a:prstGeom prst="rect">
            <a:avLst/>
          </a:prstGeom>
          <a:noFill/>
          <a:ln w="9525">
            <a:solidFill>
              <a:schemeClr val="accent2">
                <a:lumMod val="75000"/>
              </a:schemeClr>
            </a:solidFill>
            <a:miter lim="800000"/>
            <a:headEnd/>
            <a:tailEnd/>
          </a:ln>
        </p:spPr>
      </p:pic>
    </p:spTree>
    <p:extLst>
      <p:ext uri="{BB962C8B-B14F-4D97-AF65-F5344CB8AC3E}">
        <p14:creationId xmlns:p14="http://schemas.microsoft.com/office/powerpoint/2010/main" val="32027397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2 Metin Yer Tutucusu"/>
          <p:cNvSpPr>
            <a:spLocks noGrp="1"/>
          </p:cNvSpPr>
          <p:nvPr>
            <p:ph idx="4294967295"/>
          </p:nvPr>
        </p:nvSpPr>
        <p:spPr>
          <a:xfrm>
            <a:off x="1016000" y="4800600"/>
            <a:ext cx="9652000" cy="554736"/>
          </a:xfrm>
          <a:prstGeom prst="rect">
            <a:avLst/>
          </a:prstGeom>
        </p:spPr>
        <p:txBody>
          <a:bodyPr>
            <a:noAutofit/>
          </a:bodyPr>
          <a:lstStyle/>
          <a:p>
            <a:pPr algn="ctr">
              <a:lnSpc>
                <a:spcPct val="150000"/>
              </a:lnSpc>
              <a:buNone/>
            </a:pPr>
            <a:r>
              <a:rPr lang="tr-TR" sz="2400" dirty="0"/>
              <a:t>        </a:t>
            </a:r>
            <a:r>
              <a:rPr lang="en-US" sz="2400" dirty="0"/>
              <a:t>The high dose chemo/radiotherapy used in standard conditioning </a:t>
            </a:r>
            <a:endParaRPr lang="tr-TR" sz="2400" dirty="0"/>
          </a:p>
          <a:p>
            <a:pPr algn="ctr">
              <a:lnSpc>
                <a:spcPct val="150000"/>
              </a:lnSpc>
              <a:buNone/>
            </a:pPr>
            <a:r>
              <a:rPr lang="en-US" sz="2400" dirty="0"/>
              <a:t>regimens has high emetic potential. </a:t>
            </a:r>
            <a:endParaRPr lang="tr-TR" sz="2400" dirty="0"/>
          </a:p>
        </p:txBody>
      </p:sp>
      <p:pic>
        <p:nvPicPr>
          <p:cNvPr id="122885" name="Picture 5"/>
          <p:cNvPicPr>
            <a:picLocks noChangeAspect="1" noChangeArrowheads="1"/>
          </p:cNvPicPr>
          <p:nvPr/>
        </p:nvPicPr>
        <p:blipFill>
          <a:blip r:embed="rId3" cstate="print"/>
          <a:srcRect/>
          <a:stretch>
            <a:fillRect/>
          </a:stretch>
        </p:blipFill>
        <p:spPr bwMode="auto">
          <a:xfrm>
            <a:off x="4038600" y="1828800"/>
            <a:ext cx="2997200" cy="2628900"/>
          </a:xfrm>
          <a:prstGeom prst="rect">
            <a:avLst/>
          </a:prstGeom>
          <a:noFill/>
          <a:ln w="9525">
            <a:noFill/>
            <a:miter lim="800000"/>
            <a:headEnd/>
            <a:tailEnd/>
          </a:ln>
        </p:spPr>
      </p:pic>
      <p:sp>
        <p:nvSpPr>
          <p:cNvPr id="5" name="4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Mucosal Origin</a:t>
            </a:r>
          </a:p>
        </p:txBody>
      </p:sp>
    </p:spTree>
    <p:extLst>
      <p:ext uri="{BB962C8B-B14F-4D97-AF65-F5344CB8AC3E}">
        <p14:creationId xmlns:p14="http://schemas.microsoft.com/office/powerpoint/2010/main" val="459823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rcRect/>
          <a:stretch>
            <a:fillRect/>
          </a:stretch>
        </p:blipFill>
        <p:spPr bwMode="auto">
          <a:xfrm>
            <a:off x="914400" y="1066800"/>
            <a:ext cx="9144000" cy="2264656"/>
          </a:xfrm>
          <a:prstGeom prst="rect">
            <a:avLst/>
          </a:prstGeom>
          <a:noFill/>
          <a:ln w="9525">
            <a:noFill/>
            <a:miter lim="800000"/>
            <a:headEnd/>
            <a:tailEnd/>
          </a:ln>
        </p:spPr>
      </p:pic>
      <p:sp>
        <p:nvSpPr>
          <p:cNvPr id="6" name="2 Metin Yer Tutucusu"/>
          <p:cNvSpPr>
            <a:spLocks noGrp="1"/>
          </p:cNvSpPr>
          <p:nvPr>
            <p:ph idx="4294967295"/>
          </p:nvPr>
        </p:nvSpPr>
        <p:spPr>
          <a:xfrm>
            <a:off x="914400" y="3987787"/>
            <a:ext cx="10972800" cy="2260619"/>
          </a:xfrm>
          <a:prstGeom prst="rect">
            <a:avLst/>
          </a:prstGeom>
          <a:solidFill>
            <a:schemeClr val="bg1"/>
          </a:solidFill>
        </p:spPr>
        <p:txBody>
          <a:bodyPr>
            <a:noAutofit/>
          </a:bodyPr>
          <a:lstStyle/>
          <a:p>
            <a:pPr>
              <a:lnSpc>
                <a:spcPct val="150000"/>
              </a:lnSpc>
              <a:buNone/>
            </a:pPr>
            <a:r>
              <a:rPr lang="tr-TR" sz="2400" b="1" dirty="0">
                <a:solidFill>
                  <a:schemeClr val="tx1"/>
                </a:solidFill>
              </a:rPr>
              <a:t>   </a:t>
            </a:r>
            <a:r>
              <a:rPr lang="en-US" sz="2400" b="1" u="sng" dirty="0">
                <a:solidFill>
                  <a:schemeClr val="tx1"/>
                </a:solidFill>
              </a:rPr>
              <a:t>The main principles of </a:t>
            </a:r>
            <a:r>
              <a:rPr lang="tr-TR" sz="2400" b="1" u="sng" dirty="0">
                <a:solidFill>
                  <a:schemeClr val="tx1"/>
                </a:solidFill>
              </a:rPr>
              <a:t>e</a:t>
            </a:r>
            <a:r>
              <a:rPr lang="en-US" sz="2400" b="1" u="sng" dirty="0" err="1">
                <a:solidFill>
                  <a:schemeClr val="tx1"/>
                </a:solidFill>
              </a:rPr>
              <a:t>mesis</a:t>
            </a:r>
            <a:r>
              <a:rPr lang="en-US" sz="2400" b="1" u="sng" dirty="0">
                <a:solidFill>
                  <a:schemeClr val="tx1"/>
                </a:solidFill>
              </a:rPr>
              <a:t> control are:</a:t>
            </a:r>
          </a:p>
          <a:p>
            <a:pPr>
              <a:lnSpc>
                <a:spcPct val="150000"/>
              </a:lnSpc>
              <a:buNone/>
            </a:pPr>
            <a:r>
              <a:rPr lang="tr-TR" sz="2400" dirty="0">
                <a:solidFill>
                  <a:schemeClr val="tx1"/>
                </a:solidFill>
              </a:rPr>
              <a:t>	</a:t>
            </a:r>
            <a:r>
              <a:rPr lang="en-US" sz="2400" dirty="0">
                <a:solidFill>
                  <a:schemeClr val="tx1"/>
                </a:solidFill>
              </a:rPr>
              <a:t>- </a:t>
            </a:r>
            <a:r>
              <a:rPr lang="en-US" sz="2400" dirty="0">
                <a:solidFill>
                  <a:srgbClr val="FF0000"/>
                </a:solidFill>
              </a:rPr>
              <a:t>Nausea and vomiting are far easier to prevent than to treat</a:t>
            </a:r>
            <a:r>
              <a:rPr lang="en-US" sz="2400" dirty="0">
                <a:solidFill>
                  <a:schemeClr val="tx1"/>
                </a:solidFill>
              </a:rPr>
              <a:t/>
            </a:r>
            <a:br>
              <a:rPr lang="en-US" sz="2400" dirty="0">
                <a:solidFill>
                  <a:schemeClr val="tx1"/>
                </a:solidFill>
              </a:rPr>
            </a:br>
            <a:r>
              <a:rPr lang="en-US" sz="2400" dirty="0">
                <a:solidFill>
                  <a:schemeClr val="tx1"/>
                </a:solidFill>
              </a:rPr>
              <a:t>- Antiemetic therapy should be </a:t>
            </a:r>
            <a:r>
              <a:rPr lang="en-US" sz="2400" u="sng" dirty="0">
                <a:solidFill>
                  <a:schemeClr val="tx1"/>
                </a:solidFill>
              </a:rPr>
              <a:t>adjusted for the drug with the highest emetic risk</a:t>
            </a:r>
            <a:r>
              <a:rPr lang="en-US" sz="2400" dirty="0">
                <a:solidFill>
                  <a:schemeClr val="tx1"/>
                </a:solidFill>
              </a:rPr>
              <a:t/>
            </a:r>
            <a:br>
              <a:rPr lang="en-US" sz="2400" dirty="0">
                <a:solidFill>
                  <a:schemeClr val="tx1"/>
                </a:solidFill>
              </a:rPr>
            </a:br>
            <a:r>
              <a:rPr lang="en-US" sz="2400" dirty="0">
                <a:solidFill>
                  <a:schemeClr val="tx1"/>
                </a:solidFill>
              </a:rPr>
              <a:t>- The risk for emesis following highly </a:t>
            </a:r>
            <a:r>
              <a:rPr lang="en-US" sz="2400" dirty="0" err="1">
                <a:solidFill>
                  <a:schemeClr val="tx1"/>
                </a:solidFill>
              </a:rPr>
              <a:t>emetogenic</a:t>
            </a:r>
            <a:r>
              <a:rPr lang="en-US" sz="2400" dirty="0">
                <a:solidFill>
                  <a:schemeClr val="tx1"/>
                </a:solidFill>
              </a:rPr>
              <a:t> </a:t>
            </a:r>
            <a:r>
              <a:rPr lang="tr-TR" sz="2400" dirty="0" err="1">
                <a:solidFill>
                  <a:schemeClr val="tx1"/>
                </a:solidFill>
              </a:rPr>
              <a:t>CTx</a:t>
            </a:r>
            <a:r>
              <a:rPr lang="en-US" sz="2400" dirty="0">
                <a:solidFill>
                  <a:schemeClr val="tx1"/>
                </a:solidFill>
              </a:rPr>
              <a:t> lasts approximately 4 days</a:t>
            </a:r>
            <a:br>
              <a:rPr lang="en-US" sz="2400" dirty="0">
                <a:solidFill>
                  <a:schemeClr val="tx1"/>
                </a:solidFill>
              </a:rPr>
            </a:br>
            <a:endParaRPr lang="en-US" sz="2400" dirty="0">
              <a:solidFill>
                <a:schemeClr val="tx1"/>
              </a:solidFill>
            </a:endParaRPr>
          </a:p>
        </p:txBody>
      </p:sp>
      <p:sp>
        <p:nvSpPr>
          <p:cNvPr id="8" name="7 Dikey Kaydırma"/>
          <p:cNvSpPr/>
          <p:nvPr/>
        </p:nvSpPr>
        <p:spPr>
          <a:xfrm>
            <a:off x="1143000" y="4648200"/>
            <a:ext cx="406400" cy="381000"/>
          </a:xfrm>
          <a:prstGeom prst="verticalScroll">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Oval"/>
          <p:cNvSpPr/>
          <p:nvPr/>
        </p:nvSpPr>
        <p:spPr>
          <a:xfrm>
            <a:off x="1244600" y="4762500"/>
            <a:ext cx="203200" cy="1524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Mucosal Origin</a:t>
            </a:r>
            <a:r>
              <a:rPr lang="tr-TR" sz="2400" b="1" dirty="0">
                <a:solidFill>
                  <a:srgbClr val="C00000"/>
                </a:solidFill>
              </a:rPr>
              <a:t>  / NASUAE &amp; VOMITING </a:t>
            </a:r>
            <a:endParaRPr lang="tr-TR" sz="2400" b="1" u="sng" dirty="0">
              <a:solidFill>
                <a:srgbClr val="C00000"/>
              </a:solidFill>
            </a:endParaRPr>
          </a:p>
        </p:txBody>
      </p:sp>
    </p:spTree>
    <p:extLst>
      <p:ext uri="{BB962C8B-B14F-4D97-AF65-F5344CB8AC3E}">
        <p14:creationId xmlns:p14="http://schemas.microsoft.com/office/powerpoint/2010/main" val="19250300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p:cNvPicPr>
            <a:picLocks noChangeAspect="1" noChangeArrowheads="1"/>
          </p:cNvPicPr>
          <p:nvPr/>
        </p:nvPicPr>
        <p:blipFill>
          <a:blip r:embed="rId3" cstate="print"/>
          <a:srcRect/>
          <a:stretch>
            <a:fillRect/>
          </a:stretch>
        </p:blipFill>
        <p:spPr bwMode="auto">
          <a:xfrm>
            <a:off x="1371600" y="2590800"/>
            <a:ext cx="8636000" cy="3352078"/>
          </a:xfrm>
          <a:prstGeom prst="rect">
            <a:avLst/>
          </a:prstGeom>
          <a:noFill/>
          <a:ln w="9525">
            <a:noFill/>
            <a:miter lim="800000"/>
            <a:headEnd/>
            <a:tailEnd/>
          </a:ln>
        </p:spPr>
      </p:pic>
      <p:sp>
        <p:nvSpPr>
          <p:cNvPr id="7" name="2 Metin Yer Tutucusu"/>
          <p:cNvSpPr>
            <a:spLocks noGrp="1"/>
          </p:cNvSpPr>
          <p:nvPr>
            <p:ph idx="4294967295"/>
          </p:nvPr>
        </p:nvSpPr>
        <p:spPr>
          <a:xfrm>
            <a:off x="1143000" y="1219200"/>
            <a:ext cx="9423400" cy="554736"/>
          </a:xfrm>
          <a:prstGeom prst="rect">
            <a:avLst/>
          </a:prstGeom>
        </p:spPr>
        <p:txBody>
          <a:bodyPr>
            <a:noAutofit/>
          </a:bodyPr>
          <a:lstStyle/>
          <a:p>
            <a:pPr>
              <a:lnSpc>
                <a:spcPct val="150000"/>
              </a:lnSpc>
              <a:buNone/>
            </a:pPr>
            <a:r>
              <a:rPr lang="tr-TR" sz="2400" dirty="0"/>
              <a:t>        </a:t>
            </a:r>
            <a:r>
              <a:rPr lang="en-US" sz="2400" dirty="0"/>
              <a:t>The high dose chemo/radiotherapy used in standard conditioning regimens has high emetic potential. </a:t>
            </a:r>
            <a:endParaRPr lang="tr-TR" sz="2400" dirty="0"/>
          </a:p>
        </p:txBody>
      </p:sp>
      <p:sp>
        <p:nvSpPr>
          <p:cNvPr id="12" name="11 Dikey Kaydırma"/>
          <p:cNvSpPr/>
          <p:nvPr/>
        </p:nvSpPr>
        <p:spPr>
          <a:xfrm>
            <a:off x="1016000" y="1371600"/>
            <a:ext cx="508000" cy="457200"/>
          </a:xfrm>
          <a:prstGeom prst="verticalScroll">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p>
        </p:txBody>
      </p:sp>
      <p:sp>
        <p:nvSpPr>
          <p:cNvPr id="13" name="12 Metin kutusu"/>
          <p:cNvSpPr txBox="1"/>
          <p:nvPr/>
        </p:nvSpPr>
        <p:spPr>
          <a:xfrm flipH="1">
            <a:off x="1092200" y="1447800"/>
            <a:ext cx="508000" cy="381000"/>
          </a:xfrm>
          <a:prstGeom prst="rect">
            <a:avLst/>
          </a:prstGeom>
          <a:noFill/>
        </p:spPr>
        <p:txBody>
          <a:bodyPr wrap="square" rtlCol="0">
            <a:spAutoFit/>
          </a:bodyPr>
          <a:lstStyle/>
          <a:p>
            <a:r>
              <a:rPr lang="en-US" dirty="0">
                <a:solidFill>
                  <a:srgbClr val="FF0000"/>
                </a:solidFill>
                <a:sym typeface="Wingdings"/>
              </a:rPr>
              <a:t></a:t>
            </a:r>
            <a:endParaRPr lang="tr-TR" b="1" dirty="0">
              <a:solidFill>
                <a:srgbClr val="FF0000"/>
              </a:solidFill>
            </a:endParaRPr>
          </a:p>
        </p:txBody>
      </p:sp>
      <p:sp>
        <p:nvSpPr>
          <p:cNvPr id="10" name="9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Mucosal Origin</a:t>
            </a:r>
            <a:r>
              <a:rPr lang="tr-TR" sz="2400" b="1" dirty="0">
                <a:solidFill>
                  <a:srgbClr val="C00000"/>
                </a:solidFill>
              </a:rPr>
              <a:t>  / NASUAE &amp; VOMITING </a:t>
            </a:r>
            <a:endParaRPr lang="tr-TR" sz="2400" b="1" u="sng" dirty="0">
              <a:solidFill>
                <a:srgbClr val="C00000"/>
              </a:solidFill>
            </a:endParaRPr>
          </a:p>
        </p:txBody>
      </p:sp>
    </p:spTree>
    <p:extLst>
      <p:ext uri="{BB962C8B-B14F-4D97-AF65-F5344CB8AC3E}">
        <p14:creationId xmlns:p14="http://schemas.microsoft.com/office/powerpoint/2010/main" val="12799680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85901" y="683361"/>
            <a:ext cx="3681008" cy="732508"/>
          </a:xfrm>
          <a:prstGeom prst="rect">
            <a:avLst/>
          </a:prstGeom>
          <a:solidFill>
            <a:schemeClr val="accent2">
              <a:lumMod val="20000"/>
              <a:lumOff val="80000"/>
            </a:schemeClr>
          </a:solidFill>
        </p:spPr>
        <p:txBody>
          <a:bodyPr wrap="none">
            <a:spAutoFit/>
          </a:bodyPr>
          <a:lstStyle/>
          <a:p>
            <a:pPr>
              <a:lnSpc>
                <a:spcPct val="130000"/>
              </a:lnSpc>
            </a:pPr>
            <a:r>
              <a:rPr lang="tr-TR" sz="3200" u="sng" dirty="0">
                <a:solidFill>
                  <a:srgbClr val="FF0000"/>
                </a:solidFill>
              </a:rPr>
              <a:t>S</a:t>
            </a:r>
            <a:r>
              <a:rPr lang="en-US" sz="3200" u="sng" dirty="0" err="1">
                <a:solidFill>
                  <a:srgbClr val="FF0000"/>
                </a:solidFill>
              </a:rPr>
              <a:t>tandard</a:t>
            </a:r>
            <a:r>
              <a:rPr lang="en-US" sz="3200" u="sng" dirty="0">
                <a:solidFill>
                  <a:srgbClr val="FF0000"/>
                </a:solidFill>
              </a:rPr>
              <a:t> prophylaxis</a:t>
            </a:r>
            <a:endParaRPr lang="tr-TR" sz="3200" u="sng" dirty="0">
              <a:solidFill>
                <a:srgbClr val="FF0000"/>
              </a:solidFill>
            </a:endParaRPr>
          </a:p>
        </p:txBody>
      </p:sp>
      <p:sp>
        <p:nvSpPr>
          <p:cNvPr id="9" name="8 Metin kutusu"/>
          <p:cNvSpPr txBox="1"/>
          <p:nvPr/>
        </p:nvSpPr>
        <p:spPr>
          <a:xfrm flipH="1">
            <a:off x="220053" y="712155"/>
            <a:ext cx="508000" cy="604461"/>
          </a:xfrm>
          <a:prstGeom prst="rect">
            <a:avLst/>
          </a:prstGeom>
          <a:noFill/>
        </p:spPr>
        <p:txBody>
          <a:bodyPr wrap="square" rtlCol="0">
            <a:spAutoFit/>
          </a:bodyPr>
          <a:lstStyle/>
          <a:p>
            <a:pPr>
              <a:lnSpc>
                <a:spcPct val="130000"/>
              </a:lnSpc>
            </a:pPr>
            <a:r>
              <a:rPr lang="en-US" sz="2800" dirty="0">
                <a:solidFill>
                  <a:schemeClr val="tx2">
                    <a:lumMod val="50000"/>
                  </a:schemeClr>
                </a:solidFill>
                <a:sym typeface="Wingdings"/>
              </a:rPr>
              <a:t></a:t>
            </a:r>
            <a:endParaRPr lang="tr-TR" sz="2800" b="1" dirty="0">
              <a:solidFill>
                <a:schemeClr val="tx2">
                  <a:lumMod val="50000"/>
                </a:schemeClr>
              </a:solidFill>
            </a:endParaRPr>
          </a:p>
        </p:txBody>
      </p:sp>
      <p:sp>
        <p:nvSpPr>
          <p:cNvPr id="6" name="5 Dikdörtgen"/>
          <p:cNvSpPr/>
          <p:nvPr/>
        </p:nvSpPr>
        <p:spPr>
          <a:xfrm>
            <a:off x="685800" y="1567102"/>
            <a:ext cx="11353800" cy="1052596"/>
          </a:xfrm>
          <a:prstGeom prst="rect">
            <a:avLst/>
          </a:prstGeom>
        </p:spPr>
        <p:txBody>
          <a:bodyPr wrap="square">
            <a:spAutoFit/>
          </a:bodyPr>
          <a:lstStyle/>
          <a:p>
            <a:pPr>
              <a:lnSpc>
                <a:spcPct val="130000"/>
              </a:lnSpc>
            </a:pPr>
            <a:r>
              <a:rPr lang="en-US" sz="2400" dirty="0">
                <a:solidFill>
                  <a:schemeClr val="accent4">
                    <a:lumMod val="50000"/>
                  </a:schemeClr>
                </a:solidFill>
                <a:latin typeface="+mj-lt"/>
              </a:rPr>
              <a:t> A combination of a </a:t>
            </a:r>
            <a:r>
              <a:rPr lang="en-US" sz="2400" dirty="0">
                <a:solidFill>
                  <a:srgbClr val="FF0000"/>
                </a:solidFill>
                <a:latin typeface="+mj-lt"/>
              </a:rPr>
              <a:t>serotonin antagonist</a:t>
            </a:r>
            <a:r>
              <a:rPr lang="en-US" sz="2400" dirty="0">
                <a:solidFill>
                  <a:schemeClr val="accent4">
                    <a:lumMod val="50000"/>
                  </a:schemeClr>
                </a:solidFill>
                <a:latin typeface="+mj-lt"/>
              </a:rPr>
              <a:t> (</a:t>
            </a:r>
            <a:r>
              <a:rPr lang="en-US" sz="2400" dirty="0" err="1">
                <a:solidFill>
                  <a:schemeClr val="accent4">
                    <a:lumMod val="50000"/>
                  </a:schemeClr>
                </a:solidFill>
                <a:latin typeface="+mj-lt"/>
              </a:rPr>
              <a:t>setron</a:t>
            </a:r>
            <a:r>
              <a:rPr lang="en-US" sz="2400" dirty="0">
                <a:solidFill>
                  <a:schemeClr val="accent4">
                    <a:lumMod val="50000"/>
                  </a:schemeClr>
                </a:solidFill>
                <a:latin typeface="+mj-lt"/>
              </a:rPr>
              <a:t>) plus a </a:t>
            </a:r>
            <a:r>
              <a:rPr lang="en-US" sz="2400" dirty="0">
                <a:solidFill>
                  <a:srgbClr val="FF0000"/>
                </a:solidFill>
                <a:latin typeface="+mj-lt"/>
              </a:rPr>
              <a:t>neurokinin-1 antagonist </a:t>
            </a:r>
            <a:r>
              <a:rPr lang="en-US" sz="2400" dirty="0">
                <a:solidFill>
                  <a:schemeClr val="accent4">
                    <a:lumMod val="50000"/>
                  </a:schemeClr>
                </a:solidFill>
                <a:latin typeface="+mj-lt"/>
              </a:rPr>
              <a:t>(</a:t>
            </a:r>
            <a:r>
              <a:rPr lang="en-US" sz="2400" dirty="0" err="1">
                <a:solidFill>
                  <a:schemeClr val="accent4">
                    <a:lumMod val="50000"/>
                  </a:schemeClr>
                </a:solidFill>
                <a:latin typeface="+mj-lt"/>
              </a:rPr>
              <a:t>aprepitant</a:t>
            </a:r>
            <a:r>
              <a:rPr lang="en-US" sz="2400" dirty="0">
                <a:solidFill>
                  <a:schemeClr val="accent4">
                    <a:lumMod val="50000"/>
                  </a:schemeClr>
                </a:solidFill>
                <a:latin typeface="+mj-lt"/>
              </a:rPr>
              <a:t>) together with </a:t>
            </a:r>
            <a:r>
              <a:rPr lang="en-US" sz="2400" dirty="0">
                <a:solidFill>
                  <a:srgbClr val="FF0000"/>
                </a:solidFill>
                <a:latin typeface="+mj-lt"/>
              </a:rPr>
              <a:t>dexamethasone </a:t>
            </a:r>
            <a:r>
              <a:rPr lang="en-US" sz="2400" dirty="0">
                <a:solidFill>
                  <a:schemeClr val="accent4">
                    <a:lumMod val="50000"/>
                  </a:schemeClr>
                </a:solidFill>
                <a:latin typeface="+mj-lt"/>
              </a:rPr>
              <a:t>is considered to be the standard prophylaxis</a:t>
            </a:r>
            <a:endParaRPr lang="tr-TR" sz="2400" dirty="0">
              <a:solidFill>
                <a:schemeClr val="accent4">
                  <a:lumMod val="50000"/>
                </a:schemeClr>
              </a:solidFill>
              <a:latin typeface="+mj-lt"/>
            </a:endParaRPr>
          </a:p>
        </p:txBody>
      </p:sp>
      <p:sp>
        <p:nvSpPr>
          <p:cNvPr id="12" name="11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Mucosal Origin</a:t>
            </a:r>
            <a:r>
              <a:rPr lang="tr-TR" sz="2400" b="1" dirty="0">
                <a:solidFill>
                  <a:srgbClr val="C00000"/>
                </a:solidFill>
              </a:rPr>
              <a:t>  / NASUAE &amp; VOMITING </a:t>
            </a:r>
            <a:endParaRPr lang="tr-TR" sz="2400" b="1" u="sng" dirty="0">
              <a:solidFill>
                <a:srgbClr val="C00000"/>
              </a:solidFill>
            </a:endParaRPr>
          </a:p>
        </p:txBody>
      </p:sp>
      <p:sp>
        <p:nvSpPr>
          <p:cNvPr id="10" name="2 Metin Yer Tutucusu"/>
          <p:cNvSpPr txBox="1">
            <a:spLocks/>
          </p:cNvSpPr>
          <p:nvPr/>
        </p:nvSpPr>
        <p:spPr>
          <a:xfrm>
            <a:off x="762000" y="3396538"/>
            <a:ext cx="7239000" cy="565862"/>
          </a:xfrm>
          <a:prstGeom prst="rect">
            <a:avLst/>
          </a:prstGeom>
          <a:solidFill>
            <a:schemeClr val="accent2">
              <a:lumMod val="20000"/>
              <a:lumOff val="80000"/>
            </a:schemeClr>
          </a:solidFill>
        </p:spPr>
        <p:txBody>
          <a:bodyPr wrap="square" lIns="0" tIns="0" rIns="0" bIns="0">
            <a:noAutofit/>
          </a:bodyPr>
          <a:lstStyle>
            <a:lvl1pPr marL="0">
              <a:defRPr sz="2600" b="0" i="0">
                <a:solidFill>
                  <a:schemeClr val="tx1"/>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10000"/>
              </a:lnSpc>
            </a:pPr>
            <a:r>
              <a:rPr lang="en-US" sz="3200" u="sng" dirty="0">
                <a:solidFill>
                  <a:srgbClr val="FF0000"/>
                </a:solidFill>
              </a:rPr>
              <a:t>In case of failure of the prophylaxis </a:t>
            </a:r>
            <a:r>
              <a:rPr lang="en-US" sz="3200" dirty="0">
                <a:solidFill>
                  <a:srgbClr val="FF0000"/>
                </a:solidFill>
              </a:rPr>
              <a:t>:</a:t>
            </a:r>
          </a:p>
        </p:txBody>
      </p:sp>
      <p:sp>
        <p:nvSpPr>
          <p:cNvPr id="11" name="5 Dikdörtgen"/>
          <p:cNvSpPr/>
          <p:nvPr/>
        </p:nvSpPr>
        <p:spPr>
          <a:xfrm>
            <a:off x="728053" y="3962400"/>
            <a:ext cx="11049000" cy="2308324"/>
          </a:xfrm>
          <a:prstGeom prst="rect">
            <a:avLst/>
          </a:prstGeom>
        </p:spPr>
        <p:txBody>
          <a:bodyPr wrap="square">
            <a:spAutoFit/>
          </a:bodyPr>
          <a:lstStyle/>
          <a:p>
            <a:pPr>
              <a:lnSpc>
                <a:spcPct val="150000"/>
              </a:lnSpc>
            </a:pPr>
            <a:r>
              <a:rPr lang="tr-TR" sz="2400" dirty="0">
                <a:latin typeface="+mj-lt"/>
              </a:rPr>
              <a:t> </a:t>
            </a:r>
            <a:r>
              <a:rPr lang="en-US" sz="2400" dirty="0">
                <a:latin typeface="+mj-lt"/>
              </a:rPr>
              <a:t>the addition of further </a:t>
            </a:r>
            <a:r>
              <a:rPr lang="en-US" sz="2400" b="1" dirty="0">
                <a:solidFill>
                  <a:schemeClr val="accent6">
                    <a:lumMod val="75000"/>
                  </a:schemeClr>
                </a:solidFill>
                <a:latin typeface="+mj-lt"/>
              </a:rPr>
              <a:t>dexamethasone </a:t>
            </a:r>
            <a:r>
              <a:rPr lang="en-US" sz="2400" dirty="0">
                <a:latin typeface="+mj-lt"/>
              </a:rPr>
              <a:t>(max 20 mg/day) and/or a</a:t>
            </a:r>
            <a:r>
              <a:rPr lang="en-US" sz="2400" dirty="0">
                <a:solidFill>
                  <a:srgbClr val="FF0000"/>
                </a:solidFill>
                <a:latin typeface="+mj-lt"/>
              </a:rPr>
              <a:t> </a:t>
            </a:r>
            <a:r>
              <a:rPr lang="en-US" sz="2400" b="1" dirty="0">
                <a:solidFill>
                  <a:schemeClr val="accent6">
                    <a:lumMod val="50000"/>
                  </a:schemeClr>
                </a:solidFill>
                <a:latin typeface="+mj-lt"/>
              </a:rPr>
              <a:t>benzodiazepine </a:t>
            </a:r>
            <a:r>
              <a:rPr lang="en-US" sz="2400" b="1" dirty="0">
                <a:latin typeface="+mj-lt"/>
              </a:rPr>
              <a:t>(</a:t>
            </a:r>
            <a:r>
              <a:rPr lang="en-US" sz="2400" dirty="0">
                <a:latin typeface="+mj-lt"/>
              </a:rPr>
              <a:t>e.g. </a:t>
            </a:r>
            <a:r>
              <a:rPr lang="en-US" sz="2400" dirty="0" err="1">
                <a:latin typeface="+mj-lt"/>
              </a:rPr>
              <a:t>lorazepam</a:t>
            </a:r>
            <a:r>
              <a:rPr lang="en-US" sz="2400" dirty="0">
                <a:latin typeface="+mj-lt"/>
              </a:rPr>
              <a:t> max 4 mg iv) may help to counter increased patient anxiety and possible anticipatory emesis</a:t>
            </a:r>
            <a:r>
              <a:rPr lang="tr-TR" sz="2400" dirty="0">
                <a:latin typeface="+mj-lt"/>
              </a:rPr>
              <a:t>. </a:t>
            </a:r>
            <a:r>
              <a:rPr lang="en-US" sz="2400" dirty="0">
                <a:latin typeface="+mj-lt"/>
              </a:rPr>
              <a:t>. An alternative is to </a:t>
            </a:r>
            <a:r>
              <a:rPr lang="en-US" sz="2400" b="1" dirty="0">
                <a:solidFill>
                  <a:schemeClr val="tx2">
                    <a:lumMod val="60000"/>
                    <a:lumOff val="40000"/>
                  </a:schemeClr>
                </a:solidFill>
                <a:latin typeface="+mj-lt"/>
              </a:rPr>
              <a:t>switch to a different serotonin antagonist</a:t>
            </a:r>
            <a:r>
              <a:rPr lang="en-US" sz="2400" dirty="0">
                <a:latin typeface="+mj-lt"/>
              </a:rPr>
              <a:t>, since there is an incomplete cross-resistance between agents</a:t>
            </a:r>
            <a:endParaRPr lang="tr-TR" sz="2400" dirty="0">
              <a:latin typeface="+mj-lt"/>
            </a:endParaRPr>
          </a:p>
        </p:txBody>
      </p:sp>
      <p:sp>
        <p:nvSpPr>
          <p:cNvPr id="13" name="8 Metin kutusu"/>
          <p:cNvSpPr txBox="1"/>
          <p:nvPr/>
        </p:nvSpPr>
        <p:spPr>
          <a:xfrm flipH="1">
            <a:off x="275127" y="3357939"/>
            <a:ext cx="508000" cy="604461"/>
          </a:xfrm>
          <a:prstGeom prst="rect">
            <a:avLst/>
          </a:prstGeom>
          <a:noFill/>
        </p:spPr>
        <p:txBody>
          <a:bodyPr wrap="square" rtlCol="0">
            <a:spAutoFit/>
          </a:bodyPr>
          <a:lstStyle/>
          <a:p>
            <a:pPr>
              <a:lnSpc>
                <a:spcPct val="130000"/>
              </a:lnSpc>
            </a:pPr>
            <a:r>
              <a:rPr lang="en-US" sz="2800" dirty="0">
                <a:solidFill>
                  <a:schemeClr val="tx2">
                    <a:lumMod val="50000"/>
                  </a:schemeClr>
                </a:solidFill>
                <a:sym typeface="Wingdings"/>
              </a:rPr>
              <a:t></a:t>
            </a:r>
            <a:endParaRPr lang="tr-TR" sz="2800" b="1" dirty="0">
              <a:solidFill>
                <a:schemeClr val="tx2">
                  <a:lumMod val="50000"/>
                </a:schemeClr>
              </a:solidFill>
            </a:endParaRPr>
          </a:p>
        </p:txBody>
      </p:sp>
    </p:spTree>
    <p:extLst>
      <p:ext uri="{BB962C8B-B14F-4D97-AF65-F5344CB8AC3E}">
        <p14:creationId xmlns:p14="http://schemas.microsoft.com/office/powerpoint/2010/main" val="12596575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idx="4294967295"/>
          </p:nvPr>
        </p:nvSpPr>
        <p:spPr>
          <a:xfrm>
            <a:off x="609600" y="3810000"/>
            <a:ext cx="10287000" cy="990600"/>
          </a:xfrm>
          <a:prstGeom prst="rect">
            <a:avLst/>
          </a:prstGeom>
        </p:spPr>
        <p:txBody>
          <a:bodyPr>
            <a:noAutofit/>
          </a:bodyPr>
          <a:lstStyle/>
          <a:p>
            <a:pPr marL="342900" indent="-342900" algn="ctr">
              <a:lnSpc>
                <a:spcPct val="170000"/>
              </a:lnSpc>
              <a:buNone/>
            </a:pPr>
            <a:r>
              <a:rPr lang="en-US" sz="2400" dirty="0">
                <a:latin typeface="+mj-lt"/>
              </a:rPr>
              <a:t>It is characterized by mucosal damage</a:t>
            </a:r>
            <a:r>
              <a:rPr lang="tr-TR" sz="2400" dirty="0">
                <a:latin typeface="+mj-lt"/>
              </a:rPr>
              <a:t> </a:t>
            </a:r>
          </a:p>
          <a:p>
            <a:pPr marL="342900" indent="-342900" algn="ctr">
              <a:lnSpc>
                <a:spcPct val="170000"/>
              </a:lnSpc>
              <a:buNone/>
            </a:pPr>
            <a:r>
              <a:rPr lang="en-US" sz="2400" dirty="0">
                <a:latin typeface="+mj-lt"/>
              </a:rPr>
              <a:t>ranging from </a:t>
            </a:r>
            <a:r>
              <a:rPr lang="en-US" sz="2400" dirty="0">
                <a:solidFill>
                  <a:srgbClr val="FF0000"/>
                </a:solidFill>
                <a:latin typeface="+mj-lt"/>
              </a:rPr>
              <a:t>mild inflammation to extensive ulceration, </a:t>
            </a:r>
            <a:endParaRPr lang="tr-TR" sz="2400" dirty="0">
              <a:solidFill>
                <a:srgbClr val="FF0000"/>
              </a:solidFill>
              <a:latin typeface="+mj-lt"/>
            </a:endParaRPr>
          </a:p>
          <a:p>
            <a:pPr marL="342900" indent="-342900" algn="ctr">
              <a:lnSpc>
                <a:spcPct val="170000"/>
              </a:lnSpc>
              <a:buNone/>
            </a:pPr>
            <a:r>
              <a:rPr lang="en-US" sz="2400" dirty="0">
                <a:latin typeface="+mj-lt"/>
              </a:rPr>
              <a:t>which may affect the oral cavity</a:t>
            </a:r>
            <a:r>
              <a:rPr lang="tr-TR" sz="2400" dirty="0">
                <a:latin typeface="+mj-lt"/>
              </a:rPr>
              <a:t> </a:t>
            </a:r>
            <a:r>
              <a:rPr lang="en-US" sz="2400" dirty="0">
                <a:latin typeface="+mj-lt"/>
              </a:rPr>
              <a:t>and other parts of the alimentary tract.</a:t>
            </a:r>
            <a:endParaRPr lang="tr-TR" sz="2400" dirty="0">
              <a:latin typeface="+mj-lt"/>
            </a:endParaRPr>
          </a:p>
          <a:p>
            <a:pPr marL="342900" indent="-342900" algn="ctr">
              <a:lnSpc>
                <a:spcPct val="170000"/>
              </a:lnSpc>
              <a:buNone/>
            </a:pPr>
            <a:endParaRPr lang="tr-TR" sz="2400" dirty="0">
              <a:latin typeface="+mj-lt"/>
            </a:endParaRPr>
          </a:p>
          <a:p>
            <a:pPr algn="ctr">
              <a:lnSpc>
                <a:spcPct val="170000"/>
              </a:lnSpc>
            </a:pPr>
            <a:endParaRPr lang="tr-TR" sz="2400" dirty="0">
              <a:latin typeface="+mj-lt"/>
            </a:endParaRPr>
          </a:p>
        </p:txBody>
      </p:sp>
      <p:pic>
        <p:nvPicPr>
          <p:cNvPr id="117770" name="Picture 10"/>
          <p:cNvPicPr>
            <a:picLocks noChangeAspect="1" noChangeArrowheads="1"/>
          </p:cNvPicPr>
          <p:nvPr/>
        </p:nvPicPr>
        <p:blipFill>
          <a:blip r:embed="rId2" cstate="print"/>
          <a:srcRect/>
          <a:stretch>
            <a:fillRect/>
          </a:stretch>
        </p:blipFill>
        <p:spPr bwMode="auto">
          <a:xfrm>
            <a:off x="4267200" y="1447800"/>
            <a:ext cx="2705669" cy="2324100"/>
          </a:xfrm>
          <a:prstGeom prst="rect">
            <a:avLst/>
          </a:prstGeom>
          <a:noFill/>
          <a:ln w="9525">
            <a:noFill/>
            <a:miter lim="800000"/>
            <a:headEnd/>
            <a:tailEnd/>
          </a:ln>
        </p:spPr>
      </p:pic>
      <p:sp>
        <p:nvSpPr>
          <p:cNvPr id="7" name="6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Mucosal Origin</a:t>
            </a:r>
          </a:p>
        </p:txBody>
      </p:sp>
    </p:spTree>
    <p:extLst>
      <p:ext uri="{BB962C8B-B14F-4D97-AF65-F5344CB8AC3E}">
        <p14:creationId xmlns:p14="http://schemas.microsoft.com/office/powerpoint/2010/main" val="20801313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idx="4294967295"/>
          </p:nvPr>
        </p:nvSpPr>
        <p:spPr>
          <a:xfrm>
            <a:off x="762000" y="2743200"/>
            <a:ext cx="10769600" cy="4114800"/>
          </a:xfrm>
          <a:prstGeom prst="rect">
            <a:avLst/>
          </a:prstGeom>
        </p:spPr>
        <p:txBody>
          <a:bodyPr>
            <a:normAutofit fontScale="77500" lnSpcReduction="20000"/>
          </a:bodyPr>
          <a:lstStyle/>
          <a:p>
            <a:pPr marL="342900" indent="-342900">
              <a:lnSpc>
                <a:spcPct val="200000"/>
              </a:lnSpc>
              <a:buNone/>
            </a:pPr>
            <a:endParaRPr lang="tr-TR" dirty="0"/>
          </a:p>
          <a:p>
            <a:pPr marL="342900" indent="-342900">
              <a:lnSpc>
                <a:spcPct val="200000"/>
              </a:lnSpc>
              <a:buFont typeface="+mj-lt"/>
              <a:buAutoNum type="arabicPeriod"/>
            </a:pPr>
            <a:r>
              <a:rPr lang="en-US" dirty="0"/>
              <a:t>Mucositis is associated with an increased risk of systemic infection resulting from </a:t>
            </a:r>
            <a:r>
              <a:rPr lang="en-US" dirty="0" err="1"/>
              <a:t>bacteraemia</a:t>
            </a:r>
            <a:r>
              <a:rPr lang="en-US" dirty="0"/>
              <a:t> associated with the breakdown of mucosal barriers. </a:t>
            </a:r>
            <a:endParaRPr lang="tr-TR" dirty="0"/>
          </a:p>
          <a:p>
            <a:pPr marL="342900" indent="-342900">
              <a:lnSpc>
                <a:spcPct val="200000"/>
              </a:lnSpc>
              <a:buFont typeface="+mj-lt"/>
              <a:buAutoNum type="arabicPeriod"/>
            </a:pPr>
            <a:r>
              <a:rPr lang="en-US" dirty="0">
                <a:solidFill>
                  <a:schemeClr val="accent3"/>
                </a:solidFill>
              </a:rPr>
              <a:t>Mucositis-associated pain and infection cause significant morbidity and mortality</a:t>
            </a:r>
            <a:r>
              <a:rPr lang="en-US" dirty="0"/>
              <a:t>. </a:t>
            </a:r>
            <a:endParaRPr lang="tr-TR" dirty="0"/>
          </a:p>
          <a:p>
            <a:pPr marL="342900" indent="-342900">
              <a:lnSpc>
                <a:spcPct val="200000"/>
              </a:lnSpc>
              <a:buFont typeface="+mj-lt"/>
              <a:buAutoNum type="arabicPeriod"/>
            </a:pPr>
            <a:r>
              <a:rPr lang="en-US" dirty="0">
                <a:solidFill>
                  <a:srgbClr val="C00000"/>
                </a:solidFill>
              </a:rPr>
              <a:t>Both the severity and the duration of oral mucositis are decreased RIC regimens compared to myeloablative HSCT</a:t>
            </a:r>
            <a:r>
              <a:rPr lang="tr-TR" dirty="0">
                <a:solidFill>
                  <a:srgbClr val="C00000"/>
                </a:solidFill>
              </a:rPr>
              <a:t>..</a:t>
            </a:r>
            <a:r>
              <a:rPr lang="en-US" dirty="0">
                <a:solidFill>
                  <a:srgbClr val="C00000"/>
                </a:solidFill>
              </a:rPr>
              <a:t> </a:t>
            </a:r>
          </a:p>
          <a:p>
            <a:pPr>
              <a:lnSpc>
                <a:spcPct val="200000"/>
              </a:lnSpc>
            </a:pPr>
            <a:endParaRPr lang="tr-TR" dirty="0"/>
          </a:p>
        </p:txBody>
      </p:sp>
      <p:pic>
        <p:nvPicPr>
          <p:cNvPr id="5" name="Picture 5"/>
          <p:cNvPicPr>
            <a:picLocks noChangeAspect="1" noChangeArrowheads="1"/>
          </p:cNvPicPr>
          <p:nvPr/>
        </p:nvPicPr>
        <p:blipFill>
          <a:blip r:embed="rId3" cstate="print"/>
          <a:srcRect/>
          <a:stretch>
            <a:fillRect/>
          </a:stretch>
        </p:blipFill>
        <p:spPr bwMode="auto">
          <a:xfrm>
            <a:off x="6553200" y="1143003"/>
            <a:ext cx="2743200" cy="1981203"/>
          </a:xfrm>
          <a:prstGeom prst="rect">
            <a:avLst/>
          </a:prstGeom>
          <a:noFill/>
          <a:ln w="9525">
            <a:noFill/>
            <a:miter lim="800000"/>
            <a:headEnd/>
            <a:tailEnd/>
          </a:ln>
        </p:spPr>
      </p:pic>
      <p:sp>
        <p:nvSpPr>
          <p:cNvPr id="7" name="6 Dikdörtgen"/>
          <p:cNvSpPr/>
          <p:nvPr/>
        </p:nvSpPr>
        <p:spPr>
          <a:xfrm>
            <a:off x="609600" y="1115163"/>
            <a:ext cx="5486400" cy="1932837"/>
          </a:xfrm>
          <a:prstGeom prst="rect">
            <a:avLst/>
          </a:prstGeom>
        </p:spPr>
        <p:txBody>
          <a:bodyPr wrap="square">
            <a:spAutoFit/>
          </a:bodyPr>
          <a:lstStyle/>
          <a:p>
            <a:pPr marL="342900" indent="-342900">
              <a:lnSpc>
                <a:spcPct val="170000"/>
              </a:lnSpc>
            </a:pPr>
            <a:r>
              <a:rPr lang="tr-TR" sz="2400" dirty="0">
                <a:solidFill>
                  <a:srgbClr val="FF0000"/>
                </a:solidFill>
                <a:latin typeface="+mj-lt"/>
              </a:rPr>
              <a:t>          </a:t>
            </a:r>
            <a:r>
              <a:rPr lang="en-US" sz="2400" dirty="0">
                <a:solidFill>
                  <a:srgbClr val="FF0000"/>
                </a:solidFill>
                <a:latin typeface="+mj-lt"/>
              </a:rPr>
              <a:t>Typically, oral mucositis peaks between</a:t>
            </a:r>
            <a:r>
              <a:rPr lang="tr-TR" sz="2400" dirty="0">
                <a:solidFill>
                  <a:srgbClr val="FF0000"/>
                </a:solidFill>
                <a:latin typeface="+mj-lt"/>
              </a:rPr>
              <a:t> </a:t>
            </a:r>
            <a:r>
              <a:rPr lang="en-US" sz="2400" dirty="0">
                <a:solidFill>
                  <a:srgbClr val="FF0000"/>
                </a:solidFill>
                <a:latin typeface="+mj-lt"/>
              </a:rPr>
              <a:t>day 6 </a:t>
            </a:r>
            <a:r>
              <a:rPr lang="tr-TR" sz="2400" dirty="0">
                <a:solidFill>
                  <a:srgbClr val="FF0000"/>
                </a:solidFill>
                <a:latin typeface="+mj-lt"/>
              </a:rPr>
              <a:t> </a:t>
            </a:r>
            <a:r>
              <a:rPr lang="en-US" sz="2400" dirty="0">
                <a:solidFill>
                  <a:srgbClr val="FF0000"/>
                </a:solidFill>
                <a:latin typeface="+mj-lt"/>
              </a:rPr>
              <a:t>and 12, and resolution coincides </a:t>
            </a:r>
            <a:r>
              <a:rPr lang="tr-TR" sz="2400" dirty="0">
                <a:solidFill>
                  <a:srgbClr val="FF0000"/>
                </a:solidFill>
                <a:latin typeface="+mj-lt"/>
              </a:rPr>
              <a:t> </a:t>
            </a:r>
            <a:r>
              <a:rPr lang="en-US" sz="2400" dirty="0">
                <a:solidFill>
                  <a:srgbClr val="FF0000"/>
                </a:solidFill>
                <a:latin typeface="+mj-lt"/>
              </a:rPr>
              <a:t>with</a:t>
            </a:r>
            <a:r>
              <a:rPr lang="tr-TR" sz="2400" dirty="0">
                <a:solidFill>
                  <a:srgbClr val="FF0000"/>
                </a:solidFill>
                <a:latin typeface="+mj-lt"/>
              </a:rPr>
              <a:t> </a:t>
            </a:r>
            <a:r>
              <a:rPr lang="en-US" sz="2400" dirty="0">
                <a:solidFill>
                  <a:srgbClr val="FF0000"/>
                </a:solidFill>
                <a:latin typeface="+mj-lt"/>
              </a:rPr>
              <a:t>engraftment. </a:t>
            </a:r>
            <a:endParaRPr lang="tr-TR" sz="2400" dirty="0">
              <a:solidFill>
                <a:srgbClr val="FF0000"/>
              </a:solidFill>
              <a:latin typeface="+mj-lt"/>
            </a:endParaRPr>
          </a:p>
        </p:txBody>
      </p:sp>
      <p:sp>
        <p:nvSpPr>
          <p:cNvPr id="8" name="7 Dikey Kaydırma"/>
          <p:cNvSpPr/>
          <p:nvPr/>
        </p:nvSpPr>
        <p:spPr>
          <a:xfrm>
            <a:off x="711200" y="1267563"/>
            <a:ext cx="508000" cy="457200"/>
          </a:xfrm>
          <a:prstGeom prst="verticalScroll">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p>
        </p:txBody>
      </p:sp>
      <p:sp>
        <p:nvSpPr>
          <p:cNvPr id="9" name="8 Metin kutusu"/>
          <p:cNvSpPr txBox="1"/>
          <p:nvPr/>
        </p:nvSpPr>
        <p:spPr>
          <a:xfrm flipH="1">
            <a:off x="787400" y="1343763"/>
            <a:ext cx="508000" cy="381000"/>
          </a:xfrm>
          <a:prstGeom prst="rect">
            <a:avLst/>
          </a:prstGeom>
          <a:noFill/>
        </p:spPr>
        <p:txBody>
          <a:bodyPr wrap="square" rtlCol="0">
            <a:spAutoFit/>
          </a:bodyPr>
          <a:lstStyle/>
          <a:p>
            <a:r>
              <a:rPr lang="en-US" dirty="0">
                <a:solidFill>
                  <a:srgbClr val="FF0000"/>
                </a:solidFill>
                <a:sym typeface="Wingdings"/>
              </a:rPr>
              <a:t></a:t>
            </a:r>
            <a:endParaRPr lang="tr-TR" b="1" dirty="0">
              <a:solidFill>
                <a:srgbClr val="FF0000"/>
              </a:solidFill>
            </a:endParaRPr>
          </a:p>
        </p:txBody>
      </p:sp>
      <p:pic>
        <p:nvPicPr>
          <p:cNvPr id="12" name="Picture 2" descr="İlgili resim"/>
          <p:cNvPicPr>
            <a:picLocks noChangeAspect="1" noChangeArrowheads="1"/>
          </p:cNvPicPr>
          <p:nvPr/>
        </p:nvPicPr>
        <p:blipFill>
          <a:blip r:embed="rId4" cstate="print"/>
          <a:srcRect/>
          <a:stretch>
            <a:fillRect/>
          </a:stretch>
        </p:blipFill>
        <p:spPr bwMode="auto">
          <a:xfrm>
            <a:off x="9372600" y="1142997"/>
            <a:ext cx="2362200" cy="1981200"/>
          </a:xfrm>
          <a:prstGeom prst="rect">
            <a:avLst/>
          </a:prstGeom>
          <a:noFill/>
        </p:spPr>
      </p:pic>
      <p:sp>
        <p:nvSpPr>
          <p:cNvPr id="13" name="12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Mucosal Origin</a:t>
            </a:r>
            <a:r>
              <a:rPr lang="tr-TR" sz="2400" b="1" dirty="0">
                <a:solidFill>
                  <a:srgbClr val="C00000"/>
                </a:solidFill>
              </a:rPr>
              <a:t> /</a:t>
            </a:r>
            <a:r>
              <a:rPr lang="en-US" sz="2400" b="1" dirty="0">
                <a:solidFill>
                  <a:srgbClr val="C00000"/>
                </a:solidFill>
              </a:rPr>
              <a:t> ORAL </a:t>
            </a:r>
            <a:r>
              <a:rPr lang="tr-TR" sz="2400" b="1" dirty="0">
                <a:solidFill>
                  <a:srgbClr val="C00000"/>
                </a:solidFill>
              </a:rPr>
              <a:t>M</a:t>
            </a:r>
            <a:r>
              <a:rPr lang="en-US" sz="2400" b="1" dirty="0">
                <a:solidFill>
                  <a:srgbClr val="C00000"/>
                </a:solidFill>
              </a:rPr>
              <a:t>UCOS</a:t>
            </a:r>
            <a:r>
              <a:rPr lang="tr-TR" sz="2400" b="1" dirty="0">
                <a:solidFill>
                  <a:srgbClr val="C00000"/>
                </a:solidFill>
              </a:rPr>
              <a:t>I</a:t>
            </a:r>
            <a:r>
              <a:rPr lang="en-US" sz="2400" b="1" dirty="0">
                <a:solidFill>
                  <a:srgbClr val="C00000"/>
                </a:solidFill>
              </a:rPr>
              <a:t>T</a:t>
            </a:r>
            <a:r>
              <a:rPr lang="tr-TR" sz="2400" b="1" dirty="0">
                <a:solidFill>
                  <a:srgbClr val="C00000"/>
                </a:solidFill>
              </a:rPr>
              <a:t>I</a:t>
            </a:r>
            <a:r>
              <a:rPr lang="en-US" sz="2400" b="1" dirty="0">
                <a:solidFill>
                  <a:srgbClr val="C00000"/>
                </a:solidFill>
              </a:rPr>
              <a:t>S</a:t>
            </a:r>
            <a:r>
              <a:rPr lang="tr-TR" sz="2400" b="1" dirty="0">
                <a:solidFill>
                  <a:srgbClr val="C00000"/>
                </a:solidFill>
              </a:rPr>
              <a:t> </a:t>
            </a:r>
            <a:endParaRPr lang="tr-TR" sz="2400" b="1" u="sng" dirty="0">
              <a:solidFill>
                <a:srgbClr val="C00000"/>
              </a:solidFill>
            </a:endParaRPr>
          </a:p>
        </p:txBody>
      </p:sp>
    </p:spTree>
    <p:extLst>
      <p:ext uri="{BB962C8B-B14F-4D97-AF65-F5344CB8AC3E}">
        <p14:creationId xmlns:p14="http://schemas.microsoft.com/office/powerpoint/2010/main" val="1796190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2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idx="4294967295"/>
          </p:nvPr>
        </p:nvSpPr>
        <p:spPr>
          <a:xfrm>
            <a:off x="609600" y="1676400"/>
            <a:ext cx="10464800" cy="4419600"/>
          </a:xfrm>
          <a:prstGeom prst="rect">
            <a:avLst/>
          </a:prstGeom>
        </p:spPr>
        <p:txBody>
          <a:bodyPr>
            <a:noAutofit/>
          </a:bodyPr>
          <a:lstStyle/>
          <a:p>
            <a:pPr marL="342900" indent="-342900">
              <a:lnSpc>
                <a:spcPct val="150000"/>
              </a:lnSpc>
              <a:buFont typeface="+mj-lt"/>
              <a:buAutoNum type="arabicPeriod"/>
            </a:pPr>
            <a:r>
              <a:rPr lang="en-US" sz="2000" u="sng" dirty="0">
                <a:solidFill>
                  <a:srgbClr val="FF0000"/>
                </a:solidFill>
                <a:latin typeface="Calibri" pitchFamily="34" charset="0"/>
              </a:rPr>
              <a:t>Routine mouth care </a:t>
            </a:r>
            <a:r>
              <a:rPr lang="en-US" sz="2000" dirty="0">
                <a:latin typeface="Calibri" pitchFamily="34" charset="0"/>
              </a:rPr>
              <a:t>typically consists of daily assessments by trained nurses using standardized tools to evaluate oral mucositis, pain and other oral complaints. </a:t>
            </a:r>
            <a:endParaRPr lang="tr-TR" sz="2000" dirty="0">
              <a:latin typeface="Calibri" pitchFamily="34" charset="0"/>
            </a:endParaRPr>
          </a:p>
          <a:p>
            <a:pPr marL="342900" indent="-342900">
              <a:lnSpc>
                <a:spcPct val="150000"/>
              </a:lnSpc>
              <a:buFont typeface="+mj-lt"/>
              <a:buAutoNum type="arabicPeriod"/>
            </a:pPr>
            <a:r>
              <a:rPr lang="tr-TR" sz="2000" dirty="0">
                <a:latin typeface="Calibri" pitchFamily="34" charset="0"/>
              </a:rPr>
              <a:t>Gentle</a:t>
            </a:r>
            <a:r>
              <a:rPr lang="en-US" sz="2000" dirty="0">
                <a:latin typeface="Calibri" pitchFamily="34" charset="0"/>
              </a:rPr>
              <a:t> rinses (e.g. </a:t>
            </a:r>
            <a:r>
              <a:rPr lang="en-US" sz="2000" u="sng" dirty="0">
                <a:solidFill>
                  <a:srgbClr val="FF0000"/>
                </a:solidFill>
                <a:latin typeface="Calibri" pitchFamily="34" charset="0"/>
              </a:rPr>
              <a:t>water, saline, sodium bicarbonate</a:t>
            </a:r>
            <a:r>
              <a:rPr lang="en-US" sz="2000" dirty="0">
                <a:latin typeface="Calibri" pitchFamily="34" charset="0"/>
              </a:rPr>
              <a:t>) are used routinely to remove debris and keep the oral tissues moist. </a:t>
            </a:r>
            <a:endParaRPr lang="tr-TR" sz="2000" dirty="0">
              <a:latin typeface="Calibri" pitchFamily="34" charset="0"/>
            </a:endParaRPr>
          </a:p>
          <a:p>
            <a:pPr marL="342900" indent="-342900">
              <a:lnSpc>
                <a:spcPct val="150000"/>
              </a:lnSpc>
              <a:buFont typeface="+mj-lt"/>
              <a:buAutoNum type="arabicPeriod"/>
            </a:pPr>
            <a:r>
              <a:rPr lang="en-US" sz="2000" dirty="0">
                <a:latin typeface="Calibri" pitchFamily="34" charset="0"/>
              </a:rPr>
              <a:t>Patients should use a </a:t>
            </a:r>
            <a:r>
              <a:rPr lang="en-US" sz="2000" dirty="0">
                <a:solidFill>
                  <a:srgbClr val="FF0000"/>
                </a:solidFill>
                <a:latin typeface="Calibri" pitchFamily="34" charset="0"/>
              </a:rPr>
              <a:t>soft toothbrush </a:t>
            </a:r>
            <a:r>
              <a:rPr lang="en-US" sz="2000" dirty="0">
                <a:latin typeface="Calibri" pitchFamily="34" charset="0"/>
              </a:rPr>
              <a:t>or dental plaque accumulatio</a:t>
            </a:r>
            <a:r>
              <a:rPr lang="tr-TR" sz="2000" dirty="0">
                <a:latin typeface="Calibri" pitchFamily="34" charset="0"/>
              </a:rPr>
              <a:t>n</a:t>
            </a:r>
            <a:endParaRPr lang="en-US" sz="2000" dirty="0">
              <a:latin typeface="Calibri" pitchFamily="34" charset="0"/>
            </a:endParaRPr>
          </a:p>
          <a:p>
            <a:pPr>
              <a:lnSpc>
                <a:spcPct val="150000"/>
              </a:lnSpc>
            </a:pPr>
            <a:endParaRPr lang="tr-TR" sz="2000" dirty="0">
              <a:latin typeface="Calibri" pitchFamily="34" charset="0"/>
            </a:endParaRPr>
          </a:p>
        </p:txBody>
      </p:sp>
      <p:sp>
        <p:nvSpPr>
          <p:cNvPr id="7" name="6 Dikdörtgen"/>
          <p:cNvSpPr/>
          <p:nvPr/>
        </p:nvSpPr>
        <p:spPr>
          <a:xfrm>
            <a:off x="609600" y="990600"/>
            <a:ext cx="9550400" cy="523220"/>
          </a:xfrm>
          <a:prstGeom prst="rect">
            <a:avLst/>
          </a:prstGeom>
        </p:spPr>
        <p:txBody>
          <a:bodyPr wrap="square">
            <a:spAutoFit/>
          </a:bodyPr>
          <a:lstStyle/>
          <a:p>
            <a:r>
              <a:rPr lang="tr-TR" sz="2800" b="1" u="sng" dirty="0">
                <a:solidFill>
                  <a:schemeClr val="accent3">
                    <a:lumMod val="75000"/>
                  </a:schemeClr>
                </a:solidFill>
                <a:latin typeface="+mj-lt"/>
              </a:rPr>
              <a:t>F</a:t>
            </a:r>
            <a:r>
              <a:rPr lang="en-US" sz="2800" b="1" u="sng" dirty="0">
                <a:solidFill>
                  <a:schemeClr val="accent3">
                    <a:lumMod val="75000"/>
                  </a:schemeClr>
                </a:solidFill>
                <a:latin typeface="+mj-lt"/>
              </a:rPr>
              <a:t>or the prevention of mucositis</a:t>
            </a:r>
            <a:r>
              <a:rPr lang="tr-TR" sz="2800" b="1" u="sng" dirty="0">
                <a:solidFill>
                  <a:schemeClr val="accent3">
                    <a:lumMod val="75000"/>
                  </a:schemeClr>
                </a:solidFill>
                <a:latin typeface="+mj-lt"/>
              </a:rPr>
              <a:t> </a:t>
            </a:r>
            <a:r>
              <a:rPr lang="tr-TR" sz="2800" u="sng" dirty="0">
                <a:solidFill>
                  <a:schemeClr val="accent4"/>
                </a:solidFill>
                <a:latin typeface="+mj-lt"/>
              </a:rPr>
              <a:t>; </a:t>
            </a:r>
            <a:r>
              <a:rPr lang="en-US" sz="2800" u="sng" dirty="0">
                <a:solidFill>
                  <a:schemeClr val="accent4"/>
                </a:solidFill>
                <a:latin typeface="+mj-lt"/>
              </a:rPr>
              <a:t>Routine</a:t>
            </a:r>
            <a:r>
              <a:rPr lang="tr-TR" sz="2800" u="sng" dirty="0">
                <a:solidFill>
                  <a:schemeClr val="accent4"/>
                </a:solidFill>
                <a:latin typeface="+mj-lt"/>
              </a:rPr>
              <a:t> Care</a:t>
            </a:r>
            <a:r>
              <a:rPr lang="en-US" sz="2800" u="sng" dirty="0">
                <a:solidFill>
                  <a:schemeClr val="accent4"/>
                </a:solidFill>
                <a:latin typeface="+mj-lt"/>
              </a:rPr>
              <a:t> </a:t>
            </a:r>
            <a:endParaRPr lang="tr-TR" sz="2800" u="sng" dirty="0">
              <a:solidFill>
                <a:schemeClr val="accent4"/>
              </a:solidFill>
              <a:latin typeface="+mj-lt"/>
            </a:endParaRPr>
          </a:p>
        </p:txBody>
      </p:sp>
      <p:pic>
        <p:nvPicPr>
          <p:cNvPr id="11" name="Picture 2" descr="mucositis patient care ile ilgili görsel sonucu"/>
          <p:cNvPicPr>
            <a:picLocks noChangeAspect="1" noChangeArrowheads="1"/>
          </p:cNvPicPr>
          <p:nvPr/>
        </p:nvPicPr>
        <p:blipFill>
          <a:blip r:embed="rId2" cstate="print"/>
          <a:srcRect/>
          <a:stretch>
            <a:fillRect/>
          </a:stretch>
        </p:blipFill>
        <p:spPr bwMode="auto">
          <a:xfrm>
            <a:off x="762000" y="4191000"/>
            <a:ext cx="10896600" cy="2590800"/>
          </a:xfrm>
          <a:prstGeom prst="rect">
            <a:avLst/>
          </a:prstGeom>
          <a:noFill/>
        </p:spPr>
      </p:pic>
      <p:sp>
        <p:nvSpPr>
          <p:cNvPr id="12" name="11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Mucosal Origin</a:t>
            </a:r>
            <a:r>
              <a:rPr lang="tr-TR" sz="2400" b="1" dirty="0">
                <a:solidFill>
                  <a:srgbClr val="C00000"/>
                </a:solidFill>
              </a:rPr>
              <a:t> /</a:t>
            </a:r>
            <a:r>
              <a:rPr lang="en-US" sz="2400" b="1" dirty="0">
                <a:solidFill>
                  <a:srgbClr val="C00000"/>
                </a:solidFill>
              </a:rPr>
              <a:t> ORAL </a:t>
            </a:r>
            <a:r>
              <a:rPr lang="tr-TR" sz="2400" b="1" dirty="0">
                <a:solidFill>
                  <a:srgbClr val="C00000"/>
                </a:solidFill>
              </a:rPr>
              <a:t>M</a:t>
            </a:r>
            <a:r>
              <a:rPr lang="en-US" sz="2400" b="1" dirty="0">
                <a:solidFill>
                  <a:srgbClr val="C00000"/>
                </a:solidFill>
              </a:rPr>
              <a:t>UCOS</a:t>
            </a:r>
            <a:r>
              <a:rPr lang="tr-TR" sz="2400" b="1" dirty="0">
                <a:solidFill>
                  <a:srgbClr val="C00000"/>
                </a:solidFill>
              </a:rPr>
              <a:t>I</a:t>
            </a:r>
            <a:r>
              <a:rPr lang="en-US" sz="2400" b="1" dirty="0">
                <a:solidFill>
                  <a:srgbClr val="C00000"/>
                </a:solidFill>
              </a:rPr>
              <a:t>T</a:t>
            </a:r>
            <a:r>
              <a:rPr lang="tr-TR" sz="2400" b="1" dirty="0">
                <a:solidFill>
                  <a:srgbClr val="C00000"/>
                </a:solidFill>
              </a:rPr>
              <a:t>I</a:t>
            </a:r>
            <a:r>
              <a:rPr lang="en-US" sz="2400" b="1" dirty="0">
                <a:solidFill>
                  <a:srgbClr val="C00000"/>
                </a:solidFill>
              </a:rPr>
              <a:t>S</a:t>
            </a:r>
            <a:r>
              <a:rPr lang="tr-TR" sz="2400" b="1" dirty="0">
                <a:solidFill>
                  <a:srgbClr val="C00000"/>
                </a:solidFill>
              </a:rPr>
              <a:t> </a:t>
            </a:r>
            <a:endParaRPr lang="tr-TR" sz="2400" b="1" u="sng" dirty="0">
              <a:solidFill>
                <a:srgbClr val="C00000"/>
              </a:solidFill>
            </a:endParaRPr>
          </a:p>
        </p:txBody>
      </p:sp>
    </p:spTree>
    <p:extLst>
      <p:ext uri="{BB962C8B-B14F-4D97-AF65-F5344CB8AC3E}">
        <p14:creationId xmlns:p14="http://schemas.microsoft.com/office/powerpoint/2010/main" val="806343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idx="4294967295"/>
          </p:nvPr>
        </p:nvSpPr>
        <p:spPr>
          <a:xfrm>
            <a:off x="838200" y="1676400"/>
            <a:ext cx="10820400" cy="4292072"/>
          </a:xfrm>
          <a:prstGeom prst="rect">
            <a:avLst/>
          </a:prstGeom>
        </p:spPr>
        <p:txBody>
          <a:bodyPr>
            <a:noAutofit/>
          </a:bodyPr>
          <a:lstStyle/>
          <a:p>
            <a:pPr marL="342900" indent="-342900">
              <a:lnSpc>
                <a:spcPct val="150000"/>
              </a:lnSpc>
              <a:buFont typeface="+mj-lt"/>
              <a:buAutoNum type="arabicPeriod"/>
            </a:pPr>
            <a:r>
              <a:rPr lang="en-US" sz="2400" dirty="0"/>
              <a:t>Many patients require narcotics . </a:t>
            </a:r>
            <a:r>
              <a:rPr lang="tr-TR" sz="2400" b="1" dirty="0" err="1">
                <a:solidFill>
                  <a:srgbClr val="FF0000"/>
                </a:solidFill>
              </a:rPr>
              <a:t>Fentanyl</a:t>
            </a:r>
            <a:r>
              <a:rPr lang="en-US" sz="2400" dirty="0">
                <a:solidFill>
                  <a:srgbClr val="FF0000"/>
                </a:solidFill>
              </a:rPr>
              <a:t> </a:t>
            </a:r>
            <a:r>
              <a:rPr lang="en-US" sz="2400" dirty="0"/>
              <a:t>is recommended as the </a:t>
            </a:r>
            <a:r>
              <a:rPr lang="en-US" sz="2400" dirty="0" err="1"/>
              <a:t>opioid</a:t>
            </a:r>
            <a:r>
              <a:rPr lang="en-US" sz="2400" dirty="0"/>
              <a:t> of choice.</a:t>
            </a:r>
            <a:endParaRPr lang="tr-TR" sz="2400" dirty="0"/>
          </a:p>
          <a:p>
            <a:pPr marL="342900" indent="-342900">
              <a:lnSpc>
                <a:spcPct val="150000"/>
              </a:lnSpc>
              <a:buFont typeface="+mj-lt"/>
              <a:buAutoNum type="arabicPeriod"/>
            </a:pPr>
            <a:r>
              <a:rPr lang="en-US" sz="2400" dirty="0" err="1"/>
              <a:t>Amifostine</a:t>
            </a:r>
            <a:r>
              <a:rPr lang="en-US" sz="2400" dirty="0"/>
              <a:t> is a </a:t>
            </a:r>
            <a:r>
              <a:rPr lang="en-US" sz="2400" dirty="0" err="1"/>
              <a:t>phosphorylated</a:t>
            </a:r>
            <a:r>
              <a:rPr lang="en-US" sz="2400" b="1" dirty="0"/>
              <a:t> </a:t>
            </a:r>
            <a:r>
              <a:rPr lang="en-US" sz="2400" b="1" dirty="0" err="1">
                <a:solidFill>
                  <a:srgbClr val="FF0000"/>
                </a:solidFill>
              </a:rPr>
              <a:t>aminothiol</a:t>
            </a:r>
            <a:r>
              <a:rPr lang="en-US" sz="2400" dirty="0">
                <a:solidFill>
                  <a:schemeClr val="accent4"/>
                </a:solidFill>
              </a:rPr>
              <a:t>, </a:t>
            </a:r>
            <a:r>
              <a:rPr lang="en-US" sz="2400" dirty="0"/>
              <a:t>which has a protective effect on normal tissues against radiation and </a:t>
            </a:r>
            <a:r>
              <a:rPr lang="en-US" sz="2400" dirty="0" err="1"/>
              <a:t>alkylating</a:t>
            </a:r>
            <a:r>
              <a:rPr lang="en-US" sz="2400" dirty="0"/>
              <a:t> agent toxicity</a:t>
            </a:r>
            <a:r>
              <a:rPr lang="en-US" sz="2400" dirty="0">
                <a:solidFill>
                  <a:schemeClr val="accent4"/>
                </a:solidFill>
              </a:rPr>
              <a:t>. </a:t>
            </a:r>
            <a:endParaRPr lang="tr-TR" sz="2400" dirty="0">
              <a:solidFill>
                <a:schemeClr val="accent4"/>
              </a:solidFill>
            </a:endParaRPr>
          </a:p>
          <a:p>
            <a:pPr marL="342900" indent="-342900">
              <a:lnSpc>
                <a:spcPct val="150000"/>
              </a:lnSpc>
              <a:buFont typeface="+mj-lt"/>
              <a:buAutoNum type="arabicPeriod"/>
            </a:pPr>
            <a:r>
              <a:rPr lang="en-US" sz="2400" dirty="0"/>
              <a:t>There is increasing evidence for the use </a:t>
            </a:r>
            <a:r>
              <a:rPr lang="en-US" sz="2400" b="1" dirty="0" err="1">
                <a:solidFill>
                  <a:srgbClr val="FF0000"/>
                </a:solidFill>
              </a:rPr>
              <a:t>cryotherapy</a:t>
            </a:r>
            <a:r>
              <a:rPr lang="en-US" sz="2400" b="1" dirty="0"/>
              <a:t> (e.g. ice cubes)</a:t>
            </a:r>
            <a:endParaRPr lang="tr-TR" sz="2400" b="1" dirty="0"/>
          </a:p>
          <a:p>
            <a:pPr marL="342900" indent="-342900">
              <a:lnSpc>
                <a:spcPct val="150000"/>
              </a:lnSpc>
              <a:buFont typeface="+mj-lt"/>
              <a:buAutoNum type="arabicPeriod"/>
            </a:pPr>
            <a:r>
              <a:rPr lang="en-US" sz="2400" dirty="0"/>
              <a:t>A biological approach aimed to prevent mucositis is the use of recombinant </a:t>
            </a:r>
            <a:r>
              <a:rPr lang="en-US" sz="2400" b="1" dirty="0" err="1">
                <a:solidFill>
                  <a:srgbClr val="FF0000"/>
                </a:solidFill>
              </a:rPr>
              <a:t>keratinocyte</a:t>
            </a:r>
            <a:r>
              <a:rPr lang="en-US" sz="2400" b="1" dirty="0">
                <a:solidFill>
                  <a:srgbClr val="FF0000"/>
                </a:solidFill>
              </a:rPr>
              <a:t> growth factor </a:t>
            </a:r>
            <a:r>
              <a:rPr lang="en-US" sz="2400" dirty="0"/>
              <a:t>(KGF, </a:t>
            </a:r>
            <a:r>
              <a:rPr lang="en-US" sz="2400" dirty="0" err="1"/>
              <a:t>palifermin</a:t>
            </a:r>
            <a:r>
              <a:rPr lang="en-US" sz="2400" dirty="0"/>
              <a:t>, </a:t>
            </a:r>
            <a:r>
              <a:rPr lang="en-US" sz="2400" dirty="0" err="1"/>
              <a:t>Kepivance</a:t>
            </a:r>
            <a:r>
              <a:rPr lang="en-US" sz="2400" dirty="0"/>
              <a:t>®). </a:t>
            </a:r>
            <a:r>
              <a:rPr lang="tr-TR" sz="2400" dirty="0" err="1"/>
              <a:t>Its</a:t>
            </a:r>
            <a:r>
              <a:rPr lang="tr-TR" sz="2400" dirty="0"/>
              <a:t> </a:t>
            </a:r>
            <a:r>
              <a:rPr lang="en-US" sz="2400" dirty="0"/>
              <a:t>benefits were associated with significantly less use of </a:t>
            </a:r>
            <a:r>
              <a:rPr lang="en-US" sz="2400" dirty="0" err="1"/>
              <a:t>opioid</a:t>
            </a:r>
            <a:r>
              <a:rPr lang="en-US" sz="2400" dirty="0"/>
              <a:t> analgesics and less frequent requirement for TPN support. </a:t>
            </a:r>
          </a:p>
          <a:p>
            <a:pPr>
              <a:lnSpc>
                <a:spcPct val="150000"/>
              </a:lnSpc>
            </a:pPr>
            <a:endParaRPr lang="tr-TR" sz="2400" dirty="0"/>
          </a:p>
        </p:txBody>
      </p:sp>
      <p:sp>
        <p:nvSpPr>
          <p:cNvPr id="4" name="3 Dikdörtgen"/>
          <p:cNvSpPr/>
          <p:nvPr/>
        </p:nvSpPr>
        <p:spPr>
          <a:xfrm>
            <a:off x="685800" y="914400"/>
            <a:ext cx="9456243" cy="584775"/>
          </a:xfrm>
          <a:prstGeom prst="rect">
            <a:avLst/>
          </a:prstGeom>
        </p:spPr>
        <p:txBody>
          <a:bodyPr wrap="none">
            <a:spAutoFit/>
          </a:bodyPr>
          <a:lstStyle/>
          <a:p>
            <a:r>
              <a:rPr lang="tr-TR" sz="3200" b="1" u="sng" dirty="0">
                <a:solidFill>
                  <a:schemeClr val="accent3">
                    <a:lumMod val="75000"/>
                  </a:schemeClr>
                </a:solidFill>
                <a:latin typeface="+mj-lt"/>
              </a:rPr>
              <a:t>F</a:t>
            </a:r>
            <a:r>
              <a:rPr lang="en-US" sz="3200" b="1" u="sng" dirty="0">
                <a:solidFill>
                  <a:schemeClr val="accent3">
                    <a:lumMod val="75000"/>
                  </a:schemeClr>
                </a:solidFill>
                <a:latin typeface="+mj-lt"/>
              </a:rPr>
              <a:t>or the treatment </a:t>
            </a:r>
            <a:r>
              <a:rPr lang="tr-TR" sz="3200" b="1" u="sng" dirty="0">
                <a:solidFill>
                  <a:schemeClr val="accent3">
                    <a:lumMod val="75000"/>
                  </a:schemeClr>
                </a:solidFill>
                <a:latin typeface="+mj-lt"/>
              </a:rPr>
              <a:t>and </a:t>
            </a:r>
            <a:r>
              <a:rPr lang="tr-TR" sz="3200" b="1" u="sng" dirty="0">
                <a:solidFill>
                  <a:schemeClr val="accent3">
                    <a:lumMod val="75000"/>
                  </a:schemeClr>
                </a:solidFill>
              </a:rPr>
              <a:t>p</a:t>
            </a:r>
            <a:r>
              <a:rPr lang="en-US" sz="3200" b="1" u="sng" dirty="0" err="1">
                <a:solidFill>
                  <a:schemeClr val="accent3">
                    <a:lumMod val="75000"/>
                  </a:schemeClr>
                </a:solidFill>
              </a:rPr>
              <a:t>ain</a:t>
            </a:r>
            <a:r>
              <a:rPr lang="en-US" sz="3200" b="1" u="sng" dirty="0">
                <a:solidFill>
                  <a:schemeClr val="accent3">
                    <a:lumMod val="75000"/>
                  </a:schemeClr>
                </a:solidFill>
              </a:rPr>
              <a:t> management </a:t>
            </a:r>
            <a:r>
              <a:rPr lang="tr-TR" sz="3200" b="1" u="sng" dirty="0">
                <a:solidFill>
                  <a:schemeClr val="accent3">
                    <a:lumMod val="75000"/>
                  </a:schemeClr>
                </a:solidFill>
              </a:rPr>
              <a:t> </a:t>
            </a:r>
            <a:r>
              <a:rPr lang="en-US" sz="3200" b="1" u="sng" dirty="0">
                <a:solidFill>
                  <a:schemeClr val="accent3">
                    <a:lumMod val="75000"/>
                  </a:schemeClr>
                </a:solidFill>
                <a:latin typeface="+mj-lt"/>
              </a:rPr>
              <a:t>of mucositis</a:t>
            </a:r>
            <a:r>
              <a:rPr lang="tr-TR" sz="3200" b="1" u="sng" dirty="0">
                <a:solidFill>
                  <a:schemeClr val="accent4"/>
                </a:solidFill>
                <a:latin typeface="+mj-lt"/>
              </a:rPr>
              <a:t>:</a:t>
            </a:r>
          </a:p>
        </p:txBody>
      </p:sp>
      <p:sp>
        <p:nvSpPr>
          <p:cNvPr id="7" name="6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Mucosal Origin</a:t>
            </a:r>
            <a:r>
              <a:rPr lang="tr-TR" sz="2400" b="1" dirty="0">
                <a:solidFill>
                  <a:srgbClr val="C00000"/>
                </a:solidFill>
              </a:rPr>
              <a:t> /</a:t>
            </a:r>
            <a:r>
              <a:rPr lang="en-US" sz="2400" b="1" dirty="0">
                <a:solidFill>
                  <a:srgbClr val="C00000"/>
                </a:solidFill>
              </a:rPr>
              <a:t> ORAL </a:t>
            </a:r>
            <a:r>
              <a:rPr lang="tr-TR" sz="2400" b="1" dirty="0">
                <a:solidFill>
                  <a:srgbClr val="C00000"/>
                </a:solidFill>
              </a:rPr>
              <a:t>M</a:t>
            </a:r>
            <a:r>
              <a:rPr lang="en-US" sz="2400" b="1" dirty="0">
                <a:solidFill>
                  <a:srgbClr val="C00000"/>
                </a:solidFill>
              </a:rPr>
              <a:t>UCOS</a:t>
            </a:r>
            <a:r>
              <a:rPr lang="tr-TR" sz="2400" b="1" dirty="0">
                <a:solidFill>
                  <a:srgbClr val="C00000"/>
                </a:solidFill>
              </a:rPr>
              <a:t>I</a:t>
            </a:r>
            <a:r>
              <a:rPr lang="en-US" sz="2400" b="1" dirty="0">
                <a:solidFill>
                  <a:srgbClr val="C00000"/>
                </a:solidFill>
              </a:rPr>
              <a:t>T</a:t>
            </a:r>
            <a:r>
              <a:rPr lang="tr-TR" sz="2400" b="1" dirty="0">
                <a:solidFill>
                  <a:srgbClr val="C00000"/>
                </a:solidFill>
              </a:rPr>
              <a:t>I</a:t>
            </a:r>
            <a:r>
              <a:rPr lang="en-US" sz="2400" b="1" dirty="0">
                <a:solidFill>
                  <a:srgbClr val="C00000"/>
                </a:solidFill>
              </a:rPr>
              <a:t>S</a:t>
            </a:r>
            <a:r>
              <a:rPr lang="tr-TR" sz="2400" b="1" dirty="0">
                <a:solidFill>
                  <a:srgbClr val="C00000"/>
                </a:solidFill>
              </a:rPr>
              <a:t> </a:t>
            </a:r>
            <a:endParaRPr lang="tr-TR" sz="2400" b="1" u="sng" dirty="0">
              <a:solidFill>
                <a:srgbClr val="C00000"/>
              </a:solidFill>
            </a:endParaRPr>
          </a:p>
        </p:txBody>
      </p:sp>
    </p:spTree>
    <p:extLst>
      <p:ext uri="{BB962C8B-B14F-4D97-AF65-F5344CB8AC3E}">
        <p14:creationId xmlns:p14="http://schemas.microsoft.com/office/powerpoint/2010/main" val="3424391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320"/>
            <a:ext cx="10972800" cy="553998"/>
          </a:xfrm>
        </p:spPr>
        <p:txBody>
          <a:bodyPr>
            <a:normAutofit fontScale="90000"/>
          </a:bodyPr>
          <a:lstStyle/>
          <a:p>
            <a:r>
              <a:rPr lang="tr-TR" b="1" dirty="0"/>
              <a:t/>
            </a:r>
            <a:br>
              <a:rPr lang="tr-TR" b="1" dirty="0"/>
            </a:br>
            <a:endParaRPr lang="tr-TR" dirty="0"/>
          </a:p>
        </p:txBody>
      </p:sp>
      <p:sp>
        <p:nvSpPr>
          <p:cNvPr id="3" name="2 Metin Yer Tutucusu"/>
          <p:cNvSpPr>
            <a:spLocks noGrp="1"/>
          </p:cNvSpPr>
          <p:nvPr>
            <p:ph idx="4294967295"/>
          </p:nvPr>
        </p:nvSpPr>
        <p:spPr>
          <a:xfrm>
            <a:off x="304800" y="3962400"/>
            <a:ext cx="11709400" cy="2438400"/>
          </a:xfrm>
          <a:prstGeom prst="rect">
            <a:avLst/>
          </a:prstGeom>
        </p:spPr>
        <p:txBody>
          <a:bodyPr>
            <a:noAutofit/>
          </a:bodyPr>
          <a:lstStyle/>
          <a:p>
            <a:pPr algn="ctr">
              <a:lnSpc>
                <a:spcPct val="150000"/>
              </a:lnSpc>
              <a:buNone/>
            </a:pPr>
            <a:r>
              <a:rPr lang="en-US" sz="2400" dirty="0" err="1"/>
              <a:t>Haemorrhagic</a:t>
            </a:r>
            <a:r>
              <a:rPr lang="en-US" sz="2400" dirty="0"/>
              <a:t> cystitis (HC) can be a serious complication of HSCT </a:t>
            </a:r>
            <a:endParaRPr lang="tr-TR" sz="2400" dirty="0"/>
          </a:p>
          <a:p>
            <a:pPr algn="ctr">
              <a:lnSpc>
                <a:spcPct val="150000"/>
              </a:lnSpc>
              <a:buNone/>
            </a:pPr>
            <a:r>
              <a:rPr lang="en-US" sz="2400" dirty="0"/>
              <a:t>and causes significant morbidity, prolongation of </a:t>
            </a:r>
            <a:r>
              <a:rPr lang="en-US" sz="2400" dirty="0" err="1"/>
              <a:t>hospitalisation</a:t>
            </a:r>
            <a:r>
              <a:rPr lang="en-US" sz="2400" dirty="0"/>
              <a:t>, and, occasionally, death.</a:t>
            </a:r>
            <a:endParaRPr lang="tr-TR" sz="2400" dirty="0"/>
          </a:p>
          <a:p>
            <a:pPr algn="ctr">
              <a:lnSpc>
                <a:spcPct val="150000"/>
              </a:lnSpc>
              <a:buNone/>
            </a:pPr>
            <a:r>
              <a:rPr lang="tr-TR" sz="2000" dirty="0"/>
              <a:t> </a:t>
            </a:r>
            <a:endParaRPr lang="en-US" sz="2000" dirty="0"/>
          </a:p>
          <a:p>
            <a:pPr algn="ctr">
              <a:lnSpc>
                <a:spcPct val="150000"/>
              </a:lnSpc>
              <a:buNone/>
            </a:pPr>
            <a:endParaRPr lang="en-US" sz="2000" dirty="0"/>
          </a:p>
          <a:p>
            <a:pPr algn="ctr">
              <a:lnSpc>
                <a:spcPct val="150000"/>
              </a:lnSpc>
              <a:buNone/>
            </a:pPr>
            <a:r>
              <a:rPr lang="en-US" sz="2000" dirty="0"/>
              <a:t> </a:t>
            </a:r>
          </a:p>
        </p:txBody>
      </p:sp>
      <p:pic>
        <p:nvPicPr>
          <p:cNvPr id="111622" name="Picture 6"/>
          <p:cNvPicPr>
            <a:picLocks noChangeAspect="1" noChangeArrowheads="1"/>
          </p:cNvPicPr>
          <p:nvPr/>
        </p:nvPicPr>
        <p:blipFill>
          <a:blip r:embed="rId3" cstate="print"/>
          <a:srcRect/>
          <a:stretch>
            <a:fillRect/>
          </a:stretch>
        </p:blipFill>
        <p:spPr bwMode="auto">
          <a:xfrm>
            <a:off x="4838700" y="1461429"/>
            <a:ext cx="2514600" cy="2395666"/>
          </a:xfrm>
          <a:prstGeom prst="rect">
            <a:avLst/>
          </a:prstGeom>
          <a:noFill/>
          <a:ln w="9525">
            <a:noFill/>
            <a:miter lim="800000"/>
            <a:headEnd/>
            <a:tailEnd/>
          </a:ln>
        </p:spPr>
      </p:pic>
      <p:sp>
        <p:nvSpPr>
          <p:cNvPr id="7" name="6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buAutoNum type="arabicPeriod"/>
            </a:pPr>
            <a:r>
              <a:rPr lang="en-US" b="1" dirty="0">
                <a:latin typeface="+mj-lt"/>
              </a:rPr>
              <a:t>Early complications of </a:t>
            </a:r>
            <a:r>
              <a:rPr lang="tr-TR" b="1" dirty="0">
                <a:latin typeface="+mj-lt"/>
              </a:rPr>
              <a:t>Mucosal Origin</a:t>
            </a:r>
          </a:p>
        </p:txBody>
      </p:sp>
      <p:sp>
        <p:nvSpPr>
          <p:cNvPr id="8"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Mucosal Origin</a:t>
            </a:r>
          </a:p>
        </p:txBody>
      </p:sp>
      <p:sp>
        <p:nvSpPr>
          <p:cNvPr id="9" name="8 Dikdörtgen"/>
          <p:cNvSpPr/>
          <p:nvPr/>
        </p:nvSpPr>
        <p:spPr>
          <a:xfrm>
            <a:off x="609600" y="5410200"/>
            <a:ext cx="11125200" cy="923330"/>
          </a:xfrm>
          <a:prstGeom prst="rect">
            <a:avLst/>
          </a:prstGeom>
          <a:solidFill>
            <a:schemeClr val="bg1">
              <a:lumMod val="85000"/>
            </a:schemeClr>
          </a:solidFill>
        </p:spPr>
        <p:txBody>
          <a:bodyPr wrap="square">
            <a:spAutoFit/>
          </a:bodyPr>
          <a:lstStyle/>
          <a:p>
            <a:pPr>
              <a:lnSpc>
                <a:spcPct val="150000"/>
              </a:lnSpc>
              <a:buNone/>
            </a:pPr>
            <a:r>
              <a:rPr lang="tr-TR" dirty="0" err="1"/>
              <a:t>Various</a:t>
            </a:r>
            <a:r>
              <a:rPr lang="tr-TR" dirty="0"/>
              <a:t> </a:t>
            </a:r>
            <a:r>
              <a:rPr lang="tr-TR" dirty="0" err="1"/>
              <a:t>additional</a:t>
            </a:r>
            <a:r>
              <a:rPr lang="tr-TR" dirty="0"/>
              <a:t> </a:t>
            </a:r>
            <a:r>
              <a:rPr lang="tr-TR" dirty="0" err="1"/>
              <a:t>complications</a:t>
            </a:r>
            <a:r>
              <a:rPr lang="tr-TR" dirty="0"/>
              <a:t> </a:t>
            </a:r>
            <a:r>
              <a:rPr lang="tr-TR" dirty="0" err="1"/>
              <a:t>have</a:t>
            </a:r>
            <a:r>
              <a:rPr lang="tr-TR" dirty="0"/>
              <a:t> been </a:t>
            </a:r>
            <a:r>
              <a:rPr lang="tr-TR" dirty="0" err="1"/>
              <a:t>described</a:t>
            </a:r>
            <a:r>
              <a:rPr lang="tr-TR" dirty="0"/>
              <a:t> in </a:t>
            </a:r>
            <a:r>
              <a:rPr lang="tr-TR" dirty="0" err="1"/>
              <a:t>patients</a:t>
            </a:r>
            <a:r>
              <a:rPr lang="tr-TR" dirty="0"/>
              <a:t> with HC:</a:t>
            </a:r>
          </a:p>
          <a:p>
            <a:pPr>
              <a:lnSpc>
                <a:spcPct val="150000"/>
              </a:lnSpc>
              <a:buNone/>
            </a:pPr>
            <a:r>
              <a:rPr lang="tr-TR" u="sng" dirty="0" err="1">
                <a:solidFill>
                  <a:srgbClr val="FF0000"/>
                </a:solidFill>
              </a:rPr>
              <a:t>obstructive</a:t>
            </a:r>
            <a:r>
              <a:rPr lang="tr-TR" u="sng" dirty="0">
                <a:solidFill>
                  <a:srgbClr val="FF0000"/>
                </a:solidFill>
              </a:rPr>
              <a:t> </a:t>
            </a:r>
            <a:r>
              <a:rPr lang="tr-TR" u="sng" dirty="0" err="1">
                <a:solidFill>
                  <a:srgbClr val="FF0000"/>
                </a:solidFill>
              </a:rPr>
              <a:t>uropathy</a:t>
            </a:r>
            <a:r>
              <a:rPr lang="tr-TR" u="sng" dirty="0">
                <a:solidFill>
                  <a:srgbClr val="FF0000"/>
                </a:solidFill>
              </a:rPr>
              <a:t>, </a:t>
            </a:r>
            <a:r>
              <a:rPr lang="tr-TR" u="sng" dirty="0" err="1">
                <a:solidFill>
                  <a:srgbClr val="FF0000"/>
                </a:solidFill>
              </a:rPr>
              <a:t>hydronephrosis</a:t>
            </a:r>
            <a:r>
              <a:rPr lang="tr-TR" u="sng" dirty="0">
                <a:solidFill>
                  <a:srgbClr val="FF0000"/>
                </a:solidFill>
              </a:rPr>
              <a:t>, </a:t>
            </a:r>
            <a:r>
              <a:rPr lang="tr-TR" u="sng" dirty="0" err="1">
                <a:solidFill>
                  <a:srgbClr val="FF0000"/>
                </a:solidFill>
              </a:rPr>
              <a:t>tubulointerstitial</a:t>
            </a:r>
            <a:r>
              <a:rPr lang="tr-TR" u="sng" dirty="0">
                <a:solidFill>
                  <a:srgbClr val="FF0000"/>
                </a:solidFill>
              </a:rPr>
              <a:t> </a:t>
            </a:r>
            <a:r>
              <a:rPr lang="tr-TR" u="sng" dirty="0" err="1">
                <a:solidFill>
                  <a:srgbClr val="FF0000"/>
                </a:solidFill>
              </a:rPr>
              <a:t>nephritis</a:t>
            </a:r>
            <a:r>
              <a:rPr lang="tr-TR" u="sng" dirty="0">
                <a:solidFill>
                  <a:srgbClr val="FF0000"/>
                </a:solidFill>
              </a:rPr>
              <a:t>, </a:t>
            </a:r>
            <a:r>
              <a:rPr lang="tr-TR" u="sng" dirty="0" err="1">
                <a:solidFill>
                  <a:srgbClr val="FF0000"/>
                </a:solidFill>
              </a:rPr>
              <a:t>acute</a:t>
            </a:r>
            <a:r>
              <a:rPr lang="tr-TR" u="sng" dirty="0">
                <a:solidFill>
                  <a:srgbClr val="FF0000"/>
                </a:solidFill>
              </a:rPr>
              <a:t> renal </a:t>
            </a:r>
            <a:r>
              <a:rPr lang="tr-TR" u="sng" dirty="0" err="1">
                <a:solidFill>
                  <a:srgbClr val="FF0000"/>
                </a:solidFill>
              </a:rPr>
              <a:t>failure</a:t>
            </a:r>
            <a:r>
              <a:rPr lang="tr-TR" u="sng" dirty="0">
                <a:solidFill>
                  <a:srgbClr val="FF0000"/>
                </a:solidFill>
              </a:rPr>
              <a:t> and </a:t>
            </a:r>
            <a:r>
              <a:rPr lang="tr-TR" u="sng" dirty="0" err="1">
                <a:solidFill>
                  <a:srgbClr val="FF0000"/>
                </a:solidFill>
              </a:rPr>
              <a:t>bladder</a:t>
            </a:r>
            <a:r>
              <a:rPr lang="tr-TR" u="sng" dirty="0">
                <a:solidFill>
                  <a:srgbClr val="FF0000"/>
                </a:solidFill>
              </a:rPr>
              <a:t> </a:t>
            </a:r>
            <a:r>
              <a:rPr lang="tr-TR" u="sng" dirty="0" err="1">
                <a:solidFill>
                  <a:srgbClr val="FF0000"/>
                </a:solidFill>
              </a:rPr>
              <a:t>perforatio</a:t>
            </a:r>
            <a:r>
              <a:rPr lang="tr-TR" dirty="0" err="1">
                <a:solidFill>
                  <a:srgbClr val="FF0000"/>
                </a:solidFill>
              </a:rPr>
              <a:t>n</a:t>
            </a:r>
            <a:endParaRPr lang="tr-TR" dirty="0">
              <a:solidFill>
                <a:srgbClr val="FF0000"/>
              </a:solidFill>
            </a:endParaRPr>
          </a:p>
        </p:txBody>
      </p:sp>
    </p:spTree>
    <p:extLst>
      <p:ext uri="{BB962C8B-B14F-4D97-AF65-F5344CB8AC3E}">
        <p14:creationId xmlns:p14="http://schemas.microsoft.com/office/powerpoint/2010/main" val="11510658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Dikdörtgen"/>
          <p:cNvSpPr/>
          <p:nvPr/>
        </p:nvSpPr>
        <p:spPr>
          <a:xfrm>
            <a:off x="5689600" y="3429009"/>
            <a:ext cx="5791200" cy="3170099"/>
          </a:xfrm>
          <a:prstGeom prst="rect">
            <a:avLst/>
          </a:prstGeom>
        </p:spPr>
        <p:txBody>
          <a:bodyPr wrap="square">
            <a:spAutoFit/>
          </a:bodyPr>
          <a:lstStyle/>
          <a:p>
            <a:pPr>
              <a:lnSpc>
                <a:spcPct val="150000"/>
              </a:lnSpc>
            </a:pPr>
            <a:r>
              <a:rPr lang="en-US" sz="2000" dirty="0" err="1">
                <a:latin typeface="+mj-lt"/>
              </a:rPr>
              <a:t>Haematuria</a:t>
            </a:r>
            <a:r>
              <a:rPr lang="en-US" sz="2000" dirty="0">
                <a:latin typeface="+mj-lt"/>
              </a:rPr>
              <a:t>, symptomatic or asymptomatic, is graded as follows: </a:t>
            </a:r>
            <a:r>
              <a:rPr lang="tr-TR" sz="2000" dirty="0">
                <a:latin typeface="+mj-lt"/>
              </a:rPr>
              <a:t> </a:t>
            </a:r>
          </a:p>
          <a:p>
            <a:pPr lvl="1">
              <a:lnSpc>
                <a:spcPct val="150000"/>
              </a:lnSpc>
              <a:buFont typeface="Arial" pitchFamily="34" charset="0"/>
              <a:buChar char="•"/>
            </a:pPr>
            <a:r>
              <a:rPr lang="en-US" sz="2000" dirty="0">
                <a:latin typeface="+mj-lt"/>
              </a:rPr>
              <a:t>grade I, microscopic; </a:t>
            </a:r>
            <a:endParaRPr lang="tr-TR" sz="2000" dirty="0">
              <a:latin typeface="+mj-lt"/>
            </a:endParaRPr>
          </a:p>
          <a:p>
            <a:pPr lvl="1">
              <a:lnSpc>
                <a:spcPct val="150000"/>
              </a:lnSpc>
              <a:buFont typeface="Arial" pitchFamily="34" charset="0"/>
              <a:buChar char="•"/>
            </a:pPr>
            <a:r>
              <a:rPr lang="en-US" sz="2000" dirty="0">
                <a:latin typeface="+mj-lt"/>
              </a:rPr>
              <a:t>grade II, macroscopic; </a:t>
            </a:r>
            <a:r>
              <a:rPr lang="tr-TR" sz="2000" dirty="0">
                <a:latin typeface="+mj-lt"/>
              </a:rPr>
              <a:t> </a:t>
            </a:r>
          </a:p>
          <a:p>
            <a:pPr lvl="1">
              <a:lnSpc>
                <a:spcPct val="150000"/>
              </a:lnSpc>
              <a:buFont typeface="Arial" pitchFamily="34" charset="0"/>
              <a:buChar char="•"/>
            </a:pPr>
            <a:r>
              <a:rPr lang="en-US" sz="2000" dirty="0">
                <a:latin typeface="+mj-lt"/>
              </a:rPr>
              <a:t>grade III, with clots; </a:t>
            </a:r>
            <a:endParaRPr lang="tr-TR" sz="2000" dirty="0">
              <a:latin typeface="+mj-lt"/>
            </a:endParaRPr>
          </a:p>
          <a:p>
            <a:pPr lvl="1">
              <a:lnSpc>
                <a:spcPct val="150000"/>
              </a:lnSpc>
              <a:buFont typeface="Arial" pitchFamily="34" charset="0"/>
              <a:buChar char="•"/>
            </a:pPr>
            <a:r>
              <a:rPr lang="en-US" sz="2000" dirty="0">
                <a:latin typeface="+mj-lt"/>
              </a:rPr>
              <a:t>grade IV, urinary retention</a:t>
            </a:r>
            <a:endParaRPr lang="tr-TR" sz="2000" dirty="0">
              <a:latin typeface="+mj-lt"/>
            </a:endParaRPr>
          </a:p>
          <a:p>
            <a:endParaRPr lang="tr-TR" sz="2000" dirty="0">
              <a:latin typeface="+mj-lt"/>
            </a:endParaRPr>
          </a:p>
        </p:txBody>
      </p:sp>
      <p:sp>
        <p:nvSpPr>
          <p:cNvPr id="10" name="9 Dikdörtgen"/>
          <p:cNvSpPr/>
          <p:nvPr/>
        </p:nvSpPr>
        <p:spPr>
          <a:xfrm>
            <a:off x="5689606" y="3048000"/>
            <a:ext cx="2216569" cy="461665"/>
          </a:xfrm>
          <a:prstGeom prst="rect">
            <a:avLst/>
          </a:prstGeom>
        </p:spPr>
        <p:txBody>
          <a:bodyPr wrap="none">
            <a:spAutoFit/>
          </a:bodyPr>
          <a:lstStyle/>
          <a:p>
            <a:pPr lvl="0"/>
            <a:r>
              <a:rPr lang="en-US" sz="2400" b="1" dirty="0">
                <a:solidFill>
                  <a:srgbClr val="7030A0"/>
                </a:solidFill>
                <a:latin typeface="+mj-lt"/>
              </a:rPr>
              <a:t>Clinical features</a:t>
            </a:r>
            <a:endParaRPr lang="en-US" sz="2400" dirty="0">
              <a:solidFill>
                <a:srgbClr val="7030A0"/>
              </a:solidFill>
              <a:latin typeface="+mj-lt"/>
            </a:endParaRPr>
          </a:p>
        </p:txBody>
      </p:sp>
      <p:sp>
        <p:nvSpPr>
          <p:cNvPr id="11" name="1 Başlık"/>
          <p:cNvSpPr>
            <a:spLocks noGrp="1"/>
          </p:cNvSpPr>
          <p:nvPr>
            <p:ph type="title"/>
          </p:nvPr>
        </p:nvSpPr>
        <p:spPr>
          <a:xfrm>
            <a:off x="609600" y="274320"/>
            <a:ext cx="10972800" cy="553998"/>
          </a:xfrm>
        </p:spPr>
        <p:txBody>
          <a:bodyPr>
            <a:normAutofit fontScale="90000"/>
          </a:bodyPr>
          <a:lstStyle/>
          <a:p>
            <a:r>
              <a:rPr lang="tr-TR" b="1" dirty="0"/>
              <a:t/>
            </a:r>
            <a:br>
              <a:rPr lang="tr-TR" b="1" dirty="0"/>
            </a:br>
            <a:endParaRPr lang="tr-TR" dirty="0"/>
          </a:p>
        </p:txBody>
      </p:sp>
      <p:sp>
        <p:nvSpPr>
          <p:cNvPr id="15" name="14 Dikdörtgen"/>
          <p:cNvSpPr/>
          <p:nvPr/>
        </p:nvSpPr>
        <p:spPr>
          <a:xfrm>
            <a:off x="609600" y="892919"/>
            <a:ext cx="11353800" cy="2077492"/>
          </a:xfrm>
          <a:prstGeom prst="rect">
            <a:avLst/>
          </a:prstGeom>
        </p:spPr>
        <p:txBody>
          <a:bodyPr wrap="square">
            <a:spAutoFit/>
          </a:bodyPr>
          <a:lstStyle/>
          <a:p>
            <a:pPr>
              <a:lnSpc>
                <a:spcPct val="150000"/>
              </a:lnSpc>
              <a:buNone/>
            </a:pPr>
            <a:r>
              <a:rPr lang="en-US" sz="3200" b="1" dirty="0">
                <a:solidFill>
                  <a:schemeClr val="accent4"/>
                </a:solidFill>
                <a:latin typeface="+mj-lt"/>
              </a:rPr>
              <a:t>Incidence</a:t>
            </a:r>
            <a:endParaRPr lang="en-US" sz="3200" dirty="0">
              <a:solidFill>
                <a:schemeClr val="accent4"/>
              </a:solidFill>
              <a:latin typeface="+mj-lt"/>
            </a:endParaRPr>
          </a:p>
          <a:p>
            <a:pPr>
              <a:lnSpc>
                <a:spcPct val="150000"/>
              </a:lnSpc>
            </a:pPr>
            <a:r>
              <a:rPr lang="tr-TR" b="1" dirty="0">
                <a:latin typeface="+mj-lt"/>
              </a:rPr>
              <a:t>  Acute </a:t>
            </a:r>
            <a:r>
              <a:rPr lang="en-US" b="1" dirty="0">
                <a:latin typeface="+mj-lt"/>
              </a:rPr>
              <a:t>HC </a:t>
            </a:r>
            <a:r>
              <a:rPr lang="tr-TR" b="1" dirty="0">
                <a:latin typeface="+mj-lt"/>
              </a:rPr>
              <a:t>(</a:t>
            </a:r>
            <a:r>
              <a:rPr lang="en-US" u="sng" dirty="0">
                <a:solidFill>
                  <a:srgbClr val="C00000"/>
                </a:solidFill>
              </a:rPr>
              <a:t>up to 72 </a:t>
            </a:r>
            <a:r>
              <a:rPr lang="en-US" u="sng" dirty="0" err="1">
                <a:solidFill>
                  <a:srgbClr val="C00000"/>
                </a:solidFill>
              </a:rPr>
              <a:t>hrs</a:t>
            </a:r>
            <a:r>
              <a:rPr lang="en-US" u="sng" dirty="0">
                <a:solidFill>
                  <a:srgbClr val="C00000"/>
                </a:solidFill>
              </a:rPr>
              <a:t> after CT agents </a:t>
            </a:r>
            <a:r>
              <a:rPr lang="tr-TR" dirty="0"/>
              <a:t>) </a:t>
            </a:r>
            <a:r>
              <a:rPr lang="en-US" dirty="0">
                <a:latin typeface="+mj-lt"/>
              </a:rPr>
              <a:t>secondary to Cy is seen in 5–25</a:t>
            </a:r>
            <a:r>
              <a:rPr lang="tr-TR" dirty="0">
                <a:latin typeface="+mj-lt"/>
              </a:rPr>
              <a:t> </a:t>
            </a:r>
            <a:r>
              <a:rPr lang="en-US" dirty="0">
                <a:latin typeface="+mj-lt"/>
              </a:rPr>
              <a:t>% of cases,</a:t>
            </a:r>
            <a:r>
              <a:rPr lang="tr-TR" dirty="0">
                <a:latin typeface="+mj-lt"/>
              </a:rPr>
              <a:t> </a:t>
            </a:r>
          </a:p>
          <a:p>
            <a:pPr marL="342900" indent="-342900">
              <a:lnSpc>
                <a:spcPct val="150000"/>
              </a:lnSpc>
            </a:pPr>
            <a:r>
              <a:rPr lang="tr-TR" dirty="0">
                <a:latin typeface="+mj-lt"/>
              </a:rPr>
              <a:t>  </a:t>
            </a:r>
            <a:r>
              <a:rPr lang="en-US" b="1" dirty="0">
                <a:latin typeface="+mj-lt"/>
              </a:rPr>
              <a:t>Late HC</a:t>
            </a:r>
            <a:r>
              <a:rPr lang="tr-TR" b="1" dirty="0">
                <a:latin typeface="+mj-lt"/>
              </a:rPr>
              <a:t>  </a:t>
            </a:r>
            <a:r>
              <a:rPr lang="en-US" dirty="0"/>
              <a:t>(</a:t>
            </a:r>
            <a:r>
              <a:rPr lang="en-US" u="sng" dirty="0">
                <a:solidFill>
                  <a:srgbClr val="C00000"/>
                </a:solidFill>
              </a:rPr>
              <a:t>usually more than 2 weeks after HSCT</a:t>
            </a:r>
            <a:r>
              <a:rPr lang="en-US" dirty="0"/>
              <a:t>) are classically attributed to BK</a:t>
            </a:r>
            <a:r>
              <a:rPr lang="tr-TR" dirty="0"/>
              <a:t> </a:t>
            </a:r>
            <a:r>
              <a:rPr lang="en-US" dirty="0" err="1"/>
              <a:t>polyomavirus</a:t>
            </a:r>
            <a:r>
              <a:rPr lang="en-US" dirty="0"/>
              <a:t> </a:t>
            </a:r>
            <a:r>
              <a:rPr lang="tr-TR" dirty="0"/>
              <a:t> </a:t>
            </a:r>
            <a:r>
              <a:rPr lang="en-US" dirty="0"/>
              <a:t>infection</a:t>
            </a:r>
            <a:r>
              <a:rPr lang="en-US" b="1" dirty="0">
                <a:latin typeface="+mj-lt"/>
              </a:rPr>
              <a:t> </a:t>
            </a:r>
            <a:endParaRPr lang="tr-TR" b="1" dirty="0">
              <a:latin typeface="+mj-lt"/>
            </a:endParaRPr>
          </a:p>
          <a:p>
            <a:pPr marL="342900" indent="-342900">
              <a:lnSpc>
                <a:spcPct val="150000"/>
              </a:lnSpc>
            </a:pPr>
            <a:r>
              <a:rPr lang="tr-TR" b="1" dirty="0">
                <a:latin typeface="+mj-lt"/>
              </a:rPr>
              <a:t>                 </a:t>
            </a:r>
            <a:r>
              <a:rPr lang="tr-TR" dirty="0" err="1">
                <a:latin typeface="+mj-lt"/>
              </a:rPr>
              <a:t>It</a:t>
            </a:r>
            <a:r>
              <a:rPr lang="tr-TR" dirty="0">
                <a:latin typeface="+mj-lt"/>
              </a:rPr>
              <a:t> </a:t>
            </a:r>
            <a:r>
              <a:rPr lang="en-US" dirty="0">
                <a:latin typeface="+mj-lt"/>
              </a:rPr>
              <a:t>was reported as occurring in 7% of</a:t>
            </a:r>
            <a:r>
              <a:rPr lang="tr-TR" dirty="0">
                <a:latin typeface="+mj-lt"/>
              </a:rPr>
              <a:t> </a:t>
            </a:r>
            <a:r>
              <a:rPr lang="en-US" dirty="0">
                <a:latin typeface="+mj-lt"/>
              </a:rPr>
              <a:t>patients with RIC </a:t>
            </a:r>
            <a:r>
              <a:rPr lang="en-US" dirty="0" err="1">
                <a:latin typeface="+mj-lt"/>
              </a:rPr>
              <a:t>vs</a:t>
            </a:r>
            <a:r>
              <a:rPr lang="en-US" dirty="0">
                <a:latin typeface="+mj-lt"/>
              </a:rPr>
              <a:t> 17% of those undergoing MAC-HSCT </a:t>
            </a:r>
            <a:endParaRPr lang="tr-TR" dirty="0">
              <a:latin typeface="+mj-lt"/>
            </a:endParaRPr>
          </a:p>
        </p:txBody>
      </p:sp>
      <p:pic>
        <p:nvPicPr>
          <p:cNvPr id="104450" name="Picture 2" descr="hemorrhagic cystitis grades ile ilgili görsel sonucu"/>
          <p:cNvPicPr>
            <a:picLocks noChangeAspect="1" noChangeArrowheads="1"/>
          </p:cNvPicPr>
          <p:nvPr/>
        </p:nvPicPr>
        <p:blipFill>
          <a:blip r:embed="rId3" cstate="print"/>
          <a:srcRect/>
          <a:stretch>
            <a:fillRect/>
          </a:stretch>
        </p:blipFill>
        <p:spPr bwMode="auto">
          <a:xfrm>
            <a:off x="812800" y="3352809"/>
            <a:ext cx="3962400" cy="2705903"/>
          </a:xfrm>
          <a:prstGeom prst="rect">
            <a:avLst/>
          </a:prstGeom>
          <a:noFill/>
        </p:spPr>
      </p:pic>
      <p:sp>
        <p:nvSpPr>
          <p:cNvPr id="16" name="15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Mucosal Origin</a:t>
            </a:r>
            <a:r>
              <a:rPr lang="tr-TR" sz="2400" b="1" dirty="0">
                <a:solidFill>
                  <a:srgbClr val="C00000"/>
                </a:solidFill>
              </a:rPr>
              <a:t>  / HEMORRHAGIC CYSTITIS </a:t>
            </a:r>
            <a:endParaRPr lang="tr-TR" sz="2400" b="1" u="sng" dirty="0">
              <a:solidFill>
                <a:srgbClr val="C00000"/>
              </a:solidFill>
            </a:endParaRPr>
          </a:p>
        </p:txBody>
      </p:sp>
    </p:spTree>
    <p:extLst>
      <p:ext uri="{BB962C8B-B14F-4D97-AF65-F5344CB8AC3E}">
        <p14:creationId xmlns:p14="http://schemas.microsoft.com/office/powerpoint/2010/main" val="10325939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3844" y="2220140"/>
            <a:ext cx="10972800" cy="685800"/>
          </a:xfrm>
        </p:spPr>
        <p:txBody>
          <a:bodyPr>
            <a:noAutofit/>
          </a:bodyPr>
          <a:lstStyle/>
          <a:p>
            <a:r>
              <a:rPr lang="en-US" sz="2200" dirty="0">
                <a:solidFill>
                  <a:schemeClr val="accent1">
                    <a:lumMod val="75000"/>
                  </a:schemeClr>
                </a:solidFill>
              </a:rPr>
              <a:t>Proposed steps in the pathogenesis of BK virus-associated hemorrhagic cystitis</a:t>
            </a:r>
            <a:br>
              <a:rPr lang="en-US" sz="2200" dirty="0">
                <a:solidFill>
                  <a:schemeClr val="accent1">
                    <a:lumMod val="75000"/>
                  </a:schemeClr>
                </a:solidFill>
              </a:rPr>
            </a:br>
            <a:endParaRPr lang="en-US" sz="2200" dirty="0">
              <a:solidFill>
                <a:schemeClr val="accent1">
                  <a:lumMod val="75000"/>
                </a:schemeClr>
              </a:solidFill>
            </a:endParaRPr>
          </a:p>
        </p:txBody>
      </p:sp>
      <p:pic>
        <p:nvPicPr>
          <p:cNvPr id="1026" name="Picture 2" descr="http://www.nature.com/bmt/journal/v36/n11/images/1705139f4.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3038940"/>
            <a:ext cx="6934200" cy="3581400"/>
          </a:xfrm>
          <a:prstGeom prst="rect">
            <a:avLst/>
          </a:prstGeom>
          <a:noFill/>
          <a:extLst>
            <a:ext uri="{909E8E84-426E-40dd-AFC4-6F175D3DCCD1}">
              <a14:hiddenFill xmlns=""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3" name="Ink 2"/>
              <p14:cNvContentPartPr/>
              <p14:nvPr/>
            </p14:nvContentPartPr>
            <p14:xfrm>
              <a:off x="3851520" y="4257600"/>
              <a:ext cx="1177560" cy="1144080"/>
            </p14:xfrm>
          </p:contentPart>
        </mc:Choice>
        <mc:Fallback xmlns="">
          <p:pic>
            <p:nvPicPr>
              <p:cNvPr id="3" name="Ink 2"/>
              <p:cNvPicPr/>
              <p:nvPr/>
            </p:nvPicPr>
            <p:blipFill>
              <a:blip r:embed="rId5"/>
              <a:stretch>
                <a:fillRect/>
              </a:stretch>
            </p:blipFill>
            <p:spPr>
              <a:xfrm>
                <a:off x="3842160" y="4248240"/>
                <a:ext cx="1196280" cy="1162800"/>
              </a:xfrm>
              <a:prstGeom prst="rect">
                <a:avLst/>
              </a:prstGeom>
            </p:spPr>
          </p:pic>
        </mc:Fallback>
      </mc:AlternateContent>
      <p:sp>
        <p:nvSpPr>
          <p:cNvPr id="8" name="1 Başlık"/>
          <p:cNvSpPr txBox="1">
            <a:spLocks/>
          </p:cNvSpPr>
          <p:nvPr/>
        </p:nvSpPr>
        <p:spPr>
          <a:xfrm>
            <a:off x="609600" y="274320"/>
            <a:ext cx="10972800" cy="553998"/>
          </a:xfrm>
          <a:prstGeom prst="rect">
            <a:avLst/>
          </a:prstGeom>
        </p:spPr>
        <p:txBody>
          <a:bodyPr vert="horz" anchor="ctr">
            <a:normAutofit fontScale="45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4000" b="1" i="0" u="none" strike="noStrike" kern="1200" cap="none" spc="0" normalizeH="0" baseline="0" noProof="0">
                <a:ln>
                  <a:noFill/>
                </a:ln>
                <a:solidFill>
                  <a:schemeClr val="tx2"/>
                </a:solidFill>
                <a:effectLst/>
                <a:uLnTx/>
                <a:uFillTx/>
                <a:latin typeface="+mj-lt"/>
                <a:ea typeface="+mj-ea"/>
                <a:cs typeface="+mj-cs"/>
              </a:rPr>
              <a:t/>
            </a:r>
            <a:br>
              <a:rPr kumimoji="0" lang="tr-TR" sz="4000" b="1" i="0" u="none" strike="noStrike" kern="1200" cap="none" spc="0" normalizeH="0" baseline="0" noProof="0">
                <a:ln>
                  <a:noFill/>
                </a:ln>
                <a:solidFill>
                  <a:schemeClr val="tx2"/>
                </a:solidFill>
                <a:effectLst/>
                <a:uLnTx/>
                <a:uFillTx/>
                <a:latin typeface="+mj-lt"/>
                <a:ea typeface="+mj-ea"/>
                <a:cs typeface="+mj-cs"/>
              </a:rPr>
            </a:br>
            <a:endParaRPr kumimoji="0" lang="tr-TR" sz="4000" b="0" i="0" u="none" strike="noStrike" kern="1200" cap="none" spc="0" normalizeH="0" baseline="0" noProof="0" dirty="0">
              <a:ln>
                <a:noFill/>
              </a:ln>
              <a:solidFill>
                <a:schemeClr val="tx2"/>
              </a:solidFill>
              <a:effectLst/>
              <a:uLnTx/>
              <a:uFillTx/>
              <a:latin typeface="+mj-lt"/>
              <a:ea typeface="+mj-ea"/>
              <a:cs typeface="+mj-cs"/>
            </a:endParaRPr>
          </a:p>
        </p:txBody>
      </p:sp>
      <p:sp>
        <p:nvSpPr>
          <p:cNvPr id="11" name="object 3"/>
          <p:cNvSpPr/>
          <p:nvPr/>
        </p:nvSpPr>
        <p:spPr>
          <a:xfrm>
            <a:off x="8225184" y="3262684"/>
            <a:ext cx="2540000" cy="1252283"/>
          </a:xfrm>
          <a:prstGeom prst="rect">
            <a:avLst/>
          </a:prstGeom>
          <a:blipFill>
            <a:blip r:embed="rId6" cstate="print"/>
            <a:stretch>
              <a:fillRect/>
            </a:stretch>
          </a:blipFill>
        </p:spPr>
        <p:txBody>
          <a:bodyPr wrap="square" lIns="0" tIns="0" rIns="0" bIns="0" rtlCol="0"/>
          <a:lstStyle/>
          <a:p>
            <a:endParaRPr/>
          </a:p>
        </p:txBody>
      </p:sp>
      <p:sp>
        <p:nvSpPr>
          <p:cNvPr id="12" name="TextBox 4"/>
          <p:cNvSpPr txBox="1"/>
          <p:nvPr/>
        </p:nvSpPr>
        <p:spPr>
          <a:xfrm>
            <a:off x="8768404" y="4737090"/>
            <a:ext cx="2844800" cy="738664"/>
          </a:xfrm>
          <a:prstGeom prst="rect">
            <a:avLst/>
          </a:prstGeom>
          <a:noFill/>
        </p:spPr>
        <p:txBody>
          <a:bodyPr wrap="square" rtlCol="0">
            <a:spAutoFit/>
          </a:bodyPr>
          <a:lstStyle/>
          <a:p>
            <a:r>
              <a:rPr lang="en-US" sz="1400" b="1" dirty="0">
                <a:latin typeface="+mj-lt"/>
              </a:rPr>
              <a:t>Decoy cells </a:t>
            </a:r>
            <a:r>
              <a:rPr lang="en-US" sz="1400" dirty="0">
                <a:latin typeface="+mj-lt"/>
              </a:rPr>
              <a:t>in urine </a:t>
            </a:r>
          </a:p>
          <a:p>
            <a:r>
              <a:rPr lang="en-US" sz="1400" dirty="0">
                <a:latin typeface="+mj-lt"/>
              </a:rPr>
              <a:t>Sensitivity: 100%</a:t>
            </a:r>
          </a:p>
          <a:p>
            <a:r>
              <a:rPr lang="en-US" sz="1400" dirty="0">
                <a:latin typeface="+mj-lt"/>
              </a:rPr>
              <a:t>Specificity :71%</a:t>
            </a:r>
            <a:endParaRPr lang="en-IN" sz="1400" dirty="0">
              <a:latin typeface="+mj-lt"/>
            </a:endParaRPr>
          </a:p>
        </p:txBody>
      </p:sp>
      <p:sp>
        <p:nvSpPr>
          <p:cNvPr id="13" name="12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buAutoNum type="arabicPeriod"/>
            </a:pPr>
            <a:r>
              <a:rPr lang="en-US" b="1" dirty="0">
                <a:latin typeface="+mj-lt"/>
              </a:rPr>
              <a:t>Early complications of </a:t>
            </a:r>
            <a:r>
              <a:rPr lang="tr-TR" b="1" dirty="0">
                <a:latin typeface="+mj-lt"/>
              </a:rPr>
              <a:t>Mucosal Origin</a:t>
            </a:r>
          </a:p>
        </p:txBody>
      </p:sp>
      <p:sp>
        <p:nvSpPr>
          <p:cNvPr id="14" name="13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Mucosal Origin</a:t>
            </a:r>
            <a:r>
              <a:rPr lang="tr-TR" sz="2400" b="1" dirty="0">
                <a:solidFill>
                  <a:srgbClr val="C00000"/>
                </a:solidFill>
              </a:rPr>
              <a:t>  / HEMORRHAGIC CYSTITIS </a:t>
            </a:r>
            <a:endParaRPr lang="tr-TR" sz="2400" b="1" u="sng" dirty="0">
              <a:solidFill>
                <a:srgbClr val="C00000"/>
              </a:solidFill>
            </a:endParaRPr>
          </a:p>
        </p:txBody>
      </p:sp>
      <p:sp>
        <p:nvSpPr>
          <p:cNvPr id="15" name="6 Dikdörtgen"/>
          <p:cNvSpPr/>
          <p:nvPr/>
        </p:nvSpPr>
        <p:spPr>
          <a:xfrm>
            <a:off x="615244" y="971941"/>
            <a:ext cx="11430000" cy="1061829"/>
          </a:xfrm>
          <a:prstGeom prst="rect">
            <a:avLst/>
          </a:prstGeom>
        </p:spPr>
        <p:txBody>
          <a:bodyPr wrap="square">
            <a:spAutoFit/>
          </a:bodyPr>
          <a:lstStyle/>
          <a:p>
            <a:pPr>
              <a:lnSpc>
                <a:spcPct val="150000"/>
              </a:lnSpc>
            </a:pPr>
            <a:r>
              <a:rPr lang="en-US" sz="2400" b="1" u="sng" dirty="0">
                <a:solidFill>
                  <a:srgbClr val="FF0000"/>
                </a:solidFill>
                <a:latin typeface="+mj-lt"/>
              </a:rPr>
              <a:t>Pathogenesis</a:t>
            </a:r>
            <a:r>
              <a:rPr lang="tr-TR" sz="2400" b="1" u="sng" dirty="0">
                <a:solidFill>
                  <a:srgbClr val="FF0000"/>
                </a:solidFill>
                <a:latin typeface="+mj-lt"/>
              </a:rPr>
              <a:t> of </a:t>
            </a:r>
            <a:r>
              <a:rPr lang="tr-TR" sz="2400" b="1" u="sng" dirty="0" err="1">
                <a:solidFill>
                  <a:srgbClr val="FF0000"/>
                </a:solidFill>
                <a:latin typeface="+mj-lt"/>
              </a:rPr>
              <a:t>late</a:t>
            </a:r>
            <a:r>
              <a:rPr lang="tr-TR" sz="2400" b="1" u="sng" dirty="0">
                <a:solidFill>
                  <a:srgbClr val="FF0000"/>
                </a:solidFill>
                <a:latin typeface="+mj-lt"/>
              </a:rPr>
              <a:t> HC</a:t>
            </a:r>
            <a:endParaRPr lang="en-US" sz="2400" b="1" u="sng" dirty="0">
              <a:solidFill>
                <a:srgbClr val="FF0000"/>
              </a:solidFill>
              <a:latin typeface="+mj-lt"/>
            </a:endParaRPr>
          </a:p>
          <a:p>
            <a:pPr marL="342900" indent="-342900">
              <a:lnSpc>
                <a:spcPct val="150000"/>
              </a:lnSpc>
            </a:pPr>
            <a:r>
              <a:rPr lang="tr-TR" dirty="0">
                <a:latin typeface="+mj-lt"/>
              </a:rPr>
              <a:t>The </a:t>
            </a:r>
            <a:r>
              <a:rPr lang="en-US" dirty="0">
                <a:latin typeface="+mj-lt"/>
              </a:rPr>
              <a:t>HC are classically attributed to BK</a:t>
            </a:r>
            <a:r>
              <a:rPr lang="tr-TR" dirty="0">
                <a:latin typeface="+mj-lt"/>
              </a:rPr>
              <a:t> </a:t>
            </a:r>
            <a:r>
              <a:rPr lang="en-US" dirty="0" err="1">
                <a:latin typeface="+mj-lt"/>
              </a:rPr>
              <a:t>polyomavirus</a:t>
            </a:r>
            <a:r>
              <a:rPr lang="en-US" dirty="0">
                <a:latin typeface="+mj-lt"/>
              </a:rPr>
              <a:t> and </a:t>
            </a:r>
            <a:r>
              <a:rPr lang="en-US" dirty="0">
                <a:solidFill>
                  <a:srgbClr val="FF0000"/>
                </a:solidFill>
                <a:latin typeface="+mj-lt"/>
              </a:rPr>
              <a:t>with other </a:t>
            </a:r>
            <a:r>
              <a:rPr lang="en-US" dirty="0" err="1">
                <a:solidFill>
                  <a:srgbClr val="FF0000"/>
                </a:solidFill>
                <a:latin typeface="+mj-lt"/>
              </a:rPr>
              <a:t>polyomaviruses</a:t>
            </a:r>
            <a:r>
              <a:rPr lang="en-US" dirty="0">
                <a:solidFill>
                  <a:srgbClr val="FF0000"/>
                </a:solidFill>
                <a:latin typeface="+mj-lt"/>
              </a:rPr>
              <a:t>, adenovirus or CMV</a:t>
            </a:r>
            <a:r>
              <a:rPr lang="tr-TR" dirty="0">
                <a:latin typeface="+mj-lt"/>
              </a:rPr>
              <a:t> </a:t>
            </a:r>
            <a:r>
              <a:rPr lang="en-US" dirty="0">
                <a:latin typeface="+mj-lt"/>
              </a:rPr>
              <a:t>infection. </a:t>
            </a:r>
            <a:endParaRPr lang="tr-TR" dirty="0">
              <a:latin typeface="+mj-lt"/>
            </a:endParaRPr>
          </a:p>
        </p:txBody>
      </p:sp>
    </p:spTree>
    <p:extLst>
      <p:ext uri="{BB962C8B-B14F-4D97-AF65-F5344CB8AC3E}">
        <p14:creationId xmlns:p14="http://schemas.microsoft.com/office/powerpoint/2010/main" val="26038848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319" y="828318"/>
            <a:ext cx="5892800" cy="1066800"/>
          </a:xfrm>
        </p:spPr>
        <p:txBody>
          <a:bodyPr>
            <a:normAutofit/>
          </a:bodyPr>
          <a:lstStyle/>
          <a:p>
            <a:r>
              <a:rPr lang="en-US" sz="3200" u="sng" dirty="0">
                <a:solidFill>
                  <a:srgbClr val="FF0000"/>
                </a:solidFill>
              </a:rPr>
              <a:t>Treatment of hemorrhagic cystitis</a:t>
            </a:r>
          </a:p>
        </p:txBody>
      </p:sp>
      <p:sp>
        <p:nvSpPr>
          <p:cNvPr id="8" name="7 Dikdörtgen"/>
          <p:cNvSpPr/>
          <p:nvPr/>
        </p:nvSpPr>
        <p:spPr>
          <a:xfrm>
            <a:off x="304800" y="1828800"/>
            <a:ext cx="11684000" cy="4801314"/>
          </a:xfrm>
          <a:prstGeom prst="rect">
            <a:avLst/>
          </a:prstGeom>
        </p:spPr>
        <p:txBody>
          <a:bodyPr wrap="square">
            <a:spAutoFit/>
          </a:bodyPr>
          <a:lstStyle/>
          <a:p>
            <a:pPr marL="457200" indent="-457200">
              <a:lnSpc>
                <a:spcPct val="170000"/>
              </a:lnSpc>
              <a:buFont typeface="+mj-lt"/>
              <a:buAutoNum type="arabicPeriod"/>
            </a:pPr>
            <a:r>
              <a:rPr lang="en-US" sz="2000" b="1" u="sng" dirty="0">
                <a:latin typeface="+mj-lt"/>
              </a:rPr>
              <a:t>Forced</a:t>
            </a:r>
            <a:r>
              <a:rPr lang="en-US" sz="2000" b="1" u="sng" dirty="0">
                <a:solidFill>
                  <a:srgbClr val="FF0000"/>
                </a:solidFill>
                <a:latin typeface="+mj-lt"/>
              </a:rPr>
              <a:t> hydration </a:t>
            </a:r>
            <a:r>
              <a:rPr lang="en-US" sz="2000" b="1" u="sng" dirty="0">
                <a:latin typeface="+mj-lt"/>
              </a:rPr>
              <a:t>plus intensive platelet support</a:t>
            </a:r>
            <a:r>
              <a:rPr lang="en-US" sz="2000" b="1" dirty="0">
                <a:latin typeface="+mj-lt"/>
              </a:rPr>
              <a:t>. </a:t>
            </a:r>
            <a:endParaRPr lang="tr-TR" sz="2000" b="1" dirty="0">
              <a:latin typeface="+mj-lt"/>
            </a:endParaRPr>
          </a:p>
          <a:p>
            <a:pPr marL="914400" lvl="1" indent="-457200">
              <a:lnSpc>
                <a:spcPct val="170000"/>
              </a:lnSpc>
              <a:buFont typeface="+mj-lt"/>
              <a:buAutoNum type="alphaLcPeriod"/>
            </a:pPr>
            <a:r>
              <a:rPr lang="en-US" sz="2000" b="1" dirty="0">
                <a:solidFill>
                  <a:srgbClr val="FF0000"/>
                </a:solidFill>
              </a:rPr>
              <a:t>bladder irrigation </a:t>
            </a:r>
            <a:r>
              <a:rPr lang="en-US" sz="2000" dirty="0"/>
              <a:t>with saline</a:t>
            </a:r>
            <a:r>
              <a:rPr lang="tr-TR" sz="2000" dirty="0"/>
              <a:t>,</a:t>
            </a:r>
            <a:r>
              <a:rPr lang="en-US" sz="2000" dirty="0"/>
              <a:t> bladder instillation of formalin, alum, silver nitrate,</a:t>
            </a:r>
            <a:endParaRPr lang="tr-TR" sz="2000" dirty="0"/>
          </a:p>
          <a:p>
            <a:pPr marL="914400" lvl="1" indent="-457200">
              <a:lnSpc>
                <a:spcPct val="170000"/>
              </a:lnSpc>
              <a:buFont typeface="+mj-lt"/>
              <a:buAutoNum type="alphaLcPeriod"/>
            </a:pPr>
            <a:r>
              <a:rPr lang="en-US" sz="2000" dirty="0"/>
              <a:t>sodium </a:t>
            </a:r>
            <a:r>
              <a:rPr lang="en-US" sz="2000" dirty="0" err="1"/>
              <a:t>hyaluronate</a:t>
            </a:r>
            <a:r>
              <a:rPr lang="en-US" sz="2000" dirty="0"/>
              <a:t>, </a:t>
            </a:r>
            <a:r>
              <a:rPr lang="tr-TR" sz="2000" dirty="0"/>
              <a:t>PG-</a:t>
            </a:r>
            <a:r>
              <a:rPr lang="en-US" sz="2000" dirty="0"/>
              <a:t>E2, GM-CSF or fibrin glue as well as with the administration of</a:t>
            </a:r>
            <a:r>
              <a:rPr lang="tr-TR" sz="2000" dirty="0"/>
              <a:t> </a:t>
            </a:r>
            <a:r>
              <a:rPr lang="en-US" sz="2000" dirty="0" err="1"/>
              <a:t>palifermin</a:t>
            </a:r>
            <a:r>
              <a:rPr lang="en-US" sz="2000" dirty="0"/>
              <a:t>, hyperbaric oxygen, </a:t>
            </a:r>
            <a:r>
              <a:rPr lang="en-US" sz="2000" dirty="0" err="1"/>
              <a:t>oestrogens</a:t>
            </a:r>
            <a:r>
              <a:rPr lang="en-US" sz="2000" dirty="0"/>
              <a:t>, or recombinant </a:t>
            </a:r>
            <a:r>
              <a:rPr lang="en-US" sz="2000" dirty="0" err="1"/>
              <a:t>FVIIa</a:t>
            </a:r>
            <a:r>
              <a:rPr lang="en-US" sz="2000" dirty="0"/>
              <a:t>.</a:t>
            </a:r>
            <a:endParaRPr lang="tr-TR" sz="2000" b="1" dirty="0">
              <a:latin typeface="+mj-lt"/>
            </a:endParaRPr>
          </a:p>
          <a:p>
            <a:pPr marL="457200" indent="-457200">
              <a:lnSpc>
                <a:spcPct val="170000"/>
              </a:lnSpc>
              <a:buFont typeface="+mj-lt"/>
              <a:buAutoNum type="arabicPeriod"/>
            </a:pPr>
            <a:r>
              <a:rPr lang="tr-TR" sz="2000" b="1" u="sng" dirty="0">
                <a:solidFill>
                  <a:srgbClr val="FF0000"/>
                </a:solidFill>
                <a:latin typeface="+mj-lt"/>
              </a:rPr>
              <a:t>I</a:t>
            </a:r>
            <a:r>
              <a:rPr lang="en-US" sz="2000" b="1" u="sng" dirty="0" err="1">
                <a:solidFill>
                  <a:srgbClr val="FF0000"/>
                </a:solidFill>
                <a:latin typeface="+mj-lt"/>
              </a:rPr>
              <a:t>ntravesical</a:t>
            </a:r>
            <a:r>
              <a:rPr lang="en-US" sz="2000" b="1" u="sng" dirty="0">
                <a:solidFill>
                  <a:srgbClr val="FF0000"/>
                </a:solidFill>
                <a:latin typeface="+mj-lt"/>
              </a:rPr>
              <a:t> or</a:t>
            </a:r>
            <a:r>
              <a:rPr lang="tr-TR" sz="2000" b="1" u="sng" dirty="0">
                <a:latin typeface="+mj-lt"/>
              </a:rPr>
              <a:t> </a:t>
            </a:r>
            <a:r>
              <a:rPr lang="en-US" sz="2000" b="1" u="sng" dirty="0" err="1">
                <a:solidFill>
                  <a:srgbClr val="FF0000"/>
                </a:solidFill>
                <a:latin typeface="+mj-lt"/>
              </a:rPr>
              <a:t>systemi</a:t>
            </a:r>
            <a:r>
              <a:rPr lang="tr-TR" sz="2000" b="1" u="sng" dirty="0">
                <a:solidFill>
                  <a:srgbClr val="FF0000"/>
                </a:solidFill>
                <a:latin typeface="+mj-lt"/>
              </a:rPr>
              <a:t>c </a:t>
            </a:r>
            <a:r>
              <a:rPr lang="en-US" sz="2000" b="1" u="sng" dirty="0" err="1">
                <a:solidFill>
                  <a:srgbClr val="FF0000"/>
                </a:solidFill>
                <a:latin typeface="+mj-lt"/>
              </a:rPr>
              <a:t>cidofovir</a:t>
            </a:r>
            <a:r>
              <a:rPr lang="tr-TR" sz="2000" b="1" u="sng" dirty="0">
                <a:solidFill>
                  <a:srgbClr val="FF0000"/>
                </a:solidFill>
                <a:latin typeface="+mj-lt"/>
              </a:rPr>
              <a:t>,</a:t>
            </a:r>
            <a:r>
              <a:rPr lang="en-US" sz="2000" b="1" u="sng" dirty="0">
                <a:solidFill>
                  <a:srgbClr val="FF0000"/>
                </a:solidFill>
                <a:latin typeface="+mj-lt"/>
              </a:rPr>
              <a:t> </a:t>
            </a:r>
            <a:r>
              <a:rPr lang="en-US" sz="2000" b="1" u="sng" dirty="0">
                <a:latin typeface="+mj-lt"/>
              </a:rPr>
              <a:t>or </a:t>
            </a:r>
            <a:r>
              <a:rPr lang="en-US" sz="2000" b="1" u="sng" dirty="0">
                <a:solidFill>
                  <a:srgbClr val="FF0000"/>
                </a:solidFill>
                <a:latin typeface="+mj-lt"/>
              </a:rPr>
              <a:t>ribavirin </a:t>
            </a:r>
            <a:r>
              <a:rPr lang="tr-TR" sz="2000" b="1" u="sng" dirty="0">
                <a:solidFill>
                  <a:srgbClr val="FF0000"/>
                </a:solidFill>
                <a:latin typeface="+mj-lt"/>
              </a:rPr>
              <a:t>,</a:t>
            </a:r>
            <a:r>
              <a:rPr lang="tr-TR" sz="2000" b="1" u="sng" dirty="0">
                <a:latin typeface="+mj-lt"/>
              </a:rPr>
              <a:t> </a:t>
            </a:r>
            <a:r>
              <a:rPr lang="tr-TR" sz="2000" b="1" u="sng" dirty="0" err="1">
                <a:latin typeface="+mj-lt"/>
              </a:rPr>
              <a:t>plus</a:t>
            </a:r>
            <a:r>
              <a:rPr lang="tr-TR" sz="2000" b="1" u="sng" dirty="0">
                <a:latin typeface="+mj-lt"/>
              </a:rPr>
              <a:t> </a:t>
            </a:r>
            <a:r>
              <a:rPr lang="en-US" sz="2000" b="1" u="sng" dirty="0">
                <a:solidFill>
                  <a:srgbClr val="FF0000"/>
                </a:solidFill>
                <a:latin typeface="+mj-lt"/>
              </a:rPr>
              <a:t>ciprofloxacin</a:t>
            </a:r>
            <a:r>
              <a:rPr lang="en-US" sz="2000" b="1" dirty="0">
                <a:solidFill>
                  <a:srgbClr val="FF0000"/>
                </a:solidFill>
                <a:latin typeface="+mj-lt"/>
              </a:rPr>
              <a:t> </a:t>
            </a:r>
            <a:r>
              <a:rPr lang="en-US" sz="2000" dirty="0">
                <a:latin typeface="+mj-lt"/>
              </a:rPr>
              <a:t>(reduces BK replication) have been reported as effective for cases of HC attributable to BK or adenovirus</a:t>
            </a:r>
            <a:endParaRPr lang="tr-TR" sz="2000" b="1" dirty="0">
              <a:latin typeface="+mj-lt"/>
            </a:endParaRPr>
          </a:p>
          <a:p>
            <a:pPr marL="457200" indent="-457200">
              <a:lnSpc>
                <a:spcPct val="170000"/>
              </a:lnSpc>
              <a:buFont typeface="+mj-lt"/>
              <a:buAutoNum type="arabicPeriod"/>
            </a:pPr>
            <a:r>
              <a:rPr lang="en-US" sz="2000" b="1" u="sng" dirty="0">
                <a:latin typeface="+mj-lt"/>
              </a:rPr>
              <a:t>If the above measures do not alleviate HC, </a:t>
            </a:r>
            <a:r>
              <a:rPr lang="en-US" sz="2000" b="1" u="sng" dirty="0">
                <a:solidFill>
                  <a:srgbClr val="FF0000"/>
                </a:solidFill>
                <a:latin typeface="+mj-lt"/>
              </a:rPr>
              <a:t>other salvage approaches </a:t>
            </a:r>
            <a:r>
              <a:rPr lang="en-US" sz="2000" dirty="0">
                <a:latin typeface="+mj-lt"/>
              </a:rPr>
              <a:t>can be</a:t>
            </a:r>
            <a:r>
              <a:rPr lang="tr-TR" sz="2000" dirty="0">
                <a:latin typeface="+mj-lt"/>
              </a:rPr>
              <a:t> </a:t>
            </a:r>
            <a:r>
              <a:rPr lang="en-US" sz="2000" dirty="0">
                <a:latin typeface="+mj-lt"/>
              </a:rPr>
              <a:t>considered: </a:t>
            </a:r>
            <a:r>
              <a:rPr lang="en-US" sz="2000" b="1" dirty="0">
                <a:solidFill>
                  <a:srgbClr val="FF0000"/>
                </a:solidFill>
                <a:latin typeface="+mj-lt"/>
              </a:rPr>
              <a:t>selective </a:t>
            </a:r>
            <a:r>
              <a:rPr lang="en-US" sz="2000" b="1" dirty="0" err="1">
                <a:solidFill>
                  <a:srgbClr val="FF0000"/>
                </a:solidFill>
                <a:latin typeface="+mj-lt"/>
              </a:rPr>
              <a:t>embolisation</a:t>
            </a:r>
            <a:r>
              <a:rPr lang="en-US" sz="2000" dirty="0">
                <a:latin typeface="+mj-lt"/>
              </a:rPr>
              <a:t> of bladder arteries; </a:t>
            </a:r>
            <a:r>
              <a:rPr lang="en-US" sz="2000" dirty="0" err="1">
                <a:latin typeface="+mj-lt"/>
              </a:rPr>
              <a:t>catheterisation</a:t>
            </a:r>
            <a:r>
              <a:rPr lang="en-US" sz="2000" dirty="0">
                <a:latin typeface="+mj-lt"/>
              </a:rPr>
              <a:t> of both ureters to rest the bladder</a:t>
            </a:r>
            <a:r>
              <a:rPr lang="tr-TR" sz="2000" dirty="0">
                <a:latin typeface="+mj-lt"/>
              </a:rPr>
              <a:t> </a:t>
            </a:r>
            <a:r>
              <a:rPr lang="en-US" sz="2000" dirty="0">
                <a:latin typeface="+mj-lt"/>
              </a:rPr>
              <a:t>or:                                  </a:t>
            </a:r>
            <a:r>
              <a:rPr lang="en-US" sz="2000" b="1" dirty="0">
                <a:solidFill>
                  <a:srgbClr val="FF0000"/>
                </a:solidFill>
                <a:latin typeface="+mj-lt"/>
              </a:rPr>
              <a:t>   as a last resort, cystectomy.</a:t>
            </a:r>
          </a:p>
        </p:txBody>
      </p:sp>
      <p:sp>
        <p:nvSpPr>
          <p:cNvPr id="9" name="8 Dikdörtgen"/>
          <p:cNvSpPr/>
          <p:nvPr/>
        </p:nvSpPr>
        <p:spPr>
          <a:xfrm>
            <a:off x="381000" y="1295400"/>
            <a:ext cx="8737600" cy="461665"/>
          </a:xfrm>
          <a:prstGeom prst="rect">
            <a:avLst/>
          </a:prstGeom>
        </p:spPr>
        <p:txBody>
          <a:bodyPr wrap="square">
            <a:spAutoFit/>
          </a:bodyPr>
          <a:lstStyle/>
          <a:p>
            <a:r>
              <a:rPr lang="en-US" sz="2400" dirty="0">
                <a:solidFill>
                  <a:srgbClr val="7030A0"/>
                </a:solidFill>
                <a:latin typeface="+mj-lt"/>
              </a:rPr>
              <a:t>Treatment should be based on a three-step approach as follows:</a:t>
            </a:r>
          </a:p>
        </p:txBody>
      </p:sp>
      <p:sp>
        <p:nvSpPr>
          <p:cNvPr id="10" name="1 Başlık"/>
          <p:cNvSpPr txBox="1">
            <a:spLocks/>
          </p:cNvSpPr>
          <p:nvPr/>
        </p:nvSpPr>
        <p:spPr>
          <a:xfrm>
            <a:off x="609600" y="274320"/>
            <a:ext cx="10972800" cy="553998"/>
          </a:xfrm>
          <a:prstGeom prst="rect">
            <a:avLst/>
          </a:prstGeom>
        </p:spPr>
        <p:txBody>
          <a:bodyPr vert="horz" anchor="ctr">
            <a:normAutofit fontScale="45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4000" b="1" i="0" u="none" strike="noStrike" kern="1200" cap="none" spc="0" normalizeH="0" baseline="0" noProof="0">
                <a:ln>
                  <a:noFill/>
                </a:ln>
                <a:solidFill>
                  <a:schemeClr val="tx2"/>
                </a:solidFill>
                <a:effectLst/>
                <a:uLnTx/>
                <a:uFillTx/>
                <a:latin typeface="+mj-lt"/>
                <a:ea typeface="+mj-ea"/>
                <a:cs typeface="+mj-cs"/>
              </a:rPr>
              <a:t/>
            </a:r>
            <a:br>
              <a:rPr kumimoji="0" lang="tr-TR" sz="4000" b="1" i="0" u="none" strike="noStrike" kern="1200" cap="none" spc="0" normalizeH="0" baseline="0" noProof="0">
                <a:ln>
                  <a:noFill/>
                </a:ln>
                <a:solidFill>
                  <a:schemeClr val="tx2"/>
                </a:solidFill>
                <a:effectLst/>
                <a:uLnTx/>
                <a:uFillTx/>
                <a:latin typeface="+mj-lt"/>
                <a:ea typeface="+mj-ea"/>
                <a:cs typeface="+mj-cs"/>
              </a:rPr>
            </a:br>
            <a:endParaRPr kumimoji="0" lang="tr-TR" sz="4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13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Mucosal Origin</a:t>
            </a:r>
            <a:r>
              <a:rPr lang="tr-TR" sz="2400" b="1" dirty="0">
                <a:solidFill>
                  <a:srgbClr val="C00000"/>
                </a:solidFill>
              </a:rPr>
              <a:t>  / HEMORRHAGIC CYSTITIS </a:t>
            </a:r>
            <a:endParaRPr lang="tr-TR" sz="2400" b="1" u="sng" dirty="0">
              <a:solidFill>
                <a:srgbClr val="C00000"/>
              </a:solidFill>
            </a:endParaRPr>
          </a:p>
        </p:txBody>
      </p:sp>
    </p:spTree>
    <p:extLst>
      <p:ext uri="{BB962C8B-B14F-4D97-AF65-F5344CB8AC3E}">
        <p14:creationId xmlns:p14="http://schemas.microsoft.com/office/powerpoint/2010/main" val="1920184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2000"/>
                                        <p:tgtEl>
                                          <p:spTgt spid="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fade">
                                      <p:cBhvr>
                                        <p:cTn id="13" dur="2000"/>
                                        <p:tgtEl>
                                          <p:spTgt spid="8">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animEffect transition="in" filter="fade">
                                      <p:cBhvr>
                                        <p:cTn id="18" dur="2000"/>
                                        <p:tgtEl>
                                          <p:spTgt spid="8">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fade">
                                      <p:cBhvr>
                                        <p:cTn id="23" dur="20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371600" y="4343400"/>
            <a:ext cx="8534400" cy="1754326"/>
          </a:xfrm>
          <a:prstGeom prst="rect">
            <a:avLst/>
          </a:prstGeom>
        </p:spPr>
        <p:txBody>
          <a:bodyPr wrap="square">
            <a:spAutoFit/>
          </a:bodyPr>
          <a:lstStyle/>
          <a:p>
            <a:pPr algn="ctr">
              <a:lnSpc>
                <a:spcPct val="150000"/>
              </a:lnSpc>
            </a:pPr>
            <a:r>
              <a:rPr lang="en-US" sz="2400" dirty="0">
                <a:latin typeface="+mj-lt"/>
              </a:rPr>
              <a:t>Hepatic </a:t>
            </a:r>
            <a:r>
              <a:rPr lang="en-US" sz="2400" b="1" dirty="0" err="1">
                <a:solidFill>
                  <a:srgbClr val="FF0000"/>
                </a:solidFill>
                <a:latin typeface="+mj-lt"/>
              </a:rPr>
              <a:t>veno</a:t>
            </a:r>
            <a:r>
              <a:rPr lang="en-US" sz="2400" b="1" dirty="0">
                <a:solidFill>
                  <a:srgbClr val="FF0000"/>
                </a:solidFill>
                <a:latin typeface="+mj-lt"/>
              </a:rPr>
              <a:t>-occlusive disease </a:t>
            </a:r>
            <a:r>
              <a:rPr lang="en-US" sz="2400" dirty="0">
                <a:solidFill>
                  <a:srgbClr val="FF0000"/>
                </a:solidFill>
                <a:latin typeface="+mj-lt"/>
              </a:rPr>
              <a:t>(</a:t>
            </a:r>
            <a:r>
              <a:rPr lang="en-US" sz="2400" b="1" dirty="0">
                <a:solidFill>
                  <a:srgbClr val="FF0000"/>
                </a:solidFill>
                <a:latin typeface="+mj-lt"/>
              </a:rPr>
              <a:t>VOD</a:t>
            </a:r>
            <a:r>
              <a:rPr lang="en-US" sz="2400" dirty="0">
                <a:solidFill>
                  <a:srgbClr val="FF0000"/>
                </a:solidFill>
                <a:latin typeface="+mj-lt"/>
              </a:rPr>
              <a:t>) </a:t>
            </a:r>
            <a:r>
              <a:rPr lang="en-US" sz="2400" dirty="0">
                <a:latin typeface="+mj-lt"/>
              </a:rPr>
              <a:t>is the term used to designate the symptoms and signs that appear early after HSCT as a consequence of </a:t>
            </a:r>
            <a:r>
              <a:rPr lang="en-US" sz="2400" u="sng" dirty="0">
                <a:solidFill>
                  <a:srgbClr val="0070C0"/>
                </a:solidFill>
                <a:latin typeface="+mj-lt"/>
              </a:rPr>
              <a:t>conditioning regimen</a:t>
            </a:r>
            <a:r>
              <a:rPr lang="tr-TR" sz="2400" u="sng" dirty="0">
                <a:solidFill>
                  <a:srgbClr val="0070C0"/>
                </a:solidFill>
                <a:latin typeface="+mj-lt"/>
              </a:rPr>
              <a:t> </a:t>
            </a:r>
            <a:r>
              <a:rPr lang="en-US" sz="2400" u="sng" dirty="0">
                <a:solidFill>
                  <a:srgbClr val="0070C0"/>
                </a:solidFill>
                <a:latin typeface="+mj-lt"/>
              </a:rPr>
              <a:t>related </a:t>
            </a:r>
            <a:r>
              <a:rPr lang="en-US" sz="2400" dirty="0">
                <a:latin typeface="+mj-lt"/>
              </a:rPr>
              <a:t>hepatic toxicity. </a:t>
            </a:r>
            <a:endParaRPr lang="tr-TR" sz="2400" dirty="0">
              <a:latin typeface="+mj-lt"/>
            </a:endParaRPr>
          </a:p>
        </p:txBody>
      </p:sp>
      <p:pic>
        <p:nvPicPr>
          <p:cNvPr id="90115" name="Picture 3"/>
          <p:cNvPicPr>
            <a:picLocks noChangeAspect="1" noChangeArrowheads="1"/>
          </p:cNvPicPr>
          <p:nvPr/>
        </p:nvPicPr>
        <p:blipFill>
          <a:blip r:embed="rId2" cstate="print"/>
          <a:srcRect/>
          <a:stretch>
            <a:fillRect/>
          </a:stretch>
        </p:blipFill>
        <p:spPr bwMode="auto">
          <a:xfrm>
            <a:off x="4191000" y="1600200"/>
            <a:ext cx="2743200" cy="2304149"/>
          </a:xfrm>
          <a:prstGeom prst="rect">
            <a:avLst/>
          </a:prstGeom>
          <a:noFill/>
          <a:ln w="9525">
            <a:noFill/>
            <a:miter lim="800000"/>
            <a:headEnd/>
            <a:tailEnd/>
          </a:ln>
        </p:spPr>
      </p:pic>
      <p:sp>
        <p:nvSpPr>
          <p:cNvPr id="8"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Origin</a:t>
            </a:r>
            <a:r>
              <a:rPr lang="tr-TR" sz="2400" b="1" dirty="0">
                <a:solidFill>
                  <a:srgbClr val="C00000"/>
                </a:solidFill>
              </a:rPr>
              <a:t>  </a:t>
            </a:r>
            <a:endParaRPr lang="tr-TR" sz="2400" b="1" u="sng" dirty="0">
              <a:solidFill>
                <a:srgbClr val="C00000"/>
              </a:solidFill>
            </a:endParaRPr>
          </a:p>
        </p:txBody>
      </p:sp>
    </p:spTree>
    <p:extLst>
      <p:ext uri="{BB962C8B-B14F-4D97-AF65-F5344CB8AC3E}">
        <p14:creationId xmlns:p14="http://schemas.microsoft.com/office/powerpoint/2010/main" val="34345131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p:cNvSpPr>
            <a:spLocks noGrp="1"/>
          </p:cNvSpPr>
          <p:nvPr>
            <p:ph type="body" idx="4294967295"/>
          </p:nvPr>
        </p:nvSpPr>
        <p:spPr>
          <a:xfrm>
            <a:off x="838200" y="6467072"/>
            <a:ext cx="10987617" cy="307777"/>
          </a:xfrm>
        </p:spPr>
        <p:txBody>
          <a:bodyPr wrap="square" anchor="b" anchorCtr="0">
            <a:spAutoFit/>
          </a:bodyPr>
          <a:lstStyle/>
          <a:p>
            <a:pPr marL="0" lvl="1" indent="0" algn="r">
              <a:buClr>
                <a:schemeClr val="accent3"/>
              </a:buClr>
              <a:buNone/>
            </a:pPr>
            <a:r>
              <a:rPr lang="en-GB" sz="1000" dirty="0">
                <a:solidFill>
                  <a:schemeClr val="bg1">
                    <a:lumMod val="50000"/>
                  </a:schemeClr>
                </a:solidFill>
                <a:latin typeface="Arial" pitchFamily="34" charset="0"/>
                <a:cs typeface="Arial" pitchFamily="34" charset="0"/>
              </a:rPr>
              <a:t>Richardson PG et al. </a:t>
            </a:r>
            <a:r>
              <a:rPr lang="en-GB" sz="1000" i="1" dirty="0">
                <a:solidFill>
                  <a:schemeClr val="bg1">
                    <a:lumMod val="50000"/>
                  </a:schemeClr>
                </a:solidFill>
                <a:latin typeface="Arial" pitchFamily="34" charset="0"/>
                <a:cs typeface="Arial" pitchFamily="34" charset="0"/>
              </a:rPr>
              <a:t>Expert </a:t>
            </a:r>
            <a:r>
              <a:rPr lang="en-GB" sz="1000" i="1" dirty="0" err="1">
                <a:solidFill>
                  <a:schemeClr val="bg1">
                    <a:lumMod val="50000"/>
                  </a:schemeClr>
                </a:solidFill>
                <a:latin typeface="Arial" pitchFamily="34" charset="0"/>
                <a:cs typeface="Arial" pitchFamily="34" charset="0"/>
              </a:rPr>
              <a:t>Opin</a:t>
            </a:r>
            <a:r>
              <a:rPr lang="en-GB" sz="1000" i="1" dirty="0">
                <a:solidFill>
                  <a:schemeClr val="bg1">
                    <a:lumMod val="50000"/>
                  </a:schemeClr>
                </a:solidFill>
                <a:latin typeface="Arial" pitchFamily="34" charset="0"/>
                <a:cs typeface="Arial" pitchFamily="34" charset="0"/>
              </a:rPr>
              <a:t> Drug </a:t>
            </a:r>
            <a:r>
              <a:rPr lang="en-GB" sz="1000" i="1" dirty="0" err="1">
                <a:solidFill>
                  <a:schemeClr val="bg1">
                    <a:lumMod val="50000"/>
                  </a:schemeClr>
                </a:solidFill>
                <a:latin typeface="Arial" pitchFamily="34" charset="0"/>
                <a:cs typeface="Arial" pitchFamily="34" charset="0"/>
              </a:rPr>
              <a:t>Saf</a:t>
            </a:r>
            <a:r>
              <a:rPr lang="en-GB" sz="1000" dirty="0">
                <a:solidFill>
                  <a:schemeClr val="bg1">
                    <a:lumMod val="50000"/>
                  </a:schemeClr>
                </a:solidFill>
                <a:latin typeface="Arial" pitchFamily="34" charset="0"/>
                <a:cs typeface="Arial" pitchFamily="34" charset="0"/>
              </a:rPr>
              <a:t> 2013;12:123–136</a:t>
            </a:r>
            <a:endParaRPr lang="en-GB" sz="1600" dirty="0">
              <a:solidFill>
                <a:srgbClr val="C00000"/>
              </a:solidFill>
            </a:endParaRPr>
          </a:p>
          <a:p>
            <a:pPr marL="0" indent="0" algn="r">
              <a:buNone/>
            </a:pPr>
            <a:endParaRPr lang="en-GB" sz="1000" dirty="0">
              <a:solidFill>
                <a:schemeClr val="bg1">
                  <a:lumMod val="50000"/>
                </a:schemeClr>
              </a:solidFill>
              <a:latin typeface="Arial" pitchFamily="34" charset="0"/>
              <a:cs typeface="Arial" pitchFamily="34" charset="0"/>
            </a:endParaRPr>
          </a:p>
        </p:txBody>
      </p:sp>
      <p:sp>
        <p:nvSpPr>
          <p:cNvPr id="14" name="13 Dikdörtgen"/>
          <p:cNvSpPr/>
          <p:nvPr/>
        </p:nvSpPr>
        <p:spPr>
          <a:xfrm>
            <a:off x="838200" y="1011675"/>
            <a:ext cx="7620000" cy="2831544"/>
          </a:xfrm>
          <a:prstGeom prst="rect">
            <a:avLst/>
          </a:prstGeom>
          <a:solidFill>
            <a:schemeClr val="accent2">
              <a:lumMod val="75000"/>
              <a:alpha val="14000"/>
            </a:schemeClr>
          </a:solidFill>
        </p:spPr>
        <p:txBody>
          <a:bodyPr wrap="square">
            <a:spAutoFit/>
          </a:bodyPr>
          <a:lstStyle/>
          <a:p>
            <a:pPr>
              <a:lnSpc>
                <a:spcPct val="150000"/>
              </a:lnSpc>
            </a:pPr>
            <a:r>
              <a:rPr lang="en-US" sz="2400" dirty="0">
                <a:latin typeface="+mj-lt"/>
              </a:rPr>
              <a:t>  This syndrome is </a:t>
            </a:r>
            <a:r>
              <a:rPr lang="en-US" sz="2400" dirty="0" err="1">
                <a:latin typeface="+mj-lt"/>
              </a:rPr>
              <a:t>characterised</a:t>
            </a:r>
            <a:r>
              <a:rPr lang="en-US" sz="2400" dirty="0">
                <a:latin typeface="+mj-lt"/>
              </a:rPr>
              <a:t> by </a:t>
            </a:r>
            <a:endParaRPr lang="tr-TR" sz="2400" dirty="0">
              <a:latin typeface="+mj-lt"/>
            </a:endParaRPr>
          </a:p>
          <a:p>
            <a:pPr marL="800100" lvl="1" indent="-342900">
              <a:lnSpc>
                <a:spcPct val="150000"/>
              </a:lnSpc>
              <a:buFont typeface="+mj-lt"/>
              <a:buAutoNum type="arabicPeriod"/>
            </a:pPr>
            <a:r>
              <a:rPr lang="tr-TR" sz="2400" b="1" dirty="0">
                <a:solidFill>
                  <a:srgbClr val="FF0000"/>
                </a:solidFill>
                <a:latin typeface="+mj-lt"/>
              </a:rPr>
              <a:t>J</a:t>
            </a:r>
            <a:r>
              <a:rPr lang="en-US" sz="2400" b="1" dirty="0" err="1">
                <a:solidFill>
                  <a:srgbClr val="FF0000"/>
                </a:solidFill>
                <a:latin typeface="+mj-lt"/>
              </a:rPr>
              <a:t>aundice</a:t>
            </a:r>
            <a:r>
              <a:rPr lang="en-US" sz="2400" b="1" dirty="0">
                <a:solidFill>
                  <a:srgbClr val="FF0000"/>
                </a:solidFill>
                <a:latin typeface="+mj-lt"/>
              </a:rPr>
              <a:t>, </a:t>
            </a:r>
            <a:endParaRPr lang="tr-TR" sz="2400" b="1" dirty="0">
              <a:solidFill>
                <a:srgbClr val="FF0000"/>
              </a:solidFill>
              <a:latin typeface="+mj-lt"/>
            </a:endParaRPr>
          </a:p>
          <a:p>
            <a:pPr marL="800100" lvl="1" indent="-342900">
              <a:lnSpc>
                <a:spcPct val="150000"/>
              </a:lnSpc>
              <a:buFont typeface="+mj-lt"/>
              <a:buAutoNum type="arabicPeriod"/>
            </a:pPr>
            <a:r>
              <a:rPr lang="tr-TR" sz="2400" b="1" dirty="0">
                <a:solidFill>
                  <a:srgbClr val="FF0000"/>
                </a:solidFill>
                <a:latin typeface="+mj-lt"/>
              </a:rPr>
              <a:t>F</a:t>
            </a:r>
            <a:r>
              <a:rPr lang="en-US" sz="2400" b="1" dirty="0" err="1">
                <a:solidFill>
                  <a:srgbClr val="FF0000"/>
                </a:solidFill>
                <a:latin typeface="+mj-lt"/>
              </a:rPr>
              <a:t>luid</a:t>
            </a:r>
            <a:r>
              <a:rPr lang="en-US" sz="2400" b="1" dirty="0">
                <a:solidFill>
                  <a:srgbClr val="FF0000"/>
                </a:solidFill>
                <a:latin typeface="+mj-lt"/>
              </a:rPr>
              <a:t> retention </a:t>
            </a:r>
            <a:endParaRPr lang="tr-TR" sz="2400" b="1" dirty="0">
              <a:solidFill>
                <a:srgbClr val="FF0000"/>
              </a:solidFill>
              <a:latin typeface="+mj-lt"/>
            </a:endParaRPr>
          </a:p>
          <a:p>
            <a:pPr marL="800100" lvl="1" indent="-342900">
              <a:lnSpc>
                <a:spcPct val="150000"/>
              </a:lnSpc>
              <a:buFont typeface="+mj-lt"/>
              <a:buAutoNum type="arabicPeriod"/>
            </a:pPr>
            <a:r>
              <a:rPr lang="tr-TR" sz="2400" b="1" dirty="0">
                <a:solidFill>
                  <a:srgbClr val="FF0000"/>
                </a:solidFill>
                <a:latin typeface="+mj-lt"/>
              </a:rPr>
              <a:t>T</a:t>
            </a:r>
            <a:r>
              <a:rPr lang="en-US" sz="2400" b="1" dirty="0">
                <a:solidFill>
                  <a:srgbClr val="FF0000"/>
                </a:solidFill>
                <a:latin typeface="+mj-lt"/>
              </a:rPr>
              <a:t>ender hepatomegaly </a:t>
            </a:r>
            <a:endParaRPr lang="tr-TR" sz="2400" b="1" dirty="0">
              <a:solidFill>
                <a:srgbClr val="FF0000"/>
              </a:solidFill>
              <a:latin typeface="+mj-lt"/>
            </a:endParaRPr>
          </a:p>
          <a:p>
            <a:pPr>
              <a:lnSpc>
                <a:spcPct val="150000"/>
              </a:lnSpc>
            </a:pPr>
            <a:r>
              <a:rPr lang="en-US" sz="2400" dirty="0">
                <a:latin typeface="+mj-lt"/>
              </a:rPr>
              <a:t>   appearing in the first 35–40 days after HSCT </a:t>
            </a:r>
            <a:endParaRPr lang="tr-TR" sz="2400" dirty="0">
              <a:latin typeface="+mj-lt"/>
            </a:endParaRPr>
          </a:p>
        </p:txBody>
      </p:sp>
      <p:sp>
        <p:nvSpPr>
          <p:cNvPr id="18" name="17 Dikdörtgen"/>
          <p:cNvSpPr/>
          <p:nvPr/>
        </p:nvSpPr>
        <p:spPr>
          <a:xfrm>
            <a:off x="711200" y="3995627"/>
            <a:ext cx="10871200" cy="2779222"/>
          </a:xfrm>
          <a:prstGeom prst="rect">
            <a:avLst/>
          </a:prstGeom>
        </p:spPr>
        <p:txBody>
          <a:bodyPr wrap="square">
            <a:spAutoFit/>
          </a:bodyPr>
          <a:lstStyle/>
          <a:p>
            <a:pPr>
              <a:lnSpc>
                <a:spcPct val="150000"/>
              </a:lnSpc>
            </a:pPr>
            <a:r>
              <a:rPr lang="en-GB" dirty="0">
                <a:latin typeface="+mj-lt"/>
              </a:rPr>
              <a:t>VOD, also known as </a:t>
            </a:r>
            <a:r>
              <a:rPr lang="en-GB" dirty="0">
                <a:solidFill>
                  <a:srgbClr val="FF0000"/>
                </a:solidFill>
                <a:latin typeface="+mj-lt"/>
              </a:rPr>
              <a:t>sinusoidal obstruction syndrome</a:t>
            </a:r>
            <a:r>
              <a:rPr lang="tr-TR" dirty="0">
                <a:latin typeface="+mj-lt"/>
              </a:rPr>
              <a:t>;</a:t>
            </a:r>
            <a:r>
              <a:rPr lang="en-GB" dirty="0">
                <a:latin typeface="+mj-lt"/>
              </a:rPr>
              <a:t> </a:t>
            </a:r>
            <a:r>
              <a:rPr lang="tr-TR" dirty="0">
                <a:latin typeface="+mj-lt"/>
              </a:rPr>
              <a:t> </a:t>
            </a:r>
            <a:r>
              <a:rPr lang="en-GB" dirty="0">
                <a:latin typeface="+mj-lt"/>
              </a:rPr>
              <a:t>is a potentially life-threatening complication of HSCT</a:t>
            </a:r>
            <a:endParaRPr lang="tr-TR" dirty="0">
              <a:latin typeface="+mj-lt"/>
            </a:endParaRPr>
          </a:p>
          <a:p>
            <a:pPr>
              <a:lnSpc>
                <a:spcPct val="150000"/>
              </a:lnSpc>
            </a:pPr>
            <a:endParaRPr lang="tr-TR" dirty="0">
              <a:latin typeface="+mj-lt"/>
            </a:endParaRPr>
          </a:p>
          <a:p>
            <a:pPr>
              <a:lnSpc>
                <a:spcPct val="130000"/>
              </a:lnSpc>
              <a:buFont typeface="Arial" pitchFamily="34" charset="0"/>
              <a:buChar char="•"/>
            </a:pPr>
            <a:r>
              <a:rPr lang="tr-TR" sz="2400" dirty="0">
                <a:solidFill>
                  <a:schemeClr val="accent1">
                    <a:lumMod val="50000"/>
                  </a:schemeClr>
                </a:solidFill>
                <a:latin typeface="+mj-lt"/>
              </a:rPr>
              <a:t> </a:t>
            </a:r>
            <a:r>
              <a:rPr lang="en-GB" sz="2400" dirty="0">
                <a:solidFill>
                  <a:schemeClr val="accent1">
                    <a:lumMod val="50000"/>
                  </a:schemeClr>
                </a:solidFill>
                <a:latin typeface="+mj-lt"/>
              </a:rPr>
              <a:t>The conditioning regimens given before HSCT result in the production of </a:t>
            </a:r>
            <a:r>
              <a:rPr lang="tr-TR" sz="2400" dirty="0">
                <a:solidFill>
                  <a:schemeClr val="accent1">
                    <a:lumMod val="50000"/>
                  </a:schemeClr>
                </a:solidFill>
                <a:latin typeface="+mj-lt"/>
              </a:rPr>
              <a:t> </a:t>
            </a:r>
            <a:r>
              <a:rPr lang="en-GB" sz="2400" dirty="0">
                <a:solidFill>
                  <a:schemeClr val="accent1">
                    <a:lumMod val="50000"/>
                  </a:schemeClr>
                </a:solidFill>
                <a:latin typeface="+mj-lt"/>
              </a:rPr>
              <a:t>toxic metabolites by the </a:t>
            </a:r>
            <a:r>
              <a:rPr lang="en-GB" sz="2400" dirty="0" err="1">
                <a:solidFill>
                  <a:schemeClr val="accent1">
                    <a:lumMod val="50000"/>
                  </a:schemeClr>
                </a:solidFill>
                <a:latin typeface="+mj-lt"/>
              </a:rPr>
              <a:t>hepatocytes</a:t>
            </a:r>
            <a:r>
              <a:rPr lang="en-GB" sz="2400" dirty="0">
                <a:solidFill>
                  <a:schemeClr val="accent1">
                    <a:lumMod val="50000"/>
                  </a:schemeClr>
                </a:solidFill>
                <a:latin typeface="+mj-lt"/>
              </a:rPr>
              <a:t> in the liver</a:t>
            </a:r>
            <a:r>
              <a:rPr lang="tr-TR" sz="2400" dirty="0">
                <a:solidFill>
                  <a:schemeClr val="accent1">
                    <a:lumMod val="50000"/>
                  </a:schemeClr>
                </a:solidFill>
                <a:latin typeface="+mj-lt"/>
              </a:rPr>
              <a:t>.  </a:t>
            </a:r>
            <a:r>
              <a:rPr lang="en-GB" sz="2400" dirty="0">
                <a:solidFill>
                  <a:schemeClr val="accent1">
                    <a:lumMod val="50000"/>
                  </a:schemeClr>
                </a:solidFill>
                <a:latin typeface="+mj-lt"/>
              </a:rPr>
              <a:t>These metabolites trigger the activation, damage and inflammation of the endothelial cells that line the sinusoids</a:t>
            </a:r>
            <a:r>
              <a:rPr lang="tr-TR" sz="2400" dirty="0">
                <a:latin typeface="+mj-lt"/>
              </a:rPr>
              <a:t>*</a:t>
            </a:r>
            <a:endParaRPr lang="en-GB" sz="2400" dirty="0">
              <a:latin typeface="+mj-lt"/>
            </a:endParaRPr>
          </a:p>
          <a:p>
            <a:pPr>
              <a:lnSpc>
                <a:spcPct val="150000"/>
              </a:lnSpc>
            </a:pPr>
            <a:endParaRPr lang="en-GB" dirty="0">
              <a:latin typeface="+mj-lt"/>
            </a:endParaRPr>
          </a:p>
        </p:txBody>
      </p:sp>
      <p:sp>
        <p:nvSpPr>
          <p:cNvPr id="12" name="11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Origin</a:t>
            </a:r>
            <a:r>
              <a:rPr lang="tr-TR" sz="2400" b="1" dirty="0">
                <a:solidFill>
                  <a:srgbClr val="C00000"/>
                </a:solidFill>
              </a:rPr>
              <a:t>  /</a:t>
            </a:r>
            <a:r>
              <a:rPr lang="en-US" sz="2400" b="1" dirty="0">
                <a:solidFill>
                  <a:srgbClr val="C00000"/>
                </a:solidFill>
              </a:rPr>
              <a:t> VENOOCCLUSİVE DİSEASE </a:t>
            </a:r>
            <a:endParaRPr lang="tr-TR" sz="2400" b="1" u="sng" dirty="0">
              <a:solidFill>
                <a:srgbClr val="C00000"/>
              </a:solidFill>
            </a:endParaRPr>
          </a:p>
        </p:txBody>
      </p:sp>
    </p:spTree>
    <p:custDataLst>
      <p:tags r:id="rId1"/>
    </p:custDataLst>
    <p:extLst>
      <p:ext uri="{BB962C8B-B14F-4D97-AF65-F5344CB8AC3E}">
        <p14:creationId xmlns:p14="http://schemas.microsoft.com/office/powerpoint/2010/main" val="6373202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4" cstate="print"/>
          <a:srcRect/>
          <a:stretch>
            <a:fillRect/>
          </a:stretch>
        </p:blipFill>
        <p:spPr bwMode="auto">
          <a:xfrm>
            <a:off x="1117600" y="1905000"/>
            <a:ext cx="8788400" cy="3314700"/>
          </a:xfrm>
          <a:prstGeom prst="rect">
            <a:avLst/>
          </a:prstGeom>
          <a:noFill/>
          <a:ln w="9525">
            <a:noFill/>
            <a:miter lim="800000"/>
            <a:headEnd/>
            <a:tailEnd/>
          </a:ln>
        </p:spPr>
      </p:pic>
      <p:sp>
        <p:nvSpPr>
          <p:cNvPr id="2" name="Title 1"/>
          <p:cNvSpPr>
            <a:spLocks noGrp="1"/>
          </p:cNvSpPr>
          <p:nvPr>
            <p:ph type="title"/>
          </p:nvPr>
        </p:nvSpPr>
        <p:spPr>
          <a:xfrm>
            <a:off x="1019243" y="1100048"/>
            <a:ext cx="10744200" cy="685800"/>
          </a:xfrm>
        </p:spPr>
        <p:txBody>
          <a:bodyPr>
            <a:noAutofit/>
          </a:bodyPr>
          <a:lstStyle/>
          <a:p>
            <a:r>
              <a:rPr lang="en-GB" sz="1800" dirty="0">
                <a:solidFill>
                  <a:srgbClr val="FF0000"/>
                </a:solidFill>
              </a:rPr>
              <a:t>Cell toxicity resulting from chemotherapy damages the lining of the liver sinusoids</a:t>
            </a:r>
          </a:p>
        </p:txBody>
      </p:sp>
      <p:sp>
        <p:nvSpPr>
          <p:cNvPr id="7" name="TextBox 6"/>
          <p:cNvSpPr txBox="1"/>
          <p:nvPr/>
        </p:nvSpPr>
        <p:spPr>
          <a:xfrm>
            <a:off x="838200" y="5379936"/>
            <a:ext cx="9143999" cy="115467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lnSpc>
                <a:spcPct val="150000"/>
              </a:lnSpc>
            </a:pPr>
            <a:r>
              <a:rPr lang="tr-TR" sz="1600" dirty="0">
                <a:solidFill>
                  <a:schemeClr val="tx1"/>
                </a:solidFill>
                <a:latin typeface="Arial" pitchFamily="34" charset="0"/>
                <a:cs typeface="Arial" pitchFamily="34" charset="0"/>
              </a:rPr>
              <a:t>	</a:t>
            </a:r>
            <a:r>
              <a:rPr lang="en-GB" sz="1600" dirty="0">
                <a:solidFill>
                  <a:schemeClr val="tx1"/>
                </a:solidFill>
                <a:latin typeface="Arial" pitchFamily="34" charset="0"/>
                <a:cs typeface="Arial" pitchFamily="34" charset="0"/>
              </a:rPr>
              <a:t>Toxic metabolites resulting from the HSCT conditioning regimen damage and activate the sinusoidal endothelial cells</a:t>
            </a:r>
            <a:r>
              <a:rPr lang="tr-TR" sz="1600" dirty="0">
                <a:solidFill>
                  <a:schemeClr val="tx1"/>
                </a:solidFill>
                <a:latin typeface="Arial" pitchFamily="34" charset="0"/>
                <a:cs typeface="Arial" pitchFamily="34" charset="0"/>
              </a:rPr>
              <a:t>, </a:t>
            </a:r>
            <a:r>
              <a:rPr lang="en-GB" sz="1600" dirty="0">
                <a:solidFill>
                  <a:schemeClr val="tx1"/>
                </a:solidFill>
                <a:latin typeface="Arial" pitchFamily="34" charset="0"/>
                <a:cs typeface="Arial" pitchFamily="34" charset="0"/>
              </a:rPr>
              <a:t>Activation and damage due to conditioning regimen-mediated injury. Damage is both directed and mediated by cytokines such as: </a:t>
            </a:r>
            <a:r>
              <a:rPr lang="tr-TR" sz="1600" dirty="0">
                <a:solidFill>
                  <a:schemeClr val="tx1"/>
                </a:solidFill>
                <a:latin typeface="Arial" pitchFamily="34" charset="0"/>
                <a:cs typeface="Arial" pitchFamily="34" charset="0"/>
              </a:rPr>
              <a:t> </a:t>
            </a:r>
            <a:r>
              <a:rPr lang="en-GB" sz="1600" b="1" dirty="0">
                <a:solidFill>
                  <a:schemeClr val="tx1"/>
                </a:solidFill>
                <a:latin typeface="Arial" pitchFamily="34" charset="0"/>
                <a:cs typeface="Arial" pitchFamily="34" charset="0"/>
              </a:rPr>
              <a:t>TNF-</a:t>
            </a:r>
            <a:r>
              <a:rPr lang="el-GR" sz="1600" b="1" dirty="0">
                <a:solidFill>
                  <a:schemeClr val="tx1"/>
                </a:solidFill>
                <a:latin typeface="Arial"/>
                <a:cs typeface="Arial"/>
              </a:rPr>
              <a:t>α</a:t>
            </a:r>
            <a:r>
              <a:rPr lang="en-GB" sz="1600" b="1" dirty="0">
                <a:solidFill>
                  <a:schemeClr val="tx1"/>
                </a:solidFill>
                <a:latin typeface="Arial"/>
                <a:cs typeface="Arial"/>
              </a:rPr>
              <a:t>, IL-1b, IL-6</a:t>
            </a:r>
            <a:endParaRPr lang="en-GB" sz="1600" b="1" dirty="0">
              <a:solidFill>
                <a:schemeClr val="tx1"/>
              </a:solidFill>
              <a:latin typeface="Arial" pitchFamily="34" charset="0"/>
              <a:cs typeface="Arial" pitchFamily="34" charset="0"/>
            </a:endParaRPr>
          </a:p>
        </p:txBody>
      </p:sp>
      <p:sp>
        <p:nvSpPr>
          <p:cNvPr id="21" name="Text Placeholder 4"/>
          <p:cNvSpPr>
            <a:spLocks noGrp="1"/>
          </p:cNvSpPr>
          <p:nvPr>
            <p:ph idx="4294967295"/>
          </p:nvPr>
        </p:nvSpPr>
        <p:spPr>
          <a:xfrm>
            <a:off x="0" y="6704114"/>
            <a:ext cx="10972800" cy="153888"/>
          </a:xfrm>
          <a:prstGeom prst="rect">
            <a:avLst/>
          </a:prstGeom>
        </p:spPr>
        <p:txBody>
          <a:bodyPr anchor="b" anchorCtr="0">
            <a:spAutoFit/>
          </a:bodyPr>
          <a:lstStyle/>
          <a:p>
            <a:pPr marL="0" indent="0" algn="r">
              <a:spcBef>
                <a:spcPts val="0"/>
              </a:spcBef>
              <a:buNone/>
            </a:pPr>
            <a:r>
              <a:rPr lang="en-GB" sz="1000" dirty="0"/>
              <a:t>PAI-1,plasminogen activator inhibitor-1; TF, tissue factor</a:t>
            </a:r>
            <a:r>
              <a:rPr lang="tr-TR" sz="1000" dirty="0"/>
              <a:t> </a:t>
            </a:r>
            <a:r>
              <a:rPr lang="en-GB" sz="1000" dirty="0"/>
              <a:t>Richardson PG et al. </a:t>
            </a:r>
            <a:r>
              <a:rPr lang="en-GB" sz="1000" i="1" dirty="0"/>
              <a:t>Expert </a:t>
            </a:r>
            <a:r>
              <a:rPr lang="en-GB" sz="1000" i="1" dirty="0" err="1"/>
              <a:t>Opin</a:t>
            </a:r>
            <a:r>
              <a:rPr lang="en-GB" sz="1000" i="1" dirty="0"/>
              <a:t> Drug </a:t>
            </a:r>
            <a:r>
              <a:rPr lang="en-GB" sz="1000" i="1" dirty="0" err="1"/>
              <a:t>Saf</a:t>
            </a:r>
            <a:r>
              <a:rPr lang="en-GB" sz="1000" i="1" dirty="0"/>
              <a:t> </a:t>
            </a:r>
            <a:r>
              <a:rPr lang="en-GB" sz="1000" dirty="0"/>
              <a:t>2013;12:123–136</a:t>
            </a:r>
            <a:r>
              <a:rPr lang="tr-TR" sz="1000" dirty="0"/>
              <a:t> </a:t>
            </a:r>
            <a:endParaRPr lang="en-GB" sz="1000" dirty="0"/>
          </a:p>
        </p:txBody>
      </p:sp>
      <p:sp>
        <p:nvSpPr>
          <p:cNvPr id="17" name="Rounded Rectangle 8"/>
          <p:cNvSpPr/>
          <p:nvPr/>
        </p:nvSpPr>
        <p:spPr>
          <a:xfrm>
            <a:off x="1016000" y="1600200"/>
            <a:ext cx="4267200" cy="304800"/>
          </a:xfrm>
          <a:prstGeom prst="roundRect">
            <a:avLst/>
          </a:prstGeom>
          <a:solidFill>
            <a:schemeClr val="accent4"/>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spcBef>
                <a:spcPct val="20000"/>
              </a:spcBef>
              <a:defRPr/>
            </a:pPr>
            <a:r>
              <a:rPr lang="en-GB" sz="1200" b="1" dirty="0">
                <a:latin typeface="Arial" pitchFamily="34" charset="0"/>
                <a:cs typeface="Arial" pitchFamily="34" charset="0"/>
              </a:rPr>
              <a:t>Endothelial cell and hepatocyte damage</a:t>
            </a:r>
          </a:p>
        </p:txBody>
      </p:sp>
      <p:sp>
        <p:nvSpPr>
          <p:cNvPr id="11" name="10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Origin</a:t>
            </a:r>
            <a:r>
              <a:rPr lang="tr-TR" sz="2400" b="1" dirty="0">
                <a:solidFill>
                  <a:srgbClr val="C00000"/>
                </a:solidFill>
              </a:rPr>
              <a:t>  /</a:t>
            </a:r>
            <a:r>
              <a:rPr lang="en-US" sz="2400" b="1" dirty="0">
                <a:solidFill>
                  <a:srgbClr val="C00000"/>
                </a:solidFill>
              </a:rPr>
              <a:t> VENOOCCLUSİVE DİSEASE </a:t>
            </a:r>
            <a:endParaRPr lang="tr-TR" sz="2400" b="1" u="sng" dirty="0">
              <a:solidFill>
                <a:srgbClr val="C00000"/>
              </a:solidFill>
            </a:endParaRPr>
          </a:p>
        </p:txBody>
      </p:sp>
    </p:spTree>
    <p:custDataLst>
      <p:tags r:id="rId1"/>
    </p:custDataLst>
    <p:extLst>
      <p:ext uri="{BB962C8B-B14F-4D97-AF65-F5344CB8AC3E}">
        <p14:creationId xmlns:p14="http://schemas.microsoft.com/office/powerpoint/2010/main" val="28243829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4" cstate="print"/>
          <a:srcRect/>
          <a:stretch>
            <a:fillRect/>
          </a:stretch>
        </p:blipFill>
        <p:spPr bwMode="auto">
          <a:xfrm>
            <a:off x="1041400" y="1905000"/>
            <a:ext cx="8763000" cy="3429000"/>
          </a:xfrm>
          <a:prstGeom prst="rect">
            <a:avLst/>
          </a:prstGeom>
          <a:noFill/>
          <a:ln w="9525">
            <a:noFill/>
            <a:miter lim="800000"/>
            <a:headEnd/>
            <a:tailEnd/>
          </a:ln>
        </p:spPr>
      </p:pic>
      <p:sp>
        <p:nvSpPr>
          <p:cNvPr id="2" name="Title 1"/>
          <p:cNvSpPr>
            <a:spLocks noGrp="1"/>
          </p:cNvSpPr>
          <p:nvPr>
            <p:ph type="title"/>
          </p:nvPr>
        </p:nvSpPr>
        <p:spPr>
          <a:xfrm>
            <a:off x="763621" y="1253466"/>
            <a:ext cx="10972800" cy="615553"/>
          </a:xfrm>
        </p:spPr>
        <p:txBody>
          <a:bodyPr>
            <a:noAutofit/>
          </a:bodyPr>
          <a:lstStyle/>
          <a:p>
            <a:r>
              <a:rPr lang="en-GB" sz="1600" dirty="0">
                <a:solidFill>
                  <a:srgbClr val="FF0000"/>
                </a:solidFill>
              </a:rPr>
              <a:t>Activation of sinusoidal endothelial cells can trigger multiple pathways, resulting in inflammation and narrowing of the sinusoids</a:t>
            </a:r>
          </a:p>
        </p:txBody>
      </p:sp>
      <p:sp>
        <p:nvSpPr>
          <p:cNvPr id="8" name="TextBox 7"/>
          <p:cNvSpPr txBox="1"/>
          <p:nvPr/>
        </p:nvSpPr>
        <p:spPr>
          <a:xfrm>
            <a:off x="1010596" y="5638800"/>
            <a:ext cx="8686800" cy="58477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dirty="0">
                <a:solidFill>
                  <a:schemeClr val="tx1"/>
                </a:solidFill>
                <a:latin typeface="Arial" pitchFamily="34" charset="0"/>
                <a:cs typeface="Arial" pitchFamily="34" charset="0"/>
              </a:rPr>
              <a:t>The accumulation of cells and debris in the space of </a:t>
            </a:r>
            <a:r>
              <a:rPr lang="en-GB" sz="1600" dirty="0" err="1">
                <a:solidFill>
                  <a:schemeClr val="tx1"/>
                </a:solidFill>
                <a:latin typeface="Arial" pitchFamily="34" charset="0"/>
                <a:cs typeface="Arial" pitchFamily="34" charset="0"/>
              </a:rPr>
              <a:t>Disse</a:t>
            </a:r>
            <a:r>
              <a:rPr lang="en-GB" sz="1600" dirty="0">
                <a:solidFill>
                  <a:schemeClr val="tx1"/>
                </a:solidFill>
                <a:latin typeface="Arial" pitchFamily="34" charset="0"/>
                <a:cs typeface="Arial" pitchFamily="34" charset="0"/>
              </a:rPr>
              <a:t>, the </a:t>
            </a:r>
            <a:r>
              <a:rPr lang="en-GB" sz="1600" dirty="0" err="1">
                <a:solidFill>
                  <a:schemeClr val="tx1"/>
                </a:solidFill>
                <a:latin typeface="Arial" pitchFamily="34" charset="0"/>
                <a:cs typeface="Arial" pitchFamily="34" charset="0"/>
              </a:rPr>
              <a:t>peri</a:t>
            </a:r>
            <a:r>
              <a:rPr lang="tr-TR" sz="1600" dirty="0">
                <a:solidFill>
                  <a:schemeClr val="tx1"/>
                </a:solidFill>
                <a:latin typeface="Arial" pitchFamily="34" charset="0"/>
                <a:cs typeface="Arial" pitchFamily="34" charset="0"/>
              </a:rPr>
              <a:t>-</a:t>
            </a:r>
            <a:r>
              <a:rPr lang="en-GB" sz="1600" dirty="0">
                <a:solidFill>
                  <a:schemeClr val="tx1"/>
                </a:solidFill>
                <a:latin typeface="Arial" pitchFamily="34" charset="0"/>
                <a:cs typeface="Arial" pitchFamily="34" charset="0"/>
              </a:rPr>
              <a:t>sinusoidal space located between the endothelium and the hepatocyte, lead to narrowing of the sinusoids</a:t>
            </a:r>
          </a:p>
        </p:txBody>
      </p:sp>
      <p:sp>
        <p:nvSpPr>
          <p:cNvPr id="24" name="Text Placeholder 4"/>
          <p:cNvSpPr>
            <a:spLocks noGrp="1"/>
          </p:cNvSpPr>
          <p:nvPr>
            <p:ph idx="4294967295"/>
          </p:nvPr>
        </p:nvSpPr>
        <p:spPr>
          <a:xfrm>
            <a:off x="508000" y="6704114"/>
            <a:ext cx="10972800" cy="153888"/>
          </a:xfrm>
          <a:prstGeom prst="rect">
            <a:avLst/>
          </a:prstGeom>
        </p:spPr>
        <p:txBody>
          <a:bodyPr anchor="b" anchorCtr="0">
            <a:spAutoFit/>
          </a:bodyPr>
          <a:lstStyle/>
          <a:p>
            <a:pPr marL="0" indent="0" algn="r">
              <a:spcBef>
                <a:spcPts val="0"/>
              </a:spcBef>
              <a:buNone/>
            </a:pPr>
            <a:r>
              <a:rPr lang="en-GB" sz="1000" dirty="0"/>
              <a:t>PAI-1,plasminogen activator inhibitor-1; TF, tissue factor</a:t>
            </a:r>
            <a:r>
              <a:rPr lang="tr-TR" sz="1000" dirty="0"/>
              <a:t> </a:t>
            </a:r>
            <a:r>
              <a:rPr lang="en-GB" sz="1000" dirty="0"/>
              <a:t>Richardson PG et al. </a:t>
            </a:r>
            <a:r>
              <a:rPr lang="en-GB" sz="1000" i="1" dirty="0"/>
              <a:t>Expert </a:t>
            </a:r>
            <a:r>
              <a:rPr lang="en-GB" sz="1000" i="1" dirty="0" err="1"/>
              <a:t>Opin</a:t>
            </a:r>
            <a:r>
              <a:rPr lang="en-GB" sz="1000" i="1" dirty="0"/>
              <a:t> Drug </a:t>
            </a:r>
            <a:r>
              <a:rPr lang="en-GB" sz="1000" i="1" dirty="0" err="1"/>
              <a:t>Saf</a:t>
            </a:r>
            <a:r>
              <a:rPr lang="en-GB" sz="1000" i="1" dirty="0"/>
              <a:t> </a:t>
            </a:r>
            <a:r>
              <a:rPr lang="en-GB" sz="1000" dirty="0"/>
              <a:t>2013;12:123–136</a:t>
            </a:r>
            <a:r>
              <a:rPr lang="tr-TR" sz="1000" dirty="0"/>
              <a:t> </a:t>
            </a:r>
            <a:endParaRPr lang="en-GB" sz="1000" dirty="0"/>
          </a:p>
        </p:txBody>
      </p:sp>
      <p:sp>
        <p:nvSpPr>
          <p:cNvPr id="25" name="Rounded Rectangle 8"/>
          <p:cNvSpPr/>
          <p:nvPr/>
        </p:nvSpPr>
        <p:spPr>
          <a:xfrm>
            <a:off x="762000" y="1752600"/>
            <a:ext cx="4267200" cy="304800"/>
          </a:xfrm>
          <a:prstGeom prst="roundRect">
            <a:avLst/>
          </a:prstGeom>
          <a:solidFill>
            <a:schemeClr val="accent4"/>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spcBef>
                <a:spcPct val="20000"/>
              </a:spcBef>
              <a:defRPr/>
            </a:pPr>
            <a:r>
              <a:rPr lang="en-US" sz="1200" b="1" dirty="0">
                <a:solidFill>
                  <a:schemeClr val="bg1"/>
                </a:solidFill>
                <a:latin typeface="Arial" pitchFamily="34" charset="0"/>
                <a:ea typeface="ＭＳ Ｐゴシック"/>
                <a:cs typeface="Arial" pitchFamily="34" charset="0"/>
              </a:rPr>
              <a:t>Sinusoidal narrowing</a:t>
            </a:r>
          </a:p>
        </p:txBody>
      </p:sp>
      <p:sp>
        <p:nvSpPr>
          <p:cNvPr id="11" name="10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Origin</a:t>
            </a:r>
            <a:r>
              <a:rPr lang="tr-TR" sz="2400" b="1" dirty="0">
                <a:solidFill>
                  <a:srgbClr val="C00000"/>
                </a:solidFill>
              </a:rPr>
              <a:t>  /</a:t>
            </a:r>
            <a:r>
              <a:rPr lang="en-US" sz="2400" b="1" dirty="0">
                <a:solidFill>
                  <a:srgbClr val="C00000"/>
                </a:solidFill>
              </a:rPr>
              <a:t> VENOOCCLUSİVE DİSEASE </a:t>
            </a:r>
            <a:endParaRPr lang="tr-TR" sz="2400" b="1" u="sng" dirty="0">
              <a:solidFill>
                <a:srgbClr val="C00000"/>
              </a:solidFill>
            </a:endParaRPr>
          </a:p>
        </p:txBody>
      </p:sp>
    </p:spTree>
    <p:custDataLst>
      <p:tags r:id="rId1"/>
    </p:custDataLst>
    <p:extLst>
      <p:ext uri="{BB962C8B-B14F-4D97-AF65-F5344CB8AC3E}">
        <p14:creationId xmlns:p14="http://schemas.microsoft.com/office/powerpoint/2010/main" val="2682053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7621" y="1449286"/>
            <a:ext cx="11379200" cy="762000"/>
          </a:xfrm>
        </p:spPr>
        <p:txBody>
          <a:bodyPr>
            <a:noAutofit/>
          </a:bodyPr>
          <a:lstStyle/>
          <a:p>
            <a:r>
              <a:rPr lang="en-GB" sz="1800" dirty="0">
                <a:solidFill>
                  <a:srgbClr val="FF0000"/>
                </a:solidFill>
              </a:rPr>
              <a:t>VOD is characterised by increased clot formation and reduced clot breakdown</a:t>
            </a:r>
          </a:p>
        </p:txBody>
      </p:sp>
      <p:sp>
        <p:nvSpPr>
          <p:cNvPr id="7" name="TextBox 6"/>
          <p:cNvSpPr txBox="1"/>
          <p:nvPr/>
        </p:nvSpPr>
        <p:spPr>
          <a:xfrm>
            <a:off x="838200" y="5764025"/>
            <a:ext cx="9203364" cy="738664"/>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marL="285750" indent="-285750"/>
            <a:r>
              <a:rPr lang="tr-TR" sz="1400" dirty="0">
                <a:solidFill>
                  <a:schemeClr val="tx1"/>
                </a:solidFill>
                <a:latin typeface="Arial" pitchFamily="34" charset="0"/>
                <a:cs typeface="Arial" pitchFamily="34" charset="0"/>
              </a:rPr>
              <a:t>	</a:t>
            </a:r>
            <a:r>
              <a:rPr lang="en-GB" sz="1400" dirty="0">
                <a:solidFill>
                  <a:schemeClr val="tx1"/>
                </a:solidFill>
                <a:latin typeface="Arial" pitchFamily="34" charset="0"/>
                <a:cs typeface="Arial" pitchFamily="34" charset="0"/>
              </a:rPr>
              <a:t>The narrowing of the sinusoids, </a:t>
            </a:r>
            <a:r>
              <a:rPr lang="en-GB" sz="1400" dirty="0" err="1">
                <a:solidFill>
                  <a:schemeClr val="tx1"/>
                </a:solidFill>
                <a:latin typeface="Arial" pitchFamily="34" charset="0"/>
                <a:cs typeface="Arial" pitchFamily="34" charset="0"/>
              </a:rPr>
              <a:t>embolised</a:t>
            </a:r>
            <a:r>
              <a:rPr lang="en-GB" sz="1400" dirty="0">
                <a:solidFill>
                  <a:schemeClr val="tx1"/>
                </a:solidFill>
                <a:latin typeface="Arial" pitchFamily="34" charset="0"/>
                <a:cs typeface="Arial" pitchFamily="34" charset="0"/>
              </a:rPr>
              <a:t> endothelial cells  and increased clot formation lead to the endpoint of VOD, namely obstruction of the sinusoids</a:t>
            </a:r>
            <a:r>
              <a:rPr lang="tr-TR" sz="1400" dirty="0">
                <a:solidFill>
                  <a:schemeClr val="tx1"/>
                </a:solidFill>
                <a:latin typeface="Arial" pitchFamily="34" charset="0"/>
                <a:cs typeface="Arial" pitchFamily="34" charset="0"/>
              </a:rPr>
              <a:t>, </a:t>
            </a:r>
            <a:r>
              <a:rPr lang="en-GB" sz="1400" dirty="0">
                <a:solidFill>
                  <a:schemeClr val="tx1"/>
                </a:solidFill>
                <a:latin typeface="Arial" pitchFamily="34" charset="0"/>
                <a:cs typeface="Arial" pitchFamily="34" charset="0"/>
              </a:rPr>
              <a:t>Portal vein hypotension</a:t>
            </a:r>
            <a:r>
              <a:rPr lang="tr-TR" sz="1400" dirty="0">
                <a:solidFill>
                  <a:schemeClr val="tx1"/>
                </a:solidFill>
                <a:latin typeface="Arial" pitchFamily="34" charset="0"/>
                <a:cs typeface="Arial" pitchFamily="34" charset="0"/>
              </a:rPr>
              <a:t>, </a:t>
            </a:r>
            <a:r>
              <a:rPr lang="en-GB" sz="1400" dirty="0">
                <a:solidFill>
                  <a:schemeClr val="tx1"/>
                </a:solidFill>
                <a:latin typeface="Arial" pitchFamily="34" charset="0"/>
                <a:cs typeface="Arial" pitchFamily="34" charset="0"/>
              </a:rPr>
              <a:t>Hepatic venous outflow obstruction</a:t>
            </a:r>
          </a:p>
          <a:p>
            <a:pPr algn="ctr"/>
            <a:r>
              <a:rPr lang="en-GB" sz="1400" dirty="0">
                <a:solidFill>
                  <a:schemeClr val="tx1"/>
                </a:solidFill>
                <a:latin typeface="Arial" pitchFamily="34" charset="0"/>
                <a:cs typeface="Arial" pitchFamily="34" charset="0"/>
              </a:rPr>
              <a:t> </a:t>
            </a:r>
          </a:p>
        </p:txBody>
      </p:sp>
      <p:sp>
        <p:nvSpPr>
          <p:cNvPr id="5" name="Text Placeholder 4"/>
          <p:cNvSpPr>
            <a:spLocks noGrp="1"/>
          </p:cNvSpPr>
          <p:nvPr>
            <p:ph idx="4294967295"/>
          </p:nvPr>
        </p:nvSpPr>
        <p:spPr>
          <a:xfrm>
            <a:off x="508000" y="6704114"/>
            <a:ext cx="10972800" cy="153888"/>
          </a:xfrm>
          <a:prstGeom prst="rect">
            <a:avLst/>
          </a:prstGeom>
        </p:spPr>
        <p:txBody>
          <a:bodyPr anchor="b" anchorCtr="0">
            <a:spAutoFit/>
          </a:bodyPr>
          <a:lstStyle/>
          <a:p>
            <a:pPr marL="0" indent="0" algn="r">
              <a:spcBef>
                <a:spcPts val="0"/>
              </a:spcBef>
              <a:buNone/>
            </a:pPr>
            <a:r>
              <a:rPr lang="en-GB" sz="1000" dirty="0"/>
              <a:t>PAI-1,plasminogen activator inhibitor-1; TF, tissue factor</a:t>
            </a:r>
            <a:r>
              <a:rPr lang="tr-TR" sz="1000" dirty="0"/>
              <a:t> </a:t>
            </a:r>
            <a:r>
              <a:rPr lang="en-GB" sz="1000" dirty="0"/>
              <a:t>Richardson PG et al. </a:t>
            </a:r>
            <a:r>
              <a:rPr lang="en-GB" sz="1000" i="1" dirty="0"/>
              <a:t>Expert </a:t>
            </a:r>
            <a:r>
              <a:rPr lang="en-GB" sz="1000" i="1" dirty="0" err="1"/>
              <a:t>Opin</a:t>
            </a:r>
            <a:r>
              <a:rPr lang="en-GB" sz="1000" i="1" dirty="0"/>
              <a:t> Drug </a:t>
            </a:r>
            <a:r>
              <a:rPr lang="en-GB" sz="1000" i="1" dirty="0" err="1"/>
              <a:t>Saf</a:t>
            </a:r>
            <a:r>
              <a:rPr lang="en-GB" sz="1000" i="1" dirty="0"/>
              <a:t> </a:t>
            </a:r>
            <a:r>
              <a:rPr lang="en-GB" sz="1000" dirty="0"/>
              <a:t>2013;12:123–136</a:t>
            </a:r>
            <a:r>
              <a:rPr lang="tr-TR" sz="1000" dirty="0"/>
              <a:t> </a:t>
            </a:r>
            <a:endParaRPr lang="en-GB" sz="1000" dirty="0"/>
          </a:p>
        </p:txBody>
      </p:sp>
      <p:pic>
        <p:nvPicPr>
          <p:cNvPr id="4098" name="Picture 2"/>
          <p:cNvPicPr>
            <a:picLocks noChangeAspect="1" noChangeArrowheads="1"/>
          </p:cNvPicPr>
          <p:nvPr/>
        </p:nvPicPr>
        <p:blipFill>
          <a:blip r:embed="rId4" cstate="print"/>
          <a:srcRect/>
          <a:stretch>
            <a:fillRect/>
          </a:stretch>
        </p:blipFill>
        <p:spPr bwMode="auto">
          <a:xfrm>
            <a:off x="1092200" y="2133600"/>
            <a:ext cx="9093200" cy="3429000"/>
          </a:xfrm>
          <a:prstGeom prst="rect">
            <a:avLst/>
          </a:prstGeom>
          <a:noFill/>
          <a:ln w="9525">
            <a:noFill/>
            <a:miter lim="800000"/>
            <a:headEnd/>
            <a:tailEnd/>
          </a:ln>
        </p:spPr>
      </p:pic>
      <p:sp>
        <p:nvSpPr>
          <p:cNvPr id="27" name="Rounded Rectangle 8"/>
          <p:cNvSpPr/>
          <p:nvPr/>
        </p:nvSpPr>
        <p:spPr>
          <a:xfrm>
            <a:off x="990600" y="1905000"/>
            <a:ext cx="4267200" cy="304800"/>
          </a:xfrm>
          <a:prstGeom prst="roundRect">
            <a:avLst/>
          </a:prstGeom>
          <a:solidFill>
            <a:schemeClr val="accent4"/>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spcBef>
                <a:spcPct val="20000"/>
              </a:spcBef>
              <a:defRPr/>
            </a:pPr>
            <a:r>
              <a:rPr lang="en-US" sz="1200" b="1" dirty="0">
                <a:solidFill>
                  <a:schemeClr val="bg1"/>
                </a:solidFill>
                <a:latin typeface="Arial" pitchFamily="34" charset="0"/>
                <a:ea typeface="ＭＳ Ｐゴシック"/>
                <a:cs typeface="Arial" pitchFamily="34" charset="0"/>
              </a:rPr>
              <a:t>Sinusoidal</a:t>
            </a:r>
            <a:r>
              <a:rPr lang="tr-TR" sz="1200" b="1" dirty="0">
                <a:solidFill>
                  <a:schemeClr val="bg1"/>
                </a:solidFill>
                <a:latin typeface="Arial" pitchFamily="34" charset="0"/>
                <a:ea typeface="ＭＳ Ｐゴシック"/>
                <a:cs typeface="Arial" pitchFamily="34" charset="0"/>
              </a:rPr>
              <a:t> </a:t>
            </a:r>
            <a:r>
              <a:rPr lang="tr-TR" sz="1200" b="1" dirty="0" err="1">
                <a:solidFill>
                  <a:schemeClr val="bg1"/>
                </a:solidFill>
                <a:latin typeface="Arial" pitchFamily="34" charset="0"/>
                <a:ea typeface="ＭＳ Ｐゴシック"/>
                <a:cs typeface="Arial" pitchFamily="34" charset="0"/>
              </a:rPr>
              <a:t>Obstruction</a:t>
            </a:r>
            <a:r>
              <a:rPr lang="tr-TR" sz="1200" b="1" dirty="0">
                <a:solidFill>
                  <a:schemeClr val="bg1"/>
                </a:solidFill>
                <a:latin typeface="Arial" pitchFamily="34" charset="0"/>
                <a:ea typeface="ＭＳ Ｐゴシック"/>
                <a:cs typeface="Arial" pitchFamily="34" charset="0"/>
              </a:rPr>
              <a:t> </a:t>
            </a:r>
            <a:r>
              <a:rPr lang="tr-TR" sz="1200" b="1" dirty="0" err="1">
                <a:solidFill>
                  <a:schemeClr val="bg1"/>
                </a:solidFill>
                <a:latin typeface="Arial" pitchFamily="34" charset="0"/>
                <a:ea typeface="ＭＳ Ｐゴシック"/>
                <a:cs typeface="Arial" pitchFamily="34" charset="0"/>
              </a:rPr>
              <a:t>Syndrome</a:t>
            </a:r>
            <a:endParaRPr lang="en-US" sz="1200" b="1" dirty="0">
              <a:solidFill>
                <a:schemeClr val="bg1"/>
              </a:solidFill>
              <a:latin typeface="Arial" pitchFamily="34" charset="0"/>
              <a:ea typeface="ＭＳ Ｐゴシック"/>
              <a:cs typeface="Arial" pitchFamily="34" charset="0"/>
            </a:endParaRPr>
          </a:p>
        </p:txBody>
      </p:sp>
      <p:sp>
        <p:nvSpPr>
          <p:cNvPr id="11" name="10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Origin</a:t>
            </a:r>
            <a:r>
              <a:rPr lang="tr-TR" sz="2400" b="1" dirty="0">
                <a:solidFill>
                  <a:srgbClr val="C00000"/>
                </a:solidFill>
              </a:rPr>
              <a:t>  /</a:t>
            </a:r>
            <a:r>
              <a:rPr lang="en-US" sz="2400" b="1" dirty="0">
                <a:solidFill>
                  <a:srgbClr val="C00000"/>
                </a:solidFill>
              </a:rPr>
              <a:t> VENOOCCLUSİVE DİSEASE </a:t>
            </a:r>
            <a:endParaRPr lang="tr-TR" sz="2400" b="1" u="sng" dirty="0">
              <a:solidFill>
                <a:srgbClr val="C00000"/>
              </a:solidFill>
            </a:endParaRPr>
          </a:p>
        </p:txBody>
      </p:sp>
    </p:spTree>
    <p:custDataLst>
      <p:tags r:id="rId1"/>
    </p:custDataLst>
    <p:extLst>
      <p:ext uri="{BB962C8B-B14F-4D97-AF65-F5344CB8AC3E}">
        <p14:creationId xmlns:p14="http://schemas.microsoft.com/office/powerpoint/2010/main" val="21333646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14400" y="950690"/>
            <a:ext cx="2844800" cy="685800"/>
          </a:xfrm>
        </p:spPr>
        <p:txBody>
          <a:bodyPr>
            <a:normAutofit/>
          </a:bodyPr>
          <a:lstStyle/>
          <a:p>
            <a:r>
              <a:rPr lang="en-US" sz="3200" b="1" u="sng" dirty="0">
                <a:solidFill>
                  <a:srgbClr val="C00000"/>
                </a:solidFill>
              </a:rPr>
              <a:t>Diagnosis</a:t>
            </a:r>
            <a:endParaRPr lang="tr-TR" sz="3200" b="1" u="sng" dirty="0">
              <a:solidFill>
                <a:srgbClr val="C00000"/>
              </a:solidFill>
            </a:endParaRPr>
          </a:p>
        </p:txBody>
      </p:sp>
      <p:sp>
        <p:nvSpPr>
          <p:cNvPr id="3" name="2 Metin Yer Tutucusu"/>
          <p:cNvSpPr>
            <a:spLocks noGrp="1"/>
          </p:cNvSpPr>
          <p:nvPr>
            <p:ph idx="4294967295"/>
          </p:nvPr>
        </p:nvSpPr>
        <p:spPr>
          <a:xfrm>
            <a:off x="711200" y="2286008"/>
            <a:ext cx="11480800" cy="4251781"/>
          </a:xfrm>
          <a:prstGeom prst="rect">
            <a:avLst/>
          </a:prstGeom>
        </p:spPr>
        <p:txBody>
          <a:bodyPr>
            <a:normAutofit fontScale="40000" lnSpcReduction="20000"/>
          </a:bodyPr>
          <a:lstStyle/>
          <a:p>
            <a:pPr>
              <a:buNone/>
            </a:pPr>
            <a:r>
              <a:rPr lang="tr-TR" dirty="0"/>
              <a:t>	</a:t>
            </a:r>
          </a:p>
          <a:p>
            <a:pPr>
              <a:buNone/>
            </a:pPr>
            <a:endParaRPr lang="tr-TR" dirty="0"/>
          </a:p>
          <a:p>
            <a:pPr marL="342900" indent="-342900">
              <a:buNone/>
            </a:pPr>
            <a:r>
              <a:rPr lang="tr-TR" b="1" i="1" dirty="0"/>
              <a:t>	</a:t>
            </a:r>
            <a:r>
              <a:rPr lang="en-US" sz="3300" b="1" dirty="0">
                <a:solidFill>
                  <a:srgbClr val="C00000"/>
                </a:solidFill>
              </a:rPr>
              <a:t>Seattle criteria. </a:t>
            </a:r>
            <a:endParaRPr lang="tr-TR" sz="3300" b="1" dirty="0">
              <a:solidFill>
                <a:srgbClr val="C00000"/>
              </a:solidFill>
            </a:endParaRPr>
          </a:p>
          <a:p>
            <a:pPr marL="342900" indent="-342900">
              <a:lnSpc>
                <a:spcPct val="150000"/>
              </a:lnSpc>
              <a:buNone/>
            </a:pPr>
            <a:r>
              <a:rPr lang="tr-TR" sz="3300" dirty="0"/>
              <a:t>	</a:t>
            </a:r>
            <a:r>
              <a:rPr lang="en-US" sz="3300" dirty="0"/>
              <a:t>In the first 20 days after HSCT, the presence of two or more of the</a:t>
            </a:r>
            <a:r>
              <a:rPr lang="tr-TR" sz="3300" dirty="0"/>
              <a:t> </a:t>
            </a:r>
            <a:r>
              <a:rPr lang="en-US" sz="3300" dirty="0"/>
              <a:t>following: </a:t>
            </a:r>
            <a:endParaRPr lang="tr-TR" sz="3300" dirty="0"/>
          </a:p>
          <a:p>
            <a:pPr marL="900684" lvl="2" indent="-342900">
              <a:lnSpc>
                <a:spcPct val="150000"/>
              </a:lnSpc>
              <a:buFont typeface="+mj-lt"/>
              <a:buAutoNum type="arabicPeriod"/>
            </a:pPr>
            <a:r>
              <a:rPr lang="tr-TR" sz="3300" dirty="0">
                <a:solidFill>
                  <a:srgbClr val="FF0000"/>
                </a:solidFill>
              </a:rPr>
              <a:t>B</a:t>
            </a:r>
            <a:r>
              <a:rPr lang="en-US" sz="3300" dirty="0" err="1">
                <a:solidFill>
                  <a:srgbClr val="FF0000"/>
                </a:solidFill>
              </a:rPr>
              <a:t>ilirubin</a:t>
            </a:r>
            <a:r>
              <a:rPr lang="en-US" sz="3300" dirty="0">
                <a:solidFill>
                  <a:srgbClr val="FF0000"/>
                </a:solidFill>
              </a:rPr>
              <a:t> &gt;2 mg/</a:t>
            </a:r>
            <a:r>
              <a:rPr lang="en-US" sz="3300" dirty="0" err="1">
                <a:solidFill>
                  <a:srgbClr val="FF0000"/>
                </a:solidFill>
              </a:rPr>
              <a:t>dL</a:t>
            </a:r>
            <a:r>
              <a:rPr lang="en-US" sz="3300" dirty="0">
                <a:solidFill>
                  <a:srgbClr val="FF0000"/>
                </a:solidFill>
              </a:rPr>
              <a:t> (&gt;34 </a:t>
            </a:r>
            <a:r>
              <a:rPr lang="en-US" sz="3300" dirty="0" err="1">
                <a:solidFill>
                  <a:srgbClr val="FF0000"/>
                </a:solidFill>
              </a:rPr>
              <a:t>mmol</a:t>
            </a:r>
            <a:r>
              <a:rPr lang="en-US" sz="3300" dirty="0">
                <a:solidFill>
                  <a:srgbClr val="FF0000"/>
                </a:solidFill>
              </a:rPr>
              <a:t>/L); </a:t>
            </a:r>
            <a:endParaRPr lang="tr-TR" sz="3300" dirty="0">
              <a:solidFill>
                <a:srgbClr val="FF0000"/>
              </a:solidFill>
            </a:endParaRPr>
          </a:p>
          <a:p>
            <a:pPr marL="900684" lvl="2" indent="-342900">
              <a:lnSpc>
                <a:spcPct val="150000"/>
              </a:lnSpc>
              <a:buFont typeface="+mj-lt"/>
              <a:buAutoNum type="arabicPeriod"/>
            </a:pPr>
            <a:r>
              <a:rPr lang="en-US" sz="3300" dirty="0" err="1">
                <a:solidFill>
                  <a:srgbClr val="FF0000"/>
                </a:solidFill>
              </a:rPr>
              <a:t>hepatomegaly</a:t>
            </a:r>
            <a:r>
              <a:rPr lang="en-US" sz="3300" dirty="0">
                <a:solidFill>
                  <a:srgbClr val="FF0000"/>
                </a:solidFill>
              </a:rPr>
              <a:t> or pain in the right upper quadrant; </a:t>
            </a:r>
            <a:endParaRPr lang="tr-TR" sz="3300" dirty="0">
              <a:solidFill>
                <a:srgbClr val="FF0000"/>
              </a:solidFill>
            </a:endParaRPr>
          </a:p>
          <a:p>
            <a:pPr marL="900684" lvl="2" indent="-342900">
              <a:lnSpc>
                <a:spcPct val="150000"/>
              </a:lnSpc>
              <a:buFont typeface="+mj-lt"/>
              <a:buAutoNum type="arabicPeriod"/>
            </a:pPr>
            <a:r>
              <a:rPr lang="en-US" sz="3300" dirty="0">
                <a:solidFill>
                  <a:srgbClr val="FF0000"/>
                </a:solidFill>
              </a:rPr>
              <a:t>weight gain (&gt;2% basal weight).</a:t>
            </a:r>
            <a:endParaRPr lang="tr-TR" sz="3300" dirty="0">
              <a:solidFill>
                <a:srgbClr val="FF0000"/>
              </a:solidFill>
            </a:endParaRPr>
          </a:p>
          <a:p>
            <a:pPr>
              <a:lnSpc>
                <a:spcPct val="150000"/>
              </a:lnSpc>
              <a:buNone/>
            </a:pPr>
            <a:r>
              <a:rPr lang="tr-TR" sz="3300" b="1" i="1" dirty="0"/>
              <a:t>	</a:t>
            </a:r>
          </a:p>
          <a:p>
            <a:pPr>
              <a:lnSpc>
                <a:spcPct val="150000"/>
              </a:lnSpc>
              <a:buNone/>
            </a:pPr>
            <a:r>
              <a:rPr lang="tr-TR" sz="3300" b="1" dirty="0">
                <a:solidFill>
                  <a:srgbClr val="C00000"/>
                </a:solidFill>
              </a:rPr>
              <a:t>      </a:t>
            </a:r>
            <a:r>
              <a:rPr lang="en-US" sz="3300" b="1" dirty="0">
                <a:solidFill>
                  <a:srgbClr val="C00000"/>
                </a:solidFill>
              </a:rPr>
              <a:t>Baltimore criteria. </a:t>
            </a:r>
            <a:endParaRPr lang="tr-TR" sz="3300" b="1" dirty="0">
              <a:solidFill>
                <a:srgbClr val="C00000"/>
              </a:solidFill>
            </a:endParaRPr>
          </a:p>
          <a:p>
            <a:pPr marL="342900" indent="-342900">
              <a:lnSpc>
                <a:spcPct val="150000"/>
              </a:lnSpc>
              <a:buNone/>
            </a:pPr>
            <a:r>
              <a:rPr lang="tr-TR" sz="3300" dirty="0"/>
              <a:t>	</a:t>
            </a:r>
            <a:r>
              <a:rPr lang="en-US" sz="3300" dirty="0"/>
              <a:t>In the first 21 days after HSCT, the presence of </a:t>
            </a:r>
            <a:endParaRPr lang="tr-TR" sz="3300" dirty="0">
              <a:solidFill>
                <a:schemeClr val="accent4"/>
              </a:solidFill>
            </a:endParaRPr>
          </a:p>
          <a:p>
            <a:pPr marL="900684" lvl="2" indent="-342900">
              <a:lnSpc>
                <a:spcPct val="150000"/>
              </a:lnSpc>
              <a:buFont typeface="+mj-lt"/>
              <a:buAutoNum type="arabicPeriod"/>
            </a:pPr>
            <a:r>
              <a:rPr lang="tr-TR" sz="3300" dirty="0">
                <a:solidFill>
                  <a:srgbClr val="FF0000"/>
                </a:solidFill>
              </a:rPr>
              <a:t>B</a:t>
            </a:r>
            <a:r>
              <a:rPr lang="en-US" sz="3300" dirty="0" err="1">
                <a:solidFill>
                  <a:srgbClr val="FF0000"/>
                </a:solidFill>
              </a:rPr>
              <a:t>ilirubin</a:t>
            </a:r>
            <a:r>
              <a:rPr lang="en-US" sz="3300" dirty="0">
                <a:solidFill>
                  <a:srgbClr val="FF0000"/>
                </a:solidFill>
              </a:rPr>
              <a:t> at &gt;2 mg/</a:t>
            </a:r>
            <a:r>
              <a:rPr lang="en-US" sz="3300" dirty="0" err="1">
                <a:solidFill>
                  <a:srgbClr val="FF0000"/>
                </a:solidFill>
              </a:rPr>
              <a:t>dL</a:t>
            </a:r>
            <a:r>
              <a:rPr lang="en-US" sz="3300" dirty="0">
                <a:solidFill>
                  <a:srgbClr val="FF0000"/>
                </a:solidFill>
              </a:rPr>
              <a:t> (&gt;34 </a:t>
            </a:r>
            <a:r>
              <a:rPr lang="en-US" sz="3300" dirty="0" err="1">
                <a:solidFill>
                  <a:srgbClr val="FF0000"/>
                </a:solidFill>
              </a:rPr>
              <a:t>mmol</a:t>
            </a:r>
            <a:r>
              <a:rPr lang="en-US" sz="3300" dirty="0">
                <a:solidFill>
                  <a:srgbClr val="FF0000"/>
                </a:solidFill>
              </a:rPr>
              <a:t>/L) </a:t>
            </a:r>
            <a:r>
              <a:rPr lang="tr-TR" sz="3300" dirty="0">
                <a:solidFill>
                  <a:schemeClr val="tx1"/>
                </a:solidFill>
              </a:rPr>
              <a:t>, P</a:t>
            </a:r>
            <a:r>
              <a:rPr lang="en-US" sz="3300" dirty="0" err="1">
                <a:solidFill>
                  <a:schemeClr val="tx1"/>
                </a:solidFill>
              </a:rPr>
              <a:t>lus</a:t>
            </a:r>
            <a:r>
              <a:rPr lang="en-US" sz="3300" dirty="0">
                <a:solidFill>
                  <a:schemeClr val="tx1"/>
                </a:solidFill>
              </a:rPr>
              <a:t> two or more of the following: </a:t>
            </a:r>
            <a:endParaRPr lang="tr-TR" sz="3300" dirty="0">
              <a:solidFill>
                <a:schemeClr val="tx1"/>
              </a:solidFill>
            </a:endParaRPr>
          </a:p>
          <a:p>
            <a:pPr marL="900684" lvl="2" indent="-342900">
              <a:lnSpc>
                <a:spcPct val="150000"/>
              </a:lnSpc>
              <a:buFont typeface="+mj-lt"/>
              <a:buAutoNum type="arabicPeriod"/>
            </a:pPr>
            <a:r>
              <a:rPr lang="tr-TR" sz="3300" dirty="0">
                <a:solidFill>
                  <a:srgbClr val="FF0000"/>
                </a:solidFill>
              </a:rPr>
              <a:t>a) </a:t>
            </a:r>
            <a:r>
              <a:rPr lang="en-US" sz="3300" dirty="0">
                <a:solidFill>
                  <a:srgbClr val="FF0000"/>
                </a:solidFill>
              </a:rPr>
              <a:t>painful </a:t>
            </a:r>
            <a:r>
              <a:rPr lang="en-US" sz="3300" dirty="0" err="1">
                <a:solidFill>
                  <a:srgbClr val="FF0000"/>
                </a:solidFill>
              </a:rPr>
              <a:t>hepatomegaly</a:t>
            </a:r>
            <a:r>
              <a:rPr lang="en-US" sz="3300" dirty="0">
                <a:solidFill>
                  <a:srgbClr val="FF0000"/>
                </a:solidFill>
              </a:rPr>
              <a:t>, </a:t>
            </a:r>
            <a:r>
              <a:rPr lang="tr-TR" sz="3300" dirty="0">
                <a:solidFill>
                  <a:srgbClr val="FF0000"/>
                </a:solidFill>
              </a:rPr>
              <a:t> b) </a:t>
            </a:r>
            <a:r>
              <a:rPr lang="en-US" sz="3300" dirty="0" err="1">
                <a:solidFill>
                  <a:srgbClr val="FF0000"/>
                </a:solidFill>
              </a:rPr>
              <a:t>Ascites</a:t>
            </a:r>
            <a:r>
              <a:rPr lang="tr-TR" sz="3300" dirty="0">
                <a:solidFill>
                  <a:srgbClr val="FF0000"/>
                </a:solidFill>
              </a:rPr>
              <a:t>,</a:t>
            </a:r>
            <a:r>
              <a:rPr lang="en-US" sz="3300" dirty="0">
                <a:solidFill>
                  <a:srgbClr val="FF0000"/>
                </a:solidFill>
              </a:rPr>
              <a:t> or</a:t>
            </a:r>
            <a:r>
              <a:rPr lang="tr-TR" sz="3300" dirty="0">
                <a:solidFill>
                  <a:srgbClr val="FF0000"/>
                </a:solidFill>
              </a:rPr>
              <a:t> c)</a:t>
            </a:r>
            <a:r>
              <a:rPr lang="en-US" sz="3300" dirty="0">
                <a:solidFill>
                  <a:srgbClr val="FF0000"/>
                </a:solidFill>
              </a:rPr>
              <a:t>weight gain (&gt;5% basal weight</a:t>
            </a:r>
            <a:r>
              <a:rPr lang="en-US" sz="3300" dirty="0">
                <a:solidFill>
                  <a:schemeClr val="accent4"/>
                </a:solidFill>
              </a:rPr>
              <a:t>).</a:t>
            </a:r>
          </a:p>
          <a:p>
            <a:endParaRPr lang="tr-TR" dirty="0"/>
          </a:p>
        </p:txBody>
      </p:sp>
      <p:sp>
        <p:nvSpPr>
          <p:cNvPr id="6" name="5 Dikdörtgen"/>
          <p:cNvSpPr/>
          <p:nvPr/>
        </p:nvSpPr>
        <p:spPr>
          <a:xfrm>
            <a:off x="914400" y="1676404"/>
            <a:ext cx="10261600" cy="584775"/>
          </a:xfrm>
          <a:prstGeom prst="rect">
            <a:avLst/>
          </a:prstGeom>
        </p:spPr>
        <p:txBody>
          <a:bodyPr wrap="square">
            <a:spAutoFit/>
          </a:bodyPr>
          <a:lstStyle/>
          <a:p>
            <a:r>
              <a:rPr lang="en-US" sz="1600" dirty="0">
                <a:latin typeface="+mj-lt"/>
              </a:rPr>
              <a:t>As for any syndrome, the diagnosis of VOD must be established clinically. All teams employing HSCT use one of the following two sets of clinical criteria</a:t>
            </a:r>
            <a:r>
              <a:rPr lang="tr-TR" sz="1600" dirty="0">
                <a:latin typeface="+mj-lt"/>
              </a:rPr>
              <a:t>;</a:t>
            </a:r>
          </a:p>
        </p:txBody>
      </p:sp>
      <p:sp>
        <p:nvSpPr>
          <p:cNvPr id="8" name="7 Dikdörtgen"/>
          <p:cNvSpPr/>
          <p:nvPr/>
        </p:nvSpPr>
        <p:spPr>
          <a:xfrm>
            <a:off x="685800" y="2514600"/>
            <a:ext cx="10972800" cy="1752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Dikdörtgen"/>
          <p:cNvSpPr/>
          <p:nvPr/>
        </p:nvSpPr>
        <p:spPr>
          <a:xfrm>
            <a:off x="711200" y="4495800"/>
            <a:ext cx="10972800"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Origin</a:t>
            </a:r>
            <a:r>
              <a:rPr lang="tr-TR" sz="2400" b="1" dirty="0">
                <a:solidFill>
                  <a:srgbClr val="C00000"/>
                </a:solidFill>
              </a:rPr>
              <a:t>  /</a:t>
            </a:r>
            <a:r>
              <a:rPr lang="en-US" sz="2400" b="1" dirty="0">
                <a:solidFill>
                  <a:srgbClr val="C00000"/>
                </a:solidFill>
              </a:rPr>
              <a:t> VENOOCCLUSİVE DİSEASE </a:t>
            </a:r>
            <a:endParaRPr lang="tr-TR" sz="2400" b="1" u="sng" dirty="0">
              <a:solidFill>
                <a:srgbClr val="C00000"/>
              </a:solidFill>
            </a:endParaRPr>
          </a:p>
        </p:txBody>
      </p:sp>
    </p:spTree>
    <p:extLst>
      <p:ext uri="{BB962C8B-B14F-4D97-AF65-F5344CB8AC3E}">
        <p14:creationId xmlns:p14="http://schemas.microsoft.com/office/powerpoint/2010/main" val="25298856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8000" y="838200"/>
            <a:ext cx="11684000" cy="927795"/>
          </a:xfrm>
        </p:spPr>
        <p:txBody>
          <a:bodyPr>
            <a:normAutofit/>
          </a:bodyPr>
          <a:lstStyle/>
          <a:p>
            <a:r>
              <a:rPr lang="en-US" sz="3200" b="1" u="sng" dirty="0">
                <a:solidFill>
                  <a:srgbClr val="C00000"/>
                </a:solidFill>
              </a:rPr>
              <a:t>Diagnosis</a:t>
            </a:r>
            <a:r>
              <a:rPr lang="tr-TR" sz="3200" b="1" i="1" u="sng" dirty="0">
                <a:solidFill>
                  <a:srgbClr val="C00000"/>
                </a:solidFill>
              </a:rPr>
              <a:t>:  </a:t>
            </a:r>
            <a:r>
              <a:rPr lang="en-US" sz="2400" dirty="0">
                <a:solidFill>
                  <a:schemeClr val="tx1"/>
                </a:solidFill>
              </a:rPr>
              <a:t>Other studies that can complement the diagnosis are as follows.</a:t>
            </a:r>
            <a:endParaRPr lang="tr-TR" sz="2400" b="1" dirty="0">
              <a:solidFill>
                <a:schemeClr val="tx1"/>
              </a:solidFill>
            </a:endParaRPr>
          </a:p>
        </p:txBody>
      </p:sp>
      <p:sp>
        <p:nvSpPr>
          <p:cNvPr id="3" name="2 Metin Yer Tutucusu"/>
          <p:cNvSpPr>
            <a:spLocks noGrp="1"/>
          </p:cNvSpPr>
          <p:nvPr>
            <p:ph idx="4294967295"/>
          </p:nvPr>
        </p:nvSpPr>
        <p:spPr>
          <a:xfrm>
            <a:off x="573138" y="1676400"/>
            <a:ext cx="11582400" cy="4191000"/>
          </a:xfrm>
          <a:prstGeom prst="rect">
            <a:avLst/>
          </a:prstGeom>
        </p:spPr>
        <p:txBody>
          <a:bodyPr>
            <a:noAutofit/>
          </a:bodyPr>
          <a:lstStyle/>
          <a:p>
            <a:pPr marL="342900" indent="-342900">
              <a:buFont typeface="+mj-lt"/>
              <a:buAutoNum type="alphaUcPeriod"/>
            </a:pPr>
            <a:r>
              <a:rPr lang="tr-TR" sz="2000" b="1" dirty="0">
                <a:solidFill>
                  <a:srgbClr val="C00000"/>
                </a:solidFill>
                <a:latin typeface="+mj-lt"/>
              </a:rPr>
              <a:t>HEMODYNAMIC STUDY: a</a:t>
            </a:r>
            <a:r>
              <a:rPr lang="en-US" sz="2000" b="1" dirty="0">
                <a:solidFill>
                  <a:srgbClr val="C00000"/>
                </a:solidFill>
                <a:latin typeface="+mj-lt"/>
              </a:rPr>
              <a:t> hepatic venous gradient pressure (HVGP)</a:t>
            </a:r>
            <a:r>
              <a:rPr lang="tr-TR" sz="2000" b="1" dirty="0">
                <a:solidFill>
                  <a:srgbClr val="C00000"/>
                </a:solidFill>
                <a:latin typeface="+mj-lt"/>
              </a:rPr>
              <a:t>: </a:t>
            </a:r>
            <a:r>
              <a:rPr lang="en-US" sz="2000" b="1" dirty="0">
                <a:solidFill>
                  <a:srgbClr val="C00000"/>
                </a:solidFill>
                <a:latin typeface="+mj-lt"/>
              </a:rPr>
              <a:t> </a:t>
            </a:r>
            <a:r>
              <a:rPr lang="en-US" sz="2000" dirty="0">
                <a:latin typeface="+mj-lt"/>
              </a:rPr>
              <a:t>of ≥10 mmHg</a:t>
            </a:r>
            <a:r>
              <a:rPr lang="tr-TR" sz="2000" dirty="0">
                <a:latin typeface="+mj-lt"/>
              </a:rPr>
              <a:t>,</a:t>
            </a:r>
            <a:r>
              <a:rPr lang="en-US" sz="2000" dirty="0">
                <a:latin typeface="+mj-lt"/>
              </a:rPr>
              <a:t> </a:t>
            </a:r>
            <a:r>
              <a:rPr lang="tr-TR" sz="2000" dirty="0">
                <a:latin typeface="+mj-lt"/>
              </a:rPr>
              <a:t>                                           </a:t>
            </a:r>
            <a:r>
              <a:rPr lang="en-US" sz="2000" dirty="0"/>
              <a:t>H</a:t>
            </a:r>
            <a:r>
              <a:rPr lang="en-US" sz="2000" dirty="0">
                <a:latin typeface="+mj-lt"/>
              </a:rPr>
              <a:t>owever, a normal HVGP does not exclude this </a:t>
            </a:r>
            <a:r>
              <a:rPr lang="en-US" sz="2000" dirty="0" err="1">
                <a:latin typeface="+mj-lt"/>
              </a:rPr>
              <a:t>syndromic</a:t>
            </a:r>
            <a:r>
              <a:rPr lang="en-US" sz="2000" dirty="0">
                <a:latin typeface="+mj-lt"/>
              </a:rPr>
              <a:t> diagnosis</a:t>
            </a:r>
            <a:r>
              <a:rPr lang="tr-TR" sz="2000" dirty="0">
                <a:latin typeface="+mj-lt"/>
              </a:rPr>
              <a:t>, (</a:t>
            </a:r>
            <a:r>
              <a:rPr lang="tr-TR" sz="2000" dirty="0" err="1">
                <a:latin typeface="+mj-lt"/>
              </a:rPr>
              <a:t>Prognostic</a:t>
            </a:r>
            <a:r>
              <a:rPr lang="tr-TR" sz="2000" dirty="0">
                <a:latin typeface="+mj-lt"/>
              </a:rPr>
              <a:t> </a:t>
            </a:r>
            <a:r>
              <a:rPr lang="tr-TR" sz="2000" dirty="0" err="1">
                <a:latin typeface="+mj-lt"/>
              </a:rPr>
              <a:t>Value</a:t>
            </a:r>
            <a:r>
              <a:rPr lang="tr-TR" sz="2000" dirty="0">
                <a:latin typeface="+mj-lt"/>
              </a:rPr>
              <a:t> !)</a:t>
            </a:r>
            <a:r>
              <a:rPr lang="en-US" sz="2000" dirty="0">
                <a:latin typeface="+mj-lt"/>
              </a:rPr>
              <a:t>.</a:t>
            </a:r>
            <a:endParaRPr lang="tr-TR" sz="2000" dirty="0">
              <a:latin typeface="+mj-lt"/>
            </a:endParaRPr>
          </a:p>
          <a:p>
            <a:pPr marL="342900" indent="-342900">
              <a:buFont typeface="+mj-lt"/>
              <a:buAutoNum type="alphaUcPeriod"/>
            </a:pPr>
            <a:endParaRPr lang="tr-TR" sz="1600" dirty="0">
              <a:latin typeface="+mj-lt"/>
            </a:endParaRPr>
          </a:p>
          <a:p>
            <a:pPr marL="342900" indent="-342900">
              <a:buFont typeface="+mj-lt"/>
              <a:buAutoNum type="alphaUcPeriod"/>
            </a:pPr>
            <a:r>
              <a:rPr lang="en-US" sz="2000" b="1" dirty="0">
                <a:solidFill>
                  <a:srgbClr val="C00000"/>
                </a:solidFill>
                <a:latin typeface="+mj-lt"/>
              </a:rPr>
              <a:t>Liver biopsy. </a:t>
            </a:r>
            <a:r>
              <a:rPr lang="en-US" sz="2000" dirty="0">
                <a:latin typeface="+mj-lt"/>
              </a:rPr>
              <a:t>classical histological changes seen with VOD </a:t>
            </a:r>
            <a:endParaRPr lang="tr-TR" sz="2000" dirty="0">
              <a:latin typeface="+mj-lt"/>
            </a:endParaRPr>
          </a:p>
          <a:p>
            <a:pPr marL="800100" lvl="1" indent="-342900">
              <a:buFont typeface="+mj-lt"/>
              <a:buAutoNum type="arabicPeriod"/>
            </a:pPr>
            <a:r>
              <a:rPr lang="en-US" sz="2000" dirty="0">
                <a:solidFill>
                  <a:schemeClr val="accent6">
                    <a:lumMod val="75000"/>
                  </a:schemeClr>
                </a:solidFill>
                <a:latin typeface="+mj-lt"/>
              </a:rPr>
              <a:t>concentric narrowing of the lumen of small </a:t>
            </a:r>
            <a:r>
              <a:rPr lang="en-US" sz="2000" dirty="0" err="1">
                <a:solidFill>
                  <a:schemeClr val="accent6">
                    <a:lumMod val="75000"/>
                  </a:schemeClr>
                </a:solidFill>
                <a:latin typeface="+mj-lt"/>
              </a:rPr>
              <a:t>intrahepatic</a:t>
            </a:r>
            <a:r>
              <a:rPr lang="en-US" sz="2000" dirty="0">
                <a:solidFill>
                  <a:schemeClr val="accent6">
                    <a:lumMod val="75000"/>
                  </a:schemeClr>
                </a:solidFill>
                <a:latin typeface="+mj-lt"/>
              </a:rPr>
              <a:t> veins,</a:t>
            </a:r>
            <a:r>
              <a:rPr lang="tr-TR" sz="2000" dirty="0">
                <a:solidFill>
                  <a:schemeClr val="accent6">
                    <a:lumMod val="75000"/>
                  </a:schemeClr>
                </a:solidFill>
                <a:latin typeface="+mj-lt"/>
              </a:rPr>
              <a:t> (more</a:t>
            </a:r>
            <a:r>
              <a:rPr lang="en-US" sz="2000" dirty="0">
                <a:solidFill>
                  <a:schemeClr val="accent6">
                    <a:lumMod val="75000"/>
                  </a:schemeClr>
                </a:solidFill>
                <a:latin typeface="+mj-lt"/>
              </a:rPr>
              <a:t> specific </a:t>
            </a:r>
            <a:r>
              <a:rPr lang="tr-TR" sz="2000" dirty="0">
                <a:solidFill>
                  <a:schemeClr val="accent6">
                    <a:lumMod val="75000"/>
                  </a:schemeClr>
                </a:solidFill>
                <a:latin typeface="+mj-lt"/>
              </a:rPr>
              <a:t>)</a:t>
            </a:r>
          </a:p>
          <a:p>
            <a:pPr marL="800100" lvl="1" indent="-342900">
              <a:buFont typeface="+mj-lt"/>
              <a:buAutoNum type="arabicPeriod"/>
            </a:pPr>
            <a:r>
              <a:rPr lang="en-US" sz="2000" dirty="0">
                <a:solidFill>
                  <a:schemeClr val="accent6">
                    <a:lumMod val="75000"/>
                  </a:schemeClr>
                </a:solidFill>
                <a:latin typeface="+mj-lt"/>
              </a:rPr>
              <a:t>Because of the patchy nature of VOD, a normal biopsy does not exclude this </a:t>
            </a:r>
            <a:r>
              <a:rPr lang="en-US" sz="2000" dirty="0" err="1">
                <a:solidFill>
                  <a:schemeClr val="accent6">
                    <a:lumMod val="75000"/>
                  </a:schemeClr>
                </a:solidFill>
                <a:latin typeface="+mj-lt"/>
              </a:rPr>
              <a:t>syndromic</a:t>
            </a:r>
            <a:r>
              <a:rPr lang="en-US" sz="2000" dirty="0">
                <a:solidFill>
                  <a:schemeClr val="accent6">
                    <a:lumMod val="75000"/>
                  </a:schemeClr>
                </a:solidFill>
                <a:latin typeface="+mj-lt"/>
              </a:rPr>
              <a:t> diagnosis</a:t>
            </a:r>
            <a:endParaRPr lang="tr-TR" sz="2000" dirty="0">
              <a:solidFill>
                <a:schemeClr val="accent6">
                  <a:lumMod val="75000"/>
                </a:schemeClr>
              </a:solidFill>
              <a:latin typeface="+mj-lt"/>
            </a:endParaRPr>
          </a:p>
          <a:p>
            <a:pPr marL="800100" lvl="1" indent="-342900">
              <a:buFont typeface="+mj-lt"/>
              <a:buAutoNum type="arabicPeriod"/>
            </a:pPr>
            <a:endParaRPr lang="tr-TR" sz="1600" dirty="0">
              <a:solidFill>
                <a:schemeClr val="accent6">
                  <a:lumMod val="75000"/>
                </a:schemeClr>
              </a:solidFill>
              <a:latin typeface="+mj-lt"/>
            </a:endParaRPr>
          </a:p>
          <a:p>
            <a:pPr marL="800100" lvl="1" indent="-342900">
              <a:buFont typeface="+mj-lt"/>
              <a:buAutoNum type="arabicPeriod"/>
            </a:pPr>
            <a:endParaRPr lang="tr-TR" sz="1600" dirty="0">
              <a:solidFill>
                <a:schemeClr val="accent6">
                  <a:lumMod val="75000"/>
                </a:schemeClr>
              </a:solidFill>
              <a:latin typeface="+mj-lt"/>
            </a:endParaRPr>
          </a:p>
          <a:p>
            <a:pPr marL="800100" lvl="1" indent="-342900">
              <a:buFont typeface="+mj-lt"/>
              <a:buAutoNum type="arabicPeriod"/>
            </a:pPr>
            <a:endParaRPr lang="tr-TR" sz="1600" dirty="0">
              <a:solidFill>
                <a:schemeClr val="accent6">
                  <a:lumMod val="75000"/>
                </a:schemeClr>
              </a:solidFill>
              <a:latin typeface="+mj-lt"/>
            </a:endParaRPr>
          </a:p>
          <a:p>
            <a:pPr marL="800100" lvl="1" indent="-342900">
              <a:buFont typeface="+mj-lt"/>
              <a:buAutoNum type="arabicPeriod"/>
            </a:pPr>
            <a:endParaRPr lang="tr-TR" sz="1600" dirty="0">
              <a:solidFill>
                <a:schemeClr val="accent6">
                  <a:lumMod val="75000"/>
                </a:schemeClr>
              </a:solidFill>
              <a:latin typeface="+mj-lt"/>
            </a:endParaRPr>
          </a:p>
          <a:p>
            <a:pPr marL="800100" lvl="1" indent="-342900">
              <a:buFont typeface="+mj-lt"/>
              <a:buAutoNum type="arabicPeriod"/>
            </a:pPr>
            <a:endParaRPr lang="tr-TR" sz="1600" dirty="0">
              <a:solidFill>
                <a:schemeClr val="accent6">
                  <a:lumMod val="75000"/>
                </a:schemeClr>
              </a:solidFill>
              <a:latin typeface="+mj-lt"/>
            </a:endParaRPr>
          </a:p>
          <a:p>
            <a:pPr marL="800100" lvl="1" indent="-342900">
              <a:buNone/>
            </a:pPr>
            <a:endParaRPr lang="tr-TR" sz="1600" dirty="0">
              <a:solidFill>
                <a:schemeClr val="accent6">
                  <a:lumMod val="75000"/>
                </a:schemeClr>
              </a:solidFill>
              <a:latin typeface="+mj-lt"/>
            </a:endParaRPr>
          </a:p>
          <a:p>
            <a:pPr marL="800100" lvl="1" indent="-342900">
              <a:buNone/>
            </a:pPr>
            <a:endParaRPr lang="tr-TR" sz="1600" dirty="0">
              <a:solidFill>
                <a:schemeClr val="accent6">
                  <a:lumMod val="75000"/>
                </a:schemeClr>
              </a:solidFill>
              <a:latin typeface="+mj-lt"/>
            </a:endParaRPr>
          </a:p>
          <a:p>
            <a:pPr marL="800100" lvl="1" indent="-342900">
              <a:buNone/>
            </a:pPr>
            <a:endParaRPr lang="tr-TR" sz="1600" dirty="0">
              <a:solidFill>
                <a:schemeClr val="accent6">
                  <a:lumMod val="75000"/>
                </a:schemeClr>
              </a:solidFill>
              <a:latin typeface="+mj-lt"/>
            </a:endParaRPr>
          </a:p>
          <a:p>
            <a:pPr marL="342900" indent="-342900">
              <a:buFont typeface="+mj-lt"/>
              <a:buAutoNum type="alphaUcPeriod"/>
            </a:pPr>
            <a:endParaRPr lang="tr-TR" sz="1600" b="1" dirty="0">
              <a:solidFill>
                <a:srgbClr val="C00000"/>
              </a:solidFill>
            </a:endParaRPr>
          </a:p>
          <a:p>
            <a:pPr marL="342900" indent="-342900">
              <a:buFont typeface="+mj-lt"/>
              <a:buAutoNum type="alphaUcPeriod"/>
            </a:pPr>
            <a:r>
              <a:rPr lang="en-US" sz="2000" b="1" dirty="0">
                <a:solidFill>
                  <a:srgbClr val="C00000"/>
                </a:solidFill>
              </a:rPr>
              <a:t>Biological studies</a:t>
            </a:r>
            <a:r>
              <a:rPr lang="en-US" sz="2000" dirty="0">
                <a:solidFill>
                  <a:srgbClr val="C00000"/>
                </a:solidFill>
              </a:rPr>
              <a:t>. </a:t>
            </a:r>
            <a:r>
              <a:rPr lang="en-US" sz="2000" dirty="0" err="1"/>
              <a:t>plasminogen</a:t>
            </a:r>
            <a:r>
              <a:rPr lang="en-US" sz="2000" dirty="0"/>
              <a:t> activator inhibitor </a:t>
            </a:r>
            <a:r>
              <a:rPr lang="en-US" sz="2000" b="1" dirty="0"/>
              <a:t>(PAI)-1 </a:t>
            </a:r>
            <a:r>
              <a:rPr lang="en-US" sz="2000" dirty="0"/>
              <a:t>(marker with the highest specificity and sensitivity for VOD), </a:t>
            </a:r>
            <a:r>
              <a:rPr lang="en-US" sz="2000" b="1" dirty="0" err="1"/>
              <a:t>vWF</a:t>
            </a:r>
            <a:r>
              <a:rPr lang="en-US" sz="2000" b="1" dirty="0"/>
              <a:t>, </a:t>
            </a:r>
            <a:r>
              <a:rPr lang="en-US" sz="2000" b="1" dirty="0" err="1"/>
              <a:t>thrombomodulin</a:t>
            </a:r>
            <a:r>
              <a:rPr lang="en-US" sz="2000" dirty="0"/>
              <a:t>, </a:t>
            </a:r>
            <a:r>
              <a:rPr lang="tr-TR" sz="2000" dirty="0" err="1"/>
              <a:t>e.g</a:t>
            </a:r>
            <a:r>
              <a:rPr lang="tr-TR" sz="2000" dirty="0"/>
              <a:t>.</a:t>
            </a:r>
          </a:p>
        </p:txBody>
      </p:sp>
      <p:pic>
        <p:nvPicPr>
          <p:cNvPr id="72710" name="Picture 6" descr="figure"/>
          <p:cNvPicPr>
            <a:picLocks noChangeAspect="1" noChangeArrowheads="1"/>
          </p:cNvPicPr>
          <p:nvPr/>
        </p:nvPicPr>
        <p:blipFill>
          <a:blip r:embed="rId3" cstate="print"/>
          <a:srcRect/>
          <a:stretch>
            <a:fillRect/>
          </a:stretch>
        </p:blipFill>
        <p:spPr bwMode="auto">
          <a:xfrm>
            <a:off x="4978406" y="3733809"/>
            <a:ext cx="2698721" cy="1676397"/>
          </a:xfrm>
          <a:prstGeom prst="rect">
            <a:avLst/>
          </a:prstGeom>
          <a:noFill/>
        </p:spPr>
      </p:pic>
      <p:pic>
        <p:nvPicPr>
          <p:cNvPr id="11" name="Picture 7"/>
          <p:cNvPicPr>
            <a:picLocks noChangeAspect="1" noChangeArrowheads="1"/>
          </p:cNvPicPr>
          <p:nvPr/>
        </p:nvPicPr>
        <p:blipFill>
          <a:blip r:embed="rId4" cstate="print"/>
          <a:srcRect/>
          <a:stretch>
            <a:fillRect/>
          </a:stretch>
        </p:blipFill>
        <p:spPr bwMode="auto">
          <a:xfrm>
            <a:off x="1625603" y="3657600"/>
            <a:ext cx="2697932" cy="1828800"/>
          </a:xfrm>
          <a:prstGeom prst="rect">
            <a:avLst/>
          </a:prstGeom>
          <a:noFill/>
          <a:ln w="9525">
            <a:noFill/>
            <a:miter lim="800000"/>
            <a:headEnd/>
            <a:tailEnd/>
          </a:ln>
        </p:spPr>
      </p:pic>
      <p:pic>
        <p:nvPicPr>
          <p:cNvPr id="17" name="Picture 9"/>
          <p:cNvPicPr>
            <a:picLocks noChangeAspect="1" noChangeArrowheads="1"/>
          </p:cNvPicPr>
          <p:nvPr/>
        </p:nvPicPr>
        <p:blipFill>
          <a:blip r:embed="rId5" cstate="print"/>
          <a:srcRect/>
          <a:stretch>
            <a:fillRect/>
          </a:stretch>
        </p:blipFill>
        <p:spPr bwMode="auto">
          <a:xfrm>
            <a:off x="7924800" y="3657600"/>
            <a:ext cx="2996293" cy="1752600"/>
          </a:xfrm>
          <a:prstGeom prst="rect">
            <a:avLst/>
          </a:prstGeom>
          <a:noFill/>
          <a:ln w="9525">
            <a:noFill/>
            <a:miter lim="800000"/>
            <a:headEnd/>
            <a:tailEnd/>
          </a:ln>
        </p:spPr>
      </p:pic>
      <p:sp>
        <p:nvSpPr>
          <p:cNvPr id="18" name="17 Dikdörtgen"/>
          <p:cNvSpPr/>
          <p:nvPr/>
        </p:nvSpPr>
        <p:spPr>
          <a:xfrm>
            <a:off x="1041400" y="6642556"/>
            <a:ext cx="11074400" cy="215444"/>
          </a:xfrm>
          <a:prstGeom prst="rect">
            <a:avLst/>
          </a:prstGeom>
        </p:spPr>
        <p:txBody>
          <a:bodyPr wrap="square">
            <a:spAutoFit/>
          </a:bodyPr>
          <a:lstStyle/>
          <a:p>
            <a:pPr algn="r"/>
            <a:r>
              <a:rPr lang="tr-TR" sz="800" dirty="0" err="1"/>
              <a:t>Light</a:t>
            </a:r>
            <a:r>
              <a:rPr lang="tr-TR" sz="800" dirty="0"/>
              <a:t> </a:t>
            </a:r>
            <a:r>
              <a:rPr lang="tr-TR" sz="800" dirty="0" err="1"/>
              <a:t>micrograph</a:t>
            </a:r>
            <a:r>
              <a:rPr lang="tr-TR" sz="800" dirty="0"/>
              <a:t> of </a:t>
            </a:r>
            <a:r>
              <a:rPr lang="tr-TR" sz="800" dirty="0" err="1"/>
              <a:t>sinusoidal</a:t>
            </a:r>
            <a:r>
              <a:rPr lang="tr-TR" sz="800" dirty="0"/>
              <a:t> </a:t>
            </a:r>
            <a:r>
              <a:rPr lang="tr-TR" sz="800" dirty="0" err="1"/>
              <a:t>obstruction</a:t>
            </a:r>
            <a:r>
              <a:rPr lang="tr-TR" sz="800" dirty="0"/>
              <a:t> </a:t>
            </a:r>
            <a:r>
              <a:rPr lang="tr-TR" sz="800" dirty="0" err="1"/>
              <a:t>syndrome</a:t>
            </a:r>
            <a:r>
              <a:rPr lang="tr-TR" sz="800" dirty="0"/>
              <a:t> in </a:t>
            </a:r>
            <a:r>
              <a:rPr lang="tr-TR" sz="800" dirty="0" err="1"/>
              <a:t>which</a:t>
            </a:r>
            <a:r>
              <a:rPr lang="tr-TR" sz="800" dirty="0"/>
              <a:t> </a:t>
            </a:r>
            <a:r>
              <a:rPr lang="tr-TR" sz="800" dirty="0" err="1"/>
              <a:t>venular</a:t>
            </a:r>
            <a:r>
              <a:rPr lang="tr-TR" sz="800" dirty="0"/>
              <a:t> </a:t>
            </a:r>
            <a:r>
              <a:rPr lang="tr-TR" sz="800" dirty="0" err="1"/>
              <a:t>occlusion</a:t>
            </a:r>
            <a:r>
              <a:rPr lang="tr-TR" sz="800" dirty="0"/>
              <a:t> has </a:t>
            </a:r>
            <a:r>
              <a:rPr lang="tr-TR" sz="800" dirty="0" err="1"/>
              <a:t>led</a:t>
            </a:r>
            <a:r>
              <a:rPr lang="tr-TR" sz="800" dirty="0"/>
              <a:t> to </a:t>
            </a:r>
            <a:r>
              <a:rPr lang="tr-TR" sz="800" dirty="0" err="1"/>
              <a:t>widespread</a:t>
            </a:r>
            <a:r>
              <a:rPr lang="tr-TR" sz="800" dirty="0"/>
              <a:t> </a:t>
            </a:r>
            <a:r>
              <a:rPr lang="tr-TR" sz="800" dirty="0" err="1"/>
              <a:t>zonal</a:t>
            </a:r>
            <a:r>
              <a:rPr lang="tr-TR" sz="800" dirty="0"/>
              <a:t> </a:t>
            </a:r>
            <a:r>
              <a:rPr lang="tr-TR" sz="800" dirty="0" err="1"/>
              <a:t>liver</a:t>
            </a:r>
            <a:r>
              <a:rPr lang="tr-TR" sz="800" dirty="0"/>
              <a:t> </a:t>
            </a:r>
            <a:r>
              <a:rPr lang="tr-TR" sz="800" dirty="0" err="1"/>
              <a:t>disruption</a:t>
            </a:r>
            <a:r>
              <a:rPr lang="tr-TR" sz="800" dirty="0"/>
              <a:t> and </a:t>
            </a:r>
            <a:r>
              <a:rPr lang="tr-TR" sz="800" dirty="0" err="1"/>
              <a:t>centrilobular</a:t>
            </a:r>
            <a:r>
              <a:rPr lang="tr-TR" sz="800" dirty="0"/>
              <a:t> </a:t>
            </a:r>
            <a:r>
              <a:rPr lang="tr-TR" sz="800" dirty="0" err="1"/>
              <a:t>hemorrhagic</a:t>
            </a:r>
            <a:r>
              <a:rPr lang="tr-TR" sz="800" dirty="0"/>
              <a:t> </a:t>
            </a:r>
            <a:r>
              <a:rPr lang="tr-TR" sz="800" dirty="0" err="1"/>
              <a:t>necrosis</a:t>
            </a:r>
            <a:endParaRPr lang="tr-TR" sz="800" dirty="0"/>
          </a:p>
        </p:txBody>
      </p:sp>
      <p:sp>
        <p:nvSpPr>
          <p:cNvPr id="13" name="12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Origin</a:t>
            </a:r>
            <a:r>
              <a:rPr lang="tr-TR" sz="2400" b="1" dirty="0">
                <a:solidFill>
                  <a:srgbClr val="C00000"/>
                </a:solidFill>
              </a:rPr>
              <a:t>  /</a:t>
            </a:r>
            <a:r>
              <a:rPr lang="en-US" sz="2400" b="1" dirty="0">
                <a:solidFill>
                  <a:srgbClr val="C00000"/>
                </a:solidFill>
              </a:rPr>
              <a:t> VENOOCCLUSİVE DİSEASE </a:t>
            </a:r>
            <a:endParaRPr lang="tr-TR" sz="2400" b="1" u="sng" dirty="0">
              <a:solidFill>
                <a:srgbClr val="C00000"/>
              </a:solidFill>
            </a:endParaRPr>
          </a:p>
        </p:txBody>
      </p:sp>
    </p:spTree>
    <p:extLst>
      <p:ext uri="{BB962C8B-B14F-4D97-AF65-F5344CB8AC3E}">
        <p14:creationId xmlns:p14="http://schemas.microsoft.com/office/powerpoint/2010/main" val="12843866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02"/>
            <a:ext cx="11684000" cy="927795"/>
          </a:xfrm>
        </p:spPr>
        <p:txBody>
          <a:bodyPr>
            <a:normAutofit/>
          </a:bodyPr>
          <a:lstStyle/>
          <a:p>
            <a:r>
              <a:rPr lang="tr-TR" sz="2800" dirty="0">
                <a:solidFill>
                  <a:srgbClr val="FF0000"/>
                </a:solidFill>
              </a:rPr>
              <a:t>D1. </a:t>
            </a:r>
            <a:r>
              <a:rPr lang="tr-TR" sz="2800" dirty="0">
                <a:solidFill>
                  <a:srgbClr val="C00000"/>
                </a:solidFill>
              </a:rPr>
              <a:t>IMAGING STUDIES : </a:t>
            </a:r>
            <a:r>
              <a:rPr lang="tr-TR" sz="2400" dirty="0">
                <a:solidFill>
                  <a:srgbClr val="C00000"/>
                </a:solidFill>
              </a:rPr>
              <a:t>(</a:t>
            </a:r>
            <a:r>
              <a:rPr lang="en-US" sz="2400" dirty="0" err="1">
                <a:solidFill>
                  <a:srgbClr val="C00000"/>
                </a:solidFill>
              </a:rPr>
              <a:t>Ultrasonography</a:t>
            </a:r>
            <a:r>
              <a:rPr lang="tr-TR" sz="2400" dirty="0">
                <a:solidFill>
                  <a:srgbClr val="C00000"/>
                </a:solidFill>
              </a:rPr>
              <a:t>,)</a:t>
            </a:r>
            <a:r>
              <a:rPr lang="en-US" sz="2400" dirty="0">
                <a:solidFill>
                  <a:srgbClr val="C00000"/>
                </a:solidFill>
              </a:rPr>
              <a:t>. </a:t>
            </a:r>
            <a:endParaRPr lang="tr-TR" sz="2400" b="1" dirty="0">
              <a:solidFill>
                <a:schemeClr val="tx1"/>
              </a:solidFill>
            </a:endParaRPr>
          </a:p>
        </p:txBody>
      </p:sp>
      <p:sp>
        <p:nvSpPr>
          <p:cNvPr id="3" name="2 Metin Yer Tutucusu"/>
          <p:cNvSpPr>
            <a:spLocks noGrp="1"/>
          </p:cNvSpPr>
          <p:nvPr>
            <p:ph idx="4294967295"/>
          </p:nvPr>
        </p:nvSpPr>
        <p:spPr>
          <a:xfrm>
            <a:off x="533400" y="2133600"/>
            <a:ext cx="5562600" cy="4648200"/>
          </a:xfrm>
          <a:prstGeom prst="rect">
            <a:avLst/>
          </a:prstGeom>
        </p:spPr>
        <p:txBody>
          <a:bodyPr>
            <a:noAutofit/>
          </a:bodyPr>
          <a:lstStyle/>
          <a:p>
            <a:pPr marL="342900" indent="-342900">
              <a:lnSpc>
                <a:spcPct val="150000"/>
              </a:lnSpc>
              <a:buNone/>
            </a:pPr>
            <a:r>
              <a:rPr lang="en-US" sz="2000" dirty="0">
                <a:latin typeface="+mj-lt"/>
              </a:rPr>
              <a:t>US imaging is sensitive in detecting </a:t>
            </a:r>
            <a:endParaRPr lang="tr-TR" sz="2000" dirty="0">
              <a:latin typeface="+mj-lt"/>
            </a:endParaRPr>
          </a:p>
          <a:p>
            <a:pPr marL="342900" indent="-342900">
              <a:lnSpc>
                <a:spcPct val="200000"/>
              </a:lnSpc>
              <a:buFont typeface="+mj-lt"/>
              <a:buAutoNum type="arabicPeriod"/>
            </a:pPr>
            <a:r>
              <a:rPr lang="tr-TR" sz="2000" dirty="0">
                <a:solidFill>
                  <a:srgbClr val="FF0000"/>
                </a:solidFill>
                <a:latin typeface="+mj-lt"/>
              </a:rPr>
              <a:t>A</a:t>
            </a:r>
            <a:r>
              <a:rPr lang="en-US" sz="2000" dirty="0" err="1">
                <a:solidFill>
                  <a:srgbClr val="FF0000"/>
                </a:solidFill>
                <a:latin typeface="+mj-lt"/>
              </a:rPr>
              <a:t>scites</a:t>
            </a:r>
            <a:r>
              <a:rPr lang="en-US" sz="2000" dirty="0">
                <a:solidFill>
                  <a:srgbClr val="FF0000"/>
                </a:solidFill>
                <a:latin typeface="+mj-lt"/>
              </a:rPr>
              <a:t>, </a:t>
            </a:r>
            <a:endParaRPr lang="tr-TR" sz="2000" dirty="0">
              <a:solidFill>
                <a:srgbClr val="FF0000"/>
              </a:solidFill>
              <a:latin typeface="+mj-lt"/>
            </a:endParaRPr>
          </a:p>
          <a:p>
            <a:pPr marL="342900" indent="-342900">
              <a:lnSpc>
                <a:spcPct val="200000"/>
              </a:lnSpc>
              <a:buFont typeface="+mj-lt"/>
              <a:buAutoNum type="arabicPeriod"/>
            </a:pPr>
            <a:r>
              <a:rPr lang="tr-TR" sz="2000" dirty="0">
                <a:solidFill>
                  <a:srgbClr val="FF0000"/>
                </a:solidFill>
                <a:latin typeface="+mj-lt"/>
              </a:rPr>
              <a:t>H</a:t>
            </a:r>
            <a:r>
              <a:rPr lang="en-US" sz="2000" dirty="0" err="1">
                <a:solidFill>
                  <a:srgbClr val="FF0000"/>
                </a:solidFill>
                <a:latin typeface="+mj-lt"/>
              </a:rPr>
              <a:t>epatosplenomegaly</a:t>
            </a:r>
            <a:r>
              <a:rPr lang="en-US" sz="2000" dirty="0">
                <a:solidFill>
                  <a:srgbClr val="FF0000"/>
                </a:solidFill>
                <a:latin typeface="+mj-lt"/>
              </a:rPr>
              <a:t>, </a:t>
            </a:r>
            <a:endParaRPr lang="tr-TR" sz="2000" dirty="0">
              <a:solidFill>
                <a:srgbClr val="FF0000"/>
              </a:solidFill>
              <a:latin typeface="+mj-lt"/>
            </a:endParaRPr>
          </a:p>
          <a:p>
            <a:pPr marL="342900" indent="-342900">
              <a:lnSpc>
                <a:spcPct val="200000"/>
              </a:lnSpc>
              <a:buFont typeface="+mj-lt"/>
              <a:buAutoNum type="arabicPeriod"/>
            </a:pPr>
            <a:r>
              <a:rPr lang="tr-TR" sz="2000" dirty="0">
                <a:solidFill>
                  <a:srgbClr val="FF0000"/>
                </a:solidFill>
                <a:latin typeface="+mj-lt"/>
              </a:rPr>
              <a:t>P</a:t>
            </a:r>
            <a:r>
              <a:rPr lang="en-US" sz="2000" dirty="0" err="1">
                <a:solidFill>
                  <a:srgbClr val="FF0000"/>
                </a:solidFill>
                <a:latin typeface="+mj-lt"/>
              </a:rPr>
              <a:t>ortal</a:t>
            </a:r>
            <a:r>
              <a:rPr lang="en-US" sz="2000" dirty="0">
                <a:solidFill>
                  <a:srgbClr val="FF0000"/>
                </a:solidFill>
                <a:latin typeface="+mj-lt"/>
              </a:rPr>
              <a:t> vein enlargement, </a:t>
            </a:r>
            <a:endParaRPr lang="tr-TR" sz="2000" dirty="0">
              <a:solidFill>
                <a:srgbClr val="FF0000"/>
              </a:solidFill>
              <a:latin typeface="+mj-lt"/>
            </a:endParaRPr>
          </a:p>
          <a:p>
            <a:pPr marL="342900" indent="-342900">
              <a:lnSpc>
                <a:spcPct val="200000"/>
              </a:lnSpc>
              <a:buFont typeface="+mj-lt"/>
              <a:buAutoNum type="arabicPeriod"/>
            </a:pPr>
            <a:r>
              <a:rPr lang="tr-TR" sz="2000" dirty="0">
                <a:solidFill>
                  <a:srgbClr val="FF0000"/>
                </a:solidFill>
                <a:latin typeface="+mj-lt"/>
              </a:rPr>
              <a:t>M</a:t>
            </a:r>
            <a:r>
              <a:rPr lang="en-US" sz="2000" dirty="0" err="1">
                <a:solidFill>
                  <a:srgbClr val="FF0000"/>
                </a:solidFill>
                <a:latin typeface="+mj-lt"/>
              </a:rPr>
              <a:t>arked</a:t>
            </a:r>
            <a:r>
              <a:rPr lang="en-US" sz="2000" dirty="0">
                <a:solidFill>
                  <a:srgbClr val="FF0000"/>
                </a:solidFill>
                <a:latin typeface="+mj-lt"/>
              </a:rPr>
              <a:t> gallbladder wall edema</a:t>
            </a:r>
            <a:r>
              <a:rPr lang="tr-TR" sz="2000" dirty="0">
                <a:solidFill>
                  <a:srgbClr val="FF0000"/>
                </a:solidFill>
                <a:latin typeface="+mj-lt"/>
              </a:rPr>
              <a:t>                               (</a:t>
            </a:r>
            <a:r>
              <a:rPr lang="tr-TR" sz="2000" dirty="0" err="1">
                <a:solidFill>
                  <a:srgbClr val="FF0000"/>
                </a:solidFill>
                <a:latin typeface="+mj-lt"/>
              </a:rPr>
              <a:t>wall</a:t>
            </a:r>
            <a:r>
              <a:rPr lang="tr-TR" sz="2000" dirty="0">
                <a:solidFill>
                  <a:srgbClr val="FF0000"/>
                </a:solidFill>
                <a:latin typeface="+mj-lt"/>
              </a:rPr>
              <a:t> </a:t>
            </a:r>
            <a:r>
              <a:rPr lang="tr-TR" sz="2000" dirty="0" err="1">
                <a:solidFill>
                  <a:srgbClr val="FF0000"/>
                </a:solidFill>
                <a:latin typeface="+mj-lt"/>
              </a:rPr>
              <a:t>thickening</a:t>
            </a:r>
            <a:r>
              <a:rPr lang="tr-TR" sz="2000" dirty="0">
                <a:solidFill>
                  <a:srgbClr val="FF0000"/>
                </a:solidFill>
                <a:latin typeface="+mj-lt"/>
              </a:rPr>
              <a:t> &gt; 6-8 mm)</a:t>
            </a:r>
            <a:r>
              <a:rPr lang="en-US" sz="2000" dirty="0">
                <a:solidFill>
                  <a:srgbClr val="FF0000"/>
                </a:solidFill>
                <a:latin typeface="+mj-lt"/>
              </a:rPr>
              <a:t>,</a:t>
            </a:r>
            <a:endParaRPr lang="tr-TR" sz="2000" dirty="0">
              <a:solidFill>
                <a:srgbClr val="FF0000"/>
              </a:solidFill>
              <a:latin typeface="+mj-lt"/>
            </a:endParaRPr>
          </a:p>
          <a:p>
            <a:pPr marL="342900" indent="-342900">
              <a:lnSpc>
                <a:spcPct val="200000"/>
              </a:lnSpc>
              <a:buFont typeface="+mj-lt"/>
              <a:buAutoNum type="arabicPeriod"/>
            </a:pPr>
            <a:r>
              <a:rPr lang="tr-TR" sz="2000" dirty="0">
                <a:solidFill>
                  <a:srgbClr val="FF0000"/>
                </a:solidFill>
                <a:latin typeface="+mj-lt"/>
              </a:rPr>
              <a:t>A</a:t>
            </a:r>
            <a:r>
              <a:rPr lang="en-US" sz="2000" dirty="0" err="1">
                <a:solidFill>
                  <a:srgbClr val="FF0000"/>
                </a:solidFill>
                <a:latin typeface="+mj-lt"/>
              </a:rPr>
              <a:t>bnormal</a:t>
            </a:r>
            <a:r>
              <a:rPr lang="en-US" sz="2000" dirty="0">
                <a:solidFill>
                  <a:srgbClr val="FF0000"/>
                </a:solidFill>
                <a:latin typeface="+mj-lt"/>
              </a:rPr>
              <a:t> Doppler parameters </a:t>
            </a:r>
            <a:endParaRPr lang="tr-TR" sz="2000" dirty="0">
              <a:solidFill>
                <a:srgbClr val="FF0000"/>
              </a:solidFill>
              <a:latin typeface="+mj-lt"/>
            </a:endParaRPr>
          </a:p>
          <a:p>
            <a:pPr marL="342900" indent="-342900">
              <a:buNone/>
            </a:pPr>
            <a:endParaRPr lang="tr-TR" sz="1200" dirty="0">
              <a:latin typeface="+mj-lt"/>
            </a:endParaRPr>
          </a:p>
          <a:p>
            <a:pPr>
              <a:lnSpc>
                <a:spcPct val="150000"/>
              </a:lnSpc>
            </a:pPr>
            <a:endParaRPr lang="tr-TR" sz="2000" dirty="0">
              <a:latin typeface="+mj-lt"/>
            </a:endParaRPr>
          </a:p>
          <a:p>
            <a:pPr marL="342900" indent="-342900">
              <a:lnSpc>
                <a:spcPct val="150000"/>
              </a:lnSpc>
              <a:buNone/>
            </a:pPr>
            <a:endParaRPr lang="tr-TR" sz="1600" dirty="0">
              <a:latin typeface="+mj-lt"/>
            </a:endParaRPr>
          </a:p>
        </p:txBody>
      </p:sp>
      <p:pic>
        <p:nvPicPr>
          <p:cNvPr id="163843" name="Picture 3"/>
          <p:cNvPicPr>
            <a:picLocks noChangeAspect="1" noChangeArrowheads="1"/>
          </p:cNvPicPr>
          <p:nvPr/>
        </p:nvPicPr>
        <p:blipFill>
          <a:blip r:embed="rId3" cstate="print"/>
          <a:srcRect/>
          <a:stretch>
            <a:fillRect/>
          </a:stretch>
        </p:blipFill>
        <p:spPr bwMode="auto">
          <a:xfrm>
            <a:off x="5257800" y="2438400"/>
            <a:ext cx="6019800" cy="3810000"/>
          </a:xfrm>
          <a:prstGeom prst="rect">
            <a:avLst/>
          </a:prstGeom>
          <a:noFill/>
          <a:ln w="9525">
            <a:noFill/>
            <a:miter lim="800000"/>
            <a:headEnd/>
            <a:tailEnd/>
          </a:ln>
        </p:spPr>
      </p:pic>
      <p:sp>
        <p:nvSpPr>
          <p:cNvPr id="10" name="9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Origin</a:t>
            </a:r>
            <a:r>
              <a:rPr lang="tr-TR" sz="2400" b="1" dirty="0">
                <a:solidFill>
                  <a:srgbClr val="C00000"/>
                </a:solidFill>
              </a:rPr>
              <a:t>  /</a:t>
            </a:r>
            <a:r>
              <a:rPr lang="en-US" sz="2400" b="1" dirty="0">
                <a:solidFill>
                  <a:srgbClr val="C00000"/>
                </a:solidFill>
              </a:rPr>
              <a:t> VENOOCCLUSİVE DİSEASE </a:t>
            </a:r>
            <a:endParaRPr lang="tr-TR" sz="2400" b="1" u="sng" dirty="0">
              <a:solidFill>
                <a:srgbClr val="C00000"/>
              </a:solidFill>
            </a:endParaRPr>
          </a:p>
        </p:txBody>
      </p:sp>
      <p:sp>
        <p:nvSpPr>
          <p:cNvPr id="4" name="Rectangle 3"/>
          <p:cNvSpPr/>
          <p:nvPr/>
        </p:nvSpPr>
        <p:spPr>
          <a:xfrm>
            <a:off x="228600" y="729631"/>
            <a:ext cx="3021981" cy="584775"/>
          </a:xfrm>
          <a:prstGeom prst="rect">
            <a:avLst/>
          </a:prstGeom>
        </p:spPr>
        <p:txBody>
          <a:bodyPr wrap="none">
            <a:spAutoFit/>
          </a:bodyPr>
          <a:lstStyle/>
          <a:p>
            <a:r>
              <a:rPr lang="en-US" sz="3200" b="1" u="sng" kern="0" dirty="0">
                <a:solidFill>
                  <a:srgbClr val="C00000"/>
                </a:solidFill>
                <a:ea typeface="+mj-ea"/>
                <a:cs typeface="Calibri"/>
              </a:rPr>
              <a:t>Diagnosis (cont.)</a:t>
            </a:r>
            <a:endParaRPr lang="en-US" sz="3200" u="sng" dirty="0">
              <a:solidFill>
                <a:srgbClr val="C00000"/>
              </a:solidFill>
            </a:endParaRPr>
          </a:p>
        </p:txBody>
      </p:sp>
    </p:spTree>
    <p:extLst>
      <p:ext uri="{BB962C8B-B14F-4D97-AF65-F5344CB8AC3E}">
        <p14:creationId xmlns:p14="http://schemas.microsoft.com/office/powerpoint/2010/main" val="31641087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702" name="Picture 6" descr="Post contrast-enhanced MR images show severity of patchy liver enhancement in hepatic sinusoidal obstruction syndrome.A. Grade 1. Arrow denotes mild patchy enhancement. B. Grade 2. Arrows denote moderate confluent patchy enhancement. C. Grade 3. Severe case with diffuse confluent patchy enhancement. Note all three cases demonstrate ascites."/>
          <p:cNvPicPr>
            <a:picLocks noChangeAspect="1" noChangeArrowheads="1"/>
          </p:cNvPicPr>
          <p:nvPr/>
        </p:nvPicPr>
        <p:blipFill>
          <a:blip r:embed="rId3" cstate="print"/>
          <a:srcRect/>
          <a:stretch>
            <a:fillRect/>
          </a:stretch>
        </p:blipFill>
        <p:spPr bwMode="auto">
          <a:xfrm>
            <a:off x="762000" y="3722064"/>
            <a:ext cx="10668000" cy="2831135"/>
          </a:xfrm>
          <a:prstGeom prst="rect">
            <a:avLst/>
          </a:prstGeom>
          <a:noFill/>
        </p:spPr>
      </p:pic>
      <p:sp>
        <p:nvSpPr>
          <p:cNvPr id="18" name="2 Metin Yer Tutucusu"/>
          <p:cNvSpPr>
            <a:spLocks noGrp="1"/>
          </p:cNvSpPr>
          <p:nvPr>
            <p:ph idx="4294967295"/>
          </p:nvPr>
        </p:nvSpPr>
        <p:spPr>
          <a:xfrm>
            <a:off x="457200" y="2229984"/>
            <a:ext cx="10820400" cy="1752600"/>
          </a:xfrm>
          <a:prstGeom prst="rect">
            <a:avLst/>
          </a:prstGeom>
        </p:spPr>
        <p:txBody>
          <a:bodyPr>
            <a:noAutofit/>
          </a:bodyPr>
          <a:lstStyle/>
          <a:p>
            <a:pPr marL="342900" indent="-342900">
              <a:lnSpc>
                <a:spcPct val="130000"/>
              </a:lnSpc>
              <a:buNone/>
            </a:pPr>
            <a:r>
              <a:rPr lang="tr-TR" sz="2000" dirty="0">
                <a:latin typeface="+mj-lt"/>
              </a:rPr>
              <a:t>	</a:t>
            </a:r>
            <a:r>
              <a:rPr lang="en-US" sz="2000" dirty="0">
                <a:latin typeface="+mj-lt"/>
              </a:rPr>
              <a:t>A variety of abnormalities can be observed, such as gallbladder wall thickening, </a:t>
            </a:r>
            <a:r>
              <a:rPr lang="en-US" sz="2000" dirty="0" err="1">
                <a:latin typeface="+mj-lt"/>
              </a:rPr>
              <a:t>ascites</a:t>
            </a:r>
            <a:r>
              <a:rPr lang="en-US" sz="2000" dirty="0">
                <a:latin typeface="+mj-lt"/>
              </a:rPr>
              <a:t>, </a:t>
            </a:r>
            <a:r>
              <a:rPr lang="en-US" sz="2000" dirty="0" err="1"/>
              <a:t>periportal</a:t>
            </a:r>
            <a:r>
              <a:rPr lang="en-US" sz="2000" dirty="0"/>
              <a:t> edema</a:t>
            </a:r>
            <a:r>
              <a:rPr lang="tr-TR" sz="2000" dirty="0"/>
              <a:t>, </a:t>
            </a:r>
            <a:r>
              <a:rPr lang="en-US" sz="2000" dirty="0"/>
              <a:t>narrowed right hepatic vein </a:t>
            </a:r>
            <a:r>
              <a:rPr lang="tr-TR" sz="2000" dirty="0"/>
              <a:t>, </a:t>
            </a:r>
            <a:r>
              <a:rPr lang="en-US" sz="2000" dirty="0" err="1">
                <a:latin typeface="+mj-lt"/>
              </a:rPr>
              <a:t>hepatomegaly</a:t>
            </a:r>
            <a:r>
              <a:rPr lang="en-US" sz="2000" dirty="0">
                <a:latin typeface="+mj-lt"/>
              </a:rPr>
              <a:t> and attenuated or reversed portal flow, but they are all non-specific.</a:t>
            </a:r>
            <a:r>
              <a:rPr lang="tr-TR" sz="2000" dirty="0">
                <a:latin typeface="+mj-lt"/>
              </a:rPr>
              <a:t> </a:t>
            </a:r>
          </a:p>
          <a:p>
            <a:pPr marL="342900" indent="-342900">
              <a:lnSpc>
                <a:spcPct val="130000"/>
              </a:lnSpc>
              <a:buFont typeface="+mj-lt"/>
              <a:buAutoNum type="alphaUcPeriod"/>
            </a:pPr>
            <a:endParaRPr lang="tr-TR" sz="2000" dirty="0">
              <a:latin typeface="+mj-lt"/>
            </a:endParaRPr>
          </a:p>
          <a:p>
            <a:pPr marL="342900" indent="-342900">
              <a:lnSpc>
                <a:spcPct val="130000"/>
              </a:lnSpc>
              <a:buNone/>
            </a:pPr>
            <a:endParaRPr lang="tr-TR" sz="2000" dirty="0">
              <a:latin typeface="+mj-lt"/>
            </a:endParaRPr>
          </a:p>
        </p:txBody>
      </p:sp>
      <p:sp>
        <p:nvSpPr>
          <p:cNvPr id="10" name="9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Origin</a:t>
            </a:r>
            <a:r>
              <a:rPr lang="tr-TR" sz="2400" b="1" dirty="0">
                <a:solidFill>
                  <a:srgbClr val="C00000"/>
                </a:solidFill>
              </a:rPr>
              <a:t>  /</a:t>
            </a:r>
            <a:r>
              <a:rPr lang="en-US" sz="2400" b="1" dirty="0">
                <a:solidFill>
                  <a:srgbClr val="C00000"/>
                </a:solidFill>
              </a:rPr>
              <a:t> VENOOCCLUSİVE DİSEASE </a:t>
            </a:r>
            <a:endParaRPr lang="tr-TR" sz="2400" b="1" u="sng" dirty="0">
              <a:solidFill>
                <a:srgbClr val="C00000"/>
              </a:solidFill>
            </a:endParaRPr>
          </a:p>
        </p:txBody>
      </p:sp>
      <p:sp>
        <p:nvSpPr>
          <p:cNvPr id="3" name="Rectangle 2"/>
          <p:cNvSpPr/>
          <p:nvPr/>
        </p:nvSpPr>
        <p:spPr>
          <a:xfrm>
            <a:off x="685800" y="1768319"/>
            <a:ext cx="4063432" cy="461665"/>
          </a:xfrm>
          <a:prstGeom prst="rect">
            <a:avLst/>
          </a:prstGeom>
        </p:spPr>
        <p:txBody>
          <a:bodyPr wrap="none">
            <a:spAutoFit/>
          </a:bodyPr>
          <a:lstStyle/>
          <a:p>
            <a:r>
              <a:rPr lang="tr-TR" sz="2400" b="1" dirty="0">
                <a:solidFill>
                  <a:srgbClr val="FF0000"/>
                </a:solidFill>
              </a:rPr>
              <a:t>D1. </a:t>
            </a:r>
            <a:r>
              <a:rPr lang="tr-TR" sz="2400" b="1" dirty="0">
                <a:solidFill>
                  <a:srgbClr val="C00000"/>
                </a:solidFill>
              </a:rPr>
              <a:t>IMAGING STUDIES : </a:t>
            </a:r>
            <a:r>
              <a:rPr lang="tr-TR" sz="2400" b="1" dirty="0">
                <a:solidFill>
                  <a:srgbClr val="FF0000"/>
                </a:solidFill>
              </a:rPr>
              <a:t>(MRI)</a:t>
            </a:r>
            <a:r>
              <a:rPr lang="en-US" sz="2400" b="1" dirty="0">
                <a:solidFill>
                  <a:schemeClr val="accent3"/>
                </a:solidFill>
              </a:rPr>
              <a:t>.</a:t>
            </a:r>
            <a:endParaRPr lang="en-US" sz="2400" b="1" dirty="0"/>
          </a:p>
        </p:txBody>
      </p:sp>
      <p:sp>
        <p:nvSpPr>
          <p:cNvPr id="8" name="Rectangle 3"/>
          <p:cNvSpPr/>
          <p:nvPr/>
        </p:nvSpPr>
        <p:spPr>
          <a:xfrm>
            <a:off x="457200" y="874655"/>
            <a:ext cx="3021981" cy="584775"/>
          </a:xfrm>
          <a:prstGeom prst="rect">
            <a:avLst/>
          </a:prstGeom>
        </p:spPr>
        <p:txBody>
          <a:bodyPr wrap="none">
            <a:spAutoFit/>
          </a:bodyPr>
          <a:lstStyle/>
          <a:p>
            <a:r>
              <a:rPr lang="en-US" sz="3200" b="1" u="sng" kern="0" dirty="0">
                <a:solidFill>
                  <a:srgbClr val="C00000"/>
                </a:solidFill>
                <a:ea typeface="+mj-ea"/>
                <a:cs typeface="Calibri"/>
              </a:rPr>
              <a:t>Diagnosis (cont.)</a:t>
            </a:r>
            <a:endParaRPr lang="en-US" sz="3200" u="sng" dirty="0">
              <a:solidFill>
                <a:srgbClr val="C00000"/>
              </a:solidFill>
            </a:endParaRPr>
          </a:p>
        </p:txBody>
      </p:sp>
    </p:spTree>
    <p:extLst>
      <p:ext uri="{BB962C8B-B14F-4D97-AF65-F5344CB8AC3E}">
        <p14:creationId xmlns:p14="http://schemas.microsoft.com/office/powerpoint/2010/main" val="16503499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p:cNvPicPr>
            <a:picLocks noChangeAspect="1" noChangeArrowheads="1"/>
          </p:cNvPicPr>
          <p:nvPr/>
        </p:nvPicPr>
        <p:blipFill>
          <a:blip r:embed="rId2" cstate="print"/>
          <a:srcRect/>
          <a:stretch>
            <a:fillRect/>
          </a:stretch>
        </p:blipFill>
        <p:spPr bwMode="auto">
          <a:xfrm>
            <a:off x="708498" y="1107607"/>
            <a:ext cx="9121302" cy="1538785"/>
          </a:xfrm>
          <a:prstGeom prst="rect">
            <a:avLst/>
          </a:prstGeom>
          <a:noFill/>
          <a:ln w="19050">
            <a:solidFill>
              <a:schemeClr val="accent5">
                <a:lumMod val="75000"/>
              </a:schemeClr>
            </a:solid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685800" y="2738730"/>
            <a:ext cx="9144000" cy="3518220"/>
          </a:xfrm>
          <a:prstGeom prst="rect">
            <a:avLst/>
          </a:prstGeom>
          <a:noFill/>
          <a:ln w="9525">
            <a:noFill/>
            <a:miter lim="800000"/>
            <a:headEnd/>
            <a:tailEnd/>
          </a:ln>
        </p:spPr>
      </p:pic>
      <p:sp>
        <p:nvSpPr>
          <p:cNvPr id="8" name="7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tr-TR" b="1" dirty="0">
                <a:latin typeface="+mj-lt"/>
              </a:rPr>
              <a:t>2. </a:t>
            </a:r>
            <a:r>
              <a:rPr lang="en-US" b="1" dirty="0">
                <a:latin typeface="+mj-lt"/>
              </a:rPr>
              <a:t>Early complications of </a:t>
            </a:r>
            <a:r>
              <a:rPr lang="tr-TR" b="1" dirty="0">
                <a:latin typeface="+mj-lt"/>
              </a:rPr>
              <a:t>Vascular  Origin</a:t>
            </a:r>
          </a:p>
        </p:txBody>
      </p:sp>
      <p:sp>
        <p:nvSpPr>
          <p:cNvPr id="6" name="5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Origin</a:t>
            </a:r>
            <a:r>
              <a:rPr lang="tr-TR" sz="2400" b="1" dirty="0">
                <a:solidFill>
                  <a:srgbClr val="C00000"/>
                </a:solidFill>
              </a:rPr>
              <a:t>  /</a:t>
            </a:r>
            <a:r>
              <a:rPr lang="en-US" sz="2400" b="1" dirty="0">
                <a:solidFill>
                  <a:srgbClr val="C00000"/>
                </a:solidFill>
              </a:rPr>
              <a:t> VENOOCCLUSİVE DİSEASE </a:t>
            </a:r>
            <a:endParaRPr lang="tr-TR" sz="2400" b="1" u="sng" dirty="0">
              <a:solidFill>
                <a:srgbClr val="C00000"/>
              </a:solidFill>
            </a:endParaRPr>
          </a:p>
        </p:txBody>
      </p:sp>
    </p:spTree>
    <p:extLst>
      <p:ext uri="{BB962C8B-B14F-4D97-AF65-F5344CB8AC3E}">
        <p14:creationId xmlns:p14="http://schemas.microsoft.com/office/powerpoint/2010/main" val="17025428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304800" y="4114800"/>
            <a:ext cx="11150600" cy="1994392"/>
          </a:xfrm>
          <a:prstGeom prst="rect">
            <a:avLst/>
          </a:prstGeom>
        </p:spPr>
        <p:txBody>
          <a:bodyPr wrap="square">
            <a:spAutoFit/>
          </a:bodyPr>
          <a:lstStyle/>
          <a:p>
            <a:pPr algn="ctr">
              <a:lnSpc>
                <a:spcPct val="130000"/>
              </a:lnSpc>
            </a:pPr>
            <a:r>
              <a:rPr lang="en-US" sz="2400" dirty="0">
                <a:latin typeface="+mj-lt"/>
              </a:rPr>
              <a:t/>
            </a:r>
            <a:br>
              <a:rPr lang="en-US" sz="2400" dirty="0">
                <a:latin typeface="+mj-lt"/>
              </a:rPr>
            </a:br>
            <a:r>
              <a:rPr lang="en-US" sz="2400" dirty="0" err="1">
                <a:solidFill>
                  <a:srgbClr val="FF0000"/>
                </a:solidFill>
                <a:latin typeface="+mj-lt"/>
              </a:rPr>
              <a:t>microangiopathic</a:t>
            </a:r>
            <a:r>
              <a:rPr lang="en-US" sz="2400" dirty="0">
                <a:solidFill>
                  <a:srgbClr val="FF0000"/>
                </a:solidFill>
                <a:latin typeface="+mj-lt"/>
              </a:rPr>
              <a:t> </a:t>
            </a:r>
            <a:r>
              <a:rPr lang="en-US" sz="2400" dirty="0" err="1">
                <a:solidFill>
                  <a:srgbClr val="FF0000"/>
                </a:solidFill>
                <a:latin typeface="+mj-lt"/>
              </a:rPr>
              <a:t>haemolytic</a:t>
            </a:r>
            <a:r>
              <a:rPr lang="en-US" sz="2400" dirty="0">
                <a:solidFill>
                  <a:srgbClr val="FF0000"/>
                </a:solidFill>
                <a:latin typeface="+mj-lt"/>
              </a:rPr>
              <a:t> </a:t>
            </a:r>
            <a:r>
              <a:rPr lang="en-US" sz="2400" dirty="0" err="1">
                <a:solidFill>
                  <a:srgbClr val="FF0000"/>
                </a:solidFill>
                <a:latin typeface="+mj-lt"/>
              </a:rPr>
              <a:t>anaemia</a:t>
            </a:r>
            <a:r>
              <a:rPr lang="en-US" sz="2400" dirty="0">
                <a:solidFill>
                  <a:srgbClr val="FF0000"/>
                </a:solidFill>
                <a:latin typeface="+mj-lt"/>
              </a:rPr>
              <a:t> and </a:t>
            </a:r>
            <a:r>
              <a:rPr lang="en-US" sz="2400" dirty="0" err="1">
                <a:solidFill>
                  <a:srgbClr val="FF0000"/>
                </a:solidFill>
                <a:latin typeface="+mj-lt"/>
              </a:rPr>
              <a:t>plt</a:t>
            </a:r>
            <a:r>
              <a:rPr lang="en-US" sz="2400" dirty="0">
                <a:solidFill>
                  <a:srgbClr val="FF0000"/>
                </a:solidFill>
                <a:latin typeface="+mj-lt"/>
              </a:rPr>
              <a:t> consumption,</a:t>
            </a:r>
            <a:endParaRPr lang="tr-TR" sz="2400" dirty="0">
              <a:solidFill>
                <a:srgbClr val="FF0000"/>
              </a:solidFill>
              <a:latin typeface="+mj-lt"/>
            </a:endParaRPr>
          </a:p>
          <a:p>
            <a:pPr algn="ctr">
              <a:lnSpc>
                <a:spcPct val="130000"/>
              </a:lnSpc>
            </a:pPr>
            <a:r>
              <a:rPr lang="en-US" sz="2400" dirty="0">
                <a:solidFill>
                  <a:srgbClr val="FF0000"/>
                </a:solidFill>
                <a:latin typeface="+mj-lt"/>
              </a:rPr>
              <a:t> resulting in thrombosis and fibrin deposition</a:t>
            </a:r>
            <a:r>
              <a:rPr lang="en-US" sz="2400" dirty="0">
                <a:latin typeface="+mj-lt"/>
              </a:rPr>
              <a:t> </a:t>
            </a:r>
            <a:r>
              <a:rPr lang="en-US" sz="2400" dirty="0">
                <a:solidFill>
                  <a:srgbClr val="FF0000"/>
                </a:solidFill>
                <a:latin typeface="+mj-lt"/>
              </a:rPr>
              <a:t>in the microcirculation</a:t>
            </a:r>
            <a:r>
              <a:rPr lang="en-US" sz="2400" dirty="0">
                <a:latin typeface="+mj-lt"/>
              </a:rPr>
              <a:t> </a:t>
            </a:r>
          </a:p>
          <a:p>
            <a:pPr algn="ctr">
              <a:lnSpc>
                <a:spcPct val="130000"/>
              </a:lnSpc>
            </a:pPr>
            <a:r>
              <a:rPr lang="tr-TR" sz="2400" dirty="0" err="1"/>
              <a:t>Especially</a:t>
            </a:r>
            <a:r>
              <a:rPr lang="tr-TR" sz="2400" dirty="0"/>
              <a:t>, c</a:t>
            </a:r>
            <a:r>
              <a:rPr lang="en-US" sz="2400" dirty="0" err="1"/>
              <a:t>onditioning</a:t>
            </a:r>
            <a:r>
              <a:rPr lang="en-US" sz="2400" dirty="0"/>
              <a:t> regimens produce a generalized endothelial dysfunction</a:t>
            </a:r>
            <a:endParaRPr lang="tr-TR" sz="2400" dirty="0">
              <a:latin typeface="+mj-lt"/>
            </a:endParaRPr>
          </a:p>
        </p:txBody>
      </p:sp>
      <p:sp>
        <p:nvSpPr>
          <p:cNvPr id="7" name="6 Dikdörtgen"/>
          <p:cNvSpPr/>
          <p:nvPr/>
        </p:nvSpPr>
        <p:spPr>
          <a:xfrm>
            <a:off x="-228600" y="6238991"/>
            <a:ext cx="11887200" cy="415498"/>
          </a:xfrm>
          <a:prstGeom prst="rect">
            <a:avLst/>
          </a:prstGeom>
        </p:spPr>
        <p:txBody>
          <a:bodyPr wrap="square">
            <a:spAutoFit/>
          </a:bodyPr>
          <a:lstStyle/>
          <a:p>
            <a:pPr lvl="0" algn="ctr">
              <a:lnSpc>
                <a:spcPct val="150000"/>
              </a:lnSpc>
            </a:pPr>
            <a:r>
              <a:rPr lang="en-US" sz="1400" b="1" dirty="0">
                <a:solidFill>
                  <a:srgbClr val="C00000"/>
                </a:solidFill>
                <a:latin typeface="Trebuchet MS"/>
              </a:rPr>
              <a:t>Unlike that seen in patients with classical TTP, ADAMTS13 activity in patients with TMA rarely decreases to below 10% of normal</a:t>
            </a:r>
            <a:endParaRPr lang="tr-TR" sz="1400" b="1" dirty="0">
              <a:solidFill>
                <a:srgbClr val="C00000"/>
              </a:solidFill>
              <a:latin typeface="Trebuchet MS"/>
            </a:endParaRPr>
          </a:p>
        </p:txBody>
      </p:sp>
      <p:pic>
        <p:nvPicPr>
          <p:cNvPr id="39941" name="Picture 5"/>
          <p:cNvPicPr>
            <a:picLocks noChangeAspect="1" noChangeArrowheads="1"/>
          </p:cNvPicPr>
          <p:nvPr/>
        </p:nvPicPr>
        <p:blipFill>
          <a:blip r:embed="rId2" cstate="print"/>
          <a:srcRect/>
          <a:stretch>
            <a:fillRect/>
          </a:stretch>
        </p:blipFill>
        <p:spPr bwMode="auto">
          <a:xfrm>
            <a:off x="4191000" y="1828800"/>
            <a:ext cx="2667000" cy="2514600"/>
          </a:xfrm>
          <a:prstGeom prst="rect">
            <a:avLst/>
          </a:prstGeom>
          <a:noFill/>
          <a:ln w="9525">
            <a:noFill/>
            <a:miter lim="800000"/>
            <a:headEnd/>
            <a:tailEnd/>
          </a:ln>
        </p:spPr>
      </p:pic>
      <p:sp>
        <p:nvSpPr>
          <p:cNvPr id="8" name="7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tr-TR" b="1" dirty="0">
                <a:latin typeface="+mj-lt"/>
              </a:rPr>
              <a:t>2. </a:t>
            </a:r>
            <a:r>
              <a:rPr lang="en-US" b="1" dirty="0">
                <a:latin typeface="+mj-lt"/>
              </a:rPr>
              <a:t>Early complications of </a:t>
            </a:r>
            <a:r>
              <a:rPr lang="tr-TR" b="1" dirty="0">
                <a:latin typeface="+mj-lt"/>
              </a:rPr>
              <a:t>Vascular  Origin</a:t>
            </a:r>
          </a:p>
        </p:txBody>
      </p:sp>
      <p:sp>
        <p:nvSpPr>
          <p:cNvPr id="9" name="8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Origin</a:t>
            </a:r>
          </a:p>
        </p:txBody>
      </p:sp>
    </p:spTree>
    <p:extLst>
      <p:ext uri="{BB962C8B-B14F-4D97-AF65-F5344CB8AC3E}">
        <p14:creationId xmlns:p14="http://schemas.microsoft.com/office/powerpoint/2010/main" val="6342411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508000" y="2743201"/>
            <a:ext cx="10693400" cy="37338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Metin kutusu"/>
          <p:cNvSpPr txBox="1"/>
          <p:nvPr/>
        </p:nvSpPr>
        <p:spPr>
          <a:xfrm>
            <a:off x="457200" y="1600200"/>
            <a:ext cx="9855200" cy="978729"/>
          </a:xfrm>
          <a:prstGeom prst="rect">
            <a:avLst/>
          </a:prstGeom>
          <a:noFill/>
        </p:spPr>
        <p:txBody>
          <a:bodyPr wrap="square" rtlCol="0">
            <a:spAutoFit/>
          </a:bodyPr>
          <a:lstStyle/>
          <a:p>
            <a:pPr>
              <a:lnSpc>
                <a:spcPct val="120000"/>
              </a:lnSpc>
            </a:pPr>
            <a:r>
              <a:rPr lang="tr-TR" sz="2400" b="1" dirty="0" err="1">
                <a:solidFill>
                  <a:srgbClr val="00B050"/>
                </a:solidFill>
                <a:latin typeface="+mj-lt"/>
              </a:rPr>
              <a:t>Diagnostic</a:t>
            </a:r>
            <a:r>
              <a:rPr lang="tr-TR" sz="2400" b="1" dirty="0">
                <a:solidFill>
                  <a:srgbClr val="00B050"/>
                </a:solidFill>
                <a:latin typeface="+mj-lt"/>
              </a:rPr>
              <a:t>  </a:t>
            </a:r>
            <a:r>
              <a:rPr lang="tr-TR" sz="2400" b="1" dirty="0" err="1">
                <a:solidFill>
                  <a:srgbClr val="00B050"/>
                </a:solidFill>
                <a:latin typeface="+mj-lt"/>
              </a:rPr>
              <a:t>Criteria</a:t>
            </a:r>
            <a:r>
              <a:rPr lang="tr-TR" sz="2400" b="1" dirty="0">
                <a:solidFill>
                  <a:srgbClr val="00B050"/>
                </a:solidFill>
                <a:latin typeface="+mj-lt"/>
              </a:rPr>
              <a:t> </a:t>
            </a:r>
          </a:p>
          <a:p>
            <a:pPr>
              <a:lnSpc>
                <a:spcPct val="120000"/>
              </a:lnSpc>
            </a:pPr>
            <a:r>
              <a:rPr lang="en-US" sz="2400" b="1" dirty="0">
                <a:solidFill>
                  <a:schemeClr val="tx2"/>
                </a:solidFill>
                <a:latin typeface="+mj-lt"/>
              </a:rPr>
              <a:t>Clinical features </a:t>
            </a:r>
            <a:r>
              <a:rPr lang="tr-TR" sz="2400" b="1" dirty="0">
                <a:solidFill>
                  <a:schemeClr val="tx2"/>
                </a:solidFill>
                <a:latin typeface="+mj-lt"/>
              </a:rPr>
              <a:t> for HSCT associated TMA</a:t>
            </a:r>
            <a:endParaRPr lang="en-US" sz="2400" b="1" dirty="0">
              <a:solidFill>
                <a:schemeClr val="tx2"/>
              </a:solidFill>
              <a:latin typeface="+mj-lt"/>
            </a:endParaRPr>
          </a:p>
        </p:txBody>
      </p:sp>
      <p:sp>
        <p:nvSpPr>
          <p:cNvPr id="16" name="15 Dikdörtgen"/>
          <p:cNvSpPr/>
          <p:nvPr/>
        </p:nvSpPr>
        <p:spPr>
          <a:xfrm>
            <a:off x="685800" y="2286000"/>
            <a:ext cx="11201400" cy="4657685"/>
          </a:xfrm>
          <a:prstGeom prst="rect">
            <a:avLst/>
          </a:prstGeom>
        </p:spPr>
        <p:txBody>
          <a:bodyPr wrap="square">
            <a:spAutoFit/>
          </a:bodyPr>
          <a:lstStyle/>
          <a:p>
            <a:r>
              <a:rPr lang="en-US" sz="2000" dirty="0">
                <a:latin typeface="+mj-lt"/>
              </a:rPr>
              <a:t/>
            </a:r>
            <a:br>
              <a:rPr lang="en-US" sz="2000" dirty="0">
                <a:latin typeface="+mj-lt"/>
              </a:rPr>
            </a:br>
            <a:endParaRPr lang="tr-TR" sz="2000" dirty="0">
              <a:latin typeface="+mj-lt"/>
            </a:endParaRPr>
          </a:p>
          <a:p>
            <a:endParaRPr lang="en-US" sz="2000" dirty="0">
              <a:latin typeface="+mj-lt"/>
            </a:endParaRPr>
          </a:p>
          <a:p>
            <a:pPr>
              <a:lnSpc>
                <a:spcPct val="200000"/>
              </a:lnSpc>
            </a:pPr>
            <a:r>
              <a:rPr lang="en-US" sz="2000" dirty="0">
                <a:solidFill>
                  <a:srgbClr val="FF0000"/>
                </a:solidFill>
                <a:latin typeface="+mj-lt"/>
              </a:rPr>
              <a:t>1. </a:t>
            </a:r>
            <a:r>
              <a:rPr lang="en-US" sz="2000" b="1" dirty="0" err="1">
                <a:solidFill>
                  <a:srgbClr val="FF0000"/>
                </a:solidFill>
                <a:latin typeface="+mj-lt"/>
              </a:rPr>
              <a:t>Microangiopathic</a:t>
            </a:r>
            <a:r>
              <a:rPr lang="en-US" sz="2000" b="1" dirty="0">
                <a:solidFill>
                  <a:srgbClr val="FF0000"/>
                </a:solidFill>
                <a:latin typeface="+mj-lt"/>
              </a:rPr>
              <a:t> </a:t>
            </a:r>
            <a:r>
              <a:rPr lang="en-US" sz="2000" b="1" dirty="0" err="1">
                <a:solidFill>
                  <a:srgbClr val="FF0000"/>
                </a:solidFill>
                <a:latin typeface="+mj-lt"/>
              </a:rPr>
              <a:t>haemolytic</a:t>
            </a:r>
            <a:r>
              <a:rPr lang="en-US" sz="2000" b="1" dirty="0">
                <a:solidFill>
                  <a:srgbClr val="FF0000"/>
                </a:solidFill>
                <a:latin typeface="+mj-lt"/>
              </a:rPr>
              <a:t> </a:t>
            </a:r>
            <a:r>
              <a:rPr lang="en-US" sz="2000" b="1" dirty="0" err="1">
                <a:solidFill>
                  <a:srgbClr val="FF0000"/>
                </a:solidFill>
                <a:latin typeface="+mj-lt"/>
              </a:rPr>
              <a:t>anaemia</a:t>
            </a:r>
            <a:r>
              <a:rPr lang="en-US" sz="2000" b="1" dirty="0">
                <a:solidFill>
                  <a:srgbClr val="FF0000"/>
                </a:solidFill>
                <a:latin typeface="+mj-lt"/>
              </a:rPr>
              <a:t> </a:t>
            </a:r>
            <a:r>
              <a:rPr lang="en-US" sz="2000" dirty="0">
                <a:solidFill>
                  <a:schemeClr val="accent4"/>
                </a:solidFill>
                <a:latin typeface="+mj-lt"/>
              </a:rPr>
              <a:t>, </a:t>
            </a:r>
            <a:endParaRPr lang="tr-TR" sz="2000" dirty="0">
              <a:solidFill>
                <a:schemeClr val="accent4"/>
              </a:solidFill>
              <a:latin typeface="+mj-lt"/>
            </a:endParaRPr>
          </a:p>
          <a:p>
            <a:pPr marL="342900" indent="-342900">
              <a:lnSpc>
                <a:spcPct val="200000"/>
              </a:lnSpc>
            </a:pPr>
            <a:r>
              <a:rPr lang="tr-TR" sz="2000" dirty="0">
                <a:solidFill>
                  <a:schemeClr val="accent4"/>
                </a:solidFill>
                <a:latin typeface="+mj-lt"/>
              </a:rPr>
              <a:t>      (D</a:t>
            </a:r>
            <a:r>
              <a:rPr lang="en-US" sz="2000" dirty="0" err="1">
                <a:solidFill>
                  <a:schemeClr val="accent4"/>
                </a:solidFill>
                <a:latin typeface="+mj-lt"/>
              </a:rPr>
              <a:t>efined</a:t>
            </a:r>
            <a:r>
              <a:rPr lang="en-US" sz="2000" dirty="0">
                <a:solidFill>
                  <a:schemeClr val="accent4"/>
                </a:solidFill>
                <a:latin typeface="+mj-lt"/>
              </a:rPr>
              <a:t> as </a:t>
            </a:r>
            <a:r>
              <a:rPr lang="en-US" sz="2000" dirty="0" err="1">
                <a:solidFill>
                  <a:schemeClr val="accent4"/>
                </a:solidFill>
                <a:latin typeface="+mj-lt"/>
              </a:rPr>
              <a:t>anaemia</a:t>
            </a:r>
            <a:r>
              <a:rPr lang="en-US" sz="2000" dirty="0">
                <a:solidFill>
                  <a:schemeClr val="accent4"/>
                </a:solidFill>
                <a:latin typeface="+mj-lt"/>
              </a:rPr>
              <a:t> with &gt;2–4% </a:t>
            </a:r>
            <a:r>
              <a:rPr lang="en-US" sz="2000" dirty="0" err="1">
                <a:solidFill>
                  <a:schemeClr val="accent4"/>
                </a:solidFill>
                <a:latin typeface="+mj-lt"/>
              </a:rPr>
              <a:t>schistocytes</a:t>
            </a:r>
            <a:r>
              <a:rPr lang="en-US" sz="2000" dirty="0">
                <a:solidFill>
                  <a:schemeClr val="accent4"/>
                </a:solidFill>
                <a:latin typeface="+mj-lt"/>
              </a:rPr>
              <a:t>, together with raised LDH</a:t>
            </a:r>
            <a:r>
              <a:rPr lang="tr-TR" sz="2000" dirty="0">
                <a:solidFill>
                  <a:schemeClr val="accent4"/>
                </a:solidFill>
                <a:latin typeface="+mj-lt"/>
              </a:rPr>
              <a:t>)</a:t>
            </a:r>
            <a:endParaRPr lang="en-US" sz="2000" dirty="0">
              <a:solidFill>
                <a:schemeClr val="accent4"/>
              </a:solidFill>
              <a:latin typeface="+mj-lt"/>
            </a:endParaRPr>
          </a:p>
          <a:p>
            <a:pPr>
              <a:lnSpc>
                <a:spcPct val="200000"/>
              </a:lnSpc>
            </a:pPr>
            <a:r>
              <a:rPr lang="en-US" sz="2000" b="1" dirty="0">
                <a:solidFill>
                  <a:srgbClr val="FF0000"/>
                </a:solidFill>
                <a:latin typeface="+mj-lt"/>
              </a:rPr>
              <a:t>2. Thrombocytopenia </a:t>
            </a:r>
            <a:r>
              <a:rPr lang="en-US" sz="2000" dirty="0">
                <a:solidFill>
                  <a:schemeClr val="accent4"/>
                </a:solidFill>
                <a:latin typeface="+mj-lt"/>
              </a:rPr>
              <a:t>or increased requirement for platelet transfusions.</a:t>
            </a:r>
          </a:p>
          <a:p>
            <a:pPr>
              <a:lnSpc>
                <a:spcPct val="200000"/>
              </a:lnSpc>
            </a:pPr>
            <a:r>
              <a:rPr lang="en-US" sz="2000" b="1" dirty="0">
                <a:solidFill>
                  <a:srgbClr val="FF0000"/>
                </a:solidFill>
                <a:latin typeface="+mj-lt"/>
              </a:rPr>
              <a:t>3. Renal dysfunction and/or neurological abnormalities </a:t>
            </a:r>
            <a:endParaRPr lang="tr-TR" sz="2000" b="1" dirty="0">
              <a:solidFill>
                <a:srgbClr val="FF0000"/>
              </a:solidFill>
              <a:latin typeface="+mj-lt"/>
            </a:endParaRPr>
          </a:p>
          <a:p>
            <a:pPr marL="342900" indent="-342900">
              <a:lnSpc>
                <a:spcPct val="200000"/>
              </a:lnSpc>
            </a:pPr>
            <a:r>
              <a:rPr lang="tr-TR" sz="2000" b="1" dirty="0">
                <a:solidFill>
                  <a:schemeClr val="accent4"/>
                </a:solidFill>
                <a:latin typeface="+mj-lt"/>
              </a:rPr>
              <a:t>     (</a:t>
            </a:r>
            <a:r>
              <a:rPr lang="en-US" sz="2000" dirty="0">
                <a:solidFill>
                  <a:schemeClr val="accent4"/>
                </a:solidFill>
                <a:latin typeface="+mj-lt"/>
              </a:rPr>
              <a:t>such as cortical blindness, seizures and typical images in CT scans of the CNS.</a:t>
            </a:r>
            <a:r>
              <a:rPr lang="tr-TR" sz="2000" dirty="0">
                <a:solidFill>
                  <a:schemeClr val="accent4"/>
                </a:solidFill>
                <a:latin typeface="+mj-lt"/>
              </a:rPr>
              <a:t>)</a:t>
            </a:r>
          </a:p>
          <a:p>
            <a:pPr marL="342900" indent="-342900"/>
            <a:endParaRPr lang="en-US" sz="2000" dirty="0">
              <a:latin typeface="+mj-lt"/>
            </a:endParaRPr>
          </a:p>
        </p:txBody>
      </p:sp>
      <p:sp>
        <p:nvSpPr>
          <p:cNvPr id="9" name="8 Dikdörtgen"/>
          <p:cNvSpPr/>
          <p:nvPr/>
        </p:nvSpPr>
        <p:spPr>
          <a:xfrm>
            <a:off x="685800" y="2880832"/>
            <a:ext cx="3773839" cy="461665"/>
          </a:xfrm>
          <a:prstGeom prst="rect">
            <a:avLst/>
          </a:prstGeom>
        </p:spPr>
        <p:txBody>
          <a:bodyPr wrap="none">
            <a:spAutoFit/>
          </a:bodyPr>
          <a:lstStyle/>
          <a:p>
            <a:r>
              <a:rPr lang="en-US" sz="2400" u="sng" dirty="0">
                <a:latin typeface="+mj-lt"/>
              </a:rPr>
              <a:t>It is </a:t>
            </a:r>
            <a:r>
              <a:rPr lang="en-US" sz="2400" u="sng" dirty="0" err="1">
                <a:latin typeface="+mj-lt"/>
              </a:rPr>
              <a:t>characterised</a:t>
            </a:r>
            <a:r>
              <a:rPr lang="en-US" sz="2400" u="sng" dirty="0">
                <a:latin typeface="+mj-lt"/>
              </a:rPr>
              <a:t> as follows.</a:t>
            </a:r>
            <a:endParaRPr lang="tr-TR" sz="2400" u="sng" dirty="0">
              <a:latin typeface="+mj-lt"/>
            </a:endParaRPr>
          </a:p>
        </p:txBody>
      </p:sp>
      <p:sp>
        <p:nvSpPr>
          <p:cNvPr id="12" name="11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Origin</a:t>
            </a:r>
            <a:r>
              <a:rPr lang="tr-TR" sz="2400" b="1" dirty="0">
                <a:solidFill>
                  <a:srgbClr val="C00000"/>
                </a:solidFill>
              </a:rPr>
              <a:t> / THROMBOTHIC MICROANGIOPATHY </a:t>
            </a:r>
            <a:endParaRPr lang="tr-TR" sz="2400" b="1" u="sng" dirty="0">
              <a:solidFill>
                <a:srgbClr val="C00000"/>
              </a:solidFill>
            </a:endParaRPr>
          </a:p>
        </p:txBody>
      </p:sp>
      <p:sp>
        <p:nvSpPr>
          <p:cNvPr id="7" name="5 Dikdörtgen"/>
          <p:cNvSpPr/>
          <p:nvPr/>
        </p:nvSpPr>
        <p:spPr>
          <a:xfrm>
            <a:off x="457200" y="914400"/>
            <a:ext cx="11353800" cy="400110"/>
          </a:xfrm>
          <a:prstGeom prst="rect">
            <a:avLst/>
          </a:prstGeom>
          <a:noFill/>
        </p:spPr>
        <p:txBody>
          <a:bodyPr wrap="square">
            <a:spAutoFit/>
          </a:bodyPr>
          <a:lstStyle/>
          <a:p>
            <a:r>
              <a:rPr lang="en-US" sz="2000" dirty="0">
                <a:latin typeface="+mj-lt"/>
              </a:rPr>
              <a:t>TMA usually develops around day +60, but early (day +4) and late </a:t>
            </a:r>
            <a:r>
              <a:rPr lang="tr-TR" sz="2000" dirty="0">
                <a:latin typeface="+mj-lt"/>
              </a:rPr>
              <a:t> </a:t>
            </a:r>
            <a:r>
              <a:rPr lang="en-US" sz="2000" dirty="0">
                <a:latin typeface="+mj-lt"/>
              </a:rPr>
              <a:t>(2 years) episodes have been described. </a:t>
            </a:r>
            <a:endParaRPr lang="tr-TR" sz="2000" dirty="0">
              <a:latin typeface="+mj-lt"/>
            </a:endParaRPr>
          </a:p>
        </p:txBody>
      </p:sp>
      <p:pic>
        <p:nvPicPr>
          <p:cNvPr id="2" name="Resim 1"/>
          <p:cNvPicPr>
            <a:picLocks noChangeAspect="1"/>
          </p:cNvPicPr>
          <p:nvPr/>
        </p:nvPicPr>
        <p:blipFill>
          <a:blip r:embed="rId3"/>
          <a:stretch>
            <a:fillRect/>
          </a:stretch>
        </p:blipFill>
        <p:spPr>
          <a:xfrm>
            <a:off x="6400800" y="1474964"/>
            <a:ext cx="4800600" cy="1019175"/>
          </a:xfrm>
          <a:prstGeom prst="rect">
            <a:avLst/>
          </a:prstGeom>
        </p:spPr>
      </p:pic>
    </p:spTree>
    <p:extLst>
      <p:ext uri="{BB962C8B-B14F-4D97-AF65-F5344CB8AC3E}">
        <p14:creationId xmlns:p14="http://schemas.microsoft.com/office/powerpoint/2010/main" val="41432361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https://www.researchgate.net/profile/Christopher_Dandoy/publication/269282866/figure/fig1/AS:295264213585922@1447407882469/Fig-1-Histologic-examples-of-TA-TMA-affecting-various-organs-A-Renal-cortex-with.png"/>
          <p:cNvPicPr>
            <a:picLocks noChangeAspect="1" noChangeArrowheads="1"/>
          </p:cNvPicPr>
          <p:nvPr/>
        </p:nvPicPr>
        <p:blipFill>
          <a:blip r:embed="rId3" cstate="print"/>
          <a:srcRect/>
          <a:stretch>
            <a:fillRect/>
          </a:stretch>
        </p:blipFill>
        <p:spPr bwMode="auto">
          <a:xfrm>
            <a:off x="3784600" y="1143000"/>
            <a:ext cx="7721600" cy="3733800"/>
          </a:xfrm>
          <a:prstGeom prst="rect">
            <a:avLst/>
          </a:prstGeom>
          <a:noFill/>
        </p:spPr>
      </p:pic>
      <p:sp>
        <p:nvSpPr>
          <p:cNvPr id="6" name="5 Dikdörtgen"/>
          <p:cNvSpPr/>
          <p:nvPr/>
        </p:nvSpPr>
        <p:spPr>
          <a:xfrm>
            <a:off x="496111" y="4932732"/>
            <a:ext cx="11379200" cy="1677382"/>
          </a:xfrm>
          <a:prstGeom prst="rect">
            <a:avLst/>
          </a:prstGeom>
        </p:spPr>
        <p:txBody>
          <a:bodyPr wrap="square">
            <a:spAutoFit/>
          </a:bodyPr>
          <a:lstStyle/>
          <a:p>
            <a:pPr>
              <a:lnSpc>
                <a:spcPct val="130000"/>
              </a:lnSpc>
            </a:pPr>
            <a:r>
              <a:rPr lang="tr-TR" sz="2000" dirty="0">
                <a:latin typeface="+mj-lt"/>
              </a:rPr>
              <a:t>(A) Renal </a:t>
            </a:r>
            <a:r>
              <a:rPr lang="tr-TR" sz="2000" dirty="0" err="1">
                <a:latin typeface="+mj-lt"/>
              </a:rPr>
              <a:t>cortex</a:t>
            </a:r>
            <a:r>
              <a:rPr lang="tr-TR" sz="2000" dirty="0">
                <a:latin typeface="+mj-lt"/>
              </a:rPr>
              <a:t> </a:t>
            </a:r>
            <a:r>
              <a:rPr lang="tr-TR" sz="2000" dirty="0" err="1">
                <a:latin typeface="+mj-lt"/>
              </a:rPr>
              <a:t>with</a:t>
            </a:r>
            <a:r>
              <a:rPr lang="tr-TR" sz="2000" dirty="0">
                <a:latin typeface="+mj-lt"/>
              </a:rPr>
              <a:t> </a:t>
            </a:r>
            <a:r>
              <a:rPr lang="tr-TR" sz="2000" dirty="0" err="1">
                <a:latin typeface="+mj-lt"/>
              </a:rPr>
              <a:t>glomeruli</a:t>
            </a:r>
            <a:r>
              <a:rPr lang="tr-TR" sz="2000" dirty="0">
                <a:latin typeface="+mj-lt"/>
              </a:rPr>
              <a:t> </a:t>
            </a:r>
            <a:r>
              <a:rPr lang="tr-TR" sz="2000" dirty="0" err="1">
                <a:latin typeface="+mj-lt"/>
              </a:rPr>
              <a:t>showing</a:t>
            </a:r>
            <a:r>
              <a:rPr lang="tr-TR" sz="2000" dirty="0">
                <a:latin typeface="+mj-lt"/>
              </a:rPr>
              <a:t> </a:t>
            </a:r>
            <a:r>
              <a:rPr lang="tr-TR" sz="2000" dirty="0" err="1">
                <a:latin typeface="+mj-lt"/>
              </a:rPr>
              <a:t>red</a:t>
            </a:r>
            <a:r>
              <a:rPr lang="tr-TR" sz="2000" dirty="0">
                <a:latin typeface="+mj-lt"/>
              </a:rPr>
              <a:t> </a:t>
            </a:r>
            <a:r>
              <a:rPr lang="tr-TR" sz="2000" dirty="0" err="1">
                <a:latin typeface="+mj-lt"/>
              </a:rPr>
              <a:t>blood</a:t>
            </a:r>
            <a:r>
              <a:rPr lang="tr-TR" sz="2000" dirty="0">
                <a:latin typeface="+mj-lt"/>
              </a:rPr>
              <a:t> </a:t>
            </a:r>
            <a:r>
              <a:rPr lang="tr-TR" sz="2000" dirty="0" err="1">
                <a:latin typeface="+mj-lt"/>
              </a:rPr>
              <a:t>cell</a:t>
            </a:r>
            <a:r>
              <a:rPr lang="tr-TR" sz="2000" dirty="0">
                <a:latin typeface="+mj-lt"/>
              </a:rPr>
              <a:t> </a:t>
            </a:r>
            <a:r>
              <a:rPr lang="tr-TR" sz="2000" dirty="0" err="1">
                <a:latin typeface="+mj-lt"/>
              </a:rPr>
              <a:t>fragments</a:t>
            </a:r>
            <a:r>
              <a:rPr lang="tr-TR" sz="2000" dirty="0">
                <a:latin typeface="+mj-lt"/>
              </a:rPr>
              <a:t> can be </a:t>
            </a:r>
            <a:r>
              <a:rPr lang="tr-TR" sz="2000" dirty="0" err="1">
                <a:latin typeface="+mj-lt"/>
              </a:rPr>
              <a:t>seen</a:t>
            </a:r>
            <a:r>
              <a:rPr lang="tr-TR" sz="2000" dirty="0">
                <a:latin typeface="+mj-lt"/>
              </a:rPr>
              <a:t> (</a:t>
            </a:r>
            <a:r>
              <a:rPr lang="tr-TR" sz="2000" dirty="0" err="1">
                <a:latin typeface="+mj-lt"/>
              </a:rPr>
              <a:t>arrows</a:t>
            </a:r>
            <a:r>
              <a:rPr lang="tr-TR" sz="2000" dirty="0">
                <a:latin typeface="+mj-lt"/>
              </a:rPr>
              <a:t>) </a:t>
            </a:r>
          </a:p>
          <a:p>
            <a:pPr>
              <a:lnSpc>
                <a:spcPct val="130000"/>
              </a:lnSpc>
            </a:pPr>
            <a:r>
              <a:rPr lang="tr-TR" sz="2000" dirty="0">
                <a:latin typeface="+mj-lt"/>
              </a:rPr>
              <a:t>(B) Lung </a:t>
            </a:r>
            <a:r>
              <a:rPr lang="tr-TR" sz="2000" dirty="0" err="1">
                <a:latin typeface="+mj-lt"/>
              </a:rPr>
              <a:t>arteriole</a:t>
            </a:r>
            <a:r>
              <a:rPr lang="tr-TR" sz="2000" dirty="0">
                <a:latin typeface="+mj-lt"/>
              </a:rPr>
              <a:t> </a:t>
            </a:r>
            <a:r>
              <a:rPr lang="tr-TR" sz="2000" dirty="0" err="1">
                <a:latin typeface="+mj-lt"/>
              </a:rPr>
              <a:t>showing</a:t>
            </a:r>
            <a:r>
              <a:rPr lang="tr-TR" sz="2000" dirty="0">
                <a:latin typeface="+mj-lt"/>
              </a:rPr>
              <a:t> </a:t>
            </a:r>
            <a:r>
              <a:rPr lang="tr-TR" sz="2000" dirty="0" err="1">
                <a:latin typeface="+mj-lt"/>
              </a:rPr>
              <a:t>debris</a:t>
            </a:r>
            <a:r>
              <a:rPr lang="tr-TR" sz="2000" dirty="0">
                <a:latin typeface="+mj-lt"/>
              </a:rPr>
              <a:t> </a:t>
            </a:r>
            <a:r>
              <a:rPr lang="tr-TR" sz="2000" dirty="0" err="1">
                <a:latin typeface="+mj-lt"/>
              </a:rPr>
              <a:t>nearly</a:t>
            </a:r>
            <a:r>
              <a:rPr lang="tr-TR" sz="2000" dirty="0">
                <a:latin typeface="+mj-lt"/>
              </a:rPr>
              <a:t> </a:t>
            </a:r>
            <a:r>
              <a:rPr lang="tr-TR" sz="2000" dirty="0" err="1">
                <a:latin typeface="+mj-lt"/>
              </a:rPr>
              <a:t>occluding</a:t>
            </a:r>
            <a:r>
              <a:rPr lang="tr-TR" sz="2000" dirty="0">
                <a:latin typeface="+mj-lt"/>
              </a:rPr>
              <a:t> </a:t>
            </a:r>
            <a:r>
              <a:rPr lang="tr-TR" sz="2000" dirty="0" err="1">
                <a:latin typeface="+mj-lt"/>
              </a:rPr>
              <a:t>vascular</a:t>
            </a:r>
            <a:r>
              <a:rPr lang="tr-TR" sz="2000" dirty="0">
                <a:latin typeface="+mj-lt"/>
              </a:rPr>
              <a:t> </a:t>
            </a:r>
            <a:r>
              <a:rPr lang="tr-TR" sz="2000" dirty="0" err="1">
                <a:latin typeface="+mj-lt"/>
              </a:rPr>
              <a:t>lumen</a:t>
            </a:r>
            <a:r>
              <a:rPr lang="tr-TR" sz="2000" dirty="0">
                <a:latin typeface="+mj-lt"/>
              </a:rPr>
              <a:t> (star) </a:t>
            </a:r>
          </a:p>
          <a:p>
            <a:pPr>
              <a:lnSpc>
                <a:spcPct val="130000"/>
              </a:lnSpc>
            </a:pPr>
            <a:r>
              <a:rPr lang="tr-TR" sz="2000" dirty="0">
                <a:latin typeface="+mj-lt"/>
              </a:rPr>
              <a:t>(C) </a:t>
            </a:r>
            <a:r>
              <a:rPr lang="tr-TR" sz="2000" dirty="0" err="1">
                <a:latin typeface="+mj-lt"/>
              </a:rPr>
              <a:t>Submucosal</a:t>
            </a:r>
            <a:r>
              <a:rPr lang="tr-TR" sz="2000" dirty="0">
                <a:latin typeface="+mj-lt"/>
              </a:rPr>
              <a:t> </a:t>
            </a:r>
            <a:r>
              <a:rPr lang="tr-TR" sz="2000" dirty="0" err="1">
                <a:latin typeface="+mj-lt"/>
              </a:rPr>
              <a:t>arterioles</a:t>
            </a:r>
            <a:r>
              <a:rPr lang="tr-TR" sz="2000" dirty="0">
                <a:latin typeface="+mj-lt"/>
              </a:rPr>
              <a:t> of the </a:t>
            </a:r>
            <a:r>
              <a:rPr lang="tr-TR" sz="2000" dirty="0" err="1">
                <a:latin typeface="+mj-lt"/>
              </a:rPr>
              <a:t>small</a:t>
            </a:r>
            <a:r>
              <a:rPr lang="tr-TR" sz="2000" dirty="0">
                <a:latin typeface="+mj-lt"/>
              </a:rPr>
              <a:t> </a:t>
            </a:r>
            <a:r>
              <a:rPr lang="tr-TR" sz="2000" dirty="0" err="1">
                <a:latin typeface="+mj-lt"/>
              </a:rPr>
              <a:t>bowel</a:t>
            </a:r>
            <a:r>
              <a:rPr lang="tr-TR" sz="2000" dirty="0">
                <a:latin typeface="+mj-lt"/>
              </a:rPr>
              <a:t> </a:t>
            </a:r>
            <a:r>
              <a:rPr lang="tr-TR" sz="2000" dirty="0" err="1">
                <a:latin typeface="+mj-lt"/>
              </a:rPr>
              <a:t>showing</a:t>
            </a:r>
            <a:r>
              <a:rPr lang="tr-TR" sz="2000" dirty="0">
                <a:latin typeface="+mj-lt"/>
              </a:rPr>
              <a:t> </a:t>
            </a:r>
            <a:r>
              <a:rPr lang="tr-TR" sz="2000" dirty="0" err="1">
                <a:latin typeface="+mj-lt"/>
              </a:rPr>
              <a:t>injured</a:t>
            </a:r>
            <a:r>
              <a:rPr lang="tr-TR" sz="2000" dirty="0">
                <a:latin typeface="+mj-lt"/>
              </a:rPr>
              <a:t> </a:t>
            </a:r>
            <a:r>
              <a:rPr lang="tr-TR" sz="2000" dirty="0" err="1">
                <a:latin typeface="+mj-lt"/>
              </a:rPr>
              <a:t>endothelial</a:t>
            </a:r>
            <a:r>
              <a:rPr lang="tr-TR" sz="2000" dirty="0">
                <a:latin typeface="+mj-lt"/>
              </a:rPr>
              <a:t> </a:t>
            </a:r>
            <a:r>
              <a:rPr lang="tr-TR" sz="2000" dirty="0" err="1">
                <a:latin typeface="+mj-lt"/>
              </a:rPr>
              <a:t>cells</a:t>
            </a:r>
            <a:endParaRPr lang="tr-TR" sz="2000" dirty="0">
              <a:latin typeface="+mj-lt"/>
            </a:endParaRPr>
          </a:p>
          <a:p>
            <a:pPr>
              <a:lnSpc>
                <a:spcPct val="130000"/>
              </a:lnSpc>
            </a:pPr>
            <a:r>
              <a:rPr lang="tr-TR" sz="2000" dirty="0">
                <a:latin typeface="+mj-lt"/>
              </a:rPr>
              <a:t>(D) Brain MRI: </a:t>
            </a:r>
            <a:r>
              <a:rPr lang="tr-TR" sz="2000" dirty="0" err="1">
                <a:latin typeface="+mj-lt"/>
              </a:rPr>
              <a:t>hyperintense</a:t>
            </a:r>
            <a:r>
              <a:rPr lang="tr-TR" sz="2000" dirty="0">
                <a:latin typeface="+mj-lt"/>
              </a:rPr>
              <a:t> FLAIR </a:t>
            </a:r>
            <a:r>
              <a:rPr lang="tr-TR" sz="2000" dirty="0" err="1">
                <a:latin typeface="+mj-lt"/>
              </a:rPr>
              <a:t>signal</a:t>
            </a:r>
            <a:r>
              <a:rPr lang="tr-TR" sz="2000" dirty="0">
                <a:latin typeface="+mj-lt"/>
              </a:rPr>
              <a:t> </a:t>
            </a:r>
            <a:r>
              <a:rPr lang="tr-TR" sz="2000" dirty="0" err="1">
                <a:latin typeface="+mj-lt"/>
              </a:rPr>
              <a:t>involving</a:t>
            </a:r>
            <a:r>
              <a:rPr lang="tr-TR" sz="2000" dirty="0">
                <a:latin typeface="+mj-lt"/>
              </a:rPr>
              <a:t> </a:t>
            </a:r>
            <a:r>
              <a:rPr lang="tr-TR" sz="2000" dirty="0" err="1">
                <a:latin typeface="+mj-lt"/>
              </a:rPr>
              <a:t>the</a:t>
            </a:r>
            <a:r>
              <a:rPr lang="tr-TR" sz="2000" dirty="0">
                <a:latin typeface="+mj-lt"/>
              </a:rPr>
              <a:t> </a:t>
            </a:r>
            <a:r>
              <a:rPr lang="tr-TR" sz="2000" dirty="0" err="1">
                <a:latin typeface="+mj-lt"/>
              </a:rPr>
              <a:t>bilateral</a:t>
            </a:r>
            <a:r>
              <a:rPr lang="tr-TR" sz="2000" dirty="0">
                <a:latin typeface="+mj-lt"/>
              </a:rPr>
              <a:t> </a:t>
            </a:r>
            <a:r>
              <a:rPr lang="tr-TR" sz="2000" dirty="0" err="1">
                <a:latin typeface="+mj-lt"/>
              </a:rPr>
              <a:t>cortex</a:t>
            </a:r>
            <a:r>
              <a:rPr lang="tr-TR" sz="2000" dirty="0">
                <a:latin typeface="+mj-lt"/>
              </a:rPr>
              <a:t> and </a:t>
            </a:r>
            <a:r>
              <a:rPr lang="tr-TR" sz="2000" dirty="0" err="1">
                <a:latin typeface="+mj-lt"/>
              </a:rPr>
              <a:t>subcortical</a:t>
            </a:r>
            <a:r>
              <a:rPr lang="tr-TR" sz="2000" dirty="0">
                <a:latin typeface="+mj-lt"/>
              </a:rPr>
              <a:t> </a:t>
            </a:r>
            <a:r>
              <a:rPr lang="tr-TR" sz="2000" dirty="0" err="1">
                <a:latin typeface="+mj-lt"/>
              </a:rPr>
              <a:t>white</a:t>
            </a:r>
            <a:r>
              <a:rPr lang="tr-TR" sz="2000" dirty="0">
                <a:latin typeface="+mj-lt"/>
              </a:rPr>
              <a:t> </a:t>
            </a:r>
            <a:r>
              <a:rPr lang="tr-TR" sz="2000" dirty="0" err="1">
                <a:latin typeface="+mj-lt"/>
              </a:rPr>
              <a:t>matter</a:t>
            </a:r>
            <a:r>
              <a:rPr lang="tr-TR" sz="2000" dirty="0">
                <a:latin typeface="+mj-lt"/>
              </a:rPr>
              <a:t>. </a:t>
            </a:r>
          </a:p>
        </p:txBody>
      </p:sp>
      <p:pic>
        <p:nvPicPr>
          <p:cNvPr id="167940" name="Picture 4" descr="THROMBOTIC MICROANGIOPATHY peripheral blood smear ile ilgili görsel sonucu"/>
          <p:cNvPicPr>
            <a:picLocks noChangeAspect="1" noChangeArrowheads="1"/>
          </p:cNvPicPr>
          <p:nvPr/>
        </p:nvPicPr>
        <p:blipFill>
          <a:blip r:embed="rId4" cstate="print"/>
          <a:srcRect/>
          <a:stretch>
            <a:fillRect/>
          </a:stretch>
        </p:blipFill>
        <p:spPr bwMode="auto">
          <a:xfrm>
            <a:off x="533406" y="1195041"/>
            <a:ext cx="3251194" cy="1870285"/>
          </a:xfrm>
          <a:prstGeom prst="rect">
            <a:avLst/>
          </a:prstGeom>
          <a:noFill/>
          <a:ln w="28575">
            <a:solidFill>
              <a:schemeClr val="tx1"/>
            </a:solidFill>
          </a:ln>
        </p:spPr>
      </p:pic>
      <p:pic>
        <p:nvPicPr>
          <p:cNvPr id="167942" name="Picture 6" descr="THROMBOTIC MICROANGIOPATHY peripheral blood smear ile ilgili görsel sonucu"/>
          <p:cNvPicPr>
            <a:picLocks noChangeAspect="1" noChangeArrowheads="1"/>
          </p:cNvPicPr>
          <p:nvPr/>
        </p:nvPicPr>
        <p:blipFill>
          <a:blip r:embed="rId5" cstate="print"/>
          <a:srcRect/>
          <a:stretch>
            <a:fillRect/>
          </a:stretch>
        </p:blipFill>
        <p:spPr bwMode="auto">
          <a:xfrm>
            <a:off x="566344" y="3009900"/>
            <a:ext cx="3218255" cy="1828800"/>
          </a:xfrm>
          <a:prstGeom prst="rect">
            <a:avLst/>
          </a:prstGeom>
          <a:noFill/>
          <a:ln w="38100">
            <a:solidFill>
              <a:schemeClr val="tx1"/>
            </a:solidFill>
          </a:ln>
        </p:spPr>
      </p:pic>
      <p:pic>
        <p:nvPicPr>
          <p:cNvPr id="167943" name="Picture 7"/>
          <p:cNvPicPr>
            <a:picLocks noChangeAspect="1" noChangeArrowheads="1"/>
          </p:cNvPicPr>
          <p:nvPr/>
        </p:nvPicPr>
        <p:blipFill>
          <a:blip r:embed="rId6" cstate="print"/>
          <a:srcRect/>
          <a:stretch>
            <a:fillRect/>
          </a:stretch>
        </p:blipFill>
        <p:spPr bwMode="auto">
          <a:xfrm>
            <a:off x="3864884" y="3065327"/>
            <a:ext cx="539261" cy="438150"/>
          </a:xfrm>
          <a:prstGeom prst="rect">
            <a:avLst/>
          </a:prstGeom>
          <a:noFill/>
          <a:ln w="9525">
            <a:noFill/>
            <a:miter lim="800000"/>
            <a:headEnd/>
            <a:tailEnd/>
          </a:ln>
        </p:spPr>
      </p:pic>
      <p:pic>
        <p:nvPicPr>
          <p:cNvPr id="167944" name="Picture 8"/>
          <p:cNvPicPr>
            <a:picLocks noChangeAspect="1" noChangeArrowheads="1"/>
          </p:cNvPicPr>
          <p:nvPr/>
        </p:nvPicPr>
        <p:blipFill>
          <a:blip r:embed="rId7" cstate="print"/>
          <a:srcRect/>
          <a:stretch>
            <a:fillRect/>
          </a:stretch>
        </p:blipFill>
        <p:spPr bwMode="auto">
          <a:xfrm>
            <a:off x="3864884" y="1186116"/>
            <a:ext cx="581891" cy="533400"/>
          </a:xfrm>
          <a:prstGeom prst="rect">
            <a:avLst/>
          </a:prstGeom>
          <a:noFill/>
          <a:ln w="9525">
            <a:noFill/>
            <a:miter lim="800000"/>
            <a:headEnd/>
            <a:tailEnd/>
          </a:ln>
        </p:spPr>
      </p:pic>
      <p:pic>
        <p:nvPicPr>
          <p:cNvPr id="167945" name="Picture 9"/>
          <p:cNvPicPr>
            <a:picLocks noChangeAspect="1" noChangeArrowheads="1"/>
          </p:cNvPicPr>
          <p:nvPr/>
        </p:nvPicPr>
        <p:blipFill>
          <a:blip r:embed="rId8" cstate="print"/>
          <a:srcRect/>
          <a:stretch>
            <a:fillRect/>
          </a:stretch>
        </p:blipFill>
        <p:spPr bwMode="auto">
          <a:xfrm>
            <a:off x="7696200" y="1195041"/>
            <a:ext cx="609600" cy="568036"/>
          </a:xfrm>
          <a:prstGeom prst="rect">
            <a:avLst/>
          </a:prstGeom>
          <a:noFill/>
          <a:ln w="9525">
            <a:noFill/>
            <a:miter lim="800000"/>
            <a:headEnd/>
            <a:tailEnd/>
          </a:ln>
        </p:spPr>
      </p:pic>
      <p:pic>
        <p:nvPicPr>
          <p:cNvPr id="167946" name="Picture 10"/>
          <p:cNvPicPr>
            <a:picLocks noChangeAspect="1" noChangeArrowheads="1"/>
          </p:cNvPicPr>
          <p:nvPr/>
        </p:nvPicPr>
        <p:blipFill>
          <a:blip r:embed="rId9" cstate="print"/>
          <a:srcRect/>
          <a:stretch>
            <a:fillRect/>
          </a:stretch>
        </p:blipFill>
        <p:spPr bwMode="auto">
          <a:xfrm>
            <a:off x="7702685" y="3065327"/>
            <a:ext cx="693420" cy="457200"/>
          </a:xfrm>
          <a:prstGeom prst="rect">
            <a:avLst/>
          </a:prstGeom>
          <a:noFill/>
          <a:ln w="9525">
            <a:noFill/>
            <a:miter lim="800000"/>
            <a:headEnd/>
            <a:tailEnd/>
          </a:ln>
        </p:spPr>
      </p:pic>
      <p:sp>
        <p:nvSpPr>
          <p:cNvPr id="14" name="13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Origin</a:t>
            </a:r>
            <a:r>
              <a:rPr lang="tr-TR" sz="2400" b="1" dirty="0">
                <a:solidFill>
                  <a:srgbClr val="C00000"/>
                </a:solidFill>
              </a:rPr>
              <a:t> / THROMBOTHIC MICROANGIOPATHY </a:t>
            </a:r>
            <a:endParaRPr lang="tr-TR" sz="2400" b="1" u="sng" dirty="0">
              <a:solidFill>
                <a:srgbClr val="C00000"/>
              </a:solidFill>
            </a:endParaRPr>
          </a:p>
        </p:txBody>
      </p:sp>
      <p:sp>
        <p:nvSpPr>
          <p:cNvPr id="2" name="Rectangle 1"/>
          <p:cNvSpPr/>
          <p:nvPr/>
        </p:nvSpPr>
        <p:spPr>
          <a:xfrm>
            <a:off x="496111" y="659777"/>
            <a:ext cx="7387215" cy="461665"/>
          </a:xfrm>
          <a:prstGeom prst="rect">
            <a:avLst/>
          </a:prstGeom>
        </p:spPr>
        <p:txBody>
          <a:bodyPr wrap="none">
            <a:spAutoFit/>
          </a:bodyPr>
          <a:lstStyle/>
          <a:p>
            <a:r>
              <a:rPr lang="tr-TR" sz="2400" b="1" dirty="0" err="1">
                <a:solidFill>
                  <a:schemeClr val="accent6">
                    <a:lumMod val="50000"/>
                  </a:schemeClr>
                </a:solidFill>
              </a:rPr>
              <a:t>Histologic</a:t>
            </a:r>
            <a:r>
              <a:rPr lang="tr-TR" sz="2400" b="1" dirty="0">
                <a:solidFill>
                  <a:schemeClr val="accent6">
                    <a:lumMod val="50000"/>
                  </a:schemeClr>
                </a:solidFill>
              </a:rPr>
              <a:t> </a:t>
            </a:r>
            <a:r>
              <a:rPr lang="tr-TR" sz="2400" b="1" dirty="0" err="1">
                <a:solidFill>
                  <a:schemeClr val="accent6">
                    <a:lumMod val="50000"/>
                  </a:schemeClr>
                </a:solidFill>
              </a:rPr>
              <a:t>examples</a:t>
            </a:r>
            <a:r>
              <a:rPr lang="tr-TR" sz="2400" b="1" dirty="0">
                <a:solidFill>
                  <a:schemeClr val="accent6">
                    <a:lumMod val="50000"/>
                  </a:schemeClr>
                </a:solidFill>
              </a:rPr>
              <a:t> of TA-TMA </a:t>
            </a:r>
            <a:r>
              <a:rPr lang="tr-TR" sz="2400" b="1" dirty="0" err="1">
                <a:solidFill>
                  <a:schemeClr val="accent6">
                    <a:lumMod val="50000"/>
                  </a:schemeClr>
                </a:solidFill>
              </a:rPr>
              <a:t>affecting</a:t>
            </a:r>
            <a:r>
              <a:rPr lang="tr-TR" sz="2400" b="1" dirty="0">
                <a:solidFill>
                  <a:schemeClr val="accent6">
                    <a:lumMod val="50000"/>
                  </a:schemeClr>
                </a:solidFill>
              </a:rPr>
              <a:t> </a:t>
            </a:r>
            <a:r>
              <a:rPr lang="tr-TR" sz="2400" b="1" dirty="0" err="1">
                <a:solidFill>
                  <a:schemeClr val="accent6">
                    <a:lumMod val="50000"/>
                  </a:schemeClr>
                </a:solidFill>
              </a:rPr>
              <a:t>various</a:t>
            </a:r>
            <a:r>
              <a:rPr lang="tr-TR" sz="2400" b="1" dirty="0">
                <a:solidFill>
                  <a:schemeClr val="accent6">
                    <a:lumMod val="50000"/>
                  </a:schemeClr>
                </a:solidFill>
              </a:rPr>
              <a:t> </a:t>
            </a:r>
            <a:r>
              <a:rPr lang="tr-TR" sz="2400" b="1" dirty="0" err="1">
                <a:solidFill>
                  <a:schemeClr val="accent6">
                    <a:lumMod val="50000"/>
                  </a:schemeClr>
                </a:solidFill>
              </a:rPr>
              <a:t>organs</a:t>
            </a:r>
            <a:r>
              <a:rPr lang="tr-TR" sz="2400" b="1" dirty="0">
                <a:solidFill>
                  <a:schemeClr val="accent6">
                    <a:lumMod val="50000"/>
                  </a:schemeClr>
                </a:solidFill>
              </a:rPr>
              <a:t>. </a:t>
            </a:r>
            <a:endParaRPr lang="en-US" sz="2400" b="1" dirty="0">
              <a:solidFill>
                <a:schemeClr val="accent6">
                  <a:lumMod val="50000"/>
                </a:schemeClr>
              </a:solidFill>
            </a:endParaRPr>
          </a:p>
        </p:txBody>
      </p:sp>
    </p:spTree>
    <p:extLst>
      <p:ext uri="{BB962C8B-B14F-4D97-AF65-F5344CB8AC3E}">
        <p14:creationId xmlns:p14="http://schemas.microsoft.com/office/powerpoint/2010/main" val="27684429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tr-TR" b="1" dirty="0">
                <a:latin typeface="+mj-lt"/>
              </a:rPr>
              <a:t>2. </a:t>
            </a:r>
            <a:r>
              <a:rPr lang="en-US" b="1" dirty="0">
                <a:latin typeface="+mj-lt"/>
              </a:rPr>
              <a:t>Early complications of </a:t>
            </a:r>
            <a:r>
              <a:rPr lang="tr-TR" b="1" dirty="0">
                <a:latin typeface="+mj-lt"/>
              </a:rPr>
              <a:t>Vascular  Origin</a:t>
            </a:r>
          </a:p>
        </p:txBody>
      </p:sp>
      <p:sp>
        <p:nvSpPr>
          <p:cNvPr id="6" name="5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Origin</a:t>
            </a:r>
            <a:r>
              <a:rPr lang="tr-TR" sz="2400" b="1" dirty="0">
                <a:solidFill>
                  <a:srgbClr val="C00000"/>
                </a:solidFill>
              </a:rPr>
              <a:t> / THROMBOTHIC MICROANGIOPATHY </a:t>
            </a:r>
            <a:endParaRPr lang="tr-TR" sz="2400" b="1" u="sng" dirty="0">
              <a:solidFill>
                <a:srgbClr val="C00000"/>
              </a:solidFill>
            </a:endParaRPr>
          </a:p>
        </p:txBody>
      </p:sp>
      <p:pic>
        <p:nvPicPr>
          <p:cNvPr id="2" name="Resim 1"/>
          <p:cNvPicPr>
            <a:picLocks noChangeAspect="1"/>
          </p:cNvPicPr>
          <p:nvPr/>
        </p:nvPicPr>
        <p:blipFill>
          <a:blip r:embed="rId3"/>
          <a:stretch>
            <a:fillRect/>
          </a:stretch>
        </p:blipFill>
        <p:spPr>
          <a:xfrm>
            <a:off x="1143000" y="1219200"/>
            <a:ext cx="9296400" cy="5181600"/>
          </a:xfrm>
          <a:prstGeom prst="rect">
            <a:avLst/>
          </a:prstGeom>
        </p:spPr>
      </p:pic>
    </p:spTree>
    <p:extLst>
      <p:ext uri="{BB962C8B-B14F-4D97-AF65-F5344CB8AC3E}">
        <p14:creationId xmlns:p14="http://schemas.microsoft.com/office/powerpoint/2010/main" val="23958004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914400" y="4000652"/>
            <a:ext cx="10134600" cy="2031325"/>
          </a:xfrm>
          <a:prstGeom prst="rect">
            <a:avLst/>
          </a:prstGeom>
        </p:spPr>
        <p:txBody>
          <a:bodyPr wrap="square">
            <a:spAutoFit/>
          </a:bodyPr>
          <a:lstStyle/>
          <a:p>
            <a:pPr algn="ctr">
              <a:lnSpc>
                <a:spcPct val="150000"/>
              </a:lnSpc>
            </a:pPr>
            <a:r>
              <a:rPr lang="en-US" sz="2800" dirty="0">
                <a:latin typeface="+mj-lt"/>
              </a:rPr>
              <a:t>Injury to the capillary endothelium </a:t>
            </a:r>
            <a:endParaRPr lang="tr-TR" sz="2800" dirty="0">
              <a:latin typeface="+mj-lt"/>
            </a:endParaRPr>
          </a:p>
          <a:p>
            <a:pPr algn="ctr">
              <a:lnSpc>
                <a:spcPct val="150000"/>
              </a:lnSpc>
            </a:pPr>
            <a:r>
              <a:rPr lang="en-US" sz="2800" dirty="0">
                <a:latin typeface="+mj-lt"/>
              </a:rPr>
              <a:t>produces a loss of intravascular fluids to the interstitial space,                              which leads to the clinical manifestations of CLS</a:t>
            </a:r>
            <a:endParaRPr lang="tr-TR" sz="2800" dirty="0">
              <a:latin typeface="+mj-lt"/>
            </a:endParaRPr>
          </a:p>
        </p:txBody>
      </p:sp>
      <p:sp>
        <p:nvSpPr>
          <p:cNvPr id="6" name="5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tr-TR" b="1" dirty="0">
                <a:latin typeface="+mj-lt"/>
              </a:rPr>
              <a:t>2. </a:t>
            </a:r>
            <a:r>
              <a:rPr lang="en-US" b="1" dirty="0">
                <a:latin typeface="+mj-lt"/>
              </a:rPr>
              <a:t>Early complications of </a:t>
            </a:r>
            <a:r>
              <a:rPr lang="tr-TR" b="1" dirty="0">
                <a:latin typeface="+mj-lt"/>
              </a:rPr>
              <a:t>Vascular  Origin</a:t>
            </a:r>
          </a:p>
        </p:txBody>
      </p:sp>
      <p:sp>
        <p:nvSpPr>
          <p:cNvPr id="7" name="6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Origin</a:t>
            </a:r>
          </a:p>
        </p:txBody>
      </p:sp>
      <p:sp>
        <p:nvSpPr>
          <p:cNvPr id="2" name="Rectangle 1"/>
          <p:cNvSpPr/>
          <p:nvPr/>
        </p:nvSpPr>
        <p:spPr>
          <a:xfrm>
            <a:off x="2652883" y="6014963"/>
            <a:ext cx="7114833" cy="584775"/>
          </a:xfrm>
          <a:prstGeom prst="rect">
            <a:avLst/>
          </a:prstGeom>
        </p:spPr>
        <p:txBody>
          <a:bodyPr wrap="none">
            <a:spAutoFit/>
          </a:bodyPr>
          <a:lstStyle/>
          <a:p>
            <a:r>
              <a:rPr lang="en-US" sz="3200" dirty="0">
                <a:solidFill>
                  <a:srgbClr val="FF0000"/>
                </a:solidFill>
              </a:rPr>
              <a:t>(probably caused by </a:t>
            </a:r>
            <a:r>
              <a:rPr lang="tr-TR" sz="3200" dirty="0">
                <a:solidFill>
                  <a:srgbClr val="FF0000"/>
                </a:solidFill>
              </a:rPr>
              <a:t>c</a:t>
            </a:r>
            <a:r>
              <a:rPr lang="en-US" sz="3200" dirty="0" err="1">
                <a:solidFill>
                  <a:srgbClr val="FF0000"/>
                </a:solidFill>
              </a:rPr>
              <a:t>ytokines</a:t>
            </a:r>
            <a:r>
              <a:rPr lang="en-US" sz="3200" dirty="0">
                <a:solidFill>
                  <a:srgbClr val="FF0000"/>
                </a:solidFill>
              </a:rPr>
              <a:t> and VEGF) </a:t>
            </a:r>
            <a:endParaRPr lang="en-US" sz="3200" dirty="0"/>
          </a:p>
        </p:txBody>
      </p:sp>
      <p:pic>
        <p:nvPicPr>
          <p:cNvPr id="3" name="Resim 2"/>
          <p:cNvPicPr>
            <a:picLocks noChangeAspect="1"/>
          </p:cNvPicPr>
          <p:nvPr/>
        </p:nvPicPr>
        <p:blipFill>
          <a:blip r:embed="rId2"/>
          <a:stretch>
            <a:fillRect/>
          </a:stretch>
        </p:blipFill>
        <p:spPr>
          <a:xfrm>
            <a:off x="4648200" y="1806854"/>
            <a:ext cx="2438400" cy="2208227"/>
          </a:xfrm>
          <a:prstGeom prst="rect">
            <a:avLst/>
          </a:prstGeom>
        </p:spPr>
      </p:pic>
    </p:spTree>
    <p:extLst>
      <p:ext uri="{BB962C8B-B14F-4D97-AF65-F5344CB8AC3E}">
        <p14:creationId xmlns:p14="http://schemas.microsoft.com/office/powerpoint/2010/main" val="8200966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304800" y="2514600"/>
            <a:ext cx="8940800" cy="36576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accent3"/>
              </a:solidFill>
            </a:endParaRPr>
          </a:p>
        </p:txBody>
      </p:sp>
      <p:sp>
        <p:nvSpPr>
          <p:cNvPr id="6" name="5 Dikdörtgen"/>
          <p:cNvSpPr/>
          <p:nvPr/>
        </p:nvSpPr>
        <p:spPr>
          <a:xfrm>
            <a:off x="381000" y="838200"/>
            <a:ext cx="2216569" cy="461665"/>
          </a:xfrm>
          <a:prstGeom prst="rect">
            <a:avLst/>
          </a:prstGeom>
        </p:spPr>
        <p:txBody>
          <a:bodyPr wrap="none">
            <a:spAutoFit/>
          </a:bodyPr>
          <a:lstStyle/>
          <a:p>
            <a:r>
              <a:rPr lang="en-US" sz="2400" b="1" u="sng" dirty="0">
                <a:solidFill>
                  <a:schemeClr val="accent3"/>
                </a:solidFill>
                <a:latin typeface="+mj-lt"/>
              </a:rPr>
              <a:t>Clinical features</a:t>
            </a:r>
            <a:endParaRPr lang="tr-TR" sz="2400" b="1" u="sng" dirty="0">
              <a:solidFill>
                <a:schemeClr val="accent3"/>
              </a:solidFill>
              <a:latin typeface="+mj-lt"/>
            </a:endParaRPr>
          </a:p>
        </p:txBody>
      </p:sp>
      <p:sp>
        <p:nvSpPr>
          <p:cNvPr id="9" name="8 Dikdörtgen"/>
          <p:cNvSpPr/>
          <p:nvPr/>
        </p:nvSpPr>
        <p:spPr>
          <a:xfrm>
            <a:off x="609600" y="1905000"/>
            <a:ext cx="10668000" cy="338554"/>
          </a:xfrm>
          <a:prstGeom prst="rect">
            <a:avLst/>
          </a:prstGeom>
        </p:spPr>
        <p:txBody>
          <a:bodyPr wrap="square">
            <a:spAutoFit/>
          </a:bodyPr>
          <a:lstStyle/>
          <a:p>
            <a:r>
              <a:rPr lang="en-US" sz="1600" dirty="0">
                <a:solidFill>
                  <a:srgbClr val="FF0000"/>
                </a:solidFill>
                <a:latin typeface="+mj-lt"/>
              </a:rPr>
              <a:t>This is </a:t>
            </a:r>
            <a:r>
              <a:rPr lang="en-US" sz="1600" dirty="0" err="1">
                <a:solidFill>
                  <a:srgbClr val="FF0000"/>
                </a:solidFill>
                <a:latin typeface="+mj-lt"/>
              </a:rPr>
              <a:t>characterised</a:t>
            </a:r>
            <a:r>
              <a:rPr lang="en-US" sz="1600" dirty="0">
                <a:solidFill>
                  <a:srgbClr val="FF0000"/>
                </a:solidFill>
                <a:latin typeface="+mj-lt"/>
              </a:rPr>
              <a:t> by the development in the first 15 days after HSCT of</a:t>
            </a:r>
            <a:r>
              <a:rPr lang="tr-TR" sz="1600" dirty="0">
                <a:solidFill>
                  <a:srgbClr val="FF0000"/>
                </a:solidFill>
                <a:latin typeface="+mj-lt"/>
              </a:rPr>
              <a:t>;</a:t>
            </a:r>
          </a:p>
        </p:txBody>
      </p:sp>
      <p:sp>
        <p:nvSpPr>
          <p:cNvPr id="7" name="6 Dikdörtgen"/>
          <p:cNvSpPr/>
          <p:nvPr/>
        </p:nvSpPr>
        <p:spPr>
          <a:xfrm>
            <a:off x="533400" y="1371600"/>
            <a:ext cx="10261600" cy="461665"/>
          </a:xfrm>
          <a:prstGeom prst="rect">
            <a:avLst/>
          </a:prstGeom>
        </p:spPr>
        <p:txBody>
          <a:bodyPr wrap="square">
            <a:spAutoFit/>
          </a:bodyPr>
          <a:lstStyle/>
          <a:p>
            <a:pPr>
              <a:lnSpc>
                <a:spcPct val="150000"/>
              </a:lnSpc>
            </a:pPr>
            <a:r>
              <a:rPr lang="en-US" sz="1600" dirty="0">
                <a:latin typeface="+mj-lt"/>
              </a:rPr>
              <a:t>The absence of well-established clinical criteria for the diagnosis of CLS precludes an adequate estimation of its incidence. </a:t>
            </a:r>
            <a:endParaRPr lang="tr-TR" sz="1600" dirty="0">
              <a:latin typeface="+mj-lt"/>
            </a:endParaRPr>
          </a:p>
        </p:txBody>
      </p:sp>
      <p:pic>
        <p:nvPicPr>
          <p:cNvPr id="10" name="9 Resim" descr="Systemic capillary leak syndrome"/>
          <p:cNvPicPr/>
          <p:nvPr/>
        </p:nvPicPr>
        <p:blipFill>
          <a:blip r:embed="rId3" cstate="print"/>
          <a:srcRect/>
          <a:stretch>
            <a:fillRect/>
          </a:stretch>
        </p:blipFill>
        <p:spPr bwMode="auto">
          <a:xfrm>
            <a:off x="9448800" y="4267200"/>
            <a:ext cx="2438400" cy="1828800"/>
          </a:xfrm>
          <a:prstGeom prst="rect">
            <a:avLst/>
          </a:prstGeom>
          <a:noFill/>
          <a:ln w="28575">
            <a:solidFill>
              <a:schemeClr val="accent2">
                <a:lumMod val="40000"/>
                <a:lumOff val="60000"/>
              </a:schemeClr>
            </a:solidFill>
          </a:ln>
        </p:spPr>
      </p:pic>
      <p:sp>
        <p:nvSpPr>
          <p:cNvPr id="5" name="4 Dikdörtgen"/>
          <p:cNvSpPr/>
          <p:nvPr/>
        </p:nvSpPr>
        <p:spPr>
          <a:xfrm>
            <a:off x="381000" y="825738"/>
            <a:ext cx="11074400" cy="4965462"/>
          </a:xfrm>
          <a:prstGeom prst="rect">
            <a:avLst/>
          </a:prstGeom>
        </p:spPr>
        <p:txBody>
          <a:bodyPr wrap="square">
            <a:spAutoFit/>
          </a:bodyPr>
          <a:lstStyle/>
          <a:p>
            <a:pPr>
              <a:lnSpc>
                <a:spcPct val="200000"/>
              </a:lnSpc>
            </a:pPr>
            <a:r>
              <a:rPr lang="en-US" sz="2000" dirty="0">
                <a:latin typeface="+mj-lt"/>
              </a:rPr>
              <a:t/>
            </a:r>
            <a:br>
              <a:rPr lang="en-US" sz="2000" dirty="0">
                <a:latin typeface="+mj-lt"/>
              </a:rPr>
            </a:br>
            <a:endParaRPr lang="tr-TR" sz="2000" dirty="0">
              <a:latin typeface="+mj-lt"/>
            </a:endParaRPr>
          </a:p>
          <a:p>
            <a:pPr>
              <a:lnSpc>
                <a:spcPct val="200000"/>
              </a:lnSpc>
            </a:pPr>
            <a:endParaRPr lang="tr-TR" sz="2000" dirty="0">
              <a:solidFill>
                <a:srgbClr val="FF0000"/>
              </a:solidFill>
              <a:latin typeface="+mj-lt"/>
            </a:endParaRPr>
          </a:p>
          <a:p>
            <a:pPr marL="342900" indent="-342900">
              <a:lnSpc>
                <a:spcPct val="200000"/>
              </a:lnSpc>
              <a:buFont typeface="+mj-lt"/>
              <a:buAutoNum type="arabicPeriod"/>
            </a:pPr>
            <a:r>
              <a:rPr lang="tr-TR" sz="2000" u="sng" dirty="0">
                <a:solidFill>
                  <a:srgbClr val="FF0000"/>
                </a:solidFill>
                <a:latin typeface="+mj-lt"/>
              </a:rPr>
              <a:t>W</a:t>
            </a:r>
            <a:r>
              <a:rPr lang="en-US" sz="2000" u="sng" dirty="0">
                <a:solidFill>
                  <a:srgbClr val="FF0000"/>
                </a:solidFill>
                <a:latin typeface="+mj-lt"/>
              </a:rPr>
              <a:t>eight gain </a:t>
            </a:r>
            <a:r>
              <a:rPr lang="en-US" sz="2000" dirty="0">
                <a:latin typeface="+mj-lt"/>
              </a:rPr>
              <a:t>(&gt;3% within 24 hrs) and </a:t>
            </a:r>
            <a:endParaRPr lang="tr-TR" sz="2000" dirty="0">
              <a:latin typeface="+mj-lt"/>
            </a:endParaRPr>
          </a:p>
          <a:p>
            <a:pPr marL="342900" indent="-342900">
              <a:lnSpc>
                <a:spcPct val="200000"/>
              </a:lnSpc>
              <a:buFont typeface="+mj-lt"/>
              <a:buAutoNum type="arabicPeriod"/>
            </a:pPr>
            <a:r>
              <a:rPr lang="tr-TR" sz="2000" u="sng" dirty="0">
                <a:solidFill>
                  <a:srgbClr val="FF0000"/>
                </a:solidFill>
                <a:latin typeface="+mj-lt"/>
              </a:rPr>
              <a:t>G</a:t>
            </a:r>
            <a:r>
              <a:rPr lang="en-US" sz="2000" u="sng" dirty="0" err="1">
                <a:solidFill>
                  <a:srgbClr val="FF0000"/>
                </a:solidFill>
                <a:latin typeface="+mj-lt"/>
              </a:rPr>
              <a:t>eneralised</a:t>
            </a:r>
            <a:r>
              <a:rPr lang="en-US" sz="2000" u="sng" dirty="0">
                <a:solidFill>
                  <a:srgbClr val="FF0000"/>
                </a:solidFill>
                <a:latin typeface="+mj-lt"/>
              </a:rPr>
              <a:t> </a:t>
            </a:r>
            <a:r>
              <a:rPr lang="en-US" sz="2000" u="sng" dirty="0" err="1">
                <a:solidFill>
                  <a:srgbClr val="FF0000"/>
                </a:solidFill>
                <a:latin typeface="+mj-lt"/>
              </a:rPr>
              <a:t>oedematous</a:t>
            </a:r>
            <a:r>
              <a:rPr lang="en-US" sz="2000" u="sng" dirty="0">
                <a:solidFill>
                  <a:srgbClr val="FF0000"/>
                </a:solidFill>
                <a:latin typeface="+mj-lt"/>
              </a:rPr>
              <a:t> </a:t>
            </a:r>
            <a:r>
              <a:rPr lang="en-US" sz="2000" dirty="0">
                <a:latin typeface="+mj-lt"/>
              </a:rPr>
              <a:t>syndromes (e.g. ascites, pleural </a:t>
            </a:r>
            <a:r>
              <a:rPr lang="tr-TR" sz="2000" dirty="0">
                <a:latin typeface="+mj-lt"/>
              </a:rPr>
              <a:t> </a:t>
            </a:r>
            <a:r>
              <a:rPr lang="en-US" sz="2000" dirty="0">
                <a:latin typeface="+mj-lt"/>
              </a:rPr>
              <a:t>effusion or pericarditis)                                                      that characteristically do not respond to </a:t>
            </a:r>
            <a:r>
              <a:rPr lang="tr-TR" sz="2000" dirty="0">
                <a:latin typeface="+mj-lt"/>
              </a:rPr>
              <a:t> </a:t>
            </a:r>
            <a:r>
              <a:rPr lang="en-US" sz="2000" dirty="0">
                <a:latin typeface="+mj-lt"/>
              </a:rPr>
              <a:t>furosemide treatment.</a:t>
            </a:r>
            <a:endParaRPr lang="tr-TR" sz="2000" dirty="0">
              <a:latin typeface="+mj-lt"/>
            </a:endParaRPr>
          </a:p>
          <a:p>
            <a:pPr marL="342900" indent="-342900">
              <a:lnSpc>
                <a:spcPct val="200000"/>
              </a:lnSpc>
            </a:pPr>
            <a:r>
              <a:rPr lang="tr-TR" sz="2000" dirty="0">
                <a:solidFill>
                  <a:srgbClr val="FF0000"/>
                </a:solidFill>
                <a:latin typeface="+mj-lt"/>
              </a:rPr>
              <a:t>3.  </a:t>
            </a:r>
            <a:r>
              <a:rPr lang="en-US" sz="2000" u="sng" dirty="0">
                <a:solidFill>
                  <a:srgbClr val="FF0000"/>
                </a:solidFill>
                <a:latin typeface="+mj-lt"/>
              </a:rPr>
              <a:t>Other features </a:t>
            </a:r>
            <a:r>
              <a:rPr lang="en-US" sz="2000" dirty="0">
                <a:latin typeface="+mj-lt"/>
              </a:rPr>
              <a:t>occasionally observed are</a:t>
            </a:r>
            <a:r>
              <a:rPr lang="en-US" sz="2000" dirty="0">
                <a:solidFill>
                  <a:schemeClr val="accent3"/>
                </a:solidFill>
                <a:latin typeface="+mj-lt"/>
              </a:rPr>
              <a:t> </a:t>
            </a:r>
            <a:r>
              <a:rPr lang="en-US" sz="2000" dirty="0">
                <a:solidFill>
                  <a:schemeClr val="accent3">
                    <a:lumMod val="75000"/>
                  </a:schemeClr>
                </a:solidFill>
                <a:latin typeface="+mj-lt"/>
              </a:rPr>
              <a:t>tachycardia, hypotension, </a:t>
            </a:r>
            <a:r>
              <a:rPr lang="tr-TR" sz="2000" dirty="0">
                <a:solidFill>
                  <a:schemeClr val="accent3">
                    <a:lumMod val="75000"/>
                  </a:schemeClr>
                </a:solidFill>
                <a:latin typeface="+mj-lt"/>
              </a:rPr>
              <a:t>  </a:t>
            </a:r>
          </a:p>
          <a:p>
            <a:pPr marL="342900" indent="-342900">
              <a:lnSpc>
                <a:spcPct val="200000"/>
              </a:lnSpc>
            </a:pPr>
            <a:r>
              <a:rPr lang="en-US" sz="2000" dirty="0">
                <a:solidFill>
                  <a:schemeClr val="accent3">
                    <a:lumMod val="75000"/>
                  </a:schemeClr>
                </a:solidFill>
                <a:latin typeface="+mj-lt"/>
              </a:rPr>
              <a:t>renal insufficiency of pre-renal origin </a:t>
            </a:r>
            <a:r>
              <a:rPr lang="tr-TR" sz="2000" dirty="0">
                <a:solidFill>
                  <a:schemeClr val="accent3">
                    <a:lumMod val="75000"/>
                  </a:schemeClr>
                </a:solidFill>
                <a:latin typeface="+mj-lt"/>
              </a:rPr>
              <a:t> </a:t>
            </a:r>
            <a:r>
              <a:rPr lang="en-US" sz="2000" dirty="0">
                <a:solidFill>
                  <a:schemeClr val="accent3">
                    <a:lumMod val="75000"/>
                  </a:schemeClr>
                </a:solidFill>
                <a:latin typeface="+mj-lt"/>
              </a:rPr>
              <a:t>and </a:t>
            </a:r>
            <a:r>
              <a:rPr lang="en-US" sz="2000" dirty="0" err="1">
                <a:solidFill>
                  <a:schemeClr val="accent3">
                    <a:lumMod val="75000"/>
                  </a:schemeClr>
                </a:solidFill>
                <a:latin typeface="+mj-lt"/>
              </a:rPr>
              <a:t>hypoalbuminaemia</a:t>
            </a:r>
            <a:r>
              <a:rPr lang="en-US" sz="2000" dirty="0">
                <a:solidFill>
                  <a:schemeClr val="accent3"/>
                </a:solidFill>
                <a:latin typeface="+mj-lt"/>
              </a:rPr>
              <a:t> </a:t>
            </a:r>
            <a:endParaRPr lang="tr-TR" sz="2000" dirty="0">
              <a:solidFill>
                <a:schemeClr val="accent3"/>
              </a:solidFill>
              <a:latin typeface="+mj-lt"/>
            </a:endParaRPr>
          </a:p>
        </p:txBody>
      </p:sp>
      <p:pic>
        <p:nvPicPr>
          <p:cNvPr id="63492" name="Picture 4"/>
          <p:cNvPicPr>
            <a:picLocks noChangeAspect="1" noChangeArrowheads="1"/>
          </p:cNvPicPr>
          <p:nvPr/>
        </p:nvPicPr>
        <p:blipFill>
          <a:blip r:embed="rId4" cstate="print"/>
          <a:srcRect/>
          <a:stretch>
            <a:fillRect/>
          </a:stretch>
        </p:blipFill>
        <p:spPr bwMode="auto">
          <a:xfrm>
            <a:off x="9448800" y="2362200"/>
            <a:ext cx="2413000" cy="1862627"/>
          </a:xfrm>
          <a:prstGeom prst="rect">
            <a:avLst/>
          </a:prstGeom>
          <a:noFill/>
          <a:ln w="28575">
            <a:solidFill>
              <a:schemeClr val="accent2">
                <a:lumMod val="40000"/>
                <a:lumOff val="60000"/>
              </a:schemeClr>
            </a:solidFill>
            <a:miter lim="800000"/>
            <a:headEnd/>
            <a:tailEnd/>
          </a:ln>
        </p:spPr>
      </p:pic>
      <p:sp>
        <p:nvSpPr>
          <p:cNvPr id="11" name="10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tr-TR" b="1" dirty="0">
                <a:latin typeface="+mj-lt"/>
              </a:rPr>
              <a:t>2. </a:t>
            </a:r>
            <a:r>
              <a:rPr lang="en-US" b="1" dirty="0">
                <a:latin typeface="+mj-lt"/>
              </a:rPr>
              <a:t>Early complications of </a:t>
            </a:r>
            <a:r>
              <a:rPr lang="tr-TR" b="1" dirty="0">
                <a:latin typeface="+mj-lt"/>
              </a:rPr>
              <a:t>Vascular  Origin</a:t>
            </a:r>
          </a:p>
        </p:txBody>
      </p:sp>
      <p:sp>
        <p:nvSpPr>
          <p:cNvPr id="12" name="11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Origin</a:t>
            </a:r>
            <a:r>
              <a:rPr lang="tr-TR" sz="2400" b="1" dirty="0">
                <a:solidFill>
                  <a:srgbClr val="C00000"/>
                </a:solidFill>
              </a:rPr>
              <a:t>  / CAPİLLARY LEAK SYNDROME </a:t>
            </a:r>
            <a:endParaRPr lang="tr-TR" sz="2400" b="1" u="sng" dirty="0">
              <a:solidFill>
                <a:srgbClr val="C00000"/>
              </a:solidFill>
            </a:endParaRPr>
          </a:p>
        </p:txBody>
      </p:sp>
    </p:spTree>
    <p:extLst>
      <p:ext uri="{BB962C8B-B14F-4D97-AF65-F5344CB8AC3E}">
        <p14:creationId xmlns:p14="http://schemas.microsoft.com/office/powerpoint/2010/main" val="21068404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533400" y="838200"/>
            <a:ext cx="10871200" cy="2826415"/>
          </a:xfrm>
          <a:prstGeom prst="rect">
            <a:avLst/>
          </a:prstGeom>
        </p:spPr>
        <p:txBody>
          <a:bodyPr wrap="square">
            <a:spAutoFit/>
          </a:bodyPr>
          <a:lstStyle/>
          <a:p>
            <a:pPr>
              <a:lnSpc>
                <a:spcPct val="150000"/>
              </a:lnSpc>
            </a:pPr>
            <a:r>
              <a:rPr lang="en-US" sz="3600" b="1" u="sng" dirty="0">
                <a:solidFill>
                  <a:schemeClr val="accent4"/>
                </a:solidFill>
                <a:latin typeface="+mj-lt"/>
              </a:rPr>
              <a:t>Treatment</a:t>
            </a:r>
            <a:r>
              <a:rPr lang="en-US" sz="2400" dirty="0">
                <a:latin typeface="+mj-lt"/>
              </a:rPr>
              <a:t/>
            </a:r>
            <a:br>
              <a:rPr lang="en-US" sz="2400" dirty="0">
                <a:latin typeface="+mj-lt"/>
              </a:rPr>
            </a:br>
            <a:r>
              <a:rPr lang="en-US" sz="2800" dirty="0">
                <a:latin typeface="+mj-lt"/>
              </a:rPr>
              <a:t>Withdraw any growth factors. Despite being used systematically, </a:t>
            </a:r>
            <a:r>
              <a:rPr lang="en-US" sz="2800" dirty="0">
                <a:solidFill>
                  <a:srgbClr val="FF0000"/>
                </a:solidFill>
                <a:latin typeface="+mj-lt"/>
              </a:rPr>
              <a:t>corticosteroids </a:t>
            </a:r>
            <a:r>
              <a:rPr lang="en-US" sz="2800" dirty="0">
                <a:latin typeface="+mj-lt"/>
              </a:rPr>
              <a:t>offer poor responses. iv Ig and </a:t>
            </a:r>
            <a:r>
              <a:rPr lang="en-US" sz="2800" dirty="0" err="1">
                <a:solidFill>
                  <a:srgbClr val="FF0000"/>
                </a:solidFill>
                <a:latin typeface="+mj-lt"/>
              </a:rPr>
              <a:t>bevacizumab</a:t>
            </a:r>
            <a:r>
              <a:rPr lang="en-US" sz="2800" dirty="0">
                <a:solidFill>
                  <a:srgbClr val="FF0000"/>
                </a:solidFill>
                <a:latin typeface="+mj-lt"/>
              </a:rPr>
              <a:t> (anti-VEGF) </a:t>
            </a:r>
            <a:r>
              <a:rPr lang="en-US" sz="2800" dirty="0">
                <a:latin typeface="+mj-lt"/>
              </a:rPr>
              <a:t>have been used successfully in some cases </a:t>
            </a:r>
            <a:r>
              <a:rPr lang="tr-TR" sz="2800" dirty="0">
                <a:latin typeface="+mj-lt"/>
              </a:rPr>
              <a:t>.</a:t>
            </a:r>
            <a:endParaRPr lang="en-US" sz="2800" dirty="0">
              <a:latin typeface="+mj-lt"/>
            </a:endParaRPr>
          </a:p>
        </p:txBody>
      </p:sp>
      <p:sp>
        <p:nvSpPr>
          <p:cNvPr id="6" name="Text Box 1"/>
          <p:cNvSpPr txBox="1">
            <a:spLocks noChangeArrowheads="1"/>
          </p:cNvSpPr>
          <p:nvPr/>
        </p:nvSpPr>
        <p:spPr bwMode="auto">
          <a:xfrm>
            <a:off x="1066800" y="4099723"/>
            <a:ext cx="8445500" cy="457200"/>
          </a:xfrm>
          <a:prstGeom prst="rect">
            <a:avLst/>
          </a:prstGeom>
          <a:noFill/>
          <a:ln w="9525">
            <a:noFill/>
            <a:round/>
            <a:headEnd/>
            <a:tailEnd/>
          </a:ln>
          <a:effectLst/>
        </p:spPr>
        <p:txBody>
          <a:bodyPr lIns="0" tIns="0" rIns="0" bIns="0"/>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000" b="1" dirty="0">
                <a:solidFill>
                  <a:srgbClr val="C00000"/>
                </a:solidFill>
                <a:latin typeface="Arial" charset="0"/>
                <a:ea typeface="msgothic" charset="0"/>
                <a:cs typeface="msgothic" charset="0"/>
              </a:rPr>
              <a:t>Administration of </a:t>
            </a:r>
            <a:r>
              <a:rPr lang="en-GB" sz="2000" b="1" dirty="0" err="1">
                <a:solidFill>
                  <a:srgbClr val="C00000"/>
                </a:solidFill>
                <a:latin typeface="Arial" charset="0"/>
                <a:ea typeface="msgothic" charset="0"/>
                <a:cs typeface="msgothic" charset="0"/>
              </a:rPr>
              <a:t>bevacizumab</a:t>
            </a:r>
            <a:r>
              <a:rPr lang="en-GB" sz="2000" b="1" dirty="0">
                <a:solidFill>
                  <a:schemeClr val="accent3">
                    <a:lumMod val="75000"/>
                  </a:schemeClr>
                </a:solidFill>
                <a:latin typeface="Arial" charset="0"/>
                <a:ea typeface="msgothic" charset="0"/>
                <a:cs typeface="msgothic" charset="0"/>
              </a:rPr>
              <a:t>. </a:t>
            </a:r>
          </a:p>
        </p:txBody>
      </p:sp>
      <p:sp>
        <p:nvSpPr>
          <p:cNvPr id="10" name="Text Box 4"/>
          <p:cNvSpPr txBox="1">
            <a:spLocks noChangeArrowheads="1"/>
          </p:cNvSpPr>
          <p:nvPr/>
        </p:nvSpPr>
        <p:spPr bwMode="auto">
          <a:xfrm>
            <a:off x="5334000" y="6600137"/>
            <a:ext cx="5759449" cy="255587"/>
          </a:xfrm>
          <a:prstGeom prst="rect">
            <a:avLst/>
          </a:prstGeom>
          <a:noFill/>
          <a:ln w="9525">
            <a:noFill/>
            <a:round/>
            <a:headEnd/>
            <a:tailEnd/>
          </a:ln>
          <a:effectLst/>
        </p:spPr>
        <p:txBody>
          <a:bodyPr lIns="0" tIns="0" rIns="0" bIns="0"/>
          <a:lstStyle/>
          <a:p>
            <a:pPr algn="r">
              <a:tabLst>
                <a:tab pos="723900" algn="l"/>
                <a:tab pos="1447800" algn="l"/>
                <a:tab pos="2171700" algn="l"/>
                <a:tab pos="2895600" algn="l"/>
                <a:tab pos="3619500" algn="l"/>
              </a:tabLst>
            </a:pPr>
            <a:r>
              <a:rPr lang="en-GB" sz="800" dirty="0" err="1">
                <a:solidFill>
                  <a:srgbClr val="000000"/>
                </a:solidFill>
                <a:latin typeface="Arial" charset="0"/>
                <a:ea typeface="msgothic" charset="0"/>
                <a:cs typeface="msgothic" charset="0"/>
              </a:rPr>
              <a:t>Hiromasa</a:t>
            </a:r>
            <a:r>
              <a:rPr lang="en-GB" sz="800" dirty="0">
                <a:solidFill>
                  <a:srgbClr val="000000"/>
                </a:solidFill>
                <a:latin typeface="Arial" charset="0"/>
                <a:ea typeface="msgothic" charset="0"/>
                <a:cs typeface="msgothic" charset="0"/>
              </a:rPr>
              <a:t> Yabe et al.</a:t>
            </a:r>
            <a:r>
              <a:rPr lang="en-GB" b="1" dirty="0">
                <a:solidFill>
                  <a:srgbClr val="C00000"/>
                </a:solidFill>
                <a:latin typeface="Arial" charset="0"/>
                <a:ea typeface="msgothic" charset="0"/>
                <a:cs typeface="msgothic" charset="0"/>
              </a:rPr>
              <a:t> Blood </a:t>
            </a:r>
            <a:r>
              <a:rPr lang="en-GB" sz="800" dirty="0">
                <a:solidFill>
                  <a:srgbClr val="000000"/>
                </a:solidFill>
                <a:latin typeface="Arial" charset="0"/>
                <a:ea typeface="msgothic" charset="0"/>
                <a:cs typeface="msgothic" charset="0"/>
              </a:rPr>
              <a:t>2010;115:2723-2724</a:t>
            </a:r>
          </a:p>
        </p:txBody>
      </p:sp>
      <p:sp>
        <p:nvSpPr>
          <p:cNvPr id="11" name="10 Dikdörtgen"/>
          <p:cNvSpPr/>
          <p:nvPr/>
        </p:nvSpPr>
        <p:spPr>
          <a:xfrm>
            <a:off x="1016000" y="6306555"/>
            <a:ext cx="3072341" cy="307777"/>
          </a:xfrm>
          <a:prstGeom prst="rect">
            <a:avLst/>
          </a:prstGeom>
        </p:spPr>
        <p:txBody>
          <a:bodyPr wrap="square">
            <a:spAutoFit/>
          </a:bodyPr>
          <a:lstStyle/>
          <a:p>
            <a:r>
              <a:rPr lang="en-GB" sz="1400" b="1" dirty="0">
                <a:solidFill>
                  <a:schemeClr val="accent3">
                    <a:lumMod val="75000"/>
                  </a:schemeClr>
                </a:solidFill>
                <a:latin typeface="Arial" charset="0"/>
                <a:ea typeface="msgothic" charset="0"/>
                <a:cs typeface="msgothic" charset="0"/>
              </a:rPr>
              <a:t>. Chest CT before </a:t>
            </a:r>
            <a:endParaRPr lang="tr-TR" sz="1400" b="1" dirty="0">
              <a:solidFill>
                <a:schemeClr val="accent3">
                  <a:lumMod val="75000"/>
                </a:schemeClr>
              </a:solidFill>
            </a:endParaRPr>
          </a:p>
        </p:txBody>
      </p:sp>
      <p:sp>
        <p:nvSpPr>
          <p:cNvPr id="12" name="11 Dikdörtgen"/>
          <p:cNvSpPr/>
          <p:nvPr/>
        </p:nvSpPr>
        <p:spPr>
          <a:xfrm>
            <a:off x="4470406" y="6321623"/>
            <a:ext cx="1228221" cy="307777"/>
          </a:xfrm>
          <a:prstGeom prst="rect">
            <a:avLst/>
          </a:prstGeom>
        </p:spPr>
        <p:txBody>
          <a:bodyPr wrap="none">
            <a:spAutoFit/>
          </a:bodyPr>
          <a:lstStyle/>
          <a:p>
            <a:r>
              <a:rPr lang="en-GB" sz="1400" b="1" dirty="0">
                <a:solidFill>
                  <a:schemeClr val="accent3">
                    <a:lumMod val="75000"/>
                  </a:schemeClr>
                </a:solidFill>
                <a:latin typeface="Arial" charset="0"/>
                <a:ea typeface="msgothic" charset="0"/>
                <a:cs typeface="msgothic" charset="0"/>
              </a:rPr>
              <a:t>5 days after </a:t>
            </a:r>
            <a:endParaRPr lang="tr-TR" sz="1400" b="1" dirty="0">
              <a:solidFill>
                <a:schemeClr val="accent3">
                  <a:lumMod val="75000"/>
                </a:schemeClr>
              </a:solidFill>
            </a:endParaRPr>
          </a:p>
        </p:txBody>
      </p:sp>
      <p:sp>
        <p:nvSpPr>
          <p:cNvPr id="13" name="12 Dikdörtgen"/>
          <p:cNvSpPr/>
          <p:nvPr/>
        </p:nvSpPr>
        <p:spPr>
          <a:xfrm>
            <a:off x="7416800" y="6306555"/>
            <a:ext cx="1327608" cy="307777"/>
          </a:xfrm>
          <a:prstGeom prst="rect">
            <a:avLst/>
          </a:prstGeom>
        </p:spPr>
        <p:txBody>
          <a:bodyPr wrap="none">
            <a:spAutoFit/>
          </a:bodyPr>
          <a:lstStyle/>
          <a:p>
            <a:r>
              <a:rPr lang="en-GB" sz="1400" b="1" dirty="0">
                <a:solidFill>
                  <a:schemeClr val="accent3">
                    <a:lumMod val="75000"/>
                  </a:schemeClr>
                </a:solidFill>
                <a:latin typeface="Arial" charset="0"/>
                <a:ea typeface="msgothic" charset="0"/>
                <a:cs typeface="msgothic" charset="0"/>
              </a:rPr>
              <a:t>20 days after </a:t>
            </a:r>
            <a:endParaRPr lang="tr-TR" sz="1400" b="1" dirty="0">
              <a:solidFill>
                <a:schemeClr val="accent3">
                  <a:lumMod val="75000"/>
                </a:schemeClr>
              </a:solidFill>
            </a:endParaRPr>
          </a:p>
        </p:txBody>
      </p:sp>
      <p:pic>
        <p:nvPicPr>
          <p:cNvPr id="14" name="Picture 4"/>
          <p:cNvPicPr>
            <a:picLocks noChangeAspect="1" noChangeArrowheads="1"/>
          </p:cNvPicPr>
          <p:nvPr/>
        </p:nvPicPr>
        <p:blipFill>
          <a:blip r:embed="rId3" cstate="print"/>
          <a:srcRect/>
          <a:stretch>
            <a:fillRect/>
          </a:stretch>
        </p:blipFill>
        <p:spPr bwMode="auto">
          <a:xfrm>
            <a:off x="1117600" y="4480724"/>
            <a:ext cx="2413000" cy="1786434"/>
          </a:xfrm>
          <a:prstGeom prst="rect">
            <a:avLst/>
          </a:prstGeom>
          <a:noFill/>
          <a:ln w="28575">
            <a:solidFill>
              <a:schemeClr val="accent2">
                <a:lumMod val="40000"/>
                <a:lumOff val="60000"/>
              </a:schemeClr>
            </a:solidFill>
            <a:miter lim="800000"/>
            <a:headEnd/>
            <a:tailEnd/>
          </a:ln>
        </p:spPr>
      </p:pic>
      <p:pic>
        <p:nvPicPr>
          <p:cNvPr id="59393" name="Picture 1"/>
          <p:cNvPicPr>
            <a:picLocks noChangeAspect="1" noChangeArrowheads="1"/>
          </p:cNvPicPr>
          <p:nvPr/>
        </p:nvPicPr>
        <p:blipFill>
          <a:blip r:embed="rId4" cstate="print"/>
          <a:srcRect/>
          <a:stretch>
            <a:fillRect/>
          </a:stretch>
        </p:blipFill>
        <p:spPr bwMode="auto">
          <a:xfrm>
            <a:off x="3962400" y="4480723"/>
            <a:ext cx="2540000" cy="1752600"/>
          </a:xfrm>
          <a:prstGeom prst="rect">
            <a:avLst/>
          </a:prstGeom>
          <a:noFill/>
          <a:ln w="38100">
            <a:solidFill>
              <a:schemeClr val="accent2">
                <a:lumMod val="40000"/>
                <a:lumOff val="60000"/>
              </a:schemeClr>
            </a:solidFill>
            <a:miter lim="800000"/>
            <a:headEnd/>
            <a:tailEnd/>
          </a:ln>
        </p:spPr>
      </p:pic>
      <p:pic>
        <p:nvPicPr>
          <p:cNvPr id="59394" name="Picture 2"/>
          <p:cNvPicPr>
            <a:picLocks noChangeAspect="1" noChangeArrowheads="1"/>
          </p:cNvPicPr>
          <p:nvPr/>
        </p:nvPicPr>
        <p:blipFill>
          <a:blip r:embed="rId5" cstate="print"/>
          <a:srcRect/>
          <a:stretch>
            <a:fillRect/>
          </a:stretch>
        </p:blipFill>
        <p:spPr bwMode="auto">
          <a:xfrm>
            <a:off x="6807200" y="4404523"/>
            <a:ext cx="2641600" cy="1839524"/>
          </a:xfrm>
          <a:prstGeom prst="rect">
            <a:avLst/>
          </a:prstGeom>
          <a:noFill/>
          <a:ln w="38100">
            <a:solidFill>
              <a:schemeClr val="accent2">
                <a:lumMod val="40000"/>
                <a:lumOff val="60000"/>
              </a:schemeClr>
            </a:solidFill>
            <a:miter lim="800000"/>
            <a:headEnd/>
            <a:tailEnd/>
          </a:ln>
        </p:spPr>
      </p:pic>
      <p:sp>
        <p:nvSpPr>
          <p:cNvPr id="18" name="17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Origin</a:t>
            </a:r>
            <a:r>
              <a:rPr lang="tr-TR" sz="2400" b="1" dirty="0">
                <a:solidFill>
                  <a:srgbClr val="C00000"/>
                </a:solidFill>
              </a:rPr>
              <a:t>  / CAPİLLARY LEAK SYNDROME </a:t>
            </a:r>
            <a:endParaRPr lang="tr-TR" sz="2400" b="1" u="sng" dirty="0">
              <a:solidFill>
                <a:srgbClr val="C00000"/>
              </a:solidFill>
            </a:endParaRPr>
          </a:p>
        </p:txBody>
      </p:sp>
    </p:spTree>
    <p:extLst>
      <p:ext uri="{BB962C8B-B14F-4D97-AF65-F5344CB8AC3E}">
        <p14:creationId xmlns:p14="http://schemas.microsoft.com/office/powerpoint/2010/main" val="19351790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609600" y="3810000"/>
            <a:ext cx="11277600" cy="1514261"/>
          </a:xfrm>
          <a:prstGeom prst="rect">
            <a:avLst/>
          </a:prstGeom>
        </p:spPr>
        <p:txBody>
          <a:bodyPr wrap="square">
            <a:spAutoFit/>
          </a:bodyPr>
          <a:lstStyle/>
          <a:p>
            <a:pPr algn="ctr">
              <a:lnSpc>
                <a:spcPct val="130000"/>
              </a:lnSpc>
            </a:pPr>
            <a:r>
              <a:rPr lang="en-US" sz="2400" dirty="0"/>
              <a:t>ES is </a:t>
            </a:r>
            <a:r>
              <a:rPr lang="en-US" sz="2400" u="sng" dirty="0"/>
              <a:t>almost exclusively diagnosed after auto-HSCT</a:t>
            </a:r>
            <a:r>
              <a:rPr lang="en-US" sz="2400" dirty="0"/>
              <a:t>.  </a:t>
            </a:r>
          </a:p>
          <a:p>
            <a:pPr algn="ctr">
              <a:lnSpc>
                <a:spcPct val="130000"/>
              </a:lnSpc>
            </a:pPr>
            <a:r>
              <a:rPr lang="en-US" sz="2400" dirty="0"/>
              <a:t>In this setting, the incidence ranges from 5% to 25% (13% in the largest series). </a:t>
            </a:r>
          </a:p>
          <a:p>
            <a:pPr algn="ctr">
              <a:lnSpc>
                <a:spcPct val="130000"/>
              </a:lnSpc>
            </a:pPr>
            <a:r>
              <a:rPr lang="en-US" sz="2400" dirty="0"/>
              <a:t>It is rarely seen after conventional </a:t>
            </a:r>
            <a:r>
              <a:rPr lang="en-US" sz="2400" dirty="0" err="1"/>
              <a:t>allo</a:t>
            </a:r>
            <a:r>
              <a:rPr lang="en-US" sz="2400" dirty="0"/>
              <a:t>-HSCT, but is occasionally described after RIC </a:t>
            </a:r>
            <a:r>
              <a:rPr lang="en-US" sz="2400" dirty="0" err="1"/>
              <a:t>allo</a:t>
            </a:r>
            <a:r>
              <a:rPr lang="tr-TR" sz="2400" dirty="0"/>
              <a:t>.</a:t>
            </a:r>
          </a:p>
        </p:txBody>
      </p:sp>
      <p:sp>
        <p:nvSpPr>
          <p:cNvPr id="11" name="10 Oval"/>
          <p:cNvSpPr/>
          <p:nvPr/>
        </p:nvSpPr>
        <p:spPr>
          <a:xfrm>
            <a:off x="3886200" y="1143000"/>
            <a:ext cx="3048000" cy="2590800"/>
          </a:xfrm>
          <a:prstGeom prst="ellipse">
            <a:avLst/>
          </a:prstGeom>
          <a:solidFill>
            <a:srgbClr val="4BB7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tr-TR" sz="2000" b="1" dirty="0">
                <a:solidFill>
                  <a:schemeClr val="tx1"/>
                </a:solidFill>
                <a:latin typeface="Aharoni" pitchFamily="2" charset="-79"/>
                <a:cs typeface="Aharoni" pitchFamily="2" charset="-79"/>
              </a:rPr>
              <a:t>ENGRAFTMENT </a:t>
            </a:r>
            <a:r>
              <a:rPr lang="tr-TR" sz="2400" b="1" dirty="0">
                <a:solidFill>
                  <a:schemeClr val="tx1"/>
                </a:solidFill>
                <a:latin typeface="Aharoni" pitchFamily="2" charset="-79"/>
                <a:cs typeface="Aharoni" pitchFamily="2" charset="-79"/>
              </a:rPr>
              <a:t>SYNDROME </a:t>
            </a:r>
          </a:p>
        </p:txBody>
      </p:sp>
      <p:sp>
        <p:nvSpPr>
          <p:cNvPr id="8" name="7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en-US" b="1" dirty="0">
                <a:latin typeface="+mj-lt"/>
              </a:rPr>
              <a:t>3. Early complications of </a:t>
            </a:r>
            <a:r>
              <a:rPr lang="en-US" b="1" dirty="0" err="1">
                <a:latin typeface="+mj-lt"/>
              </a:rPr>
              <a:t>Vasc</a:t>
            </a:r>
            <a:r>
              <a:rPr lang="en-US" b="1" dirty="0">
                <a:latin typeface="+mj-lt"/>
              </a:rPr>
              <a:t>. / </a:t>
            </a:r>
            <a:r>
              <a:rPr lang="en-US" b="1" dirty="0" err="1">
                <a:latin typeface="+mj-lt"/>
              </a:rPr>
              <a:t>Pulm</a:t>
            </a:r>
            <a:r>
              <a:rPr lang="en-US" b="1" dirty="0">
                <a:latin typeface="+mj-lt"/>
              </a:rPr>
              <a:t>. Origin</a:t>
            </a:r>
          </a:p>
        </p:txBody>
      </p:sp>
      <p:sp>
        <p:nvSpPr>
          <p:cNvPr id="7" name="6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400" b="1" u="sng" dirty="0">
                <a:solidFill>
                  <a:srgbClr val="C00000"/>
                </a:solidFill>
              </a:rPr>
              <a:t>Vascular &amp; Pulmonary Origin</a:t>
            </a:r>
          </a:p>
        </p:txBody>
      </p:sp>
      <p:sp>
        <p:nvSpPr>
          <p:cNvPr id="2" name="Rectangle 1"/>
          <p:cNvSpPr/>
          <p:nvPr/>
        </p:nvSpPr>
        <p:spPr>
          <a:xfrm>
            <a:off x="609600" y="5638800"/>
            <a:ext cx="11430000" cy="707886"/>
          </a:xfrm>
          <a:prstGeom prst="rect">
            <a:avLst/>
          </a:prstGeom>
          <a:solidFill>
            <a:schemeClr val="bg2"/>
          </a:solidFill>
        </p:spPr>
        <p:txBody>
          <a:bodyPr wrap="square">
            <a:spAutoFit/>
          </a:bodyPr>
          <a:lstStyle/>
          <a:p>
            <a:pPr algn="ctr">
              <a:defRPr/>
            </a:pPr>
            <a:r>
              <a:rPr lang="en-US" sz="2000" dirty="0"/>
              <a:t>This involves a massive release of pro-inflammatory cytokines (e.g. </a:t>
            </a:r>
            <a:r>
              <a:rPr lang="en-US" sz="2000" dirty="0">
                <a:solidFill>
                  <a:srgbClr val="FF0000"/>
                </a:solidFill>
              </a:rPr>
              <a:t>IL-2, TNF-α, IFN-</a:t>
            </a:r>
            <a:r>
              <a:rPr lang="en-US" sz="2000" dirty="0" err="1">
                <a:solidFill>
                  <a:srgbClr val="FF0000"/>
                </a:solidFill>
              </a:rPr>
              <a:t>γ</a:t>
            </a:r>
            <a:r>
              <a:rPr lang="en-US" sz="2000" dirty="0">
                <a:solidFill>
                  <a:srgbClr val="FF0000"/>
                </a:solidFill>
              </a:rPr>
              <a:t> and IL-6), M-GSF, EPO</a:t>
            </a:r>
            <a:r>
              <a:rPr lang="en-US" sz="2000" dirty="0"/>
              <a:t>, products of degranulation and oxidative metabolism of neutrophils and systemic endothelial damage.</a:t>
            </a:r>
          </a:p>
        </p:txBody>
      </p:sp>
    </p:spTree>
    <p:extLst>
      <p:ext uri="{BB962C8B-B14F-4D97-AF65-F5344CB8AC3E}">
        <p14:creationId xmlns:p14="http://schemas.microsoft.com/office/powerpoint/2010/main" val="5750648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3"/>
          <p:cNvPicPr>
            <a:picLocks noChangeAspect="1" noChangeArrowheads="1"/>
          </p:cNvPicPr>
          <p:nvPr/>
        </p:nvPicPr>
        <p:blipFill>
          <a:blip r:embed="rId3" cstate="print"/>
          <a:srcRect/>
          <a:stretch>
            <a:fillRect/>
          </a:stretch>
        </p:blipFill>
        <p:spPr bwMode="auto">
          <a:xfrm>
            <a:off x="914400" y="914400"/>
            <a:ext cx="8686800" cy="5486395"/>
          </a:xfrm>
          <a:prstGeom prst="rect">
            <a:avLst/>
          </a:prstGeom>
          <a:noFill/>
          <a:ln w="9525">
            <a:noFill/>
            <a:miter lim="800000"/>
            <a:headEnd/>
            <a:tailEnd/>
          </a:ln>
        </p:spPr>
      </p:pic>
      <p:sp>
        <p:nvSpPr>
          <p:cNvPr id="5" name="4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en-US" b="1" dirty="0">
                <a:latin typeface="+mj-lt"/>
              </a:rPr>
              <a:t>3. Early complications of </a:t>
            </a:r>
            <a:r>
              <a:rPr lang="en-US" b="1" dirty="0" err="1">
                <a:latin typeface="+mj-lt"/>
              </a:rPr>
              <a:t>Vasc</a:t>
            </a:r>
            <a:r>
              <a:rPr lang="en-US" b="1" dirty="0">
                <a:latin typeface="+mj-lt"/>
              </a:rPr>
              <a:t>. / </a:t>
            </a:r>
            <a:r>
              <a:rPr lang="en-US" b="1" dirty="0" err="1">
                <a:latin typeface="+mj-lt"/>
              </a:rPr>
              <a:t>Pulm</a:t>
            </a:r>
            <a:r>
              <a:rPr lang="en-US" b="1" dirty="0">
                <a:latin typeface="+mj-lt"/>
              </a:rPr>
              <a:t>. Origin</a:t>
            </a:r>
          </a:p>
        </p:txBody>
      </p:sp>
      <p:sp>
        <p:nvSpPr>
          <p:cNvPr id="6" name="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000" b="1" u="sng" dirty="0">
                <a:solidFill>
                  <a:srgbClr val="FF0000"/>
                </a:solidFill>
              </a:rPr>
              <a:t>Pulmonary Origin</a:t>
            </a:r>
            <a:r>
              <a:rPr lang="tr-TR" sz="2000" b="1" dirty="0">
                <a:solidFill>
                  <a:srgbClr val="FF0000"/>
                </a:solidFill>
              </a:rPr>
              <a:t> </a:t>
            </a:r>
            <a:r>
              <a:rPr lang="tr-TR" sz="2400" b="1" dirty="0">
                <a:solidFill>
                  <a:srgbClr val="FF0000"/>
                </a:solidFill>
              </a:rPr>
              <a:t>/ </a:t>
            </a:r>
            <a:r>
              <a:rPr lang="tr-TR" sz="2200" b="1" dirty="0">
                <a:solidFill>
                  <a:srgbClr val="FF0000"/>
                </a:solidFill>
                <a:latin typeface="Aharoni" pitchFamily="2" charset="-79"/>
                <a:cs typeface="Aharoni" pitchFamily="2" charset="-79"/>
              </a:rPr>
              <a:t>ENGRAFTMENT SYNDROME </a:t>
            </a:r>
          </a:p>
        </p:txBody>
      </p:sp>
    </p:spTree>
    <p:extLst>
      <p:ext uri="{BB962C8B-B14F-4D97-AF65-F5344CB8AC3E}">
        <p14:creationId xmlns:p14="http://schemas.microsoft.com/office/powerpoint/2010/main" val="34818089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7" name="Picture 9" descr="https://synapse.koreamed.org/ArticleImage/0063JKMS/jkms-23-98-g002-l.jpg"/>
          <p:cNvPicPr>
            <a:picLocks noChangeAspect="1" noChangeArrowheads="1"/>
          </p:cNvPicPr>
          <p:nvPr/>
        </p:nvPicPr>
        <p:blipFill>
          <a:blip r:embed="rId3" cstate="print"/>
          <a:srcRect/>
          <a:stretch>
            <a:fillRect/>
          </a:stretch>
        </p:blipFill>
        <p:spPr bwMode="auto">
          <a:xfrm>
            <a:off x="1727203" y="3962400"/>
            <a:ext cx="3143561" cy="1905000"/>
          </a:xfrm>
          <a:prstGeom prst="rect">
            <a:avLst/>
          </a:prstGeom>
          <a:noFill/>
        </p:spPr>
      </p:pic>
      <p:sp>
        <p:nvSpPr>
          <p:cNvPr id="18" name="17 Dikdörtgen"/>
          <p:cNvSpPr/>
          <p:nvPr/>
        </p:nvSpPr>
        <p:spPr>
          <a:xfrm>
            <a:off x="1625600" y="6019804"/>
            <a:ext cx="3657600" cy="577081"/>
          </a:xfrm>
          <a:prstGeom prst="rect">
            <a:avLst/>
          </a:prstGeom>
        </p:spPr>
        <p:txBody>
          <a:bodyPr wrap="square">
            <a:spAutoFit/>
          </a:bodyPr>
          <a:lstStyle/>
          <a:p>
            <a:r>
              <a:rPr lang="tr-TR" sz="1050" dirty="0">
                <a:latin typeface="+mj-lt"/>
              </a:rPr>
              <a:t>The </a:t>
            </a:r>
            <a:r>
              <a:rPr lang="tr-TR" sz="1050" dirty="0" err="1">
                <a:latin typeface="+mj-lt"/>
              </a:rPr>
              <a:t>epidermis</a:t>
            </a:r>
            <a:r>
              <a:rPr lang="tr-TR" sz="1050" dirty="0">
                <a:latin typeface="+mj-lt"/>
              </a:rPr>
              <a:t> </a:t>
            </a:r>
            <a:r>
              <a:rPr lang="tr-TR" sz="1050" dirty="0" err="1">
                <a:latin typeface="+mj-lt"/>
              </a:rPr>
              <a:t>shows</a:t>
            </a:r>
            <a:r>
              <a:rPr lang="tr-TR" sz="1050" dirty="0">
                <a:latin typeface="+mj-lt"/>
              </a:rPr>
              <a:t> </a:t>
            </a:r>
            <a:r>
              <a:rPr lang="tr-TR" sz="1050" dirty="0" err="1">
                <a:latin typeface="+mj-lt"/>
              </a:rPr>
              <a:t>eosinophilic</a:t>
            </a:r>
            <a:r>
              <a:rPr lang="tr-TR" sz="1050" dirty="0">
                <a:latin typeface="+mj-lt"/>
              </a:rPr>
              <a:t> </a:t>
            </a:r>
            <a:r>
              <a:rPr lang="tr-TR" sz="1050" dirty="0" err="1">
                <a:latin typeface="+mj-lt"/>
              </a:rPr>
              <a:t>necrosis</a:t>
            </a:r>
            <a:r>
              <a:rPr lang="tr-TR" sz="1050" dirty="0">
                <a:latin typeface="+mj-lt"/>
              </a:rPr>
              <a:t> of </a:t>
            </a:r>
            <a:r>
              <a:rPr lang="tr-TR" sz="1050" dirty="0" err="1">
                <a:latin typeface="+mj-lt"/>
              </a:rPr>
              <a:t>epidermal</a:t>
            </a:r>
            <a:r>
              <a:rPr lang="tr-TR" sz="1050" dirty="0">
                <a:latin typeface="+mj-lt"/>
              </a:rPr>
              <a:t> </a:t>
            </a:r>
            <a:r>
              <a:rPr lang="tr-TR" sz="1050" dirty="0" err="1">
                <a:latin typeface="+mj-lt"/>
              </a:rPr>
              <a:t>keratinocytes</a:t>
            </a:r>
            <a:r>
              <a:rPr lang="tr-TR" sz="1050" dirty="0">
                <a:latin typeface="+mj-lt"/>
              </a:rPr>
              <a:t> and </a:t>
            </a:r>
            <a:r>
              <a:rPr lang="tr-TR" sz="1050" dirty="0" err="1">
                <a:latin typeface="+mj-lt"/>
              </a:rPr>
              <a:t>vacuolar</a:t>
            </a:r>
            <a:r>
              <a:rPr lang="tr-TR" sz="1050" dirty="0">
                <a:latin typeface="+mj-lt"/>
              </a:rPr>
              <a:t> </a:t>
            </a:r>
            <a:r>
              <a:rPr lang="tr-TR" sz="1050" dirty="0" err="1">
                <a:latin typeface="+mj-lt"/>
              </a:rPr>
              <a:t>change</a:t>
            </a:r>
            <a:r>
              <a:rPr lang="tr-TR" sz="1050" dirty="0">
                <a:latin typeface="+mj-lt"/>
              </a:rPr>
              <a:t> in the </a:t>
            </a:r>
            <a:r>
              <a:rPr lang="tr-TR" sz="1050" dirty="0" err="1">
                <a:latin typeface="+mj-lt"/>
              </a:rPr>
              <a:t>basal</a:t>
            </a:r>
            <a:r>
              <a:rPr lang="tr-TR" sz="1050" dirty="0">
                <a:latin typeface="+mj-lt"/>
              </a:rPr>
              <a:t> </a:t>
            </a:r>
            <a:r>
              <a:rPr lang="tr-TR" sz="1050" dirty="0" err="1">
                <a:latin typeface="+mj-lt"/>
              </a:rPr>
              <a:t>layer</a:t>
            </a:r>
            <a:r>
              <a:rPr lang="tr-TR" sz="1050" dirty="0">
                <a:latin typeface="+mj-lt"/>
              </a:rPr>
              <a:t> </a:t>
            </a:r>
            <a:r>
              <a:rPr lang="tr-TR" sz="1050" dirty="0" err="1">
                <a:latin typeface="+mj-lt"/>
              </a:rPr>
              <a:t>with</a:t>
            </a:r>
            <a:r>
              <a:rPr lang="tr-TR" sz="1050" dirty="0">
                <a:latin typeface="+mj-lt"/>
              </a:rPr>
              <a:t> </a:t>
            </a:r>
            <a:r>
              <a:rPr lang="tr-TR" sz="1050" dirty="0" err="1">
                <a:latin typeface="+mj-lt"/>
              </a:rPr>
              <a:t>perivascular</a:t>
            </a:r>
            <a:r>
              <a:rPr lang="tr-TR" sz="1050" dirty="0">
                <a:latin typeface="+mj-lt"/>
              </a:rPr>
              <a:t> </a:t>
            </a:r>
            <a:r>
              <a:rPr lang="tr-TR" sz="1050" dirty="0" err="1">
                <a:latin typeface="+mj-lt"/>
              </a:rPr>
              <a:t>lymphocytic</a:t>
            </a:r>
            <a:r>
              <a:rPr lang="tr-TR" sz="1050" dirty="0">
                <a:latin typeface="+mj-lt"/>
              </a:rPr>
              <a:t> </a:t>
            </a:r>
            <a:r>
              <a:rPr lang="tr-TR" sz="1050" dirty="0" err="1">
                <a:latin typeface="+mj-lt"/>
              </a:rPr>
              <a:t>infiltration</a:t>
            </a:r>
            <a:endParaRPr lang="tr-TR" sz="1050" dirty="0">
              <a:latin typeface="+mj-lt"/>
            </a:endParaRPr>
          </a:p>
        </p:txBody>
      </p:sp>
      <p:pic>
        <p:nvPicPr>
          <p:cNvPr id="165898" name="Picture 10"/>
          <p:cNvPicPr>
            <a:picLocks noChangeAspect="1" noChangeArrowheads="1"/>
          </p:cNvPicPr>
          <p:nvPr/>
        </p:nvPicPr>
        <p:blipFill>
          <a:blip r:embed="rId4" cstate="print"/>
          <a:srcRect/>
          <a:stretch>
            <a:fillRect/>
          </a:stretch>
        </p:blipFill>
        <p:spPr bwMode="auto">
          <a:xfrm>
            <a:off x="1727200" y="1600200"/>
            <a:ext cx="3175000" cy="1905000"/>
          </a:xfrm>
          <a:prstGeom prst="rect">
            <a:avLst/>
          </a:prstGeom>
          <a:noFill/>
          <a:ln w="9525">
            <a:noFill/>
            <a:miter lim="800000"/>
            <a:headEnd/>
            <a:tailEnd/>
          </a:ln>
        </p:spPr>
      </p:pic>
      <p:sp>
        <p:nvSpPr>
          <p:cNvPr id="19" name="18 Dikdörtgen"/>
          <p:cNvSpPr/>
          <p:nvPr/>
        </p:nvSpPr>
        <p:spPr>
          <a:xfrm>
            <a:off x="1727200" y="3505200"/>
            <a:ext cx="3556000" cy="307777"/>
          </a:xfrm>
          <a:prstGeom prst="rect">
            <a:avLst/>
          </a:prstGeom>
        </p:spPr>
        <p:txBody>
          <a:bodyPr wrap="square">
            <a:spAutoFit/>
          </a:bodyPr>
          <a:lstStyle/>
          <a:p>
            <a:r>
              <a:rPr lang="tr-TR" sz="1400" dirty="0">
                <a:latin typeface="+mj-lt"/>
              </a:rPr>
              <a:t>Cutaneous </a:t>
            </a:r>
            <a:r>
              <a:rPr lang="tr-TR" sz="1400" dirty="0" err="1">
                <a:latin typeface="+mj-lt"/>
              </a:rPr>
              <a:t>rash</a:t>
            </a:r>
            <a:endParaRPr lang="tr-TR" sz="1400" dirty="0">
              <a:latin typeface="+mj-lt"/>
            </a:endParaRPr>
          </a:p>
        </p:txBody>
      </p:sp>
      <p:sp>
        <p:nvSpPr>
          <p:cNvPr id="20" name="19 Dikdörtgen"/>
          <p:cNvSpPr/>
          <p:nvPr/>
        </p:nvSpPr>
        <p:spPr>
          <a:xfrm>
            <a:off x="5283200" y="5734058"/>
            <a:ext cx="3860800" cy="819455"/>
          </a:xfrm>
          <a:prstGeom prst="rect">
            <a:avLst/>
          </a:prstGeom>
        </p:spPr>
        <p:txBody>
          <a:bodyPr wrap="square">
            <a:spAutoFit/>
          </a:bodyPr>
          <a:lstStyle/>
          <a:p>
            <a:pPr algn="ctr">
              <a:lnSpc>
                <a:spcPct val="150000"/>
              </a:lnSpc>
            </a:pPr>
            <a:r>
              <a:rPr lang="tr-TR" sz="1050" dirty="0">
                <a:latin typeface="+mj-lt"/>
              </a:rPr>
              <a:t>(B) </a:t>
            </a:r>
            <a:r>
              <a:rPr lang="tr-TR" sz="1050" dirty="0" err="1">
                <a:latin typeface="+mj-lt"/>
              </a:rPr>
              <a:t>Day</a:t>
            </a:r>
            <a:r>
              <a:rPr lang="tr-TR" sz="1050" dirty="0">
                <a:latin typeface="+mj-lt"/>
              </a:rPr>
              <a:t> +11 PBSCT (</a:t>
            </a:r>
            <a:r>
              <a:rPr lang="tr-TR" sz="1050" dirty="0" err="1">
                <a:latin typeface="+mj-lt"/>
              </a:rPr>
              <a:t>same</a:t>
            </a:r>
            <a:r>
              <a:rPr lang="tr-TR" sz="1050" dirty="0">
                <a:latin typeface="+mj-lt"/>
              </a:rPr>
              <a:t> </a:t>
            </a:r>
            <a:r>
              <a:rPr lang="tr-TR" sz="1050" dirty="0" err="1">
                <a:latin typeface="+mj-lt"/>
              </a:rPr>
              <a:t>patient</a:t>
            </a:r>
            <a:r>
              <a:rPr lang="tr-TR" sz="1050" dirty="0">
                <a:latin typeface="+mj-lt"/>
              </a:rPr>
              <a:t>) </a:t>
            </a:r>
            <a:r>
              <a:rPr lang="tr-TR" sz="1050" dirty="0" err="1">
                <a:latin typeface="+mj-lt"/>
              </a:rPr>
              <a:t>demonstrating</a:t>
            </a:r>
            <a:r>
              <a:rPr lang="tr-TR" sz="1050" dirty="0">
                <a:latin typeface="+mj-lt"/>
              </a:rPr>
              <a:t> </a:t>
            </a:r>
            <a:r>
              <a:rPr lang="tr-TR" sz="1050" dirty="0" err="1">
                <a:latin typeface="+mj-lt"/>
              </a:rPr>
              <a:t>increased</a:t>
            </a:r>
            <a:r>
              <a:rPr lang="tr-TR" sz="1050" dirty="0">
                <a:latin typeface="+mj-lt"/>
              </a:rPr>
              <a:t> </a:t>
            </a:r>
            <a:r>
              <a:rPr lang="tr-TR" sz="1050" dirty="0" err="1">
                <a:latin typeface="+mj-lt"/>
              </a:rPr>
              <a:t>heart</a:t>
            </a:r>
            <a:r>
              <a:rPr lang="tr-TR" sz="1050" dirty="0">
                <a:latin typeface="+mj-lt"/>
              </a:rPr>
              <a:t> size, </a:t>
            </a:r>
            <a:r>
              <a:rPr lang="tr-TR" sz="1050" dirty="0" err="1">
                <a:latin typeface="+mj-lt"/>
              </a:rPr>
              <a:t>diffuse</a:t>
            </a:r>
            <a:r>
              <a:rPr lang="tr-TR" sz="1050" dirty="0">
                <a:latin typeface="+mj-lt"/>
              </a:rPr>
              <a:t> </a:t>
            </a:r>
            <a:r>
              <a:rPr lang="tr-TR" sz="1050" dirty="0" err="1">
                <a:latin typeface="+mj-lt"/>
              </a:rPr>
              <a:t>interstitial</a:t>
            </a:r>
            <a:r>
              <a:rPr lang="tr-TR" sz="1050" dirty="0">
                <a:latin typeface="+mj-lt"/>
              </a:rPr>
              <a:t> </a:t>
            </a:r>
            <a:r>
              <a:rPr lang="tr-TR" sz="1050" dirty="0" err="1">
                <a:latin typeface="+mj-lt"/>
              </a:rPr>
              <a:t>infiltrates</a:t>
            </a:r>
            <a:r>
              <a:rPr lang="tr-TR" sz="1050" dirty="0">
                <a:latin typeface="+mj-lt"/>
              </a:rPr>
              <a:t> </a:t>
            </a:r>
            <a:r>
              <a:rPr lang="tr-TR" sz="1050" dirty="0" err="1">
                <a:latin typeface="+mj-lt"/>
              </a:rPr>
              <a:t>throughout</a:t>
            </a:r>
            <a:r>
              <a:rPr lang="tr-TR" sz="1050" dirty="0">
                <a:latin typeface="+mj-lt"/>
              </a:rPr>
              <a:t> </a:t>
            </a:r>
            <a:r>
              <a:rPr lang="tr-TR" sz="1050" dirty="0" err="1">
                <a:latin typeface="+mj-lt"/>
              </a:rPr>
              <a:t>both</a:t>
            </a:r>
            <a:r>
              <a:rPr lang="tr-TR" sz="1050" dirty="0">
                <a:latin typeface="+mj-lt"/>
              </a:rPr>
              <a:t> </a:t>
            </a:r>
            <a:r>
              <a:rPr lang="tr-TR" sz="1050" dirty="0" err="1">
                <a:latin typeface="+mj-lt"/>
              </a:rPr>
              <a:t>lungs</a:t>
            </a:r>
            <a:r>
              <a:rPr lang="tr-TR" sz="1050" dirty="0">
                <a:latin typeface="+mj-lt"/>
              </a:rPr>
              <a:t> </a:t>
            </a:r>
            <a:r>
              <a:rPr lang="tr-TR" sz="1050" dirty="0" err="1">
                <a:latin typeface="+mj-lt"/>
              </a:rPr>
              <a:t>with</a:t>
            </a:r>
            <a:r>
              <a:rPr lang="tr-TR" sz="1050" dirty="0">
                <a:latin typeface="+mj-lt"/>
              </a:rPr>
              <a:t> </a:t>
            </a:r>
            <a:r>
              <a:rPr lang="tr-TR" sz="1050" dirty="0" err="1">
                <a:latin typeface="+mj-lt"/>
              </a:rPr>
              <a:t>alveolar</a:t>
            </a:r>
            <a:r>
              <a:rPr lang="tr-TR" sz="1050" dirty="0">
                <a:latin typeface="+mj-lt"/>
              </a:rPr>
              <a:t> </a:t>
            </a:r>
            <a:r>
              <a:rPr lang="tr-TR" sz="1050" dirty="0" err="1">
                <a:latin typeface="+mj-lt"/>
              </a:rPr>
              <a:t>infiltrates</a:t>
            </a:r>
            <a:r>
              <a:rPr lang="tr-TR" sz="1050" dirty="0">
                <a:latin typeface="+mj-lt"/>
              </a:rPr>
              <a:t> in the </a:t>
            </a:r>
            <a:r>
              <a:rPr lang="tr-TR" sz="1050" dirty="0" err="1">
                <a:latin typeface="+mj-lt"/>
              </a:rPr>
              <a:t>lower</a:t>
            </a:r>
            <a:r>
              <a:rPr lang="tr-TR" sz="1050" dirty="0">
                <a:latin typeface="+mj-lt"/>
              </a:rPr>
              <a:t> </a:t>
            </a:r>
            <a:r>
              <a:rPr lang="tr-TR" sz="1050" dirty="0" err="1">
                <a:latin typeface="+mj-lt"/>
              </a:rPr>
              <a:t>lungs</a:t>
            </a:r>
            <a:endParaRPr lang="tr-TR" sz="1050" dirty="0">
              <a:latin typeface="+mj-lt"/>
            </a:endParaRPr>
          </a:p>
        </p:txBody>
      </p:sp>
      <p:sp>
        <p:nvSpPr>
          <p:cNvPr id="21" name="20 Dikdörtgen"/>
          <p:cNvSpPr/>
          <p:nvPr/>
        </p:nvSpPr>
        <p:spPr>
          <a:xfrm>
            <a:off x="5283200" y="3219453"/>
            <a:ext cx="3759200" cy="577081"/>
          </a:xfrm>
          <a:prstGeom prst="rect">
            <a:avLst/>
          </a:prstGeom>
        </p:spPr>
        <p:txBody>
          <a:bodyPr wrap="square">
            <a:spAutoFit/>
          </a:bodyPr>
          <a:lstStyle/>
          <a:p>
            <a:pPr algn="ctr">
              <a:lnSpc>
                <a:spcPct val="150000"/>
              </a:lnSpc>
            </a:pPr>
            <a:r>
              <a:rPr lang="tr-TR" sz="1050" dirty="0">
                <a:latin typeface="+mj-lt"/>
              </a:rPr>
              <a:t>(A) </a:t>
            </a:r>
            <a:r>
              <a:rPr lang="tr-TR" sz="1050" dirty="0" err="1">
                <a:latin typeface="+mj-lt"/>
              </a:rPr>
              <a:t>Day</a:t>
            </a:r>
            <a:r>
              <a:rPr lang="tr-TR" sz="1050" dirty="0">
                <a:latin typeface="+mj-lt"/>
              </a:rPr>
              <a:t> +8 PBSCT </a:t>
            </a:r>
            <a:r>
              <a:rPr lang="tr-TR" sz="1050" dirty="0" err="1">
                <a:latin typeface="+mj-lt"/>
              </a:rPr>
              <a:t>demonstrating</a:t>
            </a:r>
            <a:r>
              <a:rPr lang="tr-TR" sz="1050" dirty="0">
                <a:latin typeface="+mj-lt"/>
              </a:rPr>
              <a:t> </a:t>
            </a:r>
            <a:r>
              <a:rPr lang="tr-TR" sz="1050" dirty="0" err="1">
                <a:latin typeface="+mj-lt"/>
              </a:rPr>
              <a:t>relatively</a:t>
            </a:r>
            <a:r>
              <a:rPr lang="tr-TR" sz="1050" dirty="0">
                <a:latin typeface="+mj-lt"/>
              </a:rPr>
              <a:t> normal CXR </a:t>
            </a:r>
            <a:r>
              <a:rPr lang="tr-TR" sz="1050" dirty="0" err="1">
                <a:latin typeface="+mj-lt"/>
              </a:rPr>
              <a:t>despite</a:t>
            </a:r>
            <a:r>
              <a:rPr lang="tr-TR" sz="1050" dirty="0">
                <a:latin typeface="+mj-lt"/>
              </a:rPr>
              <a:t> </a:t>
            </a:r>
            <a:r>
              <a:rPr lang="tr-TR" sz="1050" dirty="0" err="1">
                <a:latin typeface="+mj-lt"/>
              </a:rPr>
              <a:t>fever</a:t>
            </a:r>
            <a:r>
              <a:rPr lang="tr-TR" sz="1050" dirty="0">
                <a:latin typeface="+mj-lt"/>
              </a:rPr>
              <a:t> and </a:t>
            </a:r>
            <a:r>
              <a:rPr lang="tr-TR" sz="1050" dirty="0" err="1">
                <a:latin typeface="+mj-lt"/>
              </a:rPr>
              <a:t>diarrhea</a:t>
            </a:r>
            <a:r>
              <a:rPr lang="tr-TR" sz="1050" dirty="0">
                <a:latin typeface="+mj-lt"/>
              </a:rPr>
              <a:t>. </a:t>
            </a:r>
          </a:p>
        </p:txBody>
      </p:sp>
      <p:pic>
        <p:nvPicPr>
          <p:cNvPr id="22" name="Picture 4"/>
          <p:cNvPicPr>
            <a:picLocks noChangeAspect="1" noChangeArrowheads="1"/>
          </p:cNvPicPr>
          <p:nvPr/>
        </p:nvPicPr>
        <p:blipFill>
          <a:blip r:embed="rId5" cstate="print"/>
          <a:srcRect/>
          <a:stretch>
            <a:fillRect/>
          </a:stretch>
        </p:blipFill>
        <p:spPr bwMode="auto">
          <a:xfrm>
            <a:off x="5689600" y="1390650"/>
            <a:ext cx="2946400" cy="1847850"/>
          </a:xfrm>
          <a:prstGeom prst="rect">
            <a:avLst/>
          </a:prstGeom>
          <a:noFill/>
          <a:ln w="9525">
            <a:noFill/>
            <a:miter lim="800000"/>
            <a:headEnd/>
            <a:tailEnd/>
          </a:ln>
        </p:spPr>
      </p:pic>
      <p:pic>
        <p:nvPicPr>
          <p:cNvPr id="23" name="Picture 5"/>
          <p:cNvPicPr>
            <a:picLocks noChangeAspect="1" noChangeArrowheads="1"/>
          </p:cNvPicPr>
          <p:nvPr/>
        </p:nvPicPr>
        <p:blipFill>
          <a:blip r:embed="rId6" cstate="print"/>
          <a:srcRect/>
          <a:stretch>
            <a:fillRect/>
          </a:stretch>
        </p:blipFill>
        <p:spPr bwMode="auto">
          <a:xfrm>
            <a:off x="5689600" y="3886200"/>
            <a:ext cx="3048000" cy="1847850"/>
          </a:xfrm>
          <a:prstGeom prst="rect">
            <a:avLst/>
          </a:prstGeom>
          <a:noFill/>
          <a:ln w="9525">
            <a:noFill/>
            <a:miter lim="800000"/>
            <a:headEnd/>
            <a:tailEnd/>
          </a:ln>
        </p:spPr>
      </p:pic>
      <p:sp>
        <p:nvSpPr>
          <p:cNvPr id="14" name="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000" b="1" u="sng" dirty="0" err="1">
                <a:solidFill>
                  <a:srgbClr val="FF0000"/>
                </a:solidFill>
              </a:rPr>
              <a:t>Pulmonary</a:t>
            </a:r>
            <a:r>
              <a:rPr lang="tr-TR" sz="2000" b="1" u="sng" dirty="0">
                <a:solidFill>
                  <a:srgbClr val="FF0000"/>
                </a:solidFill>
              </a:rPr>
              <a:t> </a:t>
            </a:r>
            <a:r>
              <a:rPr lang="tr-TR" sz="2000" b="1" u="sng" dirty="0" err="1">
                <a:solidFill>
                  <a:srgbClr val="FF0000"/>
                </a:solidFill>
              </a:rPr>
              <a:t>Origin</a:t>
            </a:r>
            <a:r>
              <a:rPr lang="tr-TR" sz="2000" b="1" dirty="0">
                <a:solidFill>
                  <a:srgbClr val="FF0000"/>
                </a:solidFill>
              </a:rPr>
              <a:t> </a:t>
            </a:r>
            <a:r>
              <a:rPr lang="tr-TR" sz="2400" b="1" dirty="0">
                <a:solidFill>
                  <a:srgbClr val="FF0000"/>
                </a:solidFill>
              </a:rPr>
              <a:t>/ </a:t>
            </a:r>
            <a:r>
              <a:rPr lang="tr-TR" sz="2200" b="1" dirty="0">
                <a:solidFill>
                  <a:srgbClr val="FF0000"/>
                </a:solidFill>
                <a:latin typeface="Aharoni" pitchFamily="2" charset="-79"/>
                <a:cs typeface="Aharoni" pitchFamily="2" charset="-79"/>
              </a:rPr>
              <a:t>ENGRAFTMENT SYNDROME </a:t>
            </a:r>
          </a:p>
        </p:txBody>
      </p:sp>
    </p:spTree>
    <p:extLst>
      <p:ext uri="{BB962C8B-B14F-4D97-AF65-F5344CB8AC3E}">
        <p14:creationId xmlns:p14="http://schemas.microsoft.com/office/powerpoint/2010/main" val="6849685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1524000" y="1828800"/>
            <a:ext cx="7315200" cy="4191000"/>
          </a:xfrm>
          <a:prstGeom prst="rect">
            <a:avLst/>
          </a:prstGeom>
          <a:noFill/>
          <a:ln w="9525">
            <a:noFill/>
            <a:miter lim="800000"/>
            <a:headEnd/>
            <a:tailEnd/>
          </a:ln>
        </p:spPr>
      </p:pic>
      <p:sp>
        <p:nvSpPr>
          <p:cNvPr id="8" name="1 Başlık"/>
          <p:cNvSpPr txBox="1">
            <a:spLocks/>
          </p:cNvSpPr>
          <p:nvPr/>
        </p:nvSpPr>
        <p:spPr>
          <a:xfrm>
            <a:off x="1828800" y="1143000"/>
            <a:ext cx="2844800" cy="685800"/>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3200" b="1" u="sng" strike="noStrike" kern="1200" cap="none" spc="0" normalizeH="0" baseline="0" noProof="0" dirty="0">
                <a:ln>
                  <a:noFill/>
                </a:ln>
                <a:solidFill>
                  <a:srgbClr val="C00000"/>
                </a:solidFill>
                <a:effectLst/>
                <a:uLnTx/>
                <a:uFillTx/>
                <a:latin typeface="+mj-lt"/>
                <a:ea typeface="+mj-ea"/>
                <a:cs typeface="+mj-cs"/>
              </a:rPr>
              <a:t>CRP </a:t>
            </a:r>
            <a:r>
              <a:rPr kumimoji="0" lang="tr-TR" sz="3200" b="1" u="sng" strike="noStrike" kern="1200" cap="none" spc="0" normalizeH="0" baseline="0" noProof="0" dirty="0" err="1">
                <a:ln>
                  <a:noFill/>
                </a:ln>
                <a:solidFill>
                  <a:srgbClr val="C00000"/>
                </a:solidFill>
                <a:effectLst/>
                <a:uLnTx/>
                <a:uFillTx/>
                <a:latin typeface="+mj-lt"/>
                <a:ea typeface="+mj-ea"/>
                <a:cs typeface="+mj-cs"/>
              </a:rPr>
              <a:t>levels</a:t>
            </a:r>
            <a:r>
              <a:rPr kumimoji="0" lang="tr-TR" sz="3200" b="1" u="sng" strike="noStrike" kern="1200" cap="none" spc="0" normalizeH="0" noProof="0" dirty="0">
                <a:ln>
                  <a:noFill/>
                </a:ln>
                <a:solidFill>
                  <a:srgbClr val="C00000"/>
                </a:solidFill>
                <a:effectLst/>
                <a:uLnTx/>
                <a:uFillTx/>
                <a:latin typeface="+mj-lt"/>
                <a:ea typeface="+mj-ea"/>
                <a:cs typeface="+mj-cs"/>
              </a:rPr>
              <a:t> …</a:t>
            </a:r>
            <a:endParaRPr kumimoji="0" lang="tr-TR" sz="3200" b="1" u="sng" strike="noStrike" kern="1200" cap="none" spc="0" normalizeH="0" baseline="0" noProof="0" dirty="0">
              <a:ln>
                <a:noFill/>
              </a:ln>
              <a:solidFill>
                <a:srgbClr val="C00000"/>
              </a:solidFill>
              <a:effectLst/>
              <a:uLnTx/>
              <a:uFillTx/>
              <a:latin typeface="+mj-lt"/>
              <a:ea typeface="+mj-ea"/>
              <a:cs typeface="+mj-cs"/>
            </a:endParaRPr>
          </a:p>
        </p:txBody>
      </p:sp>
      <p:sp>
        <p:nvSpPr>
          <p:cNvPr id="2" name="Rectangle 1"/>
          <p:cNvSpPr/>
          <p:nvPr/>
        </p:nvSpPr>
        <p:spPr>
          <a:xfrm>
            <a:off x="1371600" y="6400800"/>
            <a:ext cx="9829800" cy="369332"/>
          </a:xfrm>
          <a:prstGeom prst="rect">
            <a:avLst/>
          </a:prstGeom>
        </p:spPr>
        <p:txBody>
          <a:bodyPr wrap="square">
            <a:spAutoFit/>
          </a:bodyPr>
          <a:lstStyle/>
          <a:p>
            <a:r>
              <a:rPr lang="en-US" dirty="0"/>
              <a:t>A sudden and significant increase in the level of C-reactive protein can help to establish the diagnosis</a:t>
            </a:r>
            <a:endParaRPr lang="tr-TR" dirty="0"/>
          </a:p>
        </p:txBody>
      </p:sp>
      <p:sp>
        <p:nvSpPr>
          <p:cNvPr id="9" name="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000" b="1" u="sng" dirty="0" err="1">
                <a:solidFill>
                  <a:srgbClr val="FF0000"/>
                </a:solidFill>
              </a:rPr>
              <a:t>Pulmonary</a:t>
            </a:r>
            <a:r>
              <a:rPr lang="tr-TR" sz="2000" b="1" u="sng" dirty="0">
                <a:solidFill>
                  <a:srgbClr val="FF0000"/>
                </a:solidFill>
              </a:rPr>
              <a:t> </a:t>
            </a:r>
            <a:r>
              <a:rPr lang="tr-TR" sz="2000" b="1" u="sng" dirty="0" err="1">
                <a:solidFill>
                  <a:srgbClr val="FF0000"/>
                </a:solidFill>
              </a:rPr>
              <a:t>Origin</a:t>
            </a:r>
            <a:r>
              <a:rPr lang="tr-TR" sz="2000" b="1" dirty="0">
                <a:solidFill>
                  <a:srgbClr val="FF0000"/>
                </a:solidFill>
              </a:rPr>
              <a:t> </a:t>
            </a:r>
            <a:r>
              <a:rPr lang="tr-TR" sz="2400" b="1" dirty="0">
                <a:solidFill>
                  <a:srgbClr val="FF0000"/>
                </a:solidFill>
              </a:rPr>
              <a:t>/ </a:t>
            </a:r>
            <a:r>
              <a:rPr lang="tr-TR" sz="2200" b="1" dirty="0">
                <a:solidFill>
                  <a:srgbClr val="FF0000"/>
                </a:solidFill>
                <a:latin typeface="Aharoni" pitchFamily="2" charset="-79"/>
                <a:cs typeface="Aharoni" pitchFamily="2" charset="-79"/>
              </a:rPr>
              <a:t>ENGRAFTMENT SYNDROME </a:t>
            </a:r>
          </a:p>
        </p:txBody>
      </p:sp>
    </p:spTree>
    <p:extLst>
      <p:ext uri="{BB962C8B-B14F-4D97-AF65-F5344CB8AC3E}">
        <p14:creationId xmlns:p14="http://schemas.microsoft.com/office/powerpoint/2010/main" val="18357337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Dikdörtgen"/>
          <p:cNvSpPr/>
          <p:nvPr/>
        </p:nvSpPr>
        <p:spPr>
          <a:xfrm>
            <a:off x="533400" y="1447800"/>
            <a:ext cx="11506200" cy="6001643"/>
          </a:xfrm>
          <a:prstGeom prst="rect">
            <a:avLst/>
          </a:prstGeom>
          <a:solidFill>
            <a:schemeClr val="bg1"/>
          </a:solidFill>
        </p:spPr>
        <p:txBody>
          <a:bodyPr wrap="square">
            <a:spAutoFit/>
          </a:bodyPr>
          <a:lstStyle/>
          <a:p>
            <a:pPr>
              <a:lnSpc>
                <a:spcPct val="200000"/>
              </a:lnSpc>
            </a:pPr>
            <a:endParaRPr lang="tr-TR" sz="2400" dirty="0">
              <a:latin typeface="+mj-lt"/>
            </a:endParaRPr>
          </a:p>
          <a:p>
            <a:pPr marL="457200" indent="-457200">
              <a:lnSpc>
                <a:spcPct val="200000"/>
              </a:lnSpc>
              <a:buFont typeface="+mj-lt"/>
              <a:buAutoNum type="arabicPeriod"/>
            </a:pPr>
            <a:r>
              <a:rPr lang="en-US" sz="2400" dirty="0"/>
              <a:t>Early </a:t>
            </a:r>
            <a:r>
              <a:rPr lang="en-US" sz="2400" dirty="0" err="1"/>
              <a:t>treatmant</a:t>
            </a:r>
            <a:r>
              <a:rPr lang="en-US" sz="2400" dirty="0"/>
              <a:t> with PND (1mg/kg/12h) 3 day, and rapidly tapered over 7-8 day</a:t>
            </a:r>
          </a:p>
          <a:p>
            <a:pPr marL="457200" indent="-457200">
              <a:lnSpc>
                <a:spcPct val="200000"/>
              </a:lnSpc>
              <a:buFont typeface="+mj-lt"/>
              <a:buAutoNum type="arabicPeriod"/>
            </a:pPr>
            <a:r>
              <a:rPr lang="en-US" sz="2400" dirty="0"/>
              <a:t>Complete resolution in 1–5 days in &gt;80% of the cases if steroids are introduced early. </a:t>
            </a:r>
          </a:p>
          <a:p>
            <a:pPr marL="457200" indent="-457200">
              <a:lnSpc>
                <a:spcPct val="200000"/>
              </a:lnSpc>
              <a:buFont typeface="+mj-lt"/>
              <a:buAutoNum type="arabicPeriod"/>
            </a:pPr>
            <a:r>
              <a:rPr lang="tr-TR" sz="2400" dirty="0" err="1"/>
              <a:t>Always</a:t>
            </a:r>
            <a:r>
              <a:rPr lang="tr-TR" sz="2400" dirty="0"/>
              <a:t> </a:t>
            </a:r>
            <a:r>
              <a:rPr lang="tr-TR" sz="2400" dirty="0" err="1"/>
              <a:t>broad</a:t>
            </a:r>
            <a:r>
              <a:rPr lang="tr-TR" sz="2400" dirty="0"/>
              <a:t> </a:t>
            </a:r>
            <a:r>
              <a:rPr lang="tr-TR" sz="2400" dirty="0" err="1"/>
              <a:t>spectrum</a:t>
            </a:r>
            <a:r>
              <a:rPr lang="tr-TR" sz="2400" dirty="0"/>
              <a:t> </a:t>
            </a:r>
            <a:r>
              <a:rPr lang="tr-TR" sz="2400" dirty="0" err="1"/>
              <a:t>ATBs</a:t>
            </a:r>
            <a:endParaRPr lang="tr-TR" sz="2400" dirty="0"/>
          </a:p>
          <a:p>
            <a:pPr marL="457200" indent="-457200">
              <a:lnSpc>
                <a:spcPct val="200000"/>
              </a:lnSpc>
              <a:buFont typeface="+mj-lt"/>
              <a:buAutoNum type="arabicPeriod"/>
            </a:pPr>
            <a:r>
              <a:rPr lang="tr-TR" sz="2400" dirty="0" err="1"/>
              <a:t>In</a:t>
            </a:r>
            <a:r>
              <a:rPr lang="tr-TR" sz="2400" dirty="0"/>
              <a:t> </a:t>
            </a:r>
            <a:r>
              <a:rPr lang="tr-TR" sz="2400" dirty="0" err="1"/>
              <a:t>all</a:t>
            </a:r>
            <a:r>
              <a:rPr lang="tr-TR" sz="2400" dirty="0"/>
              <a:t> </a:t>
            </a:r>
            <a:r>
              <a:rPr lang="tr-TR" sz="2400" dirty="0" err="1"/>
              <a:t>cases</a:t>
            </a:r>
            <a:r>
              <a:rPr lang="tr-TR" sz="2400" dirty="0"/>
              <a:t> CRP </a:t>
            </a:r>
            <a:r>
              <a:rPr lang="tr-TR" sz="2400" dirty="0" err="1"/>
              <a:t>values</a:t>
            </a:r>
            <a:r>
              <a:rPr lang="tr-TR" sz="2400" dirty="0"/>
              <a:t> </a:t>
            </a:r>
            <a:r>
              <a:rPr lang="tr-TR" sz="2400" dirty="0" err="1"/>
              <a:t>return</a:t>
            </a:r>
            <a:r>
              <a:rPr lang="tr-TR" sz="2400" dirty="0"/>
              <a:t> </a:t>
            </a:r>
            <a:r>
              <a:rPr lang="tr-TR" sz="2400" dirty="0" err="1"/>
              <a:t>to</a:t>
            </a:r>
            <a:r>
              <a:rPr lang="tr-TR" sz="2400" dirty="0"/>
              <a:t> </a:t>
            </a:r>
            <a:r>
              <a:rPr lang="tr-TR" sz="2400" dirty="0" err="1"/>
              <a:t>the</a:t>
            </a:r>
            <a:r>
              <a:rPr lang="tr-TR" sz="2400" dirty="0"/>
              <a:t> normal</a:t>
            </a:r>
          </a:p>
          <a:p>
            <a:pPr marL="457200" indent="-457200">
              <a:lnSpc>
                <a:spcPct val="200000"/>
              </a:lnSpc>
              <a:buFont typeface="+mj-lt"/>
              <a:buAutoNum type="arabicPeriod"/>
            </a:pPr>
            <a:r>
              <a:rPr lang="en-US" sz="2400" dirty="0"/>
              <a:t>In some cases the symptoms (fever &amp;skin rash) reappear after stopping steroid therapy.</a:t>
            </a:r>
          </a:p>
          <a:p>
            <a:pPr>
              <a:lnSpc>
                <a:spcPct val="200000"/>
              </a:lnSpc>
            </a:pPr>
            <a:endParaRPr lang="tr-TR" sz="2400" dirty="0">
              <a:latin typeface="+mj-lt"/>
            </a:endParaRPr>
          </a:p>
          <a:p>
            <a:pPr>
              <a:lnSpc>
                <a:spcPct val="200000"/>
              </a:lnSpc>
            </a:pPr>
            <a:endParaRPr lang="en-US" sz="2400" dirty="0">
              <a:latin typeface="+mj-lt"/>
            </a:endParaRPr>
          </a:p>
        </p:txBody>
      </p:sp>
      <p:sp>
        <p:nvSpPr>
          <p:cNvPr id="11" name="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000" b="1" u="sng" dirty="0" err="1">
                <a:solidFill>
                  <a:srgbClr val="FF0000"/>
                </a:solidFill>
              </a:rPr>
              <a:t>Pulmonary</a:t>
            </a:r>
            <a:r>
              <a:rPr lang="tr-TR" sz="2000" b="1" u="sng" dirty="0">
                <a:solidFill>
                  <a:srgbClr val="FF0000"/>
                </a:solidFill>
              </a:rPr>
              <a:t> </a:t>
            </a:r>
            <a:r>
              <a:rPr lang="tr-TR" sz="2000" b="1" u="sng" dirty="0" err="1">
                <a:solidFill>
                  <a:srgbClr val="FF0000"/>
                </a:solidFill>
              </a:rPr>
              <a:t>Origin</a:t>
            </a:r>
            <a:r>
              <a:rPr lang="tr-TR" sz="2000" b="1" dirty="0">
                <a:solidFill>
                  <a:srgbClr val="FF0000"/>
                </a:solidFill>
              </a:rPr>
              <a:t> </a:t>
            </a:r>
            <a:r>
              <a:rPr lang="tr-TR" sz="2400" b="1" dirty="0">
                <a:solidFill>
                  <a:srgbClr val="FF0000"/>
                </a:solidFill>
              </a:rPr>
              <a:t>/ </a:t>
            </a:r>
            <a:r>
              <a:rPr lang="tr-TR" sz="2200" b="1" dirty="0">
                <a:solidFill>
                  <a:srgbClr val="FF0000"/>
                </a:solidFill>
                <a:latin typeface="Aharoni" pitchFamily="2" charset="-79"/>
                <a:cs typeface="Aharoni" pitchFamily="2" charset="-79"/>
              </a:rPr>
              <a:t>ENGRAFTMENT SYNDROME </a:t>
            </a:r>
          </a:p>
        </p:txBody>
      </p:sp>
      <p:sp>
        <p:nvSpPr>
          <p:cNvPr id="6" name="1 Başlık"/>
          <p:cNvSpPr txBox="1">
            <a:spLocks/>
          </p:cNvSpPr>
          <p:nvPr/>
        </p:nvSpPr>
        <p:spPr>
          <a:xfrm>
            <a:off x="533400" y="1447800"/>
            <a:ext cx="2844800" cy="685800"/>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3600" b="1" u="sng" strike="noStrike" kern="1200" cap="none" spc="0" normalizeH="0" baseline="0" noProof="0" dirty="0">
                <a:ln>
                  <a:noFill/>
                </a:ln>
                <a:solidFill>
                  <a:srgbClr val="C00000"/>
                </a:solidFill>
                <a:effectLst/>
                <a:uLnTx/>
                <a:uFillTx/>
                <a:latin typeface="+mj-lt"/>
                <a:ea typeface="+mj-ea"/>
                <a:cs typeface="+mj-cs"/>
              </a:rPr>
              <a:t>Treatment</a:t>
            </a:r>
          </a:p>
        </p:txBody>
      </p:sp>
    </p:spTree>
    <p:extLst>
      <p:ext uri="{BB962C8B-B14F-4D97-AF65-F5344CB8AC3E}">
        <p14:creationId xmlns:p14="http://schemas.microsoft.com/office/powerpoint/2010/main" val="6572750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4419600" y="1524000"/>
            <a:ext cx="2819400" cy="2514600"/>
          </a:xfrm>
          <a:prstGeom prst="rect">
            <a:avLst/>
          </a:prstGeom>
          <a:noFill/>
          <a:ln w="9525">
            <a:noFill/>
            <a:miter lim="800000"/>
            <a:headEnd/>
            <a:tailEnd/>
          </a:ln>
        </p:spPr>
      </p:pic>
      <p:sp>
        <p:nvSpPr>
          <p:cNvPr id="7" name="6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en-US" b="1" dirty="0">
                <a:latin typeface="+mj-lt"/>
              </a:rPr>
              <a:t>3. Early complications of </a:t>
            </a:r>
            <a:r>
              <a:rPr lang="en-US" b="1" dirty="0" err="1">
                <a:latin typeface="+mj-lt"/>
              </a:rPr>
              <a:t>Vasc</a:t>
            </a:r>
            <a:r>
              <a:rPr lang="en-US" b="1" dirty="0">
                <a:latin typeface="+mj-lt"/>
              </a:rPr>
              <a:t>. / </a:t>
            </a:r>
            <a:r>
              <a:rPr lang="en-US" b="1" dirty="0" err="1">
                <a:latin typeface="+mj-lt"/>
              </a:rPr>
              <a:t>Pulm</a:t>
            </a:r>
            <a:r>
              <a:rPr lang="en-US" b="1" dirty="0">
                <a:latin typeface="+mj-lt"/>
              </a:rPr>
              <a:t>. Origin</a:t>
            </a:r>
          </a:p>
        </p:txBody>
      </p:sp>
      <p:sp>
        <p:nvSpPr>
          <p:cNvPr id="8"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000" b="1" u="sng" dirty="0">
                <a:solidFill>
                  <a:srgbClr val="C00000"/>
                </a:solidFill>
              </a:rPr>
              <a:t>Pulmonary Origin</a:t>
            </a:r>
            <a:r>
              <a:rPr lang="tr-TR" sz="2000" b="1" dirty="0">
                <a:solidFill>
                  <a:srgbClr val="C00000"/>
                </a:solidFill>
              </a:rPr>
              <a:t>  / DIFFUSE ALVEOLAR HEMORRHAGE </a:t>
            </a:r>
          </a:p>
        </p:txBody>
      </p:sp>
      <p:sp>
        <p:nvSpPr>
          <p:cNvPr id="9" name="5 Dikdörtgen"/>
          <p:cNvSpPr/>
          <p:nvPr/>
        </p:nvSpPr>
        <p:spPr>
          <a:xfrm>
            <a:off x="0" y="3657600"/>
            <a:ext cx="12115800" cy="3760004"/>
          </a:xfrm>
          <a:prstGeom prst="rect">
            <a:avLst/>
          </a:prstGeom>
        </p:spPr>
        <p:txBody>
          <a:bodyPr wrap="square">
            <a:spAutoFit/>
          </a:bodyPr>
          <a:lstStyle/>
          <a:p>
            <a:pPr algn="ctr">
              <a:lnSpc>
                <a:spcPct val="150000"/>
              </a:lnSpc>
            </a:pPr>
            <a:r>
              <a:rPr lang="en-US" sz="2000" dirty="0">
                <a:latin typeface="+mj-lt"/>
              </a:rPr>
              <a:t/>
            </a:r>
            <a:br>
              <a:rPr lang="en-US" sz="2000" dirty="0">
                <a:latin typeface="+mj-lt"/>
              </a:rPr>
            </a:br>
            <a:r>
              <a:rPr lang="en-US" sz="2000" dirty="0">
                <a:latin typeface="+mj-lt"/>
              </a:rPr>
              <a:t>DAH seems to originate from the disruption of the alveolar–capillary basement membrane by conditioning,</a:t>
            </a:r>
          </a:p>
          <a:p>
            <a:pPr algn="ctr">
              <a:lnSpc>
                <a:spcPct val="150000"/>
              </a:lnSpc>
            </a:pPr>
            <a:r>
              <a:rPr lang="en-US" sz="2000" dirty="0">
                <a:latin typeface="+mj-lt"/>
              </a:rPr>
              <a:t> immune-mediated events and the return of neutrophils with marrow recovery.</a:t>
            </a:r>
            <a:r>
              <a:rPr lang="tr-TR" sz="2000" dirty="0">
                <a:latin typeface="+mj-lt"/>
              </a:rPr>
              <a:t> </a:t>
            </a:r>
          </a:p>
          <a:p>
            <a:pPr algn="ctr">
              <a:lnSpc>
                <a:spcPct val="150000"/>
              </a:lnSpc>
            </a:pPr>
            <a:r>
              <a:rPr lang="en-US" sz="2000" dirty="0">
                <a:latin typeface="+mj-lt"/>
              </a:rPr>
              <a:t>The pathological observations on small arteries are very similar to those observed in veins affected by VOD</a:t>
            </a:r>
          </a:p>
          <a:p>
            <a:pPr algn="ctr">
              <a:lnSpc>
                <a:spcPct val="150000"/>
              </a:lnSpc>
            </a:pPr>
            <a:r>
              <a:rPr lang="en-US" sz="2000" dirty="0">
                <a:solidFill>
                  <a:srgbClr val="FF0000"/>
                </a:solidFill>
              </a:rPr>
              <a:t>DAH is not related to low platelet counts. </a:t>
            </a:r>
            <a:endParaRPr lang="tr-TR" sz="2000" dirty="0">
              <a:solidFill>
                <a:srgbClr val="FF0000"/>
              </a:solidFill>
            </a:endParaRPr>
          </a:p>
          <a:p>
            <a:pPr algn="ctr">
              <a:lnSpc>
                <a:spcPct val="150000"/>
              </a:lnSpc>
            </a:pPr>
            <a:endParaRPr lang="en-US" sz="2000" dirty="0">
              <a:latin typeface="+mj-lt"/>
            </a:endParaRPr>
          </a:p>
          <a:p>
            <a:pPr algn="ctr">
              <a:lnSpc>
                <a:spcPct val="150000"/>
              </a:lnSpc>
            </a:pPr>
            <a:r>
              <a:rPr lang="en-US" sz="2000" dirty="0">
                <a:latin typeface="+mj-lt"/>
              </a:rPr>
              <a:t/>
            </a:r>
            <a:br>
              <a:rPr lang="en-US" sz="2000" dirty="0">
                <a:latin typeface="+mj-lt"/>
              </a:rPr>
            </a:br>
            <a:endParaRPr lang="en-US" sz="2000" dirty="0">
              <a:latin typeface="+mj-lt"/>
            </a:endParaRPr>
          </a:p>
        </p:txBody>
      </p:sp>
    </p:spTree>
    <p:extLst>
      <p:ext uri="{BB962C8B-B14F-4D97-AF65-F5344CB8AC3E}">
        <p14:creationId xmlns:p14="http://schemas.microsoft.com/office/powerpoint/2010/main" val="34249799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228600" y="3687901"/>
            <a:ext cx="11277600" cy="2569935"/>
          </a:xfrm>
          <a:prstGeom prst="rect">
            <a:avLst/>
          </a:prstGeom>
        </p:spPr>
        <p:txBody>
          <a:bodyPr wrap="square">
            <a:spAutoFit/>
          </a:bodyPr>
          <a:lstStyle/>
          <a:p>
            <a:pPr>
              <a:lnSpc>
                <a:spcPct val="200000"/>
              </a:lnSpc>
            </a:pPr>
            <a:r>
              <a:rPr lang="en-US" sz="2800" i="1" u="sng" dirty="0">
                <a:solidFill>
                  <a:schemeClr val="accent3"/>
                </a:solidFill>
                <a:latin typeface="+mj-lt"/>
              </a:rPr>
              <a:t>Diagnosis</a:t>
            </a:r>
            <a:r>
              <a:rPr lang="en-US" dirty="0">
                <a:latin typeface="+mj-lt"/>
              </a:rPr>
              <a:t/>
            </a:r>
            <a:br>
              <a:rPr lang="en-US" dirty="0">
                <a:latin typeface="+mj-lt"/>
              </a:rPr>
            </a:br>
            <a:r>
              <a:rPr lang="en-US" dirty="0">
                <a:latin typeface="+mj-lt"/>
              </a:rPr>
              <a:t>This is based on</a:t>
            </a:r>
            <a:r>
              <a:rPr lang="tr-TR" dirty="0">
                <a:latin typeface="+mj-lt"/>
              </a:rPr>
              <a:t> </a:t>
            </a:r>
            <a:r>
              <a:rPr lang="en-US" b="1" dirty="0">
                <a:latin typeface="+mj-lt"/>
              </a:rPr>
              <a:t>Chest X-ray </a:t>
            </a:r>
            <a:r>
              <a:rPr lang="tr-TR" b="1" dirty="0">
                <a:latin typeface="+mj-lt"/>
              </a:rPr>
              <a:t>/</a:t>
            </a:r>
            <a:r>
              <a:rPr lang="en-US" b="1" dirty="0">
                <a:latin typeface="+mj-lt"/>
              </a:rPr>
              <a:t>CT </a:t>
            </a:r>
          </a:p>
          <a:p>
            <a:pPr>
              <a:lnSpc>
                <a:spcPct val="200000"/>
              </a:lnSpc>
            </a:pPr>
            <a:r>
              <a:rPr lang="en-US" b="1" dirty="0">
                <a:solidFill>
                  <a:srgbClr val="FF0000"/>
                </a:solidFill>
                <a:latin typeface="+mj-lt"/>
              </a:rPr>
              <a:t>BAL findings</a:t>
            </a:r>
            <a:r>
              <a:rPr lang="en-US" b="1" dirty="0">
                <a:latin typeface="+mj-lt"/>
              </a:rPr>
              <a:t> </a:t>
            </a:r>
            <a:r>
              <a:rPr lang="tr-TR" b="1" dirty="0">
                <a:latin typeface="+mj-lt"/>
              </a:rPr>
              <a:t> </a:t>
            </a:r>
            <a:r>
              <a:rPr lang="tr-TR" dirty="0">
                <a:latin typeface="+mj-lt"/>
              </a:rPr>
              <a:t>(</a:t>
            </a:r>
            <a:r>
              <a:rPr lang="en-US" dirty="0">
                <a:latin typeface="+mj-lt"/>
              </a:rPr>
              <a:t>progressively bloodier </a:t>
            </a:r>
            <a:r>
              <a:rPr lang="tr-TR" dirty="0">
                <a:latin typeface="+mj-lt"/>
              </a:rPr>
              <a:t>) </a:t>
            </a:r>
            <a:r>
              <a:rPr lang="en-US" dirty="0">
                <a:latin typeface="+mj-lt"/>
              </a:rPr>
              <a:t>but not attributable to infection (absence of pathogens in BAL), on thrombocytopenia, fluid overload or heart failure. </a:t>
            </a:r>
            <a:endParaRPr lang="tr-TR" dirty="0">
              <a:latin typeface="+mj-lt"/>
            </a:endParaRPr>
          </a:p>
        </p:txBody>
      </p:sp>
      <p:pic>
        <p:nvPicPr>
          <p:cNvPr id="164868" name="Picture 4" descr="The presence of hemosiderin-laden alveolar macrophages i ile ilgili görsel sonucu"/>
          <p:cNvPicPr>
            <a:picLocks noChangeAspect="1" noChangeArrowheads="1"/>
          </p:cNvPicPr>
          <p:nvPr/>
        </p:nvPicPr>
        <p:blipFill>
          <a:blip r:embed="rId3" cstate="print"/>
          <a:srcRect/>
          <a:stretch>
            <a:fillRect/>
          </a:stretch>
        </p:blipFill>
        <p:spPr bwMode="auto">
          <a:xfrm>
            <a:off x="5715000" y="762000"/>
            <a:ext cx="5740400" cy="3200400"/>
          </a:xfrm>
          <a:prstGeom prst="rect">
            <a:avLst/>
          </a:prstGeom>
          <a:noFill/>
        </p:spPr>
      </p:pic>
      <p:sp>
        <p:nvSpPr>
          <p:cNvPr id="9" name="8 Dikdörtgen"/>
          <p:cNvSpPr/>
          <p:nvPr/>
        </p:nvSpPr>
        <p:spPr>
          <a:xfrm>
            <a:off x="5715000" y="4038600"/>
            <a:ext cx="5638800" cy="261610"/>
          </a:xfrm>
          <a:prstGeom prst="rect">
            <a:avLst/>
          </a:prstGeom>
        </p:spPr>
        <p:txBody>
          <a:bodyPr wrap="square">
            <a:spAutoFit/>
          </a:bodyPr>
          <a:lstStyle/>
          <a:p>
            <a:r>
              <a:rPr lang="tr-TR" sz="1100" dirty="0" err="1"/>
              <a:t>Hemosiderin</a:t>
            </a:r>
            <a:r>
              <a:rPr lang="tr-TR" sz="1100" dirty="0"/>
              <a:t>-laden </a:t>
            </a:r>
            <a:r>
              <a:rPr lang="tr-TR" sz="1100" dirty="0" err="1"/>
              <a:t>macrophages</a:t>
            </a:r>
            <a:r>
              <a:rPr lang="tr-TR" sz="1100" dirty="0"/>
              <a:t> in the </a:t>
            </a:r>
            <a:r>
              <a:rPr lang="tr-TR" sz="1100" dirty="0" err="1"/>
              <a:t>lung</a:t>
            </a:r>
            <a:r>
              <a:rPr lang="tr-TR" sz="1100" dirty="0"/>
              <a:t>.</a:t>
            </a:r>
          </a:p>
        </p:txBody>
      </p:sp>
      <p:sp>
        <p:nvSpPr>
          <p:cNvPr id="10" name="12 Dikdörtgen"/>
          <p:cNvSpPr/>
          <p:nvPr/>
        </p:nvSpPr>
        <p:spPr>
          <a:xfrm>
            <a:off x="304800" y="762000"/>
            <a:ext cx="4876800" cy="1447800"/>
          </a:xfrm>
          <a:prstGeom prst="rect">
            <a:avLst/>
          </a:prstGeom>
          <a:solidFill>
            <a:schemeClr val="accent1">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7 Dikdörtgen"/>
          <p:cNvSpPr/>
          <p:nvPr/>
        </p:nvSpPr>
        <p:spPr>
          <a:xfrm>
            <a:off x="406400" y="838200"/>
            <a:ext cx="6400800" cy="646331"/>
          </a:xfrm>
          <a:prstGeom prst="rect">
            <a:avLst/>
          </a:prstGeom>
        </p:spPr>
        <p:txBody>
          <a:bodyPr wrap="square">
            <a:spAutoFit/>
          </a:bodyPr>
          <a:lstStyle/>
          <a:p>
            <a:r>
              <a:rPr lang="en-US" dirty="0">
                <a:solidFill>
                  <a:schemeClr val="accent3"/>
                </a:solidFill>
                <a:latin typeface="+mj-lt"/>
              </a:rPr>
              <a:t>The reported incidence ranges from</a:t>
            </a:r>
            <a:r>
              <a:rPr lang="tr-TR" dirty="0">
                <a:solidFill>
                  <a:schemeClr val="accent3"/>
                </a:solidFill>
                <a:latin typeface="+mj-lt"/>
              </a:rPr>
              <a:t>;</a:t>
            </a:r>
            <a:r>
              <a:rPr lang="en-US" dirty="0">
                <a:solidFill>
                  <a:schemeClr val="accent3"/>
                </a:solidFill>
                <a:latin typeface="+mj-lt"/>
              </a:rPr>
              <a:t> </a:t>
            </a:r>
            <a:endParaRPr lang="tr-TR" dirty="0">
              <a:solidFill>
                <a:schemeClr val="accent3"/>
              </a:solidFill>
              <a:latin typeface="+mj-lt"/>
            </a:endParaRPr>
          </a:p>
          <a:p>
            <a:endParaRPr lang="tr-TR" b="1" dirty="0">
              <a:solidFill>
                <a:schemeClr val="accent3"/>
              </a:solidFill>
            </a:endParaRPr>
          </a:p>
        </p:txBody>
      </p:sp>
      <p:sp>
        <p:nvSpPr>
          <p:cNvPr id="14" name="8 Dikdörtgen"/>
          <p:cNvSpPr/>
          <p:nvPr/>
        </p:nvSpPr>
        <p:spPr>
          <a:xfrm>
            <a:off x="609600" y="1143000"/>
            <a:ext cx="5791200" cy="830997"/>
          </a:xfrm>
          <a:prstGeom prst="rect">
            <a:avLst/>
          </a:prstGeom>
        </p:spPr>
        <p:txBody>
          <a:bodyPr wrap="square">
            <a:spAutoFit/>
          </a:bodyPr>
          <a:lstStyle/>
          <a:p>
            <a:pPr>
              <a:lnSpc>
                <a:spcPct val="150000"/>
              </a:lnSpc>
              <a:buFont typeface="Wingdings" pitchFamily="2" charset="2"/>
              <a:buChar char="§"/>
            </a:pPr>
            <a:r>
              <a:rPr lang="tr-TR" sz="1600" dirty="0">
                <a:latin typeface="+mj-lt"/>
              </a:rPr>
              <a:t> </a:t>
            </a:r>
            <a:r>
              <a:rPr lang="en-US" sz="1600" dirty="0">
                <a:latin typeface="+mj-lt"/>
              </a:rPr>
              <a:t>1% to 21% in cases of auto-HSCT and from </a:t>
            </a:r>
            <a:endParaRPr lang="tr-TR" sz="1600" dirty="0">
              <a:latin typeface="+mj-lt"/>
            </a:endParaRPr>
          </a:p>
          <a:p>
            <a:pPr>
              <a:lnSpc>
                <a:spcPct val="150000"/>
              </a:lnSpc>
              <a:buFont typeface="Wingdings" pitchFamily="2" charset="2"/>
              <a:buChar char="§"/>
            </a:pPr>
            <a:r>
              <a:rPr lang="tr-TR" sz="1600" dirty="0">
                <a:latin typeface="+mj-lt"/>
              </a:rPr>
              <a:t> </a:t>
            </a:r>
            <a:r>
              <a:rPr lang="en-US" sz="1600" dirty="0">
                <a:latin typeface="+mj-lt"/>
              </a:rPr>
              <a:t>2% to 17% in cases of </a:t>
            </a:r>
            <a:r>
              <a:rPr lang="en-US" sz="1600" dirty="0" err="1">
                <a:latin typeface="+mj-lt"/>
              </a:rPr>
              <a:t>allo</a:t>
            </a:r>
            <a:r>
              <a:rPr lang="en-US" sz="1600" dirty="0">
                <a:latin typeface="+mj-lt"/>
              </a:rPr>
              <a:t>-HSCT.</a:t>
            </a:r>
            <a:endParaRPr lang="tr-TR" sz="1600" dirty="0">
              <a:latin typeface="+mj-lt"/>
            </a:endParaRPr>
          </a:p>
        </p:txBody>
      </p:sp>
      <p:sp>
        <p:nvSpPr>
          <p:cNvPr id="15" name="9 Dikdörtgen"/>
          <p:cNvSpPr/>
          <p:nvPr/>
        </p:nvSpPr>
        <p:spPr>
          <a:xfrm>
            <a:off x="304800" y="2362200"/>
            <a:ext cx="4876800" cy="1477328"/>
          </a:xfrm>
          <a:prstGeom prst="rect">
            <a:avLst/>
          </a:prstGeom>
          <a:solidFill>
            <a:schemeClr val="bg2"/>
          </a:solidFill>
          <a:ln w="19050">
            <a:solidFill>
              <a:schemeClr val="bg2">
                <a:lumMod val="50000"/>
              </a:schemeClr>
            </a:solidFill>
          </a:ln>
        </p:spPr>
        <p:txBody>
          <a:bodyPr wrap="square">
            <a:spAutoFit/>
          </a:bodyPr>
          <a:lstStyle/>
          <a:p>
            <a:r>
              <a:rPr lang="en-US" b="1" i="1" dirty="0">
                <a:solidFill>
                  <a:schemeClr val="accent3"/>
                </a:solidFill>
                <a:latin typeface="+mj-lt"/>
              </a:rPr>
              <a:t>Risk factors</a:t>
            </a:r>
            <a:r>
              <a:rPr lang="en-US" dirty="0">
                <a:latin typeface="+mj-lt"/>
              </a:rPr>
              <a:t/>
            </a:r>
            <a:br>
              <a:rPr lang="en-US" dirty="0">
                <a:latin typeface="+mj-lt"/>
              </a:rPr>
            </a:br>
            <a:r>
              <a:rPr lang="en-US" dirty="0">
                <a:latin typeface="+mj-lt"/>
              </a:rPr>
              <a:t>Factors that </a:t>
            </a:r>
            <a:r>
              <a:rPr lang="en-US" dirty="0" err="1">
                <a:latin typeface="+mj-lt"/>
              </a:rPr>
              <a:t>favour</a:t>
            </a:r>
            <a:r>
              <a:rPr lang="en-US" dirty="0">
                <a:latin typeface="+mj-lt"/>
              </a:rPr>
              <a:t> this</a:t>
            </a:r>
            <a:r>
              <a:rPr lang="tr-TR" dirty="0">
                <a:latin typeface="+mj-lt"/>
              </a:rPr>
              <a:t>;</a:t>
            </a:r>
            <a:r>
              <a:rPr lang="en-US" dirty="0">
                <a:latin typeface="+mj-lt"/>
              </a:rPr>
              <a:t> complication are </a:t>
            </a:r>
            <a:endParaRPr lang="tr-TR" dirty="0">
              <a:latin typeface="+mj-lt"/>
            </a:endParaRPr>
          </a:p>
          <a:p>
            <a:pPr marL="342900" indent="-342900">
              <a:buFont typeface="+mj-lt"/>
              <a:buAutoNum type="arabicPeriod"/>
            </a:pPr>
            <a:r>
              <a:rPr lang="tr-TR" dirty="0">
                <a:latin typeface="+mj-lt"/>
              </a:rPr>
              <a:t>O</a:t>
            </a:r>
            <a:r>
              <a:rPr lang="en-US" dirty="0" err="1">
                <a:latin typeface="+mj-lt"/>
              </a:rPr>
              <a:t>lder</a:t>
            </a:r>
            <a:r>
              <a:rPr lang="en-US" dirty="0">
                <a:latin typeface="+mj-lt"/>
              </a:rPr>
              <a:t> age, </a:t>
            </a:r>
            <a:endParaRPr lang="tr-TR" dirty="0">
              <a:latin typeface="+mj-lt"/>
            </a:endParaRPr>
          </a:p>
          <a:p>
            <a:pPr marL="342900" indent="-342900">
              <a:buFont typeface="+mj-lt"/>
              <a:buAutoNum type="arabicPeriod"/>
            </a:pPr>
            <a:r>
              <a:rPr lang="tr-TR" dirty="0">
                <a:latin typeface="+mj-lt"/>
              </a:rPr>
              <a:t>P</a:t>
            </a:r>
            <a:r>
              <a:rPr lang="en-US" dirty="0" err="1">
                <a:latin typeface="+mj-lt"/>
              </a:rPr>
              <a:t>revious</a:t>
            </a:r>
            <a:r>
              <a:rPr lang="en-US" dirty="0">
                <a:latin typeface="+mj-lt"/>
              </a:rPr>
              <a:t> thoracic radiation, </a:t>
            </a:r>
            <a:endParaRPr lang="tr-TR" dirty="0">
              <a:latin typeface="+mj-lt"/>
            </a:endParaRPr>
          </a:p>
          <a:p>
            <a:pPr marL="342900" indent="-342900">
              <a:buFont typeface="+mj-lt"/>
              <a:buAutoNum type="arabicPeriod"/>
            </a:pPr>
            <a:r>
              <a:rPr lang="en-US" dirty="0">
                <a:latin typeface="+mj-lt"/>
              </a:rPr>
              <a:t>TBI and myeloablative conditioning.</a:t>
            </a:r>
            <a:endParaRPr lang="tr-TR" dirty="0">
              <a:latin typeface="+mj-lt"/>
            </a:endParaRPr>
          </a:p>
        </p:txBody>
      </p:sp>
      <p:sp>
        <p:nvSpPr>
          <p:cNvPr id="16"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000" b="1" u="sng" dirty="0" err="1">
                <a:solidFill>
                  <a:srgbClr val="C00000"/>
                </a:solidFill>
              </a:rPr>
              <a:t>Pulmonary</a:t>
            </a:r>
            <a:r>
              <a:rPr lang="tr-TR" sz="2000" b="1" u="sng" dirty="0">
                <a:solidFill>
                  <a:srgbClr val="C00000"/>
                </a:solidFill>
              </a:rPr>
              <a:t> </a:t>
            </a:r>
            <a:r>
              <a:rPr lang="tr-TR" sz="2000" b="1" u="sng" dirty="0" err="1">
                <a:solidFill>
                  <a:srgbClr val="C00000"/>
                </a:solidFill>
              </a:rPr>
              <a:t>Origin</a:t>
            </a:r>
            <a:r>
              <a:rPr lang="tr-TR" sz="2000" b="1" dirty="0">
                <a:solidFill>
                  <a:srgbClr val="C00000"/>
                </a:solidFill>
              </a:rPr>
              <a:t>  / DIFFUSE ALVEOLAR HEMORRHAGE </a:t>
            </a:r>
          </a:p>
        </p:txBody>
      </p:sp>
    </p:spTree>
    <p:extLst>
      <p:ext uri="{BB962C8B-B14F-4D97-AF65-F5344CB8AC3E}">
        <p14:creationId xmlns:p14="http://schemas.microsoft.com/office/powerpoint/2010/main" val="22943045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558800" y="2209800"/>
            <a:ext cx="11074400" cy="4093428"/>
          </a:xfrm>
          <a:prstGeom prst="rect">
            <a:avLst/>
          </a:prstGeom>
        </p:spPr>
        <p:txBody>
          <a:bodyPr wrap="square">
            <a:spAutoFit/>
          </a:bodyPr>
          <a:lstStyle/>
          <a:p>
            <a:pPr marL="342900" indent="-342900">
              <a:lnSpc>
                <a:spcPct val="200000"/>
              </a:lnSpc>
              <a:buFont typeface="+mj-lt"/>
              <a:buAutoNum type="arabicPeriod"/>
            </a:pPr>
            <a:r>
              <a:rPr lang="en-US" sz="2000" dirty="0">
                <a:latin typeface="+mj-lt"/>
              </a:rPr>
              <a:t>Shortness of breath and </a:t>
            </a:r>
            <a:endParaRPr lang="tr-TR" sz="2000" dirty="0">
              <a:latin typeface="+mj-lt"/>
            </a:endParaRPr>
          </a:p>
          <a:p>
            <a:pPr marL="342900" indent="-342900">
              <a:lnSpc>
                <a:spcPct val="200000"/>
              </a:lnSpc>
              <a:buFont typeface="+mj-lt"/>
              <a:buAutoNum type="arabicPeriod"/>
            </a:pPr>
            <a:r>
              <a:rPr lang="tr-TR" sz="2000" u="sng" dirty="0">
                <a:latin typeface="+mj-lt"/>
              </a:rPr>
              <a:t>N</a:t>
            </a:r>
            <a:r>
              <a:rPr lang="en-US" sz="2000" u="sng" dirty="0">
                <a:latin typeface="+mj-lt"/>
              </a:rPr>
              <a:t>on-productive coughing</a:t>
            </a:r>
            <a:r>
              <a:rPr lang="tr-TR" sz="2000" dirty="0">
                <a:latin typeface="+mj-lt"/>
              </a:rPr>
              <a:t> ( </a:t>
            </a:r>
            <a:r>
              <a:rPr lang="en-US" sz="2000" dirty="0" err="1">
                <a:solidFill>
                  <a:srgbClr val="FF0000"/>
                </a:solidFill>
                <a:latin typeface="+mj-lt"/>
              </a:rPr>
              <a:t>haemoptysis</a:t>
            </a:r>
            <a:r>
              <a:rPr lang="en-US" sz="2000" dirty="0">
                <a:solidFill>
                  <a:srgbClr val="FF0000"/>
                </a:solidFill>
                <a:latin typeface="+mj-lt"/>
              </a:rPr>
              <a:t> is rare</a:t>
            </a:r>
            <a:r>
              <a:rPr lang="tr-TR" sz="2000" dirty="0">
                <a:latin typeface="+mj-lt"/>
              </a:rPr>
              <a:t>)</a:t>
            </a:r>
          </a:p>
          <a:p>
            <a:pPr marL="342900" indent="-342900">
              <a:lnSpc>
                <a:spcPct val="200000"/>
              </a:lnSpc>
              <a:buFont typeface="+mj-lt"/>
              <a:buAutoNum type="arabicPeriod"/>
            </a:pPr>
            <a:r>
              <a:rPr lang="tr-TR" sz="2000" dirty="0">
                <a:latin typeface="+mj-lt"/>
              </a:rPr>
              <a:t>w</a:t>
            </a:r>
            <a:r>
              <a:rPr lang="en-US" sz="2000" dirty="0" err="1">
                <a:latin typeface="+mj-lt"/>
              </a:rPr>
              <a:t>ith</a:t>
            </a:r>
            <a:r>
              <a:rPr lang="en-US" sz="2000" dirty="0">
                <a:latin typeface="+mj-lt"/>
              </a:rPr>
              <a:t> or without </a:t>
            </a:r>
            <a:r>
              <a:rPr lang="en-US" sz="2000" u="sng" dirty="0">
                <a:latin typeface="+mj-lt"/>
              </a:rPr>
              <a:t>fever;</a:t>
            </a:r>
            <a:endParaRPr lang="en-US" sz="2000" u="sng" dirty="0">
              <a:solidFill>
                <a:srgbClr val="FF0000"/>
              </a:solidFill>
              <a:latin typeface="+mj-lt"/>
            </a:endParaRPr>
          </a:p>
          <a:p>
            <a:pPr marL="342900" indent="-342900">
              <a:lnSpc>
                <a:spcPct val="200000"/>
              </a:lnSpc>
              <a:buFont typeface="+mj-lt"/>
              <a:buAutoNum type="arabicPeriod"/>
            </a:pPr>
            <a:r>
              <a:rPr lang="en-US" sz="2000" u="sng" dirty="0" err="1">
                <a:latin typeface="+mj-lt"/>
              </a:rPr>
              <a:t>Hypoxaemia</a:t>
            </a:r>
            <a:r>
              <a:rPr lang="en-US" sz="2000" dirty="0">
                <a:latin typeface="+mj-lt"/>
              </a:rPr>
              <a:t> </a:t>
            </a:r>
            <a:r>
              <a:rPr lang="tr-TR" sz="2000" dirty="0">
                <a:latin typeface="+mj-lt"/>
              </a:rPr>
              <a:t>(</a:t>
            </a:r>
            <a:r>
              <a:rPr lang="en-US" sz="2000" dirty="0">
                <a:latin typeface="+mj-lt"/>
              </a:rPr>
              <a:t>that can require oxygen therapy</a:t>
            </a:r>
            <a:r>
              <a:rPr lang="tr-TR" sz="2000" dirty="0">
                <a:latin typeface="+mj-lt"/>
              </a:rPr>
              <a:t>)</a:t>
            </a:r>
            <a:endParaRPr lang="en-US" sz="2000" dirty="0">
              <a:latin typeface="+mj-lt"/>
            </a:endParaRPr>
          </a:p>
          <a:p>
            <a:pPr marL="342900" indent="-342900">
              <a:lnSpc>
                <a:spcPct val="250000"/>
              </a:lnSpc>
              <a:buFont typeface="+mj-lt"/>
              <a:buAutoNum type="arabicPeriod"/>
            </a:pPr>
            <a:r>
              <a:rPr lang="en-US" sz="2000" b="1" dirty="0">
                <a:latin typeface="+mj-lt"/>
              </a:rPr>
              <a:t>Chest X-ray or CT findings with </a:t>
            </a:r>
            <a:endParaRPr lang="tr-TR" sz="2000" b="1" dirty="0">
              <a:latin typeface="+mj-lt"/>
            </a:endParaRPr>
          </a:p>
          <a:p>
            <a:pPr marL="342900" indent="-342900">
              <a:lnSpc>
                <a:spcPct val="250000"/>
              </a:lnSpc>
            </a:pPr>
            <a:r>
              <a:rPr lang="tr-TR" sz="2000" b="1" dirty="0">
                <a:solidFill>
                  <a:srgbClr val="0070C0"/>
                </a:solidFill>
                <a:latin typeface="+mj-lt"/>
              </a:rPr>
              <a:t>(</a:t>
            </a:r>
            <a:r>
              <a:rPr lang="en-US" sz="2000" dirty="0">
                <a:solidFill>
                  <a:srgbClr val="0070C0"/>
                </a:solidFill>
                <a:latin typeface="+mj-lt"/>
              </a:rPr>
              <a:t>focal or diffuse interstitial or alveolar infiltrates located in the middle and inferior lung fields</a:t>
            </a:r>
            <a:r>
              <a:rPr lang="tr-TR" dirty="0">
                <a:latin typeface="+mj-lt"/>
              </a:rPr>
              <a:t>)</a:t>
            </a:r>
            <a:endParaRPr lang="en-US" dirty="0">
              <a:latin typeface="+mj-lt"/>
            </a:endParaRPr>
          </a:p>
        </p:txBody>
      </p:sp>
      <p:sp>
        <p:nvSpPr>
          <p:cNvPr id="5" name="4 Dikdörtgen"/>
          <p:cNvSpPr/>
          <p:nvPr/>
        </p:nvSpPr>
        <p:spPr>
          <a:xfrm>
            <a:off x="457200" y="838200"/>
            <a:ext cx="3207929" cy="584775"/>
          </a:xfrm>
          <a:prstGeom prst="rect">
            <a:avLst/>
          </a:prstGeom>
        </p:spPr>
        <p:txBody>
          <a:bodyPr wrap="none">
            <a:spAutoFit/>
          </a:bodyPr>
          <a:lstStyle/>
          <a:p>
            <a:r>
              <a:rPr lang="en-US" sz="3200" u="sng" dirty="0">
                <a:solidFill>
                  <a:srgbClr val="C00000"/>
                </a:solidFill>
                <a:latin typeface="Trebuchet MS"/>
              </a:rPr>
              <a:t>Clinical features</a:t>
            </a:r>
            <a:endParaRPr lang="tr-TR" sz="3200" u="sng" dirty="0">
              <a:solidFill>
                <a:srgbClr val="C00000"/>
              </a:solidFill>
            </a:endParaRPr>
          </a:p>
        </p:txBody>
      </p:sp>
      <p:sp>
        <p:nvSpPr>
          <p:cNvPr id="7" name="6 Dikdörtgen"/>
          <p:cNvSpPr/>
          <p:nvPr/>
        </p:nvSpPr>
        <p:spPr>
          <a:xfrm>
            <a:off x="533400" y="1371600"/>
            <a:ext cx="9855200" cy="923330"/>
          </a:xfrm>
          <a:prstGeom prst="rect">
            <a:avLst/>
          </a:prstGeom>
        </p:spPr>
        <p:txBody>
          <a:bodyPr wrap="square">
            <a:spAutoFit/>
          </a:bodyPr>
          <a:lstStyle/>
          <a:p>
            <a:pPr>
              <a:lnSpc>
                <a:spcPct val="150000"/>
              </a:lnSpc>
            </a:pPr>
            <a:r>
              <a:rPr lang="en-US" dirty="0">
                <a:latin typeface="+mj-lt"/>
              </a:rPr>
              <a:t>The median times to onset in patients undergoing </a:t>
            </a:r>
            <a:r>
              <a:rPr lang="en-US" dirty="0" err="1">
                <a:solidFill>
                  <a:srgbClr val="FF0000"/>
                </a:solidFill>
                <a:latin typeface="+mj-lt"/>
              </a:rPr>
              <a:t>allo</a:t>
            </a:r>
            <a:r>
              <a:rPr lang="en-US" dirty="0">
                <a:solidFill>
                  <a:srgbClr val="FF0000"/>
                </a:solidFill>
                <a:latin typeface="+mj-lt"/>
              </a:rPr>
              <a:t>- and auto-HSCT are 19 and 12 days</a:t>
            </a:r>
            <a:r>
              <a:rPr lang="en-US" dirty="0">
                <a:latin typeface="+mj-lt"/>
              </a:rPr>
              <a:t>, but episodes after the first month are not uncommon. The main manifestations are as follows:</a:t>
            </a:r>
            <a:endParaRPr lang="tr-TR" dirty="0">
              <a:latin typeface="+mj-lt"/>
            </a:endParaRPr>
          </a:p>
        </p:txBody>
      </p:sp>
      <p:pic>
        <p:nvPicPr>
          <p:cNvPr id="9" name="Picture 1"/>
          <p:cNvPicPr>
            <a:picLocks noChangeAspect="1" noChangeArrowheads="1"/>
          </p:cNvPicPr>
          <p:nvPr/>
        </p:nvPicPr>
        <p:blipFill>
          <a:blip r:embed="rId3" cstate="print"/>
          <a:srcRect/>
          <a:stretch>
            <a:fillRect/>
          </a:stretch>
        </p:blipFill>
        <p:spPr bwMode="auto">
          <a:xfrm>
            <a:off x="7644109" y="2453970"/>
            <a:ext cx="2744491" cy="2636489"/>
          </a:xfrm>
          <a:prstGeom prst="rect">
            <a:avLst/>
          </a:prstGeom>
          <a:noFill/>
          <a:ln w="9525">
            <a:noFill/>
            <a:miter lim="800000"/>
            <a:headEnd/>
            <a:tailEnd/>
          </a:ln>
        </p:spPr>
      </p:pic>
      <p:sp>
        <p:nvSpPr>
          <p:cNvPr id="12" name="7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000" b="1" u="sng" dirty="0" err="1">
                <a:solidFill>
                  <a:srgbClr val="C00000"/>
                </a:solidFill>
              </a:rPr>
              <a:t>Pulmonary</a:t>
            </a:r>
            <a:r>
              <a:rPr lang="tr-TR" sz="2000" b="1" u="sng" dirty="0">
                <a:solidFill>
                  <a:srgbClr val="C00000"/>
                </a:solidFill>
              </a:rPr>
              <a:t> </a:t>
            </a:r>
            <a:r>
              <a:rPr lang="tr-TR" sz="2000" b="1" u="sng" dirty="0" err="1">
                <a:solidFill>
                  <a:srgbClr val="C00000"/>
                </a:solidFill>
              </a:rPr>
              <a:t>Origin</a:t>
            </a:r>
            <a:r>
              <a:rPr lang="tr-TR" sz="2000" b="1" dirty="0">
                <a:solidFill>
                  <a:srgbClr val="C00000"/>
                </a:solidFill>
              </a:rPr>
              <a:t>  / DIFFUSE ALVEOLAR HEMORRHAGE </a:t>
            </a:r>
          </a:p>
        </p:txBody>
      </p:sp>
      <p:pic>
        <p:nvPicPr>
          <p:cNvPr id="2" name="Resim 1"/>
          <p:cNvPicPr>
            <a:picLocks noChangeAspect="1"/>
          </p:cNvPicPr>
          <p:nvPr/>
        </p:nvPicPr>
        <p:blipFill>
          <a:blip r:embed="rId4"/>
          <a:stretch>
            <a:fillRect/>
          </a:stretch>
        </p:blipFill>
        <p:spPr>
          <a:xfrm>
            <a:off x="7766197" y="5090459"/>
            <a:ext cx="2500313" cy="472141"/>
          </a:xfrm>
          <a:prstGeom prst="rect">
            <a:avLst/>
          </a:prstGeom>
        </p:spPr>
      </p:pic>
    </p:spTree>
    <p:extLst>
      <p:ext uri="{BB962C8B-B14F-4D97-AF65-F5344CB8AC3E}">
        <p14:creationId xmlns:p14="http://schemas.microsoft.com/office/powerpoint/2010/main" val="370924515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762000" y="1371600"/>
            <a:ext cx="11125200" cy="3724097"/>
          </a:xfrm>
          <a:prstGeom prst="rect">
            <a:avLst/>
          </a:prstGeom>
        </p:spPr>
        <p:txBody>
          <a:bodyPr wrap="square">
            <a:spAutoFit/>
          </a:bodyPr>
          <a:lstStyle/>
          <a:p>
            <a:pPr>
              <a:lnSpc>
                <a:spcPct val="200000"/>
              </a:lnSpc>
            </a:pPr>
            <a:r>
              <a:rPr lang="en-US" sz="2400" dirty="0">
                <a:latin typeface="+mj-lt"/>
              </a:rPr>
              <a:t/>
            </a:r>
            <a:br>
              <a:rPr lang="en-US" sz="2400" dirty="0">
                <a:latin typeface="+mj-lt"/>
              </a:rPr>
            </a:br>
            <a:r>
              <a:rPr lang="en-US" sz="2400" dirty="0">
                <a:latin typeface="+mj-lt"/>
              </a:rPr>
              <a:t>After some small retrospective series, </a:t>
            </a:r>
            <a:r>
              <a:rPr lang="en-US" sz="2400" b="1" dirty="0">
                <a:solidFill>
                  <a:srgbClr val="FF0000"/>
                </a:solidFill>
                <a:latin typeface="+mj-lt"/>
              </a:rPr>
              <a:t>high-dose methyl-PDN </a:t>
            </a:r>
            <a:r>
              <a:rPr lang="en-US" sz="2400" dirty="0">
                <a:latin typeface="+mj-lt"/>
              </a:rPr>
              <a:t>(250–500 mg q 6 hrs, 4–5 days and tapering over 2–4 weeks) was considered the treatment of choice. However, many other authors have failed to observe any benefit of corticosteroids on the poor outcome associated with DAH. No other measures have proved to be effective.</a:t>
            </a:r>
          </a:p>
        </p:txBody>
      </p:sp>
      <p:sp>
        <p:nvSpPr>
          <p:cNvPr id="5" name="4 Dikdörtgen"/>
          <p:cNvSpPr/>
          <p:nvPr/>
        </p:nvSpPr>
        <p:spPr>
          <a:xfrm>
            <a:off x="773349" y="1353766"/>
            <a:ext cx="2690095" cy="769441"/>
          </a:xfrm>
          <a:prstGeom prst="rect">
            <a:avLst/>
          </a:prstGeom>
        </p:spPr>
        <p:txBody>
          <a:bodyPr wrap="none">
            <a:spAutoFit/>
          </a:bodyPr>
          <a:lstStyle/>
          <a:p>
            <a:r>
              <a:rPr lang="en-US" sz="4400" u="sng" dirty="0">
                <a:solidFill>
                  <a:srgbClr val="C00000"/>
                </a:solidFill>
                <a:latin typeface="+mj-lt"/>
              </a:rPr>
              <a:t> Treatment</a:t>
            </a:r>
            <a:endParaRPr lang="tr-TR" sz="4400" u="sng" dirty="0">
              <a:solidFill>
                <a:srgbClr val="C00000"/>
              </a:solidFill>
              <a:latin typeface="+mj-lt"/>
            </a:endParaRPr>
          </a:p>
        </p:txBody>
      </p:sp>
      <p:sp>
        <p:nvSpPr>
          <p:cNvPr id="9"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000" b="1" u="sng" dirty="0" err="1">
                <a:solidFill>
                  <a:srgbClr val="C00000"/>
                </a:solidFill>
              </a:rPr>
              <a:t>Pulmonary</a:t>
            </a:r>
            <a:r>
              <a:rPr lang="tr-TR" sz="2000" b="1" u="sng" dirty="0">
                <a:solidFill>
                  <a:srgbClr val="C00000"/>
                </a:solidFill>
              </a:rPr>
              <a:t> </a:t>
            </a:r>
            <a:r>
              <a:rPr lang="tr-TR" sz="2000" b="1" u="sng" dirty="0" err="1">
                <a:solidFill>
                  <a:srgbClr val="C00000"/>
                </a:solidFill>
              </a:rPr>
              <a:t>Origin</a:t>
            </a:r>
            <a:r>
              <a:rPr lang="tr-TR" sz="2000" b="1" dirty="0">
                <a:solidFill>
                  <a:srgbClr val="C00000"/>
                </a:solidFill>
              </a:rPr>
              <a:t>  / DIFFUSE ALVEOLAR HEMORRHAGE </a:t>
            </a:r>
          </a:p>
        </p:txBody>
      </p:sp>
    </p:spTree>
    <p:extLst>
      <p:ext uri="{BB962C8B-B14F-4D97-AF65-F5344CB8AC3E}">
        <p14:creationId xmlns:p14="http://schemas.microsoft.com/office/powerpoint/2010/main" val="9957599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990600" y="5181600"/>
            <a:ext cx="10845800" cy="1015663"/>
          </a:xfrm>
          <a:prstGeom prst="rect">
            <a:avLst/>
          </a:prstGeom>
        </p:spPr>
        <p:txBody>
          <a:bodyPr wrap="square">
            <a:spAutoFit/>
          </a:bodyPr>
          <a:lstStyle/>
          <a:p>
            <a:pPr>
              <a:lnSpc>
                <a:spcPct val="150000"/>
              </a:lnSpc>
              <a:buFont typeface="Wingdings" pitchFamily="2" charset="2"/>
              <a:buChar char="§"/>
            </a:pPr>
            <a:r>
              <a:rPr lang="tr-TR" sz="2000" dirty="0">
                <a:solidFill>
                  <a:srgbClr val="FF0000"/>
                </a:solidFill>
                <a:latin typeface="+mj-lt"/>
              </a:rPr>
              <a:t> F</a:t>
            </a:r>
            <a:r>
              <a:rPr lang="en-US" sz="2000" dirty="0">
                <a:solidFill>
                  <a:srgbClr val="FF0000"/>
                </a:solidFill>
                <a:latin typeface="+mj-lt"/>
              </a:rPr>
              <a:t>ever</a:t>
            </a:r>
            <a:r>
              <a:rPr lang="tr-TR" sz="2000" dirty="0">
                <a:solidFill>
                  <a:srgbClr val="FF0000"/>
                </a:solidFill>
                <a:latin typeface="+mj-lt"/>
              </a:rPr>
              <a:t>, N</a:t>
            </a:r>
            <a:r>
              <a:rPr lang="en-US" sz="2000" dirty="0">
                <a:solidFill>
                  <a:srgbClr val="FF0000"/>
                </a:solidFill>
                <a:latin typeface="+mj-lt"/>
              </a:rPr>
              <a:t>on-productive cough, </a:t>
            </a:r>
            <a:r>
              <a:rPr lang="tr-TR" sz="2000" dirty="0">
                <a:solidFill>
                  <a:srgbClr val="FF0000"/>
                </a:solidFill>
                <a:latin typeface="+mj-lt"/>
              </a:rPr>
              <a:t>T</a:t>
            </a:r>
            <a:r>
              <a:rPr lang="en-US" sz="2000" dirty="0" err="1">
                <a:solidFill>
                  <a:srgbClr val="FF0000"/>
                </a:solidFill>
                <a:latin typeface="+mj-lt"/>
              </a:rPr>
              <a:t>achypnoea</a:t>
            </a:r>
            <a:r>
              <a:rPr lang="en-US" sz="2000" dirty="0">
                <a:solidFill>
                  <a:srgbClr val="FF0000"/>
                </a:solidFill>
                <a:latin typeface="+mj-lt"/>
              </a:rPr>
              <a:t> and </a:t>
            </a:r>
            <a:r>
              <a:rPr lang="en-US" sz="2000" dirty="0" err="1">
                <a:solidFill>
                  <a:srgbClr val="FF0000"/>
                </a:solidFill>
                <a:latin typeface="+mj-lt"/>
              </a:rPr>
              <a:t>hypoxaemia</a:t>
            </a:r>
            <a:r>
              <a:rPr lang="en-US" sz="2000" dirty="0">
                <a:solidFill>
                  <a:srgbClr val="FF0000"/>
                </a:solidFill>
                <a:latin typeface="+mj-lt"/>
              </a:rPr>
              <a:t>, </a:t>
            </a:r>
            <a:r>
              <a:rPr lang="tr-TR" sz="2000" dirty="0">
                <a:solidFill>
                  <a:srgbClr val="FF0000"/>
                </a:solidFill>
                <a:latin typeface="+mj-lt"/>
              </a:rPr>
              <a:t>D</a:t>
            </a:r>
            <a:r>
              <a:rPr lang="en-US" sz="2000" dirty="0" err="1">
                <a:solidFill>
                  <a:srgbClr val="FF0000"/>
                </a:solidFill>
                <a:latin typeface="+mj-lt"/>
              </a:rPr>
              <a:t>iffuse</a:t>
            </a:r>
            <a:r>
              <a:rPr lang="en-US" sz="2000" dirty="0">
                <a:solidFill>
                  <a:srgbClr val="FF0000"/>
                </a:solidFill>
                <a:latin typeface="+mj-lt"/>
              </a:rPr>
              <a:t> alveolar or interstitial infiltrates </a:t>
            </a:r>
            <a:endParaRPr lang="tr-TR" sz="2000" dirty="0">
              <a:solidFill>
                <a:srgbClr val="FF0000"/>
              </a:solidFill>
              <a:latin typeface="+mj-lt"/>
            </a:endParaRPr>
          </a:p>
          <a:p>
            <a:pPr>
              <a:lnSpc>
                <a:spcPct val="150000"/>
              </a:lnSpc>
            </a:pPr>
            <a:r>
              <a:rPr lang="tr-TR" sz="2000" dirty="0">
                <a:solidFill>
                  <a:srgbClr val="FF0000"/>
                </a:solidFill>
                <a:latin typeface="+mj-lt"/>
              </a:rPr>
              <a:t> </a:t>
            </a:r>
          </a:p>
        </p:txBody>
      </p:sp>
      <p:pic>
        <p:nvPicPr>
          <p:cNvPr id="24578" name="Picture 2"/>
          <p:cNvPicPr>
            <a:picLocks noChangeAspect="1" noChangeArrowheads="1"/>
          </p:cNvPicPr>
          <p:nvPr/>
        </p:nvPicPr>
        <p:blipFill>
          <a:blip r:embed="rId3" cstate="print"/>
          <a:srcRect/>
          <a:stretch>
            <a:fillRect/>
          </a:stretch>
        </p:blipFill>
        <p:spPr bwMode="auto">
          <a:xfrm>
            <a:off x="4267200" y="1828800"/>
            <a:ext cx="2590800" cy="2425297"/>
          </a:xfrm>
          <a:prstGeom prst="rect">
            <a:avLst/>
          </a:prstGeom>
          <a:noFill/>
          <a:ln w="9525">
            <a:noFill/>
            <a:miter lim="800000"/>
            <a:headEnd/>
            <a:tailEnd/>
          </a:ln>
        </p:spPr>
      </p:pic>
      <p:sp>
        <p:nvSpPr>
          <p:cNvPr id="6" name="5 Dikdörtgen"/>
          <p:cNvSpPr/>
          <p:nvPr/>
        </p:nvSpPr>
        <p:spPr>
          <a:xfrm>
            <a:off x="1524000" y="4570538"/>
            <a:ext cx="9296400" cy="523220"/>
          </a:xfrm>
          <a:prstGeom prst="rect">
            <a:avLst/>
          </a:prstGeom>
        </p:spPr>
        <p:txBody>
          <a:bodyPr wrap="square">
            <a:spAutoFit/>
          </a:bodyPr>
          <a:lstStyle/>
          <a:p>
            <a:r>
              <a:rPr lang="en-US" sz="2800" dirty="0">
                <a:latin typeface="+mj-lt"/>
              </a:rPr>
              <a:t>IPS is </a:t>
            </a:r>
            <a:r>
              <a:rPr lang="en-US" sz="2800" dirty="0" err="1">
                <a:latin typeface="+mj-lt"/>
              </a:rPr>
              <a:t>characterised</a:t>
            </a:r>
            <a:r>
              <a:rPr lang="en-US" sz="2800" dirty="0">
                <a:latin typeface="+mj-lt"/>
              </a:rPr>
              <a:t> by the development around day +20 of </a:t>
            </a:r>
            <a:endParaRPr lang="tr-TR" sz="2800" dirty="0">
              <a:latin typeface="+mj-lt"/>
            </a:endParaRPr>
          </a:p>
        </p:txBody>
      </p:sp>
      <p:sp>
        <p:nvSpPr>
          <p:cNvPr id="7" name="6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en-US" b="1" dirty="0">
                <a:latin typeface="+mj-lt"/>
              </a:rPr>
              <a:t>3. Early complications of </a:t>
            </a:r>
            <a:r>
              <a:rPr lang="en-US" b="1" dirty="0" err="1">
                <a:latin typeface="+mj-lt"/>
              </a:rPr>
              <a:t>Vasc</a:t>
            </a:r>
            <a:r>
              <a:rPr lang="en-US" b="1" dirty="0">
                <a:latin typeface="+mj-lt"/>
              </a:rPr>
              <a:t>. / </a:t>
            </a:r>
            <a:r>
              <a:rPr lang="en-US" b="1" dirty="0" err="1">
                <a:latin typeface="+mj-lt"/>
              </a:rPr>
              <a:t>Pulm</a:t>
            </a:r>
            <a:r>
              <a:rPr lang="en-US" b="1" dirty="0">
                <a:latin typeface="+mj-lt"/>
              </a:rPr>
              <a:t>. Origin</a:t>
            </a:r>
          </a:p>
        </p:txBody>
      </p:sp>
      <p:sp>
        <p:nvSpPr>
          <p:cNvPr id="8"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000" b="1" u="sng" dirty="0" err="1">
                <a:solidFill>
                  <a:srgbClr val="C00000"/>
                </a:solidFill>
              </a:rPr>
              <a:t>Pulmonary</a:t>
            </a:r>
            <a:r>
              <a:rPr lang="tr-TR" sz="2000" b="1" u="sng" dirty="0">
                <a:solidFill>
                  <a:srgbClr val="C00000"/>
                </a:solidFill>
              </a:rPr>
              <a:t> </a:t>
            </a:r>
            <a:r>
              <a:rPr lang="tr-TR" sz="2000" b="1" u="sng" dirty="0" err="1">
                <a:solidFill>
                  <a:srgbClr val="C00000"/>
                </a:solidFill>
              </a:rPr>
              <a:t>Origin</a:t>
            </a:r>
            <a:r>
              <a:rPr lang="tr-TR" sz="2000" b="1" dirty="0">
                <a:solidFill>
                  <a:srgbClr val="C00000"/>
                </a:solidFill>
              </a:rPr>
              <a:t> / IDIOPATHIC PNEUMONIA SYNDROME</a:t>
            </a:r>
            <a:endParaRPr lang="tr-TR" sz="2000" b="1" u="sng" dirty="0">
              <a:solidFill>
                <a:srgbClr val="C00000"/>
              </a:solidFill>
            </a:endParaRPr>
          </a:p>
        </p:txBody>
      </p:sp>
    </p:spTree>
    <p:extLst>
      <p:ext uri="{BB962C8B-B14F-4D97-AF65-F5344CB8AC3E}">
        <p14:creationId xmlns:p14="http://schemas.microsoft.com/office/powerpoint/2010/main" val="24239835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Dikdörtgen"/>
          <p:cNvSpPr/>
          <p:nvPr/>
        </p:nvSpPr>
        <p:spPr>
          <a:xfrm>
            <a:off x="9026356" y="4231788"/>
            <a:ext cx="2465098" cy="276999"/>
          </a:xfrm>
          <a:prstGeom prst="rect">
            <a:avLst/>
          </a:prstGeom>
        </p:spPr>
        <p:txBody>
          <a:bodyPr wrap="none">
            <a:spAutoFit/>
          </a:bodyPr>
          <a:lstStyle/>
          <a:p>
            <a:r>
              <a:rPr lang="en-US" sz="1200" dirty="0"/>
              <a:t>Chest radiographs obtained on day 0</a:t>
            </a:r>
            <a:endParaRPr lang="tr-TR" sz="1200" dirty="0"/>
          </a:p>
        </p:txBody>
      </p:sp>
      <p:sp>
        <p:nvSpPr>
          <p:cNvPr id="5" name="4 Dikdörtgen"/>
          <p:cNvSpPr/>
          <p:nvPr/>
        </p:nvSpPr>
        <p:spPr>
          <a:xfrm>
            <a:off x="457200" y="1219200"/>
            <a:ext cx="10896600" cy="4832092"/>
          </a:xfrm>
          <a:prstGeom prst="rect">
            <a:avLst/>
          </a:prstGeom>
        </p:spPr>
        <p:txBody>
          <a:bodyPr wrap="square">
            <a:spAutoFit/>
          </a:bodyPr>
          <a:lstStyle/>
          <a:p>
            <a:pPr>
              <a:lnSpc>
                <a:spcPct val="200000"/>
              </a:lnSpc>
            </a:pPr>
            <a:r>
              <a:rPr lang="en-US" sz="2400" u="sng" dirty="0">
                <a:solidFill>
                  <a:schemeClr val="accent3"/>
                </a:solidFill>
              </a:rPr>
              <a:t/>
            </a:r>
            <a:br>
              <a:rPr lang="en-US" sz="2400" u="sng" dirty="0">
                <a:solidFill>
                  <a:schemeClr val="accent3"/>
                </a:solidFill>
              </a:rPr>
            </a:br>
            <a:r>
              <a:rPr lang="en-US" sz="2400" dirty="0">
                <a:latin typeface="+mj-lt"/>
              </a:rPr>
              <a:t>Today, this diagnosis is accepted when there is evidence of:</a:t>
            </a:r>
          </a:p>
          <a:p>
            <a:pPr marL="342900" indent="-342900">
              <a:lnSpc>
                <a:spcPct val="200000"/>
              </a:lnSpc>
              <a:buAutoNum type="alphaLcPeriod"/>
            </a:pPr>
            <a:r>
              <a:rPr lang="en-US" sz="2400" b="1" dirty="0">
                <a:solidFill>
                  <a:srgbClr val="C00000"/>
                </a:solidFill>
                <a:latin typeface="+mj-lt"/>
              </a:rPr>
              <a:t>Widespread alveolar injury </a:t>
            </a:r>
            <a:endParaRPr lang="tr-TR" sz="2400" b="1" dirty="0">
              <a:solidFill>
                <a:srgbClr val="C00000"/>
              </a:solidFill>
              <a:latin typeface="+mj-lt"/>
            </a:endParaRPr>
          </a:p>
          <a:p>
            <a:pPr marL="342900" indent="-342900">
              <a:lnSpc>
                <a:spcPct val="150000"/>
              </a:lnSpc>
            </a:pPr>
            <a:r>
              <a:rPr lang="tr-TR" sz="2400" dirty="0">
                <a:latin typeface="+mj-lt"/>
              </a:rPr>
              <a:t>     </a:t>
            </a:r>
            <a:r>
              <a:rPr lang="en-US" sz="2400" dirty="0">
                <a:latin typeface="+mj-lt"/>
              </a:rPr>
              <a:t>(clinical, radiological and/or functional)</a:t>
            </a:r>
          </a:p>
          <a:p>
            <a:pPr marL="457200" indent="-457200">
              <a:lnSpc>
                <a:spcPct val="200000"/>
              </a:lnSpc>
              <a:buAutoNum type="alphaLcPeriod" startAt="2"/>
            </a:pPr>
            <a:r>
              <a:rPr lang="en-US" sz="2400" b="1" dirty="0">
                <a:solidFill>
                  <a:srgbClr val="C00000"/>
                </a:solidFill>
                <a:latin typeface="+mj-lt"/>
              </a:rPr>
              <a:t>Absence of active lower respiratory tract infection </a:t>
            </a:r>
            <a:r>
              <a:rPr lang="tr-TR" sz="2400" b="1" dirty="0">
                <a:solidFill>
                  <a:srgbClr val="C00000"/>
                </a:solidFill>
                <a:latin typeface="+mj-lt"/>
              </a:rPr>
              <a:t>                                    </a:t>
            </a:r>
          </a:p>
          <a:p>
            <a:pPr>
              <a:lnSpc>
                <a:spcPct val="150000"/>
              </a:lnSpc>
            </a:pPr>
            <a:r>
              <a:rPr lang="tr-TR" sz="2400" b="1" dirty="0">
                <a:solidFill>
                  <a:srgbClr val="C00000"/>
                </a:solidFill>
                <a:latin typeface="+mj-lt"/>
              </a:rPr>
              <a:t>      </a:t>
            </a:r>
            <a:r>
              <a:rPr lang="en-US" sz="2400" dirty="0">
                <a:latin typeface="+mj-lt"/>
              </a:rPr>
              <a:t>(all cultures and tests in BAL or lung biopsies are negative)</a:t>
            </a:r>
          </a:p>
          <a:p>
            <a:pPr>
              <a:lnSpc>
                <a:spcPct val="200000"/>
              </a:lnSpc>
            </a:pPr>
            <a:r>
              <a:rPr lang="en-US" sz="2400" b="1" dirty="0">
                <a:solidFill>
                  <a:srgbClr val="C00000"/>
                </a:solidFill>
                <a:latin typeface="+mj-lt"/>
              </a:rPr>
              <a:t>c. </a:t>
            </a:r>
            <a:r>
              <a:rPr lang="tr-TR" sz="2400" b="1" dirty="0">
                <a:solidFill>
                  <a:srgbClr val="C00000"/>
                </a:solidFill>
                <a:latin typeface="+mj-lt"/>
              </a:rPr>
              <a:t> </a:t>
            </a:r>
            <a:r>
              <a:rPr lang="en-US" sz="2400" b="1" dirty="0">
                <a:solidFill>
                  <a:srgbClr val="C00000"/>
                </a:solidFill>
                <a:latin typeface="+mj-lt"/>
              </a:rPr>
              <a:t>Absence of cardiac dysfunction, acute renal failure or iatrogenic fluid overload.</a:t>
            </a:r>
          </a:p>
        </p:txBody>
      </p:sp>
      <p:sp>
        <p:nvSpPr>
          <p:cNvPr id="2" name="Rectangle 1"/>
          <p:cNvSpPr/>
          <p:nvPr/>
        </p:nvSpPr>
        <p:spPr>
          <a:xfrm>
            <a:off x="457200" y="838200"/>
            <a:ext cx="2133600" cy="1107996"/>
          </a:xfrm>
          <a:prstGeom prst="rect">
            <a:avLst/>
          </a:prstGeom>
        </p:spPr>
        <p:txBody>
          <a:bodyPr wrap="square">
            <a:spAutoFit/>
          </a:bodyPr>
          <a:lstStyle/>
          <a:p>
            <a:pPr>
              <a:lnSpc>
                <a:spcPct val="200000"/>
              </a:lnSpc>
            </a:pPr>
            <a:r>
              <a:rPr lang="en-US" sz="3600" b="1" u="sng" dirty="0">
                <a:solidFill>
                  <a:srgbClr val="FF0000"/>
                </a:solidFill>
              </a:rPr>
              <a:t>Diagnosis</a:t>
            </a:r>
            <a:endParaRPr lang="en-US" sz="3600" u="sng" dirty="0">
              <a:solidFill>
                <a:srgbClr val="FF0000"/>
              </a:solidFill>
            </a:endParaRPr>
          </a:p>
        </p:txBody>
      </p:sp>
      <p:sp>
        <p:nvSpPr>
          <p:cNvPr id="8"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000" b="1" u="sng" dirty="0">
                <a:solidFill>
                  <a:srgbClr val="C00000"/>
                </a:solidFill>
              </a:rPr>
              <a:t>Pulmonary Origin</a:t>
            </a:r>
            <a:r>
              <a:rPr lang="tr-TR" sz="2000" b="1" dirty="0">
                <a:solidFill>
                  <a:srgbClr val="C00000"/>
                </a:solidFill>
              </a:rPr>
              <a:t> / IDIOPATHIC PNEUMONIA SYNDROME</a:t>
            </a:r>
            <a:endParaRPr lang="tr-TR" sz="2000" b="1" u="sng" dirty="0">
              <a:solidFill>
                <a:srgbClr val="C00000"/>
              </a:solidFill>
            </a:endParaRPr>
          </a:p>
        </p:txBody>
      </p:sp>
      <p:pic>
        <p:nvPicPr>
          <p:cNvPr id="9" name="Picture 2"/>
          <p:cNvPicPr>
            <a:picLocks noChangeAspect="1" noChangeArrowheads="1"/>
          </p:cNvPicPr>
          <p:nvPr/>
        </p:nvPicPr>
        <p:blipFill>
          <a:blip r:embed="rId2" cstate="print"/>
          <a:srcRect/>
          <a:stretch>
            <a:fillRect/>
          </a:stretch>
        </p:blipFill>
        <p:spPr bwMode="auto">
          <a:xfrm>
            <a:off x="9128343" y="2310715"/>
            <a:ext cx="2261125" cy="192107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967113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457200" y="838200"/>
            <a:ext cx="11506200" cy="1867178"/>
          </a:xfrm>
          <a:prstGeom prst="rect">
            <a:avLst/>
          </a:prstGeom>
        </p:spPr>
        <p:txBody>
          <a:bodyPr wrap="square">
            <a:spAutoFit/>
          </a:bodyPr>
          <a:lstStyle/>
          <a:p>
            <a:pPr>
              <a:lnSpc>
                <a:spcPct val="150000"/>
              </a:lnSpc>
            </a:pPr>
            <a:endParaRPr lang="en-US" sz="2000" b="1" dirty="0">
              <a:latin typeface="+mj-lt"/>
            </a:endParaRPr>
          </a:p>
          <a:p>
            <a:pPr>
              <a:lnSpc>
                <a:spcPct val="150000"/>
              </a:lnSpc>
            </a:pPr>
            <a:r>
              <a:rPr lang="en-US" sz="2000" dirty="0">
                <a:solidFill>
                  <a:srgbClr val="FF0000"/>
                </a:solidFill>
                <a:latin typeface="+mj-lt"/>
              </a:rPr>
              <a:t>1. Supportive care - </a:t>
            </a:r>
            <a:r>
              <a:rPr lang="en-US" dirty="0">
                <a:latin typeface="+mj-lt"/>
              </a:rPr>
              <a:t>IP</a:t>
            </a:r>
            <a:r>
              <a:rPr lang="tr-TR" dirty="0">
                <a:latin typeface="+mj-lt"/>
              </a:rPr>
              <a:t>S</a:t>
            </a:r>
            <a:r>
              <a:rPr lang="en-US" dirty="0">
                <a:latin typeface="+mj-lt"/>
              </a:rPr>
              <a:t> can rapidly progress to respiratory failure</a:t>
            </a:r>
            <a:r>
              <a:rPr lang="tr-TR" dirty="0">
                <a:latin typeface="+mj-lt"/>
              </a:rPr>
              <a:t> </a:t>
            </a:r>
            <a:r>
              <a:rPr lang="en-US" dirty="0" err="1">
                <a:latin typeface="+mj-lt"/>
              </a:rPr>
              <a:t>ventilatory</a:t>
            </a:r>
            <a:r>
              <a:rPr lang="en-US" dirty="0">
                <a:latin typeface="+mj-lt"/>
              </a:rPr>
              <a:t> support</a:t>
            </a:r>
            <a:r>
              <a:rPr lang="tr-TR" dirty="0">
                <a:latin typeface="+mj-lt"/>
              </a:rPr>
              <a:t> </a:t>
            </a:r>
            <a:r>
              <a:rPr lang="en-US" dirty="0">
                <a:latin typeface="+mj-lt"/>
              </a:rPr>
              <a:t>careful fluid balance including continuous </a:t>
            </a:r>
            <a:r>
              <a:rPr lang="en-US" dirty="0" err="1">
                <a:latin typeface="+mj-lt"/>
              </a:rPr>
              <a:t>veno</a:t>
            </a:r>
            <a:r>
              <a:rPr lang="en-US" dirty="0">
                <a:latin typeface="+mj-lt"/>
              </a:rPr>
              <a:t>-venous </a:t>
            </a:r>
            <a:r>
              <a:rPr lang="en-US" dirty="0" err="1">
                <a:latin typeface="+mj-lt"/>
              </a:rPr>
              <a:t>hemofiltration</a:t>
            </a:r>
            <a:r>
              <a:rPr lang="en-US" dirty="0">
                <a:latin typeface="+mj-lt"/>
              </a:rPr>
              <a:t> if required</a:t>
            </a:r>
            <a:r>
              <a:rPr lang="tr-TR" dirty="0">
                <a:latin typeface="+mj-lt"/>
              </a:rPr>
              <a:t> </a:t>
            </a:r>
            <a:r>
              <a:rPr lang="en-US" dirty="0">
                <a:latin typeface="+mj-lt"/>
              </a:rPr>
              <a:t>empiric and prophylactic (while on high-dose steroids) antimicrobials</a:t>
            </a:r>
          </a:p>
          <a:p>
            <a:pPr>
              <a:lnSpc>
                <a:spcPct val="150000"/>
              </a:lnSpc>
            </a:pPr>
            <a:endParaRPr lang="en-US" sz="2000" dirty="0">
              <a:latin typeface="+mj-lt"/>
            </a:endParaRPr>
          </a:p>
        </p:txBody>
      </p:sp>
      <p:sp>
        <p:nvSpPr>
          <p:cNvPr id="10" name="9 Dikdörtgen"/>
          <p:cNvSpPr/>
          <p:nvPr/>
        </p:nvSpPr>
        <p:spPr>
          <a:xfrm>
            <a:off x="381000" y="2362200"/>
            <a:ext cx="11176000" cy="1708160"/>
          </a:xfrm>
          <a:prstGeom prst="rect">
            <a:avLst/>
          </a:prstGeom>
        </p:spPr>
        <p:txBody>
          <a:bodyPr wrap="square">
            <a:spAutoFit/>
          </a:bodyPr>
          <a:lstStyle/>
          <a:p>
            <a:pPr>
              <a:lnSpc>
                <a:spcPct val="150000"/>
              </a:lnSpc>
            </a:pPr>
            <a:r>
              <a:rPr lang="en-US" sz="2000" dirty="0">
                <a:solidFill>
                  <a:srgbClr val="FF0000"/>
                </a:solidFill>
                <a:latin typeface="+mj-lt"/>
              </a:rPr>
              <a:t>2. Corticosteroids</a:t>
            </a:r>
            <a:r>
              <a:rPr lang="tr-TR" sz="2000" dirty="0">
                <a:solidFill>
                  <a:srgbClr val="FF0000"/>
                </a:solidFill>
                <a:latin typeface="+mj-lt"/>
              </a:rPr>
              <a:t> (</a:t>
            </a:r>
            <a:r>
              <a:rPr lang="en-US" sz="2000" b="1" dirty="0">
                <a:solidFill>
                  <a:srgbClr val="FF0000"/>
                </a:solidFill>
                <a:latin typeface="+mj-lt"/>
              </a:rPr>
              <a:t>Low or high doses of methyl-PDN</a:t>
            </a:r>
            <a:r>
              <a:rPr lang="tr-TR" sz="2000" b="1" dirty="0">
                <a:solidFill>
                  <a:srgbClr val="FF0000"/>
                </a:solidFill>
                <a:latin typeface="+mj-lt"/>
              </a:rPr>
              <a:t>)                                  </a:t>
            </a:r>
            <a:r>
              <a:rPr lang="en-US" sz="2000" b="1" dirty="0">
                <a:solidFill>
                  <a:srgbClr val="FF0000"/>
                </a:solidFill>
                <a:latin typeface="+mj-lt"/>
              </a:rPr>
              <a:t> </a:t>
            </a:r>
            <a:endParaRPr lang="tr-TR" sz="2000" b="1" dirty="0">
              <a:solidFill>
                <a:srgbClr val="FF0000"/>
              </a:solidFill>
              <a:latin typeface="+mj-lt"/>
            </a:endParaRPr>
          </a:p>
          <a:p>
            <a:pPr>
              <a:lnSpc>
                <a:spcPct val="150000"/>
              </a:lnSpc>
            </a:pPr>
            <a:r>
              <a:rPr lang="tr-TR" dirty="0">
                <a:latin typeface="+mj-lt"/>
              </a:rPr>
              <a:t>S</a:t>
            </a:r>
            <a:r>
              <a:rPr lang="en-US" dirty="0" err="1">
                <a:latin typeface="+mj-lt"/>
              </a:rPr>
              <a:t>eem</a:t>
            </a:r>
            <a:r>
              <a:rPr lang="en-US" dirty="0">
                <a:latin typeface="+mj-lt"/>
              </a:rPr>
              <a:t> to have limited efficacy (except in DAH forms of IPS). </a:t>
            </a:r>
          </a:p>
          <a:p>
            <a:pPr>
              <a:lnSpc>
                <a:spcPct val="150000"/>
              </a:lnSpc>
            </a:pPr>
            <a:r>
              <a:rPr lang="en-US" sz="1600" dirty="0">
                <a:solidFill>
                  <a:schemeClr val="accent3">
                    <a:lumMod val="75000"/>
                  </a:schemeClr>
                </a:solidFill>
                <a:latin typeface="+mj-lt"/>
              </a:rPr>
              <a:t>The dose of corticosteroids is not well defined. One approach is to use 1-2 mg/kg/day. Another approach is higher doses at 1 gm/d of </a:t>
            </a:r>
            <a:r>
              <a:rPr lang="en-US" sz="1600" dirty="0" err="1">
                <a:solidFill>
                  <a:schemeClr val="accent3">
                    <a:lumMod val="75000"/>
                  </a:schemeClr>
                </a:solidFill>
                <a:latin typeface="+mj-lt"/>
              </a:rPr>
              <a:t>methylprednisolone</a:t>
            </a:r>
            <a:r>
              <a:rPr lang="en-US" sz="1600" dirty="0">
                <a:solidFill>
                  <a:schemeClr val="accent3">
                    <a:lumMod val="75000"/>
                  </a:schemeClr>
                </a:solidFill>
                <a:latin typeface="+mj-lt"/>
              </a:rPr>
              <a:t> for 3 days followed by a rapid taper to 1 mg/kg. Steroids can then be tapered over a 2- to</a:t>
            </a:r>
            <a:r>
              <a:rPr lang="tr-TR" sz="1600" dirty="0">
                <a:solidFill>
                  <a:schemeClr val="accent3">
                    <a:lumMod val="75000"/>
                  </a:schemeClr>
                </a:solidFill>
                <a:latin typeface="+mj-lt"/>
              </a:rPr>
              <a:t> 3</a:t>
            </a:r>
            <a:r>
              <a:rPr lang="en-US" sz="1600" dirty="0">
                <a:solidFill>
                  <a:schemeClr val="accent3">
                    <a:lumMod val="75000"/>
                  </a:schemeClr>
                </a:solidFill>
                <a:latin typeface="+mj-lt"/>
              </a:rPr>
              <a:t>month period.</a:t>
            </a:r>
            <a:endParaRPr lang="tr-TR" sz="1600" dirty="0">
              <a:solidFill>
                <a:schemeClr val="accent3">
                  <a:lumMod val="75000"/>
                </a:schemeClr>
              </a:solidFill>
              <a:latin typeface="+mj-lt"/>
            </a:endParaRPr>
          </a:p>
        </p:txBody>
      </p:sp>
      <p:sp>
        <p:nvSpPr>
          <p:cNvPr id="12" name="11 Dikdörtgen"/>
          <p:cNvSpPr/>
          <p:nvPr/>
        </p:nvSpPr>
        <p:spPr>
          <a:xfrm>
            <a:off x="457200" y="762000"/>
            <a:ext cx="3377848" cy="461665"/>
          </a:xfrm>
          <a:prstGeom prst="rect">
            <a:avLst/>
          </a:prstGeom>
        </p:spPr>
        <p:txBody>
          <a:bodyPr wrap="none">
            <a:spAutoFit/>
          </a:bodyPr>
          <a:lstStyle/>
          <a:p>
            <a:r>
              <a:rPr lang="en-US" sz="2400" b="1" u="sng" dirty="0">
                <a:solidFill>
                  <a:srgbClr val="C00000"/>
                </a:solidFill>
                <a:latin typeface="+mj-lt"/>
              </a:rPr>
              <a:t>Emergency Management</a:t>
            </a:r>
            <a:endParaRPr lang="tr-TR" sz="2400" u="sng" dirty="0">
              <a:solidFill>
                <a:srgbClr val="C00000"/>
              </a:solidFill>
              <a:latin typeface="+mj-lt"/>
            </a:endParaRPr>
          </a:p>
        </p:txBody>
      </p:sp>
      <p:sp>
        <p:nvSpPr>
          <p:cNvPr id="8"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a:solidFill>
                  <a:schemeClr val="tx2"/>
                </a:solidFill>
                <a:latin typeface="Trebuchet MS" pitchFamily="34" charset="0"/>
              </a:rPr>
              <a:t>Early 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 : </a:t>
            </a:r>
            <a:r>
              <a:rPr lang="tr-TR" sz="2000" b="1" u="sng" dirty="0" err="1">
                <a:solidFill>
                  <a:srgbClr val="C00000"/>
                </a:solidFill>
              </a:rPr>
              <a:t>Pulmonary</a:t>
            </a:r>
            <a:r>
              <a:rPr lang="tr-TR" sz="2000" b="1" u="sng" dirty="0">
                <a:solidFill>
                  <a:srgbClr val="C00000"/>
                </a:solidFill>
              </a:rPr>
              <a:t> </a:t>
            </a:r>
            <a:r>
              <a:rPr lang="tr-TR" sz="2000" b="1" u="sng" dirty="0" err="1">
                <a:solidFill>
                  <a:srgbClr val="C00000"/>
                </a:solidFill>
              </a:rPr>
              <a:t>Origin</a:t>
            </a:r>
            <a:r>
              <a:rPr lang="tr-TR" sz="2000" b="1" dirty="0">
                <a:solidFill>
                  <a:srgbClr val="C00000"/>
                </a:solidFill>
              </a:rPr>
              <a:t> / IDIOPATHIC PNEUMONIA SYNDROME</a:t>
            </a:r>
            <a:endParaRPr lang="tr-TR" sz="2000" b="1" u="sng" dirty="0">
              <a:solidFill>
                <a:srgbClr val="C00000"/>
              </a:solidFill>
            </a:endParaRPr>
          </a:p>
        </p:txBody>
      </p:sp>
      <p:sp>
        <p:nvSpPr>
          <p:cNvPr id="11" name="4 Dikdörtgen"/>
          <p:cNvSpPr/>
          <p:nvPr/>
        </p:nvSpPr>
        <p:spPr>
          <a:xfrm>
            <a:off x="381000" y="3733800"/>
            <a:ext cx="5791200" cy="2585323"/>
          </a:xfrm>
          <a:prstGeom prst="rect">
            <a:avLst/>
          </a:prstGeom>
        </p:spPr>
        <p:txBody>
          <a:bodyPr wrap="square">
            <a:spAutoFit/>
          </a:bodyPr>
          <a:lstStyle/>
          <a:p>
            <a:pPr>
              <a:lnSpc>
                <a:spcPct val="150000"/>
              </a:lnSpc>
            </a:pPr>
            <a:endParaRPr lang="en-US" sz="2400" dirty="0">
              <a:latin typeface="+mj-lt"/>
            </a:endParaRPr>
          </a:p>
          <a:p>
            <a:pPr>
              <a:lnSpc>
                <a:spcPct val="150000"/>
              </a:lnSpc>
            </a:pPr>
            <a:r>
              <a:rPr lang="en-US" sz="2400" dirty="0">
                <a:solidFill>
                  <a:srgbClr val="FF0000"/>
                </a:solidFill>
                <a:latin typeface="+mj-lt"/>
              </a:rPr>
              <a:t>3. TNFα </a:t>
            </a:r>
            <a:r>
              <a:rPr lang="en-US" sz="2400" dirty="0" err="1">
                <a:solidFill>
                  <a:srgbClr val="FF0000"/>
                </a:solidFill>
                <a:latin typeface="+mj-lt"/>
              </a:rPr>
              <a:t>blocka</a:t>
            </a:r>
            <a:r>
              <a:rPr lang="tr-TR" sz="2400" dirty="0">
                <a:solidFill>
                  <a:srgbClr val="FF0000"/>
                </a:solidFill>
                <a:latin typeface="+mj-lt"/>
              </a:rPr>
              <a:t>ge </a:t>
            </a:r>
          </a:p>
          <a:p>
            <a:pPr>
              <a:lnSpc>
                <a:spcPct val="150000"/>
              </a:lnSpc>
            </a:pPr>
            <a:r>
              <a:rPr lang="tr-TR" sz="2000" dirty="0">
                <a:latin typeface="+mj-lt"/>
              </a:rPr>
              <a:t>(</a:t>
            </a:r>
            <a:r>
              <a:rPr lang="en-US" sz="2000" dirty="0" err="1">
                <a:latin typeface="+mj-lt"/>
              </a:rPr>
              <a:t>Etanercept</a:t>
            </a:r>
            <a:r>
              <a:rPr lang="en-US" sz="2000" dirty="0">
                <a:latin typeface="+mj-lt"/>
              </a:rPr>
              <a:t> combination with systemic corticosteroids</a:t>
            </a:r>
            <a:r>
              <a:rPr lang="tr-TR" sz="2000" dirty="0">
                <a:latin typeface="+mj-lt"/>
              </a:rPr>
              <a:t>)</a:t>
            </a:r>
            <a:r>
              <a:rPr lang="en-US" sz="2000" dirty="0">
                <a:latin typeface="+mj-lt"/>
              </a:rPr>
              <a:t> </a:t>
            </a:r>
            <a:r>
              <a:rPr lang="tr-TR" sz="2000" dirty="0">
                <a:latin typeface="+mj-lt"/>
              </a:rPr>
              <a:t>S</a:t>
            </a:r>
            <a:r>
              <a:rPr lang="en-US" sz="2000" dirty="0" err="1">
                <a:latin typeface="+mj-lt"/>
              </a:rPr>
              <a:t>eems</a:t>
            </a:r>
            <a:r>
              <a:rPr lang="en-US" sz="2000" dirty="0">
                <a:latin typeface="+mj-lt"/>
              </a:rPr>
              <a:t> to be well tolerated and efficacious in </a:t>
            </a:r>
            <a:r>
              <a:rPr lang="tr-TR" sz="2000" dirty="0">
                <a:latin typeface="+mj-lt"/>
              </a:rPr>
              <a:t>2</a:t>
            </a:r>
            <a:r>
              <a:rPr lang="en-US" sz="2000" dirty="0">
                <a:latin typeface="+mj-lt"/>
              </a:rPr>
              <a:t>-</a:t>
            </a:r>
            <a:r>
              <a:rPr lang="tr-TR" sz="2000" dirty="0">
                <a:latin typeface="+mj-lt"/>
              </a:rPr>
              <a:t>3.</a:t>
            </a:r>
            <a:r>
              <a:rPr lang="en-US" sz="2000" dirty="0">
                <a:latin typeface="+mj-lt"/>
              </a:rPr>
              <a:t> of patients and to improve survival </a:t>
            </a:r>
            <a:r>
              <a:rPr lang="tr-TR" sz="2000" dirty="0">
                <a:latin typeface="+mj-lt"/>
              </a:rPr>
              <a:t>)</a:t>
            </a:r>
            <a:endParaRPr lang="en-US" sz="2000" dirty="0">
              <a:solidFill>
                <a:schemeClr val="accent3">
                  <a:lumMod val="75000"/>
                </a:schemeClr>
              </a:solidFill>
              <a:latin typeface="+mj-lt"/>
            </a:endParaRPr>
          </a:p>
        </p:txBody>
      </p:sp>
      <p:pic>
        <p:nvPicPr>
          <p:cNvPr id="13" name="Picture 2"/>
          <p:cNvPicPr>
            <a:picLocks noChangeAspect="1" noChangeArrowheads="1"/>
          </p:cNvPicPr>
          <p:nvPr/>
        </p:nvPicPr>
        <p:blipFill>
          <a:blip r:embed="rId3" cstate="print"/>
          <a:srcRect/>
          <a:stretch>
            <a:fillRect/>
          </a:stretch>
        </p:blipFill>
        <p:spPr bwMode="auto">
          <a:xfrm>
            <a:off x="6781800" y="4572000"/>
            <a:ext cx="5130800" cy="2133600"/>
          </a:xfrm>
          <a:prstGeom prst="rect">
            <a:avLst/>
          </a:prstGeom>
          <a:noFill/>
          <a:ln w="9525">
            <a:noFill/>
            <a:miter lim="800000"/>
            <a:headEnd/>
            <a:tailEnd/>
          </a:ln>
        </p:spPr>
      </p:pic>
      <p:sp>
        <p:nvSpPr>
          <p:cNvPr id="2" name="Rectangle 1"/>
          <p:cNvSpPr/>
          <p:nvPr/>
        </p:nvSpPr>
        <p:spPr>
          <a:xfrm>
            <a:off x="381000" y="6172200"/>
            <a:ext cx="6096000" cy="484748"/>
          </a:xfrm>
          <a:prstGeom prst="rect">
            <a:avLst/>
          </a:prstGeom>
        </p:spPr>
        <p:txBody>
          <a:bodyPr>
            <a:spAutoFit/>
          </a:bodyPr>
          <a:lstStyle/>
          <a:p>
            <a:pPr>
              <a:lnSpc>
                <a:spcPct val="150000"/>
              </a:lnSpc>
            </a:pPr>
            <a:r>
              <a:rPr lang="en-US" dirty="0" err="1">
                <a:solidFill>
                  <a:schemeClr val="accent3">
                    <a:lumMod val="75000"/>
                  </a:schemeClr>
                </a:solidFill>
              </a:rPr>
              <a:t>Etanercept</a:t>
            </a:r>
            <a:r>
              <a:rPr lang="en-US" dirty="0">
                <a:solidFill>
                  <a:schemeClr val="accent3">
                    <a:lumMod val="75000"/>
                  </a:schemeClr>
                </a:solidFill>
              </a:rPr>
              <a:t> (Enbrel) 0.4 mg/kg (max 25mg) </a:t>
            </a:r>
            <a:r>
              <a:rPr lang="en-US" dirty="0" err="1">
                <a:solidFill>
                  <a:schemeClr val="accent3">
                    <a:lumMod val="75000"/>
                  </a:schemeClr>
                </a:solidFill>
              </a:rPr>
              <a:t>sc</a:t>
            </a:r>
            <a:r>
              <a:rPr lang="en-US" dirty="0">
                <a:solidFill>
                  <a:schemeClr val="accent3">
                    <a:lumMod val="75000"/>
                  </a:schemeClr>
                </a:solidFill>
              </a:rPr>
              <a:t> twice weekly</a:t>
            </a:r>
          </a:p>
        </p:txBody>
      </p:sp>
    </p:spTree>
    <p:extLst>
      <p:ext uri="{BB962C8B-B14F-4D97-AF65-F5344CB8AC3E}">
        <p14:creationId xmlns:p14="http://schemas.microsoft.com/office/powerpoint/2010/main" val="37358847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94</a:t>
            </a:fld>
            <a:endParaRPr spc="-5" dirty="0"/>
          </a:p>
        </p:txBody>
      </p:sp>
      <p:graphicFrame>
        <p:nvGraphicFramePr>
          <p:cNvPr id="3" name="object 3"/>
          <p:cNvGraphicFramePr>
            <a:graphicFrameLocks noGrp="1"/>
          </p:cNvGraphicFramePr>
          <p:nvPr>
            <p:extLst/>
          </p:nvPr>
        </p:nvGraphicFramePr>
        <p:xfrm>
          <a:off x="381000" y="1219200"/>
          <a:ext cx="10871200" cy="4722476"/>
        </p:xfrm>
        <a:graphic>
          <a:graphicData uri="http://schemas.openxmlformats.org/drawingml/2006/table">
            <a:tbl>
              <a:tblPr firstRow="1" bandRow="1">
                <a:tableStyleId>{BDBED569-4797-4DF1-A0F4-6AAB3CD982D8}</a:tableStyleId>
              </a:tblPr>
              <a:tblGrid>
                <a:gridCol w="5435560">
                  <a:extLst>
                    <a:ext uri="{9D8B030D-6E8A-4147-A177-3AD203B41FA5}">
                      <a16:colId xmlns="" xmlns:a16="http://schemas.microsoft.com/office/drawing/2014/main" val="20000"/>
                    </a:ext>
                  </a:extLst>
                </a:gridCol>
                <a:gridCol w="5435640">
                  <a:extLst>
                    <a:ext uri="{9D8B030D-6E8A-4147-A177-3AD203B41FA5}">
                      <a16:colId xmlns="" xmlns:a16="http://schemas.microsoft.com/office/drawing/2014/main" val="20001"/>
                    </a:ext>
                  </a:extLst>
                </a:gridCol>
              </a:tblGrid>
              <a:tr h="459120">
                <a:tc gridSpan="2">
                  <a:txBody>
                    <a:bodyPr/>
                    <a:lstStyle/>
                    <a:p>
                      <a:pPr marL="85090">
                        <a:lnSpc>
                          <a:spcPct val="100000"/>
                        </a:lnSpc>
                        <a:spcBef>
                          <a:spcPts val="270"/>
                        </a:spcBef>
                      </a:pPr>
                      <a:r>
                        <a:rPr lang="tr-TR" sz="2800" spc="-5" dirty="0"/>
                        <a:t>  </a:t>
                      </a:r>
                      <a:r>
                        <a:rPr sz="2800" spc="-5" dirty="0"/>
                        <a:t>Late</a:t>
                      </a:r>
                      <a:r>
                        <a:rPr sz="2800" spc="-85" dirty="0"/>
                        <a:t> </a:t>
                      </a:r>
                      <a:r>
                        <a:rPr sz="2800" spc="-5" dirty="0"/>
                        <a:t>Effects</a:t>
                      </a:r>
                      <a:endParaRPr sz="2800" dirty="0">
                        <a:solidFill>
                          <a:schemeClr val="bg1"/>
                        </a:solidFill>
                        <a:latin typeface="Arial"/>
                        <a:cs typeface="Arial"/>
                      </a:endParaRPr>
                    </a:p>
                  </a:txBody>
                  <a:tcPr marL="0" marR="0" marT="0" marB="0">
                    <a:solidFill>
                      <a:schemeClr val="accent5"/>
                    </a:solidFill>
                  </a:tcPr>
                </a:tc>
                <a:tc hMerge="1">
                  <a:txBody>
                    <a:bodyPr/>
                    <a:lstStyle/>
                    <a:p>
                      <a:endParaRPr/>
                    </a:p>
                  </a:txBody>
                  <a:tcPr marL="0" marR="0" marT="0" marB="0"/>
                </a:tc>
                <a:extLst>
                  <a:ext uri="{0D108BD9-81ED-4DB2-BD59-A6C34878D82A}">
                    <a16:rowId xmlns="" xmlns:a16="http://schemas.microsoft.com/office/drawing/2014/main" val="10000"/>
                  </a:ext>
                </a:extLst>
              </a:tr>
              <a:tr h="74278">
                <a:tc gridSpan="2">
                  <a:txBody>
                    <a:bodyPr/>
                    <a:lstStyle/>
                    <a:p>
                      <a:pPr marL="85090">
                        <a:lnSpc>
                          <a:spcPct val="100000"/>
                        </a:lnSpc>
                        <a:spcBef>
                          <a:spcPts val="170"/>
                        </a:spcBef>
                      </a:pPr>
                      <a:endParaRPr sz="300" b="1" dirty="0">
                        <a:latin typeface="Arial"/>
                        <a:cs typeface="Arial"/>
                      </a:endParaRPr>
                    </a:p>
                  </a:txBody>
                  <a:tcPr marL="0" marR="0" marT="0" marB="0">
                    <a:noFill/>
                  </a:tcPr>
                </a:tc>
                <a:tc hMerge="1">
                  <a:txBody>
                    <a:bodyPr/>
                    <a:lstStyle/>
                    <a:p>
                      <a:pPr marL="85725">
                        <a:lnSpc>
                          <a:spcPct val="100000"/>
                        </a:lnSpc>
                        <a:spcBef>
                          <a:spcPts val="170"/>
                        </a:spcBef>
                      </a:pPr>
                      <a:endParaRPr sz="1600" dirty="0">
                        <a:latin typeface="Arial"/>
                        <a:cs typeface="Arial"/>
                      </a:endParaRPr>
                    </a:p>
                  </a:txBody>
                  <a:tcPr marL="0" marR="0" marT="0" marB="0">
                    <a:noFill/>
                  </a:tcPr>
                </a:tc>
                <a:extLst>
                  <a:ext uri="{0D108BD9-81ED-4DB2-BD59-A6C34878D82A}">
                    <a16:rowId xmlns="" xmlns:a16="http://schemas.microsoft.com/office/drawing/2014/main" val="10001"/>
                  </a:ext>
                </a:extLst>
              </a:tr>
              <a:tr h="473635">
                <a:tc>
                  <a:txBody>
                    <a:bodyPr/>
                    <a:lstStyle/>
                    <a:p>
                      <a:pPr marL="85090">
                        <a:lnSpc>
                          <a:spcPct val="100000"/>
                        </a:lnSpc>
                        <a:spcBef>
                          <a:spcPts val="170"/>
                        </a:spcBef>
                      </a:pPr>
                      <a:r>
                        <a:rPr lang="tr-TR" sz="1600" b="1" spc="-5" dirty="0"/>
                        <a:t>   </a:t>
                      </a:r>
                      <a:r>
                        <a:rPr sz="1600" b="1" spc="-5" dirty="0"/>
                        <a:t>Chronic</a:t>
                      </a:r>
                      <a:r>
                        <a:rPr sz="1600" b="1" spc="-70" dirty="0"/>
                        <a:t> </a:t>
                      </a:r>
                      <a:r>
                        <a:rPr sz="1600" b="1" spc="-10" dirty="0"/>
                        <a:t>GvHD</a:t>
                      </a:r>
                      <a:endParaRPr sz="1600" b="1" dirty="0">
                        <a:latin typeface="Arial"/>
                        <a:cs typeface="Arial"/>
                      </a:endParaRPr>
                    </a:p>
                  </a:txBody>
                  <a:tcPr marL="0" marR="0" marT="0" marB="0" anchor="ctr"/>
                </a:tc>
                <a:tc>
                  <a:txBody>
                    <a:bodyPr/>
                    <a:lstStyle/>
                    <a:p>
                      <a:pPr marL="85725">
                        <a:lnSpc>
                          <a:spcPct val="100000"/>
                        </a:lnSpc>
                        <a:spcBef>
                          <a:spcPts val="275"/>
                        </a:spcBef>
                      </a:pPr>
                      <a:r>
                        <a:rPr sz="1600" b="1" spc="-5" dirty="0"/>
                        <a:t>Secondary MDS / leukaemia /</a:t>
                      </a:r>
                      <a:r>
                        <a:rPr sz="1600" b="1" spc="30" dirty="0"/>
                        <a:t> </a:t>
                      </a:r>
                      <a:r>
                        <a:rPr sz="1600" b="1" spc="-5" dirty="0"/>
                        <a:t>malignancy</a:t>
                      </a:r>
                      <a:endParaRPr sz="1600" b="1" dirty="0">
                        <a:latin typeface="Arial"/>
                        <a:cs typeface="Arial"/>
                      </a:endParaRPr>
                    </a:p>
                  </a:txBody>
                  <a:tcPr marL="0" marR="0" marT="0" marB="0" anchor="ctr"/>
                </a:tc>
                <a:extLst>
                  <a:ext uri="{0D108BD9-81ED-4DB2-BD59-A6C34878D82A}">
                    <a16:rowId xmlns="" xmlns:a16="http://schemas.microsoft.com/office/drawing/2014/main" val="10002"/>
                  </a:ext>
                </a:extLst>
              </a:tr>
              <a:tr h="473635">
                <a:tc>
                  <a:txBody>
                    <a:bodyPr/>
                    <a:lstStyle/>
                    <a:p>
                      <a:pPr marL="85090">
                        <a:lnSpc>
                          <a:spcPct val="100000"/>
                        </a:lnSpc>
                        <a:spcBef>
                          <a:spcPts val="275"/>
                        </a:spcBef>
                      </a:pPr>
                      <a:r>
                        <a:rPr lang="tr-TR" sz="1600" b="1" spc="-5" dirty="0"/>
                        <a:t>   </a:t>
                      </a:r>
                      <a:r>
                        <a:rPr sz="1600" b="1" spc="-5" dirty="0"/>
                        <a:t>Late infection and immune</a:t>
                      </a:r>
                      <a:r>
                        <a:rPr sz="1600" b="1" dirty="0"/>
                        <a:t> </a:t>
                      </a:r>
                      <a:r>
                        <a:rPr sz="1600" b="1" spc="-5" dirty="0"/>
                        <a:t>defects</a:t>
                      </a:r>
                      <a:endParaRPr sz="1600" b="1" dirty="0">
                        <a:latin typeface="Arial"/>
                        <a:cs typeface="Arial"/>
                      </a:endParaRPr>
                    </a:p>
                  </a:txBody>
                  <a:tcPr marL="0" marR="0" marT="0" marB="0" anchor="ctr"/>
                </a:tc>
                <a:tc>
                  <a:txBody>
                    <a:bodyPr/>
                    <a:lstStyle/>
                    <a:p>
                      <a:pPr marL="85725">
                        <a:lnSpc>
                          <a:spcPct val="100000"/>
                        </a:lnSpc>
                        <a:spcBef>
                          <a:spcPts val="275"/>
                        </a:spcBef>
                      </a:pPr>
                      <a:r>
                        <a:rPr sz="1600" b="1" spc="-5" dirty="0"/>
                        <a:t>Late graft</a:t>
                      </a:r>
                      <a:r>
                        <a:rPr sz="1600" b="1" spc="-30" dirty="0"/>
                        <a:t> </a:t>
                      </a:r>
                      <a:r>
                        <a:rPr sz="1600" b="1" spc="-5" dirty="0"/>
                        <a:t>failure</a:t>
                      </a:r>
                      <a:endParaRPr sz="1600" b="1" dirty="0">
                        <a:latin typeface="Arial"/>
                        <a:cs typeface="Arial"/>
                      </a:endParaRPr>
                    </a:p>
                  </a:txBody>
                  <a:tcPr marL="0" marR="0" marT="0" marB="0" anchor="ctr"/>
                </a:tc>
                <a:extLst>
                  <a:ext uri="{0D108BD9-81ED-4DB2-BD59-A6C34878D82A}">
                    <a16:rowId xmlns="" xmlns:a16="http://schemas.microsoft.com/office/drawing/2014/main" val="10003"/>
                  </a:ext>
                </a:extLst>
              </a:tr>
              <a:tr h="473634">
                <a:tc>
                  <a:txBody>
                    <a:bodyPr/>
                    <a:lstStyle/>
                    <a:p>
                      <a:pPr marL="85090" marR="419734">
                        <a:lnSpc>
                          <a:spcPct val="100000"/>
                        </a:lnSpc>
                        <a:spcBef>
                          <a:spcPts val="275"/>
                        </a:spcBef>
                      </a:pPr>
                      <a:r>
                        <a:rPr lang="tr-TR" sz="1600" b="1" spc="-5" dirty="0"/>
                        <a:t>  </a:t>
                      </a:r>
                      <a:r>
                        <a:rPr lang="tr-TR" sz="1600" b="1" spc="-5" dirty="0">
                          <a:solidFill>
                            <a:schemeClr val="tx1"/>
                          </a:solidFill>
                        </a:rPr>
                        <a:t> </a:t>
                      </a:r>
                      <a:r>
                        <a:rPr lang="nb-NO" sz="1600" b="1" spc="-10" dirty="0" err="1">
                          <a:solidFill>
                            <a:schemeClr val="tx1"/>
                          </a:solidFill>
                          <a:latin typeface="Arial"/>
                          <a:cs typeface="Arial"/>
                        </a:rPr>
                        <a:t>Bronchiolitis</a:t>
                      </a:r>
                      <a:r>
                        <a:rPr lang="nb-NO" sz="1600" b="1" spc="-10" dirty="0">
                          <a:solidFill>
                            <a:schemeClr val="tx1"/>
                          </a:solidFill>
                          <a:latin typeface="Arial"/>
                          <a:cs typeface="Arial"/>
                        </a:rPr>
                        <a:t> </a:t>
                      </a:r>
                      <a:r>
                        <a:rPr lang="nb-NO" sz="1600" b="1" spc="-10" dirty="0" err="1">
                          <a:solidFill>
                            <a:schemeClr val="tx1"/>
                          </a:solidFill>
                          <a:latin typeface="Arial"/>
                          <a:cs typeface="Arial"/>
                        </a:rPr>
                        <a:t>obliterans</a:t>
                      </a:r>
                      <a:r>
                        <a:rPr lang="nb-NO" sz="1600" b="1" spc="25" dirty="0">
                          <a:solidFill>
                            <a:schemeClr val="tx1"/>
                          </a:solidFill>
                          <a:latin typeface="Arial"/>
                          <a:cs typeface="Arial"/>
                        </a:rPr>
                        <a:t> </a:t>
                      </a:r>
                      <a:r>
                        <a:rPr lang="nb-NO" sz="1600" b="1" spc="-20" dirty="0" err="1">
                          <a:solidFill>
                            <a:schemeClr val="tx1"/>
                          </a:solidFill>
                          <a:latin typeface="Arial"/>
                          <a:cs typeface="Arial"/>
                        </a:rPr>
                        <a:t>syndrome</a:t>
                      </a:r>
                      <a:endParaRPr lang="tr-TR" sz="1600" b="1" spc="-10" dirty="0">
                        <a:solidFill>
                          <a:schemeClr val="tx1"/>
                        </a:solidFill>
                      </a:endParaRPr>
                    </a:p>
                  </a:txBody>
                  <a:tcPr marL="0" marR="0" marT="0" marB="0" anchor="ctr"/>
                </a:tc>
                <a:tc>
                  <a:txBody>
                    <a:bodyPr/>
                    <a:lstStyle/>
                    <a:p>
                      <a:pPr marL="85725">
                        <a:lnSpc>
                          <a:spcPct val="100000"/>
                        </a:lnSpc>
                        <a:spcBef>
                          <a:spcPts val="275"/>
                        </a:spcBef>
                      </a:pPr>
                      <a:r>
                        <a:rPr sz="1600" b="1" spc="-5" dirty="0"/>
                        <a:t>Relapsed</a:t>
                      </a:r>
                      <a:r>
                        <a:rPr sz="1600" b="1" spc="-75" dirty="0"/>
                        <a:t> </a:t>
                      </a:r>
                      <a:r>
                        <a:rPr sz="1600" b="1" spc="-5" dirty="0"/>
                        <a:t>disease</a:t>
                      </a:r>
                      <a:endParaRPr sz="1600" b="1" dirty="0">
                        <a:latin typeface="Arial"/>
                        <a:cs typeface="Arial"/>
                      </a:endParaRPr>
                    </a:p>
                  </a:txBody>
                  <a:tcPr marL="0" marR="0" marT="0" marB="0" anchor="ctr"/>
                </a:tc>
                <a:extLst>
                  <a:ext uri="{0D108BD9-81ED-4DB2-BD59-A6C34878D82A}">
                    <a16:rowId xmlns="" xmlns:a16="http://schemas.microsoft.com/office/drawing/2014/main" val="10004"/>
                  </a:ext>
                </a:extLst>
              </a:tr>
              <a:tr h="673061">
                <a:tc>
                  <a:txBody>
                    <a:bodyPr/>
                    <a:lstStyle/>
                    <a:p>
                      <a:pPr marL="85090" marR="461009">
                        <a:lnSpc>
                          <a:spcPct val="100000"/>
                        </a:lnSpc>
                        <a:spcBef>
                          <a:spcPts val="275"/>
                        </a:spcBef>
                      </a:pPr>
                      <a:r>
                        <a:rPr lang="tr-TR" sz="1600" b="1" spc="-5" dirty="0"/>
                        <a:t>   </a:t>
                      </a:r>
                      <a:r>
                        <a:rPr sz="1600" b="1" spc="-5" dirty="0"/>
                        <a:t>Late liver complications</a:t>
                      </a:r>
                      <a:endParaRPr lang="tr-TR" sz="1600" b="1" spc="-5" dirty="0"/>
                    </a:p>
                    <a:p>
                      <a:pPr marL="85090" marR="461009">
                        <a:lnSpc>
                          <a:spcPct val="100000"/>
                        </a:lnSpc>
                        <a:spcBef>
                          <a:spcPts val="275"/>
                        </a:spcBef>
                      </a:pPr>
                      <a:r>
                        <a:rPr lang="tr-TR" sz="1600" b="1" spc="-5" dirty="0">
                          <a:latin typeface="Arial"/>
                          <a:cs typeface="Arial"/>
                        </a:rPr>
                        <a:t>  </a:t>
                      </a:r>
                      <a:r>
                        <a:rPr lang="en-US" sz="1600" b="1" spc="-5" dirty="0"/>
                        <a:t>(i.e. Hepatitis B,C  and iron</a:t>
                      </a:r>
                      <a:r>
                        <a:rPr lang="en-US" sz="1600" b="1" spc="-60" dirty="0"/>
                        <a:t> </a:t>
                      </a:r>
                      <a:r>
                        <a:rPr lang="en-US" sz="1600" b="1" spc="-5" dirty="0"/>
                        <a:t>overload)</a:t>
                      </a:r>
                      <a:endParaRPr sz="1600" b="1" dirty="0">
                        <a:latin typeface="Arial"/>
                        <a:cs typeface="Arial"/>
                      </a:endParaRPr>
                    </a:p>
                  </a:txBody>
                  <a:tcPr marL="0" marR="0" marT="0" marB="0" anchor="ctr"/>
                </a:tc>
                <a:tc>
                  <a:txBody>
                    <a:bodyPr/>
                    <a:lstStyle/>
                    <a:p>
                      <a:pPr marL="85725">
                        <a:lnSpc>
                          <a:spcPct val="100000"/>
                        </a:lnSpc>
                        <a:spcBef>
                          <a:spcPts val="275"/>
                        </a:spcBef>
                      </a:pPr>
                      <a:r>
                        <a:rPr sz="1600" b="1" spc="-5" dirty="0"/>
                        <a:t>Infertility / sexual</a:t>
                      </a:r>
                      <a:r>
                        <a:rPr sz="1600" b="1" spc="-10" dirty="0"/>
                        <a:t> </a:t>
                      </a:r>
                      <a:r>
                        <a:rPr sz="1600" b="1" spc="-5" dirty="0"/>
                        <a:t>dysfunction</a:t>
                      </a:r>
                      <a:endParaRPr sz="1600" b="1" dirty="0">
                        <a:latin typeface="Arial"/>
                        <a:cs typeface="Arial"/>
                      </a:endParaRPr>
                    </a:p>
                  </a:txBody>
                  <a:tcPr marL="0" marR="0" marT="0" marB="0" anchor="ctr"/>
                </a:tc>
                <a:extLst>
                  <a:ext uri="{0D108BD9-81ED-4DB2-BD59-A6C34878D82A}">
                    <a16:rowId xmlns="" xmlns:a16="http://schemas.microsoft.com/office/drawing/2014/main" val="10005"/>
                  </a:ext>
                </a:extLst>
              </a:tr>
              <a:tr h="473634">
                <a:tc>
                  <a:txBody>
                    <a:bodyPr/>
                    <a:lstStyle/>
                    <a:p>
                      <a:pPr marL="85090">
                        <a:lnSpc>
                          <a:spcPct val="100000"/>
                        </a:lnSpc>
                        <a:spcBef>
                          <a:spcPts val="275"/>
                        </a:spcBef>
                      </a:pPr>
                      <a:r>
                        <a:rPr lang="tr-TR" sz="1600" b="1" spc="-5" dirty="0"/>
                        <a:t>    </a:t>
                      </a:r>
                      <a:r>
                        <a:rPr sz="1600" b="1" spc="-5" dirty="0"/>
                        <a:t>Late ocular </a:t>
                      </a:r>
                      <a:r>
                        <a:rPr sz="1600" b="1" spc="-10" dirty="0"/>
                        <a:t>effects</a:t>
                      </a:r>
                      <a:r>
                        <a:rPr lang="tr-TR" sz="1600" b="1" spc="-10" baseline="0" dirty="0"/>
                        <a:t> : </a:t>
                      </a:r>
                      <a:r>
                        <a:rPr lang="tr-TR" sz="1600" b="1" spc="-5" dirty="0"/>
                        <a:t> </a:t>
                      </a:r>
                      <a:r>
                        <a:rPr sz="1600" b="1" spc="-5" dirty="0"/>
                        <a:t>cataracts</a:t>
                      </a:r>
                      <a:r>
                        <a:rPr lang="tr-TR" sz="1600" b="1" spc="-5" dirty="0"/>
                        <a:t> &amp; KC </a:t>
                      </a:r>
                      <a:r>
                        <a:rPr lang="tr-TR" sz="1600" b="1" spc="-5" dirty="0" err="1"/>
                        <a:t>Sicca</a:t>
                      </a:r>
                      <a:r>
                        <a:rPr lang="tr-TR" sz="1600" b="1" spc="-5" dirty="0"/>
                        <a:t> </a:t>
                      </a:r>
                      <a:endParaRPr sz="1600" b="1" dirty="0">
                        <a:latin typeface="Arial"/>
                        <a:cs typeface="Arial"/>
                      </a:endParaRPr>
                    </a:p>
                  </a:txBody>
                  <a:tcPr marL="0" marR="0" marT="0" marB="0" anchor="ctr"/>
                </a:tc>
                <a:tc>
                  <a:txBody>
                    <a:bodyPr/>
                    <a:lstStyle/>
                    <a:p>
                      <a:pPr marL="85725">
                        <a:lnSpc>
                          <a:spcPct val="100000"/>
                        </a:lnSpc>
                        <a:spcBef>
                          <a:spcPts val="280"/>
                        </a:spcBef>
                      </a:pPr>
                      <a:r>
                        <a:rPr sz="1600" b="1" spc="-5" dirty="0"/>
                        <a:t>Endocrine abnormalities e.g.</a:t>
                      </a:r>
                      <a:r>
                        <a:rPr sz="1600" b="1" spc="-15" dirty="0"/>
                        <a:t> </a:t>
                      </a:r>
                      <a:r>
                        <a:rPr sz="1600" b="1" spc="-5" dirty="0"/>
                        <a:t>hypothyroidism</a:t>
                      </a:r>
                      <a:endParaRPr sz="1600" b="1" dirty="0">
                        <a:latin typeface="Arial"/>
                        <a:cs typeface="Arial"/>
                      </a:endParaRPr>
                    </a:p>
                  </a:txBody>
                  <a:tcPr marL="0" marR="0" marT="0" marB="0" anchor="ctr"/>
                </a:tc>
                <a:extLst>
                  <a:ext uri="{0D108BD9-81ED-4DB2-BD59-A6C34878D82A}">
                    <a16:rowId xmlns="" xmlns:a16="http://schemas.microsoft.com/office/drawing/2014/main" val="10006"/>
                  </a:ext>
                </a:extLst>
              </a:tr>
              <a:tr h="674199">
                <a:tc>
                  <a:txBody>
                    <a:bodyPr/>
                    <a:lstStyle/>
                    <a:p>
                      <a:pPr marL="85090" marR="372745">
                        <a:lnSpc>
                          <a:spcPct val="100000"/>
                        </a:lnSpc>
                        <a:spcBef>
                          <a:spcPts val="280"/>
                        </a:spcBef>
                      </a:pPr>
                      <a:r>
                        <a:rPr lang="tr-TR" sz="1600" b="1" spc="-10" dirty="0"/>
                        <a:t> </a:t>
                      </a:r>
                      <a:r>
                        <a:rPr lang="en-US" sz="1600" b="1" spc="-5" dirty="0"/>
                        <a:t> Emotional</a:t>
                      </a:r>
                      <a:r>
                        <a:rPr lang="en-US" sz="1600" b="1" spc="-80" dirty="0"/>
                        <a:t> </a:t>
                      </a:r>
                      <a:r>
                        <a:rPr lang="en-US" sz="1600" b="1" spc="-5" dirty="0"/>
                        <a:t>issues</a:t>
                      </a:r>
                      <a:endParaRPr sz="1600" b="1" dirty="0">
                        <a:latin typeface="Arial"/>
                        <a:cs typeface="Arial"/>
                      </a:endParaRPr>
                    </a:p>
                  </a:txBody>
                  <a:tcPr marL="0" marR="0" marT="0" marB="0" anchor="ctr"/>
                </a:tc>
                <a:tc>
                  <a:txBody>
                    <a:bodyPr/>
                    <a:lstStyle/>
                    <a:p>
                      <a:pPr marL="85725">
                        <a:lnSpc>
                          <a:spcPct val="100000"/>
                        </a:lnSpc>
                        <a:spcBef>
                          <a:spcPts val="280"/>
                        </a:spcBef>
                      </a:pPr>
                      <a:r>
                        <a:rPr sz="1600" b="1" spc="-5" dirty="0"/>
                        <a:t>Cardiac</a:t>
                      </a:r>
                      <a:r>
                        <a:rPr sz="1600" b="1" spc="-65" dirty="0"/>
                        <a:t> </a:t>
                      </a:r>
                      <a:r>
                        <a:rPr sz="1600" b="1" spc="-5" dirty="0"/>
                        <a:t>failure</a:t>
                      </a:r>
                      <a:endParaRPr sz="1600" b="1" dirty="0">
                        <a:latin typeface="Arial"/>
                        <a:cs typeface="Arial"/>
                      </a:endParaRPr>
                    </a:p>
                  </a:txBody>
                  <a:tcPr marL="0" marR="0" marT="0" marB="0" anchor="ctr"/>
                </a:tc>
                <a:extLst>
                  <a:ext uri="{0D108BD9-81ED-4DB2-BD59-A6C34878D82A}">
                    <a16:rowId xmlns="" xmlns:a16="http://schemas.microsoft.com/office/drawing/2014/main" val="10007"/>
                  </a:ext>
                </a:extLst>
              </a:tr>
              <a:tr h="473645">
                <a:tc>
                  <a:txBody>
                    <a:bodyPr/>
                    <a:lstStyle/>
                    <a:p>
                      <a:pPr marL="85090">
                        <a:lnSpc>
                          <a:spcPct val="100000"/>
                        </a:lnSpc>
                        <a:spcBef>
                          <a:spcPts val="280"/>
                        </a:spcBef>
                      </a:pPr>
                      <a:r>
                        <a:rPr lang="fr-FR" sz="1600" b="1" spc="-5" dirty="0"/>
                        <a:t>  Fatigue</a:t>
                      </a:r>
                      <a:endParaRPr sz="1600" b="1" dirty="0">
                        <a:latin typeface="Arial"/>
                        <a:cs typeface="Arial"/>
                      </a:endParaRPr>
                    </a:p>
                  </a:txBody>
                  <a:tcPr marL="0" marR="0" marT="0" marB="0" anchor="ctr"/>
                </a:tc>
                <a:tc>
                  <a:txBody>
                    <a:bodyPr/>
                    <a:lstStyle/>
                    <a:p>
                      <a:pPr marL="85725">
                        <a:lnSpc>
                          <a:spcPct val="100000"/>
                        </a:lnSpc>
                        <a:spcBef>
                          <a:spcPts val="280"/>
                        </a:spcBef>
                      </a:pPr>
                      <a:r>
                        <a:rPr sz="1600" b="1" spc="-5" dirty="0"/>
                        <a:t>Dental late</a:t>
                      </a:r>
                      <a:r>
                        <a:rPr sz="1600" b="1" spc="-50" dirty="0"/>
                        <a:t> </a:t>
                      </a:r>
                      <a:r>
                        <a:rPr sz="1600" b="1" spc="-10" dirty="0"/>
                        <a:t>effects</a:t>
                      </a:r>
                      <a:endParaRPr sz="1600" b="1" dirty="0">
                        <a:latin typeface="Arial"/>
                        <a:cs typeface="Arial"/>
                      </a:endParaRPr>
                    </a:p>
                  </a:txBody>
                  <a:tcPr marL="0" marR="0" marT="0" marB="0" anchor="ctr"/>
                </a:tc>
                <a:extLst>
                  <a:ext uri="{0D108BD9-81ED-4DB2-BD59-A6C34878D82A}">
                    <a16:rowId xmlns="" xmlns:a16="http://schemas.microsoft.com/office/drawing/2014/main" val="10008"/>
                  </a:ext>
                </a:extLst>
              </a:tr>
              <a:tr h="473635">
                <a:tc>
                  <a:txBody>
                    <a:bodyPr/>
                    <a:lstStyle/>
                    <a:p>
                      <a:pPr marL="85090" marR="372745">
                        <a:lnSpc>
                          <a:spcPct val="100000"/>
                        </a:lnSpc>
                        <a:spcBef>
                          <a:spcPts val="280"/>
                        </a:spcBef>
                      </a:pPr>
                      <a:r>
                        <a:rPr lang="tr-TR" sz="1600" b="1" spc="-5" dirty="0"/>
                        <a:t>   </a:t>
                      </a:r>
                      <a:r>
                        <a:rPr lang="en-US" sz="1600" b="1" spc="-10" dirty="0"/>
                        <a:t> </a:t>
                      </a:r>
                      <a:r>
                        <a:rPr lang="en-US" sz="1600" b="1" spc="-10" dirty="0" err="1"/>
                        <a:t>QoL</a:t>
                      </a:r>
                      <a:r>
                        <a:rPr lang="en-US" sz="1600" b="1" spc="-10" dirty="0"/>
                        <a:t> </a:t>
                      </a:r>
                      <a:r>
                        <a:rPr lang="en-US" sz="1600" b="1" spc="-5" dirty="0"/>
                        <a:t>and neuropsychological problems</a:t>
                      </a:r>
                      <a:endParaRPr lang="en-US" sz="1600" b="1" dirty="0">
                        <a:latin typeface="Arial"/>
                        <a:cs typeface="Arial"/>
                      </a:endParaRPr>
                    </a:p>
                  </a:txBody>
                  <a:tcPr marL="0" marR="0" marT="0" marB="0" anchor="ct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US" sz="1800" b="1" spc="-5" dirty="0"/>
                        <a:t>  Back to </a:t>
                      </a:r>
                      <a:r>
                        <a:rPr lang="en-US" sz="1800" b="1" spc="-10" dirty="0"/>
                        <a:t>work</a:t>
                      </a:r>
                      <a:r>
                        <a:rPr lang="en-US" sz="1800" b="1" spc="-25" dirty="0"/>
                        <a:t> </a:t>
                      </a:r>
                      <a:r>
                        <a:rPr lang="en-US" sz="1800" b="1" spc="-5" dirty="0"/>
                        <a:t>issues</a:t>
                      </a:r>
                      <a:endParaRPr lang="en-US" sz="1800" b="1" dirty="0">
                        <a:latin typeface="Arial"/>
                        <a:cs typeface="Arial"/>
                      </a:endParaRPr>
                    </a:p>
                  </a:txBody>
                  <a:tcPr marL="0" marR="0" marT="0" marB="0" anchor="ctr"/>
                </a:tc>
                <a:extLst>
                  <a:ext uri="{0D108BD9-81ED-4DB2-BD59-A6C34878D82A}">
                    <a16:rowId xmlns="" xmlns:a16="http://schemas.microsoft.com/office/drawing/2014/main" val="10009"/>
                  </a:ext>
                </a:extLst>
              </a:tr>
            </a:tbl>
          </a:graphicData>
        </a:graphic>
      </p:graphicFrame>
      <p:sp>
        <p:nvSpPr>
          <p:cNvPr id="5" name="4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err="1">
                <a:solidFill>
                  <a:schemeClr val="tx2"/>
                </a:solidFill>
                <a:latin typeface="Trebuchet MS" pitchFamily="34" charset="0"/>
              </a:rPr>
              <a:t>Late</a:t>
            </a:r>
            <a:r>
              <a:rPr lang="tr-TR" sz="2400" b="1" spc="-5" dirty="0">
                <a:solidFill>
                  <a:srgbClr val="C00000"/>
                </a:solidFill>
              </a:rPr>
              <a:t> </a:t>
            </a:r>
            <a:r>
              <a:rPr lang="tr-TR" sz="2400" b="1" spc="-5" dirty="0">
                <a:solidFill>
                  <a:schemeClr val="tx2"/>
                </a:solidFill>
                <a:latin typeface="Trebuchet MS" pitchFamily="34" charset="0"/>
              </a:rPr>
              <a:t>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a:t>
            </a:r>
            <a:endParaRPr lang="tr-TR" sz="2400" b="1" dirty="0">
              <a:solidFill>
                <a:schemeClr val="tx2"/>
              </a:solidFill>
              <a:latin typeface="Trebuchet MS" pitchFamily="34" charset="0"/>
            </a:endParaRPr>
          </a:p>
        </p:txBody>
      </p:sp>
    </p:spTree>
    <p:extLst>
      <p:ext uri="{BB962C8B-B14F-4D97-AF65-F5344CB8AC3E}">
        <p14:creationId xmlns:p14="http://schemas.microsoft.com/office/powerpoint/2010/main" val="7461878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38 Dikdörtgen"/>
          <p:cNvSpPr/>
          <p:nvPr/>
        </p:nvSpPr>
        <p:spPr>
          <a:xfrm>
            <a:off x="711200" y="990601"/>
            <a:ext cx="7416800" cy="523220"/>
          </a:xfrm>
          <a:prstGeom prst="rect">
            <a:avLst/>
          </a:prstGeom>
        </p:spPr>
        <p:txBody>
          <a:bodyPr wrap="square">
            <a:spAutoFit/>
          </a:bodyPr>
          <a:lstStyle/>
          <a:p>
            <a:r>
              <a:rPr lang="tr-TR" sz="2800" b="1" spc="-5" dirty="0" err="1">
                <a:solidFill>
                  <a:srgbClr val="FF0000"/>
                </a:solidFill>
                <a:latin typeface="+mj-lt"/>
              </a:rPr>
              <a:t>Late</a:t>
            </a:r>
            <a:r>
              <a:rPr lang="tr-TR" sz="2800" b="1" spc="-5" dirty="0">
                <a:solidFill>
                  <a:srgbClr val="FF0000"/>
                </a:solidFill>
                <a:latin typeface="+mj-lt"/>
              </a:rPr>
              <a:t> </a:t>
            </a:r>
            <a:r>
              <a:rPr lang="tr-TR" sz="2800" b="1" spc="-5" dirty="0" err="1">
                <a:solidFill>
                  <a:srgbClr val="FF0000"/>
                </a:solidFill>
                <a:latin typeface="+mj-lt"/>
              </a:rPr>
              <a:t>Infections</a:t>
            </a:r>
            <a:r>
              <a:rPr lang="tr-TR" sz="2800" b="1" spc="-5" dirty="0">
                <a:solidFill>
                  <a:srgbClr val="FF0000"/>
                </a:solidFill>
                <a:latin typeface="+mj-lt"/>
              </a:rPr>
              <a:t> </a:t>
            </a:r>
            <a:r>
              <a:rPr lang="tr-TR" sz="2800" b="1" spc="-5" dirty="0" err="1">
                <a:solidFill>
                  <a:srgbClr val="FF0000"/>
                </a:solidFill>
                <a:latin typeface="+mj-lt"/>
              </a:rPr>
              <a:t>After</a:t>
            </a:r>
            <a:r>
              <a:rPr lang="tr-TR" sz="2800" b="1" spc="-5" dirty="0">
                <a:solidFill>
                  <a:srgbClr val="FF0000"/>
                </a:solidFill>
                <a:latin typeface="+mj-lt"/>
              </a:rPr>
              <a:t> HSCT</a:t>
            </a:r>
            <a:endParaRPr lang="tr-TR" sz="2800" b="1" dirty="0">
              <a:solidFill>
                <a:srgbClr val="FF0000"/>
              </a:solidFill>
              <a:latin typeface="+mj-lt"/>
            </a:endParaRPr>
          </a:p>
        </p:txBody>
      </p:sp>
      <p:sp>
        <p:nvSpPr>
          <p:cNvPr id="40" name="39 Metin kutusu"/>
          <p:cNvSpPr txBox="1"/>
          <p:nvPr/>
        </p:nvSpPr>
        <p:spPr>
          <a:xfrm>
            <a:off x="0" y="457209"/>
            <a:ext cx="3860800" cy="461665"/>
          </a:xfrm>
          <a:prstGeom prst="rect">
            <a:avLst/>
          </a:prstGeom>
          <a:noFill/>
        </p:spPr>
        <p:txBody>
          <a:bodyPr wrap="square" rtlCol="0">
            <a:spAutoFit/>
          </a:bodyPr>
          <a:lstStyle/>
          <a:p>
            <a:r>
              <a:rPr lang="tr-TR" sz="2400" b="1" dirty="0">
                <a:solidFill>
                  <a:schemeClr val="accent6">
                    <a:lumMod val="50000"/>
                  </a:schemeClr>
                </a:solidFill>
                <a:latin typeface="+mj-lt"/>
              </a:rPr>
              <a:t>LATE EFFECTS  …..</a:t>
            </a:r>
          </a:p>
        </p:txBody>
      </p:sp>
      <p:cxnSp>
        <p:nvCxnSpPr>
          <p:cNvPr id="41" name="40 Dirsek Bağlayıcısı"/>
          <p:cNvCxnSpPr/>
          <p:nvPr/>
        </p:nvCxnSpPr>
        <p:spPr>
          <a:xfrm rot="16200000" flipH="1">
            <a:off x="-330200" y="15494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6" name="2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err="1">
                <a:solidFill>
                  <a:schemeClr val="tx2"/>
                </a:solidFill>
                <a:latin typeface="Trebuchet MS" pitchFamily="34" charset="0"/>
              </a:rPr>
              <a:t>Late</a:t>
            </a:r>
            <a:r>
              <a:rPr lang="tr-TR" sz="2400" b="1" spc="-5" dirty="0">
                <a:solidFill>
                  <a:srgbClr val="C00000"/>
                </a:solidFill>
              </a:rPr>
              <a:t> </a:t>
            </a:r>
            <a:r>
              <a:rPr lang="tr-TR" sz="2400" b="1" spc="-5" dirty="0">
                <a:solidFill>
                  <a:schemeClr val="tx2"/>
                </a:solidFill>
                <a:latin typeface="Trebuchet MS" pitchFamily="34" charset="0"/>
              </a:rPr>
              <a:t>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a:t>
            </a:r>
            <a:endParaRPr lang="tr-TR" sz="2400" b="1" dirty="0">
              <a:solidFill>
                <a:schemeClr val="tx2"/>
              </a:solidFill>
              <a:latin typeface="Trebuchet MS" pitchFamily="34" charset="0"/>
            </a:endParaRPr>
          </a:p>
        </p:txBody>
      </p:sp>
      <p:pic>
        <p:nvPicPr>
          <p:cNvPr id="2" name="Resim 1"/>
          <p:cNvPicPr>
            <a:picLocks noChangeAspect="1"/>
          </p:cNvPicPr>
          <p:nvPr/>
        </p:nvPicPr>
        <p:blipFill>
          <a:blip r:embed="rId2"/>
          <a:stretch>
            <a:fillRect/>
          </a:stretch>
        </p:blipFill>
        <p:spPr>
          <a:xfrm>
            <a:off x="1524000" y="1905000"/>
            <a:ext cx="7924800" cy="4343400"/>
          </a:xfrm>
          <a:prstGeom prst="rect">
            <a:avLst/>
          </a:prstGeom>
        </p:spPr>
      </p:pic>
    </p:spTree>
    <p:extLst>
      <p:ext uri="{BB962C8B-B14F-4D97-AF65-F5344CB8AC3E}">
        <p14:creationId xmlns:p14="http://schemas.microsoft.com/office/powerpoint/2010/main" val="19968516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11200" y="1752602"/>
            <a:ext cx="11176000" cy="4026743"/>
          </a:xfrm>
          <a:prstGeom prst="rect">
            <a:avLst/>
          </a:prstGeom>
        </p:spPr>
        <p:txBody>
          <a:bodyPr vert="horz" wrap="square" lIns="0" tIns="0" rIns="0" bIns="0" rtlCol="0">
            <a:spAutoFit/>
          </a:bodyPr>
          <a:lstStyle/>
          <a:p>
            <a:pPr marL="355600" marR="311150" indent="-342900">
              <a:lnSpc>
                <a:spcPct val="150000"/>
              </a:lnSpc>
              <a:buClr>
                <a:srgbClr val="C00000"/>
              </a:buClr>
              <a:buChar char="•"/>
              <a:tabLst>
                <a:tab pos="354965" algn="l"/>
                <a:tab pos="355600" algn="l"/>
              </a:tabLst>
            </a:pPr>
            <a:r>
              <a:rPr lang="en-US" sz="2000" spc="-5" dirty="0">
                <a:latin typeface="+mj-lt"/>
                <a:cs typeface="Arial"/>
              </a:rPr>
              <a:t>Increased risk </a:t>
            </a:r>
            <a:r>
              <a:rPr lang="en-US" sz="2000" dirty="0">
                <a:latin typeface="+mj-lt"/>
                <a:cs typeface="Arial"/>
              </a:rPr>
              <a:t>for </a:t>
            </a:r>
            <a:r>
              <a:rPr lang="en-US" sz="2000" spc="-5" dirty="0">
                <a:latin typeface="+mj-lt"/>
                <a:cs typeface="Arial"/>
              </a:rPr>
              <a:t>infections in patients with delayed  immune reconstitution </a:t>
            </a:r>
            <a:r>
              <a:rPr lang="en-US" sz="2000" dirty="0">
                <a:latin typeface="+mj-lt"/>
                <a:cs typeface="Arial"/>
              </a:rPr>
              <a:t>(e.g., </a:t>
            </a:r>
            <a:r>
              <a:rPr lang="en-US" sz="2000" spc="-5" dirty="0">
                <a:latin typeface="+mj-lt"/>
                <a:cs typeface="Arial"/>
              </a:rPr>
              <a:t>chronic GVHD, prolonged  steroid</a:t>
            </a:r>
            <a:r>
              <a:rPr lang="en-US" sz="2000" spc="-60" dirty="0">
                <a:latin typeface="+mj-lt"/>
                <a:cs typeface="Arial"/>
              </a:rPr>
              <a:t> </a:t>
            </a:r>
            <a:r>
              <a:rPr lang="en-US" sz="2000" spc="-5" dirty="0">
                <a:latin typeface="+mj-lt"/>
                <a:cs typeface="Arial"/>
              </a:rPr>
              <a:t>exposure)</a:t>
            </a:r>
            <a:endParaRPr lang="en-US" sz="2000" dirty="0">
              <a:latin typeface="+mj-lt"/>
              <a:cs typeface="Arial"/>
            </a:endParaRPr>
          </a:p>
          <a:p>
            <a:pPr marL="756285" lvl="1" indent="-286385">
              <a:lnSpc>
                <a:spcPct val="150000"/>
              </a:lnSpc>
              <a:spcBef>
                <a:spcPts val="525"/>
              </a:spcBef>
              <a:buClr>
                <a:srgbClr val="C00000"/>
              </a:buClr>
              <a:buChar char="–"/>
              <a:tabLst>
                <a:tab pos="756285" algn="l"/>
                <a:tab pos="756920" algn="l"/>
              </a:tabLst>
            </a:pPr>
            <a:r>
              <a:rPr lang="en-US" sz="2000" spc="-5" dirty="0">
                <a:latin typeface="+mj-lt"/>
                <a:cs typeface="Arial"/>
              </a:rPr>
              <a:t>Encapsulated</a:t>
            </a:r>
            <a:r>
              <a:rPr lang="en-US" sz="2000" spc="-35" dirty="0">
                <a:latin typeface="+mj-lt"/>
                <a:cs typeface="Arial"/>
              </a:rPr>
              <a:t> </a:t>
            </a:r>
            <a:r>
              <a:rPr lang="en-US" sz="2000" spc="-5" dirty="0">
                <a:latin typeface="+mj-lt"/>
                <a:cs typeface="Arial"/>
              </a:rPr>
              <a:t>bacteria</a:t>
            </a:r>
            <a:endParaRPr lang="en-US" sz="2000" dirty="0">
              <a:latin typeface="+mj-lt"/>
              <a:cs typeface="Arial"/>
            </a:endParaRPr>
          </a:p>
          <a:p>
            <a:pPr marL="756285" lvl="1" indent="-286385">
              <a:lnSpc>
                <a:spcPct val="150000"/>
              </a:lnSpc>
              <a:spcBef>
                <a:spcPts val="530"/>
              </a:spcBef>
              <a:buClr>
                <a:srgbClr val="C00000"/>
              </a:buClr>
              <a:buChar char="–"/>
              <a:tabLst>
                <a:tab pos="756285" algn="l"/>
                <a:tab pos="756920" algn="l"/>
              </a:tabLst>
            </a:pPr>
            <a:r>
              <a:rPr lang="en-US" sz="2000" spc="-5" dirty="0">
                <a:latin typeface="+mj-lt"/>
                <a:cs typeface="Arial"/>
              </a:rPr>
              <a:t>CMV,</a:t>
            </a:r>
            <a:r>
              <a:rPr lang="en-US" sz="2000" spc="-90" dirty="0">
                <a:latin typeface="+mj-lt"/>
                <a:cs typeface="Arial"/>
              </a:rPr>
              <a:t> </a:t>
            </a:r>
            <a:r>
              <a:rPr lang="en-US" sz="2000" spc="-5" dirty="0">
                <a:latin typeface="+mj-lt"/>
                <a:cs typeface="Arial"/>
              </a:rPr>
              <a:t>VZV</a:t>
            </a:r>
            <a:endParaRPr lang="en-US" sz="2000" dirty="0">
              <a:latin typeface="+mj-lt"/>
              <a:cs typeface="Arial"/>
            </a:endParaRPr>
          </a:p>
          <a:p>
            <a:pPr marL="756285" lvl="1" indent="-286385">
              <a:lnSpc>
                <a:spcPct val="150000"/>
              </a:lnSpc>
              <a:spcBef>
                <a:spcPts val="525"/>
              </a:spcBef>
              <a:buClr>
                <a:srgbClr val="C00000"/>
              </a:buClr>
              <a:buChar char="–"/>
              <a:tabLst>
                <a:tab pos="756285" algn="l"/>
                <a:tab pos="756920" algn="l"/>
              </a:tabLst>
            </a:pPr>
            <a:r>
              <a:rPr lang="en-US" sz="2000" spc="-5" dirty="0" err="1">
                <a:latin typeface="+mj-lt"/>
                <a:cs typeface="Arial"/>
              </a:rPr>
              <a:t>Aspergillus</a:t>
            </a:r>
            <a:r>
              <a:rPr lang="en-US" sz="2000" spc="-5" dirty="0">
                <a:latin typeface="+mj-lt"/>
                <a:cs typeface="Arial"/>
              </a:rPr>
              <a:t>,</a:t>
            </a:r>
            <a:r>
              <a:rPr lang="en-US" sz="2000" spc="-70" dirty="0">
                <a:latin typeface="+mj-lt"/>
                <a:cs typeface="Arial"/>
              </a:rPr>
              <a:t> </a:t>
            </a:r>
            <a:r>
              <a:rPr lang="en-US" sz="2000" spc="-5" dirty="0">
                <a:latin typeface="+mj-lt"/>
                <a:cs typeface="Arial"/>
              </a:rPr>
              <a:t>PCP</a:t>
            </a:r>
            <a:endParaRPr lang="en-US" sz="2000" dirty="0">
              <a:latin typeface="+mj-lt"/>
              <a:cs typeface="Arial"/>
            </a:endParaRPr>
          </a:p>
          <a:p>
            <a:pPr marL="355600" indent="-342900">
              <a:lnSpc>
                <a:spcPct val="150000"/>
              </a:lnSpc>
              <a:spcBef>
                <a:spcPts val="580"/>
              </a:spcBef>
              <a:buClr>
                <a:srgbClr val="C00000"/>
              </a:buClr>
              <a:buChar char="•"/>
              <a:tabLst>
                <a:tab pos="354965" algn="l"/>
                <a:tab pos="355600" algn="l"/>
              </a:tabLst>
            </a:pPr>
            <a:r>
              <a:rPr lang="en-US" sz="2000" spc="-5" dirty="0">
                <a:latin typeface="+mj-lt"/>
                <a:cs typeface="Arial"/>
              </a:rPr>
              <a:t>According to the International consensus guidelines </a:t>
            </a:r>
            <a:r>
              <a:rPr lang="en-US" sz="2000" dirty="0">
                <a:latin typeface="+mj-lt"/>
                <a:cs typeface="Arial"/>
              </a:rPr>
              <a:t>for </a:t>
            </a:r>
            <a:r>
              <a:rPr lang="en-US" sz="2000" spc="-5" dirty="0">
                <a:latin typeface="+mj-lt"/>
                <a:cs typeface="Arial"/>
              </a:rPr>
              <a:t>prevention</a:t>
            </a:r>
            <a:r>
              <a:rPr lang="en-US" sz="2000" spc="140" dirty="0">
                <a:latin typeface="+mj-lt"/>
                <a:cs typeface="Arial"/>
              </a:rPr>
              <a:t> </a:t>
            </a:r>
            <a:r>
              <a:rPr lang="en-US" sz="2000" dirty="0">
                <a:latin typeface="+mj-lt"/>
                <a:cs typeface="Arial"/>
              </a:rPr>
              <a:t>of</a:t>
            </a:r>
          </a:p>
          <a:p>
            <a:pPr marL="355600">
              <a:lnSpc>
                <a:spcPct val="150000"/>
              </a:lnSpc>
              <a:buClr>
                <a:srgbClr val="C00000"/>
              </a:buClr>
            </a:pPr>
            <a:r>
              <a:rPr lang="en-US" sz="2000" spc="-5" dirty="0">
                <a:latin typeface="+mj-lt"/>
                <a:cs typeface="Arial"/>
              </a:rPr>
              <a:t>early </a:t>
            </a:r>
            <a:r>
              <a:rPr lang="en-US" sz="2000" dirty="0">
                <a:latin typeface="+mj-lt"/>
                <a:cs typeface="Arial"/>
              </a:rPr>
              <a:t>and late </a:t>
            </a:r>
            <a:r>
              <a:rPr lang="en-US" sz="2000" spc="-5" dirty="0">
                <a:latin typeface="+mj-lt"/>
                <a:cs typeface="Arial"/>
              </a:rPr>
              <a:t>infections published </a:t>
            </a:r>
            <a:r>
              <a:rPr lang="en-US" sz="2000" dirty="0">
                <a:latin typeface="+mj-lt"/>
                <a:cs typeface="Arial"/>
              </a:rPr>
              <a:t>in</a:t>
            </a:r>
            <a:r>
              <a:rPr lang="en-US" sz="2000" spc="25" dirty="0">
                <a:latin typeface="+mj-lt"/>
                <a:cs typeface="Arial"/>
              </a:rPr>
              <a:t> </a:t>
            </a:r>
            <a:r>
              <a:rPr lang="en-US" sz="2000" dirty="0">
                <a:latin typeface="+mj-lt"/>
                <a:cs typeface="Arial"/>
              </a:rPr>
              <a:t>2009</a:t>
            </a:r>
          </a:p>
          <a:p>
            <a:pPr marL="756285" lvl="1" indent="-286385">
              <a:lnSpc>
                <a:spcPct val="150000"/>
              </a:lnSpc>
              <a:spcBef>
                <a:spcPts val="520"/>
              </a:spcBef>
              <a:buClr>
                <a:srgbClr val="C00000"/>
              </a:buClr>
              <a:buChar char="–"/>
              <a:tabLst>
                <a:tab pos="756285" algn="l"/>
                <a:tab pos="756920" algn="l"/>
              </a:tabLst>
            </a:pPr>
            <a:r>
              <a:rPr lang="en-US" sz="2000" spc="-5" dirty="0">
                <a:latin typeface="+mj-lt"/>
                <a:cs typeface="Arial"/>
              </a:rPr>
              <a:t>Recommends vaccinations program for  transplant</a:t>
            </a:r>
            <a:r>
              <a:rPr lang="en-US" sz="2000" spc="114" dirty="0">
                <a:latin typeface="+mj-lt"/>
                <a:cs typeface="Arial"/>
              </a:rPr>
              <a:t> </a:t>
            </a:r>
            <a:r>
              <a:rPr lang="en-US" sz="2000" spc="-5" dirty="0">
                <a:latin typeface="+mj-lt"/>
                <a:cs typeface="Arial"/>
              </a:rPr>
              <a:t>recipients</a:t>
            </a:r>
            <a:endParaRPr lang="en-US" sz="2000" dirty="0">
              <a:latin typeface="+mj-lt"/>
              <a:cs typeface="Arial"/>
            </a:endParaRPr>
          </a:p>
        </p:txBody>
      </p:sp>
      <p:sp>
        <p:nvSpPr>
          <p:cNvPr id="4" name="object 4"/>
          <p:cNvSpPr txBox="1"/>
          <p:nvPr/>
        </p:nvSpPr>
        <p:spPr>
          <a:xfrm>
            <a:off x="5689600" y="6096000"/>
            <a:ext cx="6021493" cy="377190"/>
          </a:xfrm>
          <a:prstGeom prst="rect">
            <a:avLst/>
          </a:prstGeom>
        </p:spPr>
        <p:txBody>
          <a:bodyPr vert="horz" wrap="square" lIns="0" tIns="0" rIns="0" bIns="0" rtlCol="0">
            <a:spAutoFit/>
          </a:bodyPr>
          <a:lstStyle/>
          <a:p>
            <a:pPr marL="471170" marR="5080" indent="-459105">
              <a:lnSpc>
                <a:spcPct val="100000"/>
              </a:lnSpc>
            </a:pPr>
            <a:r>
              <a:rPr sz="1200" b="1" i="1" dirty="0">
                <a:solidFill>
                  <a:srgbClr val="005C89"/>
                </a:solidFill>
                <a:latin typeface="Arial"/>
                <a:cs typeface="Arial"/>
              </a:rPr>
              <a:t>M </a:t>
            </a:r>
            <a:r>
              <a:rPr sz="1200" b="1" i="1" spc="-10" dirty="0">
                <a:solidFill>
                  <a:srgbClr val="005C89"/>
                </a:solidFill>
                <a:latin typeface="Arial"/>
                <a:cs typeface="Arial"/>
              </a:rPr>
              <a:t>Tomblyn </a:t>
            </a:r>
            <a:r>
              <a:rPr sz="1200" b="1" i="1" spc="-5" dirty="0">
                <a:solidFill>
                  <a:srgbClr val="005C89"/>
                </a:solidFill>
                <a:latin typeface="Arial"/>
                <a:cs typeface="Arial"/>
              </a:rPr>
              <a:t>et </a:t>
            </a:r>
            <a:r>
              <a:rPr sz="1200" b="1" i="1" dirty="0">
                <a:solidFill>
                  <a:srgbClr val="005C89"/>
                </a:solidFill>
                <a:latin typeface="Arial"/>
                <a:cs typeface="Arial"/>
              </a:rPr>
              <a:t>al, Biol Blood </a:t>
            </a:r>
            <a:r>
              <a:rPr sz="1200" b="1" i="1" spc="-5" dirty="0">
                <a:solidFill>
                  <a:srgbClr val="005C89"/>
                </a:solidFill>
                <a:latin typeface="Arial"/>
                <a:cs typeface="Arial"/>
              </a:rPr>
              <a:t>Marrow Transplant, 2009, 15, </a:t>
            </a:r>
            <a:r>
              <a:rPr sz="1200" b="1" i="1" spc="-25" dirty="0">
                <a:solidFill>
                  <a:srgbClr val="005C89"/>
                </a:solidFill>
                <a:latin typeface="Arial"/>
                <a:cs typeface="Arial"/>
              </a:rPr>
              <a:t>1143  </a:t>
            </a:r>
            <a:r>
              <a:rPr sz="1200" b="1" i="1" dirty="0">
                <a:solidFill>
                  <a:srgbClr val="005C89"/>
                </a:solidFill>
                <a:latin typeface="Arial"/>
                <a:cs typeface="Arial"/>
              </a:rPr>
              <a:t>M </a:t>
            </a:r>
            <a:r>
              <a:rPr sz="1200" b="1" i="1" spc="-10" dirty="0">
                <a:solidFill>
                  <a:srgbClr val="005C89"/>
                </a:solidFill>
                <a:latin typeface="Arial"/>
                <a:cs typeface="Arial"/>
              </a:rPr>
              <a:t>Tomblyn </a:t>
            </a:r>
            <a:r>
              <a:rPr sz="1200" b="1" i="1" spc="-5" dirty="0">
                <a:solidFill>
                  <a:srgbClr val="005C89"/>
                </a:solidFill>
                <a:latin typeface="Arial"/>
                <a:cs typeface="Arial"/>
              </a:rPr>
              <a:t>et </a:t>
            </a:r>
            <a:r>
              <a:rPr sz="1200" b="1" i="1" dirty="0">
                <a:solidFill>
                  <a:srgbClr val="005C89"/>
                </a:solidFill>
                <a:latin typeface="Arial"/>
                <a:cs typeface="Arial"/>
              </a:rPr>
              <a:t>al, </a:t>
            </a:r>
            <a:r>
              <a:rPr sz="1200" b="1" i="1" spc="-5" dirty="0">
                <a:solidFill>
                  <a:srgbClr val="005C89"/>
                </a:solidFill>
                <a:latin typeface="Arial"/>
                <a:cs typeface="Arial"/>
              </a:rPr>
              <a:t>Bone Marrow Transplant, 2009, 44,</a:t>
            </a:r>
            <a:r>
              <a:rPr sz="1200" b="1" i="1" spc="25" dirty="0">
                <a:solidFill>
                  <a:srgbClr val="005C89"/>
                </a:solidFill>
                <a:latin typeface="Arial"/>
                <a:cs typeface="Arial"/>
              </a:rPr>
              <a:t> </a:t>
            </a:r>
            <a:r>
              <a:rPr sz="1200" b="1" i="1" spc="-5" dirty="0">
                <a:solidFill>
                  <a:srgbClr val="005C89"/>
                </a:solidFill>
                <a:latin typeface="Arial"/>
                <a:cs typeface="Arial"/>
              </a:rPr>
              <a:t>521</a:t>
            </a:r>
            <a:endParaRPr sz="1200" dirty="0">
              <a:latin typeface="Arial"/>
              <a:cs typeface="Arial"/>
            </a:endParaRPr>
          </a:p>
        </p:txBody>
      </p:sp>
      <p:sp>
        <p:nvSpPr>
          <p:cNvPr id="8" name="7 Metin kutusu"/>
          <p:cNvSpPr txBox="1"/>
          <p:nvPr/>
        </p:nvSpPr>
        <p:spPr>
          <a:xfrm>
            <a:off x="0" y="457209"/>
            <a:ext cx="3860800" cy="461665"/>
          </a:xfrm>
          <a:prstGeom prst="rect">
            <a:avLst/>
          </a:prstGeom>
          <a:noFill/>
        </p:spPr>
        <p:txBody>
          <a:bodyPr wrap="square" rtlCol="0">
            <a:spAutoFit/>
          </a:bodyPr>
          <a:lstStyle/>
          <a:p>
            <a:r>
              <a:rPr lang="tr-TR" sz="2400" b="1" dirty="0">
                <a:solidFill>
                  <a:schemeClr val="accent6">
                    <a:lumMod val="50000"/>
                  </a:schemeClr>
                </a:solidFill>
                <a:latin typeface="+mj-lt"/>
              </a:rPr>
              <a:t>LATE EFFECTS  …..</a:t>
            </a:r>
          </a:p>
        </p:txBody>
      </p:sp>
      <p:cxnSp>
        <p:nvCxnSpPr>
          <p:cNvPr id="9" name="8 Dirsek Bağlayıcısı"/>
          <p:cNvCxnSpPr/>
          <p:nvPr/>
        </p:nvCxnSpPr>
        <p:spPr>
          <a:xfrm rot="16200000" flipH="1">
            <a:off x="-330200" y="15494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38 Dikdörtgen"/>
          <p:cNvSpPr/>
          <p:nvPr/>
        </p:nvSpPr>
        <p:spPr>
          <a:xfrm>
            <a:off x="711200" y="990601"/>
            <a:ext cx="7416800" cy="523220"/>
          </a:xfrm>
          <a:prstGeom prst="rect">
            <a:avLst/>
          </a:prstGeom>
        </p:spPr>
        <p:txBody>
          <a:bodyPr wrap="square">
            <a:spAutoFit/>
          </a:bodyPr>
          <a:lstStyle/>
          <a:p>
            <a:r>
              <a:rPr lang="tr-TR" sz="2800" b="1" spc="-5" dirty="0" err="1">
                <a:solidFill>
                  <a:srgbClr val="C00000"/>
                </a:solidFill>
                <a:latin typeface="+mj-lt"/>
              </a:rPr>
              <a:t>Late</a:t>
            </a:r>
            <a:r>
              <a:rPr lang="tr-TR" sz="2800" b="1" spc="-5" dirty="0">
                <a:solidFill>
                  <a:srgbClr val="C00000"/>
                </a:solidFill>
                <a:latin typeface="+mj-lt"/>
              </a:rPr>
              <a:t> </a:t>
            </a:r>
            <a:r>
              <a:rPr lang="tr-TR" sz="2800" b="1" spc="-5" dirty="0" err="1">
                <a:solidFill>
                  <a:srgbClr val="C00000"/>
                </a:solidFill>
                <a:latin typeface="+mj-lt"/>
              </a:rPr>
              <a:t>Infections</a:t>
            </a:r>
            <a:r>
              <a:rPr lang="tr-TR" sz="2800" b="1" spc="-5" dirty="0">
                <a:solidFill>
                  <a:srgbClr val="C00000"/>
                </a:solidFill>
                <a:latin typeface="+mj-lt"/>
              </a:rPr>
              <a:t> </a:t>
            </a:r>
            <a:r>
              <a:rPr lang="tr-TR" sz="2800" b="1" spc="-5" dirty="0" err="1">
                <a:solidFill>
                  <a:srgbClr val="C00000"/>
                </a:solidFill>
                <a:latin typeface="+mj-lt"/>
              </a:rPr>
              <a:t>After</a:t>
            </a:r>
            <a:r>
              <a:rPr lang="tr-TR" sz="2800" b="1" spc="-5" dirty="0">
                <a:solidFill>
                  <a:srgbClr val="C00000"/>
                </a:solidFill>
                <a:latin typeface="+mj-lt"/>
              </a:rPr>
              <a:t> HSCT</a:t>
            </a:r>
            <a:endParaRPr lang="tr-TR" sz="2800" b="1" dirty="0">
              <a:solidFill>
                <a:srgbClr val="C00000"/>
              </a:solidFill>
              <a:latin typeface="+mj-lt"/>
            </a:endParaRPr>
          </a:p>
        </p:txBody>
      </p:sp>
      <p:sp>
        <p:nvSpPr>
          <p:cNvPr id="7" name="6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err="1">
                <a:solidFill>
                  <a:schemeClr val="tx2"/>
                </a:solidFill>
                <a:latin typeface="Trebuchet MS" pitchFamily="34" charset="0"/>
              </a:rPr>
              <a:t>Late</a:t>
            </a:r>
            <a:r>
              <a:rPr lang="tr-TR" sz="2400" b="1" spc="-5" dirty="0">
                <a:solidFill>
                  <a:srgbClr val="C00000"/>
                </a:solidFill>
              </a:rPr>
              <a:t> </a:t>
            </a:r>
            <a:r>
              <a:rPr lang="tr-TR" sz="2400" b="1" spc="-5" dirty="0">
                <a:solidFill>
                  <a:schemeClr val="tx2"/>
                </a:solidFill>
                <a:latin typeface="Trebuchet MS" pitchFamily="34" charset="0"/>
              </a:rPr>
              <a:t>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a:t>
            </a:r>
            <a:endParaRPr lang="tr-TR" sz="2400" b="1" dirty="0">
              <a:solidFill>
                <a:schemeClr val="tx2"/>
              </a:solidFill>
              <a:latin typeface="Trebuchet MS" pitchFamily="34" charset="0"/>
            </a:endParaRPr>
          </a:p>
        </p:txBody>
      </p:sp>
    </p:spTree>
    <p:extLst>
      <p:ext uri="{BB962C8B-B14F-4D97-AF65-F5344CB8AC3E}">
        <p14:creationId xmlns:p14="http://schemas.microsoft.com/office/powerpoint/2010/main" val="30715061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21 Dikdörtgen"/>
          <p:cNvSpPr/>
          <p:nvPr/>
        </p:nvSpPr>
        <p:spPr>
          <a:xfrm>
            <a:off x="990600" y="3657601"/>
            <a:ext cx="5689600" cy="1066799"/>
          </a:xfrm>
          <a:prstGeom prst="rect">
            <a:avLst/>
          </a:prstGeom>
          <a:solidFill>
            <a:schemeClr val="accent2">
              <a:lumMod val="20000"/>
              <a:lumOff val="80000"/>
              <a:alpha val="4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object 2"/>
          <p:cNvSpPr txBox="1"/>
          <p:nvPr/>
        </p:nvSpPr>
        <p:spPr>
          <a:xfrm>
            <a:off x="0" y="6421437"/>
            <a:ext cx="12192000" cy="350096"/>
          </a:xfrm>
          <a:prstGeom prst="rect">
            <a:avLst/>
          </a:prstGeom>
        </p:spPr>
        <p:txBody>
          <a:bodyPr vert="horz" wrap="square" lIns="0" tIns="3810" rIns="0" bIns="0" rtlCol="0">
            <a:spAutoFit/>
          </a:bodyPr>
          <a:lstStyle/>
          <a:p>
            <a:pPr>
              <a:lnSpc>
                <a:spcPct val="100000"/>
              </a:lnSpc>
              <a:spcBef>
                <a:spcPts val="30"/>
              </a:spcBef>
            </a:pPr>
            <a:endParaRPr sz="1050">
              <a:latin typeface="Times New Roman"/>
              <a:cs typeface="Times New Roman"/>
            </a:endParaRPr>
          </a:p>
          <a:p>
            <a:pPr marR="83820" algn="r">
              <a:lnSpc>
                <a:spcPct val="100000"/>
              </a:lnSpc>
            </a:pPr>
            <a:r>
              <a:rPr sz="1200" dirty="0">
                <a:solidFill>
                  <a:srgbClr val="FFFFFF"/>
                </a:solidFill>
                <a:latin typeface="Calibri"/>
                <a:cs typeface="Calibri"/>
              </a:rPr>
              <a:t>2</a:t>
            </a:r>
            <a:endParaRPr sz="1200">
              <a:latin typeface="Calibri"/>
              <a:cs typeface="Calibri"/>
            </a:endParaRPr>
          </a:p>
        </p:txBody>
      </p:sp>
      <p:sp>
        <p:nvSpPr>
          <p:cNvPr id="13" name="12 Metin kutusu"/>
          <p:cNvSpPr txBox="1"/>
          <p:nvPr/>
        </p:nvSpPr>
        <p:spPr>
          <a:xfrm>
            <a:off x="0" y="457209"/>
            <a:ext cx="3860800" cy="461665"/>
          </a:xfrm>
          <a:prstGeom prst="rect">
            <a:avLst/>
          </a:prstGeom>
          <a:noFill/>
        </p:spPr>
        <p:txBody>
          <a:bodyPr wrap="square" rtlCol="0">
            <a:spAutoFit/>
          </a:bodyPr>
          <a:lstStyle/>
          <a:p>
            <a:r>
              <a:rPr lang="tr-TR" sz="2400" b="1" dirty="0">
                <a:solidFill>
                  <a:schemeClr val="accent6">
                    <a:lumMod val="50000"/>
                  </a:schemeClr>
                </a:solidFill>
                <a:latin typeface="+mj-lt"/>
              </a:rPr>
              <a:t>LATE EFFECTS  …..</a:t>
            </a:r>
          </a:p>
        </p:txBody>
      </p:sp>
      <p:cxnSp>
        <p:nvCxnSpPr>
          <p:cNvPr id="14" name="13 Dirsek Bağlayıcısı"/>
          <p:cNvCxnSpPr/>
          <p:nvPr/>
        </p:nvCxnSpPr>
        <p:spPr>
          <a:xfrm rot="16200000" flipH="1">
            <a:off x="-330200" y="15494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16 Dikdörtgen"/>
          <p:cNvSpPr/>
          <p:nvPr/>
        </p:nvSpPr>
        <p:spPr>
          <a:xfrm>
            <a:off x="762000" y="1734940"/>
            <a:ext cx="10769600" cy="646331"/>
          </a:xfrm>
          <a:prstGeom prst="rect">
            <a:avLst/>
          </a:prstGeom>
        </p:spPr>
        <p:txBody>
          <a:bodyPr wrap="square">
            <a:spAutoFit/>
          </a:bodyPr>
          <a:lstStyle/>
          <a:p>
            <a:pPr marL="586740" indent="-342900">
              <a:lnSpc>
                <a:spcPct val="100000"/>
              </a:lnSpc>
              <a:buChar char="•"/>
              <a:tabLst>
                <a:tab pos="586740" algn="l"/>
                <a:tab pos="587375" algn="l"/>
              </a:tabLst>
            </a:pPr>
            <a:r>
              <a:rPr lang="en-US" dirty="0">
                <a:latin typeface="+mj-lt"/>
              </a:rPr>
              <a:t>The development of ocular GVHD is strongly associated with</a:t>
            </a:r>
            <a:r>
              <a:rPr lang="en-US" spc="-160" dirty="0">
                <a:latin typeface="+mj-lt"/>
              </a:rPr>
              <a:t> </a:t>
            </a:r>
            <a:r>
              <a:rPr lang="en-US" dirty="0">
                <a:latin typeface="+mj-lt"/>
              </a:rPr>
              <a:t>systemic</a:t>
            </a:r>
            <a:r>
              <a:rPr lang="tr-TR" dirty="0">
                <a:latin typeface="+mj-lt"/>
              </a:rPr>
              <a:t> </a:t>
            </a:r>
            <a:r>
              <a:rPr lang="en-US" dirty="0">
                <a:latin typeface="+mj-lt"/>
              </a:rPr>
              <a:t>cGVHD and occurs in 60% up to 90% of patients with</a:t>
            </a:r>
            <a:r>
              <a:rPr lang="en-US" spc="-170" dirty="0">
                <a:latin typeface="+mj-lt"/>
              </a:rPr>
              <a:t> </a:t>
            </a:r>
            <a:r>
              <a:rPr lang="en-US" dirty="0">
                <a:latin typeface="+mj-lt"/>
              </a:rPr>
              <a:t>cGVHD</a:t>
            </a:r>
          </a:p>
        </p:txBody>
      </p:sp>
      <p:sp>
        <p:nvSpPr>
          <p:cNvPr id="11" name="10 Dikdörtgen"/>
          <p:cNvSpPr/>
          <p:nvPr/>
        </p:nvSpPr>
        <p:spPr>
          <a:xfrm>
            <a:off x="572528" y="1017661"/>
            <a:ext cx="3288272" cy="584775"/>
          </a:xfrm>
          <a:prstGeom prst="rect">
            <a:avLst/>
          </a:prstGeom>
        </p:spPr>
        <p:txBody>
          <a:bodyPr wrap="none">
            <a:spAutoFit/>
          </a:bodyPr>
          <a:lstStyle/>
          <a:p>
            <a:r>
              <a:rPr lang="en-US" sz="3200" b="1" dirty="0">
                <a:solidFill>
                  <a:srgbClr val="C00000"/>
                </a:solidFill>
                <a:latin typeface="+mj-lt"/>
              </a:rPr>
              <a:t>Late ocular effects</a:t>
            </a:r>
            <a:endParaRPr lang="tr-TR" sz="3200" b="1" dirty="0">
              <a:solidFill>
                <a:srgbClr val="C00000"/>
              </a:solidFill>
              <a:latin typeface="+mj-lt"/>
            </a:endParaRPr>
          </a:p>
        </p:txBody>
      </p:sp>
      <p:sp>
        <p:nvSpPr>
          <p:cNvPr id="10" name="object 5"/>
          <p:cNvSpPr txBox="1"/>
          <p:nvPr/>
        </p:nvSpPr>
        <p:spPr>
          <a:xfrm>
            <a:off x="1117606" y="2057399"/>
            <a:ext cx="10667999" cy="2646878"/>
          </a:xfrm>
          <a:prstGeom prst="rect">
            <a:avLst/>
          </a:prstGeom>
        </p:spPr>
        <p:txBody>
          <a:bodyPr vert="horz" wrap="square" lIns="0" tIns="0" rIns="0" bIns="0" rtlCol="0">
            <a:spAutoFit/>
          </a:bodyPr>
          <a:lstStyle/>
          <a:p>
            <a:pPr>
              <a:lnSpc>
                <a:spcPct val="100000"/>
              </a:lnSpc>
              <a:spcBef>
                <a:spcPts val="35"/>
              </a:spcBef>
            </a:pPr>
            <a:endParaRPr dirty="0">
              <a:latin typeface="+mj-lt"/>
              <a:cs typeface="Times New Roman"/>
            </a:endParaRPr>
          </a:p>
          <a:p>
            <a:pPr marL="355600" marR="5080" indent="-342900" algn="just">
              <a:lnSpc>
                <a:spcPct val="100000"/>
              </a:lnSpc>
              <a:buChar char="•"/>
              <a:tabLst>
                <a:tab pos="355600" algn="l"/>
              </a:tabLst>
            </a:pPr>
            <a:endParaRPr lang="tr-TR" spc="-5" dirty="0">
              <a:latin typeface="+mj-lt"/>
              <a:cs typeface="Arial"/>
            </a:endParaRPr>
          </a:p>
          <a:p>
            <a:pPr marL="355600" marR="5080" indent="-342900" algn="just">
              <a:lnSpc>
                <a:spcPct val="100000"/>
              </a:lnSpc>
              <a:buChar char="•"/>
              <a:tabLst>
                <a:tab pos="355600" algn="l"/>
              </a:tabLst>
            </a:pPr>
            <a:r>
              <a:rPr spc="-5" dirty="0">
                <a:latin typeface="+mj-lt"/>
                <a:cs typeface="Arial"/>
              </a:rPr>
              <a:t>Chronic ocular </a:t>
            </a:r>
            <a:r>
              <a:rPr dirty="0">
                <a:latin typeface="+mj-lt"/>
                <a:cs typeface="Arial"/>
              </a:rPr>
              <a:t>GVHD </a:t>
            </a:r>
            <a:r>
              <a:rPr spc="-5" dirty="0">
                <a:latin typeface="+mj-lt"/>
                <a:cs typeface="Arial"/>
              </a:rPr>
              <a:t>shows inflammatory </a:t>
            </a:r>
            <a:r>
              <a:rPr dirty="0">
                <a:latin typeface="+mj-lt"/>
                <a:cs typeface="Arial"/>
              </a:rPr>
              <a:t>destruction of  the </a:t>
            </a:r>
            <a:r>
              <a:rPr spc="-5" dirty="0">
                <a:latin typeface="+mj-lt"/>
                <a:cs typeface="Arial"/>
              </a:rPr>
              <a:t>conjunctivae and lacrimal gland with fibrosis resulting  in:</a:t>
            </a:r>
            <a:endParaRPr lang="tr-TR" spc="-5" dirty="0">
              <a:latin typeface="+mj-lt"/>
              <a:cs typeface="Arial"/>
            </a:endParaRPr>
          </a:p>
          <a:p>
            <a:pPr marL="355600" marR="5080" indent="-342900" algn="just">
              <a:lnSpc>
                <a:spcPct val="100000"/>
              </a:lnSpc>
              <a:buChar char="•"/>
              <a:tabLst>
                <a:tab pos="355600" algn="l"/>
              </a:tabLst>
            </a:pPr>
            <a:endParaRPr dirty="0">
              <a:latin typeface="+mj-lt"/>
              <a:cs typeface="Arial"/>
            </a:endParaRPr>
          </a:p>
          <a:p>
            <a:pPr marL="756285" lvl="1" indent="-286385">
              <a:lnSpc>
                <a:spcPct val="150000"/>
              </a:lnSpc>
              <a:spcBef>
                <a:spcPts val="575"/>
              </a:spcBef>
              <a:buChar char="–"/>
              <a:tabLst>
                <a:tab pos="756920" algn="l"/>
              </a:tabLst>
            </a:pPr>
            <a:r>
              <a:rPr sz="2400" b="1" spc="-70" dirty="0">
                <a:solidFill>
                  <a:srgbClr val="C00000"/>
                </a:solidFill>
                <a:latin typeface="+mj-lt"/>
                <a:cs typeface="Arial"/>
              </a:rPr>
              <a:t>Tear</a:t>
            </a:r>
            <a:r>
              <a:rPr sz="2400" b="1" spc="-65" dirty="0">
                <a:solidFill>
                  <a:srgbClr val="C00000"/>
                </a:solidFill>
                <a:latin typeface="+mj-lt"/>
                <a:cs typeface="Arial"/>
              </a:rPr>
              <a:t> </a:t>
            </a:r>
            <a:r>
              <a:rPr sz="2400" b="1" spc="-5" dirty="0">
                <a:solidFill>
                  <a:srgbClr val="C00000"/>
                </a:solidFill>
                <a:latin typeface="+mj-lt"/>
                <a:cs typeface="Arial"/>
              </a:rPr>
              <a:t>deficiency</a:t>
            </a:r>
            <a:endParaRPr sz="2400" b="1" dirty="0">
              <a:solidFill>
                <a:srgbClr val="C00000"/>
              </a:solidFill>
              <a:latin typeface="+mj-lt"/>
              <a:cs typeface="Arial"/>
            </a:endParaRPr>
          </a:p>
          <a:p>
            <a:pPr marL="756285" lvl="1" indent="-286385">
              <a:lnSpc>
                <a:spcPct val="150000"/>
              </a:lnSpc>
              <a:spcBef>
                <a:spcPts val="575"/>
              </a:spcBef>
              <a:buChar char="–"/>
              <a:tabLst>
                <a:tab pos="756920" algn="l"/>
              </a:tabLst>
            </a:pPr>
            <a:r>
              <a:rPr sz="2400" b="1" spc="-5" dirty="0">
                <a:solidFill>
                  <a:srgbClr val="C00000"/>
                </a:solidFill>
                <a:latin typeface="+mj-lt"/>
                <a:cs typeface="Arial"/>
              </a:rPr>
              <a:t>Damaged ocular</a:t>
            </a:r>
            <a:r>
              <a:rPr sz="2400" b="1" spc="25" dirty="0">
                <a:solidFill>
                  <a:srgbClr val="C00000"/>
                </a:solidFill>
                <a:latin typeface="+mj-lt"/>
                <a:cs typeface="Arial"/>
              </a:rPr>
              <a:t> </a:t>
            </a:r>
            <a:r>
              <a:rPr sz="2400" b="1" spc="-5" dirty="0">
                <a:solidFill>
                  <a:srgbClr val="C00000"/>
                </a:solidFill>
                <a:latin typeface="+mj-lt"/>
                <a:cs typeface="Arial"/>
              </a:rPr>
              <a:t>surface</a:t>
            </a:r>
            <a:endParaRPr sz="2400" b="1" dirty="0">
              <a:solidFill>
                <a:srgbClr val="C00000"/>
              </a:solidFill>
              <a:latin typeface="+mj-lt"/>
              <a:cs typeface="Arial"/>
            </a:endParaRPr>
          </a:p>
        </p:txBody>
      </p:sp>
      <p:sp>
        <p:nvSpPr>
          <p:cNvPr id="21" name="object 6"/>
          <p:cNvSpPr/>
          <p:nvPr/>
        </p:nvSpPr>
        <p:spPr>
          <a:xfrm>
            <a:off x="6934200" y="3200408"/>
            <a:ext cx="4775200" cy="3276601"/>
          </a:xfrm>
          <a:prstGeom prst="rect">
            <a:avLst/>
          </a:prstGeom>
          <a:blipFill>
            <a:blip r:embed="rId3" cstate="print"/>
            <a:stretch>
              <a:fillRect/>
            </a:stretch>
          </a:blipFill>
        </p:spPr>
        <p:txBody>
          <a:bodyPr wrap="square" lIns="0" tIns="0" rIns="0" bIns="0" rtlCol="0"/>
          <a:lstStyle/>
          <a:p>
            <a:endParaRPr/>
          </a:p>
        </p:txBody>
      </p:sp>
      <p:sp>
        <p:nvSpPr>
          <p:cNvPr id="12" name="11 Dikdörtgen"/>
          <p:cNvSpPr/>
          <p:nvPr/>
        </p:nvSpPr>
        <p:spPr>
          <a:xfrm>
            <a:off x="685800" y="4876804"/>
            <a:ext cx="6019800" cy="1785104"/>
          </a:xfrm>
          <a:prstGeom prst="rect">
            <a:avLst/>
          </a:prstGeom>
          <a:solidFill>
            <a:schemeClr val="accent2">
              <a:lumMod val="20000"/>
              <a:lumOff val="80000"/>
            </a:schemeClr>
          </a:solidFill>
          <a:ln>
            <a:solidFill>
              <a:schemeClr val="accent6"/>
            </a:solidFill>
          </a:ln>
        </p:spPr>
        <p:txBody>
          <a:bodyPr wrap="square">
            <a:spAutoFit/>
          </a:bodyPr>
          <a:lstStyle/>
          <a:p>
            <a:pPr>
              <a:lnSpc>
                <a:spcPct val="150000"/>
              </a:lnSpc>
            </a:pPr>
            <a:r>
              <a:rPr lang="en-US" sz="2000" dirty="0">
                <a:latin typeface="+mj-lt"/>
              </a:rPr>
              <a:t>There are two main non-malignant late ocular effects,</a:t>
            </a:r>
            <a:endParaRPr lang="tr-TR" sz="2000" dirty="0">
              <a:latin typeface="+mj-lt"/>
            </a:endParaRPr>
          </a:p>
          <a:p>
            <a:pPr>
              <a:lnSpc>
                <a:spcPct val="200000"/>
              </a:lnSpc>
              <a:buFont typeface="Arial" pitchFamily="34" charset="0"/>
              <a:buChar char="•"/>
            </a:pPr>
            <a:r>
              <a:rPr lang="tr-TR" sz="2000" b="1" dirty="0">
                <a:solidFill>
                  <a:srgbClr val="C00000"/>
                </a:solidFill>
                <a:latin typeface="+mj-lt"/>
              </a:rPr>
              <a:t> K</a:t>
            </a:r>
            <a:r>
              <a:rPr lang="en-US" sz="2000" b="1" dirty="0" err="1">
                <a:solidFill>
                  <a:srgbClr val="C00000"/>
                </a:solidFill>
                <a:latin typeface="+mj-lt"/>
              </a:rPr>
              <a:t>erato</a:t>
            </a:r>
            <a:r>
              <a:rPr lang="en-US" sz="2000" b="1" dirty="0">
                <a:solidFill>
                  <a:srgbClr val="C00000"/>
                </a:solidFill>
                <a:latin typeface="+mj-lt"/>
              </a:rPr>
              <a:t>-conjunctivitis </a:t>
            </a:r>
            <a:r>
              <a:rPr lang="en-US" sz="2000" b="1" dirty="0" err="1">
                <a:solidFill>
                  <a:srgbClr val="C00000"/>
                </a:solidFill>
                <a:latin typeface="+mj-lt"/>
              </a:rPr>
              <a:t>Sicca</a:t>
            </a:r>
            <a:endParaRPr lang="tr-TR" sz="2000" b="1" dirty="0">
              <a:solidFill>
                <a:srgbClr val="C00000"/>
              </a:solidFill>
              <a:latin typeface="+mj-lt"/>
            </a:endParaRPr>
          </a:p>
          <a:p>
            <a:pPr>
              <a:lnSpc>
                <a:spcPct val="200000"/>
              </a:lnSpc>
              <a:buFont typeface="Arial" pitchFamily="34" charset="0"/>
              <a:buChar char="•"/>
            </a:pPr>
            <a:r>
              <a:rPr lang="tr-TR" sz="2000" b="1" dirty="0">
                <a:solidFill>
                  <a:srgbClr val="C00000"/>
                </a:solidFill>
                <a:latin typeface="+mj-lt"/>
              </a:rPr>
              <a:t> C</a:t>
            </a:r>
            <a:r>
              <a:rPr lang="en-US" sz="2000" b="1" dirty="0" err="1">
                <a:solidFill>
                  <a:srgbClr val="C00000"/>
                </a:solidFill>
                <a:latin typeface="+mj-lt"/>
              </a:rPr>
              <a:t>ataracts</a:t>
            </a:r>
            <a:endParaRPr lang="tr-TR" sz="2000" b="1" dirty="0">
              <a:solidFill>
                <a:srgbClr val="C00000"/>
              </a:solidFill>
              <a:latin typeface="+mj-lt"/>
            </a:endParaRPr>
          </a:p>
        </p:txBody>
      </p:sp>
      <p:sp>
        <p:nvSpPr>
          <p:cNvPr id="15" name="14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err="1">
                <a:solidFill>
                  <a:schemeClr val="tx2"/>
                </a:solidFill>
                <a:latin typeface="Trebuchet MS" pitchFamily="34" charset="0"/>
              </a:rPr>
              <a:t>Late</a:t>
            </a:r>
            <a:r>
              <a:rPr lang="tr-TR" sz="2400" b="1" spc="-5" dirty="0">
                <a:solidFill>
                  <a:srgbClr val="C00000"/>
                </a:solidFill>
              </a:rPr>
              <a:t> </a:t>
            </a:r>
            <a:r>
              <a:rPr lang="tr-TR" sz="2400" b="1" spc="-5" dirty="0">
                <a:solidFill>
                  <a:schemeClr val="tx2"/>
                </a:solidFill>
                <a:latin typeface="Trebuchet MS" pitchFamily="34" charset="0"/>
              </a:rPr>
              <a:t>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a:t>
            </a:r>
            <a:endParaRPr lang="tr-TR" sz="2400" b="1" dirty="0">
              <a:solidFill>
                <a:schemeClr val="tx2"/>
              </a:solidFill>
              <a:latin typeface="Trebuchet MS" pitchFamily="34" charset="0"/>
            </a:endParaRPr>
          </a:p>
        </p:txBody>
      </p:sp>
    </p:spTree>
    <p:extLst>
      <p:ext uri="{BB962C8B-B14F-4D97-AF65-F5344CB8AC3E}">
        <p14:creationId xmlns:p14="http://schemas.microsoft.com/office/powerpoint/2010/main" val="215275922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2057400" y="2590800"/>
            <a:ext cx="8229600" cy="3034164"/>
          </a:xfrm>
          <a:prstGeom prst="rect">
            <a:avLst/>
          </a:prstGeom>
        </p:spPr>
        <p:txBody>
          <a:bodyPr vert="horz" wrap="square" lIns="0" tIns="0" rIns="0" bIns="0" rtlCol="0">
            <a:spAutoFit/>
          </a:bodyPr>
          <a:lstStyle/>
          <a:p>
            <a:pPr marL="355600" indent="-342900">
              <a:buClr>
                <a:srgbClr val="C00000"/>
              </a:buClr>
              <a:buFont typeface="Wingdings"/>
              <a:buChar char=""/>
              <a:tabLst>
                <a:tab pos="354965" algn="l"/>
                <a:tab pos="355600" algn="l"/>
              </a:tabLst>
            </a:pPr>
            <a:r>
              <a:rPr dirty="0">
                <a:latin typeface="Arial"/>
                <a:cs typeface="Arial"/>
              </a:rPr>
              <a:t>Facts</a:t>
            </a:r>
          </a:p>
          <a:p>
            <a:pPr marL="756285" lvl="1" indent="-286385">
              <a:spcBef>
                <a:spcPts val="480"/>
              </a:spcBef>
              <a:buClr>
                <a:srgbClr val="C00000"/>
              </a:buClr>
              <a:buFont typeface="Wingdings"/>
              <a:buChar char=""/>
              <a:tabLst>
                <a:tab pos="756285" algn="l"/>
                <a:tab pos="756920" algn="l"/>
              </a:tabLst>
            </a:pPr>
            <a:r>
              <a:rPr dirty="0">
                <a:latin typeface="Arial"/>
                <a:cs typeface="Arial"/>
              </a:rPr>
              <a:t>~15% of</a:t>
            </a:r>
            <a:r>
              <a:rPr spc="-125" dirty="0">
                <a:latin typeface="Arial"/>
                <a:cs typeface="Arial"/>
              </a:rPr>
              <a:t> </a:t>
            </a:r>
            <a:r>
              <a:rPr dirty="0">
                <a:latin typeface="Arial"/>
                <a:cs typeface="Arial"/>
              </a:rPr>
              <a:t>cGVHD.</a:t>
            </a:r>
          </a:p>
          <a:p>
            <a:pPr marL="756285" lvl="1" indent="-286385">
              <a:spcBef>
                <a:spcPts val="480"/>
              </a:spcBef>
              <a:buClr>
                <a:srgbClr val="C00000"/>
              </a:buClr>
              <a:buFont typeface="Wingdings"/>
              <a:buChar char=""/>
              <a:tabLst>
                <a:tab pos="756285" algn="l"/>
                <a:tab pos="756920" algn="l"/>
              </a:tabLst>
            </a:pPr>
            <a:r>
              <a:rPr dirty="0">
                <a:latin typeface="Arial"/>
                <a:cs typeface="Arial"/>
              </a:rPr>
              <a:t>high morbidity and</a:t>
            </a:r>
            <a:r>
              <a:rPr spc="-120" dirty="0">
                <a:latin typeface="Arial"/>
                <a:cs typeface="Arial"/>
              </a:rPr>
              <a:t> </a:t>
            </a:r>
            <a:r>
              <a:rPr dirty="0">
                <a:latin typeface="Arial"/>
                <a:cs typeface="Arial"/>
              </a:rPr>
              <a:t>mortality</a:t>
            </a:r>
          </a:p>
          <a:p>
            <a:pPr marL="756285" marR="463550" lvl="1" indent="-286385">
              <a:spcBef>
                <a:spcPts val="480"/>
              </a:spcBef>
              <a:buClr>
                <a:srgbClr val="C00000"/>
              </a:buClr>
              <a:buFont typeface="Wingdings"/>
              <a:buChar char=""/>
              <a:tabLst>
                <a:tab pos="756285" algn="l"/>
                <a:tab pos="756920" algn="l"/>
              </a:tabLst>
            </a:pPr>
            <a:r>
              <a:rPr dirty="0">
                <a:latin typeface="Arial"/>
                <a:cs typeface="Arial"/>
              </a:rPr>
              <a:t>Small airway narrowing </a:t>
            </a:r>
            <a:r>
              <a:rPr dirty="0">
                <a:latin typeface="Wingdings"/>
                <a:cs typeface="Wingdings"/>
              </a:rPr>
              <a:t></a:t>
            </a:r>
            <a:r>
              <a:rPr dirty="0">
                <a:latin typeface="Arial"/>
                <a:cs typeface="Arial"/>
              </a:rPr>
              <a:t>45% of terminal bronchioles</a:t>
            </a:r>
            <a:r>
              <a:rPr spc="-150" dirty="0">
                <a:latin typeface="Arial"/>
                <a:cs typeface="Arial"/>
              </a:rPr>
              <a:t> </a:t>
            </a:r>
            <a:r>
              <a:rPr dirty="0">
                <a:latin typeface="Arial"/>
                <a:cs typeface="Arial"/>
              </a:rPr>
              <a:t>lost  before</a:t>
            </a:r>
          </a:p>
          <a:p>
            <a:pPr marL="332105" marR="176530" indent="-319405">
              <a:spcBef>
                <a:spcPts val="1235"/>
              </a:spcBef>
              <a:buClr>
                <a:srgbClr val="DD8047"/>
              </a:buClr>
              <a:buSzPct val="58823"/>
              <a:tabLst>
                <a:tab pos="332740" algn="l"/>
              </a:tabLst>
            </a:pPr>
            <a:r>
              <a:rPr lang="tr-TR" b="1" spc="5" dirty="0">
                <a:solidFill>
                  <a:srgbClr val="0070C0"/>
                </a:solidFill>
              </a:rPr>
              <a:t>BOS </a:t>
            </a:r>
            <a:r>
              <a:rPr lang="tr-TR" b="1" spc="-5" dirty="0" err="1">
                <a:solidFill>
                  <a:srgbClr val="0070C0"/>
                </a:solidFill>
                <a:cs typeface="Arial"/>
              </a:rPr>
              <a:t>prevelance</a:t>
            </a:r>
            <a:r>
              <a:rPr lang="tr-TR" b="1" spc="-5" dirty="0">
                <a:solidFill>
                  <a:srgbClr val="0070C0"/>
                </a:solidFill>
                <a:cs typeface="Arial"/>
              </a:rPr>
              <a:t> </a:t>
            </a:r>
            <a:endParaRPr lang="tr-TR" spc="5" dirty="0">
              <a:solidFill>
                <a:srgbClr val="0070C0"/>
              </a:solidFill>
              <a:cs typeface="Tw Cen MT"/>
            </a:endParaRPr>
          </a:p>
          <a:p>
            <a:pPr marL="332105" marR="176530" indent="-319405">
              <a:spcBef>
                <a:spcPts val="1235"/>
              </a:spcBef>
              <a:buClr>
                <a:srgbClr val="0070C0"/>
              </a:buClr>
              <a:buSzPct val="58823"/>
              <a:buFont typeface="Wingdings"/>
              <a:buChar char=""/>
              <a:tabLst>
                <a:tab pos="332740" algn="l"/>
              </a:tabLst>
            </a:pPr>
            <a:r>
              <a:rPr lang="en-US" spc="-5" dirty="0">
                <a:solidFill>
                  <a:srgbClr val="00487E"/>
                </a:solidFill>
                <a:latin typeface="Tw Cen MT"/>
                <a:cs typeface="Tw Cen MT"/>
              </a:rPr>
              <a:t>Median time 440 </a:t>
            </a:r>
            <a:r>
              <a:rPr lang="en-US" spc="-15" dirty="0">
                <a:solidFill>
                  <a:srgbClr val="00487E"/>
                </a:solidFill>
                <a:latin typeface="Tw Cen MT"/>
                <a:cs typeface="Tw Cen MT"/>
              </a:rPr>
              <a:t>days (range</a:t>
            </a:r>
            <a:r>
              <a:rPr lang="en-US" spc="-95" dirty="0">
                <a:solidFill>
                  <a:srgbClr val="00487E"/>
                </a:solidFill>
                <a:latin typeface="Tw Cen MT"/>
                <a:cs typeface="Tw Cen MT"/>
              </a:rPr>
              <a:t> </a:t>
            </a:r>
            <a:r>
              <a:rPr lang="en-US" spc="-5" dirty="0">
                <a:solidFill>
                  <a:srgbClr val="00487E"/>
                </a:solidFill>
                <a:latin typeface="Tw Cen MT"/>
                <a:cs typeface="Tw Cen MT"/>
              </a:rPr>
              <a:t>274-1690)</a:t>
            </a:r>
            <a:endParaRPr lang="tr-TR" dirty="0">
              <a:solidFill>
                <a:srgbClr val="00487E"/>
              </a:solidFill>
              <a:latin typeface="Tw Cen MT"/>
              <a:cs typeface="Tw Cen MT"/>
            </a:endParaRPr>
          </a:p>
          <a:p>
            <a:pPr marL="332105" marR="176530" indent="-319405">
              <a:spcBef>
                <a:spcPts val="1235"/>
              </a:spcBef>
              <a:buClr>
                <a:srgbClr val="0070C0"/>
              </a:buClr>
              <a:buSzPct val="58823"/>
              <a:buFont typeface="Wingdings"/>
              <a:buChar char=""/>
              <a:tabLst>
                <a:tab pos="332740" algn="l"/>
              </a:tabLst>
            </a:pPr>
            <a:r>
              <a:rPr lang="en-US" spc="-10" dirty="0">
                <a:solidFill>
                  <a:srgbClr val="00487E"/>
                </a:solidFill>
                <a:latin typeface="Tw Cen MT"/>
                <a:cs typeface="Tw Cen MT"/>
              </a:rPr>
              <a:t>70% </a:t>
            </a:r>
            <a:r>
              <a:rPr lang="en-US" spc="-5" dirty="0">
                <a:solidFill>
                  <a:srgbClr val="00487E"/>
                </a:solidFill>
                <a:latin typeface="Tw Cen MT"/>
                <a:cs typeface="Tw Cen MT"/>
              </a:rPr>
              <a:t>occurred </a:t>
            </a:r>
            <a:r>
              <a:rPr lang="en-US" spc="-10" dirty="0">
                <a:solidFill>
                  <a:srgbClr val="00487E"/>
                </a:solidFill>
                <a:latin typeface="Tw Cen MT"/>
                <a:cs typeface="Tw Cen MT"/>
              </a:rPr>
              <a:t>within </a:t>
            </a:r>
            <a:r>
              <a:rPr lang="en-US" spc="-5" dirty="0">
                <a:solidFill>
                  <a:srgbClr val="00487E"/>
                </a:solidFill>
                <a:latin typeface="Tw Cen MT"/>
                <a:cs typeface="Tw Cen MT"/>
              </a:rPr>
              <a:t>the first 2</a:t>
            </a:r>
            <a:r>
              <a:rPr lang="en-US" spc="-25" dirty="0">
                <a:solidFill>
                  <a:srgbClr val="00487E"/>
                </a:solidFill>
                <a:latin typeface="Tw Cen MT"/>
                <a:cs typeface="Tw Cen MT"/>
              </a:rPr>
              <a:t> </a:t>
            </a:r>
            <a:r>
              <a:rPr lang="en-US" spc="-10" dirty="0">
                <a:solidFill>
                  <a:srgbClr val="00487E"/>
                </a:solidFill>
                <a:latin typeface="Tw Cen MT"/>
                <a:cs typeface="Tw Cen MT"/>
              </a:rPr>
              <a:t>years</a:t>
            </a:r>
            <a:endParaRPr lang="tr-TR" dirty="0">
              <a:solidFill>
                <a:srgbClr val="00487E"/>
              </a:solidFill>
              <a:latin typeface="Tw Cen MT"/>
              <a:cs typeface="Tw Cen MT"/>
            </a:endParaRPr>
          </a:p>
          <a:p>
            <a:pPr marL="332105" marR="176530" indent="-319405">
              <a:spcBef>
                <a:spcPts val="1235"/>
              </a:spcBef>
              <a:buClr>
                <a:srgbClr val="0070C0"/>
              </a:buClr>
              <a:buSzPct val="58823"/>
              <a:buFont typeface="Wingdings"/>
              <a:buChar char=""/>
              <a:tabLst>
                <a:tab pos="332740" algn="l"/>
              </a:tabLst>
            </a:pPr>
            <a:r>
              <a:rPr lang="en-US" spc="-10" dirty="0">
                <a:solidFill>
                  <a:srgbClr val="00487E"/>
                </a:solidFill>
                <a:latin typeface="Tw Cen MT"/>
                <a:cs typeface="Tw Cen MT"/>
              </a:rPr>
              <a:t>30% developed between </a:t>
            </a:r>
            <a:r>
              <a:rPr lang="en-US" spc="-5" dirty="0">
                <a:solidFill>
                  <a:srgbClr val="00487E"/>
                </a:solidFill>
                <a:latin typeface="Tw Cen MT"/>
                <a:cs typeface="Tw Cen MT"/>
              </a:rPr>
              <a:t>2-4 </a:t>
            </a:r>
            <a:r>
              <a:rPr lang="en-US" spc="-10" dirty="0">
                <a:solidFill>
                  <a:srgbClr val="00487E"/>
                </a:solidFill>
                <a:latin typeface="Tw Cen MT"/>
                <a:cs typeface="Tw Cen MT"/>
              </a:rPr>
              <a:t>years </a:t>
            </a:r>
            <a:r>
              <a:rPr lang="en-US" dirty="0">
                <a:solidFill>
                  <a:srgbClr val="00487E"/>
                </a:solidFill>
                <a:latin typeface="Tw Cen MT"/>
                <a:cs typeface="Tw Cen MT"/>
              </a:rPr>
              <a:t>after</a:t>
            </a:r>
            <a:r>
              <a:rPr lang="en-US" spc="-120" dirty="0">
                <a:solidFill>
                  <a:srgbClr val="00487E"/>
                </a:solidFill>
                <a:latin typeface="Tw Cen MT"/>
                <a:cs typeface="Tw Cen MT"/>
              </a:rPr>
              <a:t> </a:t>
            </a:r>
            <a:r>
              <a:rPr lang="en-US" spc="-10" dirty="0">
                <a:solidFill>
                  <a:srgbClr val="00487E"/>
                </a:solidFill>
                <a:latin typeface="Tw Cen MT"/>
                <a:cs typeface="Tw Cen MT"/>
              </a:rPr>
              <a:t>HCT</a:t>
            </a:r>
            <a:endParaRPr lang="en-US" dirty="0">
              <a:solidFill>
                <a:srgbClr val="00487E"/>
              </a:solidFill>
              <a:latin typeface="Tw Cen MT"/>
              <a:cs typeface="Tw Cen MT"/>
            </a:endParaRPr>
          </a:p>
        </p:txBody>
      </p:sp>
      <p:sp>
        <p:nvSpPr>
          <p:cNvPr id="5" name="object 5"/>
          <p:cNvSpPr txBox="1"/>
          <p:nvPr/>
        </p:nvSpPr>
        <p:spPr>
          <a:xfrm>
            <a:off x="6553200" y="6665640"/>
            <a:ext cx="3784600" cy="192360"/>
          </a:xfrm>
          <a:prstGeom prst="rect">
            <a:avLst/>
          </a:prstGeom>
        </p:spPr>
        <p:txBody>
          <a:bodyPr vert="horz" wrap="square" lIns="0" tIns="0" rIns="0" bIns="0" rtlCol="0">
            <a:spAutoFit/>
          </a:bodyPr>
          <a:lstStyle/>
          <a:p>
            <a:pPr marL="12700">
              <a:lnSpc>
                <a:spcPts val="1520"/>
              </a:lnSpc>
            </a:pPr>
            <a:r>
              <a:rPr sz="1400" dirty="0">
                <a:latin typeface="Arial"/>
                <a:cs typeface="Arial"/>
              </a:rPr>
              <a:t>Biol Blood Marrow </a:t>
            </a:r>
            <a:r>
              <a:rPr sz="1400" spc="-5" dirty="0">
                <a:latin typeface="Arial"/>
                <a:cs typeface="Arial"/>
              </a:rPr>
              <a:t>Transplant.</a:t>
            </a:r>
            <a:r>
              <a:rPr sz="1400" spc="-140" dirty="0">
                <a:latin typeface="Arial"/>
                <a:cs typeface="Arial"/>
              </a:rPr>
              <a:t> </a:t>
            </a:r>
            <a:r>
              <a:rPr sz="1400" spc="-5" dirty="0">
                <a:latin typeface="Arial"/>
                <a:cs typeface="Arial"/>
              </a:rPr>
              <a:t>2012;18:1479-87</a:t>
            </a:r>
            <a:endParaRPr sz="1400" dirty="0">
              <a:latin typeface="Arial"/>
              <a:cs typeface="Arial"/>
            </a:endParaRPr>
          </a:p>
        </p:txBody>
      </p:sp>
      <p:sp>
        <p:nvSpPr>
          <p:cNvPr id="9" name="8 Dikdörtgen"/>
          <p:cNvSpPr/>
          <p:nvPr/>
        </p:nvSpPr>
        <p:spPr>
          <a:xfrm>
            <a:off x="2057400" y="1752601"/>
            <a:ext cx="8153400" cy="584775"/>
          </a:xfrm>
          <a:prstGeom prst="rect">
            <a:avLst/>
          </a:prstGeom>
        </p:spPr>
        <p:txBody>
          <a:bodyPr wrap="square">
            <a:spAutoFit/>
          </a:bodyPr>
          <a:lstStyle/>
          <a:p>
            <a:pPr>
              <a:buFont typeface="Arial" pitchFamily="34" charset="0"/>
              <a:buChar char="•"/>
            </a:pPr>
            <a:r>
              <a:rPr lang="en-US" sz="1600" dirty="0"/>
              <a:t>Late-onset pulmonary complications involving both the airway and lung parenchyma are frequent after HSCT, </a:t>
            </a:r>
            <a:endParaRPr lang="tr-TR" sz="1600" dirty="0"/>
          </a:p>
        </p:txBody>
      </p:sp>
      <p:sp>
        <p:nvSpPr>
          <p:cNvPr id="11" name="object 2"/>
          <p:cNvSpPr txBox="1">
            <a:spLocks noGrp="1"/>
          </p:cNvSpPr>
          <p:nvPr>
            <p:ph type="title"/>
          </p:nvPr>
        </p:nvSpPr>
        <p:spPr>
          <a:xfrm>
            <a:off x="685801" y="860233"/>
            <a:ext cx="8229600" cy="726865"/>
          </a:xfrm>
          <a:prstGeom prst="rect">
            <a:avLst/>
          </a:prstGeom>
        </p:spPr>
        <p:txBody>
          <a:bodyPr vert="horz" wrap="square" lIns="0" tIns="232155" rIns="0" bIns="0" rtlCol="0">
            <a:spAutoFit/>
          </a:bodyPr>
          <a:lstStyle/>
          <a:p>
            <a:pPr marL="328930"/>
            <a:r>
              <a:rPr sz="3200" spc="-10" dirty="0">
                <a:solidFill>
                  <a:srgbClr val="C00000"/>
                </a:solidFill>
                <a:latin typeface="Arial"/>
                <a:cs typeface="Arial"/>
              </a:rPr>
              <a:t>Bronchiolitis obliterans</a:t>
            </a:r>
            <a:r>
              <a:rPr sz="3200" spc="25" dirty="0">
                <a:solidFill>
                  <a:srgbClr val="C00000"/>
                </a:solidFill>
                <a:latin typeface="Arial"/>
                <a:cs typeface="Arial"/>
              </a:rPr>
              <a:t> </a:t>
            </a:r>
            <a:r>
              <a:rPr sz="3200" spc="-20" dirty="0">
                <a:solidFill>
                  <a:srgbClr val="C00000"/>
                </a:solidFill>
                <a:latin typeface="Arial"/>
                <a:cs typeface="Arial"/>
              </a:rPr>
              <a:t>syndrome</a:t>
            </a:r>
            <a:endParaRPr sz="3200" dirty="0">
              <a:solidFill>
                <a:srgbClr val="C00000"/>
              </a:solidFill>
              <a:latin typeface="Arial"/>
              <a:cs typeface="Arial"/>
            </a:endParaRPr>
          </a:p>
        </p:txBody>
      </p:sp>
      <p:sp>
        <p:nvSpPr>
          <p:cNvPr id="12" name="11 Metin kutusu"/>
          <p:cNvSpPr txBox="1"/>
          <p:nvPr/>
        </p:nvSpPr>
        <p:spPr>
          <a:xfrm>
            <a:off x="228600" y="508577"/>
            <a:ext cx="2895600" cy="461665"/>
          </a:xfrm>
          <a:prstGeom prst="rect">
            <a:avLst/>
          </a:prstGeom>
          <a:noFill/>
        </p:spPr>
        <p:txBody>
          <a:bodyPr wrap="square" rtlCol="0">
            <a:spAutoFit/>
          </a:bodyPr>
          <a:lstStyle/>
          <a:p>
            <a:r>
              <a:rPr lang="tr-TR" sz="2400" b="1" dirty="0">
                <a:solidFill>
                  <a:schemeClr val="accent6">
                    <a:lumMod val="50000"/>
                  </a:schemeClr>
                </a:solidFill>
                <a:latin typeface="+mj-lt"/>
              </a:rPr>
              <a:t>LATE EFFECTS  …..</a:t>
            </a:r>
          </a:p>
        </p:txBody>
      </p:sp>
      <p:cxnSp>
        <p:nvCxnSpPr>
          <p:cNvPr id="13" name="12 Dirsek Bağlayıcısı"/>
          <p:cNvCxnSpPr/>
          <p:nvPr/>
        </p:nvCxnSpPr>
        <p:spPr>
          <a:xfrm rot="16200000" flipH="1">
            <a:off x="-38100" y="1613476"/>
            <a:ext cx="1371600" cy="762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9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err="1">
                <a:solidFill>
                  <a:schemeClr val="tx2"/>
                </a:solidFill>
                <a:latin typeface="Trebuchet MS" pitchFamily="34" charset="0"/>
              </a:rPr>
              <a:t>Late</a:t>
            </a:r>
            <a:r>
              <a:rPr lang="tr-TR" sz="2400" b="1" spc="-5" dirty="0">
                <a:solidFill>
                  <a:srgbClr val="C00000"/>
                </a:solidFill>
              </a:rPr>
              <a:t> </a:t>
            </a:r>
            <a:r>
              <a:rPr lang="tr-TR" sz="2400" b="1" spc="-5" dirty="0">
                <a:solidFill>
                  <a:schemeClr val="tx2"/>
                </a:solidFill>
                <a:latin typeface="Trebuchet MS" pitchFamily="34" charset="0"/>
              </a:rPr>
              <a:t>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a:t>
            </a:r>
            <a:endParaRPr lang="tr-TR" sz="2400" b="1" dirty="0">
              <a:solidFill>
                <a:schemeClr val="tx2"/>
              </a:solidFill>
              <a:latin typeface="Trebuchet MS" pitchFamily="34" charset="0"/>
            </a:endParaRPr>
          </a:p>
        </p:txBody>
      </p:sp>
    </p:spTree>
    <p:extLst>
      <p:ext uri="{BB962C8B-B14F-4D97-AF65-F5344CB8AC3E}">
        <p14:creationId xmlns:p14="http://schemas.microsoft.com/office/powerpoint/2010/main" val="416841403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9187815" y="6585584"/>
            <a:ext cx="1235710" cy="215444"/>
          </a:xfrm>
          <a:prstGeom prst="rect">
            <a:avLst/>
          </a:prstGeom>
        </p:spPr>
        <p:txBody>
          <a:bodyPr vert="horz" wrap="square" lIns="0" tIns="0" rIns="0" bIns="0" rtlCol="0">
            <a:spAutoFit/>
          </a:bodyPr>
          <a:lstStyle/>
          <a:p>
            <a:pPr marL="12700"/>
            <a:r>
              <a:rPr sz="1400" spc="-10" dirty="0">
                <a:latin typeface="Tw Cen MT"/>
                <a:cs typeface="Tw Cen MT"/>
              </a:rPr>
              <a:t>Au, </a:t>
            </a:r>
            <a:r>
              <a:rPr sz="1400" spc="-5" dirty="0">
                <a:latin typeface="Tw Cen MT"/>
                <a:cs typeface="Tw Cen MT"/>
              </a:rPr>
              <a:t>ASBMT</a:t>
            </a:r>
            <a:r>
              <a:rPr sz="1400" spc="-75" dirty="0">
                <a:latin typeface="Tw Cen MT"/>
                <a:cs typeface="Tw Cen MT"/>
              </a:rPr>
              <a:t> </a:t>
            </a:r>
            <a:r>
              <a:rPr sz="1400" spc="-5" dirty="0">
                <a:latin typeface="Tw Cen MT"/>
                <a:cs typeface="Tw Cen MT"/>
              </a:rPr>
              <a:t>2010</a:t>
            </a:r>
            <a:endParaRPr sz="1400">
              <a:latin typeface="Tw Cen MT"/>
              <a:cs typeface="Tw Cen MT"/>
            </a:endParaRPr>
          </a:p>
        </p:txBody>
      </p:sp>
      <p:sp>
        <p:nvSpPr>
          <p:cNvPr id="5" name="object 5"/>
          <p:cNvSpPr txBox="1"/>
          <p:nvPr/>
        </p:nvSpPr>
        <p:spPr>
          <a:xfrm>
            <a:off x="1905000" y="4419601"/>
            <a:ext cx="8229600" cy="461665"/>
          </a:xfrm>
          <a:prstGeom prst="rect">
            <a:avLst/>
          </a:prstGeom>
        </p:spPr>
        <p:txBody>
          <a:bodyPr vert="horz" wrap="square" lIns="0" tIns="0" rIns="0" bIns="0" rtlCol="0">
            <a:spAutoFit/>
          </a:bodyPr>
          <a:lstStyle/>
          <a:p>
            <a:pPr marL="478790" marR="5080" indent="-466090">
              <a:lnSpc>
                <a:spcPct val="150000"/>
              </a:lnSpc>
              <a:tabLst>
                <a:tab pos="478790" algn="l"/>
                <a:tab pos="479425" algn="l"/>
              </a:tabLst>
            </a:pPr>
            <a:r>
              <a:rPr lang="tr-TR" sz="2000" b="1" spc="5" dirty="0">
                <a:solidFill>
                  <a:schemeClr val="tx2"/>
                </a:solidFill>
                <a:latin typeface="+mj-lt"/>
              </a:rPr>
              <a:t>  </a:t>
            </a:r>
            <a:endParaRPr sz="2000" dirty="0">
              <a:latin typeface="Tw Cen MT"/>
              <a:cs typeface="Tw Cen MT"/>
            </a:endParaRPr>
          </a:p>
        </p:txBody>
      </p:sp>
      <p:sp>
        <p:nvSpPr>
          <p:cNvPr id="6" name="object 4"/>
          <p:cNvSpPr txBox="1"/>
          <p:nvPr/>
        </p:nvSpPr>
        <p:spPr>
          <a:xfrm>
            <a:off x="1828800" y="2165985"/>
            <a:ext cx="8382000" cy="4370427"/>
          </a:xfrm>
          <a:prstGeom prst="rect">
            <a:avLst/>
          </a:prstGeom>
        </p:spPr>
        <p:txBody>
          <a:bodyPr vert="horz" wrap="square" lIns="0" tIns="0" rIns="0" bIns="0" rtlCol="0">
            <a:spAutoFit/>
          </a:bodyPr>
          <a:lstStyle/>
          <a:p>
            <a:pPr marL="332105" marR="176530" indent="-319405">
              <a:spcBef>
                <a:spcPts val="1235"/>
              </a:spcBef>
              <a:buClr>
                <a:srgbClr val="DD8047"/>
              </a:buClr>
              <a:buSzPct val="58823"/>
              <a:tabLst>
                <a:tab pos="332740" algn="l"/>
              </a:tabLst>
            </a:pPr>
            <a:r>
              <a:rPr lang="tr-TR" sz="2800" b="1" spc="5" dirty="0">
                <a:solidFill>
                  <a:schemeClr val="accent4"/>
                </a:solidFill>
                <a:latin typeface="+mj-lt"/>
              </a:rPr>
              <a:t>BOS </a:t>
            </a:r>
            <a:r>
              <a:rPr lang="tr-TR" sz="2800" b="1" spc="-5" dirty="0">
                <a:solidFill>
                  <a:schemeClr val="accent4"/>
                </a:solidFill>
                <a:latin typeface="+mj-lt"/>
                <a:cs typeface="Arial"/>
              </a:rPr>
              <a:t>Risk </a:t>
            </a:r>
            <a:r>
              <a:rPr lang="tr-TR" sz="2800" b="1" spc="-5" dirty="0" err="1">
                <a:solidFill>
                  <a:schemeClr val="accent4"/>
                </a:solidFill>
                <a:latin typeface="+mj-lt"/>
                <a:cs typeface="Arial"/>
              </a:rPr>
              <a:t>Factors</a:t>
            </a:r>
            <a:r>
              <a:rPr lang="tr-TR" sz="2800" b="1" spc="5" dirty="0">
                <a:solidFill>
                  <a:schemeClr val="accent4"/>
                </a:solidFill>
                <a:latin typeface="+mj-lt"/>
                <a:cs typeface="Arial"/>
              </a:rPr>
              <a:t> </a:t>
            </a:r>
            <a:r>
              <a:rPr lang="tr-TR" sz="2800" spc="5" dirty="0">
                <a:solidFill>
                  <a:schemeClr val="accent4"/>
                </a:solidFill>
                <a:latin typeface="+mj-lt"/>
                <a:cs typeface="Arial"/>
              </a:rPr>
              <a:t>( </a:t>
            </a:r>
            <a:r>
              <a:rPr lang="tr-TR" sz="2800" dirty="0">
                <a:solidFill>
                  <a:schemeClr val="accent4"/>
                </a:solidFill>
                <a:latin typeface="+mj-lt"/>
                <a:cs typeface="Tw Cen MT"/>
              </a:rPr>
              <a:t>S</a:t>
            </a:r>
            <a:r>
              <a:rPr sz="2800" dirty="0" err="1">
                <a:solidFill>
                  <a:schemeClr val="accent4"/>
                </a:solidFill>
                <a:latin typeface="+mj-lt"/>
                <a:cs typeface="Tw Cen MT"/>
              </a:rPr>
              <a:t>tudies</a:t>
            </a:r>
            <a:r>
              <a:rPr sz="2800" dirty="0">
                <a:solidFill>
                  <a:schemeClr val="accent4"/>
                </a:solidFill>
                <a:latin typeface="+mj-lt"/>
                <a:cs typeface="Tw Cen MT"/>
              </a:rPr>
              <a:t> </a:t>
            </a:r>
            <a:r>
              <a:rPr sz="2800" spc="-10" dirty="0">
                <a:solidFill>
                  <a:schemeClr val="accent4"/>
                </a:solidFill>
                <a:latin typeface="+mj-lt"/>
                <a:cs typeface="Tw Cen MT"/>
              </a:rPr>
              <a:t>have shown </a:t>
            </a:r>
            <a:r>
              <a:rPr sz="2800" spc="-5" dirty="0">
                <a:solidFill>
                  <a:schemeClr val="accent4"/>
                </a:solidFill>
                <a:latin typeface="+mj-lt"/>
                <a:cs typeface="Tw Cen MT"/>
              </a:rPr>
              <a:t>that</a:t>
            </a:r>
            <a:r>
              <a:rPr lang="tr-TR" sz="2800" spc="-5" dirty="0">
                <a:solidFill>
                  <a:schemeClr val="accent4"/>
                </a:solidFill>
                <a:latin typeface="+mj-lt"/>
                <a:cs typeface="Tw Cen MT"/>
              </a:rPr>
              <a:t>)</a:t>
            </a:r>
          </a:p>
          <a:p>
            <a:pPr marL="332105" marR="176530" indent="-319405">
              <a:lnSpc>
                <a:spcPct val="150000"/>
              </a:lnSpc>
              <a:spcBef>
                <a:spcPts val="1235"/>
              </a:spcBef>
              <a:buClr>
                <a:srgbClr val="DD8047"/>
              </a:buClr>
              <a:buSzPct val="58823"/>
              <a:buFont typeface="Wingdings"/>
              <a:buChar char=""/>
              <a:tabLst>
                <a:tab pos="332740" algn="l"/>
              </a:tabLst>
            </a:pPr>
            <a:r>
              <a:rPr lang="en-US" sz="2000" spc="-30" dirty="0">
                <a:latin typeface="Arial"/>
                <a:cs typeface="Arial"/>
              </a:rPr>
              <a:t>Very </a:t>
            </a:r>
            <a:r>
              <a:rPr lang="en-US" sz="2000" spc="-5" dirty="0">
                <a:latin typeface="Arial"/>
                <a:cs typeface="Arial"/>
              </a:rPr>
              <a:t>low IgG levels </a:t>
            </a:r>
            <a:r>
              <a:rPr lang="en-US" sz="2000" spc="-10" dirty="0">
                <a:latin typeface="Arial"/>
                <a:cs typeface="Arial"/>
              </a:rPr>
              <a:t>(&lt;363)</a:t>
            </a:r>
            <a:endParaRPr lang="tr-TR" sz="2000" spc="-10" dirty="0">
              <a:latin typeface="Arial"/>
              <a:cs typeface="Arial"/>
            </a:endParaRPr>
          </a:p>
          <a:p>
            <a:pPr marL="332105" marR="176530" indent="-319405">
              <a:lnSpc>
                <a:spcPct val="150000"/>
              </a:lnSpc>
              <a:spcBef>
                <a:spcPts val="1235"/>
              </a:spcBef>
              <a:buClr>
                <a:srgbClr val="DD8047"/>
              </a:buClr>
              <a:buSzPct val="58823"/>
              <a:buFont typeface="Wingdings"/>
              <a:buChar char=""/>
              <a:tabLst>
                <a:tab pos="332740" algn="l"/>
              </a:tabLst>
            </a:pPr>
            <a:r>
              <a:rPr lang="tr-TR" sz="2000" spc="-5" dirty="0">
                <a:latin typeface="+mj-lt"/>
                <a:cs typeface="Tw Cen MT"/>
              </a:rPr>
              <a:t>Chronic GVHD </a:t>
            </a:r>
          </a:p>
          <a:p>
            <a:pPr marL="332105" marR="176530" indent="-319405">
              <a:lnSpc>
                <a:spcPct val="150000"/>
              </a:lnSpc>
              <a:spcBef>
                <a:spcPts val="1235"/>
              </a:spcBef>
              <a:buClr>
                <a:srgbClr val="DD8047"/>
              </a:buClr>
              <a:buSzPct val="58823"/>
              <a:buFont typeface="Wingdings"/>
              <a:buChar char=""/>
              <a:tabLst>
                <a:tab pos="332740" algn="l"/>
              </a:tabLst>
            </a:pPr>
            <a:r>
              <a:rPr lang="tr-TR" sz="2000" spc="-10" dirty="0">
                <a:latin typeface="+mj-lt"/>
                <a:cs typeface="Tw Cen MT"/>
              </a:rPr>
              <a:t>S</a:t>
            </a:r>
            <a:r>
              <a:rPr sz="2000" spc="-10" dirty="0">
                <a:latin typeface="+mj-lt"/>
                <a:cs typeface="Tw Cen MT"/>
              </a:rPr>
              <a:t>ex  </a:t>
            </a:r>
            <a:r>
              <a:rPr lang="tr-TR" sz="2000" spc="-10" dirty="0">
                <a:latin typeface="+mj-lt"/>
                <a:cs typeface="Tw Cen MT"/>
              </a:rPr>
              <a:t>mis-</a:t>
            </a:r>
            <a:r>
              <a:rPr sz="2000" spc="5" dirty="0">
                <a:latin typeface="+mj-lt"/>
                <a:cs typeface="Tw Cen MT"/>
              </a:rPr>
              <a:t>matching </a:t>
            </a:r>
            <a:r>
              <a:rPr sz="2000" spc="-35" dirty="0">
                <a:latin typeface="+mj-lt"/>
                <a:cs typeface="Tw Cen MT"/>
              </a:rPr>
              <a:t>(M:F, </a:t>
            </a:r>
            <a:r>
              <a:rPr sz="2000" dirty="0">
                <a:latin typeface="+mj-lt"/>
                <a:cs typeface="Tw Cen MT"/>
              </a:rPr>
              <a:t>F:M), </a:t>
            </a:r>
            <a:endParaRPr lang="tr-TR" sz="2000" dirty="0">
              <a:latin typeface="+mj-lt"/>
              <a:cs typeface="Tw Cen MT"/>
            </a:endParaRPr>
          </a:p>
          <a:p>
            <a:pPr marL="332105" marR="176530" indent="-319405">
              <a:lnSpc>
                <a:spcPct val="150000"/>
              </a:lnSpc>
              <a:spcBef>
                <a:spcPts val="1235"/>
              </a:spcBef>
              <a:buClr>
                <a:srgbClr val="DD8047"/>
              </a:buClr>
              <a:buSzPct val="58823"/>
              <a:buFont typeface="Wingdings"/>
              <a:buChar char=""/>
              <a:tabLst>
                <a:tab pos="332740" algn="l"/>
              </a:tabLst>
            </a:pPr>
            <a:r>
              <a:rPr lang="tr-TR" sz="2000" dirty="0">
                <a:latin typeface="+mj-lt"/>
                <a:cs typeface="Tw Cen MT"/>
              </a:rPr>
              <a:t>S</a:t>
            </a:r>
            <a:r>
              <a:rPr sz="2000" dirty="0">
                <a:latin typeface="+mj-lt"/>
                <a:cs typeface="Tw Cen MT"/>
              </a:rPr>
              <a:t>tem cell source  </a:t>
            </a:r>
            <a:r>
              <a:rPr sz="2000" spc="-5" dirty="0">
                <a:latin typeface="+mj-lt"/>
                <a:cs typeface="Tw Cen MT"/>
              </a:rPr>
              <a:t>(peripheral </a:t>
            </a:r>
            <a:r>
              <a:rPr lang="tr-TR" sz="2000" spc="-10" dirty="0">
                <a:latin typeface="+mj-lt"/>
                <a:cs typeface="Tw Cen MT"/>
              </a:rPr>
              <a:t>&gt;&gt;</a:t>
            </a:r>
            <a:r>
              <a:rPr sz="2000" spc="-10" dirty="0">
                <a:latin typeface="+mj-lt"/>
                <a:cs typeface="Tw Cen MT"/>
              </a:rPr>
              <a:t> marrow),</a:t>
            </a:r>
            <a:endParaRPr lang="tr-TR" sz="2000" spc="-10" dirty="0">
              <a:latin typeface="+mj-lt"/>
              <a:cs typeface="Tw Cen MT"/>
            </a:endParaRPr>
          </a:p>
          <a:p>
            <a:pPr marL="332105" marR="176530" indent="-319405">
              <a:lnSpc>
                <a:spcPct val="150000"/>
              </a:lnSpc>
              <a:spcBef>
                <a:spcPts val="1235"/>
              </a:spcBef>
              <a:buClr>
                <a:srgbClr val="DD8047"/>
              </a:buClr>
              <a:buSzPct val="58823"/>
              <a:buFont typeface="Wingdings"/>
              <a:buChar char=""/>
              <a:tabLst>
                <a:tab pos="332740" algn="l"/>
              </a:tabLst>
            </a:pPr>
            <a:r>
              <a:rPr lang="tr-TR" sz="2000" dirty="0">
                <a:latin typeface="+mj-lt"/>
                <a:cs typeface="Tw Cen MT"/>
              </a:rPr>
              <a:t>C</a:t>
            </a:r>
            <a:r>
              <a:rPr sz="2000" dirty="0">
                <a:latin typeface="+mj-lt"/>
                <a:cs typeface="Tw Cen MT"/>
              </a:rPr>
              <a:t>onditioning  regimen </a:t>
            </a:r>
            <a:r>
              <a:rPr sz="2000" spc="-5" dirty="0">
                <a:latin typeface="+mj-lt"/>
                <a:cs typeface="Tw Cen MT"/>
              </a:rPr>
              <a:t>(myeloablative </a:t>
            </a:r>
            <a:r>
              <a:rPr lang="tr-TR" sz="2000" spc="-10" dirty="0">
                <a:latin typeface="+mj-lt"/>
                <a:cs typeface="Tw Cen MT"/>
              </a:rPr>
              <a:t>&gt;&gt; </a:t>
            </a:r>
            <a:r>
              <a:rPr sz="2000" dirty="0">
                <a:latin typeface="+mj-lt"/>
                <a:cs typeface="Tw Cen MT"/>
              </a:rPr>
              <a:t>non- </a:t>
            </a:r>
            <a:r>
              <a:rPr sz="2000" spc="-5" dirty="0">
                <a:latin typeface="+mj-lt"/>
                <a:cs typeface="Tw Cen MT"/>
              </a:rPr>
              <a:t>myeloablative) </a:t>
            </a:r>
            <a:endParaRPr lang="tr-TR" sz="2000" spc="-5" dirty="0">
              <a:latin typeface="+mj-lt"/>
              <a:cs typeface="Tw Cen MT"/>
            </a:endParaRPr>
          </a:p>
          <a:p>
            <a:pPr marL="332105" marR="176530" indent="-319405">
              <a:lnSpc>
                <a:spcPct val="150000"/>
              </a:lnSpc>
              <a:spcBef>
                <a:spcPts val="1235"/>
              </a:spcBef>
              <a:buClr>
                <a:srgbClr val="DD8047"/>
              </a:buClr>
              <a:buSzPct val="58823"/>
              <a:tabLst>
                <a:tab pos="332740" algn="l"/>
              </a:tabLst>
            </a:pPr>
            <a:r>
              <a:rPr sz="2000" spc="-5" dirty="0">
                <a:solidFill>
                  <a:schemeClr val="accent4"/>
                </a:solidFill>
                <a:latin typeface="+mj-lt"/>
                <a:cs typeface="Tw Cen MT"/>
              </a:rPr>
              <a:t>were </a:t>
            </a:r>
            <a:r>
              <a:rPr sz="2000" dirty="0">
                <a:solidFill>
                  <a:schemeClr val="accent4"/>
                </a:solidFill>
                <a:latin typeface="+mj-lt"/>
                <a:cs typeface="Tw Cen MT"/>
              </a:rPr>
              <a:t>associated </a:t>
            </a:r>
            <a:r>
              <a:rPr sz="2000" spc="-5" dirty="0">
                <a:solidFill>
                  <a:schemeClr val="accent4"/>
                </a:solidFill>
                <a:latin typeface="+mj-lt"/>
                <a:cs typeface="Tw Cen MT"/>
              </a:rPr>
              <a:t>with  </a:t>
            </a:r>
            <a:r>
              <a:rPr sz="2000" dirty="0">
                <a:solidFill>
                  <a:schemeClr val="accent4"/>
                </a:solidFill>
                <a:latin typeface="+mj-lt"/>
                <a:cs typeface="Tw Cen MT"/>
              </a:rPr>
              <a:t>increased </a:t>
            </a:r>
            <a:r>
              <a:rPr sz="2000" spc="5" dirty="0">
                <a:solidFill>
                  <a:schemeClr val="accent4"/>
                </a:solidFill>
                <a:latin typeface="+mj-lt"/>
                <a:cs typeface="Tw Cen MT"/>
              </a:rPr>
              <a:t>risk of BOS </a:t>
            </a:r>
            <a:r>
              <a:rPr lang="tr-TR" sz="2000" spc="5" dirty="0">
                <a:solidFill>
                  <a:schemeClr val="accent4"/>
                </a:solidFill>
                <a:latin typeface="+mj-lt"/>
                <a:cs typeface="Tw Cen MT"/>
              </a:rPr>
              <a:t> </a:t>
            </a:r>
            <a:r>
              <a:rPr sz="2000" dirty="0">
                <a:solidFill>
                  <a:schemeClr val="accent4"/>
                </a:solidFill>
                <a:latin typeface="+mj-lt"/>
                <a:cs typeface="Tw Cen MT"/>
              </a:rPr>
              <a:t>after  transplantation</a:t>
            </a:r>
            <a:r>
              <a:rPr sz="1600" dirty="0">
                <a:solidFill>
                  <a:schemeClr val="accent4"/>
                </a:solidFill>
                <a:latin typeface="+mj-lt"/>
                <a:cs typeface="Tw Cen MT"/>
              </a:rPr>
              <a:t>.</a:t>
            </a:r>
            <a:endParaRPr sz="1600" baseline="32828" dirty="0">
              <a:solidFill>
                <a:schemeClr val="accent4"/>
              </a:solidFill>
              <a:latin typeface="+mj-lt"/>
              <a:cs typeface="Tw Cen MT"/>
            </a:endParaRPr>
          </a:p>
          <a:p>
            <a:pPr>
              <a:lnSpc>
                <a:spcPct val="100000"/>
              </a:lnSpc>
            </a:pPr>
            <a:endParaRPr sz="1600" dirty="0">
              <a:solidFill>
                <a:schemeClr val="accent4"/>
              </a:solidFill>
              <a:latin typeface="+mj-lt"/>
              <a:cs typeface="Times New Roman"/>
            </a:endParaRPr>
          </a:p>
        </p:txBody>
      </p:sp>
      <p:sp>
        <p:nvSpPr>
          <p:cNvPr id="11" name="object 4"/>
          <p:cNvSpPr txBox="1"/>
          <p:nvPr/>
        </p:nvSpPr>
        <p:spPr>
          <a:xfrm>
            <a:off x="2057400" y="1524001"/>
            <a:ext cx="8382000" cy="512961"/>
          </a:xfrm>
          <a:prstGeom prst="rect">
            <a:avLst/>
          </a:prstGeom>
        </p:spPr>
        <p:txBody>
          <a:bodyPr vert="horz" wrap="square" lIns="0" tIns="0" rIns="0" bIns="0" rtlCol="0">
            <a:spAutoFit/>
          </a:bodyPr>
          <a:lstStyle/>
          <a:p>
            <a:pPr marL="332105" marR="176530" indent="-319405">
              <a:spcBef>
                <a:spcPts val="1235"/>
              </a:spcBef>
              <a:buClr>
                <a:srgbClr val="DD8047"/>
              </a:buClr>
              <a:buSzPct val="58823"/>
              <a:buFont typeface="Wingdings"/>
              <a:buChar char=""/>
              <a:tabLst>
                <a:tab pos="332740" algn="l"/>
              </a:tabLst>
            </a:pPr>
            <a:endParaRPr sz="2000" baseline="32828" dirty="0">
              <a:latin typeface="+mj-lt"/>
              <a:cs typeface="Tw Cen MT"/>
            </a:endParaRPr>
          </a:p>
          <a:p>
            <a:pPr>
              <a:lnSpc>
                <a:spcPct val="100000"/>
              </a:lnSpc>
            </a:pPr>
            <a:endParaRPr sz="2000" dirty="0">
              <a:latin typeface="+mj-lt"/>
              <a:cs typeface="Times New Roman"/>
            </a:endParaRPr>
          </a:p>
        </p:txBody>
      </p:sp>
      <p:sp>
        <p:nvSpPr>
          <p:cNvPr id="10" name="7 Metin kutusu"/>
          <p:cNvSpPr txBox="1"/>
          <p:nvPr/>
        </p:nvSpPr>
        <p:spPr>
          <a:xfrm>
            <a:off x="0" y="762003"/>
            <a:ext cx="3860800" cy="461665"/>
          </a:xfrm>
          <a:prstGeom prst="rect">
            <a:avLst/>
          </a:prstGeom>
          <a:noFill/>
        </p:spPr>
        <p:txBody>
          <a:bodyPr wrap="square" rtlCol="0">
            <a:spAutoFit/>
          </a:bodyPr>
          <a:lstStyle/>
          <a:p>
            <a:r>
              <a:rPr lang="tr-TR" sz="2400" b="1" dirty="0">
                <a:solidFill>
                  <a:schemeClr val="accent6">
                    <a:lumMod val="50000"/>
                  </a:schemeClr>
                </a:solidFill>
                <a:latin typeface="+mj-lt"/>
              </a:rPr>
              <a:t>LATE EFFECTS  …..</a:t>
            </a:r>
          </a:p>
        </p:txBody>
      </p:sp>
      <p:cxnSp>
        <p:nvCxnSpPr>
          <p:cNvPr id="15" name="8 Dirsek Bağlayıcısı"/>
          <p:cNvCxnSpPr/>
          <p:nvPr/>
        </p:nvCxnSpPr>
        <p:spPr>
          <a:xfrm rot="16200000" flipH="1">
            <a:off x="-254000" y="18542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6" name="9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err="1">
                <a:solidFill>
                  <a:schemeClr val="tx2"/>
                </a:solidFill>
                <a:latin typeface="Trebuchet MS" pitchFamily="34" charset="0"/>
              </a:rPr>
              <a:t>Late</a:t>
            </a:r>
            <a:r>
              <a:rPr lang="tr-TR" sz="2400" b="1" spc="-5" dirty="0">
                <a:solidFill>
                  <a:srgbClr val="C00000"/>
                </a:solidFill>
              </a:rPr>
              <a:t> </a:t>
            </a:r>
            <a:r>
              <a:rPr lang="tr-TR" sz="2400" b="1" spc="-5" dirty="0">
                <a:solidFill>
                  <a:schemeClr val="tx2"/>
                </a:solidFill>
                <a:latin typeface="Trebuchet MS" pitchFamily="34" charset="0"/>
              </a:rPr>
              <a:t>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a:t>
            </a:r>
            <a:endParaRPr lang="tr-TR" sz="2400" b="1" dirty="0">
              <a:solidFill>
                <a:schemeClr val="tx2"/>
              </a:solidFill>
              <a:latin typeface="Trebuchet MS" pitchFamily="34" charset="0"/>
            </a:endParaRPr>
          </a:p>
        </p:txBody>
      </p:sp>
      <p:sp>
        <p:nvSpPr>
          <p:cNvPr id="17" name="object 2"/>
          <p:cNvSpPr txBox="1">
            <a:spLocks/>
          </p:cNvSpPr>
          <p:nvPr/>
        </p:nvSpPr>
        <p:spPr>
          <a:xfrm>
            <a:off x="482600" y="1157824"/>
            <a:ext cx="10972800" cy="726865"/>
          </a:xfrm>
          <a:prstGeom prst="rect">
            <a:avLst/>
          </a:prstGeom>
        </p:spPr>
        <p:txBody>
          <a:bodyPr vert="horz" wrap="square" lIns="0" tIns="232155" rIns="0" bIns="0" rtlCol="0">
            <a:spAutoFit/>
          </a:bodyPr>
          <a:lstStyle>
            <a:lvl1pPr>
              <a:defRPr sz="4000" b="1" i="0">
                <a:solidFill>
                  <a:srgbClr val="31859C"/>
                </a:solidFill>
                <a:latin typeface="Calibri"/>
                <a:ea typeface="+mj-ea"/>
                <a:cs typeface="Calibri"/>
              </a:defRPr>
            </a:lvl1pPr>
          </a:lstStyle>
          <a:p>
            <a:pPr marL="328930"/>
            <a:r>
              <a:rPr lang="tr-TR" sz="3200" kern="0" spc="-10">
                <a:solidFill>
                  <a:srgbClr val="C00000"/>
                </a:solidFill>
                <a:latin typeface="Arial"/>
                <a:cs typeface="Arial"/>
              </a:rPr>
              <a:t>Bronchiolitis obliterans</a:t>
            </a:r>
            <a:r>
              <a:rPr lang="tr-TR" sz="3200" kern="0" spc="25">
                <a:solidFill>
                  <a:srgbClr val="C00000"/>
                </a:solidFill>
                <a:latin typeface="Arial"/>
                <a:cs typeface="Arial"/>
              </a:rPr>
              <a:t> </a:t>
            </a:r>
            <a:r>
              <a:rPr lang="tr-TR" sz="3200" kern="0" spc="-20">
                <a:solidFill>
                  <a:srgbClr val="C00000"/>
                </a:solidFill>
                <a:latin typeface="Arial"/>
                <a:cs typeface="Arial"/>
              </a:rPr>
              <a:t>syndrome</a:t>
            </a:r>
            <a:endParaRPr lang="tr-TR" sz="3200" kern="0" dirty="0">
              <a:solidFill>
                <a:srgbClr val="C00000"/>
              </a:solidFill>
              <a:latin typeface="Arial"/>
              <a:cs typeface="Arial"/>
            </a:endParaRPr>
          </a:p>
        </p:txBody>
      </p:sp>
    </p:spTree>
    <p:extLst>
      <p:ext uri="{BB962C8B-B14F-4D97-AF65-F5344CB8AC3E}">
        <p14:creationId xmlns:p14="http://schemas.microsoft.com/office/powerpoint/2010/main" val="30972850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8784590" y="3505200"/>
            <a:ext cx="2895600" cy="2286000"/>
          </a:xfrm>
          <a:prstGeom prst="rect">
            <a:avLst/>
          </a:prstGeom>
          <a:blipFill>
            <a:blip r:embed="rId2" cstate="print"/>
            <a:stretch>
              <a:fillRect/>
            </a:stretch>
          </a:blipFill>
        </p:spPr>
        <p:txBody>
          <a:bodyPr wrap="square" lIns="0" tIns="0" rIns="0" bIns="0" rtlCol="0"/>
          <a:lstStyle/>
          <a:p>
            <a:endParaRPr/>
          </a:p>
        </p:txBody>
      </p:sp>
      <p:sp>
        <p:nvSpPr>
          <p:cNvPr id="2" name="object 2"/>
          <p:cNvSpPr txBox="1">
            <a:spLocks noGrp="1"/>
          </p:cNvSpPr>
          <p:nvPr>
            <p:ph type="title"/>
          </p:nvPr>
        </p:nvSpPr>
        <p:spPr>
          <a:xfrm>
            <a:off x="990600" y="2053147"/>
            <a:ext cx="8153400" cy="276999"/>
          </a:xfrm>
          <a:prstGeom prst="rect">
            <a:avLst/>
          </a:prstGeom>
        </p:spPr>
        <p:txBody>
          <a:bodyPr vert="horz" wrap="square" lIns="0" tIns="0" rIns="0" bIns="0" rtlCol="0">
            <a:spAutoFit/>
          </a:bodyPr>
          <a:lstStyle/>
          <a:p>
            <a:pPr marL="12700" marR="5080"/>
            <a:r>
              <a:rPr sz="1800" spc="-5" dirty="0">
                <a:cs typeface="Arial"/>
              </a:rPr>
              <a:t>Onset of airflow obstruction </a:t>
            </a:r>
            <a:r>
              <a:rPr sz="1800" dirty="0">
                <a:cs typeface="Arial"/>
              </a:rPr>
              <a:t>is likely </a:t>
            </a:r>
            <a:r>
              <a:rPr sz="1800" spc="-20" dirty="0">
                <a:cs typeface="Arial"/>
              </a:rPr>
              <a:t>well  </a:t>
            </a:r>
            <a:r>
              <a:rPr sz="1800" spc="-5" dirty="0">
                <a:cs typeface="Arial"/>
              </a:rPr>
              <a:t>before </a:t>
            </a:r>
            <a:r>
              <a:rPr sz="1800" dirty="0">
                <a:cs typeface="Arial"/>
              </a:rPr>
              <a:t>clinical</a:t>
            </a:r>
            <a:r>
              <a:rPr sz="1800" spc="-114" dirty="0">
                <a:cs typeface="Arial"/>
              </a:rPr>
              <a:t> </a:t>
            </a:r>
            <a:r>
              <a:rPr sz="1800" spc="-5" dirty="0">
                <a:cs typeface="Arial"/>
              </a:rPr>
              <a:t>symptoms</a:t>
            </a:r>
            <a:endParaRPr sz="1800" dirty="0">
              <a:cs typeface="Arial"/>
            </a:endParaRPr>
          </a:p>
        </p:txBody>
      </p:sp>
      <p:sp>
        <p:nvSpPr>
          <p:cNvPr id="3" name="object 3"/>
          <p:cNvSpPr txBox="1"/>
          <p:nvPr/>
        </p:nvSpPr>
        <p:spPr>
          <a:xfrm>
            <a:off x="8784590" y="6585584"/>
            <a:ext cx="1570990" cy="215444"/>
          </a:xfrm>
          <a:prstGeom prst="rect">
            <a:avLst/>
          </a:prstGeom>
        </p:spPr>
        <p:txBody>
          <a:bodyPr vert="horz" wrap="square" lIns="0" tIns="0" rIns="0" bIns="0" rtlCol="0">
            <a:spAutoFit/>
          </a:bodyPr>
          <a:lstStyle/>
          <a:p>
            <a:pPr marL="12700"/>
            <a:r>
              <a:rPr sz="1400" spc="-5" dirty="0">
                <a:latin typeface="Tw Cen MT"/>
                <a:cs typeface="Tw Cen MT"/>
              </a:rPr>
              <a:t>Williams, </a:t>
            </a:r>
            <a:r>
              <a:rPr sz="1400" i="1" spc="-25" dirty="0">
                <a:latin typeface="Tw Cen MT"/>
                <a:cs typeface="Tw Cen MT"/>
              </a:rPr>
              <a:t>JAMA</a:t>
            </a:r>
            <a:r>
              <a:rPr sz="1400" i="1" spc="-70" dirty="0">
                <a:latin typeface="Tw Cen MT"/>
                <a:cs typeface="Tw Cen MT"/>
              </a:rPr>
              <a:t> </a:t>
            </a:r>
            <a:r>
              <a:rPr sz="1400" spc="-5" dirty="0">
                <a:latin typeface="Tw Cen MT"/>
                <a:cs typeface="Tw Cen MT"/>
              </a:rPr>
              <a:t>2009</a:t>
            </a:r>
            <a:endParaRPr sz="1400">
              <a:latin typeface="Tw Cen MT"/>
              <a:cs typeface="Tw Cen MT"/>
            </a:endParaRPr>
          </a:p>
        </p:txBody>
      </p:sp>
      <p:sp>
        <p:nvSpPr>
          <p:cNvPr id="8" name="7 Dikdörtgen"/>
          <p:cNvSpPr/>
          <p:nvPr/>
        </p:nvSpPr>
        <p:spPr>
          <a:xfrm>
            <a:off x="919292" y="1492786"/>
            <a:ext cx="8686800" cy="4380686"/>
          </a:xfrm>
          <a:prstGeom prst="rect">
            <a:avLst/>
          </a:prstGeom>
        </p:spPr>
        <p:txBody>
          <a:bodyPr wrap="square">
            <a:spAutoFit/>
          </a:bodyPr>
          <a:lstStyle/>
          <a:p>
            <a:pPr marL="355600" indent="-342900">
              <a:lnSpc>
                <a:spcPct val="200000"/>
              </a:lnSpc>
              <a:spcBef>
                <a:spcPts val="570"/>
              </a:spcBef>
              <a:buClr>
                <a:srgbClr val="C00000"/>
              </a:buClr>
              <a:buFont typeface="Wingdings"/>
              <a:buChar char=""/>
              <a:tabLst>
                <a:tab pos="354965" algn="l"/>
                <a:tab pos="355600" algn="l"/>
              </a:tabLst>
            </a:pPr>
            <a:endParaRPr lang="en-US" spc="-5" dirty="0">
              <a:latin typeface="Arial"/>
              <a:cs typeface="Arial"/>
            </a:endParaRPr>
          </a:p>
          <a:p>
            <a:pPr marL="355600" indent="-342900">
              <a:lnSpc>
                <a:spcPct val="200000"/>
              </a:lnSpc>
              <a:spcBef>
                <a:spcPts val="570"/>
              </a:spcBef>
              <a:buClr>
                <a:srgbClr val="C00000"/>
              </a:buClr>
              <a:buFont typeface="Wingdings"/>
              <a:buChar char=""/>
              <a:tabLst>
                <a:tab pos="354965" algn="l"/>
                <a:tab pos="355600" algn="l"/>
              </a:tabLst>
            </a:pPr>
            <a:endParaRPr lang="en-US" spc="-5" dirty="0">
              <a:latin typeface="Arial"/>
              <a:cs typeface="Arial"/>
            </a:endParaRPr>
          </a:p>
          <a:p>
            <a:pPr marL="355600" indent="-342900">
              <a:lnSpc>
                <a:spcPct val="200000"/>
              </a:lnSpc>
              <a:spcBef>
                <a:spcPts val="570"/>
              </a:spcBef>
              <a:buClr>
                <a:srgbClr val="C00000"/>
              </a:buClr>
              <a:buFont typeface="Wingdings"/>
              <a:buChar char=""/>
              <a:tabLst>
                <a:tab pos="354965" algn="l"/>
                <a:tab pos="355600" algn="l"/>
              </a:tabLst>
            </a:pPr>
            <a:r>
              <a:rPr lang="en-US" b="1" spc="-5" dirty="0">
                <a:latin typeface="Arial"/>
                <a:cs typeface="Arial"/>
              </a:rPr>
              <a:t>Diagnostic</a:t>
            </a:r>
            <a:r>
              <a:rPr lang="en-US" b="1" spc="-40" dirty="0">
                <a:latin typeface="Arial"/>
                <a:cs typeface="Arial"/>
              </a:rPr>
              <a:t> </a:t>
            </a:r>
            <a:r>
              <a:rPr lang="en-US" b="1" dirty="0">
                <a:latin typeface="Arial"/>
                <a:cs typeface="Arial"/>
              </a:rPr>
              <a:t>criteria:</a:t>
            </a:r>
          </a:p>
          <a:p>
            <a:pPr marL="756285" lvl="1" indent="-286385">
              <a:lnSpc>
                <a:spcPct val="200000"/>
              </a:lnSpc>
              <a:spcBef>
                <a:spcPts val="484"/>
              </a:spcBef>
              <a:buClr>
                <a:srgbClr val="C00000"/>
              </a:buClr>
              <a:buFont typeface="Wingdings"/>
              <a:buChar char=""/>
              <a:tabLst>
                <a:tab pos="756285" algn="l"/>
                <a:tab pos="756920" algn="l"/>
              </a:tabLst>
            </a:pPr>
            <a:r>
              <a:rPr lang="en-US" dirty="0">
                <a:latin typeface="Arial"/>
                <a:cs typeface="Arial"/>
              </a:rPr>
              <a:t>Decreased </a:t>
            </a:r>
            <a:r>
              <a:rPr lang="en-US" spc="-5" dirty="0">
                <a:latin typeface="Arial"/>
                <a:cs typeface="Arial"/>
              </a:rPr>
              <a:t>FEV1 </a:t>
            </a:r>
            <a:r>
              <a:rPr lang="en-US" dirty="0">
                <a:latin typeface="Arial"/>
                <a:cs typeface="Arial"/>
              </a:rPr>
              <a:t>&lt;75%, AND </a:t>
            </a:r>
            <a:r>
              <a:rPr lang="en-US" spc="-5" dirty="0">
                <a:latin typeface="Arial"/>
                <a:cs typeface="Arial"/>
              </a:rPr>
              <a:t>FEV1/FVC </a:t>
            </a:r>
            <a:r>
              <a:rPr lang="en-US" dirty="0">
                <a:latin typeface="Arial"/>
                <a:cs typeface="Arial"/>
              </a:rPr>
              <a:t>ratio of &lt;0.7 on</a:t>
            </a:r>
            <a:r>
              <a:rPr lang="en-US" spc="-125" dirty="0">
                <a:latin typeface="Arial"/>
                <a:cs typeface="Arial"/>
              </a:rPr>
              <a:t> </a:t>
            </a:r>
            <a:r>
              <a:rPr lang="en-US" dirty="0">
                <a:latin typeface="Arial"/>
                <a:cs typeface="Arial"/>
              </a:rPr>
              <a:t>PFT</a:t>
            </a:r>
          </a:p>
          <a:p>
            <a:pPr marL="756285" marR="274955" lvl="1" indent="-286385">
              <a:lnSpc>
                <a:spcPct val="200000"/>
              </a:lnSpc>
              <a:spcBef>
                <a:spcPts val="480"/>
              </a:spcBef>
              <a:buClr>
                <a:srgbClr val="C00000"/>
              </a:buClr>
              <a:buFont typeface="Wingdings"/>
              <a:buChar char=""/>
              <a:tabLst>
                <a:tab pos="756285" algn="l"/>
                <a:tab pos="756920" algn="l"/>
              </a:tabLst>
            </a:pPr>
            <a:r>
              <a:rPr lang="en-US" dirty="0">
                <a:latin typeface="Arial"/>
                <a:cs typeface="Arial"/>
              </a:rPr>
              <a:t>RV&gt;120% OR air trapping on computed tomography or</a:t>
            </a:r>
            <a:r>
              <a:rPr lang="en-US" spc="-204" dirty="0">
                <a:latin typeface="Arial"/>
                <a:cs typeface="Arial"/>
              </a:rPr>
              <a:t> </a:t>
            </a:r>
            <a:r>
              <a:rPr lang="en-US" dirty="0">
                <a:latin typeface="Arial"/>
                <a:cs typeface="Arial"/>
              </a:rPr>
              <a:t>lung  biopsy </a:t>
            </a:r>
            <a:endParaRPr lang="en-US" spc="-204" dirty="0">
              <a:latin typeface="Arial"/>
              <a:cs typeface="Arial"/>
            </a:endParaRPr>
          </a:p>
          <a:p>
            <a:pPr marL="756285" marR="274955" lvl="1" indent="-286385">
              <a:lnSpc>
                <a:spcPct val="200000"/>
              </a:lnSpc>
              <a:spcBef>
                <a:spcPts val="480"/>
              </a:spcBef>
              <a:buClr>
                <a:srgbClr val="C00000"/>
              </a:buClr>
              <a:buFont typeface="Wingdings"/>
              <a:buChar char=""/>
              <a:tabLst>
                <a:tab pos="756285" algn="l"/>
                <a:tab pos="756920" algn="l"/>
              </a:tabLst>
            </a:pPr>
            <a:r>
              <a:rPr lang="en-US" dirty="0">
                <a:latin typeface="Arial"/>
                <a:cs typeface="Arial"/>
              </a:rPr>
              <a:t>absence of acute respiratory infection</a:t>
            </a:r>
            <a:r>
              <a:rPr lang="en-US" spc="-165" dirty="0">
                <a:latin typeface="Arial"/>
                <a:cs typeface="Arial"/>
              </a:rPr>
              <a:t> </a:t>
            </a:r>
            <a:r>
              <a:rPr lang="en-US" dirty="0">
                <a:latin typeface="Arial"/>
                <a:cs typeface="Arial"/>
              </a:rPr>
              <a:t>AND</a:t>
            </a:r>
          </a:p>
          <a:p>
            <a:pPr marL="756285" lvl="1" indent="-286385">
              <a:lnSpc>
                <a:spcPct val="200000"/>
              </a:lnSpc>
              <a:spcBef>
                <a:spcPts val="480"/>
              </a:spcBef>
              <a:buClr>
                <a:srgbClr val="C00000"/>
              </a:buClr>
              <a:buFont typeface="Wingdings"/>
              <a:buChar char=""/>
              <a:tabLst>
                <a:tab pos="756285" algn="l"/>
                <a:tab pos="756920" algn="l"/>
              </a:tabLst>
            </a:pPr>
            <a:r>
              <a:rPr lang="en-US" dirty="0">
                <a:latin typeface="Arial"/>
                <a:cs typeface="Arial"/>
              </a:rPr>
              <a:t>if no histologic</a:t>
            </a:r>
            <a:r>
              <a:rPr lang="en-US" spc="-125" dirty="0">
                <a:latin typeface="Arial"/>
                <a:cs typeface="Arial"/>
              </a:rPr>
              <a:t> </a:t>
            </a:r>
            <a:r>
              <a:rPr lang="en-US" dirty="0">
                <a:latin typeface="Arial"/>
                <a:cs typeface="Arial"/>
              </a:rPr>
              <a:t>evidence of </a:t>
            </a:r>
            <a:r>
              <a:rPr lang="en-US" dirty="0" err="1">
                <a:latin typeface="Arial"/>
                <a:cs typeface="Arial"/>
              </a:rPr>
              <a:t>cGVHD</a:t>
            </a:r>
            <a:r>
              <a:rPr lang="en-US" dirty="0">
                <a:latin typeface="Arial"/>
                <a:cs typeface="Arial"/>
              </a:rPr>
              <a:t> can be</a:t>
            </a:r>
            <a:r>
              <a:rPr lang="en-US" spc="-125" dirty="0">
                <a:latin typeface="Arial"/>
                <a:cs typeface="Arial"/>
              </a:rPr>
              <a:t> </a:t>
            </a:r>
            <a:r>
              <a:rPr lang="en-US" dirty="0">
                <a:latin typeface="Arial"/>
                <a:cs typeface="Arial"/>
              </a:rPr>
              <a:t>demonstrated</a:t>
            </a:r>
          </a:p>
        </p:txBody>
      </p:sp>
      <p:sp>
        <p:nvSpPr>
          <p:cNvPr id="9" name="7 Metin kutusu"/>
          <p:cNvSpPr txBox="1"/>
          <p:nvPr/>
        </p:nvSpPr>
        <p:spPr>
          <a:xfrm>
            <a:off x="0" y="762003"/>
            <a:ext cx="3860800" cy="461665"/>
          </a:xfrm>
          <a:prstGeom prst="rect">
            <a:avLst/>
          </a:prstGeom>
          <a:noFill/>
        </p:spPr>
        <p:txBody>
          <a:bodyPr wrap="square" rtlCol="0">
            <a:spAutoFit/>
          </a:bodyPr>
          <a:lstStyle/>
          <a:p>
            <a:r>
              <a:rPr lang="tr-TR" sz="2400" b="1" dirty="0">
                <a:solidFill>
                  <a:schemeClr val="accent6">
                    <a:lumMod val="50000"/>
                  </a:schemeClr>
                </a:solidFill>
                <a:latin typeface="+mj-lt"/>
              </a:rPr>
              <a:t>LATE EFFECTS  …..</a:t>
            </a:r>
          </a:p>
        </p:txBody>
      </p:sp>
      <p:cxnSp>
        <p:nvCxnSpPr>
          <p:cNvPr id="10" name="8 Dirsek Bağlayıcısı"/>
          <p:cNvCxnSpPr/>
          <p:nvPr/>
        </p:nvCxnSpPr>
        <p:spPr>
          <a:xfrm rot="16200000" flipH="1">
            <a:off x="-254000" y="18542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1" name="9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err="1">
                <a:solidFill>
                  <a:schemeClr val="tx2"/>
                </a:solidFill>
                <a:latin typeface="Trebuchet MS" pitchFamily="34" charset="0"/>
              </a:rPr>
              <a:t>Late</a:t>
            </a:r>
            <a:r>
              <a:rPr lang="tr-TR" sz="2400" b="1" spc="-5" dirty="0">
                <a:solidFill>
                  <a:srgbClr val="C00000"/>
                </a:solidFill>
              </a:rPr>
              <a:t> </a:t>
            </a:r>
            <a:r>
              <a:rPr lang="tr-TR" sz="2400" b="1" spc="-5" dirty="0">
                <a:solidFill>
                  <a:schemeClr val="tx2"/>
                </a:solidFill>
                <a:latin typeface="Trebuchet MS" pitchFamily="34" charset="0"/>
              </a:rPr>
              <a:t>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a:t>
            </a:r>
            <a:endParaRPr lang="tr-TR" sz="2400" b="1" dirty="0">
              <a:solidFill>
                <a:schemeClr val="tx2"/>
              </a:solidFill>
              <a:latin typeface="Trebuchet MS" pitchFamily="34" charset="0"/>
            </a:endParaRPr>
          </a:p>
        </p:txBody>
      </p:sp>
      <p:sp>
        <p:nvSpPr>
          <p:cNvPr id="12" name="object 2"/>
          <p:cNvSpPr txBox="1">
            <a:spLocks/>
          </p:cNvSpPr>
          <p:nvPr/>
        </p:nvSpPr>
        <p:spPr>
          <a:xfrm>
            <a:off x="482600" y="1157824"/>
            <a:ext cx="10972800" cy="726865"/>
          </a:xfrm>
          <a:prstGeom prst="rect">
            <a:avLst/>
          </a:prstGeom>
        </p:spPr>
        <p:txBody>
          <a:bodyPr vert="horz" wrap="square" lIns="0" tIns="232155" rIns="0" bIns="0" rtlCol="0">
            <a:spAutoFit/>
          </a:bodyPr>
          <a:lstStyle>
            <a:lvl1pPr>
              <a:defRPr sz="4000" b="1" i="0">
                <a:solidFill>
                  <a:srgbClr val="31859C"/>
                </a:solidFill>
                <a:latin typeface="Calibri"/>
                <a:ea typeface="+mj-ea"/>
                <a:cs typeface="Calibri"/>
              </a:defRPr>
            </a:lvl1pPr>
          </a:lstStyle>
          <a:p>
            <a:pPr marL="328930"/>
            <a:r>
              <a:rPr lang="tr-TR" sz="3200" kern="0" spc="-10">
                <a:solidFill>
                  <a:srgbClr val="C00000"/>
                </a:solidFill>
                <a:latin typeface="Arial"/>
                <a:cs typeface="Arial"/>
              </a:rPr>
              <a:t>Bronchiolitis obliterans</a:t>
            </a:r>
            <a:r>
              <a:rPr lang="tr-TR" sz="3200" kern="0" spc="25">
                <a:solidFill>
                  <a:srgbClr val="C00000"/>
                </a:solidFill>
                <a:latin typeface="Arial"/>
                <a:cs typeface="Arial"/>
              </a:rPr>
              <a:t> </a:t>
            </a:r>
            <a:r>
              <a:rPr lang="tr-TR" sz="3200" kern="0" spc="-20">
                <a:solidFill>
                  <a:srgbClr val="C00000"/>
                </a:solidFill>
                <a:latin typeface="Arial"/>
                <a:cs typeface="Arial"/>
              </a:rPr>
              <a:t>syndrome</a:t>
            </a:r>
            <a:endParaRPr lang="tr-TR" sz="3200" kern="0" dirty="0">
              <a:solidFill>
                <a:srgbClr val="C00000"/>
              </a:solidFill>
              <a:latin typeface="Arial"/>
              <a:cs typeface="Arial"/>
            </a:endParaRPr>
          </a:p>
        </p:txBody>
      </p:sp>
    </p:spTree>
    <p:extLst>
      <p:ext uri="{BB962C8B-B14F-4D97-AF65-F5344CB8AC3E}">
        <p14:creationId xmlns:p14="http://schemas.microsoft.com/office/powerpoint/2010/main" val="337072191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762009"/>
            <a:ext cx="10972800" cy="726865"/>
          </a:xfrm>
          <a:prstGeom prst="rect">
            <a:avLst/>
          </a:prstGeom>
        </p:spPr>
        <p:txBody>
          <a:bodyPr vert="horz" wrap="square" lIns="0" tIns="232155" rIns="0" bIns="0" rtlCol="0">
            <a:spAutoFit/>
          </a:bodyPr>
          <a:lstStyle/>
          <a:p>
            <a:pPr marL="328930">
              <a:lnSpc>
                <a:spcPct val="100000"/>
              </a:lnSpc>
            </a:pPr>
            <a:r>
              <a:rPr sz="3200" b="1" spc="-10" dirty="0">
                <a:solidFill>
                  <a:srgbClr val="C00000"/>
                </a:solidFill>
                <a:latin typeface="Arial"/>
                <a:cs typeface="Arial"/>
              </a:rPr>
              <a:t>Bronchiolitis obliterans</a:t>
            </a:r>
            <a:r>
              <a:rPr sz="3200" b="1" spc="25" dirty="0">
                <a:solidFill>
                  <a:srgbClr val="C00000"/>
                </a:solidFill>
                <a:latin typeface="Arial"/>
                <a:cs typeface="Arial"/>
              </a:rPr>
              <a:t> </a:t>
            </a:r>
            <a:r>
              <a:rPr sz="3200" b="1" spc="-20" dirty="0">
                <a:solidFill>
                  <a:srgbClr val="C00000"/>
                </a:solidFill>
                <a:latin typeface="Arial"/>
                <a:cs typeface="Arial"/>
              </a:rPr>
              <a:t>syndrome</a:t>
            </a:r>
            <a:endParaRPr sz="3200" dirty="0">
              <a:solidFill>
                <a:srgbClr val="C00000"/>
              </a:solidFill>
              <a:latin typeface="Arial"/>
              <a:cs typeface="Arial"/>
            </a:endParaRPr>
          </a:p>
        </p:txBody>
      </p:sp>
      <p:sp>
        <p:nvSpPr>
          <p:cNvPr id="3" name="object 3"/>
          <p:cNvSpPr/>
          <p:nvPr/>
        </p:nvSpPr>
        <p:spPr>
          <a:xfrm>
            <a:off x="838200" y="3693422"/>
            <a:ext cx="2667000" cy="1895473"/>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016003" y="1676409"/>
            <a:ext cx="9674860" cy="1647189"/>
          </a:xfrm>
          <a:prstGeom prst="rect">
            <a:avLst/>
          </a:prstGeom>
        </p:spPr>
        <p:txBody>
          <a:bodyPr vert="horz" wrap="square" lIns="0" tIns="0" rIns="0" bIns="0" rtlCol="0">
            <a:spAutoFit/>
          </a:bodyPr>
          <a:lstStyle/>
          <a:p>
            <a:pPr marL="356870" indent="-344170">
              <a:lnSpc>
                <a:spcPct val="100000"/>
              </a:lnSpc>
              <a:buFont typeface="Arial"/>
              <a:buChar char="•"/>
              <a:tabLst>
                <a:tab pos="356870" algn="l"/>
                <a:tab pos="357505" algn="l"/>
              </a:tabLst>
            </a:pPr>
            <a:r>
              <a:rPr sz="2000" spc="-25" dirty="0">
                <a:latin typeface="Tw Cen MT"/>
                <a:cs typeface="Tw Cen MT"/>
              </a:rPr>
              <a:t>New </a:t>
            </a:r>
            <a:r>
              <a:rPr sz="2000" spc="-10" dirty="0">
                <a:latin typeface="Tw Cen MT"/>
                <a:cs typeface="Tw Cen MT"/>
              </a:rPr>
              <a:t>fixed airflow </a:t>
            </a:r>
            <a:r>
              <a:rPr sz="2000" dirty="0">
                <a:latin typeface="Tw Cen MT"/>
                <a:cs typeface="Tw Cen MT"/>
              </a:rPr>
              <a:t>obstruction </a:t>
            </a:r>
            <a:r>
              <a:rPr sz="2000" spc="-10" dirty="0">
                <a:latin typeface="Tw Cen MT"/>
                <a:cs typeface="Tw Cen MT"/>
              </a:rPr>
              <a:t>developing </a:t>
            </a:r>
            <a:r>
              <a:rPr sz="2000" spc="-5" dirty="0">
                <a:latin typeface="Tw Cen MT"/>
                <a:cs typeface="Tw Cen MT"/>
              </a:rPr>
              <a:t>1-2 </a:t>
            </a:r>
            <a:r>
              <a:rPr sz="2000" spc="-10" dirty="0">
                <a:latin typeface="Tw Cen MT"/>
                <a:cs typeface="Tw Cen MT"/>
              </a:rPr>
              <a:t>years </a:t>
            </a:r>
            <a:r>
              <a:rPr sz="2000" dirty="0">
                <a:latin typeface="Tw Cen MT"/>
                <a:cs typeface="Tw Cen MT"/>
              </a:rPr>
              <a:t>after</a:t>
            </a:r>
            <a:r>
              <a:rPr sz="2000" spc="-65" dirty="0">
                <a:latin typeface="Tw Cen MT"/>
                <a:cs typeface="Tw Cen MT"/>
              </a:rPr>
              <a:t> </a:t>
            </a:r>
            <a:r>
              <a:rPr sz="2000" spc="-10" dirty="0">
                <a:latin typeface="Tw Cen MT"/>
                <a:cs typeface="Tw Cen MT"/>
              </a:rPr>
              <a:t>transplant</a:t>
            </a:r>
            <a:endParaRPr sz="2000" dirty="0">
              <a:latin typeface="Tw Cen MT"/>
              <a:cs typeface="Tw Cen MT"/>
            </a:endParaRPr>
          </a:p>
          <a:p>
            <a:pPr marL="356870" indent="-344170">
              <a:lnSpc>
                <a:spcPct val="100000"/>
              </a:lnSpc>
              <a:spcBef>
                <a:spcPts val="1080"/>
              </a:spcBef>
              <a:buFont typeface="Arial"/>
              <a:buChar char="•"/>
              <a:tabLst>
                <a:tab pos="356870" algn="l"/>
                <a:tab pos="357505" algn="l"/>
              </a:tabLst>
            </a:pPr>
            <a:r>
              <a:rPr sz="2000" dirty="0">
                <a:latin typeface="Tw Cen MT"/>
                <a:cs typeface="Tw Cen MT"/>
              </a:rPr>
              <a:t>Presents </a:t>
            </a:r>
            <a:r>
              <a:rPr sz="2000" spc="-5" dirty="0">
                <a:latin typeface="Tw Cen MT"/>
                <a:cs typeface="Tw Cen MT"/>
              </a:rPr>
              <a:t>with nonspecific respiratory</a:t>
            </a:r>
            <a:r>
              <a:rPr sz="2000" spc="-125" dirty="0">
                <a:latin typeface="Tw Cen MT"/>
                <a:cs typeface="Tw Cen MT"/>
              </a:rPr>
              <a:t> </a:t>
            </a:r>
            <a:r>
              <a:rPr sz="2000" spc="-5" dirty="0">
                <a:latin typeface="Tw Cen MT"/>
                <a:cs typeface="Tw Cen MT"/>
              </a:rPr>
              <a:t>symptoms</a:t>
            </a:r>
            <a:endParaRPr sz="2000" dirty="0">
              <a:latin typeface="Tw Cen MT"/>
              <a:cs typeface="Tw Cen MT"/>
            </a:endParaRPr>
          </a:p>
          <a:p>
            <a:pPr marL="356870" indent="-344170">
              <a:lnSpc>
                <a:spcPct val="100000"/>
              </a:lnSpc>
              <a:spcBef>
                <a:spcPts val="1080"/>
              </a:spcBef>
              <a:buFont typeface="Arial"/>
              <a:buChar char="•"/>
              <a:tabLst>
                <a:tab pos="356870" algn="l"/>
                <a:tab pos="357505" algn="l"/>
              </a:tabLst>
            </a:pPr>
            <a:r>
              <a:rPr sz="2000" spc="-10" dirty="0">
                <a:latin typeface="Tw Cen MT"/>
                <a:cs typeface="Tw Cen MT"/>
              </a:rPr>
              <a:t>Develops in </a:t>
            </a:r>
            <a:r>
              <a:rPr sz="2000" spc="-5" dirty="0">
                <a:latin typeface="Tw Cen MT"/>
                <a:cs typeface="Tw Cen MT"/>
              </a:rPr>
              <a:t>the presence </a:t>
            </a:r>
            <a:r>
              <a:rPr sz="2000" dirty="0">
                <a:latin typeface="Tw Cen MT"/>
                <a:cs typeface="Tw Cen MT"/>
              </a:rPr>
              <a:t>of </a:t>
            </a:r>
            <a:r>
              <a:rPr sz="2000" spc="-15" dirty="0">
                <a:latin typeface="Tw Cen MT"/>
                <a:cs typeface="Tw Cen MT"/>
              </a:rPr>
              <a:t>active </a:t>
            </a:r>
            <a:r>
              <a:rPr sz="2000" spc="-5" dirty="0">
                <a:latin typeface="Tw Cen MT"/>
                <a:cs typeface="Tw Cen MT"/>
              </a:rPr>
              <a:t>chronic</a:t>
            </a:r>
            <a:r>
              <a:rPr sz="2000" spc="105" dirty="0">
                <a:latin typeface="Tw Cen MT"/>
                <a:cs typeface="Tw Cen MT"/>
              </a:rPr>
              <a:t> </a:t>
            </a:r>
            <a:r>
              <a:rPr sz="2000" spc="-10" dirty="0">
                <a:latin typeface="Tw Cen MT"/>
                <a:cs typeface="Tw Cen MT"/>
              </a:rPr>
              <a:t>GVHD</a:t>
            </a:r>
            <a:endParaRPr sz="2000" dirty="0">
              <a:latin typeface="Tw Cen MT"/>
              <a:cs typeface="Tw Cen MT"/>
            </a:endParaRPr>
          </a:p>
          <a:p>
            <a:pPr marL="356870" indent="-344170">
              <a:lnSpc>
                <a:spcPct val="100000"/>
              </a:lnSpc>
              <a:spcBef>
                <a:spcPts val="1080"/>
              </a:spcBef>
              <a:buFont typeface="Arial"/>
              <a:buChar char="•"/>
              <a:tabLst>
                <a:tab pos="356870" algn="l"/>
                <a:tab pos="357505" algn="l"/>
              </a:tabLst>
            </a:pPr>
            <a:r>
              <a:rPr sz="2000" spc="-10" dirty="0">
                <a:latin typeface="Tw Cen MT"/>
                <a:cs typeface="Tw Cen MT"/>
              </a:rPr>
              <a:t>5-year </a:t>
            </a:r>
            <a:r>
              <a:rPr sz="2000" spc="-5" dirty="0">
                <a:latin typeface="Tw Cen MT"/>
                <a:cs typeface="Tw Cen MT"/>
              </a:rPr>
              <a:t>posttransplant survival </a:t>
            </a:r>
            <a:r>
              <a:rPr sz="2000" dirty="0">
                <a:latin typeface="Tw Cen MT"/>
                <a:cs typeface="Tw Cen MT"/>
              </a:rPr>
              <a:t>of </a:t>
            </a:r>
            <a:r>
              <a:rPr sz="2000" spc="-5" dirty="0">
                <a:latin typeface="Tw Cen MT"/>
                <a:cs typeface="Tw Cen MT"/>
              </a:rPr>
              <a:t>BOS patients:</a:t>
            </a:r>
            <a:r>
              <a:rPr sz="2000" spc="-40" dirty="0">
                <a:latin typeface="Tw Cen MT"/>
                <a:cs typeface="Tw Cen MT"/>
              </a:rPr>
              <a:t> </a:t>
            </a:r>
            <a:r>
              <a:rPr sz="2000" spc="-10" dirty="0">
                <a:latin typeface="Tw Cen MT"/>
                <a:cs typeface="Tw Cen MT"/>
              </a:rPr>
              <a:t>10%</a:t>
            </a:r>
            <a:endParaRPr sz="2000" dirty="0">
              <a:latin typeface="Tw Cen MT"/>
              <a:cs typeface="Tw Cen MT"/>
            </a:endParaRPr>
          </a:p>
        </p:txBody>
      </p:sp>
      <p:sp>
        <p:nvSpPr>
          <p:cNvPr id="6" name="object 6"/>
          <p:cNvSpPr txBox="1"/>
          <p:nvPr/>
        </p:nvSpPr>
        <p:spPr>
          <a:xfrm>
            <a:off x="1475366" y="4394937"/>
            <a:ext cx="1060027" cy="246221"/>
          </a:xfrm>
          <a:prstGeom prst="rect">
            <a:avLst/>
          </a:prstGeom>
        </p:spPr>
        <p:txBody>
          <a:bodyPr vert="horz" wrap="square" lIns="0" tIns="0" rIns="0" bIns="0" rtlCol="0">
            <a:spAutoFit/>
          </a:bodyPr>
          <a:lstStyle/>
          <a:p>
            <a:pPr marL="12700">
              <a:lnSpc>
                <a:spcPct val="100000"/>
              </a:lnSpc>
            </a:pPr>
            <a:r>
              <a:rPr sz="1600" dirty="0">
                <a:latin typeface="Tw Cen MT"/>
                <a:cs typeface="Tw Cen MT"/>
              </a:rPr>
              <a:t>H&amp;E</a:t>
            </a:r>
            <a:r>
              <a:rPr sz="1600" spc="-140" dirty="0">
                <a:latin typeface="Tw Cen MT"/>
                <a:cs typeface="Tw Cen MT"/>
              </a:rPr>
              <a:t> </a:t>
            </a:r>
            <a:r>
              <a:rPr sz="1600" dirty="0">
                <a:latin typeface="Tw Cen MT"/>
                <a:cs typeface="Tw Cen MT"/>
              </a:rPr>
              <a:t>stain</a:t>
            </a:r>
          </a:p>
        </p:txBody>
      </p:sp>
      <p:sp>
        <p:nvSpPr>
          <p:cNvPr id="11" name="object 2"/>
          <p:cNvSpPr txBox="1">
            <a:spLocks/>
          </p:cNvSpPr>
          <p:nvPr/>
        </p:nvSpPr>
        <p:spPr>
          <a:xfrm>
            <a:off x="7492984" y="5918664"/>
            <a:ext cx="3403600" cy="418062"/>
          </a:xfrm>
          <a:prstGeom prst="rect">
            <a:avLst/>
          </a:prstGeom>
        </p:spPr>
        <p:txBody>
          <a:bodyPr vert="horz" wrap="square" lIns="0" tIns="48259" rIns="0" bIns="0" rtlCol="0">
            <a:spAutoFit/>
          </a:bodyPr>
          <a:lstStyle/>
          <a:p>
            <a:pPr marL="176530" marR="508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31859C"/>
                </a:solidFill>
                <a:effectLst/>
                <a:uLnTx/>
                <a:uFillTx/>
                <a:latin typeface="Calibri"/>
                <a:ea typeface="+mj-ea"/>
                <a:cs typeface="Arial"/>
              </a:rPr>
              <a:t>Findings on </a:t>
            </a:r>
            <a:r>
              <a:rPr kumimoji="0" lang="en-US" sz="1200" b="1" i="0" u="none" strike="noStrike" kern="0" cap="none" spc="-70" normalizeH="0" baseline="0" noProof="0" dirty="0">
                <a:ln>
                  <a:noFill/>
                </a:ln>
                <a:solidFill>
                  <a:srgbClr val="31859C"/>
                </a:solidFill>
                <a:effectLst/>
                <a:uLnTx/>
                <a:uFillTx/>
                <a:latin typeface="Calibri"/>
                <a:ea typeface="+mj-ea"/>
                <a:cs typeface="Arial"/>
              </a:rPr>
              <a:t>HRCT: </a:t>
            </a:r>
            <a:r>
              <a:rPr kumimoji="0" lang="en-US" sz="1200" b="1" i="0" u="none" strike="noStrike" kern="0" cap="none" spc="0" normalizeH="0" baseline="0" noProof="0" dirty="0">
                <a:ln>
                  <a:noFill/>
                </a:ln>
                <a:solidFill>
                  <a:srgbClr val="31859C"/>
                </a:solidFill>
                <a:effectLst/>
                <a:uLnTx/>
                <a:uFillTx/>
                <a:latin typeface="Calibri"/>
                <a:ea typeface="+mj-ea"/>
                <a:cs typeface="Arial"/>
              </a:rPr>
              <a:t>air trapping, bronchial </a:t>
            </a:r>
            <a:r>
              <a:rPr kumimoji="0" lang="en-US" sz="1200" b="1" i="0" u="none" strike="noStrike" kern="0" cap="none" spc="-10" normalizeH="0" baseline="0" noProof="0" dirty="0">
                <a:ln>
                  <a:noFill/>
                </a:ln>
                <a:solidFill>
                  <a:srgbClr val="31859C"/>
                </a:solidFill>
                <a:effectLst/>
                <a:uLnTx/>
                <a:uFillTx/>
                <a:latin typeface="Calibri"/>
                <a:ea typeface="+mj-ea"/>
                <a:cs typeface="Arial"/>
              </a:rPr>
              <a:t>wall  </a:t>
            </a:r>
            <a:r>
              <a:rPr kumimoji="0" lang="en-US" sz="1200" b="1" i="0" u="none" strike="noStrike" kern="0" cap="none" spc="0" normalizeH="0" baseline="0" noProof="0" dirty="0">
                <a:ln>
                  <a:noFill/>
                </a:ln>
                <a:solidFill>
                  <a:srgbClr val="31859C"/>
                </a:solidFill>
                <a:effectLst/>
                <a:uLnTx/>
                <a:uFillTx/>
                <a:latin typeface="Calibri"/>
                <a:ea typeface="+mj-ea"/>
                <a:cs typeface="Arial"/>
              </a:rPr>
              <a:t>thickening, </a:t>
            </a:r>
            <a:r>
              <a:rPr kumimoji="0" lang="en-US" sz="1200" b="1" i="0" u="none" strike="noStrike" kern="0" cap="none" spc="5" normalizeH="0" baseline="0" noProof="0" dirty="0">
                <a:ln>
                  <a:noFill/>
                </a:ln>
                <a:solidFill>
                  <a:srgbClr val="31859C"/>
                </a:solidFill>
                <a:effectLst/>
                <a:uLnTx/>
                <a:uFillTx/>
                <a:latin typeface="Calibri"/>
                <a:ea typeface="+mj-ea"/>
                <a:cs typeface="Arial"/>
              </a:rPr>
              <a:t>bronchiectasis, </a:t>
            </a:r>
            <a:r>
              <a:rPr kumimoji="0" lang="en-US" sz="1200" b="1" i="0" u="none" strike="noStrike" kern="0" cap="none" spc="0" normalizeH="0" baseline="0" noProof="0" dirty="0">
                <a:ln>
                  <a:noFill/>
                </a:ln>
                <a:solidFill>
                  <a:srgbClr val="31859C"/>
                </a:solidFill>
                <a:effectLst/>
                <a:uLnTx/>
                <a:uFillTx/>
                <a:latin typeface="Calibri"/>
                <a:ea typeface="+mj-ea"/>
                <a:cs typeface="Arial"/>
              </a:rPr>
              <a:t>and bronchial</a:t>
            </a:r>
            <a:r>
              <a:rPr kumimoji="0" lang="en-US" sz="1200" b="1" i="0" u="none" strike="noStrike" kern="0" cap="none" spc="-110" normalizeH="0" baseline="0" noProof="0" dirty="0">
                <a:ln>
                  <a:noFill/>
                </a:ln>
                <a:solidFill>
                  <a:srgbClr val="31859C"/>
                </a:solidFill>
                <a:effectLst/>
                <a:uLnTx/>
                <a:uFillTx/>
                <a:latin typeface="Calibri"/>
                <a:ea typeface="+mj-ea"/>
                <a:cs typeface="Arial"/>
              </a:rPr>
              <a:t> </a:t>
            </a:r>
            <a:r>
              <a:rPr kumimoji="0" lang="en-US" sz="1200" b="1" i="0" u="none" strike="noStrike" kern="0" cap="none" spc="0" normalizeH="0" baseline="0" noProof="0" dirty="0">
                <a:ln>
                  <a:noFill/>
                </a:ln>
                <a:solidFill>
                  <a:srgbClr val="31859C"/>
                </a:solidFill>
                <a:effectLst/>
                <a:uLnTx/>
                <a:uFillTx/>
                <a:latin typeface="Calibri"/>
                <a:ea typeface="+mj-ea"/>
                <a:cs typeface="Arial"/>
              </a:rPr>
              <a:t>dilations</a:t>
            </a:r>
          </a:p>
        </p:txBody>
      </p:sp>
      <p:sp>
        <p:nvSpPr>
          <p:cNvPr id="12" name="object 3"/>
          <p:cNvSpPr/>
          <p:nvPr/>
        </p:nvSpPr>
        <p:spPr>
          <a:xfrm>
            <a:off x="7459488" y="2362201"/>
            <a:ext cx="3739377" cy="3261864"/>
          </a:xfrm>
          <a:prstGeom prst="rect">
            <a:avLst/>
          </a:prstGeom>
          <a:blipFill>
            <a:blip r:embed="rId3" cstate="print"/>
            <a:stretch>
              <a:fillRect/>
            </a:stretch>
          </a:blipFill>
        </p:spPr>
        <p:txBody>
          <a:bodyPr wrap="square" lIns="0" tIns="0" rIns="0" bIns="0" rtlCol="0"/>
          <a:lstStyle/>
          <a:p>
            <a:endParaRPr/>
          </a:p>
        </p:txBody>
      </p:sp>
      <p:sp>
        <p:nvSpPr>
          <p:cNvPr id="13" name="object 4"/>
          <p:cNvSpPr txBox="1"/>
          <p:nvPr/>
        </p:nvSpPr>
        <p:spPr>
          <a:xfrm>
            <a:off x="1049498" y="5898475"/>
            <a:ext cx="5124855" cy="738664"/>
          </a:xfrm>
          <a:prstGeom prst="rect">
            <a:avLst/>
          </a:prstGeom>
        </p:spPr>
        <p:txBody>
          <a:bodyPr vert="horz" wrap="square" lIns="0" tIns="0" rIns="0" bIns="0" rtlCol="0">
            <a:spAutoFit/>
          </a:bodyPr>
          <a:lstStyle/>
          <a:p>
            <a:pPr marL="12700" marR="5080" algn="just">
              <a:lnSpc>
                <a:spcPct val="100000"/>
              </a:lnSpc>
            </a:pPr>
            <a:r>
              <a:rPr sz="1600" spc="-10" dirty="0">
                <a:latin typeface="Tw Cen MT"/>
                <a:cs typeface="Tw Cen MT"/>
              </a:rPr>
              <a:t>“Chronic </a:t>
            </a:r>
            <a:r>
              <a:rPr sz="1600" spc="-5" dirty="0">
                <a:latin typeface="Tw Cen MT"/>
                <a:cs typeface="Tw Cen MT"/>
              </a:rPr>
              <a:t>scarring </a:t>
            </a:r>
            <a:r>
              <a:rPr sz="1600" spc="-10" dirty="0">
                <a:latin typeface="Tw Cen MT"/>
                <a:cs typeface="Tw Cen MT"/>
              </a:rPr>
              <a:t>process </a:t>
            </a:r>
            <a:r>
              <a:rPr sz="1600" spc="-5" dirty="0">
                <a:latin typeface="Tw Cen MT"/>
                <a:cs typeface="Tw Cen MT"/>
              </a:rPr>
              <a:t>affecting the small </a:t>
            </a:r>
            <a:r>
              <a:rPr sz="1600" spc="-25" dirty="0">
                <a:latin typeface="Tw Cen MT"/>
                <a:cs typeface="Tw Cen MT"/>
              </a:rPr>
              <a:t>airways </a:t>
            </a:r>
            <a:r>
              <a:rPr sz="1600" spc="5" dirty="0">
                <a:latin typeface="Tw Cen MT"/>
                <a:cs typeface="Tw Cen MT"/>
              </a:rPr>
              <a:t>of </a:t>
            </a:r>
            <a:r>
              <a:rPr sz="1600" spc="-5" dirty="0">
                <a:latin typeface="Tw Cen MT"/>
                <a:cs typeface="Tw Cen MT"/>
              </a:rPr>
              <a:t>the lung </a:t>
            </a:r>
            <a:r>
              <a:rPr sz="1600" spc="10" dirty="0">
                <a:latin typeface="Tw Cen MT"/>
                <a:cs typeface="Tw Cen MT"/>
              </a:rPr>
              <a:t>which </a:t>
            </a:r>
            <a:r>
              <a:rPr sz="1600" spc="-5" dirty="0">
                <a:latin typeface="Tw Cen MT"/>
                <a:cs typeface="Tw Cen MT"/>
              </a:rPr>
              <a:t>results  </a:t>
            </a:r>
            <a:r>
              <a:rPr sz="1600" spc="-10" dirty="0">
                <a:latin typeface="Tw Cen MT"/>
                <a:cs typeface="Tw Cen MT"/>
              </a:rPr>
              <a:t>in progressive obliteration </a:t>
            </a:r>
            <a:r>
              <a:rPr sz="1600" spc="5" dirty="0">
                <a:latin typeface="Tw Cen MT"/>
                <a:cs typeface="Tw Cen MT"/>
              </a:rPr>
              <a:t>of </a:t>
            </a:r>
            <a:r>
              <a:rPr sz="1600" spc="-5" dirty="0">
                <a:latin typeface="Tw Cen MT"/>
                <a:cs typeface="Tw Cen MT"/>
              </a:rPr>
              <a:t>the small </a:t>
            </a:r>
            <a:r>
              <a:rPr sz="1600" spc="-25" dirty="0">
                <a:latin typeface="Tw Cen MT"/>
                <a:cs typeface="Tw Cen MT"/>
              </a:rPr>
              <a:t>airways </a:t>
            </a:r>
            <a:r>
              <a:rPr sz="1600" spc="-10" dirty="0">
                <a:latin typeface="Tw Cen MT"/>
                <a:cs typeface="Tw Cen MT"/>
              </a:rPr>
              <a:t>with </a:t>
            </a:r>
            <a:r>
              <a:rPr sz="1600" spc="-5" dirty="0">
                <a:latin typeface="Tw Cen MT"/>
                <a:cs typeface="Tw Cen MT"/>
              </a:rPr>
              <a:t>resultant obstructive lung  </a:t>
            </a:r>
            <a:r>
              <a:rPr sz="1600" spc="-15" dirty="0">
                <a:latin typeface="Tw Cen MT"/>
                <a:cs typeface="Tw Cen MT"/>
              </a:rPr>
              <a:t>disease.”</a:t>
            </a:r>
            <a:r>
              <a:rPr sz="1600" spc="-22" baseline="32407" dirty="0">
                <a:latin typeface="Tw Cen MT"/>
                <a:cs typeface="Tw Cen MT"/>
              </a:rPr>
              <a:t>2</a:t>
            </a:r>
            <a:endParaRPr sz="1600" baseline="32407" dirty="0">
              <a:latin typeface="Tw Cen MT"/>
              <a:cs typeface="Tw Cen MT"/>
            </a:endParaRPr>
          </a:p>
        </p:txBody>
      </p:sp>
      <p:sp>
        <p:nvSpPr>
          <p:cNvPr id="14" name="13 Metin kutusu"/>
          <p:cNvSpPr txBox="1"/>
          <p:nvPr/>
        </p:nvSpPr>
        <p:spPr>
          <a:xfrm>
            <a:off x="25400" y="533406"/>
            <a:ext cx="3860800" cy="461665"/>
          </a:xfrm>
          <a:prstGeom prst="rect">
            <a:avLst/>
          </a:prstGeom>
          <a:noFill/>
        </p:spPr>
        <p:txBody>
          <a:bodyPr wrap="square" rtlCol="0">
            <a:spAutoFit/>
          </a:bodyPr>
          <a:lstStyle/>
          <a:p>
            <a:r>
              <a:rPr lang="tr-TR" sz="2400" b="1" dirty="0">
                <a:solidFill>
                  <a:schemeClr val="accent6">
                    <a:lumMod val="50000"/>
                  </a:schemeClr>
                </a:solidFill>
                <a:latin typeface="+mj-lt"/>
              </a:rPr>
              <a:t>LATE EFFECTS  …..</a:t>
            </a:r>
          </a:p>
        </p:txBody>
      </p:sp>
      <p:cxnSp>
        <p:nvCxnSpPr>
          <p:cNvPr id="15" name="14 Dirsek Bağlayıcısı"/>
          <p:cNvCxnSpPr/>
          <p:nvPr/>
        </p:nvCxnSpPr>
        <p:spPr>
          <a:xfrm rot="16200000" flipH="1">
            <a:off x="-228600" y="16256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6" name="1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err="1">
                <a:solidFill>
                  <a:schemeClr val="tx2"/>
                </a:solidFill>
                <a:latin typeface="Trebuchet MS" pitchFamily="34" charset="0"/>
              </a:rPr>
              <a:t>Late</a:t>
            </a:r>
            <a:r>
              <a:rPr lang="tr-TR" sz="2400" b="1" spc="-5" dirty="0">
                <a:solidFill>
                  <a:srgbClr val="C00000"/>
                </a:solidFill>
              </a:rPr>
              <a:t> </a:t>
            </a:r>
            <a:r>
              <a:rPr lang="tr-TR" sz="2400" b="1" spc="-5" dirty="0">
                <a:solidFill>
                  <a:schemeClr val="tx2"/>
                </a:solidFill>
                <a:latin typeface="Trebuchet MS" pitchFamily="34" charset="0"/>
              </a:rPr>
              <a:t>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a:t>
            </a:r>
            <a:endParaRPr lang="tr-TR" sz="2400" b="1" dirty="0">
              <a:solidFill>
                <a:schemeClr val="tx2"/>
              </a:solidFill>
              <a:latin typeface="Trebuchet MS" pitchFamily="34" charset="0"/>
            </a:endParaRPr>
          </a:p>
        </p:txBody>
      </p:sp>
      <p:sp>
        <p:nvSpPr>
          <p:cNvPr id="17" name="object 3"/>
          <p:cNvSpPr/>
          <p:nvPr/>
        </p:nvSpPr>
        <p:spPr>
          <a:xfrm>
            <a:off x="3557141" y="3693422"/>
            <a:ext cx="2902372" cy="1895473"/>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68734226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06295" y="2837679"/>
            <a:ext cx="8229600" cy="536043"/>
          </a:xfrm>
          <a:prstGeom prst="rect">
            <a:avLst/>
          </a:prstGeom>
        </p:spPr>
        <p:txBody>
          <a:bodyPr vert="horz" wrap="square" lIns="0" tIns="43179" rIns="0" bIns="0" rtlCol="0">
            <a:spAutoFit/>
          </a:bodyPr>
          <a:lstStyle/>
          <a:p>
            <a:pPr marL="255904"/>
            <a:r>
              <a:rPr sz="3200" spc="-15" dirty="0">
                <a:solidFill>
                  <a:srgbClr val="FF0000"/>
                </a:solidFill>
              </a:rPr>
              <a:t>Conventional </a:t>
            </a:r>
            <a:r>
              <a:rPr sz="3200" spc="-30" dirty="0">
                <a:solidFill>
                  <a:srgbClr val="FF0000"/>
                </a:solidFill>
              </a:rPr>
              <a:t>Treatment </a:t>
            </a:r>
            <a:r>
              <a:rPr sz="3200" dirty="0">
                <a:solidFill>
                  <a:srgbClr val="FF0000"/>
                </a:solidFill>
              </a:rPr>
              <a:t>of</a:t>
            </a:r>
            <a:r>
              <a:rPr sz="3200" spc="100" dirty="0">
                <a:solidFill>
                  <a:srgbClr val="FF0000"/>
                </a:solidFill>
              </a:rPr>
              <a:t> </a:t>
            </a:r>
            <a:r>
              <a:rPr sz="3200" spc="-5" dirty="0">
                <a:solidFill>
                  <a:srgbClr val="FF0000"/>
                </a:solidFill>
              </a:rPr>
              <a:t>BOS</a:t>
            </a:r>
          </a:p>
        </p:txBody>
      </p:sp>
      <p:sp>
        <p:nvSpPr>
          <p:cNvPr id="3" name="object 3"/>
          <p:cNvSpPr txBox="1"/>
          <p:nvPr/>
        </p:nvSpPr>
        <p:spPr>
          <a:xfrm>
            <a:off x="2106295" y="4191000"/>
            <a:ext cx="7979409" cy="1740476"/>
          </a:xfrm>
          <a:prstGeom prst="rect">
            <a:avLst/>
          </a:prstGeom>
        </p:spPr>
        <p:txBody>
          <a:bodyPr vert="horz" wrap="square" lIns="0" tIns="0" rIns="0" bIns="0" rtlCol="0">
            <a:spAutoFit/>
          </a:bodyPr>
          <a:lstStyle/>
          <a:p>
            <a:pPr marL="332740" marR="5080" indent="-320040" algn="just">
              <a:lnSpc>
                <a:spcPct val="130000"/>
              </a:lnSpc>
              <a:buClr>
                <a:srgbClr val="DD8047"/>
              </a:buClr>
              <a:buSzPct val="60344"/>
              <a:buFont typeface="Wingdings"/>
              <a:buChar char=""/>
              <a:tabLst>
                <a:tab pos="332740" algn="l"/>
              </a:tabLst>
            </a:pPr>
            <a:r>
              <a:rPr sz="2900" spc="5" dirty="0">
                <a:latin typeface="Tw Cen MT"/>
                <a:cs typeface="Tw Cen MT"/>
              </a:rPr>
              <a:t>Cornerstone of treatment is high </a:t>
            </a:r>
            <a:r>
              <a:rPr sz="2900" spc="-20" dirty="0">
                <a:latin typeface="Tw Cen MT"/>
                <a:cs typeface="Tw Cen MT"/>
              </a:rPr>
              <a:t>dose,</a:t>
            </a:r>
            <a:r>
              <a:rPr sz="2900" spc="-175" dirty="0">
                <a:latin typeface="Tw Cen MT"/>
                <a:cs typeface="Tw Cen MT"/>
              </a:rPr>
              <a:t> </a:t>
            </a:r>
            <a:r>
              <a:rPr sz="2900" dirty="0">
                <a:latin typeface="Tw Cen MT"/>
                <a:cs typeface="Tw Cen MT"/>
              </a:rPr>
              <a:t>1mg/kg/day  Prednisone </a:t>
            </a:r>
            <a:r>
              <a:rPr sz="2900" spc="-20" dirty="0">
                <a:latin typeface="Tw Cen MT"/>
                <a:cs typeface="Tw Cen MT"/>
              </a:rPr>
              <a:t>therapy </a:t>
            </a:r>
            <a:r>
              <a:rPr sz="2900" dirty="0">
                <a:latin typeface="Tw Cen MT"/>
                <a:cs typeface="Tw Cen MT"/>
              </a:rPr>
              <a:t>that </a:t>
            </a:r>
            <a:r>
              <a:rPr sz="2900" spc="5" dirty="0">
                <a:latin typeface="Tw Cen MT"/>
                <a:cs typeface="Tw Cen MT"/>
              </a:rPr>
              <a:t>is then tapered </a:t>
            </a:r>
            <a:r>
              <a:rPr sz="2900" spc="-10" dirty="0">
                <a:latin typeface="Tw Cen MT"/>
                <a:cs typeface="Tw Cen MT"/>
              </a:rPr>
              <a:t>over </a:t>
            </a:r>
            <a:r>
              <a:rPr sz="2900" dirty="0">
                <a:latin typeface="Tw Cen MT"/>
                <a:cs typeface="Tw Cen MT"/>
              </a:rPr>
              <a:t>a </a:t>
            </a:r>
            <a:r>
              <a:rPr sz="2900" spc="5" dirty="0">
                <a:latin typeface="Tw Cen MT"/>
                <a:cs typeface="Tw Cen MT"/>
              </a:rPr>
              <a:t>long  period of </a:t>
            </a:r>
            <a:r>
              <a:rPr sz="2900" spc="-20" dirty="0">
                <a:latin typeface="Tw Cen MT"/>
                <a:cs typeface="Tw Cen MT"/>
              </a:rPr>
              <a:t>time, </a:t>
            </a:r>
            <a:r>
              <a:rPr sz="2900" spc="5" dirty="0">
                <a:latin typeface="Tw Cen MT"/>
                <a:cs typeface="Tw Cen MT"/>
              </a:rPr>
              <a:t>typically </a:t>
            </a:r>
            <a:r>
              <a:rPr sz="2900" dirty="0">
                <a:latin typeface="Tw Cen MT"/>
                <a:cs typeface="Tw Cen MT"/>
              </a:rPr>
              <a:t>12-18</a:t>
            </a:r>
            <a:r>
              <a:rPr sz="2900" spc="-145" dirty="0">
                <a:latin typeface="Tw Cen MT"/>
                <a:cs typeface="Tw Cen MT"/>
              </a:rPr>
              <a:t> </a:t>
            </a:r>
            <a:r>
              <a:rPr sz="2900" spc="-5" dirty="0">
                <a:latin typeface="Tw Cen MT"/>
                <a:cs typeface="Tw Cen MT"/>
              </a:rPr>
              <a:t>months.</a:t>
            </a:r>
            <a:endParaRPr sz="2900" dirty="0">
              <a:latin typeface="Tw Cen MT"/>
              <a:cs typeface="Tw Cen MT"/>
            </a:endParaRPr>
          </a:p>
        </p:txBody>
      </p:sp>
      <p:sp>
        <p:nvSpPr>
          <p:cNvPr id="7" name="7 Metin kutusu"/>
          <p:cNvSpPr txBox="1"/>
          <p:nvPr/>
        </p:nvSpPr>
        <p:spPr>
          <a:xfrm>
            <a:off x="0" y="762003"/>
            <a:ext cx="3860800" cy="461665"/>
          </a:xfrm>
          <a:prstGeom prst="rect">
            <a:avLst/>
          </a:prstGeom>
          <a:noFill/>
        </p:spPr>
        <p:txBody>
          <a:bodyPr wrap="square" rtlCol="0">
            <a:spAutoFit/>
          </a:bodyPr>
          <a:lstStyle/>
          <a:p>
            <a:r>
              <a:rPr lang="tr-TR" sz="2400" b="1" dirty="0">
                <a:solidFill>
                  <a:schemeClr val="accent6">
                    <a:lumMod val="50000"/>
                  </a:schemeClr>
                </a:solidFill>
                <a:latin typeface="+mj-lt"/>
              </a:rPr>
              <a:t>LATE EFFECTS  …..</a:t>
            </a:r>
          </a:p>
        </p:txBody>
      </p:sp>
      <p:cxnSp>
        <p:nvCxnSpPr>
          <p:cNvPr id="8" name="8 Dirsek Bağlayıcısı"/>
          <p:cNvCxnSpPr/>
          <p:nvPr/>
        </p:nvCxnSpPr>
        <p:spPr>
          <a:xfrm rot="16200000" flipH="1">
            <a:off x="-254000" y="18542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 name="9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err="1">
                <a:solidFill>
                  <a:schemeClr val="tx2"/>
                </a:solidFill>
                <a:latin typeface="Trebuchet MS" pitchFamily="34" charset="0"/>
              </a:rPr>
              <a:t>Late</a:t>
            </a:r>
            <a:r>
              <a:rPr lang="tr-TR" sz="2400" b="1" spc="-5" dirty="0">
                <a:solidFill>
                  <a:srgbClr val="C00000"/>
                </a:solidFill>
              </a:rPr>
              <a:t> </a:t>
            </a:r>
            <a:r>
              <a:rPr lang="tr-TR" sz="2400" b="1" spc="-5" dirty="0">
                <a:solidFill>
                  <a:schemeClr val="tx2"/>
                </a:solidFill>
                <a:latin typeface="Trebuchet MS" pitchFamily="34" charset="0"/>
              </a:rPr>
              <a:t>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a:t>
            </a:r>
            <a:endParaRPr lang="tr-TR" sz="2400" b="1" dirty="0">
              <a:solidFill>
                <a:schemeClr val="tx2"/>
              </a:solidFill>
              <a:latin typeface="Trebuchet MS" pitchFamily="34" charset="0"/>
            </a:endParaRPr>
          </a:p>
        </p:txBody>
      </p:sp>
      <p:sp>
        <p:nvSpPr>
          <p:cNvPr id="10" name="object 2"/>
          <p:cNvSpPr txBox="1">
            <a:spLocks/>
          </p:cNvSpPr>
          <p:nvPr/>
        </p:nvSpPr>
        <p:spPr>
          <a:xfrm>
            <a:off x="482600" y="1157824"/>
            <a:ext cx="10972800" cy="726865"/>
          </a:xfrm>
          <a:prstGeom prst="rect">
            <a:avLst/>
          </a:prstGeom>
        </p:spPr>
        <p:txBody>
          <a:bodyPr vert="horz" wrap="square" lIns="0" tIns="232155" rIns="0" bIns="0" rtlCol="0">
            <a:spAutoFit/>
          </a:bodyPr>
          <a:lstStyle>
            <a:lvl1pPr>
              <a:defRPr sz="4000" b="1" i="0">
                <a:solidFill>
                  <a:srgbClr val="31859C"/>
                </a:solidFill>
                <a:latin typeface="Calibri"/>
                <a:ea typeface="+mj-ea"/>
                <a:cs typeface="Calibri"/>
              </a:defRPr>
            </a:lvl1pPr>
          </a:lstStyle>
          <a:p>
            <a:pPr marL="328930"/>
            <a:r>
              <a:rPr lang="tr-TR" sz="3200" kern="0" spc="-10">
                <a:solidFill>
                  <a:srgbClr val="C00000"/>
                </a:solidFill>
                <a:latin typeface="Arial"/>
                <a:cs typeface="Arial"/>
              </a:rPr>
              <a:t>Bronchiolitis obliterans</a:t>
            </a:r>
            <a:r>
              <a:rPr lang="tr-TR" sz="3200" kern="0" spc="25">
                <a:solidFill>
                  <a:srgbClr val="C00000"/>
                </a:solidFill>
                <a:latin typeface="Arial"/>
                <a:cs typeface="Arial"/>
              </a:rPr>
              <a:t> </a:t>
            </a:r>
            <a:r>
              <a:rPr lang="tr-TR" sz="3200" kern="0" spc="-20">
                <a:solidFill>
                  <a:srgbClr val="C00000"/>
                </a:solidFill>
                <a:latin typeface="Arial"/>
                <a:cs typeface="Arial"/>
              </a:rPr>
              <a:t>syndrome</a:t>
            </a:r>
            <a:endParaRPr lang="tr-TR" sz="3200" kern="0" dirty="0">
              <a:solidFill>
                <a:srgbClr val="C00000"/>
              </a:solidFill>
              <a:latin typeface="Arial"/>
              <a:cs typeface="Arial"/>
            </a:endParaRPr>
          </a:p>
        </p:txBody>
      </p:sp>
    </p:spTree>
    <p:extLst>
      <p:ext uri="{BB962C8B-B14F-4D97-AF65-F5344CB8AC3E}">
        <p14:creationId xmlns:p14="http://schemas.microsoft.com/office/powerpoint/2010/main" val="369535887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81200" y="1890551"/>
            <a:ext cx="8229600" cy="536043"/>
          </a:xfrm>
          <a:prstGeom prst="rect">
            <a:avLst/>
          </a:prstGeom>
        </p:spPr>
        <p:txBody>
          <a:bodyPr vert="horz" wrap="square" lIns="0" tIns="43179" rIns="0" bIns="0" rtlCol="0">
            <a:spAutoFit/>
          </a:bodyPr>
          <a:lstStyle/>
          <a:p>
            <a:pPr marL="255904"/>
            <a:r>
              <a:rPr sz="3200" spc="-15" dirty="0">
                <a:solidFill>
                  <a:srgbClr val="FF0000"/>
                </a:solidFill>
              </a:rPr>
              <a:t>Conventional </a:t>
            </a:r>
            <a:r>
              <a:rPr sz="3200" spc="-30" dirty="0">
                <a:solidFill>
                  <a:srgbClr val="FF0000"/>
                </a:solidFill>
              </a:rPr>
              <a:t>Treatment </a:t>
            </a:r>
            <a:r>
              <a:rPr sz="3200" dirty="0">
                <a:solidFill>
                  <a:srgbClr val="FF0000"/>
                </a:solidFill>
              </a:rPr>
              <a:t>of</a:t>
            </a:r>
            <a:r>
              <a:rPr sz="3200" spc="100" dirty="0">
                <a:solidFill>
                  <a:srgbClr val="FF0000"/>
                </a:solidFill>
              </a:rPr>
              <a:t> </a:t>
            </a:r>
            <a:r>
              <a:rPr sz="3200" spc="-5" dirty="0">
                <a:solidFill>
                  <a:srgbClr val="FF0000"/>
                </a:solidFill>
              </a:rPr>
              <a:t>BOS</a:t>
            </a:r>
          </a:p>
        </p:txBody>
      </p:sp>
      <p:sp>
        <p:nvSpPr>
          <p:cNvPr id="3" name="object 3"/>
          <p:cNvSpPr txBox="1"/>
          <p:nvPr/>
        </p:nvSpPr>
        <p:spPr>
          <a:xfrm>
            <a:off x="2331720" y="2602523"/>
            <a:ext cx="7274559" cy="4421723"/>
          </a:xfrm>
          <a:prstGeom prst="rect">
            <a:avLst/>
          </a:prstGeom>
        </p:spPr>
        <p:txBody>
          <a:bodyPr vert="horz" wrap="square" lIns="0" tIns="0" rIns="0" bIns="0" rtlCol="0">
            <a:spAutoFit/>
          </a:bodyPr>
          <a:lstStyle/>
          <a:p>
            <a:pPr marL="332740" marR="5080" indent="-320040">
              <a:lnSpc>
                <a:spcPct val="120000"/>
              </a:lnSpc>
              <a:buClr>
                <a:srgbClr val="DD8047"/>
              </a:buClr>
              <a:buSzPct val="59259"/>
              <a:buFont typeface="Wingdings"/>
              <a:buChar char=""/>
              <a:tabLst>
                <a:tab pos="332740" algn="l"/>
              </a:tabLst>
            </a:pPr>
            <a:r>
              <a:rPr sz="2000" dirty="0">
                <a:latin typeface="Tw Cen MT"/>
                <a:cs typeface="Tw Cen MT"/>
              </a:rPr>
              <a:t>Non-Corticosteroid </a:t>
            </a:r>
            <a:r>
              <a:rPr sz="2000" spc="5" dirty="0">
                <a:latin typeface="Tw Cen MT"/>
                <a:cs typeface="Tw Cen MT"/>
              </a:rPr>
              <a:t>Immunosuppression </a:t>
            </a:r>
            <a:r>
              <a:rPr sz="2000" dirty="0">
                <a:latin typeface="Tw Cen MT"/>
                <a:cs typeface="Tw Cen MT"/>
              </a:rPr>
              <a:t>is</a:t>
            </a:r>
            <a:r>
              <a:rPr sz="2000" spc="-220" dirty="0">
                <a:latin typeface="Tw Cen MT"/>
                <a:cs typeface="Tw Cen MT"/>
              </a:rPr>
              <a:t> </a:t>
            </a:r>
            <a:r>
              <a:rPr sz="2000" dirty="0">
                <a:latin typeface="Tw Cen MT"/>
                <a:cs typeface="Tw Cen MT"/>
              </a:rPr>
              <a:t>commonly  used, </a:t>
            </a:r>
            <a:r>
              <a:rPr sz="2000" spc="-5" dirty="0">
                <a:latin typeface="Tw Cen MT"/>
                <a:cs typeface="Tw Cen MT"/>
              </a:rPr>
              <a:t>but </a:t>
            </a:r>
            <a:r>
              <a:rPr sz="2000" dirty="0">
                <a:latin typeface="Tw Cen MT"/>
                <a:cs typeface="Tw Cen MT"/>
              </a:rPr>
              <a:t>not in an </a:t>
            </a:r>
            <a:r>
              <a:rPr sz="2000" spc="-5" dirty="0">
                <a:latin typeface="Tw Cen MT"/>
                <a:cs typeface="Tw Cen MT"/>
              </a:rPr>
              <a:t>organized</a:t>
            </a:r>
            <a:r>
              <a:rPr sz="2000" spc="-140" dirty="0">
                <a:latin typeface="Tw Cen MT"/>
                <a:cs typeface="Tw Cen MT"/>
              </a:rPr>
              <a:t> </a:t>
            </a:r>
            <a:r>
              <a:rPr sz="2000" dirty="0">
                <a:latin typeface="Tw Cen MT"/>
                <a:cs typeface="Tw Cen MT"/>
              </a:rPr>
              <a:t>fashion.</a:t>
            </a:r>
          </a:p>
          <a:p>
            <a:pPr marL="652780" lvl="1" indent="-274320">
              <a:lnSpc>
                <a:spcPct val="120000"/>
              </a:lnSpc>
              <a:spcBef>
                <a:spcPts val="280"/>
              </a:spcBef>
              <a:buClr>
                <a:srgbClr val="94B6D2"/>
              </a:buClr>
              <a:buSzPct val="68750"/>
              <a:buFont typeface="Wingdings 2"/>
              <a:buChar char=""/>
              <a:tabLst>
                <a:tab pos="652780" algn="l"/>
              </a:tabLst>
            </a:pPr>
            <a:r>
              <a:rPr sz="2000" spc="-25" dirty="0">
                <a:latin typeface="Tw Cen MT"/>
                <a:cs typeface="Tw Cen MT"/>
              </a:rPr>
              <a:t>Tacrolimus</a:t>
            </a:r>
            <a:endParaRPr sz="2000" dirty="0">
              <a:latin typeface="Tw Cen MT"/>
              <a:cs typeface="Tw Cen MT"/>
            </a:endParaRPr>
          </a:p>
          <a:p>
            <a:pPr marL="652780" lvl="1" indent="-274320">
              <a:lnSpc>
                <a:spcPct val="120000"/>
              </a:lnSpc>
              <a:spcBef>
                <a:spcPts val="310"/>
              </a:spcBef>
              <a:buClr>
                <a:srgbClr val="94B6D2"/>
              </a:buClr>
              <a:buSzPct val="68750"/>
              <a:buFont typeface="Wingdings 2"/>
              <a:buChar char=""/>
              <a:tabLst>
                <a:tab pos="652780" algn="l"/>
              </a:tabLst>
            </a:pPr>
            <a:r>
              <a:rPr sz="2000" spc="-5" dirty="0">
                <a:latin typeface="Tw Cen MT"/>
                <a:cs typeface="Tw Cen MT"/>
              </a:rPr>
              <a:t>Sirolimus</a:t>
            </a:r>
            <a:endParaRPr sz="2000" dirty="0">
              <a:latin typeface="Tw Cen MT"/>
              <a:cs typeface="Tw Cen MT"/>
            </a:endParaRPr>
          </a:p>
          <a:p>
            <a:pPr marL="652780" lvl="1" indent="-274320">
              <a:lnSpc>
                <a:spcPct val="120000"/>
              </a:lnSpc>
              <a:spcBef>
                <a:spcPts val="310"/>
              </a:spcBef>
              <a:buClr>
                <a:srgbClr val="94B6D2"/>
              </a:buClr>
              <a:buSzPct val="68750"/>
              <a:buFont typeface="Wingdings 2"/>
              <a:buChar char=""/>
              <a:tabLst>
                <a:tab pos="652780" algn="l"/>
              </a:tabLst>
            </a:pPr>
            <a:r>
              <a:rPr sz="2000" spc="-5" dirty="0">
                <a:latin typeface="Tw Cen MT"/>
                <a:cs typeface="Tw Cen MT"/>
              </a:rPr>
              <a:t>MMF</a:t>
            </a:r>
            <a:endParaRPr sz="2000" dirty="0">
              <a:latin typeface="Tw Cen MT"/>
              <a:cs typeface="Tw Cen MT"/>
            </a:endParaRPr>
          </a:p>
          <a:p>
            <a:pPr marL="652780" lvl="1" indent="-274320">
              <a:lnSpc>
                <a:spcPct val="120000"/>
              </a:lnSpc>
              <a:spcBef>
                <a:spcPts val="310"/>
              </a:spcBef>
              <a:buClr>
                <a:srgbClr val="94B6D2"/>
              </a:buClr>
              <a:buSzPct val="68750"/>
              <a:buFont typeface="Wingdings 2"/>
              <a:buChar char=""/>
              <a:tabLst>
                <a:tab pos="652780" algn="l"/>
              </a:tabLst>
            </a:pPr>
            <a:r>
              <a:rPr sz="2000" spc="-5" dirty="0">
                <a:latin typeface="Tw Cen MT"/>
                <a:cs typeface="Tw Cen MT"/>
              </a:rPr>
              <a:t>CSA</a:t>
            </a:r>
            <a:endParaRPr sz="2000" dirty="0">
              <a:latin typeface="Tw Cen MT"/>
              <a:cs typeface="Tw Cen MT"/>
            </a:endParaRPr>
          </a:p>
          <a:p>
            <a:pPr marL="652780" lvl="1" indent="-274320">
              <a:lnSpc>
                <a:spcPct val="120000"/>
              </a:lnSpc>
              <a:spcBef>
                <a:spcPts val="310"/>
              </a:spcBef>
              <a:buClr>
                <a:srgbClr val="94B6D2"/>
              </a:buClr>
              <a:buSzPct val="68750"/>
              <a:buFont typeface="Wingdings 2"/>
              <a:buChar char=""/>
              <a:tabLst>
                <a:tab pos="652780" algn="l"/>
              </a:tabLst>
            </a:pPr>
            <a:r>
              <a:rPr sz="2000" spc="-20" dirty="0">
                <a:latin typeface="Tw Cen MT"/>
                <a:cs typeface="Tw Cen MT"/>
              </a:rPr>
              <a:t>Azithromycin</a:t>
            </a:r>
            <a:endParaRPr sz="2000" dirty="0">
              <a:latin typeface="Tw Cen MT"/>
              <a:cs typeface="Tw Cen MT"/>
            </a:endParaRPr>
          </a:p>
          <a:p>
            <a:pPr marL="652780" lvl="1" indent="-274320">
              <a:lnSpc>
                <a:spcPct val="120000"/>
              </a:lnSpc>
              <a:spcBef>
                <a:spcPts val="310"/>
              </a:spcBef>
              <a:buClr>
                <a:srgbClr val="94B6D2"/>
              </a:buClr>
              <a:buSzPct val="68750"/>
              <a:buFont typeface="Wingdings 2"/>
              <a:buChar char=""/>
              <a:tabLst>
                <a:tab pos="652780" algn="l"/>
              </a:tabLst>
            </a:pPr>
            <a:r>
              <a:rPr sz="2000" spc="-5" dirty="0">
                <a:latin typeface="Tw Cen MT"/>
                <a:cs typeface="Tw Cen MT"/>
              </a:rPr>
              <a:t>Inhaled</a:t>
            </a:r>
            <a:r>
              <a:rPr sz="2000" spc="-110" dirty="0">
                <a:latin typeface="Tw Cen MT"/>
                <a:cs typeface="Tw Cen MT"/>
              </a:rPr>
              <a:t> </a:t>
            </a:r>
            <a:r>
              <a:rPr sz="2000" spc="-5" dirty="0">
                <a:latin typeface="Tw Cen MT"/>
                <a:cs typeface="Tw Cen MT"/>
              </a:rPr>
              <a:t>Corticosteroids</a:t>
            </a:r>
            <a:endParaRPr sz="2000" dirty="0">
              <a:latin typeface="Tw Cen MT"/>
              <a:cs typeface="Tw Cen MT"/>
            </a:endParaRPr>
          </a:p>
          <a:p>
            <a:pPr marL="652780" lvl="1" indent="-274320">
              <a:lnSpc>
                <a:spcPct val="120000"/>
              </a:lnSpc>
              <a:spcBef>
                <a:spcPts val="310"/>
              </a:spcBef>
              <a:buClr>
                <a:srgbClr val="94B6D2"/>
              </a:buClr>
              <a:buSzPct val="68750"/>
              <a:buFont typeface="Wingdings 2"/>
              <a:buChar char=""/>
              <a:tabLst>
                <a:tab pos="652780" algn="l"/>
              </a:tabLst>
            </a:pPr>
            <a:r>
              <a:rPr sz="2000" spc="-10" dirty="0">
                <a:latin typeface="Tw Cen MT"/>
                <a:cs typeface="Tw Cen MT"/>
              </a:rPr>
              <a:t>Extracorporeal</a:t>
            </a:r>
            <a:r>
              <a:rPr sz="2000" spc="20" dirty="0">
                <a:latin typeface="Tw Cen MT"/>
                <a:cs typeface="Tw Cen MT"/>
              </a:rPr>
              <a:t> </a:t>
            </a:r>
            <a:r>
              <a:rPr sz="2000" spc="-5" dirty="0">
                <a:latin typeface="Tw Cen MT"/>
                <a:cs typeface="Tw Cen MT"/>
              </a:rPr>
              <a:t>Photophoresis</a:t>
            </a:r>
            <a:endParaRPr sz="2000" dirty="0">
              <a:latin typeface="Tw Cen MT"/>
              <a:cs typeface="Tw Cen MT"/>
            </a:endParaRPr>
          </a:p>
          <a:p>
            <a:pPr marL="332740" indent="-320040">
              <a:lnSpc>
                <a:spcPct val="120000"/>
              </a:lnSpc>
              <a:spcBef>
                <a:spcPts val="370"/>
              </a:spcBef>
              <a:buClr>
                <a:srgbClr val="DD8047"/>
              </a:buClr>
              <a:buSzPct val="59259"/>
              <a:buFont typeface="Wingdings"/>
              <a:buChar char=""/>
              <a:tabLst>
                <a:tab pos="332740" algn="l"/>
              </a:tabLst>
            </a:pPr>
            <a:r>
              <a:rPr lang="tr-TR" sz="2000" b="1" i="1" dirty="0" err="1">
                <a:latin typeface="Arial"/>
                <a:cs typeface="Arial"/>
              </a:rPr>
              <a:t>Lung</a:t>
            </a:r>
            <a:r>
              <a:rPr lang="tr-TR" sz="2000" b="1" i="1" spc="-80" dirty="0">
                <a:latin typeface="Arial"/>
                <a:cs typeface="Arial"/>
              </a:rPr>
              <a:t> </a:t>
            </a:r>
            <a:r>
              <a:rPr lang="tr-TR" sz="2000" b="1" i="1" dirty="0" err="1">
                <a:latin typeface="Arial"/>
                <a:cs typeface="Arial"/>
              </a:rPr>
              <a:t>transplantation</a:t>
            </a:r>
            <a:endParaRPr lang="tr-TR" sz="2000" dirty="0">
              <a:latin typeface="Arial"/>
              <a:cs typeface="Arial"/>
            </a:endParaRPr>
          </a:p>
          <a:p>
            <a:pPr marL="332740" indent="-320040">
              <a:lnSpc>
                <a:spcPct val="120000"/>
              </a:lnSpc>
              <a:spcBef>
                <a:spcPts val="370"/>
              </a:spcBef>
              <a:buClr>
                <a:srgbClr val="DD8047"/>
              </a:buClr>
              <a:buSzPct val="59259"/>
              <a:buFont typeface="Wingdings"/>
              <a:buChar char=""/>
              <a:tabLst>
                <a:tab pos="332740" algn="l"/>
              </a:tabLst>
            </a:pPr>
            <a:endParaRPr sz="2000" dirty="0">
              <a:latin typeface="Tw Cen MT"/>
              <a:cs typeface="Tw Cen MT"/>
            </a:endParaRPr>
          </a:p>
        </p:txBody>
      </p:sp>
      <p:sp>
        <p:nvSpPr>
          <p:cNvPr id="6" name="7 Metin kutusu"/>
          <p:cNvSpPr txBox="1"/>
          <p:nvPr/>
        </p:nvSpPr>
        <p:spPr>
          <a:xfrm>
            <a:off x="0" y="762003"/>
            <a:ext cx="3860800" cy="461665"/>
          </a:xfrm>
          <a:prstGeom prst="rect">
            <a:avLst/>
          </a:prstGeom>
          <a:noFill/>
        </p:spPr>
        <p:txBody>
          <a:bodyPr wrap="square" rtlCol="0">
            <a:spAutoFit/>
          </a:bodyPr>
          <a:lstStyle/>
          <a:p>
            <a:r>
              <a:rPr lang="tr-TR" sz="2400" b="1" dirty="0">
                <a:solidFill>
                  <a:schemeClr val="accent6">
                    <a:lumMod val="50000"/>
                  </a:schemeClr>
                </a:solidFill>
                <a:latin typeface="+mj-lt"/>
              </a:rPr>
              <a:t>LATE EFFECTS  …..</a:t>
            </a:r>
          </a:p>
        </p:txBody>
      </p:sp>
      <p:cxnSp>
        <p:nvCxnSpPr>
          <p:cNvPr id="7" name="8 Dirsek Bağlayıcısı"/>
          <p:cNvCxnSpPr/>
          <p:nvPr/>
        </p:nvCxnSpPr>
        <p:spPr>
          <a:xfrm rot="16200000" flipH="1">
            <a:off x="-254000" y="18542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9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err="1">
                <a:solidFill>
                  <a:schemeClr val="tx2"/>
                </a:solidFill>
                <a:latin typeface="Trebuchet MS" pitchFamily="34" charset="0"/>
              </a:rPr>
              <a:t>Late</a:t>
            </a:r>
            <a:r>
              <a:rPr lang="tr-TR" sz="2400" b="1" spc="-5" dirty="0">
                <a:solidFill>
                  <a:srgbClr val="C00000"/>
                </a:solidFill>
              </a:rPr>
              <a:t> </a:t>
            </a:r>
            <a:r>
              <a:rPr lang="tr-TR" sz="2400" b="1" spc="-5" dirty="0">
                <a:solidFill>
                  <a:schemeClr val="tx2"/>
                </a:solidFill>
                <a:latin typeface="Trebuchet MS" pitchFamily="34" charset="0"/>
              </a:rPr>
              <a:t>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a:t>
            </a:r>
            <a:endParaRPr lang="tr-TR" sz="2400" b="1" dirty="0">
              <a:solidFill>
                <a:schemeClr val="tx2"/>
              </a:solidFill>
              <a:latin typeface="Trebuchet MS" pitchFamily="34" charset="0"/>
            </a:endParaRPr>
          </a:p>
        </p:txBody>
      </p:sp>
      <p:sp>
        <p:nvSpPr>
          <p:cNvPr id="9" name="object 2"/>
          <p:cNvSpPr txBox="1">
            <a:spLocks/>
          </p:cNvSpPr>
          <p:nvPr/>
        </p:nvSpPr>
        <p:spPr>
          <a:xfrm>
            <a:off x="482600" y="1157824"/>
            <a:ext cx="10972800" cy="726865"/>
          </a:xfrm>
          <a:prstGeom prst="rect">
            <a:avLst/>
          </a:prstGeom>
        </p:spPr>
        <p:txBody>
          <a:bodyPr vert="horz" wrap="square" lIns="0" tIns="232155" rIns="0" bIns="0" rtlCol="0">
            <a:spAutoFit/>
          </a:bodyPr>
          <a:lstStyle>
            <a:lvl1pPr>
              <a:defRPr sz="4000" b="1" i="0">
                <a:solidFill>
                  <a:srgbClr val="31859C"/>
                </a:solidFill>
                <a:latin typeface="Calibri"/>
                <a:ea typeface="+mj-ea"/>
                <a:cs typeface="Calibri"/>
              </a:defRPr>
            </a:lvl1pPr>
          </a:lstStyle>
          <a:p>
            <a:pPr marL="328930"/>
            <a:r>
              <a:rPr lang="tr-TR" sz="3200" kern="0" spc="-10">
                <a:solidFill>
                  <a:srgbClr val="C00000"/>
                </a:solidFill>
                <a:latin typeface="Arial"/>
                <a:cs typeface="Arial"/>
              </a:rPr>
              <a:t>Bronchiolitis obliterans</a:t>
            </a:r>
            <a:r>
              <a:rPr lang="tr-TR" sz="3200" kern="0" spc="25">
                <a:solidFill>
                  <a:srgbClr val="C00000"/>
                </a:solidFill>
                <a:latin typeface="Arial"/>
                <a:cs typeface="Arial"/>
              </a:rPr>
              <a:t> </a:t>
            </a:r>
            <a:r>
              <a:rPr lang="tr-TR" sz="3200" kern="0" spc="-20">
                <a:solidFill>
                  <a:srgbClr val="C00000"/>
                </a:solidFill>
                <a:latin typeface="Arial"/>
                <a:cs typeface="Arial"/>
              </a:rPr>
              <a:t>syndrome</a:t>
            </a:r>
            <a:endParaRPr lang="tr-TR" sz="3200" kern="0" dirty="0">
              <a:solidFill>
                <a:srgbClr val="C00000"/>
              </a:solidFill>
              <a:latin typeface="Arial"/>
              <a:cs typeface="Arial"/>
            </a:endParaRPr>
          </a:p>
        </p:txBody>
      </p:sp>
    </p:spTree>
    <p:extLst>
      <p:ext uri="{BB962C8B-B14F-4D97-AF65-F5344CB8AC3E}">
        <p14:creationId xmlns:p14="http://schemas.microsoft.com/office/powerpoint/2010/main" val="424240866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95400" y="2438400"/>
            <a:ext cx="8229600" cy="659154"/>
          </a:xfrm>
          <a:prstGeom prst="rect">
            <a:avLst/>
          </a:prstGeom>
        </p:spPr>
        <p:txBody>
          <a:bodyPr vert="horz" wrap="square" lIns="0" tIns="43179" rIns="0" bIns="0" rtlCol="0">
            <a:spAutoFit/>
          </a:bodyPr>
          <a:lstStyle/>
          <a:p>
            <a:pPr marL="332740" indent="-320040">
              <a:tabLst>
                <a:tab pos="332740" algn="l"/>
              </a:tabLst>
            </a:pPr>
            <a:r>
              <a:rPr spc="-45" dirty="0">
                <a:solidFill>
                  <a:srgbClr val="FF0000"/>
                </a:solidFill>
              </a:rPr>
              <a:t>FAM</a:t>
            </a:r>
            <a:r>
              <a:rPr spc="-110" dirty="0">
                <a:solidFill>
                  <a:srgbClr val="FF0000"/>
                </a:solidFill>
              </a:rPr>
              <a:t> </a:t>
            </a:r>
            <a:r>
              <a:rPr lang="tr-TR" sz="2400" spc="-110" dirty="0">
                <a:solidFill>
                  <a:srgbClr val="FF0000"/>
                </a:solidFill>
              </a:rPr>
              <a:t>(</a:t>
            </a:r>
            <a:r>
              <a:rPr lang="en-US" sz="2400" spc="-5" dirty="0" err="1">
                <a:solidFill>
                  <a:srgbClr val="FF0000"/>
                </a:solidFill>
                <a:latin typeface="Tw Cen MT"/>
                <a:cs typeface="Tw Cen MT"/>
              </a:rPr>
              <a:t>Fluticasone</a:t>
            </a:r>
            <a:r>
              <a:rPr lang="tr-TR" sz="2400" spc="-5" dirty="0">
                <a:solidFill>
                  <a:srgbClr val="FF0000"/>
                </a:solidFill>
                <a:latin typeface="Tw Cen MT"/>
                <a:cs typeface="Tw Cen MT"/>
              </a:rPr>
              <a:t> /</a:t>
            </a:r>
            <a:r>
              <a:rPr lang="en-US" sz="2400" spc="-15" dirty="0" err="1">
                <a:solidFill>
                  <a:srgbClr val="FF0000"/>
                </a:solidFill>
                <a:latin typeface="Tw Cen MT"/>
                <a:cs typeface="Tw Cen MT"/>
              </a:rPr>
              <a:t>Azithromycin</a:t>
            </a:r>
            <a:r>
              <a:rPr lang="en-US" sz="2400" spc="-15" dirty="0">
                <a:solidFill>
                  <a:srgbClr val="FF0000"/>
                </a:solidFill>
                <a:latin typeface="Tw Cen MT"/>
                <a:cs typeface="Tw Cen MT"/>
              </a:rPr>
              <a:t>:</a:t>
            </a:r>
            <a:r>
              <a:rPr lang="tr-TR" sz="2400" dirty="0">
                <a:solidFill>
                  <a:srgbClr val="FF0000"/>
                </a:solidFill>
                <a:latin typeface="Tw Cen MT"/>
                <a:cs typeface="Tw Cen MT"/>
              </a:rPr>
              <a:t> /</a:t>
            </a:r>
            <a:r>
              <a:rPr lang="en-US" sz="2400" spc="-5" dirty="0" err="1">
                <a:solidFill>
                  <a:srgbClr val="FF0000"/>
                </a:solidFill>
                <a:latin typeface="Tw Cen MT"/>
                <a:cs typeface="Tw Cen MT"/>
              </a:rPr>
              <a:t>Montelukast</a:t>
            </a:r>
            <a:r>
              <a:rPr lang="tr-TR" sz="2400" spc="-5" dirty="0">
                <a:solidFill>
                  <a:srgbClr val="FF0000"/>
                </a:solidFill>
                <a:latin typeface="Tw Cen MT"/>
                <a:cs typeface="Tw Cen MT"/>
              </a:rPr>
              <a:t>) </a:t>
            </a:r>
            <a:r>
              <a:rPr sz="2400" spc="-40" dirty="0">
                <a:solidFill>
                  <a:srgbClr val="FF0000"/>
                </a:solidFill>
              </a:rPr>
              <a:t>Therapy</a:t>
            </a:r>
            <a:r>
              <a:rPr lang="en-US" spc="-5" dirty="0">
                <a:solidFill>
                  <a:srgbClr val="FF0000"/>
                </a:solidFill>
                <a:latin typeface="Tw Cen MT"/>
                <a:cs typeface="Tw Cen MT"/>
              </a:rPr>
              <a:t>:</a:t>
            </a:r>
            <a:endParaRPr spc="-40" dirty="0">
              <a:solidFill>
                <a:srgbClr val="FF0000"/>
              </a:solidFill>
            </a:endParaRPr>
          </a:p>
        </p:txBody>
      </p:sp>
      <p:sp>
        <p:nvSpPr>
          <p:cNvPr id="3" name="object 3"/>
          <p:cNvSpPr txBox="1"/>
          <p:nvPr/>
        </p:nvSpPr>
        <p:spPr>
          <a:xfrm>
            <a:off x="1058228" y="2627644"/>
            <a:ext cx="10075543" cy="3436838"/>
          </a:xfrm>
          <a:prstGeom prst="rect">
            <a:avLst/>
          </a:prstGeom>
        </p:spPr>
        <p:txBody>
          <a:bodyPr vert="horz" wrap="square" lIns="0" tIns="0" rIns="0" bIns="0" rtlCol="0">
            <a:spAutoFit/>
          </a:bodyPr>
          <a:lstStyle/>
          <a:p>
            <a:pPr marL="12700" marR="229870">
              <a:lnSpc>
                <a:spcPct val="150000"/>
              </a:lnSpc>
              <a:buClr>
                <a:srgbClr val="DD8047"/>
              </a:buClr>
              <a:buSzPct val="60344"/>
              <a:tabLst>
                <a:tab pos="332740" algn="l"/>
              </a:tabLst>
            </a:pPr>
            <a:endParaRPr sz="2900" dirty="0">
              <a:latin typeface="Tw Cen MT"/>
              <a:cs typeface="Tw Cen MT"/>
            </a:endParaRPr>
          </a:p>
          <a:p>
            <a:pPr marL="332740" marR="5080" indent="-320040">
              <a:lnSpc>
                <a:spcPct val="150000"/>
              </a:lnSpc>
              <a:spcBef>
                <a:spcPts val="695"/>
              </a:spcBef>
              <a:buClr>
                <a:srgbClr val="DD8047"/>
              </a:buClr>
              <a:buSzPct val="60344"/>
              <a:buFont typeface="Wingdings"/>
              <a:buChar char=""/>
              <a:tabLst>
                <a:tab pos="332740" algn="l"/>
              </a:tabLst>
            </a:pPr>
            <a:r>
              <a:rPr sz="2900" spc="-10" dirty="0">
                <a:latin typeface="Tw Cen MT"/>
                <a:cs typeface="Tw Cen MT"/>
              </a:rPr>
              <a:t>Recent </a:t>
            </a:r>
            <a:r>
              <a:rPr sz="2900" spc="10" dirty="0">
                <a:latin typeface="Tw Cen MT"/>
                <a:cs typeface="Tw Cen MT"/>
              </a:rPr>
              <a:t>reports </a:t>
            </a:r>
            <a:r>
              <a:rPr sz="2900" spc="5" dirty="0">
                <a:latin typeface="Tw Cen MT"/>
                <a:cs typeface="Tw Cen MT"/>
              </a:rPr>
              <a:t>in both </a:t>
            </a:r>
            <a:r>
              <a:rPr sz="2900" dirty="0">
                <a:latin typeface="Tw Cen MT"/>
                <a:cs typeface="Tw Cen MT"/>
              </a:rPr>
              <a:t>the stem </a:t>
            </a:r>
            <a:r>
              <a:rPr sz="2900" spc="5" dirty="0">
                <a:latin typeface="Tw Cen MT"/>
                <a:cs typeface="Tw Cen MT"/>
              </a:rPr>
              <a:t>cell </a:t>
            </a:r>
            <a:r>
              <a:rPr sz="2900" dirty="0">
                <a:latin typeface="Tw Cen MT"/>
                <a:cs typeface="Tw Cen MT"/>
              </a:rPr>
              <a:t>and lung  transplant literature </a:t>
            </a:r>
            <a:r>
              <a:rPr sz="2900" spc="-10" dirty="0">
                <a:latin typeface="Tw Cen MT"/>
                <a:cs typeface="Tw Cen MT"/>
              </a:rPr>
              <a:t>suggest </a:t>
            </a:r>
            <a:r>
              <a:rPr sz="2900" dirty="0">
                <a:latin typeface="Tw Cen MT"/>
                <a:cs typeface="Tw Cen MT"/>
              </a:rPr>
              <a:t>that </a:t>
            </a:r>
            <a:r>
              <a:rPr sz="2900" spc="5" dirty="0">
                <a:latin typeface="Tw Cen MT"/>
                <a:cs typeface="Tw Cen MT"/>
              </a:rPr>
              <a:t>inhaled  </a:t>
            </a:r>
            <a:r>
              <a:rPr sz="2900" spc="-5" dirty="0">
                <a:latin typeface="Tw Cen MT"/>
                <a:cs typeface="Tw Cen MT"/>
              </a:rPr>
              <a:t>corticosteroids, </a:t>
            </a:r>
            <a:r>
              <a:rPr sz="2900" spc="-10" dirty="0">
                <a:latin typeface="Tw Cen MT"/>
                <a:cs typeface="Tw Cen MT"/>
              </a:rPr>
              <a:t>macrolides </a:t>
            </a:r>
            <a:r>
              <a:rPr sz="2900" dirty="0">
                <a:latin typeface="Tw Cen MT"/>
                <a:cs typeface="Tw Cen MT"/>
              </a:rPr>
              <a:t>and leukotriene</a:t>
            </a:r>
            <a:r>
              <a:rPr sz="2900" spc="-140" dirty="0">
                <a:latin typeface="Tw Cen MT"/>
                <a:cs typeface="Tw Cen MT"/>
              </a:rPr>
              <a:t> </a:t>
            </a:r>
            <a:r>
              <a:rPr sz="2900" spc="5" dirty="0">
                <a:latin typeface="Tw Cen MT"/>
                <a:cs typeface="Tw Cen MT"/>
              </a:rPr>
              <a:t>inhibitors  </a:t>
            </a:r>
            <a:r>
              <a:rPr sz="2900" spc="-15" dirty="0">
                <a:latin typeface="Tw Cen MT"/>
                <a:cs typeface="Tw Cen MT"/>
              </a:rPr>
              <a:t>may </a:t>
            </a:r>
            <a:r>
              <a:rPr sz="2900" spc="-10" dirty="0">
                <a:latin typeface="Tw Cen MT"/>
                <a:cs typeface="Tw Cen MT"/>
              </a:rPr>
              <a:t>have </a:t>
            </a:r>
            <a:r>
              <a:rPr sz="2900" dirty="0">
                <a:latin typeface="Tw Cen MT"/>
                <a:cs typeface="Tw Cen MT"/>
              </a:rPr>
              <a:t>anti-inflammatory and antifibrotic effects  that </a:t>
            </a:r>
            <a:r>
              <a:rPr sz="2900" spc="5" dirty="0">
                <a:latin typeface="Tw Cen MT"/>
                <a:cs typeface="Tw Cen MT"/>
              </a:rPr>
              <a:t>might </a:t>
            </a:r>
            <a:r>
              <a:rPr sz="2900" dirty="0">
                <a:latin typeface="Tw Cen MT"/>
                <a:cs typeface="Tw Cen MT"/>
              </a:rPr>
              <a:t>be </a:t>
            </a:r>
            <a:r>
              <a:rPr sz="2900" spc="5" dirty="0">
                <a:latin typeface="Tw Cen MT"/>
                <a:cs typeface="Tw Cen MT"/>
              </a:rPr>
              <a:t>beneficial in </a:t>
            </a:r>
            <a:r>
              <a:rPr sz="2900" dirty="0">
                <a:latin typeface="Tw Cen MT"/>
                <a:cs typeface="Tw Cen MT"/>
              </a:rPr>
              <a:t>the </a:t>
            </a:r>
            <a:r>
              <a:rPr sz="2900" spc="5" dirty="0">
                <a:latin typeface="Tw Cen MT"/>
                <a:cs typeface="Tw Cen MT"/>
              </a:rPr>
              <a:t>treatment of</a:t>
            </a:r>
            <a:r>
              <a:rPr sz="2900" spc="-195" dirty="0">
                <a:latin typeface="Tw Cen MT"/>
                <a:cs typeface="Tw Cen MT"/>
              </a:rPr>
              <a:t> </a:t>
            </a:r>
            <a:r>
              <a:rPr sz="2900" spc="-10" dirty="0">
                <a:latin typeface="Tw Cen MT"/>
                <a:cs typeface="Tw Cen MT"/>
              </a:rPr>
              <a:t>BOS.</a:t>
            </a:r>
            <a:endParaRPr sz="2900" dirty="0">
              <a:latin typeface="Tw Cen MT"/>
              <a:cs typeface="Tw Cen MT"/>
            </a:endParaRPr>
          </a:p>
        </p:txBody>
      </p:sp>
      <p:sp>
        <p:nvSpPr>
          <p:cNvPr id="7" name="7 Metin kutusu"/>
          <p:cNvSpPr txBox="1"/>
          <p:nvPr/>
        </p:nvSpPr>
        <p:spPr>
          <a:xfrm>
            <a:off x="0" y="762003"/>
            <a:ext cx="3860800" cy="461665"/>
          </a:xfrm>
          <a:prstGeom prst="rect">
            <a:avLst/>
          </a:prstGeom>
          <a:noFill/>
        </p:spPr>
        <p:txBody>
          <a:bodyPr wrap="square" rtlCol="0">
            <a:spAutoFit/>
          </a:bodyPr>
          <a:lstStyle/>
          <a:p>
            <a:r>
              <a:rPr lang="tr-TR" sz="2400" b="1" dirty="0">
                <a:solidFill>
                  <a:schemeClr val="accent6">
                    <a:lumMod val="50000"/>
                  </a:schemeClr>
                </a:solidFill>
                <a:latin typeface="+mj-lt"/>
              </a:rPr>
              <a:t>LATE EFFECTS  …..</a:t>
            </a:r>
          </a:p>
        </p:txBody>
      </p:sp>
      <p:cxnSp>
        <p:nvCxnSpPr>
          <p:cNvPr id="8" name="8 Dirsek Bağlayıcısı"/>
          <p:cNvCxnSpPr/>
          <p:nvPr/>
        </p:nvCxnSpPr>
        <p:spPr>
          <a:xfrm rot="16200000" flipH="1">
            <a:off x="-254000" y="18542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 name="9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a:solidFill>
                  <a:schemeClr val="tx2"/>
                </a:solidFill>
                <a:latin typeface="Trebuchet MS" pitchFamily="34" charset="0"/>
                <a:sym typeface="Wingdings"/>
              </a:rPr>
              <a:t>  </a:t>
            </a:r>
            <a:r>
              <a:rPr lang="tr-TR" sz="2400" b="1" spc="-5" dirty="0" err="1">
                <a:solidFill>
                  <a:schemeClr val="tx2"/>
                </a:solidFill>
                <a:latin typeface="Trebuchet MS" pitchFamily="34" charset="0"/>
              </a:rPr>
              <a:t>Late</a:t>
            </a:r>
            <a:r>
              <a:rPr lang="tr-TR" sz="2400" b="1" spc="-5" dirty="0">
                <a:solidFill>
                  <a:srgbClr val="C00000"/>
                </a:solidFill>
              </a:rPr>
              <a:t> </a:t>
            </a:r>
            <a:r>
              <a:rPr lang="tr-TR" sz="2400" b="1" spc="-5" dirty="0">
                <a:solidFill>
                  <a:schemeClr val="tx2"/>
                </a:solidFill>
                <a:latin typeface="Trebuchet MS" pitchFamily="34" charset="0"/>
              </a:rPr>
              <a:t>Complications of</a:t>
            </a:r>
            <a:r>
              <a:rPr lang="tr-TR" sz="2400" b="1" spc="-25" dirty="0">
                <a:solidFill>
                  <a:schemeClr val="tx2"/>
                </a:solidFill>
                <a:latin typeface="Trebuchet MS" pitchFamily="34" charset="0"/>
              </a:rPr>
              <a:t> </a:t>
            </a:r>
            <a:r>
              <a:rPr lang="tr-TR" sz="2400" b="1" spc="-5" dirty="0">
                <a:solidFill>
                  <a:schemeClr val="tx2"/>
                </a:solidFill>
                <a:latin typeface="Trebuchet MS" pitchFamily="34" charset="0"/>
              </a:rPr>
              <a:t>HSCT</a:t>
            </a:r>
            <a:endParaRPr lang="tr-TR" sz="2400" b="1" dirty="0">
              <a:solidFill>
                <a:schemeClr val="tx2"/>
              </a:solidFill>
              <a:latin typeface="Trebuchet MS" pitchFamily="34" charset="0"/>
            </a:endParaRPr>
          </a:p>
        </p:txBody>
      </p:sp>
      <p:sp>
        <p:nvSpPr>
          <p:cNvPr id="10" name="object 2"/>
          <p:cNvSpPr txBox="1">
            <a:spLocks/>
          </p:cNvSpPr>
          <p:nvPr/>
        </p:nvSpPr>
        <p:spPr>
          <a:xfrm>
            <a:off x="482600" y="1157824"/>
            <a:ext cx="10972800" cy="726865"/>
          </a:xfrm>
          <a:prstGeom prst="rect">
            <a:avLst/>
          </a:prstGeom>
        </p:spPr>
        <p:txBody>
          <a:bodyPr vert="horz" wrap="square" lIns="0" tIns="232155" rIns="0" bIns="0" rtlCol="0">
            <a:spAutoFit/>
          </a:bodyPr>
          <a:lstStyle>
            <a:lvl1pPr>
              <a:defRPr sz="4000" b="1" i="0">
                <a:solidFill>
                  <a:srgbClr val="31859C"/>
                </a:solidFill>
                <a:latin typeface="Calibri"/>
                <a:ea typeface="+mj-ea"/>
                <a:cs typeface="Calibri"/>
              </a:defRPr>
            </a:lvl1pPr>
          </a:lstStyle>
          <a:p>
            <a:pPr marL="328930"/>
            <a:r>
              <a:rPr lang="tr-TR" sz="3200" kern="0" spc="-10">
                <a:solidFill>
                  <a:srgbClr val="C00000"/>
                </a:solidFill>
                <a:latin typeface="Arial"/>
                <a:cs typeface="Arial"/>
              </a:rPr>
              <a:t>Bronchiolitis obliterans</a:t>
            </a:r>
            <a:r>
              <a:rPr lang="tr-TR" sz="3200" kern="0" spc="25">
                <a:solidFill>
                  <a:srgbClr val="C00000"/>
                </a:solidFill>
                <a:latin typeface="Arial"/>
                <a:cs typeface="Arial"/>
              </a:rPr>
              <a:t> </a:t>
            </a:r>
            <a:r>
              <a:rPr lang="tr-TR" sz="3200" kern="0" spc="-20">
                <a:solidFill>
                  <a:srgbClr val="C00000"/>
                </a:solidFill>
                <a:latin typeface="Arial"/>
                <a:cs typeface="Arial"/>
              </a:rPr>
              <a:t>syndrome</a:t>
            </a:r>
            <a:endParaRPr lang="tr-TR" sz="3200" kern="0" dirty="0">
              <a:solidFill>
                <a:srgbClr val="C00000"/>
              </a:solidFill>
              <a:latin typeface="Arial"/>
              <a:cs typeface="Arial"/>
            </a:endParaRPr>
          </a:p>
        </p:txBody>
      </p:sp>
    </p:spTree>
    <p:extLst>
      <p:ext uri="{BB962C8B-B14F-4D97-AF65-F5344CB8AC3E}">
        <p14:creationId xmlns:p14="http://schemas.microsoft.com/office/powerpoint/2010/main" val="91541699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6325620" y="3505200"/>
            <a:ext cx="806873" cy="153888"/>
          </a:xfrm>
          <a:prstGeom prst="rect">
            <a:avLst/>
          </a:prstGeom>
        </p:spPr>
        <p:txBody>
          <a:bodyPr vert="horz" wrap="square" lIns="0" tIns="0" rIns="0" bIns="0" rtlCol="0">
            <a:spAutoFit/>
          </a:bodyPr>
          <a:lstStyle/>
          <a:p>
            <a:pPr marL="12700">
              <a:lnSpc>
                <a:spcPct val="100000"/>
              </a:lnSpc>
            </a:pPr>
            <a:r>
              <a:rPr sz="1000" b="1" spc="-5" dirty="0">
                <a:solidFill>
                  <a:srgbClr val="003E75"/>
                </a:solidFill>
                <a:latin typeface="Arial"/>
                <a:cs typeface="Arial"/>
              </a:rPr>
              <a:t>57 % </a:t>
            </a:r>
            <a:r>
              <a:rPr sz="1000" b="1" spc="-10" dirty="0">
                <a:solidFill>
                  <a:srgbClr val="003E75"/>
                </a:solidFill>
                <a:latin typeface="Arial"/>
                <a:cs typeface="Arial"/>
              </a:rPr>
              <a:t>+/-</a:t>
            </a:r>
            <a:r>
              <a:rPr sz="1000" b="1" spc="-85" dirty="0">
                <a:solidFill>
                  <a:srgbClr val="003E75"/>
                </a:solidFill>
                <a:latin typeface="Arial"/>
                <a:cs typeface="Arial"/>
              </a:rPr>
              <a:t> </a:t>
            </a:r>
            <a:r>
              <a:rPr sz="1000" b="1" spc="-5" dirty="0">
                <a:solidFill>
                  <a:srgbClr val="003E75"/>
                </a:solidFill>
                <a:latin typeface="Arial"/>
                <a:cs typeface="Arial"/>
              </a:rPr>
              <a:t>1</a:t>
            </a:r>
            <a:endParaRPr sz="1000" dirty="0">
              <a:latin typeface="Arial"/>
              <a:cs typeface="Arial"/>
            </a:endParaRPr>
          </a:p>
        </p:txBody>
      </p:sp>
      <p:sp>
        <p:nvSpPr>
          <p:cNvPr id="7" name="object 7"/>
          <p:cNvSpPr txBox="1"/>
          <p:nvPr/>
        </p:nvSpPr>
        <p:spPr>
          <a:xfrm>
            <a:off x="7260675" y="3560700"/>
            <a:ext cx="1201420" cy="153888"/>
          </a:xfrm>
          <a:prstGeom prst="rect">
            <a:avLst/>
          </a:prstGeom>
        </p:spPr>
        <p:txBody>
          <a:bodyPr vert="horz" wrap="square" lIns="0" tIns="0" rIns="0" bIns="0" rtlCol="0">
            <a:spAutoFit/>
          </a:bodyPr>
          <a:lstStyle/>
          <a:p>
            <a:pPr marL="12700">
              <a:lnSpc>
                <a:spcPct val="100000"/>
              </a:lnSpc>
            </a:pPr>
            <a:r>
              <a:rPr sz="1000" b="1" spc="-5" dirty="0">
                <a:solidFill>
                  <a:srgbClr val="003E75"/>
                </a:solidFill>
                <a:latin typeface="Arial"/>
                <a:cs typeface="Arial"/>
              </a:rPr>
              <a:t>CR1</a:t>
            </a:r>
            <a:r>
              <a:rPr sz="1000" b="1" spc="-85" dirty="0">
                <a:solidFill>
                  <a:srgbClr val="003E75"/>
                </a:solidFill>
                <a:latin typeface="Arial"/>
                <a:cs typeface="Arial"/>
              </a:rPr>
              <a:t> </a:t>
            </a:r>
            <a:r>
              <a:rPr sz="1000" b="1" spc="-5" dirty="0">
                <a:solidFill>
                  <a:srgbClr val="003E75"/>
                </a:solidFill>
                <a:latin typeface="Arial"/>
                <a:cs typeface="Arial"/>
              </a:rPr>
              <a:t>(n=11181)</a:t>
            </a:r>
            <a:endParaRPr sz="1000" dirty="0">
              <a:latin typeface="Arial"/>
              <a:cs typeface="Arial"/>
            </a:endParaRPr>
          </a:p>
        </p:txBody>
      </p:sp>
      <p:sp>
        <p:nvSpPr>
          <p:cNvPr id="8" name="object 8"/>
          <p:cNvSpPr txBox="1"/>
          <p:nvPr/>
        </p:nvSpPr>
        <p:spPr>
          <a:xfrm>
            <a:off x="6600107" y="4408170"/>
            <a:ext cx="1991360" cy="153888"/>
          </a:xfrm>
          <a:prstGeom prst="rect">
            <a:avLst/>
          </a:prstGeom>
        </p:spPr>
        <p:txBody>
          <a:bodyPr vert="horz" wrap="square" lIns="0" tIns="0" rIns="0" bIns="0" rtlCol="0">
            <a:spAutoFit/>
          </a:bodyPr>
          <a:lstStyle/>
          <a:p>
            <a:pPr marL="12700">
              <a:lnSpc>
                <a:spcPct val="100000"/>
              </a:lnSpc>
            </a:pPr>
            <a:r>
              <a:rPr sz="1500" b="1" spc="-7" baseline="36111" dirty="0">
                <a:solidFill>
                  <a:srgbClr val="009A46"/>
                </a:solidFill>
                <a:latin typeface="Arial"/>
                <a:cs typeface="Arial"/>
              </a:rPr>
              <a:t>46 % </a:t>
            </a:r>
            <a:r>
              <a:rPr sz="1500" b="1" spc="-15" baseline="36111" dirty="0">
                <a:solidFill>
                  <a:srgbClr val="009A46"/>
                </a:solidFill>
                <a:latin typeface="Arial"/>
                <a:cs typeface="Arial"/>
              </a:rPr>
              <a:t>+/- </a:t>
            </a:r>
            <a:r>
              <a:rPr sz="1500" b="1" spc="-7" baseline="36111" dirty="0">
                <a:solidFill>
                  <a:srgbClr val="009A46"/>
                </a:solidFill>
                <a:latin typeface="Arial"/>
                <a:cs typeface="Arial"/>
              </a:rPr>
              <a:t>1  </a:t>
            </a:r>
            <a:r>
              <a:rPr sz="1000" b="1" spc="-5" dirty="0">
                <a:solidFill>
                  <a:srgbClr val="00AF50"/>
                </a:solidFill>
                <a:latin typeface="Arial"/>
                <a:cs typeface="Arial"/>
              </a:rPr>
              <a:t>CR2</a:t>
            </a:r>
            <a:r>
              <a:rPr sz="1000" b="1" spc="50" dirty="0">
                <a:solidFill>
                  <a:srgbClr val="00AF50"/>
                </a:solidFill>
                <a:latin typeface="Arial"/>
                <a:cs typeface="Arial"/>
              </a:rPr>
              <a:t> </a:t>
            </a:r>
            <a:r>
              <a:rPr sz="1000" b="1" spc="-5" dirty="0">
                <a:solidFill>
                  <a:srgbClr val="00AF50"/>
                </a:solidFill>
                <a:latin typeface="Arial"/>
                <a:cs typeface="Arial"/>
              </a:rPr>
              <a:t>(n=2265)</a:t>
            </a:r>
            <a:endParaRPr sz="1000">
              <a:latin typeface="Arial"/>
              <a:cs typeface="Arial"/>
            </a:endParaRPr>
          </a:p>
        </p:txBody>
      </p:sp>
      <p:sp>
        <p:nvSpPr>
          <p:cNvPr id="9" name="object 9"/>
          <p:cNvSpPr txBox="1"/>
          <p:nvPr/>
        </p:nvSpPr>
        <p:spPr>
          <a:xfrm>
            <a:off x="6528820" y="4876800"/>
            <a:ext cx="1970193" cy="153888"/>
          </a:xfrm>
          <a:prstGeom prst="rect">
            <a:avLst/>
          </a:prstGeom>
        </p:spPr>
        <p:txBody>
          <a:bodyPr vert="horz" wrap="square" lIns="0" tIns="0" rIns="0" bIns="0" rtlCol="0">
            <a:spAutoFit/>
          </a:bodyPr>
          <a:lstStyle/>
          <a:p>
            <a:pPr marL="12700">
              <a:lnSpc>
                <a:spcPct val="100000"/>
              </a:lnSpc>
            </a:pPr>
            <a:r>
              <a:rPr sz="1500" b="1" spc="-7" baseline="11111" dirty="0">
                <a:solidFill>
                  <a:srgbClr val="B46B00"/>
                </a:solidFill>
                <a:latin typeface="Arial"/>
                <a:cs typeface="Arial"/>
              </a:rPr>
              <a:t>20 % </a:t>
            </a:r>
            <a:r>
              <a:rPr sz="1500" b="1" spc="-15" baseline="11111" dirty="0">
                <a:solidFill>
                  <a:srgbClr val="B46B00"/>
                </a:solidFill>
                <a:latin typeface="Arial"/>
                <a:cs typeface="Arial"/>
              </a:rPr>
              <a:t>+/- </a:t>
            </a:r>
            <a:r>
              <a:rPr sz="1500" b="1" spc="-7" baseline="11111" dirty="0">
                <a:solidFill>
                  <a:srgbClr val="B46B00"/>
                </a:solidFill>
                <a:latin typeface="Arial"/>
                <a:cs typeface="Arial"/>
              </a:rPr>
              <a:t>1  </a:t>
            </a:r>
            <a:r>
              <a:rPr sz="1000" b="1" spc="-15" dirty="0">
                <a:solidFill>
                  <a:srgbClr val="B46B00"/>
                </a:solidFill>
                <a:latin typeface="Arial"/>
                <a:cs typeface="Arial"/>
              </a:rPr>
              <a:t>Adv</a:t>
            </a:r>
            <a:r>
              <a:rPr sz="1000" b="1" spc="65" dirty="0">
                <a:solidFill>
                  <a:srgbClr val="B46B00"/>
                </a:solidFill>
                <a:latin typeface="Arial"/>
                <a:cs typeface="Arial"/>
              </a:rPr>
              <a:t> </a:t>
            </a:r>
            <a:r>
              <a:rPr sz="1000" b="1" spc="-5" dirty="0">
                <a:solidFill>
                  <a:srgbClr val="B46B00"/>
                </a:solidFill>
                <a:latin typeface="Arial"/>
                <a:cs typeface="Arial"/>
              </a:rPr>
              <a:t>(n=2754)</a:t>
            </a:r>
            <a:endParaRPr sz="1000" dirty="0">
              <a:latin typeface="Arial"/>
              <a:cs typeface="Arial"/>
            </a:endParaRPr>
          </a:p>
        </p:txBody>
      </p:sp>
      <p:pic>
        <p:nvPicPr>
          <p:cNvPr id="1028" name="Picture 4"/>
          <p:cNvPicPr>
            <a:picLocks noChangeAspect="1" noChangeArrowheads="1"/>
          </p:cNvPicPr>
          <p:nvPr/>
        </p:nvPicPr>
        <p:blipFill>
          <a:blip r:embed="rId2" cstate="print"/>
          <a:srcRect/>
          <a:stretch>
            <a:fillRect/>
          </a:stretch>
        </p:blipFill>
        <p:spPr bwMode="auto">
          <a:xfrm>
            <a:off x="2819400" y="1905000"/>
            <a:ext cx="5715000" cy="3505200"/>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457200" y="5029200"/>
            <a:ext cx="1736725" cy="1417637"/>
          </a:xfrm>
          <a:prstGeom prst="rect">
            <a:avLst/>
          </a:prstGeom>
          <a:noFill/>
          <a:ln w="9525">
            <a:noFill/>
            <a:miter lim="800000"/>
            <a:headEnd/>
            <a:tailEnd/>
          </a:ln>
        </p:spPr>
      </p:pic>
      <p:sp>
        <p:nvSpPr>
          <p:cNvPr id="16" name="15 Metin kutusu"/>
          <p:cNvSpPr txBox="1"/>
          <p:nvPr/>
        </p:nvSpPr>
        <p:spPr>
          <a:xfrm>
            <a:off x="0" y="4"/>
            <a:ext cx="12192000" cy="1169531"/>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a:solidFill>
                  <a:srgbClr val="0F4480"/>
                </a:solidFill>
                <a:cs typeface="Arial"/>
              </a:rPr>
              <a:t>Survival after A</a:t>
            </a:r>
            <a:r>
              <a:rPr lang="tr-TR" sz="3600" b="1" kern="0" dirty="0" err="1">
                <a:solidFill>
                  <a:srgbClr val="0F4480"/>
                </a:solidFill>
                <a:cs typeface="Arial"/>
              </a:rPr>
              <a:t>llogeneic</a:t>
            </a:r>
            <a:r>
              <a:rPr lang="en-US" sz="3600" b="1" kern="0" dirty="0">
                <a:solidFill>
                  <a:srgbClr val="0F4480"/>
                </a:solidFill>
                <a:cs typeface="Arial"/>
              </a:rPr>
              <a:t> Transplants </a:t>
            </a:r>
          </a:p>
          <a:p>
            <a:pPr lvl="0" algn="ctr"/>
            <a:r>
              <a:rPr lang="en-US" sz="3400" kern="0" dirty="0">
                <a:solidFill>
                  <a:srgbClr val="C00000"/>
                </a:solidFill>
                <a:cs typeface="Arial"/>
              </a:rPr>
              <a:t>For </a:t>
            </a:r>
            <a:r>
              <a:rPr lang="tr-TR" sz="3400" kern="0" dirty="0">
                <a:solidFill>
                  <a:srgbClr val="C00000"/>
                </a:solidFill>
                <a:cs typeface="Arial"/>
              </a:rPr>
              <a:t>Acute </a:t>
            </a:r>
            <a:r>
              <a:rPr lang="tr-TR" sz="3400" kern="0" dirty="0" err="1">
                <a:solidFill>
                  <a:srgbClr val="C00000"/>
                </a:solidFill>
                <a:cs typeface="Arial"/>
              </a:rPr>
              <a:t>myeloid</a:t>
            </a:r>
            <a:r>
              <a:rPr lang="tr-TR" sz="3400" kern="0" dirty="0">
                <a:solidFill>
                  <a:srgbClr val="C00000"/>
                </a:solidFill>
                <a:cs typeface="Arial"/>
              </a:rPr>
              <a:t> Leukemia</a:t>
            </a:r>
            <a:r>
              <a:rPr lang="en-US" sz="3400" kern="0" dirty="0">
                <a:solidFill>
                  <a:srgbClr val="C00000"/>
                </a:solidFill>
                <a:cs typeface="Arial"/>
              </a:rPr>
              <a:t>, </a:t>
            </a:r>
          </a:p>
        </p:txBody>
      </p:sp>
      <p:sp>
        <p:nvSpPr>
          <p:cNvPr id="18" name="17 Dikdörtgen"/>
          <p:cNvSpPr/>
          <p:nvPr/>
        </p:nvSpPr>
        <p:spPr>
          <a:xfrm>
            <a:off x="1752600" y="5867400"/>
            <a:ext cx="11277600" cy="400110"/>
          </a:xfrm>
          <a:prstGeom prst="rect">
            <a:avLst/>
          </a:prstGeom>
        </p:spPr>
        <p:txBody>
          <a:bodyPr wrap="square">
            <a:spAutoFit/>
          </a:bodyPr>
          <a:lstStyle/>
          <a:p>
            <a:r>
              <a:rPr lang="tr-TR" sz="2000" dirty="0"/>
              <a:t>ALLO– As post-</a:t>
            </a:r>
            <a:r>
              <a:rPr lang="tr-TR" sz="2000" dirty="0" err="1"/>
              <a:t>remission</a:t>
            </a:r>
            <a:r>
              <a:rPr lang="tr-TR" sz="2000" dirty="0"/>
              <a:t> </a:t>
            </a:r>
            <a:r>
              <a:rPr lang="tr-TR" sz="2000" dirty="0" err="1"/>
              <a:t>therapy</a:t>
            </a:r>
            <a:r>
              <a:rPr lang="tr-TR" sz="2000" dirty="0"/>
              <a:t> for </a:t>
            </a:r>
            <a:r>
              <a:rPr lang="tr-TR" sz="2000" dirty="0" err="1"/>
              <a:t>patients</a:t>
            </a:r>
            <a:r>
              <a:rPr lang="tr-TR" sz="2000" dirty="0"/>
              <a:t> in First (</a:t>
            </a:r>
            <a:r>
              <a:rPr lang="tr-TR" sz="2000" u="sng" dirty="0"/>
              <a:t>&gt;</a:t>
            </a:r>
            <a:r>
              <a:rPr lang="tr-TR" sz="2000" dirty="0"/>
              <a:t> standart risk)  </a:t>
            </a:r>
            <a:r>
              <a:rPr lang="tr-TR" sz="2000" dirty="0" err="1"/>
              <a:t>or</a:t>
            </a:r>
            <a:r>
              <a:rPr lang="tr-TR" sz="2000" dirty="0"/>
              <a:t> </a:t>
            </a:r>
            <a:r>
              <a:rPr lang="tr-TR" sz="2000" dirty="0" err="1"/>
              <a:t>subsequent</a:t>
            </a:r>
            <a:r>
              <a:rPr lang="tr-TR" sz="2000" dirty="0"/>
              <a:t> </a:t>
            </a:r>
            <a:r>
              <a:rPr lang="tr-TR" sz="2000" dirty="0" err="1"/>
              <a:t>remission</a:t>
            </a:r>
            <a:r>
              <a:rPr lang="tr-TR" sz="2000" dirty="0"/>
              <a:t>. </a:t>
            </a:r>
          </a:p>
        </p:txBody>
      </p:sp>
    </p:spTree>
    <p:extLst>
      <p:ext uri="{BB962C8B-B14F-4D97-AF65-F5344CB8AC3E}">
        <p14:creationId xmlns:p14="http://schemas.microsoft.com/office/powerpoint/2010/main" val="198016201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048000" y="1828800"/>
            <a:ext cx="5791200" cy="3733800"/>
          </a:xfrm>
          <a:prstGeom prst="rect">
            <a:avLst/>
          </a:prstGeom>
          <a:noFill/>
          <a:ln w="9525">
            <a:noFill/>
            <a:miter lim="800000"/>
            <a:headEnd/>
            <a:tailEnd/>
          </a:ln>
        </p:spPr>
      </p:pic>
      <p:sp>
        <p:nvSpPr>
          <p:cNvPr id="11" name="10 Metin kutusu"/>
          <p:cNvSpPr txBox="1"/>
          <p:nvPr/>
        </p:nvSpPr>
        <p:spPr>
          <a:xfrm>
            <a:off x="0" y="4"/>
            <a:ext cx="12192000" cy="1200308"/>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a:solidFill>
                  <a:srgbClr val="0F4480"/>
                </a:solidFill>
                <a:cs typeface="Arial"/>
              </a:rPr>
              <a:t>Survival after A</a:t>
            </a:r>
            <a:r>
              <a:rPr lang="tr-TR" sz="3600" b="1" kern="0" dirty="0" err="1">
                <a:solidFill>
                  <a:srgbClr val="0F4480"/>
                </a:solidFill>
                <a:cs typeface="Arial"/>
              </a:rPr>
              <a:t>llogeneic</a:t>
            </a:r>
            <a:r>
              <a:rPr lang="en-US" sz="3600" b="1" kern="0" dirty="0">
                <a:solidFill>
                  <a:srgbClr val="0F4480"/>
                </a:solidFill>
                <a:cs typeface="Arial"/>
              </a:rPr>
              <a:t> Transplants </a:t>
            </a:r>
          </a:p>
          <a:p>
            <a:pPr lvl="0" algn="ctr"/>
            <a:r>
              <a:rPr lang="tr-TR" sz="3600" spc="-5" dirty="0">
                <a:solidFill>
                  <a:srgbClr val="C00000"/>
                </a:solidFill>
              </a:rPr>
              <a:t>for </a:t>
            </a:r>
            <a:r>
              <a:rPr lang="tr-TR" sz="3600" spc="-5" dirty="0" err="1">
                <a:solidFill>
                  <a:srgbClr val="C00000"/>
                </a:solidFill>
              </a:rPr>
              <a:t>Myelodisplastic</a:t>
            </a:r>
            <a:r>
              <a:rPr lang="tr-TR" sz="3600" spc="-5" dirty="0">
                <a:solidFill>
                  <a:srgbClr val="C00000"/>
                </a:solidFill>
              </a:rPr>
              <a:t>  </a:t>
            </a:r>
            <a:r>
              <a:rPr lang="tr-TR" sz="3600" spc="-5" dirty="0" err="1">
                <a:solidFill>
                  <a:srgbClr val="C00000"/>
                </a:solidFill>
              </a:rPr>
              <a:t>Syndrome</a:t>
            </a:r>
            <a:r>
              <a:rPr lang="tr-TR" sz="3600" spc="-5" dirty="0">
                <a:solidFill>
                  <a:srgbClr val="C00000"/>
                </a:solidFill>
              </a:rPr>
              <a:t> (MDS)</a:t>
            </a:r>
            <a:r>
              <a:rPr lang="en-US" sz="3400" kern="0" dirty="0">
                <a:solidFill>
                  <a:srgbClr val="C00000"/>
                </a:solidFill>
                <a:cs typeface="Arial"/>
              </a:rPr>
              <a:t>, </a:t>
            </a:r>
          </a:p>
        </p:txBody>
      </p:sp>
      <p:sp>
        <p:nvSpPr>
          <p:cNvPr id="8" name="7 Dikdörtgen"/>
          <p:cNvSpPr/>
          <p:nvPr/>
        </p:nvSpPr>
        <p:spPr>
          <a:xfrm>
            <a:off x="2514600" y="5867400"/>
            <a:ext cx="6096000" cy="461665"/>
          </a:xfrm>
          <a:prstGeom prst="rect">
            <a:avLst/>
          </a:prstGeom>
        </p:spPr>
        <p:txBody>
          <a:bodyPr>
            <a:spAutoFit/>
          </a:bodyPr>
          <a:lstStyle/>
          <a:p>
            <a:r>
              <a:rPr lang="tr-TR" sz="2400" dirty="0"/>
              <a:t>ALLO; </a:t>
            </a:r>
            <a:r>
              <a:rPr lang="tr-TR" sz="2400" dirty="0" err="1"/>
              <a:t>Any</a:t>
            </a:r>
            <a:r>
              <a:rPr lang="tr-TR" sz="2400" dirty="0"/>
              <a:t> </a:t>
            </a:r>
            <a:r>
              <a:rPr lang="tr-TR" sz="2400" dirty="0" err="1"/>
              <a:t>intermediate</a:t>
            </a:r>
            <a:r>
              <a:rPr lang="tr-TR" sz="2400" dirty="0"/>
              <a:t>  </a:t>
            </a:r>
            <a:r>
              <a:rPr lang="tr-TR" sz="2400" dirty="0" err="1"/>
              <a:t>or</a:t>
            </a:r>
            <a:r>
              <a:rPr lang="tr-TR" sz="2400" dirty="0"/>
              <a:t> </a:t>
            </a:r>
            <a:r>
              <a:rPr lang="tr-TR" sz="2400" dirty="0" err="1"/>
              <a:t>high</a:t>
            </a:r>
            <a:r>
              <a:rPr lang="tr-TR" sz="2400" dirty="0"/>
              <a:t> risk </a:t>
            </a:r>
            <a:r>
              <a:rPr lang="tr-TR" sz="2400" dirty="0" err="1"/>
              <a:t>patients</a:t>
            </a:r>
            <a:endParaRPr lang="tr-TR" sz="2400" dirty="0"/>
          </a:p>
        </p:txBody>
      </p:sp>
      <p:pic>
        <p:nvPicPr>
          <p:cNvPr id="13" name="Picture 2"/>
          <p:cNvPicPr>
            <a:picLocks noChangeAspect="1" noChangeArrowheads="1"/>
          </p:cNvPicPr>
          <p:nvPr/>
        </p:nvPicPr>
        <p:blipFill>
          <a:blip r:embed="rId3" cstate="print"/>
          <a:srcRect/>
          <a:stretch>
            <a:fillRect/>
          </a:stretch>
        </p:blipFill>
        <p:spPr bwMode="auto">
          <a:xfrm>
            <a:off x="457200" y="5029200"/>
            <a:ext cx="1736725" cy="1417637"/>
          </a:xfrm>
          <a:prstGeom prst="rect">
            <a:avLst/>
          </a:prstGeom>
          <a:noFill/>
          <a:ln w="9525">
            <a:noFill/>
            <a:miter lim="800000"/>
            <a:headEnd/>
            <a:tailEnd/>
          </a:ln>
        </p:spPr>
      </p:pic>
    </p:spTree>
    <p:extLst>
      <p:ext uri="{BB962C8B-B14F-4D97-AF65-F5344CB8AC3E}">
        <p14:creationId xmlns:p14="http://schemas.microsoft.com/office/powerpoint/2010/main" val="281765302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2971800" y="1828800"/>
            <a:ext cx="5689599" cy="3352800"/>
          </a:xfrm>
          <a:prstGeom prst="rect">
            <a:avLst/>
          </a:prstGeom>
          <a:noFill/>
          <a:ln w="9525">
            <a:noFill/>
            <a:miter lim="800000"/>
            <a:headEnd/>
            <a:tailEnd/>
          </a:ln>
        </p:spPr>
      </p:pic>
      <p:pic>
        <p:nvPicPr>
          <p:cNvPr id="10" name="Picture 2"/>
          <p:cNvPicPr>
            <a:picLocks noChangeAspect="1" noChangeArrowheads="1"/>
          </p:cNvPicPr>
          <p:nvPr/>
        </p:nvPicPr>
        <p:blipFill>
          <a:blip r:embed="rId3" cstate="print"/>
          <a:srcRect/>
          <a:stretch>
            <a:fillRect/>
          </a:stretch>
        </p:blipFill>
        <p:spPr bwMode="auto">
          <a:xfrm>
            <a:off x="457200" y="5029200"/>
            <a:ext cx="1736725" cy="1417637"/>
          </a:xfrm>
          <a:prstGeom prst="rect">
            <a:avLst/>
          </a:prstGeom>
          <a:noFill/>
          <a:ln w="9525">
            <a:noFill/>
            <a:miter lim="800000"/>
            <a:headEnd/>
            <a:tailEnd/>
          </a:ln>
        </p:spPr>
      </p:pic>
      <p:sp>
        <p:nvSpPr>
          <p:cNvPr id="11" name="10 Metin kutusu"/>
          <p:cNvSpPr txBox="1"/>
          <p:nvPr/>
        </p:nvSpPr>
        <p:spPr>
          <a:xfrm>
            <a:off x="0" y="4"/>
            <a:ext cx="12192000" cy="1200308"/>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a:solidFill>
                  <a:srgbClr val="0F4480"/>
                </a:solidFill>
                <a:cs typeface="Arial"/>
              </a:rPr>
              <a:t>Survival after A</a:t>
            </a:r>
            <a:r>
              <a:rPr lang="tr-TR" sz="3600" b="1" kern="0" dirty="0" err="1">
                <a:solidFill>
                  <a:srgbClr val="0F4480"/>
                </a:solidFill>
                <a:cs typeface="Arial"/>
              </a:rPr>
              <a:t>llogeneic</a:t>
            </a:r>
            <a:r>
              <a:rPr lang="en-US" sz="3600" b="1" kern="0" dirty="0">
                <a:solidFill>
                  <a:srgbClr val="0F4480"/>
                </a:solidFill>
                <a:cs typeface="Arial"/>
              </a:rPr>
              <a:t> Transplants </a:t>
            </a:r>
          </a:p>
          <a:p>
            <a:pPr lvl="0" algn="ctr"/>
            <a:r>
              <a:rPr lang="tr-TR" sz="3600" spc="-5" dirty="0">
                <a:solidFill>
                  <a:srgbClr val="C00000"/>
                </a:solidFill>
              </a:rPr>
              <a:t>for Chronic Myeloid Leukemia (CML)</a:t>
            </a:r>
            <a:r>
              <a:rPr lang="en-US" sz="3400" kern="0" dirty="0">
                <a:solidFill>
                  <a:srgbClr val="C00000"/>
                </a:solidFill>
                <a:cs typeface="Arial"/>
              </a:rPr>
              <a:t>, </a:t>
            </a:r>
          </a:p>
        </p:txBody>
      </p:sp>
      <p:sp>
        <p:nvSpPr>
          <p:cNvPr id="8" name="7 Dikdörtgen"/>
          <p:cNvSpPr/>
          <p:nvPr/>
        </p:nvSpPr>
        <p:spPr>
          <a:xfrm>
            <a:off x="1524000" y="5867400"/>
            <a:ext cx="11582400" cy="369332"/>
          </a:xfrm>
          <a:prstGeom prst="rect">
            <a:avLst/>
          </a:prstGeom>
        </p:spPr>
        <p:txBody>
          <a:bodyPr wrap="square">
            <a:spAutoFit/>
          </a:bodyPr>
          <a:lstStyle/>
          <a:p>
            <a:r>
              <a:rPr lang="tr-TR" dirty="0"/>
              <a:t>ALLO; As </a:t>
            </a:r>
            <a:r>
              <a:rPr lang="tr-TR" dirty="0" err="1"/>
              <a:t>part</a:t>
            </a:r>
            <a:r>
              <a:rPr lang="tr-TR" dirty="0"/>
              <a:t> of the </a:t>
            </a:r>
            <a:r>
              <a:rPr lang="tr-TR" dirty="0" err="1"/>
              <a:t>initial</a:t>
            </a:r>
            <a:r>
              <a:rPr lang="tr-TR" dirty="0"/>
              <a:t> management of </a:t>
            </a:r>
            <a:r>
              <a:rPr lang="tr-TR" dirty="0" err="1"/>
              <a:t>patients</a:t>
            </a:r>
            <a:r>
              <a:rPr lang="tr-TR" dirty="0"/>
              <a:t> </a:t>
            </a:r>
            <a:r>
              <a:rPr lang="tr-TR" dirty="0" err="1"/>
              <a:t>with</a:t>
            </a:r>
            <a:r>
              <a:rPr lang="tr-TR" dirty="0"/>
              <a:t> AP </a:t>
            </a:r>
            <a:r>
              <a:rPr lang="tr-TR" dirty="0" err="1"/>
              <a:t>or</a:t>
            </a:r>
            <a:r>
              <a:rPr lang="tr-TR" dirty="0"/>
              <a:t> BP </a:t>
            </a:r>
            <a:r>
              <a:rPr lang="tr-TR" dirty="0" err="1"/>
              <a:t>or</a:t>
            </a:r>
            <a:r>
              <a:rPr lang="tr-TR" dirty="0"/>
              <a:t> resistant to the TKI, </a:t>
            </a:r>
          </a:p>
        </p:txBody>
      </p:sp>
    </p:spTree>
    <p:extLst>
      <p:ext uri="{BB962C8B-B14F-4D97-AF65-F5344CB8AC3E}">
        <p14:creationId xmlns:p14="http://schemas.microsoft.com/office/powerpoint/2010/main" val="33477043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2743200" y="1752600"/>
            <a:ext cx="5689600" cy="3962400"/>
          </a:xfrm>
          <a:prstGeom prst="rect">
            <a:avLst/>
          </a:prstGeom>
          <a:noFill/>
          <a:ln w="9525">
            <a:noFill/>
            <a:miter lim="800000"/>
            <a:headEnd/>
            <a:tailEnd/>
          </a:ln>
        </p:spPr>
      </p:pic>
      <p:sp>
        <p:nvSpPr>
          <p:cNvPr id="12" name="11 Metin kutusu"/>
          <p:cNvSpPr txBox="1"/>
          <p:nvPr/>
        </p:nvSpPr>
        <p:spPr>
          <a:xfrm>
            <a:off x="0" y="4"/>
            <a:ext cx="12192000" cy="1200308"/>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a:solidFill>
                  <a:srgbClr val="0F4480"/>
                </a:solidFill>
                <a:cs typeface="Arial"/>
              </a:rPr>
              <a:t>Survival after A</a:t>
            </a:r>
            <a:r>
              <a:rPr lang="tr-TR" sz="3600" b="1" kern="0" dirty="0" err="1">
                <a:solidFill>
                  <a:srgbClr val="0F4480"/>
                </a:solidFill>
                <a:cs typeface="Arial"/>
              </a:rPr>
              <a:t>llogeneic</a:t>
            </a:r>
            <a:r>
              <a:rPr lang="en-US" sz="3600" b="1" kern="0" dirty="0">
                <a:solidFill>
                  <a:srgbClr val="0F4480"/>
                </a:solidFill>
                <a:cs typeface="Arial"/>
              </a:rPr>
              <a:t> Transplants </a:t>
            </a:r>
          </a:p>
          <a:p>
            <a:pPr lvl="0" algn="ctr"/>
            <a:r>
              <a:rPr lang="tr-TR" sz="3600" spc="-5" dirty="0">
                <a:solidFill>
                  <a:srgbClr val="C00000"/>
                </a:solidFill>
              </a:rPr>
              <a:t>for Chronic </a:t>
            </a:r>
            <a:r>
              <a:rPr lang="tr-TR" sz="3600" spc="-5" dirty="0" err="1">
                <a:solidFill>
                  <a:srgbClr val="C00000"/>
                </a:solidFill>
              </a:rPr>
              <a:t>Lymhocytic</a:t>
            </a:r>
            <a:r>
              <a:rPr lang="tr-TR" sz="3600" spc="-5" dirty="0">
                <a:solidFill>
                  <a:srgbClr val="C00000"/>
                </a:solidFill>
              </a:rPr>
              <a:t> Leukemia(CLL)</a:t>
            </a:r>
            <a:r>
              <a:rPr lang="en-US" sz="3400" kern="0" dirty="0">
                <a:solidFill>
                  <a:srgbClr val="C00000"/>
                </a:solidFill>
                <a:cs typeface="Arial"/>
              </a:rPr>
              <a:t>, </a:t>
            </a:r>
          </a:p>
        </p:txBody>
      </p:sp>
      <p:pic>
        <p:nvPicPr>
          <p:cNvPr id="8" name="Picture 2"/>
          <p:cNvPicPr>
            <a:picLocks noChangeAspect="1" noChangeArrowheads="1"/>
          </p:cNvPicPr>
          <p:nvPr/>
        </p:nvPicPr>
        <p:blipFill>
          <a:blip r:embed="rId3" cstate="print"/>
          <a:srcRect/>
          <a:stretch>
            <a:fillRect/>
          </a:stretch>
        </p:blipFill>
        <p:spPr bwMode="auto">
          <a:xfrm>
            <a:off x="457200" y="5029200"/>
            <a:ext cx="1736725" cy="1417637"/>
          </a:xfrm>
          <a:prstGeom prst="rect">
            <a:avLst/>
          </a:prstGeom>
          <a:noFill/>
          <a:ln w="9525">
            <a:noFill/>
            <a:miter lim="800000"/>
            <a:headEnd/>
            <a:tailEnd/>
          </a:ln>
        </p:spPr>
      </p:pic>
      <p:sp>
        <p:nvSpPr>
          <p:cNvPr id="6" name="5 Dikdörtgen"/>
          <p:cNvSpPr/>
          <p:nvPr/>
        </p:nvSpPr>
        <p:spPr>
          <a:xfrm>
            <a:off x="1346200" y="6019800"/>
            <a:ext cx="10693400" cy="369332"/>
          </a:xfrm>
          <a:prstGeom prst="rect">
            <a:avLst/>
          </a:prstGeom>
        </p:spPr>
        <p:txBody>
          <a:bodyPr wrap="square">
            <a:spAutoFit/>
          </a:bodyPr>
          <a:lstStyle/>
          <a:p>
            <a:r>
              <a:rPr lang="tr-TR" dirty="0"/>
              <a:t>ALLO </a:t>
            </a:r>
            <a:r>
              <a:rPr lang="tr-TR" dirty="0" err="1"/>
              <a:t>for</a:t>
            </a:r>
            <a:r>
              <a:rPr lang="tr-TR" dirty="0"/>
              <a:t> </a:t>
            </a:r>
            <a:r>
              <a:rPr lang="tr-TR" dirty="0" err="1"/>
              <a:t>Patients</a:t>
            </a:r>
            <a:r>
              <a:rPr lang="tr-TR" dirty="0"/>
              <a:t> </a:t>
            </a:r>
            <a:r>
              <a:rPr lang="tr-TR" dirty="0" err="1"/>
              <a:t>refractory</a:t>
            </a:r>
            <a:r>
              <a:rPr lang="tr-TR" dirty="0"/>
              <a:t> to </a:t>
            </a:r>
            <a:r>
              <a:rPr lang="tr-TR" dirty="0" err="1"/>
              <a:t>or</a:t>
            </a:r>
            <a:r>
              <a:rPr lang="tr-TR" dirty="0"/>
              <a:t> </a:t>
            </a:r>
            <a:r>
              <a:rPr lang="tr-TR" dirty="0" err="1"/>
              <a:t>relapsing</a:t>
            </a:r>
            <a:r>
              <a:rPr lang="tr-TR" dirty="0"/>
              <a:t> </a:t>
            </a:r>
            <a:r>
              <a:rPr lang="tr-TR" dirty="0" err="1"/>
              <a:t>after</a:t>
            </a:r>
            <a:r>
              <a:rPr lang="tr-TR" dirty="0"/>
              <a:t> </a:t>
            </a:r>
            <a:r>
              <a:rPr lang="tr-TR" dirty="0" err="1"/>
              <a:t>Tx</a:t>
            </a:r>
            <a:r>
              <a:rPr lang="tr-TR" dirty="0"/>
              <a:t> </a:t>
            </a:r>
            <a:r>
              <a:rPr lang="tr-TR" dirty="0" err="1"/>
              <a:t>with</a:t>
            </a:r>
            <a:r>
              <a:rPr lang="tr-TR" dirty="0"/>
              <a:t> fludarabine </a:t>
            </a:r>
            <a:r>
              <a:rPr lang="tr-TR" dirty="0" err="1"/>
              <a:t>containing</a:t>
            </a:r>
            <a:r>
              <a:rPr lang="tr-TR" dirty="0"/>
              <a:t> </a:t>
            </a:r>
            <a:r>
              <a:rPr lang="tr-TR" dirty="0" err="1"/>
              <a:t>regimens</a:t>
            </a:r>
            <a:endParaRPr lang="tr-TR" dirty="0"/>
          </a:p>
        </p:txBody>
      </p:sp>
    </p:spTree>
    <p:extLst>
      <p:ext uri="{BB962C8B-B14F-4D97-AF65-F5344CB8AC3E}">
        <p14:creationId xmlns:p14="http://schemas.microsoft.com/office/powerpoint/2010/main" val="307853144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2133600" y="1905000"/>
            <a:ext cx="7010400" cy="3733800"/>
          </a:xfrm>
          <a:prstGeom prst="rect">
            <a:avLst/>
          </a:prstGeom>
          <a:noFill/>
          <a:ln w="9525">
            <a:noFill/>
            <a:miter lim="800000"/>
            <a:headEnd/>
            <a:tailEnd/>
          </a:ln>
        </p:spPr>
      </p:pic>
      <p:pic>
        <p:nvPicPr>
          <p:cNvPr id="11" name="Picture 2"/>
          <p:cNvPicPr>
            <a:picLocks noChangeAspect="1" noChangeArrowheads="1"/>
          </p:cNvPicPr>
          <p:nvPr/>
        </p:nvPicPr>
        <p:blipFill>
          <a:blip r:embed="rId3" cstate="print"/>
          <a:srcRect/>
          <a:stretch>
            <a:fillRect/>
          </a:stretch>
        </p:blipFill>
        <p:spPr bwMode="auto">
          <a:xfrm>
            <a:off x="457200" y="5029200"/>
            <a:ext cx="1736725" cy="1417637"/>
          </a:xfrm>
          <a:prstGeom prst="rect">
            <a:avLst/>
          </a:prstGeom>
          <a:noFill/>
          <a:ln w="9525">
            <a:noFill/>
            <a:miter lim="800000"/>
            <a:headEnd/>
            <a:tailEnd/>
          </a:ln>
        </p:spPr>
      </p:pic>
      <p:sp>
        <p:nvSpPr>
          <p:cNvPr id="12" name="11 Metin kutusu"/>
          <p:cNvSpPr txBox="1"/>
          <p:nvPr/>
        </p:nvSpPr>
        <p:spPr>
          <a:xfrm>
            <a:off x="0" y="4"/>
            <a:ext cx="12192000" cy="1200308"/>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a:solidFill>
                  <a:srgbClr val="0F4480"/>
                </a:solidFill>
                <a:cs typeface="Arial"/>
              </a:rPr>
              <a:t>Survival after A</a:t>
            </a:r>
            <a:r>
              <a:rPr lang="tr-TR" sz="3600" b="1" kern="0" dirty="0" err="1">
                <a:solidFill>
                  <a:srgbClr val="0F4480"/>
                </a:solidFill>
                <a:cs typeface="Arial"/>
              </a:rPr>
              <a:t>llogeneic</a:t>
            </a:r>
            <a:r>
              <a:rPr lang="en-US" sz="3600" b="1" kern="0" dirty="0">
                <a:solidFill>
                  <a:srgbClr val="0F4480"/>
                </a:solidFill>
                <a:cs typeface="Arial"/>
              </a:rPr>
              <a:t> Transplants </a:t>
            </a:r>
          </a:p>
          <a:p>
            <a:pPr lvl="0" algn="ctr"/>
            <a:r>
              <a:rPr lang="tr-TR" sz="3600" spc="-5" dirty="0">
                <a:solidFill>
                  <a:srgbClr val="C00000"/>
                </a:solidFill>
              </a:rPr>
              <a:t>for Hodgkin Lymphoma (HL)</a:t>
            </a:r>
            <a:r>
              <a:rPr lang="en-US" sz="3400" kern="0" dirty="0">
                <a:solidFill>
                  <a:srgbClr val="C00000"/>
                </a:solidFill>
                <a:cs typeface="Arial"/>
              </a:rPr>
              <a:t>, </a:t>
            </a:r>
          </a:p>
        </p:txBody>
      </p:sp>
      <p:sp>
        <p:nvSpPr>
          <p:cNvPr id="6" name="5 Dikdörtgen"/>
          <p:cNvSpPr/>
          <p:nvPr/>
        </p:nvSpPr>
        <p:spPr>
          <a:xfrm>
            <a:off x="1295400" y="5791200"/>
            <a:ext cx="8534400" cy="707886"/>
          </a:xfrm>
          <a:prstGeom prst="rect">
            <a:avLst/>
          </a:prstGeom>
        </p:spPr>
        <p:txBody>
          <a:bodyPr wrap="square">
            <a:spAutoFit/>
          </a:bodyPr>
          <a:lstStyle/>
          <a:p>
            <a:r>
              <a:rPr lang="tr-TR" sz="2000" dirty="0"/>
              <a:t>          A</a:t>
            </a:r>
            <a:r>
              <a:rPr lang="en-US" sz="2000" dirty="0" err="1"/>
              <a:t>llo</a:t>
            </a:r>
            <a:r>
              <a:rPr lang="en-US" sz="2000" dirty="0"/>
              <a:t>-HSCT can be considered as the standard treatment option in eligible patients with sensitive relapse after auto-HSCT (S).</a:t>
            </a:r>
          </a:p>
        </p:txBody>
      </p:sp>
    </p:spTree>
    <p:extLst>
      <p:ext uri="{BB962C8B-B14F-4D97-AF65-F5344CB8AC3E}">
        <p14:creationId xmlns:p14="http://schemas.microsoft.com/office/powerpoint/2010/main" val="280251221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srcRect/>
          <a:stretch>
            <a:fillRect/>
          </a:stretch>
        </p:blipFill>
        <p:spPr bwMode="auto">
          <a:xfrm>
            <a:off x="838200" y="2362200"/>
            <a:ext cx="3276600" cy="2438400"/>
          </a:xfrm>
          <a:prstGeom prst="rect">
            <a:avLst/>
          </a:prstGeom>
          <a:noFill/>
          <a:ln w="9525">
            <a:noFill/>
            <a:miter lim="800000"/>
            <a:headEnd/>
            <a:tailEnd/>
          </a:ln>
        </p:spPr>
      </p:pic>
      <p:pic>
        <p:nvPicPr>
          <p:cNvPr id="4100" name="Picture 4"/>
          <p:cNvPicPr>
            <a:picLocks noChangeAspect="1" noChangeArrowheads="1"/>
          </p:cNvPicPr>
          <p:nvPr/>
        </p:nvPicPr>
        <p:blipFill>
          <a:blip r:embed="rId3" cstate="print"/>
          <a:srcRect/>
          <a:stretch>
            <a:fillRect/>
          </a:stretch>
        </p:blipFill>
        <p:spPr bwMode="auto">
          <a:xfrm>
            <a:off x="8077200" y="2362200"/>
            <a:ext cx="3429000" cy="2438400"/>
          </a:xfrm>
          <a:prstGeom prst="rect">
            <a:avLst/>
          </a:prstGeom>
          <a:noFill/>
          <a:ln w="9525">
            <a:noFill/>
            <a:miter lim="800000"/>
            <a:headEnd/>
            <a:tailEnd/>
          </a:ln>
        </p:spPr>
      </p:pic>
      <p:pic>
        <p:nvPicPr>
          <p:cNvPr id="4101" name="Picture 5"/>
          <p:cNvPicPr>
            <a:picLocks noChangeAspect="1" noChangeArrowheads="1"/>
          </p:cNvPicPr>
          <p:nvPr/>
        </p:nvPicPr>
        <p:blipFill>
          <a:blip r:embed="rId4" cstate="print"/>
          <a:srcRect/>
          <a:stretch>
            <a:fillRect/>
          </a:stretch>
        </p:blipFill>
        <p:spPr bwMode="auto">
          <a:xfrm>
            <a:off x="9296400" y="4876800"/>
            <a:ext cx="1123950" cy="275604"/>
          </a:xfrm>
          <a:prstGeom prst="rect">
            <a:avLst/>
          </a:prstGeom>
          <a:noFill/>
          <a:ln w="9525">
            <a:noFill/>
            <a:miter lim="800000"/>
            <a:headEnd/>
            <a:tailEnd/>
          </a:ln>
        </p:spPr>
      </p:pic>
      <p:pic>
        <p:nvPicPr>
          <p:cNvPr id="4103" name="Picture 7"/>
          <p:cNvPicPr>
            <a:picLocks noChangeAspect="1" noChangeArrowheads="1"/>
          </p:cNvPicPr>
          <p:nvPr/>
        </p:nvPicPr>
        <p:blipFill>
          <a:blip r:embed="rId5" cstate="print"/>
          <a:srcRect/>
          <a:stretch>
            <a:fillRect/>
          </a:stretch>
        </p:blipFill>
        <p:spPr bwMode="auto">
          <a:xfrm>
            <a:off x="2209800" y="4876800"/>
            <a:ext cx="1338263" cy="242208"/>
          </a:xfrm>
          <a:prstGeom prst="rect">
            <a:avLst/>
          </a:prstGeom>
          <a:noFill/>
          <a:ln w="9525">
            <a:noFill/>
            <a:miter lim="800000"/>
            <a:headEnd/>
            <a:tailEnd/>
          </a:ln>
        </p:spPr>
      </p:pic>
      <p:pic>
        <p:nvPicPr>
          <p:cNvPr id="10" name="Picture 4"/>
          <p:cNvPicPr>
            <a:picLocks noChangeAspect="1" noChangeArrowheads="1"/>
          </p:cNvPicPr>
          <p:nvPr/>
        </p:nvPicPr>
        <p:blipFill>
          <a:blip r:embed="rId6" cstate="print"/>
          <a:srcRect/>
          <a:stretch>
            <a:fillRect/>
          </a:stretch>
        </p:blipFill>
        <p:spPr bwMode="auto">
          <a:xfrm>
            <a:off x="4800600" y="2286000"/>
            <a:ext cx="3048000" cy="2514600"/>
          </a:xfrm>
          <a:prstGeom prst="rect">
            <a:avLst/>
          </a:prstGeom>
          <a:noFill/>
          <a:ln w="9525">
            <a:noFill/>
            <a:miter lim="800000"/>
            <a:headEnd/>
            <a:tailEnd/>
          </a:ln>
        </p:spPr>
      </p:pic>
      <p:pic>
        <p:nvPicPr>
          <p:cNvPr id="11" name="Picture 8"/>
          <p:cNvPicPr>
            <a:picLocks noChangeAspect="1" noChangeArrowheads="1"/>
          </p:cNvPicPr>
          <p:nvPr/>
        </p:nvPicPr>
        <p:blipFill>
          <a:blip r:embed="rId7" cstate="print"/>
          <a:srcRect/>
          <a:stretch>
            <a:fillRect/>
          </a:stretch>
        </p:blipFill>
        <p:spPr bwMode="auto">
          <a:xfrm>
            <a:off x="5486400" y="4800600"/>
            <a:ext cx="1295400" cy="361244"/>
          </a:xfrm>
          <a:prstGeom prst="rect">
            <a:avLst/>
          </a:prstGeom>
          <a:noFill/>
          <a:ln w="9525">
            <a:noFill/>
            <a:miter lim="800000"/>
            <a:headEnd/>
            <a:tailEnd/>
          </a:ln>
        </p:spPr>
      </p:pic>
      <p:pic>
        <p:nvPicPr>
          <p:cNvPr id="16" name="Picture 2"/>
          <p:cNvPicPr>
            <a:picLocks noChangeAspect="1" noChangeArrowheads="1"/>
          </p:cNvPicPr>
          <p:nvPr/>
        </p:nvPicPr>
        <p:blipFill>
          <a:blip r:embed="rId8" cstate="print"/>
          <a:srcRect/>
          <a:stretch>
            <a:fillRect/>
          </a:stretch>
        </p:blipFill>
        <p:spPr bwMode="auto">
          <a:xfrm>
            <a:off x="457200" y="5029200"/>
            <a:ext cx="1736725" cy="1417637"/>
          </a:xfrm>
          <a:prstGeom prst="rect">
            <a:avLst/>
          </a:prstGeom>
          <a:noFill/>
          <a:ln w="9525">
            <a:noFill/>
            <a:miter lim="800000"/>
            <a:headEnd/>
            <a:tailEnd/>
          </a:ln>
        </p:spPr>
      </p:pic>
      <p:sp>
        <p:nvSpPr>
          <p:cNvPr id="17" name="16 Metin kutusu"/>
          <p:cNvSpPr txBox="1"/>
          <p:nvPr/>
        </p:nvSpPr>
        <p:spPr>
          <a:xfrm>
            <a:off x="0" y="4"/>
            <a:ext cx="12192000" cy="1200308"/>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a:solidFill>
                  <a:srgbClr val="0F4480"/>
                </a:solidFill>
                <a:cs typeface="Arial"/>
              </a:rPr>
              <a:t>Survival after A</a:t>
            </a:r>
            <a:r>
              <a:rPr lang="tr-TR" sz="3600" b="1" kern="0" dirty="0" err="1">
                <a:solidFill>
                  <a:srgbClr val="0F4480"/>
                </a:solidFill>
                <a:cs typeface="Arial"/>
              </a:rPr>
              <a:t>llogeneic</a:t>
            </a:r>
            <a:r>
              <a:rPr lang="en-US" sz="3600" b="1" kern="0" dirty="0">
                <a:solidFill>
                  <a:srgbClr val="0F4480"/>
                </a:solidFill>
                <a:cs typeface="Arial"/>
              </a:rPr>
              <a:t> Transplants </a:t>
            </a:r>
          </a:p>
          <a:p>
            <a:pPr lvl="0" algn="ctr"/>
            <a:r>
              <a:rPr lang="tr-TR" sz="3600" spc="-5" dirty="0">
                <a:solidFill>
                  <a:srgbClr val="C00000"/>
                </a:solidFill>
              </a:rPr>
              <a:t>for Non-</a:t>
            </a:r>
            <a:r>
              <a:rPr lang="tr-TR" sz="3600" spc="-5" dirty="0" err="1">
                <a:solidFill>
                  <a:srgbClr val="C00000"/>
                </a:solidFill>
              </a:rPr>
              <a:t>HodgkinLymphoma</a:t>
            </a:r>
            <a:r>
              <a:rPr lang="tr-TR" sz="3600" spc="-5" dirty="0">
                <a:solidFill>
                  <a:srgbClr val="C00000"/>
                </a:solidFill>
              </a:rPr>
              <a:t> (NHL)</a:t>
            </a:r>
            <a:r>
              <a:rPr lang="en-US" sz="3400" kern="0" dirty="0">
                <a:solidFill>
                  <a:srgbClr val="C00000"/>
                </a:solidFill>
                <a:cs typeface="Arial"/>
              </a:rPr>
              <a:t>, </a:t>
            </a:r>
          </a:p>
        </p:txBody>
      </p:sp>
      <p:sp>
        <p:nvSpPr>
          <p:cNvPr id="18" name="17 Dikdörtgen"/>
          <p:cNvSpPr/>
          <p:nvPr/>
        </p:nvSpPr>
        <p:spPr>
          <a:xfrm>
            <a:off x="9601200" y="4800600"/>
            <a:ext cx="1676400"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13 Dikdörtgen"/>
          <p:cNvSpPr/>
          <p:nvPr/>
        </p:nvSpPr>
        <p:spPr>
          <a:xfrm>
            <a:off x="1447800" y="5943600"/>
            <a:ext cx="10058400" cy="369332"/>
          </a:xfrm>
          <a:prstGeom prst="rect">
            <a:avLst/>
          </a:prstGeom>
          <a:ln>
            <a:noFill/>
          </a:ln>
        </p:spPr>
        <p:txBody>
          <a:bodyPr wrap="square">
            <a:spAutoFit/>
          </a:bodyPr>
          <a:lstStyle/>
          <a:p>
            <a:r>
              <a:rPr lang="en-US" dirty="0"/>
              <a:t>ALLO-HSCT for LYMHOMAS should be considered </a:t>
            </a:r>
            <a:r>
              <a:rPr lang="en-US" dirty="0" err="1"/>
              <a:t>chemosensitive</a:t>
            </a:r>
            <a:r>
              <a:rPr lang="en-US" dirty="0"/>
              <a:t> relapse  after  AUTO  (CO).</a:t>
            </a:r>
          </a:p>
        </p:txBody>
      </p:sp>
    </p:spTree>
    <p:extLst>
      <p:ext uri="{BB962C8B-B14F-4D97-AF65-F5344CB8AC3E}">
        <p14:creationId xmlns:p14="http://schemas.microsoft.com/office/powerpoint/2010/main" val="306865661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8 Grup"/>
          <p:cNvGrpSpPr/>
          <p:nvPr/>
        </p:nvGrpSpPr>
        <p:grpSpPr>
          <a:xfrm>
            <a:off x="6324600" y="1752600"/>
            <a:ext cx="4394200" cy="3352800"/>
            <a:chOff x="457200" y="1752600"/>
            <a:chExt cx="4248150" cy="2619375"/>
          </a:xfrm>
        </p:grpSpPr>
        <p:pic>
          <p:nvPicPr>
            <p:cNvPr id="5122" name="Picture 2"/>
            <p:cNvPicPr>
              <a:picLocks noChangeAspect="1" noChangeArrowheads="1"/>
            </p:cNvPicPr>
            <p:nvPr/>
          </p:nvPicPr>
          <p:blipFill>
            <a:blip r:embed="rId2" cstate="print"/>
            <a:srcRect/>
            <a:stretch>
              <a:fillRect/>
            </a:stretch>
          </p:blipFill>
          <p:spPr bwMode="auto">
            <a:xfrm>
              <a:off x="457200" y="1752600"/>
              <a:ext cx="4248150" cy="2619375"/>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990600" y="3048000"/>
              <a:ext cx="2571750" cy="200025"/>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1981200" y="3352800"/>
              <a:ext cx="771525" cy="161925"/>
            </a:xfrm>
            <a:prstGeom prst="rect">
              <a:avLst/>
            </a:prstGeom>
            <a:noFill/>
            <a:ln w="9525">
              <a:noFill/>
              <a:miter lim="800000"/>
              <a:headEnd/>
              <a:tailEnd/>
            </a:ln>
          </p:spPr>
        </p:pic>
      </p:grpSp>
      <p:pic>
        <p:nvPicPr>
          <p:cNvPr id="5126" name="Picture 6"/>
          <p:cNvPicPr>
            <a:picLocks noChangeAspect="1" noChangeArrowheads="1"/>
          </p:cNvPicPr>
          <p:nvPr/>
        </p:nvPicPr>
        <p:blipFill>
          <a:blip r:embed="rId5" cstate="print"/>
          <a:srcRect/>
          <a:stretch>
            <a:fillRect/>
          </a:stretch>
        </p:blipFill>
        <p:spPr bwMode="auto">
          <a:xfrm>
            <a:off x="1295400" y="1828800"/>
            <a:ext cx="4368800" cy="3124200"/>
          </a:xfrm>
          <a:prstGeom prst="rect">
            <a:avLst/>
          </a:prstGeom>
          <a:noFill/>
          <a:ln w="9525">
            <a:noFill/>
            <a:miter lim="800000"/>
            <a:headEnd/>
            <a:tailEnd/>
          </a:ln>
        </p:spPr>
      </p:pic>
      <p:sp>
        <p:nvSpPr>
          <p:cNvPr id="16" name="15 Metin kutusu"/>
          <p:cNvSpPr txBox="1"/>
          <p:nvPr/>
        </p:nvSpPr>
        <p:spPr>
          <a:xfrm>
            <a:off x="0" y="4"/>
            <a:ext cx="12192000" cy="1200308"/>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a:solidFill>
                  <a:srgbClr val="0F4480"/>
                </a:solidFill>
                <a:cs typeface="Arial"/>
              </a:rPr>
              <a:t>Survival after A</a:t>
            </a:r>
            <a:r>
              <a:rPr lang="tr-TR" sz="3600" b="1" kern="0" dirty="0" err="1">
                <a:solidFill>
                  <a:srgbClr val="0F4480"/>
                </a:solidFill>
                <a:cs typeface="Arial"/>
              </a:rPr>
              <a:t>llogeneic</a:t>
            </a:r>
            <a:r>
              <a:rPr lang="en-US" sz="3600" b="1" kern="0" dirty="0">
                <a:solidFill>
                  <a:srgbClr val="0F4480"/>
                </a:solidFill>
                <a:cs typeface="Arial"/>
              </a:rPr>
              <a:t> Transplants </a:t>
            </a:r>
          </a:p>
          <a:p>
            <a:pPr lvl="0" algn="ctr"/>
            <a:r>
              <a:rPr lang="tr-TR" sz="3600" spc="-5" dirty="0">
                <a:solidFill>
                  <a:srgbClr val="C00000"/>
                </a:solidFill>
              </a:rPr>
              <a:t>for Aplastic Anemia (AA)</a:t>
            </a:r>
            <a:r>
              <a:rPr lang="en-US" sz="3400" kern="0" dirty="0">
                <a:solidFill>
                  <a:srgbClr val="C00000"/>
                </a:solidFill>
                <a:cs typeface="Arial"/>
              </a:rPr>
              <a:t>, </a:t>
            </a:r>
          </a:p>
        </p:txBody>
      </p:sp>
      <p:pic>
        <p:nvPicPr>
          <p:cNvPr id="15" name="Picture 2"/>
          <p:cNvPicPr>
            <a:picLocks noChangeAspect="1" noChangeArrowheads="1"/>
          </p:cNvPicPr>
          <p:nvPr/>
        </p:nvPicPr>
        <p:blipFill>
          <a:blip r:embed="rId6" cstate="print"/>
          <a:srcRect/>
          <a:stretch>
            <a:fillRect/>
          </a:stretch>
        </p:blipFill>
        <p:spPr bwMode="auto">
          <a:xfrm>
            <a:off x="457200" y="5029200"/>
            <a:ext cx="1736725" cy="1417637"/>
          </a:xfrm>
          <a:prstGeom prst="rect">
            <a:avLst/>
          </a:prstGeom>
          <a:noFill/>
          <a:ln w="9525">
            <a:noFill/>
            <a:miter lim="800000"/>
            <a:headEnd/>
            <a:tailEnd/>
          </a:ln>
        </p:spPr>
      </p:pic>
      <p:sp>
        <p:nvSpPr>
          <p:cNvPr id="13" name="12 Dikdörtgen"/>
          <p:cNvSpPr/>
          <p:nvPr/>
        </p:nvSpPr>
        <p:spPr>
          <a:xfrm>
            <a:off x="1803400" y="5867400"/>
            <a:ext cx="11379200" cy="369332"/>
          </a:xfrm>
          <a:prstGeom prst="rect">
            <a:avLst/>
          </a:prstGeom>
        </p:spPr>
        <p:txBody>
          <a:bodyPr wrap="square">
            <a:spAutoFit/>
          </a:bodyPr>
          <a:lstStyle/>
          <a:p>
            <a:r>
              <a:rPr lang="tr-TR" dirty="0"/>
              <a:t>ALLO  </a:t>
            </a:r>
            <a:r>
              <a:rPr lang="en-US" dirty="0" err="1"/>
              <a:t>fo</a:t>
            </a:r>
            <a:r>
              <a:rPr lang="tr-TR" dirty="0"/>
              <a:t> </a:t>
            </a:r>
            <a:r>
              <a:rPr lang="en-US" dirty="0"/>
              <a:t>patients with SAA </a:t>
            </a:r>
            <a:r>
              <a:rPr lang="tr-TR" dirty="0"/>
              <a:t> AND  FANCONI  </a:t>
            </a:r>
            <a:r>
              <a:rPr lang="en-US" dirty="0"/>
              <a:t>who have a </a:t>
            </a:r>
            <a:r>
              <a:rPr lang="tr-TR" dirty="0" err="1"/>
              <a:t>well</a:t>
            </a:r>
            <a:r>
              <a:rPr lang="tr-TR" dirty="0"/>
              <a:t> </a:t>
            </a:r>
            <a:r>
              <a:rPr lang="en-US" dirty="0"/>
              <a:t>matched sibling</a:t>
            </a:r>
            <a:r>
              <a:rPr lang="tr-TR" dirty="0"/>
              <a:t> </a:t>
            </a:r>
            <a:r>
              <a:rPr lang="tr-TR" dirty="0" err="1"/>
              <a:t>donor</a:t>
            </a:r>
            <a:r>
              <a:rPr lang="tr-TR" dirty="0"/>
              <a:t> (S)</a:t>
            </a:r>
          </a:p>
        </p:txBody>
      </p:sp>
    </p:spTree>
    <p:extLst>
      <p:ext uri="{BB962C8B-B14F-4D97-AF65-F5344CB8AC3E}">
        <p14:creationId xmlns:p14="http://schemas.microsoft.com/office/powerpoint/2010/main" val="4228415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rcRect/>
          <a:stretch>
            <a:fillRect/>
          </a:stretch>
        </p:blipFill>
        <p:spPr bwMode="auto">
          <a:xfrm>
            <a:off x="1600200" y="1905000"/>
            <a:ext cx="5283200" cy="3352800"/>
          </a:xfrm>
          <a:prstGeom prst="rect">
            <a:avLst/>
          </a:prstGeom>
          <a:noFill/>
          <a:ln w="9525">
            <a:noFill/>
            <a:miter lim="800000"/>
            <a:headEnd/>
            <a:tailEnd/>
          </a:ln>
        </p:spPr>
      </p:pic>
      <p:pic>
        <p:nvPicPr>
          <p:cNvPr id="6148" name="Picture 4"/>
          <p:cNvPicPr>
            <a:picLocks noChangeAspect="1" noChangeArrowheads="1"/>
          </p:cNvPicPr>
          <p:nvPr/>
        </p:nvPicPr>
        <p:blipFill>
          <a:blip r:embed="rId4" cstate="print"/>
          <a:srcRect/>
          <a:stretch>
            <a:fillRect/>
          </a:stretch>
        </p:blipFill>
        <p:spPr bwMode="auto">
          <a:xfrm>
            <a:off x="7010400" y="1828800"/>
            <a:ext cx="4546600" cy="3400428"/>
          </a:xfrm>
          <a:prstGeom prst="rect">
            <a:avLst/>
          </a:prstGeom>
          <a:noFill/>
          <a:ln w="9525">
            <a:noFill/>
            <a:miter lim="800000"/>
            <a:headEnd/>
            <a:tailEnd/>
          </a:ln>
        </p:spPr>
      </p:pic>
      <p:sp>
        <p:nvSpPr>
          <p:cNvPr id="13" name="12 Metin kutusu"/>
          <p:cNvSpPr txBox="1"/>
          <p:nvPr/>
        </p:nvSpPr>
        <p:spPr>
          <a:xfrm>
            <a:off x="0" y="4"/>
            <a:ext cx="12192000" cy="1200308"/>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a:solidFill>
                  <a:srgbClr val="0F4480"/>
                </a:solidFill>
                <a:cs typeface="Arial"/>
              </a:rPr>
              <a:t>Survival after A</a:t>
            </a:r>
            <a:r>
              <a:rPr lang="tr-TR" sz="3600" b="1" kern="0" dirty="0" err="1">
                <a:solidFill>
                  <a:srgbClr val="0F4480"/>
                </a:solidFill>
                <a:cs typeface="Arial"/>
              </a:rPr>
              <a:t>llogeneic</a:t>
            </a:r>
            <a:r>
              <a:rPr lang="en-US" sz="3600" b="1" kern="0" dirty="0">
                <a:solidFill>
                  <a:srgbClr val="0F4480"/>
                </a:solidFill>
                <a:cs typeface="Arial"/>
              </a:rPr>
              <a:t> Transplants </a:t>
            </a:r>
          </a:p>
          <a:p>
            <a:pPr lvl="0" algn="ctr"/>
            <a:r>
              <a:rPr lang="tr-TR" sz="3600" spc="-5" dirty="0">
                <a:solidFill>
                  <a:srgbClr val="C00000"/>
                </a:solidFill>
              </a:rPr>
              <a:t>for Benign Hematologic Diseases (BHD)</a:t>
            </a:r>
            <a:r>
              <a:rPr lang="en-US" sz="3400" kern="0" dirty="0">
                <a:solidFill>
                  <a:srgbClr val="C00000"/>
                </a:solidFill>
                <a:cs typeface="Arial"/>
              </a:rPr>
              <a:t>, </a:t>
            </a:r>
          </a:p>
        </p:txBody>
      </p:sp>
      <p:pic>
        <p:nvPicPr>
          <p:cNvPr id="11" name="Picture 2"/>
          <p:cNvPicPr>
            <a:picLocks noChangeAspect="1" noChangeArrowheads="1"/>
          </p:cNvPicPr>
          <p:nvPr/>
        </p:nvPicPr>
        <p:blipFill>
          <a:blip r:embed="rId5" cstate="print"/>
          <a:srcRect/>
          <a:stretch>
            <a:fillRect/>
          </a:stretch>
        </p:blipFill>
        <p:spPr bwMode="auto">
          <a:xfrm>
            <a:off x="457200" y="5029200"/>
            <a:ext cx="1736725" cy="1417637"/>
          </a:xfrm>
          <a:prstGeom prst="rect">
            <a:avLst/>
          </a:prstGeom>
          <a:noFill/>
          <a:ln w="9525">
            <a:noFill/>
            <a:miter lim="800000"/>
            <a:headEnd/>
            <a:tailEnd/>
          </a:ln>
        </p:spPr>
      </p:pic>
      <p:sp>
        <p:nvSpPr>
          <p:cNvPr id="17" name="16 Dikdörtgen"/>
          <p:cNvSpPr/>
          <p:nvPr/>
        </p:nvSpPr>
        <p:spPr>
          <a:xfrm>
            <a:off x="1524000" y="5867400"/>
            <a:ext cx="11480800" cy="423449"/>
          </a:xfrm>
          <a:prstGeom prst="rect">
            <a:avLst/>
          </a:prstGeom>
        </p:spPr>
        <p:txBody>
          <a:bodyPr wrap="square">
            <a:spAutoFit/>
          </a:bodyPr>
          <a:lstStyle/>
          <a:p>
            <a:pPr>
              <a:lnSpc>
                <a:spcPct val="150000"/>
              </a:lnSpc>
              <a:buFont typeface="Wingdings" pitchFamily="2" charset="2"/>
              <a:buChar char="Ø"/>
            </a:pPr>
            <a:r>
              <a:rPr lang="en-US" sz="1600" dirty="0" err="1"/>
              <a:t>Allo</a:t>
            </a:r>
            <a:r>
              <a:rPr lang="en-US" sz="1600" dirty="0"/>
              <a:t>-HSCT from a </a:t>
            </a:r>
            <a:r>
              <a:rPr lang="tr-TR" sz="1600" dirty="0"/>
              <a:t> </a:t>
            </a:r>
            <a:r>
              <a:rPr lang="en-US" sz="1600" dirty="0"/>
              <a:t>related </a:t>
            </a:r>
            <a:r>
              <a:rPr lang="tr-TR" sz="1600" dirty="0"/>
              <a:t> </a:t>
            </a:r>
            <a:r>
              <a:rPr lang="en-US" sz="1600" dirty="0"/>
              <a:t>sibling</a:t>
            </a:r>
            <a:r>
              <a:rPr lang="tr-TR" sz="1600" dirty="0"/>
              <a:t> OR </a:t>
            </a:r>
            <a:r>
              <a:rPr lang="en-US" sz="1600" dirty="0"/>
              <a:t> </a:t>
            </a:r>
            <a:r>
              <a:rPr lang="tr-TR" sz="1600" dirty="0"/>
              <a:t> </a:t>
            </a:r>
            <a:r>
              <a:rPr lang="en-US" sz="1600" dirty="0"/>
              <a:t>CB</a:t>
            </a:r>
            <a:r>
              <a:rPr lang="tr-TR" sz="1600" dirty="0"/>
              <a:t> </a:t>
            </a:r>
            <a:r>
              <a:rPr lang="en-US" sz="1600" dirty="0"/>
              <a:t> donor </a:t>
            </a:r>
            <a:r>
              <a:rPr lang="tr-TR" sz="1600" dirty="0"/>
              <a:t> (S)</a:t>
            </a:r>
            <a:r>
              <a:rPr lang="en-US" sz="1600" dirty="0"/>
              <a:t> unrelated </a:t>
            </a:r>
            <a:r>
              <a:rPr lang="tr-TR" sz="1600" dirty="0" err="1"/>
              <a:t>or</a:t>
            </a:r>
            <a:r>
              <a:rPr lang="tr-TR" sz="1600" dirty="0"/>
              <a:t> </a:t>
            </a:r>
            <a:r>
              <a:rPr lang="en-US" sz="1600" dirty="0" err="1"/>
              <a:t>haplotype</a:t>
            </a:r>
            <a:r>
              <a:rPr lang="en-US" sz="1600" dirty="0"/>
              <a:t> donor</a:t>
            </a:r>
            <a:r>
              <a:rPr lang="tr-TR" sz="1600" dirty="0"/>
              <a:t> (CO)</a:t>
            </a:r>
            <a:r>
              <a:rPr lang="en-US" sz="1600" dirty="0"/>
              <a:t>. </a:t>
            </a:r>
            <a:endParaRPr lang="tr-TR" sz="1600" dirty="0"/>
          </a:p>
        </p:txBody>
      </p:sp>
    </p:spTree>
    <p:extLst>
      <p:ext uri="{BB962C8B-B14F-4D97-AF65-F5344CB8AC3E}">
        <p14:creationId xmlns:p14="http://schemas.microsoft.com/office/powerpoint/2010/main" val="201906618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711203" y="228603"/>
            <a:ext cx="10737765" cy="1231106"/>
          </a:xfrm>
        </p:spPr>
        <p:txBody>
          <a:bodyPr/>
          <a:lstStyle/>
          <a:p>
            <a:r>
              <a:rPr lang="en-US" dirty="0"/>
              <a:t>Survival after Autologous Transplants for Hodgkin Lymphoma, 2003-2013</a:t>
            </a:r>
          </a:p>
        </p:txBody>
      </p:sp>
      <p:pic>
        <p:nvPicPr>
          <p:cNvPr id="8194" name="Picture 2"/>
          <p:cNvPicPr>
            <a:picLocks noChangeAspect="1" noChangeArrowheads="1"/>
          </p:cNvPicPr>
          <p:nvPr/>
        </p:nvPicPr>
        <p:blipFill>
          <a:blip r:embed="rId3" cstate="print"/>
          <a:srcRect/>
          <a:stretch>
            <a:fillRect/>
          </a:stretch>
        </p:blipFill>
        <p:spPr bwMode="auto">
          <a:xfrm>
            <a:off x="2133600" y="1828800"/>
            <a:ext cx="7620000" cy="3581400"/>
          </a:xfrm>
          <a:prstGeom prst="rect">
            <a:avLst/>
          </a:prstGeom>
          <a:noFill/>
          <a:ln w="9525">
            <a:noFill/>
            <a:miter lim="800000"/>
            <a:headEnd/>
            <a:tailEnd/>
          </a:ln>
        </p:spPr>
      </p:pic>
      <p:sp>
        <p:nvSpPr>
          <p:cNvPr id="6" name="5 Metin kutusu"/>
          <p:cNvSpPr txBox="1"/>
          <p:nvPr/>
        </p:nvSpPr>
        <p:spPr>
          <a:xfrm>
            <a:off x="0" y="0"/>
            <a:ext cx="12192000" cy="1077198"/>
          </a:xfrm>
          <a:prstGeom prst="rect">
            <a:avLst/>
          </a:prstGeom>
          <a:solidFill>
            <a:schemeClr val="bg1">
              <a:lumMod val="75000"/>
            </a:schemeClr>
          </a:solidFill>
        </p:spPr>
        <p:txBody>
          <a:bodyPr wrap="square" lIns="91422" tIns="45710" rIns="91422" bIns="45710" rtlCol="0">
            <a:spAutoFit/>
          </a:bodyPr>
          <a:lstStyle/>
          <a:p>
            <a:pPr lvl="0" algn="ctr"/>
            <a:r>
              <a:rPr lang="en-US" sz="3200" b="1" kern="0" dirty="0">
                <a:solidFill>
                  <a:srgbClr val="0F4480"/>
                </a:solidFill>
                <a:cs typeface="Arial"/>
              </a:rPr>
              <a:t>Survival after Autologous Transplants </a:t>
            </a:r>
          </a:p>
          <a:p>
            <a:pPr lvl="0" algn="ctr"/>
            <a:r>
              <a:rPr lang="en-US" sz="3200" kern="0" dirty="0">
                <a:solidFill>
                  <a:srgbClr val="C00000"/>
                </a:solidFill>
                <a:cs typeface="Arial"/>
              </a:rPr>
              <a:t>For Hodgkin Lymphoma, 2014</a:t>
            </a:r>
          </a:p>
        </p:txBody>
      </p:sp>
      <p:pic>
        <p:nvPicPr>
          <p:cNvPr id="10" name="Picture 2"/>
          <p:cNvPicPr>
            <a:picLocks noChangeAspect="1" noChangeArrowheads="1"/>
          </p:cNvPicPr>
          <p:nvPr/>
        </p:nvPicPr>
        <p:blipFill>
          <a:blip r:embed="rId4" cstate="print"/>
          <a:srcRect/>
          <a:stretch>
            <a:fillRect/>
          </a:stretch>
        </p:blipFill>
        <p:spPr bwMode="auto">
          <a:xfrm>
            <a:off x="457200" y="5029200"/>
            <a:ext cx="1736725" cy="1417637"/>
          </a:xfrm>
          <a:prstGeom prst="rect">
            <a:avLst/>
          </a:prstGeom>
          <a:noFill/>
          <a:ln w="9525">
            <a:noFill/>
            <a:miter lim="800000"/>
            <a:headEnd/>
            <a:tailEnd/>
          </a:ln>
        </p:spPr>
      </p:pic>
      <p:sp>
        <p:nvSpPr>
          <p:cNvPr id="5" name="4 Dikdörtgen"/>
          <p:cNvSpPr/>
          <p:nvPr/>
        </p:nvSpPr>
        <p:spPr>
          <a:xfrm>
            <a:off x="1676400" y="5867400"/>
            <a:ext cx="9753600" cy="461665"/>
          </a:xfrm>
          <a:prstGeom prst="rect">
            <a:avLst/>
          </a:prstGeom>
        </p:spPr>
        <p:txBody>
          <a:bodyPr wrap="square">
            <a:spAutoFit/>
          </a:bodyPr>
          <a:lstStyle/>
          <a:p>
            <a:r>
              <a:rPr lang="en-US" sz="2400" dirty="0"/>
              <a:t>Treatment of chemotherapy-sensitive relapsed disease. </a:t>
            </a:r>
          </a:p>
        </p:txBody>
      </p:sp>
    </p:spTree>
    <p:extLst>
      <p:ext uri="{BB962C8B-B14F-4D97-AF65-F5344CB8AC3E}">
        <p14:creationId xmlns:p14="http://schemas.microsoft.com/office/powerpoint/2010/main" val="191429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711203" y="228603"/>
            <a:ext cx="10737765" cy="1231106"/>
          </a:xfrm>
        </p:spPr>
        <p:txBody>
          <a:bodyPr/>
          <a:lstStyle/>
          <a:p>
            <a:r>
              <a:rPr lang="en-US" dirty="0"/>
              <a:t>Survival after Autologous Transplants for Follicular Lymphoma, 2003-2013</a:t>
            </a:r>
          </a:p>
        </p:txBody>
      </p:sp>
      <p:sp>
        <p:nvSpPr>
          <p:cNvPr id="4" name="3 Metin kutusu"/>
          <p:cNvSpPr txBox="1"/>
          <p:nvPr/>
        </p:nvSpPr>
        <p:spPr>
          <a:xfrm>
            <a:off x="0" y="0"/>
            <a:ext cx="12192000" cy="1077198"/>
          </a:xfrm>
          <a:prstGeom prst="rect">
            <a:avLst/>
          </a:prstGeom>
          <a:solidFill>
            <a:schemeClr val="bg1">
              <a:lumMod val="75000"/>
            </a:schemeClr>
          </a:solidFill>
        </p:spPr>
        <p:txBody>
          <a:bodyPr wrap="square" lIns="91422" tIns="45710" rIns="91422" bIns="45710" rtlCol="0">
            <a:spAutoFit/>
          </a:bodyPr>
          <a:lstStyle/>
          <a:p>
            <a:pPr lvl="0" algn="ctr"/>
            <a:r>
              <a:rPr lang="en-US" sz="3200" b="1" kern="0" dirty="0">
                <a:solidFill>
                  <a:srgbClr val="0F4480"/>
                </a:solidFill>
                <a:cs typeface="Arial"/>
              </a:rPr>
              <a:t>Survival after Autologous Transplants </a:t>
            </a:r>
          </a:p>
          <a:p>
            <a:pPr lvl="0" algn="ctr"/>
            <a:r>
              <a:rPr lang="en-US" sz="3200" kern="0" dirty="0">
                <a:solidFill>
                  <a:srgbClr val="C00000"/>
                </a:solidFill>
                <a:cs typeface="Arial"/>
              </a:rPr>
              <a:t>For Follicular Lymphoma, 2014</a:t>
            </a:r>
          </a:p>
        </p:txBody>
      </p:sp>
      <p:pic>
        <p:nvPicPr>
          <p:cNvPr id="9218" name="Picture 2"/>
          <p:cNvPicPr>
            <a:picLocks noChangeAspect="1" noChangeArrowheads="1"/>
          </p:cNvPicPr>
          <p:nvPr/>
        </p:nvPicPr>
        <p:blipFill>
          <a:blip r:embed="rId3" cstate="print"/>
          <a:srcRect/>
          <a:stretch>
            <a:fillRect/>
          </a:stretch>
        </p:blipFill>
        <p:spPr bwMode="auto">
          <a:xfrm>
            <a:off x="2133601" y="2133600"/>
            <a:ext cx="7010400" cy="3581400"/>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a:stretch>
            <a:fillRect/>
          </a:stretch>
        </p:blipFill>
        <p:spPr bwMode="auto">
          <a:xfrm>
            <a:off x="457200" y="5029200"/>
            <a:ext cx="1736725" cy="1417637"/>
          </a:xfrm>
          <a:prstGeom prst="rect">
            <a:avLst/>
          </a:prstGeom>
          <a:noFill/>
          <a:ln w="9525">
            <a:noFill/>
            <a:miter lim="800000"/>
            <a:headEnd/>
            <a:tailEnd/>
          </a:ln>
        </p:spPr>
      </p:pic>
      <p:sp>
        <p:nvSpPr>
          <p:cNvPr id="9" name="8 Dikdörtgen"/>
          <p:cNvSpPr/>
          <p:nvPr/>
        </p:nvSpPr>
        <p:spPr>
          <a:xfrm>
            <a:off x="1295400" y="5791200"/>
            <a:ext cx="10363200" cy="646331"/>
          </a:xfrm>
          <a:prstGeom prst="rect">
            <a:avLst/>
          </a:prstGeom>
        </p:spPr>
        <p:txBody>
          <a:bodyPr wrap="square">
            <a:spAutoFit/>
          </a:bodyPr>
          <a:lstStyle/>
          <a:p>
            <a:pPr algn="ctr">
              <a:lnSpc>
                <a:spcPct val="150000"/>
              </a:lnSpc>
            </a:pPr>
            <a:r>
              <a:rPr lang="tr-TR" sz="2400" dirty="0"/>
              <a:t>Treatment of </a:t>
            </a:r>
            <a:r>
              <a:rPr lang="tr-TR" sz="2400" dirty="0" err="1"/>
              <a:t>Ch</a:t>
            </a:r>
            <a:r>
              <a:rPr lang="tr-TR" sz="2400" dirty="0"/>
              <a:t> </a:t>
            </a:r>
            <a:r>
              <a:rPr lang="tr-TR" sz="2400" dirty="0" err="1"/>
              <a:t>sensitive</a:t>
            </a:r>
            <a:r>
              <a:rPr lang="tr-TR" sz="2400" dirty="0"/>
              <a:t> </a:t>
            </a:r>
            <a:r>
              <a:rPr lang="tr-TR" sz="2400" dirty="0" err="1"/>
              <a:t>relapsed</a:t>
            </a:r>
            <a:r>
              <a:rPr lang="tr-TR" sz="2400" dirty="0"/>
              <a:t> Dis. </a:t>
            </a:r>
            <a:r>
              <a:rPr lang="tr-TR" sz="2400" dirty="0" err="1"/>
              <a:t>or</a:t>
            </a:r>
            <a:r>
              <a:rPr lang="tr-TR" sz="2400" dirty="0"/>
              <a:t> </a:t>
            </a:r>
            <a:r>
              <a:rPr lang="tr-TR" sz="2400" dirty="0" err="1"/>
              <a:t>Clinically</a:t>
            </a:r>
            <a:r>
              <a:rPr lang="tr-TR" sz="2400" dirty="0"/>
              <a:t> </a:t>
            </a:r>
            <a:r>
              <a:rPr lang="tr-TR" sz="2400" dirty="0" err="1"/>
              <a:t>progressive</a:t>
            </a:r>
            <a:r>
              <a:rPr lang="tr-TR" sz="2400" dirty="0"/>
              <a:t> /</a:t>
            </a:r>
            <a:r>
              <a:rPr lang="tr-TR" sz="2400" dirty="0" err="1"/>
              <a:t>aggressive</a:t>
            </a:r>
            <a:r>
              <a:rPr lang="tr-TR" sz="2400" dirty="0"/>
              <a:t> </a:t>
            </a:r>
            <a:r>
              <a:rPr lang="tr-TR" sz="2400" dirty="0" err="1"/>
              <a:t>Ds</a:t>
            </a:r>
            <a:endParaRPr lang="tr-TR" sz="2400" dirty="0"/>
          </a:p>
        </p:txBody>
      </p:sp>
    </p:spTree>
    <p:extLst>
      <p:ext uri="{BB962C8B-B14F-4D97-AF65-F5344CB8AC3E}">
        <p14:creationId xmlns:p14="http://schemas.microsoft.com/office/powerpoint/2010/main" val="91162215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711203" y="228603"/>
            <a:ext cx="10737765" cy="923330"/>
          </a:xfrm>
        </p:spPr>
        <p:txBody>
          <a:bodyPr/>
          <a:lstStyle/>
          <a:p>
            <a:r>
              <a:rPr lang="en-US" sz="3000" dirty="0"/>
              <a:t>Survival after Autologous Transplants for Diffuse Large B-cell Lymphoma (DLBCL), 2003-2013</a:t>
            </a:r>
          </a:p>
        </p:txBody>
      </p:sp>
      <p:sp>
        <p:nvSpPr>
          <p:cNvPr id="4" name="3 Metin kutusu"/>
          <p:cNvSpPr txBox="1"/>
          <p:nvPr/>
        </p:nvSpPr>
        <p:spPr>
          <a:xfrm>
            <a:off x="0" y="0"/>
            <a:ext cx="12192000" cy="1077198"/>
          </a:xfrm>
          <a:prstGeom prst="rect">
            <a:avLst/>
          </a:prstGeom>
          <a:solidFill>
            <a:schemeClr val="bg1">
              <a:lumMod val="75000"/>
            </a:schemeClr>
          </a:solidFill>
        </p:spPr>
        <p:txBody>
          <a:bodyPr wrap="square" lIns="91422" tIns="45710" rIns="91422" bIns="45710" rtlCol="0">
            <a:spAutoFit/>
          </a:bodyPr>
          <a:lstStyle/>
          <a:p>
            <a:pPr lvl="0" algn="ctr"/>
            <a:r>
              <a:rPr lang="en-US" sz="3200" b="1" kern="0" dirty="0">
                <a:solidFill>
                  <a:srgbClr val="0F4480"/>
                </a:solidFill>
                <a:cs typeface="Arial"/>
              </a:rPr>
              <a:t>Survival after Autologous Transplants </a:t>
            </a:r>
          </a:p>
          <a:p>
            <a:pPr lvl="0" algn="ctr"/>
            <a:r>
              <a:rPr lang="en-US" sz="3200" kern="0" dirty="0">
                <a:solidFill>
                  <a:srgbClr val="C00000"/>
                </a:solidFill>
                <a:cs typeface="Arial"/>
              </a:rPr>
              <a:t>For Diffuse Large B-Cell Lymphoma, 2014</a:t>
            </a:r>
          </a:p>
        </p:txBody>
      </p:sp>
      <p:pic>
        <p:nvPicPr>
          <p:cNvPr id="10242" name="Picture 2"/>
          <p:cNvPicPr>
            <a:picLocks noChangeAspect="1" noChangeArrowheads="1"/>
          </p:cNvPicPr>
          <p:nvPr/>
        </p:nvPicPr>
        <p:blipFill>
          <a:blip r:embed="rId3" cstate="print"/>
          <a:srcRect/>
          <a:stretch>
            <a:fillRect/>
          </a:stretch>
        </p:blipFill>
        <p:spPr bwMode="auto">
          <a:xfrm>
            <a:off x="1828800" y="1676400"/>
            <a:ext cx="7543800" cy="3962400"/>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a:stretch>
            <a:fillRect/>
          </a:stretch>
        </p:blipFill>
        <p:spPr bwMode="auto">
          <a:xfrm>
            <a:off x="457200" y="5029200"/>
            <a:ext cx="1736725" cy="1417637"/>
          </a:xfrm>
          <a:prstGeom prst="rect">
            <a:avLst/>
          </a:prstGeom>
          <a:noFill/>
          <a:ln w="9525">
            <a:noFill/>
            <a:miter lim="800000"/>
            <a:headEnd/>
            <a:tailEnd/>
          </a:ln>
        </p:spPr>
      </p:pic>
      <p:sp>
        <p:nvSpPr>
          <p:cNvPr id="5" name="4 Dikdörtgen"/>
          <p:cNvSpPr/>
          <p:nvPr/>
        </p:nvSpPr>
        <p:spPr>
          <a:xfrm>
            <a:off x="1752600" y="5867400"/>
            <a:ext cx="9550400" cy="461665"/>
          </a:xfrm>
          <a:prstGeom prst="rect">
            <a:avLst/>
          </a:prstGeom>
        </p:spPr>
        <p:txBody>
          <a:bodyPr wrap="square">
            <a:spAutoFit/>
          </a:bodyPr>
          <a:lstStyle/>
          <a:p>
            <a:r>
              <a:rPr lang="tr-TR" sz="2400" dirty="0"/>
              <a:t>Treatment of </a:t>
            </a:r>
            <a:r>
              <a:rPr lang="tr-TR" sz="2400" dirty="0" err="1"/>
              <a:t>chemotherapy</a:t>
            </a:r>
            <a:r>
              <a:rPr lang="tr-TR" sz="2400" dirty="0"/>
              <a:t> </a:t>
            </a:r>
            <a:r>
              <a:rPr lang="tr-TR" sz="2400" dirty="0" err="1"/>
              <a:t>sensitive</a:t>
            </a:r>
            <a:r>
              <a:rPr lang="tr-TR" sz="2400" dirty="0"/>
              <a:t> </a:t>
            </a:r>
            <a:r>
              <a:rPr lang="tr-TR" sz="2400" dirty="0" err="1"/>
              <a:t>relapsed</a:t>
            </a:r>
            <a:r>
              <a:rPr lang="tr-TR" sz="2400" dirty="0"/>
              <a:t> </a:t>
            </a:r>
            <a:r>
              <a:rPr lang="tr-TR" sz="2400" dirty="0" err="1"/>
              <a:t>disease</a:t>
            </a:r>
            <a:r>
              <a:rPr lang="tr-TR" sz="2400" b="1" dirty="0"/>
              <a:t>. </a:t>
            </a:r>
            <a:endParaRPr lang="tr-TR" sz="2400" dirty="0"/>
          </a:p>
        </p:txBody>
      </p:sp>
    </p:spTree>
    <p:extLst>
      <p:ext uri="{BB962C8B-B14F-4D97-AF65-F5344CB8AC3E}">
        <p14:creationId xmlns:p14="http://schemas.microsoft.com/office/powerpoint/2010/main" val="761981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711203" y="228603"/>
            <a:ext cx="10737765" cy="1231106"/>
          </a:xfrm>
        </p:spPr>
        <p:txBody>
          <a:bodyPr/>
          <a:lstStyle/>
          <a:p>
            <a:r>
              <a:rPr lang="en-US"/>
              <a:t>Survival after Transplants for Mantle Cell Lymphoma, 2003-2013</a:t>
            </a:r>
            <a:endParaRPr lang="en-US" dirty="0"/>
          </a:p>
        </p:txBody>
      </p:sp>
      <p:sp>
        <p:nvSpPr>
          <p:cNvPr id="4" name="3 Metin kutusu"/>
          <p:cNvSpPr txBox="1"/>
          <p:nvPr/>
        </p:nvSpPr>
        <p:spPr>
          <a:xfrm>
            <a:off x="0" y="1"/>
            <a:ext cx="12192000" cy="1077198"/>
          </a:xfrm>
          <a:prstGeom prst="rect">
            <a:avLst/>
          </a:prstGeom>
          <a:solidFill>
            <a:schemeClr val="bg1">
              <a:lumMod val="75000"/>
            </a:schemeClr>
          </a:solidFill>
        </p:spPr>
        <p:txBody>
          <a:bodyPr wrap="square" lIns="91422" tIns="45710" rIns="91422" bIns="45710" rtlCol="0">
            <a:spAutoFit/>
          </a:bodyPr>
          <a:lstStyle/>
          <a:p>
            <a:pPr lvl="0" algn="ctr"/>
            <a:r>
              <a:rPr lang="en-US" sz="3200" b="1" kern="0" dirty="0">
                <a:solidFill>
                  <a:srgbClr val="0F4480"/>
                </a:solidFill>
                <a:cs typeface="Arial"/>
              </a:rPr>
              <a:t>Survival After Transplants </a:t>
            </a:r>
          </a:p>
          <a:p>
            <a:pPr lvl="0" algn="ctr"/>
            <a:r>
              <a:rPr lang="en-US" sz="3200" kern="0" dirty="0">
                <a:solidFill>
                  <a:srgbClr val="C00000"/>
                </a:solidFill>
                <a:cs typeface="Arial"/>
              </a:rPr>
              <a:t>For Mantle Cell Lymphoma, 2014</a:t>
            </a:r>
          </a:p>
        </p:txBody>
      </p:sp>
      <p:pic>
        <p:nvPicPr>
          <p:cNvPr id="11266" name="Picture 2"/>
          <p:cNvPicPr>
            <a:picLocks noChangeAspect="1" noChangeArrowheads="1"/>
          </p:cNvPicPr>
          <p:nvPr/>
        </p:nvPicPr>
        <p:blipFill>
          <a:blip r:embed="rId3" cstate="print"/>
          <a:srcRect/>
          <a:stretch>
            <a:fillRect/>
          </a:stretch>
        </p:blipFill>
        <p:spPr bwMode="auto">
          <a:xfrm>
            <a:off x="2133600" y="1828800"/>
            <a:ext cx="6858000" cy="3581400"/>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a:stretch>
            <a:fillRect/>
          </a:stretch>
        </p:blipFill>
        <p:spPr bwMode="auto">
          <a:xfrm>
            <a:off x="457200" y="5029200"/>
            <a:ext cx="1736725" cy="1417637"/>
          </a:xfrm>
          <a:prstGeom prst="rect">
            <a:avLst/>
          </a:prstGeom>
          <a:noFill/>
          <a:ln w="9525">
            <a:noFill/>
            <a:miter lim="800000"/>
            <a:headEnd/>
            <a:tailEnd/>
          </a:ln>
        </p:spPr>
      </p:pic>
      <p:sp>
        <p:nvSpPr>
          <p:cNvPr id="5" name="4 Dikdörtgen"/>
          <p:cNvSpPr/>
          <p:nvPr/>
        </p:nvSpPr>
        <p:spPr>
          <a:xfrm>
            <a:off x="1524000" y="5867400"/>
            <a:ext cx="9931400" cy="338554"/>
          </a:xfrm>
          <a:prstGeom prst="rect">
            <a:avLst/>
          </a:prstGeom>
        </p:spPr>
        <p:txBody>
          <a:bodyPr wrap="square">
            <a:spAutoFit/>
          </a:bodyPr>
          <a:lstStyle/>
          <a:p>
            <a:r>
              <a:rPr lang="tr-TR" sz="1600" dirty="0"/>
              <a:t>As </a:t>
            </a:r>
            <a:r>
              <a:rPr lang="tr-TR" sz="1600" dirty="0" err="1"/>
              <a:t>consolidation</a:t>
            </a:r>
            <a:r>
              <a:rPr lang="tr-TR" sz="1600" dirty="0"/>
              <a:t> </a:t>
            </a:r>
            <a:r>
              <a:rPr lang="tr-TR" sz="1600" dirty="0" err="1"/>
              <a:t>therapy</a:t>
            </a:r>
            <a:r>
              <a:rPr lang="tr-TR" sz="1600" dirty="0"/>
              <a:t> in </a:t>
            </a:r>
            <a:r>
              <a:rPr lang="tr-TR" sz="1600" dirty="0" err="1"/>
              <a:t>first</a:t>
            </a:r>
            <a:r>
              <a:rPr lang="tr-TR" sz="1600" dirty="0"/>
              <a:t> CR </a:t>
            </a:r>
            <a:r>
              <a:rPr lang="tr-TR" sz="1600" dirty="0" err="1"/>
              <a:t>or</a:t>
            </a:r>
            <a:r>
              <a:rPr lang="tr-TR" sz="1600" dirty="0"/>
              <a:t> for the </a:t>
            </a:r>
            <a:r>
              <a:rPr lang="tr-TR" sz="1600" dirty="0" err="1"/>
              <a:t>treatment</a:t>
            </a:r>
            <a:r>
              <a:rPr lang="tr-TR" sz="1600" dirty="0"/>
              <a:t> of </a:t>
            </a:r>
            <a:r>
              <a:rPr lang="tr-TR" sz="1600" dirty="0" err="1"/>
              <a:t>chemotherapy</a:t>
            </a:r>
            <a:r>
              <a:rPr lang="tr-TR" sz="1600" dirty="0"/>
              <a:t> </a:t>
            </a:r>
            <a:r>
              <a:rPr lang="tr-TR" sz="1600" dirty="0" err="1"/>
              <a:t>sensitive</a:t>
            </a:r>
            <a:r>
              <a:rPr lang="tr-TR" sz="1600" dirty="0"/>
              <a:t> </a:t>
            </a:r>
            <a:r>
              <a:rPr lang="tr-TR" sz="1600" dirty="0" err="1"/>
              <a:t>relapsed</a:t>
            </a:r>
            <a:r>
              <a:rPr lang="tr-TR" sz="1600" dirty="0"/>
              <a:t> </a:t>
            </a:r>
            <a:r>
              <a:rPr lang="tr-TR" sz="1600" dirty="0" err="1"/>
              <a:t>Ds</a:t>
            </a:r>
            <a:endParaRPr lang="tr-TR" sz="1600" dirty="0"/>
          </a:p>
        </p:txBody>
      </p:sp>
    </p:spTree>
    <p:extLst>
      <p:ext uri="{BB962C8B-B14F-4D97-AF65-F5344CB8AC3E}">
        <p14:creationId xmlns:p14="http://schemas.microsoft.com/office/powerpoint/2010/main" val="230663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711203" y="228603"/>
            <a:ext cx="10737765" cy="1231106"/>
          </a:xfrm>
        </p:spPr>
        <p:txBody>
          <a:bodyPr/>
          <a:lstStyle/>
          <a:p>
            <a:r>
              <a:rPr lang="en-US" dirty="0"/>
              <a:t>Survival after Autologous Transplants for Multiple Myeloma, 2000-2013</a:t>
            </a:r>
          </a:p>
        </p:txBody>
      </p:sp>
      <p:sp>
        <p:nvSpPr>
          <p:cNvPr id="4" name="3 Metin kutusu"/>
          <p:cNvSpPr txBox="1"/>
          <p:nvPr/>
        </p:nvSpPr>
        <p:spPr>
          <a:xfrm>
            <a:off x="0" y="4"/>
            <a:ext cx="12192000" cy="1169531"/>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a:solidFill>
                  <a:srgbClr val="0F4480"/>
                </a:solidFill>
                <a:cs typeface="Arial"/>
              </a:rPr>
              <a:t>Survival after Autologous Transplants </a:t>
            </a:r>
          </a:p>
          <a:p>
            <a:pPr lvl="0" algn="ctr"/>
            <a:r>
              <a:rPr lang="en-US" sz="3400" kern="0" dirty="0">
                <a:solidFill>
                  <a:srgbClr val="C00000"/>
                </a:solidFill>
                <a:cs typeface="Arial"/>
              </a:rPr>
              <a:t>For Multiple Myeloma, </a:t>
            </a:r>
          </a:p>
        </p:txBody>
      </p:sp>
      <p:pic>
        <p:nvPicPr>
          <p:cNvPr id="12291" name="Picture 3"/>
          <p:cNvPicPr>
            <a:picLocks noChangeAspect="1" noChangeArrowheads="1"/>
          </p:cNvPicPr>
          <p:nvPr/>
        </p:nvPicPr>
        <p:blipFill>
          <a:blip r:embed="rId3" cstate="print"/>
          <a:srcRect/>
          <a:stretch>
            <a:fillRect/>
          </a:stretch>
        </p:blipFill>
        <p:spPr bwMode="auto">
          <a:xfrm>
            <a:off x="2819400" y="1981200"/>
            <a:ext cx="5867400" cy="3429000"/>
          </a:xfrm>
          <a:prstGeom prst="rect">
            <a:avLst/>
          </a:prstGeom>
          <a:solidFill>
            <a:schemeClr val="bg1"/>
          </a:solid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228600" y="4800600"/>
            <a:ext cx="1736725" cy="1417637"/>
          </a:xfrm>
          <a:prstGeom prst="rect">
            <a:avLst/>
          </a:prstGeom>
          <a:noFill/>
          <a:ln w="9525">
            <a:noFill/>
            <a:miter lim="800000"/>
            <a:headEnd/>
            <a:tailEnd/>
          </a:ln>
        </p:spPr>
      </p:pic>
      <p:sp>
        <p:nvSpPr>
          <p:cNvPr id="5" name="4 Dikdörtgen"/>
          <p:cNvSpPr/>
          <p:nvPr/>
        </p:nvSpPr>
        <p:spPr>
          <a:xfrm>
            <a:off x="1295400" y="5867400"/>
            <a:ext cx="9067800" cy="400110"/>
          </a:xfrm>
          <a:prstGeom prst="rect">
            <a:avLst/>
          </a:prstGeom>
        </p:spPr>
        <p:txBody>
          <a:bodyPr wrap="square">
            <a:spAutoFit/>
          </a:bodyPr>
          <a:lstStyle/>
          <a:p>
            <a:r>
              <a:rPr lang="tr-TR" sz="2000" dirty="0"/>
              <a:t>As </a:t>
            </a:r>
            <a:r>
              <a:rPr lang="tr-TR" sz="2000" dirty="0" err="1"/>
              <a:t>consolidation</a:t>
            </a:r>
            <a:r>
              <a:rPr lang="tr-TR" sz="2000" dirty="0"/>
              <a:t> </a:t>
            </a:r>
            <a:r>
              <a:rPr lang="tr-TR" sz="2000" dirty="0" err="1"/>
              <a:t>therapy</a:t>
            </a:r>
            <a:r>
              <a:rPr lang="tr-TR" sz="2000" dirty="0"/>
              <a:t> </a:t>
            </a:r>
            <a:r>
              <a:rPr lang="tr-TR" sz="2000" dirty="0" err="1"/>
              <a:t>following</a:t>
            </a:r>
            <a:r>
              <a:rPr lang="tr-TR" sz="2000" dirty="0"/>
              <a:t> </a:t>
            </a:r>
            <a:r>
              <a:rPr lang="tr-TR" sz="2000" dirty="0" err="1"/>
              <a:t>initial</a:t>
            </a:r>
            <a:r>
              <a:rPr lang="tr-TR" sz="2000" dirty="0"/>
              <a:t> </a:t>
            </a:r>
            <a:r>
              <a:rPr lang="tr-TR" sz="2000" dirty="0" err="1"/>
              <a:t>response</a:t>
            </a:r>
            <a:r>
              <a:rPr lang="tr-TR" sz="2000" dirty="0"/>
              <a:t> to CT </a:t>
            </a:r>
            <a:r>
              <a:rPr lang="tr-TR" sz="2000" i="1" dirty="0" err="1"/>
              <a:t>or</a:t>
            </a:r>
            <a:r>
              <a:rPr lang="tr-TR" sz="2000" dirty="0"/>
              <a:t>  </a:t>
            </a:r>
            <a:r>
              <a:rPr lang="tr-TR" sz="2000" dirty="0" err="1"/>
              <a:t>relapsed</a:t>
            </a:r>
            <a:r>
              <a:rPr lang="tr-TR" sz="2000" dirty="0"/>
              <a:t> / </a:t>
            </a:r>
            <a:r>
              <a:rPr lang="tr-TR" sz="2000" dirty="0" err="1"/>
              <a:t>refractory</a:t>
            </a:r>
            <a:r>
              <a:rPr lang="tr-TR" sz="2000" dirty="0"/>
              <a:t>  </a:t>
            </a:r>
            <a:r>
              <a:rPr lang="tr-TR" sz="2000" dirty="0" err="1"/>
              <a:t>Ds</a:t>
            </a:r>
            <a:endParaRPr lang="tr-TR" sz="2000" dirty="0"/>
          </a:p>
        </p:txBody>
      </p:sp>
    </p:spTree>
    <p:extLst>
      <p:ext uri="{BB962C8B-B14F-4D97-AF65-F5344CB8AC3E}">
        <p14:creationId xmlns:p14="http://schemas.microsoft.com/office/powerpoint/2010/main" val="3215004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nature photography ile ilgili görsel sonucu"/>
          <p:cNvPicPr>
            <a:picLocks noChangeAspect="1" noChangeArrowheads="1"/>
          </p:cNvPicPr>
          <p:nvPr/>
        </p:nvPicPr>
        <p:blipFill>
          <a:blip r:embed="rId2" cstate="print"/>
          <a:srcRect/>
          <a:stretch>
            <a:fillRect/>
          </a:stretch>
        </p:blipFill>
        <p:spPr bwMode="auto">
          <a:xfrm>
            <a:off x="304800" y="152414"/>
            <a:ext cx="11430000" cy="6429375"/>
          </a:xfrm>
          <a:prstGeom prst="rect">
            <a:avLst/>
          </a:prstGeom>
          <a:noFill/>
        </p:spPr>
      </p:pic>
      <p:sp>
        <p:nvSpPr>
          <p:cNvPr id="4" name="3 Başlık"/>
          <p:cNvSpPr>
            <a:spLocks noGrp="1"/>
          </p:cNvSpPr>
          <p:nvPr>
            <p:ph type="title"/>
          </p:nvPr>
        </p:nvSpPr>
        <p:spPr>
          <a:xfrm>
            <a:off x="381011" y="304800"/>
            <a:ext cx="10930191" cy="430887"/>
          </a:xfrm>
        </p:spPr>
        <p:txBody>
          <a:bodyPr/>
          <a:lstStyle/>
          <a:p>
            <a:pPr algn="r"/>
            <a:r>
              <a:rPr lang="tr-TR" sz="2800" b="0" dirty="0" err="1">
                <a:solidFill>
                  <a:schemeClr val="bg1"/>
                </a:solidFill>
              </a:rPr>
              <a:t>Thank</a:t>
            </a:r>
            <a:r>
              <a:rPr lang="tr-TR" sz="2800" b="0" dirty="0">
                <a:solidFill>
                  <a:schemeClr val="bg1"/>
                </a:solidFill>
              </a:rPr>
              <a:t> </a:t>
            </a:r>
            <a:r>
              <a:rPr lang="tr-TR" sz="2800" b="0" dirty="0" err="1">
                <a:solidFill>
                  <a:schemeClr val="bg1"/>
                </a:solidFill>
              </a:rPr>
              <a:t>you</a:t>
            </a:r>
            <a:r>
              <a:rPr lang="tr-TR" sz="2800" b="0" dirty="0">
                <a:solidFill>
                  <a:schemeClr val="bg1"/>
                </a:solidFill>
              </a:rPr>
              <a:t> for </a:t>
            </a:r>
            <a:r>
              <a:rPr lang="tr-TR" sz="2800" b="0" dirty="0" err="1">
                <a:solidFill>
                  <a:schemeClr val="bg1"/>
                </a:solidFill>
              </a:rPr>
              <a:t>your</a:t>
            </a:r>
            <a:r>
              <a:rPr lang="tr-TR" sz="2800" b="0" dirty="0">
                <a:solidFill>
                  <a:schemeClr val="bg1"/>
                </a:solidFill>
              </a:rPr>
              <a:t> </a:t>
            </a:r>
            <a:r>
              <a:rPr lang="tr-TR" sz="2800" b="0" dirty="0" err="1">
                <a:solidFill>
                  <a:schemeClr val="bg1"/>
                </a:solidFill>
              </a:rPr>
              <a:t>attention</a:t>
            </a:r>
            <a:endParaRPr lang="tr-TR" sz="2800" b="0" dirty="0">
              <a:solidFill>
                <a:schemeClr val="bg1"/>
              </a:solidFill>
            </a:endParaRPr>
          </a:p>
        </p:txBody>
      </p:sp>
    </p:spTree>
    <p:extLst>
      <p:ext uri="{BB962C8B-B14F-4D97-AF65-F5344CB8AC3E}">
        <p14:creationId xmlns:p14="http://schemas.microsoft.com/office/powerpoint/2010/main" val="2714769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UDIO_ID" val="317"/>
  <p:tag name="ARTICULATE_AUDIO_RECORDED" val="1"/>
  <p:tag name="ELAPSEDTIME" val="177.0"/>
  <p:tag name="ANNOTATION_TYPE_1" val="0"/>
  <p:tag name="ANNOTATION_START_1" val="169.1"/>
  <p:tag name="ANNOTATION_TOP_1" val="386"/>
  <p:tag name="ANNOTATION_LEFT_1" val="495"/>
  <p:tag name="ANNOTATION_WIDTH_1" val="151"/>
  <p:tag name="ANNOTATION_HEIGHT_1" val="151"/>
  <p:tag name="ANNOTATION_ANIMATION_1" val="3"/>
  <p:tag name="ANNOTATION_ROTATION_1" val="90"/>
  <p:tag name="ANNOTATION_SUB_TYPE_1" val="2"/>
  <p:tag name="ANNOTATION_LOOP_COUNT_1" val="1"/>
  <p:tag name="ANNOTATION_BOX_RADIUS_1" val="0"/>
  <p:tag name="ANNOTATION_SCALE_1" val="50"/>
  <p:tag name="ANNOTATION_BORDER_ALPHA_1" val="100"/>
  <p:tag name="ANNOTATION_BORDER_COLOR_1" val="8421504"/>
  <p:tag name="ANNOTATION_FILL_COLOR_1" val="192"/>
  <p:tag name="ANNOTATION_FILL_ALPHA_1" val="100"/>
  <p:tag name="ANNOTATION_BORDER_WIDTH_1" val="2"/>
  <p:tag name="ANNOTATION_SLIDE_WIDTH_1" val="960"/>
  <p:tag name="ANNOTATION_SLIDE_HEIGHT_1" val="720"/>
  <p:tag name="ANNOTATION_COUNT" val="1"/>
  <p:tag name="ARTICULATE_NAV_LEVEL" val="1"/>
  <p:tag name="ARTICULATE_SLIDE_PRESENTER_GUID" val="3818f0f3-2b02-497d-97fe-8c8878b47554"/>
  <p:tag name="ARTICULATE_SLIDE_PAUSE" val="1"/>
  <p:tag name="ARTICULATE_LOCK_SLIDE" val="0"/>
  <p:tag name="ARTICULATE_HIDE_SLIDE" val="0"/>
  <p:tag name="ARTICULATE_PLAYER_CONTROL_PREVIOUS" val="True"/>
  <p:tag name="ARTICULATE_PLAYER_CONTROL_NEXT" val="True"/>
  <p:tag name="ARTICULATE_USED_LAYOUT" val="4"/>
</p:tagLst>
</file>

<file path=ppt/tags/tag2.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1"/>
</p:tagLst>
</file>

<file path=ppt/tags/tag3.xml><?xml version="1.0" encoding="utf-8"?>
<p:tagLst xmlns:a="http://schemas.openxmlformats.org/drawingml/2006/main" xmlns:r="http://schemas.openxmlformats.org/officeDocument/2006/relationships" xmlns:p="http://schemas.openxmlformats.org/presentationml/2006/main">
  <p:tag name="AUDIO_ID" val="317"/>
  <p:tag name="ARTICULATE_AUDIO_RECORDED" val="1"/>
  <p:tag name="ELAPSEDTIME" val="177.0"/>
  <p:tag name="ANNOTATION_TYPE_1" val="0"/>
  <p:tag name="ANNOTATION_START_1" val="169.1"/>
  <p:tag name="ANNOTATION_TOP_1" val="386"/>
  <p:tag name="ANNOTATION_LEFT_1" val="495"/>
  <p:tag name="ANNOTATION_WIDTH_1" val="151"/>
  <p:tag name="ANNOTATION_HEIGHT_1" val="151"/>
  <p:tag name="ANNOTATION_ANIMATION_1" val="3"/>
  <p:tag name="ANNOTATION_ROTATION_1" val="90"/>
  <p:tag name="ANNOTATION_SUB_TYPE_1" val="2"/>
  <p:tag name="ANNOTATION_LOOP_COUNT_1" val="1"/>
  <p:tag name="ANNOTATION_BOX_RADIUS_1" val="0"/>
  <p:tag name="ANNOTATION_SCALE_1" val="50"/>
  <p:tag name="ANNOTATION_BORDER_ALPHA_1" val="100"/>
  <p:tag name="ANNOTATION_BORDER_COLOR_1" val="8421504"/>
  <p:tag name="ANNOTATION_FILL_COLOR_1" val="192"/>
  <p:tag name="ANNOTATION_FILL_ALPHA_1" val="100"/>
  <p:tag name="ANNOTATION_BORDER_WIDTH_1" val="2"/>
  <p:tag name="ANNOTATION_SLIDE_WIDTH_1" val="960"/>
  <p:tag name="ANNOTATION_SLIDE_HEIGHT_1" val="720"/>
  <p:tag name="ANNOTATION_COUNT" val="1"/>
  <p:tag name="ARTICULATE_NAV_LEVEL" val="1"/>
  <p:tag name="ARTICULATE_SLIDE_PRESENTER_GUID" val="3818f0f3-2b02-497d-97fe-8c8878b47554"/>
  <p:tag name="ARTICULATE_SLIDE_PAUSE" val="1"/>
  <p:tag name="ARTICULATE_LOCK_SLIDE" val="0"/>
  <p:tag name="ARTICULATE_HIDE_SLIDE" val="0"/>
  <p:tag name="ARTICULATE_PLAYER_CONTROL_PREVIOUS" val="True"/>
  <p:tag name="ARTICULATE_PLAYER_CONTROL_NEXT" val="True"/>
  <p:tag name="ARTICULATE_USED_LAYOUT" val="4"/>
</p:tagLst>
</file>

<file path=ppt/tags/tag4.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1"/>
</p:tagLst>
</file>

<file path=ppt/tags/tag5.xml><?xml version="1.0" encoding="utf-8"?>
<p:tagLst xmlns:a="http://schemas.openxmlformats.org/drawingml/2006/main" xmlns:r="http://schemas.openxmlformats.org/officeDocument/2006/relationships" xmlns:p="http://schemas.openxmlformats.org/presentationml/2006/main">
  <p:tag name="AUDIO_ID" val="318"/>
  <p:tag name="ARTICULATE_AUDIO_RECORDED" val="1"/>
  <p:tag name="ELAPSEDTIME" val="72.0"/>
  <p:tag name="ANNOTATION_COUNT" val="0"/>
  <p:tag name="ARTICULATE_NAV_LEVEL" val="1"/>
  <p:tag name="ARTICULATE_SLIDE_PRESENTER_GUID" val="3818f0f3-2b02-497d-97fe-8c8878b47554"/>
  <p:tag name="ARTICULATE_SLIDE_PAUSE" val="1"/>
  <p:tag name="ARTICULATE_LOCK_SLIDE" val="0"/>
  <p:tag name="ARTICULATE_HIDE_SLIDE" val="0"/>
  <p:tag name="ARTICULATE_PLAYER_CONTROL_PREVIOUS" val="True"/>
  <p:tag name="ARTICULATE_PLAYER_CONTROL_NEXT" val="True"/>
  <p:tag name="ARTICULATE_USED_LAYOUT" val="4"/>
</p:tagLst>
</file>

<file path=ppt/tags/tag6.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11310</Words>
  <Application>Microsoft Office PowerPoint</Application>
  <PresentationFormat>Geniş ekran</PresentationFormat>
  <Paragraphs>1365</Paragraphs>
  <Slides>118</Slides>
  <Notes>65</Notes>
  <HiddenSlides>0</HiddenSlides>
  <MMClips>0</MMClips>
  <ScaleCrop>false</ScaleCrop>
  <HeadingPairs>
    <vt:vector size="6" baseType="variant">
      <vt:variant>
        <vt:lpstr>Kullanılan Yazı Tipleri</vt:lpstr>
      </vt:variant>
      <vt:variant>
        <vt:i4>19</vt:i4>
      </vt:variant>
      <vt:variant>
        <vt:lpstr>Tema</vt:lpstr>
      </vt:variant>
      <vt:variant>
        <vt:i4>1</vt:i4>
      </vt:variant>
      <vt:variant>
        <vt:lpstr>Slayt Başlıkları</vt:lpstr>
      </vt:variant>
      <vt:variant>
        <vt:i4>118</vt:i4>
      </vt:variant>
    </vt:vector>
  </HeadingPairs>
  <TitlesOfParts>
    <vt:vector size="138" baseType="lpstr">
      <vt:lpstr>ＭＳ Ｐゴシック</vt:lpstr>
      <vt:lpstr>Aharoni</vt:lpstr>
      <vt:lpstr>Arial</vt:lpstr>
      <vt:lpstr>Arial Narrow</vt:lpstr>
      <vt:lpstr>Calibri</vt:lpstr>
      <vt:lpstr>Calibri Light</vt:lpstr>
      <vt:lpstr>Cambria</vt:lpstr>
      <vt:lpstr>Comic Sans MS</vt:lpstr>
      <vt:lpstr>Courier New</vt:lpstr>
      <vt:lpstr>Garamond</vt:lpstr>
      <vt:lpstr>msgothic</vt:lpstr>
      <vt:lpstr>Rockwell</vt:lpstr>
      <vt:lpstr>Symbol</vt:lpstr>
      <vt:lpstr>Times New Roman</vt:lpstr>
      <vt:lpstr>Trebuchet MS</vt:lpstr>
      <vt:lpstr>Tw Cen MT</vt:lpstr>
      <vt:lpstr>Verdana</vt:lpstr>
      <vt:lpstr>Wingdings</vt:lpstr>
      <vt:lpstr>Wingdings 2</vt:lpstr>
      <vt:lpstr>Office Teması</vt:lpstr>
      <vt:lpstr>Hematopoetic Stem Cell Transplantation</vt:lpstr>
      <vt:lpstr>HSCT - rates in Europe</vt:lpstr>
      <vt:lpstr>PowerPoint Sunusu</vt:lpstr>
      <vt:lpstr>Main Indications</vt:lpstr>
      <vt:lpstr>PowerPoint Sunusu</vt:lpstr>
      <vt:lpstr>Restoration of patient’s own hematopoetic tissue in the….                    autologous setting  (The correction of  HDC-induced aplasia) to eradicate  chemosensitive tumor</vt:lpstr>
      <vt:lpstr>PowerPoint Sunusu</vt:lpstr>
      <vt:lpstr>EBMT risk index</vt:lpstr>
      <vt:lpstr>                           Today Topics  </vt:lpstr>
      <vt:lpstr>PowerPoint Sunusu</vt:lpstr>
      <vt:lpstr>PowerPoint Sunusu</vt:lpstr>
      <vt:lpstr>Why is HLA so important?</vt:lpstr>
      <vt:lpstr>The Major Histocompatibility Complex &amp; Antigen recognition</vt:lpstr>
      <vt:lpstr>PowerPoint Sunusu</vt:lpstr>
      <vt:lpstr>PowerPoint Sunusu</vt:lpstr>
      <vt:lpstr>PowerPoint Sunusu</vt:lpstr>
      <vt:lpstr>PowerPoint Sunusu</vt:lpstr>
      <vt:lpstr>Provision of unrelated HSC donors</vt:lpstr>
      <vt:lpstr>PowerPoint Sunusu</vt:lpstr>
      <vt:lpstr>Bone Marrow Donors Worldwide  </vt:lpstr>
      <vt:lpstr>Alternative donor search algorithm in EUROPA</vt:lpstr>
      <vt:lpstr>HAPLOIDENTICAL vs URD vs SIBLINGS</vt:lpstr>
      <vt:lpstr>Allogeneic SCT: trends in 2014</vt:lpstr>
      <vt:lpstr>PowerPoint Sunusu</vt:lpstr>
      <vt:lpstr>PowerPoint Sunusu</vt:lpstr>
      <vt:lpstr>PowerPoint Sunusu</vt:lpstr>
      <vt:lpstr>PowerPoint Sunusu</vt:lpstr>
      <vt:lpstr>PowerPoint Sunusu</vt:lpstr>
      <vt:lpstr>PowerPoint Sunusu</vt:lpstr>
      <vt:lpstr>PowerPoint Sunusu</vt:lpstr>
      <vt:lpstr>PowerPoint Sunusu</vt:lpstr>
      <vt:lpstr>Stem cell mobilization / G-CSF</vt:lpstr>
      <vt:lpstr>PowerPoint Sunusu</vt:lpstr>
      <vt:lpstr>PowerPoint Sunusu</vt:lpstr>
      <vt:lpstr>PowerPoint Sunusu</vt:lpstr>
      <vt:lpstr>  Peripheral blood stem cell donation by apheresis  is nowadays the most commonly used stem cell source for allogeneic HSCT</vt:lpstr>
      <vt:lpstr>PBSC Apheresis Procedure</vt:lpstr>
      <vt:lpstr>PowerPoint Sunusu</vt:lpstr>
      <vt:lpstr>PowerPoint Sunusu</vt:lpstr>
      <vt:lpstr>PowerPoint Sunusu</vt:lpstr>
      <vt:lpstr>Peripheral-Blood Stem Cells versus Bone Marrow  from Unrelated Donors</vt:lpstr>
      <vt:lpstr>PowerPoint Sunusu</vt:lpstr>
      <vt:lpstr>PowerPoint Sunusu</vt:lpstr>
      <vt:lpstr>PowerPoint Sunusu</vt:lpstr>
      <vt:lpstr>PowerPoint Sunusu</vt:lpstr>
      <vt:lpstr>PowerPoint Sunusu</vt:lpstr>
      <vt:lpstr>PowerPoint Sunusu</vt:lpstr>
      <vt:lpstr>PowerPoint Sunusu</vt:lpstr>
      <vt:lpstr>Stem cell transplantation</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vt:lpstr>
      <vt:lpstr> </vt:lpstr>
      <vt:lpstr>Proposed steps in the pathogenesis of BK virus-associated hemorrhagic cystitis </vt:lpstr>
      <vt:lpstr>Treatment of hemorrhagic cystitis</vt:lpstr>
      <vt:lpstr>PowerPoint Sunusu</vt:lpstr>
      <vt:lpstr>PowerPoint Sunusu</vt:lpstr>
      <vt:lpstr>Cell toxicity resulting from chemotherapy damages the lining of the liver sinusoids</vt:lpstr>
      <vt:lpstr>Activation of sinusoidal endothelial cells can trigger multiple pathways, resulting in inflammation and narrowing of the sinusoids</vt:lpstr>
      <vt:lpstr>VOD is characterised by increased clot formation and reduced clot breakdown</vt:lpstr>
      <vt:lpstr>Diagnosis</vt:lpstr>
      <vt:lpstr>Diagnosis:  Other studies that can complement the diagnosis are as follows.</vt:lpstr>
      <vt:lpstr>D1. IMAGING STUDIES : (Ultrasonography,).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Bronchiolitis obliterans syndrome</vt:lpstr>
      <vt:lpstr>PowerPoint Sunusu</vt:lpstr>
      <vt:lpstr>Onset of airflow obstruction is likely well  before clinical symptoms</vt:lpstr>
      <vt:lpstr>Bronchiolitis obliterans syndrome</vt:lpstr>
      <vt:lpstr>Conventional Treatment of BOS</vt:lpstr>
      <vt:lpstr>Conventional Treatment of BOS</vt:lpstr>
      <vt:lpstr>FAM (Fluticasone /Azithromycin: /Montelukast) Therapy:</vt:lpstr>
      <vt:lpstr>PowerPoint Sunusu</vt:lpstr>
      <vt:lpstr>PowerPoint Sunusu</vt:lpstr>
      <vt:lpstr>PowerPoint Sunusu</vt:lpstr>
      <vt:lpstr>PowerPoint Sunusu</vt:lpstr>
      <vt:lpstr>PowerPoint Sunusu</vt:lpstr>
      <vt:lpstr>PowerPoint Sunusu</vt:lpstr>
      <vt:lpstr>PowerPoint Sunusu</vt:lpstr>
      <vt:lpstr>PowerPoint Sunusu</vt:lpstr>
      <vt:lpstr>Survival after Autologous Transplants for Hodgkin Lymphoma, 2003-2013</vt:lpstr>
      <vt:lpstr>Survival after Autologous Transplants for Follicular Lymphoma, 2003-2013</vt:lpstr>
      <vt:lpstr>Survival after Autologous Transplants for Diffuse Large B-cell Lymphoma (DLBCL), 2003-2013</vt:lpstr>
      <vt:lpstr>Survival after Transplants for Mantle Cell Lymphoma, 2003-2013</vt:lpstr>
      <vt:lpstr>Survival after Autologous Transplants for Multiple Myeloma, 2000-2013</vt:lpstr>
      <vt:lpstr>Thank you for your attention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Mustafa çetin</dc:creator>
  <cp:lastModifiedBy>Microsoft hesabı</cp:lastModifiedBy>
  <cp:revision>9</cp:revision>
  <dcterms:created xsi:type="dcterms:W3CDTF">2018-06-11T18:37:13Z</dcterms:created>
  <dcterms:modified xsi:type="dcterms:W3CDTF">2021-03-14T08:04:37Z</dcterms:modified>
</cp:coreProperties>
</file>