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omments/comment1.xml" ContentType="application/vnd.openxmlformats-officedocument.presentationml.comment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</p:sldMasterIdLst>
  <p:sldIdLst>
    <p:sldId id="257" r:id="rId3"/>
    <p:sldId id="284" r:id="rId4"/>
    <p:sldId id="534" r:id="rId5"/>
    <p:sldId id="525" r:id="rId6"/>
    <p:sldId id="536" r:id="rId7"/>
    <p:sldId id="518" r:id="rId8"/>
    <p:sldId id="519" r:id="rId9"/>
    <p:sldId id="537" r:id="rId10"/>
    <p:sldId id="510" r:id="rId11"/>
    <p:sldId id="511" r:id="rId12"/>
    <p:sldId id="529" r:id="rId13"/>
    <p:sldId id="527" r:id="rId14"/>
    <p:sldId id="531" r:id="rId15"/>
    <p:sldId id="533" r:id="rId16"/>
    <p:sldId id="532" r:id="rId17"/>
    <p:sldId id="540" r:id="rId18"/>
    <p:sldId id="528" r:id="rId19"/>
    <p:sldId id="516" r:id="rId20"/>
    <p:sldId id="530" r:id="rId21"/>
    <p:sldId id="308" r:id="rId22"/>
    <p:sldId id="494" r:id="rId23"/>
    <p:sldId id="498" r:id="rId24"/>
    <p:sldId id="495" r:id="rId25"/>
    <p:sldId id="266" r:id="rId26"/>
    <p:sldId id="535" r:id="rId27"/>
    <p:sldId id="544" r:id="rId28"/>
    <p:sldId id="538" r:id="rId29"/>
    <p:sldId id="542" r:id="rId30"/>
    <p:sldId id="545" r:id="rId31"/>
    <p:sldId id="539" r:id="rId32"/>
    <p:sldId id="268" r:id="rId33"/>
    <p:sldId id="543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stafa Cetin" initials="MC" lastIdx="1" clrIdx="0">
    <p:extLst>
      <p:ext uri="{19B8F6BF-5375-455C-9EA6-DF929625EA0E}">
        <p15:presenceInfo xmlns:p15="http://schemas.microsoft.com/office/powerpoint/2012/main" userId="Mustafa Cet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5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commentAuthors" Target="commentAuthor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47028652011798"/>
          <c:y val="4.9118705724218191E-2"/>
          <c:w val="0.44993611085304319"/>
          <c:h val="0.7183488625011414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40"/>
          <c:dPt>
            <c:idx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0B0-455E-8F33-DADB108EF60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0B0-455E-8F33-DADB108EF60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0B0-455E-8F33-DADB108EF60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0B0-455E-8F33-DADB108EF60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0B0-455E-8F33-DADB108EF60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0B0-455E-8F33-DADB108EF60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30B0-455E-8F33-DADB108EF60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30B0-455E-8F33-DADB108EF609}"/>
              </c:ext>
            </c:extLst>
          </c:dPt>
          <c:dLbls>
            <c:dLbl>
              <c:idx val="0"/>
              <c:layout/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0B0-455E-8F33-DADB108EF60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Sheet1!$A$2:$A$9</c:f>
              <c:strCache>
                <c:ptCount val="8"/>
                <c:pt idx="0">
                  <c:v>Cellular Exchange</c:v>
                </c:pt>
                <c:pt idx="1">
                  <c:v>Lipid-cholestrol</c:v>
                </c:pt>
                <c:pt idx="2">
                  <c:v>Paraproteins</c:v>
                </c:pt>
                <c:pt idx="3">
                  <c:v>Pathological antibodies</c:v>
                </c:pt>
                <c:pt idx="4">
                  <c:v>immuno complexes</c:v>
                </c:pt>
                <c:pt idx="5">
                  <c:v>Drug and poisonig</c:v>
                </c:pt>
                <c:pt idx="6">
                  <c:v>Other</c:v>
                </c:pt>
                <c:pt idx="7">
                  <c:v>cytokines 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61</c:v>
                </c:pt>
                <c:pt idx="1">
                  <c:v>4</c:v>
                </c:pt>
                <c:pt idx="2">
                  <c:v>6</c:v>
                </c:pt>
                <c:pt idx="3">
                  <c:v>11</c:v>
                </c:pt>
                <c:pt idx="4">
                  <c:v>9</c:v>
                </c:pt>
                <c:pt idx="5">
                  <c:v>7</c:v>
                </c:pt>
                <c:pt idx="6">
                  <c:v>3</c:v>
                </c:pt>
                <c:pt idx="7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30B0-455E-8F33-DADB108EF609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3279485725299539E-3"/>
          <c:y val="0.79056566330520373"/>
          <c:w val="0.97925389103432137"/>
          <c:h val="0.20943435692296786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noFill/>
      <a:round/>
    </a:ln>
    <a:effectLst/>
    <a:scene3d>
      <a:camera prst="orthographicFront"/>
      <a:lightRig rig="threePt" dir="t"/>
    </a:scene3d>
    <a:sp3d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bg1"/>
              </a:solidFill>
            </a:ln>
            <a:effectLst>
              <a:outerShdw blurRad="317500" algn="ctr" rotWithShape="0">
                <a:prstClr val="black">
                  <a:alpha val="25000"/>
                </a:prstClr>
              </a:outerShdw>
            </a:effectLst>
          </c:spPr>
          <c:explosion val="42"/>
          <c:dPt>
            <c:idx val="0"/>
            <c:bubble3D val="0"/>
            <c:spPr>
              <a:solidFill>
                <a:srgbClr val="CC3300"/>
              </a:solidFill>
              <a:ln>
                <a:solidFill>
                  <a:schemeClr val="bg1"/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A32-4498-8AA1-FDD3553480ED}"/>
              </c:ext>
            </c:extLst>
          </c:dPt>
          <c:dPt>
            <c:idx val="1"/>
            <c:bubble3D val="0"/>
            <c:spPr>
              <a:solidFill>
                <a:srgbClr val="FFCC66"/>
              </a:solidFill>
              <a:ln>
                <a:solidFill>
                  <a:schemeClr val="bg1"/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A32-4498-8AA1-FDD3553480E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A32-4498-8AA1-FDD3553480E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A32-4498-8AA1-FDD3553480ED}"/>
              </c:ext>
            </c:extLst>
          </c:dPt>
          <c:dPt>
            <c:idx val="4"/>
            <c:bubble3D val="0"/>
            <c:spPr>
              <a:solidFill>
                <a:schemeClr val="tx2">
                  <a:lumMod val="75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A32-4498-8AA1-FDD3553480ED}"/>
              </c:ext>
            </c:extLst>
          </c:dPt>
          <c:dPt>
            <c:idx val="5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A32-4498-8AA1-FDD3553480ED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A32-4498-8AA1-FDD3553480ED}"/>
              </c:ext>
            </c:extLst>
          </c:dPt>
          <c:dPt>
            <c:idx val="7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5A32-4498-8AA1-FDD3553480ED}"/>
              </c:ext>
            </c:extLst>
          </c:dPt>
          <c:dLbls>
            <c:dLbl>
              <c:idx val="0"/>
              <c:layout>
                <c:manualLayout>
                  <c:x val="-9.9236237631157867E-2"/>
                  <c:y val="-6.81209113995155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A32-4498-8AA1-FDD3553480E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Hematological disesas</c:v>
                </c:pt>
                <c:pt idx="1">
                  <c:v>Endocrin diseases </c:v>
                </c:pt>
                <c:pt idx="2">
                  <c:v>Liver disease</c:v>
                </c:pt>
                <c:pt idx="3">
                  <c:v>Kidney disease</c:v>
                </c:pt>
                <c:pt idx="4">
                  <c:v>Rheumatic disease</c:v>
                </c:pt>
                <c:pt idx="5">
                  <c:v>Nervuous system diseases</c:v>
                </c:pt>
                <c:pt idx="6">
                  <c:v>Other</c:v>
                </c:pt>
                <c:pt idx="7">
                  <c:v>Dermatological diseases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57</c:v>
                </c:pt>
                <c:pt idx="1">
                  <c:v>3</c:v>
                </c:pt>
                <c:pt idx="2">
                  <c:v>3</c:v>
                </c:pt>
                <c:pt idx="3">
                  <c:v>5</c:v>
                </c:pt>
                <c:pt idx="4">
                  <c:v>11</c:v>
                </c:pt>
                <c:pt idx="5">
                  <c:v>7</c:v>
                </c:pt>
                <c:pt idx="6">
                  <c:v>8</c:v>
                </c:pt>
                <c:pt idx="7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5A32-4498-8AA1-FDD3553480ED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640236053295888"/>
          <c:y val="9.5151288191744135E-2"/>
          <c:w val="0.31085878596385641"/>
          <c:h val="0.86374221909206872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noFill/>
      <a:round/>
    </a:ln>
    <a:effectLst/>
    <a:scene3d>
      <a:camera prst="orthographicFront"/>
      <a:lightRig rig="brightRoom" dir="t"/>
    </a:scene3d>
    <a:sp3d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 err="1"/>
              <a:t>Erciyes</a:t>
            </a:r>
            <a:r>
              <a:rPr lang="en-GB" dirty="0"/>
              <a:t> Apheresis Unit Activity</a:t>
            </a:r>
          </a:p>
        </c:rich>
      </c:tx>
      <c:layout>
        <c:manualLayout>
          <c:xMode val="edge"/>
          <c:yMode val="edge"/>
          <c:x val="0.20121496028470201"/>
          <c:y val="1.77858835702850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8.1809619336529998E-2"/>
          <c:y val="0.27138345323688079"/>
          <c:w val="0.90565490752519817"/>
          <c:h val="0.6429113204201908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PEX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1142</c:v>
                </c:pt>
                <c:pt idx="1">
                  <c:v>1381</c:v>
                </c:pt>
                <c:pt idx="2">
                  <c:v>1329</c:v>
                </c:pt>
                <c:pt idx="3">
                  <c:v>1480</c:v>
                </c:pt>
                <c:pt idx="4">
                  <c:v>1397</c:v>
                </c:pt>
                <c:pt idx="5">
                  <c:v>1456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E27-4AA3-A367-1064630AE4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Photopheresis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207</c:v>
                </c:pt>
                <c:pt idx="1">
                  <c:v>195</c:v>
                </c:pt>
                <c:pt idx="2">
                  <c:v>342</c:v>
                </c:pt>
                <c:pt idx="3">
                  <c:v>292</c:v>
                </c:pt>
                <c:pt idx="4">
                  <c:v>481</c:v>
                </c:pt>
                <c:pt idx="5">
                  <c:v>462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E27-4AA3-A367-1064630AE4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SC Harvest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248</c:v>
                </c:pt>
                <c:pt idx="1">
                  <c:v>294</c:v>
                </c:pt>
                <c:pt idx="2">
                  <c:v>249</c:v>
                </c:pt>
                <c:pt idx="3">
                  <c:v>307</c:v>
                </c:pt>
                <c:pt idx="4">
                  <c:v>268</c:v>
                </c:pt>
                <c:pt idx="5">
                  <c:v>298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E27-4AA3-A367-1064630AE4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RBC Exc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50</c:v>
                </c:pt>
                <c:pt idx="1">
                  <c:v>69</c:v>
                </c:pt>
                <c:pt idx="2">
                  <c:v>51</c:v>
                </c:pt>
                <c:pt idx="3">
                  <c:v>43</c:v>
                </c:pt>
                <c:pt idx="4">
                  <c:v>58</c:v>
                </c:pt>
                <c:pt idx="5">
                  <c:v>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E27-4AA3-A367-1064630AE4E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LDL aph.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Sheet1!$F$2:$F$7</c:f>
              <c:numCache>
                <c:formatCode>General</c:formatCode>
                <c:ptCount val="6"/>
                <c:pt idx="0">
                  <c:v>122</c:v>
                </c:pt>
                <c:pt idx="1">
                  <c:v>211</c:v>
                </c:pt>
                <c:pt idx="2">
                  <c:v>257</c:v>
                </c:pt>
                <c:pt idx="3">
                  <c:v>281</c:v>
                </c:pt>
                <c:pt idx="4">
                  <c:v>332</c:v>
                </c:pt>
                <c:pt idx="5">
                  <c:v>387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E27-4AA3-A367-1064630AE4E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Adsorbsion Aph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Sheet1!$G$2:$G$7</c:f>
              <c:numCache>
                <c:formatCode>General</c:formatCode>
                <c:ptCount val="6"/>
                <c:pt idx="0">
                  <c:v>64</c:v>
                </c:pt>
                <c:pt idx="1">
                  <c:v>81</c:v>
                </c:pt>
                <c:pt idx="2">
                  <c:v>73</c:v>
                </c:pt>
                <c:pt idx="3">
                  <c:v>112</c:v>
                </c:pt>
                <c:pt idx="4">
                  <c:v>92</c:v>
                </c:pt>
                <c:pt idx="5">
                  <c:v>142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E27-4AA3-A367-1064630AE4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63720480"/>
        <c:axId val="1363732448"/>
      </c:barChart>
      <c:catAx>
        <c:axId val="136372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363732448"/>
        <c:crosses val="autoZero"/>
        <c:auto val="1"/>
        <c:lblAlgn val="ctr"/>
        <c:lblOffset val="100"/>
        <c:noMultiLvlLbl val="0"/>
      </c:catAx>
      <c:valAx>
        <c:axId val="136373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36372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834146477849387E-3"/>
          <c:y val="0.12061985437953868"/>
          <c:w val="0.9"/>
          <c:h val="7.29682599355983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7-10T18:02:55.249" idx="1">
    <p:pos x="7473" y="1234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63.png"/><Relationship Id="rId1" Type="http://schemas.openxmlformats.org/officeDocument/2006/relationships/image" Target="../media/image62.png"/><Relationship Id="rId5" Type="http://schemas.openxmlformats.org/officeDocument/2006/relationships/image" Target="../media/image64.png"/><Relationship Id="rId4" Type="http://schemas.openxmlformats.org/officeDocument/2006/relationships/image" Target="../media/image3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62.png"/><Relationship Id="rId1" Type="http://schemas.openxmlformats.org/officeDocument/2006/relationships/image" Target="../media/image63.png"/><Relationship Id="rId5" Type="http://schemas.openxmlformats.org/officeDocument/2006/relationships/image" Target="../media/image64.png"/><Relationship Id="rId4" Type="http://schemas.openxmlformats.org/officeDocument/2006/relationships/image" Target="../media/image3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14213C-49C1-40F9-8EE6-AB509163A3A0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0A5A2A4-D4E7-43F7-9147-C2C77A991BEF}">
      <dgm:prSet phldrT="[Text]"/>
      <dgm:spPr/>
      <dgm:t>
        <a:bodyPr/>
        <a:lstStyle/>
        <a:p>
          <a:r>
            <a:rPr lang="en-GB" dirty="0"/>
            <a:t>Medical Indication</a:t>
          </a:r>
        </a:p>
      </dgm:t>
    </dgm:pt>
    <dgm:pt modelId="{05595D09-6C98-47C2-8729-AE9DFC318B0D}" type="parTrans" cxnId="{3329EEB3-CBF7-4AC0-AF6E-21C11786083D}">
      <dgm:prSet/>
      <dgm:spPr/>
      <dgm:t>
        <a:bodyPr/>
        <a:lstStyle/>
        <a:p>
          <a:endParaRPr lang="en-GB"/>
        </a:p>
      </dgm:t>
    </dgm:pt>
    <dgm:pt modelId="{B023F851-B606-453C-B5BE-5A8D57AA55C7}" type="sibTrans" cxnId="{3329EEB3-CBF7-4AC0-AF6E-21C11786083D}">
      <dgm:prSet/>
      <dgm:spPr/>
      <dgm:t>
        <a:bodyPr/>
        <a:lstStyle/>
        <a:p>
          <a:endParaRPr lang="en-GB"/>
        </a:p>
      </dgm:t>
    </dgm:pt>
    <dgm:pt modelId="{FB6F4A24-2B8E-4ED8-AC9C-DCA3621AB26B}">
      <dgm:prSet phldrT="[Text]"/>
      <dgm:spPr/>
      <dgm:t>
        <a:bodyPr/>
        <a:lstStyle/>
        <a:p>
          <a:r>
            <a:rPr lang="en-GB" dirty="0"/>
            <a:t>Call Apheresis Unit</a:t>
          </a:r>
        </a:p>
      </dgm:t>
    </dgm:pt>
    <dgm:pt modelId="{013B20FC-FD93-41B0-B7AF-D46B6AF464D6}" type="parTrans" cxnId="{C9D60B95-3452-4280-AB4E-BAD35AEC544E}">
      <dgm:prSet/>
      <dgm:spPr/>
      <dgm:t>
        <a:bodyPr/>
        <a:lstStyle/>
        <a:p>
          <a:endParaRPr lang="en-GB"/>
        </a:p>
      </dgm:t>
    </dgm:pt>
    <dgm:pt modelId="{8C36F181-0295-4F0F-A3AE-D6BFA188254E}" type="sibTrans" cxnId="{C9D60B95-3452-4280-AB4E-BAD35AEC544E}">
      <dgm:prSet/>
      <dgm:spPr/>
      <dgm:t>
        <a:bodyPr/>
        <a:lstStyle/>
        <a:p>
          <a:endParaRPr lang="en-GB"/>
        </a:p>
      </dgm:t>
    </dgm:pt>
    <dgm:pt modelId="{3240E4FF-BA42-47DC-BFB9-E60129B16F5A}">
      <dgm:prSet phldrT="[Text]"/>
      <dgm:spPr/>
      <dgm:t>
        <a:bodyPr/>
        <a:lstStyle/>
        <a:p>
          <a:r>
            <a:rPr lang="en-GB" dirty="0"/>
            <a:t>Evaluation &amp; Approval &amp; Consent </a:t>
          </a:r>
        </a:p>
      </dgm:t>
    </dgm:pt>
    <dgm:pt modelId="{57572D57-E580-4790-9F96-5D7F896F646E}" type="parTrans" cxnId="{5396C1B5-EC6E-4BE9-BA2F-6A9113C84223}">
      <dgm:prSet/>
      <dgm:spPr/>
      <dgm:t>
        <a:bodyPr/>
        <a:lstStyle/>
        <a:p>
          <a:endParaRPr lang="en-GB"/>
        </a:p>
      </dgm:t>
    </dgm:pt>
    <dgm:pt modelId="{7C0F238C-8DB6-4DBB-82E9-5CF027475500}" type="sibTrans" cxnId="{5396C1B5-EC6E-4BE9-BA2F-6A9113C84223}">
      <dgm:prSet/>
      <dgm:spPr/>
      <dgm:t>
        <a:bodyPr/>
        <a:lstStyle/>
        <a:p>
          <a:endParaRPr lang="en-GB"/>
        </a:p>
      </dgm:t>
    </dgm:pt>
    <dgm:pt modelId="{64AEB547-A458-4A62-B723-E624AA34A6F8}">
      <dgm:prSet phldrT="[Text]"/>
      <dgm:spPr/>
      <dgm:t>
        <a:bodyPr/>
        <a:lstStyle/>
        <a:p>
          <a:r>
            <a:rPr lang="en-GB" dirty="0"/>
            <a:t>Process </a:t>
          </a:r>
        </a:p>
      </dgm:t>
    </dgm:pt>
    <dgm:pt modelId="{3785853B-9D0A-4575-A466-AD61E72295A3}" type="parTrans" cxnId="{94791253-29BB-418D-9792-2E68F842DE7E}">
      <dgm:prSet/>
      <dgm:spPr/>
      <dgm:t>
        <a:bodyPr/>
        <a:lstStyle/>
        <a:p>
          <a:endParaRPr lang="en-GB"/>
        </a:p>
      </dgm:t>
    </dgm:pt>
    <dgm:pt modelId="{80A703FF-15EC-40E8-A228-F7E68ECD97F5}" type="sibTrans" cxnId="{94791253-29BB-418D-9792-2E68F842DE7E}">
      <dgm:prSet/>
      <dgm:spPr/>
      <dgm:t>
        <a:bodyPr/>
        <a:lstStyle/>
        <a:p>
          <a:endParaRPr lang="en-GB"/>
        </a:p>
      </dgm:t>
    </dgm:pt>
    <dgm:pt modelId="{ACEE7816-B4D7-4D06-B16A-C0D5F142018A}">
      <dgm:prSet phldrT="[Text]"/>
      <dgm:spPr/>
      <dgm:t>
        <a:bodyPr/>
        <a:lstStyle/>
        <a:p>
          <a:r>
            <a:rPr lang="en-GB" dirty="0"/>
            <a:t>Finalisation and Report</a:t>
          </a:r>
        </a:p>
      </dgm:t>
    </dgm:pt>
    <dgm:pt modelId="{E64BD505-3CF6-4A26-8869-399B1AA17482}" type="parTrans" cxnId="{0EC04545-D699-4999-BE3B-D2314B306423}">
      <dgm:prSet/>
      <dgm:spPr/>
      <dgm:t>
        <a:bodyPr/>
        <a:lstStyle/>
        <a:p>
          <a:endParaRPr lang="en-GB"/>
        </a:p>
      </dgm:t>
    </dgm:pt>
    <dgm:pt modelId="{0A75F5E0-1864-46BE-8F6E-5C5944D96B6D}" type="sibTrans" cxnId="{0EC04545-D699-4999-BE3B-D2314B306423}">
      <dgm:prSet/>
      <dgm:spPr/>
      <dgm:t>
        <a:bodyPr/>
        <a:lstStyle/>
        <a:p>
          <a:endParaRPr lang="en-GB"/>
        </a:p>
      </dgm:t>
    </dgm:pt>
    <dgm:pt modelId="{3B59C5F7-3004-4FA9-9196-3C95DA370E6D}">
      <dgm:prSet/>
      <dgm:spPr>
        <a:blipFill rotWithShape="0">
          <a:blip xmlns:r="http://schemas.openxmlformats.org/officeDocument/2006/relationships" r:embed="rId1"/>
          <a:srcRect/>
          <a:stretch>
            <a:fillRect l="-42000" r="-42000"/>
          </a:stretch>
        </a:blipFill>
      </dgm:spPr>
      <dgm:t>
        <a:bodyPr/>
        <a:lstStyle/>
        <a:p>
          <a:endParaRPr lang="en-GB"/>
        </a:p>
      </dgm:t>
    </dgm:pt>
    <dgm:pt modelId="{21ACD26B-C99C-4243-96BF-A049D7D5E8B2}" type="parTrans" cxnId="{1C14A4E9-5CCC-4BFD-A882-09D79EB209EF}">
      <dgm:prSet/>
      <dgm:spPr/>
      <dgm:t>
        <a:bodyPr/>
        <a:lstStyle/>
        <a:p>
          <a:endParaRPr lang="en-GB"/>
        </a:p>
      </dgm:t>
    </dgm:pt>
    <dgm:pt modelId="{CC2A93EC-2A80-46BE-8210-8C56857CFB7B}" type="sibTrans" cxnId="{1C14A4E9-5CCC-4BFD-A882-09D79EB209EF}">
      <dgm:prSet/>
      <dgm:spPr/>
      <dgm:t>
        <a:bodyPr/>
        <a:lstStyle/>
        <a:p>
          <a:endParaRPr lang="en-GB"/>
        </a:p>
      </dgm:t>
    </dgm:pt>
    <dgm:pt modelId="{5DBD5F72-E0A8-4536-B34B-FEB99F8CB64A}" type="pres">
      <dgm:prSet presAssocID="{9C14213C-49C1-40F9-8EE6-AB509163A3A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67881FC-E987-4744-8A1F-CA914759FC3E}" type="pres">
      <dgm:prSet presAssocID="{00A5A2A4-D4E7-43F7-9147-C2C77A991BEF}" presName="composite" presStyleCnt="0"/>
      <dgm:spPr/>
    </dgm:pt>
    <dgm:pt modelId="{BDE93C63-723B-48C7-9E85-90F4C5A9546E}" type="pres">
      <dgm:prSet presAssocID="{00A5A2A4-D4E7-43F7-9147-C2C77A991BEF}" presName="par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F1C5D6-22EB-4D73-815F-6C034598D29A}" type="pres">
      <dgm:prSet presAssocID="{00A5A2A4-D4E7-43F7-9147-C2C77A991BEF}" presName="parSh" presStyleLbl="node1" presStyleIdx="0" presStyleCnt="5" custScaleX="107628" custLinFactNeighborX="13211" custLinFactNeighborY="-82617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E2540AD-D83E-4F8F-8136-3953F8A6A01B}" type="pres">
      <dgm:prSet presAssocID="{00A5A2A4-D4E7-43F7-9147-C2C77A991BEF}" presName="desTx" presStyleLbl="fgAcc1" presStyleIdx="0" presStyleCnt="5" custScaleX="108130" custScaleY="185442" custLinFactNeighborX="821" custLinFactNeighborY="13641">
        <dgm:presLayoutVars>
          <dgm:bulletEnabled val="1"/>
        </dgm:presLayoutVars>
      </dgm:prSet>
      <dgm:spPr>
        <a:prstGeom prst="roundRect">
          <a:avLst/>
        </a:prstGeom>
        <a:blipFill rotWithShape="0">
          <a:blip xmlns:r="http://schemas.openxmlformats.org/officeDocument/2006/relationships" r:embed="rId2"/>
          <a:srcRect/>
          <a:stretch>
            <a:fillRect t="-9000" b="-9000"/>
          </a:stretch>
        </a:blipFill>
      </dgm:spPr>
    </dgm:pt>
    <dgm:pt modelId="{80D9770F-4EA2-49F4-8161-6AD31F39341B}" type="pres">
      <dgm:prSet presAssocID="{B023F851-B606-453C-B5BE-5A8D57AA55C7}" presName="sibTrans" presStyleLbl="sibTrans2D1" presStyleIdx="0" presStyleCnt="4"/>
      <dgm:spPr/>
      <dgm:t>
        <a:bodyPr/>
        <a:lstStyle/>
        <a:p>
          <a:endParaRPr lang="en-US"/>
        </a:p>
      </dgm:t>
    </dgm:pt>
    <dgm:pt modelId="{304E4917-478D-47DF-B15D-80620863E7B9}" type="pres">
      <dgm:prSet presAssocID="{B023F851-B606-453C-B5BE-5A8D57AA55C7}" presName="connTx" presStyleLbl="sibTrans2D1" presStyleIdx="0" presStyleCnt="4"/>
      <dgm:spPr/>
      <dgm:t>
        <a:bodyPr/>
        <a:lstStyle/>
        <a:p>
          <a:endParaRPr lang="en-US"/>
        </a:p>
      </dgm:t>
    </dgm:pt>
    <dgm:pt modelId="{0BC0B8F0-B294-48E4-A369-6C708D890E67}" type="pres">
      <dgm:prSet presAssocID="{FB6F4A24-2B8E-4ED8-AC9C-DCA3621AB26B}" presName="composite" presStyleCnt="0"/>
      <dgm:spPr/>
    </dgm:pt>
    <dgm:pt modelId="{CAA99B89-4C84-4812-8357-584687F2EE39}" type="pres">
      <dgm:prSet presAssocID="{FB6F4A24-2B8E-4ED8-AC9C-DCA3621AB26B}" presName="par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4064CD-B0FC-402F-A737-15A38A250BED}" type="pres">
      <dgm:prSet presAssocID="{FB6F4A24-2B8E-4ED8-AC9C-DCA3621AB26B}" presName="parSh" presStyleLbl="node1" presStyleIdx="1" presStyleCnt="5" custScaleX="129125" custLinFactY="-1255" custLinFactNeighborX="-842" custLinFactNeighborY="-100000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ED8D8EB-8E1E-4ADE-9AB1-6AAB66B73248}" type="pres">
      <dgm:prSet presAssocID="{FB6F4A24-2B8E-4ED8-AC9C-DCA3621AB26B}" presName="desTx" presStyleLbl="fgAcc1" presStyleIdx="1" presStyleCnt="5" custScaleX="142725" custScaleY="222059" custLinFactNeighborX="10" custLinFactNeighborY="117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D14435-5B8A-466F-884A-7C0144176B19}" type="pres">
      <dgm:prSet presAssocID="{8C36F181-0295-4F0F-A3AE-D6BFA188254E}" presName="sibTrans" presStyleLbl="sibTrans2D1" presStyleIdx="1" presStyleCnt="4"/>
      <dgm:spPr/>
      <dgm:t>
        <a:bodyPr/>
        <a:lstStyle/>
        <a:p>
          <a:endParaRPr lang="en-US"/>
        </a:p>
      </dgm:t>
    </dgm:pt>
    <dgm:pt modelId="{036EC77D-325D-4381-9F3A-072028F371B7}" type="pres">
      <dgm:prSet presAssocID="{8C36F181-0295-4F0F-A3AE-D6BFA188254E}" presName="connTx" presStyleLbl="sibTrans2D1" presStyleIdx="1" presStyleCnt="4"/>
      <dgm:spPr/>
      <dgm:t>
        <a:bodyPr/>
        <a:lstStyle/>
        <a:p>
          <a:endParaRPr lang="en-US"/>
        </a:p>
      </dgm:t>
    </dgm:pt>
    <dgm:pt modelId="{003BFCCA-D3E9-44CD-9B52-FB8B3A2CA976}" type="pres">
      <dgm:prSet presAssocID="{3240E4FF-BA42-47DC-BFB9-E60129B16F5A}" presName="composite" presStyleCnt="0"/>
      <dgm:spPr/>
    </dgm:pt>
    <dgm:pt modelId="{EE18B6E4-B416-4836-BC6B-B4F38A6F7B21}" type="pres">
      <dgm:prSet presAssocID="{3240E4FF-BA42-47DC-BFB9-E60129B16F5A}" presName="par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526457-5DBC-4FD5-ADD9-03DA6B6B0455}" type="pres">
      <dgm:prSet presAssocID="{3240E4FF-BA42-47DC-BFB9-E60129B16F5A}" presName="parSh" presStyleLbl="node1" presStyleIdx="2" presStyleCnt="5" custScaleX="138795" custLinFactY="-50537" custLinFactNeighborX="817" custLinFactNeighborY="-100000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7E32BE0-F2FA-444F-AD47-4C8D0049C283}" type="pres">
      <dgm:prSet presAssocID="{3240E4FF-BA42-47DC-BFB9-E60129B16F5A}" presName="desTx" presStyleLbl="fgAcc1" presStyleIdx="2" presStyleCnt="5" custScaleX="151573" custScaleY="264964" custLinFactNeighborX="1944" custLinFactNeighborY="-5906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3" cstate="print"/>
          <a:srcRect/>
          <a:stretch>
            <a:fillRect l="-5000" r="-5000"/>
          </a:stretch>
        </a:blipFill>
      </dgm:spPr>
    </dgm:pt>
    <dgm:pt modelId="{0A59CF52-C4C7-47E8-8103-811CAC85C83E}" type="pres">
      <dgm:prSet presAssocID="{7C0F238C-8DB6-4DBB-82E9-5CF027475500}" presName="sibTrans" presStyleLbl="sibTrans2D1" presStyleIdx="2" presStyleCnt="4"/>
      <dgm:spPr/>
      <dgm:t>
        <a:bodyPr/>
        <a:lstStyle/>
        <a:p>
          <a:endParaRPr lang="en-US"/>
        </a:p>
      </dgm:t>
    </dgm:pt>
    <dgm:pt modelId="{0D44C0E1-FC3C-491A-BB74-07035649CE76}" type="pres">
      <dgm:prSet presAssocID="{7C0F238C-8DB6-4DBB-82E9-5CF027475500}" presName="connTx" presStyleLbl="sibTrans2D1" presStyleIdx="2" presStyleCnt="4"/>
      <dgm:spPr/>
      <dgm:t>
        <a:bodyPr/>
        <a:lstStyle/>
        <a:p>
          <a:endParaRPr lang="en-US"/>
        </a:p>
      </dgm:t>
    </dgm:pt>
    <dgm:pt modelId="{2747ACBE-6286-4FDE-912A-34E778AC3191}" type="pres">
      <dgm:prSet presAssocID="{64AEB547-A458-4A62-B723-E624AA34A6F8}" presName="composite" presStyleCnt="0"/>
      <dgm:spPr/>
    </dgm:pt>
    <dgm:pt modelId="{46FBFFDF-4FB2-400E-B973-57843C22F068}" type="pres">
      <dgm:prSet presAssocID="{64AEB547-A458-4A62-B723-E624AA34A6F8}" presName="par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58108B-1E1B-4E09-AF4B-860E97BB2AAC}" type="pres">
      <dgm:prSet presAssocID="{64AEB547-A458-4A62-B723-E624AA34A6F8}" presName="parSh" presStyleLbl="node1" presStyleIdx="3" presStyleCnt="5" custScaleX="153903" custLinFactY="-100000" custLinFactNeighborX="1626" custLinFactNeighborY="-112355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E099472-AF5E-47A9-B061-9386C04FE408}" type="pres">
      <dgm:prSet presAssocID="{64AEB547-A458-4A62-B723-E624AA34A6F8}" presName="desTx" presStyleLbl="fgAcc1" presStyleIdx="3" presStyleCnt="5" custScaleX="202607" custScaleY="321459" custLinFactNeighborX="-2084" custLinFactNeighborY="-33037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4"/>
          <a:srcRect/>
          <a:stretch>
            <a:fillRect l="-8000" r="-8000"/>
          </a:stretch>
        </a:blipFill>
      </dgm:spPr>
    </dgm:pt>
    <dgm:pt modelId="{345AE6D9-C311-4086-9518-D4B96B93D604}" type="pres">
      <dgm:prSet presAssocID="{80A703FF-15EC-40E8-A228-F7E68ECD97F5}" presName="sibTrans" presStyleLbl="sibTrans2D1" presStyleIdx="3" presStyleCnt="4" custAng="820689" custLinFactNeighborX="29029" custLinFactNeighborY="-45531"/>
      <dgm:spPr/>
      <dgm:t>
        <a:bodyPr/>
        <a:lstStyle/>
        <a:p>
          <a:endParaRPr lang="en-US"/>
        </a:p>
      </dgm:t>
    </dgm:pt>
    <dgm:pt modelId="{8575DB08-9A01-41B2-B02F-8C92FB6D7A20}" type="pres">
      <dgm:prSet presAssocID="{80A703FF-15EC-40E8-A228-F7E68ECD97F5}" presName="connTx" presStyleLbl="sibTrans2D1" presStyleIdx="3" presStyleCnt="4"/>
      <dgm:spPr/>
      <dgm:t>
        <a:bodyPr/>
        <a:lstStyle/>
        <a:p>
          <a:endParaRPr lang="en-US"/>
        </a:p>
      </dgm:t>
    </dgm:pt>
    <dgm:pt modelId="{5AFF9967-43E0-44EB-B91E-F4E93D522112}" type="pres">
      <dgm:prSet presAssocID="{ACEE7816-B4D7-4D06-B16A-C0D5F142018A}" presName="composite" presStyleCnt="0"/>
      <dgm:spPr/>
    </dgm:pt>
    <dgm:pt modelId="{7BA747A2-15BF-48FE-831F-1565E1F03C4E}" type="pres">
      <dgm:prSet presAssocID="{ACEE7816-B4D7-4D06-B16A-C0D5F142018A}" presName="par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715596-32D1-412A-9CDE-B294DBAB44F2}" type="pres">
      <dgm:prSet presAssocID="{ACEE7816-B4D7-4D06-B16A-C0D5F142018A}" presName="parSh" presStyleLbl="node1" presStyleIdx="4" presStyleCnt="5" custScaleX="98983" custLinFactNeighborX="-3370" custLinFactNeighborY="-98538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2B2FA43A-9C75-445C-8EB1-C002A8DC012F}" type="pres">
      <dgm:prSet presAssocID="{ACEE7816-B4D7-4D06-B16A-C0D5F142018A}" presName="desTx" presStyleLbl="fgAcc1" presStyleIdx="4" presStyleCnt="5" custScaleX="101878" custScaleY="215792" custLinFactNeighborX="-20388" custLinFactNeighborY="6621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5"/>
          <a:srcRect/>
          <a:stretch>
            <a:fillRect t="-1000" b="-1000"/>
          </a:stretch>
        </a:blipFill>
      </dgm:spPr>
    </dgm:pt>
  </dgm:ptLst>
  <dgm:cxnLst>
    <dgm:cxn modelId="{6708945B-EEE5-4252-B4B2-2199610C48FE}" type="presOf" srcId="{B023F851-B606-453C-B5BE-5A8D57AA55C7}" destId="{80D9770F-4EA2-49F4-8161-6AD31F39341B}" srcOrd="0" destOrd="0" presId="urn:microsoft.com/office/officeart/2005/8/layout/process3"/>
    <dgm:cxn modelId="{6C71A8C1-3DCD-4F9D-BC56-EB8A0AA17B01}" type="presOf" srcId="{80A703FF-15EC-40E8-A228-F7E68ECD97F5}" destId="{345AE6D9-C311-4086-9518-D4B96B93D604}" srcOrd="0" destOrd="0" presId="urn:microsoft.com/office/officeart/2005/8/layout/process3"/>
    <dgm:cxn modelId="{0D949A52-B4D3-47DA-81B1-DF1BD613DD18}" type="presOf" srcId="{00A5A2A4-D4E7-43F7-9147-C2C77A991BEF}" destId="{24F1C5D6-22EB-4D73-815F-6C034598D29A}" srcOrd="1" destOrd="0" presId="urn:microsoft.com/office/officeart/2005/8/layout/process3"/>
    <dgm:cxn modelId="{94791253-29BB-418D-9792-2E68F842DE7E}" srcId="{9C14213C-49C1-40F9-8EE6-AB509163A3A0}" destId="{64AEB547-A458-4A62-B723-E624AA34A6F8}" srcOrd="3" destOrd="0" parTransId="{3785853B-9D0A-4575-A466-AD61E72295A3}" sibTransId="{80A703FF-15EC-40E8-A228-F7E68ECD97F5}"/>
    <dgm:cxn modelId="{CF4C9D3B-6FA7-49FA-A849-1744641CEFA5}" type="presOf" srcId="{80A703FF-15EC-40E8-A228-F7E68ECD97F5}" destId="{8575DB08-9A01-41B2-B02F-8C92FB6D7A20}" srcOrd="1" destOrd="0" presId="urn:microsoft.com/office/officeart/2005/8/layout/process3"/>
    <dgm:cxn modelId="{5B6492AD-633D-4CA0-B1FB-516AA6C9216E}" type="presOf" srcId="{7C0F238C-8DB6-4DBB-82E9-5CF027475500}" destId="{0D44C0E1-FC3C-491A-BB74-07035649CE76}" srcOrd="1" destOrd="0" presId="urn:microsoft.com/office/officeart/2005/8/layout/process3"/>
    <dgm:cxn modelId="{B1B5C382-03F1-467C-9110-89ADBE4B8E7D}" type="presOf" srcId="{64AEB547-A458-4A62-B723-E624AA34A6F8}" destId="{A458108B-1E1B-4E09-AF4B-860E97BB2AAC}" srcOrd="1" destOrd="0" presId="urn:microsoft.com/office/officeart/2005/8/layout/process3"/>
    <dgm:cxn modelId="{7FE95533-7531-4DDE-ADFF-2A1B27760C4D}" type="presOf" srcId="{B023F851-B606-453C-B5BE-5A8D57AA55C7}" destId="{304E4917-478D-47DF-B15D-80620863E7B9}" srcOrd="1" destOrd="0" presId="urn:microsoft.com/office/officeart/2005/8/layout/process3"/>
    <dgm:cxn modelId="{BC179096-2508-4D21-9E0A-82C1B115E57B}" type="presOf" srcId="{FB6F4A24-2B8E-4ED8-AC9C-DCA3621AB26B}" destId="{684064CD-B0FC-402F-A737-15A38A250BED}" srcOrd="1" destOrd="0" presId="urn:microsoft.com/office/officeart/2005/8/layout/process3"/>
    <dgm:cxn modelId="{7095173D-5DAF-4860-AEC6-7A0C8BAD354E}" type="presOf" srcId="{ACEE7816-B4D7-4D06-B16A-C0D5F142018A}" destId="{7BA747A2-15BF-48FE-831F-1565E1F03C4E}" srcOrd="0" destOrd="0" presId="urn:microsoft.com/office/officeart/2005/8/layout/process3"/>
    <dgm:cxn modelId="{A82AFE08-692A-479E-AF85-CC05F0B25387}" type="presOf" srcId="{3B59C5F7-3004-4FA9-9196-3C95DA370E6D}" destId="{7ED8D8EB-8E1E-4ADE-9AB1-6AAB66B73248}" srcOrd="0" destOrd="0" presId="urn:microsoft.com/office/officeart/2005/8/layout/process3"/>
    <dgm:cxn modelId="{0EC04545-D699-4999-BE3B-D2314B306423}" srcId="{9C14213C-49C1-40F9-8EE6-AB509163A3A0}" destId="{ACEE7816-B4D7-4D06-B16A-C0D5F142018A}" srcOrd="4" destOrd="0" parTransId="{E64BD505-3CF6-4A26-8869-399B1AA17482}" sibTransId="{0A75F5E0-1864-46BE-8F6E-5C5944D96B6D}"/>
    <dgm:cxn modelId="{FC3A1636-CB83-4DF3-8005-551F9132616F}" type="presOf" srcId="{64AEB547-A458-4A62-B723-E624AA34A6F8}" destId="{46FBFFDF-4FB2-400E-B973-57843C22F068}" srcOrd="0" destOrd="0" presId="urn:microsoft.com/office/officeart/2005/8/layout/process3"/>
    <dgm:cxn modelId="{46646C95-8328-4CF1-A67B-FEB1F261D39A}" type="presOf" srcId="{3240E4FF-BA42-47DC-BFB9-E60129B16F5A}" destId="{EE18B6E4-B416-4836-BC6B-B4F38A6F7B21}" srcOrd="0" destOrd="0" presId="urn:microsoft.com/office/officeart/2005/8/layout/process3"/>
    <dgm:cxn modelId="{5396C1B5-EC6E-4BE9-BA2F-6A9113C84223}" srcId="{9C14213C-49C1-40F9-8EE6-AB509163A3A0}" destId="{3240E4FF-BA42-47DC-BFB9-E60129B16F5A}" srcOrd="2" destOrd="0" parTransId="{57572D57-E580-4790-9F96-5D7F896F646E}" sibTransId="{7C0F238C-8DB6-4DBB-82E9-5CF027475500}"/>
    <dgm:cxn modelId="{F933F3F6-C989-4BE1-9F86-C85B147CB9DA}" type="presOf" srcId="{ACEE7816-B4D7-4D06-B16A-C0D5F142018A}" destId="{51715596-32D1-412A-9CDE-B294DBAB44F2}" srcOrd="1" destOrd="0" presId="urn:microsoft.com/office/officeart/2005/8/layout/process3"/>
    <dgm:cxn modelId="{30359F7F-D76D-4561-8066-2077B113950C}" type="presOf" srcId="{FB6F4A24-2B8E-4ED8-AC9C-DCA3621AB26B}" destId="{CAA99B89-4C84-4812-8357-584687F2EE39}" srcOrd="0" destOrd="0" presId="urn:microsoft.com/office/officeart/2005/8/layout/process3"/>
    <dgm:cxn modelId="{34060107-2211-4A69-82F0-C6227009BFA9}" type="presOf" srcId="{3240E4FF-BA42-47DC-BFB9-E60129B16F5A}" destId="{E4526457-5DBC-4FD5-ADD9-03DA6B6B0455}" srcOrd="1" destOrd="0" presId="urn:microsoft.com/office/officeart/2005/8/layout/process3"/>
    <dgm:cxn modelId="{11862B94-982D-4736-8B0F-7C402E5F4A27}" type="presOf" srcId="{9C14213C-49C1-40F9-8EE6-AB509163A3A0}" destId="{5DBD5F72-E0A8-4536-B34B-FEB99F8CB64A}" srcOrd="0" destOrd="0" presId="urn:microsoft.com/office/officeart/2005/8/layout/process3"/>
    <dgm:cxn modelId="{497F6BBF-19ED-4EF9-9445-3A866DEEA105}" type="presOf" srcId="{8C36F181-0295-4F0F-A3AE-D6BFA188254E}" destId="{036EC77D-325D-4381-9F3A-072028F371B7}" srcOrd="1" destOrd="0" presId="urn:microsoft.com/office/officeart/2005/8/layout/process3"/>
    <dgm:cxn modelId="{47713640-8D5A-49E0-B20B-CD76783BD52B}" type="presOf" srcId="{8C36F181-0295-4F0F-A3AE-D6BFA188254E}" destId="{1AD14435-5B8A-466F-884A-7C0144176B19}" srcOrd="0" destOrd="0" presId="urn:microsoft.com/office/officeart/2005/8/layout/process3"/>
    <dgm:cxn modelId="{C9D60B95-3452-4280-AB4E-BAD35AEC544E}" srcId="{9C14213C-49C1-40F9-8EE6-AB509163A3A0}" destId="{FB6F4A24-2B8E-4ED8-AC9C-DCA3621AB26B}" srcOrd="1" destOrd="0" parTransId="{013B20FC-FD93-41B0-B7AF-D46B6AF464D6}" sibTransId="{8C36F181-0295-4F0F-A3AE-D6BFA188254E}"/>
    <dgm:cxn modelId="{3329EEB3-CBF7-4AC0-AF6E-21C11786083D}" srcId="{9C14213C-49C1-40F9-8EE6-AB509163A3A0}" destId="{00A5A2A4-D4E7-43F7-9147-C2C77A991BEF}" srcOrd="0" destOrd="0" parTransId="{05595D09-6C98-47C2-8729-AE9DFC318B0D}" sibTransId="{B023F851-B606-453C-B5BE-5A8D57AA55C7}"/>
    <dgm:cxn modelId="{1C14A4E9-5CCC-4BFD-A882-09D79EB209EF}" srcId="{FB6F4A24-2B8E-4ED8-AC9C-DCA3621AB26B}" destId="{3B59C5F7-3004-4FA9-9196-3C95DA370E6D}" srcOrd="0" destOrd="0" parTransId="{21ACD26B-C99C-4243-96BF-A049D7D5E8B2}" sibTransId="{CC2A93EC-2A80-46BE-8210-8C56857CFB7B}"/>
    <dgm:cxn modelId="{214083DB-4E13-45C9-A020-09E9FFB7EA0A}" type="presOf" srcId="{00A5A2A4-D4E7-43F7-9147-C2C77A991BEF}" destId="{BDE93C63-723B-48C7-9E85-90F4C5A9546E}" srcOrd="0" destOrd="0" presId="urn:microsoft.com/office/officeart/2005/8/layout/process3"/>
    <dgm:cxn modelId="{7CDC6B95-6DA6-446A-9018-F8E525F5C7A0}" type="presOf" srcId="{7C0F238C-8DB6-4DBB-82E9-5CF027475500}" destId="{0A59CF52-C4C7-47E8-8103-811CAC85C83E}" srcOrd="0" destOrd="0" presId="urn:microsoft.com/office/officeart/2005/8/layout/process3"/>
    <dgm:cxn modelId="{3E126229-CBF3-45A6-9B59-17F15355D4AF}" type="presParOf" srcId="{5DBD5F72-E0A8-4536-B34B-FEB99F8CB64A}" destId="{167881FC-E987-4744-8A1F-CA914759FC3E}" srcOrd="0" destOrd="0" presId="urn:microsoft.com/office/officeart/2005/8/layout/process3"/>
    <dgm:cxn modelId="{5CE28FB8-EBC4-4708-A4E3-A291245B9EF0}" type="presParOf" srcId="{167881FC-E987-4744-8A1F-CA914759FC3E}" destId="{BDE93C63-723B-48C7-9E85-90F4C5A9546E}" srcOrd="0" destOrd="0" presId="urn:microsoft.com/office/officeart/2005/8/layout/process3"/>
    <dgm:cxn modelId="{60F1F7CC-8295-46DC-863B-7C418ECACC68}" type="presParOf" srcId="{167881FC-E987-4744-8A1F-CA914759FC3E}" destId="{24F1C5D6-22EB-4D73-815F-6C034598D29A}" srcOrd="1" destOrd="0" presId="urn:microsoft.com/office/officeart/2005/8/layout/process3"/>
    <dgm:cxn modelId="{B2191DD8-64FD-44FF-8F03-337100179C4B}" type="presParOf" srcId="{167881FC-E987-4744-8A1F-CA914759FC3E}" destId="{7E2540AD-D83E-4F8F-8136-3953F8A6A01B}" srcOrd="2" destOrd="0" presId="urn:microsoft.com/office/officeart/2005/8/layout/process3"/>
    <dgm:cxn modelId="{4334A776-879A-4D01-916A-16DB64F4F7A2}" type="presParOf" srcId="{5DBD5F72-E0A8-4536-B34B-FEB99F8CB64A}" destId="{80D9770F-4EA2-49F4-8161-6AD31F39341B}" srcOrd="1" destOrd="0" presId="urn:microsoft.com/office/officeart/2005/8/layout/process3"/>
    <dgm:cxn modelId="{66781038-8EBA-4633-90AE-02CD9F6312CD}" type="presParOf" srcId="{80D9770F-4EA2-49F4-8161-6AD31F39341B}" destId="{304E4917-478D-47DF-B15D-80620863E7B9}" srcOrd="0" destOrd="0" presId="urn:microsoft.com/office/officeart/2005/8/layout/process3"/>
    <dgm:cxn modelId="{DD1C4177-706F-40D2-AA69-33E372E74A7F}" type="presParOf" srcId="{5DBD5F72-E0A8-4536-B34B-FEB99F8CB64A}" destId="{0BC0B8F0-B294-48E4-A369-6C708D890E67}" srcOrd="2" destOrd="0" presId="urn:microsoft.com/office/officeart/2005/8/layout/process3"/>
    <dgm:cxn modelId="{B1D055E9-557D-46F9-8595-ACE367036E59}" type="presParOf" srcId="{0BC0B8F0-B294-48E4-A369-6C708D890E67}" destId="{CAA99B89-4C84-4812-8357-584687F2EE39}" srcOrd="0" destOrd="0" presId="urn:microsoft.com/office/officeart/2005/8/layout/process3"/>
    <dgm:cxn modelId="{F50A89B4-C3E9-4E4D-99BD-A8DB7BE1D417}" type="presParOf" srcId="{0BC0B8F0-B294-48E4-A369-6C708D890E67}" destId="{684064CD-B0FC-402F-A737-15A38A250BED}" srcOrd="1" destOrd="0" presId="urn:microsoft.com/office/officeart/2005/8/layout/process3"/>
    <dgm:cxn modelId="{258E7964-34EE-46C1-A017-1C2B11F37699}" type="presParOf" srcId="{0BC0B8F0-B294-48E4-A369-6C708D890E67}" destId="{7ED8D8EB-8E1E-4ADE-9AB1-6AAB66B73248}" srcOrd="2" destOrd="0" presId="urn:microsoft.com/office/officeart/2005/8/layout/process3"/>
    <dgm:cxn modelId="{325711E8-88A8-49EA-B635-77766E5B407E}" type="presParOf" srcId="{5DBD5F72-E0A8-4536-B34B-FEB99F8CB64A}" destId="{1AD14435-5B8A-466F-884A-7C0144176B19}" srcOrd="3" destOrd="0" presId="urn:microsoft.com/office/officeart/2005/8/layout/process3"/>
    <dgm:cxn modelId="{4F8D0E0B-B4D2-4207-9465-64AB64915C79}" type="presParOf" srcId="{1AD14435-5B8A-466F-884A-7C0144176B19}" destId="{036EC77D-325D-4381-9F3A-072028F371B7}" srcOrd="0" destOrd="0" presId="urn:microsoft.com/office/officeart/2005/8/layout/process3"/>
    <dgm:cxn modelId="{2B41529A-38BD-4987-A583-DF2A8B29C4DF}" type="presParOf" srcId="{5DBD5F72-E0A8-4536-B34B-FEB99F8CB64A}" destId="{003BFCCA-D3E9-44CD-9B52-FB8B3A2CA976}" srcOrd="4" destOrd="0" presId="urn:microsoft.com/office/officeart/2005/8/layout/process3"/>
    <dgm:cxn modelId="{3A82DFD1-6FF7-478C-AC32-3B45D41F5879}" type="presParOf" srcId="{003BFCCA-D3E9-44CD-9B52-FB8B3A2CA976}" destId="{EE18B6E4-B416-4836-BC6B-B4F38A6F7B21}" srcOrd="0" destOrd="0" presId="urn:microsoft.com/office/officeart/2005/8/layout/process3"/>
    <dgm:cxn modelId="{D02977E7-289A-4048-BD79-B4A8C6C44408}" type="presParOf" srcId="{003BFCCA-D3E9-44CD-9B52-FB8B3A2CA976}" destId="{E4526457-5DBC-4FD5-ADD9-03DA6B6B0455}" srcOrd="1" destOrd="0" presId="urn:microsoft.com/office/officeart/2005/8/layout/process3"/>
    <dgm:cxn modelId="{39ACF8B4-55E3-47B9-81BD-15F1B40DA410}" type="presParOf" srcId="{003BFCCA-D3E9-44CD-9B52-FB8B3A2CA976}" destId="{57E32BE0-F2FA-444F-AD47-4C8D0049C283}" srcOrd="2" destOrd="0" presId="urn:microsoft.com/office/officeart/2005/8/layout/process3"/>
    <dgm:cxn modelId="{3B1A40AE-5F46-4A9F-8735-62596735D6ED}" type="presParOf" srcId="{5DBD5F72-E0A8-4536-B34B-FEB99F8CB64A}" destId="{0A59CF52-C4C7-47E8-8103-811CAC85C83E}" srcOrd="5" destOrd="0" presId="urn:microsoft.com/office/officeart/2005/8/layout/process3"/>
    <dgm:cxn modelId="{4D08A146-8F41-44F4-B5D6-907FC93FA4A7}" type="presParOf" srcId="{0A59CF52-C4C7-47E8-8103-811CAC85C83E}" destId="{0D44C0E1-FC3C-491A-BB74-07035649CE76}" srcOrd="0" destOrd="0" presId="urn:microsoft.com/office/officeart/2005/8/layout/process3"/>
    <dgm:cxn modelId="{882818CA-1E5F-479E-AD5C-F4B1A40E6948}" type="presParOf" srcId="{5DBD5F72-E0A8-4536-B34B-FEB99F8CB64A}" destId="{2747ACBE-6286-4FDE-912A-34E778AC3191}" srcOrd="6" destOrd="0" presId="urn:microsoft.com/office/officeart/2005/8/layout/process3"/>
    <dgm:cxn modelId="{F29071E2-BF82-4D86-9DFB-EDB010D4E401}" type="presParOf" srcId="{2747ACBE-6286-4FDE-912A-34E778AC3191}" destId="{46FBFFDF-4FB2-400E-B973-57843C22F068}" srcOrd="0" destOrd="0" presId="urn:microsoft.com/office/officeart/2005/8/layout/process3"/>
    <dgm:cxn modelId="{E3AA597D-4029-4913-9788-6C46B6390CCA}" type="presParOf" srcId="{2747ACBE-6286-4FDE-912A-34E778AC3191}" destId="{A458108B-1E1B-4E09-AF4B-860E97BB2AAC}" srcOrd="1" destOrd="0" presId="urn:microsoft.com/office/officeart/2005/8/layout/process3"/>
    <dgm:cxn modelId="{D0C4F365-8C22-445A-9A62-7A9A2001E6EF}" type="presParOf" srcId="{2747ACBE-6286-4FDE-912A-34E778AC3191}" destId="{FE099472-AF5E-47A9-B061-9386C04FE408}" srcOrd="2" destOrd="0" presId="urn:microsoft.com/office/officeart/2005/8/layout/process3"/>
    <dgm:cxn modelId="{020BD01A-561A-44A5-9A4A-DF3DA963A548}" type="presParOf" srcId="{5DBD5F72-E0A8-4536-B34B-FEB99F8CB64A}" destId="{345AE6D9-C311-4086-9518-D4B96B93D604}" srcOrd="7" destOrd="0" presId="urn:microsoft.com/office/officeart/2005/8/layout/process3"/>
    <dgm:cxn modelId="{80393E58-A7C1-41A5-B1E5-3FFB5DBD3E80}" type="presParOf" srcId="{345AE6D9-C311-4086-9518-D4B96B93D604}" destId="{8575DB08-9A01-41B2-B02F-8C92FB6D7A20}" srcOrd="0" destOrd="0" presId="urn:microsoft.com/office/officeart/2005/8/layout/process3"/>
    <dgm:cxn modelId="{E268E6F5-9D6B-4AE2-8334-BA058E4B396D}" type="presParOf" srcId="{5DBD5F72-E0A8-4536-B34B-FEB99F8CB64A}" destId="{5AFF9967-43E0-44EB-B91E-F4E93D522112}" srcOrd="8" destOrd="0" presId="urn:microsoft.com/office/officeart/2005/8/layout/process3"/>
    <dgm:cxn modelId="{B6F871C6-008B-4F14-8AA4-2E6A4B31D4C8}" type="presParOf" srcId="{5AFF9967-43E0-44EB-B91E-F4E93D522112}" destId="{7BA747A2-15BF-48FE-831F-1565E1F03C4E}" srcOrd="0" destOrd="0" presId="urn:microsoft.com/office/officeart/2005/8/layout/process3"/>
    <dgm:cxn modelId="{BC736F4F-6A8B-4404-B651-7815B1674452}" type="presParOf" srcId="{5AFF9967-43E0-44EB-B91E-F4E93D522112}" destId="{51715596-32D1-412A-9CDE-B294DBAB44F2}" srcOrd="1" destOrd="0" presId="urn:microsoft.com/office/officeart/2005/8/layout/process3"/>
    <dgm:cxn modelId="{40F9FFD8-ABC1-4FD0-B6EB-71ADCFCA09BC}" type="presParOf" srcId="{5AFF9967-43E0-44EB-B91E-F4E93D522112}" destId="{2B2FA43A-9C75-445C-8EB1-C002A8DC012F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F1C5D6-22EB-4D73-815F-6C034598D29A}">
      <dsp:nvSpPr>
        <dsp:cNvPr id="0" name=""/>
        <dsp:cNvSpPr/>
      </dsp:nvSpPr>
      <dsp:spPr>
        <a:xfrm>
          <a:off x="146265" y="1729859"/>
          <a:ext cx="1188541" cy="5256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3429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kern="1200" dirty="0"/>
            <a:t>Medical Indication</a:t>
          </a:r>
        </a:p>
      </dsp:txBody>
      <dsp:txXfrm>
        <a:off x="146265" y="1729859"/>
        <a:ext cx="1188541" cy="350461"/>
      </dsp:txXfrm>
    </dsp:sp>
    <dsp:sp modelId="{7E2540AD-D83E-4F8F-8136-3953F8A6A01B}">
      <dsp:nvSpPr>
        <dsp:cNvPr id="0" name=""/>
        <dsp:cNvSpPr/>
      </dsp:nvSpPr>
      <dsp:spPr>
        <a:xfrm>
          <a:off x="232852" y="2363880"/>
          <a:ext cx="1194085" cy="961331"/>
        </a:xfrm>
        <a:prstGeom prst="roundRect">
          <a:avLst/>
        </a:prstGeom>
        <a:blipFill rotWithShape="0">
          <a:blip xmlns:r="http://schemas.openxmlformats.org/officeDocument/2006/relationships" r:embed="rId1"/>
          <a:srcRect/>
          <a:stretch>
            <a:fillRect t="-9000" b="-9000"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D9770F-4EA2-49F4-8161-6AD31F39341B}">
      <dsp:nvSpPr>
        <dsp:cNvPr id="0" name=""/>
        <dsp:cNvSpPr/>
      </dsp:nvSpPr>
      <dsp:spPr>
        <a:xfrm rot="21326543">
          <a:off x="1463676" y="1699015"/>
          <a:ext cx="274995" cy="2749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700" kern="1200"/>
        </a:p>
      </dsp:txBody>
      <dsp:txXfrm>
        <a:off x="1463806" y="1757280"/>
        <a:ext cx="192513" cy="164964"/>
      </dsp:txXfrm>
    </dsp:sp>
    <dsp:sp modelId="{684064CD-B0FC-402F-A737-15A38A250BED}">
      <dsp:nvSpPr>
        <dsp:cNvPr id="0" name=""/>
        <dsp:cNvSpPr/>
      </dsp:nvSpPr>
      <dsp:spPr>
        <a:xfrm>
          <a:off x="1852025" y="1584425"/>
          <a:ext cx="1425934" cy="5256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3429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kern="1200" dirty="0"/>
            <a:t>Call Apheresis Unit</a:t>
          </a:r>
        </a:p>
      </dsp:txBody>
      <dsp:txXfrm>
        <a:off x="1852025" y="1584425"/>
        <a:ext cx="1425934" cy="350461"/>
      </dsp:txXfrm>
    </dsp:sp>
    <dsp:sp modelId="{7ED8D8EB-8E1E-4ADE-9AB1-6AAB66B73248}">
      <dsp:nvSpPr>
        <dsp:cNvPr id="0" name=""/>
        <dsp:cNvSpPr/>
      </dsp:nvSpPr>
      <dsp:spPr>
        <a:xfrm>
          <a:off x="2012524" y="2211477"/>
          <a:ext cx="1576120" cy="115115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rcRect/>
          <a:stretch>
            <a:fillRect l="-42000" r="-42000"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900" kern="1200"/>
        </a:p>
      </dsp:txBody>
      <dsp:txXfrm>
        <a:off x="2046240" y="2245193"/>
        <a:ext cx="1508688" cy="1083721"/>
      </dsp:txXfrm>
    </dsp:sp>
    <dsp:sp modelId="{1AD14435-5B8A-466F-884A-7C0144176B19}">
      <dsp:nvSpPr>
        <dsp:cNvPr id="0" name=""/>
        <dsp:cNvSpPr/>
      </dsp:nvSpPr>
      <dsp:spPr>
        <a:xfrm rot="21178815">
          <a:off x="3467195" y="1486007"/>
          <a:ext cx="407469" cy="2749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700" kern="1200"/>
        </a:p>
      </dsp:txBody>
      <dsp:txXfrm>
        <a:off x="3467504" y="1546035"/>
        <a:ext cx="324987" cy="164964"/>
      </dsp:txXfrm>
    </dsp:sp>
    <dsp:sp modelId="{E4526457-5DBC-4FD5-ADD9-03DA6B6B0455}">
      <dsp:nvSpPr>
        <dsp:cNvPr id="0" name=""/>
        <dsp:cNvSpPr/>
      </dsp:nvSpPr>
      <dsp:spPr>
        <a:xfrm>
          <a:off x="4041008" y="1308311"/>
          <a:ext cx="1532720" cy="5256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3429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kern="1200" dirty="0"/>
            <a:t>Evaluation &amp; Approval &amp; Consent </a:t>
          </a:r>
        </a:p>
      </dsp:txBody>
      <dsp:txXfrm>
        <a:off x="4041008" y="1308311"/>
        <a:ext cx="1532720" cy="350461"/>
      </dsp:txXfrm>
    </dsp:sp>
    <dsp:sp modelId="{57E32BE0-F2FA-444F-AD47-4C8D0049C283}">
      <dsp:nvSpPr>
        <dsp:cNvPr id="0" name=""/>
        <dsp:cNvSpPr/>
      </dsp:nvSpPr>
      <dsp:spPr>
        <a:xfrm>
          <a:off x="4209082" y="1991930"/>
          <a:ext cx="1673829" cy="137357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 cstate="print"/>
          <a:srcRect/>
          <a:stretch>
            <a:fillRect l="-5000" r="-5000"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59CF52-C4C7-47E8-8103-811CAC85C83E}">
      <dsp:nvSpPr>
        <dsp:cNvPr id="0" name=""/>
        <dsp:cNvSpPr/>
      </dsp:nvSpPr>
      <dsp:spPr>
        <a:xfrm rot="21138845">
          <a:off x="5769791" y="1187612"/>
          <a:ext cx="423490" cy="2749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700" kern="1200"/>
        </a:p>
      </dsp:txBody>
      <dsp:txXfrm>
        <a:off x="5770162" y="1248116"/>
        <a:ext cx="341008" cy="164964"/>
      </dsp:txXfrm>
    </dsp:sp>
    <dsp:sp modelId="{A458108B-1E1B-4E09-AF4B-860E97BB2AAC}">
      <dsp:nvSpPr>
        <dsp:cNvPr id="0" name=""/>
        <dsp:cNvSpPr/>
      </dsp:nvSpPr>
      <dsp:spPr>
        <a:xfrm>
          <a:off x="6365589" y="983339"/>
          <a:ext cx="1699559" cy="5256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3429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kern="1200" dirty="0"/>
            <a:t>Process </a:t>
          </a:r>
        </a:p>
      </dsp:txBody>
      <dsp:txXfrm>
        <a:off x="6365589" y="983339"/>
        <a:ext cx="1699559" cy="350461"/>
      </dsp:txXfrm>
    </dsp:sp>
    <dsp:sp modelId="{FE099472-AF5E-47A9-B061-9386C04FE408}">
      <dsp:nvSpPr>
        <dsp:cNvPr id="0" name=""/>
        <dsp:cNvSpPr/>
      </dsp:nvSpPr>
      <dsp:spPr>
        <a:xfrm>
          <a:off x="6281882" y="1704847"/>
          <a:ext cx="2237400" cy="166644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rcRect/>
          <a:stretch>
            <a:fillRect l="-8000" r="-8000"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5AE6D9-C311-4086-9518-D4B96B93D604}">
      <dsp:nvSpPr>
        <dsp:cNvPr id="0" name=""/>
        <dsp:cNvSpPr/>
      </dsp:nvSpPr>
      <dsp:spPr>
        <a:xfrm rot="1738457">
          <a:off x="8292808" y="1225021"/>
          <a:ext cx="600267" cy="2749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700" kern="1200"/>
        </a:p>
      </dsp:txBody>
      <dsp:txXfrm>
        <a:off x="8297970" y="1260031"/>
        <a:ext cx="517785" cy="164964"/>
      </dsp:txXfrm>
    </dsp:sp>
    <dsp:sp modelId="{51715596-32D1-412A-9CDE-B294DBAB44F2}">
      <dsp:nvSpPr>
        <dsp:cNvPr id="0" name=""/>
        <dsp:cNvSpPr/>
      </dsp:nvSpPr>
      <dsp:spPr>
        <a:xfrm>
          <a:off x="8948533" y="1606830"/>
          <a:ext cx="1093074" cy="5256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3429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kern="1200" dirty="0"/>
            <a:t>Finalisation and Report</a:t>
          </a:r>
        </a:p>
      </dsp:txBody>
      <dsp:txXfrm>
        <a:off x="8948533" y="1606830"/>
        <a:ext cx="1093074" cy="350461"/>
      </dsp:txXfrm>
    </dsp:sp>
    <dsp:sp modelId="{2B2FA43A-9C75-445C-8EB1-C002A8DC012F}">
      <dsp:nvSpPr>
        <dsp:cNvPr id="0" name=""/>
        <dsp:cNvSpPr/>
      </dsp:nvSpPr>
      <dsp:spPr>
        <a:xfrm>
          <a:off x="8970800" y="2209488"/>
          <a:ext cx="1125044" cy="111866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rcRect/>
          <a:stretch>
            <a:fillRect t="-1000" b="-1000"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15549" y="1384809"/>
            <a:ext cx="956089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1728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3768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3221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1501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7116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051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584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9343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0071C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6490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0071C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3246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0071C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1160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8622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58477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33855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6DD7-8726-40C8-A68E-5A9D8748259C}" type="datetimeFigureOut">
              <a:rPr lang="tr-TR" smtClean="0"/>
              <a:pPr/>
              <a:t>13.03.2021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B90F-8687-4D1D-AA1C-AE627250481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4100783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20928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20928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6DD7-8726-40C8-A68E-5A9D8748259C}" type="datetimeFigureOut">
              <a:rPr lang="tr-TR" smtClean="0"/>
              <a:pPr/>
              <a:t>13.03.2021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B90F-8687-4D1D-AA1C-AE627250481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255187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6DD7-8726-40C8-A68E-5A9D8748259C}" type="datetimeFigureOut">
              <a:rPr lang="tr-TR" smtClean="0"/>
              <a:pPr/>
              <a:t>13.03.2021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B90F-8687-4D1D-AA1C-AE627250481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148346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9600" y="1436211"/>
            <a:ext cx="5386917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18158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6193368" y="1436211"/>
            <a:ext cx="5389033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18158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6DD7-8726-40C8-A68E-5A9D8748259C}" type="datetimeFigureOut">
              <a:rPr lang="tr-TR" smtClean="0"/>
              <a:pPr/>
              <a:t>13.03.2021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B90F-8687-4D1D-AA1C-AE627250481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9260119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6DD7-8726-40C8-A68E-5A9D8748259C}" type="datetimeFigureOut">
              <a:rPr lang="tr-TR" smtClean="0"/>
              <a:pPr/>
              <a:t>13.03.2021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B90F-8687-4D1D-AA1C-AE627250481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774256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3764" y="548131"/>
            <a:ext cx="9724473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4780" y="1621358"/>
            <a:ext cx="10162437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03768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0737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611359" y="214884"/>
            <a:ext cx="2304288" cy="40995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bg object 17"/>
          <p:cNvSpPr/>
          <p:nvPr/>
        </p:nvSpPr>
        <p:spPr>
          <a:xfrm>
            <a:off x="1" y="5486399"/>
            <a:ext cx="12191999" cy="13715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2668" y="953516"/>
            <a:ext cx="7532793" cy="584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5515" y="2069337"/>
            <a:ext cx="11300968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431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9.png"/><Relationship Id="rId9" Type="http://schemas.openxmlformats.org/officeDocument/2006/relationships/comments" Target="../comments/commen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9.png"/><Relationship Id="rId7" Type="http://schemas.openxmlformats.org/officeDocument/2006/relationships/image" Target="../media/image2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8.png"/><Relationship Id="rId7" Type="http://schemas.openxmlformats.org/officeDocument/2006/relationships/image" Target="../media/image38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9.png"/><Relationship Id="rId7" Type="http://schemas.openxmlformats.org/officeDocument/2006/relationships/image" Target="../media/image4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emf"/><Relationship Id="rId5" Type="http://schemas.openxmlformats.org/officeDocument/2006/relationships/image" Target="../media/image40.pn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9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emf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8.png"/><Relationship Id="rId9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0.png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9.png"/><Relationship Id="rId7" Type="http://schemas.openxmlformats.org/officeDocument/2006/relationships/image" Target="../media/image6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8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9.png"/><Relationship Id="rId9" Type="http://schemas.microsoft.com/office/2007/relationships/diagramDrawing" Target="../diagrams/drawing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">
            <a:extLst>
              <a:ext uri="{FF2B5EF4-FFF2-40B4-BE49-F238E27FC236}">
                <a16:creationId xmlns:a16="http://schemas.microsoft.com/office/drawing/2014/main" xmlns="" id="{49981019-7A90-4AE1-BCB9-4EFC54B90F81}"/>
              </a:ext>
            </a:extLst>
          </p:cNvPr>
          <p:cNvGrpSpPr/>
          <p:nvPr/>
        </p:nvGrpSpPr>
        <p:grpSpPr>
          <a:xfrm>
            <a:off x="1997799" y="2504760"/>
            <a:ext cx="7242923" cy="4047118"/>
            <a:chOff x="3956436" y="1619420"/>
            <a:chExt cx="6329457" cy="3494026"/>
          </a:xfrm>
        </p:grpSpPr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xmlns="" id="{6AAFD34D-DA69-444B-85BC-F7FCF5DE8F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56436" y="1619420"/>
              <a:ext cx="6329457" cy="3494026"/>
            </a:xfrm>
            <a:prstGeom prst="rect">
              <a:avLst/>
            </a:prstGeom>
          </p:spPr>
        </p:pic>
        <p:pic>
          <p:nvPicPr>
            <p:cNvPr id="16" name="Picture 3">
              <a:extLst>
                <a:ext uri="{FF2B5EF4-FFF2-40B4-BE49-F238E27FC236}">
                  <a16:creationId xmlns:a16="http://schemas.microsoft.com/office/drawing/2014/main" xmlns="" id="{BF87C2E1-55C2-4E07-806D-E1E232441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92968" y="3958207"/>
              <a:ext cx="1236743" cy="1092261"/>
            </a:xfrm>
            <a:prstGeom prst="rect">
              <a:avLst/>
            </a:prstGeom>
          </p:spPr>
        </p:pic>
        <p:pic>
          <p:nvPicPr>
            <p:cNvPr id="17" name="Picture 5">
              <a:extLst>
                <a:ext uri="{FF2B5EF4-FFF2-40B4-BE49-F238E27FC236}">
                  <a16:creationId xmlns:a16="http://schemas.microsoft.com/office/drawing/2014/main" xmlns="" id="{635EDB8D-03BB-4985-9075-F78BF80AF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V="1">
              <a:off x="5925670" y="3191001"/>
              <a:ext cx="977153" cy="1092262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18" name="Rectangle 6">
              <a:extLst>
                <a:ext uri="{FF2B5EF4-FFF2-40B4-BE49-F238E27FC236}">
                  <a16:creationId xmlns:a16="http://schemas.microsoft.com/office/drawing/2014/main" xmlns="" id="{C882CEA2-980C-4EB6-A15D-E045E5CEB096}"/>
                </a:ext>
              </a:extLst>
            </p:cNvPr>
            <p:cNvSpPr/>
            <p:nvPr/>
          </p:nvSpPr>
          <p:spPr>
            <a:xfrm>
              <a:off x="6663001" y="3852721"/>
              <a:ext cx="24878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900" dirty="0">
                  <a:solidFill>
                    <a:prstClr val="black"/>
                  </a:solidFill>
                  <a:latin typeface="Arial"/>
                  <a:cs typeface="Arial"/>
                  <a:sym typeface="Symbol" panose="05050102010706020507" pitchFamily="18" charset="2"/>
                </a:rPr>
                <a:t></a:t>
              </a:r>
            </a:p>
            <a:p>
              <a:r>
                <a:rPr lang="en-GB" sz="900" dirty="0">
                  <a:solidFill>
                    <a:prstClr val="black"/>
                  </a:solidFill>
                  <a:latin typeface="Arial"/>
                  <a:cs typeface="Arial"/>
                  <a:sym typeface="Symbol" panose="05050102010706020507" pitchFamily="18" charset="2"/>
                </a:rPr>
                <a:t></a:t>
              </a:r>
            </a:p>
            <a:p>
              <a:r>
                <a:rPr lang="en-GB" sz="900" dirty="0">
                  <a:solidFill>
                    <a:prstClr val="black"/>
                  </a:solidFill>
                  <a:latin typeface="Arial"/>
                  <a:cs typeface="Arial"/>
                  <a:sym typeface="Symbol" panose="05050102010706020507" pitchFamily="18" charset="2"/>
                </a:rPr>
                <a:t></a:t>
              </a:r>
            </a:p>
            <a:p>
              <a:endParaRPr lang="en-GB" sz="900" dirty="0"/>
            </a:p>
          </p:txBody>
        </p:sp>
        <p:cxnSp>
          <p:nvCxnSpPr>
            <p:cNvPr id="19" name="Straight Connector 8">
              <a:extLst>
                <a:ext uri="{FF2B5EF4-FFF2-40B4-BE49-F238E27FC236}">
                  <a16:creationId xmlns:a16="http://schemas.microsoft.com/office/drawing/2014/main" xmlns="" id="{5424A627-E262-4EBC-B10B-0386F50695AE}"/>
                </a:ext>
              </a:extLst>
            </p:cNvPr>
            <p:cNvCxnSpPr>
              <a:cxnSpLocks/>
              <a:endCxn id="18" idx="0"/>
            </p:cNvCxnSpPr>
            <p:nvPr/>
          </p:nvCxnSpPr>
          <p:spPr>
            <a:xfrm flipH="1">
              <a:off x="6787394" y="3456126"/>
              <a:ext cx="115430" cy="396595"/>
            </a:xfrm>
            <a:prstGeom prst="line">
              <a:avLst/>
            </a:prstGeom>
            <a:ln w="28575">
              <a:solidFill>
                <a:srgbClr val="FFCC66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0" name="Isosceles Triangle 21">
              <a:extLst>
                <a:ext uri="{FF2B5EF4-FFF2-40B4-BE49-F238E27FC236}">
                  <a16:creationId xmlns:a16="http://schemas.microsoft.com/office/drawing/2014/main" xmlns="" id="{7586D8BE-3345-4D7C-9B39-52ABEFC8F72A}"/>
                </a:ext>
              </a:extLst>
            </p:cNvPr>
            <p:cNvSpPr/>
            <p:nvPr/>
          </p:nvSpPr>
          <p:spPr>
            <a:xfrm rot="1587350">
              <a:off x="6742570" y="3766897"/>
              <a:ext cx="80682" cy="111671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1" name="Straight Connector 23">
              <a:extLst>
                <a:ext uri="{FF2B5EF4-FFF2-40B4-BE49-F238E27FC236}">
                  <a16:creationId xmlns:a16="http://schemas.microsoft.com/office/drawing/2014/main" xmlns="" id="{2C17D566-89FE-426D-A108-C3643D6CD9F0}"/>
                </a:ext>
              </a:extLst>
            </p:cNvPr>
            <p:cNvCxnSpPr>
              <a:cxnSpLocks/>
              <a:endCxn id="20" idx="1"/>
            </p:cNvCxnSpPr>
            <p:nvPr/>
          </p:nvCxnSpPr>
          <p:spPr>
            <a:xfrm flipH="1">
              <a:off x="6764853" y="3452368"/>
              <a:ext cx="118172" cy="36137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32">
              <a:extLst>
                <a:ext uri="{FF2B5EF4-FFF2-40B4-BE49-F238E27FC236}">
                  <a16:creationId xmlns:a16="http://schemas.microsoft.com/office/drawing/2014/main" xmlns="" id="{37BA7786-8CC9-4505-BC40-0249A15EB8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00708" y="3461328"/>
              <a:ext cx="118172" cy="36137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137854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8689" y="5999147"/>
            <a:ext cx="4953311" cy="5431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5A7C15-8FE9-4E43-9C7C-C40368CBEF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7068" y="6671744"/>
            <a:ext cx="12199067" cy="20019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910235" y="1780396"/>
            <a:ext cx="9560899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175" algn="ctr">
              <a:spcBef>
                <a:spcPts val="105"/>
              </a:spcBef>
            </a:pPr>
            <a:r>
              <a:rPr sz="4400" dirty="0">
                <a:solidFill>
                  <a:srgbClr val="003768"/>
                </a:solidFill>
              </a:rPr>
              <a:t>Overview of </a:t>
            </a:r>
            <a:r>
              <a:rPr sz="4400" dirty="0" smtClean="0">
                <a:solidFill>
                  <a:srgbClr val="003768"/>
                </a:solidFill>
              </a:rPr>
              <a:t>Therapeutic</a:t>
            </a:r>
            <a:r>
              <a:rPr sz="4400" spc="-75" dirty="0" smtClean="0">
                <a:solidFill>
                  <a:srgbClr val="003768"/>
                </a:solidFill>
              </a:rPr>
              <a:t> </a:t>
            </a:r>
            <a:r>
              <a:rPr sz="4400" dirty="0">
                <a:solidFill>
                  <a:srgbClr val="003768"/>
                </a:solidFill>
              </a:rPr>
              <a:t>Apheresis</a:t>
            </a:r>
            <a:endParaRPr sz="44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xmlns="" id="{09A0BC87-1BDD-4675-83F8-98F0BE444BA5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4510317" y="5718453"/>
            <a:ext cx="7082118" cy="246221"/>
          </a:xfrm>
        </p:spPr>
        <p:txBody>
          <a:bodyPr/>
          <a:lstStyle/>
          <a:p>
            <a:pPr algn="r"/>
            <a:r>
              <a:rPr lang="en-GB" sz="1600" dirty="0"/>
              <a:t>Dr. Mustafa CETIN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/>
        </p:nvSpPr>
        <p:spPr>
          <a:xfrm>
            <a:off x="-1" y="184666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1371252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8479" y="363533"/>
            <a:ext cx="6402705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3600" spc="-5" dirty="0"/>
              <a:t>Definition</a:t>
            </a:r>
            <a:r>
              <a:rPr lang="en-US" sz="3600" spc="-5" dirty="0"/>
              <a:t> &amp;</a:t>
            </a:r>
            <a:endParaRPr sz="3600" spc="-5" dirty="0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xmlns="" id="{CB34C23D-4D0B-4585-A929-FBD64FF450D7}"/>
              </a:ext>
            </a:extLst>
          </p:cNvPr>
          <p:cNvSpPr txBox="1">
            <a:spLocks/>
          </p:cNvSpPr>
          <p:nvPr/>
        </p:nvSpPr>
        <p:spPr>
          <a:xfrm>
            <a:off x="350244" y="1650342"/>
            <a:ext cx="8561294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3200" b="0" i="0">
                <a:solidFill>
                  <a:srgbClr val="003768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27050" marR="5080" lvl="0" indent="0" algn="l" defTabSz="914400" rtl="0" eaLnBrk="1" fontAlgn="auto" latinLnBrk="0" hangingPunct="1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Apheresis” is derived from the Greek word “Aphairesis”  </a:t>
            </a:r>
          </a:p>
          <a:p>
            <a:pPr marL="527050" marR="5080" lvl="0">
              <a:lnSpc>
                <a:spcPct val="150000"/>
              </a:lnSpc>
              <a:spcBef>
                <a:spcPts val="100"/>
              </a:spcBef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which means “to separate,” “to take away by force,” or “to  </a:t>
            </a:r>
            <a:r>
              <a:rPr lang="en-GB" sz="2000" kern="0" dirty="0" smtClean="0">
                <a:solidFill>
                  <a:srgbClr val="C00000"/>
                </a:solidFill>
              </a:rPr>
              <a:t>remove”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1339AA8F-2179-41E1-ADEE-FDF0127E9B88}"/>
              </a:ext>
            </a:extLst>
          </p:cNvPr>
          <p:cNvSpPr txBox="1">
            <a:spLocks/>
          </p:cNvSpPr>
          <p:nvPr/>
        </p:nvSpPr>
        <p:spPr>
          <a:xfrm>
            <a:off x="3335984" y="393989"/>
            <a:ext cx="830453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Rationale For </a:t>
            </a:r>
            <a:r>
              <a:rPr kumimoji="0" lang="en-GB" sz="3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TA</a:t>
            </a:r>
            <a:r>
              <a:rPr kumimoji="0" lang="en-GB" sz="3200" b="0" i="0" u="none" strike="noStrike" kern="0" cap="none" spc="-75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Procedures</a:t>
            </a:r>
          </a:p>
        </p:txBody>
      </p:sp>
      <p:sp>
        <p:nvSpPr>
          <p:cNvPr id="13" name="object 2"/>
          <p:cNvSpPr txBox="1"/>
          <p:nvPr/>
        </p:nvSpPr>
        <p:spPr>
          <a:xfrm>
            <a:off x="870957" y="3963254"/>
            <a:ext cx="6675993" cy="11419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261620" lvl="0">
              <a:lnSpc>
                <a:spcPct val="150000"/>
              </a:lnSpc>
              <a:spcBef>
                <a:spcPts val="1600"/>
              </a:spcBef>
              <a:buClr>
                <a:srgbClr val="0071C5"/>
              </a:buClr>
              <a:tabLst>
                <a:tab pos="191135" algn="l"/>
              </a:tabLst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It </a:t>
            </a:r>
            <a:r>
              <a:rPr kumimoji="0" lang="en-GB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nvolves</a:t>
            </a:r>
            <a:r>
              <a:rPr kumimoji="0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removal of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some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components from the blood 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065" marR="261620" lvl="0">
              <a:lnSpc>
                <a:spcPct val="150000"/>
              </a:lnSpc>
              <a:spcBef>
                <a:spcPts val="1600"/>
              </a:spcBef>
              <a:buClr>
                <a:srgbClr val="0071C5"/>
              </a:buClr>
              <a:tabLst>
                <a:tab pos="191135" algn="l"/>
              </a:tabLst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with </a:t>
            </a:r>
            <a:r>
              <a:rPr kumimoji="0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or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without </a:t>
            </a:r>
            <a:r>
              <a:rPr kumimoji="0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replacement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026" name="Picture 2" descr="Know about stem cell don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30711" y="2532181"/>
            <a:ext cx="3733759" cy="297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AB84053-2EB3-4AEB-B5F4-487C753D90F3}"/>
              </a:ext>
            </a:extLst>
          </p:cNvPr>
          <p:cNvSpPr/>
          <p:nvPr/>
        </p:nvSpPr>
        <p:spPr>
          <a:xfrm>
            <a:off x="798479" y="3372173"/>
            <a:ext cx="7039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Moreover, it is used to </a:t>
            </a:r>
            <a:r>
              <a:rPr lang="en-GB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treat many  </a:t>
            </a:r>
            <a:r>
              <a:rPr lang="en-GB" b="1" spc="-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different </a:t>
            </a:r>
            <a:r>
              <a:rPr lang="en-GB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clinical </a:t>
            </a:r>
            <a:r>
              <a:rPr lang="en-GB" b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conditions.</a:t>
            </a:r>
            <a:endParaRPr lang="en-GB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0" y="1781458"/>
            <a:ext cx="12192000" cy="4433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800" dirty="0">
              <a:solidFill>
                <a:prstClr val="black"/>
              </a:solidFill>
              <a:latin typeface="Arial"/>
              <a:cs typeface="Arial"/>
              <a:sym typeface="Symbol" panose="05050102010706020507" pitchFamily="18" charset="2"/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47" name="object 3"/>
          <p:cNvSpPr txBox="1">
            <a:spLocks noGrp="1"/>
          </p:cNvSpPr>
          <p:nvPr>
            <p:ph type="title"/>
          </p:nvPr>
        </p:nvSpPr>
        <p:spPr>
          <a:xfrm>
            <a:off x="647953" y="333626"/>
            <a:ext cx="9347901" cy="12445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lvl="0" algn="l" rtl="0">
              <a:spcBef>
                <a:spcPts val="105"/>
              </a:spcBef>
            </a:pPr>
            <a:r>
              <a:rPr spc="-25" dirty="0"/>
              <a:t>Technology</a:t>
            </a:r>
            <a:r>
              <a:rPr lang="en-US" spc="-25" dirty="0"/>
              <a:t>  (</a:t>
            </a:r>
            <a:r>
              <a:rPr lang="en-GB" dirty="0">
                <a:latin typeface="Calibri"/>
              </a:rPr>
              <a:t>Apheresis Instrument</a:t>
            </a:r>
            <a:r>
              <a:rPr lang="en-GB" spc="-110" dirty="0">
                <a:latin typeface="Calibri"/>
              </a:rPr>
              <a:t> </a:t>
            </a:r>
            <a:r>
              <a:rPr lang="en-GB" dirty="0">
                <a:latin typeface="Calibri"/>
              </a:rPr>
              <a:t>Types)</a:t>
            </a:r>
            <a:br>
              <a:rPr lang="en-GB" dirty="0">
                <a:latin typeface="Calibri"/>
              </a:rPr>
            </a:br>
            <a:endParaRPr dirty="0"/>
          </a:p>
        </p:txBody>
      </p:sp>
      <p:pic>
        <p:nvPicPr>
          <p:cNvPr id="11" name="Picture 2" descr="Know about stem cell donation">
            <a:extLst>
              <a:ext uri="{FF2B5EF4-FFF2-40B4-BE49-F238E27FC236}">
                <a16:creationId xmlns:a16="http://schemas.microsoft.com/office/drawing/2014/main" xmlns="" id="{D374657A-78EE-4E22-B94F-4161298FE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6734" y="2198922"/>
            <a:ext cx="3193117" cy="303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49981019-7A90-4AE1-BCB9-4EFC54B90F81}"/>
              </a:ext>
            </a:extLst>
          </p:cNvPr>
          <p:cNvGrpSpPr/>
          <p:nvPr/>
        </p:nvGrpSpPr>
        <p:grpSpPr>
          <a:xfrm>
            <a:off x="4215906" y="1546477"/>
            <a:ext cx="6329457" cy="4341164"/>
            <a:chOff x="3956436" y="1619420"/>
            <a:chExt cx="6329457" cy="349402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6AAFD34D-DA69-444B-85BC-F7FCF5DE8F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56436" y="1619420"/>
              <a:ext cx="6329457" cy="3494026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BF87C2E1-55C2-4E07-806D-E1E232441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92968" y="3958207"/>
              <a:ext cx="1236743" cy="1092261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635EDB8D-03BB-4985-9075-F78BF80AF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V="1">
              <a:off x="5925670" y="3191001"/>
              <a:ext cx="977153" cy="1092262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882CEA2-980C-4EB6-A15D-E045E5CEB096}"/>
                </a:ext>
              </a:extLst>
            </p:cNvPr>
            <p:cNvSpPr/>
            <p:nvPr/>
          </p:nvSpPr>
          <p:spPr>
            <a:xfrm>
              <a:off x="6663001" y="3852721"/>
              <a:ext cx="24878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900" dirty="0">
                  <a:solidFill>
                    <a:prstClr val="black"/>
                  </a:solidFill>
                  <a:latin typeface="Arial"/>
                  <a:cs typeface="Arial"/>
                  <a:sym typeface="Symbol" panose="05050102010706020507" pitchFamily="18" charset="2"/>
                </a:rPr>
                <a:t></a:t>
              </a:r>
            </a:p>
            <a:p>
              <a:r>
                <a:rPr lang="en-GB" sz="900" dirty="0">
                  <a:solidFill>
                    <a:prstClr val="black"/>
                  </a:solidFill>
                  <a:latin typeface="Arial"/>
                  <a:cs typeface="Arial"/>
                  <a:sym typeface="Symbol" panose="05050102010706020507" pitchFamily="18" charset="2"/>
                </a:rPr>
                <a:t></a:t>
              </a:r>
            </a:p>
            <a:p>
              <a:r>
                <a:rPr lang="en-GB" sz="900" dirty="0">
                  <a:solidFill>
                    <a:prstClr val="black"/>
                  </a:solidFill>
                  <a:latin typeface="Arial"/>
                  <a:cs typeface="Arial"/>
                  <a:sym typeface="Symbol" panose="05050102010706020507" pitchFamily="18" charset="2"/>
                </a:rPr>
                <a:t></a:t>
              </a:r>
            </a:p>
            <a:p>
              <a:endParaRPr lang="en-GB" sz="900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5424A627-E262-4EBC-B10B-0386F50695AE}"/>
                </a:ext>
              </a:extLst>
            </p:cNvPr>
            <p:cNvCxnSpPr>
              <a:cxnSpLocks/>
              <a:endCxn id="7" idx="0"/>
            </p:cNvCxnSpPr>
            <p:nvPr/>
          </p:nvCxnSpPr>
          <p:spPr>
            <a:xfrm flipH="1">
              <a:off x="6787394" y="3456126"/>
              <a:ext cx="115430" cy="396595"/>
            </a:xfrm>
            <a:prstGeom prst="line">
              <a:avLst/>
            </a:prstGeom>
            <a:ln w="28575">
              <a:solidFill>
                <a:srgbClr val="FFCC66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xmlns="" id="{7586D8BE-3345-4D7C-9B39-52ABEFC8F72A}"/>
                </a:ext>
              </a:extLst>
            </p:cNvPr>
            <p:cNvSpPr/>
            <p:nvPr/>
          </p:nvSpPr>
          <p:spPr>
            <a:xfrm rot="1587350">
              <a:off x="6742570" y="3766897"/>
              <a:ext cx="80682" cy="111671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2C17D566-89FE-426D-A108-C3643D6CD9F0}"/>
                </a:ext>
              </a:extLst>
            </p:cNvPr>
            <p:cNvCxnSpPr>
              <a:cxnSpLocks/>
              <a:endCxn id="22" idx="1"/>
            </p:cNvCxnSpPr>
            <p:nvPr/>
          </p:nvCxnSpPr>
          <p:spPr>
            <a:xfrm flipH="1">
              <a:off x="6764853" y="3452368"/>
              <a:ext cx="118172" cy="36137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37BA7786-8CC9-4505-BC40-0249A15EB8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00708" y="3461328"/>
              <a:ext cx="118172" cy="36137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348833B9-2CC3-417A-BEB5-E38ABF2810B8}"/>
              </a:ext>
            </a:extLst>
          </p:cNvPr>
          <p:cNvSpPr/>
          <p:nvPr/>
        </p:nvSpPr>
        <p:spPr>
          <a:xfrm>
            <a:off x="6189804" y="5249121"/>
            <a:ext cx="2314736" cy="3736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9388" marR="589915" lvl="0" indent="-179388">
              <a:lnSpc>
                <a:spcPts val="2480"/>
              </a:lnSpc>
              <a:spcBef>
                <a:spcPts val="580"/>
              </a:spcBef>
              <a:buClr>
                <a:srgbClr val="990000"/>
              </a:buClr>
              <a:buSzPct val="73913"/>
              <a:buFont typeface="Wingdings"/>
              <a:buChar char=""/>
              <a:tabLst>
                <a:tab pos="179388" algn="l"/>
              </a:tabLst>
              <a:defRPr/>
            </a:pPr>
            <a:r>
              <a:rPr lang="en-GB" sz="1400" dirty="0">
                <a:solidFill>
                  <a:prstClr val="black"/>
                </a:solidFill>
                <a:latin typeface="Arial"/>
                <a:cs typeface="Arial"/>
              </a:rPr>
              <a:t>Column filtration</a:t>
            </a:r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xmlns="" id="{D8E6F72D-A4DD-4AC3-97FF-8DADA166577E}"/>
              </a:ext>
            </a:extLst>
          </p:cNvPr>
          <p:cNvSpPr txBox="1"/>
          <p:nvPr/>
        </p:nvSpPr>
        <p:spPr>
          <a:xfrm>
            <a:off x="6266633" y="4984305"/>
            <a:ext cx="1934658" cy="264816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79388" marR="0" lvl="0" indent="-166688" algn="l" defTabSz="914400" rtl="0" eaLnBrk="1" fontAlgn="auto" latinLnBrk="0" hangingPunct="1">
              <a:lnSpc>
                <a:spcPct val="100000"/>
              </a:lnSpc>
              <a:spcBef>
                <a:spcPts val="385"/>
              </a:spcBef>
              <a:spcAft>
                <a:spcPts val="0"/>
              </a:spcAft>
              <a:buClr>
                <a:srgbClr val="990000"/>
              </a:buClr>
              <a:buSzPct val="73913"/>
              <a:buFont typeface="Wingdings"/>
              <a:buChar char=""/>
              <a:tabLst>
                <a:tab pos="179388" algn="l"/>
                <a:tab pos="355600" algn="l"/>
              </a:tabLst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Centrifugation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09D11C6B-6E17-4D9D-A746-0A6B5C29308D}"/>
              </a:ext>
            </a:extLst>
          </p:cNvPr>
          <p:cNvSpPr/>
          <p:nvPr/>
        </p:nvSpPr>
        <p:spPr>
          <a:xfrm>
            <a:off x="6189804" y="5591736"/>
            <a:ext cx="2474780" cy="3736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9388" marR="589915" lvl="0" indent="-179388">
              <a:lnSpc>
                <a:spcPts val="2480"/>
              </a:lnSpc>
              <a:spcBef>
                <a:spcPts val="580"/>
              </a:spcBef>
              <a:buClr>
                <a:srgbClr val="990000"/>
              </a:buClr>
              <a:buSzPct val="73913"/>
              <a:buFont typeface="Wingdings"/>
              <a:buChar char=""/>
              <a:tabLst>
                <a:tab pos="179388" algn="l"/>
              </a:tabLst>
              <a:defRPr/>
            </a:pPr>
            <a:r>
              <a:rPr lang="en-GB" sz="1400" dirty="0">
                <a:solidFill>
                  <a:prstClr val="black"/>
                </a:solidFill>
                <a:latin typeface="Arial"/>
                <a:cs typeface="Arial"/>
              </a:rPr>
              <a:t>Column adsorption</a:t>
            </a:r>
          </a:p>
        </p:txBody>
      </p:sp>
    </p:spTree>
    <p:extLst>
      <p:ext uri="{BB962C8B-B14F-4D97-AF65-F5344CB8AC3E}">
        <p14:creationId xmlns:p14="http://schemas.microsoft.com/office/powerpoint/2010/main" val="145971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"/>
          <p:cNvSpPr/>
          <p:nvPr/>
        </p:nvSpPr>
        <p:spPr>
          <a:xfrm>
            <a:off x="-1" y="-116541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lvl="0">
              <a:defRPr/>
            </a:pPr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229"/>
            <a:ext cx="12192000" cy="128579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1187428"/>
            <a:ext cx="12192000" cy="1495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xmlns="" id="{03E00FB8-D669-4794-9C8E-8B3FDCF072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79851" y="1870500"/>
            <a:ext cx="4298526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6395">
              <a:spcBef>
                <a:spcPts val="95"/>
              </a:spcBef>
            </a:pPr>
            <a:r>
              <a:rPr lang="en-GB" sz="1800" spc="-5" dirty="0">
                <a:solidFill>
                  <a:srgbClr val="C00000"/>
                </a:solidFill>
              </a:rPr>
              <a:t>Plasma Volumes Exchanged</a:t>
            </a:r>
            <a:endParaRPr sz="1800" spc="-5" dirty="0">
              <a:solidFill>
                <a:srgbClr val="C00000"/>
              </a:solidFill>
            </a:endParaRPr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xmlns="" id="{BAA5CA53-7966-45E8-80DC-0ABD105807FA}"/>
              </a:ext>
            </a:extLst>
          </p:cNvPr>
          <p:cNvSpPr txBox="1">
            <a:spLocks/>
          </p:cNvSpPr>
          <p:nvPr/>
        </p:nvSpPr>
        <p:spPr>
          <a:xfrm>
            <a:off x="177281" y="337438"/>
            <a:ext cx="815092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366395">
              <a:spcBef>
                <a:spcPts val="95"/>
              </a:spcBef>
            </a:pPr>
            <a:r>
              <a:rPr lang="en-GB" sz="3600" dirty="0">
                <a:solidFill>
                  <a:schemeClr val="bg1"/>
                </a:solidFill>
              </a:rPr>
              <a:t>Therapeutic</a:t>
            </a:r>
            <a:r>
              <a:rPr lang="en-GB" sz="3600" spc="-75" dirty="0">
                <a:solidFill>
                  <a:schemeClr val="bg1"/>
                </a:solidFill>
              </a:rPr>
              <a:t> </a:t>
            </a:r>
            <a:r>
              <a:rPr lang="en-GB" sz="3600" dirty="0">
                <a:solidFill>
                  <a:schemeClr val="bg1"/>
                </a:solidFill>
              </a:rPr>
              <a:t>Apheresis</a:t>
            </a:r>
            <a:endParaRPr lang="en-GB" sz="3600" kern="0" spc="-5" dirty="0">
              <a:solidFill>
                <a:schemeClr val="bg1"/>
              </a:solidFill>
            </a:endParaRPr>
          </a:p>
        </p:txBody>
      </p:sp>
      <p:sp>
        <p:nvSpPr>
          <p:cNvPr id="24" name="object 4">
            <a:extLst>
              <a:ext uri="{FF2B5EF4-FFF2-40B4-BE49-F238E27FC236}">
                <a16:creationId xmlns:a16="http://schemas.microsoft.com/office/drawing/2014/main" xmlns="" id="{8CB42872-1370-439D-BD03-ACDAF864BA8A}"/>
              </a:ext>
            </a:extLst>
          </p:cNvPr>
          <p:cNvSpPr/>
          <p:nvPr/>
        </p:nvSpPr>
        <p:spPr>
          <a:xfrm>
            <a:off x="4252746" y="2687440"/>
            <a:ext cx="3313728" cy="28365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Picture 2" descr="Know about stem cell donation">
            <a:extLst>
              <a:ext uri="{FF2B5EF4-FFF2-40B4-BE49-F238E27FC236}">
                <a16:creationId xmlns:a16="http://schemas.microsoft.com/office/drawing/2014/main" xmlns="" id="{485D4BDA-E3B0-433D-A3AA-2CD7A1391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6734" y="2198922"/>
            <a:ext cx="3193117" cy="303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object 2">
            <a:extLst>
              <a:ext uri="{FF2B5EF4-FFF2-40B4-BE49-F238E27FC236}">
                <a16:creationId xmlns:a16="http://schemas.microsoft.com/office/drawing/2014/main" xmlns="" id="{039B9C9E-5B39-499F-81FC-C8561B12D6BA}"/>
              </a:ext>
            </a:extLst>
          </p:cNvPr>
          <p:cNvSpPr txBox="1">
            <a:spLocks/>
          </p:cNvSpPr>
          <p:nvPr/>
        </p:nvSpPr>
        <p:spPr>
          <a:xfrm>
            <a:off x="3831962" y="2329915"/>
            <a:ext cx="2487764" cy="33278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366395">
              <a:spcBef>
                <a:spcPts val="95"/>
              </a:spcBef>
            </a:pPr>
            <a:r>
              <a:rPr lang="en-GB" sz="1000" kern="0" spc="-5" dirty="0">
                <a:solidFill>
                  <a:schemeClr val="tx2">
                    <a:lumMod val="75000"/>
                  </a:schemeClr>
                </a:solidFill>
              </a:rPr>
              <a:t>Disease Mediator </a:t>
            </a:r>
          </a:p>
          <a:p>
            <a:pPr marL="366395">
              <a:spcBef>
                <a:spcPts val="95"/>
              </a:spcBef>
            </a:pPr>
            <a:r>
              <a:rPr lang="en-GB" sz="1000" kern="0" spc="-5" dirty="0">
                <a:solidFill>
                  <a:schemeClr val="tx2">
                    <a:lumMod val="75000"/>
                  </a:schemeClr>
                </a:solidFill>
              </a:rPr>
              <a:t>Removed, % </a:t>
            </a: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xmlns="" id="{4CD0CDEA-401E-484D-8AF0-8642998260E1}"/>
              </a:ext>
            </a:extLst>
          </p:cNvPr>
          <p:cNvSpPr txBox="1"/>
          <p:nvPr/>
        </p:nvSpPr>
        <p:spPr>
          <a:xfrm>
            <a:off x="7978377" y="3870808"/>
            <a:ext cx="3455268" cy="18440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0" indent="-178435">
              <a:spcBef>
                <a:spcPts val="95"/>
              </a:spcBef>
              <a:buClr>
                <a:srgbClr val="0071C5"/>
              </a:buClr>
              <a:buFontTx/>
              <a:buChar char="•"/>
              <a:tabLst>
                <a:tab pos="191135" algn="l"/>
              </a:tabLst>
              <a:defRPr/>
            </a:pPr>
            <a:r>
              <a:rPr lang="en-GB" sz="16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Albumin/HAS </a:t>
            </a:r>
            <a:endParaRPr lang="en-GB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0500" lvl="0" indent="-178435">
              <a:spcBef>
                <a:spcPts val="1600"/>
              </a:spcBef>
              <a:buClr>
                <a:srgbClr val="0071C5"/>
              </a:buClr>
              <a:buFontTx/>
              <a:buChar char="•"/>
              <a:tabLst>
                <a:tab pos="191135" algn="l"/>
              </a:tabLst>
              <a:defRPr/>
            </a:pPr>
            <a:r>
              <a:rPr lang="en-GB" sz="16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Colloids –</a:t>
            </a:r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saline</a:t>
            </a:r>
          </a:p>
          <a:p>
            <a:pPr marL="190500" indent="-178435">
              <a:spcBef>
                <a:spcPts val="1600"/>
              </a:spcBef>
              <a:buClr>
                <a:srgbClr val="0071C5"/>
              </a:buClr>
              <a:buFontTx/>
              <a:buChar char="•"/>
              <a:tabLst>
                <a:tab pos="191135" algn="l"/>
              </a:tabLst>
              <a:defRPr/>
            </a:pPr>
            <a:r>
              <a:rPr lang="en-GB" sz="16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Fresh Frozen Plasma</a:t>
            </a:r>
            <a:r>
              <a:rPr lang="en-GB" sz="1600" spc="2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(FFP)</a:t>
            </a:r>
            <a:endParaRPr lang="en-GB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0500" lvl="0" indent="-178435">
              <a:spcBef>
                <a:spcPts val="1600"/>
              </a:spcBef>
              <a:buClr>
                <a:srgbClr val="0071C5"/>
              </a:buClr>
              <a:buFontTx/>
              <a:buChar char="•"/>
              <a:tabLst>
                <a:tab pos="191135" algn="l"/>
              </a:tabLst>
              <a:defRPr/>
            </a:pPr>
            <a:endParaRPr lang="en-GB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0" lvl="0" algn="l" defTabSz="914400" rtl="0" eaLnBrk="1" fontAlgn="auto" latinLnBrk="0" hangingPunct="1">
              <a:lnSpc>
                <a:spcPts val="1905"/>
              </a:lnSpc>
              <a:spcBef>
                <a:spcPts val="0"/>
              </a:spcBef>
              <a:spcAft>
                <a:spcPts val="0"/>
              </a:spcAft>
              <a:buClr>
                <a:srgbClr val="0071C5"/>
              </a:buClr>
              <a:buSzPct val="142857"/>
              <a:tabLst>
                <a:tab pos="260985" algn="l"/>
                <a:tab pos="261620" algn="l"/>
              </a:tabLst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6FCFE2AD-2638-47AF-BFD2-52E49B6EBA64}"/>
              </a:ext>
            </a:extLst>
          </p:cNvPr>
          <p:cNvSpPr/>
          <p:nvPr/>
        </p:nvSpPr>
        <p:spPr>
          <a:xfrm>
            <a:off x="7404642" y="3108499"/>
            <a:ext cx="39267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Choices of Replacement fluid</a:t>
            </a:r>
            <a:endParaRPr lang="en-GB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418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"/>
          <p:cNvSpPr/>
          <p:nvPr/>
        </p:nvSpPr>
        <p:spPr>
          <a:xfrm>
            <a:off x="-1" y="-3229"/>
            <a:ext cx="12304531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lvl="0">
              <a:defRPr/>
            </a:pPr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229"/>
            <a:ext cx="12192000" cy="128579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-2" y="1150330"/>
            <a:ext cx="12304530" cy="1495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22" name="object 2">
            <a:extLst>
              <a:ext uri="{FF2B5EF4-FFF2-40B4-BE49-F238E27FC236}">
                <a16:creationId xmlns:a16="http://schemas.microsoft.com/office/drawing/2014/main" xmlns="" id="{DC537B1A-B8F2-4326-9FDD-6AD1A7A2A84F}"/>
              </a:ext>
            </a:extLst>
          </p:cNvPr>
          <p:cNvSpPr txBox="1">
            <a:spLocks/>
          </p:cNvSpPr>
          <p:nvPr/>
        </p:nvSpPr>
        <p:spPr>
          <a:xfrm>
            <a:off x="177281" y="337438"/>
            <a:ext cx="815092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366395">
              <a:spcBef>
                <a:spcPts val="95"/>
              </a:spcBef>
            </a:pPr>
            <a:r>
              <a:rPr lang="en-GB" sz="3600" dirty="0">
                <a:solidFill>
                  <a:schemeClr val="bg1"/>
                </a:solidFill>
              </a:rPr>
              <a:t>Therapeutic</a:t>
            </a:r>
            <a:r>
              <a:rPr lang="en-GB" sz="3600" spc="-75" dirty="0">
                <a:solidFill>
                  <a:schemeClr val="bg1"/>
                </a:solidFill>
              </a:rPr>
              <a:t> </a:t>
            </a:r>
            <a:r>
              <a:rPr lang="en-GB" sz="3600" dirty="0">
                <a:solidFill>
                  <a:schemeClr val="bg1"/>
                </a:solidFill>
              </a:rPr>
              <a:t>Apheresis</a:t>
            </a:r>
            <a:endParaRPr lang="en-GB" sz="3600" kern="0" spc="-5" dirty="0">
              <a:solidFill>
                <a:schemeClr val="bg1"/>
              </a:solidFill>
            </a:endParaRPr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xmlns="" id="{A45F7D13-5177-4559-8894-BB4BA003EAAC}"/>
              </a:ext>
            </a:extLst>
          </p:cNvPr>
          <p:cNvSpPr txBox="1"/>
          <p:nvPr/>
        </p:nvSpPr>
        <p:spPr>
          <a:xfrm>
            <a:off x="506244" y="1387924"/>
            <a:ext cx="11512931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0" lvl="0" algn="l" defTabSz="914400" rtl="0" eaLnBrk="1" fontAlgn="auto" latinLnBrk="0" hangingPunct="1">
              <a:lnSpc>
                <a:spcPts val="1905"/>
              </a:lnSpc>
              <a:spcBef>
                <a:spcPts val="0"/>
              </a:spcBef>
              <a:spcAft>
                <a:spcPts val="0"/>
              </a:spcAft>
              <a:buClr>
                <a:srgbClr val="0071C5"/>
              </a:buClr>
              <a:buSzPct val="142857"/>
              <a:tabLst>
                <a:tab pos="260985" algn="l"/>
                <a:tab pos="261620" algn="l"/>
              </a:tabLst>
              <a:defRPr/>
            </a:pPr>
            <a:r>
              <a:rPr kumimoji="0" lang="en-GB" b="1" i="0" u="none" strike="noStrike" kern="1200" cap="none" spc="-5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Removes </a:t>
            </a:r>
            <a:r>
              <a:rPr lang="en-GB" b="1" dirty="0">
                <a:solidFill>
                  <a:srgbClr val="C00000"/>
                </a:solidFill>
                <a:latin typeface="Arial"/>
                <a:cs typeface="Arial"/>
              </a:rPr>
              <a:t>quickly a large </a:t>
            </a:r>
            <a:r>
              <a:rPr lang="en-GB" b="1" spc="-5" dirty="0" smtClean="0">
                <a:solidFill>
                  <a:srgbClr val="C00000"/>
                </a:solidFill>
                <a:latin typeface="Arial"/>
                <a:cs typeface="Arial"/>
              </a:rPr>
              <a:t>volume </a:t>
            </a:r>
            <a:r>
              <a:rPr lang="en-GB" b="1" spc="-5" dirty="0">
                <a:solidFill>
                  <a:srgbClr val="C00000"/>
                </a:solidFill>
                <a:latin typeface="Arial"/>
                <a:cs typeface="Arial"/>
              </a:rPr>
              <a:t>of </a:t>
            </a:r>
            <a:r>
              <a:rPr kumimoji="0" lang="en-GB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plasma and cellular</a:t>
            </a:r>
            <a:r>
              <a:rPr kumimoji="0" lang="en-GB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comportments from circulation,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xmlns="" id="{F3191BD6-7515-4052-8EF8-9492C946D0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1799691"/>
              </p:ext>
            </p:extLst>
          </p:nvPr>
        </p:nvGraphicFramePr>
        <p:xfrm>
          <a:off x="6096000" y="2005563"/>
          <a:ext cx="5769368" cy="3736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Rectangle 16"/>
          <p:cNvSpPr/>
          <p:nvPr/>
        </p:nvSpPr>
        <p:spPr>
          <a:xfrm>
            <a:off x="529834" y="1751331"/>
            <a:ext cx="4356321" cy="8771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9865" lvl="1">
              <a:lnSpc>
                <a:spcPct val="150000"/>
              </a:lnSpc>
              <a:buClr>
                <a:srgbClr val="0070C0"/>
              </a:buClr>
              <a:tabLst>
                <a:tab pos="299720" algn="l"/>
              </a:tabLst>
            </a:pPr>
            <a:r>
              <a:rPr lang="en-GB" sz="2000" b="1" dirty="0" smtClean="0"/>
              <a:t>I. Therapeutic </a:t>
            </a:r>
            <a:r>
              <a:rPr lang="en-GB" sz="2000" b="1" dirty="0">
                <a:cs typeface="Arial"/>
              </a:rPr>
              <a:t>Cellular </a:t>
            </a:r>
            <a:r>
              <a:rPr lang="en-US" sz="2000" b="1" dirty="0" smtClean="0">
                <a:cs typeface="Arial"/>
              </a:rPr>
              <a:t>Exchange</a:t>
            </a:r>
          </a:p>
          <a:p>
            <a:pPr marL="189865" lvl="1">
              <a:lnSpc>
                <a:spcPct val="150000"/>
              </a:lnSpc>
              <a:buClr>
                <a:srgbClr val="0070C0"/>
              </a:buClr>
              <a:tabLst>
                <a:tab pos="299720" algn="l"/>
              </a:tabLst>
            </a:pPr>
            <a:r>
              <a:rPr lang="en-GB" sz="1400" spc="-5" dirty="0" smtClean="0">
                <a:latin typeface="Arial"/>
                <a:cs typeface="Arial"/>
              </a:rPr>
              <a:t>Exchanging </a:t>
            </a:r>
            <a:r>
              <a:rPr lang="en-GB" sz="1400" dirty="0" smtClean="0">
                <a:latin typeface="Arial"/>
                <a:cs typeface="Arial"/>
              </a:rPr>
              <a:t>the </a:t>
            </a:r>
            <a:r>
              <a:rPr lang="en-GB" sz="1400" spc="-5" dirty="0" smtClean="0">
                <a:latin typeface="Arial"/>
                <a:cs typeface="Arial"/>
              </a:rPr>
              <a:t>disturbed cells in circulating blood,</a:t>
            </a:r>
            <a:endParaRPr lang="fr-FR" sz="1400" b="1" spc="-5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C37341DD-5999-446F-9D9C-A58EC7F65EA9}"/>
              </a:ext>
            </a:extLst>
          </p:cNvPr>
          <p:cNvSpPr/>
          <p:nvPr/>
        </p:nvSpPr>
        <p:spPr>
          <a:xfrm>
            <a:off x="421403" y="2764831"/>
            <a:ext cx="6328189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9865" lvl="1">
              <a:lnSpc>
                <a:spcPct val="150000"/>
              </a:lnSpc>
              <a:buClr>
                <a:srgbClr val="0070C0"/>
              </a:buClr>
              <a:tabLst>
                <a:tab pos="299720" algn="l"/>
              </a:tabLst>
            </a:pPr>
            <a:r>
              <a:rPr lang="en-GB" sz="2000" b="1" dirty="0" smtClean="0"/>
              <a:t>II. Therapeutic </a:t>
            </a:r>
            <a:r>
              <a:rPr lang="en-GB" sz="2000" b="1" spc="-5" dirty="0">
                <a:solidFill>
                  <a:prstClr val="black"/>
                </a:solidFill>
                <a:cs typeface="Arial"/>
              </a:rPr>
              <a:t>Plasma </a:t>
            </a:r>
            <a:r>
              <a:rPr lang="en-US" sz="2000" b="1" spc="-5" dirty="0" smtClean="0">
                <a:solidFill>
                  <a:prstClr val="black"/>
                </a:solidFill>
                <a:cs typeface="Arial"/>
              </a:rPr>
              <a:t>Exchange</a:t>
            </a:r>
          </a:p>
          <a:p>
            <a:pPr marL="189865" lvl="1">
              <a:lnSpc>
                <a:spcPct val="150000"/>
              </a:lnSpc>
              <a:buClr>
                <a:srgbClr val="0070C0"/>
              </a:buClr>
              <a:tabLst>
                <a:tab pos="299720" algn="l"/>
              </a:tabLst>
            </a:pPr>
            <a:r>
              <a:rPr lang="en-GB" sz="1400" spc="-5" dirty="0">
                <a:latin typeface="Arial"/>
                <a:cs typeface="Arial"/>
              </a:rPr>
              <a:t>Removing </a:t>
            </a:r>
            <a:r>
              <a:rPr lang="en-GB" sz="1400" dirty="0">
                <a:latin typeface="Arial"/>
                <a:cs typeface="Arial"/>
              </a:rPr>
              <a:t>the </a:t>
            </a:r>
            <a:r>
              <a:rPr lang="en-GB" sz="1400" spc="-5" dirty="0" smtClean="0">
                <a:latin typeface="Arial"/>
                <a:cs typeface="Arial"/>
              </a:rPr>
              <a:t>plasma disease</a:t>
            </a:r>
            <a:r>
              <a:rPr lang="en-GB" sz="1400" spc="40" dirty="0" smtClean="0">
                <a:latin typeface="Arial"/>
                <a:cs typeface="Arial"/>
              </a:rPr>
              <a:t> </a:t>
            </a:r>
            <a:r>
              <a:rPr lang="en-GB" sz="1400" spc="-5" dirty="0" smtClean="0">
                <a:latin typeface="Arial"/>
                <a:cs typeface="Arial"/>
              </a:rPr>
              <a:t>mediators in</a:t>
            </a:r>
            <a:r>
              <a:rPr lang="en-GB" sz="1400" dirty="0" smtClean="0">
                <a:latin typeface="Arial"/>
                <a:cs typeface="Arial"/>
              </a:rPr>
              <a:t> </a:t>
            </a:r>
            <a:r>
              <a:rPr lang="en-GB" sz="1400" spc="-5" dirty="0" smtClean="0">
                <a:latin typeface="Arial"/>
                <a:cs typeface="Arial"/>
              </a:rPr>
              <a:t>circulating plasma,</a:t>
            </a:r>
            <a:endParaRPr lang="fr-FR" sz="1400" b="1" spc="-5" dirty="0">
              <a:solidFill>
                <a:prstClr val="black"/>
              </a:solidFill>
              <a:cs typeface="Arial"/>
            </a:endParaRPr>
          </a:p>
          <a:p>
            <a:pPr marL="932815" lvl="2" indent="-285750">
              <a:lnSpc>
                <a:spcPct val="150000"/>
              </a:lnSpc>
              <a:buClr>
                <a:srgbClr val="0070C0"/>
              </a:buClr>
              <a:buFont typeface="Arial" panose="020B0604020202020204" pitchFamily="34" charset="0"/>
              <a:buChar char="•"/>
              <a:tabLst>
                <a:tab pos="299720" algn="l"/>
              </a:tabLst>
            </a:pPr>
            <a:r>
              <a:rPr lang="fr-FR" sz="2000" dirty="0" err="1">
                <a:cs typeface="Arial"/>
              </a:rPr>
              <a:t>Pathologic</a:t>
            </a:r>
            <a:r>
              <a:rPr lang="fr-FR" sz="2000" spc="-45" dirty="0">
                <a:cs typeface="Arial"/>
              </a:rPr>
              <a:t> </a:t>
            </a:r>
            <a:r>
              <a:rPr lang="fr-FR" sz="2000" dirty="0" err="1">
                <a:cs typeface="Arial"/>
              </a:rPr>
              <a:t>antibodies</a:t>
            </a:r>
            <a:r>
              <a:rPr lang="fr-FR" sz="2000" dirty="0">
                <a:cs typeface="Arial"/>
              </a:rPr>
              <a:t> ,</a:t>
            </a:r>
          </a:p>
          <a:p>
            <a:pPr marL="932815" lvl="2" indent="-285750">
              <a:lnSpc>
                <a:spcPct val="150000"/>
              </a:lnSpc>
              <a:buClr>
                <a:srgbClr val="0070C0"/>
              </a:buClr>
              <a:buFont typeface="Arial" panose="020B0604020202020204" pitchFamily="34" charset="0"/>
              <a:buChar char="•"/>
              <a:tabLst>
                <a:tab pos="299720" algn="l"/>
              </a:tabLst>
            </a:pPr>
            <a:r>
              <a:rPr lang="fr-FR" sz="2000" spc="-5" dirty="0">
                <a:cs typeface="Arial"/>
              </a:rPr>
              <a:t>Immune</a:t>
            </a:r>
            <a:r>
              <a:rPr lang="fr-FR" sz="2000" spc="-40" dirty="0">
                <a:cs typeface="Arial"/>
              </a:rPr>
              <a:t> </a:t>
            </a:r>
            <a:r>
              <a:rPr lang="fr-FR" sz="2000" spc="-5" dirty="0">
                <a:cs typeface="Arial"/>
              </a:rPr>
              <a:t>complexes</a:t>
            </a:r>
            <a:r>
              <a:rPr lang="fr-FR" sz="2000" dirty="0">
                <a:cs typeface="Arial"/>
              </a:rPr>
              <a:t>, </a:t>
            </a:r>
          </a:p>
          <a:p>
            <a:pPr marL="932815" lvl="2" indent="-285750">
              <a:lnSpc>
                <a:spcPct val="150000"/>
              </a:lnSpc>
              <a:buClr>
                <a:srgbClr val="0070C0"/>
              </a:buClr>
              <a:buFont typeface="Arial" panose="020B0604020202020204" pitchFamily="34" charset="0"/>
              <a:buChar char="•"/>
              <a:tabLst>
                <a:tab pos="299720" algn="l"/>
              </a:tabLst>
            </a:pPr>
            <a:r>
              <a:rPr lang="fr-FR" sz="2000" spc="-5" dirty="0">
                <a:cs typeface="Arial"/>
              </a:rPr>
              <a:t>Cytokines,</a:t>
            </a:r>
            <a:r>
              <a:rPr lang="en-GB" sz="2000" spc="-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</a:p>
          <a:p>
            <a:pPr marL="932815" lvl="2" indent="-285750">
              <a:lnSpc>
                <a:spcPct val="150000"/>
              </a:lnSpc>
              <a:buClr>
                <a:srgbClr val="0070C0"/>
              </a:buClr>
              <a:buFont typeface="Arial" panose="020B0604020202020204" pitchFamily="34" charset="0"/>
              <a:buChar char="•"/>
              <a:tabLst>
                <a:tab pos="299720" algn="l"/>
              </a:tabLst>
            </a:pPr>
            <a:r>
              <a:rPr lang="en-GB" sz="2000" spc="-5" dirty="0">
                <a:solidFill>
                  <a:prstClr val="black"/>
                </a:solidFill>
                <a:latin typeface="Arial"/>
                <a:cs typeface="Arial"/>
              </a:rPr>
              <a:t>Paraproteins,</a:t>
            </a:r>
            <a:r>
              <a:rPr lang="en-GB" sz="2000" spc="1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</a:p>
          <a:p>
            <a:pPr marL="932815" lvl="2" indent="-285750">
              <a:lnSpc>
                <a:spcPct val="150000"/>
              </a:lnSpc>
              <a:buClr>
                <a:srgbClr val="0070C0"/>
              </a:buClr>
              <a:buFont typeface="Arial" panose="020B0604020202020204" pitchFamily="34" charset="0"/>
              <a:buChar char="•"/>
              <a:tabLst>
                <a:tab pos="299720" algn="l"/>
              </a:tabLst>
            </a:pPr>
            <a:r>
              <a:rPr lang="en-GB" sz="2000" spc="-5" dirty="0">
                <a:solidFill>
                  <a:prstClr val="black"/>
                </a:solidFill>
                <a:latin typeface="Arial"/>
                <a:cs typeface="Arial"/>
              </a:rPr>
              <a:t>Lipid- Cholesterol,</a:t>
            </a:r>
            <a:endParaRPr lang="fr-FR" sz="2000" spc="-5" dirty="0">
              <a:cs typeface="Arial"/>
            </a:endParaRPr>
          </a:p>
          <a:p>
            <a:pPr marL="189865" lvl="1">
              <a:lnSpc>
                <a:spcPct val="150000"/>
              </a:lnSpc>
              <a:buClr>
                <a:srgbClr val="0070C0"/>
              </a:buClr>
              <a:tabLst>
                <a:tab pos="299720" algn="l"/>
              </a:tabLst>
            </a:pPr>
            <a:endParaRPr lang="fr-FR" sz="20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9469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1371252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2026" y="354018"/>
            <a:ext cx="76744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GB" sz="4000" dirty="0">
                <a:solidFill>
                  <a:schemeClr val="bg1"/>
                </a:solidFill>
              </a:rPr>
              <a:t>Therapeutic </a:t>
            </a:r>
            <a:r>
              <a:rPr spc="-5" dirty="0">
                <a:solidFill>
                  <a:schemeClr val="bg1"/>
                </a:solidFill>
              </a:rPr>
              <a:t>Cellular</a:t>
            </a:r>
            <a:r>
              <a:rPr spc="-55" dirty="0">
                <a:solidFill>
                  <a:schemeClr val="bg1"/>
                </a:solidFill>
              </a:rPr>
              <a:t> </a:t>
            </a:r>
            <a:r>
              <a:rPr lang="en-US" spc="-5" dirty="0" smtClean="0">
                <a:solidFill>
                  <a:schemeClr val="bg1"/>
                </a:solidFill>
              </a:rPr>
              <a:t>Exchange</a:t>
            </a:r>
            <a:endParaRPr spc="-5" dirty="0">
              <a:solidFill>
                <a:schemeClr val="bg1"/>
              </a:solidFill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xmlns="" id="{F7B80D7F-34F1-4642-AB2D-BA2DC3B6CA09}"/>
              </a:ext>
            </a:extLst>
          </p:cNvPr>
          <p:cNvSpPr txBox="1"/>
          <p:nvPr/>
        </p:nvSpPr>
        <p:spPr>
          <a:xfrm>
            <a:off x="860610" y="1434567"/>
            <a:ext cx="8973046" cy="38983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0" lvl="0" indent="-287020" algn="l" defTabSz="914400" rtl="0" eaLnBrk="1" fontAlgn="auto" latinLnBrk="0" hangingPunct="1">
              <a:lnSpc>
                <a:spcPct val="140000"/>
              </a:lnSpc>
              <a:spcBef>
                <a:spcPts val="105"/>
              </a:spcBef>
              <a:spcAft>
                <a:spcPts val="0"/>
              </a:spcAft>
              <a:buClr>
                <a:srgbClr val="666699"/>
              </a:buClr>
              <a:buSzPct val="65000"/>
              <a:buFont typeface="Wingdings"/>
              <a:buChar char=""/>
              <a:tabLst>
                <a:tab pos="299085" algn="l"/>
                <a:tab pos="299720" algn="l"/>
              </a:tabLst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Removal</a:t>
            </a:r>
            <a:r>
              <a:rPr kumimoji="0" sz="200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of:</a:t>
            </a:r>
          </a:p>
          <a:p>
            <a:pPr marL="697865" marR="0" lvl="1" indent="-229235" algn="l" defTabSz="914400" rtl="0" eaLnBrk="1" fontAlgn="auto" latinLnBrk="0" hangingPunct="1">
              <a:lnSpc>
                <a:spcPct val="140000"/>
              </a:lnSpc>
              <a:spcBef>
                <a:spcPts val="5"/>
              </a:spcBef>
              <a:spcAft>
                <a:spcPts val="0"/>
              </a:spcAft>
              <a:buClr>
                <a:srgbClr val="999900"/>
              </a:buClr>
              <a:buSzPct val="55555"/>
              <a:buFont typeface="Wingdings"/>
              <a:buChar char=""/>
              <a:tabLst>
                <a:tab pos="697865" algn="l"/>
                <a:tab pos="698500" algn="l"/>
              </a:tabLst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WBCs:</a:t>
            </a:r>
          </a:p>
          <a:p>
            <a:pPr marL="1155065" marR="0" lvl="2" indent="-229235" algn="l" defTabSz="914400" rtl="0" eaLnBrk="1" fontAlgn="auto" latinLnBrk="0" hangingPunct="1">
              <a:lnSpc>
                <a:spcPct val="140000"/>
              </a:lnSpc>
              <a:spcBef>
                <a:spcPts val="10"/>
              </a:spcBef>
              <a:spcAft>
                <a:spcPts val="0"/>
              </a:spcAft>
              <a:buClr>
                <a:srgbClr val="990000"/>
              </a:buClr>
              <a:buSzTx/>
              <a:buFont typeface="Wingdings"/>
              <a:buChar char=""/>
              <a:tabLst>
                <a:tab pos="1155065" algn="l"/>
                <a:tab pos="1155700" algn="l"/>
              </a:tabLst>
              <a:defRPr/>
            </a:pP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Leukocytapheresis: in the setting of high WBC count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</a:t>
            </a:r>
            <a:r>
              <a:rPr kumimoji="0" sz="1600" b="0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leukemia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155065" marR="0" lvl="2" indent="-229235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Tx/>
              <a:buFont typeface="Wingdings"/>
              <a:buChar char=""/>
              <a:tabLst>
                <a:tab pos="1155065" algn="l"/>
                <a:tab pos="1155700" algn="l"/>
              </a:tabLst>
              <a:defRPr/>
            </a:pP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Peripheral stem cell</a:t>
            </a: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collection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97865" marR="0" lvl="1" indent="-229235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999900"/>
              </a:buClr>
              <a:buSzPct val="55555"/>
              <a:buFont typeface="Wingdings"/>
              <a:buChar char=""/>
              <a:tabLst>
                <a:tab pos="697865" algn="l"/>
                <a:tab pos="698500" algn="l"/>
              </a:tabLst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Platelets: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155065" marR="254000" lvl="2" indent="-228600" algn="l" defTabSz="914400" rtl="0" eaLnBrk="1" fontAlgn="auto" latinLnBrk="0" hangingPunct="1">
              <a:lnSpc>
                <a:spcPct val="140000"/>
              </a:lnSpc>
              <a:spcBef>
                <a:spcPts val="395"/>
              </a:spcBef>
              <a:spcAft>
                <a:spcPts val="0"/>
              </a:spcAft>
              <a:buClr>
                <a:srgbClr val="990000"/>
              </a:buClr>
              <a:buSzTx/>
              <a:buFont typeface="Wingdings"/>
              <a:buChar char=""/>
              <a:tabLst>
                <a:tab pos="1155065" algn="l"/>
                <a:tab pos="1155700" algn="l"/>
              </a:tabLst>
              <a:defRPr/>
            </a:pP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Thrombocytapheresis for thrombocytosis of myeloproliferative  disorders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99085" marR="0" lvl="0" indent="-28702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66699"/>
              </a:buClr>
              <a:buSzPct val="65000"/>
              <a:buFont typeface="Wingdings"/>
              <a:buChar char=""/>
              <a:tabLst>
                <a:tab pos="299085" algn="l"/>
                <a:tab pos="299720" algn="l"/>
              </a:tabLst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Exchange</a:t>
            </a:r>
            <a:r>
              <a:rPr kumimoji="0" sz="200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of:</a:t>
            </a:r>
          </a:p>
          <a:p>
            <a:pPr marL="697865" marR="0" lvl="1" indent="-229235" algn="l" defTabSz="914400" rtl="0" eaLnBrk="1" fontAlgn="auto" latinLnBrk="0" hangingPunct="1">
              <a:lnSpc>
                <a:spcPct val="140000"/>
              </a:lnSpc>
              <a:spcBef>
                <a:spcPts val="5"/>
              </a:spcBef>
              <a:spcAft>
                <a:spcPts val="0"/>
              </a:spcAft>
              <a:buClr>
                <a:srgbClr val="999900"/>
              </a:buClr>
              <a:buSzPct val="55555"/>
              <a:buFont typeface="Wingdings"/>
              <a:buChar char=""/>
              <a:tabLst>
                <a:tab pos="697865" algn="l"/>
                <a:tab pos="698500" algn="l"/>
              </a:tabLst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RBC: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Erythrocytapheresis (sickle cell disease,</a:t>
            </a:r>
            <a:r>
              <a:rPr kumimoji="0" sz="1800" b="0" i="0" u="none" strike="noStrike" kern="120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malaria)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99085" marR="0" lvl="0" indent="-28702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66699"/>
              </a:buClr>
              <a:buSzPct val="65000"/>
              <a:buFont typeface="Wingdings"/>
              <a:buChar char=""/>
              <a:tabLst>
                <a:tab pos="299085" algn="l"/>
                <a:tab pos="299720" algn="l"/>
              </a:tabLst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Modification</a:t>
            </a:r>
            <a:r>
              <a:rPr kumimoji="0" sz="2000" b="1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of:</a:t>
            </a:r>
          </a:p>
          <a:p>
            <a:pPr marL="697865" marR="0" lvl="1" indent="-229235" algn="l" defTabSz="914400" rtl="0" eaLnBrk="1" fontAlgn="auto" latinLnBrk="0" hangingPunct="1">
              <a:lnSpc>
                <a:spcPct val="140000"/>
              </a:lnSpc>
              <a:spcBef>
                <a:spcPts val="10"/>
              </a:spcBef>
              <a:spcAft>
                <a:spcPts val="0"/>
              </a:spcAft>
              <a:buClr>
                <a:srgbClr val="999900"/>
              </a:buClr>
              <a:buSzPct val="55555"/>
              <a:buFont typeface="Wingdings"/>
              <a:buChar char=""/>
              <a:tabLst>
                <a:tab pos="697865" algn="l"/>
                <a:tab pos="698500" algn="l"/>
              </a:tabLst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WBC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(with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UV light):</a:t>
            </a:r>
            <a:r>
              <a:rPr kumimoji="0" sz="18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Photopheresis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xmlns="" id="{7A7309C0-B47C-45B5-88D9-39A618FA9810}"/>
              </a:ext>
            </a:extLst>
          </p:cNvPr>
          <p:cNvSpPr/>
          <p:nvPr/>
        </p:nvSpPr>
        <p:spPr>
          <a:xfrm>
            <a:off x="9214880" y="3748854"/>
            <a:ext cx="2242013" cy="20540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6" name="Picture 2" descr="December | 2015 | William Labs">
            <a:extLst>
              <a:ext uri="{FF2B5EF4-FFF2-40B4-BE49-F238E27FC236}">
                <a16:creationId xmlns:a16="http://schemas.microsoft.com/office/drawing/2014/main" xmlns="" id="{4674CC83-7A31-4B2F-9B69-3A88C8ECA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881" y="1785508"/>
            <a:ext cx="2106918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165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1371252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026" y="2607031"/>
            <a:ext cx="9160043" cy="33752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179070" lvl="0" indent="-342900" algn="l" defTabSz="914400" rtl="0" eaLnBrk="1" fontAlgn="auto" latinLnBrk="0" hangingPunct="1">
              <a:lnSpc>
                <a:spcPct val="150000"/>
              </a:lnSpc>
              <a:spcBef>
                <a:spcPts val="575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According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 the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ASFA evidenced based guidelines,  </a:t>
            </a:r>
            <a:r>
              <a:rPr kumimoji="0" lang="en-GB" sz="2000" b="1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                                        </a:t>
            </a:r>
            <a:r>
              <a:rPr lang="en-GB" sz="2000" spc="-5" dirty="0">
                <a:solidFill>
                  <a:srgbClr val="003768"/>
                </a:solidFill>
                <a:latin typeface="Arial"/>
                <a:cs typeface="Arial"/>
              </a:rPr>
              <a:t>C</a:t>
            </a:r>
            <a:r>
              <a:rPr kumimoji="0" sz="2000" b="0" i="0" u="none" strike="noStrike" kern="1200" cap="none" spc="-5" normalizeH="0" baseline="0" noProof="0" dirty="0" err="1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ellular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depletions are generally considered</a:t>
            </a:r>
            <a:r>
              <a:rPr kumimoji="0" sz="2000" b="0" i="0" u="none" strike="noStrike" kern="1200" cap="none" spc="140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when: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56285" marR="0" lvl="1" indent="-287655" algn="l" defTabSz="914400" rtl="0" eaLnBrk="1" fontAlgn="auto" latinLnBrk="0" hangingPunct="1">
              <a:lnSpc>
                <a:spcPct val="150000"/>
              </a:lnSpc>
              <a:spcBef>
                <a:spcPts val="489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756285" algn="l"/>
                <a:tab pos="756920" algn="l"/>
                <a:tab pos="2432050" algn="l"/>
              </a:tabLst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Leukocytosis:	&gt; 100,000/µL white blood cells</a:t>
            </a:r>
            <a:r>
              <a:rPr kumimoji="0" b="1" i="0" u="none" strike="noStrike" kern="1200" cap="none" spc="-11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(WBC)*</a:t>
            </a:r>
          </a:p>
          <a:p>
            <a:pPr marL="756285" marR="0" lvl="1" indent="-287655" algn="l" defTabSz="914400" rtl="0" eaLnBrk="1" fontAlgn="auto" latinLnBrk="0" hangingPunct="1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756285" algn="l"/>
                <a:tab pos="756920" algn="l"/>
                <a:tab pos="2757170" algn="l"/>
              </a:tabLst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Thrombocytosis:	&gt; 500,000 – 1,000,000</a:t>
            </a:r>
            <a:r>
              <a:rPr kumimoji="0" b="1" i="0" u="none" strike="noStrike" kern="1200" cap="none" spc="-10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platelets*</a:t>
            </a:r>
          </a:p>
          <a:p>
            <a:pPr marL="756285" lvl="1" indent="-287655">
              <a:lnSpc>
                <a:spcPct val="150000"/>
              </a:lnSpc>
              <a:spcBef>
                <a:spcPts val="480"/>
              </a:spcBef>
              <a:buFontTx/>
              <a:buChar char="•"/>
              <a:tabLst>
                <a:tab pos="756285" algn="l"/>
                <a:tab pos="756920" algn="l"/>
                <a:tab pos="2559050" algn="l"/>
              </a:tabLst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Erythrocytosis:	&gt; 60%</a:t>
            </a:r>
            <a:r>
              <a:rPr kumimoji="0" b="1" i="0" u="none" strike="noStrike" kern="1200" cap="none" spc="-6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hematocrit*</a:t>
            </a:r>
            <a:r>
              <a:rPr lang="en-GB" b="1" spc="-5" dirty="0">
                <a:latin typeface="Arial"/>
                <a:cs typeface="Arial"/>
              </a:rPr>
              <a:t> or </a:t>
            </a:r>
            <a:r>
              <a:rPr lang="en-GB" b="1" spc="-15" dirty="0">
                <a:latin typeface="Arial"/>
                <a:cs typeface="Arial"/>
              </a:rPr>
              <a:t>when </a:t>
            </a:r>
            <a:r>
              <a:rPr lang="en-GB" b="1" dirty="0">
                <a:latin typeface="Arial"/>
                <a:cs typeface="Arial"/>
              </a:rPr>
              <a:t>the </a:t>
            </a:r>
            <a:r>
              <a:rPr lang="en-GB" b="1" spc="-5" dirty="0">
                <a:latin typeface="Arial"/>
                <a:cs typeface="Arial"/>
              </a:rPr>
              <a:t>patient is</a:t>
            </a:r>
            <a:r>
              <a:rPr lang="en-GB" b="1" spc="50" dirty="0">
                <a:latin typeface="Arial"/>
                <a:cs typeface="Arial"/>
              </a:rPr>
              <a:t> </a:t>
            </a:r>
            <a:r>
              <a:rPr lang="en-GB" b="1" spc="-5" dirty="0">
                <a:latin typeface="Arial"/>
                <a:cs typeface="Arial"/>
              </a:rPr>
              <a:t>symptomatic</a:t>
            </a:r>
            <a:endParaRPr kumimoji="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354965" marR="5080" lvl="0" indent="-342900" algn="l" defTabSz="914400" rtl="0" eaLnBrk="1" fontAlgn="auto" latinLnBrk="0" hangingPunct="1">
              <a:lnSpc>
                <a:spcPct val="150000"/>
              </a:lnSpc>
              <a:spcBef>
                <a:spcPts val="575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Supportive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therapy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used in combination with drugs or </a:t>
            </a:r>
            <a:r>
              <a:rPr kumimoji="0" sz="20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chemotherapy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D5EAF49-DA2A-4786-990D-5ADA6B4A7274}"/>
              </a:ext>
            </a:extLst>
          </p:cNvPr>
          <p:cNvSpPr/>
          <p:nvPr/>
        </p:nvSpPr>
        <p:spPr>
          <a:xfrm>
            <a:off x="330936" y="1539358"/>
            <a:ext cx="85530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74295" lvl="0">
              <a:lnSpc>
                <a:spcPct val="150000"/>
              </a:lnSpc>
              <a:spcBef>
                <a:spcPts val="100"/>
              </a:spcBef>
              <a:tabLst>
                <a:tab pos="354965" algn="l"/>
                <a:tab pos="355600" algn="l"/>
              </a:tabLst>
              <a:defRPr/>
            </a:pPr>
            <a:r>
              <a:rPr lang="en-GB" spc="-5" dirty="0">
                <a:solidFill>
                  <a:srgbClr val="C00000"/>
                </a:solidFill>
                <a:latin typeface="Arial"/>
                <a:cs typeface="Arial"/>
              </a:rPr>
              <a:t>Rapid reduction </a:t>
            </a:r>
            <a:r>
              <a:rPr lang="en-GB" dirty="0">
                <a:solidFill>
                  <a:srgbClr val="C00000"/>
                </a:solidFill>
                <a:latin typeface="Arial"/>
                <a:cs typeface="Arial"/>
              </a:rPr>
              <a:t>of a </a:t>
            </a:r>
            <a:r>
              <a:rPr lang="en-GB" spc="-5" dirty="0">
                <a:solidFill>
                  <a:srgbClr val="C00000"/>
                </a:solidFill>
                <a:latin typeface="Arial"/>
                <a:cs typeface="Arial"/>
              </a:rPr>
              <a:t>greatly elevated number </a:t>
            </a:r>
            <a:r>
              <a:rPr lang="en-GB" dirty="0">
                <a:solidFill>
                  <a:srgbClr val="C00000"/>
                </a:solidFill>
                <a:latin typeface="Arial"/>
                <a:cs typeface="Arial"/>
              </a:rPr>
              <a:t>of </a:t>
            </a:r>
            <a:r>
              <a:rPr lang="en-GB" spc="-5" dirty="0" smtClean="0">
                <a:solidFill>
                  <a:srgbClr val="C00000"/>
                </a:solidFill>
                <a:latin typeface="Arial"/>
                <a:cs typeface="Arial"/>
              </a:rPr>
              <a:t>cells </a:t>
            </a:r>
            <a:r>
              <a:rPr lang="en-GB" dirty="0">
                <a:solidFill>
                  <a:srgbClr val="C00000"/>
                </a:solidFill>
                <a:latin typeface="Arial"/>
                <a:cs typeface="Arial"/>
              </a:rPr>
              <a:t>from the </a:t>
            </a:r>
            <a:r>
              <a:rPr lang="en-GB" spc="-5" dirty="0">
                <a:solidFill>
                  <a:srgbClr val="C00000"/>
                </a:solidFill>
                <a:latin typeface="Arial"/>
                <a:cs typeface="Arial"/>
              </a:rPr>
              <a:t>intravascular space </a:t>
            </a:r>
            <a:r>
              <a:rPr lang="en-GB" dirty="0">
                <a:solidFill>
                  <a:srgbClr val="C00000"/>
                </a:solidFill>
                <a:latin typeface="Arial"/>
                <a:cs typeface="Arial"/>
              </a:rPr>
              <a:t>to </a:t>
            </a:r>
            <a:r>
              <a:rPr lang="en-GB" spc="-5" dirty="0">
                <a:solidFill>
                  <a:srgbClr val="C00000"/>
                </a:solidFill>
                <a:latin typeface="Arial"/>
                <a:cs typeface="Arial"/>
              </a:rPr>
              <a:t>decrease </a:t>
            </a:r>
            <a:r>
              <a:rPr lang="en-GB" dirty="0">
                <a:solidFill>
                  <a:srgbClr val="C00000"/>
                </a:solidFill>
                <a:latin typeface="Arial"/>
                <a:cs typeface="Arial"/>
              </a:rPr>
              <a:t>the risks </a:t>
            </a:r>
            <a:r>
              <a:rPr lang="en-GB" spc="-5" dirty="0" smtClean="0">
                <a:solidFill>
                  <a:srgbClr val="C00000"/>
                </a:solidFill>
                <a:latin typeface="Arial"/>
                <a:cs typeface="Arial"/>
              </a:rPr>
              <a:t>associated </a:t>
            </a:r>
            <a:r>
              <a:rPr lang="en-GB" spc="-5" dirty="0">
                <a:solidFill>
                  <a:srgbClr val="C00000"/>
                </a:solidFill>
                <a:latin typeface="Arial"/>
                <a:cs typeface="Arial"/>
              </a:rPr>
              <a:t>with vascular</a:t>
            </a:r>
            <a:r>
              <a:rPr lang="en-GB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GB" dirty="0">
                <a:solidFill>
                  <a:srgbClr val="C00000"/>
                </a:solidFill>
                <a:latin typeface="Arial"/>
                <a:cs typeface="Arial"/>
              </a:rPr>
              <a:t>stasis</a:t>
            </a: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xmlns="" id="{57CF11B3-0539-4E74-82EF-501FD6D6D48D}"/>
              </a:ext>
            </a:extLst>
          </p:cNvPr>
          <p:cNvSpPr/>
          <p:nvPr/>
        </p:nvSpPr>
        <p:spPr>
          <a:xfrm>
            <a:off x="9214880" y="3748854"/>
            <a:ext cx="2242013" cy="20540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2" descr="December | 2015 | William Labs">
            <a:extLst>
              <a:ext uri="{FF2B5EF4-FFF2-40B4-BE49-F238E27FC236}">
                <a16:creationId xmlns:a16="http://schemas.microsoft.com/office/drawing/2014/main" xmlns="" id="{8245BA8C-7905-41A4-A283-1559BDFD9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881" y="1785508"/>
            <a:ext cx="2106918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bject 2"/>
          <p:cNvSpPr txBox="1">
            <a:spLocks noGrp="1"/>
          </p:cNvSpPr>
          <p:nvPr>
            <p:ph type="title"/>
          </p:nvPr>
        </p:nvSpPr>
        <p:spPr>
          <a:xfrm>
            <a:off x="582026" y="354018"/>
            <a:ext cx="76744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GB" sz="4000" dirty="0">
                <a:solidFill>
                  <a:schemeClr val="bg1"/>
                </a:solidFill>
              </a:rPr>
              <a:t>Therapeutic </a:t>
            </a:r>
            <a:r>
              <a:rPr spc="-5" dirty="0">
                <a:solidFill>
                  <a:schemeClr val="bg1"/>
                </a:solidFill>
              </a:rPr>
              <a:t>Cellular</a:t>
            </a:r>
            <a:r>
              <a:rPr spc="-55" dirty="0">
                <a:solidFill>
                  <a:schemeClr val="bg1"/>
                </a:solidFill>
              </a:rPr>
              <a:t> </a:t>
            </a:r>
            <a:r>
              <a:rPr lang="en-US" spc="-5" dirty="0" smtClean="0">
                <a:solidFill>
                  <a:schemeClr val="bg1"/>
                </a:solidFill>
              </a:rPr>
              <a:t>Exchange</a:t>
            </a:r>
            <a:endParaRPr spc="-5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922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1371252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11" name="object 2">
            <a:extLst>
              <a:ext uri="{FF2B5EF4-FFF2-40B4-BE49-F238E27FC236}">
                <a16:creationId xmlns:a16="http://schemas.microsoft.com/office/drawing/2014/main" xmlns="" id="{38BC8DFC-B217-4F24-993B-99D067504F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2026" y="354018"/>
            <a:ext cx="76744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GB" sz="4000" dirty="0">
                <a:solidFill>
                  <a:schemeClr val="bg1"/>
                </a:solidFill>
              </a:rPr>
              <a:t>Therapeutic </a:t>
            </a:r>
            <a:r>
              <a:rPr spc="-5" dirty="0">
                <a:solidFill>
                  <a:schemeClr val="bg1"/>
                </a:solidFill>
              </a:rPr>
              <a:t>Cellular</a:t>
            </a:r>
            <a:r>
              <a:rPr spc="-55" dirty="0">
                <a:solidFill>
                  <a:schemeClr val="bg1"/>
                </a:solidFill>
              </a:rPr>
              <a:t> </a:t>
            </a:r>
            <a:r>
              <a:rPr lang="en-US" spc="-5" dirty="0">
                <a:solidFill>
                  <a:schemeClr val="bg1"/>
                </a:solidFill>
              </a:rPr>
              <a:t>Exchange</a:t>
            </a:r>
            <a:endParaRPr spc="-5" dirty="0">
              <a:solidFill>
                <a:schemeClr val="bg1"/>
              </a:solidFill>
            </a:endParaRPr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xmlns="" id="{857CF53B-41E8-4C81-825C-BC68F3D91D4C}"/>
              </a:ext>
            </a:extLst>
          </p:cNvPr>
          <p:cNvSpPr txBox="1">
            <a:spLocks/>
          </p:cNvSpPr>
          <p:nvPr/>
        </p:nvSpPr>
        <p:spPr>
          <a:xfrm>
            <a:off x="546062" y="1338670"/>
            <a:ext cx="437134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GB" sz="2800" u="sng" kern="0" dirty="0">
                <a:solidFill>
                  <a:srgbClr val="C00000"/>
                </a:solidFill>
              </a:rPr>
              <a:t>Red </a:t>
            </a:r>
            <a:r>
              <a:rPr lang="en-GB" sz="2800" u="sng" kern="0" dirty="0" smtClean="0">
                <a:solidFill>
                  <a:srgbClr val="C00000"/>
                </a:solidFill>
              </a:rPr>
              <a:t>Blood </a:t>
            </a:r>
            <a:r>
              <a:rPr lang="en-GB" sz="2800" u="sng" kern="0" spc="-5" dirty="0" smtClean="0">
                <a:solidFill>
                  <a:srgbClr val="C00000"/>
                </a:solidFill>
              </a:rPr>
              <a:t>Cell</a:t>
            </a:r>
            <a:r>
              <a:rPr lang="en-GB" sz="2800" u="sng" kern="0" spc="-80" dirty="0" smtClean="0">
                <a:solidFill>
                  <a:srgbClr val="C00000"/>
                </a:solidFill>
              </a:rPr>
              <a:t> </a:t>
            </a:r>
            <a:r>
              <a:rPr lang="en-GB" sz="2800" u="sng" kern="0" dirty="0">
                <a:solidFill>
                  <a:srgbClr val="C00000"/>
                </a:solidFill>
              </a:rPr>
              <a:t>Exchange</a:t>
            </a: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xmlns="" id="{6316122B-F8C8-4518-BF6D-15D325E74766}"/>
              </a:ext>
            </a:extLst>
          </p:cNvPr>
          <p:cNvSpPr txBox="1"/>
          <p:nvPr/>
        </p:nvSpPr>
        <p:spPr>
          <a:xfrm>
            <a:off x="769827" y="2606853"/>
            <a:ext cx="5361679" cy="319254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00" marR="60325" lvl="0" indent="-178435" algn="l" defTabSz="914400" rtl="0" eaLnBrk="1" fontAlgn="auto" latinLnBrk="0" hangingPunct="1">
              <a:lnSpc>
                <a:spcPct val="150000"/>
              </a:lnSpc>
              <a:spcBef>
                <a:spcPts val="1605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Defective RBC are removed and normal RBC are  simultaneously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infused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/>
            </a:endParaRPr>
          </a:p>
          <a:p>
            <a:pPr marL="190500" marR="1119505" lvl="0" indent="-178435" algn="l" defTabSz="914400" rtl="0" eaLnBrk="1" fontAlgn="auto" latinLnBrk="0" hangingPunct="1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Can rapidly adjust the HCT% and HBS%  concentration of the</a:t>
            </a:r>
            <a:r>
              <a:rPr kumimoji="0" sz="20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patient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/>
            </a:endParaRPr>
          </a:p>
          <a:p>
            <a:pPr marL="190500" marR="0" lvl="0" indent="-178435" algn="l" defTabSz="914400" rtl="0" eaLnBrk="1" fontAlgn="auto" latinLnBrk="0" hangingPunct="1">
              <a:lnSpc>
                <a:spcPct val="150000"/>
              </a:lnSpc>
              <a:spcBef>
                <a:spcPts val="1595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sz="20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Avoids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fluid overload, increased </a:t>
            </a:r>
            <a:r>
              <a:rPr kumimoji="0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viscosity</a:t>
            </a:r>
            <a:r>
              <a:rPr kumimoji="0" lang="en-GB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,</a:t>
            </a:r>
            <a:r>
              <a:rPr kumimoji="0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and</a:t>
            </a:r>
            <a:r>
              <a:rPr kumimoji="0" sz="2000" b="0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iron</a:t>
            </a:r>
            <a:r>
              <a:rPr lang="en-GB" sz="2000" dirty="0">
                <a:solidFill>
                  <a:prstClr val="black"/>
                </a:solidFill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overload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associated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with</a:t>
            </a:r>
            <a:r>
              <a:rPr kumimoji="0" sz="20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transfusions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72D2D5DE-41E7-494B-920A-655A46AC6DFF}"/>
              </a:ext>
            </a:extLst>
          </p:cNvPr>
          <p:cNvSpPr/>
          <p:nvPr/>
        </p:nvSpPr>
        <p:spPr>
          <a:xfrm>
            <a:off x="546062" y="2017232"/>
            <a:ext cx="70945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065" lvl="0">
              <a:spcBef>
                <a:spcPts val="95"/>
              </a:spcBef>
              <a:buClr>
                <a:srgbClr val="0071C5"/>
              </a:buClr>
              <a:tabLst>
                <a:tab pos="191135" algn="l"/>
              </a:tabLst>
              <a:defRPr/>
            </a:pPr>
            <a:r>
              <a:rPr lang="en-GB" sz="2000" b="1" kern="0" dirty="0">
                <a:solidFill>
                  <a:schemeClr val="tx2">
                    <a:lumMod val="75000"/>
                  </a:schemeClr>
                </a:solidFill>
                <a:latin typeface="Arial"/>
                <a:ea typeface="+mj-ea"/>
                <a:cs typeface="Arial"/>
              </a:rPr>
              <a:t>Known as automated exchange or exchange-transfusion</a:t>
            </a:r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xmlns="" id="{E866F330-1B5A-47FD-ABFF-BA5AAF285C1D}"/>
              </a:ext>
            </a:extLst>
          </p:cNvPr>
          <p:cNvSpPr txBox="1"/>
          <p:nvPr/>
        </p:nvSpPr>
        <p:spPr>
          <a:xfrm>
            <a:off x="7324165" y="3363558"/>
            <a:ext cx="4724399" cy="253120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50000"/>
              </a:lnSpc>
              <a:spcBef>
                <a:spcPts val="50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•Sickle cell</a:t>
            </a:r>
            <a:r>
              <a:rPr kumimoji="0" sz="20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disease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50000"/>
              </a:lnSpc>
              <a:spcBef>
                <a:spcPts val="40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•Thalassemia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•Protozoal infections of red blood cells (RBCs)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5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•Incompatible</a:t>
            </a:r>
            <a:r>
              <a:rPr kumimoji="0" sz="20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transfusion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50000"/>
              </a:lnSpc>
              <a:spcBef>
                <a:spcPts val="4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•Carbon monoxide</a:t>
            </a:r>
            <a:r>
              <a:rPr kumimoji="0" sz="2000" b="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poisoning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/>
            </a:endParaRP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xmlns="" id="{D97AAFD9-E127-435A-97F4-BD657DB042C3}"/>
              </a:ext>
            </a:extLst>
          </p:cNvPr>
          <p:cNvSpPr txBox="1">
            <a:spLocks/>
          </p:cNvSpPr>
          <p:nvPr/>
        </p:nvSpPr>
        <p:spPr>
          <a:xfrm>
            <a:off x="6723529" y="2956841"/>
            <a:ext cx="5013781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5080">
              <a:spcBef>
                <a:spcPts val="105"/>
              </a:spcBef>
            </a:pPr>
            <a:r>
              <a:rPr lang="en-GB" sz="2000" kern="0" dirty="0">
                <a:solidFill>
                  <a:schemeClr val="tx2">
                    <a:lumMod val="75000"/>
                  </a:schemeClr>
                </a:solidFill>
              </a:rPr>
              <a:t>Indications for Red</a:t>
            </a:r>
            <a:r>
              <a:rPr lang="en-GB" sz="2000" kern="0" spc="-12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2000" kern="0" spc="-125" dirty="0" smtClean="0">
                <a:solidFill>
                  <a:schemeClr val="tx2">
                    <a:lumMod val="75000"/>
                  </a:schemeClr>
                </a:solidFill>
              </a:rPr>
              <a:t>Blood </a:t>
            </a:r>
            <a:r>
              <a:rPr lang="en-GB" sz="2000" kern="0" dirty="0" smtClean="0">
                <a:solidFill>
                  <a:schemeClr val="tx2">
                    <a:lumMod val="75000"/>
                  </a:schemeClr>
                </a:solidFill>
              </a:rPr>
              <a:t>Cell </a:t>
            </a:r>
            <a:r>
              <a:rPr lang="en-GB" sz="2000" kern="0" dirty="0">
                <a:solidFill>
                  <a:schemeClr val="tx2">
                    <a:lumMod val="75000"/>
                  </a:schemeClr>
                </a:solidFill>
              </a:rPr>
              <a:t>Exchange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DAFC2D87-A91B-49C4-B41F-A6EFF75A05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1645" y="3368290"/>
            <a:ext cx="2042503" cy="90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625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1371252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0371" y="1626273"/>
            <a:ext cx="4125595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800" u="sng" dirty="0">
                <a:solidFill>
                  <a:srgbClr val="C00000"/>
                </a:solidFill>
              </a:rPr>
              <a:t>Stem Cell</a:t>
            </a:r>
            <a:r>
              <a:rPr sz="2800" u="sng" spc="-105" dirty="0">
                <a:solidFill>
                  <a:srgbClr val="C00000"/>
                </a:solidFill>
              </a:rPr>
              <a:t> </a:t>
            </a:r>
            <a:r>
              <a:rPr sz="2800" u="sng" spc="-5" dirty="0">
                <a:solidFill>
                  <a:srgbClr val="C00000"/>
                </a:solidFill>
              </a:rPr>
              <a:t>Harvest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73435" y="2318349"/>
            <a:ext cx="6505905" cy="3291927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90500" marR="0" lvl="0" indent="-178435" algn="l" defTabSz="914400" rtl="0" eaLnBrk="1" fontAlgn="auto" latinLnBrk="0" hangingPunct="1">
              <a:lnSpc>
                <a:spcPct val="150000"/>
              </a:lnSpc>
              <a:spcBef>
                <a:spcPts val="870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Autologous/</a:t>
            </a:r>
            <a:r>
              <a:rPr kumimoji="0" sz="20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allogeneic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/>
            </a:endParaRPr>
          </a:p>
          <a:p>
            <a:pPr marL="190500" marR="0" lvl="0" indent="-178435" algn="l" defTabSz="914400" rtl="0" eaLnBrk="1" fontAlgn="auto" latinLnBrk="0" hangingPunct="1">
              <a:lnSpc>
                <a:spcPct val="150000"/>
              </a:lnSpc>
              <a:spcBef>
                <a:spcPts val="370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Primed prior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to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planned</a:t>
            </a:r>
            <a:r>
              <a:rPr kumimoji="0" sz="20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collection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/>
            </a:endParaRPr>
          </a:p>
          <a:p>
            <a:pPr marL="190500" marR="0" lvl="0" indent="-178435" algn="l" defTabSz="914400" rtl="0" eaLnBrk="1" fontAlgn="auto" latinLnBrk="0" hangingPunct="1">
              <a:lnSpc>
                <a:spcPct val="150000"/>
              </a:lnSpc>
              <a:spcBef>
                <a:spcPts val="359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Harvest</a:t>
            </a:r>
            <a:r>
              <a:rPr kumimoji="0" lang="en-GB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 is performed</a:t>
            </a:r>
            <a:r>
              <a:rPr kumimoji="0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when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CD34 count </a:t>
            </a:r>
            <a:r>
              <a:rPr kumimoji="0" lang="en-GB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is </a:t>
            </a:r>
            <a:r>
              <a:rPr kumimoji="0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high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enough in peripheral</a:t>
            </a:r>
            <a:r>
              <a:rPr kumimoji="0" sz="2000" b="0" i="0" u="none" strike="noStrike" kern="1200" cap="none" spc="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blood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/>
            </a:endParaRPr>
          </a:p>
          <a:p>
            <a:pPr marL="190500" marR="0" lvl="0" indent="-178435" algn="l" defTabSz="914400" rtl="0" eaLnBrk="1" fontAlgn="auto" latinLnBrk="0" hangingPunct="1">
              <a:lnSpc>
                <a:spcPct val="150000"/>
              </a:lnSpc>
              <a:spcBef>
                <a:spcPts val="1175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Aim to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process 2.5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x total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blood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volume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/>
            </a:endParaRPr>
          </a:p>
          <a:p>
            <a:pPr marL="190500" marR="0" lvl="0" indent="-178435" algn="l" defTabSz="914400" rtl="0" eaLnBrk="1" fontAlgn="auto" latinLnBrk="0" hangingPunct="1">
              <a:lnSpc>
                <a:spcPct val="150000"/>
              </a:lnSpc>
              <a:spcBef>
                <a:spcPts val="1160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Procedure </a:t>
            </a:r>
            <a:r>
              <a:rPr kumimoji="0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time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 is within</a:t>
            </a:r>
            <a:r>
              <a:rPr kumimoji="0" sz="20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3.5</a:t>
            </a:r>
            <a:r>
              <a:rPr kumimoji="0" lang="en-GB" sz="2000" b="0" i="0" u="none" strike="noStrike" kern="1200" cap="none" spc="-5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 to </a:t>
            </a:r>
            <a:r>
              <a:rPr kumimoji="0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t>5hrs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5AAC8098-1A64-41CF-8B85-5DD2F1597A3B}"/>
              </a:ext>
            </a:extLst>
          </p:cNvPr>
          <p:cNvSpPr txBox="1">
            <a:spLocks/>
          </p:cNvSpPr>
          <p:nvPr/>
        </p:nvSpPr>
        <p:spPr>
          <a:xfrm>
            <a:off x="582026" y="354018"/>
            <a:ext cx="76744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GB" sz="4000" kern="0" dirty="0">
                <a:solidFill>
                  <a:schemeClr val="bg1"/>
                </a:solidFill>
              </a:rPr>
              <a:t>Therapeutic </a:t>
            </a:r>
            <a:r>
              <a:rPr lang="en-GB" kern="0" spc="-5" dirty="0">
                <a:solidFill>
                  <a:schemeClr val="bg1"/>
                </a:solidFill>
              </a:rPr>
              <a:t>Cellular</a:t>
            </a:r>
            <a:r>
              <a:rPr lang="en-GB" kern="0" spc="-55" dirty="0">
                <a:solidFill>
                  <a:schemeClr val="bg1"/>
                </a:solidFill>
              </a:rPr>
              <a:t> </a:t>
            </a:r>
            <a:r>
              <a:rPr lang="en-US" spc="-5" dirty="0">
                <a:solidFill>
                  <a:schemeClr val="bg1"/>
                </a:solidFill>
              </a:rPr>
              <a:t>Exchange</a:t>
            </a:r>
            <a:endParaRPr lang="en-GB" kern="0" spc="-5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8BA9885-4083-432C-A1C5-9B14DD86E965}"/>
              </a:ext>
            </a:extLst>
          </p:cNvPr>
          <p:cNvSpPr/>
          <p:nvPr/>
        </p:nvSpPr>
        <p:spPr>
          <a:xfrm>
            <a:off x="848277" y="5474249"/>
            <a:ext cx="9837653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5080" lvl="0">
              <a:lnSpc>
                <a:spcPct val="150000"/>
              </a:lnSpc>
              <a:spcBef>
                <a:spcPts val="1600"/>
              </a:spcBef>
              <a:buClr>
                <a:srgbClr val="0071C5"/>
              </a:buClr>
              <a:tabLst>
                <a:tab pos="191135" algn="l"/>
              </a:tabLst>
              <a:defRPr/>
            </a:pPr>
            <a:r>
              <a:rPr lang="en-GB" spc="-5" dirty="0">
                <a:solidFill>
                  <a:srgbClr val="C00000"/>
                </a:solidFill>
                <a:latin typeface="Arial"/>
                <a:cs typeface="Arial"/>
              </a:rPr>
              <a:t>End target </a:t>
            </a:r>
            <a:r>
              <a:rPr lang="en-GB" spc="-5" dirty="0" smtClean="0">
                <a:solidFill>
                  <a:srgbClr val="C00000"/>
                </a:solidFill>
                <a:latin typeface="Arial"/>
                <a:cs typeface="Arial"/>
              </a:rPr>
              <a:t>depends on the diagnosis, number </a:t>
            </a:r>
            <a:r>
              <a:rPr lang="en-GB" spc="-5" dirty="0">
                <a:solidFill>
                  <a:srgbClr val="C00000"/>
                </a:solidFill>
                <a:latin typeface="Arial"/>
                <a:cs typeface="Arial"/>
              </a:rPr>
              <a:t>of </a:t>
            </a:r>
            <a:r>
              <a:rPr lang="en-GB" spc="-5" dirty="0" smtClean="0">
                <a:solidFill>
                  <a:srgbClr val="C00000"/>
                </a:solidFill>
                <a:latin typeface="Arial"/>
                <a:cs typeface="Arial"/>
              </a:rPr>
              <a:t>transplants, and rescues</a:t>
            </a:r>
            <a:r>
              <a:rPr lang="en-GB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GB" spc="-5" dirty="0">
                <a:solidFill>
                  <a:srgbClr val="C00000"/>
                </a:solidFill>
                <a:latin typeface="Arial"/>
                <a:cs typeface="Arial"/>
              </a:rPr>
              <a:t>required</a:t>
            </a:r>
            <a:endParaRPr lang="en-GB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pic>
        <p:nvPicPr>
          <p:cNvPr id="3074" name="Picture 2" descr="allogeneic stem cell transplant (Patient) - Siteman Cancer Center">
            <a:extLst>
              <a:ext uri="{FF2B5EF4-FFF2-40B4-BE49-F238E27FC236}">
                <a16:creationId xmlns:a16="http://schemas.microsoft.com/office/drawing/2014/main" xmlns="" id="{4DABDAAD-41B2-49F3-B989-05D429A60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959" y="2255335"/>
            <a:ext cx="3749347" cy="28566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311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1371252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406" y="1525693"/>
            <a:ext cx="9585413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800" dirty="0" smtClean="0">
                <a:solidFill>
                  <a:srgbClr val="C00000"/>
                </a:solidFill>
              </a:rPr>
              <a:t>Extra</a:t>
            </a:r>
            <a:r>
              <a:rPr lang="en-GB" sz="2800" dirty="0" smtClean="0">
                <a:solidFill>
                  <a:srgbClr val="C00000"/>
                </a:solidFill>
              </a:rPr>
              <a:t>c</a:t>
            </a:r>
            <a:r>
              <a:rPr sz="2800" dirty="0" err="1" smtClean="0">
                <a:solidFill>
                  <a:srgbClr val="C00000"/>
                </a:solidFill>
              </a:rPr>
              <a:t>orporeal</a:t>
            </a:r>
            <a:r>
              <a:rPr sz="2800" dirty="0" smtClean="0">
                <a:solidFill>
                  <a:srgbClr val="C00000"/>
                </a:solidFill>
              </a:rPr>
              <a:t> </a:t>
            </a:r>
            <a:r>
              <a:rPr sz="2800" dirty="0" err="1" smtClean="0">
                <a:solidFill>
                  <a:srgbClr val="C00000"/>
                </a:solidFill>
              </a:rPr>
              <a:t>Photopheresis</a:t>
            </a:r>
            <a:r>
              <a:rPr sz="2800" spc="-85" dirty="0" smtClean="0">
                <a:solidFill>
                  <a:srgbClr val="C00000"/>
                </a:solidFill>
              </a:rPr>
              <a:t> </a:t>
            </a:r>
            <a:r>
              <a:rPr sz="2800" dirty="0">
                <a:solidFill>
                  <a:srgbClr val="C00000"/>
                </a:solidFill>
              </a:rPr>
              <a:t>(ECP)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EB4ECB87-7201-48F0-B0B8-F97F0AA72400}"/>
              </a:ext>
            </a:extLst>
          </p:cNvPr>
          <p:cNvSpPr txBox="1">
            <a:spLocks/>
          </p:cNvSpPr>
          <p:nvPr/>
        </p:nvSpPr>
        <p:spPr>
          <a:xfrm>
            <a:off x="582026" y="354018"/>
            <a:ext cx="76744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GB" sz="4000" kern="0" dirty="0">
                <a:solidFill>
                  <a:schemeClr val="bg1"/>
                </a:solidFill>
              </a:rPr>
              <a:t>Therapeutic </a:t>
            </a:r>
            <a:r>
              <a:rPr lang="en-GB" kern="0" spc="-5" dirty="0">
                <a:solidFill>
                  <a:schemeClr val="bg1"/>
                </a:solidFill>
              </a:rPr>
              <a:t>Cellular</a:t>
            </a:r>
            <a:r>
              <a:rPr lang="en-GB" kern="0" spc="-55" dirty="0">
                <a:solidFill>
                  <a:schemeClr val="bg1"/>
                </a:solidFill>
              </a:rPr>
              <a:t> </a:t>
            </a:r>
            <a:r>
              <a:rPr lang="en-US" spc="-5" dirty="0">
                <a:solidFill>
                  <a:schemeClr val="bg1"/>
                </a:solidFill>
              </a:rPr>
              <a:t>Exchange</a:t>
            </a:r>
            <a:endParaRPr lang="en-GB" kern="0" spc="-5" dirty="0">
              <a:solidFill>
                <a:schemeClr val="bg1"/>
              </a:solidFill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11705BA4-7E39-40C8-93C2-96D0E5CDCB02}"/>
              </a:ext>
            </a:extLst>
          </p:cNvPr>
          <p:cNvSpPr txBox="1">
            <a:spLocks/>
          </p:cNvSpPr>
          <p:nvPr/>
        </p:nvSpPr>
        <p:spPr>
          <a:xfrm>
            <a:off x="421834" y="2347213"/>
            <a:ext cx="643445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z="2400" kern="0" dirty="0">
                <a:solidFill>
                  <a:schemeClr val="tx1"/>
                </a:solidFill>
              </a:rPr>
              <a:t>Therapeutic </a:t>
            </a:r>
            <a:r>
              <a:rPr lang="en-GB" sz="2400" kern="0" spc="-5" dirty="0">
                <a:solidFill>
                  <a:schemeClr val="tx1"/>
                </a:solidFill>
              </a:rPr>
              <a:t>Applications</a:t>
            </a:r>
            <a:endParaRPr lang="en-GB" sz="2400" kern="0" dirty="0">
              <a:solidFill>
                <a:schemeClr val="tx1"/>
              </a:solidFill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xmlns="" id="{514BFCD6-D264-4540-A1E1-F25C56DE97C2}"/>
              </a:ext>
            </a:extLst>
          </p:cNvPr>
          <p:cNvSpPr txBox="1"/>
          <p:nvPr/>
        </p:nvSpPr>
        <p:spPr>
          <a:xfrm>
            <a:off x="715727" y="2708248"/>
            <a:ext cx="5961473" cy="2732158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190500" marR="0" lvl="0" indent="-178435" algn="l" defTabSz="914400" rtl="0" eaLnBrk="1" fontAlgn="auto" latinLnBrk="0" hangingPunct="1">
              <a:lnSpc>
                <a:spcPct val="100000"/>
              </a:lnSpc>
              <a:spcBef>
                <a:spcPts val="1305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Malignancy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89864" marR="0" lvl="1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>
                <a:tab pos="461645" algn="l"/>
              </a:tabLst>
              <a:defRPr/>
            </a:pPr>
            <a:r>
              <a:rPr kumimoji="0" lang="en-GB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CTCL</a:t>
            </a:r>
            <a:r>
              <a:rPr lang="en-GB" sz="2000" spc="-5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mycosis </a:t>
            </a:r>
            <a:r>
              <a:rPr kumimoji="0" lang="en-GB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fungoides, Sezary</a:t>
            </a:r>
            <a:r>
              <a:rPr kumimoji="0" lang="en-GB" sz="20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GB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syndrome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90500" marR="0" lvl="0" indent="-178435" algn="l" defTabSz="914400" rtl="0" eaLnBrk="1" fontAlgn="auto" latinLnBrk="0" hangingPunct="1">
              <a:lnSpc>
                <a:spcPct val="100000"/>
              </a:lnSpc>
              <a:spcBef>
                <a:spcPts val="795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</a:t>
            </a:r>
            <a:r>
              <a:rPr lang="en-GB" sz="2000" dirty="0">
                <a:solidFill>
                  <a:prstClr val="black"/>
                </a:solidFill>
                <a:latin typeface="Arial"/>
                <a:cs typeface="Arial"/>
              </a:rPr>
              <a:t>raft Versus Host Disease </a:t>
            </a:r>
          </a:p>
          <a:p>
            <a:pPr marL="190500" marR="0" lvl="0" indent="-178435" algn="l" defTabSz="914400" rtl="0" eaLnBrk="1" fontAlgn="auto" latinLnBrk="0" hangingPunct="1">
              <a:lnSpc>
                <a:spcPct val="100000"/>
              </a:lnSpc>
              <a:spcBef>
                <a:spcPts val="795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Solid organ transplant</a:t>
            </a:r>
            <a:r>
              <a:rPr kumimoji="0" sz="20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rejection</a:t>
            </a:r>
          </a:p>
          <a:p>
            <a:pPr marL="190500" lvl="0" indent="-178435">
              <a:spcBef>
                <a:spcPts val="1610"/>
              </a:spcBef>
              <a:buClr>
                <a:srgbClr val="0071C5"/>
              </a:buClr>
              <a:buFontTx/>
              <a:buChar char="•"/>
              <a:tabLst>
                <a:tab pos="191135" algn="l"/>
              </a:tabLst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Autoimmune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lang="en-GB" sz="2000" dirty="0">
                <a:solidFill>
                  <a:prstClr val="black"/>
                </a:solidFill>
                <a:latin typeface="Arial"/>
                <a:cs typeface="Arial"/>
              </a:rPr>
              <a:t>Disease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90499" marR="518159" lvl="1" algn="l" defTabSz="914400" rtl="0" eaLnBrk="1" fontAlgn="auto" latinLnBrk="0" hangingPunct="1">
              <a:lnSpc>
                <a:spcPct val="100000"/>
              </a:lnSpc>
              <a:spcBef>
                <a:spcPts val="1205"/>
              </a:spcBef>
              <a:spcAft>
                <a:spcPts val="0"/>
              </a:spcAft>
              <a:buClrTx/>
              <a:buSzTx/>
              <a:tabLst>
                <a:tab pos="460375" algn="l"/>
                <a:tab pos="461645" algn="l"/>
              </a:tabLst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PS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sclerosis,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SLE,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RA,</a:t>
            </a:r>
            <a:r>
              <a:rPr kumimoji="0" sz="20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psoriatic  arthritis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6BA7D974-EA08-44EB-A422-398614746E9D}"/>
              </a:ext>
            </a:extLst>
          </p:cNvPr>
          <p:cNvSpPr/>
          <p:nvPr/>
        </p:nvSpPr>
        <p:spPr>
          <a:xfrm>
            <a:off x="7856039" y="1656427"/>
            <a:ext cx="25938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pc="-5" dirty="0">
                <a:solidFill>
                  <a:schemeClr val="tx2">
                    <a:lumMod val="75000"/>
                  </a:schemeClr>
                </a:solidFill>
              </a:rPr>
              <a:t>Photopheresis procedure</a:t>
            </a:r>
            <a:r>
              <a:rPr lang="en-GB" spc="45" dirty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9087BE5F-7FEB-4EC2-99FC-7D9EEA3BA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050" y="2156493"/>
            <a:ext cx="499110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107555C7-33AD-4030-953A-0A6E4CC13704}"/>
              </a:ext>
            </a:extLst>
          </p:cNvPr>
          <p:cNvSpPr/>
          <p:nvPr/>
        </p:nvSpPr>
        <p:spPr>
          <a:xfrm>
            <a:off x="6856289" y="4549343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756285" lvl="0" indent="-287655">
              <a:spcBef>
                <a:spcPts val="590"/>
              </a:spcBef>
              <a:buFontTx/>
              <a:buChar char="•"/>
              <a:tabLst>
                <a:tab pos="756285" algn="l"/>
                <a:tab pos="756920" algn="l"/>
              </a:tabLst>
              <a:defRPr/>
            </a:pPr>
            <a:r>
              <a:rPr lang="en-GB" spc="-5" dirty="0">
                <a:solidFill>
                  <a:srgbClr val="003768"/>
                </a:solidFill>
                <a:latin typeface="Arial"/>
                <a:cs typeface="Arial"/>
              </a:rPr>
              <a:t>Suppress the abnormal immune</a:t>
            </a:r>
            <a:r>
              <a:rPr lang="en-GB" spc="60" dirty="0">
                <a:solidFill>
                  <a:srgbClr val="003768"/>
                </a:solidFill>
                <a:latin typeface="Arial"/>
                <a:cs typeface="Arial"/>
              </a:rPr>
              <a:t> </a:t>
            </a:r>
            <a:r>
              <a:rPr lang="en-GB" spc="-5" dirty="0">
                <a:solidFill>
                  <a:srgbClr val="003768"/>
                </a:solidFill>
                <a:latin typeface="Arial"/>
                <a:cs typeface="Arial"/>
              </a:rPr>
              <a:t>response</a:t>
            </a:r>
            <a:endParaRPr lang="en-GB" dirty="0">
              <a:solidFill>
                <a:prstClr val="black"/>
              </a:solidFill>
              <a:latin typeface="Arial"/>
              <a:cs typeface="Arial"/>
            </a:endParaRPr>
          </a:p>
          <a:p>
            <a:pPr marL="756285" lvl="0" indent="-287655">
              <a:spcBef>
                <a:spcPts val="575"/>
              </a:spcBef>
              <a:buFontTx/>
              <a:buChar char="•"/>
              <a:tabLst>
                <a:tab pos="756285" algn="l"/>
                <a:tab pos="756920" algn="l"/>
              </a:tabLst>
              <a:defRPr/>
            </a:pPr>
            <a:r>
              <a:rPr lang="en-GB" spc="-5" dirty="0">
                <a:solidFill>
                  <a:srgbClr val="003768"/>
                </a:solidFill>
                <a:latin typeface="Arial"/>
                <a:cs typeface="Arial"/>
              </a:rPr>
              <a:t>Remove </a:t>
            </a:r>
            <a:r>
              <a:rPr lang="en-GB" dirty="0">
                <a:solidFill>
                  <a:srgbClr val="003768"/>
                </a:solidFill>
                <a:latin typeface="Arial"/>
                <a:cs typeface="Arial"/>
              </a:rPr>
              <a:t>the </a:t>
            </a:r>
            <a:r>
              <a:rPr lang="en-GB" spc="-5" dirty="0">
                <a:solidFill>
                  <a:srgbClr val="003768"/>
                </a:solidFill>
                <a:latin typeface="Arial"/>
                <a:cs typeface="Arial"/>
              </a:rPr>
              <a:t>causative</a:t>
            </a:r>
            <a:r>
              <a:rPr lang="en-GB" spc="-10" dirty="0">
                <a:solidFill>
                  <a:srgbClr val="003768"/>
                </a:solidFill>
                <a:latin typeface="Arial"/>
                <a:cs typeface="Arial"/>
              </a:rPr>
              <a:t> </a:t>
            </a:r>
            <a:r>
              <a:rPr lang="en-GB" dirty="0">
                <a:solidFill>
                  <a:srgbClr val="003768"/>
                </a:solidFill>
                <a:latin typeface="Arial"/>
                <a:cs typeface="Arial"/>
              </a:rPr>
              <a:t>factor</a:t>
            </a:r>
            <a:endParaRPr lang="en-GB" dirty="0">
              <a:solidFill>
                <a:prstClr val="black"/>
              </a:solidFill>
              <a:latin typeface="Arial"/>
              <a:cs typeface="Arial"/>
            </a:endParaRPr>
          </a:p>
          <a:p>
            <a:pPr marL="756285" lvl="0" indent="-287655">
              <a:spcBef>
                <a:spcPts val="580"/>
              </a:spcBef>
              <a:buFontTx/>
              <a:buChar char="•"/>
              <a:tabLst>
                <a:tab pos="756285" algn="l"/>
                <a:tab pos="756920" algn="l"/>
              </a:tabLst>
              <a:defRPr/>
            </a:pPr>
            <a:r>
              <a:rPr lang="en-GB" spc="-5" dirty="0">
                <a:solidFill>
                  <a:srgbClr val="003768"/>
                </a:solidFill>
                <a:latin typeface="Arial"/>
                <a:cs typeface="Arial"/>
              </a:rPr>
              <a:t>Relieve/eliminate</a:t>
            </a:r>
            <a:r>
              <a:rPr lang="en-GB" spc="30" dirty="0">
                <a:solidFill>
                  <a:srgbClr val="003768"/>
                </a:solidFill>
                <a:latin typeface="Arial"/>
                <a:cs typeface="Arial"/>
              </a:rPr>
              <a:t> </a:t>
            </a:r>
            <a:r>
              <a:rPr lang="en-GB" dirty="0">
                <a:solidFill>
                  <a:srgbClr val="003768"/>
                </a:solidFill>
                <a:latin typeface="Arial"/>
                <a:cs typeface="Arial"/>
              </a:rPr>
              <a:t>symptoms</a:t>
            </a:r>
            <a:endParaRPr lang="en-GB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9995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-1" y="354018"/>
            <a:ext cx="12268445" cy="65039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1371252"/>
            <a:ext cx="12192000" cy="1451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17" name="object 3">
            <a:extLst>
              <a:ext uri="{FF2B5EF4-FFF2-40B4-BE49-F238E27FC236}">
                <a16:creationId xmlns:a16="http://schemas.microsoft.com/office/drawing/2014/main" xmlns="" id="{C23E71AB-99EB-4DAA-AEC8-834A239B2264}"/>
              </a:ext>
            </a:extLst>
          </p:cNvPr>
          <p:cNvSpPr txBox="1"/>
          <p:nvPr/>
        </p:nvSpPr>
        <p:spPr>
          <a:xfrm>
            <a:off x="342971" y="2145461"/>
            <a:ext cx="4095759" cy="37215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6285" marR="5080" lvl="1" indent="-287020" algn="l" defTabSz="914400" rtl="0" eaLnBrk="1" fontAlgn="auto" latinLnBrk="0" hangingPunct="1">
              <a:lnSpc>
                <a:spcPct val="150000"/>
              </a:lnSpc>
              <a:spcBef>
                <a:spcPts val="484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756285" algn="l"/>
                <a:tab pos="756920" algn="l"/>
              </a:tabLst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Alloantibodies, </a:t>
            </a:r>
            <a:endParaRPr kumimoji="0" lang="en-GB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/>
            </a:endParaRPr>
          </a:p>
          <a:p>
            <a:pPr marL="756285" marR="5080" lvl="1" indent="-287020" algn="l" defTabSz="914400" rtl="0" eaLnBrk="1" fontAlgn="auto" latinLnBrk="0" hangingPunct="1">
              <a:lnSpc>
                <a:spcPct val="150000"/>
              </a:lnSpc>
              <a:spcBef>
                <a:spcPts val="484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756285" algn="l"/>
                <a:tab pos="756920" algn="l"/>
              </a:tabLst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A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utoimmune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 antibodies</a:t>
            </a:r>
            <a:endParaRPr kumimoji="0" lang="en-GB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/>
            </a:endParaRPr>
          </a:p>
          <a:p>
            <a:pPr marL="756285" marR="5080" lvl="1" indent="-287020" algn="l" defTabSz="914400" rtl="0" eaLnBrk="1" fontAlgn="auto" latinLnBrk="0" hangingPunct="1">
              <a:lnSpc>
                <a:spcPct val="150000"/>
              </a:lnSpc>
              <a:spcBef>
                <a:spcPts val="484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756285" algn="l"/>
                <a:tab pos="756920" algn="l"/>
              </a:tabLst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A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ntigen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-antibody </a:t>
            </a:r>
            <a:r>
              <a:rPr kumimoji="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complexes</a:t>
            </a:r>
            <a:endParaRPr kumimoji="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/>
            </a:endParaRPr>
          </a:p>
          <a:p>
            <a:pPr marL="756285" marR="0" lvl="1" indent="-287655" algn="l" defTabSz="914400" rtl="0" eaLnBrk="1" fontAlgn="auto" latinLnBrk="0" hangingPunct="1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756285" algn="l"/>
                <a:tab pos="756920" algn="l"/>
              </a:tabLst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Abnormal plasma</a:t>
            </a:r>
            <a:r>
              <a:rPr kumimoji="0" b="1" i="0" u="none" strike="noStrike" kern="1200" cap="none" spc="-175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 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protein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s</a:t>
            </a:r>
            <a:endParaRPr kumimoji="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/>
            </a:endParaRPr>
          </a:p>
          <a:p>
            <a:pPr marL="756285" marR="0" lvl="1" indent="-287655" algn="l" defTabSz="914400" rtl="0" eaLnBrk="1" fontAlgn="auto" latinLnBrk="0" hangingPunct="1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756285" algn="l"/>
                <a:tab pos="756920" algn="l"/>
              </a:tabLst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Very high cholesterol</a:t>
            </a:r>
            <a:r>
              <a:rPr kumimoji="0" b="1" i="0" u="none" strike="noStrike" kern="1200" cap="none" spc="-85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 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levels</a:t>
            </a:r>
          </a:p>
          <a:p>
            <a:pPr marL="756285" marR="0" lvl="1" indent="-287655" algn="l" defTabSz="914400" rtl="0" eaLnBrk="1" fontAlgn="auto" latinLnBrk="0" hangingPunct="1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756285" algn="l"/>
                <a:tab pos="756920" algn="l"/>
              </a:tabLst>
              <a:defRPr/>
            </a:pPr>
            <a:r>
              <a:rPr kumimoji="0" lang="en-GB" b="1" i="0" u="none" strike="noStrike" kern="1200" cap="none" spc="5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P</a:t>
            </a:r>
            <a:r>
              <a:rPr kumimoji="0" b="1" i="0" u="none" strike="noStrike" kern="1200" cap="none" spc="5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lasma</a:t>
            </a:r>
            <a:r>
              <a:rPr kumimoji="0" lang="en-GB" b="1" i="0" u="none" strike="noStrike" kern="1200" cap="none" spc="5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 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bound poisons or</a:t>
            </a:r>
            <a:r>
              <a:rPr kumimoji="0" b="1" i="0" u="none" strike="noStrike" kern="1200" cap="none" spc="-8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 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/>
              </a:rPr>
              <a:t>drugs</a:t>
            </a:r>
            <a:endParaRPr kumimoji="0" lang="en-GB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/>
            </a:endParaRPr>
          </a:p>
          <a:p>
            <a:pPr marL="468630" marR="0" lvl="1" algn="l" defTabSz="914400" rtl="0" eaLnBrk="1" fontAlgn="auto" latinLnBrk="0" hangingPunct="1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>
                <a:tab pos="756285" algn="l"/>
                <a:tab pos="756920" algn="l"/>
              </a:tabLst>
              <a:defRPr/>
            </a:pPr>
            <a:endParaRPr kumimoji="0" lang="en-GB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/>
            </a:endParaRPr>
          </a:p>
          <a:p>
            <a:pPr marL="756285" marR="0" lvl="0" indent="0" algn="l" defTabSz="914400" rtl="0" eaLnBrk="1" fontAlgn="auto" latinLnBrk="0" hangingPunct="1">
              <a:lnSpc>
                <a:spcPct val="15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/>
            </a:endParaRP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xmlns="" id="{556542E1-570D-4B9C-B401-2FB904C69068}"/>
              </a:ext>
            </a:extLst>
          </p:cNvPr>
          <p:cNvSpPr txBox="1">
            <a:spLocks/>
          </p:cNvSpPr>
          <p:nvPr/>
        </p:nvSpPr>
        <p:spPr>
          <a:xfrm>
            <a:off x="582026" y="354018"/>
            <a:ext cx="9861856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GB" sz="4000" kern="0" dirty="0">
                <a:solidFill>
                  <a:schemeClr val="bg1"/>
                </a:solidFill>
              </a:rPr>
              <a:t>Therapeutic </a:t>
            </a:r>
            <a:r>
              <a:rPr lang="en-GB" kern="0" spc="-5" dirty="0">
                <a:solidFill>
                  <a:schemeClr val="bg1"/>
                </a:solidFill>
              </a:rPr>
              <a:t>Plasma</a:t>
            </a:r>
            <a:r>
              <a:rPr lang="en-GB" kern="0" spc="-55" dirty="0">
                <a:solidFill>
                  <a:schemeClr val="bg1"/>
                </a:solidFill>
              </a:rPr>
              <a:t> </a:t>
            </a:r>
            <a:r>
              <a:rPr lang="en-GB" spc="-5" dirty="0">
                <a:solidFill>
                  <a:schemeClr val="bg1"/>
                </a:solidFill>
              </a:rPr>
              <a:t>Exchange</a:t>
            </a:r>
            <a:endParaRPr lang="en-GB" kern="0" spc="-5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FC9608A7-24A3-4742-AD87-A9AC3370E6DC}"/>
              </a:ext>
            </a:extLst>
          </p:cNvPr>
          <p:cNvSpPr/>
          <p:nvPr/>
        </p:nvSpPr>
        <p:spPr>
          <a:xfrm>
            <a:off x="4039839" y="5154227"/>
            <a:ext cx="7444793" cy="5402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09D1770-669A-4C24-8F4B-271F91050B1C}"/>
              </a:ext>
            </a:extLst>
          </p:cNvPr>
          <p:cNvSpPr/>
          <p:nvPr/>
        </p:nvSpPr>
        <p:spPr>
          <a:xfrm>
            <a:off x="380215" y="5602938"/>
            <a:ext cx="11855823" cy="744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4965" indent="-342900">
              <a:lnSpc>
                <a:spcPts val="2735"/>
              </a:lnSpc>
              <a:spcBef>
                <a:spcPts val="100"/>
              </a:spcBef>
              <a:buFontTx/>
              <a:buChar char="•"/>
              <a:tabLst>
                <a:tab pos="354965" algn="l"/>
                <a:tab pos="355600" algn="l"/>
              </a:tabLst>
            </a:pPr>
            <a:r>
              <a:rPr lang="en-GB" sz="1600" spc="-5" dirty="0" smtClean="0">
                <a:solidFill>
                  <a:srgbClr val="003768"/>
                </a:solidFill>
                <a:latin typeface="Arial"/>
                <a:cs typeface="Arial"/>
              </a:rPr>
              <a:t>It does not </a:t>
            </a:r>
            <a:r>
              <a:rPr lang="en-GB" sz="1600" spc="-5" dirty="0">
                <a:solidFill>
                  <a:srgbClr val="003768"/>
                </a:solidFill>
                <a:latin typeface="Arial"/>
                <a:cs typeface="Arial"/>
              </a:rPr>
              <a:t>only </a:t>
            </a:r>
            <a:r>
              <a:rPr lang="en-GB" sz="1600" dirty="0" smtClean="0">
                <a:solidFill>
                  <a:srgbClr val="003768"/>
                </a:solidFill>
                <a:latin typeface="Arial"/>
                <a:cs typeface="Arial"/>
              </a:rPr>
              <a:t>remove </a:t>
            </a:r>
            <a:r>
              <a:rPr lang="en-GB" sz="1600" dirty="0">
                <a:solidFill>
                  <a:srgbClr val="003768"/>
                </a:solidFill>
                <a:latin typeface="Arial"/>
                <a:cs typeface="Arial"/>
              </a:rPr>
              <a:t>abnormal </a:t>
            </a:r>
            <a:r>
              <a:rPr lang="en-GB" sz="1600" spc="-5" dirty="0">
                <a:solidFill>
                  <a:srgbClr val="003768"/>
                </a:solidFill>
                <a:latin typeface="Arial"/>
                <a:cs typeface="Arial"/>
              </a:rPr>
              <a:t>plasma components (creatinine,</a:t>
            </a:r>
            <a:r>
              <a:rPr lang="en-GB" sz="1600" spc="15" dirty="0">
                <a:solidFill>
                  <a:srgbClr val="003768"/>
                </a:solidFill>
                <a:latin typeface="Arial"/>
                <a:cs typeface="Arial"/>
              </a:rPr>
              <a:t> </a:t>
            </a:r>
            <a:r>
              <a:rPr lang="en-GB" sz="1600" spc="-5" dirty="0">
                <a:solidFill>
                  <a:srgbClr val="003768"/>
                </a:solidFill>
                <a:latin typeface="Arial"/>
                <a:cs typeface="Arial"/>
              </a:rPr>
              <a:t>urea</a:t>
            </a:r>
            <a:r>
              <a:rPr lang="en-GB" sz="1600" dirty="0">
                <a:solidFill>
                  <a:prstClr val="black"/>
                </a:solidFill>
                <a:latin typeface="Arial"/>
                <a:cs typeface="Arial"/>
              </a:rPr>
              <a:t>, </a:t>
            </a:r>
            <a:r>
              <a:rPr lang="en-GB" sz="1600" spc="-5" dirty="0">
                <a:solidFill>
                  <a:srgbClr val="003768"/>
                </a:solidFill>
                <a:latin typeface="Arial"/>
                <a:cs typeface="Arial"/>
              </a:rPr>
              <a:t>bilirubin, e.g.) </a:t>
            </a:r>
            <a:r>
              <a:rPr lang="en-GB" sz="1600" spc="35" dirty="0">
                <a:solidFill>
                  <a:srgbClr val="003768"/>
                </a:solidFill>
                <a:latin typeface="Arial"/>
                <a:cs typeface="Arial"/>
              </a:rPr>
              <a:t>but also replaces </a:t>
            </a:r>
            <a:r>
              <a:rPr lang="en-GB" sz="1600" spc="-5" dirty="0">
                <a:solidFill>
                  <a:srgbClr val="003768"/>
                </a:solidFill>
                <a:latin typeface="Arial"/>
                <a:cs typeface="Arial"/>
              </a:rPr>
              <a:t>important plasma mediators (albumin, fibrinogen, electrolytes, bilirubin, e.g.)</a:t>
            </a:r>
            <a:r>
              <a:rPr lang="en-GB" sz="16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GB" sz="1600" spc="-5" dirty="0">
                <a:solidFill>
                  <a:srgbClr val="003768"/>
                </a:solidFill>
                <a:latin typeface="Arial"/>
                <a:cs typeface="Arial"/>
              </a:rPr>
              <a:t>disturbed by disease :</a:t>
            </a:r>
            <a:r>
              <a:rPr lang="en-GB" sz="1600" spc="35" dirty="0">
                <a:solidFill>
                  <a:srgbClr val="003768"/>
                </a:solidFill>
                <a:latin typeface="Arial"/>
                <a:cs typeface="Arial"/>
              </a:rPr>
              <a:t> indirect </a:t>
            </a:r>
            <a:r>
              <a:rPr lang="en-GB" sz="1600" spc="-5" dirty="0" smtClean="0">
                <a:solidFill>
                  <a:srgbClr val="003768"/>
                </a:solidFill>
                <a:latin typeface="Arial"/>
                <a:cs typeface="Arial"/>
              </a:rPr>
              <a:t>homeostasis.</a:t>
            </a:r>
            <a:endParaRPr lang="en-GB" sz="16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993F0E6-16F5-4A5B-A362-B8136BC3683F}"/>
              </a:ext>
            </a:extLst>
          </p:cNvPr>
          <p:cNvSpPr txBox="1"/>
          <p:nvPr/>
        </p:nvSpPr>
        <p:spPr>
          <a:xfrm>
            <a:off x="5243084" y="1956138"/>
            <a:ext cx="27034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kern="0" spc="-5" dirty="0">
                <a:solidFill>
                  <a:srgbClr val="FF0000"/>
                </a:solidFill>
              </a:rPr>
              <a:t>Plasma</a:t>
            </a:r>
            <a:r>
              <a:rPr lang="en-GB" sz="1600" kern="0" spc="-55" dirty="0">
                <a:solidFill>
                  <a:srgbClr val="FF0000"/>
                </a:solidFill>
              </a:rPr>
              <a:t> </a:t>
            </a:r>
            <a:r>
              <a:rPr lang="en-GB" sz="1600" spc="-5" dirty="0">
                <a:solidFill>
                  <a:srgbClr val="FF0000"/>
                </a:solidFill>
              </a:rPr>
              <a:t>Exchange</a:t>
            </a:r>
            <a:endParaRPr lang="en-GB" sz="1600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F35F88E-8BC2-49DA-AABA-2754BBB5649F}"/>
              </a:ext>
            </a:extLst>
          </p:cNvPr>
          <p:cNvSpPr/>
          <p:nvPr/>
        </p:nvSpPr>
        <p:spPr>
          <a:xfrm>
            <a:off x="380215" y="1390659"/>
            <a:ext cx="788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lvl="0">
              <a:spcBef>
                <a:spcPts val="100"/>
              </a:spcBef>
              <a:tabLst>
                <a:tab pos="354965" algn="l"/>
                <a:tab pos="355600" algn="l"/>
              </a:tabLst>
              <a:defRPr/>
            </a:pPr>
            <a:r>
              <a:rPr lang="en-GB" b="1" spc="-5" dirty="0">
                <a:solidFill>
                  <a:srgbClr val="C00000"/>
                </a:solidFill>
                <a:latin typeface="Arial"/>
                <a:cs typeface="Arial"/>
              </a:rPr>
              <a:t>Removing </a:t>
            </a:r>
            <a:r>
              <a:rPr lang="en-GB" b="1" dirty="0">
                <a:solidFill>
                  <a:srgbClr val="C00000"/>
                </a:solidFill>
                <a:latin typeface="Arial"/>
                <a:cs typeface="Arial"/>
              </a:rPr>
              <a:t>the </a:t>
            </a:r>
            <a:r>
              <a:rPr lang="en-GB" b="1" spc="-5" dirty="0">
                <a:solidFill>
                  <a:srgbClr val="C00000"/>
                </a:solidFill>
                <a:latin typeface="Arial"/>
                <a:cs typeface="Arial"/>
              </a:rPr>
              <a:t>plasma </a:t>
            </a:r>
            <a:r>
              <a:rPr lang="en-GB" b="1" spc="-5" dirty="0" smtClean="0">
                <a:solidFill>
                  <a:srgbClr val="C00000"/>
                </a:solidFill>
                <a:latin typeface="Arial"/>
                <a:cs typeface="Arial"/>
              </a:rPr>
              <a:t>disease</a:t>
            </a:r>
            <a:r>
              <a:rPr lang="en-GB" b="1" spc="4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GB" b="1" spc="-5" dirty="0">
                <a:solidFill>
                  <a:srgbClr val="C00000"/>
                </a:solidFill>
                <a:latin typeface="Arial"/>
                <a:cs typeface="Arial"/>
              </a:rPr>
              <a:t>mediators</a:t>
            </a:r>
            <a:r>
              <a:rPr lang="en-GB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GB" b="1" spc="-5" dirty="0">
                <a:solidFill>
                  <a:srgbClr val="C00000"/>
                </a:solidFill>
                <a:latin typeface="Arial"/>
                <a:cs typeface="Arial"/>
              </a:rPr>
              <a:t>in </a:t>
            </a:r>
            <a:r>
              <a:rPr lang="en-GB" b="1" dirty="0">
                <a:solidFill>
                  <a:srgbClr val="C00000"/>
                </a:solidFill>
                <a:latin typeface="Arial"/>
                <a:cs typeface="Arial"/>
              </a:rPr>
              <a:t>the </a:t>
            </a:r>
            <a:r>
              <a:rPr lang="en-GB" b="1" spc="-5" dirty="0">
                <a:solidFill>
                  <a:srgbClr val="C00000"/>
                </a:solidFill>
                <a:latin typeface="Arial"/>
                <a:cs typeface="Arial"/>
              </a:rPr>
              <a:t>patient’s </a:t>
            </a:r>
            <a:r>
              <a:rPr lang="en-GB" b="1" spc="-5" dirty="0" smtClean="0">
                <a:solidFill>
                  <a:srgbClr val="C00000"/>
                </a:solidFill>
                <a:latin typeface="Arial"/>
                <a:cs typeface="Arial"/>
              </a:rPr>
              <a:t>circulation</a:t>
            </a:r>
            <a:endParaRPr lang="en-GB" b="1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BF222101-96DD-4091-AB71-E4604D962F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6750" y="1900237"/>
            <a:ext cx="3655538" cy="358651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0B20C10-7FEB-43FB-A54E-28DDB116A5DA}"/>
              </a:ext>
            </a:extLst>
          </p:cNvPr>
          <p:cNvSpPr txBox="1"/>
          <p:nvPr/>
        </p:nvSpPr>
        <p:spPr>
          <a:xfrm>
            <a:off x="5429840" y="1976184"/>
            <a:ext cx="1943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kern="0" spc="-5" dirty="0">
                <a:solidFill>
                  <a:srgbClr val="FF0000"/>
                </a:solidFill>
              </a:rPr>
              <a:t>Plasma</a:t>
            </a:r>
            <a:r>
              <a:rPr lang="en-GB" sz="1600" kern="0" spc="-55" dirty="0">
                <a:solidFill>
                  <a:srgbClr val="FF0000"/>
                </a:solidFill>
              </a:rPr>
              <a:t> </a:t>
            </a:r>
            <a:r>
              <a:rPr lang="en-GB" sz="1600" spc="-5" dirty="0">
                <a:solidFill>
                  <a:srgbClr val="FF0000"/>
                </a:solidFill>
              </a:rPr>
              <a:t>Exchange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xmlns="" id="{57E4E0F5-9597-4C4D-94EB-6C14730A36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28158" y="3163704"/>
            <a:ext cx="846227" cy="307777"/>
          </a:xfrm>
          <a:noFill/>
        </p:spPr>
        <p:txBody>
          <a:bodyPr/>
          <a:lstStyle/>
          <a:p>
            <a:pPr algn="ctr"/>
            <a:r>
              <a:rPr lang="en-GB" sz="1000" dirty="0">
                <a:solidFill>
                  <a:srgbClr val="C00000"/>
                </a:solidFill>
              </a:rPr>
              <a:t>Endogen plasma</a:t>
            </a:r>
          </a:p>
          <a:p>
            <a:endParaRPr lang="en-GB" sz="1000" dirty="0">
              <a:solidFill>
                <a:srgbClr val="C00000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246B7C72-4328-4F48-A294-8707AD5BA3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6541" y="3210266"/>
            <a:ext cx="979614" cy="250522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xmlns="" id="{5D647AA0-927E-4818-9301-E73DAA7B1FFB}"/>
              </a:ext>
            </a:extLst>
          </p:cNvPr>
          <p:cNvCxnSpPr/>
          <p:nvPr/>
        </p:nvCxnSpPr>
        <p:spPr>
          <a:xfrm>
            <a:off x="6136541" y="3292300"/>
            <a:ext cx="886120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E0408341-C973-4A64-92F6-F78E66EAC6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6723" y="4184825"/>
            <a:ext cx="1204692" cy="184247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xmlns="" id="{FF8B828D-33ED-48CB-B3F7-1B07D30434C7}"/>
              </a:ext>
            </a:extLst>
          </p:cNvPr>
          <p:cNvCxnSpPr>
            <a:cxnSpLocks/>
          </p:cNvCxnSpPr>
          <p:nvPr/>
        </p:nvCxnSpPr>
        <p:spPr>
          <a:xfrm flipH="1">
            <a:off x="5871272" y="4503176"/>
            <a:ext cx="602345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E1BA77E2-9A20-492F-AF30-E8AA629DF2BC}"/>
              </a:ext>
            </a:extLst>
          </p:cNvPr>
          <p:cNvSpPr/>
          <p:nvPr/>
        </p:nvSpPr>
        <p:spPr>
          <a:xfrm>
            <a:off x="6341654" y="4021076"/>
            <a:ext cx="154900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Replacement fluids</a:t>
            </a:r>
            <a:endParaRPr lang="en-GB" sz="1000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xmlns="" id="{24418FB4-BC58-4FA9-A68F-58B863D77716}"/>
              </a:ext>
            </a:extLst>
          </p:cNvPr>
          <p:cNvSpPr txBox="1">
            <a:spLocks/>
          </p:cNvSpPr>
          <p:nvPr/>
        </p:nvSpPr>
        <p:spPr>
          <a:xfrm>
            <a:off x="6549656" y="4309922"/>
            <a:ext cx="1549002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2200" b="0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900" b="1" kern="0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GB" sz="900" b="1" kern="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Albumin/HAS </a:t>
            </a:r>
            <a:r>
              <a:rPr lang="en-GB" sz="900" b="1" kern="0" dirty="0">
                <a:solidFill>
                  <a:prstClr val="black"/>
                </a:solidFill>
              </a:rPr>
              <a:t> </a:t>
            </a:r>
          </a:p>
          <a:p>
            <a:pPr algn="l"/>
            <a:r>
              <a:rPr lang="en-GB" sz="900" b="1" kern="0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GB" sz="900" b="1" kern="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Colloids –</a:t>
            </a:r>
            <a:r>
              <a:rPr lang="en-GB" sz="9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b="1" kern="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saline</a:t>
            </a:r>
          </a:p>
          <a:p>
            <a:pPr algn="l"/>
            <a:r>
              <a:rPr lang="en-GB" sz="900" b="1" kern="0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GB" sz="900" b="1" kern="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Fresh Frozen Plasma</a:t>
            </a:r>
            <a:endParaRPr lang="en-GB" sz="900" b="1" kern="0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xmlns="" id="{94AAF4CB-5EB5-4B8D-9B78-BF15206BDA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08327" y="1958889"/>
            <a:ext cx="3655538" cy="352785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5A4A03CA-EE17-479D-BA00-CC0E3B7CF283}"/>
              </a:ext>
            </a:extLst>
          </p:cNvPr>
          <p:cNvSpPr txBox="1"/>
          <p:nvPr/>
        </p:nvSpPr>
        <p:spPr>
          <a:xfrm>
            <a:off x="8969766" y="1915010"/>
            <a:ext cx="2703402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589915" lvl="0">
              <a:lnSpc>
                <a:spcPts val="2480"/>
              </a:lnSpc>
              <a:spcBef>
                <a:spcPts val="580"/>
              </a:spcBef>
              <a:buClr>
                <a:srgbClr val="990000"/>
              </a:buClr>
              <a:buSzPct val="73913"/>
              <a:tabLst>
                <a:tab pos="179388" algn="l"/>
              </a:tabLst>
              <a:defRPr/>
            </a:pPr>
            <a:r>
              <a:rPr lang="en-GB" sz="1400" dirty="0">
                <a:solidFill>
                  <a:srgbClr val="FF0000"/>
                </a:solidFill>
                <a:latin typeface="Arial"/>
                <a:cs typeface="Arial"/>
              </a:rPr>
              <a:t>Immune  Adsorption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xmlns="" id="{B97D8741-A3B1-4340-9BE6-007199D7A2F0}"/>
              </a:ext>
            </a:extLst>
          </p:cNvPr>
          <p:cNvSpPr txBox="1">
            <a:spLocks/>
          </p:cNvSpPr>
          <p:nvPr/>
        </p:nvSpPr>
        <p:spPr>
          <a:xfrm>
            <a:off x="9889928" y="3332982"/>
            <a:ext cx="544432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>
              <a:defRPr sz="2200" b="0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 kern="0" dirty="0">
                <a:solidFill>
                  <a:srgbClr val="C00000"/>
                </a:solidFill>
              </a:rPr>
              <a:t>plasma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xmlns="" id="{710AA464-79A3-40C9-A94D-C26C86750E80}"/>
              </a:ext>
            </a:extLst>
          </p:cNvPr>
          <p:cNvSpPr txBox="1">
            <a:spLocks/>
          </p:cNvSpPr>
          <p:nvPr/>
        </p:nvSpPr>
        <p:spPr>
          <a:xfrm>
            <a:off x="9617712" y="4193602"/>
            <a:ext cx="82617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>
              <a:defRPr sz="2200" b="0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800" kern="0" dirty="0">
                <a:solidFill>
                  <a:srgbClr val="C00000"/>
                </a:solidFill>
              </a:rPr>
              <a:t>Adsorbed plasma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xmlns="" id="{32FA8D38-910C-4F6E-BB64-50A8399D6271}"/>
              </a:ext>
            </a:extLst>
          </p:cNvPr>
          <p:cNvSpPr txBox="1">
            <a:spLocks/>
          </p:cNvSpPr>
          <p:nvPr/>
        </p:nvSpPr>
        <p:spPr>
          <a:xfrm>
            <a:off x="11193562" y="4280013"/>
            <a:ext cx="288288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>
              <a:defRPr sz="2200" b="0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800" kern="0" dirty="0">
                <a:solidFill>
                  <a:srgbClr val="C00000"/>
                </a:solidFill>
              </a:rPr>
              <a:t>+ Ig G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xmlns="" id="{041ABA1B-8F39-45B0-8F87-95B051A605FC}"/>
              </a:ext>
            </a:extLst>
          </p:cNvPr>
          <p:cNvSpPr txBox="1">
            <a:spLocks/>
          </p:cNvSpPr>
          <p:nvPr/>
        </p:nvSpPr>
        <p:spPr>
          <a:xfrm>
            <a:off x="7198165" y="3480305"/>
            <a:ext cx="288288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>
              <a:defRPr sz="2200" b="0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800" kern="0" dirty="0">
                <a:solidFill>
                  <a:srgbClr val="C00000"/>
                </a:solidFill>
              </a:rPr>
              <a:t>+ Ig G</a:t>
            </a:r>
          </a:p>
        </p:txBody>
      </p:sp>
      <p:sp>
        <p:nvSpPr>
          <p:cNvPr id="42" name="object 2">
            <a:extLst>
              <a:ext uri="{FF2B5EF4-FFF2-40B4-BE49-F238E27FC236}">
                <a16:creationId xmlns:a16="http://schemas.microsoft.com/office/drawing/2014/main" xmlns="" id="{A7271961-B96C-4409-AFB8-106BA7444771}"/>
              </a:ext>
            </a:extLst>
          </p:cNvPr>
          <p:cNvSpPr txBox="1">
            <a:spLocks/>
          </p:cNvSpPr>
          <p:nvPr/>
        </p:nvSpPr>
        <p:spPr>
          <a:xfrm>
            <a:off x="582026" y="354018"/>
            <a:ext cx="76744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GB" sz="4000" kern="0" dirty="0">
                <a:solidFill>
                  <a:schemeClr val="bg1"/>
                </a:solidFill>
              </a:rPr>
              <a:t>Therapeutic </a:t>
            </a:r>
            <a:r>
              <a:rPr lang="en-GB" kern="0" spc="-5" dirty="0">
                <a:solidFill>
                  <a:schemeClr val="bg1"/>
                </a:solidFill>
              </a:rPr>
              <a:t>Plasma </a:t>
            </a:r>
            <a:r>
              <a:rPr lang="en-US" spc="-5" dirty="0">
                <a:solidFill>
                  <a:schemeClr val="bg1"/>
                </a:solidFill>
              </a:rPr>
              <a:t>Exchange</a:t>
            </a:r>
            <a:endParaRPr lang="en-GB" kern="0" spc="-5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01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1371252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13" name="object 2">
            <a:extLst>
              <a:ext uri="{FF2B5EF4-FFF2-40B4-BE49-F238E27FC236}">
                <a16:creationId xmlns:a16="http://schemas.microsoft.com/office/drawing/2014/main" xmlns="" id="{7F2AD2DD-0F44-4EFE-9358-583151E699E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2026" y="1328358"/>
            <a:ext cx="5968761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5" dirty="0">
                <a:solidFill>
                  <a:srgbClr val="C00000"/>
                </a:solidFill>
              </a:rPr>
              <a:t>Autoimmune</a:t>
            </a:r>
            <a:r>
              <a:rPr sz="2800" spc="-35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Disease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xmlns="" id="{4DE2CE0F-0C32-4F62-896D-B11D9CE29F97}"/>
              </a:ext>
            </a:extLst>
          </p:cNvPr>
          <p:cNvSpPr txBox="1"/>
          <p:nvPr/>
        </p:nvSpPr>
        <p:spPr>
          <a:xfrm>
            <a:off x="582026" y="1901288"/>
            <a:ext cx="11609974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marR="454659" lvl="0" indent="-34290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Autoimmune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disease occurs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when</a:t>
            </a:r>
            <a:r>
              <a:rPr kumimoji="0" b="0" i="0" u="none" strike="noStrike" kern="1200" cap="none" spc="-130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 </a:t>
            </a:r>
            <a:r>
              <a:rPr kumimoji="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immune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response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is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triggered  inappropriately against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self</a:t>
            </a:r>
            <a:r>
              <a:rPr kumimoji="0" b="0" i="0" u="none" strike="noStrike" kern="1200" cap="none" spc="-40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antigens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C00F42A1-43D6-421E-A091-1807DF4A8AB0}"/>
              </a:ext>
            </a:extLst>
          </p:cNvPr>
          <p:cNvSpPr/>
          <p:nvPr/>
        </p:nvSpPr>
        <p:spPr>
          <a:xfrm>
            <a:off x="3313818" y="5465945"/>
            <a:ext cx="79790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lvl="0" indent="-342900">
              <a:spcBef>
                <a:spcPts val="770"/>
              </a:spcBef>
              <a:buFontTx/>
              <a:buChar char="•"/>
              <a:tabLst>
                <a:tab pos="354965" algn="l"/>
                <a:tab pos="355600" algn="l"/>
              </a:tabLst>
              <a:defRPr/>
            </a:pPr>
            <a:r>
              <a:rPr lang="en-GB" spc="-5" dirty="0">
                <a:solidFill>
                  <a:srgbClr val="003768"/>
                </a:solidFill>
                <a:latin typeface="Arial"/>
                <a:cs typeface="Arial"/>
              </a:rPr>
              <a:t>Clearance </a:t>
            </a:r>
            <a:r>
              <a:rPr lang="en-GB" dirty="0">
                <a:solidFill>
                  <a:srgbClr val="003768"/>
                </a:solidFill>
                <a:latin typeface="Arial"/>
                <a:cs typeface="Arial"/>
              </a:rPr>
              <a:t>of </a:t>
            </a:r>
            <a:r>
              <a:rPr lang="en-GB" spc="-5" dirty="0">
                <a:solidFill>
                  <a:srgbClr val="003768"/>
                </a:solidFill>
                <a:latin typeface="Arial"/>
                <a:cs typeface="Arial"/>
              </a:rPr>
              <a:t>antigen </a:t>
            </a:r>
            <a:r>
              <a:rPr lang="en-GB" dirty="0">
                <a:solidFill>
                  <a:srgbClr val="003768"/>
                </a:solidFill>
                <a:latin typeface="Arial"/>
                <a:cs typeface="Arial"/>
              </a:rPr>
              <a:t>by </a:t>
            </a:r>
            <a:r>
              <a:rPr lang="en-GB" spc="-5" dirty="0">
                <a:solidFill>
                  <a:srgbClr val="003768"/>
                </a:solidFill>
                <a:latin typeface="Arial"/>
                <a:cs typeface="Arial"/>
              </a:rPr>
              <a:t>normal</a:t>
            </a:r>
            <a:r>
              <a:rPr lang="en-GB" spc="-70" dirty="0">
                <a:solidFill>
                  <a:srgbClr val="003768"/>
                </a:solidFill>
                <a:latin typeface="Arial"/>
                <a:cs typeface="Arial"/>
              </a:rPr>
              <a:t> </a:t>
            </a:r>
            <a:r>
              <a:rPr lang="en-GB" spc="-5" dirty="0">
                <a:solidFill>
                  <a:srgbClr val="003768"/>
                </a:solidFill>
                <a:latin typeface="Arial"/>
                <a:cs typeface="Arial"/>
              </a:rPr>
              <a:t>immune </a:t>
            </a:r>
            <a:r>
              <a:rPr lang="en-GB" dirty="0" smtClean="0">
                <a:solidFill>
                  <a:srgbClr val="003768"/>
                </a:solidFill>
                <a:latin typeface="Arial"/>
                <a:cs typeface="Arial"/>
              </a:rPr>
              <a:t>processes </a:t>
            </a:r>
            <a:r>
              <a:rPr lang="en-GB" spc="-5" dirty="0">
                <a:solidFill>
                  <a:srgbClr val="003768"/>
                </a:solidFill>
                <a:latin typeface="Arial"/>
                <a:cs typeface="Arial"/>
              </a:rPr>
              <a:t>does not </a:t>
            </a:r>
            <a:r>
              <a:rPr lang="en-GB" dirty="0">
                <a:solidFill>
                  <a:srgbClr val="003768"/>
                </a:solidFill>
                <a:latin typeface="Arial"/>
                <a:cs typeface="Arial"/>
              </a:rPr>
              <a:t>occur </a:t>
            </a:r>
            <a:r>
              <a:rPr lang="en-GB" spc="-5" dirty="0" smtClean="0">
                <a:solidFill>
                  <a:srgbClr val="003768"/>
                </a:solidFill>
                <a:latin typeface="Arial"/>
                <a:cs typeface="Arial"/>
              </a:rPr>
              <a:t>and can result </a:t>
            </a:r>
            <a:r>
              <a:rPr lang="en-GB" dirty="0" smtClean="0">
                <a:solidFill>
                  <a:srgbClr val="003768"/>
                </a:solidFill>
                <a:latin typeface="Arial"/>
                <a:cs typeface="Arial"/>
              </a:rPr>
              <a:t>in </a:t>
            </a:r>
            <a:r>
              <a:rPr lang="en-GB" dirty="0">
                <a:solidFill>
                  <a:srgbClr val="003768"/>
                </a:solidFill>
                <a:latin typeface="Arial"/>
                <a:cs typeface="Arial"/>
              </a:rPr>
              <a:t>a sustained </a:t>
            </a:r>
            <a:r>
              <a:rPr lang="en-GB" spc="-5" dirty="0">
                <a:solidFill>
                  <a:srgbClr val="003768"/>
                </a:solidFill>
                <a:latin typeface="Arial"/>
                <a:cs typeface="Arial"/>
              </a:rPr>
              <a:t>immune response and </a:t>
            </a:r>
            <a:r>
              <a:rPr lang="en-GB" spc="-5" dirty="0" smtClean="0">
                <a:solidFill>
                  <a:srgbClr val="003768"/>
                </a:solidFill>
                <a:latin typeface="Arial"/>
                <a:cs typeface="Arial"/>
              </a:rPr>
              <a:t>chronic </a:t>
            </a:r>
            <a:r>
              <a:rPr lang="en-GB" spc="-5" dirty="0">
                <a:solidFill>
                  <a:srgbClr val="003768"/>
                </a:solidFill>
                <a:latin typeface="Arial"/>
                <a:cs typeface="Arial"/>
              </a:rPr>
              <a:t>injury </a:t>
            </a:r>
            <a:r>
              <a:rPr lang="en-GB" dirty="0">
                <a:solidFill>
                  <a:srgbClr val="003768"/>
                </a:solidFill>
                <a:latin typeface="Arial"/>
                <a:cs typeface="Arial"/>
              </a:rPr>
              <a:t>to</a:t>
            </a:r>
            <a:r>
              <a:rPr lang="en-GB" spc="-45" dirty="0">
                <a:solidFill>
                  <a:srgbClr val="003768"/>
                </a:solidFill>
                <a:latin typeface="Arial"/>
                <a:cs typeface="Arial"/>
              </a:rPr>
              <a:t> </a:t>
            </a:r>
            <a:r>
              <a:rPr lang="en-GB" dirty="0">
                <a:solidFill>
                  <a:srgbClr val="003768"/>
                </a:solidFill>
                <a:latin typeface="Arial"/>
                <a:cs typeface="Arial"/>
              </a:rPr>
              <a:t>tissues</a:t>
            </a:r>
            <a:endParaRPr lang="en-GB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D5DC869-295C-4E10-BE1D-8A43891B8A2B}"/>
              </a:ext>
            </a:extLst>
          </p:cNvPr>
          <p:cNvSpPr/>
          <p:nvPr/>
        </p:nvSpPr>
        <p:spPr>
          <a:xfrm>
            <a:off x="782546" y="2182461"/>
            <a:ext cx="10683527" cy="2408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60325" lvl="0">
              <a:lnSpc>
                <a:spcPct val="150000"/>
              </a:lnSpc>
              <a:spcBef>
                <a:spcPts val="515"/>
              </a:spcBef>
              <a:tabLst>
                <a:tab pos="545465" algn="l"/>
                <a:tab pos="546100" algn="l"/>
              </a:tabLst>
              <a:defRPr/>
            </a:pPr>
            <a:r>
              <a:rPr lang="en-GB" dirty="0">
                <a:solidFill>
                  <a:srgbClr val="003768"/>
                </a:solidFill>
                <a:latin typeface="Arial"/>
                <a:cs typeface="Arial"/>
              </a:rPr>
              <a:t>Against </a:t>
            </a:r>
            <a:r>
              <a:rPr lang="en-GB" dirty="0" smtClean="0">
                <a:solidFill>
                  <a:srgbClr val="003768"/>
                </a:solidFill>
                <a:latin typeface="Arial"/>
                <a:cs typeface="Arial"/>
              </a:rPr>
              <a:t>the </a:t>
            </a:r>
            <a:r>
              <a:rPr lang="en-GB" dirty="0">
                <a:solidFill>
                  <a:srgbClr val="003768"/>
                </a:solidFill>
                <a:latin typeface="Arial"/>
                <a:cs typeface="Arial"/>
              </a:rPr>
              <a:t>self</a:t>
            </a:r>
            <a:r>
              <a:rPr lang="en-GB" spc="-65" dirty="0">
                <a:solidFill>
                  <a:srgbClr val="003768"/>
                </a:solidFill>
                <a:latin typeface="Arial"/>
                <a:cs typeface="Arial"/>
              </a:rPr>
              <a:t> </a:t>
            </a:r>
            <a:r>
              <a:rPr lang="en-GB" dirty="0" smtClean="0">
                <a:solidFill>
                  <a:srgbClr val="003768"/>
                </a:solidFill>
                <a:latin typeface="Arial"/>
                <a:cs typeface="Arial"/>
              </a:rPr>
              <a:t>cells include:</a:t>
            </a:r>
          </a:p>
          <a:p>
            <a:pPr marL="355600" marR="444500" lvl="0" indent="-342900">
              <a:lnSpc>
                <a:spcPct val="150000"/>
              </a:lnSpc>
              <a:spcBef>
                <a:spcPts val="480"/>
              </a:spcBef>
              <a:buFont typeface="+mj-lt"/>
              <a:buAutoNum type="arabicPeriod"/>
              <a:tabLst>
                <a:tab pos="545465" algn="l"/>
                <a:tab pos="546100" algn="l"/>
              </a:tabLst>
              <a:defRPr/>
            </a:pPr>
            <a:r>
              <a:rPr lang="en-GB" dirty="0" smtClean="0">
                <a:solidFill>
                  <a:srgbClr val="003768"/>
                </a:solidFill>
                <a:latin typeface="Arial"/>
                <a:cs typeface="Arial"/>
              </a:rPr>
              <a:t>Self Antibodies &gt; </a:t>
            </a:r>
            <a:r>
              <a:rPr lang="en-GB" sz="2000" dirty="0" smtClean="0">
                <a:solidFill>
                  <a:srgbClr val="003768"/>
                </a:solidFill>
                <a:latin typeface="Arial"/>
                <a:cs typeface="Arial"/>
              </a:rPr>
              <a:t>inflammatory</a:t>
            </a:r>
            <a:r>
              <a:rPr lang="en-GB" sz="2000" spc="-65" dirty="0" smtClean="0">
                <a:solidFill>
                  <a:srgbClr val="003768"/>
                </a:solidFill>
                <a:latin typeface="Arial"/>
                <a:cs typeface="Arial"/>
              </a:rPr>
              <a:t> </a:t>
            </a:r>
            <a:r>
              <a:rPr lang="en-GB" sz="2000" dirty="0" smtClean="0">
                <a:solidFill>
                  <a:srgbClr val="003768"/>
                </a:solidFill>
                <a:latin typeface="Arial"/>
                <a:cs typeface="Arial"/>
              </a:rPr>
              <a:t>effects:</a:t>
            </a:r>
            <a:r>
              <a:rPr lang="en-GB" sz="2000" dirty="0" smtClean="0">
                <a:solidFill>
                  <a:prstClr val="black"/>
                </a:solidFill>
                <a:latin typeface="Arial"/>
                <a:cs typeface="Arial"/>
              </a:rPr>
              <a:t> (</a:t>
            </a:r>
            <a:r>
              <a:rPr lang="en-GB" sz="1400" spc="-5" dirty="0" smtClean="0">
                <a:solidFill>
                  <a:srgbClr val="003768"/>
                </a:solidFill>
                <a:latin typeface="Arial"/>
                <a:cs typeface="Arial"/>
              </a:rPr>
              <a:t>Fever, Pain</a:t>
            </a:r>
            <a:r>
              <a:rPr lang="en-GB" sz="1400" dirty="0" smtClean="0">
                <a:solidFill>
                  <a:prstClr val="black"/>
                </a:solidFill>
                <a:latin typeface="Arial"/>
                <a:cs typeface="Arial"/>
              </a:rPr>
              <a:t>, </a:t>
            </a:r>
            <a:r>
              <a:rPr lang="en-GB" sz="1400" spc="-5" dirty="0" smtClean="0">
                <a:solidFill>
                  <a:srgbClr val="003768"/>
                </a:solidFill>
                <a:latin typeface="Arial"/>
                <a:cs typeface="Arial"/>
              </a:rPr>
              <a:t>Swelling)</a:t>
            </a:r>
            <a:endParaRPr lang="en-GB" sz="1400" dirty="0" smtClean="0">
              <a:solidFill>
                <a:prstClr val="black"/>
              </a:solidFill>
              <a:latin typeface="Arial"/>
              <a:cs typeface="Arial"/>
            </a:endParaRPr>
          </a:p>
          <a:p>
            <a:pPr marL="355600" marR="60325" indent="-342900">
              <a:lnSpc>
                <a:spcPct val="150000"/>
              </a:lnSpc>
              <a:spcBef>
                <a:spcPts val="515"/>
              </a:spcBef>
              <a:buFont typeface="+mj-lt"/>
              <a:buAutoNum type="arabicPeriod"/>
              <a:tabLst>
                <a:tab pos="545465" algn="l"/>
                <a:tab pos="546100" algn="l"/>
              </a:tabLst>
              <a:defRPr/>
            </a:pPr>
            <a:r>
              <a:rPr lang="en-GB" dirty="0" smtClean="0">
                <a:solidFill>
                  <a:srgbClr val="003768"/>
                </a:solidFill>
                <a:latin typeface="Arial"/>
                <a:cs typeface="Arial"/>
              </a:rPr>
              <a:t>Self </a:t>
            </a:r>
            <a:r>
              <a:rPr lang="en-GB" spc="-40" dirty="0" smtClean="0">
                <a:solidFill>
                  <a:srgbClr val="003768"/>
                </a:solidFill>
                <a:latin typeface="Arial"/>
                <a:cs typeface="Arial"/>
              </a:rPr>
              <a:t>Immune </a:t>
            </a:r>
            <a:r>
              <a:rPr lang="en-GB" spc="-5" dirty="0">
                <a:solidFill>
                  <a:srgbClr val="003768"/>
                </a:solidFill>
                <a:latin typeface="Arial"/>
                <a:cs typeface="Arial"/>
              </a:rPr>
              <a:t>complexes &gt;</a:t>
            </a:r>
            <a:r>
              <a:rPr lang="en-GB" dirty="0">
                <a:solidFill>
                  <a:srgbClr val="003768"/>
                </a:solidFill>
                <a:latin typeface="Arial"/>
                <a:cs typeface="Arial"/>
              </a:rPr>
              <a:t> an </a:t>
            </a:r>
            <a:r>
              <a:rPr lang="en-GB" spc="-5" dirty="0">
                <a:solidFill>
                  <a:srgbClr val="003768"/>
                </a:solidFill>
                <a:latin typeface="Arial"/>
                <a:cs typeface="Arial"/>
              </a:rPr>
              <a:t>antibody and</a:t>
            </a:r>
            <a:r>
              <a:rPr lang="en-GB" spc="-55" dirty="0">
                <a:solidFill>
                  <a:srgbClr val="003768"/>
                </a:solidFill>
                <a:latin typeface="Arial"/>
                <a:cs typeface="Arial"/>
              </a:rPr>
              <a:t> </a:t>
            </a:r>
            <a:r>
              <a:rPr lang="en-GB" dirty="0">
                <a:solidFill>
                  <a:srgbClr val="003768"/>
                </a:solidFill>
                <a:latin typeface="Arial"/>
                <a:cs typeface="Arial"/>
              </a:rPr>
              <a:t>an </a:t>
            </a:r>
            <a:r>
              <a:rPr lang="en-GB" spc="-5" dirty="0" smtClean="0">
                <a:solidFill>
                  <a:srgbClr val="003768"/>
                </a:solidFill>
                <a:latin typeface="Arial"/>
                <a:cs typeface="Arial"/>
              </a:rPr>
              <a:t>antigen </a:t>
            </a:r>
            <a:r>
              <a:rPr lang="en-GB" spc="-5" dirty="0">
                <a:solidFill>
                  <a:srgbClr val="003768"/>
                </a:solidFill>
                <a:latin typeface="Arial"/>
                <a:cs typeface="Arial"/>
              </a:rPr>
              <a:t>combination (entrapped </a:t>
            </a:r>
            <a:r>
              <a:rPr lang="en-GB" dirty="0">
                <a:solidFill>
                  <a:srgbClr val="003768"/>
                </a:solidFill>
                <a:latin typeface="Arial"/>
                <a:cs typeface="Arial"/>
              </a:rPr>
              <a:t>in </a:t>
            </a:r>
            <a:r>
              <a:rPr lang="en-GB" spc="-5" dirty="0" smtClean="0">
                <a:solidFill>
                  <a:srgbClr val="003768"/>
                </a:solidFill>
                <a:latin typeface="Arial"/>
                <a:cs typeface="Arial"/>
              </a:rPr>
              <a:t>blood </a:t>
            </a:r>
            <a:r>
              <a:rPr lang="en-GB" spc="-5" dirty="0">
                <a:solidFill>
                  <a:srgbClr val="003768"/>
                </a:solidFill>
                <a:latin typeface="Arial"/>
                <a:cs typeface="Arial"/>
              </a:rPr>
              <a:t>vessels, kidneys, </a:t>
            </a:r>
            <a:r>
              <a:rPr lang="en-GB" spc="-5" dirty="0" smtClean="0">
                <a:solidFill>
                  <a:srgbClr val="003768"/>
                </a:solidFill>
                <a:latin typeface="Arial"/>
                <a:cs typeface="Arial"/>
              </a:rPr>
              <a:t>or</a:t>
            </a:r>
            <a:r>
              <a:rPr lang="en-GB" spc="-25" dirty="0" smtClean="0">
                <a:solidFill>
                  <a:srgbClr val="003768"/>
                </a:solidFill>
                <a:latin typeface="Arial"/>
                <a:cs typeface="Arial"/>
              </a:rPr>
              <a:t> </a:t>
            </a:r>
            <a:r>
              <a:rPr lang="en-GB" spc="-5" dirty="0">
                <a:solidFill>
                  <a:srgbClr val="003768"/>
                </a:solidFill>
                <a:latin typeface="Arial"/>
                <a:cs typeface="Arial"/>
              </a:rPr>
              <a:t>joints &gt; </a:t>
            </a:r>
            <a:r>
              <a:rPr lang="en-GB" dirty="0">
                <a:solidFill>
                  <a:srgbClr val="003768"/>
                </a:solidFill>
                <a:latin typeface="Arial"/>
                <a:cs typeface="Arial"/>
              </a:rPr>
              <a:t>Vasculitis</a:t>
            </a:r>
            <a:r>
              <a:rPr lang="en-GB" dirty="0">
                <a:solidFill>
                  <a:prstClr val="black"/>
                </a:solidFill>
                <a:latin typeface="Arial"/>
                <a:cs typeface="Arial"/>
              </a:rPr>
              <a:t>, </a:t>
            </a:r>
            <a:r>
              <a:rPr lang="en-GB" dirty="0">
                <a:solidFill>
                  <a:srgbClr val="003768"/>
                </a:solidFill>
                <a:latin typeface="Arial"/>
                <a:cs typeface="Arial"/>
              </a:rPr>
              <a:t>Nephritis</a:t>
            </a:r>
            <a:r>
              <a:rPr lang="en-GB" dirty="0">
                <a:solidFill>
                  <a:prstClr val="black"/>
                </a:solidFill>
                <a:latin typeface="Arial"/>
                <a:cs typeface="Arial"/>
              </a:rPr>
              <a:t>, </a:t>
            </a:r>
            <a:r>
              <a:rPr lang="en-GB" dirty="0">
                <a:solidFill>
                  <a:srgbClr val="003768"/>
                </a:solidFill>
                <a:latin typeface="Arial"/>
                <a:cs typeface="Arial"/>
              </a:rPr>
              <a:t>Arthritis)</a:t>
            </a:r>
            <a:endParaRPr lang="en-GB" dirty="0">
              <a:solidFill>
                <a:prstClr val="black"/>
              </a:solidFill>
              <a:latin typeface="Arial"/>
              <a:cs typeface="Arial"/>
            </a:endParaRPr>
          </a:p>
          <a:p>
            <a:pPr marL="12700" marR="60325">
              <a:lnSpc>
                <a:spcPct val="150000"/>
              </a:lnSpc>
              <a:spcBef>
                <a:spcPts val="515"/>
              </a:spcBef>
              <a:tabLst>
                <a:tab pos="545465" algn="l"/>
                <a:tab pos="546100" algn="l"/>
              </a:tabLst>
              <a:defRPr/>
            </a:pPr>
            <a:r>
              <a:rPr lang="en-GB" spc="-5" dirty="0">
                <a:solidFill>
                  <a:srgbClr val="003768"/>
                </a:solidFill>
                <a:latin typeface="Arial"/>
                <a:cs typeface="Arial"/>
              </a:rPr>
              <a:t>Subsequently, the body </a:t>
            </a:r>
            <a:r>
              <a:rPr lang="en-GB" dirty="0" smtClean="0">
                <a:solidFill>
                  <a:srgbClr val="003768"/>
                </a:solidFill>
                <a:latin typeface="Arial"/>
                <a:cs typeface="Arial"/>
              </a:rPr>
              <a:t>self </a:t>
            </a:r>
            <a:r>
              <a:rPr lang="en-GB" dirty="0">
                <a:solidFill>
                  <a:srgbClr val="003768"/>
                </a:solidFill>
                <a:latin typeface="Arial"/>
                <a:cs typeface="Arial"/>
              </a:rPr>
              <a:t>cells </a:t>
            </a:r>
            <a:r>
              <a:rPr lang="en-GB" dirty="0" smtClean="0">
                <a:solidFill>
                  <a:srgbClr val="003768"/>
                </a:solidFill>
                <a:latin typeface="Arial"/>
                <a:cs typeface="Arial"/>
              </a:rPr>
              <a:t>are</a:t>
            </a:r>
            <a:r>
              <a:rPr lang="en-GB" spc="-45" dirty="0" smtClean="0">
                <a:solidFill>
                  <a:srgbClr val="003768"/>
                </a:solidFill>
                <a:latin typeface="Arial"/>
                <a:cs typeface="Arial"/>
              </a:rPr>
              <a:t> </a:t>
            </a:r>
            <a:r>
              <a:rPr lang="en-GB" dirty="0">
                <a:solidFill>
                  <a:srgbClr val="003768"/>
                </a:solidFill>
                <a:latin typeface="Arial"/>
                <a:cs typeface="Arial"/>
              </a:rPr>
              <a:t>destroyed by own antibodies and immune complexes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7314459-E61F-4481-A240-49D1358818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546" y="4697645"/>
            <a:ext cx="2422541" cy="1454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xmlns="" id="{D5703C8B-CFDD-43FE-AED1-4BED3BDF8AFC}"/>
              </a:ext>
            </a:extLst>
          </p:cNvPr>
          <p:cNvSpPr txBox="1">
            <a:spLocks/>
          </p:cNvSpPr>
          <p:nvPr/>
        </p:nvSpPr>
        <p:spPr>
          <a:xfrm>
            <a:off x="582026" y="354018"/>
            <a:ext cx="9861856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GB" sz="4000" kern="0" dirty="0">
                <a:solidFill>
                  <a:schemeClr val="bg1"/>
                </a:solidFill>
              </a:rPr>
              <a:t>Therapeutic </a:t>
            </a:r>
            <a:r>
              <a:rPr lang="en-GB" kern="0" spc="-5" dirty="0">
                <a:solidFill>
                  <a:schemeClr val="bg1"/>
                </a:solidFill>
              </a:rPr>
              <a:t>Plasma</a:t>
            </a:r>
            <a:r>
              <a:rPr lang="en-GB" kern="0" spc="-55" dirty="0">
                <a:solidFill>
                  <a:schemeClr val="bg1"/>
                </a:solidFill>
              </a:rPr>
              <a:t> </a:t>
            </a:r>
            <a:r>
              <a:rPr lang="en-US" spc="-5" dirty="0">
                <a:solidFill>
                  <a:schemeClr val="bg1"/>
                </a:solidFill>
              </a:rPr>
              <a:t>Exchange</a:t>
            </a:r>
            <a:endParaRPr lang="en-GB" kern="0" spc="-5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A441631-1ADE-47CA-B89D-C913E4813533}"/>
              </a:ext>
            </a:extLst>
          </p:cNvPr>
          <p:cNvSpPr/>
          <p:nvPr/>
        </p:nvSpPr>
        <p:spPr>
          <a:xfrm>
            <a:off x="3486979" y="4836968"/>
            <a:ext cx="7979094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marR="281305" indent="-342900" algn="just">
              <a:lnSpc>
                <a:spcPct val="90100"/>
              </a:lnSpc>
              <a:spcBef>
                <a:spcPts val="465"/>
              </a:spcBef>
              <a:buClr>
                <a:srgbClr val="990000"/>
              </a:buClr>
              <a:buSzPct val="73809"/>
              <a:buFont typeface="Wingdings"/>
              <a:buChar char=""/>
              <a:tabLst>
                <a:tab pos="355600" algn="l"/>
              </a:tabLst>
            </a:pPr>
            <a:r>
              <a:rPr lang="en-GB" dirty="0">
                <a:latin typeface="Arial"/>
                <a:cs typeface="Arial"/>
              </a:rPr>
              <a:t>FDA </a:t>
            </a:r>
            <a:r>
              <a:rPr lang="en-GB" spc="-5" dirty="0">
                <a:latin typeface="Arial"/>
                <a:cs typeface="Arial"/>
              </a:rPr>
              <a:t>approved </a:t>
            </a:r>
            <a:r>
              <a:rPr lang="en-GB" dirty="0">
                <a:latin typeface="Arial"/>
                <a:cs typeface="Arial"/>
              </a:rPr>
              <a:t>for </a:t>
            </a:r>
            <a:r>
              <a:rPr lang="en-GB" spc="-5" dirty="0">
                <a:latin typeface="Arial"/>
                <a:cs typeface="Arial"/>
              </a:rPr>
              <a:t>treatment</a:t>
            </a:r>
            <a:r>
              <a:rPr lang="en-GB" spc="-80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of  </a:t>
            </a:r>
            <a:r>
              <a:rPr lang="en-GB" spc="-5" dirty="0">
                <a:latin typeface="Arial"/>
                <a:cs typeface="Arial"/>
              </a:rPr>
              <a:t>refractory </a:t>
            </a:r>
            <a:r>
              <a:rPr lang="en-GB" dirty="0">
                <a:latin typeface="Arial"/>
                <a:cs typeface="Arial"/>
              </a:rPr>
              <a:t>ITP </a:t>
            </a:r>
            <a:r>
              <a:rPr lang="en-GB" spc="-5" dirty="0">
                <a:latin typeface="Arial"/>
                <a:cs typeface="Arial"/>
              </a:rPr>
              <a:t>and rheumatoid  arthritis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0934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1361577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04975" y="1935639"/>
            <a:ext cx="3703656" cy="3611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200000"/>
              </a:lnSpc>
              <a:spcBef>
                <a:spcPts val="100"/>
              </a:spcBef>
              <a:spcAft>
                <a:spcPts val="0"/>
              </a:spcAft>
              <a:buClr>
                <a:srgbClr val="990000"/>
              </a:buClr>
              <a:buSzPct val="74074"/>
              <a:tabLst>
                <a:tab pos="354965" algn="l"/>
                <a:tab pos="355600" algn="l"/>
              </a:tabLst>
              <a:defRPr/>
            </a:pPr>
            <a:r>
              <a:rPr lang="en-GB" sz="2000" kern="1200" spc="-5" dirty="0">
                <a:solidFill>
                  <a:prstClr val="black"/>
                </a:solidFill>
              </a:rPr>
              <a:t>Guillain Barre</a:t>
            </a:r>
            <a:r>
              <a:rPr lang="en-GB" sz="2000" kern="1200" spc="-25" dirty="0">
                <a:solidFill>
                  <a:prstClr val="black"/>
                </a:solidFill>
              </a:rPr>
              <a:t> </a:t>
            </a:r>
            <a:r>
              <a:rPr lang="en-GB" sz="2000" kern="1200" dirty="0">
                <a:solidFill>
                  <a:prstClr val="black"/>
                </a:solidFill>
              </a:rPr>
              <a:t>Syndrome</a:t>
            </a:r>
            <a:br>
              <a:rPr lang="en-GB" sz="2000" kern="1200" dirty="0">
                <a:solidFill>
                  <a:prstClr val="black"/>
                </a:solidFill>
              </a:rPr>
            </a:br>
            <a:r>
              <a:rPr lang="en-GB" sz="2000" kern="1200" spc="-5" dirty="0">
                <a:solidFill>
                  <a:prstClr val="black"/>
                </a:solidFill>
              </a:rPr>
              <a:t>Chronic ID polyneuropathy</a:t>
            </a:r>
            <a:r>
              <a:rPr lang="en-GB" sz="2000" kern="1200" spc="-30" dirty="0">
                <a:solidFill>
                  <a:prstClr val="black"/>
                </a:solidFill>
              </a:rPr>
              <a:t> </a:t>
            </a:r>
            <a:br>
              <a:rPr lang="en-GB" sz="2000" kern="1200" spc="-30" dirty="0">
                <a:solidFill>
                  <a:prstClr val="black"/>
                </a:solidFill>
              </a:rPr>
            </a:br>
            <a:r>
              <a:rPr lang="en-GB" sz="2000" kern="1200" dirty="0">
                <a:solidFill>
                  <a:prstClr val="black"/>
                </a:solidFill>
              </a:rPr>
              <a:t>Myasthenia</a:t>
            </a:r>
            <a:r>
              <a:rPr lang="en-GB" sz="2000" kern="1200" spc="-30" dirty="0">
                <a:solidFill>
                  <a:prstClr val="black"/>
                </a:solidFill>
              </a:rPr>
              <a:t> </a:t>
            </a:r>
            <a:r>
              <a:rPr lang="en-GB" sz="2000" kern="1200" dirty="0">
                <a:solidFill>
                  <a:prstClr val="black"/>
                </a:solidFill>
              </a:rPr>
              <a:t>gravis</a:t>
            </a:r>
            <a:br>
              <a:rPr lang="en-GB" sz="2000" kern="1200" dirty="0">
                <a:solidFill>
                  <a:prstClr val="black"/>
                </a:solidFill>
              </a:rPr>
            </a:br>
            <a:r>
              <a:rPr lang="en-GB" sz="2000" kern="1200" dirty="0">
                <a:solidFill>
                  <a:prstClr val="black"/>
                </a:solidFill>
              </a:rPr>
              <a:t>Goodpasture’s</a:t>
            </a:r>
            <a:br>
              <a:rPr lang="en-GB" sz="2000" kern="1200" dirty="0">
                <a:solidFill>
                  <a:prstClr val="black"/>
                </a:solidFill>
              </a:rPr>
            </a:br>
            <a:r>
              <a:rPr lang="en-GB" sz="2000" kern="1200" dirty="0">
                <a:solidFill>
                  <a:prstClr val="black"/>
                </a:solidFill>
              </a:rPr>
              <a:t>Post-transfusion</a:t>
            </a:r>
            <a:r>
              <a:rPr lang="en-GB" sz="2000" kern="1200" spc="-50" dirty="0">
                <a:solidFill>
                  <a:prstClr val="black"/>
                </a:solidFill>
              </a:rPr>
              <a:t> </a:t>
            </a:r>
            <a:r>
              <a:rPr lang="en-GB" sz="2000" kern="1200" spc="-5" dirty="0">
                <a:solidFill>
                  <a:prstClr val="black"/>
                </a:solidFill>
              </a:rPr>
              <a:t>purpura</a:t>
            </a:r>
            <a:r>
              <a:rPr lang="en-GB" sz="2000" kern="1200" dirty="0">
                <a:solidFill>
                  <a:prstClr val="black"/>
                </a:solidFill>
              </a:rPr>
              <a:t/>
            </a:r>
            <a:br>
              <a:rPr lang="en-GB" sz="2000" kern="1200" dirty="0">
                <a:solidFill>
                  <a:prstClr val="black"/>
                </a:solidFill>
              </a:rPr>
            </a:br>
            <a:r>
              <a:rPr lang="en-GB" sz="2000" kern="1200" spc="-5" dirty="0" err="1">
                <a:solidFill>
                  <a:prstClr val="black"/>
                </a:solidFill>
              </a:rPr>
              <a:t>Refsum’s</a:t>
            </a:r>
            <a:r>
              <a:rPr lang="en-GB" sz="2000" kern="1200" spc="-5" dirty="0">
                <a:solidFill>
                  <a:prstClr val="black"/>
                </a:solidFill>
              </a:rPr>
              <a:t> disease </a:t>
            </a:r>
            <a:endParaRPr lang="en-GB" sz="2000" kern="1200" dirty="0">
              <a:solidFill>
                <a:prstClr val="black"/>
              </a:solidFill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xmlns="" id="{7A75AD23-722A-4479-8BD3-3ADECEEB5BA2}"/>
              </a:ext>
            </a:extLst>
          </p:cNvPr>
          <p:cNvSpPr txBox="1">
            <a:spLocks/>
          </p:cNvSpPr>
          <p:nvPr/>
        </p:nvSpPr>
        <p:spPr>
          <a:xfrm>
            <a:off x="582026" y="354018"/>
            <a:ext cx="76744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GB" sz="4000" kern="0" dirty="0">
                <a:solidFill>
                  <a:schemeClr val="bg1"/>
                </a:solidFill>
              </a:rPr>
              <a:t>Therapeutic </a:t>
            </a:r>
            <a:r>
              <a:rPr lang="en-GB" kern="0" spc="-5" dirty="0">
                <a:solidFill>
                  <a:schemeClr val="bg1"/>
                </a:solidFill>
              </a:rPr>
              <a:t>Plasma</a:t>
            </a:r>
            <a:r>
              <a:rPr lang="en-GB" kern="0" spc="-55" dirty="0">
                <a:solidFill>
                  <a:schemeClr val="bg1"/>
                </a:solidFill>
              </a:rPr>
              <a:t> </a:t>
            </a:r>
            <a:r>
              <a:rPr lang="en-US" spc="-5" dirty="0">
                <a:solidFill>
                  <a:schemeClr val="bg1"/>
                </a:solidFill>
              </a:rPr>
              <a:t>Exchange</a:t>
            </a:r>
            <a:endParaRPr lang="en-GB" kern="0" spc="-5" dirty="0">
              <a:solidFill>
                <a:schemeClr val="bg1"/>
              </a:solidFill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xmlns="" id="{A9BFB5E9-306A-4A18-84D8-C36D96BA3607}"/>
              </a:ext>
            </a:extLst>
          </p:cNvPr>
          <p:cNvSpPr txBox="1">
            <a:spLocks/>
          </p:cNvSpPr>
          <p:nvPr/>
        </p:nvSpPr>
        <p:spPr>
          <a:xfrm>
            <a:off x="402179" y="1234463"/>
            <a:ext cx="7854315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GB" sz="2800" dirty="0">
                <a:solidFill>
                  <a:srgbClr val="C00000"/>
                </a:solidFill>
              </a:rPr>
              <a:t>Antibodies &amp; Immune-complex </a:t>
            </a:r>
            <a:r>
              <a:rPr lang="en-GB" sz="2800" kern="0" dirty="0">
                <a:solidFill>
                  <a:srgbClr val="C00000"/>
                </a:solidFill>
              </a:rPr>
              <a:t>Apheresis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FCDD67C5-7071-4C2E-89AA-FA1CDEDF0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3525" y="2058638"/>
            <a:ext cx="5008668" cy="366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640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1361577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12" name="object 2">
            <a:extLst>
              <a:ext uri="{FF2B5EF4-FFF2-40B4-BE49-F238E27FC236}">
                <a16:creationId xmlns:a16="http://schemas.microsoft.com/office/drawing/2014/main" xmlns="" id="{7A75AD23-722A-4479-8BD3-3ADECEEB5BA2}"/>
              </a:ext>
            </a:extLst>
          </p:cNvPr>
          <p:cNvSpPr txBox="1">
            <a:spLocks/>
          </p:cNvSpPr>
          <p:nvPr/>
        </p:nvSpPr>
        <p:spPr>
          <a:xfrm>
            <a:off x="582026" y="354018"/>
            <a:ext cx="76744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GB" sz="4000" kern="0" dirty="0">
                <a:solidFill>
                  <a:schemeClr val="bg1"/>
                </a:solidFill>
              </a:rPr>
              <a:t>Therapeutic </a:t>
            </a:r>
            <a:r>
              <a:rPr lang="en-GB" kern="0" spc="-5" dirty="0">
                <a:solidFill>
                  <a:schemeClr val="bg1"/>
                </a:solidFill>
              </a:rPr>
              <a:t>Plasma</a:t>
            </a:r>
            <a:r>
              <a:rPr lang="en-GB" kern="0" spc="-55" dirty="0">
                <a:solidFill>
                  <a:schemeClr val="bg1"/>
                </a:solidFill>
              </a:rPr>
              <a:t> </a:t>
            </a:r>
            <a:r>
              <a:rPr lang="en-US" spc="-5" dirty="0">
                <a:solidFill>
                  <a:schemeClr val="bg1"/>
                </a:solidFill>
              </a:rPr>
              <a:t>Exchange</a:t>
            </a:r>
            <a:endParaRPr lang="en-GB" kern="0" spc="-5" dirty="0">
              <a:solidFill>
                <a:schemeClr val="bg1"/>
              </a:solidFill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xmlns="" id="{A9BFB5E9-306A-4A18-84D8-C36D96BA3607}"/>
              </a:ext>
            </a:extLst>
          </p:cNvPr>
          <p:cNvSpPr txBox="1">
            <a:spLocks/>
          </p:cNvSpPr>
          <p:nvPr/>
        </p:nvSpPr>
        <p:spPr>
          <a:xfrm>
            <a:off x="402179" y="1234463"/>
            <a:ext cx="7854315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GB" sz="2800" kern="0" dirty="0" smtClean="0">
                <a:solidFill>
                  <a:srgbClr val="C00000"/>
                </a:solidFill>
              </a:rPr>
              <a:t>Apheresis </a:t>
            </a:r>
            <a:r>
              <a:rPr lang="en-GB" sz="2800" dirty="0" smtClean="0">
                <a:solidFill>
                  <a:srgbClr val="C00000"/>
                </a:solidFill>
              </a:rPr>
              <a:t>Antibodies</a:t>
            </a:r>
            <a:endParaRPr lang="en-GB" sz="2800" kern="0" dirty="0">
              <a:solidFill>
                <a:srgbClr val="C00000"/>
              </a:solidFill>
            </a:endParaRPr>
          </a:p>
        </p:txBody>
      </p:sp>
      <p:pic>
        <p:nvPicPr>
          <p:cNvPr id="2050" name="Picture 2" descr="&lt;div&gt;&lt;/div&gt;">
            <a:extLst>
              <a:ext uri="{FF2B5EF4-FFF2-40B4-BE49-F238E27FC236}">
                <a16:creationId xmlns:a16="http://schemas.microsoft.com/office/drawing/2014/main" xmlns="" id="{54C7060E-9AC5-4895-B858-438002985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415" y="1901066"/>
            <a:ext cx="8062165" cy="4266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35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1361577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2179" y="1234463"/>
            <a:ext cx="7854315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en-GB" sz="2800" dirty="0">
                <a:solidFill>
                  <a:srgbClr val="C00000"/>
                </a:solidFill>
              </a:rPr>
              <a:t>Lipid Apheresis</a:t>
            </a:r>
            <a:endParaRPr sz="2800" dirty="0">
              <a:solidFill>
                <a:srgbClr val="C00000"/>
              </a:solidFill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xmlns="" id="{7A75AD23-722A-4479-8BD3-3ADECEEB5BA2}"/>
              </a:ext>
            </a:extLst>
          </p:cNvPr>
          <p:cNvSpPr txBox="1">
            <a:spLocks/>
          </p:cNvSpPr>
          <p:nvPr/>
        </p:nvSpPr>
        <p:spPr>
          <a:xfrm>
            <a:off x="582026" y="354018"/>
            <a:ext cx="76744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GB" sz="4000" kern="0" dirty="0">
                <a:solidFill>
                  <a:schemeClr val="bg1"/>
                </a:solidFill>
              </a:rPr>
              <a:t>Therapeutic </a:t>
            </a:r>
            <a:r>
              <a:rPr lang="en-GB" kern="0" spc="-5" dirty="0">
                <a:solidFill>
                  <a:schemeClr val="bg1"/>
                </a:solidFill>
              </a:rPr>
              <a:t>Plasma</a:t>
            </a:r>
            <a:r>
              <a:rPr lang="en-GB" kern="0" spc="-55" dirty="0">
                <a:solidFill>
                  <a:schemeClr val="bg1"/>
                </a:solidFill>
              </a:rPr>
              <a:t> </a:t>
            </a:r>
            <a:r>
              <a:rPr lang="en-US" spc="-5" dirty="0">
                <a:solidFill>
                  <a:schemeClr val="bg1"/>
                </a:solidFill>
              </a:rPr>
              <a:t>Exchange</a:t>
            </a:r>
            <a:endParaRPr lang="en-GB" kern="0" spc="-5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B21C573-80EC-4210-9757-D89F7D2790B0}"/>
              </a:ext>
            </a:extLst>
          </p:cNvPr>
          <p:cNvSpPr/>
          <p:nvPr/>
        </p:nvSpPr>
        <p:spPr>
          <a:xfrm>
            <a:off x="2914315" y="4486659"/>
            <a:ext cx="804134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232323"/>
                </a:solidFill>
                <a:latin typeface="Times New Roman" panose="02020603050405020304" pitchFamily="18" charset="0"/>
              </a:rPr>
              <a:t>●</a:t>
            </a:r>
            <a:r>
              <a:rPr lang="en-GB" sz="1400" dirty="0">
                <a:solidFill>
                  <a:srgbClr val="232323"/>
                </a:solidFill>
                <a:latin typeface="Arial" panose="020B0604020202020204" pitchFamily="34" charset="0"/>
              </a:rPr>
              <a:t>LDL-C ≥160 mg/dL in children (age less than 18 years) with established atherosclerotic CVD.</a:t>
            </a:r>
          </a:p>
          <a:p>
            <a:r>
              <a:rPr lang="en-GB" sz="1400" dirty="0">
                <a:solidFill>
                  <a:srgbClr val="232323"/>
                </a:solidFill>
                <a:latin typeface="Times New Roman" panose="02020603050405020304" pitchFamily="18" charset="0"/>
              </a:rPr>
              <a:t>●</a:t>
            </a:r>
            <a:r>
              <a:rPr lang="en-GB" sz="1400" dirty="0">
                <a:solidFill>
                  <a:srgbClr val="232323"/>
                </a:solidFill>
                <a:latin typeface="Arial" panose="020B0604020202020204" pitchFamily="34" charset="0"/>
              </a:rPr>
              <a:t>LDL-C ≥250 mg/dL in children without established atherosclerotic CVD</a:t>
            </a:r>
          </a:p>
          <a:p>
            <a:r>
              <a:rPr lang="en-GB" sz="1400" dirty="0">
                <a:solidFill>
                  <a:srgbClr val="232323"/>
                </a:solidFill>
                <a:latin typeface="Times New Roman" panose="02020603050405020304" pitchFamily="18" charset="0"/>
              </a:rPr>
              <a:t>●</a:t>
            </a:r>
            <a:r>
              <a:rPr lang="en-GB" sz="1400" dirty="0">
                <a:solidFill>
                  <a:srgbClr val="232323"/>
                </a:solidFill>
                <a:latin typeface="Arial" panose="020B0604020202020204" pitchFamily="34" charset="0"/>
              </a:rPr>
              <a:t>LDL-C ≥160 to 190 mg/dL in adults with established CVD</a:t>
            </a:r>
          </a:p>
          <a:p>
            <a:r>
              <a:rPr lang="en-GB" sz="1400" dirty="0">
                <a:solidFill>
                  <a:srgbClr val="232323"/>
                </a:solidFill>
                <a:latin typeface="Times New Roman" panose="02020603050405020304" pitchFamily="18" charset="0"/>
              </a:rPr>
              <a:t>●</a:t>
            </a:r>
            <a:r>
              <a:rPr lang="en-GB" sz="1400" dirty="0">
                <a:solidFill>
                  <a:srgbClr val="232323"/>
                </a:solidFill>
                <a:latin typeface="Arial" panose="020B0604020202020204" pitchFamily="34" charset="0"/>
              </a:rPr>
              <a:t>LDL-C ≥190 mg/dL in adults without established CVD. </a:t>
            </a:r>
          </a:p>
          <a:p>
            <a:endParaRPr lang="en-GB" sz="1400" dirty="0">
              <a:solidFill>
                <a:srgbClr val="232323"/>
              </a:solidFill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28A6CFF-5D77-4C48-966F-7F0BD32985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94" y="1943943"/>
            <a:ext cx="1527642" cy="3848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A1A575A-90D8-4C34-B032-749933FDF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2030" y="1730851"/>
            <a:ext cx="1400175" cy="11216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387C99F-F978-49F2-B1B1-493AC07C48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4789" y="1636545"/>
            <a:ext cx="2230251" cy="11642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0A7B3D5-063F-4EC8-9375-9FE979EF04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9081" y="1678815"/>
            <a:ext cx="1400175" cy="11715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6D243B52-225C-460C-9EE5-EBA622A02D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19352" y="1606909"/>
            <a:ext cx="1997969" cy="11939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12A95F1-FAE8-4005-B1BA-AA267BCC7D10}"/>
              </a:ext>
            </a:extLst>
          </p:cNvPr>
          <p:cNvSpPr/>
          <p:nvPr/>
        </p:nvSpPr>
        <p:spPr>
          <a:xfrm>
            <a:off x="2501152" y="3117211"/>
            <a:ext cx="80241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232323"/>
                </a:solidFill>
                <a:latin typeface="Arial" panose="020B0604020202020204" pitchFamily="34" charset="0"/>
              </a:rPr>
              <a:t>LDL </a:t>
            </a:r>
            <a:r>
              <a:rPr lang="en-GB" dirty="0" smtClean="0">
                <a:solidFill>
                  <a:srgbClr val="232323"/>
                </a:solidFill>
                <a:latin typeface="Arial" panose="020B0604020202020204" pitchFamily="34" charset="0"/>
              </a:rPr>
              <a:t>apheresis is performed for</a:t>
            </a:r>
            <a:r>
              <a:rPr lang="en-GB" dirty="0">
                <a:solidFill>
                  <a:srgbClr val="232323"/>
                </a:solidFill>
                <a:latin typeface="Arial" panose="020B0604020202020204" pitchFamily="34" charset="0"/>
              </a:rPr>
              <a:t> </a:t>
            </a:r>
            <a:r>
              <a:rPr lang="en-GB" b="1" dirty="0">
                <a:solidFill>
                  <a:srgbClr val="232323"/>
                </a:solidFill>
                <a:latin typeface="Arial" panose="020B0604020202020204" pitchFamily="34" charset="0"/>
              </a:rPr>
              <a:t>homozygotes </a:t>
            </a:r>
            <a:r>
              <a:rPr lang="en-GB" dirty="0">
                <a:solidFill>
                  <a:srgbClr val="232323"/>
                </a:solidFill>
                <a:latin typeface="Arial" panose="020B0604020202020204" pitchFamily="34" charset="0"/>
              </a:rPr>
              <a:t>or those with analogous phenotypes such as compound heterozygotes </a:t>
            </a:r>
            <a:r>
              <a:rPr lang="en-GB" b="1" dirty="0">
                <a:solidFill>
                  <a:srgbClr val="232323"/>
                </a:solidFill>
                <a:latin typeface="Arial" panose="020B0604020202020204" pitchFamily="34" charset="0"/>
              </a:rPr>
              <a:t>if the patient has been treated with diet and pharmacotherapy and if LDL-C remains above the following cut-points</a:t>
            </a:r>
            <a:r>
              <a:rPr lang="en-GB" dirty="0">
                <a:solidFill>
                  <a:srgbClr val="232323"/>
                </a:solidFill>
                <a:latin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11074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1361577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12" name="object 2">
            <a:extLst>
              <a:ext uri="{FF2B5EF4-FFF2-40B4-BE49-F238E27FC236}">
                <a16:creationId xmlns:a16="http://schemas.microsoft.com/office/drawing/2014/main" xmlns="" id="{7A75AD23-722A-4479-8BD3-3ADECEEB5BA2}"/>
              </a:ext>
            </a:extLst>
          </p:cNvPr>
          <p:cNvSpPr txBox="1">
            <a:spLocks/>
          </p:cNvSpPr>
          <p:nvPr/>
        </p:nvSpPr>
        <p:spPr>
          <a:xfrm>
            <a:off x="582026" y="354018"/>
            <a:ext cx="76744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GB" sz="4000" kern="0" dirty="0">
                <a:solidFill>
                  <a:schemeClr val="bg1"/>
                </a:solidFill>
              </a:rPr>
              <a:t>Therapeutic </a:t>
            </a:r>
            <a:r>
              <a:rPr lang="en-GB" kern="0" spc="-5" dirty="0">
                <a:solidFill>
                  <a:schemeClr val="bg1"/>
                </a:solidFill>
              </a:rPr>
              <a:t>Plasma</a:t>
            </a:r>
            <a:r>
              <a:rPr lang="en-GB" kern="0" spc="-55" dirty="0">
                <a:solidFill>
                  <a:schemeClr val="bg1"/>
                </a:solidFill>
              </a:rPr>
              <a:t> </a:t>
            </a:r>
            <a:r>
              <a:rPr lang="en-US" spc="-5" dirty="0">
                <a:solidFill>
                  <a:schemeClr val="bg1"/>
                </a:solidFill>
              </a:rPr>
              <a:t>Exchange</a:t>
            </a:r>
            <a:endParaRPr lang="en-GB" kern="0" spc="-5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3C6A4F46-B04A-464F-8580-A8F15C4AD3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5295" y="2818478"/>
            <a:ext cx="4265539" cy="379169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E9A84E3C-5A4C-4BE1-BECD-36F047AEA3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046" y="4571558"/>
            <a:ext cx="4961202" cy="203861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845C1F3-A13B-450F-A08E-688C8B252A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026" y="2793119"/>
            <a:ext cx="4831222" cy="161999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E8D7077B-7489-43E6-91B1-3F44B8854A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026" y="1271361"/>
            <a:ext cx="7077456" cy="143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30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1371252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82026" y="2277403"/>
            <a:ext cx="2115820" cy="31835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0" marR="0" lvl="0" indent="-178435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Basiliximab</a:t>
            </a:r>
          </a:p>
          <a:p>
            <a:pPr marL="190500" marR="0" lvl="0" indent="-178435" algn="l" defTabSz="91440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Ceftriaxone</a:t>
            </a:r>
          </a:p>
          <a:p>
            <a:pPr marL="190500" marR="0" lvl="0" indent="-178435" algn="l" defTabSz="914400" rtl="0" eaLnBrk="1" fontAlgn="auto" latinLnBrk="0" hangingPunct="1">
              <a:lnSpc>
                <a:spcPct val="100000"/>
              </a:lnSpc>
              <a:spcBef>
                <a:spcPts val="1605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Chloramphenicol</a:t>
            </a:r>
          </a:p>
          <a:p>
            <a:pPr marL="190500" marR="0" lvl="0" indent="-178435" algn="l" defTabSz="914400" rtl="0" eaLnBrk="1" fontAlgn="auto" latinLnBrk="0" hangingPunct="1">
              <a:lnSpc>
                <a:spcPct val="100000"/>
              </a:lnSpc>
              <a:spcBef>
                <a:spcPts val="1595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Ceftazidime</a:t>
            </a:r>
          </a:p>
          <a:p>
            <a:pPr marL="190500" marR="0" lvl="0" indent="-178435" algn="l" defTabSz="91440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Cisplatin</a:t>
            </a:r>
          </a:p>
          <a:p>
            <a:pPr marL="190500" marR="0" lvl="0" indent="-178435" algn="l" defTabSz="914400" rtl="0" eaLnBrk="1" fontAlgn="auto" latinLnBrk="0" hangingPunct="1">
              <a:lnSpc>
                <a:spcPct val="100000"/>
              </a:lnSpc>
              <a:spcBef>
                <a:spcPts val="1610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Diltiazem</a:t>
            </a:r>
          </a:p>
          <a:p>
            <a:pPr marL="190500" marR="0" lvl="0" indent="-178435" algn="l" defTabSz="914400" rtl="0" eaLnBrk="1" fontAlgn="auto" latinLnBrk="0" hangingPunct="1">
              <a:lnSpc>
                <a:spcPct val="100000"/>
              </a:lnSpc>
              <a:spcBef>
                <a:spcPts val="1595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IFN-alpha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007049" y="2212728"/>
            <a:ext cx="1575435" cy="31835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0" marR="0" lvl="0" indent="-178435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b="0" i="0" u="none" strike="noStrike" kern="120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</a:t>
            </a:r>
            <a:r>
              <a:rPr kumimoji="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ali</a:t>
            </a:r>
            <a:r>
              <a:rPr kumimoji="0" b="0" i="0" u="none" strike="noStrike" kern="120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</a:t>
            </a:r>
            <a:r>
              <a:rPr kumimoji="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izumab</a:t>
            </a:r>
          </a:p>
          <a:p>
            <a:pPr marL="190500" marR="0" lvl="0" indent="-178435" algn="l" defTabSz="91440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Proxyphene</a:t>
            </a:r>
          </a:p>
          <a:p>
            <a:pPr marL="190500" marR="0" lvl="0" indent="-178435" algn="l" defTabSz="914400" rtl="0" eaLnBrk="1" fontAlgn="auto" latinLnBrk="0" hangingPunct="1">
              <a:lnSpc>
                <a:spcPct val="100000"/>
              </a:lnSpc>
              <a:spcBef>
                <a:spcPts val="1605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Propanolol</a:t>
            </a:r>
          </a:p>
          <a:p>
            <a:pPr marL="190500" marR="0" lvl="0" indent="-178435" algn="l" defTabSz="914400" rtl="0" eaLnBrk="1" fontAlgn="auto" latinLnBrk="0" hangingPunct="1">
              <a:lnSpc>
                <a:spcPct val="100000"/>
              </a:lnSpc>
              <a:spcBef>
                <a:spcPts val="1595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Rituximab</a:t>
            </a:r>
          </a:p>
          <a:p>
            <a:pPr marL="190500" marR="0" lvl="0" indent="-178435" algn="l" defTabSz="91440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b="0" i="0" u="none" strike="noStrike" kern="120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Tobramycin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90500" marR="0" lvl="0" indent="-178435" algn="l" defTabSz="914400" rtl="0" eaLnBrk="1" fontAlgn="auto" latinLnBrk="0" hangingPunct="1">
              <a:lnSpc>
                <a:spcPct val="100000"/>
              </a:lnSpc>
              <a:spcBef>
                <a:spcPts val="1610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b="0" i="0" u="none" strike="noStrike" kern="120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Verapamil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90500" marR="0" lvl="0" indent="-178435" algn="l" defTabSz="914400" rtl="0" eaLnBrk="1" fontAlgn="auto" latinLnBrk="0" hangingPunct="1">
              <a:lnSpc>
                <a:spcPct val="100000"/>
              </a:lnSpc>
              <a:spcBef>
                <a:spcPts val="1595"/>
              </a:spcBef>
              <a:spcAft>
                <a:spcPts val="0"/>
              </a:spcAft>
              <a:buClr>
                <a:srgbClr val="0071C5"/>
              </a:buClr>
              <a:buSzTx/>
              <a:buFontTx/>
              <a:buChar char="•"/>
              <a:tabLst>
                <a:tab pos="191135" algn="l"/>
              </a:tabLst>
              <a:defRPr/>
            </a:pPr>
            <a:r>
              <a:rPr kumimoji="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Vincristine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2179" y="1456710"/>
            <a:ext cx="8782772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800" dirty="0">
                <a:solidFill>
                  <a:srgbClr val="C00000"/>
                </a:solidFill>
              </a:rPr>
              <a:t>Drugs</a:t>
            </a:r>
            <a:r>
              <a:rPr lang="en-GB" sz="2800" dirty="0">
                <a:solidFill>
                  <a:srgbClr val="C00000"/>
                </a:solidFill>
              </a:rPr>
              <a:t> and Poisons </a:t>
            </a:r>
            <a:r>
              <a:rPr sz="2800" spc="-5" dirty="0" smtClean="0">
                <a:solidFill>
                  <a:srgbClr val="C00000"/>
                </a:solidFill>
              </a:rPr>
              <a:t>reportedly </a:t>
            </a:r>
            <a:r>
              <a:rPr sz="2800" dirty="0">
                <a:solidFill>
                  <a:srgbClr val="C00000"/>
                </a:solidFill>
              </a:rPr>
              <a:t>removed by</a:t>
            </a:r>
            <a:r>
              <a:rPr sz="2800" spc="-80" dirty="0">
                <a:solidFill>
                  <a:srgbClr val="C00000"/>
                </a:solidFill>
              </a:rPr>
              <a:t> </a:t>
            </a:r>
            <a:r>
              <a:rPr sz="2800" dirty="0">
                <a:solidFill>
                  <a:srgbClr val="C00000"/>
                </a:solidFill>
              </a:rPr>
              <a:t>PEX</a:t>
            </a: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xmlns="" id="{7A75AD23-722A-4479-8BD3-3ADECEEB5BA2}"/>
              </a:ext>
            </a:extLst>
          </p:cNvPr>
          <p:cNvSpPr txBox="1">
            <a:spLocks/>
          </p:cNvSpPr>
          <p:nvPr/>
        </p:nvSpPr>
        <p:spPr>
          <a:xfrm>
            <a:off x="582026" y="354018"/>
            <a:ext cx="76744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GB" sz="4000" kern="0" dirty="0">
                <a:solidFill>
                  <a:schemeClr val="bg1"/>
                </a:solidFill>
              </a:rPr>
              <a:t>Therapeutic </a:t>
            </a:r>
            <a:r>
              <a:rPr lang="en-GB" kern="0" spc="-5" dirty="0">
                <a:solidFill>
                  <a:schemeClr val="bg1"/>
                </a:solidFill>
              </a:rPr>
              <a:t>Plasma</a:t>
            </a:r>
            <a:r>
              <a:rPr lang="en-GB" kern="0" spc="-55" dirty="0">
                <a:solidFill>
                  <a:schemeClr val="bg1"/>
                </a:solidFill>
              </a:rPr>
              <a:t> </a:t>
            </a:r>
            <a:r>
              <a:rPr lang="en-US" spc="-5" dirty="0">
                <a:solidFill>
                  <a:schemeClr val="bg1"/>
                </a:solidFill>
              </a:rPr>
              <a:t>Exchange</a:t>
            </a:r>
            <a:endParaRPr lang="en-GB" kern="0" spc="-5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EB8AD719-6802-4C54-AA86-7083C4290D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8986" y="2267548"/>
            <a:ext cx="4128874" cy="272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790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1371252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7599" y="1672890"/>
            <a:ext cx="381762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u="sng" spc="-25" dirty="0">
                <a:solidFill>
                  <a:srgbClr val="C00000"/>
                </a:solidFill>
              </a:rPr>
              <a:t>Vascular</a:t>
            </a:r>
            <a:r>
              <a:rPr sz="3200" u="sng" spc="-250" dirty="0">
                <a:solidFill>
                  <a:srgbClr val="C00000"/>
                </a:solidFill>
              </a:rPr>
              <a:t> </a:t>
            </a:r>
            <a:r>
              <a:rPr sz="3200" u="sng" dirty="0">
                <a:solidFill>
                  <a:srgbClr val="C00000"/>
                </a:solidFill>
              </a:rPr>
              <a:t>Access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4164" y="2443101"/>
            <a:ext cx="4455840" cy="32444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Adults:</a:t>
            </a:r>
          </a:p>
          <a:p>
            <a:pPr marL="127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Peripheral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  <a:sym typeface="Wingdings" panose="05000000000000000000" pitchFamily="2" charset="2"/>
              </a:rPr>
              <a:t>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16-18g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needle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1235075" lvl="0">
              <a:lnSpc>
                <a:spcPct val="150000"/>
              </a:lnSpc>
              <a:defRPr/>
            </a:pPr>
            <a:r>
              <a:rPr lang="en-GB" sz="1400" spc="-5" dirty="0">
                <a:solidFill>
                  <a:prstClr val="black"/>
                </a:solidFill>
                <a:latin typeface="Arial"/>
                <a:cs typeface="Arial"/>
              </a:rPr>
              <a:t>Dual Lumen CVC </a:t>
            </a:r>
            <a:r>
              <a:rPr lang="en-GB" sz="1400" dirty="0">
                <a:solidFill>
                  <a:prstClr val="black"/>
                </a:solidFill>
                <a:cs typeface="Arial"/>
                <a:sym typeface="Wingdings" panose="05000000000000000000" pitchFamily="2" charset="2"/>
              </a:rPr>
              <a:t>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16-18g cannula  Hickman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</a:t>
            </a:r>
            <a:r>
              <a:rPr kumimoji="0" sz="14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needle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Femoral </a:t>
            </a:r>
            <a:r>
              <a:rPr kumimoji="0" sz="1400" b="0" i="0" u="none" strike="noStrike" kern="1200" cap="none" spc="-3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Vascath</a:t>
            </a:r>
            <a:r>
              <a:rPr kumimoji="0" sz="14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lang="en-GB" sz="1400" b="0" i="0" u="none" strike="noStrike" kern="1200" cap="none" spc="-3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1235075" lvl="0">
              <a:lnSpc>
                <a:spcPct val="150000"/>
              </a:lnSpc>
              <a:defRPr/>
            </a:pPr>
            <a:r>
              <a:rPr kumimoji="0" sz="1400" b="0" i="0" u="none" strike="noStrike" kern="120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lang="en-GB" sz="1400" b="0" i="0" u="none" strike="noStrike" kern="1200" cap="none" spc="-3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1235075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-5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Pediatrics</a:t>
            </a:r>
            <a:r>
              <a:rPr kumimoji="0" b="1" i="0" u="none" strike="noStrike" kern="1200" cap="none" spc="-5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:</a:t>
            </a:r>
            <a:endParaRPr kumimoji="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1082040" lvl="0" indent="0" algn="l" defTabSz="914400" rtl="0" eaLnBrk="1" fontAlgn="auto" latinLnBrk="0" hangingPunct="1">
              <a:lnSpc>
                <a:spcPct val="15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Dual Lumen CVC  </a:t>
            </a:r>
            <a:endParaRPr kumimoji="0" lang="en-GB" sz="160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1082040" lvl="0" indent="0" algn="l" defTabSz="914400" rtl="0" eaLnBrk="1" fontAlgn="auto" latinLnBrk="0" hangingPunct="1">
              <a:lnSpc>
                <a:spcPct val="15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Hickman line  </a:t>
            </a:r>
            <a:endParaRPr kumimoji="0" lang="en-GB" sz="160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1082040" lvl="0" indent="0" algn="l" defTabSz="914400" rtl="0" eaLnBrk="1" fontAlgn="auto" latinLnBrk="0" hangingPunct="1">
              <a:lnSpc>
                <a:spcPct val="15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Hickman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</a:t>
            </a:r>
            <a:r>
              <a:rPr kumimoji="0" sz="16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cannula </a:t>
            </a:r>
            <a:r>
              <a:rPr kumimoji="0" sz="16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Femoral</a:t>
            </a:r>
            <a:r>
              <a:rPr lang="en-GB" sz="1600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kumimoji="0" sz="1600" b="0" i="0" u="none" strike="noStrike" kern="1200" cap="none" spc="-3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Vascath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38063" y="1532602"/>
            <a:ext cx="2135124" cy="1601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949124" y="3656582"/>
            <a:ext cx="4886325" cy="2228215"/>
            <a:chOff x="3608832" y="3649979"/>
            <a:chExt cx="4886325" cy="2228215"/>
          </a:xfrm>
        </p:grpSpPr>
        <p:sp>
          <p:nvSpPr>
            <p:cNvPr id="6" name="object 6"/>
            <p:cNvSpPr/>
            <p:nvPr/>
          </p:nvSpPr>
          <p:spPr>
            <a:xfrm>
              <a:off x="3608832" y="3649979"/>
              <a:ext cx="2429256" cy="22280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617208" y="3832859"/>
              <a:ext cx="1877568" cy="119633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049E7D70-ED95-4DE3-9F95-BCAA96C82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75182" y="1334554"/>
            <a:ext cx="3512125" cy="23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bject 2">
            <a:extLst>
              <a:ext uri="{FF2B5EF4-FFF2-40B4-BE49-F238E27FC236}">
                <a16:creationId xmlns:a16="http://schemas.microsoft.com/office/drawing/2014/main" xmlns="" id="{DC537B1A-B8F2-4326-9FDD-6AD1A7A2A84F}"/>
              </a:ext>
            </a:extLst>
          </p:cNvPr>
          <p:cNvSpPr txBox="1">
            <a:spLocks/>
          </p:cNvSpPr>
          <p:nvPr/>
        </p:nvSpPr>
        <p:spPr>
          <a:xfrm>
            <a:off x="177281" y="337438"/>
            <a:ext cx="815092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366395">
              <a:spcBef>
                <a:spcPts val="95"/>
              </a:spcBef>
            </a:pPr>
            <a:r>
              <a:rPr lang="en-GB" sz="3600" dirty="0">
                <a:solidFill>
                  <a:schemeClr val="bg1"/>
                </a:solidFill>
              </a:rPr>
              <a:t>Therapeutic</a:t>
            </a:r>
            <a:r>
              <a:rPr lang="en-GB" sz="3600" spc="-75" dirty="0">
                <a:solidFill>
                  <a:schemeClr val="bg1"/>
                </a:solidFill>
              </a:rPr>
              <a:t> </a:t>
            </a:r>
            <a:r>
              <a:rPr lang="en-GB" sz="3600" dirty="0">
                <a:solidFill>
                  <a:schemeClr val="bg1"/>
                </a:solidFill>
              </a:rPr>
              <a:t>Apheresis</a:t>
            </a:r>
            <a:endParaRPr lang="en-GB" sz="3600" kern="0" spc="-5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291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1371252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5606" y="1477952"/>
            <a:ext cx="7300356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u="sng" spc="-5" dirty="0">
                <a:solidFill>
                  <a:srgbClr val="C00000"/>
                </a:solidFill>
              </a:rPr>
              <a:t>Potential Side</a:t>
            </a:r>
            <a:r>
              <a:rPr sz="3200" u="sng" spc="-40" dirty="0">
                <a:solidFill>
                  <a:srgbClr val="C00000"/>
                </a:solidFill>
              </a:rPr>
              <a:t> </a:t>
            </a:r>
            <a:r>
              <a:rPr sz="3200" u="sng" spc="-5" dirty="0">
                <a:solidFill>
                  <a:srgbClr val="C00000"/>
                </a:solidFill>
              </a:rPr>
              <a:t>Effects</a:t>
            </a:r>
            <a:endParaRPr sz="3200" u="sng" dirty="0">
              <a:solidFill>
                <a:srgbClr val="C00000"/>
              </a:solidFill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xmlns="" id="{0AE2BD71-7246-4CB2-AEF8-40669CCD8A77}"/>
              </a:ext>
            </a:extLst>
          </p:cNvPr>
          <p:cNvSpPr txBox="1"/>
          <p:nvPr/>
        </p:nvSpPr>
        <p:spPr>
          <a:xfrm>
            <a:off x="1129555" y="4833304"/>
            <a:ext cx="9768989" cy="109401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ts val="3354"/>
              </a:lnSpc>
              <a:buClr>
                <a:srgbClr val="990000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1600" spc="-5" dirty="0">
                <a:latin typeface="Arial" panose="020B0604020202020204" pitchFamily="34" charset="0"/>
                <a:cs typeface="Arial" panose="020B0604020202020204" pitchFamily="34" charset="0"/>
              </a:rPr>
              <a:t>Death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tr-TR" sz="1600" dirty="0" err="1">
                <a:latin typeface="Arial" panose="020B0604020202020204" pitchFamily="34" charset="0"/>
                <a:cs typeface="Arial" panose="020B0604020202020204" pitchFamily="34" charset="0"/>
              </a:rPr>
              <a:t>usually</a:t>
            </a:r>
            <a:r>
              <a:rPr sz="16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rare </a:t>
            </a:r>
            <a:r>
              <a:rPr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due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sz="1600" spc="-5" dirty="0">
                <a:latin typeface="Arial" panose="020B0604020202020204" pitchFamily="34" charset="0"/>
                <a:cs typeface="Arial" panose="020B0604020202020204" pitchFamily="34" charset="0"/>
              </a:rPr>
              <a:t>underlying</a:t>
            </a:r>
            <a:r>
              <a:rPr sz="16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5" dirty="0">
                <a:latin typeface="Arial" panose="020B0604020202020204" pitchFamily="34" charset="0"/>
                <a:cs typeface="Arial" panose="020B0604020202020204" pitchFamily="34" charset="0"/>
              </a:rPr>
              <a:t>disease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6285" marR="1149985" lvl="1" indent="-287020">
              <a:lnSpc>
                <a:spcPct val="80000"/>
              </a:lnSpc>
              <a:spcBef>
                <a:spcPts val="595"/>
              </a:spcBef>
              <a:buClr>
                <a:srgbClr val="666699"/>
              </a:buClr>
              <a:buSzPct val="64583"/>
              <a:buFont typeface="Wingdings"/>
              <a:buChar char=""/>
              <a:tabLst>
                <a:tab pos="838835" algn="l"/>
                <a:tab pos="839469" algn="l"/>
              </a:tabLst>
            </a:pP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1600" spc="-5" dirty="0">
                <a:latin typeface="Arial" panose="020B0604020202020204" pitchFamily="34" charset="0"/>
                <a:cs typeface="Arial" panose="020B0604020202020204" pitchFamily="34" charset="0"/>
              </a:rPr>
              <a:t>Reported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1-2 </a:t>
            </a:r>
            <a:r>
              <a:rPr sz="1600" spc="-5" dirty="0">
                <a:latin typeface="Arial" panose="020B0604020202020204" pitchFamily="34" charset="0"/>
                <a:cs typeface="Arial" panose="020B0604020202020204" pitchFamily="34" charset="0"/>
              </a:rPr>
              <a:t>per 10,000 in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French </a:t>
            </a:r>
            <a:r>
              <a:rPr sz="1600" spc="-5" dirty="0">
                <a:latin typeface="Arial" panose="020B0604020202020204" pitchFamily="34" charset="0"/>
                <a:cs typeface="Arial" panose="020B0604020202020204" pitchFamily="34" charset="0"/>
              </a:rPr>
              <a:t>Registry.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6285" marR="445134" lvl="1" indent="-287020">
              <a:lnSpc>
                <a:spcPts val="2300"/>
              </a:lnSpc>
              <a:spcBef>
                <a:spcPts val="560"/>
              </a:spcBef>
              <a:buClr>
                <a:srgbClr val="666699"/>
              </a:buClr>
              <a:buSzPct val="64583"/>
              <a:buFont typeface="Wingdings"/>
              <a:buChar char=""/>
              <a:tabLst>
                <a:tab pos="756285" algn="l"/>
                <a:tab pos="756920" algn="l"/>
              </a:tabLst>
            </a:pPr>
            <a:r>
              <a:rPr lang="en-GB" sz="16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r>
              <a:rPr sz="1600" spc="-5" dirty="0">
                <a:latin typeface="Arial" panose="020B0604020202020204" pitchFamily="34" charset="0"/>
                <a:cs typeface="Arial" panose="020B0604020202020204" pitchFamily="34" charset="0"/>
              </a:rPr>
              <a:t>cases reported in &gt;20,000 cases reported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to the </a:t>
            </a:r>
            <a:r>
              <a:rPr sz="16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Swedish</a:t>
            </a:r>
            <a:r>
              <a:rPr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registry</a:t>
            </a:r>
            <a:r>
              <a:rPr lang="en-GB" sz="16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DE4FD386-189B-4860-A759-CF15E5B949CE}"/>
              </a:ext>
            </a:extLst>
          </p:cNvPr>
          <p:cNvSpPr/>
          <p:nvPr/>
        </p:nvSpPr>
        <p:spPr>
          <a:xfrm>
            <a:off x="1129555" y="2188826"/>
            <a:ext cx="92426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765"/>
              </a:spcBef>
              <a:buClr>
                <a:srgbClr val="990000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GB" sz="1600" dirty="0">
                <a:latin typeface="Arial"/>
                <a:cs typeface="Arial"/>
              </a:rPr>
              <a:t>Overall </a:t>
            </a:r>
            <a:r>
              <a:rPr lang="en-GB" sz="1600" spc="-5" dirty="0">
                <a:latin typeface="Arial"/>
                <a:cs typeface="Arial"/>
              </a:rPr>
              <a:t>rate </a:t>
            </a:r>
            <a:r>
              <a:rPr lang="en-GB" sz="1600" dirty="0">
                <a:latin typeface="Arial"/>
                <a:cs typeface="Arial"/>
              </a:rPr>
              <a:t>4-5%, </a:t>
            </a:r>
            <a:r>
              <a:rPr lang="en-GB" sz="1600" spc="-5" dirty="0">
                <a:latin typeface="Arial"/>
                <a:cs typeface="Arial"/>
              </a:rPr>
              <a:t>higher with the </a:t>
            </a:r>
            <a:r>
              <a:rPr lang="en-GB" sz="1600" dirty="0">
                <a:latin typeface="Arial"/>
                <a:cs typeface="Arial"/>
              </a:rPr>
              <a:t>first </a:t>
            </a:r>
            <a:r>
              <a:rPr lang="en-GB" sz="1600" dirty="0" smtClean="0">
                <a:latin typeface="Arial"/>
                <a:cs typeface="Arial"/>
              </a:rPr>
              <a:t>procedure</a:t>
            </a:r>
            <a:endParaRPr lang="en-GB" sz="1600" dirty="0">
              <a:latin typeface="Arial"/>
              <a:cs typeface="Arial"/>
            </a:endParaRPr>
          </a:p>
          <a:p>
            <a:pPr marL="355600" indent="-342900">
              <a:lnSpc>
                <a:spcPct val="150000"/>
              </a:lnSpc>
              <a:buClr>
                <a:srgbClr val="990000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GB" sz="1600" spc="-5" dirty="0">
                <a:latin typeface="Arial"/>
                <a:cs typeface="Arial"/>
              </a:rPr>
              <a:t>Types of adverse </a:t>
            </a:r>
            <a:r>
              <a:rPr lang="en-GB" sz="1600" dirty="0">
                <a:latin typeface="Arial"/>
                <a:cs typeface="Arial"/>
              </a:rPr>
              <a:t>reactions</a:t>
            </a:r>
          </a:p>
          <a:p>
            <a:pPr marL="756285" lvl="1" indent="-287020">
              <a:lnSpc>
                <a:spcPct val="150000"/>
              </a:lnSpc>
              <a:spcBef>
                <a:spcPts val="20"/>
              </a:spcBef>
              <a:buClr>
                <a:srgbClr val="666699"/>
              </a:buClr>
              <a:buSzPct val="64583"/>
              <a:buFont typeface="Wingdings"/>
              <a:buChar char=""/>
              <a:tabLst>
                <a:tab pos="756285" algn="l"/>
                <a:tab pos="756920" algn="l"/>
              </a:tabLst>
            </a:pPr>
            <a:r>
              <a:rPr lang="en-GB" sz="1600" spc="-5" dirty="0">
                <a:latin typeface="Arial"/>
                <a:cs typeface="Arial"/>
              </a:rPr>
              <a:t>Transfusion</a:t>
            </a:r>
            <a:r>
              <a:rPr lang="en-GB" sz="1600" spc="-15" dirty="0">
                <a:latin typeface="Arial"/>
                <a:cs typeface="Arial"/>
              </a:rPr>
              <a:t> </a:t>
            </a:r>
            <a:r>
              <a:rPr lang="en-GB" sz="1600" spc="-5" dirty="0">
                <a:latin typeface="Arial"/>
                <a:cs typeface="Arial"/>
              </a:rPr>
              <a:t>reactions</a:t>
            </a:r>
            <a:endParaRPr lang="en-GB" sz="1600" dirty="0">
              <a:latin typeface="Arial"/>
              <a:cs typeface="Arial"/>
            </a:endParaRPr>
          </a:p>
          <a:p>
            <a:pPr marL="756285" lvl="1" indent="-287020">
              <a:lnSpc>
                <a:spcPct val="150000"/>
              </a:lnSpc>
              <a:buClr>
                <a:srgbClr val="666699"/>
              </a:buClr>
              <a:buSzPct val="64583"/>
              <a:buFont typeface="Wingdings"/>
              <a:buChar char=""/>
              <a:tabLst>
                <a:tab pos="756285" algn="l"/>
                <a:tab pos="756920" algn="l"/>
              </a:tabLst>
            </a:pPr>
            <a:r>
              <a:rPr lang="en-GB" sz="1600" spc="-5" dirty="0">
                <a:latin typeface="Arial"/>
                <a:cs typeface="Arial"/>
              </a:rPr>
              <a:t>Citrate</a:t>
            </a:r>
            <a:r>
              <a:rPr lang="en-GB" sz="1600" spc="-15" dirty="0">
                <a:latin typeface="Arial"/>
                <a:cs typeface="Arial"/>
              </a:rPr>
              <a:t> </a:t>
            </a:r>
            <a:r>
              <a:rPr lang="en-GB" sz="1600" spc="-5" dirty="0">
                <a:latin typeface="Arial"/>
                <a:cs typeface="Arial"/>
              </a:rPr>
              <a:t>toxicity</a:t>
            </a:r>
            <a:endParaRPr lang="en-GB" sz="1600" dirty="0">
              <a:latin typeface="Arial"/>
              <a:cs typeface="Arial"/>
            </a:endParaRPr>
          </a:p>
          <a:p>
            <a:pPr marL="756285" lvl="1" indent="-287020">
              <a:lnSpc>
                <a:spcPct val="150000"/>
              </a:lnSpc>
              <a:buClr>
                <a:srgbClr val="666699"/>
              </a:buClr>
              <a:buSzPct val="64583"/>
              <a:buFont typeface="Wingdings"/>
              <a:buChar char=""/>
              <a:tabLst>
                <a:tab pos="756285" algn="l"/>
                <a:tab pos="756920" algn="l"/>
              </a:tabLst>
            </a:pPr>
            <a:r>
              <a:rPr lang="en-GB" sz="1600" spc="-5" dirty="0">
                <a:latin typeface="Arial"/>
                <a:cs typeface="Arial"/>
              </a:rPr>
              <a:t>Hypotension/Vasovagal</a:t>
            </a:r>
            <a:endParaRPr lang="en-GB" sz="1600" dirty="0">
              <a:latin typeface="Arial"/>
              <a:cs typeface="Arial"/>
            </a:endParaRPr>
          </a:p>
          <a:p>
            <a:pPr marL="756285" lvl="1" indent="-287020">
              <a:lnSpc>
                <a:spcPct val="150000"/>
              </a:lnSpc>
              <a:spcBef>
                <a:spcPts val="5"/>
              </a:spcBef>
              <a:buClr>
                <a:srgbClr val="666699"/>
              </a:buClr>
              <a:buSzPct val="64583"/>
              <a:buFont typeface="Wingdings"/>
              <a:buChar char=""/>
              <a:tabLst>
                <a:tab pos="756285" algn="l"/>
                <a:tab pos="756920" algn="l"/>
              </a:tabLst>
            </a:pPr>
            <a:r>
              <a:rPr lang="en-GB" sz="1600" spc="-5" dirty="0">
                <a:latin typeface="Arial"/>
                <a:cs typeface="Arial"/>
              </a:rPr>
              <a:t>Access related</a:t>
            </a:r>
            <a:r>
              <a:rPr lang="en-GB" sz="1600" dirty="0">
                <a:latin typeface="Arial"/>
                <a:cs typeface="Arial"/>
              </a:rPr>
              <a:t> </a:t>
            </a:r>
            <a:r>
              <a:rPr lang="en-GB" sz="1600" spc="-5" dirty="0">
                <a:latin typeface="Arial"/>
                <a:cs typeface="Arial"/>
              </a:rPr>
              <a:t>complications</a:t>
            </a:r>
            <a:endParaRPr lang="en-GB" sz="1600" dirty="0">
              <a:latin typeface="Arial"/>
              <a:cs typeface="Arial"/>
            </a:endParaRPr>
          </a:p>
          <a:p>
            <a:pPr marL="1155700" lvl="2" indent="-229235">
              <a:lnSpc>
                <a:spcPct val="150000"/>
              </a:lnSpc>
              <a:buClr>
                <a:srgbClr val="999900"/>
              </a:buClr>
              <a:buSzPct val="54545"/>
              <a:buFont typeface="Wingdings"/>
              <a:buChar char=""/>
              <a:tabLst>
                <a:tab pos="1156335" algn="l"/>
              </a:tabLst>
            </a:pPr>
            <a:r>
              <a:rPr lang="en-GB" sz="1600" spc="-5" dirty="0">
                <a:latin typeface="Arial"/>
                <a:cs typeface="Arial"/>
              </a:rPr>
              <a:t>Infection</a:t>
            </a:r>
            <a:r>
              <a:rPr lang="en-GB" sz="1600" dirty="0">
                <a:latin typeface="Arial"/>
                <a:cs typeface="Arial"/>
              </a:rPr>
              <a:t>, </a:t>
            </a:r>
            <a:r>
              <a:rPr lang="en-GB" sz="1600" spc="-5" dirty="0">
                <a:latin typeface="Arial"/>
                <a:cs typeface="Arial"/>
              </a:rPr>
              <a:t>Hematoma</a:t>
            </a:r>
            <a:r>
              <a:rPr lang="en-GB" sz="1600" dirty="0">
                <a:latin typeface="Arial"/>
                <a:cs typeface="Arial"/>
              </a:rPr>
              <a:t>, </a:t>
            </a:r>
            <a:r>
              <a:rPr lang="en-GB" sz="1600" spc="-5" dirty="0">
                <a:latin typeface="Arial"/>
                <a:cs typeface="Arial"/>
              </a:rPr>
              <a:t>Pneumothorax</a:t>
            </a:r>
            <a:r>
              <a:rPr lang="en-GB" sz="1600" dirty="0">
                <a:latin typeface="Arial"/>
                <a:cs typeface="Arial"/>
              </a:rPr>
              <a:t>, </a:t>
            </a:r>
            <a:r>
              <a:rPr lang="en-GB" sz="1600" spc="-5" dirty="0">
                <a:latin typeface="Arial"/>
                <a:cs typeface="Arial"/>
              </a:rPr>
              <a:t>etc</a:t>
            </a:r>
            <a:endParaRPr lang="en-GB" sz="1600"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xmlns="" id="{DC537B1A-B8F2-4326-9FDD-6AD1A7A2A84F}"/>
              </a:ext>
            </a:extLst>
          </p:cNvPr>
          <p:cNvSpPr txBox="1">
            <a:spLocks/>
          </p:cNvSpPr>
          <p:nvPr/>
        </p:nvSpPr>
        <p:spPr>
          <a:xfrm>
            <a:off x="177281" y="337438"/>
            <a:ext cx="815092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366395">
              <a:spcBef>
                <a:spcPts val="95"/>
              </a:spcBef>
            </a:pPr>
            <a:r>
              <a:rPr lang="en-GB" sz="3600" dirty="0">
                <a:solidFill>
                  <a:schemeClr val="bg1"/>
                </a:solidFill>
              </a:rPr>
              <a:t>Therapeutic</a:t>
            </a:r>
            <a:r>
              <a:rPr lang="en-GB" sz="3600" spc="-75" dirty="0">
                <a:solidFill>
                  <a:schemeClr val="bg1"/>
                </a:solidFill>
              </a:rPr>
              <a:t> </a:t>
            </a:r>
            <a:r>
              <a:rPr lang="en-GB" sz="3600" dirty="0">
                <a:solidFill>
                  <a:schemeClr val="bg1"/>
                </a:solidFill>
              </a:rPr>
              <a:t>Apheresis</a:t>
            </a:r>
            <a:endParaRPr lang="en-GB" sz="3600" kern="0" spc="-5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856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1371252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8871" y="1510528"/>
            <a:ext cx="66319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u="sng" spc="-5" dirty="0">
                <a:solidFill>
                  <a:srgbClr val="C00000"/>
                </a:solidFill>
              </a:rPr>
              <a:t>Treatment</a:t>
            </a:r>
            <a:r>
              <a:rPr sz="2800" u="sng" spc="-30" dirty="0">
                <a:solidFill>
                  <a:srgbClr val="C00000"/>
                </a:solidFill>
              </a:rPr>
              <a:t> </a:t>
            </a:r>
            <a:r>
              <a:rPr sz="2800" u="sng" spc="-5" dirty="0">
                <a:solidFill>
                  <a:srgbClr val="C00000"/>
                </a:solidFill>
              </a:rPr>
              <a:t>Frequency</a:t>
            </a:r>
            <a:endParaRPr sz="2800" u="sng" dirty="0">
              <a:solidFill>
                <a:srgbClr val="C0000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48328" y="2269134"/>
            <a:ext cx="6489700" cy="2994409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50000"/>
              </a:lnSpc>
              <a:spcBef>
                <a:spcPts val="7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Acute</a:t>
            </a:r>
            <a:r>
              <a:rPr kumimoji="0" sz="1600" b="1" i="0" u="none" strike="noStrike" kern="1200" cap="none" spc="-2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disease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13384" marR="0" lvl="0" indent="-287020" algn="l" defTabSz="914400" rtl="0" eaLnBrk="1" fontAlgn="auto" latinLnBrk="0" hangingPunct="1">
              <a:lnSpc>
                <a:spcPct val="150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13384" algn="l"/>
                <a:tab pos="414020" algn="l"/>
              </a:tabLst>
              <a:defRPr/>
            </a:pP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Rapidly</a:t>
            </a:r>
            <a:r>
              <a:rPr kumimoji="0" sz="1600" b="0" i="0" u="none" strike="noStrike" kern="1200" cap="none" spc="1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progressive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13384" marR="5080" lvl="0" indent="-287020" algn="l" defTabSz="914400" rtl="0" eaLnBrk="1" fontAlgn="auto" latinLnBrk="0" hangingPunct="1">
              <a:lnSpc>
                <a:spcPct val="150000"/>
              </a:lnSpc>
              <a:spcBef>
                <a:spcPts val="575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13384" algn="l"/>
                <a:tab pos="414020" algn="l"/>
              </a:tabLst>
              <a:defRPr/>
            </a:pP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Requires frequent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treatments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(every 24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48 </a:t>
            </a:r>
            <a:r>
              <a:rPr kumimoji="0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hours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sometimes every 12</a:t>
            </a:r>
            <a:r>
              <a:rPr kumimoji="0" sz="1600" b="0" i="0" u="none" strike="noStrike" kern="1200" cap="none" spc="-2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hours</a:t>
            </a:r>
            <a:r>
              <a:rPr kumimoji="0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Chronic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disease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13384" marR="0" lvl="0" indent="-287020" algn="l" defTabSz="914400" rtl="0" eaLnBrk="1" fontAlgn="auto" latinLnBrk="0" hangingPunct="1">
              <a:lnSpc>
                <a:spcPct val="150000"/>
              </a:lnSpc>
              <a:spcBef>
                <a:spcPts val="595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13384" algn="l"/>
                <a:tab pos="414020" algn="l"/>
              </a:tabLst>
              <a:defRPr/>
            </a:pP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Slowly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progressive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13384" marR="378460" lvl="0" indent="-287020" algn="l" defTabSz="914400" rtl="0" eaLnBrk="1" fontAlgn="auto" latinLnBrk="0" hangingPunct="1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13384" algn="l"/>
                <a:tab pos="414020" algn="l"/>
              </a:tabLst>
              <a:defRPr/>
            </a:pP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Requires less frequent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treatments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(weekly </a:t>
            </a:r>
            <a:r>
              <a:rPr kumimoji="0" sz="16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or</a:t>
            </a:r>
            <a:r>
              <a:rPr kumimoji="0" sz="1600" b="0" i="0" u="none" strike="noStrike" kern="1200" cap="none" spc="-25" normalizeH="0" baseline="0" noProof="0" dirty="0" smtClean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monthly)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DC537B1A-B8F2-4326-9FDD-6AD1A7A2A84F}"/>
              </a:ext>
            </a:extLst>
          </p:cNvPr>
          <p:cNvSpPr txBox="1">
            <a:spLocks/>
          </p:cNvSpPr>
          <p:nvPr/>
        </p:nvSpPr>
        <p:spPr>
          <a:xfrm>
            <a:off x="177281" y="337438"/>
            <a:ext cx="815092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366395">
              <a:spcBef>
                <a:spcPts val="95"/>
              </a:spcBef>
            </a:pPr>
            <a:r>
              <a:rPr lang="en-GB" sz="3600" dirty="0">
                <a:solidFill>
                  <a:schemeClr val="bg1"/>
                </a:solidFill>
              </a:rPr>
              <a:t>Therapeutic</a:t>
            </a:r>
            <a:r>
              <a:rPr lang="en-GB" sz="3600" spc="-75" dirty="0">
                <a:solidFill>
                  <a:schemeClr val="bg1"/>
                </a:solidFill>
              </a:rPr>
              <a:t> </a:t>
            </a:r>
            <a:r>
              <a:rPr lang="en-GB" sz="3600" dirty="0">
                <a:solidFill>
                  <a:schemeClr val="bg1"/>
                </a:solidFill>
              </a:rPr>
              <a:t>Apheresis</a:t>
            </a:r>
            <a:endParaRPr lang="en-GB" sz="3600" kern="0" spc="-5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557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1371252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3539" y="1235299"/>
            <a:ext cx="7532793" cy="593881"/>
          </a:xfrm>
          <a:prstGeom prst="rect">
            <a:avLst/>
          </a:prstGeom>
        </p:spPr>
        <p:txBody>
          <a:bodyPr vert="horz" wrap="square" lIns="0" tIns="246761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1055"/>
              </a:spcBef>
            </a:pPr>
            <a:r>
              <a:rPr sz="2800" u="sng" spc="-5" dirty="0" smtClean="0">
                <a:solidFill>
                  <a:srgbClr val="C00000"/>
                </a:solidFill>
              </a:rPr>
              <a:t>Indication </a:t>
            </a:r>
            <a:r>
              <a:rPr sz="2800" u="sng" spc="-5" dirty="0">
                <a:solidFill>
                  <a:srgbClr val="C00000"/>
                </a:solidFill>
              </a:rPr>
              <a:t>Categories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38597" y="2063207"/>
            <a:ext cx="10815058" cy="35676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0735" marR="0" lvl="0" indent="-788670" algn="l" defTabSz="914400" rtl="0" eaLnBrk="1" fontAlgn="auto" latinLnBrk="0" hangingPunct="1">
              <a:lnSpc>
                <a:spcPct val="200000"/>
              </a:lnSpc>
              <a:spcBef>
                <a:spcPts val="100"/>
              </a:spcBef>
              <a:spcAft>
                <a:spcPts val="0"/>
              </a:spcAft>
              <a:buClr>
                <a:srgbClr val="990000"/>
              </a:buClr>
              <a:buSzPct val="75000"/>
              <a:buFont typeface="Wingdings"/>
              <a:buChar char=""/>
              <a:tabLst>
                <a:tab pos="800735" algn="l"/>
                <a:tab pos="801370" algn="l"/>
              </a:tabLst>
              <a:defRPr/>
            </a:pPr>
            <a:r>
              <a:rPr kumimoji="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Category 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I: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First </a:t>
            </a:r>
            <a:r>
              <a:rPr kumimoji="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line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therapy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–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proven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to </a:t>
            </a:r>
            <a:r>
              <a:rPr kumimoji="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be</a:t>
            </a:r>
            <a:r>
              <a:rPr kumimoji="0" b="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effective</a:t>
            </a:r>
          </a:p>
          <a:p>
            <a:pPr marL="800735" marR="1275715" lvl="0" indent="-788670" algn="l" defTabSz="914400" rtl="0" eaLnBrk="1" fontAlgn="auto" latinLnBrk="0" hangingPunct="1">
              <a:lnSpc>
                <a:spcPct val="200000"/>
              </a:lnSpc>
              <a:spcBef>
                <a:spcPts val="560"/>
              </a:spcBef>
              <a:spcAft>
                <a:spcPts val="0"/>
              </a:spcAft>
              <a:buClr>
                <a:srgbClr val="990000"/>
              </a:buClr>
              <a:buSzPct val="75000"/>
              <a:buFont typeface="Wingdings"/>
              <a:buChar char=""/>
              <a:tabLst>
                <a:tab pos="800735" algn="l"/>
                <a:tab pos="801370" algn="l"/>
              </a:tabLst>
              <a:defRPr/>
            </a:pPr>
            <a:r>
              <a:rPr kumimoji="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Category 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II: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Adjunct therapy – proven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to </a:t>
            </a:r>
            <a:r>
              <a:rPr kumimoji="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be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beneficial in some</a:t>
            </a:r>
            <a:r>
              <a:rPr kumimoji="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instances</a:t>
            </a:r>
            <a:endParaRPr lang="en-GB" dirty="0">
              <a:solidFill>
                <a:prstClr val="black"/>
              </a:solidFill>
              <a:latin typeface="Arial"/>
              <a:cs typeface="Arial"/>
            </a:endParaRPr>
          </a:p>
          <a:p>
            <a:pPr marL="800735" marR="1275715" lvl="0" indent="-788670" algn="l" defTabSz="914400" rtl="0" eaLnBrk="1" fontAlgn="auto" latinLnBrk="0" hangingPunct="1">
              <a:lnSpc>
                <a:spcPct val="200000"/>
              </a:lnSpc>
              <a:spcBef>
                <a:spcPts val="560"/>
              </a:spcBef>
              <a:spcAft>
                <a:spcPts val="0"/>
              </a:spcAft>
              <a:buClr>
                <a:srgbClr val="990000"/>
              </a:buClr>
              <a:buSzPct val="75000"/>
              <a:buFont typeface="Wingdings"/>
              <a:buChar char=""/>
              <a:tabLst>
                <a:tab pos="800735" algn="l"/>
                <a:tab pos="801370" algn="l"/>
              </a:tabLst>
              <a:defRPr/>
            </a:pPr>
            <a:r>
              <a:rPr kumimoji="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Category 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III: </a:t>
            </a:r>
            <a:r>
              <a:rPr kumimoji="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May </a:t>
            </a:r>
            <a:r>
              <a:rPr kumimoji="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be-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evidence </a:t>
            </a:r>
            <a:r>
              <a:rPr kumimoji="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conflicting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but </a:t>
            </a:r>
            <a:r>
              <a:rPr kumimoji="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there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is some suggestion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of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benefit, can </a:t>
            </a:r>
            <a:r>
              <a:rPr kumimoji="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be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considered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if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conventional therapy is</a:t>
            </a:r>
            <a:r>
              <a:rPr kumimoji="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failing</a:t>
            </a:r>
            <a:endParaRPr lang="en-GB" dirty="0">
              <a:solidFill>
                <a:prstClr val="black"/>
              </a:solidFill>
              <a:latin typeface="Arial"/>
              <a:cs typeface="Arial"/>
            </a:endParaRPr>
          </a:p>
          <a:p>
            <a:pPr marL="800735" marR="1275715" lvl="0" indent="-788670" algn="l" defTabSz="914400" rtl="0" eaLnBrk="1" fontAlgn="auto" latinLnBrk="0" hangingPunct="1">
              <a:lnSpc>
                <a:spcPct val="200000"/>
              </a:lnSpc>
              <a:spcBef>
                <a:spcPts val="560"/>
              </a:spcBef>
              <a:spcAft>
                <a:spcPts val="0"/>
              </a:spcAft>
              <a:buClr>
                <a:srgbClr val="990000"/>
              </a:buClr>
              <a:buSzPct val="75000"/>
              <a:buFont typeface="Wingdings"/>
              <a:buChar char=""/>
              <a:tabLst>
                <a:tab pos="800735" algn="l"/>
                <a:tab pos="801370" algn="l"/>
              </a:tabLst>
              <a:defRPr/>
            </a:pPr>
            <a:r>
              <a:rPr kumimoji="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Category 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IV: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Lack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of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evidence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that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therapeutic  apheresis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is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beneficial, anecdotal experiences have  been</a:t>
            </a:r>
            <a:r>
              <a:rPr kumimoji="0" lang="en-GB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discouraging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xmlns="" id="{DC537B1A-B8F2-4326-9FDD-6AD1A7A2A84F}"/>
              </a:ext>
            </a:extLst>
          </p:cNvPr>
          <p:cNvSpPr txBox="1">
            <a:spLocks/>
          </p:cNvSpPr>
          <p:nvPr/>
        </p:nvSpPr>
        <p:spPr>
          <a:xfrm>
            <a:off x="177281" y="337438"/>
            <a:ext cx="815092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366395">
              <a:spcBef>
                <a:spcPts val="95"/>
              </a:spcBef>
            </a:pPr>
            <a:r>
              <a:rPr lang="en-GB" sz="3600" dirty="0">
                <a:solidFill>
                  <a:schemeClr val="bg1"/>
                </a:solidFill>
              </a:rPr>
              <a:t>Therapeutic</a:t>
            </a:r>
            <a:r>
              <a:rPr lang="en-GB" sz="3600" spc="-75" dirty="0">
                <a:solidFill>
                  <a:schemeClr val="bg1"/>
                </a:solidFill>
              </a:rPr>
              <a:t> </a:t>
            </a:r>
            <a:r>
              <a:rPr lang="en-GB" sz="3600" dirty="0">
                <a:solidFill>
                  <a:schemeClr val="bg1"/>
                </a:solidFill>
              </a:rPr>
              <a:t>Apheresis</a:t>
            </a:r>
            <a:endParaRPr lang="en-GB" sz="3600" kern="0" spc="-5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156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0" y="56849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355600" lvl="0" indent="-342900">
              <a:lnSpc>
                <a:spcPct val="150000"/>
              </a:lnSpc>
              <a:spcBef>
                <a:spcPts val="309"/>
              </a:spcBef>
              <a:buClr>
                <a:srgbClr val="990000"/>
              </a:buClr>
              <a:buSzPct val="74074"/>
              <a:buFont typeface="Wingdings"/>
              <a:buChar char=""/>
              <a:tabLst>
                <a:tab pos="354965" algn="l"/>
                <a:tab pos="355600" algn="l"/>
              </a:tabLst>
              <a:defRPr/>
            </a:pPr>
            <a:r>
              <a:rPr lang="en-GB" i="1">
                <a:solidFill>
                  <a:prstClr val="black"/>
                </a:solidFill>
                <a:latin typeface="Arial"/>
                <a:cs typeface="Arial"/>
              </a:rPr>
              <a:t>Others:</a:t>
            </a:r>
            <a:endParaRPr lang="en-GB" i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" y="1371251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0329" y="2537608"/>
            <a:ext cx="5056094" cy="2198037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756285" marR="0" lvl="1" indent="-287020" algn="l" defTabSz="914400" rtl="0" eaLnBrk="1" fontAlgn="auto" latinLnBrk="0" hangingPunct="1">
              <a:lnSpc>
                <a:spcPct val="150000"/>
              </a:lnSpc>
              <a:spcBef>
                <a:spcPts val="270"/>
              </a:spcBef>
              <a:spcAft>
                <a:spcPts val="0"/>
              </a:spcAft>
              <a:buClr>
                <a:srgbClr val="666699"/>
              </a:buClr>
              <a:buSzPct val="63636"/>
              <a:buFont typeface="Wingdings"/>
              <a:buChar char=""/>
              <a:tabLst>
                <a:tab pos="756285" algn="l"/>
                <a:tab pos="756920" algn="l"/>
              </a:tabLst>
              <a:defRPr/>
            </a:pPr>
            <a:r>
              <a:rPr kumimoji="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Sickle cell disease :</a:t>
            </a:r>
            <a:endParaRPr kumimoji="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155700" marR="0" lvl="2" indent="-229235" algn="l" defTabSz="914400" rtl="0" eaLnBrk="1" fontAlgn="auto" latinLnBrk="0" hangingPunct="1">
              <a:lnSpc>
                <a:spcPct val="150000"/>
              </a:lnSpc>
              <a:spcBef>
                <a:spcPts val="250"/>
              </a:spcBef>
              <a:spcAft>
                <a:spcPts val="0"/>
              </a:spcAft>
              <a:buClr>
                <a:srgbClr val="999900"/>
              </a:buClr>
              <a:buSzPct val="55000"/>
              <a:buFont typeface="Wingdings"/>
              <a:buChar char=""/>
              <a:tabLst>
                <a:tab pos="1156335" algn="l"/>
              </a:tabLst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Acute chest</a:t>
            </a:r>
            <a:r>
              <a:rPr kumimoji="0" b="0" i="1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syndrome</a:t>
            </a:r>
          </a:p>
          <a:p>
            <a:pPr marL="1155700" marR="0" lvl="2" indent="-229235" algn="l" defTabSz="914400" rtl="0" eaLnBrk="1" fontAlgn="auto" latinLnBrk="0" hangingPunct="1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999900"/>
              </a:buClr>
              <a:buSzPct val="55000"/>
              <a:buFont typeface="Wingdings"/>
              <a:buChar char=""/>
              <a:tabLst>
                <a:tab pos="1156335" algn="l"/>
              </a:tabLst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Stroke: prevention and</a:t>
            </a:r>
            <a:r>
              <a:rPr kumimoji="0" b="0" i="1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treatment</a:t>
            </a:r>
          </a:p>
          <a:p>
            <a:pPr marL="1155700" marR="0" lvl="2" indent="-229235" algn="l" defTabSz="914400" rtl="0" eaLnBrk="1" fontAlgn="auto" latinLnBrk="0" hangingPunct="1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999900"/>
              </a:buClr>
              <a:buSzPct val="55000"/>
              <a:buFont typeface="Wingdings"/>
              <a:buChar char=""/>
              <a:tabLst>
                <a:tab pos="1156335" algn="l"/>
              </a:tabLst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Persistent</a:t>
            </a:r>
            <a:r>
              <a:rPr kumimoji="0" b="0" i="1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priapism</a:t>
            </a:r>
          </a:p>
          <a:p>
            <a:pPr marL="1155700" marR="0" lvl="2" indent="-229235" algn="l" defTabSz="914400" rtl="0" eaLnBrk="1" fontAlgn="auto" latinLnBrk="0" hangingPunct="1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999900"/>
              </a:buClr>
              <a:buSzPct val="55000"/>
              <a:buFont typeface="Wingdings"/>
              <a:buChar char=""/>
              <a:tabLst>
                <a:tab pos="1156335" algn="l"/>
              </a:tabLst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Intractable pain</a:t>
            </a:r>
            <a:r>
              <a:rPr kumimoji="0" b="0" i="1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crisis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2825EEC-BA5C-4D8A-933C-8507D11839B2}"/>
              </a:ext>
            </a:extLst>
          </p:cNvPr>
          <p:cNvSpPr/>
          <p:nvPr/>
        </p:nvSpPr>
        <p:spPr>
          <a:xfrm>
            <a:off x="6095999" y="2495438"/>
            <a:ext cx="5818095" cy="32957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756285" lvl="1" indent="-287020">
              <a:lnSpc>
                <a:spcPct val="150000"/>
              </a:lnSpc>
              <a:spcBef>
                <a:spcPts val="275"/>
              </a:spcBef>
              <a:buClr>
                <a:srgbClr val="666699"/>
              </a:buClr>
              <a:buSzPct val="63636"/>
              <a:buFont typeface="Wingdings"/>
              <a:buChar char=""/>
              <a:tabLst>
                <a:tab pos="756285" algn="l"/>
                <a:tab pos="756920" algn="l"/>
              </a:tabLst>
              <a:defRPr/>
            </a:pPr>
            <a:r>
              <a:rPr lang="en-GB" i="1" spc="-5" dirty="0">
                <a:solidFill>
                  <a:prstClr val="black"/>
                </a:solidFill>
                <a:latin typeface="Arial"/>
                <a:cs typeface="Arial"/>
              </a:rPr>
              <a:t>Protozoa infections: malaria,</a:t>
            </a:r>
            <a:r>
              <a:rPr lang="en-GB" i="1" spc="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GB" i="1" spc="-5" dirty="0">
                <a:solidFill>
                  <a:prstClr val="black"/>
                </a:solidFill>
                <a:latin typeface="Arial"/>
                <a:cs typeface="Arial"/>
              </a:rPr>
              <a:t>babesia</a:t>
            </a:r>
            <a:endParaRPr lang="en-GB" i="1" dirty="0">
              <a:solidFill>
                <a:prstClr val="black"/>
              </a:solidFill>
              <a:latin typeface="Arial"/>
              <a:cs typeface="Arial"/>
            </a:endParaRPr>
          </a:p>
          <a:p>
            <a:pPr marL="756285" lvl="1" indent="-287020">
              <a:lnSpc>
                <a:spcPct val="150000"/>
              </a:lnSpc>
              <a:spcBef>
                <a:spcPts val="260"/>
              </a:spcBef>
              <a:buClr>
                <a:srgbClr val="666699"/>
              </a:buClr>
              <a:buSzPct val="63636"/>
              <a:buFont typeface="Wingdings"/>
              <a:buChar char=""/>
              <a:tabLst>
                <a:tab pos="756285" algn="l"/>
                <a:tab pos="756920" algn="l"/>
              </a:tabLst>
              <a:defRPr/>
            </a:pPr>
            <a:r>
              <a:rPr lang="en-GB" i="1" spc="-5" dirty="0">
                <a:solidFill>
                  <a:prstClr val="black"/>
                </a:solidFill>
                <a:latin typeface="Arial"/>
                <a:cs typeface="Arial"/>
              </a:rPr>
              <a:t>Pre-op exchange for sickle cell</a:t>
            </a:r>
            <a:r>
              <a:rPr lang="en-GB" i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GB" i="1" spc="-5" dirty="0">
                <a:solidFill>
                  <a:prstClr val="black"/>
                </a:solidFill>
                <a:latin typeface="Arial"/>
                <a:cs typeface="Arial"/>
              </a:rPr>
              <a:t>patients</a:t>
            </a:r>
            <a:endParaRPr lang="en-GB" i="1" dirty="0">
              <a:solidFill>
                <a:prstClr val="black"/>
              </a:solidFill>
              <a:latin typeface="Arial"/>
              <a:cs typeface="Arial"/>
            </a:endParaRPr>
          </a:p>
          <a:p>
            <a:pPr marL="756285" lvl="1" indent="-287020">
              <a:lnSpc>
                <a:spcPct val="150000"/>
              </a:lnSpc>
              <a:spcBef>
                <a:spcPts val="265"/>
              </a:spcBef>
              <a:buClr>
                <a:srgbClr val="666699"/>
              </a:buClr>
              <a:buSzPct val="63636"/>
              <a:buFont typeface="Wingdings"/>
              <a:buChar char=""/>
              <a:tabLst>
                <a:tab pos="756285" algn="l"/>
                <a:tab pos="756920" algn="l"/>
              </a:tabLst>
              <a:defRPr/>
            </a:pPr>
            <a:r>
              <a:rPr lang="en-GB" i="1" spc="-5" dirty="0">
                <a:solidFill>
                  <a:prstClr val="black"/>
                </a:solidFill>
                <a:latin typeface="Arial"/>
                <a:cs typeface="Arial"/>
              </a:rPr>
              <a:t>Rh - young female who received Rh+</a:t>
            </a:r>
            <a:r>
              <a:rPr lang="en-GB" i="1" spc="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GB" i="1" spc="-5" dirty="0">
                <a:solidFill>
                  <a:prstClr val="black"/>
                </a:solidFill>
                <a:latin typeface="Arial"/>
                <a:cs typeface="Arial"/>
              </a:rPr>
              <a:t>RBCs</a:t>
            </a:r>
          </a:p>
          <a:p>
            <a:pPr marL="756285" lvl="1" indent="-287020">
              <a:lnSpc>
                <a:spcPct val="150000"/>
              </a:lnSpc>
              <a:spcBef>
                <a:spcPts val="645"/>
              </a:spcBef>
              <a:buClr>
                <a:srgbClr val="666699"/>
              </a:buClr>
              <a:buSzPct val="65384"/>
              <a:buFont typeface="Wingdings"/>
              <a:buChar char=""/>
              <a:tabLst>
                <a:tab pos="756920" algn="l"/>
              </a:tabLst>
              <a:defRPr/>
            </a:pPr>
            <a:r>
              <a:rPr lang="en-GB" i="1" dirty="0">
                <a:solidFill>
                  <a:prstClr val="black"/>
                </a:solidFill>
                <a:latin typeface="Arial"/>
                <a:cs typeface="Arial"/>
              </a:rPr>
              <a:t>Progressive</a:t>
            </a:r>
            <a:r>
              <a:rPr lang="en-GB" i="1" spc="-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GB" i="1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</a:p>
          <a:p>
            <a:pPr marL="756285" lvl="1" indent="-287020">
              <a:lnSpc>
                <a:spcPct val="150000"/>
              </a:lnSpc>
              <a:spcBef>
                <a:spcPts val="625"/>
              </a:spcBef>
              <a:buClr>
                <a:srgbClr val="666699"/>
              </a:buClr>
              <a:buSzPct val="65384"/>
              <a:buFont typeface="Wingdings"/>
              <a:buChar char=""/>
              <a:tabLst>
                <a:tab pos="756920" algn="l"/>
              </a:tabLst>
              <a:defRPr/>
            </a:pPr>
            <a:r>
              <a:rPr lang="en-GB" i="1" dirty="0">
                <a:solidFill>
                  <a:prstClr val="black"/>
                </a:solidFill>
                <a:latin typeface="Arial"/>
                <a:cs typeface="Arial"/>
              </a:rPr>
              <a:t>Polymyositis</a:t>
            </a:r>
          </a:p>
          <a:p>
            <a:pPr marL="756285" lvl="1" indent="-287020">
              <a:lnSpc>
                <a:spcPct val="150000"/>
              </a:lnSpc>
              <a:spcBef>
                <a:spcPts val="625"/>
              </a:spcBef>
              <a:buClr>
                <a:srgbClr val="666699"/>
              </a:buClr>
              <a:buSzPct val="65384"/>
              <a:buFont typeface="Wingdings"/>
              <a:buChar char=""/>
              <a:tabLst>
                <a:tab pos="756920" algn="l"/>
              </a:tabLst>
              <a:defRPr/>
            </a:pPr>
            <a:r>
              <a:rPr lang="en-GB" i="1" dirty="0">
                <a:solidFill>
                  <a:prstClr val="black"/>
                </a:solidFill>
                <a:latin typeface="Arial"/>
                <a:cs typeface="Arial"/>
              </a:rPr>
              <a:t>Dermatomyositis</a:t>
            </a:r>
          </a:p>
          <a:p>
            <a:pPr marL="756285" lvl="1" indent="-287020">
              <a:lnSpc>
                <a:spcPct val="150000"/>
              </a:lnSpc>
              <a:spcBef>
                <a:spcPts val="265"/>
              </a:spcBef>
              <a:buClr>
                <a:srgbClr val="666699"/>
              </a:buClr>
              <a:buSzPct val="63636"/>
              <a:buFont typeface="Wingdings"/>
              <a:buChar char=""/>
              <a:tabLst>
                <a:tab pos="756285" algn="l"/>
                <a:tab pos="756920" algn="l"/>
              </a:tabLst>
              <a:defRPr/>
            </a:pPr>
            <a:endParaRPr lang="en-GB" i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E5C73196-3BD1-4380-BDDB-EA9F6C516A1C}"/>
              </a:ext>
            </a:extLst>
          </p:cNvPr>
          <p:cNvSpPr/>
          <p:nvPr/>
        </p:nvSpPr>
        <p:spPr>
          <a:xfrm>
            <a:off x="6061800" y="1937885"/>
            <a:ext cx="2266326" cy="496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lvl="0">
              <a:lnSpc>
                <a:spcPct val="150000"/>
              </a:lnSpc>
              <a:spcBef>
                <a:spcPts val="725"/>
              </a:spcBef>
              <a:buClr>
                <a:srgbClr val="990000"/>
              </a:buClr>
              <a:buSzPct val="74193"/>
              <a:tabLst>
                <a:tab pos="355600" algn="l"/>
              </a:tabLst>
              <a:defRPr/>
            </a:pPr>
            <a:r>
              <a:rPr lang="en-GB" sz="2000" b="1" i="1" spc="-5" dirty="0">
                <a:solidFill>
                  <a:srgbClr val="C00000"/>
                </a:solidFill>
                <a:latin typeface="Arial"/>
                <a:cs typeface="Arial"/>
              </a:rPr>
              <a:t>Other Categories</a:t>
            </a:r>
            <a:endParaRPr lang="en-GB" sz="2000" b="1" i="1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xmlns="" id="{2493BD06-3618-4CF8-8E13-863A2BD4F08B}"/>
              </a:ext>
            </a:extLst>
          </p:cNvPr>
          <p:cNvSpPr txBox="1"/>
          <p:nvPr/>
        </p:nvSpPr>
        <p:spPr>
          <a:xfrm>
            <a:off x="177281" y="4818153"/>
            <a:ext cx="4607858" cy="1510029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756285" marR="0" lvl="1" indent="-287020" algn="l" defTabSz="914400" rtl="0" eaLnBrk="1" fontAlgn="auto" latinLnBrk="0" hangingPunct="1">
              <a:lnSpc>
                <a:spcPct val="150000"/>
              </a:lnSpc>
              <a:spcBef>
                <a:spcPts val="645"/>
              </a:spcBef>
              <a:spcAft>
                <a:spcPts val="0"/>
              </a:spcAft>
              <a:buClr>
                <a:srgbClr val="666699"/>
              </a:buClr>
              <a:buSzPct val="65384"/>
              <a:buFont typeface="Wingdings"/>
              <a:buChar char=""/>
              <a:tabLst>
                <a:tab pos="756920" algn="l"/>
              </a:tabLst>
              <a:defRPr/>
            </a:pPr>
            <a:r>
              <a:rPr kumimoji="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Hyperleukocytosis</a:t>
            </a:r>
          </a:p>
          <a:p>
            <a:pPr marL="756285" marR="0" lvl="1" indent="-287020" algn="l" defTabSz="914400" rtl="0" eaLnBrk="1" fontAlgn="auto" latinLnBrk="0" hangingPunct="1">
              <a:lnSpc>
                <a:spcPct val="150000"/>
              </a:lnSpc>
              <a:spcBef>
                <a:spcPts val="625"/>
              </a:spcBef>
              <a:spcAft>
                <a:spcPts val="0"/>
              </a:spcAft>
              <a:buClr>
                <a:srgbClr val="666699"/>
              </a:buClr>
              <a:buSzPct val="65384"/>
              <a:buFont typeface="Wingdings"/>
              <a:buChar char=""/>
              <a:tabLst>
                <a:tab pos="756920" algn="l"/>
              </a:tabLst>
              <a:defRPr/>
            </a:pPr>
            <a:r>
              <a:rPr kumimoji="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Thrombocytosis</a:t>
            </a:r>
            <a:endParaRPr kumimoji="0" lang="en-GB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756285" lvl="1" indent="-287020">
              <a:lnSpc>
                <a:spcPct val="150000"/>
              </a:lnSpc>
              <a:spcBef>
                <a:spcPts val="625"/>
              </a:spcBef>
              <a:buClr>
                <a:srgbClr val="666699"/>
              </a:buClr>
              <a:buSzPct val="65384"/>
              <a:buFont typeface="Wingdings"/>
              <a:buChar char=""/>
              <a:tabLst>
                <a:tab pos="756920" algn="l"/>
              </a:tabLst>
              <a:defRPr/>
            </a:pPr>
            <a:r>
              <a:rPr lang="en-GB" b="1" i="1" dirty="0"/>
              <a:t>Extra Corporeal Photopheresis</a:t>
            </a:r>
            <a:endParaRPr kumimoji="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622D5AC-2508-45DE-B64D-9D9D0EBF2BB8}"/>
              </a:ext>
            </a:extLst>
          </p:cNvPr>
          <p:cNvSpPr/>
          <p:nvPr/>
        </p:nvSpPr>
        <p:spPr>
          <a:xfrm>
            <a:off x="318138" y="2107511"/>
            <a:ext cx="1448473" cy="496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lvl="0">
              <a:lnSpc>
                <a:spcPct val="150000"/>
              </a:lnSpc>
              <a:spcBef>
                <a:spcPts val="855"/>
              </a:spcBef>
              <a:buClr>
                <a:srgbClr val="990000"/>
              </a:buClr>
              <a:buSzPct val="74193"/>
              <a:tabLst>
                <a:tab pos="355600" algn="l"/>
              </a:tabLst>
              <a:defRPr/>
            </a:pPr>
            <a:r>
              <a:rPr lang="en-GB" sz="2000" b="1" i="1" spc="-5" dirty="0">
                <a:solidFill>
                  <a:srgbClr val="C00000"/>
                </a:solidFill>
                <a:latin typeface="Arial"/>
                <a:cs typeface="Arial"/>
              </a:rPr>
              <a:t>Category</a:t>
            </a:r>
            <a:r>
              <a:rPr lang="en-GB" sz="2000" b="1" i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GB" sz="2000" b="1" i="1" spc="-5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endParaRPr lang="en-GB" sz="2000" b="1" i="1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xmlns="" id="{32318ACC-0F8F-4AE6-BAFE-CA94712FEF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8138" y="1460573"/>
            <a:ext cx="8934002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400" i="1" u="sng" dirty="0">
                <a:solidFill>
                  <a:srgbClr val="C00000"/>
                </a:solidFill>
              </a:rPr>
              <a:t>Indications </a:t>
            </a:r>
            <a:r>
              <a:rPr sz="2400" i="1" u="sng" spc="-5" dirty="0">
                <a:solidFill>
                  <a:srgbClr val="C00000"/>
                </a:solidFill>
              </a:rPr>
              <a:t>Cell </a:t>
            </a:r>
            <a:r>
              <a:rPr lang="en-US" sz="2400" i="1" u="sng" spc="-5" dirty="0" smtClean="0">
                <a:solidFill>
                  <a:srgbClr val="C00000"/>
                </a:solidFill>
              </a:rPr>
              <a:t>Exchange</a:t>
            </a:r>
            <a:endParaRPr sz="2400" i="1" u="sng" spc="-5" dirty="0">
              <a:solidFill>
                <a:srgbClr val="C00000"/>
              </a:solidFill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xmlns="" id="{DC537B1A-B8F2-4326-9FDD-6AD1A7A2A84F}"/>
              </a:ext>
            </a:extLst>
          </p:cNvPr>
          <p:cNvSpPr txBox="1">
            <a:spLocks/>
          </p:cNvSpPr>
          <p:nvPr/>
        </p:nvSpPr>
        <p:spPr>
          <a:xfrm>
            <a:off x="177281" y="337438"/>
            <a:ext cx="815092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366395">
              <a:spcBef>
                <a:spcPts val="95"/>
              </a:spcBef>
            </a:pPr>
            <a:r>
              <a:rPr lang="en-GB" sz="3600" dirty="0">
                <a:solidFill>
                  <a:schemeClr val="bg1"/>
                </a:solidFill>
              </a:rPr>
              <a:t>Therapeutic</a:t>
            </a:r>
            <a:r>
              <a:rPr lang="en-GB" sz="3600" spc="-75" dirty="0">
                <a:solidFill>
                  <a:schemeClr val="bg1"/>
                </a:solidFill>
              </a:rPr>
              <a:t> </a:t>
            </a:r>
            <a:r>
              <a:rPr lang="en-GB" sz="3600" dirty="0">
                <a:solidFill>
                  <a:schemeClr val="bg1"/>
                </a:solidFill>
              </a:rPr>
              <a:t>Apheresis</a:t>
            </a:r>
            <a:endParaRPr lang="en-GB" sz="3600" kern="0" spc="-5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227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1371252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6298" y="1324325"/>
            <a:ext cx="8081895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400" i="1" dirty="0">
                <a:solidFill>
                  <a:srgbClr val="C00000"/>
                </a:solidFill>
              </a:rPr>
              <a:t>Indications for</a:t>
            </a:r>
            <a:r>
              <a:rPr sz="2400" i="1" spc="-125" dirty="0">
                <a:solidFill>
                  <a:srgbClr val="C00000"/>
                </a:solidFill>
              </a:rPr>
              <a:t> </a:t>
            </a:r>
            <a:r>
              <a:rPr sz="2400" i="1" dirty="0">
                <a:solidFill>
                  <a:srgbClr val="C00000"/>
                </a:solidFill>
              </a:rPr>
              <a:t>TPE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6492" y="2231071"/>
            <a:ext cx="9366095" cy="38041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990000"/>
              </a:buClr>
              <a:buSzPct val="74074"/>
              <a:buFont typeface="Wingdings"/>
              <a:buChar char=""/>
              <a:tabLst>
                <a:tab pos="354965" algn="l"/>
                <a:tab pos="355600" algn="l"/>
              </a:tabLst>
              <a:defRPr/>
            </a:pPr>
            <a:r>
              <a:rPr kumimoji="0" sz="16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Guillain Barre</a:t>
            </a:r>
            <a:r>
              <a:rPr kumimoji="0" sz="1600" b="1" i="1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Syndrome</a:t>
            </a:r>
          </a:p>
          <a:p>
            <a:pPr marL="355600" marR="1375410" lvl="0" indent="-342900" algn="l" defTabSz="914400" rtl="0" eaLnBrk="1" fontAlgn="auto" latinLnBrk="0" hangingPunct="1">
              <a:lnSpc>
                <a:spcPct val="150000"/>
              </a:lnSpc>
              <a:spcBef>
                <a:spcPts val="645"/>
              </a:spcBef>
              <a:spcAft>
                <a:spcPts val="0"/>
              </a:spcAft>
              <a:buClr>
                <a:srgbClr val="990000"/>
              </a:buClr>
              <a:buSzPct val="74074"/>
              <a:buFont typeface="Wingdings"/>
              <a:buChar char=""/>
              <a:tabLst>
                <a:tab pos="354965" algn="l"/>
                <a:tab pos="355600" algn="l"/>
              </a:tabLst>
              <a:defRPr/>
            </a:pPr>
            <a:r>
              <a:rPr kumimoji="0" sz="16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Chronic </a:t>
            </a:r>
            <a:r>
              <a:rPr kumimoji="0" lang="en-GB" sz="16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ID </a:t>
            </a:r>
            <a:r>
              <a:rPr kumimoji="0" sz="16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polyneuropathy</a:t>
            </a:r>
            <a:r>
              <a:rPr kumimoji="0" sz="1600" b="1" i="1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endParaRPr kumimoji="0" lang="en-GB" sz="1600" b="1" i="1" u="none" strike="noStrike" kern="1200" cap="none" spc="-3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55600" marR="1375410" lvl="0" indent="-342900" algn="l" defTabSz="914400" rtl="0" eaLnBrk="1" fontAlgn="auto" latinLnBrk="0" hangingPunct="1">
              <a:lnSpc>
                <a:spcPct val="150000"/>
              </a:lnSpc>
              <a:spcBef>
                <a:spcPts val="645"/>
              </a:spcBef>
              <a:spcAft>
                <a:spcPts val="0"/>
              </a:spcAft>
              <a:buClr>
                <a:srgbClr val="990000"/>
              </a:buClr>
              <a:buSzPct val="74074"/>
              <a:buFont typeface="Wingdings"/>
              <a:buChar char=""/>
              <a:tabLst>
                <a:tab pos="354965" algn="l"/>
                <a:tab pos="355600" algn="l"/>
              </a:tabLst>
              <a:defRPr/>
            </a:pPr>
            <a:r>
              <a:rPr kumimoji="0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Myasthenia</a:t>
            </a:r>
            <a:r>
              <a:rPr kumimoji="0" sz="1600" b="1" i="1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gravis</a:t>
            </a:r>
          </a:p>
          <a:p>
            <a:pPr marL="3556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ct val="74074"/>
              <a:buFont typeface="Wingdings"/>
              <a:buChar char=""/>
              <a:tabLst>
                <a:tab pos="354965" algn="l"/>
                <a:tab pos="355600" algn="l"/>
              </a:tabLst>
              <a:defRPr/>
            </a:pPr>
            <a:r>
              <a:rPr kumimoji="0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Goodpasture’s</a:t>
            </a:r>
          </a:p>
          <a:p>
            <a:pPr marL="3556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ct val="74074"/>
              <a:buFont typeface="Wingdings"/>
              <a:buChar char=""/>
              <a:tabLst>
                <a:tab pos="354965" algn="l"/>
                <a:tab pos="355600" algn="l"/>
              </a:tabLst>
              <a:defRPr/>
            </a:pPr>
            <a:r>
              <a:rPr kumimoji="0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Post-transfusion</a:t>
            </a:r>
            <a:r>
              <a:rPr kumimoji="0" sz="1600" b="1" i="1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purpura</a:t>
            </a:r>
            <a:endParaRPr kumimoji="0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55600" marR="5080" lvl="0" indent="-342900" algn="l" defTabSz="914400" rtl="0" eaLnBrk="1" fontAlgn="auto" latinLnBrk="0" hangingPunct="1">
              <a:lnSpc>
                <a:spcPct val="150000"/>
              </a:lnSpc>
              <a:spcBef>
                <a:spcPts val="650"/>
              </a:spcBef>
              <a:spcAft>
                <a:spcPts val="0"/>
              </a:spcAft>
              <a:buClr>
                <a:srgbClr val="990000"/>
              </a:buClr>
              <a:buSzPct val="74074"/>
              <a:buFont typeface="Wingdings"/>
              <a:buChar char=""/>
              <a:tabLst>
                <a:tab pos="354965" algn="l"/>
                <a:tab pos="355600" algn="l"/>
              </a:tabLst>
              <a:defRPr/>
            </a:pPr>
            <a:r>
              <a:rPr kumimoji="0" sz="16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Refsum’s disease </a:t>
            </a:r>
            <a:endParaRPr kumimoji="0" lang="en-GB" sz="1600" b="1" i="1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55600" marR="5080" lvl="0" indent="-342900" algn="l" defTabSz="914400" rtl="0" eaLnBrk="1" fontAlgn="auto" latinLnBrk="0" hangingPunct="1">
              <a:lnSpc>
                <a:spcPct val="150000"/>
              </a:lnSpc>
              <a:spcBef>
                <a:spcPts val="650"/>
              </a:spcBef>
              <a:spcAft>
                <a:spcPts val="0"/>
              </a:spcAft>
              <a:buClr>
                <a:srgbClr val="990000"/>
              </a:buClr>
              <a:buSzPct val="74074"/>
              <a:buFont typeface="Wingdings"/>
              <a:buChar char=""/>
              <a:tabLst>
                <a:tab pos="354965" algn="l"/>
                <a:tab pos="355600" algn="l"/>
              </a:tabLst>
              <a:defRPr/>
            </a:pPr>
            <a:r>
              <a:rPr kumimoji="0" sz="1600" b="1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TTP</a:t>
            </a:r>
            <a:endParaRPr kumimoji="0" lang="en-GB" sz="1600" b="1" i="1" u="none" strike="noStrike" kern="1200" cap="none" spc="-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55600" marR="5080" lvl="0" indent="-342900">
              <a:lnSpc>
                <a:spcPct val="150000"/>
              </a:lnSpc>
              <a:spcBef>
                <a:spcPts val="650"/>
              </a:spcBef>
              <a:buClr>
                <a:srgbClr val="990000"/>
              </a:buClr>
              <a:buSzPct val="74074"/>
              <a:buFont typeface="Wingdings"/>
              <a:buChar char=""/>
              <a:tabLst>
                <a:tab pos="354965" algn="l"/>
                <a:tab pos="355600" algn="l"/>
              </a:tabLst>
              <a:defRPr/>
            </a:pPr>
            <a:r>
              <a:rPr lang="en-GB" sz="1600" b="1" i="1" dirty="0"/>
              <a:t>Familial hypercholesterolemia</a:t>
            </a:r>
          </a:p>
          <a:p>
            <a:pPr marL="355600" marR="5080" lvl="0" indent="-342900">
              <a:lnSpc>
                <a:spcPct val="150000"/>
              </a:lnSpc>
              <a:spcBef>
                <a:spcPts val="650"/>
              </a:spcBef>
              <a:buClr>
                <a:srgbClr val="990000"/>
              </a:buClr>
              <a:buSzPct val="74074"/>
              <a:buFont typeface="Wingdings"/>
              <a:buChar char=""/>
              <a:tabLst>
                <a:tab pos="354965" algn="l"/>
                <a:tab pos="355600" algn="l"/>
              </a:tabLst>
              <a:defRPr/>
            </a:pPr>
            <a:r>
              <a:rPr kumimoji="0" lang="en-GB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Sezary Syndrome</a:t>
            </a:r>
            <a:endParaRPr kumimoji="0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xmlns="" id="{072F6060-9B07-4F5A-A8A6-877DD66C3779}"/>
              </a:ext>
            </a:extLst>
          </p:cNvPr>
          <p:cNvSpPr txBox="1"/>
          <p:nvPr/>
        </p:nvSpPr>
        <p:spPr>
          <a:xfrm>
            <a:off x="5809314" y="2201082"/>
            <a:ext cx="5037791" cy="37800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355600" marR="0" lvl="0" indent="-342900" algn="l" defTabSz="914400" rtl="0" eaLnBrk="1" fontAlgn="auto" latinLnBrk="0" hangingPunct="1">
              <a:lnSpc>
                <a:spcPct val="170000"/>
              </a:lnSpc>
              <a:spcBef>
                <a:spcPts val="100"/>
              </a:spcBef>
              <a:spcAft>
                <a:spcPts val="0"/>
              </a:spcAft>
              <a:buClr>
                <a:schemeClr val="tx1"/>
              </a:buClr>
              <a:buSzPct val="74074"/>
              <a:buFont typeface="Wingdings"/>
              <a:buChar char=""/>
              <a:tabLst>
                <a:tab pos="354965" algn="l"/>
                <a:tab pos="355600" algn="l"/>
              </a:tabLst>
              <a:defRPr/>
            </a:pPr>
            <a:r>
              <a:rPr kumimoji="0" sz="16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Rheumatoid</a:t>
            </a:r>
            <a:r>
              <a:rPr kumimoji="0" sz="1600" b="0" i="1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arthritis</a:t>
            </a:r>
          </a:p>
          <a:p>
            <a:pPr marL="355600" marR="0" lvl="0" indent="-34290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4074"/>
              <a:buFont typeface="Wingdings"/>
              <a:buChar char=""/>
              <a:tabLst>
                <a:tab pos="354965" algn="l"/>
                <a:tab pos="355600" algn="l"/>
              </a:tabLst>
              <a:defRPr/>
            </a:pPr>
            <a:r>
              <a:rPr kumimoji="0" sz="16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Major </a:t>
            </a:r>
            <a:r>
              <a:rPr kumimoji="0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ABO </a:t>
            </a:r>
            <a:r>
              <a:rPr kumimoji="0" sz="16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incompatible marrow</a:t>
            </a:r>
            <a:r>
              <a:rPr kumimoji="0" sz="1600" b="0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transplant</a:t>
            </a:r>
          </a:p>
          <a:p>
            <a:pPr marL="355600" marR="0" lvl="0" indent="-34290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4074"/>
              <a:buFont typeface="Wingdings"/>
              <a:buChar char=""/>
              <a:tabLst>
                <a:tab pos="354965" algn="l"/>
                <a:tab pos="355600" algn="l"/>
              </a:tabLst>
              <a:defRPr/>
            </a:pPr>
            <a:r>
              <a:rPr kumimoji="0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Presensitization to </a:t>
            </a:r>
            <a:r>
              <a:rPr kumimoji="0" sz="16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solid organ</a:t>
            </a:r>
            <a:r>
              <a:rPr kumimoji="0" sz="1600" b="0" i="1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graft</a:t>
            </a:r>
          </a:p>
          <a:p>
            <a:pPr marL="355600" marR="0" lvl="0" indent="-34290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4074"/>
              <a:buFont typeface="Wingdings"/>
              <a:buChar char=""/>
              <a:tabLst>
                <a:tab pos="354965" algn="l"/>
                <a:tab pos="355600" algn="l"/>
              </a:tabLst>
              <a:defRPr/>
            </a:pPr>
            <a:r>
              <a:rPr kumimoji="0" sz="16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Cryoglobulinemia</a:t>
            </a:r>
            <a:endParaRPr kumimoji="0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4074"/>
              <a:buFont typeface="Wingdings"/>
              <a:buChar char=""/>
              <a:tabLst>
                <a:tab pos="354965" algn="l"/>
                <a:tab pos="355600" algn="l"/>
              </a:tabLst>
              <a:defRPr/>
            </a:pPr>
            <a:r>
              <a:rPr kumimoji="0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ITP</a:t>
            </a:r>
          </a:p>
          <a:p>
            <a:pPr marL="355600" marR="0" lvl="0" indent="-34290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4074"/>
              <a:buFont typeface="Wingdings"/>
              <a:buChar char=""/>
              <a:tabLst>
                <a:tab pos="354965" algn="l"/>
                <a:tab pos="355600" algn="l"/>
              </a:tabLst>
              <a:defRPr/>
            </a:pPr>
            <a:r>
              <a:rPr kumimoji="0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Aplastic</a:t>
            </a:r>
            <a:r>
              <a:rPr kumimoji="0" sz="1600" b="0" i="1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anemia</a:t>
            </a:r>
            <a:endParaRPr kumimoji="0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70000"/>
              </a:lnSpc>
              <a:spcBef>
                <a:spcPts val="5"/>
              </a:spcBef>
              <a:spcAft>
                <a:spcPts val="0"/>
              </a:spcAft>
              <a:buClr>
                <a:schemeClr val="tx1"/>
              </a:buClr>
              <a:buSzPct val="74074"/>
              <a:buFont typeface="Wingdings"/>
              <a:buChar char=""/>
              <a:tabLst>
                <a:tab pos="354965" algn="l"/>
                <a:tab pos="355600" algn="l"/>
              </a:tabLst>
              <a:defRPr/>
            </a:pPr>
            <a:r>
              <a:rPr kumimoji="0" sz="16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Autoimmune hemolytic</a:t>
            </a:r>
            <a:r>
              <a:rPr kumimoji="0" sz="1600" b="0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anemia</a:t>
            </a:r>
            <a:endParaRPr kumimoji="0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4074"/>
              <a:buFont typeface="Wingdings"/>
              <a:buChar char=""/>
              <a:tabLst>
                <a:tab pos="354965" algn="l"/>
                <a:tab pos="355600" algn="l"/>
              </a:tabLst>
              <a:defRPr/>
            </a:pPr>
            <a:r>
              <a:rPr kumimoji="0" sz="16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Hemolytic uremic</a:t>
            </a:r>
            <a:r>
              <a:rPr kumimoji="0" sz="1600" b="0" i="1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syndrome</a:t>
            </a:r>
          </a:p>
          <a:p>
            <a:pPr marL="355600" marR="0" lvl="0" indent="-34290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4074"/>
              <a:buFont typeface="Wingdings"/>
              <a:buChar char=""/>
              <a:tabLst>
                <a:tab pos="354965" algn="l"/>
                <a:tab pos="355600" algn="l"/>
              </a:tabLst>
              <a:defRPr/>
            </a:pPr>
            <a:r>
              <a:rPr kumimoji="0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Hyperviscosity/multiple</a:t>
            </a:r>
            <a:r>
              <a:rPr kumimoji="0" sz="1600" b="0" i="1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myeloma</a:t>
            </a:r>
            <a:endParaRPr kumimoji="0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634C15B-25BB-4A3D-8901-C7E5E31787D3}"/>
              </a:ext>
            </a:extLst>
          </p:cNvPr>
          <p:cNvSpPr/>
          <p:nvPr/>
        </p:nvSpPr>
        <p:spPr>
          <a:xfrm>
            <a:off x="5687624" y="1596198"/>
            <a:ext cx="2059538" cy="456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lvl="0">
              <a:lnSpc>
                <a:spcPct val="150000"/>
              </a:lnSpc>
              <a:spcBef>
                <a:spcPts val="725"/>
              </a:spcBef>
              <a:buClr>
                <a:srgbClr val="990000"/>
              </a:buClr>
              <a:buSzPct val="74193"/>
              <a:tabLst>
                <a:tab pos="355600" algn="l"/>
              </a:tabLst>
              <a:defRPr/>
            </a:pPr>
            <a:r>
              <a:rPr lang="en-GB" b="1" i="1" spc="-5" dirty="0">
                <a:solidFill>
                  <a:srgbClr val="C00000"/>
                </a:solidFill>
                <a:latin typeface="Arial"/>
                <a:cs typeface="Arial"/>
              </a:rPr>
              <a:t>Other Categories</a:t>
            </a:r>
            <a:endParaRPr lang="en-GB" b="1" i="1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C4AA631-DA53-467D-8122-02A80315E49A}"/>
              </a:ext>
            </a:extLst>
          </p:cNvPr>
          <p:cNvSpPr/>
          <p:nvPr/>
        </p:nvSpPr>
        <p:spPr>
          <a:xfrm>
            <a:off x="551442" y="1737111"/>
            <a:ext cx="1448473" cy="496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lvl="0">
              <a:lnSpc>
                <a:spcPct val="150000"/>
              </a:lnSpc>
              <a:spcBef>
                <a:spcPts val="855"/>
              </a:spcBef>
              <a:buClr>
                <a:srgbClr val="990000"/>
              </a:buClr>
              <a:buSzPct val="74193"/>
              <a:tabLst>
                <a:tab pos="355600" algn="l"/>
              </a:tabLst>
              <a:defRPr/>
            </a:pPr>
            <a:r>
              <a:rPr lang="en-GB" sz="2000" b="1" i="1" spc="-5" dirty="0">
                <a:solidFill>
                  <a:srgbClr val="C00000"/>
                </a:solidFill>
                <a:latin typeface="Arial"/>
                <a:cs typeface="Arial"/>
              </a:rPr>
              <a:t>Category</a:t>
            </a:r>
            <a:r>
              <a:rPr lang="en-GB" sz="2000" b="1" i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GB" sz="2000" b="1" i="1" spc="-5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endParaRPr lang="en-GB" sz="2000" b="1" i="1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xmlns="" id="{DC537B1A-B8F2-4326-9FDD-6AD1A7A2A84F}"/>
              </a:ext>
            </a:extLst>
          </p:cNvPr>
          <p:cNvSpPr txBox="1">
            <a:spLocks/>
          </p:cNvSpPr>
          <p:nvPr/>
        </p:nvSpPr>
        <p:spPr>
          <a:xfrm>
            <a:off x="177281" y="337438"/>
            <a:ext cx="815092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366395">
              <a:spcBef>
                <a:spcPts val="95"/>
              </a:spcBef>
            </a:pPr>
            <a:r>
              <a:rPr lang="en-GB" sz="3600" dirty="0">
                <a:solidFill>
                  <a:schemeClr val="bg1"/>
                </a:solidFill>
              </a:rPr>
              <a:t>Therapeutic</a:t>
            </a:r>
            <a:r>
              <a:rPr lang="en-GB" sz="3600" spc="-75" dirty="0">
                <a:solidFill>
                  <a:schemeClr val="bg1"/>
                </a:solidFill>
              </a:rPr>
              <a:t> </a:t>
            </a:r>
            <a:r>
              <a:rPr lang="en-GB" sz="3600" dirty="0">
                <a:solidFill>
                  <a:schemeClr val="bg1"/>
                </a:solidFill>
              </a:rPr>
              <a:t>Apheresis</a:t>
            </a:r>
            <a:endParaRPr lang="en-GB" sz="3600" kern="0" spc="-5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4414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45368" y="1371252"/>
            <a:ext cx="12192000" cy="4368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14" name="object 3">
            <a:extLst>
              <a:ext uri="{FF2B5EF4-FFF2-40B4-BE49-F238E27FC236}">
                <a16:creationId xmlns:a16="http://schemas.microsoft.com/office/drawing/2014/main" xmlns="" id="{E2B354C1-87F8-4130-BBE1-FE86BA3BCA45}"/>
              </a:ext>
            </a:extLst>
          </p:cNvPr>
          <p:cNvSpPr txBox="1">
            <a:spLocks/>
          </p:cNvSpPr>
          <p:nvPr/>
        </p:nvSpPr>
        <p:spPr>
          <a:xfrm>
            <a:off x="568488" y="1275190"/>
            <a:ext cx="568325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GB" sz="2800" i="1" u="sng" kern="0" dirty="0">
                <a:solidFill>
                  <a:srgbClr val="C00000"/>
                </a:solidFill>
              </a:rPr>
              <a:t>Demand for our</a:t>
            </a:r>
            <a:r>
              <a:rPr lang="en-GB" sz="2800" i="1" u="sng" kern="0" spc="-90" dirty="0">
                <a:solidFill>
                  <a:srgbClr val="C00000"/>
                </a:solidFill>
              </a:rPr>
              <a:t> </a:t>
            </a:r>
            <a:r>
              <a:rPr lang="en-GB" sz="2800" i="1" u="sng" kern="0" spc="-5" dirty="0">
                <a:solidFill>
                  <a:srgbClr val="C00000"/>
                </a:solidFill>
              </a:rPr>
              <a:t>services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xmlns="" id="{0D1F9A09-9CD0-439A-B494-79BF23882C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596491"/>
              </p:ext>
            </p:extLst>
          </p:nvPr>
        </p:nvGraphicFramePr>
        <p:xfrm>
          <a:off x="7298388" y="2144864"/>
          <a:ext cx="4444838" cy="3759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xmlns="" id="{03AA2C9D-C81B-4B0C-93DD-591888DA35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3247268"/>
              </p:ext>
            </p:extLst>
          </p:nvPr>
        </p:nvGraphicFramePr>
        <p:xfrm>
          <a:off x="787874" y="2144864"/>
          <a:ext cx="5722640" cy="3561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22576" y="5486748"/>
            <a:ext cx="1961187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200" b="0" dirty="0">
                <a:solidFill>
                  <a:schemeClr val="tx1"/>
                </a:solidFill>
              </a:rPr>
              <a:t>Specialties</a:t>
            </a:r>
            <a:r>
              <a:rPr sz="1200" b="0" spc="-90" dirty="0">
                <a:solidFill>
                  <a:schemeClr val="tx1"/>
                </a:solidFill>
              </a:rPr>
              <a:t> </a:t>
            </a:r>
            <a:r>
              <a:rPr sz="1200" b="0" spc="-5" dirty="0">
                <a:solidFill>
                  <a:schemeClr val="tx1"/>
                </a:solidFill>
              </a:rPr>
              <a:t>covered</a:t>
            </a: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xmlns="" id="{DC537B1A-B8F2-4326-9FDD-6AD1A7A2A84F}"/>
              </a:ext>
            </a:extLst>
          </p:cNvPr>
          <p:cNvSpPr txBox="1">
            <a:spLocks/>
          </p:cNvSpPr>
          <p:nvPr/>
        </p:nvSpPr>
        <p:spPr>
          <a:xfrm>
            <a:off x="177281" y="337438"/>
            <a:ext cx="815092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800" b="1" i="0">
                <a:solidFill>
                  <a:srgbClr val="0071C5"/>
                </a:solidFill>
                <a:latin typeface="Arial"/>
                <a:ea typeface="+mj-ea"/>
                <a:cs typeface="Arial"/>
              </a:defRPr>
            </a:lvl1pPr>
          </a:lstStyle>
          <a:p>
            <a:pPr marL="366395">
              <a:spcBef>
                <a:spcPts val="95"/>
              </a:spcBef>
            </a:pPr>
            <a:r>
              <a:rPr lang="en-GB" sz="3600" dirty="0">
                <a:solidFill>
                  <a:schemeClr val="bg1"/>
                </a:solidFill>
              </a:rPr>
              <a:t>Therapeutic</a:t>
            </a:r>
            <a:r>
              <a:rPr lang="en-GB" sz="3600" spc="-75" dirty="0">
                <a:solidFill>
                  <a:schemeClr val="bg1"/>
                </a:solidFill>
              </a:rPr>
              <a:t> </a:t>
            </a:r>
            <a:r>
              <a:rPr lang="en-GB" sz="3600" dirty="0">
                <a:solidFill>
                  <a:schemeClr val="bg1"/>
                </a:solidFill>
              </a:rPr>
              <a:t>Apheresis</a:t>
            </a:r>
            <a:endParaRPr lang="en-GB" sz="3600" kern="0" spc="-5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13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/>
        </p:nvSpPr>
        <p:spPr>
          <a:xfrm>
            <a:off x="-281732" y="-21139"/>
            <a:ext cx="12473729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68500" y="953516"/>
            <a:ext cx="5683250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/>
              <a:t>Demand for our</a:t>
            </a:r>
            <a:r>
              <a:rPr spc="-90" dirty="0"/>
              <a:t> </a:t>
            </a:r>
            <a:r>
              <a:rPr spc="-5" dirty="0"/>
              <a:t>services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1731" y="85458"/>
            <a:ext cx="12473731" cy="128579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81731" y="1114602"/>
            <a:ext cx="12473730" cy="2314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F90C16D0-1120-4F11-8F25-302DF34376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657" y="1700551"/>
            <a:ext cx="11735398" cy="46595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B4824909-3776-475C-9FE7-687630381F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264" y="1288428"/>
            <a:ext cx="10932278" cy="47579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053E49FD-96D5-423A-8455-0DD570A02E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6508" y="953516"/>
            <a:ext cx="10265790" cy="46574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8035" y="518085"/>
            <a:ext cx="9634194" cy="48740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2146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/>
        </p:nvSpPr>
        <p:spPr>
          <a:xfrm>
            <a:off x="-281732" y="-21139"/>
            <a:ext cx="12473729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68500" y="953516"/>
            <a:ext cx="5683250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/>
              <a:t>Demand for our</a:t>
            </a:r>
            <a:r>
              <a:rPr spc="-90" dirty="0"/>
              <a:t> </a:t>
            </a:r>
            <a:r>
              <a:rPr spc="-5" dirty="0"/>
              <a:t>services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1731" y="85458"/>
            <a:ext cx="12473731" cy="128579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81731" y="1114602"/>
            <a:ext cx="12473730" cy="2314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655751F3-8D34-4D7A-94ED-66C8A7DAEC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54" y="2219192"/>
            <a:ext cx="11405656" cy="416216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91479067-1A64-47BD-A8A0-C5E1C857C2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335" y="1817414"/>
            <a:ext cx="10808538" cy="43351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4D76172E-043C-4A4B-B666-E3F4B401B9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3259" y="1477849"/>
            <a:ext cx="10087821" cy="457789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18D0980A-5A77-4624-8B5C-6CCC181249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9439" y="1279935"/>
            <a:ext cx="9455085" cy="45248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25912" y="953515"/>
            <a:ext cx="8568158" cy="44607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12400" y="702523"/>
            <a:ext cx="7757181" cy="45500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0292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68500" y="953516"/>
            <a:ext cx="5683250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/>
              <a:t>Demand for our</a:t>
            </a:r>
            <a:r>
              <a:rPr spc="-90" dirty="0"/>
              <a:t> </a:t>
            </a:r>
            <a:r>
              <a:rPr spc="-5" dirty="0"/>
              <a:t>services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1371252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xmlns="" id="{802D756A-46F4-4460-A100-22EA7216C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69" y="2237277"/>
            <a:ext cx="11102261" cy="424180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19353FD6-715C-467A-ADE3-F195362EE9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342" y="1753386"/>
            <a:ext cx="10467314" cy="445179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C1F43881-9117-460B-8363-E1924463B4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3570" y="1250069"/>
            <a:ext cx="9664961" cy="46729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5698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68500" y="953516"/>
            <a:ext cx="5683250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/>
              <a:t>Demand for our</a:t>
            </a:r>
            <a:r>
              <a:rPr spc="-90" dirty="0"/>
              <a:t> </a:t>
            </a:r>
            <a:r>
              <a:rPr spc="-5" dirty="0"/>
              <a:t>services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1371252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6C80FA03-C707-4228-B5A4-7BADBFA3C8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0" y="2657046"/>
            <a:ext cx="11103055" cy="38595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DCACFE1E-4B6C-4697-B0A4-D338244CAE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45" y="2085330"/>
            <a:ext cx="10366511" cy="41440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8CE864-5613-44A2-BAA4-B8F7FBB94C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288" y="1371252"/>
            <a:ext cx="9815109" cy="468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9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68500" y="953516"/>
            <a:ext cx="5683250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/>
              <a:t>Demand for our</a:t>
            </a:r>
            <a:r>
              <a:rPr spc="-90" dirty="0"/>
              <a:t> </a:t>
            </a:r>
            <a:r>
              <a:rPr spc="-5" dirty="0"/>
              <a:t>services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1371252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918C32C8-E312-4404-9BA9-065EBEC5B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080" y="2239310"/>
            <a:ext cx="11225598" cy="40602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802D756A-46F4-4460-A100-22EA7216C2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215" y="1885361"/>
            <a:ext cx="10605229" cy="42564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DCACFE1E-4B6C-4697-B0A4-D338244CAE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340" y="1421986"/>
            <a:ext cx="9858899" cy="45957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9747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68500" y="953516"/>
            <a:ext cx="5683250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/>
              <a:t>Demand for our</a:t>
            </a:r>
            <a:r>
              <a:rPr spc="-90" dirty="0"/>
              <a:t> </a:t>
            </a:r>
            <a:r>
              <a:rPr spc="-5" dirty="0"/>
              <a:t>services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1371252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96922C1D-8C5C-485C-951B-1532719C56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813" y="2379431"/>
            <a:ext cx="11393227" cy="39889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xmlns="" id="{48A71DC6-4277-427A-9916-8C156E9A99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61" y="1976406"/>
            <a:ext cx="10787561" cy="42241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7675" y="1523286"/>
            <a:ext cx="9940222" cy="442609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3F7895A3-EAAE-4398-B5C8-9B4C4EE0B3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3428" y="1371252"/>
            <a:ext cx="9159109" cy="43179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AAFB75EF-D3E8-448D-BA47-A0C9497CAE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5909" y="1097583"/>
            <a:ext cx="8226380" cy="431015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0830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/>
        </p:nvSpPr>
        <p:spPr>
          <a:xfrm>
            <a:off x="0" y="4094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68500" y="953516"/>
            <a:ext cx="5683250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/>
              <a:t>Demand for our</a:t>
            </a:r>
            <a:r>
              <a:rPr spc="-90" dirty="0"/>
              <a:t> </a:t>
            </a:r>
            <a:r>
              <a:rPr spc="-5" dirty="0"/>
              <a:t>services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1371252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11" name="object 3"/>
          <p:cNvSpPr txBox="1"/>
          <p:nvPr/>
        </p:nvSpPr>
        <p:spPr>
          <a:xfrm>
            <a:off x="808693" y="356582"/>
            <a:ext cx="952761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-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How </a:t>
            </a:r>
            <a:r>
              <a:rPr kumimoji="0" lang="en-GB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 Request an Apheresis</a:t>
            </a:r>
            <a:r>
              <a:rPr kumimoji="0" lang="en-GB" sz="3600" b="0" i="0" u="none" strike="noStrike" kern="1200" cap="none" spc="-5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Procedure </a:t>
            </a:r>
            <a:r>
              <a:rPr kumimoji="0" lang="en-GB" sz="36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?</a:t>
            </a:r>
            <a:endParaRPr kumimoji="0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6AF4642D-71A1-4E15-8201-52D155C366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8426588"/>
              </p:ext>
            </p:extLst>
          </p:nvPr>
        </p:nvGraphicFramePr>
        <p:xfrm>
          <a:off x="808693" y="1065597"/>
          <a:ext cx="1032136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78524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/>
        </p:nvSpPr>
        <p:spPr>
          <a:xfrm>
            <a:off x="0" y="4094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68500" y="953516"/>
            <a:ext cx="5683250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/>
              <a:t>Demand for our</a:t>
            </a:r>
            <a:r>
              <a:rPr spc="-90" dirty="0"/>
              <a:t> </a:t>
            </a:r>
            <a:r>
              <a:rPr spc="-5" dirty="0"/>
              <a:t>services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6178609"/>
            <a:ext cx="3999833" cy="4576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58"/>
            <a:ext cx="12192000" cy="128579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1371252"/>
            <a:ext cx="12192000" cy="131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62" y="6152533"/>
            <a:ext cx="4444838" cy="457642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xmlns="" id="{7A61880E-FB5E-41EC-81C2-FE3FB3D9C946}"/>
              </a:ext>
            </a:extLst>
          </p:cNvPr>
          <p:cNvSpPr txBox="1"/>
          <p:nvPr/>
        </p:nvSpPr>
        <p:spPr>
          <a:xfrm>
            <a:off x="4444487" y="3091776"/>
            <a:ext cx="567157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800" b="0" i="0" u="none" strike="noStrike" kern="1200" cap="none" spc="-5" normalizeH="0" baseline="0" noProof="0" dirty="0">
                <a:ln>
                  <a:noFill/>
                </a:ln>
                <a:solidFill>
                  <a:srgbClr val="00376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Questions?</a:t>
            </a:r>
            <a:endParaRPr kumimoji="0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044855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1675</TotalTime>
  <Words>1127</Words>
  <Application>Microsoft Office PowerPoint</Application>
  <PresentationFormat>Geniş ekran</PresentationFormat>
  <Paragraphs>246</Paragraphs>
  <Slides>32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32</vt:i4>
      </vt:variant>
    </vt:vector>
  </HeadingPairs>
  <TitlesOfParts>
    <vt:vector size="39" baseType="lpstr">
      <vt:lpstr>Arial</vt:lpstr>
      <vt:lpstr>Calibri</vt:lpstr>
      <vt:lpstr>Symbol</vt:lpstr>
      <vt:lpstr>Times New Roman</vt:lpstr>
      <vt:lpstr>Wingdings</vt:lpstr>
      <vt:lpstr>1_Office Theme</vt:lpstr>
      <vt:lpstr>2_Office Theme</vt:lpstr>
      <vt:lpstr>Overview of Therapeutic Apheresis</vt:lpstr>
      <vt:lpstr>Definition &amp;</vt:lpstr>
      <vt:lpstr>Technology  (Apheresis Instrument Types) </vt:lpstr>
      <vt:lpstr>Plasma Volumes Exchanged</vt:lpstr>
      <vt:lpstr>PowerPoint Sunusu</vt:lpstr>
      <vt:lpstr>Therapeutic Cellular Exchange</vt:lpstr>
      <vt:lpstr>Therapeutic Cellular Exchange</vt:lpstr>
      <vt:lpstr>Therapeutic Cellular Exchange</vt:lpstr>
      <vt:lpstr>Stem Cell Harvest</vt:lpstr>
      <vt:lpstr>Extracorporeal Photopheresis (ECP)</vt:lpstr>
      <vt:lpstr>PowerPoint Sunusu</vt:lpstr>
      <vt:lpstr>Autoimmune Disease</vt:lpstr>
      <vt:lpstr>Guillain Barre Syndrome Chronic ID polyneuropathy  Myasthenia gravis Goodpasture’s Post-transfusion purpura Refsum’s disease </vt:lpstr>
      <vt:lpstr>PowerPoint Sunusu</vt:lpstr>
      <vt:lpstr>Lipid Apheresis</vt:lpstr>
      <vt:lpstr>PowerPoint Sunusu</vt:lpstr>
      <vt:lpstr>Drugs and Poisons reportedly removed by PEX</vt:lpstr>
      <vt:lpstr>Vascular Access</vt:lpstr>
      <vt:lpstr>Potential Side Effects</vt:lpstr>
      <vt:lpstr>Treatment Frequency</vt:lpstr>
      <vt:lpstr>Indication Categories</vt:lpstr>
      <vt:lpstr>Indications Cell Exchange</vt:lpstr>
      <vt:lpstr>Indications for TPE</vt:lpstr>
      <vt:lpstr>Specialties covered</vt:lpstr>
      <vt:lpstr>Demand for our services</vt:lpstr>
      <vt:lpstr>Demand for our services</vt:lpstr>
      <vt:lpstr>Demand for our services</vt:lpstr>
      <vt:lpstr>Demand for our services</vt:lpstr>
      <vt:lpstr>Demand for our services</vt:lpstr>
      <vt:lpstr>Demand for our services</vt:lpstr>
      <vt:lpstr>Demand for our services</vt:lpstr>
      <vt:lpstr>Demand for our services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Mustafa Cetin</dc:creator>
  <cp:lastModifiedBy>Microsoft hesabı</cp:lastModifiedBy>
  <cp:revision>198</cp:revision>
  <dcterms:created xsi:type="dcterms:W3CDTF">2020-06-30T04:18:54Z</dcterms:created>
  <dcterms:modified xsi:type="dcterms:W3CDTF">2021-03-13T13:21:50Z</dcterms:modified>
</cp:coreProperties>
</file>