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4.jpg" ContentType="image/jpg"/>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tags/tag4.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media/image14.jpg" ContentType="image/jpg"/>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357" r:id="rId2"/>
    <p:sldId id="259" r:id="rId3"/>
    <p:sldId id="260" r:id="rId4"/>
    <p:sldId id="261" r:id="rId5"/>
    <p:sldId id="336" r:id="rId6"/>
    <p:sldId id="359" r:id="rId7"/>
    <p:sldId id="338" r:id="rId8"/>
    <p:sldId id="319" r:id="rId9"/>
    <p:sldId id="320" r:id="rId10"/>
    <p:sldId id="358" r:id="rId11"/>
    <p:sldId id="340" r:id="rId12"/>
    <p:sldId id="339" r:id="rId13"/>
    <p:sldId id="278" r:id="rId14"/>
    <p:sldId id="350" r:id="rId15"/>
    <p:sldId id="360" r:id="rId16"/>
    <p:sldId id="351" r:id="rId17"/>
    <p:sldId id="380" r:id="rId18"/>
    <p:sldId id="362" r:id="rId19"/>
    <p:sldId id="348" r:id="rId20"/>
    <p:sldId id="376" r:id="rId21"/>
    <p:sldId id="378" r:id="rId22"/>
    <p:sldId id="379" r:id="rId2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5E00"/>
    <a:srgbClr val="0000FF"/>
    <a:srgbClr val="629D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E171933-4619-4E11-9A3F-F7608DF75F80}" styleName="Orta Stil 1 - Vurgu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892" autoAdjust="0"/>
    <p:restoredTop sz="94660"/>
  </p:normalViewPr>
  <p:slideViewPr>
    <p:cSldViewPr snapToGrid="0">
      <p:cViewPr varScale="1">
        <p:scale>
          <a:sx n="94" d="100"/>
          <a:sy n="94" d="100"/>
        </p:scale>
        <p:origin x="84" y="58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4B7276-81A7-4960-963A-796899F66613}" type="datetimeFigureOut">
              <a:rPr lang="tr-TR" smtClean="0"/>
              <a:t>03.10.2018</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401EBE-9094-4C23-BB13-C6226F5D80C7}" type="slidenum">
              <a:rPr lang="tr-TR" smtClean="0"/>
              <a:t>‹#›</a:t>
            </a:fld>
            <a:endParaRPr lang="tr-TR"/>
          </a:p>
        </p:txBody>
      </p:sp>
    </p:spTree>
    <p:extLst>
      <p:ext uri="{BB962C8B-B14F-4D97-AF65-F5344CB8AC3E}">
        <p14:creationId xmlns:p14="http://schemas.microsoft.com/office/powerpoint/2010/main" val="860247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uptodate.com/contents/image?imageKey=HEME/70851&amp;topicKey=HEME/88648&amp;rank=5~150&amp;source=see_link&amp;search=non+immune+hemolytic+anemia"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www.uptodate.com/contents/approach-to-the-patient-with-suspected-ttp-hus-or-other-thrombotic-microangiopathy-tma/abstract/1"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0A1A94F3-58C9-3F4B-8BBA-27994CFD6150}" type="datetime1">
              <a:rPr lang="en-US"/>
              <a:pPr/>
              <a:t>10/3/2018</a:t>
            </a:fld>
            <a:endParaRPr lang="en-US"/>
          </a:p>
        </p:txBody>
      </p:sp>
      <p:sp>
        <p:nvSpPr>
          <p:cNvPr id="7" name="Rectangle 13"/>
          <p:cNvSpPr>
            <a:spLocks noGrp="1" noChangeArrowheads="1"/>
          </p:cNvSpPr>
          <p:nvPr>
            <p:ph type="sldNum" sz="quarter" idx="5"/>
          </p:nvPr>
        </p:nvSpPr>
        <p:spPr>
          <a:ln/>
        </p:spPr>
        <p:txBody>
          <a:bodyPr/>
          <a:lstStyle/>
          <a:p>
            <a:fld id="{FA163791-BE90-FB48-B287-69EECBC645D5}" type="slidenum">
              <a:rPr lang="en-US"/>
              <a:pPr/>
              <a:t>2</a:t>
            </a:fld>
            <a:endParaRPr lang="en-US"/>
          </a:p>
        </p:txBody>
      </p:sp>
      <p:sp>
        <p:nvSpPr>
          <p:cNvPr id="706562" name="Rectangle 2"/>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70656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a:lstStyle/>
          <a:p>
            <a:endParaRPr lang="en-US">
              <a:cs typeface="Times" charset="0"/>
            </a:endParaRPr>
          </a:p>
        </p:txBody>
      </p:sp>
    </p:spTree>
    <p:extLst>
      <p:ext uri="{BB962C8B-B14F-4D97-AF65-F5344CB8AC3E}">
        <p14:creationId xmlns:p14="http://schemas.microsoft.com/office/powerpoint/2010/main" val="129395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0A1A94F3-58C9-3F4B-8BBA-27994CFD6150}" type="datetime1">
              <a:rPr lang="en-US"/>
              <a:pPr/>
              <a:t>10/3/2018</a:t>
            </a:fld>
            <a:endParaRPr lang="en-US"/>
          </a:p>
        </p:txBody>
      </p:sp>
      <p:sp>
        <p:nvSpPr>
          <p:cNvPr id="7" name="Rectangle 13"/>
          <p:cNvSpPr>
            <a:spLocks noGrp="1" noChangeArrowheads="1"/>
          </p:cNvSpPr>
          <p:nvPr>
            <p:ph type="sldNum" sz="quarter" idx="5"/>
          </p:nvPr>
        </p:nvSpPr>
        <p:spPr>
          <a:ln/>
        </p:spPr>
        <p:txBody>
          <a:bodyPr/>
          <a:lstStyle/>
          <a:p>
            <a:fld id="{FA163791-BE90-FB48-B287-69EECBC645D5}" type="slidenum">
              <a:rPr lang="en-US"/>
              <a:pPr/>
              <a:t>3</a:t>
            </a:fld>
            <a:endParaRPr lang="en-US"/>
          </a:p>
        </p:txBody>
      </p:sp>
      <p:sp>
        <p:nvSpPr>
          <p:cNvPr id="706562" name="Rectangle 2"/>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70656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a:lstStyle/>
          <a:p>
            <a:r>
              <a:rPr kumimoji="1" lang="tr-TR" sz="1200" b="1" kern="1200" dirty="0" err="1" smtClean="0">
                <a:solidFill>
                  <a:schemeClr val="tx1"/>
                </a:solidFill>
                <a:effectLst/>
                <a:latin typeface="Arial" pitchFamily="87" charset="0"/>
                <a:ea typeface="+mn-ea"/>
                <a:cs typeface="+mn-cs"/>
              </a:rPr>
              <a:t>Microangiopathic</a:t>
            </a:r>
            <a:r>
              <a:rPr kumimoji="1" lang="tr-TR" sz="1200" b="1" kern="1200" dirty="0" smtClean="0">
                <a:solidFill>
                  <a:schemeClr val="tx1"/>
                </a:solidFill>
                <a:effectLst/>
                <a:latin typeface="Arial" pitchFamily="87" charset="0"/>
                <a:ea typeface="+mn-ea"/>
                <a:cs typeface="+mn-cs"/>
              </a:rPr>
              <a:t> </a:t>
            </a:r>
            <a:r>
              <a:rPr kumimoji="1" lang="tr-TR" sz="1200" b="1" kern="1200" dirty="0" err="1" smtClean="0">
                <a:solidFill>
                  <a:schemeClr val="tx1"/>
                </a:solidFill>
                <a:effectLst/>
                <a:latin typeface="Arial" pitchFamily="87" charset="0"/>
                <a:ea typeface="+mn-ea"/>
                <a:cs typeface="+mn-cs"/>
              </a:rPr>
              <a:t>hemolytic</a:t>
            </a:r>
            <a:r>
              <a:rPr kumimoji="1" lang="tr-TR" sz="1200" b="1" kern="1200" dirty="0" smtClean="0">
                <a:solidFill>
                  <a:schemeClr val="tx1"/>
                </a:solidFill>
                <a:effectLst/>
                <a:latin typeface="Arial" pitchFamily="87" charset="0"/>
                <a:ea typeface="+mn-ea"/>
                <a:cs typeface="+mn-cs"/>
              </a:rPr>
              <a:t> </a:t>
            </a:r>
            <a:r>
              <a:rPr kumimoji="1" lang="tr-TR" sz="1200" b="1" kern="1200" dirty="0" err="1" smtClean="0">
                <a:solidFill>
                  <a:schemeClr val="tx1"/>
                </a:solidFill>
                <a:effectLst/>
                <a:latin typeface="Arial" pitchFamily="87" charset="0"/>
                <a:ea typeface="+mn-ea"/>
                <a:cs typeface="+mn-cs"/>
              </a:rPr>
              <a:t>anemia</a:t>
            </a:r>
            <a:r>
              <a:rPr kumimoji="1" lang="tr-TR" sz="1200" b="1" kern="1200" dirty="0" smtClean="0">
                <a:solidFill>
                  <a:schemeClr val="tx1"/>
                </a:solidFill>
                <a:effectLst/>
                <a:latin typeface="Arial" pitchFamily="87" charset="0"/>
                <a:ea typeface="+mn-ea"/>
                <a:cs typeface="+mn-cs"/>
              </a:rPr>
              <a:t> (MAHA)</a:t>
            </a:r>
            <a:r>
              <a:rPr kumimoji="1" lang="tr-TR" sz="1200" kern="1200" dirty="0" smtClean="0">
                <a:solidFill>
                  <a:schemeClr val="tx1"/>
                </a:solidFill>
                <a:effectLst/>
                <a:latin typeface="Arial" pitchFamily="87" charset="0"/>
                <a:ea typeface="+mn-ea"/>
                <a:cs typeface="+mn-cs"/>
              </a:rPr>
              <a:t> — MAHA is a </a:t>
            </a:r>
            <a:r>
              <a:rPr kumimoji="1" lang="tr-TR" sz="1200" kern="1200" dirty="0" err="1" smtClean="0">
                <a:solidFill>
                  <a:schemeClr val="tx1"/>
                </a:solidFill>
                <a:effectLst/>
                <a:latin typeface="Arial" pitchFamily="87" charset="0"/>
                <a:ea typeface="+mn-ea"/>
                <a:cs typeface="+mn-cs"/>
              </a:rPr>
              <a:t>descriptive</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term</a:t>
            </a:r>
            <a:r>
              <a:rPr kumimoji="1" lang="tr-TR" sz="1200" kern="1200" dirty="0" smtClean="0">
                <a:solidFill>
                  <a:schemeClr val="tx1"/>
                </a:solidFill>
                <a:effectLst/>
                <a:latin typeface="Arial" pitchFamily="87" charset="0"/>
                <a:ea typeface="+mn-ea"/>
                <a:cs typeface="+mn-cs"/>
              </a:rPr>
              <a:t> for non-</a:t>
            </a:r>
            <a:r>
              <a:rPr kumimoji="1" lang="tr-TR" sz="1200" kern="1200" dirty="0" err="1" smtClean="0">
                <a:solidFill>
                  <a:schemeClr val="tx1"/>
                </a:solidFill>
                <a:effectLst/>
                <a:latin typeface="Arial" pitchFamily="87" charset="0"/>
                <a:ea typeface="+mn-ea"/>
                <a:cs typeface="+mn-cs"/>
              </a:rPr>
              <a:t>immune</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hemolysis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ie</a:t>
            </a:r>
            <a:r>
              <a:rPr kumimoji="1" lang="tr-TR" sz="1200" kern="1200" dirty="0" smtClean="0">
                <a:solidFill>
                  <a:schemeClr val="tx1"/>
                </a:solidFill>
                <a:effectLst/>
                <a:latin typeface="Arial" pitchFamily="87" charset="0"/>
                <a:ea typeface="+mn-ea"/>
                <a:cs typeface="+mn-cs"/>
              </a:rPr>
              <a:t>, Coombs-</a:t>
            </a:r>
            <a:r>
              <a:rPr kumimoji="1" lang="tr-TR" sz="1200" kern="1200" dirty="0" err="1" smtClean="0">
                <a:solidFill>
                  <a:schemeClr val="tx1"/>
                </a:solidFill>
                <a:effectLst/>
                <a:latin typeface="Arial" pitchFamily="87" charset="0"/>
                <a:ea typeface="+mn-ea"/>
                <a:cs typeface="+mn-cs"/>
              </a:rPr>
              <a:t>negative</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hemolysis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resulting</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from</a:t>
            </a:r>
            <a:r>
              <a:rPr kumimoji="1" lang="tr-TR" sz="1200" kern="1200" dirty="0" smtClean="0">
                <a:solidFill>
                  <a:schemeClr val="tx1"/>
                </a:solidFill>
                <a:effectLst/>
                <a:latin typeface="Arial" pitchFamily="87" charset="0"/>
                <a:ea typeface="+mn-ea"/>
                <a:cs typeface="+mn-cs"/>
              </a:rPr>
              <a:t> intravascular </a:t>
            </a:r>
            <a:r>
              <a:rPr kumimoji="1" lang="tr-TR" sz="1200" kern="1200" dirty="0" err="1" smtClean="0">
                <a:solidFill>
                  <a:schemeClr val="tx1"/>
                </a:solidFill>
                <a:effectLst/>
                <a:latin typeface="Arial" pitchFamily="87" charset="0"/>
                <a:ea typeface="+mn-ea"/>
                <a:cs typeface="+mn-cs"/>
              </a:rPr>
              <a:t>red</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blood</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cell</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fragmentation</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that</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produces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schistocytes</a:t>
            </a:r>
            <a:r>
              <a:rPr kumimoji="1" lang="tr-TR" sz="1200" kern="1200" dirty="0" smtClean="0">
                <a:solidFill>
                  <a:schemeClr val="tx1"/>
                </a:solidFill>
                <a:effectLst/>
                <a:latin typeface="Arial" pitchFamily="87" charset="0"/>
                <a:ea typeface="+mn-ea"/>
                <a:cs typeface="+mn-cs"/>
              </a:rPr>
              <a:t> on the </a:t>
            </a:r>
            <a:r>
              <a:rPr kumimoji="1" lang="tr-TR" sz="1200" kern="1200" dirty="0" err="1" smtClean="0">
                <a:solidFill>
                  <a:schemeClr val="tx1"/>
                </a:solidFill>
                <a:effectLst/>
                <a:latin typeface="Arial" pitchFamily="87" charset="0"/>
                <a:ea typeface="+mn-ea"/>
                <a:cs typeface="+mn-cs"/>
              </a:rPr>
              <a:t>peripheral</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blood</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smear</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hlinkClick r:id="rId3"/>
              </a:rPr>
              <a:t>picture</a:t>
            </a:r>
            <a:r>
              <a:rPr kumimoji="1" lang="tr-TR" sz="1200" kern="1200" dirty="0" smtClean="0">
                <a:solidFill>
                  <a:schemeClr val="tx1"/>
                </a:solidFill>
                <a:effectLst/>
                <a:latin typeface="Arial" pitchFamily="87" charset="0"/>
                <a:ea typeface="+mn-ea"/>
                <a:cs typeface="+mn-cs"/>
                <a:hlinkClick r:id="rId3"/>
              </a:rPr>
              <a:t> 1</a:t>
            </a:r>
            <a:r>
              <a:rPr kumimoji="1" lang="tr-TR" sz="1200" kern="1200" dirty="0" smtClean="0">
                <a:solidFill>
                  <a:schemeClr val="tx1"/>
                </a:solidFill>
                <a:effectLst/>
                <a:latin typeface="Arial" pitchFamily="87" charset="0"/>
                <a:ea typeface="+mn-ea"/>
                <a:cs typeface="+mn-cs"/>
              </a:rPr>
              <a:t>) [</a:t>
            </a:r>
            <a:r>
              <a:rPr kumimoji="1" lang="tr-TR" sz="1200" kern="1200" dirty="0" smtClean="0">
                <a:solidFill>
                  <a:schemeClr val="tx1"/>
                </a:solidFill>
                <a:effectLst/>
                <a:latin typeface="Arial" pitchFamily="87" charset="0"/>
                <a:ea typeface="+mn-ea"/>
                <a:cs typeface="+mn-cs"/>
                <a:hlinkClick r:id="rId4"/>
              </a:rPr>
              <a:t>1</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Abnormalities</a:t>
            </a:r>
            <a:r>
              <a:rPr kumimoji="1" lang="tr-TR" sz="1200" kern="1200" dirty="0" smtClean="0">
                <a:solidFill>
                  <a:schemeClr val="tx1"/>
                </a:solidFill>
                <a:effectLst/>
                <a:latin typeface="Arial" pitchFamily="87" charset="0"/>
                <a:ea typeface="+mn-ea"/>
                <a:cs typeface="+mn-cs"/>
              </a:rPr>
              <a:t> in the </a:t>
            </a:r>
            <a:r>
              <a:rPr kumimoji="1" lang="tr-TR" sz="1200" kern="1200" dirty="0" err="1" smtClean="0">
                <a:solidFill>
                  <a:schemeClr val="tx1"/>
                </a:solidFill>
                <a:effectLst/>
                <a:latin typeface="Arial" pitchFamily="87" charset="0"/>
                <a:ea typeface="+mn-ea"/>
                <a:cs typeface="+mn-cs"/>
              </a:rPr>
              <a:t>microvasculature</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including</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small</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arterioles</a:t>
            </a:r>
            <a:r>
              <a:rPr kumimoji="1" lang="tr-TR" sz="1200" kern="1200" dirty="0" smtClean="0">
                <a:solidFill>
                  <a:schemeClr val="tx1"/>
                </a:solidFill>
                <a:effectLst/>
                <a:latin typeface="Arial" pitchFamily="87" charset="0"/>
                <a:ea typeface="+mn-ea"/>
                <a:cs typeface="+mn-cs"/>
              </a:rPr>
              <a:t> and </a:t>
            </a:r>
            <a:r>
              <a:rPr kumimoji="1" lang="tr-TR" sz="1200" kern="1200" dirty="0" err="1" smtClean="0">
                <a:solidFill>
                  <a:schemeClr val="tx1"/>
                </a:solidFill>
                <a:effectLst/>
                <a:latin typeface="Arial" pitchFamily="87" charset="0"/>
                <a:ea typeface="+mn-ea"/>
                <a:cs typeface="+mn-cs"/>
              </a:rPr>
              <a:t>capillaries</a:t>
            </a:r>
            <a:r>
              <a:rPr kumimoji="1" lang="tr-TR" sz="1200" kern="1200" dirty="0" smtClean="0">
                <a:solidFill>
                  <a:schemeClr val="tx1"/>
                </a:solidFill>
                <a:effectLst/>
                <a:latin typeface="Arial" pitchFamily="87" charset="0"/>
                <a:ea typeface="+mn-ea"/>
                <a:cs typeface="+mn-cs"/>
              </a:rPr>
              <a:t>, are </a:t>
            </a:r>
            <a:r>
              <a:rPr kumimoji="1" lang="tr-TR" sz="1200" kern="1200" dirty="0" err="1" smtClean="0">
                <a:solidFill>
                  <a:schemeClr val="tx1"/>
                </a:solidFill>
                <a:effectLst/>
                <a:latin typeface="Arial" pitchFamily="87" charset="0"/>
                <a:ea typeface="+mn-ea"/>
                <a:cs typeface="+mn-cs"/>
              </a:rPr>
              <a:t>frequently</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involved</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However</a:t>
            </a:r>
            <a:r>
              <a:rPr kumimoji="1" lang="tr-TR" sz="1200" kern="1200" dirty="0" smtClean="0">
                <a:solidFill>
                  <a:schemeClr val="tx1"/>
                </a:solidFill>
                <a:effectLst/>
                <a:latin typeface="Arial" pitchFamily="87" charset="0"/>
                <a:ea typeface="+mn-ea"/>
                <a:cs typeface="+mn-cs"/>
              </a:rPr>
              <a:t>, intravascular </a:t>
            </a:r>
            <a:r>
              <a:rPr kumimoji="1" lang="tr-TR" sz="1200" kern="1200" dirty="0" err="1" smtClean="0">
                <a:solidFill>
                  <a:schemeClr val="tx1"/>
                </a:solidFill>
                <a:effectLst/>
                <a:latin typeface="Arial" pitchFamily="87" charset="0"/>
                <a:ea typeface="+mn-ea"/>
                <a:cs typeface="+mn-cs"/>
              </a:rPr>
              <a:t>devices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such</a:t>
            </a:r>
            <a:r>
              <a:rPr kumimoji="1" lang="tr-TR" sz="1200" kern="1200" dirty="0" smtClean="0">
                <a:solidFill>
                  <a:schemeClr val="tx1"/>
                </a:solidFill>
                <a:effectLst/>
                <a:latin typeface="Arial" pitchFamily="87" charset="0"/>
                <a:ea typeface="+mn-ea"/>
                <a:cs typeface="+mn-cs"/>
              </a:rPr>
              <a:t> as a </a:t>
            </a:r>
            <a:r>
              <a:rPr kumimoji="1" lang="tr-TR" sz="1200" kern="1200" dirty="0" err="1" smtClean="0">
                <a:solidFill>
                  <a:schemeClr val="tx1"/>
                </a:solidFill>
                <a:effectLst/>
                <a:latin typeface="Arial" pitchFamily="87" charset="0"/>
                <a:ea typeface="+mn-ea"/>
                <a:cs typeface="+mn-cs"/>
              </a:rPr>
              <a:t>prosthetic</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heart</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valve</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or</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assist</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devices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may</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also</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cause</a:t>
            </a:r>
            <a:r>
              <a:rPr kumimoji="1" lang="tr-TR" sz="1200" kern="1200" dirty="0" smtClean="0">
                <a:solidFill>
                  <a:schemeClr val="tx1"/>
                </a:solidFill>
                <a:effectLst/>
                <a:latin typeface="Arial" pitchFamily="87" charset="0"/>
                <a:ea typeface="+mn-ea"/>
                <a:cs typeface="+mn-cs"/>
              </a:rPr>
              <a:t> MAHA. Characteristic </a:t>
            </a:r>
            <a:r>
              <a:rPr kumimoji="1" lang="tr-TR" sz="1200" kern="1200" dirty="0" err="1" smtClean="0">
                <a:solidFill>
                  <a:schemeClr val="tx1"/>
                </a:solidFill>
                <a:effectLst/>
                <a:latin typeface="Arial" pitchFamily="87" charset="0"/>
                <a:ea typeface="+mn-ea"/>
                <a:cs typeface="+mn-cs"/>
              </a:rPr>
              <a:t>laboratory</a:t>
            </a:r>
            <a:r>
              <a:rPr kumimoji="1" lang="tr-TR" sz="1200" kern="1200" dirty="0" smtClean="0">
                <a:solidFill>
                  <a:schemeClr val="tx1"/>
                </a:solidFill>
                <a:effectLst/>
                <a:latin typeface="Arial" pitchFamily="87" charset="0"/>
                <a:ea typeface="+mn-ea"/>
                <a:cs typeface="+mn-cs"/>
              </a:rPr>
              <a:t> data are a </a:t>
            </a:r>
            <a:r>
              <a:rPr kumimoji="1" lang="tr-TR" sz="1200" kern="1200" dirty="0" err="1" smtClean="0">
                <a:solidFill>
                  <a:schemeClr val="tx1"/>
                </a:solidFill>
                <a:effectLst/>
                <a:latin typeface="Arial" pitchFamily="87" charset="0"/>
                <a:ea typeface="+mn-ea"/>
                <a:cs typeface="+mn-cs"/>
              </a:rPr>
              <a:t>negative</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direct</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antiglobulin</a:t>
            </a:r>
            <a:r>
              <a:rPr kumimoji="1" lang="tr-TR" sz="1200" kern="1200" dirty="0" smtClean="0">
                <a:solidFill>
                  <a:schemeClr val="tx1"/>
                </a:solidFill>
                <a:effectLst/>
                <a:latin typeface="Arial" pitchFamily="87" charset="0"/>
                <a:ea typeface="+mn-ea"/>
                <a:cs typeface="+mn-cs"/>
              </a:rPr>
              <a:t> (Coombs) test (DAT), an </a:t>
            </a:r>
            <a:r>
              <a:rPr kumimoji="1" lang="tr-TR" sz="1200" kern="1200" dirty="0" err="1" smtClean="0">
                <a:solidFill>
                  <a:schemeClr val="tx1"/>
                </a:solidFill>
                <a:effectLst/>
                <a:latin typeface="Arial" pitchFamily="87" charset="0"/>
                <a:ea typeface="+mn-ea"/>
                <a:cs typeface="+mn-cs"/>
              </a:rPr>
              <a:t>increased</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lactate</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dehydrogenase</a:t>
            </a:r>
            <a:r>
              <a:rPr kumimoji="1" lang="tr-TR" sz="1200" kern="1200" dirty="0" smtClean="0">
                <a:solidFill>
                  <a:schemeClr val="tx1"/>
                </a:solidFill>
                <a:effectLst/>
                <a:latin typeface="Arial" pitchFamily="87" charset="0"/>
                <a:ea typeface="+mn-ea"/>
                <a:cs typeface="+mn-cs"/>
              </a:rPr>
              <a:t> (LDH), </a:t>
            </a:r>
            <a:r>
              <a:rPr kumimoji="1" lang="tr-TR" sz="1200" kern="1200" dirty="0" err="1" smtClean="0">
                <a:solidFill>
                  <a:schemeClr val="tx1"/>
                </a:solidFill>
                <a:effectLst/>
                <a:latin typeface="Arial" pitchFamily="87" charset="0"/>
                <a:ea typeface="+mn-ea"/>
                <a:cs typeface="+mn-cs"/>
              </a:rPr>
              <a:t>increased</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indirect</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bilirubin</a:t>
            </a:r>
            <a:r>
              <a:rPr kumimoji="1" lang="tr-TR" sz="1200" kern="1200" dirty="0" smtClean="0">
                <a:solidFill>
                  <a:schemeClr val="tx1"/>
                </a:solidFill>
                <a:effectLst/>
                <a:latin typeface="Arial" pitchFamily="87" charset="0"/>
                <a:ea typeface="+mn-ea"/>
                <a:cs typeface="+mn-cs"/>
              </a:rPr>
              <a:t>, and </a:t>
            </a:r>
            <a:r>
              <a:rPr kumimoji="1" lang="tr-TR" sz="1200" kern="1200" dirty="0" err="1" smtClean="0">
                <a:solidFill>
                  <a:schemeClr val="tx1"/>
                </a:solidFill>
                <a:effectLst/>
                <a:latin typeface="Arial" pitchFamily="87" charset="0"/>
                <a:ea typeface="+mn-ea"/>
                <a:cs typeface="+mn-cs"/>
              </a:rPr>
              <a:t>low</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haptoglobin</a:t>
            </a:r>
            <a:endParaRPr lang="en-US" dirty="0">
              <a:cs typeface="Times" charset="0"/>
            </a:endParaRPr>
          </a:p>
        </p:txBody>
      </p:sp>
    </p:spTree>
    <p:extLst>
      <p:ext uri="{BB962C8B-B14F-4D97-AF65-F5344CB8AC3E}">
        <p14:creationId xmlns:p14="http://schemas.microsoft.com/office/powerpoint/2010/main" val="4023957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solidFill>
                  <a:srgbClr val="000000"/>
                </a:solidFill>
                <a:latin typeface="Verdana" panose="020B0604030504040204" pitchFamily="34" charset="0"/>
              </a:rPr>
              <a:t>High-power view of a normal peripheral blood smear. Several platelets (arrows) and a normal lymphocyte (arrowhead) can also be seen. The red cells are of relatively uniform size and shape. The diameter of the normal red cell should approximate that of the nucleus of the small lymphocyte; central pallor (dashed arrow) should equal one-third of its diameter.</a:t>
            </a:r>
            <a:endParaRPr lang="tr-TR" dirty="0" smtClean="0"/>
          </a:p>
          <a:p>
            <a:endParaRPr lang="tr-TR" dirty="0"/>
          </a:p>
        </p:txBody>
      </p:sp>
      <p:sp>
        <p:nvSpPr>
          <p:cNvPr id="4" name="Veri Yer Tutucusu 3"/>
          <p:cNvSpPr>
            <a:spLocks noGrp="1"/>
          </p:cNvSpPr>
          <p:nvPr>
            <p:ph type="dt" idx="10"/>
          </p:nvPr>
        </p:nvSpPr>
        <p:spPr/>
        <p:txBody>
          <a:bodyPr/>
          <a:lstStyle/>
          <a:p>
            <a:fld id="{73442BE4-AA4A-4F32-834B-E89AFC8DFF59}" type="datetime1">
              <a:rPr lang="en-US" smtClean="0"/>
              <a:pPr/>
              <a:t>10/3/2018</a:t>
            </a:fld>
            <a:endParaRPr lang="en-US"/>
          </a:p>
        </p:txBody>
      </p:sp>
      <p:sp>
        <p:nvSpPr>
          <p:cNvPr id="5" name="Slayt Numarası Yer Tutucusu 4"/>
          <p:cNvSpPr>
            <a:spLocks noGrp="1"/>
          </p:cNvSpPr>
          <p:nvPr>
            <p:ph type="sldNum" sz="quarter" idx="11"/>
          </p:nvPr>
        </p:nvSpPr>
        <p:spPr/>
        <p:txBody>
          <a:bodyPr/>
          <a:lstStyle/>
          <a:p>
            <a:fld id="{A746B6D8-4218-4D64-919F-3FF2924E296B}" type="slidenum">
              <a:rPr lang="en-US" smtClean="0"/>
              <a:pPr/>
              <a:t>4</a:t>
            </a:fld>
            <a:endParaRPr lang="en-US"/>
          </a:p>
        </p:txBody>
      </p:sp>
    </p:spTree>
    <p:extLst>
      <p:ext uri="{BB962C8B-B14F-4D97-AF65-F5344CB8AC3E}">
        <p14:creationId xmlns:p14="http://schemas.microsoft.com/office/powerpoint/2010/main" val="4269863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BFC5B1BB-A50B-5940-AFA4-E18CAF08D875}" type="datetime1">
              <a:rPr lang="en-US"/>
              <a:pPr/>
              <a:t>10/3/2018</a:t>
            </a:fld>
            <a:endParaRPr lang="en-US"/>
          </a:p>
        </p:txBody>
      </p:sp>
      <p:sp>
        <p:nvSpPr>
          <p:cNvPr id="7" name="Rectangle 13"/>
          <p:cNvSpPr>
            <a:spLocks noGrp="1" noChangeArrowheads="1"/>
          </p:cNvSpPr>
          <p:nvPr>
            <p:ph type="sldNum" sz="quarter" idx="5"/>
          </p:nvPr>
        </p:nvSpPr>
        <p:spPr>
          <a:ln/>
        </p:spPr>
        <p:txBody>
          <a:bodyPr/>
          <a:lstStyle/>
          <a:p>
            <a:fld id="{A9F46B34-65DB-6D47-9686-E8D77AC87447}" type="slidenum">
              <a:rPr lang="en-US"/>
              <a:pPr/>
              <a:t>6</a:t>
            </a:fld>
            <a:endParaRPr lang="en-US"/>
          </a:p>
        </p:txBody>
      </p:sp>
      <p:sp>
        <p:nvSpPr>
          <p:cNvPr id="708610" name="Rectangle 2"/>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708611"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a:lstStyle/>
          <a:p>
            <a:r>
              <a:rPr kumimoji="1" lang="tr-TR" sz="1200" kern="1200" dirty="0" smtClean="0">
                <a:solidFill>
                  <a:schemeClr val="tx1"/>
                </a:solidFill>
                <a:effectLst/>
                <a:latin typeface="Arial" pitchFamily="87" charset="0"/>
                <a:ea typeface="+mn-ea"/>
                <a:cs typeface="+mn-cs"/>
              </a:rPr>
              <a:t>TTP is </a:t>
            </a:r>
            <a:r>
              <a:rPr kumimoji="1" lang="tr-TR" sz="1200" kern="1200" dirty="0" err="1" smtClean="0">
                <a:solidFill>
                  <a:schemeClr val="tx1"/>
                </a:solidFill>
                <a:effectLst/>
                <a:latin typeface="Arial" pitchFamily="87" charset="0"/>
                <a:ea typeface="+mn-ea"/>
                <a:cs typeface="+mn-cs"/>
              </a:rPr>
              <a:t>defined</a:t>
            </a:r>
            <a:r>
              <a:rPr kumimoji="1" lang="tr-TR" sz="1200" kern="1200" dirty="0" smtClean="0">
                <a:solidFill>
                  <a:schemeClr val="tx1"/>
                </a:solidFill>
                <a:effectLst/>
                <a:latin typeface="Arial" pitchFamily="87" charset="0"/>
                <a:ea typeface="+mn-ea"/>
                <a:cs typeface="+mn-cs"/>
              </a:rPr>
              <a:t> by a severe deficiency of ADAMTS13 (</a:t>
            </a:r>
            <a:r>
              <a:rPr kumimoji="1" lang="tr-TR" sz="1200" kern="1200" dirty="0" err="1" smtClean="0">
                <a:solidFill>
                  <a:schemeClr val="tx1"/>
                </a:solidFill>
                <a:effectLst/>
                <a:latin typeface="Arial" pitchFamily="87" charset="0"/>
                <a:ea typeface="+mn-ea"/>
                <a:cs typeface="+mn-cs"/>
              </a:rPr>
              <a:t>defined</a:t>
            </a:r>
            <a:r>
              <a:rPr kumimoji="1" lang="tr-TR" sz="1200" kern="1200" dirty="0" smtClean="0">
                <a:solidFill>
                  <a:schemeClr val="tx1"/>
                </a:solidFill>
                <a:effectLst/>
                <a:latin typeface="Arial" pitchFamily="87" charset="0"/>
                <a:ea typeface="+mn-ea"/>
                <a:cs typeface="+mn-cs"/>
              </a:rPr>
              <a:t> as </a:t>
            </a:r>
            <a:r>
              <a:rPr kumimoji="1" lang="tr-TR" sz="1200" kern="1200" dirty="0" err="1" smtClean="0">
                <a:solidFill>
                  <a:schemeClr val="tx1"/>
                </a:solidFill>
                <a:effectLst/>
                <a:latin typeface="Arial" pitchFamily="87" charset="0"/>
                <a:ea typeface="+mn-ea"/>
                <a:cs typeface="+mn-cs"/>
              </a:rPr>
              <a:t>activity</a:t>
            </a:r>
            <a:r>
              <a:rPr kumimoji="1" lang="tr-TR" sz="1200" kern="1200" dirty="0" smtClean="0">
                <a:solidFill>
                  <a:schemeClr val="tx1"/>
                </a:solidFill>
                <a:effectLst/>
                <a:latin typeface="Arial" pitchFamily="87" charset="0"/>
                <a:ea typeface="+mn-ea"/>
                <a:cs typeface="+mn-cs"/>
              </a:rPr>
              <a:t> &lt;10 percent), but the </a:t>
            </a:r>
            <a:r>
              <a:rPr kumimoji="1" lang="tr-TR" sz="1200" kern="1200" dirty="0" err="1" smtClean="0">
                <a:solidFill>
                  <a:schemeClr val="tx1"/>
                </a:solidFill>
                <a:effectLst/>
                <a:latin typeface="Arial" pitchFamily="87" charset="0"/>
                <a:ea typeface="+mn-ea"/>
                <a:cs typeface="+mn-cs"/>
              </a:rPr>
              <a:t>diagnosis</a:t>
            </a:r>
            <a:r>
              <a:rPr kumimoji="1" lang="tr-TR" sz="1200" kern="1200" dirty="0" smtClean="0">
                <a:solidFill>
                  <a:schemeClr val="tx1"/>
                </a:solidFill>
                <a:effectLst/>
                <a:latin typeface="Arial" pitchFamily="87" charset="0"/>
                <a:ea typeface="+mn-ea"/>
                <a:cs typeface="+mn-cs"/>
              </a:rPr>
              <a:t> of TTP </a:t>
            </a:r>
            <a:r>
              <a:rPr kumimoji="1" lang="tr-TR" sz="1200" kern="1200" dirty="0" err="1" smtClean="0">
                <a:solidFill>
                  <a:schemeClr val="tx1"/>
                </a:solidFill>
                <a:effectLst/>
                <a:latin typeface="Arial" pitchFamily="87" charset="0"/>
                <a:ea typeface="+mn-ea"/>
                <a:cs typeface="+mn-cs"/>
              </a:rPr>
              <a:t>remains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based</a:t>
            </a:r>
            <a:r>
              <a:rPr kumimoji="1" lang="tr-TR" sz="1200" kern="1200" dirty="0" smtClean="0">
                <a:solidFill>
                  <a:schemeClr val="tx1"/>
                </a:solidFill>
                <a:effectLst/>
                <a:latin typeface="Arial" pitchFamily="87" charset="0"/>
                <a:ea typeface="+mn-ea"/>
                <a:cs typeface="+mn-cs"/>
              </a:rPr>
              <a:t> on </a:t>
            </a:r>
            <a:r>
              <a:rPr kumimoji="1" lang="tr-TR" sz="1200" kern="1200" dirty="0" err="1" smtClean="0">
                <a:solidFill>
                  <a:schemeClr val="tx1"/>
                </a:solidFill>
                <a:effectLst/>
                <a:latin typeface="Arial" pitchFamily="87" charset="0"/>
                <a:ea typeface="+mn-ea"/>
                <a:cs typeface="+mn-cs"/>
              </a:rPr>
              <a:t>clinical</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judgment</a:t>
            </a:r>
            <a:r>
              <a:rPr kumimoji="1" lang="tr-TR" sz="1200" kern="1200" dirty="0" smtClean="0">
                <a:solidFill>
                  <a:schemeClr val="tx1"/>
                </a:solidFill>
                <a:effectLst/>
                <a:latin typeface="Arial" pitchFamily="87" charset="0"/>
                <a:ea typeface="+mn-ea"/>
                <a:cs typeface="+mn-cs"/>
              </a:rPr>
              <a:t> since ADAMTS13 </a:t>
            </a:r>
            <a:r>
              <a:rPr kumimoji="1" lang="tr-TR" sz="1200" kern="1200" dirty="0" err="1" smtClean="0">
                <a:solidFill>
                  <a:schemeClr val="tx1"/>
                </a:solidFill>
                <a:effectLst/>
                <a:latin typeface="Arial" pitchFamily="87" charset="0"/>
                <a:ea typeface="+mn-ea"/>
                <a:cs typeface="+mn-cs"/>
              </a:rPr>
              <a:t>measures</a:t>
            </a:r>
            <a:r>
              <a:rPr kumimoji="1" lang="tr-TR" sz="1200" kern="1200" dirty="0" smtClean="0">
                <a:solidFill>
                  <a:schemeClr val="tx1"/>
                </a:solidFill>
                <a:effectLst/>
                <a:latin typeface="Arial" pitchFamily="87" charset="0"/>
                <a:ea typeface="+mn-ea"/>
                <a:cs typeface="+mn-cs"/>
              </a:rPr>
              <a:t> are </a:t>
            </a:r>
            <a:r>
              <a:rPr kumimoji="1" lang="tr-TR" sz="1200" kern="1200" dirty="0" err="1" smtClean="0">
                <a:solidFill>
                  <a:schemeClr val="tx1"/>
                </a:solidFill>
                <a:effectLst/>
                <a:latin typeface="Arial" pitchFamily="87" charset="0"/>
                <a:ea typeface="+mn-ea"/>
                <a:cs typeface="+mn-cs"/>
              </a:rPr>
              <a:t>often</a:t>
            </a:r>
            <a:r>
              <a:rPr kumimoji="1" lang="tr-TR" sz="1200" kern="1200" dirty="0" smtClean="0">
                <a:solidFill>
                  <a:schemeClr val="tx1"/>
                </a:solidFill>
                <a:effectLst/>
                <a:latin typeface="Arial" pitchFamily="87" charset="0"/>
                <a:ea typeface="+mn-ea"/>
                <a:cs typeface="+mn-cs"/>
              </a:rPr>
              <a:t> not </a:t>
            </a:r>
            <a:r>
              <a:rPr kumimoji="1" lang="tr-TR" sz="1200" kern="1200" dirty="0" err="1" smtClean="0">
                <a:solidFill>
                  <a:schemeClr val="tx1"/>
                </a:solidFill>
                <a:effectLst/>
                <a:latin typeface="Arial" pitchFamily="87" charset="0"/>
                <a:ea typeface="+mn-ea"/>
                <a:cs typeface="+mn-cs"/>
              </a:rPr>
              <a:t>available</a:t>
            </a:r>
            <a:r>
              <a:rPr kumimoji="1" lang="tr-TR" sz="1200" kern="1200" dirty="0" smtClean="0">
                <a:solidFill>
                  <a:schemeClr val="tx1"/>
                </a:solidFill>
                <a:effectLst/>
                <a:latin typeface="Arial" pitchFamily="87" charset="0"/>
                <a:ea typeface="+mn-ea"/>
                <a:cs typeface="+mn-cs"/>
              </a:rPr>
              <a:t> for </a:t>
            </a:r>
            <a:r>
              <a:rPr kumimoji="1" lang="tr-TR" sz="1200" kern="1200" dirty="0" err="1" smtClean="0">
                <a:solidFill>
                  <a:schemeClr val="tx1"/>
                </a:solidFill>
                <a:effectLst/>
                <a:latin typeface="Arial" pitchFamily="87" charset="0"/>
                <a:ea typeface="+mn-ea"/>
                <a:cs typeface="+mn-cs"/>
              </a:rPr>
              <a:t>several</a:t>
            </a:r>
            <a:r>
              <a:rPr kumimoji="1" lang="tr-TR" sz="1200" kern="1200" dirty="0" smtClean="0">
                <a:solidFill>
                  <a:schemeClr val="tx1"/>
                </a:solidFill>
                <a:effectLst/>
                <a:latin typeface="Arial" pitchFamily="87" charset="0"/>
                <a:ea typeface="+mn-ea"/>
                <a:cs typeface="+mn-cs"/>
              </a:rPr>
              <a:t> days and different </a:t>
            </a:r>
            <a:r>
              <a:rPr kumimoji="1" lang="tr-TR" sz="1200" kern="1200" dirty="0" err="1" smtClean="0">
                <a:solidFill>
                  <a:schemeClr val="tx1"/>
                </a:solidFill>
                <a:effectLst/>
                <a:latin typeface="Arial" pitchFamily="87" charset="0"/>
                <a:ea typeface="+mn-ea"/>
                <a:cs typeface="+mn-cs"/>
              </a:rPr>
              <a:t>methodologies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may</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yield</a:t>
            </a:r>
            <a:r>
              <a:rPr kumimoji="1" lang="tr-TR" sz="1200" kern="1200" dirty="0" smtClean="0">
                <a:solidFill>
                  <a:schemeClr val="tx1"/>
                </a:solidFill>
                <a:effectLst/>
                <a:latin typeface="Arial" pitchFamily="87" charset="0"/>
                <a:ea typeface="+mn-ea"/>
                <a:cs typeface="+mn-cs"/>
              </a:rPr>
              <a:t> different </a:t>
            </a:r>
            <a:r>
              <a:rPr kumimoji="1" lang="tr-TR" sz="1200" kern="1200" dirty="0" err="1" smtClean="0">
                <a:solidFill>
                  <a:schemeClr val="tx1"/>
                </a:solidFill>
                <a:effectLst/>
                <a:latin typeface="Arial" pitchFamily="87" charset="0"/>
                <a:ea typeface="+mn-ea"/>
                <a:cs typeface="+mn-cs"/>
              </a:rPr>
              <a:t>results</a:t>
            </a:r>
            <a:r>
              <a:rPr kumimoji="1" lang="tr-TR" sz="1200" kern="1200" dirty="0" smtClean="0">
                <a:solidFill>
                  <a:schemeClr val="tx1"/>
                </a:solidFill>
                <a:effectLst/>
                <a:latin typeface="Arial" pitchFamily="87" charset="0"/>
                <a:ea typeface="+mn-ea"/>
                <a:cs typeface="+mn-cs"/>
              </a:rPr>
              <a:t>. Deficiency of ADAMTS13 can be </a:t>
            </a:r>
            <a:r>
              <a:rPr kumimoji="1" lang="tr-TR" sz="1200" kern="1200" dirty="0" err="1" smtClean="0">
                <a:solidFill>
                  <a:schemeClr val="tx1"/>
                </a:solidFill>
                <a:effectLst/>
                <a:latin typeface="Arial" pitchFamily="87" charset="0"/>
                <a:ea typeface="+mn-ea"/>
                <a:cs typeface="+mn-cs"/>
              </a:rPr>
              <a:t>hereditary</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Upshaw-Shulman</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syndrome</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or</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acquired</a:t>
            </a:r>
            <a:r>
              <a:rPr kumimoji="1" lang="tr-TR" sz="1200" kern="1200" dirty="0" smtClean="0">
                <a:solidFill>
                  <a:schemeClr val="tx1"/>
                </a:solidFill>
                <a:effectLst/>
                <a:latin typeface="Arial" pitchFamily="87" charset="0"/>
                <a:ea typeface="+mn-ea"/>
                <a:cs typeface="+mn-cs"/>
              </a:rPr>
              <a:t>, as a </a:t>
            </a:r>
            <a:r>
              <a:rPr kumimoji="1" lang="tr-TR" sz="1200" kern="1200" dirty="0" err="1" smtClean="0">
                <a:solidFill>
                  <a:schemeClr val="tx1"/>
                </a:solidFill>
                <a:effectLst/>
                <a:latin typeface="Arial" pitchFamily="87" charset="0"/>
                <a:ea typeface="+mn-ea"/>
                <a:cs typeface="+mn-cs"/>
              </a:rPr>
              <a:t>result</a:t>
            </a:r>
            <a:r>
              <a:rPr kumimoji="1" lang="tr-TR" sz="1200" kern="1200" dirty="0" smtClean="0">
                <a:solidFill>
                  <a:schemeClr val="tx1"/>
                </a:solidFill>
                <a:effectLst/>
                <a:latin typeface="Arial" pitchFamily="87" charset="0"/>
                <a:ea typeface="+mn-ea"/>
                <a:cs typeface="+mn-cs"/>
              </a:rPr>
              <a:t> of </a:t>
            </a:r>
            <a:r>
              <a:rPr kumimoji="1" lang="tr-TR" sz="1200" kern="1200" dirty="0" err="1" smtClean="0">
                <a:solidFill>
                  <a:schemeClr val="tx1"/>
                </a:solidFill>
                <a:effectLst/>
                <a:latin typeface="Arial" pitchFamily="87" charset="0"/>
                <a:ea typeface="+mn-ea"/>
                <a:cs typeface="+mn-cs"/>
              </a:rPr>
              <a:t>inhibition</a:t>
            </a:r>
            <a:r>
              <a:rPr kumimoji="1" lang="tr-TR" sz="1200" kern="1200" dirty="0" smtClean="0">
                <a:solidFill>
                  <a:schemeClr val="tx1"/>
                </a:solidFill>
                <a:effectLst/>
                <a:latin typeface="Arial" pitchFamily="87" charset="0"/>
                <a:ea typeface="+mn-ea"/>
                <a:cs typeface="+mn-cs"/>
              </a:rPr>
              <a:t> of ADAMTS13 </a:t>
            </a:r>
            <a:r>
              <a:rPr kumimoji="1" lang="tr-TR" sz="1200" kern="1200" dirty="0" err="1" smtClean="0">
                <a:solidFill>
                  <a:schemeClr val="tx1"/>
                </a:solidFill>
                <a:effectLst/>
                <a:latin typeface="Arial" pitchFamily="87" charset="0"/>
                <a:ea typeface="+mn-ea"/>
                <a:cs typeface="+mn-cs"/>
              </a:rPr>
              <a:t>activity</a:t>
            </a:r>
            <a:r>
              <a:rPr kumimoji="1" lang="tr-TR" sz="1200" kern="1200" dirty="0" smtClean="0">
                <a:solidFill>
                  <a:schemeClr val="tx1"/>
                </a:solidFill>
                <a:effectLst/>
                <a:latin typeface="Arial" pitchFamily="87" charset="0"/>
                <a:ea typeface="+mn-ea"/>
                <a:cs typeface="+mn-cs"/>
              </a:rPr>
              <a:t> by an </a:t>
            </a:r>
            <a:r>
              <a:rPr kumimoji="1" lang="tr-TR" sz="1200" kern="1200" dirty="0" err="1" smtClean="0">
                <a:solidFill>
                  <a:schemeClr val="tx1"/>
                </a:solidFill>
                <a:effectLst/>
                <a:latin typeface="Arial" pitchFamily="87" charset="0"/>
                <a:ea typeface="+mn-ea"/>
                <a:cs typeface="+mn-cs"/>
              </a:rPr>
              <a:t>autoantibody</a:t>
            </a:r>
            <a:r>
              <a:rPr kumimoji="1" lang="tr-TR" sz="1200" kern="1200" dirty="0" smtClean="0">
                <a:solidFill>
                  <a:schemeClr val="tx1"/>
                </a:solidFill>
                <a:effectLst/>
                <a:latin typeface="Arial" pitchFamily="87" charset="0"/>
                <a:ea typeface="+mn-ea"/>
                <a:cs typeface="+mn-cs"/>
              </a:rPr>
              <a:t>. </a:t>
            </a:r>
          </a:p>
          <a:p>
            <a:r>
              <a:rPr kumimoji="1" lang="tr-TR" sz="1200" kern="1200" dirty="0" smtClean="0">
                <a:solidFill>
                  <a:schemeClr val="tx1"/>
                </a:solidFill>
                <a:effectLst/>
                <a:latin typeface="Arial" pitchFamily="87" charset="0"/>
                <a:ea typeface="+mn-ea"/>
                <a:cs typeface="+mn-cs"/>
              </a:rPr>
              <a:t> </a:t>
            </a:r>
          </a:p>
          <a:p>
            <a:r>
              <a:rPr kumimoji="1" lang="tr-TR" sz="1200" kern="1200" dirty="0" smtClean="0">
                <a:solidFill>
                  <a:schemeClr val="tx1"/>
                </a:solidFill>
                <a:effectLst/>
                <a:latin typeface="Arial" pitchFamily="87" charset="0"/>
                <a:ea typeface="+mn-ea"/>
                <a:cs typeface="+mn-cs"/>
              </a:rPr>
              <a:t>TTP is </a:t>
            </a:r>
            <a:r>
              <a:rPr kumimoji="1" lang="tr-TR" sz="1200" kern="1200" dirty="0" err="1" smtClean="0">
                <a:solidFill>
                  <a:schemeClr val="tx1"/>
                </a:solidFill>
                <a:effectLst/>
                <a:latin typeface="Arial" pitchFamily="87" charset="0"/>
                <a:ea typeface="+mn-ea"/>
                <a:cs typeface="+mn-cs"/>
              </a:rPr>
              <a:t>unique</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among</a:t>
            </a:r>
            <a:r>
              <a:rPr kumimoji="1" lang="tr-TR" sz="1200" kern="1200" dirty="0" smtClean="0">
                <a:solidFill>
                  <a:schemeClr val="tx1"/>
                </a:solidFill>
                <a:effectLst/>
                <a:latin typeface="Arial" pitchFamily="87" charset="0"/>
                <a:ea typeface="+mn-ea"/>
                <a:cs typeface="+mn-cs"/>
              </a:rPr>
              <a:t> the </a:t>
            </a:r>
            <a:r>
              <a:rPr kumimoji="1" lang="tr-TR" sz="1200" kern="1200" dirty="0" err="1" smtClean="0">
                <a:solidFill>
                  <a:schemeClr val="tx1"/>
                </a:solidFill>
                <a:effectLst/>
                <a:latin typeface="Arial" pitchFamily="87" charset="0"/>
                <a:ea typeface="+mn-ea"/>
                <a:cs typeface="+mn-cs"/>
              </a:rPr>
              <a:t>primary</a:t>
            </a:r>
            <a:r>
              <a:rPr kumimoji="1" lang="tr-TR" sz="1200" kern="1200" dirty="0" smtClean="0">
                <a:solidFill>
                  <a:schemeClr val="tx1"/>
                </a:solidFill>
                <a:effectLst/>
                <a:latin typeface="Arial" pitchFamily="87" charset="0"/>
                <a:ea typeface="+mn-ea"/>
                <a:cs typeface="+mn-cs"/>
              </a:rPr>
              <a:t> TMA </a:t>
            </a:r>
            <a:r>
              <a:rPr kumimoji="1" lang="tr-TR" sz="1200" kern="1200" dirty="0" err="1" smtClean="0">
                <a:solidFill>
                  <a:schemeClr val="tx1"/>
                </a:solidFill>
                <a:effectLst/>
                <a:latin typeface="Arial" pitchFamily="87" charset="0"/>
                <a:ea typeface="+mn-ea"/>
                <a:cs typeface="+mn-cs"/>
              </a:rPr>
              <a:t>syndromes</a:t>
            </a:r>
            <a:r>
              <a:rPr kumimoji="1" lang="tr-TR" sz="1200" kern="1200" dirty="0" smtClean="0">
                <a:solidFill>
                  <a:schemeClr val="tx1"/>
                </a:solidFill>
                <a:effectLst/>
                <a:latin typeface="Arial" pitchFamily="87" charset="0"/>
                <a:ea typeface="+mn-ea"/>
                <a:cs typeface="+mn-cs"/>
              </a:rPr>
              <a:t> for minimal </a:t>
            </a:r>
            <a:r>
              <a:rPr kumimoji="1" lang="tr-TR" sz="1200" kern="1200" dirty="0" err="1" smtClean="0">
                <a:solidFill>
                  <a:schemeClr val="tx1"/>
                </a:solidFill>
                <a:effectLst/>
                <a:latin typeface="Arial" pitchFamily="87" charset="0"/>
                <a:ea typeface="+mn-ea"/>
                <a:cs typeface="+mn-cs"/>
              </a:rPr>
              <a:t>abnormalities</a:t>
            </a:r>
            <a:r>
              <a:rPr kumimoji="1" lang="tr-TR" sz="1200" kern="1200" dirty="0" smtClean="0">
                <a:solidFill>
                  <a:schemeClr val="tx1"/>
                </a:solidFill>
                <a:effectLst/>
                <a:latin typeface="Arial" pitchFamily="87" charset="0"/>
                <a:ea typeface="+mn-ea"/>
                <a:cs typeface="+mn-cs"/>
              </a:rPr>
              <a:t> of </a:t>
            </a:r>
            <a:r>
              <a:rPr kumimoji="1" lang="tr-TR" sz="1200" kern="1200" dirty="0" err="1" smtClean="0">
                <a:solidFill>
                  <a:schemeClr val="tx1"/>
                </a:solidFill>
                <a:effectLst/>
                <a:latin typeface="Arial" pitchFamily="87" charset="0"/>
                <a:ea typeface="+mn-ea"/>
                <a:cs typeface="+mn-cs"/>
              </a:rPr>
              <a:t>kidney</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function</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despite</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microthrombi</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observed</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throughout</a:t>
            </a:r>
            <a:r>
              <a:rPr kumimoji="1" lang="tr-TR" sz="1200" kern="1200" dirty="0" smtClean="0">
                <a:solidFill>
                  <a:schemeClr val="tx1"/>
                </a:solidFill>
                <a:effectLst/>
                <a:latin typeface="Arial" pitchFamily="87" charset="0"/>
                <a:ea typeface="+mn-ea"/>
                <a:cs typeface="+mn-cs"/>
              </a:rPr>
              <a:t> the </a:t>
            </a:r>
            <a:r>
              <a:rPr kumimoji="1" lang="tr-TR" sz="1200" kern="1200" dirty="0" err="1" smtClean="0">
                <a:solidFill>
                  <a:schemeClr val="tx1"/>
                </a:solidFill>
                <a:effectLst/>
                <a:latin typeface="Arial" pitchFamily="87" charset="0"/>
                <a:ea typeface="+mn-ea"/>
                <a:cs typeface="+mn-cs"/>
              </a:rPr>
              <a:t>kidney</a:t>
            </a:r>
            <a:r>
              <a:rPr kumimoji="1" lang="tr-TR" sz="1200" kern="1200" dirty="0" smtClean="0">
                <a:solidFill>
                  <a:schemeClr val="tx1"/>
                </a:solidFill>
                <a:effectLst/>
                <a:latin typeface="Arial" pitchFamily="87" charset="0"/>
                <a:ea typeface="+mn-ea"/>
                <a:cs typeface="+mn-cs"/>
              </a:rPr>
              <a:t>. TTP </a:t>
            </a:r>
            <a:r>
              <a:rPr kumimoji="1" lang="tr-TR" sz="1200" kern="1200" dirty="0" err="1" smtClean="0">
                <a:solidFill>
                  <a:schemeClr val="tx1"/>
                </a:solidFill>
                <a:effectLst/>
                <a:latin typeface="Arial" pitchFamily="87" charset="0"/>
                <a:ea typeface="+mn-ea"/>
                <a:cs typeface="+mn-cs"/>
              </a:rPr>
              <a:t>typically</a:t>
            </a:r>
            <a:r>
              <a:rPr kumimoji="1" lang="tr-TR" sz="1200" kern="1200" dirty="0" smtClean="0">
                <a:solidFill>
                  <a:schemeClr val="tx1"/>
                </a:solidFill>
                <a:effectLst/>
                <a:latin typeface="Arial" pitchFamily="87" charset="0"/>
                <a:ea typeface="+mn-ea"/>
                <a:cs typeface="+mn-cs"/>
              </a:rPr>
              <a:t> has more </a:t>
            </a:r>
            <a:r>
              <a:rPr kumimoji="1" lang="tr-TR" sz="1200" kern="1200" dirty="0" err="1" smtClean="0">
                <a:solidFill>
                  <a:schemeClr val="tx1"/>
                </a:solidFill>
                <a:effectLst/>
                <a:latin typeface="Arial" pitchFamily="87" charset="0"/>
                <a:ea typeface="+mn-ea"/>
                <a:cs typeface="+mn-cs"/>
              </a:rPr>
              <a:t>systemic</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manifestations</a:t>
            </a:r>
            <a:r>
              <a:rPr kumimoji="1" lang="tr-TR" sz="1200" kern="1200" dirty="0" smtClean="0">
                <a:solidFill>
                  <a:schemeClr val="tx1"/>
                </a:solidFill>
                <a:effectLst/>
                <a:latin typeface="Arial" pitchFamily="87" charset="0"/>
                <a:ea typeface="+mn-ea"/>
                <a:cs typeface="+mn-cs"/>
              </a:rPr>
              <a:t> of organ </a:t>
            </a:r>
            <a:r>
              <a:rPr kumimoji="1" lang="tr-TR" sz="1200" kern="1200" dirty="0" err="1" smtClean="0">
                <a:solidFill>
                  <a:schemeClr val="tx1"/>
                </a:solidFill>
                <a:effectLst/>
                <a:latin typeface="Arial" pitchFamily="87" charset="0"/>
                <a:ea typeface="+mn-ea"/>
                <a:cs typeface="+mn-cs"/>
              </a:rPr>
              <a:t>injury</a:t>
            </a:r>
            <a:r>
              <a:rPr kumimoji="1" lang="tr-TR" sz="1200" kern="1200" dirty="0" smtClean="0">
                <a:solidFill>
                  <a:schemeClr val="tx1"/>
                </a:solidFill>
                <a:effectLst/>
                <a:latin typeface="Arial" pitchFamily="87" charset="0"/>
                <a:ea typeface="+mn-ea"/>
                <a:cs typeface="+mn-cs"/>
              </a:rPr>
              <a:t> than the other </a:t>
            </a:r>
            <a:r>
              <a:rPr kumimoji="1" lang="tr-TR" sz="1200" kern="1200" dirty="0" err="1" smtClean="0">
                <a:solidFill>
                  <a:schemeClr val="tx1"/>
                </a:solidFill>
                <a:effectLst/>
                <a:latin typeface="Arial" pitchFamily="87" charset="0"/>
                <a:ea typeface="+mn-ea"/>
                <a:cs typeface="+mn-cs"/>
              </a:rPr>
              <a:t>primary</a:t>
            </a:r>
            <a:r>
              <a:rPr kumimoji="1" lang="tr-TR" sz="1200" kern="1200" dirty="0" smtClean="0">
                <a:solidFill>
                  <a:schemeClr val="tx1"/>
                </a:solidFill>
                <a:effectLst/>
                <a:latin typeface="Arial" pitchFamily="87" charset="0"/>
                <a:ea typeface="+mn-ea"/>
                <a:cs typeface="+mn-cs"/>
              </a:rPr>
              <a:t> TMA </a:t>
            </a:r>
            <a:r>
              <a:rPr kumimoji="1" lang="tr-TR" sz="1200" kern="1200" dirty="0" err="1" smtClean="0">
                <a:solidFill>
                  <a:schemeClr val="tx1"/>
                </a:solidFill>
                <a:effectLst/>
                <a:latin typeface="Arial" pitchFamily="87" charset="0"/>
                <a:ea typeface="+mn-ea"/>
                <a:cs typeface="+mn-cs"/>
              </a:rPr>
              <a:t>syndromes</a:t>
            </a:r>
            <a:r>
              <a:rPr kumimoji="1" lang="tr-TR" sz="1200" kern="1200" dirty="0" smtClean="0">
                <a:solidFill>
                  <a:schemeClr val="tx1"/>
                </a:solidFill>
                <a:effectLst/>
                <a:latin typeface="Arial" pitchFamily="87" charset="0"/>
                <a:ea typeface="+mn-ea"/>
                <a:cs typeface="+mn-cs"/>
              </a:rPr>
              <a:t>. In TTP, </a:t>
            </a:r>
            <a:r>
              <a:rPr kumimoji="1" lang="tr-TR" sz="1200" kern="1200" dirty="0" err="1" smtClean="0">
                <a:solidFill>
                  <a:schemeClr val="tx1"/>
                </a:solidFill>
                <a:effectLst/>
                <a:latin typeface="Arial" pitchFamily="87" charset="0"/>
                <a:ea typeface="+mn-ea"/>
                <a:cs typeface="+mn-cs"/>
              </a:rPr>
              <a:t>abnormalities</a:t>
            </a:r>
            <a:r>
              <a:rPr kumimoji="1" lang="tr-TR" sz="1200" kern="1200" dirty="0" smtClean="0">
                <a:solidFill>
                  <a:schemeClr val="tx1"/>
                </a:solidFill>
                <a:effectLst/>
                <a:latin typeface="Arial" pitchFamily="87" charset="0"/>
                <a:ea typeface="+mn-ea"/>
                <a:cs typeface="+mn-cs"/>
              </a:rPr>
              <a:t> of the </a:t>
            </a:r>
            <a:r>
              <a:rPr kumimoji="1" lang="tr-TR" sz="1200" kern="1200" dirty="0" err="1" smtClean="0">
                <a:solidFill>
                  <a:schemeClr val="tx1"/>
                </a:solidFill>
                <a:effectLst/>
                <a:latin typeface="Arial" pitchFamily="87" charset="0"/>
                <a:ea typeface="+mn-ea"/>
                <a:cs typeface="+mn-cs"/>
              </a:rPr>
              <a:t>central</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nervous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system</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heart</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pancreas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thyroid</a:t>
            </a:r>
            <a:r>
              <a:rPr kumimoji="1" lang="tr-TR" sz="1200" kern="1200" dirty="0" smtClean="0">
                <a:solidFill>
                  <a:schemeClr val="tx1"/>
                </a:solidFill>
                <a:effectLst/>
                <a:latin typeface="Arial" pitchFamily="87" charset="0"/>
                <a:ea typeface="+mn-ea"/>
                <a:cs typeface="+mn-cs"/>
              </a:rPr>
              <a:t>, adrenal </a:t>
            </a:r>
            <a:r>
              <a:rPr kumimoji="1" lang="tr-TR" sz="1200" kern="1200" dirty="0" err="1" smtClean="0">
                <a:solidFill>
                  <a:schemeClr val="tx1"/>
                </a:solidFill>
                <a:effectLst/>
                <a:latin typeface="Arial" pitchFamily="87" charset="0"/>
                <a:ea typeface="+mn-ea"/>
                <a:cs typeface="+mn-cs"/>
              </a:rPr>
              <a:t>glands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intestinal</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mucosa</a:t>
            </a:r>
            <a:r>
              <a:rPr kumimoji="1" lang="tr-TR" sz="1200" kern="1200" dirty="0" smtClean="0">
                <a:solidFill>
                  <a:schemeClr val="tx1"/>
                </a:solidFill>
                <a:effectLst/>
                <a:latin typeface="Arial" pitchFamily="87" charset="0"/>
                <a:ea typeface="+mn-ea"/>
                <a:cs typeface="+mn-cs"/>
              </a:rPr>
              <a:t>, and other tissues </a:t>
            </a:r>
            <a:r>
              <a:rPr kumimoji="1" lang="tr-TR" sz="1200" kern="1200" dirty="0" err="1" smtClean="0">
                <a:solidFill>
                  <a:schemeClr val="tx1"/>
                </a:solidFill>
                <a:effectLst/>
                <a:latin typeface="Arial" pitchFamily="87" charset="0"/>
                <a:ea typeface="+mn-ea"/>
                <a:cs typeface="+mn-cs"/>
              </a:rPr>
              <a:t>may</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occur</a:t>
            </a:r>
            <a:r>
              <a:rPr kumimoji="1" lang="tr-TR" sz="1200" kern="1200" dirty="0" smtClean="0">
                <a:solidFill>
                  <a:schemeClr val="tx1"/>
                </a:solidFill>
                <a:effectLst/>
                <a:latin typeface="Arial" pitchFamily="87" charset="0"/>
                <a:ea typeface="+mn-ea"/>
                <a:cs typeface="+mn-cs"/>
              </a:rPr>
              <a:t>. The </a:t>
            </a:r>
            <a:r>
              <a:rPr kumimoji="1" lang="tr-TR" sz="1200" kern="1200" dirty="0" err="1" smtClean="0">
                <a:solidFill>
                  <a:schemeClr val="tx1"/>
                </a:solidFill>
                <a:effectLst/>
                <a:latin typeface="Arial" pitchFamily="87" charset="0"/>
                <a:ea typeface="+mn-ea"/>
                <a:cs typeface="+mn-cs"/>
              </a:rPr>
              <a:t>lungs</a:t>
            </a:r>
            <a:r>
              <a:rPr kumimoji="1" lang="tr-TR" sz="1200" kern="1200" dirty="0" smtClean="0">
                <a:solidFill>
                  <a:schemeClr val="tx1"/>
                </a:solidFill>
                <a:effectLst/>
                <a:latin typeface="Arial" pitchFamily="87" charset="0"/>
                <a:ea typeface="+mn-ea"/>
                <a:cs typeface="+mn-cs"/>
              </a:rPr>
              <a:t> are </a:t>
            </a:r>
            <a:r>
              <a:rPr kumimoji="1" lang="tr-TR" sz="1200" kern="1200" dirty="0" err="1" smtClean="0">
                <a:solidFill>
                  <a:schemeClr val="tx1"/>
                </a:solidFill>
                <a:effectLst/>
                <a:latin typeface="Arial" pitchFamily="87" charset="0"/>
                <a:ea typeface="+mn-ea"/>
                <a:cs typeface="+mn-cs"/>
              </a:rPr>
              <a:t>typically</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spared</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from</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ischemic</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injury</a:t>
            </a:r>
            <a:r>
              <a:rPr kumimoji="1" lang="tr-TR" sz="1200" kern="1200" dirty="0" smtClean="0">
                <a:solidFill>
                  <a:schemeClr val="tx1"/>
                </a:solidFill>
                <a:effectLst/>
                <a:latin typeface="Arial" pitchFamily="87" charset="0"/>
                <a:ea typeface="+mn-ea"/>
                <a:cs typeface="+mn-cs"/>
              </a:rPr>
              <a:t> in patients with </a:t>
            </a:r>
            <a:endParaRPr lang="en-US" dirty="0"/>
          </a:p>
        </p:txBody>
      </p:sp>
    </p:spTree>
    <p:extLst>
      <p:ext uri="{BB962C8B-B14F-4D97-AF65-F5344CB8AC3E}">
        <p14:creationId xmlns:p14="http://schemas.microsoft.com/office/powerpoint/2010/main" val="33464096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8"/>
          <p:cNvSpPr>
            <a:spLocks noGrp="1" noChangeArrowheads="1"/>
          </p:cNvSpPr>
          <p:nvPr>
            <p:ph type="hdr" sz="quarter"/>
          </p:nvPr>
        </p:nvSpPr>
        <p:spPr>
          <a:noFill/>
        </p:spPr>
        <p:txBody>
          <a:bodyPr/>
          <a:lstStyle/>
          <a:p>
            <a:r>
              <a:rPr lang="en-US">
                <a:solidFill>
                  <a:srgbClr val="000000"/>
                </a:solidFill>
              </a:rPr>
              <a:t>Molecular Foundations of Medicine</a:t>
            </a:r>
          </a:p>
        </p:txBody>
      </p:sp>
      <p:sp>
        <p:nvSpPr>
          <p:cNvPr id="44035" name="Rectangle 11"/>
          <p:cNvSpPr>
            <a:spLocks noGrp="1" noChangeArrowheads="1"/>
          </p:cNvSpPr>
          <p:nvPr>
            <p:ph type="dt" sz="quarter" idx="1"/>
          </p:nvPr>
        </p:nvSpPr>
        <p:spPr>
          <a:noFill/>
        </p:spPr>
        <p:txBody>
          <a:bodyPr/>
          <a:lstStyle/>
          <a:p>
            <a:r>
              <a:rPr lang="en-US">
                <a:solidFill>
                  <a:srgbClr val="000000"/>
                </a:solidFill>
              </a:rPr>
              <a:t>11/6/08</a:t>
            </a:r>
          </a:p>
        </p:txBody>
      </p:sp>
      <p:sp>
        <p:nvSpPr>
          <p:cNvPr id="44036" name="Rectangle 12"/>
          <p:cNvSpPr>
            <a:spLocks noGrp="1" noChangeArrowheads="1"/>
          </p:cNvSpPr>
          <p:nvPr>
            <p:ph type="ftr" sz="quarter" idx="4"/>
          </p:nvPr>
        </p:nvSpPr>
        <p:spPr>
          <a:noFill/>
        </p:spPr>
        <p:txBody>
          <a:bodyPr/>
          <a:lstStyle/>
          <a:p>
            <a:r>
              <a:rPr lang="en-US">
                <a:solidFill>
                  <a:srgbClr val="000000"/>
                </a:solidFill>
              </a:rPr>
              <a:t>J. Evan Sadler</a:t>
            </a:r>
          </a:p>
        </p:txBody>
      </p:sp>
      <p:sp>
        <p:nvSpPr>
          <p:cNvPr id="44037" name="Rectangle 13"/>
          <p:cNvSpPr>
            <a:spLocks noGrp="1" noChangeArrowheads="1"/>
          </p:cNvSpPr>
          <p:nvPr>
            <p:ph type="sldNum" sz="quarter" idx="5"/>
          </p:nvPr>
        </p:nvSpPr>
        <p:spPr>
          <a:noFill/>
        </p:spPr>
        <p:txBody>
          <a:bodyPr/>
          <a:lstStyle/>
          <a:p>
            <a:fld id="{E25F8028-02BE-47B9-947E-678D22D2FC91}" type="slidenum">
              <a:rPr lang="en-US">
                <a:solidFill>
                  <a:srgbClr val="000000"/>
                </a:solidFill>
              </a:rPr>
              <a:pPr/>
              <a:t>7</a:t>
            </a:fld>
            <a:endParaRPr lang="en-US">
              <a:solidFill>
                <a:srgbClr val="000000"/>
              </a:solidFill>
            </a:endParaRPr>
          </a:p>
        </p:txBody>
      </p:sp>
      <p:sp>
        <p:nvSpPr>
          <p:cNvPr id="44038" name="Rectangle 2"/>
          <p:cNvSpPr>
            <a:spLocks noGrp="1" noRot="1" noChangeAspect="1" noChangeArrowheads="1"/>
          </p:cNvSpPr>
          <p:nvPr>
            <p:ph type="sldImg"/>
          </p:nvPr>
        </p:nvSpPr>
        <p:spPr>
          <a:solidFill>
            <a:srgbClr val="FFFFFF"/>
          </a:solidFill>
          <a:ln/>
        </p:spPr>
      </p:sp>
      <p:sp>
        <p:nvSpPr>
          <p:cNvPr id="44039"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charset="0"/>
            </a:endParaRPr>
          </a:p>
        </p:txBody>
      </p:sp>
    </p:spTree>
    <p:extLst>
      <p:ext uri="{BB962C8B-B14F-4D97-AF65-F5344CB8AC3E}">
        <p14:creationId xmlns:p14="http://schemas.microsoft.com/office/powerpoint/2010/main" val="19488813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8"/>
          <p:cNvSpPr>
            <a:spLocks noGrp="1" noChangeArrowheads="1"/>
          </p:cNvSpPr>
          <p:nvPr>
            <p:ph type="hdr" sz="quarter"/>
          </p:nvPr>
        </p:nvSpPr>
        <p:spPr>
          <a:noFill/>
        </p:spPr>
        <p:txBody>
          <a:bodyPr/>
          <a:lstStyle/>
          <a:p>
            <a:r>
              <a:rPr lang="en-US">
                <a:solidFill>
                  <a:srgbClr val="000000"/>
                </a:solidFill>
              </a:rPr>
              <a:t>Molecular Foundations of Medicine</a:t>
            </a:r>
          </a:p>
        </p:txBody>
      </p:sp>
      <p:sp>
        <p:nvSpPr>
          <p:cNvPr id="37891" name="Rectangle 11"/>
          <p:cNvSpPr>
            <a:spLocks noGrp="1" noChangeArrowheads="1"/>
          </p:cNvSpPr>
          <p:nvPr>
            <p:ph type="dt" sz="quarter" idx="1"/>
          </p:nvPr>
        </p:nvSpPr>
        <p:spPr>
          <a:noFill/>
        </p:spPr>
        <p:txBody>
          <a:bodyPr/>
          <a:lstStyle/>
          <a:p>
            <a:r>
              <a:rPr lang="en-US">
                <a:solidFill>
                  <a:srgbClr val="000000"/>
                </a:solidFill>
              </a:rPr>
              <a:t>11/6/08</a:t>
            </a:r>
          </a:p>
        </p:txBody>
      </p:sp>
      <p:sp>
        <p:nvSpPr>
          <p:cNvPr id="37892" name="Rectangle 12"/>
          <p:cNvSpPr>
            <a:spLocks noGrp="1" noChangeArrowheads="1"/>
          </p:cNvSpPr>
          <p:nvPr>
            <p:ph type="ftr" sz="quarter" idx="4"/>
          </p:nvPr>
        </p:nvSpPr>
        <p:spPr>
          <a:noFill/>
        </p:spPr>
        <p:txBody>
          <a:bodyPr/>
          <a:lstStyle/>
          <a:p>
            <a:r>
              <a:rPr lang="en-US">
                <a:solidFill>
                  <a:srgbClr val="000000"/>
                </a:solidFill>
              </a:rPr>
              <a:t>J. Evan Sadler</a:t>
            </a:r>
          </a:p>
        </p:txBody>
      </p:sp>
      <p:sp>
        <p:nvSpPr>
          <p:cNvPr id="37893" name="Rectangle 13"/>
          <p:cNvSpPr>
            <a:spLocks noGrp="1" noChangeArrowheads="1"/>
          </p:cNvSpPr>
          <p:nvPr>
            <p:ph type="sldNum" sz="quarter" idx="5"/>
          </p:nvPr>
        </p:nvSpPr>
        <p:spPr>
          <a:noFill/>
        </p:spPr>
        <p:txBody>
          <a:bodyPr/>
          <a:lstStyle/>
          <a:p>
            <a:fld id="{4BA81453-7D3D-4333-9A21-5ACFB571EFCC}" type="slidenum">
              <a:rPr lang="en-US">
                <a:solidFill>
                  <a:srgbClr val="000000"/>
                </a:solidFill>
              </a:rPr>
              <a:pPr/>
              <a:t>8</a:t>
            </a:fld>
            <a:endParaRPr lang="en-US">
              <a:solidFill>
                <a:srgbClr val="000000"/>
              </a:solidFill>
            </a:endParaRPr>
          </a:p>
        </p:txBody>
      </p:sp>
      <p:sp>
        <p:nvSpPr>
          <p:cNvPr id="37894" name="Rectangle 2"/>
          <p:cNvSpPr>
            <a:spLocks noGrp="1" noRot="1" noChangeAspect="1" noChangeArrowheads="1"/>
          </p:cNvSpPr>
          <p:nvPr>
            <p:ph type="sldImg"/>
          </p:nvPr>
        </p:nvSpPr>
        <p:spPr>
          <a:solidFill>
            <a:srgbClr val="FFFFFF"/>
          </a:solidFill>
          <a:ln/>
        </p:spPr>
      </p:sp>
      <p:sp>
        <p:nvSpPr>
          <p:cNvPr id="37895" name="Rectangle 3"/>
          <p:cNvSpPr>
            <a:spLocks noGrp="1" noChangeArrowheads="1"/>
          </p:cNvSpPr>
          <p:nvPr>
            <p:ph type="body" idx="1"/>
          </p:nvPr>
        </p:nvSpPr>
        <p:spPr>
          <a:solidFill>
            <a:srgbClr val="FFFFFF"/>
          </a:solidFill>
          <a:ln>
            <a:solidFill>
              <a:srgbClr val="000000"/>
            </a:solidFill>
          </a:ln>
        </p:spPr>
        <p:txBody>
          <a:bodyPr/>
          <a:lstStyle/>
          <a:p>
            <a:endParaRPr lang="en-US">
              <a:ea typeface="Times" charset="0"/>
              <a:cs typeface="Times" charset="0"/>
            </a:endParaRPr>
          </a:p>
        </p:txBody>
      </p:sp>
    </p:spTree>
    <p:extLst>
      <p:ext uri="{BB962C8B-B14F-4D97-AF65-F5344CB8AC3E}">
        <p14:creationId xmlns:p14="http://schemas.microsoft.com/office/powerpoint/2010/main" val="1927374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269090E0-EB55-4900-87DB-41E5E4E575C4}" type="datetime1">
              <a:rPr lang="en-US"/>
              <a:pPr/>
              <a:t>10/3/2018</a:t>
            </a:fld>
            <a:endParaRPr lang="en-US"/>
          </a:p>
        </p:txBody>
      </p:sp>
      <p:sp>
        <p:nvSpPr>
          <p:cNvPr id="7" name="Rectangle 13"/>
          <p:cNvSpPr>
            <a:spLocks noGrp="1" noChangeArrowheads="1"/>
          </p:cNvSpPr>
          <p:nvPr>
            <p:ph type="sldNum" sz="quarter" idx="5"/>
          </p:nvPr>
        </p:nvSpPr>
        <p:spPr>
          <a:ln/>
        </p:spPr>
        <p:txBody>
          <a:bodyPr/>
          <a:lstStyle/>
          <a:p>
            <a:fld id="{C64A261E-F942-4379-817B-9DD983A90E2D}" type="slidenum">
              <a:rPr lang="en-US"/>
              <a:pPr/>
              <a:t>9</a:t>
            </a:fld>
            <a:endParaRPr lang="en-US"/>
          </a:p>
        </p:txBody>
      </p:sp>
      <p:sp>
        <p:nvSpPr>
          <p:cNvPr id="1661954" name="Rectangle 2"/>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661955"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26715495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8"/>
          <p:cNvSpPr>
            <a:spLocks noGrp="1" noChangeArrowheads="1"/>
          </p:cNvSpPr>
          <p:nvPr>
            <p:ph type="hdr" sz="quarter"/>
          </p:nvPr>
        </p:nvSpPr>
        <p:spPr>
          <a:noFill/>
        </p:spPr>
        <p:txBody>
          <a:bodyPr/>
          <a:lstStyle/>
          <a:p>
            <a:r>
              <a:rPr lang="en-US">
                <a:solidFill>
                  <a:srgbClr val="000000"/>
                </a:solidFill>
              </a:rPr>
              <a:t>Molecular Foundations of Medicine</a:t>
            </a:r>
          </a:p>
        </p:txBody>
      </p:sp>
      <p:sp>
        <p:nvSpPr>
          <p:cNvPr id="44035" name="Rectangle 11"/>
          <p:cNvSpPr>
            <a:spLocks noGrp="1" noChangeArrowheads="1"/>
          </p:cNvSpPr>
          <p:nvPr>
            <p:ph type="dt" sz="quarter" idx="1"/>
          </p:nvPr>
        </p:nvSpPr>
        <p:spPr>
          <a:noFill/>
        </p:spPr>
        <p:txBody>
          <a:bodyPr/>
          <a:lstStyle/>
          <a:p>
            <a:r>
              <a:rPr lang="en-US">
                <a:solidFill>
                  <a:srgbClr val="000000"/>
                </a:solidFill>
              </a:rPr>
              <a:t>11/6/08</a:t>
            </a:r>
          </a:p>
        </p:txBody>
      </p:sp>
      <p:sp>
        <p:nvSpPr>
          <p:cNvPr id="44036" name="Rectangle 12"/>
          <p:cNvSpPr>
            <a:spLocks noGrp="1" noChangeArrowheads="1"/>
          </p:cNvSpPr>
          <p:nvPr>
            <p:ph type="ftr" sz="quarter" idx="4"/>
          </p:nvPr>
        </p:nvSpPr>
        <p:spPr>
          <a:noFill/>
        </p:spPr>
        <p:txBody>
          <a:bodyPr/>
          <a:lstStyle/>
          <a:p>
            <a:r>
              <a:rPr lang="en-US">
                <a:solidFill>
                  <a:srgbClr val="000000"/>
                </a:solidFill>
              </a:rPr>
              <a:t>J. Evan Sadler</a:t>
            </a:r>
          </a:p>
        </p:txBody>
      </p:sp>
      <p:sp>
        <p:nvSpPr>
          <p:cNvPr id="44037" name="Rectangle 13"/>
          <p:cNvSpPr>
            <a:spLocks noGrp="1" noChangeArrowheads="1"/>
          </p:cNvSpPr>
          <p:nvPr>
            <p:ph type="sldNum" sz="quarter" idx="5"/>
          </p:nvPr>
        </p:nvSpPr>
        <p:spPr>
          <a:noFill/>
        </p:spPr>
        <p:txBody>
          <a:bodyPr/>
          <a:lstStyle/>
          <a:p>
            <a:fld id="{E25F8028-02BE-47B9-947E-678D22D2FC91}" type="slidenum">
              <a:rPr lang="en-US">
                <a:solidFill>
                  <a:srgbClr val="000000"/>
                </a:solidFill>
              </a:rPr>
              <a:pPr/>
              <a:t>10</a:t>
            </a:fld>
            <a:endParaRPr lang="en-US">
              <a:solidFill>
                <a:srgbClr val="000000"/>
              </a:solidFill>
            </a:endParaRPr>
          </a:p>
        </p:txBody>
      </p:sp>
      <p:sp>
        <p:nvSpPr>
          <p:cNvPr id="44038" name="Rectangle 2"/>
          <p:cNvSpPr>
            <a:spLocks noGrp="1" noRot="1" noChangeAspect="1" noChangeArrowheads="1"/>
          </p:cNvSpPr>
          <p:nvPr>
            <p:ph type="sldImg"/>
          </p:nvPr>
        </p:nvSpPr>
        <p:spPr>
          <a:solidFill>
            <a:srgbClr val="FFFFFF"/>
          </a:solidFill>
          <a:ln/>
        </p:spPr>
      </p:sp>
      <p:sp>
        <p:nvSpPr>
          <p:cNvPr id="44039"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charset="0"/>
            </a:endParaRPr>
          </a:p>
        </p:txBody>
      </p:sp>
    </p:spTree>
    <p:extLst>
      <p:ext uri="{BB962C8B-B14F-4D97-AF65-F5344CB8AC3E}">
        <p14:creationId xmlns:p14="http://schemas.microsoft.com/office/powerpoint/2010/main" val="6881818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11"/>
          <p:cNvSpPr>
            <a:spLocks noGrp="1" noChangeArrowheads="1"/>
          </p:cNvSpPr>
          <p:nvPr>
            <p:ph type="dt" sz="quarter" idx="1"/>
          </p:nvPr>
        </p:nvSpPr>
        <p:spPr>
          <a:noFill/>
        </p:spPr>
        <p:txBody>
          <a:bodyPr/>
          <a:lstStyle/>
          <a:p>
            <a:fld id="{6A2126BE-0BD3-974F-9A3C-97B6F4E32CC9}" type="datetime1">
              <a:rPr lang="en-US" smtClean="0">
                <a:solidFill>
                  <a:srgbClr val="000000"/>
                </a:solidFill>
              </a:rPr>
              <a:pPr/>
              <a:t>10/3/2018</a:t>
            </a:fld>
            <a:endParaRPr lang="en-US" smtClean="0">
              <a:solidFill>
                <a:srgbClr val="000000"/>
              </a:solidFill>
            </a:endParaRPr>
          </a:p>
        </p:txBody>
      </p:sp>
      <p:sp>
        <p:nvSpPr>
          <p:cNvPr id="94211" name="Rectangle 13"/>
          <p:cNvSpPr>
            <a:spLocks noGrp="1" noChangeArrowheads="1"/>
          </p:cNvSpPr>
          <p:nvPr>
            <p:ph type="sldNum" sz="quarter" idx="5"/>
          </p:nvPr>
        </p:nvSpPr>
        <p:spPr>
          <a:noFill/>
        </p:spPr>
        <p:txBody>
          <a:bodyPr/>
          <a:lstStyle/>
          <a:p>
            <a:fld id="{710F0025-8FE7-E944-882A-617081720CF4}" type="slidenum">
              <a:rPr lang="en-US">
                <a:solidFill>
                  <a:srgbClr val="000000"/>
                </a:solidFill>
              </a:rPr>
              <a:pPr/>
              <a:t>13</a:t>
            </a:fld>
            <a:endParaRPr lang="en-US">
              <a:solidFill>
                <a:srgbClr val="000000"/>
              </a:solidFill>
            </a:endParaRPr>
          </a:p>
        </p:txBody>
      </p:sp>
      <p:sp>
        <p:nvSpPr>
          <p:cNvPr id="94212" name="Rectangle 1026"/>
          <p:cNvSpPr>
            <a:spLocks noGrp="1" noRot="1" noChangeAspect="1" noChangeArrowheads="1"/>
          </p:cNvSpPr>
          <p:nvPr>
            <p:ph type="sldImg"/>
          </p:nvPr>
        </p:nvSpPr>
        <p:spPr>
          <a:solidFill>
            <a:srgbClr val="FFFFFF"/>
          </a:solidFill>
          <a:ln/>
        </p:spPr>
      </p:sp>
      <p:sp>
        <p:nvSpPr>
          <p:cNvPr id="94213" name="Rectangle 1027"/>
          <p:cNvSpPr>
            <a:spLocks noGrp="1" noChangeArrowheads="1"/>
          </p:cNvSpPr>
          <p:nvPr>
            <p:ph type="body" idx="1"/>
          </p:nvPr>
        </p:nvSpPr>
        <p:spPr>
          <a:solidFill>
            <a:srgbClr val="FFFFFF"/>
          </a:solidFill>
          <a:ln>
            <a:solidFill>
              <a:srgbClr val="000000"/>
            </a:solidFill>
          </a:ln>
        </p:spPr>
        <p:txBody>
          <a:bodyPr/>
          <a:lstStyle/>
          <a:p>
            <a:endParaRPr lang="en-US">
              <a:latin typeface="Arial" charset="0"/>
            </a:endParaRPr>
          </a:p>
        </p:txBody>
      </p:sp>
    </p:spTree>
    <p:extLst>
      <p:ext uri="{BB962C8B-B14F-4D97-AF65-F5344CB8AC3E}">
        <p14:creationId xmlns:p14="http://schemas.microsoft.com/office/powerpoint/2010/main" val="22559336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5E403A05-034F-8C4D-B311-E99534A13EBF}" type="datetime1">
              <a:rPr lang="en-US"/>
              <a:pPr/>
              <a:t>10/3/2018</a:t>
            </a:fld>
            <a:endParaRPr lang="en-US"/>
          </a:p>
        </p:txBody>
      </p:sp>
      <p:sp>
        <p:nvSpPr>
          <p:cNvPr id="7" name="Rectangle 13"/>
          <p:cNvSpPr>
            <a:spLocks noGrp="1" noChangeArrowheads="1"/>
          </p:cNvSpPr>
          <p:nvPr>
            <p:ph type="sldNum" sz="quarter" idx="5"/>
          </p:nvPr>
        </p:nvSpPr>
        <p:spPr>
          <a:ln/>
        </p:spPr>
        <p:txBody>
          <a:bodyPr/>
          <a:lstStyle/>
          <a:p>
            <a:fld id="{F95D1CF9-6DAE-7842-B55F-750BDAA7F5CF}" type="slidenum">
              <a:rPr lang="en-US"/>
              <a:pPr/>
              <a:t>14</a:t>
            </a:fld>
            <a:endParaRPr lang="en-US"/>
          </a:p>
        </p:txBody>
      </p:sp>
      <p:sp>
        <p:nvSpPr>
          <p:cNvPr id="714754" name="Rectangle 2"/>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714755"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a:lstStyle/>
          <a:p>
            <a:endParaRPr lang="en-US">
              <a:cs typeface="Times" charset="0"/>
            </a:endParaRPr>
          </a:p>
        </p:txBody>
      </p:sp>
    </p:spTree>
    <p:extLst>
      <p:ext uri="{BB962C8B-B14F-4D97-AF65-F5344CB8AC3E}">
        <p14:creationId xmlns:p14="http://schemas.microsoft.com/office/powerpoint/2010/main" val="9571916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BFC5B1BB-A50B-5940-AFA4-E18CAF08D875}" type="datetime1">
              <a:rPr lang="en-US"/>
              <a:pPr/>
              <a:t>10/3/2018</a:t>
            </a:fld>
            <a:endParaRPr lang="en-US"/>
          </a:p>
        </p:txBody>
      </p:sp>
      <p:sp>
        <p:nvSpPr>
          <p:cNvPr id="7" name="Rectangle 13"/>
          <p:cNvSpPr>
            <a:spLocks noGrp="1" noChangeArrowheads="1"/>
          </p:cNvSpPr>
          <p:nvPr>
            <p:ph type="sldNum" sz="quarter" idx="5"/>
          </p:nvPr>
        </p:nvSpPr>
        <p:spPr>
          <a:ln/>
        </p:spPr>
        <p:txBody>
          <a:bodyPr/>
          <a:lstStyle/>
          <a:p>
            <a:fld id="{A9F46B34-65DB-6D47-9686-E8D77AC87447}" type="slidenum">
              <a:rPr lang="en-US"/>
              <a:pPr/>
              <a:t>15</a:t>
            </a:fld>
            <a:endParaRPr lang="en-US"/>
          </a:p>
        </p:txBody>
      </p:sp>
      <p:sp>
        <p:nvSpPr>
          <p:cNvPr id="708610" name="Rectangle 2"/>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708611"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a:lstStyle/>
          <a:p>
            <a:r>
              <a:rPr kumimoji="1" lang="tr-TR" sz="1200" kern="1200" dirty="0" smtClean="0">
                <a:solidFill>
                  <a:schemeClr val="tx1"/>
                </a:solidFill>
                <a:effectLst/>
                <a:latin typeface="Arial" pitchFamily="87" charset="0"/>
                <a:ea typeface="+mn-ea"/>
                <a:cs typeface="+mn-cs"/>
              </a:rPr>
              <a:t>TTP is </a:t>
            </a:r>
            <a:r>
              <a:rPr kumimoji="1" lang="tr-TR" sz="1200" kern="1200" dirty="0" err="1" smtClean="0">
                <a:solidFill>
                  <a:schemeClr val="tx1"/>
                </a:solidFill>
                <a:effectLst/>
                <a:latin typeface="Arial" pitchFamily="87" charset="0"/>
                <a:ea typeface="+mn-ea"/>
                <a:cs typeface="+mn-cs"/>
              </a:rPr>
              <a:t>defined</a:t>
            </a:r>
            <a:r>
              <a:rPr kumimoji="1" lang="tr-TR" sz="1200" kern="1200" dirty="0" smtClean="0">
                <a:solidFill>
                  <a:schemeClr val="tx1"/>
                </a:solidFill>
                <a:effectLst/>
                <a:latin typeface="Arial" pitchFamily="87" charset="0"/>
                <a:ea typeface="+mn-ea"/>
                <a:cs typeface="+mn-cs"/>
              </a:rPr>
              <a:t> by a severe deficiency of ADAMTS13 (</a:t>
            </a:r>
            <a:r>
              <a:rPr kumimoji="1" lang="tr-TR" sz="1200" kern="1200" dirty="0" err="1" smtClean="0">
                <a:solidFill>
                  <a:schemeClr val="tx1"/>
                </a:solidFill>
                <a:effectLst/>
                <a:latin typeface="Arial" pitchFamily="87" charset="0"/>
                <a:ea typeface="+mn-ea"/>
                <a:cs typeface="+mn-cs"/>
              </a:rPr>
              <a:t>defined</a:t>
            </a:r>
            <a:r>
              <a:rPr kumimoji="1" lang="tr-TR" sz="1200" kern="1200" dirty="0" smtClean="0">
                <a:solidFill>
                  <a:schemeClr val="tx1"/>
                </a:solidFill>
                <a:effectLst/>
                <a:latin typeface="Arial" pitchFamily="87" charset="0"/>
                <a:ea typeface="+mn-ea"/>
                <a:cs typeface="+mn-cs"/>
              </a:rPr>
              <a:t> as </a:t>
            </a:r>
            <a:r>
              <a:rPr kumimoji="1" lang="tr-TR" sz="1200" kern="1200" dirty="0" err="1" smtClean="0">
                <a:solidFill>
                  <a:schemeClr val="tx1"/>
                </a:solidFill>
                <a:effectLst/>
                <a:latin typeface="Arial" pitchFamily="87" charset="0"/>
                <a:ea typeface="+mn-ea"/>
                <a:cs typeface="+mn-cs"/>
              </a:rPr>
              <a:t>activity</a:t>
            </a:r>
            <a:r>
              <a:rPr kumimoji="1" lang="tr-TR" sz="1200" kern="1200" dirty="0" smtClean="0">
                <a:solidFill>
                  <a:schemeClr val="tx1"/>
                </a:solidFill>
                <a:effectLst/>
                <a:latin typeface="Arial" pitchFamily="87" charset="0"/>
                <a:ea typeface="+mn-ea"/>
                <a:cs typeface="+mn-cs"/>
              </a:rPr>
              <a:t> &lt;10 percent), but the </a:t>
            </a:r>
            <a:r>
              <a:rPr kumimoji="1" lang="tr-TR" sz="1200" kern="1200" dirty="0" err="1" smtClean="0">
                <a:solidFill>
                  <a:schemeClr val="tx1"/>
                </a:solidFill>
                <a:effectLst/>
                <a:latin typeface="Arial" pitchFamily="87" charset="0"/>
                <a:ea typeface="+mn-ea"/>
                <a:cs typeface="+mn-cs"/>
              </a:rPr>
              <a:t>diagnosis</a:t>
            </a:r>
            <a:r>
              <a:rPr kumimoji="1" lang="tr-TR" sz="1200" kern="1200" dirty="0" smtClean="0">
                <a:solidFill>
                  <a:schemeClr val="tx1"/>
                </a:solidFill>
                <a:effectLst/>
                <a:latin typeface="Arial" pitchFamily="87" charset="0"/>
                <a:ea typeface="+mn-ea"/>
                <a:cs typeface="+mn-cs"/>
              </a:rPr>
              <a:t> of TTP </a:t>
            </a:r>
            <a:r>
              <a:rPr kumimoji="1" lang="tr-TR" sz="1200" kern="1200" dirty="0" err="1" smtClean="0">
                <a:solidFill>
                  <a:schemeClr val="tx1"/>
                </a:solidFill>
                <a:effectLst/>
                <a:latin typeface="Arial" pitchFamily="87" charset="0"/>
                <a:ea typeface="+mn-ea"/>
                <a:cs typeface="+mn-cs"/>
              </a:rPr>
              <a:t>remains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based</a:t>
            </a:r>
            <a:r>
              <a:rPr kumimoji="1" lang="tr-TR" sz="1200" kern="1200" dirty="0" smtClean="0">
                <a:solidFill>
                  <a:schemeClr val="tx1"/>
                </a:solidFill>
                <a:effectLst/>
                <a:latin typeface="Arial" pitchFamily="87" charset="0"/>
                <a:ea typeface="+mn-ea"/>
                <a:cs typeface="+mn-cs"/>
              </a:rPr>
              <a:t> on </a:t>
            </a:r>
            <a:r>
              <a:rPr kumimoji="1" lang="tr-TR" sz="1200" kern="1200" dirty="0" err="1" smtClean="0">
                <a:solidFill>
                  <a:schemeClr val="tx1"/>
                </a:solidFill>
                <a:effectLst/>
                <a:latin typeface="Arial" pitchFamily="87" charset="0"/>
                <a:ea typeface="+mn-ea"/>
                <a:cs typeface="+mn-cs"/>
              </a:rPr>
              <a:t>clinical</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judgment</a:t>
            </a:r>
            <a:r>
              <a:rPr kumimoji="1" lang="tr-TR" sz="1200" kern="1200" dirty="0" smtClean="0">
                <a:solidFill>
                  <a:schemeClr val="tx1"/>
                </a:solidFill>
                <a:effectLst/>
                <a:latin typeface="Arial" pitchFamily="87" charset="0"/>
                <a:ea typeface="+mn-ea"/>
                <a:cs typeface="+mn-cs"/>
              </a:rPr>
              <a:t> since ADAMTS13 </a:t>
            </a:r>
            <a:r>
              <a:rPr kumimoji="1" lang="tr-TR" sz="1200" kern="1200" dirty="0" err="1" smtClean="0">
                <a:solidFill>
                  <a:schemeClr val="tx1"/>
                </a:solidFill>
                <a:effectLst/>
                <a:latin typeface="Arial" pitchFamily="87" charset="0"/>
                <a:ea typeface="+mn-ea"/>
                <a:cs typeface="+mn-cs"/>
              </a:rPr>
              <a:t>measures</a:t>
            </a:r>
            <a:r>
              <a:rPr kumimoji="1" lang="tr-TR" sz="1200" kern="1200" dirty="0" smtClean="0">
                <a:solidFill>
                  <a:schemeClr val="tx1"/>
                </a:solidFill>
                <a:effectLst/>
                <a:latin typeface="Arial" pitchFamily="87" charset="0"/>
                <a:ea typeface="+mn-ea"/>
                <a:cs typeface="+mn-cs"/>
              </a:rPr>
              <a:t> are </a:t>
            </a:r>
            <a:r>
              <a:rPr kumimoji="1" lang="tr-TR" sz="1200" kern="1200" dirty="0" err="1" smtClean="0">
                <a:solidFill>
                  <a:schemeClr val="tx1"/>
                </a:solidFill>
                <a:effectLst/>
                <a:latin typeface="Arial" pitchFamily="87" charset="0"/>
                <a:ea typeface="+mn-ea"/>
                <a:cs typeface="+mn-cs"/>
              </a:rPr>
              <a:t>often</a:t>
            </a:r>
            <a:r>
              <a:rPr kumimoji="1" lang="tr-TR" sz="1200" kern="1200" dirty="0" smtClean="0">
                <a:solidFill>
                  <a:schemeClr val="tx1"/>
                </a:solidFill>
                <a:effectLst/>
                <a:latin typeface="Arial" pitchFamily="87" charset="0"/>
                <a:ea typeface="+mn-ea"/>
                <a:cs typeface="+mn-cs"/>
              </a:rPr>
              <a:t> not </a:t>
            </a:r>
            <a:r>
              <a:rPr kumimoji="1" lang="tr-TR" sz="1200" kern="1200" dirty="0" err="1" smtClean="0">
                <a:solidFill>
                  <a:schemeClr val="tx1"/>
                </a:solidFill>
                <a:effectLst/>
                <a:latin typeface="Arial" pitchFamily="87" charset="0"/>
                <a:ea typeface="+mn-ea"/>
                <a:cs typeface="+mn-cs"/>
              </a:rPr>
              <a:t>available</a:t>
            </a:r>
            <a:r>
              <a:rPr kumimoji="1" lang="tr-TR" sz="1200" kern="1200" dirty="0" smtClean="0">
                <a:solidFill>
                  <a:schemeClr val="tx1"/>
                </a:solidFill>
                <a:effectLst/>
                <a:latin typeface="Arial" pitchFamily="87" charset="0"/>
                <a:ea typeface="+mn-ea"/>
                <a:cs typeface="+mn-cs"/>
              </a:rPr>
              <a:t> for </a:t>
            </a:r>
            <a:r>
              <a:rPr kumimoji="1" lang="tr-TR" sz="1200" kern="1200" dirty="0" err="1" smtClean="0">
                <a:solidFill>
                  <a:schemeClr val="tx1"/>
                </a:solidFill>
                <a:effectLst/>
                <a:latin typeface="Arial" pitchFamily="87" charset="0"/>
                <a:ea typeface="+mn-ea"/>
                <a:cs typeface="+mn-cs"/>
              </a:rPr>
              <a:t>several</a:t>
            </a:r>
            <a:r>
              <a:rPr kumimoji="1" lang="tr-TR" sz="1200" kern="1200" dirty="0" smtClean="0">
                <a:solidFill>
                  <a:schemeClr val="tx1"/>
                </a:solidFill>
                <a:effectLst/>
                <a:latin typeface="Arial" pitchFamily="87" charset="0"/>
                <a:ea typeface="+mn-ea"/>
                <a:cs typeface="+mn-cs"/>
              </a:rPr>
              <a:t> days and different </a:t>
            </a:r>
            <a:r>
              <a:rPr kumimoji="1" lang="tr-TR" sz="1200" kern="1200" dirty="0" err="1" smtClean="0">
                <a:solidFill>
                  <a:schemeClr val="tx1"/>
                </a:solidFill>
                <a:effectLst/>
                <a:latin typeface="Arial" pitchFamily="87" charset="0"/>
                <a:ea typeface="+mn-ea"/>
                <a:cs typeface="+mn-cs"/>
              </a:rPr>
              <a:t>methodologies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may</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yield</a:t>
            </a:r>
            <a:r>
              <a:rPr kumimoji="1" lang="tr-TR" sz="1200" kern="1200" dirty="0" smtClean="0">
                <a:solidFill>
                  <a:schemeClr val="tx1"/>
                </a:solidFill>
                <a:effectLst/>
                <a:latin typeface="Arial" pitchFamily="87" charset="0"/>
                <a:ea typeface="+mn-ea"/>
                <a:cs typeface="+mn-cs"/>
              </a:rPr>
              <a:t> different </a:t>
            </a:r>
            <a:r>
              <a:rPr kumimoji="1" lang="tr-TR" sz="1200" kern="1200" dirty="0" err="1" smtClean="0">
                <a:solidFill>
                  <a:schemeClr val="tx1"/>
                </a:solidFill>
                <a:effectLst/>
                <a:latin typeface="Arial" pitchFamily="87" charset="0"/>
                <a:ea typeface="+mn-ea"/>
                <a:cs typeface="+mn-cs"/>
              </a:rPr>
              <a:t>results</a:t>
            </a:r>
            <a:r>
              <a:rPr kumimoji="1" lang="tr-TR" sz="1200" kern="1200" dirty="0" smtClean="0">
                <a:solidFill>
                  <a:schemeClr val="tx1"/>
                </a:solidFill>
                <a:effectLst/>
                <a:latin typeface="Arial" pitchFamily="87" charset="0"/>
                <a:ea typeface="+mn-ea"/>
                <a:cs typeface="+mn-cs"/>
              </a:rPr>
              <a:t>. Deficiency of ADAMTS13 can be </a:t>
            </a:r>
            <a:r>
              <a:rPr kumimoji="1" lang="tr-TR" sz="1200" kern="1200" dirty="0" err="1" smtClean="0">
                <a:solidFill>
                  <a:schemeClr val="tx1"/>
                </a:solidFill>
                <a:effectLst/>
                <a:latin typeface="Arial" pitchFamily="87" charset="0"/>
                <a:ea typeface="+mn-ea"/>
                <a:cs typeface="+mn-cs"/>
              </a:rPr>
              <a:t>hereditary</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Upshaw-Shulman</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syndrome</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or</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acquired</a:t>
            </a:r>
            <a:r>
              <a:rPr kumimoji="1" lang="tr-TR" sz="1200" kern="1200" dirty="0" smtClean="0">
                <a:solidFill>
                  <a:schemeClr val="tx1"/>
                </a:solidFill>
                <a:effectLst/>
                <a:latin typeface="Arial" pitchFamily="87" charset="0"/>
                <a:ea typeface="+mn-ea"/>
                <a:cs typeface="+mn-cs"/>
              </a:rPr>
              <a:t>, as a </a:t>
            </a:r>
            <a:r>
              <a:rPr kumimoji="1" lang="tr-TR" sz="1200" kern="1200" dirty="0" err="1" smtClean="0">
                <a:solidFill>
                  <a:schemeClr val="tx1"/>
                </a:solidFill>
                <a:effectLst/>
                <a:latin typeface="Arial" pitchFamily="87" charset="0"/>
                <a:ea typeface="+mn-ea"/>
                <a:cs typeface="+mn-cs"/>
              </a:rPr>
              <a:t>result</a:t>
            </a:r>
            <a:r>
              <a:rPr kumimoji="1" lang="tr-TR" sz="1200" kern="1200" dirty="0" smtClean="0">
                <a:solidFill>
                  <a:schemeClr val="tx1"/>
                </a:solidFill>
                <a:effectLst/>
                <a:latin typeface="Arial" pitchFamily="87" charset="0"/>
                <a:ea typeface="+mn-ea"/>
                <a:cs typeface="+mn-cs"/>
              </a:rPr>
              <a:t> of </a:t>
            </a:r>
            <a:r>
              <a:rPr kumimoji="1" lang="tr-TR" sz="1200" kern="1200" dirty="0" err="1" smtClean="0">
                <a:solidFill>
                  <a:schemeClr val="tx1"/>
                </a:solidFill>
                <a:effectLst/>
                <a:latin typeface="Arial" pitchFamily="87" charset="0"/>
                <a:ea typeface="+mn-ea"/>
                <a:cs typeface="+mn-cs"/>
              </a:rPr>
              <a:t>inhibition</a:t>
            </a:r>
            <a:r>
              <a:rPr kumimoji="1" lang="tr-TR" sz="1200" kern="1200" dirty="0" smtClean="0">
                <a:solidFill>
                  <a:schemeClr val="tx1"/>
                </a:solidFill>
                <a:effectLst/>
                <a:latin typeface="Arial" pitchFamily="87" charset="0"/>
                <a:ea typeface="+mn-ea"/>
                <a:cs typeface="+mn-cs"/>
              </a:rPr>
              <a:t> of ADAMTS13 </a:t>
            </a:r>
            <a:r>
              <a:rPr kumimoji="1" lang="tr-TR" sz="1200" kern="1200" dirty="0" err="1" smtClean="0">
                <a:solidFill>
                  <a:schemeClr val="tx1"/>
                </a:solidFill>
                <a:effectLst/>
                <a:latin typeface="Arial" pitchFamily="87" charset="0"/>
                <a:ea typeface="+mn-ea"/>
                <a:cs typeface="+mn-cs"/>
              </a:rPr>
              <a:t>activity</a:t>
            </a:r>
            <a:r>
              <a:rPr kumimoji="1" lang="tr-TR" sz="1200" kern="1200" dirty="0" smtClean="0">
                <a:solidFill>
                  <a:schemeClr val="tx1"/>
                </a:solidFill>
                <a:effectLst/>
                <a:latin typeface="Arial" pitchFamily="87" charset="0"/>
                <a:ea typeface="+mn-ea"/>
                <a:cs typeface="+mn-cs"/>
              </a:rPr>
              <a:t> by an </a:t>
            </a:r>
            <a:r>
              <a:rPr kumimoji="1" lang="tr-TR" sz="1200" kern="1200" dirty="0" err="1" smtClean="0">
                <a:solidFill>
                  <a:schemeClr val="tx1"/>
                </a:solidFill>
                <a:effectLst/>
                <a:latin typeface="Arial" pitchFamily="87" charset="0"/>
                <a:ea typeface="+mn-ea"/>
                <a:cs typeface="+mn-cs"/>
              </a:rPr>
              <a:t>autoantibody</a:t>
            </a:r>
            <a:r>
              <a:rPr kumimoji="1" lang="tr-TR" sz="1200" kern="1200" dirty="0" smtClean="0">
                <a:solidFill>
                  <a:schemeClr val="tx1"/>
                </a:solidFill>
                <a:effectLst/>
                <a:latin typeface="Arial" pitchFamily="87" charset="0"/>
                <a:ea typeface="+mn-ea"/>
                <a:cs typeface="+mn-cs"/>
              </a:rPr>
              <a:t>. </a:t>
            </a:r>
          </a:p>
          <a:p>
            <a:r>
              <a:rPr kumimoji="1" lang="tr-TR" sz="1200" kern="1200" dirty="0" smtClean="0">
                <a:solidFill>
                  <a:schemeClr val="tx1"/>
                </a:solidFill>
                <a:effectLst/>
                <a:latin typeface="Arial" pitchFamily="87" charset="0"/>
                <a:ea typeface="+mn-ea"/>
                <a:cs typeface="+mn-cs"/>
              </a:rPr>
              <a:t> </a:t>
            </a:r>
          </a:p>
          <a:p>
            <a:r>
              <a:rPr kumimoji="1" lang="tr-TR" sz="1200" kern="1200" dirty="0" smtClean="0">
                <a:solidFill>
                  <a:schemeClr val="tx1"/>
                </a:solidFill>
                <a:effectLst/>
                <a:latin typeface="Arial" pitchFamily="87" charset="0"/>
                <a:ea typeface="+mn-ea"/>
                <a:cs typeface="+mn-cs"/>
              </a:rPr>
              <a:t>TTP is </a:t>
            </a:r>
            <a:r>
              <a:rPr kumimoji="1" lang="tr-TR" sz="1200" kern="1200" dirty="0" err="1" smtClean="0">
                <a:solidFill>
                  <a:schemeClr val="tx1"/>
                </a:solidFill>
                <a:effectLst/>
                <a:latin typeface="Arial" pitchFamily="87" charset="0"/>
                <a:ea typeface="+mn-ea"/>
                <a:cs typeface="+mn-cs"/>
              </a:rPr>
              <a:t>unique</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among</a:t>
            </a:r>
            <a:r>
              <a:rPr kumimoji="1" lang="tr-TR" sz="1200" kern="1200" dirty="0" smtClean="0">
                <a:solidFill>
                  <a:schemeClr val="tx1"/>
                </a:solidFill>
                <a:effectLst/>
                <a:latin typeface="Arial" pitchFamily="87" charset="0"/>
                <a:ea typeface="+mn-ea"/>
                <a:cs typeface="+mn-cs"/>
              </a:rPr>
              <a:t> the </a:t>
            </a:r>
            <a:r>
              <a:rPr kumimoji="1" lang="tr-TR" sz="1200" kern="1200" dirty="0" err="1" smtClean="0">
                <a:solidFill>
                  <a:schemeClr val="tx1"/>
                </a:solidFill>
                <a:effectLst/>
                <a:latin typeface="Arial" pitchFamily="87" charset="0"/>
                <a:ea typeface="+mn-ea"/>
                <a:cs typeface="+mn-cs"/>
              </a:rPr>
              <a:t>primary</a:t>
            </a:r>
            <a:r>
              <a:rPr kumimoji="1" lang="tr-TR" sz="1200" kern="1200" dirty="0" smtClean="0">
                <a:solidFill>
                  <a:schemeClr val="tx1"/>
                </a:solidFill>
                <a:effectLst/>
                <a:latin typeface="Arial" pitchFamily="87" charset="0"/>
                <a:ea typeface="+mn-ea"/>
                <a:cs typeface="+mn-cs"/>
              </a:rPr>
              <a:t> TMA </a:t>
            </a:r>
            <a:r>
              <a:rPr kumimoji="1" lang="tr-TR" sz="1200" kern="1200" dirty="0" err="1" smtClean="0">
                <a:solidFill>
                  <a:schemeClr val="tx1"/>
                </a:solidFill>
                <a:effectLst/>
                <a:latin typeface="Arial" pitchFamily="87" charset="0"/>
                <a:ea typeface="+mn-ea"/>
                <a:cs typeface="+mn-cs"/>
              </a:rPr>
              <a:t>syndromes</a:t>
            </a:r>
            <a:r>
              <a:rPr kumimoji="1" lang="tr-TR" sz="1200" kern="1200" dirty="0" smtClean="0">
                <a:solidFill>
                  <a:schemeClr val="tx1"/>
                </a:solidFill>
                <a:effectLst/>
                <a:latin typeface="Arial" pitchFamily="87" charset="0"/>
                <a:ea typeface="+mn-ea"/>
                <a:cs typeface="+mn-cs"/>
              </a:rPr>
              <a:t> for minimal </a:t>
            </a:r>
            <a:r>
              <a:rPr kumimoji="1" lang="tr-TR" sz="1200" kern="1200" dirty="0" err="1" smtClean="0">
                <a:solidFill>
                  <a:schemeClr val="tx1"/>
                </a:solidFill>
                <a:effectLst/>
                <a:latin typeface="Arial" pitchFamily="87" charset="0"/>
                <a:ea typeface="+mn-ea"/>
                <a:cs typeface="+mn-cs"/>
              </a:rPr>
              <a:t>abnormalities</a:t>
            </a:r>
            <a:r>
              <a:rPr kumimoji="1" lang="tr-TR" sz="1200" kern="1200" dirty="0" smtClean="0">
                <a:solidFill>
                  <a:schemeClr val="tx1"/>
                </a:solidFill>
                <a:effectLst/>
                <a:latin typeface="Arial" pitchFamily="87" charset="0"/>
                <a:ea typeface="+mn-ea"/>
                <a:cs typeface="+mn-cs"/>
              </a:rPr>
              <a:t> of </a:t>
            </a:r>
            <a:r>
              <a:rPr kumimoji="1" lang="tr-TR" sz="1200" kern="1200" dirty="0" err="1" smtClean="0">
                <a:solidFill>
                  <a:schemeClr val="tx1"/>
                </a:solidFill>
                <a:effectLst/>
                <a:latin typeface="Arial" pitchFamily="87" charset="0"/>
                <a:ea typeface="+mn-ea"/>
                <a:cs typeface="+mn-cs"/>
              </a:rPr>
              <a:t>kidney</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function</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despite</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microthrombi</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observed</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throughout</a:t>
            </a:r>
            <a:r>
              <a:rPr kumimoji="1" lang="tr-TR" sz="1200" kern="1200" dirty="0" smtClean="0">
                <a:solidFill>
                  <a:schemeClr val="tx1"/>
                </a:solidFill>
                <a:effectLst/>
                <a:latin typeface="Arial" pitchFamily="87" charset="0"/>
                <a:ea typeface="+mn-ea"/>
                <a:cs typeface="+mn-cs"/>
              </a:rPr>
              <a:t> the </a:t>
            </a:r>
            <a:r>
              <a:rPr kumimoji="1" lang="tr-TR" sz="1200" kern="1200" dirty="0" err="1" smtClean="0">
                <a:solidFill>
                  <a:schemeClr val="tx1"/>
                </a:solidFill>
                <a:effectLst/>
                <a:latin typeface="Arial" pitchFamily="87" charset="0"/>
                <a:ea typeface="+mn-ea"/>
                <a:cs typeface="+mn-cs"/>
              </a:rPr>
              <a:t>kidney</a:t>
            </a:r>
            <a:r>
              <a:rPr kumimoji="1" lang="tr-TR" sz="1200" kern="1200" dirty="0" smtClean="0">
                <a:solidFill>
                  <a:schemeClr val="tx1"/>
                </a:solidFill>
                <a:effectLst/>
                <a:latin typeface="Arial" pitchFamily="87" charset="0"/>
                <a:ea typeface="+mn-ea"/>
                <a:cs typeface="+mn-cs"/>
              </a:rPr>
              <a:t>. TTP </a:t>
            </a:r>
            <a:r>
              <a:rPr kumimoji="1" lang="tr-TR" sz="1200" kern="1200" dirty="0" err="1" smtClean="0">
                <a:solidFill>
                  <a:schemeClr val="tx1"/>
                </a:solidFill>
                <a:effectLst/>
                <a:latin typeface="Arial" pitchFamily="87" charset="0"/>
                <a:ea typeface="+mn-ea"/>
                <a:cs typeface="+mn-cs"/>
              </a:rPr>
              <a:t>typically</a:t>
            </a:r>
            <a:r>
              <a:rPr kumimoji="1" lang="tr-TR" sz="1200" kern="1200" dirty="0" smtClean="0">
                <a:solidFill>
                  <a:schemeClr val="tx1"/>
                </a:solidFill>
                <a:effectLst/>
                <a:latin typeface="Arial" pitchFamily="87" charset="0"/>
                <a:ea typeface="+mn-ea"/>
                <a:cs typeface="+mn-cs"/>
              </a:rPr>
              <a:t> has more </a:t>
            </a:r>
            <a:r>
              <a:rPr kumimoji="1" lang="tr-TR" sz="1200" kern="1200" dirty="0" err="1" smtClean="0">
                <a:solidFill>
                  <a:schemeClr val="tx1"/>
                </a:solidFill>
                <a:effectLst/>
                <a:latin typeface="Arial" pitchFamily="87" charset="0"/>
                <a:ea typeface="+mn-ea"/>
                <a:cs typeface="+mn-cs"/>
              </a:rPr>
              <a:t>systemic</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manifestations</a:t>
            </a:r>
            <a:r>
              <a:rPr kumimoji="1" lang="tr-TR" sz="1200" kern="1200" dirty="0" smtClean="0">
                <a:solidFill>
                  <a:schemeClr val="tx1"/>
                </a:solidFill>
                <a:effectLst/>
                <a:latin typeface="Arial" pitchFamily="87" charset="0"/>
                <a:ea typeface="+mn-ea"/>
                <a:cs typeface="+mn-cs"/>
              </a:rPr>
              <a:t> of organ </a:t>
            </a:r>
            <a:r>
              <a:rPr kumimoji="1" lang="tr-TR" sz="1200" kern="1200" dirty="0" err="1" smtClean="0">
                <a:solidFill>
                  <a:schemeClr val="tx1"/>
                </a:solidFill>
                <a:effectLst/>
                <a:latin typeface="Arial" pitchFamily="87" charset="0"/>
                <a:ea typeface="+mn-ea"/>
                <a:cs typeface="+mn-cs"/>
              </a:rPr>
              <a:t>injury</a:t>
            </a:r>
            <a:r>
              <a:rPr kumimoji="1" lang="tr-TR" sz="1200" kern="1200" dirty="0" smtClean="0">
                <a:solidFill>
                  <a:schemeClr val="tx1"/>
                </a:solidFill>
                <a:effectLst/>
                <a:latin typeface="Arial" pitchFamily="87" charset="0"/>
                <a:ea typeface="+mn-ea"/>
                <a:cs typeface="+mn-cs"/>
              </a:rPr>
              <a:t> than the other </a:t>
            </a:r>
            <a:r>
              <a:rPr kumimoji="1" lang="tr-TR" sz="1200" kern="1200" dirty="0" err="1" smtClean="0">
                <a:solidFill>
                  <a:schemeClr val="tx1"/>
                </a:solidFill>
                <a:effectLst/>
                <a:latin typeface="Arial" pitchFamily="87" charset="0"/>
                <a:ea typeface="+mn-ea"/>
                <a:cs typeface="+mn-cs"/>
              </a:rPr>
              <a:t>primary</a:t>
            </a:r>
            <a:r>
              <a:rPr kumimoji="1" lang="tr-TR" sz="1200" kern="1200" dirty="0" smtClean="0">
                <a:solidFill>
                  <a:schemeClr val="tx1"/>
                </a:solidFill>
                <a:effectLst/>
                <a:latin typeface="Arial" pitchFamily="87" charset="0"/>
                <a:ea typeface="+mn-ea"/>
                <a:cs typeface="+mn-cs"/>
              </a:rPr>
              <a:t> TMA </a:t>
            </a:r>
            <a:r>
              <a:rPr kumimoji="1" lang="tr-TR" sz="1200" kern="1200" dirty="0" err="1" smtClean="0">
                <a:solidFill>
                  <a:schemeClr val="tx1"/>
                </a:solidFill>
                <a:effectLst/>
                <a:latin typeface="Arial" pitchFamily="87" charset="0"/>
                <a:ea typeface="+mn-ea"/>
                <a:cs typeface="+mn-cs"/>
              </a:rPr>
              <a:t>syndromes</a:t>
            </a:r>
            <a:r>
              <a:rPr kumimoji="1" lang="tr-TR" sz="1200" kern="1200" dirty="0" smtClean="0">
                <a:solidFill>
                  <a:schemeClr val="tx1"/>
                </a:solidFill>
                <a:effectLst/>
                <a:latin typeface="Arial" pitchFamily="87" charset="0"/>
                <a:ea typeface="+mn-ea"/>
                <a:cs typeface="+mn-cs"/>
              </a:rPr>
              <a:t>. In TTP, </a:t>
            </a:r>
            <a:r>
              <a:rPr kumimoji="1" lang="tr-TR" sz="1200" kern="1200" dirty="0" err="1" smtClean="0">
                <a:solidFill>
                  <a:schemeClr val="tx1"/>
                </a:solidFill>
                <a:effectLst/>
                <a:latin typeface="Arial" pitchFamily="87" charset="0"/>
                <a:ea typeface="+mn-ea"/>
                <a:cs typeface="+mn-cs"/>
              </a:rPr>
              <a:t>abnormalities</a:t>
            </a:r>
            <a:r>
              <a:rPr kumimoji="1" lang="tr-TR" sz="1200" kern="1200" dirty="0" smtClean="0">
                <a:solidFill>
                  <a:schemeClr val="tx1"/>
                </a:solidFill>
                <a:effectLst/>
                <a:latin typeface="Arial" pitchFamily="87" charset="0"/>
                <a:ea typeface="+mn-ea"/>
                <a:cs typeface="+mn-cs"/>
              </a:rPr>
              <a:t> of the </a:t>
            </a:r>
            <a:r>
              <a:rPr kumimoji="1" lang="tr-TR" sz="1200" kern="1200" dirty="0" err="1" smtClean="0">
                <a:solidFill>
                  <a:schemeClr val="tx1"/>
                </a:solidFill>
                <a:effectLst/>
                <a:latin typeface="Arial" pitchFamily="87" charset="0"/>
                <a:ea typeface="+mn-ea"/>
                <a:cs typeface="+mn-cs"/>
              </a:rPr>
              <a:t>central</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nervous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system</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heart</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pancreas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thyroid</a:t>
            </a:r>
            <a:r>
              <a:rPr kumimoji="1" lang="tr-TR" sz="1200" kern="1200" dirty="0" smtClean="0">
                <a:solidFill>
                  <a:schemeClr val="tx1"/>
                </a:solidFill>
                <a:effectLst/>
                <a:latin typeface="Arial" pitchFamily="87" charset="0"/>
                <a:ea typeface="+mn-ea"/>
                <a:cs typeface="+mn-cs"/>
              </a:rPr>
              <a:t>, adrenal </a:t>
            </a:r>
            <a:r>
              <a:rPr kumimoji="1" lang="tr-TR" sz="1200" kern="1200" dirty="0" err="1" smtClean="0">
                <a:solidFill>
                  <a:schemeClr val="tx1"/>
                </a:solidFill>
                <a:effectLst/>
                <a:latin typeface="Arial" pitchFamily="87" charset="0"/>
                <a:ea typeface="+mn-ea"/>
                <a:cs typeface="+mn-cs"/>
              </a:rPr>
              <a:t>glands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intestinal</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mucosa</a:t>
            </a:r>
            <a:r>
              <a:rPr kumimoji="1" lang="tr-TR" sz="1200" kern="1200" dirty="0" smtClean="0">
                <a:solidFill>
                  <a:schemeClr val="tx1"/>
                </a:solidFill>
                <a:effectLst/>
                <a:latin typeface="Arial" pitchFamily="87" charset="0"/>
                <a:ea typeface="+mn-ea"/>
                <a:cs typeface="+mn-cs"/>
              </a:rPr>
              <a:t>, and other tissues </a:t>
            </a:r>
            <a:r>
              <a:rPr kumimoji="1" lang="tr-TR" sz="1200" kern="1200" dirty="0" err="1" smtClean="0">
                <a:solidFill>
                  <a:schemeClr val="tx1"/>
                </a:solidFill>
                <a:effectLst/>
                <a:latin typeface="Arial" pitchFamily="87" charset="0"/>
                <a:ea typeface="+mn-ea"/>
                <a:cs typeface="+mn-cs"/>
              </a:rPr>
              <a:t>may</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occur</a:t>
            </a:r>
            <a:r>
              <a:rPr kumimoji="1" lang="tr-TR" sz="1200" kern="1200" dirty="0" smtClean="0">
                <a:solidFill>
                  <a:schemeClr val="tx1"/>
                </a:solidFill>
                <a:effectLst/>
                <a:latin typeface="Arial" pitchFamily="87" charset="0"/>
                <a:ea typeface="+mn-ea"/>
                <a:cs typeface="+mn-cs"/>
              </a:rPr>
              <a:t>. The </a:t>
            </a:r>
            <a:r>
              <a:rPr kumimoji="1" lang="tr-TR" sz="1200" kern="1200" dirty="0" err="1" smtClean="0">
                <a:solidFill>
                  <a:schemeClr val="tx1"/>
                </a:solidFill>
                <a:effectLst/>
                <a:latin typeface="Arial" pitchFamily="87" charset="0"/>
                <a:ea typeface="+mn-ea"/>
                <a:cs typeface="+mn-cs"/>
              </a:rPr>
              <a:t>lungs</a:t>
            </a:r>
            <a:r>
              <a:rPr kumimoji="1" lang="tr-TR" sz="1200" kern="1200" dirty="0" smtClean="0">
                <a:solidFill>
                  <a:schemeClr val="tx1"/>
                </a:solidFill>
                <a:effectLst/>
                <a:latin typeface="Arial" pitchFamily="87" charset="0"/>
                <a:ea typeface="+mn-ea"/>
                <a:cs typeface="+mn-cs"/>
              </a:rPr>
              <a:t> are </a:t>
            </a:r>
            <a:r>
              <a:rPr kumimoji="1" lang="tr-TR" sz="1200" kern="1200" dirty="0" err="1" smtClean="0">
                <a:solidFill>
                  <a:schemeClr val="tx1"/>
                </a:solidFill>
                <a:effectLst/>
                <a:latin typeface="Arial" pitchFamily="87" charset="0"/>
                <a:ea typeface="+mn-ea"/>
                <a:cs typeface="+mn-cs"/>
              </a:rPr>
              <a:t>typically</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spared</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from</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ischemic</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injury</a:t>
            </a:r>
            <a:r>
              <a:rPr kumimoji="1" lang="tr-TR" sz="1200" kern="1200" dirty="0" smtClean="0">
                <a:solidFill>
                  <a:schemeClr val="tx1"/>
                </a:solidFill>
                <a:effectLst/>
                <a:latin typeface="Arial" pitchFamily="87" charset="0"/>
                <a:ea typeface="+mn-ea"/>
                <a:cs typeface="+mn-cs"/>
              </a:rPr>
              <a:t> in patients with </a:t>
            </a:r>
            <a:endParaRPr lang="en-US" dirty="0"/>
          </a:p>
        </p:txBody>
      </p:sp>
    </p:spTree>
    <p:extLst>
      <p:ext uri="{BB962C8B-B14F-4D97-AF65-F5344CB8AC3E}">
        <p14:creationId xmlns:p14="http://schemas.microsoft.com/office/powerpoint/2010/main" val="28938484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E2D131A9-7D08-FC46-B4BD-9C0FDB6E0EC2}" type="datetime1">
              <a:rPr lang="en-US"/>
              <a:pPr/>
              <a:t>10/3/2018</a:t>
            </a:fld>
            <a:endParaRPr lang="en-US"/>
          </a:p>
        </p:txBody>
      </p:sp>
      <p:sp>
        <p:nvSpPr>
          <p:cNvPr id="7" name="Rectangle 13"/>
          <p:cNvSpPr>
            <a:spLocks noGrp="1" noChangeArrowheads="1"/>
          </p:cNvSpPr>
          <p:nvPr>
            <p:ph type="sldNum" sz="quarter" idx="5"/>
          </p:nvPr>
        </p:nvSpPr>
        <p:spPr>
          <a:ln/>
        </p:spPr>
        <p:txBody>
          <a:bodyPr/>
          <a:lstStyle/>
          <a:p>
            <a:fld id="{5CA00E4E-196A-8D49-B424-C91FC6F0FFB7}" type="slidenum">
              <a:rPr lang="en-US"/>
              <a:pPr/>
              <a:t>16</a:t>
            </a:fld>
            <a:endParaRPr lang="en-US"/>
          </a:p>
        </p:txBody>
      </p:sp>
      <p:sp>
        <p:nvSpPr>
          <p:cNvPr id="712706" name="Rectangle 2"/>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71270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a:lstStyle/>
          <a:p>
            <a:endParaRPr lang="en-US">
              <a:cs typeface="Times" charset="0"/>
            </a:endParaRPr>
          </a:p>
        </p:txBody>
      </p:sp>
    </p:spTree>
    <p:extLst>
      <p:ext uri="{BB962C8B-B14F-4D97-AF65-F5344CB8AC3E}">
        <p14:creationId xmlns:p14="http://schemas.microsoft.com/office/powerpoint/2010/main" val="7670652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5E403A05-034F-8C4D-B311-E99534A13EBF}" type="datetime1">
              <a:rPr lang="en-US"/>
              <a:pPr/>
              <a:t>10/3/2018</a:t>
            </a:fld>
            <a:endParaRPr lang="en-US"/>
          </a:p>
        </p:txBody>
      </p:sp>
      <p:sp>
        <p:nvSpPr>
          <p:cNvPr id="7" name="Rectangle 13"/>
          <p:cNvSpPr>
            <a:spLocks noGrp="1" noChangeArrowheads="1"/>
          </p:cNvSpPr>
          <p:nvPr>
            <p:ph type="sldNum" sz="quarter" idx="5"/>
          </p:nvPr>
        </p:nvSpPr>
        <p:spPr>
          <a:ln/>
        </p:spPr>
        <p:txBody>
          <a:bodyPr/>
          <a:lstStyle/>
          <a:p>
            <a:fld id="{F95D1CF9-6DAE-7842-B55F-750BDAA7F5CF}" type="slidenum">
              <a:rPr lang="en-US"/>
              <a:pPr/>
              <a:t>17</a:t>
            </a:fld>
            <a:endParaRPr lang="en-US"/>
          </a:p>
        </p:txBody>
      </p:sp>
      <p:sp>
        <p:nvSpPr>
          <p:cNvPr id="714754" name="Rectangle 2"/>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714755"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a:lstStyle/>
          <a:p>
            <a:endParaRPr lang="en-US">
              <a:cs typeface="Times" charset="0"/>
            </a:endParaRPr>
          </a:p>
        </p:txBody>
      </p:sp>
    </p:spTree>
    <p:extLst>
      <p:ext uri="{BB962C8B-B14F-4D97-AF65-F5344CB8AC3E}">
        <p14:creationId xmlns:p14="http://schemas.microsoft.com/office/powerpoint/2010/main" val="1117308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5E403A05-034F-8C4D-B311-E99534A13EBF}" type="datetime1">
              <a:rPr lang="en-US"/>
              <a:pPr/>
              <a:t>10/3/2018</a:t>
            </a:fld>
            <a:endParaRPr lang="en-US"/>
          </a:p>
        </p:txBody>
      </p:sp>
      <p:sp>
        <p:nvSpPr>
          <p:cNvPr id="7" name="Rectangle 13"/>
          <p:cNvSpPr>
            <a:spLocks noGrp="1" noChangeArrowheads="1"/>
          </p:cNvSpPr>
          <p:nvPr>
            <p:ph type="sldNum" sz="quarter" idx="5"/>
          </p:nvPr>
        </p:nvSpPr>
        <p:spPr>
          <a:ln/>
        </p:spPr>
        <p:txBody>
          <a:bodyPr/>
          <a:lstStyle/>
          <a:p>
            <a:fld id="{F95D1CF9-6DAE-7842-B55F-750BDAA7F5CF}" type="slidenum">
              <a:rPr lang="en-US"/>
              <a:pPr/>
              <a:t>18</a:t>
            </a:fld>
            <a:endParaRPr lang="en-US"/>
          </a:p>
        </p:txBody>
      </p:sp>
      <p:sp>
        <p:nvSpPr>
          <p:cNvPr id="714754" name="Rectangle 2"/>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714755"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kumimoji="1" lang="tr-TR" sz="1200" kern="1200" dirty="0" smtClean="0">
                <a:solidFill>
                  <a:schemeClr val="tx1"/>
                </a:solidFill>
                <a:effectLst/>
                <a:latin typeface="Arial" pitchFamily="87" charset="0"/>
                <a:ea typeface="+mn-ea"/>
                <a:cs typeface="+mn-cs"/>
              </a:rPr>
              <a:t>The role for </a:t>
            </a:r>
            <a:r>
              <a:rPr kumimoji="1" lang="tr-TR" sz="1200" kern="1200" dirty="0" err="1" smtClean="0">
                <a:solidFill>
                  <a:schemeClr val="tx1"/>
                </a:solidFill>
                <a:effectLst/>
                <a:latin typeface="Arial" pitchFamily="87" charset="0"/>
                <a:ea typeface="+mn-ea"/>
                <a:cs typeface="+mn-cs"/>
              </a:rPr>
              <a:t>testing</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complement</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regulation</a:t>
            </a:r>
            <a:r>
              <a:rPr kumimoji="1" lang="tr-TR" sz="1200" kern="1200" dirty="0" smtClean="0">
                <a:solidFill>
                  <a:schemeClr val="tx1"/>
                </a:solidFill>
                <a:effectLst/>
                <a:latin typeface="Arial" pitchFamily="87" charset="0"/>
                <a:ea typeface="+mn-ea"/>
                <a:cs typeface="+mn-cs"/>
              </a:rPr>
              <a:t> by </a:t>
            </a:r>
            <a:r>
              <a:rPr kumimoji="1" lang="tr-TR" sz="1200" kern="1200" dirty="0" err="1" smtClean="0">
                <a:solidFill>
                  <a:schemeClr val="tx1"/>
                </a:solidFill>
                <a:effectLst/>
                <a:latin typeface="Arial" pitchFamily="87" charset="0"/>
                <a:ea typeface="+mn-ea"/>
                <a:cs typeface="+mn-cs"/>
              </a:rPr>
              <a:t>measuring</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complement</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proteins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eg</a:t>
            </a:r>
            <a:r>
              <a:rPr kumimoji="1" lang="tr-TR" sz="1200" kern="1200" dirty="0" smtClean="0">
                <a:solidFill>
                  <a:schemeClr val="tx1"/>
                </a:solidFill>
                <a:effectLst/>
                <a:latin typeface="Arial" pitchFamily="87" charset="0"/>
                <a:ea typeface="+mn-ea"/>
                <a:cs typeface="+mn-cs"/>
              </a:rPr>
              <a:t>, C3 and C4, CH50), </a:t>
            </a:r>
            <a:r>
              <a:rPr kumimoji="1" lang="tr-TR" sz="1200" kern="1200" dirty="0" err="1" smtClean="0">
                <a:solidFill>
                  <a:schemeClr val="tx1"/>
                </a:solidFill>
                <a:effectLst/>
                <a:latin typeface="Arial" pitchFamily="87" charset="0"/>
                <a:ea typeface="+mn-ea"/>
                <a:cs typeface="+mn-cs"/>
              </a:rPr>
              <a:t>antibodies</a:t>
            </a:r>
            <a:r>
              <a:rPr kumimoji="1" lang="tr-TR" sz="1200" kern="1200" dirty="0" smtClean="0">
                <a:solidFill>
                  <a:schemeClr val="tx1"/>
                </a:solidFill>
                <a:effectLst/>
                <a:latin typeface="Arial" pitchFamily="87" charset="0"/>
                <a:ea typeface="+mn-ea"/>
                <a:cs typeface="+mn-cs"/>
              </a:rPr>
              <a:t> to </a:t>
            </a:r>
            <a:r>
              <a:rPr kumimoji="1" lang="tr-TR" sz="1200" kern="1200" dirty="0" err="1" smtClean="0">
                <a:solidFill>
                  <a:schemeClr val="tx1"/>
                </a:solidFill>
                <a:effectLst/>
                <a:latin typeface="Arial" pitchFamily="87" charset="0"/>
                <a:ea typeface="+mn-ea"/>
                <a:cs typeface="+mn-cs"/>
              </a:rPr>
              <a:t>complement</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proteins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or</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complement</a:t>
            </a:r>
            <a:r>
              <a:rPr kumimoji="1" lang="tr-TR" sz="1200" kern="1200" dirty="0" smtClean="0">
                <a:solidFill>
                  <a:schemeClr val="tx1"/>
                </a:solidFill>
                <a:effectLst/>
                <a:latin typeface="Arial" pitchFamily="87" charset="0"/>
                <a:ea typeface="+mn-ea"/>
                <a:cs typeface="+mn-cs"/>
              </a:rPr>
              <a:t> gene </a:t>
            </a:r>
            <a:r>
              <a:rPr kumimoji="1" lang="tr-TR" sz="1200" kern="1200" dirty="0" err="1" smtClean="0">
                <a:solidFill>
                  <a:schemeClr val="tx1"/>
                </a:solidFill>
                <a:effectLst/>
                <a:latin typeface="Arial" pitchFamily="87" charset="0"/>
                <a:ea typeface="+mn-ea"/>
                <a:cs typeface="+mn-cs"/>
              </a:rPr>
              <a:t>mutations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remains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unclear</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Decreased</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levels</a:t>
            </a:r>
            <a:r>
              <a:rPr kumimoji="1" lang="tr-TR" sz="1200" kern="1200" dirty="0" smtClean="0">
                <a:solidFill>
                  <a:schemeClr val="tx1"/>
                </a:solidFill>
                <a:effectLst/>
                <a:latin typeface="Arial" pitchFamily="87" charset="0"/>
                <a:ea typeface="+mn-ea"/>
                <a:cs typeface="+mn-cs"/>
              </a:rPr>
              <a:t> of </a:t>
            </a:r>
            <a:r>
              <a:rPr kumimoji="1" lang="tr-TR" sz="1200" kern="1200" dirty="0" err="1" smtClean="0">
                <a:solidFill>
                  <a:schemeClr val="tx1"/>
                </a:solidFill>
                <a:effectLst/>
                <a:latin typeface="Arial" pitchFamily="87" charset="0"/>
                <a:ea typeface="+mn-ea"/>
                <a:cs typeface="+mn-cs"/>
              </a:rPr>
              <a:t>complement</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factors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or</a:t>
            </a:r>
            <a:r>
              <a:rPr kumimoji="1" lang="tr-TR" sz="1200" kern="1200" dirty="0" smtClean="0">
                <a:solidFill>
                  <a:schemeClr val="tx1"/>
                </a:solidFill>
                <a:effectLst/>
                <a:latin typeface="Arial" pitchFamily="87" charset="0"/>
                <a:ea typeface="+mn-ea"/>
                <a:cs typeface="+mn-cs"/>
              </a:rPr>
              <a:t> the presence of anti-</a:t>
            </a:r>
            <a:r>
              <a:rPr kumimoji="1" lang="tr-TR" sz="1200" kern="1200" dirty="0" err="1" smtClean="0">
                <a:solidFill>
                  <a:schemeClr val="tx1"/>
                </a:solidFill>
                <a:effectLst/>
                <a:latin typeface="Arial" pitchFamily="87" charset="0"/>
                <a:ea typeface="+mn-ea"/>
                <a:cs typeface="+mn-cs"/>
              </a:rPr>
              <a:t>complement</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factor</a:t>
            </a:r>
            <a:r>
              <a:rPr kumimoji="1" lang="tr-TR" sz="1200" kern="1200" dirty="0" smtClean="0">
                <a:solidFill>
                  <a:schemeClr val="tx1"/>
                </a:solidFill>
                <a:effectLst/>
                <a:latin typeface="Arial" pitchFamily="87" charset="0"/>
                <a:ea typeface="+mn-ea"/>
                <a:cs typeface="+mn-cs"/>
              </a:rPr>
              <a:t> H (CFH) </a:t>
            </a:r>
            <a:r>
              <a:rPr kumimoji="1" lang="tr-TR" sz="1200" kern="1200" dirty="0" err="1" smtClean="0">
                <a:solidFill>
                  <a:schemeClr val="tx1"/>
                </a:solidFill>
                <a:effectLst/>
                <a:latin typeface="Arial" pitchFamily="87" charset="0"/>
                <a:ea typeface="+mn-ea"/>
                <a:cs typeface="+mn-cs"/>
              </a:rPr>
              <a:t>antibodies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may</a:t>
            </a:r>
            <a:r>
              <a:rPr kumimoji="1" lang="tr-TR" sz="1200" kern="1200" dirty="0" smtClean="0">
                <a:solidFill>
                  <a:schemeClr val="tx1"/>
                </a:solidFill>
                <a:effectLst/>
                <a:latin typeface="Arial" pitchFamily="87" charset="0"/>
                <a:ea typeface="+mn-ea"/>
                <a:cs typeface="+mn-cs"/>
              </a:rPr>
              <a:t> be </a:t>
            </a:r>
            <a:r>
              <a:rPr kumimoji="1" lang="tr-TR" sz="1200" kern="1200" dirty="0" err="1" smtClean="0">
                <a:solidFill>
                  <a:schemeClr val="tx1"/>
                </a:solidFill>
                <a:effectLst/>
                <a:latin typeface="Arial" pitchFamily="87" charset="0"/>
                <a:ea typeface="+mn-ea"/>
                <a:cs typeface="+mn-cs"/>
              </a:rPr>
              <a:t>helpful</a:t>
            </a:r>
            <a:r>
              <a:rPr kumimoji="1" lang="tr-TR" sz="1200" kern="1200" dirty="0" smtClean="0">
                <a:solidFill>
                  <a:schemeClr val="tx1"/>
                </a:solidFill>
                <a:effectLst/>
                <a:latin typeface="Arial" pitchFamily="87" charset="0"/>
                <a:ea typeface="+mn-ea"/>
                <a:cs typeface="+mn-cs"/>
              </a:rPr>
              <a:t> in </a:t>
            </a:r>
            <a:r>
              <a:rPr kumimoji="1" lang="tr-TR" sz="1200" kern="1200" dirty="0" err="1" smtClean="0">
                <a:solidFill>
                  <a:schemeClr val="tx1"/>
                </a:solidFill>
                <a:effectLst/>
                <a:latin typeface="Arial" pitchFamily="87" charset="0"/>
                <a:ea typeface="+mn-ea"/>
                <a:cs typeface="+mn-cs"/>
              </a:rPr>
              <a:t>suggesting</a:t>
            </a:r>
            <a:r>
              <a:rPr kumimoji="1" lang="tr-TR" sz="1200" kern="1200" dirty="0" smtClean="0">
                <a:solidFill>
                  <a:schemeClr val="tx1"/>
                </a:solidFill>
                <a:effectLst/>
                <a:latin typeface="Arial" pitchFamily="87" charset="0"/>
                <a:ea typeface="+mn-ea"/>
                <a:cs typeface="+mn-cs"/>
              </a:rPr>
              <a:t> a </a:t>
            </a:r>
            <a:r>
              <a:rPr kumimoji="1" lang="tr-TR" sz="1200" kern="1200" dirty="0" err="1" smtClean="0">
                <a:solidFill>
                  <a:schemeClr val="tx1"/>
                </a:solidFill>
                <a:effectLst/>
                <a:latin typeface="Arial" pitchFamily="87" charset="0"/>
                <a:ea typeface="+mn-ea"/>
                <a:cs typeface="+mn-cs"/>
              </a:rPr>
              <a:t>complement-mediated</a:t>
            </a:r>
            <a:r>
              <a:rPr kumimoji="1" lang="tr-TR" sz="1200" kern="1200" dirty="0" smtClean="0">
                <a:solidFill>
                  <a:schemeClr val="tx1"/>
                </a:solidFill>
                <a:effectLst/>
                <a:latin typeface="Arial" pitchFamily="87" charset="0"/>
                <a:ea typeface="+mn-ea"/>
                <a:cs typeface="+mn-cs"/>
              </a:rPr>
              <a:t> TMA; </a:t>
            </a:r>
            <a:r>
              <a:rPr kumimoji="1" lang="tr-TR" sz="1200" kern="1200" dirty="0" err="1" smtClean="0">
                <a:solidFill>
                  <a:schemeClr val="tx1"/>
                </a:solidFill>
                <a:effectLst/>
                <a:latin typeface="Arial" pitchFamily="87" charset="0"/>
                <a:ea typeface="+mn-ea"/>
                <a:cs typeface="+mn-cs"/>
              </a:rPr>
              <a:t>however</a:t>
            </a:r>
            <a:r>
              <a:rPr kumimoji="1" lang="tr-TR" sz="1200" kern="1200" dirty="0" smtClean="0">
                <a:solidFill>
                  <a:schemeClr val="tx1"/>
                </a:solidFill>
                <a:effectLst/>
                <a:latin typeface="Arial" pitchFamily="87" charset="0"/>
                <a:ea typeface="+mn-ea"/>
                <a:cs typeface="+mn-cs"/>
              </a:rPr>
              <a:t>, normal </a:t>
            </a:r>
            <a:r>
              <a:rPr kumimoji="1" lang="tr-TR" sz="1200" kern="1200" dirty="0" err="1" smtClean="0">
                <a:solidFill>
                  <a:schemeClr val="tx1"/>
                </a:solidFill>
                <a:effectLst/>
                <a:latin typeface="Arial" pitchFamily="87" charset="0"/>
                <a:ea typeface="+mn-ea"/>
                <a:cs typeface="+mn-cs"/>
              </a:rPr>
              <a:t>complement</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levels</a:t>
            </a:r>
            <a:r>
              <a:rPr kumimoji="1" lang="tr-TR" sz="1200" kern="1200" dirty="0" smtClean="0">
                <a:solidFill>
                  <a:schemeClr val="tx1"/>
                </a:solidFill>
                <a:effectLst/>
                <a:latin typeface="Arial" pitchFamily="87" charset="0"/>
                <a:ea typeface="+mn-ea"/>
                <a:cs typeface="+mn-cs"/>
              </a:rPr>
              <a:t> do not</a:t>
            </a:r>
            <a:r>
              <a:rPr kumimoji="1" lang="tr-TR" sz="1200" b="1"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eliminate</a:t>
            </a:r>
            <a:r>
              <a:rPr kumimoji="1" lang="tr-TR" sz="1200" kern="1200" dirty="0" smtClean="0">
                <a:solidFill>
                  <a:schemeClr val="tx1"/>
                </a:solidFill>
                <a:effectLst/>
                <a:latin typeface="Arial" pitchFamily="87" charset="0"/>
                <a:ea typeface="+mn-ea"/>
                <a:cs typeface="+mn-cs"/>
              </a:rPr>
              <a:t> the </a:t>
            </a:r>
            <a:r>
              <a:rPr kumimoji="1" lang="tr-TR" sz="1200" kern="1200" dirty="0" err="1" smtClean="0">
                <a:solidFill>
                  <a:schemeClr val="tx1"/>
                </a:solidFill>
                <a:effectLst/>
                <a:latin typeface="Arial" pitchFamily="87" charset="0"/>
                <a:ea typeface="+mn-ea"/>
                <a:cs typeface="+mn-cs"/>
              </a:rPr>
              <a:t>possibility</a:t>
            </a:r>
            <a:r>
              <a:rPr kumimoji="1" lang="tr-TR" sz="1200" kern="1200" dirty="0" smtClean="0">
                <a:solidFill>
                  <a:schemeClr val="tx1"/>
                </a:solidFill>
                <a:effectLst/>
                <a:latin typeface="Arial" pitchFamily="87" charset="0"/>
                <a:ea typeface="+mn-ea"/>
                <a:cs typeface="+mn-cs"/>
              </a:rPr>
              <a:t> of a </a:t>
            </a:r>
            <a:r>
              <a:rPr kumimoji="1" lang="tr-TR" sz="1200" kern="1200" dirty="0" err="1" smtClean="0">
                <a:solidFill>
                  <a:schemeClr val="tx1"/>
                </a:solidFill>
                <a:effectLst/>
                <a:latin typeface="Arial" pitchFamily="87" charset="0"/>
                <a:ea typeface="+mn-ea"/>
                <a:cs typeface="+mn-cs"/>
              </a:rPr>
              <a:t>complement-mediated</a:t>
            </a:r>
            <a:r>
              <a:rPr kumimoji="1" lang="tr-TR" sz="1200" kern="1200" dirty="0" smtClean="0">
                <a:solidFill>
                  <a:schemeClr val="tx1"/>
                </a:solidFill>
                <a:effectLst/>
                <a:latin typeface="Arial" pitchFamily="87" charset="0"/>
                <a:ea typeface="+mn-ea"/>
                <a:cs typeface="+mn-cs"/>
              </a:rPr>
              <a:t> TMA, and </a:t>
            </a:r>
            <a:r>
              <a:rPr kumimoji="1" lang="tr-TR" sz="1200" kern="1200" dirty="0" err="1" smtClean="0">
                <a:solidFill>
                  <a:schemeClr val="tx1"/>
                </a:solidFill>
                <a:effectLst/>
                <a:latin typeface="Arial" pitchFamily="87" charset="0"/>
                <a:ea typeface="+mn-ea"/>
                <a:cs typeface="+mn-cs"/>
              </a:rPr>
              <a:t>therapy</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cannot</a:t>
            </a:r>
            <a:r>
              <a:rPr kumimoji="1" lang="tr-TR" sz="1200" kern="1200" dirty="0" smtClean="0">
                <a:solidFill>
                  <a:schemeClr val="tx1"/>
                </a:solidFill>
                <a:effectLst/>
                <a:latin typeface="Arial" pitchFamily="87" charset="0"/>
                <a:ea typeface="+mn-ea"/>
                <a:cs typeface="+mn-cs"/>
              </a:rPr>
              <a:t> be </a:t>
            </a:r>
            <a:r>
              <a:rPr kumimoji="1" lang="tr-TR" sz="1200" kern="1200" dirty="0" err="1" smtClean="0">
                <a:solidFill>
                  <a:schemeClr val="tx1"/>
                </a:solidFill>
                <a:effectLst/>
                <a:latin typeface="Arial" pitchFamily="87" charset="0"/>
                <a:ea typeface="+mn-ea"/>
                <a:cs typeface="+mn-cs"/>
              </a:rPr>
              <a:t>based</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exclusively</a:t>
            </a:r>
            <a:r>
              <a:rPr kumimoji="1" lang="tr-TR" sz="1200" kern="1200" dirty="0" smtClean="0">
                <a:solidFill>
                  <a:schemeClr val="tx1"/>
                </a:solidFill>
                <a:effectLst/>
                <a:latin typeface="Arial" pitchFamily="87" charset="0"/>
                <a:ea typeface="+mn-ea"/>
                <a:cs typeface="+mn-cs"/>
              </a:rPr>
              <a:t> on </a:t>
            </a:r>
            <a:r>
              <a:rPr kumimoji="1" lang="tr-TR" sz="1200" kern="1200" dirty="0" err="1" smtClean="0">
                <a:solidFill>
                  <a:schemeClr val="tx1"/>
                </a:solidFill>
                <a:effectLst/>
                <a:latin typeface="Arial" pitchFamily="87" charset="0"/>
                <a:ea typeface="+mn-ea"/>
                <a:cs typeface="+mn-cs"/>
              </a:rPr>
              <a:t>this</a:t>
            </a:r>
            <a:r>
              <a:rPr kumimoji="1" lang="tr-TR" sz="1200" kern="1200" dirty="0" smtClean="0">
                <a:solidFill>
                  <a:schemeClr val="tx1"/>
                </a:solidFill>
                <a:effectLst/>
                <a:latin typeface="Arial" pitchFamily="87" charset="0"/>
                <a:ea typeface="+mn-ea"/>
                <a:cs typeface="+mn-cs"/>
              </a:rPr>
              <a:t> </a:t>
            </a:r>
            <a:r>
              <a:rPr kumimoji="1" lang="tr-TR" sz="1200" kern="1200" dirty="0" err="1" smtClean="0">
                <a:solidFill>
                  <a:schemeClr val="tx1"/>
                </a:solidFill>
                <a:effectLst/>
                <a:latin typeface="Arial" pitchFamily="87" charset="0"/>
                <a:ea typeface="+mn-ea"/>
                <a:cs typeface="+mn-cs"/>
              </a:rPr>
              <a:t>testing</a:t>
            </a:r>
            <a:r>
              <a:rPr kumimoji="1" lang="tr-TR" sz="1200" kern="1200" dirty="0" smtClean="0">
                <a:solidFill>
                  <a:schemeClr val="tx1"/>
                </a:solidFill>
                <a:effectLst/>
                <a:latin typeface="Arial" pitchFamily="87" charset="0"/>
                <a:ea typeface="+mn-ea"/>
                <a:cs typeface="+mn-cs"/>
              </a:rPr>
              <a:t>.</a:t>
            </a:r>
          </a:p>
          <a:p>
            <a:endParaRPr lang="en-US" dirty="0">
              <a:cs typeface="Times" charset="0"/>
            </a:endParaRPr>
          </a:p>
        </p:txBody>
      </p:sp>
    </p:spTree>
    <p:extLst>
      <p:ext uri="{BB962C8B-B14F-4D97-AF65-F5344CB8AC3E}">
        <p14:creationId xmlns:p14="http://schemas.microsoft.com/office/powerpoint/2010/main" val="1147218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8"/>
          <p:cNvSpPr>
            <a:spLocks noGrp="1" noChangeArrowheads="1"/>
          </p:cNvSpPr>
          <p:nvPr>
            <p:ph type="hdr" sz="quarter"/>
          </p:nvPr>
        </p:nvSpPr>
        <p:spPr>
          <a:noFill/>
        </p:spPr>
        <p:txBody>
          <a:bodyPr/>
          <a:lstStyle/>
          <a:p>
            <a:r>
              <a:rPr lang="en-US">
                <a:solidFill>
                  <a:srgbClr val="000000"/>
                </a:solidFill>
              </a:rPr>
              <a:t>Molecular Foundations of Medicine</a:t>
            </a:r>
          </a:p>
        </p:txBody>
      </p:sp>
      <p:sp>
        <p:nvSpPr>
          <p:cNvPr id="92163" name="Rectangle 11"/>
          <p:cNvSpPr>
            <a:spLocks noGrp="1" noChangeArrowheads="1"/>
          </p:cNvSpPr>
          <p:nvPr>
            <p:ph type="dt" sz="quarter" idx="1"/>
          </p:nvPr>
        </p:nvSpPr>
        <p:spPr>
          <a:noFill/>
        </p:spPr>
        <p:txBody>
          <a:bodyPr/>
          <a:lstStyle/>
          <a:p>
            <a:r>
              <a:rPr lang="en-US">
                <a:solidFill>
                  <a:srgbClr val="000000"/>
                </a:solidFill>
              </a:rPr>
              <a:t>10/30/09</a:t>
            </a:r>
          </a:p>
        </p:txBody>
      </p:sp>
      <p:sp>
        <p:nvSpPr>
          <p:cNvPr id="92164" name="Rectangle 12"/>
          <p:cNvSpPr>
            <a:spLocks noGrp="1" noChangeArrowheads="1"/>
          </p:cNvSpPr>
          <p:nvPr>
            <p:ph type="ftr" sz="quarter" idx="4"/>
          </p:nvPr>
        </p:nvSpPr>
        <p:spPr>
          <a:noFill/>
        </p:spPr>
        <p:txBody>
          <a:bodyPr/>
          <a:lstStyle/>
          <a:p>
            <a:r>
              <a:rPr lang="en-US">
                <a:solidFill>
                  <a:srgbClr val="000000"/>
                </a:solidFill>
              </a:rPr>
              <a:t>J. Evan Sadler</a:t>
            </a:r>
          </a:p>
        </p:txBody>
      </p:sp>
      <p:sp>
        <p:nvSpPr>
          <p:cNvPr id="92165" name="Rectangle 13"/>
          <p:cNvSpPr>
            <a:spLocks noGrp="1" noChangeArrowheads="1"/>
          </p:cNvSpPr>
          <p:nvPr>
            <p:ph type="sldNum" sz="quarter" idx="5"/>
          </p:nvPr>
        </p:nvSpPr>
        <p:spPr>
          <a:noFill/>
        </p:spPr>
        <p:txBody>
          <a:bodyPr/>
          <a:lstStyle/>
          <a:p>
            <a:fld id="{936E33F8-F244-1349-B1C9-C93D1E05CC0A}" type="slidenum">
              <a:rPr lang="en-US">
                <a:solidFill>
                  <a:srgbClr val="000000"/>
                </a:solidFill>
              </a:rPr>
              <a:pPr/>
              <a:t>20</a:t>
            </a:fld>
            <a:endParaRPr lang="en-US">
              <a:solidFill>
                <a:srgbClr val="000000"/>
              </a:solidFill>
            </a:endParaRPr>
          </a:p>
        </p:txBody>
      </p:sp>
      <p:sp>
        <p:nvSpPr>
          <p:cNvPr id="92166" name="Rectangle 2"/>
          <p:cNvSpPr>
            <a:spLocks noGrp="1" noRot="1" noChangeAspect="1" noChangeArrowheads="1"/>
          </p:cNvSpPr>
          <p:nvPr>
            <p:ph type="sldImg"/>
          </p:nvPr>
        </p:nvSpPr>
        <p:spPr>
          <a:solidFill>
            <a:srgbClr val="FFFFFF"/>
          </a:solidFill>
          <a:ln/>
        </p:spPr>
      </p:sp>
      <p:sp>
        <p:nvSpPr>
          <p:cNvPr id="92167" name="Rectangle 3"/>
          <p:cNvSpPr>
            <a:spLocks noGrp="1" noChangeArrowheads="1"/>
          </p:cNvSpPr>
          <p:nvPr>
            <p:ph type="body" idx="1"/>
          </p:nvPr>
        </p:nvSpPr>
        <p:spPr>
          <a:solidFill>
            <a:srgbClr val="FFFFFF"/>
          </a:solidFill>
          <a:ln>
            <a:solidFill>
              <a:srgbClr val="000000"/>
            </a:solidFill>
          </a:ln>
        </p:spPr>
        <p:txBody>
          <a:bodyPr/>
          <a:lstStyle/>
          <a:p>
            <a:endParaRPr lang="en-US">
              <a:latin typeface="Arial" charset="0"/>
            </a:endParaRPr>
          </a:p>
        </p:txBody>
      </p:sp>
    </p:spTree>
    <p:extLst>
      <p:ext uri="{BB962C8B-B14F-4D97-AF65-F5344CB8AC3E}">
        <p14:creationId xmlns:p14="http://schemas.microsoft.com/office/powerpoint/2010/main" val="28921505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4FBC49EE-CFCE-42C2-B9BA-07009804B53C}" type="datetime1">
              <a:rPr lang="en-US"/>
              <a:pPr/>
              <a:t>10/3/2018</a:t>
            </a:fld>
            <a:endParaRPr lang="en-US"/>
          </a:p>
        </p:txBody>
      </p:sp>
      <p:sp>
        <p:nvSpPr>
          <p:cNvPr id="7" name="Rectangle 13"/>
          <p:cNvSpPr>
            <a:spLocks noGrp="1" noChangeArrowheads="1"/>
          </p:cNvSpPr>
          <p:nvPr>
            <p:ph type="sldNum" sz="quarter" idx="5"/>
          </p:nvPr>
        </p:nvSpPr>
        <p:spPr>
          <a:ln/>
        </p:spPr>
        <p:txBody>
          <a:bodyPr/>
          <a:lstStyle/>
          <a:p>
            <a:fld id="{7ED7A372-6A68-4C9E-BF4C-8EBE2A1B2EA1}" type="slidenum">
              <a:rPr lang="en-US"/>
              <a:pPr/>
              <a:t>21</a:t>
            </a:fld>
            <a:endParaRPr lang="en-US"/>
          </a:p>
        </p:txBody>
      </p:sp>
      <p:sp>
        <p:nvSpPr>
          <p:cNvPr id="982018" name="Rectangle 2"/>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98201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31037724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4FBC49EE-CFCE-42C2-B9BA-07009804B53C}" type="datetime1">
              <a:rPr lang="en-US"/>
              <a:pPr/>
              <a:t>10/3/2018</a:t>
            </a:fld>
            <a:endParaRPr lang="en-US"/>
          </a:p>
        </p:txBody>
      </p:sp>
      <p:sp>
        <p:nvSpPr>
          <p:cNvPr id="7" name="Rectangle 13"/>
          <p:cNvSpPr>
            <a:spLocks noGrp="1" noChangeArrowheads="1"/>
          </p:cNvSpPr>
          <p:nvPr>
            <p:ph type="sldNum" sz="quarter" idx="5"/>
          </p:nvPr>
        </p:nvSpPr>
        <p:spPr>
          <a:ln/>
        </p:spPr>
        <p:txBody>
          <a:bodyPr/>
          <a:lstStyle/>
          <a:p>
            <a:fld id="{7ED7A372-6A68-4C9E-BF4C-8EBE2A1B2EA1}" type="slidenum">
              <a:rPr lang="en-US"/>
              <a:pPr/>
              <a:t>22</a:t>
            </a:fld>
            <a:endParaRPr lang="en-US"/>
          </a:p>
        </p:txBody>
      </p:sp>
      <p:sp>
        <p:nvSpPr>
          <p:cNvPr id="982018" name="Rectangle 2"/>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98201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1256610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79DC05CE-4992-4833-AE53-8632D1CD299F}" type="datetimeFigureOut">
              <a:rPr lang="tr-TR" smtClean="0"/>
              <a:t>03.10.2018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91719B2-35D1-48E4-A59F-1E55C43E0C47}" type="slidenum">
              <a:rPr lang="tr-TR" smtClean="0"/>
              <a:t>‹#›</a:t>
            </a:fld>
            <a:endParaRPr lang="tr-TR"/>
          </a:p>
        </p:txBody>
      </p:sp>
      <p:sp>
        <p:nvSpPr>
          <p:cNvPr id="12" name="Rectangle 8"/>
          <p:cNvSpPr/>
          <p:nvPr userDrawn="1"/>
        </p:nvSpPr>
        <p:spPr>
          <a:xfrm>
            <a:off x="3175" y="1020214"/>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6"/>
          <p:cNvSpPr/>
          <p:nvPr userDrawn="1"/>
        </p:nvSpPr>
        <p:spPr>
          <a:xfrm>
            <a:off x="3175" y="6545178"/>
            <a:ext cx="12188825" cy="3128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7"/>
          <p:cNvSpPr/>
          <p:nvPr userDrawn="1"/>
        </p:nvSpPr>
        <p:spPr>
          <a:xfrm>
            <a:off x="0" y="6488961"/>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06003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79DC05CE-4992-4833-AE53-8632D1CD299F}" type="datetimeFigureOut">
              <a:rPr lang="tr-TR" smtClean="0"/>
              <a:t>03.10.2018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91719B2-35D1-48E4-A59F-1E55C43E0C47}" type="slidenum">
              <a:rPr lang="tr-TR" smtClean="0"/>
              <a:t>‹#›</a:t>
            </a:fld>
            <a:endParaRPr lang="tr-TR"/>
          </a:p>
        </p:txBody>
      </p:sp>
      <p:sp>
        <p:nvSpPr>
          <p:cNvPr id="7" name="Rectangle 6"/>
          <p:cNvSpPr/>
          <p:nvPr userDrawn="1"/>
        </p:nvSpPr>
        <p:spPr>
          <a:xfrm>
            <a:off x="3175" y="6545178"/>
            <a:ext cx="12188825" cy="3128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userDrawn="1"/>
        </p:nvSpPr>
        <p:spPr>
          <a:xfrm>
            <a:off x="0" y="6488961"/>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37140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79DC05CE-4992-4833-AE53-8632D1CD299F}" type="datetimeFigureOut">
              <a:rPr lang="tr-TR" smtClean="0"/>
              <a:t>03.10.2018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91719B2-35D1-48E4-A59F-1E55C43E0C47}" type="slidenum">
              <a:rPr lang="tr-TR" smtClean="0"/>
              <a:t>‹#›</a:t>
            </a:fld>
            <a:endParaRPr lang="tr-T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8"/>
          <p:cNvSpPr/>
          <p:nvPr userDrawn="1"/>
        </p:nvSpPr>
        <p:spPr>
          <a:xfrm>
            <a:off x="3175" y="1020214"/>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6"/>
          <p:cNvSpPr/>
          <p:nvPr userDrawn="1"/>
        </p:nvSpPr>
        <p:spPr>
          <a:xfrm>
            <a:off x="3175" y="6545178"/>
            <a:ext cx="12188825" cy="3128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7"/>
          <p:cNvSpPr/>
          <p:nvPr userDrawn="1"/>
        </p:nvSpPr>
        <p:spPr>
          <a:xfrm>
            <a:off x="0" y="6488961"/>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88855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4"/>
            <a:ext cx="10058400" cy="791426"/>
          </a:xfrm>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79DC05CE-4992-4833-AE53-8632D1CD299F}" type="datetimeFigureOut">
              <a:rPr lang="tr-TR" smtClean="0"/>
              <a:t>03.10.2018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91719B2-35D1-48E4-A59F-1E55C43E0C47}" type="slidenum">
              <a:rPr lang="tr-TR" smtClean="0"/>
              <a:t>‹#›</a:t>
            </a:fld>
            <a:endParaRPr lang="tr-TR"/>
          </a:p>
        </p:txBody>
      </p:sp>
      <p:sp>
        <p:nvSpPr>
          <p:cNvPr id="9" name="Rectangle 6"/>
          <p:cNvSpPr/>
          <p:nvPr userDrawn="1"/>
        </p:nvSpPr>
        <p:spPr>
          <a:xfrm>
            <a:off x="3175" y="6545178"/>
            <a:ext cx="12188825" cy="3128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7"/>
          <p:cNvSpPr/>
          <p:nvPr userDrawn="1"/>
        </p:nvSpPr>
        <p:spPr>
          <a:xfrm>
            <a:off x="0" y="6488961"/>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3221231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704799"/>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097280" y="2582334"/>
            <a:ext cx="4937760" cy="3378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217920" y="2582334"/>
            <a:ext cx="4937760" cy="3378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79DC05CE-4992-4833-AE53-8632D1CD299F}" type="datetimeFigureOut">
              <a:rPr lang="tr-TR" smtClean="0"/>
              <a:t>03.10.2018</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691719B2-35D1-48E4-A59F-1E55C43E0C47}" type="slidenum">
              <a:rPr lang="tr-TR" smtClean="0"/>
              <a:t>‹#›</a:t>
            </a:fld>
            <a:endParaRPr lang="tr-TR"/>
          </a:p>
        </p:txBody>
      </p:sp>
    </p:spTree>
    <p:extLst>
      <p:ext uri="{BB962C8B-B14F-4D97-AF65-F5344CB8AC3E}">
        <p14:creationId xmlns:p14="http://schemas.microsoft.com/office/powerpoint/2010/main" val="2494341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79DC05CE-4992-4833-AE53-8632D1CD299F}" type="datetimeFigureOut">
              <a:rPr lang="tr-TR" smtClean="0"/>
              <a:t>03.10.2018</a:t>
            </a:fld>
            <a:endParaRPr lang="tr-TR"/>
          </a:p>
        </p:txBody>
      </p:sp>
      <p:sp>
        <p:nvSpPr>
          <p:cNvPr id="4" name="Footer Placeholder 3"/>
          <p:cNvSpPr>
            <a:spLocks noGrp="1"/>
          </p:cNvSpPr>
          <p:nvPr>
            <p:ph type="ftr" sz="quarter" idx="11"/>
          </p:nvPr>
        </p:nvSpPr>
        <p:spPr/>
        <p:txBody>
          <a:bodyPr/>
          <a:lstStyle/>
          <a:p>
            <a:endParaRPr lang="tr-TR" dirty="0"/>
          </a:p>
        </p:txBody>
      </p:sp>
      <p:sp>
        <p:nvSpPr>
          <p:cNvPr id="5" name="Slide Number Placeholder 4"/>
          <p:cNvSpPr>
            <a:spLocks noGrp="1"/>
          </p:cNvSpPr>
          <p:nvPr>
            <p:ph type="sldNum" sz="quarter" idx="12"/>
          </p:nvPr>
        </p:nvSpPr>
        <p:spPr/>
        <p:txBody>
          <a:bodyPr/>
          <a:lstStyle/>
          <a:p>
            <a:fld id="{691719B2-35D1-48E4-A59F-1E55C43E0C47}" type="slidenum">
              <a:rPr lang="tr-TR" smtClean="0"/>
              <a:t>‹#›</a:t>
            </a:fld>
            <a:endParaRPr lang="tr-TR"/>
          </a:p>
        </p:txBody>
      </p:sp>
    </p:spTree>
    <p:extLst>
      <p:ext uri="{BB962C8B-B14F-4D97-AF65-F5344CB8AC3E}">
        <p14:creationId xmlns:p14="http://schemas.microsoft.com/office/powerpoint/2010/main" val="631596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79DC05CE-4992-4833-AE53-8632D1CD299F}" type="datetimeFigureOut">
              <a:rPr lang="tr-TR" smtClean="0"/>
              <a:t>03.10.2018</a:t>
            </a:fld>
            <a:endParaRPr lang="tr-TR"/>
          </a:p>
        </p:txBody>
      </p:sp>
      <p:sp>
        <p:nvSpPr>
          <p:cNvPr id="8" name="Footer Placeholder 7"/>
          <p:cNvSpPr>
            <a:spLocks noGrp="1"/>
          </p:cNvSpPr>
          <p:nvPr>
            <p:ph type="ftr" sz="quarter" idx="11"/>
          </p:nvPr>
        </p:nvSpPr>
        <p:spPr>
          <a:xfrm>
            <a:off x="3683010" y="6459784"/>
            <a:ext cx="4822804" cy="365125"/>
          </a:xfrm>
        </p:spPr>
        <p:txBody>
          <a:bodyPr/>
          <a:lstStyle>
            <a:lvl1pPr>
              <a:defRPr>
                <a:solidFill>
                  <a:srgbClr val="FFFFFF"/>
                </a:solidFill>
              </a:defRPr>
            </a:lvl1pPr>
          </a:lstStyle>
          <a:p>
            <a:endParaRPr lang="tr-TR"/>
          </a:p>
        </p:txBody>
      </p:sp>
      <p:sp>
        <p:nvSpPr>
          <p:cNvPr id="9" name="Slide Number Placeholder 8"/>
          <p:cNvSpPr>
            <a:spLocks noGrp="1"/>
          </p:cNvSpPr>
          <p:nvPr>
            <p:ph type="sldNum" sz="quarter" idx="12"/>
          </p:nvPr>
        </p:nvSpPr>
        <p:spPr/>
        <p:txBody>
          <a:bodyPr/>
          <a:lstStyle/>
          <a:p>
            <a:fld id="{691719B2-35D1-48E4-A59F-1E55C43E0C47}" type="slidenum">
              <a:rPr lang="tr-TR" smtClean="0"/>
              <a:t>‹#›</a:t>
            </a:fld>
            <a:endParaRPr lang="tr-TR"/>
          </a:p>
        </p:txBody>
      </p:sp>
      <p:sp>
        <p:nvSpPr>
          <p:cNvPr id="10" name="Rectangle 6"/>
          <p:cNvSpPr/>
          <p:nvPr userDrawn="1"/>
        </p:nvSpPr>
        <p:spPr>
          <a:xfrm>
            <a:off x="3175" y="6545178"/>
            <a:ext cx="12188825" cy="3128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7"/>
          <p:cNvSpPr/>
          <p:nvPr userDrawn="1"/>
        </p:nvSpPr>
        <p:spPr>
          <a:xfrm>
            <a:off x="0" y="6488961"/>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8"/>
          <p:cNvSpPr/>
          <p:nvPr userDrawn="1"/>
        </p:nvSpPr>
        <p:spPr>
          <a:xfrm>
            <a:off x="3175" y="1020214"/>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79825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tr-TR" smtClean="0"/>
              <a:t>Asıl başlık stili için tıklatın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79DC05CE-4992-4833-AE53-8632D1CD299F}" type="datetimeFigureOut">
              <a:rPr lang="tr-TR" smtClean="0"/>
              <a:t>03.10.2018</a:t>
            </a:fld>
            <a:endParaRPr lang="tr-T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tr-T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91719B2-35D1-48E4-A59F-1E55C43E0C47}" type="slidenum">
              <a:rPr lang="tr-TR" smtClean="0"/>
              <a:t>‹#›</a:t>
            </a:fld>
            <a:endParaRPr lang="tr-TR"/>
          </a:p>
        </p:txBody>
      </p:sp>
    </p:spTree>
    <p:extLst>
      <p:ext uri="{BB962C8B-B14F-4D97-AF65-F5344CB8AC3E}">
        <p14:creationId xmlns:p14="http://schemas.microsoft.com/office/powerpoint/2010/main" val="37496779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0" y="5438274"/>
            <a:ext cx="12188825" cy="14197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 y="5399708"/>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79DC05CE-4992-4833-AE53-8632D1CD299F}" type="datetimeFigureOut">
              <a:rPr lang="tr-TR" smtClean="0"/>
              <a:t>03.10.2018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91719B2-35D1-48E4-A59F-1E55C43E0C47}" type="slidenum">
              <a:rPr lang="tr-TR" smtClean="0"/>
              <a:t>‹#›</a:t>
            </a:fld>
            <a:endParaRPr lang="tr-TR"/>
          </a:p>
        </p:txBody>
      </p:sp>
    </p:spTree>
    <p:extLst>
      <p:ext uri="{BB962C8B-B14F-4D97-AF65-F5344CB8AC3E}">
        <p14:creationId xmlns:p14="http://schemas.microsoft.com/office/powerpoint/2010/main" val="1958577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a:xfrm>
            <a:off x="1068387" y="93874"/>
            <a:ext cx="10058400" cy="990348"/>
          </a:xfrm>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79DC05CE-4992-4833-AE53-8632D1CD299F}" type="datetimeFigureOut">
              <a:rPr lang="tr-TR" smtClean="0"/>
              <a:t>03.10.2018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91719B2-35D1-48E4-A59F-1E55C43E0C47}" type="slidenum">
              <a:rPr lang="tr-TR" smtClean="0"/>
              <a:t>‹#›</a:t>
            </a:fld>
            <a:endParaRPr lang="tr-TR"/>
          </a:p>
        </p:txBody>
      </p:sp>
    </p:spTree>
    <p:extLst>
      <p:ext uri="{BB962C8B-B14F-4D97-AF65-F5344CB8AC3E}">
        <p14:creationId xmlns:p14="http://schemas.microsoft.com/office/powerpoint/2010/main" val="4293857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414778"/>
            <a:ext cx="2628900" cy="5757421"/>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79DC05CE-4992-4833-AE53-8632D1CD299F}" type="datetimeFigureOut">
              <a:rPr lang="tr-TR" smtClean="0"/>
              <a:t>03.10.2018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91719B2-35D1-48E4-A59F-1E55C43E0C47}" type="slidenum">
              <a:rPr lang="tr-TR" smtClean="0"/>
              <a:t>‹#›</a:t>
            </a:fld>
            <a:endParaRPr lang="tr-TR"/>
          </a:p>
        </p:txBody>
      </p:sp>
      <p:sp>
        <p:nvSpPr>
          <p:cNvPr id="11" name="Rectangle 6"/>
          <p:cNvSpPr/>
          <p:nvPr userDrawn="1"/>
        </p:nvSpPr>
        <p:spPr>
          <a:xfrm>
            <a:off x="3175" y="6545178"/>
            <a:ext cx="12188825" cy="3128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7"/>
          <p:cNvSpPr/>
          <p:nvPr userDrawn="1"/>
        </p:nvSpPr>
        <p:spPr>
          <a:xfrm>
            <a:off x="0" y="6488961"/>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87787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27" y="62673"/>
            <a:ext cx="10058400" cy="948088"/>
          </a:xfrm>
          <a:prstGeom prst="rect">
            <a:avLst/>
          </a:prstGeom>
        </p:spPr>
        <p:txBody>
          <a:bodyPr vert="horz" lIns="91440" tIns="45720" rIns="91440" bIns="45720" rtlCol="0" anchor="b">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097280" y="1258593"/>
            <a:ext cx="10058400" cy="4023360"/>
          </a:xfrm>
          <a:prstGeom prst="rect">
            <a:avLst/>
          </a:prstGeom>
        </p:spPr>
        <p:txBody>
          <a:bodyPr vert="horz" lIns="0" tIns="45720" rIns="0" bIns="45720" rtlCol="0">
            <a:normAutofit/>
          </a:bodyPr>
          <a:lstStyle/>
          <a:p>
            <a:pPr lvl="0"/>
            <a:r>
              <a:rPr lang="tr-TR" dirty="0" smtClean="0"/>
              <a:t>Asıl metin stillerini düzenlemek için tıklatın</a:t>
            </a:r>
          </a:p>
          <a:p>
            <a:pPr lvl="1"/>
            <a:r>
              <a:rPr lang="tr-TR" dirty="0" smtClean="0"/>
              <a:t>İkinci düzey</a:t>
            </a:r>
          </a:p>
          <a:p>
            <a:pPr lvl="2"/>
            <a:r>
              <a:rPr lang="tr-TR" dirty="0" smtClean="0"/>
              <a:t>Üçüncü düzey</a:t>
            </a:r>
          </a:p>
          <a:p>
            <a:pPr lvl="3"/>
            <a:r>
              <a:rPr lang="tr-TR" dirty="0" smtClean="0"/>
              <a:t>Dördüncü düzey</a:t>
            </a:r>
          </a:p>
          <a:p>
            <a:pPr lvl="4"/>
            <a:r>
              <a:rPr lang="tr-TR" dirty="0" smtClean="0"/>
              <a:t>Beşinci düzey</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79DC05CE-4992-4833-AE53-8632D1CD299F}" type="datetimeFigureOut">
              <a:rPr lang="tr-TR" smtClean="0"/>
              <a:t>03.10.2018</a:t>
            </a:fld>
            <a:endParaRPr lang="tr-T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tr-T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91719B2-35D1-48E4-A59F-1E55C43E0C47}" type="slidenum">
              <a:rPr lang="tr-TR" smtClean="0"/>
              <a:t>‹#›</a:t>
            </a:fld>
            <a:endParaRPr lang="tr-TR"/>
          </a:p>
        </p:txBody>
      </p:sp>
      <p:sp>
        <p:nvSpPr>
          <p:cNvPr id="14" name="Rectangle 8"/>
          <p:cNvSpPr/>
          <p:nvPr userDrawn="1"/>
        </p:nvSpPr>
        <p:spPr>
          <a:xfrm>
            <a:off x="32067" y="1076682"/>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6"/>
          <p:cNvSpPr/>
          <p:nvPr userDrawn="1"/>
        </p:nvSpPr>
        <p:spPr>
          <a:xfrm>
            <a:off x="3175" y="6545178"/>
            <a:ext cx="12188825" cy="3128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7"/>
          <p:cNvSpPr/>
          <p:nvPr userDrawn="1"/>
        </p:nvSpPr>
        <p:spPr>
          <a:xfrm>
            <a:off x="0" y="6488961"/>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644907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2"/>
          <a:stretch>
            <a:fillRect/>
          </a:stretch>
        </p:blipFill>
        <p:spPr>
          <a:xfrm>
            <a:off x="328404" y="2681203"/>
            <a:ext cx="1779928" cy="1241217"/>
          </a:xfrm>
          <a:prstGeom prst="ellipse">
            <a:avLst/>
          </a:prstGeom>
          <a:ln>
            <a:noFill/>
          </a:ln>
          <a:effectLst>
            <a:softEdge rad="112500"/>
          </a:effectLst>
        </p:spPr>
      </p:pic>
      <p:sp>
        <p:nvSpPr>
          <p:cNvPr id="7" name="Rectangle 2"/>
          <p:cNvSpPr txBox="1">
            <a:spLocks noChangeArrowheads="1"/>
          </p:cNvSpPr>
          <p:nvPr/>
        </p:nvSpPr>
        <p:spPr>
          <a:xfrm>
            <a:off x="238976" y="1086727"/>
            <a:ext cx="11713945" cy="762000"/>
          </a:xfrm>
          <a:prstGeom prst="rect">
            <a:avLst/>
          </a:prstGeom>
        </p:spPr>
        <p:txBody>
          <a:bodyPr vert="horz" lIns="91440" tIns="0" rIns="91440" bIns="0" rtlCol="0" anchor="t">
            <a:noAutofit/>
          </a:bodyPr>
          <a:lstStyle>
            <a:lvl1pPr algn="l" defTabSz="914400" rtl="0" eaLnBrk="1" latinLnBrk="0" hangingPunct="1">
              <a:lnSpc>
                <a:spcPct val="85000"/>
              </a:lnSpc>
              <a:spcBef>
                <a:spcPct val="0"/>
              </a:spcBef>
              <a:buNone/>
              <a:defRPr sz="3600" b="0" kern="1200" spc="-50" baseline="0">
                <a:solidFill>
                  <a:srgbClr val="FFFFFF"/>
                </a:solidFill>
                <a:latin typeface="+mj-lt"/>
                <a:ea typeface="+mj-ea"/>
                <a:cs typeface="+mj-cs"/>
              </a:defRPr>
            </a:lvl1pPr>
          </a:lstStyle>
          <a:p>
            <a:pPr>
              <a:lnSpc>
                <a:spcPct val="100000"/>
              </a:lnSpc>
              <a:spcAft>
                <a:spcPts val="600"/>
              </a:spcAft>
            </a:pPr>
            <a:r>
              <a:rPr lang="en-US" sz="4800" b="1" dirty="0" smtClean="0">
                <a:solidFill>
                  <a:schemeClr val="tx1"/>
                </a:solidFill>
                <a:latin typeface="+mn-lt"/>
                <a:ea typeface="Arial" charset="0"/>
                <a:cs typeface="Arial" charset="0"/>
              </a:rPr>
              <a:t>Trombotik Mikroanjiyopati</a:t>
            </a:r>
            <a:r>
              <a:rPr lang="tr-TR" sz="4800" b="1" dirty="0" smtClean="0">
                <a:solidFill>
                  <a:schemeClr val="tx1"/>
                </a:solidFill>
                <a:latin typeface="+mn-lt"/>
                <a:ea typeface="Arial" charset="0"/>
                <a:cs typeface="Arial" charset="0"/>
              </a:rPr>
              <a:t> Sendromları</a:t>
            </a:r>
            <a:br>
              <a:rPr lang="tr-TR" sz="4800" b="1" dirty="0" smtClean="0">
                <a:solidFill>
                  <a:schemeClr val="tx1"/>
                </a:solidFill>
                <a:latin typeface="+mn-lt"/>
                <a:ea typeface="Arial" charset="0"/>
                <a:cs typeface="Arial" charset="0"/>
              </a:rPr>
            </a:br>
            <a:r>
              <a:rPr lang="tr-TR" sz="4800" b="1" dirty="0" smtClean="0">
                <a:solidFill>
                  <a:schemeClr val="tx1"/>
                </a:solidFill>
                <a:latin typeface="+mn-lt"/>
                <a:ea typeface="Arial" charset="0"/>
                <a:cs typeface="Arial" charset="0"/>
              </a:rPr>
              <a:t/>
            </a:r>
            <a:br>
              <a:rPr lang="tr-TR" sz="4800" b="1" dirty="0" smtClean="0">
                <a:solidFill>
                  <a:schemeClr val="tx1"/>
                </a:solidFill>
                <a:latin typeface="+mn-lt"/>
                <a:ea typeface="Arial" charset="0"/>
                <a:cs typeface="Arial" charset="0"/>
              </a:rPr>
            </a:br>
            <a:r>
              <a:rPr lang="en-US" sz="4800" b="1" dirty="0" smtClean="0">
                <a:solidFill>
                  <a:schemeClr val="tx1"/>
                </a:solidFill>
                <a:latin typeface="+mn-lt"/>
                <a:ea typeface="Arial" charset="0"/>
                <a:cs typeface="Arial" charset="0"/>
              </a:rPr>
              <a:t/>
            </a:r>
            <a:br>
              <a:rPr lang="en-US" sz="4800" b="1" dirty="0" smtClean="0">
                <a:solidFill>
                  <a:schemeClr val="tx1"/>
                </a:solidFill>
                <a:latin typeface="+mn-lt"/>
                <a:ea typeface="Arial" charset="0"/>
                <a:cs typeface="Arial" charset="0"/>
              </a:rPr>
            </a:br>
            <a:endParaRPr lang="en-US" sz="4800" b="1" dirty="0">
              <a:solidFill>
                <a:schemeClr val="tx1"/>
              </a:solidFill>
              <a:latin typeface="+mn-lt"/>
              <a:ea typeface="Arial" charset="0"/>
              <a:cs typeface="Arial" charset="0"/>
            </a:endParaRPr>
          </a:p>
        </p:txBody>
      </p:sp>
      <p:sp>
        <p:nvSpPr>
          <p:cNvPr id="8" name="Dikdörtgen 7"/>
          <p:cNvSpPr/>
          <p:nvPr/>
        </p:nvSpPr>
        <p:spPr>
          <a:xfrm>
            <a:off x="2108332" y="2432268"/>
            <a:ext cx="8604586" cy="1490152"/>
          </a:xfrm>
          <a:prstGeom prst="rect">
            <a:avLst/>
          </a:prstGeom>
        </p:spPr>
        <p:txBody>
          <a:bodyPr wrap="square">
            <a:spAutoFit/>
          </a:bodyPr>
          <a:lstStyle/>
          <a:p>
            <a:pPr>
              <a:lnSpc>
                <a:spcPct val="150000"/>
              </a:lnSpc>
            </a:pPr>
            <a:r>
              <a:rPr lang="tr-TR" sz="3200" b="1" kern="0" dirty="0" err="1">
                <a:solidFill>
                  <a:srgbClr val="FF0000"/>
                </a:solidFill>
                <a:latin typeface="Arial" charset="0"/>
                <a:ea typeface="Arial" charset="0"/>
                <a:cs typeface="Arial" charset="0"/>
              </a:rPr>
              <a:t>Mikroanjiopatik</a:t>
            </a:r>
            <a:r>
              <a:rPr lang="tr-TR" sz="3200" b="1" kern="0" dirty="0">
                <a:solidFill>
                  <a:srgbClr val="FF0000"/>
                </a:solidFill>
                <a:latin typeface="Arial" charset="0"/>
                <a:ea typeface="Arial" charset="0"/>
                <a:cs typeface="Arial" charset="0"/>
              </a:rPr>
              <a:t> </a:t>
            </a:r>
            <a:r>
              <a:rPr lang="tr-TR" sz="3200" b="1" kern="0" dirty="0" err="1">
                <a:solidFill>
                  <a:srgbClr val="FF0000"/>
                </a:solidFill>
                <a:latin typeface="Arial" charset="0"/>
                <a:ea typeface="Arial" charset="0"/>
                <a:cs typeface="Arial" charset="0"/>
              </a:rPr>
              <a:t>Hemolitik</a:t>
            </a:r>
            <a:r>
              <a:rPr lang="tr-TR" sz="3200" b="1" kern="0" dirty="0">
                <a:solidFill>
                  <a:srgbClr val="FF0000"/>
                </a:solidFill>
                <a:latin typeface="Arial" charset="0"/>
                <a:ea typeface="Arial" charset="0"/>
                <a:cs typeface="Arial" charset="0"/>
              </a:rPr>
              <a:t> Anemi (MAHA) ve Trombositopeni Sendromları</a:t>
            </a:r>
            <a:endParaRPr lang="tr-TR" sz="3200" b="1" dirty="0">
              <a:solidFill>
                <a:srgbClr val="FF0000"/>
              </a:solidFill>
            </a:endParaRPr>
          </a:p>
        </p:txBody>
      </p:sp>
      <p:sp>
        <p:nvSpPr>
          <p:cNvPr id="10" name="Dikdörtgen 9"/>
          <p:cNvSpPr/>
          <p:nvPr/>
        </p:nvSpPr>
        <p:spPr>
          <a:xfrm>
            <a:off x="8194349" y="4400269"/>
            <a:ext cx="1908344" cy="369332"/>
          </a:xfrm>
          <a:prstGeom prst="rect">
            <a:avLst/>
          </a:prstGeom>
        </p:spPr>
        <p:txBody>
          <a:bodyPr wrap="none">
            <a:spAutoFit/>
          </a:bodyPr>
          <a:lstStyle/>
          <a:p>
            <a:pPr algn="r"/>
            <a:r>
              <a:rPr lang="tr-TR" b="1" dirty="0"/>
              <a:t>Dr. Mustafa ÇETİN</a:t>
            </a:r>
          </a:p>
        </p:txBody>
      </p:sp>
    </p:spTree>
    <p:extLst>
      <p:ext uri="{BB962C8B-B14F-4D97-AF65-F5344CB8AC3E}">
        <p14:creationId xmlns:p14="http://schemas.microsoft.com/office/powerpoint/2010/main" val="38260485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5539" name="Text Box 3"/>
          <p:cNvSpPr txBox="1">
            <a:spLocks noChangeArrowheads="1"/>
          </p:cNvSpPr>
          <p:nvPr/>
        </p:nvSpPr>
        <p:spPr bwMode="auto">
          <a:xfrm>
            <a:off x="1157198" y="1994901"/>
            <a:ext cx="1042416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marL="341313" indent="-341313">
              <a:defRPr kumimoji="1" sz="2400">
                <a:solidFill>
                  <a:schemeClr val="tx1"/>
                </a:solidFill>
                <a:latin typeface="Times New Roman" charset="0"/>
                <a:ea typeface="ＭＳ Ｐゴシック" charset="0"/>
              </a:defRPr>
            </a:lvl1pPr>
            <a:lvl2pPr marL="969963" indent="-342900">
              <a:defRPr kumimoji="1" sz="2400">
                <a:solidFill>
                  <a:schemeClr val="tx1"/>
                </a:solidFill>
                <a:latin typeface="Times New Roman" charset="0"/>
                <a:ea typeface="ＭＳ Ｐゴシック" charset="0"/>
              </a:defRPr>
            </a:lvl2pPr>
            <a:lvl3pPr marL="1084263">
              <a:defRPr kumimoji="1" sz="2400">
                <a:solidFill>
                  <a:schemeClr val="tx1"/>
                </a:solidFill>
                <a:latin typeface="Times New Roman" charset="0"/>
                <a:ea typeface="ＭＳ Ｐゴシック" charset="0"/>
              </a:defRPr>
            </a:lvl3pPr>
            <a:lvl4pPr>
              <a:defRPr kumimoji="1" sz="2400">
                <a:solidFill>
                  <a:schemeClr val="tx1"/>
                </a:solidFill>
                <a:latin typeface="Times New Roman" charset="0"/>
                <a:ea typeface="ＭＳ Ｐゴシック" charset="0"/>
              </a:defRPr>
            </a:lvl4pPr>
            <a:lvl5pPr>
              <a:defRPr kumimoji="1" sz="2400">
                <a:solidFill>
                  <a:schemeClr val="tx1"/>
                </a:solidFill>
                <a:latin typeface="Times New Roman" charset="0"/>
                <a:ea typeface="ＭＳ Ｐゴシック" charset="0"/>
              </a:defRPr>
            </a:lvl5pPr>
            <a:lvl6pPr eaLnBrk="0" fontAlgn="base" hangingPunct="0">
              <a:spcBef>
                <a:spcPct val="0"/>
              </a:spcBef>
              <a:spcAft>
                <a:spcPct val="0"/>
              </a:spcAft>
              <a:defRPr kumimoji="1" sz="2400">
                <a:solidFill>
                  <a:schemeClr val="tx1"/>
                </a:solidFill>
                <a:latin typeface="Times New Roman" charset="0"/>
                <a:ea typeface="ＭＳ Ｐゴシック" charset="0"/>
              </a:defRPr>
            </a:lvl6pPr>
            <a:lvl7pPr eaLnBrk="0" fontAlgn="base" hangingPunct="0">
              <a:spcBef>
                <a:spcPct val="0"/>
              </a:spcBef>
              <a:spcAft>
                <a:spcPct val="0"/>
              </a:spcAft>
              <a:defRPr kumimoji="1" sz="2400">
                <a:solidFill>
                  <a:schemeClr val="tx1"/>
                </a:solidFill>
                <a:latin typeface="Times New Roman" charset="0"/>
                <a:ea typeface="ＭＳ Ｐゴシック" charset="0"/>
              </a:defRPr>
            </a:lvl7pPr>
            <a:lvl8pPr eaLnBrk="0" fontAlgn="base" hangingPunct="0">
              <a:spcBef>
                <a:spcPct val="0"/>
              </a:spcBef>
              <a:spcAft>
                <a:spcPct val="0"/>
              </a:spcAft>
              <a:defRPr kumimoji="1" sz="2400">
                <a:solidFill>
                  <a:schemeClr val="tx1"/>
                </a:solidFill>
                <a:latin typeface="Times New Roman" charset="0"/>
                <a:ea typeface="ＭＳ Ｐゴシック" charset="0"/>
              </a:defRPr>
            </a:lvl8pPr>
            <a:lvl9pPr eaLnBrk="0" fontAlgn="base" hangingPunct="0">
              <a:spcBef>
                <a:spcPct val="0"/>
              </a:spcBef>
              <a:spcAft>
                <a:spcPct val="0"/>
              </a:spcAft>
              <a:defRPr kumimoji="1" sz="2400">
                <a:solidFill>
                  <a:schemeClr val="tx1"/>
                </a:solidFill>
                <a:latin typeface="Times New Roman" charset="0"/>
                <a:ea typeface="ＭＳ Ｐゴシック" charset="0"/>
              </a:defRPr>
            </a:lvl9pPr>
          </a:lstStyle>
          <a:p>
            <a:pPr marL="457200" indent="-457200">
              <a:lnSpc>
                <a:spcPct val="250000"/>
              </a:lnSpc>
              <a:spcBef>
                <a:spcPct val="50000"/>
              </a:spcBef>
              <a:buClr>
                <a:srgbClr val="FF0000"/>
              </a:buClr>
              <a:buSzPct val="137000"/>
              <a:buFont typeface="+mj-lt"/>
              <a:buAutoNum type="arabicPeriod"/>
            </a:pPr>
            <a:r>
              <a:rPr lang="en-US" sz="1800" dirty="0">
                <a:solidFill>
                  <a:srgbClr val="0000FF"/>
                </a:solidFill>
                <a:latin typeface="Comic Sans MS" panose="030F0702030302020204" pitchFamily="66" charset="0"/>
                <a:cs typeface="Arial"/>
              </a:rPr>
              <a:t>Trombositopeni</a:t>
            </a:r>
            <a:endParaRPr lang="tr-TR" sz="1800" dirty="0">
              <a:solidFill>
                <a:srgbClr val="0000FF"/>
              </a:solidFill>
              <a:latin typeface="Comic Sans MS" panose="030F0702030302020204" pitchFamily="66" charset="0"/>
              <a:cs typeface="Arial"/>
            </a:endParaRPr>
          </a:p>
          <a:p>
            <a:pPr marL="457200" indent="-457200">
              <a:lnSpc>
                <a:spcPct val="250000"/>
              </a:lnSpc>
              <a:spcBef>
                <a:spcPct val="50000"/>
              </a:spcBef>
              <a:buClr>
                <a:srgbClr val="FF0000"/>
              </a:buClr>
              <a:buSzPct val="137000"/>
              <a:buFont typeface="+mj-lt"/>
              <a:buAutoNum type="arabicPeriod"/>
            </a:pPr>
            <a:r>
              <a:rPr lang="en-US" sz="1800" dirty="0" smtClean="0">
                <a:solidFill>
                  <a:srgbClr val="0000FF"/>
                </a:solidFill>
                <a:latin typeface="Comic Sans MS" panose="030F0702030302020204" pitchFamily="66" charset="0"/>
                <a:cs typeface="Arial"/>
              </a:rPr>
              <a:t>Coombs </a:t>
            </a:r>
            <a:r>
              <a:rPr lang="en-US" sz="1800" dirty="0" err="1" smtClean="0">
                <a:solidFill>
                  <a:srgbClr val="0000FF"/>
                </a:solidFill>
                <a:latin typeface="Comic Sans MS" panose="030F0702030302020204" pitchFamily="66" charset="0"/>
                <a:cs typeface="Arial"/>
              </a:rPr>
              <a:t>negatif</a:t>
            </a:r>
            <a:r>
              <a:rPr lang="tr-TR" sz="1800" dirty="0" smtClean="0">
                <a:solidFill>
                  <a:srgbClr val="0000FF"/>
                </a:solidFill>
                <a:latin typeface="Comic Sans MS" panose="030F0702030302020204" pitchFamily="66" charset="0"/>
                <a:cs typeface="Arial"/>
              </a:rPr>
              <a:t> </a:t>
            </a:r>
            <a:r>
              <a:rPr lang="en-US" sz="1800" dirty="0" err="1" smtClean="0">
                <a:solidFill>
                  <a:srgbClr val="0000FF"/>
                </a:solidFill>
                <a:latin typeface="Comic Sans MS" panose="030F0702030302020204" pitchFamily="66" charset="0"/>
                <a:cs typeface="Arial"/>
              </a:rPr>
              <a:t>Mikroanjiyopatik</a:t>
            </a:r>
            <a:r>
              <a:rPr lang="en-US" sz="1800" dirty="0" smtClean="0">
                <a:solidFill>
                  <a:srgbClr val="0000FF"/>
                </a:solidFill>
                <a:latin typeface="Comic Sans MS" panose="030F0702030302020204" pitchFamily="66" charset="0"/>
                <a:cs typeface="Arial"/>
              </a:rPr>
              <a:t> </a:t>
            </a:r>
            <a:r>
              <a:rPr lang="en-US" sz="1800" dirty="0" err="1">
                <a:solidFill>
                  <a:srgbClr val="0000FF"/>
                </a:solidFill>
                <a:latin typeface="Comic Sans MS" panose="030F0702030302020204" pitchFamily="66" charset="0"/>
                <a:cs typeface="Arial"/>
              </a:rPr>
              <a:t>hemolitik</a:t>
            </a:r>
            <a:r>
              <a:rPr lang="en-US" sz="1800" dirty="0">
                <a:solidFill>
                  <a:srgbClr val="0000FF"/>
                </a:solidFill>
                <a:latin typeface="Comic Sans MS" panose="030F0702030302020204" pitchFamily="66" charset="0"/>
                <a:cs typeface="Arial"/>
              </a:rPr>
              <a:t> </a:t>
            </a:r>
            <a:r>
              <a:rPr lang="en-US" sz="1800" dirty="0" err="1">
                <a:solidFill>
                  <a:srgbClr val="0000FF"/>
                </a:solidFill>
                <a:latin typeface="Comic Sans MS" panose="030F0702030302020204" pitchFamily="66" charset="0"/>
                <a:cs typeface="Arial"/>
              </a:rPr>
              <a:t>anemi</a:t>
            </a:r>
            <a:r>
              <a:rPr lang="en-US" sz="1800" dirty="0">
                <a:solidFill>
                  <a:srgbClr val="0000FF"/>
                </a:solidFill>
                <a:latin typeface="Comic Sans MS" panose="030F0702030302020204" pitchFamily="66" charset="0"/>
                <a:cs typeface="Arial"/>
              </a:rPr>
              <a:t> </a:t>
            </a:r>
            <a:r>
              <a:rPr lang="tr-TR" sz="1800" dirty="0" smtClean="0">
                <a:solidFill>
                  <a:srgbClr val="0000FF"/>
                </a:solidFill>
                <a:latin typeface="Comic Sans MS" panose="030F0702030302020204" pitchFamily="66" charset="0"/>
                <a:cs typeface="Arial"/>
              </a:rPr>
              <a:t> (MAHA) </a:t>
            </a:r>
          </a:p>
          <a:p>
            <a:pPr marL="628650" lvl="1" indent="0">
              <a:lnSpc>
                <a:spcPct val="250000"/>
              </a:lnSpc>
              <a:spcBef>
                <a:spcPct val="50000"/>
              </a:spcBef>
              <a:buClr>
                <a:srgbClr val="FF0000"/>
              </a:buClr>
              <a:buSzPct val="137000"/>
            </a:pPr>
            <a:r>
              <a:rPr lang="en-US" sz="1800" dirty="0" err="1" smtClean="0">
                <a:solidFill>
                  <a:srgbClr val="0000FF"/>
                </a:solidFill>
                <a:latin typeface="Comic Sans MS" panose="030F0702030302020204" pitchFamily="66" charset="0"/>
                <a:cs typeface="Arial"/>
              </a:rPr>
              <a:t>Mikrovasküler</a:t>
            </a:r>
            <a:r>
              <a:rPr lang="en-US" sz="1800" dirty="0" smtClean="0">
                <a:solidFill>
                  <a:srgbClr val="0000FF"/>
                </a:solidFill>
                <a:latin typeface="Comic Sans MS" panose="030F0702030302020204" pitchFamily="66" charset="0"/>
                <a:cs typeface="Arial"/>
              </a:rPr>
              <a:t> tromboz</a:t>
            </a:r>
            <a:r>
              <a:rPr lang="tr-TR" sz="1800" dirty="0" smtClean="0">
                <a:solidFill>
                  <a:srgbClr val="0000FF"/>
                </a:solidFill>
                <a:latin typeface="Comic Sans MS" panose="030F0702030302020204" pitchFamily="66" charset="0"/>
                <a:cs typeface="Arial"/>
              </a:rPr>
              <a:t>un yol açtığı</a:t>
            </a:r>
            <a:r>
              <a:rPr lang="en-US" sz="1800" dirty="0" smtClean="0">
                <a:solidFill>
                  <a:srgbClr val="0000FF"/>
                </a:solidFill>
                <a:latin typeface="Comic Sans MS" panose="030F0702030302020204" pitchFamily="66" charset="0"/>
                <a:cs typeface="Arial"/>
              </a:rPr>
              <a:t> </a:t>
            </a:r>
            <a:r>
              <a:rPr lang="en-US" sz="1800" dirty="0" err="1">
                <a:solidFill>
                  <a:srgbClr val="0000FF"/>
                </a:solidFill>
                <a:latin typeface="Comic Sans MS" panose="030F0702030302020204" pitchFamily="66" charset="0"/>
                <a:cs typeface="Arial"/>
              </a:rPr>
              <a:t>doku</a:t>
            </a:r>
            <a:r>
              <a:rPr lang="en-US" sz="1800" dirty="0">
                <a:solidFill>
                  <a:srgbClr val="0000FF"/>
                </a:solidFill>
                <a:latin typeface="Comic Sans MS" panose="030F0702030302020204" pitchFamily="66" charset="0"/>
                <a:cs typeface="Arial"/>
              </a:rPr>
              <a:t> </a:t>
            </a:r>
            <a:r>
              <a:rPr lang="en-US" sz="1800" dirty="0" err="1" smtClean="0">
                <a:solidFill>
                  <a:srgbClr val="0000FF"/>
                </a:solidFill>
                <a:latin typeface="Comic Sans MS" panose="030F0702030302020204" pitchFamily="66" charset="0"/>
                <a:cs typeface="Arial"/>
              </a:rPr>
              <a:t>hasar</a:t>
            </a:r>
            <a:r>
              <a:rPr lang="tr-TR" sz="1800" dirty="0" smtClean="0">
                <a:solidFill>
                  <a:srgbClr val="0000FF"/>
                </a:solidFill>
                <a:latin typeface="Comic Sans MS" panose="030F0702030302020204" pitchFamily="66" charset="0"/>
                <a:cs typeface="Arial"/>
              </a:rPr>
              <a:t>ı</a:t>
            </a:r>
          </a:p>
          <a:p>
            <a:pPr marL="457200" indent="-457200">
              <a:lnSpc>
                <a:spcPct val="200000"/>
              </a:lnSpc>
              <a:spcBef>
                <a:spcPct val="50000"/>
              </a:spcBef>
              <a:buClr>
                <a:srgbClr val="FF0000"/>
              </a:buClr>
              <a:buSzPct val="137000"/>
              <a:buFont typeface="+mj-lt"/>
              <a:buAutoNum type="arabicPeriod"/>
            </a:pPr>
            <a:r>
              <a:rPr lang="tr-TR" sz="1800" dirty="0" smtClean="0">
                <a:solidFill>
                  <a:srgbClr val="0000FF"/>
                </a:solidFill>
                <a:latin typeface="Comic Sans MS" panose="030F0702030302020204" pitchFamily="66" charset="0"/>
                <a:ea typeface="ＭＳ Ｐゴシック" charset="-128"/>
                <a:cs typeface="ＭＳ Ｐゴシック" charset="-128"/>
              </a:rPr>
              <a:t>Ateş (</a:t>
            </a:r>
            <a:r>
              <a:rPr lang="tr-TR" sz="1800" dirty="0" smtClean="0">
                <a:solidFill>
                  <a:srgbClr val="0000FF"/>
                </a:solidFill>
                <a:latin typeface="Comic Sans MS" panose="030F0702030302020204" pitchFamily="66" charset="0"/>
                <a:ea typeface="ＭＳ Ｐゴシック" charset="-128"/>
                <a:cs typeface="ＭＳ Ｐゴシック" charset="-128"/>
                <a:sym typeface="Symbol" panose="05050102010706020507" pitchFamily="18" charset="2"/>
              </a:rPr>
              <a:t>)</a:t>
            </a:r>
            <a:r>
              <a:rPr lang="tr-TR" sz="1800" dirty="0" smtClean="0">
                <a:solidFill>
                  <a:srgbClr val="0000FF"/>
                </a:solidFill>
                <a:latin typeface="Comic Sans MS" panose="030F0702030302020204" pitchFamily="66" charset="0"/>
                <a:ea typeface="ＭＳ Ｐゴシック" charset="-128"/>
                <a:cs typeface="ＭＳ Ｐゴシック" charset="-128"/>
              </a:rPr>
              <a:t>, </a:t>
            </a:r>
            <a:endParaRPr lang="tr-TR" sz="1800" dirty="0">
              <a:solidFill>
                <a:srgbClr val="0000FF"/>
              </a:solidFill>
              <a:latin typeface="Comic Sans MS" panose="030F0702030302020204" pitchFamily="66" charset="0"/>
              <a:ea typeface="ＭＳ Ｐゴシック" charset="-128"/>
              <a:cs typeface="ＭＳ Ｐゴシック" charset="-128"/>
            </a:endParaRPr>
          </a:p>
          <a:p>
            <a:pPr marL="457200" indent="-457200">
              <a:lnSpc>
                <a:spcPct val="200000"/>
              </a:lnSpc>
              <a:spcBef>
                <a:spcPct val="50000"/>
              </a:spcBef>
              <a:buClr>
                <a:srgbClr val="FF0000"/>
              </a:buClr>
              <a:buSzPct val="137000"/>
              <a:buFont typeface="+mj-lt"/>
              <a:buAutoNum type="arabicPeriod"/>
            </a:pPr>
            <a:r>
              <a:rPr lang="en-US" sz="1800" dirty="0" err="1" smtClean="0">
                <a:solidFill>
                  <a:srgbClr val="0000FF"/>
                </a:solidFill>
                <a:latin typeface="Comic Sans MS" panose="030F0702030302020204" pitchFamily="66" charset="0"/>
                <a:ea typeface="ＭＳ Ｐゴシック" charset="-128"/>
                <a:cs typeface="ＭＳ Ｐゴシック" charset="-128"/>
              </a:rPr>
              <a:t>Nörolojik</a:t>
            </a:r>
            <a:r>
              <a:rPr lang="en-US" sz="1800" dirty="0" smtClean="0">
                <a:solidFill>
                  <a:srgbClr val="0000FF"/>
                </a:solidFill>
                <a:latin typeface="Comic Sans MS" panose="030F0702030302020204" pitchFamily="66" charset="0"/>
                <a:ea typeface="ＭＳ Ｐゴシック" charset="-128"/>
                <a:cs typeface="ＭＳ Ｐゴシック" charset="-128"/>
              </a:rPr>
              <a:t> </a:t>
            </a:r>
            <a:r>
              <a:rPr lang="en-US" sz="1800" dirty="0" err="1">
                <a:solidFill>
                  <a:srgbClr val="0000FF"/>
                </a:solidFill>
                <a:latin typeface="Comic Sans MS" panose="030F0702030302020204" pitchFamily="66" charset="0"/>
                <a:ea typeface="ＭＳ Ｐゴシック" charset="-128"/>
                <a:cs typeface="ＭＳ Ｐゴシック" charset="-128"/>
              </a:rPr>
              <a:t>işlev</a:t>
            </a:r>
            <a:r>
              <a:rPr lang="en-US" sz="1800" dirty="0">
                <a:solidFill>
                  <a:srgbClr val="0000FF"/>
                </a:solidFill>
                <a:latin typeface="Comic Sans MS" panose="030F0702030302020204" pitchFamily="66" charset="0"/>
                <a:ea typeface="ＭＳ Ｐゴシック" charset="-128"/>
                <a:cs typeface="ＭＳ Ｐゴシック" charset="-128"/>
              </a:rPr>
              <a:t> </a:t>
            </a:r>
            <a:r>
              <a:rPr lang="en-US" sz="1800" dirty="0" err="1" smtClean="0">
                <a:solidFill>
                  <a:srgbClr val="0000FF"/>
                </a:solidFill>
                <a:latin typeface="Comic Sans MS" panose="030F0702030302020204" pitchFamily="66" charset="0"/>
                <a:ea typeface="ＭＳ Ｐゴシック" charset="-128"/>
                <a:cs typeface="ＭＳ Ｐゴシック" charset="-128"/>
              </a:rPr>
              <a:t>bozukluğu</a:t>
            </a:r>
            <a:r>
              <a:rPr lang="tr-TR" sz="1800" dirty="0" smtClean="0">
                <a:solidFill>
                  <a:srgbClr val="0000FF"/>
                </a:solidFill>
                <a:latin typeface="Comic Sans MS" panose="030F0702030302020204" pitchFamily="66" charset="0"/>
                <a:ea typeface="ＭＳ Ｐゴシック" charset="-128"/>
                <a:cs typeface="ＭＳ Ｐゴシック" charset="-128"/>
              </a:rPr>
              <a:t> (</a:t>
            </a:r>
            <a:r>
              <a:rPr lang="tr-TR" sz="1800" dirty="0" smtClean="0">
                <a:solidFill>
                  <a:srgbClr val="0000FF"/>
                </a:solidFill>
                <a:latin typeface="Comic Sans MS" panose="030F0702030302020204" pitchFamily="66" charset="0"/>
                <a:ea typeface="ＭＳ Ｐゴシック" charset="-128"/>
                <a:cs typeface="ＭＳ Ｐゴシック" charset="-128"/>
                <a:sym typeface="Symbol" panose="05050102010706020507" pitchFamily="18" charset="2"/>
              </a:rPr>
              <a:t>)</a:t>
            </a:r>
            <a:r>
              <a:rPr lang="tr-TR" sz="1800" dirty="0" smtClean="0">
                <a:solidFill>
                  <a:srgbClr val="0000FF"/>
                </a:solidFill>
                <a:latin typeface="Comic Sans MS" panose="030F0702030302020204" pitchFamily="66" charset="0"/>
                <a:ea typeface="ＭＳ Ｐゴシック" charset="-128"/>
                <a:cs typeface="ＭＳ Ｐゴシック" charset="-128"/>
              </a:rPr>
              <a:t>, </a:t>
            </a:r>
            <a:endParaRPr lang="tr-TR" sz="1800" dirty="0">
              <a:solidFill>
                <a:srgbClr val="0000FF"/>
              </a:solidFill>
              <a:latin typeface="Comic Sans MS" panose="030F0702030302020204" pitchFamily="66" charset="0"/>
              <a:ea typeface="ＭＳ Ｐゴシック" charset="-128"/>
              <a:cs typeface="ＭＳ Ｐゴシック" charset="-128"/>
            </a:endParaRPr>
          </a:p>
          <a:p>
            <a:pPr marL="457200" indent="-457200">
              <a:lnSpc>
                <a:spcPct val="200000"/>
              </a:lnSpc>
              <a:spcBef>
                <a:spcPct val="50000"/>
              </a:spcBef>
              <a:buClr>
                <a:srgbClr val="FF0000"/>
              </a:buClr>
              <a:buSzPct val="137000"/>
              <a:buFont typeface="+mj-lt"/>
              <a:buAutoNum type="arabicPeriod"/>
            </a:pPr>
            <a:r>
              <a:rPr lang="en-US" sz="1800" dirty="0" err="1" smtClean="0">
                <a:solidFill>
                  <a:srgbClr val="0000FF"/>
                </a:solidFill>
                <a:latin typeface="Comic Sans MS" panose="030F0702030302020204" pitchFamily="66" charset="0"/>
                <a:ea typeface="ＭＳ Ｐゴシック" charset="-128"/>
                <a:cs typeface="ＭＳ Ｐゴシック" charset="-128"/>
              </a:rPr>
              <a:t>Böbrek</a:t>
            </a:r>
            <a:r>
              <a:rPr lang="en-US" sz="1800" dirty="0" smtClean="0">
                <a:solidFill>
                  <a:srgbClr val="0000FF"/>
                </a:solidFill>
                <a:latin typeface="Comic Sans MS" panose="030F0702030302020204" pitchFamily="66" charset="0"/>
                <a:ea typeface="ＭＳ Ｐゴシック" charset="-128"/>
                <a:cs typeface="ＭＳ Ｐゴシック" charset="-128"/>
              </a:rPr>
              <a:t> </a:t>
            </a:r>
            <a:r>
              <a:rPr lang="en-US" sz="1800" dirty="0" err="1" smtClean="0">
                <a:solidFill>
                  <a:srgbClr val="0000FF"/>
                </a:solidFill>
                <a:latin typeface="Comic Sans MS" panose="030F0702030302020204" pitchFamily="66" charset="0"/>
                <a:ea typeface="ＭＳ Ｐゴシック" charset="-128"/>
                <a:cs typeface="ＭＳ Ｐゴシック" charset="-128"/>
              </a:rPr>
              <a:t>hastalığı</a:t>
            </a:r>
            <a:r>
              <a:rPr lang="tr-TR" sz="1800" dirty="0" smtClean="0">
                <a:solidFill>
                  <a:srgbClr val="0000FF"/>
                </a:solidFill>
                <a:latin typeface="Comic Sans MS" panose="030F0702030302020204" pitchFamily="66" charset="0"/>
                <a:ea typeface="ＭＳ Ｐゴシック" charset="-128"/>
                <a:cs typeface="ＭＳ Ｐゴシック" charset="-128"/>
              </a:rPr>
              <a:t> (</a:t>
            </a:r>
            <a:r>
              <a:rPr lang="tr-TR" sz="1800" dirty="0" smtClean="0">
                <a:solidFill>
                  <a:srgbClr val="0000FF"/>
                </a:solidFill>
                <a:latin typeface="Comic Sans MS" panose="030F0702030302020204" pitchFamily="66" charset="0"/>
                <a:ea typeface="ＭＳ Ｐゴシック" charset="-128"/>
                <a:cs typeface="ＭＳ Ｐゴシック" charset="-128"/>
                <a:sym typeface="Symbol" panose="05050102010706020507" pitchFamily="18" charset="2"/>
              </a:rPr>
              <a:t>)</a:t>
            </a:r>
            <a:r>
              <a:rPr lang="tr-TR" sz="1800" dirty="0" smtClean="0">
                <a:solidFill>
                  <a:srgbClr val="0000FF"/>
                </a:solidFill>
                <a:latin typeface="Comic Sans MS" panose="030F0702030302020204" pitchFamily="66" charset="0"/>
                <a:ea typeface="ＭＳ Ｐゴシック" charset="-128"/>
                <a:cs typeface="ＭＳ Ｐゴシック" charset="-128"/>
              </a:rPr>
              <a:t>, </a:t>
            </a:r>
            <a:endParaRPr lang="en-US" sz="1800" dirty="0">
              <a:solidFill>
                <a:srgbClr val="0000FF"/>
              </a:solidFill>
              <a:latin typeface="Comic Sans MS" panose="030F0702030302020204" pitchFamily="66" charset="0"/>
              <a:cs typeface="Arial"/>
            </a:endParaRPr>
          </a:p>
        </p:txBody>
      </p:sp>
      <p:sp>
        <p:nvSpPr>
          <p:cNvPr id="26" name="AutoShape 1054"/>
          <p:cNvSpPr>
            <a:spLocks noChangeArrowheads="1"/>
          </p:cNvSpPr>
          <p:nvPr/>
        </p:nvSpPr>
        <p:spPr bwMode="auto">
          <a:xfrm>
            <a:off x="3607874" y="2423139"/>
            <a:ext cx="6192822" cy="156576"/>
          </a:xfrm>
          <a:prstGeom prst="notchedRightArrow">
            <a:avLst>
              <a:gd name="adj1" fmla="val 35454"/>
              <a:gd name="adj2" fmla="val 173494"/>
            </a:avLst>
          </a:prstGeom>
          <a:solidFill>
            <a:srgbClr val="999999"/>
          </a:solidFill>
          <a:ln w="19050">
            <a:solidFill>
              <a:schemeClr val="tx1"/>
            </a:solidFill>
            <a:miter lim="800000"/>
            <a:headEnd/>
            <a:tailEnd/>
          </a:ln>
          <a:effectLst>
            <a:outerShdw blurRad="50800" dist="38100" dir="2700000">
              <a:srgbClr val="000000">
                <a:alpha val="43000"/>
              </a:srgbClr>
            </a:outerShdw>
          </a:effectLst>
        </p:spPr>
        <p:txBody>
          <a:bodyPr wrap="none" anchor="ctr">
            <a:prstTxWarp prst="textNoShape">
              <a:avLst/>
            </a:prstTxWarp>
          </a:bodyPr>
          <a:lstStyle/>
          <a:p>
            <a:pPr algn="ctr" eaLnBrk="0" hangingPunct="0">
              <a:defRPr/>
            </a:pPr>
            <a:endParaRPr lang="en-US" sz="1600">
              <a:solidFill>
                <a:srgbClr val="000000"/>
              </a:solidFill>
              <a:latin typeface="Arial" charset="0"/>
              <a:ea typeface="Arial" charset="0"/>
              <a:cs typeface="Arial" charset="0"/>
            </a:endParaRPr>
          </a:p>
        </p:txBody>
      </p:sp>
      <p:sp>
        <p:nvSpPr>
          <p:cNvPr id="27" name="AutoShape 1055"/>
          <p:cNvSpPr>
            <a:spLocks noChangeArrowheads="1"/>
          </p:cNvSpPr>
          <p:nvPr/>
        </p:nvSpPr>
        <p:spPr bwMode="auto">
          <a:xfrm rot="5400000">
            <a:off x="10339514" y="5191295"/>
            <a:ext cx="729730" cy="99509"/>
          </a:xfrm>
          <a:prstGeom prst="notchedRightArrow">
            <a:avLst>
              <a:gd name="adj1" fmla="val 35454"/>
              <a:gd name="adj2" fmla="val 178365"/>
            </a:avLst>
          </a:prstGeom>
          <a:solidFill>
            <a:srgbClr val="999999"/>
          </a:solidFill>
          <a:ln w="19050">
            <a:solidFill>
              <a:schemeClr val="tx1"/>
            </a:solidFill>
            <a:miter lim="800000"/>
            <a:headEnd/>
            <a:tailEnd/>
          </a:ln>
          <a:effectLst>
            <a:outerShdw blurRad="50800" dist="38100" dir="2700000">
              <a:srgbClr val="000000">
                <a:alpha val="43000"/>
              </a:srgbClr>
            </a:outerShdw>
          </a:effectLst>
        </p:spPr>
        <p:txBody>
          <a:bodyPr wrap="none" anchor="ctr">
            <a:prstTxWarp prst="textNoShape">
              <a:avLst/>
            </a:prstTxWarp>
          </a:bodyPr>
          <a:lstStyle/>
          <a:p>
            <a:pPr algn="ctr" eaLnBrk="0" hangingPunct="0">
              <a:defRPr/>
            </a:pPr>
            <a:endParaRPr lang="en-US" sz="1600">
              <a:solidFill>
                <a:srgbClr val="000000"/>
              </a:solidFill>
              <a:latin typeface="Arial" charset="0"/>
              <a:ea typeface="Arial" charset="0"/>
              <a:cs typeface="Arial" charset="0"/>
            </a:endParaRPr>
          </a:p>
        </p:txBody>
      </p:sp>
      <p:sp>
        <p:nvSpPr>
          <p:cNvPr id="2" name="Unvan 1"/>
          <p:cNvSpPr>
            <a:spLocks noGrp="1"/>
          </p:cNvSpPr>
          <p:nvPr>
            <p:ph type="title"/>
          </p:nvPr>
        </p:nvSpPr>
        <p:spPr>
          <a:xfrm>
            <a:off x="671432" y="142625"/>
            <a:ext cx="11213423" cy="734232"/>
          </a:xfrm>
        </p:spPr>
        <p:txBody>
          <a:bodyPr>
            <a:normAutofit/>
          </a:bodyPr>
          <a:lstStyle/>
          <a:p>
            <a:r>
              <a:rPr lang="en-US" sz="4000" b="1" kern="0" dirty="0">
                <a:solidFill>
                  <a:schemeClr val="tx2"/>
                </a:solidFill>
                <a:latin typeface="+mn-lt"/>
                <a:cs typeface="Arial"/>
              </a:rPr>
              <a:t>Trombotik Mikroanjiyopati</a:t>
            </a:r>
            <a:r>
              <a:rPr lang="tr-TR" sz="4000" b="1" kern="0" dirty="0">
                <a:solidFill>
                  <a:schemeClr val="tx2"/>
                </a:solidFill>
                <a:latin typeface="+mn-lt"/>
                <a:cs typeface="Arial"/>
              </a:rPr>
              <a:t> (TMA) Sendromları</a:t>
            </a:r>
            <a:endParaRPr lang="tr-TR" sz="4000" dirty="0">
              <a:latin typeface="+mn-lt"/>
            </a:endParaRPr>
          </a:p>
        </p:txBody>
      </p:sp>
      <p:grpSp>
        <p:nvGrpSpPr>
          <p:cNvPr id="7" name="Group 1032"/>
          <p:cNvGrpSpPr>
            <a:grpSpLocks/>
          </p:cNvGrpSpPr>
          <p:nvPr/>
        </p:nvGrpSpPr>
        <p:grpSpPr bwMode="auto">
          <a:xfrm>
            <a:off x="9800695" y="3017276"/>
            <a:ext cx="1780663" cy="674749"/>
            <a:chOff x="228" y="1797"/>
            <a:chExt cx="2028" cy="684"/>
          </a:xfrm>
        </p:grpSpPr>
        <p:sp>
          <p:nvSpPr>
            <p:cNvPr id="8" name="Oval 1033"/>
            <p:cNvSpPr>
              <a:spLocks noChangeArrowheads="1"/>
            </p:cNvSpPr>
            <p:nvPr/>
          </p:nvSpPr>
          <p:spPr bwMode="auto">
            <a:xfrm>
              <a:off x="228" y="1797"/>
              <a:ext cx="2028" cy="684"/>
            </a:xfrm>
            <a:prstGeom prst="ellipse">
              <a:avLst/>
            </a:prstGeom>
            <a:solidFill>
              <a:srgbClr val="FF1A00"/>
            </a:solidFill>
            <a:ln w="19050">
              <a:solidFill>
                <a:schemeClr val="tx1"/>
              </a:solidFill>
              <a:round/>
              <a:headEnd/>
              <a:tailEnd/>
            </a:ln>
          </p:spPr>
          <p:txBody>
            <a:bodyPr wrap="none" anchor="ctr">
              <a:prstTxWarp prst="textNoShape">
                <a:avLst/>
              </a:prstTxWarp>
            </a:bodyPr>
            <a:lstStyle/>
            <a:p>
              <a:pPr algn="ctr" eaLnBrk="0" hangingPunct="0"/>
              <a:endParaRPr lang="en-US" sz="1200">
                <a:solidFill>
                  <a:srgbClr val="000000"/>
                </a:solidFill>
                <a:latin typeface="Arial" charset="0"/>
                <a:ea typeface="Arial" charset="0"/>
                <a:cs typeface="Arial" charset="0"/>
              </a:endParaRPr>
            </a:p>
          </p:txBody>
        </p:sp>
        <p:sp>
          <p:nvSpPr>
            <p:cNvPr id="9" name="Text Box 1034"/>
            <p:cNvSpPr txBox="1">
              <a:spLocks noChangeArrowheads="1"/>
            </p:cNvSpPr>
            <p:nvPr/>
          </p:nvSpPr>
          <p:spPr bwMode="auto">
            <a:xfrm>
              <a:off x="464" y="1893"/>
              <a:ext cx="1510" cy="416"/>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pPr algn="ctr">
                <a:lnSpc>
                  <a:spcPct val="80000"/>
                </a:lnSpc>
                <a:defRPr/>
              </a:pPr>
              <a:r>
                <a:rPr lang="en-US" sz="1200" dirty="0">
                  <a:solidFill>
                    <a:srgbClr val="FFFFFF"/>
                  </a:solidFill>
                  <a:latin typeface="Arial" charset="0"/>
                  <a:ea typeface="Arial" charset="0"/>
                  <a:cs typeface="Arial" charset="0"/>
                </a:rPr>
                <a:t>Mikroanjiyopatik </a:t>
              </a:r>
              <a:endParaRPr lang="tr-TR" sz="1200" dirty="0">
                <a:solidFill>
                  <a:srgbClr val="FFFFFF"/>
                </a:solidFill>
                <a:latin typeface="Arial" charset="0"/>
                <a:ea typeface="Arial" charset="0"/>
                <a:cs typeface="Arial" charset="0"/>
              </a:endParaRPr>
            </a:p>
            <a:p>
              <a:pPr algn="ctr">
                <a:lnSpc>
                  <a:spcPct val="80000"/>
                </a:lnSpc>
                <a:defRPr/>
              </a:pPr>
              <a:r>
                <a:rPr lang="en-US" sz="1200" dirty="0" smtClean="0">
                  <a:solidFill>
                    <a:srgbClr val="FFFFFF"/>
                  </a:solidFill>
                  <a:latin typeface="Arial" charset="0"/>
                  <a:ea typeface="Arial" charset="0"/>
                  <a:cs typeface="Arial" charset="0"/>
                </a:rPr>
                <a:t>Hemoliz</a:t>
              </a:r>
              <a:endParaRPr lang="tr-TR" sz="1200" dirty="0" smtClean="0">
                <a:solidFill>
                  <a:srgbClr val="FFFFFF"/>
                </a:solidFill>
                <a:latin typeface="Arial" charset="0"/>
                <a:ea typeface="Arial" charset="0"/>
                <a:cs typeface="Arial" charset="0"/>
              </a:endParaRPr>
            </a:p>
            <a:p>
              <a:pPr algn="ctr">
                <a:lnSpc>
                  <a:spcPct val="80000"/>
                </a:lnSpc>
                <a:defRPr/>
              </a:pPr>
              <a:r>
                <a:rPr lang="tr-TR" sz="1200" dirty="0" smtClean="0">
                  <a:solidFill>
                    <a:srgbClr val="FFFFFF"/>
                  </a:solidFill>
                  <a:latin typeface="Arial" charset="0"/>
                  <a:ea typeface="Arial" charset="0"/>
                  <a:cs typeface="Arial" charset="0"/>
                </a:rPr>
                <a:t>(MAHA)</a:t>
              </a:r>
              <a:endParaRPr lang="en-US" sz="1200" dirty="0">
                <a:solidFill>
                  <a:srgbClr val="FFFFFF"/>
                </a:solidFill>
                <a:latin typeface="Arial" charset="0"/>
                <a:ea typeface="Arial" charset="0"/>
                <a:cs typeface="Arial" charset="0"/>
              </a:endParaRPr>
            </a:p>
          </p:txBody>
        </p:sp>
      </p:grpSp>
      <p:grpSp>
        <p:nvGrpSpPr>
          <p:cNvPr id="10" name="Group 1035"/>
          <p:cNvGrpSpPr>
            <a:grpSpLocks/>
          </p:cNvGrpSpPr>
          <p:nvPr/>
        </p:nvGrpSpPr>
        <p:grpSpPr bwMode="auto">
          <a:xfrm>
            <a:off x="9800695" y="4025218"/>
            <a:ext cx="1808391" cy="682526"/>
            <a:chOff x="4321" y="1803"/>
            <a:chExt cx="863" cy="664"/>
          </a:xfrm>
        </p:grpSpPr>
        <p:sp>
          <p:nvSpPr>
            <p:cNvPr id="11" name="Oval 1036"/>
            <p:cNvSpPr>
              <a:spLocks noChangeArrowheads="1"/>
            </p:cNvSpPr>
            <p:nvPr/>
          </p:nvSpPr>
          <p:spPr bwMode="auto">
            <a:xfrm>
              <a:off x="4321" y="1803"/>
              <a:ext cx="863" cy="664"/>
            </a:xfrm>
            <a:prstGeom prst="ellipse">
              <a:avLst/>
            </a:prstGeom>
            <a:solidFill>
              <a:srgbClr val="FF1A00"/>
            </a:solidFill>
            <a:ln w="19050">
              <a:solidFill>
                <a:schemeClr val="tx1"/>
              </a:solidFill>
              <a:round/>
              <a:headEnd/>
              <a:tailEnd/>
            </a:ln>
          </p:spPr>
          <p:txBody>
            <a:bodyPr wrap="none" anchor="ctr">
              <a:prstTxWarp prst="textNoShape">
                <a:avLst/>
              </a:prstTxWarp>
            </a:bodyPr>
            <a:lstStyle/>
            <a:p>
              <a:pPr algn="ctr" eaLnBrk="0" hangingPunct="0"/>
              <a:endParaRPr lang="en-US" sz="1200">
                <a:solidFill>
                  <a:srgbClr val="000000"/>
                </a:solidFill>
                <a:latin typeface="Arial" charset="0"/>
                <a:ea typeface="Arial" charset="0"/>
                <a:cs typeface="Arial" charset="0"/>
              </a:endParaRPr>
            </a:p>
          </p:txBody>
        </p:sp>
        <p:sp>
          <p:nvSpPr>
            <p:cNvPr id="12" name="Text Box 1037"/>
            <p:cNvSpPr txBox="1">
              <a:spLocks noChangeArrowheads="1"/>
            </p:cNvSpPr>
            <p:nvPr/>
          </p:nvSpPr>
          <p:spPr bwMode="auto">
            <a:xfrm>
              <a:off x="4481" y="1886"/>
              <a:ext cx="590" cy="449"/>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pPr algn="ctr" eaLnBrk="0" hangingPunct="0">
                <a:defRPr/>
              </a:pPr>
              <a:r>
                <a:rPr lang="tr-TR" sz="1200" dirty="0" smtClean="0">
                  <a:solidFill>
                    <a:srgbClr val="FFFFFF"/>
                  </a:solidFill>
                  <a:latin typeface="Arial" charset="0"/>
                  <a:ea typeface="Arial" charset="0"/>
                  <a:cs typeface="Arial" charset="0"/>
                </a:rPr>
                <a:t>Doku</a:t>
              </a:r>
              <a:r>
                <a:rPr lang="tr-TR" sz="1200" dirty="0">
                  <a:solidFill>
                    <a:srgbClr val="FFFFFF"/>
                  </a:solidFill>
                  <a:latin typeface="Arial" charset="0"/>
                  <a:ea typeface="Arial" charset="0"/>
                  <a:cs typeface="Arial" charset="0"/>
                </a:rPr>
                <a:t> </a:t>
              </a:r>
              <a:r>
                <a:rPr lang="tr-TR" sz="1200" dirty="0" smtClean="0">
                  <a:solidFill>
                    <a:srgbClr val="FFFFFF"/>
                  </a:solidFill>
                  <a:latin typeface="Arial" charset="0"/>
                  <a:ea typeface="Arial" charset="0"/>
                  <a:cs typeface="Arial" charset="0"/>
                </a:rPr>
                <a:t>Hasarı</a:t>
              </a:r>
            </a:p>
            <a:p>
              <a:pPr algn="ctr" eaLnBrk="0" hangingPunct="0">
                <a:defRPr/>
              </a:pPr>
              <a:r>
                <a:rPr lang="tr-TR" sz="1200" dirty="0" smtClean="0">
                  <a:solidFill>
                    <a:srgbClr val="FFFFFF"/>
                  </a:solidFill>
                  <a:latin typeface="Arial" charset="0"/>
                  <a:ea typeface="Arial" charset="0"/>
                  <a:cs typeface="Arial" charset="0"/>
                </a:rPr>
                <a:t>Tromboz</a:t>
              </a:r>
              <a:endParaRPr lang="en-US" sz="1200" dirty="0">
                <a:solidFill>
                  <a:srgbClr val="FFFFFF"/>
                </a:solidFill>
                <a:latin typeface="Arial" charset="0"/>
                <a:ea typeface="Arial" charset="0"/>
                <a:cs typeface="Arial" charset="0"/>
              </a:endParaRPr>
            </a:p>
          </p:txBody>
        </p:sp>
      </p:grpSp>
      <p:grpSp>
        <p:nvGrpSpPr>
          <p:cNvPr id="13" name="Group 1040"/>
          <p:cNvGrpSpPr>
            <a:grpSpLocks/>
          </p:cNvGrpSpPr>
          <p:nvPr/>
        </p:nvGrpSpPr>
        <p:grpSpPr bwMode="auto">
          <a:xfrm>
            <a:off x="9919447" y="2107101"/>
            <a:ext cx="1637663" cy="721218"/>
            <a:chOff x="2087" y="1867"/>
            <a:chExt cx="1982" cy="771"/>
          </a:xfrm>
        </p:grpSpPr>
        <p:sp>
          <p:nvSpPr>
            <p:cNvPr id="14" name="Oval 1041"/>
            <p:cNvSpPr>
              <a:spLocks noChangeArrowheads="1"/>
            </p:cNvSpPr>
            <p:nvPr/>
          </p:nvSpPr>
          <p:spPr bwMode="auto">
            <a:xfrm>
              <a:off x="2087" y="1867"/>
              <a:ext cx="1982" cy="771"/>
            </a:xfrm>
            <a:prstGeom prst="ellipse">
              <a:avLst/>
            </a:prstGeom>
            <a:solidFill>
              <a:srgbClr val="FF1A00"/>
            </a:solidFill>
            <a:ln w="19050">
              <a:solidFill>
                <a:schemeClr val="tx1"/>
              </a:solidFill>
              <a:round/>
              <a:headEnd/>
              <a:tailEnd/>
            </a:ln>
          </p:spPr>
          <p:txBody>
            <a:bodyPr wrap="none" anchor="ctr">
              <a:prstTxWarp prst="textNoShape">
                <a:avLst/>
              </a:prstTxWarp>
            </a:bodyPr>
            <a:lstStyle/>
            <a:p>
              <a:pPr algn="ctr" eaLnBrk="0" hangingPunct="0"/>
              <a:endParaRPr lang="en-US" sz="1600">
                <a:solidFill>
                  <a:srgbClr val="000000"/>
                </a:solidFill>
                <a:latin typeface="Arial" charset="0"/>
                <a:ea typeface="Arial" charset="0"/>
                <a:cs typeface="Arial" charset="0"/>
              </a:endParaRPr>
            </a:p>
          </p:txBody>
        </p:sp>
        <p:sp>
          <p:nvSpPr>
            <p:cNvPr id="15" name="Text Box 1042"/>
            <p:cNvSpPr txBox="1">
              <a:spLocks noChangeArrowheads="1"/>
            </p:cNvSpPr>
            <p:nvPr/>
          </p:nvSpPr>
          <p:spPr bwMode="auto">
            <a:xfrm>
              <a:off x="2282" y="2069"/>
              <a:ext cx="1001" cy="213"/>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pPr>
                <a:defRPr/>
              </a:pPr>
              <a:r>
                <a:rPr lang="tr-TR" sz="1600" dirty="0" err="1">
                  <a:solidFill>
                    <a:srgbClr val="FFFFFF"/>
                  </a:solidFill>
                  <a:latin typeface="Arial" charset="0"/>
                  <a:ea typeface="Arial" charset="0"/>
                  <a:cs typeface="Arial" charset="0"/>
                </a:rPr>
                <a:t>T</a:t>
              </a:r>
              <a:r>
                <a:rPr lang="en-US" sz="1600" dirty="0" err="1" smtClean="0">
                  <a:solidFill>
                    <a:srgbClr val="FFFFFF"/>
                  </a:solidFill>
                  <a:latin typeface="Arial" charset="0"/>
                  <a:ea typeface="Arial" charset="0"/>
                  <a:cs typeface="Arial" charset="0"/>
                </a:rPr>
                <a:t>rombositopeni</a:t>
              </a:r>
              <a:endParaRPr lang="en-US" sz="1600" dirty="0">
                <a:solidFill>
                  <a:srgbClr val="FFFFFF"/>
                </a:solidFill>
                <a:latin typeface="Arial" charset="0"/>
                <a:ea typeface="Arial" charset="0"/>
                <a:cs typeface="Arial" charset="0"/>
              </a:endParaRPr>
            </a:p>
          </p:txBody>
        </p:sp>
      </p:grpSp>
      <p:grpSp>
        <p:nvGrpSpPr>
          <p:cNvPr id="16" name="Group 1044"/>
          <p:cNvGrpSpPr>
            <a:grpSpLocks/>
          </p:cNvGrpSpPr>
          <p:nvPr/>
        </p:nvGrpSpPr>
        <p:grpSpPr bwMode="auto">
          <a:xfrm>
            <a:off x="11277003" y="5743138"/>
            <a:ext cx="607852" cy="447923"/>
            <a:chOff x="3696" y="3312"/>
            <a:chExt cx="852" cy="512"/>
          </a:xfrm>
        </p:grpSpPr>
        <p:sp>
          <p:nvSpPr>
            <p:cNvPr id="17" name="Oval 1045"/>
            <p:cNvSpPr>
              <a:spLocks noChangeArrowheads="1"/>
            </p:cNvSpPr>
            <p:nvPr/>
          </p:nvSpPr>
          <p:spPr bwMode="auto">
            <a:xfrm>
              <a:off x="3696" y="3312"/>
              <a:ext cx="852" cy="512"/>
            </a:xfrm>
            <a:prstGeom prst="ellipse">
              <a:avLst/>
            </a:prstGeom>
            <a:solidFill>
              <a:srgbClr val="0080FF"/>
            </a:solidFill>
            <a:ln w="19050">
              <a:solidFill>
                <a:schemeClr val="tx1"/>
              </a:solidFill>
              <a:round/>
              <a:headEnd/>
              <a:tailEnd/>
            </a:ln>
          </p:spPr>
          <p:txBody>
            <a:bodyPr wrap="none" anchor="ctr">
              <a:prstTxWarp prst="textNoShape">
                <a:avLst/>
              </a:prstTxWarp>
            </a:bodyPr>
            <a:lstStyle/>
            <a:p>
              <a:pPr algn="ctr" eaLnBrk="0" hangingPunct="0"/>
              <a:endParaRPr lang="en-US" sz="1200">
                <a:solidFill>
                  <a:srgbClr val="000000"/>
                </a:solidFill>
                <a:latin typeface="Arial" charset="0"/>
                <a:ea typeface="Arial" charset="0"/>
                <a:cs typeface="Arial" charset="0"/>
              </a:endParaRPr>
            </a:p>
          </p:txBody>
        </p:sp>
        <p:sp>
          <p:nvSpPr>
            <p:cNvPr id="18" name="Text Box 1046"/>
            <p:cNvSpPr txBox="1">
              <a:spLocks noChangeArrowheads="1"/>
            </p:cNvSpPr>
            <p:nvPr/>
          </p:nvSpPr>
          <p:spPr bwMode="auto">
            <a:xfrm>
              <a:off x="3909" y="3400"/>
              <a:ext cx="430" cy="215"/>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pPr algn="ctr" eaLnBrk="0" hangingPunct="0">
                <a:defRPr/>
              </a:pPr>
              <a:r>
                <a:rPr lang="en-US" sz="1200" dirty="0">
                  <a:solidFill>
                    <a:srgbClr val="FFFFFF"/>
                  </a:solidFill>
                  <a:latin typeface="Arial" charset="0"/>
                  <a:ea typeface="Arial" charset="0"/>
                  <a:cs typeface="Arial" charset="0"/>
                </a:rPr>
                <a:t>B</a:t>
              </a:r>
              <a:r>
                <a:rPr lang="tr-TR" sz="1200" dirty="0" err="1">
                  <a:solidFill>
                    <a:srgbClr val="FFFFFF"/>
                  </a:solidFill>
                  <a:latin typeface="Arial" charset="0"/>
                  <a:ea typeface="Arial" charset="0"/>
                  <a:cs typeface="Arial" charset="0"/>
                </a:rPr>
                <a:t>eyin</a:t>
              </a:r>
              <a:endParaRPr lang="en-US" sz="1200" dirty="0">
                <a:solidFill>
                  <a:srgbClr val="FFFFFF"/>
                </a:solidFill>
                <a:latin typeface="Arial" charset="0"/>
                <a:ea typeface="Arial" charset="0"/>
                <a:cs typeface="Arial" charset="0"/>
              </a:endParaRPr>
            </a:p>
          </p:txBody>
        </p:sp>
      </p:grpSp>
      <p:grpSp>
        <p:nvGrpSpPr>
          <p:cNvPr id="19" name="Group 1047"/>
          <p:cNvGrpSpPr>
            <a:grpSpLocks/>
          </p:cNvGrpSpPr>
          <p:nvPr/>
        </p:nvGrpSpPr>
        <p:grpSpPr bwMode="auto">
          <a:xfrm>
            <a:off x="10380117" y="5774355"/>
            <a:ext cx="748033" cy="508131"/>
            <a:chOff x="2510" y="3640"/>
            <a:chExt cx="852" cy="512"/>
          </a:xfrm>
        </p:grpSpPr>
        <p:sp>
          <p:nvSpPr>
            <p:cNvPr id="20" name="Oval 1048"/>
            <p:cNvSpPr>
              <a:spLocks noChangeArrowheads="1"/>
            </p:cNvSpPr>
            <p:nvPr/>
          </p:nvSpPr>
          <p:spPr bwMode="auto">
            <a:xfrm>
              <a:off x="2510" y="3640"/>
              <a:ext cx="852" cy="512"/>
            </a:xfrm>
            <a:prstGeom prst="ellipse">
              <a:avLst/>
            </a:prstGeom>
            <a:solidFill>
              <a:srgbClr val="0080FF"/>
            </a:solidFill>
            <a:ln w="19050">
              <a:solidFill>
                <a:schemeClr val="tx1"/>
              </a:solidFill>
              <a:round/>
              <a:headEnd/>
              <a:tailEnd/>
            </a:ln>
          </p:spPr>
          <p:txBody>
            <a:bodyPr wrap="none" anchor="ctr">
              <a:prstTxWarp prst="textNoShape">
                <a:avLst/>
              </a:prstTxWarp>
            </a:bodyPr>
            <a:lstStyle/>
            <a:p>
              <a:pPr algn="ctr" eaLnBrk="0" hangingPunct="0"/>
              <a:endParaRPr lang="en-US" sz="1200">
                <a:solidFill>
                  <a:srgbClr val="000000"/>
                </a:solidFill>
                <a:latin typeface="Arial" charset="0"/>
                <a:ea typeface="Arial" charset="0"/>
                <a:cs typeface="Arial" charset="0"/>
              </a:endParaRPr>
            </a:p>
          </p:txBody>
        </p:sp>
        <p:sp>
          <p:nvSpPr>
            <p:cNvPr id="21" name="Text Box 1049"/>
            <p:cNvSpPr txBox="1">
              <a:spLocks noChangeArrowheads="1"/>
            </p:cNvSpPr>
            <p:nvPr/>
          </p:nvSpPr>
          <p:spPr bwMode="auto">
            <a:xfrm>
              <a:off x="2558" y="3728"/>
              <a:ext cx="764" cy="215"/>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pPr algn="ctr" eaLnBrk="0" hangingPunct="0">
                <a:defRPr/>
              </a:pPr>
              <a:r>
                <a:rPr lang="tr-TR" sz="1200" dirty="0">
                  <a:solidFill>
                    <a:srgbClr val="FFFFFF"/>
                  </a:solidFill>
                  <a:latin typeface="Arial" charset="0"/>
                  <a:ea typeface="Arial" charset="0"/>
                  <a:cs typeface="Arial" charset="0"/>
                </a:rPr>
                <a:t>Böbrek</a:t>
              </a:r>
              <a:endParaRPr lang="en-US" sz="1200" dirty="0">
                <a:solidFill>
                  <a:srgbClr val="FFFFFF"/>
                </a:solidFill>
                <a:latin typeface="Arial" charset="0"/>
                <a:ea typeface="Arial" charset="0"/>
                <a:cs typeface="Arial" charset="0"/>
              </a:endParaRPr>
            </a:p>
          </p:txBody>
        </p:sp>
      </p:grpSp>
      <p:sp>
        <p:nvSpPr>
          <p:cNvPr id="23" name="Oval 1051"/>
          <p:cNvSpPr>
            <a:spLocks noChangeArrowheads="1"/>
          </p:cNvSpPr>
          <p:nvPr/>
        </p:nvSpPr>
        <p:spPr bwMode="auto">
          <a:xfrm>
            <a:off x="9427769" y="5678480"/>
            <a:ext cx="745852" cy="517808"/>
          </a:xfrm>
          <a:prstGeom prst="ellipse">
            <a:avLst/>
          </a:prstGeom>
          <a:solidFill>
            <a:srgbClr val="0080FF"/>
          </a:solidFill>
          <a:ln w="19050">
            <a:solidFill>
              <a:schemeClr val="tx1"/>
            </a:solidFill>
            <a:round/>
            <a:headEnd/>
            <a:tailEnd/>
          </a:ln>
        </p:spPr>
        <p:txBody>
          <a:bodyPr wrap="none" anchor="ctr">
            <a:prstTxWarp prst="textNoShape">
              <a:avLst/>
            </a:prstTxWarp>
          </a:bodyPr>
          <a:lstStyle/>
          <a:p>
            <a:pPr algn="ctr" eaLnBrk="0" hangingPunct="0"/>
            <a:endParaRPr lang="en-US" sz="1600">
              <a:solidFill>
                <a:srgbClr val="000000"/>
              </a:solidFill>
              <a:latin typeface="Arial" charset="0"/>
              <a:ea typeface="Arial" charset="0"/>
              <a:cs typeface="Arial" charset="0"/>
            </a:endParaRPr>
          </a:p>
        </p:txBody>
      </p:sp>
      <p:sp>
        <p:nvSpPr>
          <p:cNvPr id="24" name="Text Box 1052"/>
          <p:cNvSpPr txBox="1">
            <a:spLocks noChangeArrowheads="1"/>
          </p:cNvSpPr>
          <p:nvPr/>
        </p:nvSpPr>
        <p:spPr bwMode="auto">
          <a:xfrm>
            <a:off x="9506680" y="5767478"/>
            <a:ext cx="595035" cy="338554"/>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pPr algn="ctr" eaLnBrk="0" hangingPunct="0">
              <a:defRPr/>
            </a:pPr>
            <a:r>
              <a:rPr lang="tr-TR" sz="1600" dirty="0" smtClean="0">
                <a:solidFill>
                  <a:srgbClr val="FFFFFF"/>
                </a:solidFill>
                <a:latin typeface="Arial" charset="0"/>
                <a:ea typeface="Arial" charset="0"/>
                <a:cs typeface="Arial" charset="0"/>
              </a:rPr>
              <a:t>Ateş</a:t>
            </a:r>
            <a:endParaRPr lang="en-US" sz="1600" dirty="0">
              <a:solidFill>
                <a:srgbClr val="FFFFFF"/>
              </a:solidFill>
              <a:latin typeface="Arial" charset="0"/>
              <a:ea typeface="Arial" charset="0"/>
              <a:cs typeface="Arial" charset="0"/>
            </a:endParaRPr>
          </a:p>
        </p:txBody>
      </p:sp>
      <p:sp>
        <p:nvSpPr>
          <p:cNvPr id="3" name="Dikdörtgen 2"/>
          <p:cNvSpPr/>
          <p:nvPr/>
        </p:nvSpPr>
        <p:spPr>
          <a:xfrm>
            <a:off x="1074073" y="1373992"/>
            <a:ext cx="8726622" cy="707886"/>
          </a:xfrm>
          <a:prstGeom prst="rect">
            <a:avLst/>
          </a:prstGeom>
        </p:spPr>
        <p:txBody>
          <a:bodyPr wrap="square">
            <a:spAutoFit/>
          </a:bodyPr>
          <a:lstStyle/>
          <a:p>
            <a:pPr>
              <a:spcBef>
                <a:spcPct val="50000"/>
              </a:spcBef>
              <a:buClr>
                <a:srgbClr val="0000FF"/>
              </a:buClr>
            </a:pPr>
            <a:r>
              <a:rPr lang="tr-TR" sz="4000" b="1" dirty="0" smtClean="0">
                <a:solidFill>
                  <a:srgbClr val="FF0000"/>
                </a:solidFill>
                <a:cs typeface="Arial"/>
              </a:rPr>
              <a:t>Semptom ve Bulgular (Klasik </a:t>
            </a:r>
            <a:r>
              <a:rPr lang="tr-TR" sz="4000" b="1" dirty="0" err="1" smtClean="0">
                <a:solidFill>
                  <a:srgbClr val="FF0000"/>
                </a:solidFill>
                <a:cs typeface="Arial"/>
              </a:rPr>
              <a:t>pentad</a:t>
            </a:r>
            <a:r>
              <a:rPr lang="tr-TR" sz="4000" b="1" dirty="0" smtClean="0">
                <a:solidFill>
                  <a:srgbClr val="FF0000"/>
                </a:solidFill>
                <a:cs typeface="Arial"/>
              </a:rPr>
              <a:t>)</a:t>
            </a:r>
            <a:endParaRPr lang="en-US" sz="4000" b="1" dirty="0">
              <a:solidFill>
                <a:srgbClr val="FF0000"/>
              </a:solidFill>
              <a:cs typeface="Arial"/>
            </a:endParaRPr>
          </a:p>
        </p:txBody>
      </p:sp>
      <p:pic>
        <p:nvPicPr>
          <p:cNvPr id="29" name="Resim 28"/>
          <p:cNvPicPr>
            <a:picLocks noChangeAspect="1"/>
          </p:cNvPicPr>
          <p:nvPr/>
        </p:nvPicPr>
        <p:blipFill>
          <a:blip r:embed="rId3"/>
          <a:stretch>
            <a:fillRect/>
          </a:stretch>
        </p:blipFill>
        <p:spPr>
          <a:xfrm>
            <a:off x="10588326" y="71730"/>
            <a:ext cx="1443253" cy="988866"/>
          </a:xfrm>
          <a:prstGeom prst="rect">
            <a:avLst/>
          </a:prstGeom>
          <a:ln>
            <a:noFill/>
          </a:ln>
          <a:effectLst>
            <a:softEdge rad="112500"/>
          </a:effectLst>
        </p:spPr>
      </p:pic>
      <p:sp>
        <p:nvSpPr>
          <p:cNvPr id="31" name="AutoShape 1054"/>
          <p:cNvSpPr>
            <a:spLocks noChangeArrowheads="1"/>
          </p:cNvSpPr>
          <p:nvPr/>
        </p:nvSpPr>
        <p:spPr bwMode="auto">
          <a:xfrm>
            <a:off x="7961760" y="3221402"/>
            <a:ext cx="1775308" cy="162128"/>
          </a:xfrm>
          <a:prstGeom prst="notchedRightArrow">
            <a:avLst>
              <a:gd name="adj1" fmla="val 35454"/>
              <a:gd name="adj2" fmla="val 173494"/>
            </a:avLst>
          </a:prstGeom>
          <a:solidFill>
            <a:srgbClr val="999999"/>
          </a:solidFill>
          <a:ln w="19050">
            <a:solidFill>
              <a:schemeClr val="tx1"/>
            </a:solidFill>
            <a:miter lim="800000"/>
            <a:headEnd/>
            <a:tailEnd/>
          </a:ln>
          <a:effectLst>
            <a:outerShdw blurRad="50800" dist="38100" dir="2700000">
              <a:srgbClr val="000000">
                <a:alpha val="43000"/>
              </a:srgbClr>
            </a:outerShdw>
          </a:effectLst>
        </p:spPr>
        <p:txBody>
          <a:bodyPr wrap="none" anchor="ctr">
            <a:prstTxWarp prst="textNoShape">
              <a:avLst/>
            </a:prstTxWarp>
          </a:bodyPr>
          <a:lstStyle/>
          <a:p>
            <a:pPr algn="ctr" eaLnBrk="0" hangingPunct="0">
              <a:defRPr/>
            </a:pPr>
            <a:endParaRPr lang="en-US" sz="1600">
              <a:solidFill>
                <a:srgbClr val="000000"/>
              </a:solidFill>
              <a:latin typeface="Arial" charset="0"/>
              <a:ea typeface="Arial" charset="0"/>
              <a:cs typeface="Arial" charset="0"/>
            </a:endParaRPr>
          </a:p>
        </p:txBody>
      </p:sp>
      <p:sp>
        <p:nvSpPr>
          <p:cNvPr id="33" name="AutoShape 1054"/>
          <p:cNvSpPr>
            <a:spLocks noChangeArrowheads="1"/>
          </p:cNvSpPr>
          <p:nvPr/>
        </p:nvSpPr>
        <p:spPr bwMode="auto">
          <a:xfrm rot="407505">
            <a:off x="7048780" y="4168717"/>
            <a:ext cx="2434200" cy="124177"/>
          </a:xfrm>
          <a:prstGeom prst="notchedRightArrow">
            <a:avLst>
              <a:gd name="adj1" fmla="val 35454"/>
              <a:gd name="adj2" fmla="val 173494"/>
            </a:avLst>
          </a:prstGeom>
          <a:solidFill>
            <a:srgbClr val="999999"/>
          </a:solidFill>
          <a:ln w="19050">
            <a:solidFill>
              <a:schemeClr val="tx1"/>
            </a:solidFill>
            <a:miter lim="800000"/>
            <a:headEnd/>
            <a:tailEnd/>
          </a:ln>
          <a:effectLst>
            <a:outerShdw blurRad="50800" dist="38100" dir="2700000">
              <a:srgbClr val="000000">
                <a:alpha val="43000"/>
              </a:srgbClr>
            </a:outerShdw>
          </a:effectLst>
        </p:spPr>
        <p:txBody>
          <a:bodyPr wrap="none" anchor="ctr">
            <a:prstTxWarp prst="textNoShape">
              <a:avLst/>
            </a:prstTxWarp>
          </a:bodyPr>
          <a:lstStyle/>
          <a:p>
            <a:pPr algn="ctr" eaLnBrk="0" hangingPunct="0">
              <a:defRPr/>
            </a:pPr>
            <a:endParaRPr lang="en-US" sz="1600">
              <a:solidFill>
                <a:srgbClr val="000000"/>
              </a:solidFill>
              <a:latin typeface="Arial" charset="0"/>
              <a:ea typeface="Arial" charset="0"/>
              <a:cs typeface="Arial" charset="0"/>
            </a:endParaRPr>
          </a:p>
        </p:txBody>
      </p:sp>
      <p:sp>
        <p:nvSpPr>
          <p:cNvPr id="34" name="AutoShape 1055"/>
          <p:cNvSpPr>
            <a:spLocks noChangeArrowheads="1"/>
          </p:cNvSpPr>
          <p:nvPr/>
        </p:nvSpPr>
        <p:spPr bwMode="auto">
          <a:xfrm rot="3835626">
            <a:off x="10912138" y="5176033"/>
            <a:ext cx="729730" cy="99509"/>
          </a:xfrm>
          <a:prstGeom prst="notchedRightArrow">
            <a:avLst>
              <a:gd name="adj1" fmla="val 35454"/>
              <a:gd name="adj2" fmla="val 178365"/>
            </a:avLst>
          </a:prstGeom>
          <a:solidFill>
            <a:srgbClr val="999999"/>
          </a:solidFill>
          <a:ln w="19050">
            <a:solidFill>
              <a:schemeClr val="tx1"/>
            </a:solidFill>
            <a:miter lim="800000"/>
            <a:headEnd/>
            <a:tailEnd/>
          </a:ln>
          <a:effectLst>
            <a:outerShdw blurRad="50800" dist="38100" dir="2700000">
              <a:srgbClr val="000000">
                <a:alpha val="43000"/>
              </a:srgbClr>
            </a:outerShdw>
          </a:effectLst>
        </p:spPr>
        <p:txBody>
          <a:bodyPr wrap="none" anchor="ctr">
            <a:prstTxWarp prst="textNoShape">
              <a:avLst/>
            </a:prstTxWarp>
          </a:bodyPr>
          <a:lstStyle/>
          <a:p>
            <a:pPr algn="ctr" eaLnBrk="0" hangingPunct="0">
              <a:defRPr/>
            </a:pPr>
            <a:endParaRPr lang="en-US" sz="1600">
              <a:solidFill>
                <a:srgbClr val="000000"/>
              </a:solidFill>
              <a:latin typeface="Arial" charset="0"/>
              <a:ea typeface="Arial" charset="0"/>
              <a:cs typeface="Arial" charset="0"/>
            </a:endParaRPr>
          </a:p>
        </p:txBody>
      </p:sp>
      <p:sp>
        <p:nvSpPr>
          <p:cNvPr id="35" name="AutoShape 1055"/>
          <p:cNvSpPr>
            <a:spLocks noChangeArrowheads="1"/>
          </p:cNvSpPr>
          <p:nvPr/>
        </p:nvSpPr>
        <p:spPr bwMode="auto">
          <a:xfrm rot="7228109">
            <a:off x="9715704" y="5149473"/>
            <a:ext cx="729730" cy="95927"/>
          </a:xfrm>
          <a:prstGeom prst="notchedRightArrow">
            <a:avLst>
              <a:gd name="adj1" fmla="val 35454"/>
              <a:gd name="adj2" fmla="val 178365"/>
            </a:avLst>
          </a:prstGeom>
          <a:solidFill>
            <a:srgbClr val="999999"/>
          </a:solidFill>
          <a:ln w="19050">
            <a:solidFill>
              <a:schemeClr val="tx1"/>
            </a:solidFill>
            <a:miter lim="800000"/>
            <a:headEnd/>
            <a:tailEnd/>
          </a:ln>
          <a:effectLst>
            <a:outerShdw blurRad="50800" dist="38100" dir="2700000">
              <a:srgbClr val="000000">
                <a:alpha val="43000"/>
              </a:srgbClr>
            </a:outerShdw>
          </a:effectLst>
        </p:spPr>
        <p:txBody>
          <a:bodyPr wrap="none" anchor="ctr">
            <a:prstTxWarp prst="textNoShape">
              <a:avLst/>
            </a:prstTxWarp>
          </a:bodyPr>
          <a:lstStyle/>
          <a:p>
            <a:pPr algn="ctr" eaLnBrk="0" hangingPunct="0">
              <a:defRPr/>
            </a:pPr>
            <a:endParaRPr lang="en-US" sz="1600">
              <a:solidFill>
                <a:srgbClr val="000000"/>
              </a:solidFill>
              <a:latin typeface="Arial" charset="0"/>
              <a:ea typeface="Arial" charset="0"/>
              <a:cs typeface="Arial" charset="0"/>
            </a:endParaRPr>
          </a:p>
        </p:txBody>
      </p:sp>
    </p:spTree>
    <p:extLst>
      <p:ext uri="{BB962C8B-B14F-4D97-AF65-F5344CB8AC3E}">
        <p14:creationId xmlns:p14="http://schemas.microsoft.com/office/powerpoint/2010/main" val="1054305933"/>
      </p:ext>
    </p:extLst>
  </p:cSld>
  <p:clrMapOvr>
    <a:masterClrMapping/>
  </p:clrMapOvr>
  <p:transition advTm="20432"/>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5539" name="Text Box 3"/>
          <p:cNvSpPr txBox="1">
            <a:spLocks noChangeArrowheads="1"/>
          </p:cNvSpPr>
          <p:nvPr/>
        </p:nvSpPr>
        <p:spPr bwMode="auto">
          <a:xfrm>
            <a:off x="631742" y="1842772"/>
            <a:ext cx="11399837" cy="3231654"/>
          </a:xfrm>
          <a:prstGeom prst="rect">
            <a:avLst/>
          </a:prstGeom>
          <a:noFill/>
          <a:ln>
            <a:noFill/>
          </a:ln>
          <a:effectLst/>
          <a:extLst/>
        </p:spPr>
        <p:txBody>
          <a:bodyPr wrap="square">
            <a:spAutoFit/>
          </a:bodyPr>
          <a:lstStyle>
            <a:lvl1pPr marL="341313" indent="-341313">
              <a:defRPr kumimoji="1" sz="2400">
                <a:solidFill>
                  <a:schemeClr val="tx1"/>
                </a:solidFill>
                <a:latin typeface="Times New Roman" charset="0"/>
                <a:ea typeface="ＭＳ Ｐゴシック" charset="0"/>
              </a:defRPr>
            </a:lvl1pPr>
            <a:lvl2pPr marL="969963" indent="-342900">
              <a:defRPr kumimoji="1" sz="2400">
                <a:solidFill>
                  <a:schemeClr val="tx1"/>
                </a:solidFill>
                <a:latin typeface="Times New Roman" charset="0"/>
                <a:ea typeface="ＭＳ Ｐゴシック" charset="0"/>
              </a:defRPr>
            </a:lvl2pPr>
            <a:lvl3pPr marL="1084263">
              <a:defRPr kumimoji="1" sz="2400">
                <a:solidFill>
                  <a:schemeClr val="tx1"/>
                </a:solidFill>
                <a:latin typeface="Times New Roman" charset="0"/>
                <a:ea typeface="ＭＳ Ｐゴシック" charset="0"/>
              </a:defRPr>
            </a:lvl3pPr>
            <a:lvl4pPr>
              <a:defRPr kumimoji="1" sz="2400">
                <a:solidFill>
                  <a:schemeClr val="tx1"/>
                </a:solidFill>
                <a:latin typeface="Times New Roman" charset="0"/>
                <a:ea typeface="ＭＳ Ｐゴシック" charset="0"/>
              </a:defRPr>
            </a:lvl4pPr>
            <a:lvl5pPr>
              <a:defRPr kumimoji="1" sz="2400">
                <a:solidFill>
                  <a:schemeClr val="tx1"/>
                </a:solidFill>
                <a:latin typeface="Times New Roman" charset="0"/>
                <a:ea typeface="ＭＳ Ｐゴシック" charset="0"/>
              </a:defRPr>
            </a:lvl5pPr>
            <a:lvl6pPr eaLnBrk="0" fontAlgn="base" hangingPunct="0">
              <a:spcBef>
                <a:spcPct val="0"/>
              </a:spcBef>
              <a:spcAft>
                <a:spcPct val="0"/>
              </a:spcAft>
              <a:defRPr kumimoji="1" sz="2400">
                <a:solidFill>
                  <a:schemeClr val="tx1"/>
                </a:solidFill>
                <a:latin typeface="Times New Roman" charset="0"/>
                <a:ea typeface="ＭＳ Ｐゴシック" charset="0"/>
              </a:defRPr>
            </a:lvl6pPr>
            <a:lvl7pPr eaLnBrk="0" fontAlgn="base" hangingPunct="0">
              <a:spcBef>
                <a:spcPct val="0"/>
              </a:spcBef>
              <a:spcAft>
                <a:spcPct val="0"/>
              </a:spcAft>
              <a:defRPr kumimoji="1" sz="2400">
                <a:solidFill>
                  <a:schemeClr val="tx1"/>
                </a:solidFill>
                <a:latin typeface="Times New Roman" charset="0"/>
                <a:ea typeface="ＭＳ Ｐゴシック" charset="0"/>
              </a:defRPr>
            </a:lvl7pPr>
            <a:lvl8pPr eaLnBrk="0" fontAlgn="base" hangingPunct="0">
              <a:spcBef>
                <a:spcPct val="0"/>
              </a:spcBef>
              <a:spcAft>
                <a:spcPct val="0"/>
              </a:spcAft>
              <a:defRPr kumimoji="1" sz="2400">
                <a:solidFill>
                  <a:schemeClr val="tx1"/>
                </a:solidFill>
                <a:latin typeface="Times New Roman" charset="0"/>
                <a:ea typeface="ＭＳ Ｐゴシック" charset="0"/>
              </a:defRPr>
            </a:lvl8pPr>
            <a:lvl9pPr eaLnBrk="0" fontAlgn="base" hangingPunct="0">
              <a:spcBef>
                <a:spcPct val="0"/>
              </a:spcBef>
              <a:spcAft>
                <a:spcPct val="0"/>
              </a:spcAft>
              <a:defRPr kumimoji="1" sz="2400">
                <a:solidFill>
                  <a:schemeClr val="tx1"/>
                </a:solidFill>
                <a:latin typeface="Times New Roman" charset="0"/>
                <a:ea typeface="ＭＳ Ｐゴシック" charset="0"/>
              </a:defRPr>
            </a:lvl9pPr>
          </a:lstStyle>
          <a:p>
            <a:pPr>
              <a:lnSpc>
                <a:spcPct val="150000"/>
              </a:lnSpc>
              <a:buFont typeface="Arial" panose="020B0604020202020204" pitchFamily="34" charset="0"/>
              <a:buChar char="•"/>
            </a:pPr>
            <a:r>
              <a:rPr lang="tr-TR" sz="2200" b="1" dirty="0" smtClean="0">
                <a:solidFill>
                  <a:srgbClr val="FF0000"/>
                </a:solidFill>
                <a:latin typeface="+mn-lt"/>
              </a:rPr>
              <a:t>Damar içinde </a:t>
            </a:r>
            <a:r>
              <a:rPr lang="tr-TR" sz="2200" b="1" dirty="0">
                <a:solidFill>
                  <a:srgbClr val="FF0000"/>
                </a:solidFill>
                <a:latin typeface="+mn-lt"/>
              </a:rPr>
              <a:t>parçalanan kırmızı kan hücreleri periferik kan yaymasında parçalanmış kan hücreleri </a:t>
            </a:r>
            <a:r>
              <a:rPr lang="tr-TR" sz="2200" b="1" dirty="0" err="1">
                <a:solidFill>
                  <a:srgbClr val="FF0000"/>
                </a:solidFill>
                <a:latin typeface="+mn-lt"/>
              </a:rPr>
              <a:t>şistosit</a:t>
            </a:r>
            <a:r>
              <a:rPr lang="tr-TR" sz="2200" b="1" dirty="0">
                <a:solidFill>
                  <a:srgbClr val="FF0000"/>
                </a:solidFill>
                <a:latin typeface="+mn-lt"/>
              </a:rPr>
              <a:t> ve miğfer </a:t>
            </a:r>
            <a:r>
              <a:rPr lang="tr-TR" sz="2200" b="1" dirty="0" smtClean="0">
                <a:solidFill>
                  <a:srgbClr val="FF0000"/>
                </a:solidFill>
                <a:latin typeface="+mn-lt"/>
              </a:rPr>
              <a:t>hücreleri ile karakterizedir.</a:t>
            </a:r>
            <a:endParaRPr lang="tr-TR" sz="2200" b="1" dirty="0">
              <a:solidFill>
                <a:srgbClr val="FF0000"/>
              </a:solidFill>
              <a:latin typeface="+mn-lt"/>
            </a:endParaRPr>
          </a:p>
          <a:p>
            <a:pPr>
              <a:lnSpc>
                <a:spcPct val="150000"/>
              </a:lnSpc>
              <a:buFont typeface="Arial" panose="020B0604020202020204" pitchFamily="34" charset="0"/>
              <a:buChar char="•"/>
            </a:pPr>
            <a:r>
              <a:rPr lang="tr-TR" sz="2000" b="1" dirty="0">
                <a:solidFill>
                  <a:srgbClr val="0000FF"/>
                </a:solidFill>
                <a:latin typeface="Comic Sans MS" panose="030F0702030302020204" pitchFamily="66" charset="0"/>
              </a:rPr>
              <a:t>Negatif Direk </a:t>
            </a:r>
            <a:r>
              <a:rPr lang="tr-TR" sz="2000" b="1" dirty="0" err="1">
                <a:solidFill>
                  <a:srgbClr val="0000FF"/>
                </a:solidFill>
                <a:latin typeface="Comic Sans MS" panose="030F0702030302020204" pitchFamily="66" charset="0"/>
              </a:rPr>
              <a:t>Coombs</a:t>
            </a:r>
            <a:r>
              <a:rPr lang="tr-TR" sz="2000" b="1" dirty="0">
                <a:solidFill>
                  <a:srgbClr val="0000FF"/>
                </a:solidFill>
                <a:latin typeface="Comic Sans MS" panose="030F0702030302020204" pitchFamily="66" charset="0"/>
              </a:rPr>
              <a:t> testi , artmış </a:t>
            </a:r>
            <a:r>
              <a:rPr lang="tr-TR" sz="2000" b="1" dirty="0" err="1">
                <a:solidFill>
                  <a:srgbClr val="0000FF"/>
                </a:solidFill>
                <a:latin typeface="Comic Sans MS" panose="030F0702030302020204" pitchFamily="66" charset="0"/>
              </a:rPr>
              <a:t>laktat</a:t>
            </a:r>
            <a:r>
              <a:rPr lang="tr-TR" sz="2000" b="1" dirty="0">
                <a:solidFill>
                  <a:srgbClr val="0000FF"/>
                </a:solidFill>
                <a:latin typeface="Comic Sans MS" panose="030F0702030302020204" pitchFamily="66" charset="0"/>
              </a:rPr>
              <a:t> </a:t>
            </a:r>
            <a:r>
              <a:rPr lang="tr-TR" sz="2000" b="1" dirty="0" err="1">
                <a:solidFill>
                  <a:srgbClr val="0000FF"/>
                </a:solidFill>
                <a:latin typeface="Comic Sans MS" panose="030F0702030302020204" pitchFamily="66" charset="0"/>
              </a:rPr>
              <a:t>dehidrogenaz</a:t>
            </a:r>
            <a:r>
              <a:rPr lang="tr-TR" sz="2000" b="1" dirty="0">
                <a:solidFill>
                  <a:srgbClr val="0000FF"/>
                </a:solidFill>
                <a:latin typeface="Comic Sans MS" panose="030F0702030302020204" pitchFamily="66" charset="0"/>
              </a:rPr>
              <a:t> (LDH), direk </a:t>
            </a:r>
            <a:r>
              <a:rPr lang="tr-TR" sz="2000" b="1" dirty="0" err="1">
                <a:solidFill>
                  <a:srgbClr val="0000FF"/>
                </a:solidFill>
                <a:latin typeface="Comic Sans MS" panose="030F0702030302020204" pitchFamily="66" charset="0"/>
              </a:rPr>
              <a:t>bilirübin</a:t>
            </a:r>
            <a:r>
              <a:rPr lang="tr-TR" sz="2000" b="1" dirty="0">
                <a:solidFill>
                  <a:srgbClr val="0000FF"/>
                </a:solidFill>
                <a:latin typeface="Comic Sans MS" panose="030F0702030302020204" pitchFamily="66" charset="0"/>
              </a:rPr>
              <a:t> artışı ve </a:t>
            </a:r>
            <a:r>
              <a:rPr lang="tr-TR" sz="2000" b="1" dirty="0" err="1">
                <a:solidFill>
                  <a:srgbClr val="0000FF"/>
                </a:solidFill>
                <a:latin typeface="Comic Sans MS" panose="030F0702030302020204" pitchFamily="66" charset="0"/>
              </a:rPr>
              <a:t>Haptoglobin</a:t>
            </a:r>
            <a:r>
              <a:rPr lang="tr-TR" sz="2000" b="1" dirty="0">
                <a:solidFill>
                  <a:srgbClr val="0000FF"/>
                </a:solidFill>
                <a:latin typeface="Comic Sans MS" panose="030F0702030302020204" pitchFamily="66" charset="0"/>
              </a:rPr>
              <a:t> düşüklüğü ile  karakterize </a:t>
            </a:r>
            <a:r>
              <a:rPr lang="tr-TR" sz="2000" b="1" dirty="0" err="1">
                <a:solidFill>
                  <a:srgbClr val="0000FF"/>
                </a:solidFill>
                <a:latin typeface="Comic Sans MS" panose="030F0702030302020204" pitchFamily="66" charset="0"/>
              </a:rPr>
              <a:t>intravasküler</a:t>
            </a:r>
            <a:r>
              <a:rPr lang="tr-TR" sz="2000" b="1" dirty="0">
                <a:solidFill>
                  <a:srgbClr val="0000FF"/>
                </a:solidFill>
                <a:latin typeface="Comic Sans MS" panose="030F0702030302020204" pitchFamily="66" charset="0"/>
              </a:rPr>
              <a:t> </a:t>
            </a:r>
            <a:r>
              <a:rPr lang="tr-TR" sz="2000" b="1" dirty="0" err="1">
                <a:solidFill>
                  <a:srgbClr val="0000FF"/>
                </a:solidFill>
                <a:latin typeface="Comic Sans MS" panose="030F0702030302020204" pitchFamily="66" charset="0"/>
              </a:rPr>
              <a:t>hemoliz</a:t>
            </a:r>
            <a:r>
              <a:rPr lang="tr-TR" sz="2000" b="1" dirty="0">
                <a:solidFill>
                  <a:srgbClr val="0000FF"/>
                </a:solidFill>
                <a:latin typeface="Comic Sans MS" panose="030F0702030302020204" pitchFamily="66" charset="0"/>
              </a:rPr>
              <a:t> bulguları TİPİKTİR</a:t>
            </a:r>
            <a:r>
              <a:rPr lang="tr-TR" sz="2800" dirty="0">
                <a:solidFill>
                  <a:srgbClr val="0000FF"/>
                </a:solidFill>
                <a:latin typeface="+mn-lt"/>
              </a:rPr>
              <a:t>. </a:t>
            </a:r>
          </a:p>
          <a:p>
            <a:pPr>
              <a:lnSpc>
                <a:spcPct val="150000"/>
              </a:lnSpc>
              <a:buFont typeface="Arial" panose="020B0604020202020204" pitchFamily="34" charset="0"/>
              <a:buChar char="•"/>
            </a:pPr>
            <a:r>
              <a:rPr lang="tr-TR" sz="2200" dirty="0" smtClean="0">
                <a:solidFill>
                  <a:srgbClr val="212121"/>
                </a:solidFill>
                <a:latin typeface="+mn-lt"/>
              </a:rPr>
              <a:t>Parçalanmış eritrositler çoğu parankimal organların mikro </a:t>
            </a:r>
            <a:r>
              <a:rPr lang="tr-TR" sz="2200" dirty="0">
                <a:solidFill>
                  <a:srgbClr val="212121"/>
                </a:solidFill>
                <a:latin typeface="+mn-lt"/>
              </a:rPr>
              <a:t>damar sistemi </a:t>
            </a:r>
            <a:r>
              <a:rPr lang="tr-TR" sz="2200" dirty="0" smtClean="0">
                <a:solidFill>
                  <a:srgbClr val="212121"/>
                </a:solidFill>
                <a:latin typeface="+mn-lt"/>
              </a:rPr>
              <a:t>etkilenmekte ve  küçük </a:t>
            </a:r>
            <a:r>
              <a:rPr lang="tr-TR" sz="2200" dirty="0">
                <a:solidFill>
                  <a:srgbClr val="212121"/>
                </a:solidFill>
                <a:latin typeface="+mn-lt"/>
              </a:rPr>
              <a:t>arterioller ve kılcal damarlar da </a:t>
            </a:r>
            <a:r>
              <a:rPr lang="tr-TR" sz="2200" dirty="0" smtClean="0">
                <a:solidFill>
                  <a:srgbClr val="212121"/>
                </a:solidFill>
                <a:latin typeface="+mn-lt"/>
              </a:rPr>
              <a:t>belirgin olmak üzere   Trombotik organ  hasarlarına  yol açar</a:t>
            </a:r>
          </a:p>
        </p:txBody>
      </p:sp>
      <p:sp>
        <p:nvSpPr>
          <p:cNvPr id="3" name="Dikdörtgen 2"/>
          <p:cNvSpPr/>
          <p:nvPr/>
        </p:nvSpPr>
        <p:spPr>
          <a:xfrm>
            <a:off x="631742" y="1447425"/>
            <a:ext cx="8072851" cy="461665"/>
          </a:xfrm>
          <a:prstGeom prst="rect">
            <a:avLst/>
          </a:prstGeom>
        </p:spPr>
        <p:txBody>
          <a:bodyPr wrap="none">
            <a:spAutoFit/>
          </a:bodyPr>
          <a:lstStyle/>
          <a:p>
            <a:pPr marL="458788" indent="-458788">
              <a:spcBef>
                <a:spcPct val="50000"/>
              </a:spcBef>
              <a:buClr>
                <a:srgbClr val="660066"/>
              </a:buClr>
            </a:pPr>
            <a:r>
              <a:rPr lang="en-US" sz="2400" b="1" dirty="0">
                <a:solidFill>
                  <a:schemeClr val="accent3">
                    <a:lumMod val="75000"/>
                  </a:schemeClr>
                </a:solidFill>
                <a:latin typeface="Calibri" panose="020F0502020204030204" pitchFamily="34" charset="0"/>
                <a:cs typeface="Arial"/>
              </a:rPr>
              <a:t>Mikroanjiyopatik </a:t>
            </a:r>
            <a:r>
              <a:rPr lang="en-US" sz="2400" b="1" dirty="0" err="1">
                <a:solidFill>
                  <a:schemeClr val="accent3">
                    <a:lumMod val="75000"/>
                  </a:schemeClr>
                </a:solidFill>
                <a:latin typeface="Calibri" panose="020F0502020204030204" pitchFamily="34" charset="0"/>
                <a:cs typeface="Arial"/>
              </a:rPr>
              <a:t>hemolitik</a:t>
            </a:r>
            <a:r>
              <a:rPr lang="en-US" sz="2400" b="1" dirty="0">
                <a:solidFill>
                  <a:schemeClr val="accent3">
                    <a:lumMod val="75000"/>
                  </a:schemeClr>
                </a:solidFill>
                <a:latin typeface="Calibri" panose="020F0502020204030204" pitchFamily="34" charset="0"/>
                <a:cs typeface="Arial"/>
              </a:rPr>
              <a:t> </a:t>
            </a:r>
            <a:r>
              <a:rPr lang="en-US" sz="2400" b="1" dirty="0" err="1" smtClean="0">
                <a:solidFill>
                  <a:schemeClr val="accent3">
                    <a:lumMod val="75000"/>
                  </a:schemeClr>
                </a:solidFill>
                <a:latin typeface="Calibri" panose="020F0502020204030204" pitchFamily="34" charset="0"/>
                <a:cs typeface="Arial"/>
              </a:rPr>
              <a:t>anemi</a:t>
            </a:r>
            <a:r>
              <a:rPr lang="tr-TR" sz="2400" b="1" dirty="0" smtClean="0">
                <a:solidFill>
                  <a:schemeClr val="accent3">
                    <a:lumMod val="75000"/>
                  </a:schemeClr>
                </a:solidFill>
                <a:latin typeface="Calibri" panose="020F0502020204030204" pitchFamily="34" charset="0"/>
                <a:cs typeface="Arial"/>
              </a:rPr>
              <a:t> </a:t>
            </a:r>
            <a:r>
              <a:rPr lang="en-US" sz="2400" b="1" dirty="0" smtClean="0">
                <a:solidFill>
                  <a:schemeClr val="accent3">
                    <a:lumMod val="75000"/>
                  </a:schemeClr>
                </a:solidFill>
                <a:latin typeface="Calibri" panose="020F0502020204030204" pitchFamily="34" charset="0"/>
                <a:cs typeface="Arial"/>
              </a:rPr>
              <a:t>(</a:t>
            </a:r>
            <a:r>
              <a:rPr lang="tr-TR" sz="2400" b="1" dirty="0">
                <a:solidFill>
                  <a:schemeClr val="accent3">
                    <a:lumMod val="75000"/>
                  </a:schemeClr>
                </a:solidFill>
                <a:latin typeface="Calibri" panose="020F0502020204030204" pitchFamily="34" charset="0"/>
                <a:cs typeface="Arial"/>
              </a:rPr>
              <a:t>MAHA</a:t>
            </a:r>
            <a:r>
              <a:rPr lang="en-US" sz="2400" b="1" dirty="0">
                <a:solidFill>
                  <a:schemeClr val="accent3">
                    <a:lumMod val="75000"/>
                  </a:schemeClr>
                </a:solidFill>
                <a:latin typeface="Calibri" panose="020F0502020204030204" pitchFamily="34" charset="0"/>
                <a:cs typeface="Arial"/>
              </a:rPr>
              <a:t>)</a:t>
            </a:r>
            <a:r>
              <a:rPr lang="tr-TR" sz="2400" b="1" dirty="0">
                <a:solidFill>
                  <a:schemeClr val="accent3">
                    <a:lumMod val="75000"/>
                  </a:schemeClr>
                </a:solidFill>
                <a:latin typeface="Calibri" panose="020F0502020204030204" pitchFamily="34" charset="0"/>
                <a:cs typeface="Arial"/>
              </a:rPr>
              <a:t> ve Trombositopeni </a:t>
            </a:r>
          </a:p>
        </p:txBody>
      </p:sp>
      <p:sp>
        <p:nvSpPr>
          <p:cNvPr id="8" name="Unvan 1"/>
          <p:cNvSpPr>
            <a:spLocks noGrp="1"/>
          </p:cNvSpPr>
          <p:nvPr>
            <p:ph type="title"/>
          </p:nvPr>
        </p:nvSpPr>
        <p:spPr>
          <a:xfrm>
            <a:off x="631742" y="199047"/>
            <a:ext cx="11213423" cy="734232"/>
          </a:xfrm>
        </p:spPr>
        <p:txBody>
          <a:bodyPr>
            <a:normAutofit/>
          </a:bodyPr>
          <a:lstStyle/>
          <a:p>
            <a:r>
              <a:rPr lang="en-US" sz="4000" b="1" kern="0" dirty="0">
                <a:solidFill>
                  <a:schemeClr val="tx2"/>
                </a:solidFill>
                <a:latin typeface="+mn-lt"/>
                <a:cs typeface="Arial"/>
              </a:rPr>
              <a:t>Trombotik Mikroanjiyopati</a:t>
            </a:r>
            <a:r>
              <a:rPr lang="tr-TR" sz="4000" b="1" kern="0" dirty="0">
                <a:solidFill>
                  <a:schemeClr val="tx2"/>
                </a:solidFill>
                <a:latin typeface="+mn-lt"/>
                <a:cs typeface="Arial"/>
              </a:rPr>
              <a:t> (TMA) Sendromları</a:t>
            </a:r>
            <a:endParaRPr lang="tr-TR" sz="4000" dirty="0">
              <a:latin typeface="+mn-lt"/>
            </a:endParaRPr>
          </a:p>
        </p:txBody>
      </p:sp>
      <p:pic>
        <p:nvPicPr>
          <p:cNvPr id="5" name="Resim 4"/>
          <p:cNvPicPr>
            <a:picLocks noChangeAspect="1"/>
          </p:cNvPicPr>
          <p:nvPr/>
        </p:nvPicPr>
        <p:blipFill>
          <a:blip r:embed="rId3"/>
          <a:stretch>
            <a:fillRect/>
          </a:stretch>
        </p:blipFill>
        <p:spPr>
          <a:xfrm>
            <a:off x="10588326" y="71730"/>
            <a:ext cx="1443253" cy="988866"/>
          </a:xfrm>
          <a:prstGeom prst="rect">
            <a:avLst/>
          </a:prstGeom>
          <a:ln>
            <a:noFill/>
          </a:ln>
          <a:effectLst>
            <a:softEdge rad="112500"/>
          </a:effectLst>
        </p:spPr>
      </p:pic>
      <p:pic>
        <p:nvPicPr>
          <p:cNvPr id="2" name="Resim 1"/>
          <p:cNvPicPr>
            <a:picLocks noChangeAspect="1"/>
          </p:cNvPicPr>
          <p:nvPr/>
        </p:nvPicPr>
        <p:blipFill>
          <a:blip r:embed="rId4"/>
          <a:stretch>
            <a:fillRect/>
          </a:stretch>
        </p:blipFill>
        <p:spPr>
          <a:xfrm>
            <a:off x="1080201" y="5159177"/>
            <a:ext cx="4079027" cy="1122991"/>
          </a:xfrm>
          <a:prstGeom prst="rect">
            <a:avLst/>
          </a:prstGeom>
        </p:spPr>
      </p:pic>
      <p:sp>
        <p:nvSpPr>
          <p:cNvPr id="7" name="object 3"/>
          <p:cNvSpPr/>
          <p:nvPr/>
        </p:nvSpPr>
        <p:spPr>
          <a:xfrm>
            <a:off x="5231774" y="5172510"/>
            <a:ext cx="2697039" cy="1109658"/>
          </a:xfrm>
          <a:prstGeom prst="rect">
            <a:avLst/>
          </a:prstGeom>
          <a:blipFill>
            <a:blip r:embed="rId5"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628520480"/>
      </p:ext>
    </p:extLst>
  </p:cSld>
  <p:clrMapOvr>
    <a:masterClrMapping/>
  </p:clrMapOvr>
  <p:transition advTm="20432"/>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6"/>
          <p:cNvSpPr/>
          <p:nvPr/>
        </p:nvSpPr>
        <p:spPr>
          <a:xfrm>
            <a:off x="539015" y="1404842"/>
            <a:ext cx="3296679" cy="49189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Dikdörtgen 4"/>
          <p:cNvSpPr/>
          <p:nvPr/>
        </p:nvSpPr>
        <p:spPr>
          <a:xfrm>
            <a:off x="4918509" y="1722532"/>
            <a:ext cx="5777609" cy="2554545"/>
          </a:xfrm>
          <a:prstGeom prst="rect">
            <a:avLst/>
          </a:prstGeom>
          <a:noFill/>
        </p:spPr>
        <p:txBody>
          <a:bodyPr wrap="square">
            <a:spAutoFit/>
          </a:bodyPr>
          <a:lstStyle/>
          <a:p>
            <a:pPr marL="285750" indent="-285750">
              <a:lnSpc>
                <a:spcPct val="200000"/>
              </a:lnSpc>
              <a:buFont typeface="Arial" panose="020B0604020202020204" pitchFamily="34" charset="0"/>
              <a:buChar char="•"/>
            </a:pPr>
            <a:r>
              <a:rPr lang="tr-TR" sz="2000" smtClean="0">
                <a:solidFill>
                  <a:schemeClr val="bg1"/>
                </a:solidFill>
              </a:rPr>
              <a:t>Tipiktir</a:t>
            </a:r>
            <a:endParaRPr lang="tr-TR" sz="2000" smtClean="0">
              <a:solidFill>
                <a:srgbClr val="000000"/>
              </a:solidFill>
            </a:endParaRPr>
          </a:p>
          <a:p>
            <a:pPr marL="285750" indent="-285750" algn="l">
              <a:lnSpc>
                <a:spcPct val="200000"/>
              </a:lnSpc>
              <a:buFont typeface="Wingdings" panose="05000000000000000000" pitchFamily="2" charset="2"/>
              <a:buChar char="Ø"/>
            </a:pPr>
            <a:r>
              <a:rPr lang="tr-TR" sz="2000" smtClean="0">
                <a:solidFill>
                  <a:srgbClr val="FF0000"/>
                </a:solidFill>
              </a:rPr>
              <a:t>Çok Sayıda Migfer Hücreleri (Oklar) </a:t>
            </a:r>
          </a:p>
          <a:p>
            <a:pPr marL="285750" indent="-285750" algn="l">
              <a:lnSpc>
                <a:spcPct val="200000"/>
              </a:lnSpc>
              <a:buFont typeface="Wingdings" panose="05000000000000000000" pitchFamily="2" charset="2"/>
              <a:buChar char="Ø"/>
            </a:pPr>
            <a:r>
              <a:rPr lang="tr-TR" sz="2000" smtClean="0">
                <a:solidFill>
                  <a:srgbClr val="FF0000"/>
                </a:solidFill>
              </a:rPr>
              <a:t> Ve Fragmente Eritrositler (Ok Ucu) </a:t>
            </a:r>
          </a:p>
          <a:p>
            <a:pPr marL="285750" indent="-285750">
              <a:lnSpc>
                <a:spcPct val="200000"/>
              </a:lnSpc>
              <a:buFont typeface="Wingdings" panose="05000000000000000000" pitchFamily="2" charset="2"/>
              <a:buChar char="Ø"/>
            </a:pPr>
            <a:r>
              <a:rPr lang="tr-TR" sz="2000" smtClean="0">
                <a:solidFill>
                  <a:srgbClr val="FF0000"/>
                </a:solidFill>
              </a:rPr>
              <a:t>Azalmış Trombosit sayısı </a:t>
            </a:r>
            <a:endParaRPr lang="tr-TR" sz="2000" dirty="0" smtClean="0">
              <a:solidFill>
                <a:srgbClr val="FF0000"/>
              </a:solidFill>
            </a:endParaRPr>
          </a:p>
        </p:txBody>
      </p:sp>
      <p:sp>
        <p:nvSpPr>
          <p:cNvPr id="8" name="Dikdörtgen 7"/>
          <p:cNvSpPr/>
          <p:nvPr/>
        </p:nvSpPr>
        <p:spPr>
          <a:xfrm>
            <a:off x="1090570" y="5760401"/>
            <a:ext cx="3529557" cy="276999"/>
          </a:xfrm>
          <a:prstGeom prst="rect">
            <a:avLst/>
          </a:prstGeom>
          <a:noFill/>
        </p:spPr>
        <p:txBody>
          <a:bodyPr wrap="square">
            <a:spAutoFit/>
          </a:bodyPr>
          <a:lstStyle/>
          <a:p>
            <a:pPr algn="l"/>
            <a:r>
              <a:rPr lang="tr-TR" sz="1200" dirty="0" smtClean="0">
                <a:solidFill>
                  <a:schemeClr val="bg1"/>
                </a:solidFill>
              </a:rPr>
              <a:t>. </a:t>
            </a:r>
            <a:endParaRPr lang="tr-TR" sz="1200" dirty="0">
              <a:solidFill>
                <a:schemeClr val="bg1"/>
              </a:solidFill>
            </a:endParaRPr>
          </a:p>
        </p:txBody>
      </p:sp>
      <p:sp>
        <p:nvSpPr>
          <p:cNvPr id="10" name="Unvan 1"/>
          <p:cNvSpPr>
            <a:spLocks noGrp="1"/>
          </p:cNvSpPr>
          <p:nvPr>
            <p:ph type="title"/>
          </p:nvPr>
        </p:nvSpPr>
        <p:spPr>
          <a:xfrm>
            <a:off x="765861" y="173254"/>
            <a:ext cx="10515600" cy="855881"/>
          </a:xfrm>
        </p:spPr>
        <p:txBody>
          <a:bodyPr>
            <a:normAutofit/>
          </a:bodyPr>
          <a:lstStyle/>
          <a:p>
            <a:r>
              <a:rPr lang="en-US" sz="4000" b="1" kern="0" dirty="0">
                <a:solidFill>
                  <a:schemeClr val="tx2"/>
                </a:solidFill>
                <a:latin typeface="+mn-lt"/>
                <a:cs typeface="Arial"/>
              </a:rPr>
              <a:t>Trombotik Mikroanjiyopati</a:t>
            </a:r>
            <a:r>
              <a:rPr lang="tr-TR" sz="4000" b="1" kern="0" dirty="0">
                <a:solidFill>
                  <a:schemeClr val="tx2"/>
                </a:solidFill>
                <a:latin typeface="+mn-lt"/>
                <a:cs typeface="Arial"/>
              </a:rPr>
              <a:t> (TMA) </a:t>
            </a:r>
            <a:r>
              <a:rPr lang="tr-TR" sz="4000" b="1" kern="0" dirty="0" smtClean="0">
                <a:solidFill>
                  <a:schemeClr val="tx2"/>
                </a:solidFill>
                <a:latin typeface="+mn-lt"/>
                <a:cs typeface="Arial"/>
              </a:rPr>
              <a:t>Sendromları</a:t>
            </a:r>
            <a:endParaRPr lang="tr-TR" sz="4000" b="1" dirty="0">
              <a:latin typeface="+mn-lt"/>
            </a:endParaRPr>
          </a:p>
        </p:txBody>
      </p:sp>
      <p:sp>
        <p:nvSpPr>
          <p:cNvPr id="6" name="Dikdörtgen 5"/>
          <p:cNvSpPr/>
          <p:nvPr/>
        </p:nvSpPr>
        <p:spPr>
          <a:xfrm>
            <a:off x="4175370" y="1662423"/>
            <a:ext cx="6899646" cy="461665"/>
          </a:xfrm>
          <a:prstGeom prst="rect">
            <a:avLst/>
          </a:prstGeom>
        </p:spPr>
        <p:txBody>
          <a:bodyPr wrap="none">
            <a:spAutoFit/>
          </a:bodyPr>
          <a:lstStyle/>
          <a:p>
            <a:r>
              <a:rPr lang="tr-TR" sz="2400" b="1" dirty="0" smtClean="0">
                <a:solidFill>
                  <a:schemeClr val="accent2">
                    <a:lumMod val="75000"/>
                  </a:schemeClr>
                </a:solidFill>
              </a:rPr>
              <a:t>Parçalanmış </a:t>
            </a:r>
            <a:r>
              <a:rPr lang="tr-TR" sz="2400" b="1" dirty="0">
                <a:solidFill>
                  <a:schemeClr val="accent2">
                    <a:lumMod val="75000"/>
                  </a:schemeClr>
                </a:solidFill>
              </a:rPr>
              <a:t>Eritrosit </a:t>
            </a:r>
            <a:r>
              <a:rPr lang="tr-TR" sz="2400" b="1" dirty="0" smtClean="0">
                <a:solidFill>
                  <a:schemeClr val="accent2">
                    <a:lumMod val="75000"/>
                  </a:schemeClr>
                </a:solidFill>
              </a:rPr>
              <a:t>Fragmanları </a:t>
            </a:r>
            <a:r>
              <a:rPr lang="tr-TR" sz="2400" b="1" dirty="0">
                <a:solidFill>
                  <a:schemeClr val="accent2">
                    <a:lumMod val="75000"/>
                  </a:schemeClr>
                </a:solidFill>
              </a:rPr>
              <a:t>(</a:t>
            </a:r>
            <a:r>
              <a:rPr lang="tr-TR" sz="2400" b="1" dirty="0" err="1">
                <a:solidFill>
                  <a:schemeClr val="accent2">
                    <a:lumMod val="75000"/>
                  </a:schemeClr>
                </a:solidFill>
              </a:rPr>
              <a:t>Şistositler</a:t>
            </a:r>
            <a:r>
              <a:rPr lang="tr-TR" sz="2400" b="1" dirty="0">
                <a:solidFill>
                  <a:schemeClr val="accent2">
                    <a:lumMod val="75000"/>
                  </a:schemeClr>
                </a:solidFill>
              </a:rPr>
              <a:t>) </a:t>
            </a:r>
            <a:r>
              <a:rPr lang="tr-TR" sz="2400" b="1" dirty="0" smtClean="0">
                <a:solidFill>
                  <a:schemeClr val="accent2">
                    <a:lumMod val="75000"/>
                  </a:schemeClr>
                </a:solidFill>
              </a:rPr>
              <a:t>tipiktir.</a:t>
            </a:r>
            <a:endParaRPr lang="tr-TR" sz="2400" b="1" dirty="0">
              <a:solidFill>
                <a:schemeClr val="accent2">
                  <a:lumMod val="75000"/>
                </a:schemeClr>
              </a:solidFill>
            </a:endParaRPr>
          </a:p>
        </p:txBody>
      </p:sp>
      <p:sp>
        <p:nvSpPr>
          <p:cNvPr id="19" name="Dikdörtgen 18"/>
          <p:cNvSpPr/>
          <p:nvPr/>
        </p:nvSpPr>
        <p:spPr>
          <a:xfrm>
            <a:off x="4721220" y="4421573"/>
            <a:ext cx="6963850" cy="1338828"/>
          </a:xfrm>
          <a:prstGeom prst="rect">
            <a:avLst/>
          </a:prstGeom>
        </p:spPr>
        <p:txBody>
          <a:bodyPr wrap="square">
            <a:spAutoFit/>
          </a:bodyPr>
          <a:lstStyle/>
          <a:p>
            <a:pPr>
              <a:lnSpc>
                <a:spcPct val="150000"/>
              </a:lnSpc>
            </a:pPr>
            <a:r>
              <a:rPr lang="tr-TR" dirty="0" smtClean="0">
                <a:solidFill>
                  <a:srgbClr val="000000"/>
                </a:solidFill>
              </a:rPr>
              <a:t>Trombosit Sayısı intravaskular </a:t>
            </a:r>
            <a:r>
              <a:rPr lang="tr-TR" dirty="0">
                <a:solidFill>
                  <a:srgbClr val="000000"/>
                </a:solidFill>
              </a:rPr>
              <a:t>trombozda kullanıma bağlı olarak </a:t>
            </a:r>
            <a:r>
              <a:rPr lang="tr-TR" dirty="0" smtClean="0">
                <a:solidFill>
                  <a:srgbClr val="000000"/>
                </a:solidFill>
              </a:rPr>
              <a:t>sayısı düşen </a:t>
            </a:r>
            <a:r>
              <a:rPr lang="tr-TR" dirty="0" err="1" smtClean="0">
                <a:solidFill>
                  <a:srgbClr val="000000"/>
                </a:solidFill>
              </a:rPr>
              <a:t>trombositler</a:t>
            </a:r>
            <a:r>
              <a:rPr lang="tr-TR" dirty="0" smtClean="0">
                <a:solidFill>
                  <a:srgbClr val="000000"/>
                </a:solidFill>
              </a:rPr>
              <a:t> kemik </a:t>
            </a:r>
            <a:r>
              <a:rPr lang="tr-TR" dirty="0">
                <a:solidFill>
                  <a:srgbClr val="000000"/>
                </a:solidFill>
              </a:rPr>
              <a:t>iliğinden çevresel kana reaktif trombosit </a:t>
            </a:r>
            <a:r>
              <a:rPr lang="tr-TR" dirty="0" smtClean="0">
                <a:solidFill>
                  <a:srgbClr val="000000"/>
                </a:solidFill>
              </a:rPr>
              <a:t>çıkışı   (genç </a:t>
            </a:r>
            <a:r>
              <a:rPr lang="tr-TR" dirty="0">
                <a:solidFill>
                  <a:srgbClr val="000000"/>
                </a:solidFill>
              </a:rPr>
              <a:t>ve iri </a:t>
            </a:r>
            <a:r>
              <a:rPr lang="tr-TR" dirty="0" smtClean="0">
                <a:solidFill>
                  <a:srgbClr val="000000"/>
                </a:solidFill>
              </a:rPr>
              <a:t>Platelet) ile karşılanmaya çalışılır.</a:t>
            </a:r>
            <a:endParaRPr lang="tr-TR" dirty="0">
              <a:solidFill>
                <a:srgbClr val="000000"/>
              </a:solidFill>
            </a:endParaRPr>
          </a:p>
        </p:txBody>
      </p:sp>
      <p:pic>
        <p:nvPicPr>
          <p:cNvPr id="22" name="Resim 21"/>
          <p:cNvPicPr>
            <a:picLocks noChangeAspect="1"/>
          </p:cNvPicPr>
          <p:nvPr/>
        </p:nvPicPr>
        <p:blipFill>
          <a:blip r:embed="rId3"/>
          <a:stretch>
            <a:fillRect/>
          </a:stretch>
        </p:blipFill>
        <p:spPr>
          <a:xfrm>
            <a:off x="650221" y="4482559"/>
            <a:ext cx="3055772" cy="1728111"/>
          </a:xfrm>
          <a:prstGeom prst="rect">
            <a:avLst/>
          </a:prstGeom>
        </p:spPr>
      </p:pic>
      <p:pic>
        <p:nvPicPr>
          <p:cNvPr id="23" name="Resim 22"/>
          <p:cNvPicPr>
            <a:picLocks noChangeAspect="1"/>
          </p:cNvPicPr>
          <p:nvPr/>
        </p:nvPicPr>
        <p:blipFill>
          <a:blip r:embed="rId4"/>
          <a:stretch>
            <a:fillRect/>
          </a:stretch>
        </p:blipFill>
        <p:spPr>
          <a:xfrm>
            <a:off x="650221" y="1579001"/>
            <a:ext cx="3055772" cy="2790430"/>
          </a:xfrm>
          <a:prstGeom prst="rect">
            <a:avLst/>
          </a:prstGeom>
        </p:spPr>
      </p:pic>
      <p:sp>
        <p:nvSpPr>
          <p:cNvPr id="24" name="Dikdörtgen 23"/>
          <p:cNvSpPr/>
          <p:nvPr/>
        </p:nvSpPr>
        <p:spPr>
          <a:xfrm>
            <a:off x="847051" y="5979838"/>
            <a:ext cx="2356721" cy="230832"/>
          </a:xfrm>
          <a:prstGeom prst="rect">
            <a:avLst/>
          </a:prstGeom>
        </p:spPr>
        <p:txBody>
          <a:bodyPr wrap="square">
            <a:spAutoFit/>
          </a:bodyPr>
          <a:lstStyle/>
          <a:p>
            <a:r>
              <a:rPr lang="tr-TR" sz="900" b="1" dirty="0">
                <a:latin typeface="Verdana" panose="020B0604030504040204" pitchFamily="34" charset="0"/>
              </a:rPr>
              <a:t>N</a:t>
            </a:r>
            <a:r>
              <a:rPr lang="en-US" sz="900" b="1" dirty="0" err="1">
                <a:latin typeface="Verdana" panose="020B0604030504040204" pitchFamily="34" charset="0"/>
              </a:rPr>
              <a:t>ormal</a:t>
            </a:r>
            <a:r>
              <a:rPr lang="en-US" sz="900" b="1" dirty="0">
                <a:latin typeface="Verdana" panose="020B0604030504040204" pitchFamily="34" charset="0"/>
              </a:rPr>
              <a:t> peripheral blood smear.</a:t>
            </a:r>
            <a:endParaRPr lang="tr-TR" sz="900" b="1" dirty="0"/>
          </a:p>
        </p:txBody>
      </p:sp>
      <p:sp>
        <p:nvSpPr>
          <p:cNvPr id="13" name="Dikdörtgen 12"/>
          <p:cNvSpPr/>
          <p:nvPr/>
        </p:nvSpPr>
        <p:spPr>
          <a:xfrm>
            <a:off x="826447" y="3965328"/>
            <a:ext cx="2800951" cy="461665"/>
          </a:xfrm>
          <a:prstGeom prst="rect">
            <a:avLst/>
          </a:prstGeom>
          <a:noFill/>
        </p:spPr>
        <p:txBody>
          <a:bodyPr wrap="square">
            <a:spAutoFit/>
          </a:bodyPr>
          <a:lstStyle/>
          <a:p>
            <a:pPr>
              <a:lnSpc>
                <a:spcPct val="200000"/>
              </a:lnSpc>
            </a:pPr>
            <a:r>
              <a:rPr lang="tr-TR" sz="1200" b="1" dirty="0"/>
              <a:t>MAHA’lı hastaların Periferal Kan Yayması</a:t>
            </a:r>
            <a:endParaRPr lang="tr-TR" sz="1200" dirty="0" smtClean="0"/>
          </a:p>
        </p:txBody>
      </p:sp>
    </p:spTree>
    <p:extLst>
      <p:ext uri="{BB962C8B-B14F-4D97-AF65-F5344CB8AC3E}">
        <p14:creationId xmlns:p14="http://schemas.microsoft.com/office/powerpoint/2010/main" val="18141776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Unvan 1"/>
          <p:cNvSpPr txBox="1">
            <a:spLocks/>
          </p:cNvSpPr>
          <p:nvPr/>
        </p:nvSpPr>
        <p:spPr>
          <a:xfrm>
            <a:off x="765861" y="173254"/>
            <a:ext cx="10515600" cy="85588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kern="0" dirty="0" smtClean="0">
                <a:solidFill>
                  <a:schemeClr val="tx2"/>
                </a:solidFill>
                <a:cs typeface="Arial"/>
              </a:rPr>
              <a:t>Trombotik Mikroanjiyopati</a:t>
            </a:r>
            <a:r>
              <a:rPr lang="tr-TR" b="1" kern="0" dirty="0" smtClean="0">
                <a:solidFill>
                  <a:schemeClr val="tx2"/>
                </a:solidFill>
                <a:cs typeface="Arial"/>
              </a:rPr>
              <a:t> (TMA) Sendromları</a:t>
            </a:r>
            <a:endParaRPr lang="tr-TR" dirty="0"/>
          </a:p>
        </p:txBody>
      </p:sp>
      <p:pic>
        <p:nvPicPr>
          <p:cNvPr id="17" name="Resim 16"/>
          <p:cNvPicPr>
            <a:picLocks noChangeAspect="1"/>
          </p:cNvPicPr>
          <p:nvPr/>
        </p:nvPicPr>
        <p:blipFill>
          <a:blip r:embed="rId2"/>
          <a:stretch>
            <a:fillRect/>
          </a:stretch>
        </p:blipFill>
        <p:spPr>
          <a:xfrm>
            <a:off x="1665219" y="1563691"/>
            <a:ext cx="7876223" cy="4766082"/>
          </a:xfrm>
          <a:prstGeom prst="rect">
            <a:avLst/>
          </a:prstGeom>
        </p:spPr>
      </p:pic>
      <p:sp>
        <p:nvSpPr>
          <p:cNvPr id="7" name="Rectangle 6"/>
          <p:cNvSpPr/>
          <p:nvPr/>
        </p:nvSpPr>
        <p:spPr>
          <a:xfrm flipV="1">
            <a:off x="1378309" y="1635465"/>
            <a:ext cx="8450042" cy="726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Dikdörtgen 7"/>
          <p:cNvSpPr/>
          <p:nvPr/>
        </p:nvSpPr>
        <p:spPr>
          <a:xfrm>
            <a:off x="1468591" y="1137913"/>
            <a:ext cx="8072851" cy="461665"/>
          </a:xfrm>
          <a:prstGeom prst="rect">
            <a:avLst/>
          </a:prstGeom>
        </p:spPr>
        <p:txBody>
          <a:bodyPr wrap="none">
            <a:spAutoFit/>
          </a:bodyPr>
          <a:lstStyle/>
          <a:p>
            <a:pPr marL="458788" indent="-458788">
              <a:spcBef>
                <a:spcPct val="50000"/>
              </a:spcBef>
              <a:buClr>
                <a:srgbClr val="660066"/>
              </a:buClr>
            </a:pPr>
            <a:r>
              <a:rPr lang="en-US" sz="2400" b="1" dirty="0">
                <a:solidFill>
                  <a:schemeClr val="accent3">
                    <a:lumMod val="75000"/>
                  </a:schemeClr>
                </a:solidFill>
                <a:latin typeface="Calibri" panose="020F0502020204030204" pitchFamily="34" charset="0"/>
                <a:cs typeface="Arial"/>
              </a:rPr>
              <a:t>Mikroanjiyopatik </a:t>
            </a:r>
            <a:r>
              <a:rPr lang="en-US" sz="2400" b="1" dirty="0" err="1">
                <a:solidFill>
                  <a:schemeClr val="accent3">
                    <a:lumMod val="75000"/>
                  </a:schemeClr>
                </a:solidFill>
                <a:latin typeface="Calibri" panose="020F0502020204030204" pitchFamily="34" charset="0"/>
                <a:cs typeface="Arial"/>
              </a:rPr>
              <a:t>hemolitik</a:t>
            </a:r>
            <a:r>
              <a:rPr lang="en-US" sz="2400" b="1" dirty="0">
                <a:solidFill>
                  <a:schemeClr val="accent3">
                    <a:lumMod val="75000"/>
                  </a:schemeClr>
                </a:solidFill>
                <a:latin typeface="Calibri" panose="020F0502020204030204" pitchFamily="34" charset="0"/>
                <a:cs typeface="Arial"/>
              </a:rPr>
              <a:t> </a:t>
            </a:r>
            <a:r>
              <a:rPr lang="en-US" sz="2400" b="1" dirty="0" err="1" smtClean="0">
                <a:solidFill>
                  <a:schemeClr val="accent3">
                    <a:lumMod val="75000"/>
                  </a:schemeClr>
                </a:solidFill>
                <a:latin typeface="Calibri" panose="020F0502020204030204" pitchFamily="34" charset="0"/>
                <a:cs typeface="Arial"/>
              </a:rPr>
              <a:t>anemi</a:t>
            </a:r>
            <a:r>
              <a:rPr lang="tr-TR" sz="2400" b="1" dirty="0" smtClean="0">
                <a:solidFill>
                  <a:schemeClr val="accent3">
                    <a:lumMod val="75000"/>
                  </a:schemeClr>
                </a:solidFill>
                <a:latin typeface="Calibri" panose="020F0502020204030204" pitchFamily="34" charset="0"/>
                <a:cs typeface="Arial"/>
              </a:rPr>
              <a:t> </a:t>
            </a:r>
            <a:r>
              <a:rPr lang="en-US" sz="2400" b="1" dirty="0" smtClean="0">
                <a:solidFill>
                  <a:schemeClr val="accent3">
                    <a:lumMod val="75000"/>
                  </a:schemeClr>
                </a:solidFill>
                <a:latin typeface="Calibri" panose="020F0502020204030204" pitchFamily="34" charset="0"/>
                <a:cs typeface="Arial"/>
              </a:rPr>
              <a:t>(</a:t>
            </a:r>
            <a:r>
              <a:rPr lang="tr-TR" sz="2400" b="1" dirty="0">
                <a:solidFill>
                  <a:schemeClr val="accent3">
                    <a:lumMod val="75000"/>
                  </a:schemeClr>
                </a:solidFill>
                <a:latin typeface="Calibri" panose="020F0502020204030204" pitchFamily="34" charset="0"/>
                <a:cs typeface="Arial"/>
              </a:rPr>
              <a:t>MAHA</a:t>
            </a:r>
            <a:r>
              <a:rPr lang="en-US" sz="2400" b="1" dirty="0">
                <a:solidFill>
                  <a:schemeClr val="accent3">
                    <a:lumMod val="75000"/>
                  </a:schemeClr>
                </a:solidFill>
                <a:latin typeface="Calibri" panose="020F0502020204030204" pitchFamily="34" charset="0"/>
                <a:cs typeface="Arial"/>
              </a:rPr>
              <a:t>)</a:t>
            </a:r>
            <a:r>
              <a:rPr lang="tr-TR" sz="2400" b="1" dirty="0">
                <a:solidFill>
                  <a:schemeClr val="accent3">
                    <a:lumMod val="75000"/>
                  </a:schemeClr>
                </a:solidFill>
                <a:latin typeface="Calibri" panose="020F0502020204030204" pitchFamily="34" charset="0"/>
                <a:cs typeface="Arial"/>
              </a:rPr>
              <a:t> ve Trombositopeni </a:t>
            </a:r>
          </a:p>
        </p:txBody>
      </p:sp>
      <p:sp>
        <p:nvSpPr>
          <p:cNvPr id="2" name="Dikdörtgen 1"/>
          <p:cNvSpPr/>
          <p:nvPr/>
        </p:nvSpPr>
        <p:spPr>
          <a:xfrm>
            <a:off x="5337071" y="5456910"/>
            <a:ext cx="532518" cy="261610"/>
          </a:xfrm>
          <a:prstGeom prst="rect">
            <a:avLst/>
          </a:prstGeom>
        </p:spPr>
        <p:txBody>
          <a:bodyPr wrap="none">
            <a:spAutoFit/>
          </a:bodyPr>
          <a:lstStyle/>
          <a:p>
            <a:r>
              <a:rPr lang="tr-TR" sz="1100" b="1" dirty="0" smtClean="0"/>
              <a:t>Atipik</a:t>
            </a:r>
            <a:endParaRPr lang="tr-TR" sz="1100" b="1" dirty="0">
              <a:latin typeface="Arial Narrow" panose="020B0606020202030204" pitchFamily="34" charset="0"/>
            </a:endParaRPr>
          </a:p>
        </p:txBody>
      </p:sp>
      <p:sp>
        <p:nvSpPr>
          <p:cNvPr id="3" name="Dikdörtgen 2"/>
          <p:cNvSpPr/>
          <p:nvPr/>
        </p:nvSpPr>
        <p:spPr>
          <a:xfrm>
            <a:off x="5737795" y="5456251"/>
            <a:ext cx="418704" cy="253916"/>
          </a:xfrm>
          <a:prstGeom prst="rect">
            <a:avLst/>
          </a:prstGeom>
        </p:spPr>
        <p:txBody>
          <a:bodyPr wrap="none">
            <a:spAutoFit/>
          </a:bodyPr>
          <a:lstStyle/>
          <a:p>
            <a:r>
              <a:rPr lang="tr-TR" sz="1050" b="1" dirty="0">
                <a:latin typeface="Arial Narrow" panose="020B0606020202030204" pitchFamily="34" charset="0"/>
              </a:rPr>
              <a:t>HUS</a:t>
            </a:r>
          </a:p>
        </p:txBody>
      </p:sp>
      <p:sp>
        <p:nvSpPr>
          <p:cNvPr id="9" name="Dikdörtgen 8"/>
          <p:cNvSpPr/>
          <p:nvPr/>
        </p:nvSpPr>
        <p:spPr>
          <a:xfrm>
            <a:off x="7614771" y="5484513"/>
            <a:ext cx="468398" cy="261610"/>
          </a:xfrm>
          <a:prstGeom prst="rect">
            <a:avLst/>
          </a:prstGeom>
        </p:spPr>
        <p:txBody>
          <a:bodyPr wrap="none">
            <a:spAutoFit/>
          </a:bodyPr>
          <a:lstStyle/>
          <a:p>
            <a:r>
              <a:rPr lang="tr-TR" sz="1100" b="1" dirty="0"/>
              <a:t>T</a:t>
            </a:r>
            <a:r>
              <a:rPr lang="tr-TR" sz="1100" b="1" dirty="0" smtClean="0"/>
              <a:t>ipik</a:t>
            </a:r>
            <a:endParaRPr lang="tr-TR" sz="1100" b="1" dirty="0">
              <a:latin typeface="Arial Narrow" panose="020B0606020202030204" pitchFamily="34" charset="0"/>
            </a:endParaRPr>
          </a:p>
        </p:txBody>
      </p:sp>
      <p:sp>
        <p:nvSpPr>
          <p:cNvPr id="10" name="Dikdörtgen 9"/>
          <p:cNvSpPr/>
          <p:nvPr/>
        </p:nvSpPr>
        <p:spPr>
          <a:xfrm>
            <a:off x="7951375" y="5484933"/>
            <a:ext cx="418704" cy="253916"/>
          </a:xfrm>
          <a:prstGeom prst="rect">
            <a:avLst/>
          </a:prstGeom>
        </p:spPr>
        <p:txBody>
          <a:bodyPr wrap="none">
            <a:spAutoFit/>
          </a:bodyPr>
          <a:lstStyle/>
          <a:p>
            <a:r>
              <a:rPr lang="tr-TR" sz="1050" b="1" dirty="0">
                <a:latin typeface="Arial Narrow" panose="020B0606020202030204" pitchFamily="34" charset="0"/>
              </a:rPr>
              <a:t>HUS</a:t>
            </a:r>
          </a:p>
        </p:txBody>
      </p:sp>
    </p:spTree>
    <p:extLst>
      <p:ext uri="{BB962C8B-B14F-4D97-AF65-F5344CB8AC3E}">
        <p14:creationId xmlns:p14="http://schemas.microsoft.com/office/powerpoint/2010/main" val="12138486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3"/>
          <a:stretch>
            <a:fillRect/>
          </a:stretch>
        </p:blipFill>
        <p:spPr>
          <a:xfrm>
            <a:off x="5770345" y="2023019"/>
            <a:ext cx="5852159" cy="4018278"/>
          </a:xfrm>
          <a:prstGeom prst="rect">
            <a:avLst/>
          </a:prstGeom>
        </p:spPr>
      </p:pic>
      <p:sp>
        <p:nvSpPr>
          <p:cNvPr id="707586" name="Rectangle 2"/>
          <p:cNvSpPr>
            <a:spLocks noChangeArrowheads="1"/>
          </p:cNvSpPr>
          <p:nvPr/>
        </p:nvSpPr>
        <p:spPr bwMode="auto">
          <a:xfrm>
            <a:off x="972151" y="196917"/>
            <a:ext cx="10818796"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2075" tIns="46038" rIns="92075" bIns="46038" anchor="ctr"/>
          <a:lstStyle/>
          <a:p>
            <a:pPr>
              <a:lnSpc>
                <a:spcPct val="90000"/>
              </a:lnSpc>
            </a:pPr>
            <a:r>
              <a:rPr lang="tr-TR" sz="4800" b="1" dirty="0">
                <a:latin typeface="+mj-lt"/>
              </a:rPr>
              <a:t>Trombotik </a:t>
            </a:r>
            <a:r>
              <a:rPr lang="tr-TR" sz="4800" b="1" dirty="0" err="1">
                <a:latin typeface="+mj-lt"/>
              </a:rPr>
              <a:t>Trombositopenik</a:t>
            </a:r>
            <a:r>
              <a:rPr lang="tr-TR" sz="4800" b="1" dirty="0">
                <a:latin typeface="+mj-lt"/>
              </a:rPr>
              <a:t> </a:t>
            </a:r>
            <a:r>
              <a:rPr lang="tr-TR" sz="4800" b="1" dirty="0" err="1">
                <a:latin typeface="+mj-lt"/>
              </a:rPr>
              <a:t>Purpura</a:t>
            </a:r>
            <a:r>
              <a:rPr lang="tr-TR" sz="4800" b="1" dirty="0">
                <a:latin typeface="+mj-lt"/>
              </a:rPr>
              <a:t> (TTP)</a:t>
            </a:r>
            <a:endParaRPr lang="en-US" sz="4800" b="1" dirty="0">
              <a:solidFill>
                <a:srgbClr val="0D407F"/>
              </a:solidFill>
              <a:latin typeface="+mj-lt"/>
              <a:cs typeface="Arial"/>
            </a:endParaRPr>
          </a:p>
        </p:txBody>
      </p:sp>
      <p:sp>
        <p:nvSpPr>
          <p:cNvPr id="707587" name="Text Box 3"/>
          <p:cNvSpPr txBox="1">
            <a:spLocks noChangeArrowheads="1"/>
          </p:cNvSpPr>
          <p:nvPr/>
        </p:nvSpPr>
        <p:spPr bwMode="auto">
          <a:xfrm>
            <a:off x="463609" y="3439881"/>
            <a:ext cx="5845743"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marL="341313" indent="-341313">
              <a:defRPr kumimoji="1" sz="2400">
                <a:solidFill>
                  <a:schemeClr val="tx1"/>
                </a:solidFill>
                <a:latin typeface="Times New Roman" charset="0"/>
                <a:ea typeface="ＭＳ Ｐゴシック" charset="0"/>
              </a:defRPr>
            </a:lvl1pPr>
            <a:lvl2pPr marL="969963" indent="-342900">
              <a:defRPr kumimoji="1" sz="2400">
                <a:solidFill>
                  <a:schemeClr val="tx1"/>
                </a:solidFill>
                <a:latin typeface="Times New Roman" charset="0"/>
                <a:ea typeface="ＭＳ Ｐゴシック" charset="0"/>
              </a:defRPr>
            </a:lvl2pPr>
            <a:lvl3pPr marL="1084263">
              <a:defRPr kumimoji="1" sz="2400">
                <a:solidFill>
                  <a:schemeClr val="tx1"/>
                </a:solidFill>
                <a:latin typeface="Times New Roman" charset="0"/>
                <a:ea typeface="ＭＳ Ｐゴシック" charset="0"/>
              </a:defRPr>
            </a:lvl3pPr>
            <a:lvl4pPr>
              <a:defRPr kumimoji="1" sz="2400">
                <a:solidFill>
                  <a:schemeClr val="tx1"/>
                </a:solidFill>
                <a:latin typeface="Times New Roman" charset="0"/>
                <a:ea typeface="ＭＳ Ｐゴシック" charset="0"/>
              </a:defRPr>
            </a:lvl4pPr>
            <a:lvl5pPr>
              <a:defRPr kumimoji="1" sz="2400">
                <a:solidFill>
                  <a:schemeClr val="tx1"/>
                </a:solidFill>
                <a:latin typeface="Times New Roman" charset="0"/>
                <a:ea typeface="ＭＳ Ｐゴシック" charset="0"/>
              </a:defRPr>
            </a:lvl5pPr>
            <a:lvl6pPr eaLnBrk="0" fontAlgn="base" hangingPunct="0">
              <a:spcBef>
                <a:spcPct val="0"/>
              </a:spcBef>
              <a:spcAft>
                <a:spcPct val="0"/>
              </a:spcAft>
              <a:defRPr kumimoji="1" sz="2400">
                <a:solidFill>
                  <a:schemeClr val="tx1"/>
                </a:solidFill>
                <a:latin typeface="Times New Roman" charset="0"/>
                <a:ea typeface="ＭＳ Ｐゴシック" charset="0"/>
              </a:defRPr>
            </a:lvl6pPr>
            <a:lvl7pPr eaLnBrk="0" fontAlgn="base" hangingPunct="0">
              <a:spcBef>
                <a:spcPct val="0"/>
              </a:spcBef>
              <a:spcAft>
                <a:spcPct val="0"/>
              </a:spcAft>
              <a:defRPr kumimoji="1" sz="2400">
                <a:solidFill>
                  <a:schemeClr val="tx1"/>
                </a:solidFill>
                <a:latin typeface="Times New Roman" charset="0"/>
                <a:ea typeface="ＭＳ Ｐゴシック" charset="0"/>
              </a:defRPr>
            </a:lvl7pPr>
            <a:lvl8pPr eaLnBrk="0" fontAlgn="base" hangingPunct="0">
              <a:spcBef>
                <a:spcPct val="0"/>
              </a:spcBef>
              <a:spcAft>
                <a:spcPct val="0"/>
              </a:spcAft>
              <a:defRPr kumimoji="1" sz="2400">
                <a:solidFill>
                  <a:schemeClr val="tx1"/>
                </a:solidFill>
                <a:latin typeface="Times New Roman" charset="0"/>
                <a:ea typeface="ＭＳ Ｐゴシック" charset="0"/>
              </a:defRPr>
            </a:lvl8pPr>
            <a:lvl9pPr eaLnBrk="0" fontAlgn="base" hangingPunct="0">
              <a:spcBef>
                <a:spcPct val="0"/>
              </a:spcBef>
              <a:spcAft>
                <a:spcPct val="0"/>
              </a:spcAft>
              <a:defRPr kumimoji="1" sz="2400">
                <a:solidFill>
                  <a:schemeClr val="tx1"/>
                </a:solidFill>
                <a:latin typeface="Times New Roman" charset="0"/>
                <a:ea typeface="ＭＳ Ｐゴシック" charset="0"/>
              </a:defRPr>
            </a:lvl9pPr>
          </a:lstStyle>
          <a:p>
            <a:pPr marL="895350" lvl="1" indent="-266700">
              <a:lnSpc>
                <a:spcPct val="130000"/>
              </a:lnSpc>
              <a:spcBef>
                <a:spcPct val="50000"/>
              </a:spcBef>
              <a:buClr>
                <a:srgbClr val="660066"/>
              </a:buClr>
              <a:buFont typeface="Wingdings" panose="05000000000000000000" pitchFamily="2" charset="2"/>
              <a:buChar char="Ø"/>
            </a:pPr>
            <a:r>
              <a:rPr lang="tr-TR" sz="2000" u="sng" dirty="0" smtClean="0">
                <a:solidFill>
                  <a:srgbClr val="FF0000"/>
                </a:solidFill>
                <a:latin typeface="+mn-lt"/>
                <a:cs typeface="Arial"/>
              </a:rPr>
              <a:t>Sekonder Neden </a:t>
            </a:r>
            <a:r>
              <a:rPr lang="tr-TR" sz="2000" b="1" u="sng" dirty="0" smtClean="0">
                <a:solidFill>
                  <a:srgbClr val="FF0000"/>
                </a:solidFill>
                <a:latin typeface="+mn-lt"/>
                <a:cs typeface="Arial"/>
              </a:rPr>
              <a:t>YOK </a:t>
            </a:r>
            <a:r>
              <a:rPr lang="tr-TR" sz="2000" dirty="0" smtClean="0">
                <a:solidFill>
                  <a:srgbClr val="FF0000"/>
                </a:solidFill>
                <a:latin typeface="+mn-lt"/>
                <a:cs typeface="Arial"/>
              </a:rPr>
              <a:t>                                         </a:t>
            </a:r>
            <a:r>
              <a:rPr lang="en-US" sz="2000" dirty="0" smtClean="0">
                <a:latin typeface="+mn-lt"/>
                <a:cs typeface="Arial"/>
              </a:rPr>
              <a:t>(</a:t>
            </a:r>
            <a:r>
              <a:rPr lang="en-US" sz="2000" dirty="0" err="1">
                <a:latin typeface="+mn-lt"/>
                <a:cs typeface="Arial"/>
              </a:rPr>
              <a:t>örn</a:t>
            </a:r>
            <a:r>
              <a:rPr lang="en-US" sz="2000" dirty="0">
                <a:latin typeface="+mn-lt"/>
                <a:cs typeface="Arial"/>
              </a:rPr>
              <a:t>., Kanser, sepsis, malign </a:t>
            </a:r>
            <a:r>
              <a:rPr lang="en-US" sz="2000" dirty="0" err="1">
                <a:latin typeface="+mn-lt"/>
                <a:cs typeface="Arial"/>
              </a:rPr>
              <a:t>hipertansiyon</a:t>
            </a:r>
            <a:r>
              <a:rPr lang="en-US" sz="2000" dirty="0">
                <a:latin typeface="+mn-lt"/>
                <a:cs typeface="Arial"/>
              </a:rPr>
              <a:t>)</a:t>
            </a:r>
          </a:p>
          <a:p>
            <a:pPr marL="895350" lvl="1" indent="-266700">
              <a:lnSpc>
                <a:spcPct val="130000"/>
              </a:lnSpc>
              <a:spcBef>
                <a:spcPct val="50000"/>
              </a:spcBef>
              <a:buClr>
                <a:srgbClr val="660066"/>
              </a:buClr>
              <a:buFont typeface="Wingdings" panose="05000000000000000000" pitchFamily="2" charset="2"/>
              <a:buChar char="Ø"/>
            </a:pPr>
            <a:r>
              <a:rPr lang="en-US" sz="2000" u="sng" dirty="0" err="1">
                <a:solidFill>
                  <a:srgbClr val="FF0000"/>
                </a:solidFill>
                <a:latin typeface="+mn-lt"/>
                <a:cs typeface="Arial"/>
              </a:rPr>
              <a:t>Olig</a:t>
            </a:r>
            <a:r>
              <a:rPr lang="tr-TR" sz="2000" u="sng" dirty="0" err="1">
                <a:solidFill>
                  <a:srgbClr val="FF0000"/>
                </a:solidFill>
                <a:latin typeface="+mn-lt"/>
                <a:cs typeface="Arial"/>
              </a:rPr>
              <a:t>urik</a:t>
            </a:r>
            <a:r>
              <a:rPr lang="en-US" sz="2000" u="sng" dirty="0">
                <a:solidFill>
                  <a:srgbClr val="FF0000"/>
                </a:solidFill>
                <a:latin typeface="+mn-lt"/>
                <a:cs typeface="Arial"/>
              </a:rPr>
              <a:t> </a:t>
            </a:r>
            <a:r>
              <a:rPr lang="tr-TR" sz="2000" u="sng" dirty="0" smtClean="0">
                <a:solidFill>
                  <a:srgbClr val="FF0000"/>
                </a:solidFill>
                <a:latin typeface="+mn-lt"/>
                <a:cs typeface="Arial"/>
              </a:rPr>
              <a:t>B</a:t>
            </a:r>
            <a:r>
              <a:rPr lang="en-US" sz="2000" u="sng" dirty="0" err="1" smtClean="0">
                <a:solidFill>
                  <a:srgbClr val="FF0000"/>
                </a:solidFill>
                <a:latin typeface="+mn-lt"/>
                <a:cs typeface="Arial"/>
              </a:rPr>
              <a:t>öbrek</a:t>
            </a:r>
            <a:r>
              <a:rPr lang="en-US" sz="2000" u="sng" dirty="0" smtClean="0">
                <a:solidFill>
                  <a:srgbClr val="FF0000"/>
                </a:solidFill>
                <a:latin typeface="+mn-lt"/>
                <a:cs typeface="Arial"/>
              </a:rPr>
              <a:t> </a:t>
            </a:r>
            <a:r>
              <a:rPr lang="tr-TR" sz="2000" u="sng" dirty="0" smtClean="0">
                <a:solidFill>
                  <a:srgbClr val="FF0000"/>
                </a:solidFill>
                <a:latin typeface="+mn-lt"/>
                <a:cs typeface="Arial"/>
              </a:rPr>
              <a:t>Y</a:t>
            </a:r>
            <a:r>
              <a:rPr lang="en-US" sz="2000" u="sng" dirty="0" err="1" smtClean="0">
                <a:solidFill>
                  <a:srgbClr val="FF0000"/>
                </a:solidFill>
                <a:latin typeface="+mn-lt"/>
                <a:cs typeface="Arial"/>
              </a:rPr>
              <a:t>etmezliği</a:t>
            </a:r>
            <a:r>
              <a:rPr lang="en-US" sz="2000" u="sng" dirty="0" smtClean="0">
                <a:solidFill>
                  <a:srgbClr val="FF0000"/>
                </a:solidFill>
                <a:latin typeface="+mn-lt"/>
                <a:cs typeface="Arial"/>
              </a:rPr>
              <a:t> </a:t>
            </a:r>
            <a:r>
              <a:rPr lang="tr-TR" sz="2000" b="1" u="sng" dirty="0" smtClean="0">
                <a:solidFill>
                  <a:srgbClr val="FF0000"/>
                </a:solidFill>
                <a:latin typeface="+mn-lt"/>
                <a:cs typeface="Arial"/>
              </a:rPr>
              <a:t>YOK</a:t>
            </a:r>
            <a:endParaRPr lang="en-US" sz="2000" b="1" u="sng" dirty="0">
              <a:solidFill>
                <a:srgbClr val="FF0000"/>
              </a:solidFill>
              <a:latin typeface="+mn-lt"/>
              <a:cs typeface="Arial"/>
            </a:endParaRPr>
          </a:p>
        </p:txBody>
      </p:sp>
      <p:sp>
        <p:nvSpPr>
          <p:cNvPr id="3" name="Dikdörtgen 2"/>
          <p:cNvSpPr/>
          <p:nvPr/>
        </p:nvSpPr>
        <p:spPr>
          <a:xfrm>
            <a:off x="816071" y="2582355"/>
            <a:ext cx="3447803" cy="533672"/>
          </a:xfrm>
          <a:prstGeom prst="rect">
            <a:avLst/>
          </a:prstGeom>
        </p:spPr>
        <p:txBody>
          <a:bodyPr wrap="none">
            <a:spAutoFit/>
          </a:bodyPr>
          <a:lstStyle/>
          <a:p>
            <a:pPr marL="458788" indent="-458788">
              <a:lnSpc>
                <a:spcPct val="130000"/>
              </a:lnSpc>
              <a:spcBef>
                <a:spcPct val="50000"/>
              </a:spcBef>
              <a:buClr>
                <a:srgbClr val="660066"/>
              </a:buClr>
            </a:pPr>
            <a:r>
              <a:rPr lang="en-US" sz="2400" b="1" dirty="0">
                <a:solidFill>
                  <a:srgbClr val="0000FF"/>
                </a:solidFill>
                <a:cs typeface="Arial"/>
              </a:rPr>
              <a:t>Trombotik </a:t>
            </a:r>
            <a:r>
              <a:rPr lang="en-US" sz="2400" b="1" dirty="0" err="1">
                <a:solidFill>
                  <a:srgbClr val="0000FF"/>
                </a:solidFill>
                <a:cs typeface="Arial"/>
              </a:rPr>
              <a:t>mikroanjiopati</a:t>
            </a:r>
            <a:endParaRPr lang="en-US" sz="2400" b="1" dirty="0">
              <a:solidFill>
                <a:srgbClr val="0000FF"/>
              </a:solidFill>
              <a:cs typeface="Arial"/>
            </a:endParaRPr>
          </a:p>
        </p:txBody>
      </p:sp>
      <p:sp>
        <p:nvSpPr>
          <p:cNvPr id="4" name="Çarpma 3"/>
          <p:cNvSpPr/>
          <p:nvPr/>
        </p:nvSpPr>
        <p:spPr>
          <a:xfrm>
            <a:off x="9768021" y="3425767"/>
            <a:ext cx="1222408" cy="1212783"/>
          </a:xfrm>
          <a:prstGeom prst="mathMultiply">
            <a:avLst/>
          </a:prstGeom>
          <a:solidFill>
            <a:srgbClr val="F65E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Çarpma 6"/>
          <p:cNvSpPr/>
          <p:nvPr/>
        </p:nvSpPr>
        <p:spPr>
          <a:xfrm>
            <a:off x="8545613" y="3921115"/>
            <a:ext cx="1222408" cy="1212783"/>
          </a:xfrm>
          <a:prstGeom prst="mathMultiply">
            <a:avLst/>
          </a:prstGeom>
          <a:solidFill>
            <a:srgbClr val="F65E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Rectangle 6"/>
          <p:cNvSpPr/>
          <p:nvPr/>
        </p:nvSpPr>
        <p:spPr>
          <a:xfrm flipV="1">
            <a:off x="5770345" y="2079719"/>
            <a:ext cx="5852159" cy="757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Dikdörtgen 10"/>
          <p:cNvSpPr/>
          <p:nvPr/>
        </p:nvSpPr>
        <p:spPr>
          <a:xfrm>
            <a:off x="5770345" y="1616023"/>
            <a:ext cx="6142194" cy="369332"/>
          </a:xfrm>
          <a:prstGeom prst="rect">
            <a:avLst/>
          </a:prstGeom>
        </p:spPr>
        <p:txBody>
          <a:bodyPr wrap="none">
            <a:spAutoFit/>
          </a:bodyPr>
          <a:lstStyle/>
          <a:p>
            <a:pPr marL="458788" indent="-458788">
              <a:spcBef>
                <a:spcPct val="50000"/>
              </a:spcBef>
              <a:buClr>
                <a:srgbClr val="660066"/>
              </a:buClr>
            </a:pPr>
            <a:r>
              <a:rPr lang="en-US" b="1" dirty="0">
                <a:solidFill>
                  <a:schemeClr val="accent3">
                    <a:lumMod val="75000"/>
                  </a:schemeClr>
                </a:solidFill>
                <a:latin typeface="Calibri" panose="020F0502020204030204" pitchFamily="34" charset="0"/>
                <a:cs typeface="Arial"/>
              </a:rPr>
              <a:t>Mikroanjiyopatik </a:t>
            </a:r>
            <a:r>
              <a:rPr lang="en-US" b="1" dirty="0" err="1">
                <a:solidFill>
                  <a:schemeClr val="accent3">
                    <a:lumMod val="75000"/>
                  </a:schemeClr>
                </a:solidFill>
                <a:latin typeface="Calibri" panose="020F0502020204030204" pitchFamily="34" charset="0"/>
                <a:cs typeface="Arial"/>
              </a:rPr>
              <a:t>hemolitik</a:t>
            </a:r>
            <a:r>
              <a:rPr lang="en-US" b="1" dirty="0">
                <a:solidFill>
                  <a:schemeClr val="accent3">
                    <a:lumMod val="75000"/>
                  </a:schemeClr>
                </a:solidFill>
                <a:latin typeface="Calibri" panose="020F0502020204030204" pitchFamily="34" charset="0"/>
                <a:cs typeface="Arial"/>
              </a:rPr>
              <a:t> </a:t>
            </a:r>
            <a:r>
              <a:rPr lang="en-US" b="1" dirty="0" err="1" smtClean="0">
                <a:solidFill>
                  <a:schemeClr val="accent3">
                    <a:lumMod val="75000"/>
                  </a:schemeClr>
                </a:solidFill>
                <a:latin typeface="Calibri" panose="020F0502020204030204" pitchFamily="34" charset="0"/>
                <a:cs typeface="Arial"/>
              </a:rPr>
              <a:t>anemi</a:t>
            </a:r>
            <a:r>
              <a:rPr lang="tr-TR" b="1" dirty="0" smtClean="0">
                <a:solidFill>
                  <a:schemeClr val="accent3">
                    <a:lumMod val="75000"/>
                  </a:schemeClr>
                </a:solidFill>
                <a:latin typeface="Calibri" panose="020F0502020204030204" pitchFamily="34" charset="0"/>
                <a:cs typeface="Arial"/>
              </a:rPr>
              <a:t> </a:t>
            </a:r>
            <a:r>
              <a:rPr lang="en-US" b="1" dirty="0" smtClean="0">
                <a:solidFill>
                  <a:schemeClr val="accent3">
                    <a:lumMod val="75000"/>
                  </a:schemeClr>
                </a:solidFill>
                <a:latin typeface="Calibri" panose="020F0502020204030204" pitchFamily="34" charset="0"/>
                <a:cs typeface="Arial"/>
              </a:rPr>
              <a:t>(</a:t>
            </a:r>
            <a:r>
              <a:rPr lang="tr-TR" b="1" dirty="0">
                <a:solidFill>
                  <a:schemeClr val="accent3">
                    <a:lumMod val="75000"/>
                  </a:schemeClr>
                </a:solidFill>
                <a:latin typeface="Calibri" panose="020F0502020204030204" pitchFamily="34" charset="0"/>
                <a:cs typeface="Arial"/>
              </a:rPr>
              <a:t>MAHA</a:t>
            </a:r>
            <a:r>
              <a:rPr lang="en-US" b="1" dirty="0">
                <a:solidFill>
                  <a:schemeClr val="accent3">
                    <a:lumMod val="75000"/>
                  </a:schemeClr>
                </a:solidFill>
                <a:latin typeface="Calibri" panose="020F0502020204030204" pitchFamily="34" charset="0"/>
                <a:cs typeface="Arial"/>
              </a:rPr>
              <a:t>)</a:t>
            </a:r>
            <a:r>
              <a:rPr lang="tr-TR" b="1" dirty="0">
                <a:solidFill>
                  <a:schemeClr val="accent3">
                    <a:lumMod val="75000"/>
                  </a:schemeClr>
                </a:solidFill>
                <a:latin typeface="Calibri" panose="020F0502020204030204" pitchFamily="34" charset="0"/>
                <a:cs typeface="Arial"/>
              </a:rPr>
              <a:t> ve Trombositopeni </a:t>
            </a:r>
          </a:p>
        </p:txBody>
      </p:sp>
    </p:spTree>
    <p:extLst>
      <p:ext uri="{BB962C8B-B14F-4D97-AF65-F5344CB8AC3E}">
        <p14:creationId xmlns:p14="http://schemas.microsoft.com/office/powerpoint/2010/main" val="2589164598"/>
      </p:ext>
    </p:extLst>
  </p:cSld>
  <p:clrMapOvr>
    <a:masterClrMapping/>
  </p:clrMapOvr>
  <p:transition advTm="41423"/>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6634" name="Rectangle 10"/>
          <p:cNvSpPr>
            <a:spLocks noChangeArrowheads="1"/>
          </p:cNvSpPr>
          <p:nvPr/>
        </p:nvSpPr>
        <p:spPr bwMode="auto">
          <a:xfrm>
            <a:off x="2000250" y="5334001"/>
            <a:ext cx="8305800" cy="1135063"/>
          </a:xfrm>
          <a:prstGeom prst="rect">
            <a:avLst/>
          </a:prstGeom>
          <a:noFill/>
          <a:ln w="9525">
            <a:noFill/>
            <a:miter lim="800000"/>
            <a:headEnd/>
            <a:tailEnd/>
          </a:ln>
        </p:spPr>
        <p:txBody>
          <a:bodyPr lIns="92075" tIns="46038" rIns="92075" bIns="46038">
            <a:prstTxWarp prst="textNoShape">
              <a:avLst/>
            </a:prstTxWarp>
          </a:bodyPr>
          <a:lstStyle/>
          <a:p>
            <a:pPr marL="342900" indent="-342900">
              <a:spcBef>
                <a:spcPct val="20000"/>
              </a:spcBef>
              <a:buClr>
                <a:srgbClr val="5F5F5F"/>
              </a:buClr>
              <a:buSzPct val="50000"/>
            </a:pPr>
            <a:endParaRPr lang="en-US" sz="2000" i="1" dirty="0">
              <a:solidFill>
                <a:srgbClr val="0000FF"/>
              </a:solidFill>
              <a:latin typeface="Arial"/>
              <a:ea typeface="ＭＳ Ｐゴシック" charset="-128"/>
              <a:cs typeface="ＭＳ Ｐゴシック" charset="-128"/>
            </a:endParaRPr>
          </a:p>
        </p:txBody>
      </p:sp>
      <p:sp>
        <p:nvSpPr>
          <p:cNvPr id="13" name="Dikdörtgen 12"/>
          <p:cNvSpPr/>
          <p:nvPr/>
        </p:nvSpPr>
        <p:spPr>
          <a:xfrm>
            <a:off x="817765" y="358673"/>
            <a:ext cx="9153660" cy="707886"/>
          </a:xfrm>
          <a:prstGeom prst="rect">
            <a:avLst/>
          </a:prstGeom>
        </p:spPr>
        <p:txBody>
          <a:bodyPr wrap="none">
            <a:spAutoFit/>
          </a:bodyPr>
          <a:lstStyle/>
          <a:p>
            <a:r>
              <a:rPr lang="tr-TR" sz="4000" b="1" dirty="0"/>
              <a:t>Trombotik </a:t>
            </a:r>
            <a:r>
              <a:rPr lang="tr-TR" sz="4000" b="1" dirty="0" err="1"/>
              <a:t>Trombositopenik</a:t>
            </a:r>
            <a:r>
              <a:rPr lang="tr-TR" sz="4000" b="1" dirty="0"/>
              <a:t> </a:t>
            </a:r>
            <a:r>
              <a:rPr lang="tr-TR" sz="4000" b="1" dirty="0" err="1"/>
              <a:t>Purpura</a:t>
            </a:r>
            <a:r>
              <a:rPr lang="tr-TR" sz="4000" b="1" dirty="0"/>
              <a:t> (TTP)</a:t>
            </a:r>
            <a:endParaRPr lang="tr-TR" sz="4000" dirty="0"/>
          </a:p>
        </p:txBody>
      </p:sp>
      <p:sp>
        <p:nvSpPr>
          <p:cNvPr id="15" name="Dikdörtgen 14"/>
          <p:cNvSpPr/>
          <p:nvPr/>
        </p:nvSpPr>
        <p:spPr>
          <a:xfrm>
            <a:off x="1205962" y="1345950"/>
            <a:ext cx="4947188" cy="461665"/>
          </a:xfrm>
          <a:prstGeom prst="rect">
            <a:avLst/>
          </a:prstGeom>
        </p:spPr>
        <p:txBody>
          <a:bodyPr wrap="none">
            <a:spAutoFit/>
          </a:bodyPr>
          <a:lstStyle/>
          <a:p>
            <a:r>
              <a:rPr lang="en-US" sz="2400" b="1" dirty="0">
                <a:solidFill>
                  <a:srgbClr val="FF0000"/>
                </a:solidFill>
                <a:latin typeface="Arial" charset="0"/>
                <a:ea typeface="ＭＳ Ｐゴシック" charset="-128"/>
                <a:cs typeface="ＭＳ Ｐゴシック" charset="-128"/>
              </a:rPr>
              <a:t>VWF </a:t>
            </a:r>
            <a:r>
              <a:rPr lang="en-US" sz="2400" b="1" dirty="0" err="1">
                <a:solidFill>
                  <a:srgbClr val="FF0000"/>
                </a:solidFill>
                <a:latin typeface="Arial" charset="0"/>
                <a:ea typeface="ＭＳ Ｐゴシック" charset="-128"/>
                <a:cs typeface="ＭＳ Ｐゴシック" charset="-128"/>
              </a:rPr>
              <a:t>Proteolizinin</a:t>
            </a:r>
            <a:r>
              <a:rPr lang="en-US" sz="2400" b="1" dirty="0">
                <a:solidFill>
                  <a:srgbClr val="FF0000"/>
                </a:solidFill>
                <a:latin typeface="Arial" charset="0"/>
                <a:ea typeface="ＭＳ Ｐゴシック" charset="-128"/>
                <a:cs typeface="ＭＳ Ｐゴシック" charset="-128"/>
              </a:rPr>
              <a:t> </a:t>
            </a:r>
            <a:r>
              <a:rPr lang="en-US" sz="2400" b="1" dirty="0" err="1">
                <a:solidFill>
                  <a:srgbClr val="FF0000"/>
                </a:solidFill>
                <a:latin typeface="Arial" charset="0"/>
                <a:ea typeface="ＭＳ Ｐゴシック" charset="-128"/>
                <a:cs typeface="ＭＳ Ｐゴシック" charset="-128"/>
              </a:rPr>
              <a:t>Bozukluğu</a:t>
            </a:r>
            <a:r>
              <a:rPr lang="tr-TR" sz="2400" b="1" dirty="0">
                <a:solidFill>
                  <a:srgbClr val="FF0000"/>
                </a:solidFill>
                <a:latin typeface="Arial" charset="0"/>
                <a:ea typeface="ＭＳ Ｐゴシック" charset="-128"/>
                <a:cs typeface="ＭＳ Ｐゴシック" charset="-128"/>
              </a:rPr>
              <a:t>dur</a:t>
            </a:r>
            <a:endParaRPr lang="tr-TR" sz="2400" b="1" dirty="0">
              <a:solidFill>
                <a:srgbClr val="FF0000"/>
              </a:solidFill>
            </a:endParaRPr>
          </a:p>
        </p:txBody>
      </p:sp>
      <p:sp>
        <p:nvSpPr>
          <p:cNvPr id="17" name="Dikdörtgen 16"/>
          <p:cNvSpPr/>
          <p:nvPr/>
        </p:nvSpPr>
        <p:spPr>
          <a:xfrm>
            <a:off x="1530553" y="1880367"/>
            <a:ext cx="10902079" cy="1338828"/>
          </a:xfrm>
          <a:prstGeom prst="rect">
            <a:avLst/>
          </a:prstGeom>
        </p:spPr>
        <p:txBody>
          <a:bodyPr wrap="square">
            <a:spAutoFit/>
          </a:bodyPr>
          <a:lstStyle/>
          <a:p>
            <a:pPr marL="342900" lvl="1" indent="-342900">
              <a:lnSpc>
                <a:spcPct val="150000"/>
              </a:lnSpc>
              <a:buFont typeface="Wingdings" panose="05000000000000000000" pitchFamily="2" charset="2"/>
              <a:buChar char="Ø"/>
            </a:pPr>
            <a:r>
              <a:rPr lang="tr-TR" dirty="0"/>
              <a:t>İstenmeyen </a:t>
            </a:r>
            <a:r>
              <a:rPr lang="en-US" dirty="0" err="1"/>
              <a:t>kan</a:t>
            </a:r>
            <a:r>
              <a:rPr lang="en-US" dirty="0"/>
              <a:t> </a:t>
            </a:r>
            <a:r>
              <a:rPr lang="en-US" dirty="0" err="1"/>
              <a:t>pıhtılarının</a:t>
            </a:r>
            <a:r>
              <a:rPr lang="en-US" dirty="0"/>
              <a:t> oluşumuna </a:t>
            </a:r>
            <a:r>
              <a:rPr lang="en-US" dirty="0" err="1"/>
              <a:t>neden</a:t>
            </a:r>
            <a:r>
              <a:rPr lang="en-US" dirty="0"/>
              <a:t> </a:t>
            </a:r>
            <a:r>
              <a:rPr lang="en-US" dirty="0" err="1"/>
              <a:t>olan</a:t>
            </a:r>
            <a:r>
              <a:rPr lang="en-US" dirty="0"/>
              <a:t> ADAMTS13 </a:t>
            </a:r>
            <a:r>
              <a:rPr lang="tr-TR" dirty="0"/>
              <a:t>aktivitesinde yetersizlik </a:t>
            </a:r>
            <a:r>
              <a:rPr lang="en-US" dirty="0" err="1"/>
              <a:t>temel</a:t>
            </a:r>
            <a:r>
              <a:rPr lang="tr-TR" dirty="0"/>
              <a:t> patolojidir</a:t>
            </a:r>
            <a:r>
              <a:rPr lang="tr-TR" dirty="0" smtClean="0"/>
              <a:t>.</a:t>
            </a:r>
          </a:p>
          <a:p>
            <a:pPr marL="342900" lvl="1" indent="-342900">
              <a:lnSpc>
                <a:spcPct val="150000"/>
              </a:lnSpc>
              <a:buFont typeface="Wingdings" panose="05000000000000000000" pitchFamily="2" charset="2"/>
              <a:buChar char="Ø"/>
            </a:pPr>
            <a:r>
              <a:rPr lang="en-US" dirty="0" smtClean="0"/>
              <a:t>ADAMTS13 </a:t>
            </a:r>
            <a:r>
              <a:rPr lang="tr-TR" dirty="0"/>
              <a:t>aktivitesinde yetersizlik Ya kalıtsal yada edinilmiş olabilir</a:t>
            </a:r>
            <a:r>
              <a:rPr lang="tr-TR" dirty="0" smtClean="0"/>
              <a:t>.</a:t>
            </a:r>
          </a:p>
          <a:p>
            <a:pPr marL="285750" indent="-285750">
              <a:lnSpc>
                <a:spcPct val="150000"/>
              </a:lnSpc>
              <a:buFont typeface="Wingdings" panose="05000000000000000000" pitchFamily="2" charset="2"/>
              <a:buChar char="Ø"/>
            </a:pPr>
            <a:r>
              <a:rPr lang="tr-TR" dirty="0" smtClean="0"/>
              <a:t>Trombotik pıhtılar,  parankimal organlarda hasara yol açar.</a:t>
            </a:r>
            <a:endParaRPr lang="tr-TR" dirty="0"/>
          </a:p>
        </p:txBody>
      </p:sp>
      <p:pic>
        <p:nvPicPr>
          <p:cNvPr id="22" name="Resim 21"/>
          <p:cNvPicPr>
            <a:picLocks noChangeAspect="1"/>
          </p:cNvPicPr>
          <p:nvPr/>
        </p:nvPicPr>
        <p:blipFill>
          <a:blip r:embed="rId4"/>
          <a:stretch>
            <a:fillRect/>
          </a:stretch>
        </p:blipFill>
        <p:spPr>
          <a:xfrm>
            <a:off x="1639523" y="3536619"/>
            <a:ext cx="3529243" cy="2098393"/>
          </a:xfrm>
          <a:prstGeom prst="rect">
            <a:avLst/>
          </a:prstGeom>
        </p:spPr>
      </p:pic>
      <p:pic>
        <p:nvPicPr>
          <p:cNvPr id="23" name="Resim 22"/>
          <p:cNvPicPr>
            <a:picLocks noChangeAspect="1"/>
          </p:cNvPicPr>
          <p:nvPr/>
        </p:nvPicPr>
        <p:blipFill>
          <a:blip r:embed="rId5"/>
          <a:stretch>
            <a:fillRect/>
          </a:stretch>
        </p:blipFill>
        <p:spPr>
          <a:xfrm>
            <a:off x="6403071" y="3536619"/>
            <a:ext cx="3568354" cy="1991774"/>
          </a:xfrm>
          <a:prstGeom prst="rect">
            <a:avLst/>
          </a:prstGeom>
        </p:spPr>
      </p:pic>
    </p:spTree>
    <p:custDataLst>
      <p:tags r:id="rId1"/>
    </p:custDataLst>
    <p:extLst>
      <p:ext uri="{BB962C8B-B14F-4D97-AF65-F5344CB8AC3E}">
        <p14:creationId xmlns:p14="http://schemas.microsoft.com/office/powerpoint/2010/main" val="429289797"/>
      </p:ext>
    </p:extLst>
  </p:cSld>
  <p:clrMapOvr>
    <a:masterClrMapping/>
  </p:clrMapOvr>
  <p:transition advTm="6450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06634"/>
                                        </p:tgtEl>
                                        <p:attrNameLst>
                                          <p:attrName>style.visibility</p:attrName>
                                        </p:attrNameLst>
                                      </p:cBhvr>
                                      <p:to>
                                        <p:strVal val="visible"/>
                                      </p:to>
                                    </p:set>
                                    <p:animEffect transition="in" filter="wipe(left)">
                                      <p:cBhvr>
                                        <p:cTn id="7" dur="500"/>
                                        <p:tgtEl>
                                          <p:spTgt spid="13066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1003119" y="1432326"/>
            <a:ext cx="8153400" cy="477838"/>
          </a:xfrm>
        </p:spPr>
        <p:txBody>
          <a:bodyPr anchor="t"/>
          <a:lstStyle/>
          <a:p>
            <a:r>
              <a:rPr lang="en-US" sz="2800" b="1" dirty="0">
                <a:solidFill>
                  <a:srgbClr val="0000FF"/>
                </a:solidFill>
                <a:latin typeface="Arial" charset="0"/>
                <a:ea typeface="ＭＳ Ｐゴシック" charset="-128"/>
                <a:cs typeface="ＭＳ Ｐゴシック" charset="-128"/>
              </a:rPr>
              <a:t>VWF ve trombosit </a:t>
            </a:r>
            <a:r>
              <a:rPr lang="tr-TR" sz="2800" b="1" dirty="0">
                <a:solidFill>
                  <a:srgbClr val="0000FF"/>
                </a:solidFill>
                <a:latin typeface="Arial" charset="0"/>
                <a:ea typeface="ＭＳ Ｐゴシック" charset="-128"/>
                <a:cs typeface="ＭＳ Ｐゴシック" charset="-128"/>
              </a:rPr>
              <a:t>Adezyonu </a:t>
            </a:r>
            <a:r>
              <a:rPr lang="tr-TR" sz="2800" b="1" dirty="0" smtClean="0">
                <a:solidFill>
                  <a:srgbClr val="0000FF"/>
                </a:solidFill>
                <a:latin typeface="Arial" charset="0"/>
                <a:ea typeface="ＭＳ Ｐゴシック" charset="-128"/>
                <a:cs typeface="ＭＳ Ｐゴシック" charset="-128"/>
              </a:rPr>
              <a:t>ve</a:t>
            </a:r>
            <a:r>
              <a:rPr lang="en-US" sz="2800" b="1" dirty="0" smtClean="0">
                <a:solidFill>
                  <a:srgbClr val="0000FF"/>
                </a:solidFill>
                <a:cs typeface="Arial"/>
              </a:rPr>
              <a:t> </a:t>
            </a:r>
            <a:r>
              <a:rPr lang="en-US" sz="2800" b="1" dirty="0">
                <a:solidFill>
                  <a:srgbClr val="FF0000"/>
                </a:solidFill>
                <a:latin typeface="+mn-lt"/>
                <a:cs typeface="Arial"/>
              </a:rPr>
              <a:t>ADAMTS13</a:t>
            </a:r>
            <a:endParaRPr lang="en-US" sz="2800" b="1" dirty="0">
              <a:solidFill>
                <a:srgbClr val="FF0000"/>
              </a:solidFill>
              <a:latin typeface="+mn-lt"/>
              <a:ea typeface="ＭＳ Ｐゴシック" charset="-128"/>
              <a:cs typeface="ＭＳ Ｐゴシック" charset="-128"/>
            </a:endParaRPr>
          </a:p>
        </p:txBody>
      </p:sp>
      <p:grpSp>
        <p:nvGrpSpPr>
          <p:cNvPr id="2" name="Group 3"/>
          <p:cNvGrpSpPr>
            <a:grpSpLocks/>
          </p:cNvGrpSpPr>
          <p:nvPr/>
        </p:nvGrpSpPr>
        <p:grpSpPr bwMode="auto">
          <a:xfrm>
            <a:off x="3778252" y="4747849"/>
            <a:ext cx="1377951" cy="1774825"/>
            <a:chOff x="1623" y="2245"/>
            <a:chExt cx="868" cy="1118"/>
          </a:xfrm>
        </p:grpSpPr>
        <p:grpSp>
          <p:nvGrpSpPr>
            <p:cNvPr id="3" name="Group 4"/>
            <p:cNvGrpSpPr>
              <a:grpSpLocks/>
            </p:cNvGrpSpPr>
            <p:nvPr/>
          </p:nvGrpSpPr>
          <p:grpSpPr bwMode="auto">
            <a:xfrm>
              <a:off x="1643" y="2245"/>
              <a:ext cx="837" cy="827"/>
              <a:chOff x="1643" y="2245"/>
              <a:chExt cx="837" cy="827"/>
            </a:xfrm>
          </p:grpSpPr>
          <p:sp>
            <p:nvSpPr>
              <p:cNvPr id="37477" name="Freeform 5"/>
              <p:cNvSpPr>
                <a:spLocks/>
              </p:cNvSpPr>
              <p:nvPr/>
            </p:nvSpPr>
            <p:spPr bwMode="auto">
              <a:xfrm>
                <a:off x="1643" y="2245"/>
                <a:ext cx="837" cy="667"/>
              </a:xfrm>
              <a:custGeom>
                <a:avLst/>
                <a:gdLst>
                  <a:gd name="T0" fmla="*/ 0 w 837"/>
                  <a:gd name="T1" fmla="*/ 667 h 667"/>
                  <a:gd name="T2" fmla="*/ 837 w 837"/>
                  <a:gd name="T3" fmla="*/ 230 h 667"/>
                  <a:gd name="T4" fmla="*/ 0 60000 65536"/>
                  <a:gd name="T5" fmla="*/ 0 60000 65536"/>
                  <a:gd name="T6" fmla="*/ 0 w 837"/>
                  <a:gd name="T7" fmla="*/ 0 h 667"/>
                  <a:gd name="T8" fmla="*/ 837 w 837"/>
                  <a:gd name="T9" fmla="*/ 667 h 667"/>
                </a:gdLst>
                <a:ahLst/>
                <a:cxnLst>
                  <a:cxn ang="T4">
                    <a:pos x="T0" y="T1"/>
                  </a:cxn>
                  <a:cxn ang="T5">
                    <a:pos x="T2" y="T3"/>
                  </a:cxn>
                </a:cxnLst>
                <a:rect l="T6" t="T7" r="T8" b="T9"/>
                <a:pathLst>
                  <a:path w="837" h="667">
                    <a:moveTo>
                      <a:pt x="0" y="667"/>
                    </a:moveTo>
                    <a:cubicBezTo>
                      <a:pt x="48" y="283"/>
                      <a:pt x="245" y="0"/>
                      <a:pt x="837" y="230"/>
                    </a:cubicBezTo>
                  </a:path>
                </a:pathLst>
              </a:custGeom>
              <a:noFill/>
              <a:ln w="19050">
                <a:solidFill>
                  <a:srgbClr val="FFFFFF"/>
                </a:solidFill>
                <a:round/>
                <a:headEnd/>
                <a:tailEnd type="stealth" w="med" len="lg"/>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4" name="Group 6"/>
              <p:cNvGrpSpPr>
                <a:grpSpLocks/>
              </p:cNvGrpSpPr>
              <p:nvPr/>
            </p:nvGrpSpPr>
            <p:grpSpPr bwMode="auto">
              <a:xfrm>
                <a:off x="1798" y="2520"/>
                <a:ext cx="598" cy="112"/>
                <a:chOff x="290" y="1936"/>
                <a:chExt cx="598" cy="112"/>
              </a:xfrm>
            </p:grpSpPr>
            <p:sp>
              <p:nvSpPr>
                <p:cNvPr id="37516" name="Freeform 7"/>
                <p:cNvSpPr>
                  <a:spLocks/>
                </p:cNvSpPr>
                <p:nvPr/>
              </p:nvSpPr>
              <p:spPr bwMode="auto">
                <a:xfrm>
                  <a:off x="290" y="1968"/>
                  <a:ext cx="598" cy="36"/>
                </a:xfrm>
                <a:custGeom>
                  <a:avLst/>
                  <a:gdLst>
                    <a:gd name="T0" fmla="*/ 0 w 598"/>
                    <a:gd name="T1" fmla="*/ 36 h 36"/>
                    <a:gd name="T2" fmla="*/ 136 w 598"/>
                    <a:gd name="T3" fmla="*/ 6 h 36"/>
                    <a:gd name="T4" fmla="*/ 224 w 598"/>
                    <a:gd name="T5" fmla="*/ 4 h 36"/>
                    <a:gd name="T6" fmla="*/ 316 w 598"/>
                    <a:gd name="T7" fmla="*/ 18 h 36"/>
                    <a:gd name="T8" fmla="*/ 408 w 598"/>
                    <a:gd name="T9" fmla="*/ 34 h 36"/>
                    <a:gd name="T10" fmla="*/ 478 w 598"/>
                    <a:gd name="T11" fmla="*/ 30 h 36"/>
                    <a:gd name="T12" fmla="*/ 598 w 598"/>
                    <a:gd name="T13" fmla="*/ 20 h 36"/>
                    <a:gd name="T14" fmla="*/ 0 60000 65536"/>
                    <a:gd name="T15" fmla="*/ 0 60000 65536"/>
                    <a:gd name="T16" fmla="*/ 0 60000 65536"/>
                    <a:gd name="T17" fmla="*/ 0 60000 65536"/>
                    <a:gd name="T18" fmla="*/ 0 60000 65536"/>
                    <a:gd name="T19" fmla="*/ 0 60000 65536"/>
                    <a:gd name="T20" fmla="*/ 0 60000 65536"/>
                    <a:gd name="T21" fmla="*/ 0 w 598"/>
                    <a:gd name="T22" fmla="*/ 0 h 36"/>
                    <a:gd name="T23" fmla="*/ 598 w 59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5" name="Group 8"/>
                <p:cNvGrpSpPr>
                  <a:grpSpLocks/>
                </p:cNvGrpSpPr>
                <p:nvPr/>
              </p:nvGrpSpPr>
              <p:grpSpPr bwMode="auto">
                <a:xfrm>
                  <a:off x="324" y="1936"/>
                  <a:ext cx="544" cy="112"/>
                  <a:chOff x="324" y="1872"/>
                  <a:chExt cx="544" cy="112"/>
                </a:xfrm>
              </p:grpSpPr>
              <p:sp>
                <p:nvSpPr>
                  <p:cNvPr id="37518" name="Freeform 9"/>
                  <p:cNvSpPr>
                    <a:spLocks/>
                  </p:cNvSpPr>
                  <p:nvPr/>
                </p:nvSpPr>
                <p:spPr bwMode="auto">
                  <a:xfrm>
                    <a:off x="492" y="1872"/>
                    <a:ext cx="48" cy="56"/>
                  </a:xfrm>
                  <a:custGeom>
                    <a:avLst/>
                    <a:gdLst>
                      <a:gd name="T0" fmla="*/ 48 w 48"/>
                      <a:gd name="T1" fmla="*/ 32 h 56"/>
                      <a:gd name="T2" fmla="*/ 40 w 48"/>
                      <a:gd name="T3" fmla="*/ 48 h 56"/>
                      <a:gd name="T4" fmla="*/ 24 w 48"/>
                      <a:gd name="T5" fmla="*/ 56 h 56"/>
                      <a:gd name="T6" fmla="*/ 24 w 48"/>
                      <a:gd name="T7" fmla="*/ 56 h 56"/>
                      <a:gd name="T8" fmla="*/ 8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8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8" y="48"/>
                        </a:lnTo>
                        <a:lnTo>
                          <a:pt x="0" y="24"/>
                        </a:lnTo>
                        <a:lnTo>
                          <a:pt x="8" y="8"/>
                        </a:lnTo>
                        <a:lnTo>
                          <a:pt x="24" y="0"/>
                        </a:lnTo>
                        <a:lnTo>
                          <a:pt x="48"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19" name="Freeform 10"/>
                  <p:cNvSpPr>
                    <a:spLocks/>
                  </p:cNvSpPr>
                  <p:nvPr/>
                </p:nvSpPr>
                <p:spPr bwMode="auto">
                  <a:xfrm>
                    <a:off x="652" y="192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20" name="Freeform 11"/>
                  <p:cNvSpPr>
                    <a:spLocks/>
                  </p:cNvSpPr>
                  <p:nvPr/>
                </p:nvSpPr>
                <p:spPr bwMode="auto">
                  <a:xfrm>
                    <a:off x="820" y="188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21" name="Freeform 12"/>
                  <p:cNvSpPr>
                    <a:spLocks/>
                  </p:cNvSpPr>
                  <p:nvPr/>
                </p:nvSpPr>
                <p:spPr bwMode="auto">
                  <a:xfrm>
                    <a:off x="412" y="1888"/>
                    <a:ext cx="48" cy="48"/>
                  </a:xfrm>
                  <a:custGeom>
                    <a:avLst/>
                    <a:gdLst>
                      <a:gd name="T0" fmla="*/ 48 w 48"/>
                      <a:gd name="T1" fmla="*/ 24 h 48"/>
                      <a:gd name="T2" fmla="*/ 40 w 48"/>
                      <a:gd name="T3" fmla="*/ 40 h 48"/>
                      <a:gd name="T4" fmla="*/ 16 w 48"/>
                      <a:gd name="T5" fmla="*/ 48 h 48"/>
                      <a:gd name="T6" fmla="*/ 16 w 48"/>
                      <a:gd name="T7" fmla="*/ 48 h 48"/>
                      <a:gd name="T8" fmla="*/ 0 w 48"/>
                      <a:gd name="T9" fmla="*/ 40 h 48"/>
                      <a:gd name="T10" fmla="*/ 0 w 48"/>
                      <a:gd name="T11" fmla="*/ 24 h 48"/>
                      <a:gd name="T12" fmla="*/ 0 w 48"/>
                      <a:gd name="T13" fmla="*/ 24 h 48"/>
                      <a:gd name="T14" fmla="*/ 8 w 48"/>
                      <a:gd name="T15" fmla="*/ 0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22" name="Freeform 13"/>
                  <p:cNvSpPr>
                    <a:spLocks/>
                  </p:cNvSpPr>
                  <p:nvPr/>
                </p:nvSpPr>
                <p:spPr bwMode="auto">
                  <a:xfrm>
                    <a:off x="572" y="191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23" name="Freeform 14"/>
                  <p:cNvSpPr>
                    <a:spLocks/>
                  </p:cNvSpPr>
                  <p:nvPr/>
                </p:nvSpPr>
                <p:spPr bwMode="auto">
                  <a:xfrm>
                    <a:off x="324" y="1912"/>
                    <a:ext cx="48" cy="48"/>
                  </a:xfrm>
                  <a:custGeom>
                    <a:avLst/>
                    <a:gdLst>
                      <a:gd name="T0" fmla="*/ 48 w 48"/>
                      <a:gd name="T1" fmla="*/ 24 h 48"/>
                      <a:gd name="T2" fmla="*/ 40 w 48"/>
                      <a:gd name="T3" fmla="*/ 40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0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24" name="Freeform 15"/>
                  <p:cNvSpPr>
                    <a:spLocks/>
                  </p:cNvSpPr>
                  <p:nvPr/>
                </p:nvSpPr>
                <p:spPr bwMode="auto">
                  <a:xfrm>
                    <a:off x="732" y="1920"/>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6" name="Group 16"/>
              <p:cNvGrpSpPr>
                <a:grpSpLocks/>
              </p:cNvGrpSpPr>
              <p:nvPr/>
            </p:nvGrpSpPr>
            <p:grpSpPr bwMode="auto">
              <a:xfrm rot="2700000">
                <a:off x="1770" y="2612"/>
                <a:ext cx="536" cy="384"/>
                <a:chOff x="540" y="1270"/>
                <a:chExt cx="536" cy="384"/>
              </a:xfrm>
            </p:grpSpPr>
            <p:grpSp>
              <p:nvGrpSpPr>
                <p:cNvPr id="7" name="Group 17"/>
                <p:cNvGrpSpPr>
                  <a:grpSpLocks/>
                </p:cNvGrpSpPr>
                <p:nvPr/>
              </p:nvGrpSpPr>
              <p:grpSpPr bwMode="auto">
                <a:xfrm>
                  <a:off x="540" y="1270"/>
                  <a:ext cx="536" cy="384"/>
                  <a:chOff x="540" y="2248"/>
                  <a:chExt cx="536" cy="384"/>
                </a:xfrm>
              </p:grpSpPr>
              <p:sp>
                <p:nvSpPr>
                  <p:cNvPr id="37500" name="Freeform 18"/>
                  <p:cNvSpPr>
                    <a:spLocks/>
                  </p:cNvSpPr>
                  <p:nvPr/>
                </p:nvSpPr>
                <p:spPr bwMode="auto">
                  <a:xfrm>
                    <a:off x="932" y="2416"/>
                    <a:ext cx="144" cy="40"/>
                  </a:xfrm>
                  <a:custGeom>
                    <a:avLst/>
                    <a:gdLst>
                      <a:gd name="T0" fmla="*/ 144 w 144"/>
                      <a:gd name="T1" fmla="*/ 16 h 40"/>
                      <a:gd name="T2" fmla="*/ 144 w 144"/>
                      <a:gd name="T3" fmla="*/ 24 h 40"/>
                      <a:gd name="T4" fmla="*/ 128 w 144"/>
                      <a:gd name="T5" fmla="*/ 32 h 40"/>
                      <a:gd name="T6" fmla="*/ 104 w 144"/>
                      <a:gd name="T7" fmla="*/ 32 h 40"/>
                      <a:gd name="T8" fmla="*/ 72 w 144"/>
                      <a:gd name="T9" fmla="*/ 40 h 40"/>
                      <a:gd name="T10" fmla="*/ 72 w 144"/>
                      <a:gd name="T11" fmla="*/ 40 h 40"/>
                      <a:gd name="T12" fmla="*/ 40 w 144"/>
                      <a:gd name="T13" fmla="*/ 32 h 40"/>
                      <a:gd name="T14" fmla="*/ 16 w 144"/>
                      <a:gd name="T15" fmla="*/ 32 h 40"/>
                      <a:gd name="T16" fmla="*/ 0 w 144"/>
                      <a:gd name="T17" fmla="*/ 24 h 40"/>
                      <a:gd name="T18" fmla="*/ 0 w 144"/>
                      <a:gd name="T19" fmla="*/ 16 h 40"/>
                      <a:gd name="T20" fmla="*/ 0 w 144"/>
                      <a:gd name="T21" fmla="*/ 16 h 40"/>
                      <a:gd name="T22" fmla="*/ 0 w 144"/>
                      <a:gd name="T23" fmla="*/ 8 h 40"/>
                      <a:gd name="T24" fmla="*/ 16 w 144"/>
                      <a:gd name="T25" fmla="*/ 0 h 40"/>
                      <a:gd name="T26" fmla="*/ 40 w 144"/>
                      <a:gd name="T27" fmla="*/ 0 h 40"/>
                      <a:gd name="T28" fmla="*/ 72 w 144"/>
                      <a:gd name="T29" fmla="*/ 0 h 40"/>
                      <a:gd name="T30" fmla="*/ 72 w 144"/>
                      <a:gd name="T31" fmla="*/ 0 h 40"/>
                      <a:gd name="T32" fmla="*/ 104 w 144"/>
                      <a:gd name="T33" fmla="*/ 0 h 40"/>
                      <a:gd name="T34" fmla="*/ 128 w 144"/>
                      <a:gd name="T35" fmla="*/ 0 h 40"/>
                      <a:gd name="T36" fmla="*/ 144 w 144"/>
                      <a:gd name="T37" fmla="*/ 8 h 40"/>
                      <a:gd name="T38" fmla="*/ 144 w 144"/>
                      <a:gd name="T39" fmla="*/ 16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
                      <a:gd name="T61" fmla="*/ 0 h 40"/>
                      <a:gd name="T62" fmla="*/ 144 w 144"/>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 h="40">
                        <a:moveTo>
                          <a:pt x="144" y="16"/>
                        </a:moveTo>
                        <a:lnTo>
                          <a:pt x="144" y="24"/>
                        </a:lnTo>
                        <a:lnTo>
                          <a:pt x="128" y="32"/>
                        </a:lnTo>
                        <a:lnTo>
                          <a:pt x="104" y="32"/>
                        </a:lnTo>
                        <a:lnTo>
                          <a:pt x="72" y="40"/>
                        </a:lnTo>
                        <a:lnTo>
                          <a:pt x="40" y="32"/>
                        </a:lnTo>
                        <a:lnTo>
                          <a:pt x="16" y="32"/>
                        </a:lnTo>
                        <a:lnTo>
                          <a:pt x="0" y="24"/>
                        </a:lnTo>
                        <a:lnTo>
                          <a:pt x="0" y="16"/>
                        </a:lnTo>
                        <a:lnTo>
                          <a:pt x="0" y="8"/>
                        </a:lnTo>
                        <a:lnTo>
                          <a:pt x="16" y="0"/>
                        </a:lnTo>
                        <a:lnTo>
                          <a:pt x="40" y="0"/>
                        </a:lnTo>
                        <a:lnTo>
                          <a:pt x="72" y="0"/>
                        </a:lnTo>
                        <a:lnTo>
                          <a:pt x="104" y="0"/>
                        </a:lnTo>
                        <a:lnTo>
                          <a:pt x="128" y="0"/>
                        </a:lnTo>
                        <a:lnTo>
                          <a:pt x="144" y="8"/>
                        </a:lnTo>
                        <a:lnTo>
                          <a:pt x="14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01" name="Freeform 19"/>
                  <p:cNvSpPr>
                    <a:spLocks/>
                  </p:cNvSpPr>
                  <p:nvPr/>
                </p:nvSpPr>
                <p:spPr bwMode="auto">
                  <a:xfrm>
                    <a:off x="892" y="2496"/>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8 w 112"/>
                      <a:gd name="T15" fmla="*/ 0 h 80"/>
                      <a:gd name="T16" fmla="*/ 8 w 112"/>
                      <a:gd name="T17" fmla="*/ 0 h 80"/>
                      <a:gd name="T18" fmla="*/ 32 w 112"/>
                      <a:gd name="T19" fmla="*/ 0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8" y="0"/>
                        </a:lnTo>
                        <a:lnTo>
                          <a:pt x="32" y="0"/>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02" name="Freeform 20"/>
                  <p:cNvSpPr>
                    <a:spLocks/>
                  </p:cNvSpPr>
                  <p:nvPr/>
                </p:nvSpPr>
                <p:spPr bwMode="auto">
                  <a:xfrm>
                    <a:off x="780" y="2248"/>
                    <a:ext cx="48" cy="104"/>
                  </a:xfrm>
                  <a:custGeom>
                    <a:avLst/>
                    <a:gdLst>
                      <a:gd name="T0" fmla="*/ 24 w 48"/>
                      <a:gd name="T1" fmla="*/ 104 h 104"/>
                      <a:gd name="T2" fmla="*/ 8 w 48"/>
                      <a:gd name="T3" fmla="*/ 88 h 104"/>
                      <a:gd name="T4" fmla="*/ 0 w 48"/>
                      <a:gd name="T5" fmla="*/ 56 h 104"/>
                      <a:gd name="T6" fmla="*/ 0 w 48"/>
                      <a:gd name="T7" fmla="*/ 56 h 104"/>
                      <a:gd name="T8" fmla="*/ 8 w 48"/>
                      <a:gd name="T9" fmla="*/ 16 h 104"/>
                      <a:gd name="T10" fmla="*/ 24 w 48"/>
                      <a:gd name="T11" fmla="*/ 0 h 104"/>
                      <a:gd name="T12" fmla="*/ 24 w 48"/>
                      <a:gd name="T13" fmla="*/ 0 h 104"/>
                      <a:gd name="T14" fmla="*/ 40 w 48"/>
                      <a:gd name="T15" fmla="*/ 16 h 104"/>
                      <a:gd name="T16" fmla="*/ 48 w 48"/>
                      <a:gd name="T17" fmla="*/ 56 h 104"/>
                      <a:gd name="T18" fmla="*/ 48 w 48"/>
                      <a:gd name="T19" fmla="*/ 56 h 104"/>
                      <a:gd name="T20" fmla="*/ 40 w 48"/>
                      <a:gd name="T21" fmla="*/ 88 h 104"/>
                      <a:gd name="T22" fmla="*/ 24 w 48"/>
                      <a:gd name="T23" fmla="*/ 104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04"/>
                      <a:gd name="T38" fmla="*/ 48 w 48"/>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04">
                        <a:moveTo>
                          <a:pt x="24" y="104"/>
                        </a:moveTo>
                        <a:lnTo>
                          <a:pt x="8" y="88"/>
                        </a:lnTo>
                        <a:lnTo>
                          <a:pt x="0" y="56"/>
                        </a:lnTo>
                        <a:lnTo>
                          <a:pt x="8" y="16"/>
                        </a:lnTo>
                        <a:lnTo>
                          <a:pt x="24" y="0"/>
                        </a:lnTo>
                        <a:lnTo>
                          <a:pt x="40" y="16"/>
                        </a:lnTo>
                        <a:lnTo>
                          <a:pt x="48" y="56"/>
                        </a:lnTo>
                        <a:lnTo>
                          <a:pt x="40" y="88"/>
                        </a:lnTo>
                        <a:lnTo>
                          <a:pt x="24" y="10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03" name="Freeform 21"/>
                  <p:cNvSpPr>
                    <a:spLocks/>
                  </p:cNvSpPr>
                  <p:nvPr/>
                </p:nvSpPr>
                <p:spPr bwMode="auto">
                  <a:xfrm>
                    <a:off x="540" y="2416"/>
                    <a:ext cx="152" cy="40"/>
                  </a:xfrm>
                  <a:custGeom>
                    <a:avLst/>
                    <a:gdLst>
                      <a:gd name="T0" fmla="*/ 152 w 152"/>
                      <a:gd name="T1" fmla="*/ 24 h 40"/>
                      <a:gd name="T2" fmla="*/ 144 w 152"/>
                      <a:gd name="T3" fmla="*/ 32 h 40"/>
                      <a:gd name="T4" fmla="*/ 128 w 152"/>
                      <a:gd name="T5" fmla="*/ 32 h 40"/>
                      <a:gd name="T6" fmla="*/ 104 w 152"/>
                      <a:gd name="T7" fmla="*/ 40 h 40"/>
                      <a:gd name="T8" fmla="*/ 80 w 152"/>
                      <a:gd name="T9" fmla="*/ 40 h 40"/>
                      <a:gd name="T10" fmla="*/ 80 w 152"/>
                      <a:gd name="T11" fmla="*/ 40 h 40"/>
                      <a:gd name="T12" fmla="*/ 48 w 152"/>
                      <a:gd name="T13" fmla="*/ 40 h 40"/>
                      <a:gd name="T14" fmla="*/ 24 w 152"/>
                      <a:gd name="T15" fmla="*/ 32 h 40"/>
                      <a:gd name="T16" fmla="*/ 8 w 152"/>
                      <a:gd name="T17" fmla="*/ 32 h 40"/>
                      <a:gd name="T18" fmla="*/ 0 w 152"/>
                      <a:gd name="T19" fmla="*/ 24 h 40"/>
                      <a:gd name="T20" fmla="*/ 0 w 152"/>
                      <a:gd name="T21" fmla="*/ 24 h 40"/>
                      <a:gd name="T22" fmla="*/ 8 w 152"/>
                      <a:gd name="T23" fmla="*/ 16 h 40"/>
                      <a:gd name="T24" fmla="*/ 24 w 152"/>
                      <a:gd name="T25" fmla="*/ 8 h 40"/>
                      <a:gd name="T26" fmla="*/ 48 w 152"/>
                      <a:gd name="T27" fmla="*/ 0 h 40"/>
                      <a:gd name="T28" fmla="*/ 80 w 152"/>
                      <a:gd name="T29" fmla="*/ 0 h 40"/>
                      <a:gd name="T30" fmla="*/ 80 w 152"/>
                      <a:gd name="T31" fmla="*/ 0 h 40"/>
                      <a:gd name="T32" fmla="*/ 104 w 152"/>
                      <a:gd name="T33" fmla="*/ 0 h 40"/>
                      <a:gd name="T34" fmla="*/ 128 w 152"/>
                      <a:gd name="T35" fmla="*/ 8 h 40"/>
                      <a:gd name="T36" fmla="*/ 144 w 152"/>
                      <a:gd name="T37" fmla="*/ 16 h 40"/>
                      <a:gd name="T38" fmla="*/ 152 w 152"/>
                      <a:gd name="T39" fmla="*/ 24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2"/>
                      <a:gd name="T61" fmla="*/ 0 h 40"/>
                      <a:gd name="T62" fmla="*/ 152 w 152"/>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2" h="40">
                        <a:moveTo>
                          <a:pt x="152" y="24"/>
                        </a:moveTo>
                        <a:lnTo>
                          <a:pt x="144" y="32"/>
                        </a:lnTo>
                        <a:lnTo>
                          <a:pt x="128" y="32"/>
                        </a:lnTo>
                        <a:lnTo>
                          <a:pt x="104" y="40"/>
                        </a:lnTo>
                        <a:lnTo>
                          <a:pt x="80" y="40"/>
                        </a:lnTo>
                        <a:lnTo>
                          <a:pt x="48" y="40"/>
                        </a:lnTo>
                        <a:lnTo>
                          <a:pt x="24" y="32"/>
                        </a:lnTo>
                        <a:lnTo>
                          <a:pt x="8" y="32"/>
                        </a:lnTo>
                        <a:lnTo>
                          <a:pt x="0" y="24"/>
                        </a:lnTo>
                        <a:lnTo>
                          <a:pt x="8" y="16"/>
                        </a:lnTo>
                        <a:lnTo>
                          <a:pt x="24" y="8"/>
                        </a:lnTo>
                        <a:lnTo>
                          <a:pt x="48" y="0"/>
                        </a:lnTo>
                        <a:lnTo>
                          <a:pt x="80" y="0"/>
                        </a:lnTo>
                        <a:lnTo>
                          <a:pt x="104" y="0"/>
                        </a:lnTo>
                        <a:lnTo>
                          <a:pt x="128" y="8"/>
                        </a:lnTo>
                        <a:lnTo>
                          <a:pt x="144" y="16"/>
                        </a:lnTo>
                        <a:lnTo>
                          <a:pt x="152"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04" name="Freeform 22"/>
                  <p:cNvSpPr>
                    <a:spLocks/>
                  </p:cNvSpPr>
                  <p:nvPr/>
                </p:nvSpPr>
                <p:spPr bwMode="auto">
                  <a:xfrm>
                    <a:off x="780" y="2520"/>
                    <a:ext cx="48" cy="112"/>
                  </a:xfrm>
                  <a:custGeom>
                    <a:avLst/>
                    <a:gdLst>
                      <a:gd name="T0" fmla="*/ 24 w 48"/>
                      <a:gd name="T1" fmla="*/ 112 h 112"/>
                      <a:gd name="T2" fmla="*/ 8 w 48"/>
                      <a:gd name="T3" fmla="*/ 96 h 112"/>
                      <a:gd name="T4" fmla="*/ 0 w 48"/>
                      <a:gd name="T5" fmla="*/ 56 h 112"/>
                      <a:gd name="T6" fmla="*/ 0 w 48"/>
                      <a:gd name="T7" fmla="*/ 56 h 112"/>
                      <a:gd name="T8" fmla="*/ 8 w 48"/>
                      <a:gd name="T9" fmla="*/ 16 h 112"/>
                      <a:gd name="T10" fmla="*/ 24 w 48"/>
                      <a:gd name="T11" fmla="*/ 0 h 112"/>
                      <a:gd name="T12" fmla="*/ 24 w 48"/>
                      <a:gd name="T13" fmla="*/ 0 h 112"/>
                      <a:gd name="T14" fmla="*/ 40 w 48"/>
                      <a:gd name="T15" fmla="*/ 16 h 112"/>
                      <a:gd name="T16" fmla="*/ 48 w 48"/>
                      <a:gd name="T17" fmla="*/ 56 h 112"/>
                      <a:gd name="T18" fmla="*/ 48 w 48"/>
                      <a:gd name="T19" fmla="*/ 56 h 112"/>
                      <a:gd name="T20" fmla="*/ 40 w 48"/>
                      <a:gd name="T21" fmla="*/ 96 h 112"/>
                      <a:gd name="T22" fmla="*/ 24 w 48"/>
                      <a:gd name="T23" fmla="*/ 112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12"/>
                      <a:gd name="T38" fmla="*/ 48 w 48"/>
                      <a:gd name="T39" fmla="*/ 112 h 1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12">
                        <a:moveTo>
                          <a:pt x="24" y="112"/>
                        </a:moveTo>
                        <a:lnTo>
                          <a:pt x="8" y="96"/>
                        </a:lnTo>
                        <a:lnTo>
                          <a:pt x="0" y="56"/>
                        </a:lnTo>
                        <a:lnTo>
                          <a:pt x="8" y="16"/>
                        </a:lnTo>
                        <a:lnTo>
                          <a:pt x="24" y="0"/>
                        </a:lnTo>
                        <a:lnTo>
                          <a:pt x="40" y="16"/>
                        </a:lnTo>
                        <a:lnTo>
                          <a:pt x="48" y="56"/>
                        </a:lnTo>
                        <a:lnTo>
                          <a:pt x="40" y="96"/>
                        </a:lnTo>
                        <a:lnTo>
                          <a:pt x="24" y="11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05" name="Freeform 23"/>
                  <p:cNvSpPr>
                    <a:spLocks/>
                  </p:cNvSpPr>
                  <p:nvPr/>
                </p:nvSpPr>
                <p:spPr bwMode="auto">
                  <a:xfrm>
                    <a:off x="612" y="2304"/>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0 w 112"/>
                      <a:gd name="T15" fmla="*/ 0 h 80"/>
                      <a:gd name="T16" fmla="*/ 0 w 112"/>
                      <a:gd name="T17" fmla="*/ 0 h 80"/>
                      <a:gd name="T18" fmla="*/ 32 w 112"/>
                      <a:gd name="T19" fmla="*/ 8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0" y="0"/>
                        </a:lnTo>
                        <a:lnTo>
                          <a:pt x="32" y="8"/>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06" name="Freeform 24"/>
                  <p:cNvSpPr>
                    <a:spLocks/>
                  </p:cNvSpPr>
                  <p:nvPr/>
                </p:nvSpPr>
                <p:spPr bwMode="auto">
                  <a:xfrm>
                    <a:off x="876" y="2296"/>
                    <a:ext cx="112" cy="80"/>
                  </a:xfrm>
                  <a:custGeom>
                    <a:avLst/>
                    <a:gdLst>
                      <a:gd name="T0" fmla="*/ 8 w 112"/>
                      <a:gd name="T1" fmla="*/ 80 h 80"/>
                      <a:gd name="T2" fmla="*/ 0 w 112"/>
                      <a:gd name="T3" fmla="*/ 72 h 80"/>
                      <a:gd name="T4" fmla="*/ 8 w 112"/>
                      <a:gd name="T5" fmla="*/ 56 h 80"/>
                      <a:gd name="T6" fmla="*/ 24 w 112"/>
                      <a:gd name="T7" fmla="*/ 40 h 80"/>
                      <a:gd name="T8" fmla="*/ 40 w 112"/>
                      <a:gd name="T9" fmla="*/ 24 h 80"/>
                      <a:gd name="T10" fmla="*/ 40 w 112"/>
                      <a:gd name="T11" fmla="*/ 24 h 80"/>
                      <a:gd name="T12" fmla="*/ 80 w 112"/>
                      <a:gd name="T13" fmla="*/ 8 h 80"/>
                      <a:gd name="T14" fmla="*/ 112 w 112"/>
                      <a:gd name="T15" fmla="*/ 0 h 80"/>
                      <a:gd name="T16" fmla="*/ 112 w 112"/>
                      <a:gd name="T17" fmla="*/ 0 h 80"/>
                      <a:gd name="T18" fmla="*/ 112 w 112"/>
                      <a:gd name="T19" fmla="*/ 8 h 80"/>
                      <a:gd name="T20" fmla="*/ 112 w 112"/>
                      <a:gd name="T21" fmla="*/ 24 h 80"/>
                      <a:gd name="T22" fmla="*/ 96 w 112"/>
                      <a:gd name="T23" fmla="*/ 40 h 80"/>
                      <a:gd name="T24" fmla="*/ 80 w 112"/>
                      <a:gd name="T25" fmla="*/ 56 h 80"/>
                      <a:gd name="T26" fmla="*/ 80 w 112"/>
                      <a:gd name="T27" fmla="*/ 56 h 80"/>
                      <a:gd name="T28" fmla="*/ 32 w 112"/>
                      <a:gd name="T29" fmla="*/ 80 h 80"/>
                      <a:gd name="T30" fmla="*/ 8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8" y="80"/>
                        </a:moveTo>
                        <a:lnTo>
                          <a:pt x="0" y="72"/>
                        </a:lnTo>
                        <a:lnTo>
                          <a:pt x="8" y="56"/>
                        </a:lnTo>
                        <a:lnTo>
                          <a:pt x="24" y="40"/>
                        </a:lnTo>
                        <a:lnTo>
                          <a:pt x="40" y="24"/>
                        </a:lnTo>
                        <a:lnTo>
                          <a:pt x="80" y="8"/>
                        </a:lnTo>
                        <a:lnTo>
                          <a:pt x="112" y="0"/>
                        </a:lnTo>
                        <a:lnTo>
                          <a:pt x="112" y="8"/>
                        </a:lnTo>
                        <a:lnTo>
                          <a:pt x="112" y="24"/>
                        </a:lnTo>
                        <a:lnTo>
                          <a:pt x="96" y="40"/>
                        </a:lnTo>
                        <a:lnTo>
                          <a:pt x="80" y="56"/>
                        </a:lnTo>
                        <a:lnTo>
                          <a:pt x="32" y="80"/>
                        </a:lnTo>
                        <a:lnTo>
                          <a:pt x="8"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07" name="Freeform 25"/>
                  <p:cNvSpPr>
                    <a:spLocks/>
                  </p:cNvSpPr>
                  <p:nvPr/>
                </p:nvSpPr>
                <p:spPr bwMode="auto">
                  <a:xfrm>
                    <a:off x="916" y="2352"/>
                    <a:ext cx="136" cy="56"/>
                  </a:xfrm>
                  <a:custGeom>
                    <a:avLst/>
                    <a:gdLst>
                      <a:gd name="T0" fmla="*/ 0 w 136"/>
                      <a:gd name="T1" fmla="*/ 48 h 56"/>
                      <a:gd name="T2" fmla="*/ 0 w 136"/>
                      <a:gd name="T3" fmla="*/ 40 h 56"/>
                      <a:gd name="T4" fmla="*/ 16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8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16" y="32"/>
                        </a:lnTo>
                        <a:lnTo>
                          <a:pt x="32" y="16"/>
                        </a:lnTo>
                        <a:lnTo>
                          <a:pt x="56" y="8"/>
                        </a:lnTo>
                        <a:lnTo>
                          <a:pt x="88" y="0"/>
                        </a:lnTo>
                        <a:lnTo>
                          <a:pt x="112" y="0"/>
                        </a:lnTo>
                        <a:lnTo>
                          <a:pt x="128" y="0"/>
                        </a:lnTo>
                        <a:lnTo>
                          <a:pt x="136" y="8"/>
                        </a:lnTo>
                        <a:lnTo>
                          <a:pt x="136" y="16"/>
                        </a:lnTo>
                        <a:lnTo>
                          <a:pt x="128"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08" name="Freeform 26"/>
                  <p:cNvSpPr>
                    <a:spLocks/>
                  </p:cNvSpPr>
                  <p:nvPr/>
                </p:nvSpPr>
                <p:spPr bwMode="auto">
                  <a:xfrm>
                    <a:off x="564" y="2472"/>
                    <a:ext cx="136" cy="56"/>
                  </a:xfrm>
                  <a:custGeom>
                    <a:avLst/>
                    <a:gdLst>
                      <a:gd name="T0" fmla="*/ 0 w 136"/>
                      <a:gd name="T1" fmla="*/ 48 h 56"/>
                      <a:gd name="T2" fmla="*/ 0 w 136"/>
                      <a:gd name="T3" fmla="*/ 40 h 56"/>
                      <a:gd name="T4" fmla="*/ 8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0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8" y="32"/>
                        </a:lnTo>
                        <a:lnTo>
                          <a:pt x="32" y="16"/>
                        </a:lnTo>
                        <a:lnTo>
                          <a:pt x="56" y="8"/>
                        </a:lnTo>
                        <a:lnTo>
                          <a:pt x="88" y="0"/>
                        </a:lnTo>
                        <a:lnTo>
                          <a:pt x="112" y="0"/>
                        </a:lnTo>
                        <a:lnTo>
                          <a:pt x="128" y="0"/>
                        </a:lnTo>
                        <a:lnTo>
                          <a:pt x="136" y="8"/>
                        </a:lnTo>
                        <a:lnTo>
                          <a:pt x="136" y="16"/>
                        </a:lnTo>
                        <a:lnTo>
                          <a:pt x="120"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09" name="Freeform 27"/>
                  <p:cNvSpPr>
                    <a:spLocks/>
                  </p:cNvSpPr>
                  <p:nvPr/>
                </p:nvSpPr>
                <p:spPr bwMode="auto">
                  <a:xfrm>
                    <a:off x="628" y="2504"/>
                    <a:ext cx="112" cy="72"/>
                  </a:xfrm>
                  <a:custGeom>
                    <a:avLst/>
                    <a:gdLst>
                      <a:gd name="T0" fmla="*/ 8 w 112"/>
                      <a:gd name="T1" fmla="*/ 72 h 72"/>
                      <a:gd name="T2" fmla="*/ 0 w 112"/>
                      <a:gd name="T3" fmla="*/ 64 h 72"/>
                      <a:gd name="T4" fmla="*/ 8 w 112"/>
                      <a:gd name="T5" fmla="*/ 56 h 72"/>
                      <a:gd name="T6" fmla="*/ 16 w 112"/>
                      <a:gd name="T7" fmla="*/ 40 h 72"/>
                      <a:gd name="T8" fmla="*/ 40 w 112"/>
                      <a:gd name="T9" fmla="*/ 24 h 72"/>
                      <a:gd name="T10" fmla="*/ 40 w 112"/>
                      <a:gd name="T11" fmla="*/ 24 h 72"/>
                      <a:gd name="T12" fmla="*/ 80 w 112"/>
                      <a:gd name="T13" fmla="*/ 0 h 72"/>
                      <a:gd name="T14" fmla="*/ 112 w 112"/>
                      <a:gd name="T15" fmla="*/ 0 h 72"/>
                      <a:gd name="T16" fmla="*/ 112 w 112"/>
                      <a:gd name="T17" fmla="*/ 0 h 72"/>
                      <a:gd name="T18" fmla="*/ 112 w 112"/>
                      <a:gd name="T19" fmla="*/ 8 h 72"/>
                      <a:gd name="T20" fmla="*/ 112 w 112"/>
                      <a:gd name="T21" fmla="*/ 16 h 72"/>
                      <a:gd name="T22" fmla="*/ 96 w 112"/>
                      <a:gd name="T23" fmla="*/ 32 h 72"/>
                      <a:gd name="T24" fmla="*/ 80 w 112"/>
                      <a:gd name="T25" fmla="*/ 48 h 72"/>
                      <a:gd name="T26" fmla="*/ 80 w 112"/>
                      <a:gd name="T27" fmla="*/ 48 h 72"/>
                      <a:gd name="T28" fmla="*/ 32 w 112"/>
                      <a:gd name="T29" fmla="*/ 72 h 72"/>
                      <a:gd name="T30" fmla="*/ 8 w 112"/>
                      <a:gd name="T31" fmla="*/ 72 h 7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72"/>
                      <a:gd name="T50" fmla="*/ 112 w 112"/>
                      <a:gd name="T51" fmla="*/ 72 h 7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72">
                        <a:moveTo>
                          <a:pt x="8" y="72"/>
                        </a:moveTo>
                        <a:lnTo>
                          <a:pt x="0" y="64"/>
                        </a:lnTo>
                        <a:lnTo>
                          <a:pt x="8" y="56"/>
                        </a:lnTo>
                        <a:lnTo>
                          <a:pt x="16" y="40"/>
                        </a:lnTo>
                        <a:lnTo>
                          <a:pt x="40" y="24"/>
                        </a:lnTo>
                        <a:lnTo>
                          <a:pt x="80" y="0"/>
                        </a:lnTo>
                        <a:lnTo>
                          <a:pt x="112" y="0"/>
                        </a:lnTo>
                        <a:lnTo>
                          <a:pt x="112" y="8"/>
                        </a:lnTo>
                        <a:lnTo>
                          <a:pt x="112" y="16"/>
                        </a:lnTo>
                        <a:lnTo>
                          <a:pt x="96" y="32"/>
                        </a:lnTo>
                        <a:lnTo>
                          <a:pt x="80" y="48"/>
                        </a:lnTo>
                        <a:lnTo>
                          <a:pt x="32" y="72"/>
                        </a:lnTo>
                        <a:lnTo>
                          <a:pt x="8" y="7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10" name="Freeform 28"/>
                  <p:cNvSpPr>
                    <a:spLocks/>
                  </p:cNvSpPr>
                  <p:nvPr/>
                </p:nvSpPr>
                <p:spPr bwMode="auto">
                  <a:xfrm>
                    <a:off x="932" y="2464"/>
                    <a:ext cx="136" cy="56"/>
                  </a:xfrm>
                  <a:custGeom>
                    <a:avLst/>
                    <a:gdLst>
                      <a:gd name="T0" fmla="*/ 0 w 136"/>
                      <a:gd name="T1" fmla="*/ 8 h 56"/>
                      <a:gd name="T2" fmla="*/ 8 w 136"/>
                      <a:gd name="T3" fmla="*/ 0 h 56"/>
                      <a:gd name="T4" fmla="*/ 32 w 136"/>
                      <a:gd name="T5" fmla="*/ 0 h 56"/>
                      <a:gd name="T6" fmla="*/ 56 w 136"/>
                      <a:gd name="T7" fmla="*/ 0 h 56"/>
                      <a:gd name="T8" fmla="*/ 80 w 136"/>
                      <a:gd name="T9" fmla="*/ 8 h 56"/>
                      <a:gd name="T10" fmla="*/ 80 w 136"/>
                      <a:gd name="T11" fmla="*/ 8 h 56"/>
                      <a:gd name="T12" fmla="*/ 104 w 136"/>
                      <a:gd name="T13" fmla="*/ 16 h 56"/>
                      <a:gd name="T14" fmla="*/ 128 w 136"/>
                      <a:gd name="T15" fmla="*/ 32 h 56"/>
                      <a:gd name="T16" fmla="*/ 136 w 136"/>
                      <a:gd name="T17" fmla="*/ 40 h 56"/>
                      <a:gd name="T18" fmla="*/ 136 w 136"/>
                      <a:gd name="T19" fmla="*/ 48 h 56"/>
                      <a:gd name="T20" fmla="*/ 136 w 136"/>
                      <a:gd name="T21" fmla="*/ 48 h 56"/>
                      <a:gd name="T22" fmla="*/ 128 w 136"/>
                      <a:gd name="T23" fmla="*/ 56 h 56"/>
                      <a:gd name="T24" fmla="*/ 112 w 136"/>
                      <a:gd name="T25" fmla="*/ 56 h 56"/>
                      <a:gd name="T26" fmla="*/ 88 w 136"/>
                      <a:gd name="T27" fmla="*/ 56 h 56"/>
                      <a:gd name="T28" fmla="*/ 64 w 136"/>
                      <a:gd name="T29" fmla="*/ 48 h 56"/>
                      <a:gd name="T30" fmla="*/ 64 w 136"/>
                      <a:gd name="T31" fmla="*/ 48 h 56"/>
                      <a:gd name="T32" fmla="*/ 32 w 136"/>
                      <a:gd name="T33" fmla="*/ 40 h 56"/>
                      <a:gd name="T34" fmla="*/ 16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32" y="0"/>
                        </a:lnTo>
                        <a:lnTo>
                          <a:pt x="56" y="0"/>
                        </a:lnTo>
                        <a:lnTo>
                          <a:pt x="80" y="8"/>
                        </a:lnTo>
                        <a:lnTo>
                          <a:pt x="104" y="16"/>
                        </a:lnTo>
                        <a:lnTo>
                          <a:pt x="128" y="32"/>
                        </a:lnTo>
                        <a:lnTo>
                          <a:pt x="136" y="40"/>
                        </a:lnTo>
                        <a:lnTo>
                          <a:pt x="136" y="48"/>
                        </a:lnTo>
                        <a:lnTo>
                          <a:pt x="128" y="56"/>
                        </a:lnTo>
                        <a:lnTo>
                          <a:pt x="112" y="56"/>
                        </a:lnTo>
                        <a:lnTo>
                          <a:pt x="88" y="56"/>
                        </a:lnTo>
                        <a:lnTo>
                          <a:pt x="64" y="48"/>
                        </a:lnTo>
                        <a:lnTo>
                          <a:pt x="32" y="40"/>
                        </a:lnTo>
                        <a:lnTo>
                          <a:pt x="16"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11" name="Freeform 29"/>
                  <p:cNvSpPr>
                    <a:spLocks/>
                  </p:cNvSpPr>
                  <p:nvPr/>
                </p:nvSpPr>
                <p:spPr bwMode="auto">
                  <a:xfrm>
                    <a:off x="564" y="2360"/>
                    <a:ext cx="136" cy="56"/>
                  </a:xfrm>
                  <a:custGeom>
                    <a:avLst/>
                    <a:gdLst>
                      <a:gd name="T0" fmla="*/ 0 w 136"/>
                      <a:gd name="T1" fmla="*/ 8 h 56"/>
                      <a:gd name="T2" fmla="*/ 8 w 136"/>
                      <a:gd name="T3" fmla="*/ 0 h 56"/>
                      <a:gd name="T4" fmla="*/ 24 w 136"/>
                      <a:gd name="T5" fmla="*/ 0 h 56"/>
                      <a:gd name="T6" fmla="*/ 48 w 136"/>
                      <a:gd name="T7" fmla="*/ 0 h 56"/>
                      <a:gd name="T8" fmla="*/ 80 w 136"/>
                      <a:gd name="T9" fmla="*/ 8 h 56"/>
                      <a:gd name="T10" fmla="*/ 80 w 136"/>
                      <a:gd name="T11" fmla="*/ 8 h 56"/>
                      <a:gd name="T12" fmla="*/ 104 w 136"/>
                      <a:gd name="T13" fmla="*/ 16 h 56"/>
                      <a:gd name="T14" fmla="*/ 120 w 136"/>
                      <a:gd name="T15" fmla="*/ 24 h 56"/>
                      <a:gd name="T16" fmla="*/ 136 w 136"/>
                      <a:gd name="T17" fmla="*/ 40 h 56"/>
                      <a:gd name="T18" fmla="*/ 136 w 136"/>
                      <a:gd name="T19" fmla="*/ 48 h 56"/>
                      <a:gd name="T20" fmla="*/ 136 w 136"/>
                      <a:gd name="T21" fmla="*/ 48 h 56"/>
                      <a:gd name="T22" fmla="*/ 128 w 136"/>
                      <a:gd name="T23" fmla="*/ 48 h 56"/>
                      <a:gd name="T24" fmla="*/ 112 w 136"/>
                      <a:gd name="T25" fmla="*/ 56 h 56"/>
                      <a:gd name="T26" fmla="*/ 88 w 136"/>
                      <a:gd name="T27" fmla="*/ 48 h 56"/>
                      <a:gd name="T28" fmla="*/ 56 w 136"/>
                      <a:gd name="T29" fmla="*/ 40 h 56"/>
                      <a:gd name="T30" fmla="*/ 56 w 136"/>
                      <a:gd name="T31" fmla="*/ 40 h 56"/>
                      <a:gd name="T32" fmla="*/ 32 w 136"/>
                      <a:gd name="T33" fmla="*/ 32 h 56"/>
                      <a:gd name="T34" fmla="*/ 8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24" y="0"/>
                        </a:lnTo>
                        <a:lnTo>
                          <a:pt x="48" y="0"/>
                        </a:lnTo>
                        <a:lnTo>
                          <a:pt x="80" y="8"/>
                        </a:lnTo>
                        <a:lnTo>
                          <a:pt x="104" y="16"/>
                        </a:lnTo>
                        <a:lnTo>
                          <a:pt x="120" y="24"/>
                        </a:lnTo>
                        <a:lnTo>
                          <a:pt x="136" y="40"/>
                        </a:lnTo>
                        <a:lnTo>
                          <a:pt x="136" y="48"/>
                        </a:lnTo>
                        <a:lnTo>
                          <a:pt x="128" y="48"/>
                        </a:lnTo>
                        <a:lnTo>
                          <a:pt x="112" y="56"/>
                        </a:lnTo>
                        <a:lnTo>
                          <a:pt x="88" y="48"/>
                        </a:lnTo>
                        <a:lnTo>
                          <a:pt x="56" y="40"/>
                        </a:lnTo>
                        <a:lnTo>
                          <a:pt x="32" y="32"/>
                        </a:lnTo>
                        <a:lnTo>
                          <a:pt x="8"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12" name="Freeform 30"/>
                  <p:cNvSpPr>
                    <a:spLocks/>
                  </p:cNvSpPr>
                  <p:nvPr/>
                </p:nvSpPr>
                <p:spPr bwMode="auto">
                  <a:xfrm>
                    <a:off x="692" y="2256"/>
                    <a:ext cx="72" cy="104"/>
                  </a:xfrm>
                  <a:custGeom>
                    <a:avLst/>
                    <a:gdLst>
                      <a:gd name="T0" fmla="*/ 8 w 72"/>
                      <a:gd name="T1" fmla="*/ 0 h 104"/>
                      <a:gd name="T2" fmla="*/ 32 w 72"/>
                      <a:gd name="T3" fmla="*/ 8 h 104"/>
                      <a:gd name="T4" fmla="*/ 64 w 72"/>
                      <a:gd name="T5" fmla="*/ 48 h 104"/>
                      <a:gd name="T6" fmla="*/ 64 w 72"/>
                      <a:gd name="T7" fmla="*/ 48 h 104"/>
                      <a:gd name="T8" fmla="*/ 72 w 72"/>
                      <a:gd name="T9" fmla="*/ 80 h 104"/>
                      <a:gd name="T10" fmla="*/ 64 w 72"/>
                      <a:gd name="T11" fmla="*/ 104 h 104"/>
                      <a:gd name="T12" fmla="*/ 64 w 72"/>
                      <a:gd name="T13" fmla="*/ 104 h 104"/>
                      <a:gd name="T14" fmla="*/ 40 w 72"/>
                      <a:gd name="T15" fmla="*/ 96 h 104"/>
                      <a:gd name="T16" fmla="*/ 16 w 72"/>
                      <a:gd name="T17" fmla="*/ 56 h 104"/>
                      <a:gd name="T18" fmla="*/ 16 w 72"/>
                      <a:gd name="T19" fmla="*/ 56 h 104"/>
                      <a:gd name="T20" fmla="*/ 0 w 72"/>
                      <a:gd name="T21" fmla="*/ 24 h 104"/>
                      <a:gd name="T22" fmla="*/ 8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8" y="0"/>
                        </a:moveTo>
                        <a:lnTo>
                          <a:pt x="32" y="8"/>
                        </a:lnTo>
                        <a:lnTo>
                          <a:pt x="64" y="48"/>
                        </a:lnTo>
                        <a:lnTo>
                          <a:pt x="72" y="80"/>
                        </a:lnTo>
                        <a:lnTo>
                          <a:pt x="64" y="104"/>
                        </a:lnTo>
                        <a:lnTo>
                          <a:pt x="40" y="96"/>
                        </a:lnTo>
                        <a:lnTo>
                          <a:pt x="16" y="56"/>
                        </a:lnTo>
                        <a:lnTo>
                          <a:pt x="0" y="24"/>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13" name="Freeform 31"/>
                  <p:cNvSpPr>
                    <a:spLocks/>
                  </p:cNvSpPr>
                  <p:nvPr/>
                </p:nvSpPr>
                <p:spPr bwMode="auto">
                  <a:xfrm>
                    <a:off x="852" y="2520"/>
                    <a:ext cx="72" cy="96"/>
                  </a:xfrm>
                  <a:custGeom>
                    <a:avLst/>
                    <a:gdLst>
                      <a:gd name="T0" fmla="*/ 8 w 72"/>
                      <a:gd name="T1" fmla="*/ 0 h 96"/>
                      <a:gd name="T2" fmla="*/ 32 w 72"/>
                      <a:gd name="T3" fmla="*/ 8 h 96"/>
                      <a:gd name="T4" fmla="*/ 56 w 72"/>
                      <a:gd name="T5" fmla="*/ 40 h 96"/>
                      <a:gd name="T6" fmla="*/ 56 w 72"/>
                      <a:gd name="T7" fmla="*/ 40 h 96"/>
                      <a:gd name="T8" fmla="*/ 72 w 72"/>
                      <a:gd name="T9" fmla="*/ 80 h 96"/>
                      <a:gd name="T10" fmla="*/ 64 w 72"/>
                      <a:gd name="T11" fmla="*/ 96 h 96"/>
                      <a:gd name="T12" fmla="*/ 64 w 72"/>
                      <a:gd name="T13" fmla="*/ 96 h 96"/>
                      <a:gd name="T14" fmla="*/ 40 w 72"/>
                      <a:gd name="T15" fmla="*/ 88 h 96"/>
                      <a:gd name="T16" fmla="*/ 8 w 72"/>
                      <a:gd name="T17" fmla="*/ 56 h 96"/>
                      <a:gd name="T18" fmla="*/ 8 w 72"/>
                      <a:gd name="T19" fmla="*/ 56 h 96"/>
                      <a:gd name="T20" fmla="*/ 0 w 72"/>
                      <a:gd name="T21" fmla="*/ 16 h 96"/>
                      <a:gd name="T22" fmla="*/ 8 w 72"/>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96"/>
                      <a:gd name="T38" fmla="*/ 72 w 72"/>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96">
                        <a:moveTo>
                          <a:pt x="8" y="0"/>
                        </a:moveTo>
                        <a:lnTo>
                          <a:pt x="32" y="8"/>
                        </a:lnTo>
                        <a:lnTo>
                          <a:pt x="56" y="40"/>
                        </a:lnTo>
                        <a:lnTo>
                          <a:pt x="72" y="80"/>
                        </a:lnTo>
                        <a:lnTo>
                          <a:pt x="64" y="96"/>
                        </a:lnTo>
                        <a:lnTo>
                          <a:pt x="40" y="88"/>
                        </a:lnTo>
                        <a:lnTo>
                          <a:pt x="8" y="56"/>
                        </a:lnTo>
                        <a:lnTo>
                          <a:pt x="0" y="16"/>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14" name="Freeform 32"/>
                  <p:cNvSpPr>
                    <a:spLocks/>
                  </p:cNvSpPr>
                  <p:nvPr/>
                </p:nvSpPr>
                <p:spPr bwMode="auto">
                  <a:xfrm>
                    <a:off x="844" y="2256"/>
                    <a:ext cx="72" cy="104"/>
                  </a:xfrm>
                  <a:custGeom>
                    <a:avLst/>
                    <a:gdLst>
                      <a:gd name="T0" fmla="*/ 64 w 72"/>
                      <a:gd name="T1" fmla="*/ 0 h 104"/>
                      <a:gd name="T2" fmla="*/ 72 w 72"/>
                      <a:gd name="T3" fmla="*/ 24 h 104"/>
                      <a:gd name="T4" fmla="*/ 56 w 72"/>
                      <a:gd name="T5" fmla="*/ 56 h 104"/>
                      <a:gd name="T6" fmla="*/ 56 w 72"/>
                      <a:gd name="T7" fmla="*/ 56 h 104"/>
                      <a:gd name="T8" fmla="*/ 32 w 72"/>
                      <a:gd name="T9" fmla="*/ 88 h 104"/>
                      <a:gd name="T10" fmla="*/ 8 w 72"/>
                      <a:gd name="T11" fmla="*/ 104 h 104"/>
                      <a:gd name="T12" fmla="*/ 8 w 72"/>
                      <a:gd name="T13" fmla="*/ 104 h 104"/>
                      <a:gd name="T14" fmla="*/ 0 w 72"/>
                      <a:gd name="T15" fmla="*/ 80 h 104"/>
                      <a:gd name="T16" fmla="*/ 8 w 72"/>
                      <a:gd name="T17" fmla="*/ 40 h 104"/>
                      <a:gd name="T18" fmla="*/ 8 w 72"/>
                      <a:gd name="T19" fmla="*/ 40 h 104"/>
                      <a:gd name="T20" fmla="*/ 40 w 72"/>
                      <a:gd name="T21" fmla="*/ 8 h 104"/>
                      <a:gd name="T22" fmla="*/ 64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64" y="0"/>
                        </a:moveTo>
                        <a:lnTo>
                          <a:pt x="72" y="24"/>
                        </a:lnTo>
                        <a:lnTo>
                          <a:pt x="56" y="56"/>
                        </a:lnTo>
                        <a:lnTo>
                          <a:pt x="32" y="88"/>
                        </a:lnTo>
                        <a:lnTo>
                          <a:pt x="8" y="104"/>
                        </a:lnTo>
                        <a:lnTo>
                          <a:pt x="0" y="80"/>
                        </a:lnTo>
                        <a:lnTo>
                          <a:pt x="8"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515" name="Freeform 33"/>
                  <p:cNvSpPr>
                    <a:spLocks/>
                  </p:cNvSpPr>
                  <p:nvPr/>
                </p:nvSpPr>
                <p:spPr bwMode="auto">
                  <a:xfrm>
                    <a:off x="700" y="2520"/>
                    <a:ext cx="80" cy="96"/>
                  </a:xfrm>
                  <a:custGeom>
                    <a:avLst/>
                    <a:gdLst>
                      <a:gd name="T0" fmla="*/ 64 w 80"/>
                      <a:gd name="T1" fmla="*/ 0 h 96"/>
                      <a:gd name="T2" fmla="*/ 80 w 80"/>
                      <a:gd name="T3" fmla="*/ 16 h 96"/>
                      <a:gd name="T4" fmla="*/ 64 w 80"/>
                      <a:gd name="T5" fmla="*/ 56 h 96"/>
                      <a:gd name="T6" fmla="*/ 64 w 80"/>
                      <a:gd name="T7" fmla="*/ 56 h 96"/>
                      <a:gd name="T8" fmla="*/ 40 w 80"/>
                      <a:gd name="T9" fmla="*/ 88 h 96"/>
                      <a:gd name="T10" fmla="*/ 8 w 80"/>
                      <a:gd name="T11" fmla="*/ 96 h 96"/>
                      <a:gd name="T12" fmla="*/ 8 w 80"/>
                      <a:gd name="T13" fmla="*/ 96 h 96"/>
                      <a:gd name="T14" fmla="*/ 0 w 80"/>
                      <a:gd name="T15" fmla="*/ 80 h 96"/>
                      <a:gd name="T16" fmla="*/ 16 w 80"/>
                      <a:gd name="T17" fmla="*/ 40 h 96"/>
                      <a:gd name="T18" fmla="*/ 16 w 80"/>
                      <a:gd name="T19" fmla="*/ 40 h 96"/>
                      <a:gd name="T20" fmla="*/ 40 w 80"/>
                      <a:gd name="T21" fmla="*/ 8 h 96"/>
                      <a:gd name="T22" fmla="*/ 64 w 80"/>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0"/>
                      <a:gd name="T37" fmla="*/ 0 h 96"/>
                      <a:gd name="T38" fmla="*/ 80 w 80"/>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0" h="96">
                        <a:moveTo>
                          <a:pt x="64" y="0"/>
                        </a:moveTo>
                        <a:lnTo>
                          <a:pt x="80" y="16"/>
                        </a:lnTo>
                        <a:lnTo>
                          <a:pt x="64" y="56"/>
                        </a:lnTo>
                        <a:lnTo>
                          <a:pt x="40" y="88"/>
                        </a:lnTo>
                        <a:lnTo>
                          <a:pt x="8" y="96"/>
                        </a:lnTo>
                        <a:lnTo>
                          <a:pt x="0" y="80"/>
                        </a:lnTo>
                        <a:lnTo>
                          <a:pt x="16"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7481" name="Freeform 34"/>
                <p:cNvSpPr>
                  <a:spLocks/>
                </p:cNvSpPr>
                <p:nvPr/>
              </p:nvSpPr>
              <p:spPr bwMode="auto">
                <a:xfrm>
                  <a:off x="572" y="1295"/>
                  <a:ext cx="472" cy="334"/>
                </a:xfrm>
                <a:custGeom>
                  <a:avLst/>
                  <a:gdLst>
                    <a:gd name="T0" fmla="*/ 1 w 672"/>
                    <a:gd name="T1" fmla="*/ 2 h 424"/>
                    <a:gd name="T2" fmla="*/ 1 w 672"/>
                    <a:gd name="T3" fmla="*/ 2 h 424"/>
                    <a:gd name="T4" fmla="*/ 1 w 672"/>
                    <a:gd name="T5" fmla="*/ 2 h 424"/>
                    <a:gd name="T6" fmla="*/ 1 w 672"/>
                    <a:gd name="T7" fmla="*/ 2 h 424"/>
                    <a:gd name="T8" fmla="*/ 1 w 672"/>
                    <a:gd name="T9" fmla="*/ 2 h 424"/>
                    <a:gd name="T10" fmla="*/ 1 w 672"/>
                    <a:gd name="T11" fmla="*/ 2 h 424"/>
                    <a:gd name="T12" fmla="*/ 1 w 672"/>
                    <a:gd name="T13" fmla="*/ 2 h 424"/>
                    <a:gd name="T14" fmla="*/ 1 w 672"/>
                    <a:gd name="T15" fmla="*/ 2 h 424"/>
                    <a:gd name="T16" fmla="*/ 1 w 672"/>
                    <a:gd name="T17" fmla="*/ 2 h 424"/>
                    <a:gd name="T18" fmla="*/ 1 w 672"/>
                    <a:gd name="T19" fmla="*/ 2 h 424"/>
                    <a:gd name="T20" fmla="*/ 1 w 672"/>
                    <a:gd name="T21" fmla="*/ 2 h 424"/>
                    <a:gd name="T22" fmla="*/ 1 w 672"/>
                    <a:gd name="T23" fmla="*/ 2 h 424"/>
                    <a:gd name="T24" fmla="*/ 1 w 672"/>
                    <a:gd name="T25" fmla="*/ 2 h 424"/>
                    <a:gd name="T26" fmla="*/ 0 w 672"/>
                    <a:gd name="T27" fmla="*/ 2 h 424"/>
                    <a:gd name="T28" fmla="*/ 0 w 672"/>
                    <a:gd name="T29" fmla="*/ 2 h 424"/>
                    <a:gd name="T30" fmla="*/ 1 w 672"/>
                    <a:gd name="T31" fmla="*/ 2 h 424"/>
                    <a:gd name="T32" fmla="*/ 1 w 672"/>
                    <a:gd name="T33" fmla="*/ 2 h 424"/>
                    <a:gd name="T34" fmla="*/ 1 w 672"/>
                    <a:gd name="T35" fmla="*/ 2 h 424"/>
                    <a:gd name="T36" fmla="*/ 1 w 672"/>
                    <a:gd name="T37" fmla="*/ 2 h 424"/>
                    <a:gd name="T38" fmla="*/ 1 w 672"/>
                    <a:gd name="T39" fmla="*/ 2 h 424"/>
                    <a:gd name="T40" fmla="*/ 1 w 672"/>
                    <a:gd name="T41" fmla="*/ 0 h 424"/>
                    <a:gd name="T42" fmla="*/ 1 w 672"/>
                    <a:gd name="T43" fmla="*/ 0 h 424"/>
                    <a:gd name="T44" fmla="*/ 1 w 672"/>
                    <a:gd name="T45" fmla="*/ 2 h 424"/>
                    <a:gd name="T46" fmla="*/ 1 w 672"/>
                    <a:gd name="T47" fmla="*/ 2 h 424"/>
                    <a:gd name="T48" fmla="*/ 1 w 672"/>
                    <a:gd name="T49" fmla="*/ 2 h 424"/>
                    <a:gd name="T50" fmla="*/ 1 w 672"/>
                    <a:gd name="T51" fmla="*/ 2 h 424"/>
                    <a:gd name="T52" fmla="*/ 1 w 672"/>
                    <a:gd name="T53" fmla="*/ 2 h 424"/>
                    <a:gd name="T54" fmla="*/ 1 w 672"/>
                    <a:gd name="T55" fmla="*/ 2 h 42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2"/>
                    <a:gd name="T85" fmla="*/ 0 h 424"/>
                    <a:gd name="T86" fmla="*/ 672 w 672"/>
                    <a:gd name="T87" fmla="*/ 424 h 42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2" h="424">
                      <a:moveTo>
                        <a:pt x="672" y="216"/>
                      </a:moveTo>
                      <a:lnTo>
                        <a:pt x="664" y="256"/>
                      </a:lnTo>
                      <a:lnTo>
                        <a:pt x="648" y="296"/>
                      </a:lnTo>
                      <a:lnTo>
                        <a:pt x="616" y="328"/>
                      </a:lnTo>
                      <a:lnTo>
                        <a:pt x="576" y="360"/>
                      </a:lnTo>
                      <a:lnTo>
                        <a:pt x="464" y="408"/>
                      </a:lnTo>
                      <a:lnTo>
                        <a:pt x="336" y="424"/>
                      </a:lnTo>
                      <a:lnTo>
                        <a:pt x="208" y="408"/>
                      </a:lnTo>
                      <a:lnTo>
                        <a:pt x="96" y="360"/>
                      </a:lnTo>
                      <a:lnTo>
                        <a:pt x="56" y="328"/>
                      </a:lnTo>
                      <a:lnTo>
                        <a:pt x="24" y="296"/>
                      </a:lnTo>
                      <a:lnTo>
                        <a:pt x="8" y="256"/>
                      </a:lnTo>
                      <a:lnTo>
                        <a:pt x="0" y="216"/>
                      </a:lnTo>
                      <a:lnTo>
                        <a:pt x="8" y="168"/>
                      </a:lnTo>
                      <a:lnTo>
                        <a:pt x="24" y="128"/>
                      </a:lnTo>
                      <a:lnTo>
                        <a:pt x="56" y="96"/>
                      </a:lnTo>
                      <a:lnTo>
                        <a:pt x="96" y="64"/>
                      </a:lnTo>
                      <a:lnTo>
                        <a:pt x="208" y="16"/>
                      </a:lnTo>
                      <a:lnTo>
                        <a:pt x="336" y="0"/>
                      </a:lnTo>
                      <a:lnTo>
                        <a:pt x="464" y="16"/>
                      </a:lnTo>
                      <a:lnTo>
                        <a:pt x="576" y="64"/>
                      </a:lnTo>
                      <a:lnTo>
                        <a:pt x="616" y="96"/>
                      </a:lnTo>
                      <a:lnTo>
                        <a:pt x="648" y="128"/>
                      </a:lnTo>
                      <a:lnTo>
                        <a:pt x="664" y="168"/>
                      </a:lnTo>
                      <a:lnTo>
                        <a:pt x="672" y="216"/>
                      </a:lnTo>
                      <a:close/>
                    </a:path>
                  </a:pathLst>
                </a:custGeom>
                <a:gradFill rotWithShape="0">
                  <a:gsLst>
                    <a:gs pos="0">
                      <a:srgbClr val="B3B3B3"/>
                    </a:gs>
                    <a:gs pos="100000">
                      <a:srgbClr val="808080"/>
                    </a:gs>
                  </a:gsLst>
                  <a:path path="rect">
                    <a:fillToRect l="50000" t="50000" r="50000" b="50000"/>
                  </a:path>
                </a:gradFill>
                <a:ln w="3175">
                  <a:solidFill>
                    <a:srgbClr val="808080"/>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8" name="Group 35"/>
                <p:cNvGrpSpPr>
                  <a:grpSpLocks/>
                </p:cNvGrpSpPr>
                <p:nvPr/>
              </p:nvGrpSpPr>
              <p:grpSpPr bwMode="auto">
                <a:xfrm>
                  <a:off x="632" y="1338"/>
                  <a:ext cx="352" cy="248"/>
                  <a:chOff x="636" y="2320"/>
                  <a:chExt cx="352" cy="248"/>
                </a:xfrm>
              </p:grpSpPr>
              <p:sp>
                <p:nvSpPr>
                  <p:cNvPr id="37483" name="Freeform 36"/>
                  <p:cNvSpPr>
                    <a:spLocks/>
                  </p:cNvSpPr>
                  <p:nvPr/>
                </p:nvSpPr>
                <p:spPr bwMode="auto">
                  <a:xfrm>
                    <a:off x="788" y="2424"/>
                    <a:ext cx="32" cy="16"/>
                  </a:xfrm>
                  <a:custGeom>
                    <a:avLst/>
                    <a:gdLst>
                      <a:gd name="T0" fmla="*/ 32 w 32"/>
                      <a:gd name="T1" fmla="*/ 8 h 16"/>
                      <a:gd name="T2" fmla="*/ 32 w 32"/>
                      <a:gd name="T3" fmla="*/ 16 h 16"/>
                      <a:gd name="T4" fmla="*/ 16 w 32"/>
                      <a:gd name="T5" fmla="*/ 16 h 16"/>
                      <a:gd name="T6" fmla="*/ 16 w 32"/>
                      <a:gd name="T7" fmla="*/ 16 h 16"/>
                      <a:gd name="T8" fmla="*/ 8 w 32"/>
                      <a:gd name="T9" fmla="*/ 16 h 16"/>
                      <a:gd name="T10" fmla="*/ 0 w 32"/>
                      <a:gd name="T11" fmla="*/ 8 h 16"/>
                      <a:gd name="T12" fmla="*/ 0 w 32"/>
                      <a:gd name="T13" fmla="*/ 8 h 16"/>
                      <a:gd name="T14" fmla="*/ 8 w 32"/>
                      <a:gd name="T15" fmla="*/ 0 h 16"/>
                      <a:gd name="T16" fmla="*/ 16 w 32"/>
                      <a:gd name="T17" fmla="*/ 0 h 16"/>
                      <a:gd name="T18" fmla="*/ 16 w 32"/>
                      <a:gd name="T19" fmla="*/ 0 h 16"/>
                      <a:gd name="T20" fmla="*/ 32 w 32"/>
                      <a:gd name="T21" fmla="*/ 0 h 16"/>
                      <a:gd name="T22" fmla="*/ 32 w 32"/>
                      <a:gd name="T23" fmla="*/ 8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16"/>
                      <a:gd name="T38" fmla="*/ 32 w 32"/>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16">
                        <a:moveTo>
                          <a:pt x="32" y="8"/>
                        </a:moveTo>
                        <a:lnTo>
                          <a:pt x="32" y="16"/>
                        </a:lnTo>
                        <a:lnTo>
                          <a:pt x="16" y="16"/>
                        </a:lnTo>
                        <a:lnTo>
                          <a:pt x="8" y="16"/>
                        </a:lnTo>
                        <a:lnTo>
                          <a:pt x="0" y="8"/>
                        </a:lnTo>
                        <a:lnTo>
                          <a:pt x="8" y="0"/>
                        </a:lnTo>
                        <a:lnTo>
                          <a:pt x="16" y="0"/>
                        </a:lnTo>
                        <a:lnTo>
                          <a:pt x="32" y="0"/>
                        </a:lnTo>
                        <a:lnTo>
                          <a:pt x="32"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84" name="Freeform 37"/>
                  <p:cNvSpPr>
                    <a:spLocks/>
                  </p:cNvSpPr>
                  <p:nvPr/>
                </p:nvSpPr>
                <p:spPr bwMode="auto">
                  <a:xfrm>
                    <a:off x="924" y="2416"/>
                    <a:ext cx="64" cy="24"/>
                  </a:xfrm>
                  <a:custGeom>
                    <a:avLst/>
                    <a:gdLst>
                      <a:gd name="T0" fmla="*/ 64 w 64"/>
                      <a:gd name="T1" fmla="*/ 16 h 24"/>
                      <a:gd name="T2" fmla="*/ 56 w 64"/>
                      <a:gd name="T3" fmla="*/ 24 h 24"/>
                      <a:gd name="T4" fmla="*/ 32 w 64"/>
                      <a:gd name="T5" fmla="*/ 24 h 24"/>
                      <a:gd name="T6" fmla="*/ 32 w 64"/>
                      <a:gd name="T7" fmla="*/ 24 h 24"/>
                      <a:gd name="T8" fmla="*/ 16 w 64"/>
                      <a:gd name="T9" fmla="*/ 24 h 24"/>
                      <a:gd name="T10" fmla="*/ 0 w 64"/>
                      <a:gd name="T11" fmla="*/ 16 h 24"/>
                      <a:gd name="T12" fmla="*/ 0 w 64"/>
                      <a:gd name="T13" fmla="*/ 16 h 24"/>
                      <a:gd name="T14" fmla="*/ 16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16" y="24"/>
                        </a:lnTo>
                        <a:lnTo>
                          <a:pt x="0" y="16"/>
                        </a:lnTo>
                        <a:lnTo>
                          <a:pt x="16"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85" name="Freeform 38"/>
                  <p:cNvSpPr>
                    <a:spLocks/>
                  </p:cNvSpPr>
                  <p:nvPr/>
                </p:nvSpPr>
                <p:spPr bwMode="auto">
                  <a:xfrm>
                    <a:off x="908" y="2512"/>
                    <a:ext cx="40" cy="32"/>
                  </a:xfrm>
                  <a:custGeom>
                    <a:avLst/>
                    <a:gdLst>
                      <a:gd name="T0" fmla="*/ 40 w 40"/>
                      <a:gd name="T1" fmla="*/ 32 h 32"/>
                      <a:gd name="T2" fmla="*/ 24 w 40"/>
                      <a:gd name="T3" fmla="*/ 32 h 32"/>
                      <a:gd name="T4" fmla="*/ 8 w 40"/>
                      <a:gd name="T5" fmla="*/ 24 h 32"/>
                      <a:gd name="T6" fmla="*/ 8 w 40"/>
                      <a:gd name="T7" fmla="*/ 24 h 32"/>
                      <a:gd name="T8" fmla="*/ 0 w 40"/>
                      <a:gd name="T9" fmla="*/ 8 h 32"/>
                      <a:gd name="T10" fmla="*/ 0 w 40"/>
                      <a:gd name="T11" fmla="*/ 0 h 32"/>
                      <a:gd name="T12" fmla="*/ 0 w 40"/>
                      <a:gd name="T13" fmla="*/ 0 h 32"/>
                      <a:gd name="T14" fmla="*/ 16 w 40"/>
                      <a:gd name="T15" fmla="*/ 0 h 32"/>
                      <a:gd name="T16" fmla="*/ 32 w 40"/>
                      <a:gd name="T17" fmla="*/ 8 h 32"/>
                      <a:gd name="T18" fmla="*/ 32 w 40"/>
                      <a:gd name="T19" fmla="*/ 8 h 32"/>
                      <a:gd name="T20" fmla="*/ 40 w 40"/>
                      <a:gd name="T21" fmla="*/ 24 h 32"/>
                      <a:gd name="T22" fmla="*/ 40 w 40"/>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32"/>
                      <a:gd name="T38" fmla="*/ 40 w 40"/>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32">
                        <a:moveTo>
                          <a:pt x="40" y="32"/>
                        </a:moveTo>
                        <a:lnTo>
                          <a:pt x="24" y="32"/>
                        </a:lnTo>
                        <a:lnTo>
                          <a:pt x="8" y="24"/>
                        </a:lnTo>
                        <a:lnTo>
                          <a:pt x="0" y="8"/>
                        </a:lnTo>
                        <a:lnTo>
                          <a:pt x="0" y="0"/>
                        </a:lnTo>
                        <a:lnTo>
                          <a:pt x="16" y="0"/>
                        </a:lnTo>
                        <a:lnTo>
                          <a:pt x="32" y="8"/>
                        </a:lnTo>
                        <a:lnTo>
                          <a:pt x="40" y="24"/>
                        </a:lnTo>
                        <a:lnTo>
                          <a:pt x="4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86" name="Freeform 39"/>
                  <p:cNvSpPr>
                    <a:spLocks/>
                  </p:cNvSpPr>
                  <p:nvPr/>
                </p:nvSpPr>
                <p:spPr bwMode="auto">
                  <a:xfrm>
                    <a:off x="780" y="2328"/>
                    <a:ext cx="32" cy="48"/>
                  </a:xfrm>
                  <a:custGeom>
                    <a:avLst/>
                    <a:gdLst>
                      <a:gd name="T0" fmla="*/ 16 w 32"/>
                      <a:gd name="T1" fmla="*/ 48 h 48"/>
                      <a:gd name="T2" fmla="*/ 8 w 32"/>
                      <a:gd name="T3" fmla="*/ 48 h 48"/>
                      <a:gd name="T4" fmla="*/ 0 w 32"/>
                      <a:gd name="T5" fmla="*/ 24 h 48"/>
                      <a:gd name="T6" fmla="*/ 0 w 32"/>
                      <a:gd name="T7" fmla="*/ 24 h 48"/>
                      <a:gd name="T8" fmla="*/ 8 w 32"/>
                      <a:gd name="T9" fmla="*/ 8 h 48"/>
                      <a:gd name="T10" fmla="*/ 16 w 32"/>
                      <a:gd name="T11" fmla="*/ 0 h 48"/>
                      <a:gd name="T12" fmla="*/ 16 w 32"/>
                      <a:gd name="T13" fmla="*/ 0 h 48"/>
                      <a:gd name="T14" fmla="*/ 24 w 32"/>
                      <a:gd name="T15" fmla="*/ 8 h 48"/>
                      <a:gd name="T16" fmla="*/ 32 w 32"/>
                      <a:gd name="T17" fmla="*/ 24 h 48"/>
                      <a:gd name="T18" fmla="*/ 32 w 32"/>
                      <a:gd name="T19" fmla="*/ 24 h 48"/>
                      <a:gd name="T20" fmla="*/ 24 w 32"/>
                      <a:gd name="T21" fmla="*/ 48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8"/>
                        </a:lnTo>
                        <a:lnTo>
                          <a:pt x="0" y="24"/>
                        </a:lnTo>
                        <a:lnTo>
                          <a:pt x="8" y="8"/>
                        </a:lnTo>
                        <a:lnTo>
                          <a:pt x="16" y="0"/>
                        </a:lnTo>
                        <a:lnTo>
                          <a:pt x="24" y="8"/>
                        </a:lnTo>
                        <a:lnTo>
                          <a:pt x="32" y="24"/>
                        </a:lnTo>
                        <a:lnTo>
                          <a:pt x="24" y="48"/>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87" name="Freeform 40"/>
                  <p:cNvSpPr>
                    <a:spLocks/>
                  </p:cNvSpPr>
                  <p:nvPr/>
                </p:nvSpPr>
                <p:spPr bwMode="auto">
                  <a:xfrm>
                    <a:off x="676" y="2432"/>
                    <a:ext cx="64" cy="24"/>
                  </a:xfrm>
                  <a:custGeom>
                    <a:avLst/>
                    <a:gdLst>
                      <a:gd name="T0" fmla="*/ 64 w 64"/>
                      <a:gd name="T1" fmla="*/ 16 h 24"/>
                      <a:gd name="T2" fmla="*/ 56 w 64"/>
                      <a:gd name="T3" fmla="*/ 24 h 24"/>
                      <a:gd name="T4" fmla="*/ 32 w 64"/>
                      <a:gd name="T5" fmla="*/ 24 h 24"/>
                      <a:gd name="T6" fmla="*/ 32 w 64"/>
                      <a:gd name="T7" fmla="*/ 24 h 24"/>
                      <a:gd name="T8" fmla="*/ 8 w 64"/>
                      <a:gd name="T9" fmla="*/ 24 h 24"/>
                      <a:gd name="T10" fmla="*/ 0 w 64"/>
                      <a:gd name="T11" fmla="*/ 16 h 24"/>
                      <a:gd name="T12" fmla="*/ 0 w 64"/>
                      <a:gd name="T13" fmla="*/ 16 h 24"/>
                      <a:gd name="T14" fmla="*/ 8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8" y="24"/>
                        </a:lnTo>
                        <a:lnTo>
                          <a:pt x="0" y="16"/>
                        </a:lnTo>
                        <a:lnTo>
                          <a:pt x="8"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88" name="Freeform 41"/>
                  <p:cNvSpPr>
                    <a:spLocks/>
                  </p:cNvSpPr>
                  <p:nvPr/>
                </p:nvSpPr>
                <p:spPr bwMode="auto">
                  <a:xfrm>
                    <a:off x="788" y="2520"/>
                    <a:ext cx="32" cy="48"/>
                  </a:xfrm>
                  <a:custGeom>
                    <a:avLst/>
                    <a:gdLst>
                      <a:gd name="T0" fmla="*/ 16 w 32"/>
                      <a:gd name="T1" fmla="*/ 48 h 48"/>
                      <a:gd name="T2" fmla="*/ 8 w 32"/>
                      <a:gd name="T3" fmla="*/ 40 h 48"/>
                      <a:gd name="T4" fmla="*/ 0 w 32"/>
                      <a:gd name="T5" fmla="*/ 24 h 48"/>
                      <a:gd name="T6" fmla="*/ 0 w 32"/>
                      <a:gd name="T7" fmla="*/ 24 h 48"/>
                      <a:gd name="T8" fmla="*/ 8 w 32"/>
                      <a:gd name="T9" fmla="*/ 8 h 48"/>
                      <a:gd name="T10" fmla="*/ 16 w 32"/>
                      <a:gd name="T11" fmla="*/ 0 h 48"/>
                      <a:gd name="T12" fmla="*/ 16 w 32"/>
                      <a:gd name="T13" fmla="*/ 0 h 48"/>
                      <a:gd name="T14" fmla="*/ 32 w 32"/>
                      <a:gd name="T15" fmla="*/ 8 h 48"/>
                      <a:gd name="T16" fmla="*/ 32 w 32"/>
                      <a:gd name="T17" fmla="*/ 24 h 48"/>
                      <a:gd name="T18" fmla="*/ 32 w 32"/>
                      <a:gd name="T19" fmla="*/ 24 h 48"/>
                      <a:gd name="T20" fmla="*/ 32 w 32"/>
                      <a:gd name="T21" fmla="*/ 40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0"/>
                        </a:lnTo>
                        <a:lnTo>
                          <a:pt x="0" y="24"/>
                        </a:lnTo>
                        <a:lnTo>
                          <a:pt x="8" y="8"/>
                        </a:lnTo>
                        <a:lnTo>
                          <a:pt x="16" y="0"/>
                        </a:lnTo>
                        <a:lnTo>
                          <a:pt x="32" y="8"/>
                        </a:lnTo>
                        <a:lnTo>
                          <a:pt x="32" y="24"/>
                        </a:lnTo>
                        <a:lnTo>
                          <a:pt x="32" y="40"/>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89" name="Freeform 42"/>
                  <p:cNvSpPr>
                    <a:spLocks/>
                  </p:cNvSpPr>
                  <p:nvPr/>
                </p:nvSpPr>
                <p:spPr bwMode="auto">
                  <a:xfrm>
                    <a:off x="660" y="2352"/>
                    <a:ext cx="48" cy="40"/>
                  </a:xfrm>
                  <a:custGeom>
                    <a:avLst/>
                    <a:gdLst>
                      <a:gd name="T0" fmla="*/ 48 w 48"/>
                      <a:gd name="T1" fmla="*/ 32 h 40"/>
                      <a:gd name="T2" fmla="*/ 32 w 48"/>
                      <a:gd name="T3" fmla="*/ 40 h 40"/>
                      <a:gd name="T4" fmla="*/ 16 w 48"/>
                      <a:gd name="T5" fmla="*/ 24 h 40"/>
                      <a:gd name="T6" fmla="*/ 16 w 48"/>
                      <a:gd name="T7" fmla="*/ 24 h 40"/>
                      <a:gd name="T8" fmla="*/ 0 w 48"/>
                      <a:gd name="T9" fmla="*/ 16 h 40"/>
                      <a:gd name="T10" fmla="*/ 0 w 48"/>
                      <a:gd name="T11" fmla="*/ 0 h 40"/>
                      <a:gd name="T12" fmla="*/ 0 w 48"/>
                      <a:gd name="T13" fmla="*/ 0 h 40"/>
                      <a:gd name="T14" fmla="*/ 16 w 48"/>
                      <a:gd name="T15" fmla="*/ 0 h 40"/>
                      <a:gd name="T16" fmla="*/ 32 w 48"/>
                      <a:gd name="T17" fmla="*/ 8 h 40"/>
                      <a:gd name="T18" fmla="*/ 32 w 48"/>
                      <a:gd name="T19" fmla="*/ 8 h 40"/>
                      <a:gd name="T20" fmla="*/ 48 w 48"/>
                      <a:gd name="T21" fmla="*/ 24 h 40"/>
                      <a:gd name="T22" fmla="*/ 48 w 48"/>
                      <a:gd name="T23" fmla="*/ 32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48" y="32"/>
                        </a:moveTo>
                        <a:lnTo>
                          <a:pt x="32" y="40"/>
                        </a:lnTo>
                        <a:lnTo>
                          <a:pt x="16" y="24"/>
                        </a:lnTo>
                        <a:lnTo>
                          <a:pt x="0" y="16"/>
                        </a:lnTo>
                        <a:lnTo>
                          <a:pt x="0" y="0"/>
                        </a:lnTo>
                        <a:lnTo>
                          <a:pt x="16" y="0"/>
                        </a:lnTo>
                        <a:lnTo>
                          <a:pt x="32" y="8"/>
                        </a:lnTo>
                        <a:lnTo>
                          <a:pt x="48" y="24"/>
                        </a:lnTo>
                        <a:lnTo>
                          <a:pt x="48"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90" name="Freeform 43"/>
                  <p:cNvSpPr>
                    <a:spLocks/>
                  </p:cNvSpPr>
                  <p:nvPr/>
                </p:nvSpPr>
                <p:spPr bwMode="auto">
                  <a:xfrm>
                    <a:off x="892" y="2344"/>
                    <a:ext cx="48" cy="32"/>
                  </a:xfrm>
                  <a:custGeom>
                    <a:avLst/>
                    <a:gdLst>
                      <a:gd name="T0" fmla="*/ 0 w 48"/>
                      <a:gd name="T1" fmla="*/ 32 h 32"/>
                      <a:gd name="T2" fmla="*/ 0 w 48"/>
                      <a:gd name="T3" fmla="*/ 24 h 32"/>
                      <a:gd name="T4" fmla="*/ 8 w 48"/>
                      <a:gd name="T5" fmla="*/ 8 h 32"/>
                      <a:gd name="T6" fmla="*/ 8 w 48"/>
                      <a:gd name="T7" fmla="*/ 8 h 32"/>
                      <a:gd name="T8" fmla="*/ 32 w 48"/>
                      <a:gd name="T9" fmla="*/ 0 h 32"/>
                      <a:gd name="T10" fmla="*/ 48 w 48"/>
                      <a:gd name="T11" fmla="*/ 0 h 32"/>
                      <a:gd name="T12" fmla="*/ 48 w 48"/>
                      <a:gd name="T13" fmla="*/ 0 h 32"/>
                      <a:gd name="T14" fmla="*/ 48 w 48"/>
                      <a:gd name="T15" fmla="*/ 8 h 32"/>
                      <a:gd name="T16" fmla="*/ 32 w 48"/>
                      <a:gd name="T17" fmla="*/ 24 h 32"/>
                      <a:gd name="T18" fmla="*/ 32 w 48"/>
                      <a:gd name="T19" fmla="*/ 24 h 32"/>
                      <a:gd name="T20" fmla="*/ 16 w 48"/>
                      <a:gd name="T21" fmla="*/ 32 h 32"/>
                      <a:gd name="T22" fmla="*/ 0 w 48"/>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32"/>
                      <a:gd name="T38" fmla="*/ 48 w 48"/>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32">
                        <a:moveTo>
                          <a:pt x="0" y="32"/>
                        </a:moveTo>
                        <a:lnTo>
                          <a:pt x="0" y="24"/>
                        </a:lnTo>
                        <a:lnTo>
                          <a:pt x="8" y="8"/>
                        </a:lnTo>
                        <a:lnTo>
                          <a:pt x="32" y="0"/>
                        </a:lnTo>
                        <a:lnTo>
                          <a:pt x="48" y="0"/>
                        </a:lnTo>
                        <a:lnTo>
                          <a:pt x="48" y="8"/>
                        </a:lnTo>
                        <a:lnTo>
                          <a:pt x="32" y="24"/>
                        </a:lnTo>
                        <a:lnTo>
                          <a:pt x="16" y="32"/>
                        </a:lnTo>
                        <a:lnTo>
                          <a:pt x="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91" name="Freeform 44"/>
                  <p:cNvSpPr>
                    <a:spLocks/>
                  </p:cNvSpPr>
                  <p:nvPr/>
                </p:nvSpPr>
                <p:spPr bwMode="auto">
                  <a:xfrm>
                    <a:off x="876" y="2400"/>
                    <a:ext cx="48" cy="24"/>
                  </a:xfrm>
                  <a:custGeom>
                    <a:avLst/>
                    <a:gdLst>
                      <a:gd name="T0" fmla="*/ 0 w 48"/>
                      <a:gd name="T1" fmla="*/ 24 h 24"/>
                      <a:gd name="T2" fmla="*/ 0 w 48"/>
                      <a:gd name="T3" fmla="*/ 8 h 24"/>
                      <a:gd name="T4" fmla="*/ 16 w 48"/>
                      <a:gd name="T5" fmla="*/ 0 h 24"/>
                      <a:gd name="T6" fmla="*/ 16 w 48"/>
                      <a:gd name="T7" fmla="*/ 0 h 24"/>
                      <a:gd name="T8" fmla="*/ 32 w 48"/>
                      <a:gd name="T9" fmla="*/ 0 h 24"/>
                      <a:gd name="T10" fmla="*/ 48 w 48"/>
                      <a:gd name="T11" fmla="*/ 8 h 24"/>
                      <a:gd name="T12" fmla="*/ 48 w 48"/>
                      <a:gd name="T13" fmla="*/ 8 h 24"/>
                      <a:gd name="T14" fmla="*/ 48 w 48"/>
                      <a:gd name="T15" fmla="*/ 16 h 24"/>
                      <a:gd name="T16" fmla="*/ 32 w 48"/>
                      <a:gd name="T17" fmla="*/ 24 h 24"/>
                      <a:gd name="T18" fmla="*/ 32 w 48"/>
                      <a:gd name="T19" fmla="*/ 24 h 24"/>
                      <a:gd name="T20" fmla="*/ 8 w 48"/>
                      <a:gd name="T21" fmla="*/ 24 h 24"/>
                      <a:gd name="T22" fmla="*/ 0 w 48"/>
                      <a:gd name="T23" fmla="*/ 24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24"/>
                        </a:moveTo>
                        <a:lnTo>
                          <a:pt x="0" y="8"/>
                        </a:lnTo>
                        <a:lnTo>
                          <a:pt x="16" y="0"/>
                        </a:lnTo>
                        <a:lnTo>
                          <a:pt x="32" y="0"/>
                        </a:lnTo>
                        <a:lnTo>
                          <a:pt x="48" y="8"/>
                        </a:lnTo>
                        <a:lnTo>
                          <a:pt x="48" y="16"/>
                        </a:lnTo>
                        <a:lnTo>
                          <a:pt x="32" y="24"/>
                        </a:lnTo>
                        <a:lnTo>
                          <a:pt x="8" y="24"/>
                        </a:lnTo>
                        <a:lnTo>
                          <a:pt x="0"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92" name="Freeform 45"/>
                  <p:cNvSpPr>
                    <a:spLocks/>
                  </p:cNvSpPr>
                  <p:nvPr/>
                </p:nvSpPr>
                <p:spPr bwMode="auto">
                  <a:xfrm>
                    <a:off x="660" y="2480"/>
                    <a:ext cx="48" cy="24"/>
                  </a:xfrm>
                  <a:custGeom>
                    <a:avLst/>
                    <a:gdLst>
                      <a:gd name="T0" fmla="*/ 0 w 48"/>
                      <a:gd name="T1" fmla="*/ 16 h 24"/>
                      <a:gd name="T2" fmla="*/ 0 w 48"/>
                      <a:gd name="T3" fmla="*/ 8 h 24"/>
                      <a:gd name="T4" fmla="*/ 16 w 48"/>
                      <a:gd name="T5" fmla="*/ 0 h 24"/>
                      <a:gd name="T6" fmla="*/ 16 w 48"/>
                      <a:gd name="T7" fmla="*/ 0 h 24"/>
                      <a:gd name="T8" fmla="*/ 40 w 48"/>
                      <a:gd name="T9" fmla="*/ 0 h 24"/>
                      <a:gd name="T10" fmla="*/ 48 w 48"/>
                      <a:gd name="T11" fmla="*/ 0 h 24"/>
                      <a:gd name="T12" fmla="*/ 48 w 48"/>
                      <a:gd name="T13" fmla="*/ 0 h 24"/>
                      <a:gd name="T14" fmla="*/ 48 w 48"/>
                      <a:gd name="T15" fmla="*/ 16 h 24"/>
                      <a:gd name="T16" fmla="*/ 32 w 48"/>
                      <a:gd name="T17" fmla="*/ 24 h 24"/>
                      <a:gd name="T18" fmla="*/ 32 w 48"/>
                      <a:gd name="T19" fmla="*/ 24 h 24"/>
                      <a:gd name="T20" fmla="*/ 8 w 48"/>
                      <a:gd name="T21" fmla="*/ 24 h 24"/>
                      <a:gd name="T22" fmla="*/ 0 w 48"/>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16"/>
                        </a:moveTo>
                        <a:lnTo>
                          <a:pt x="0" y="8"/>
                        </a:lnTo>
                        <a:lnTo>
                          <a:pt x="16" y="0"/>
                        </a:lnTo>
                        <a:lnTo>
                          <a:pt x="40" y="0"/>
                        </a:lnTo>
                        <a:lnTo>
                          <a:pt x="48" y="0"/>
                        </a:lnTo>
                        <a:lnTo>
                          <a:pt x="48" y="16"/>
                        </a:lnTo>
                        <a:lnTo>
                          <a:pt x="32" y="24"/>
                        </a:lnTo>
                        <a:lnTo>
                          <a:pt x="8" y="24"/>
                        </a:lnTo>
                        <a:lnTo>
                          <a:pt x="0"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93" name="Freeform 46"/>
                  <p:cNvSpPr>
                    <a:spLocks/>
                  </p:cNvSpPr>
                  <p:nvPr/>
                </p:nvSpPr>
                <p:spPr bwMode="auto">
                  <a:xfrm>
                    <a:off x="732" y="2456"/>
                    <a:ext cx="48" cy="40"/>
                  </a:xfrm>
                  <a:custGeom>
                    <a:avLst/>
                    <a:gdLst>
                      <a:gd name="T0" fmla="*/ 8 w 48"/>
                      <a:gd name="T1" fmla="*/ 40 h 40"/>
                      <a:gd name="T2" fmla="*/ 0 w 48"/>
                      <a:gd name="T3" fmla="*/ 24 h 40"/>
                      <a:gd name="T4" fmla="*/ 16 w 48"/>
                      <a:gd name="T5" fmla="*/ 16 h 40"/>
                      <a:gd name="T6" fmla="*/ 16 w 48"/>
                      <a:gd name="T7" fmla="*/ 16 h 40"/>
                      <a:gd name="T8" fmla="*/ 32 w 48"/>
                      <a:gd name="T9" fmla="*/ 0 h 40"/>
                      <a:gd name="T10" fmla="*/ 48 w 48"/>
                      <a:gd name="T11" fmla="*/ 8 h 40"/>
                      <a:gd name="T12" fmla="*/ 48 w 48"/>
                      <a:gd name="T13" fmla="*/ 8 h 40"/>
                      <a:gd name="T14" fmla="*/ 48 w 48"/>
                      <a:gd name="T15" fmla="*/ 16 h 40"/>
                      <a:gd name="T16" fmla="*/ 40 w 48"/>
                      <a:gd name="T17" fmla="*/ 32 h 40"/>
                      <a:gd name="T18" fmla="*/ 40 w 48"/>
                      <a:gd name="T19" fmla="*/ 32 h 40"/>
                      <a:gd name="T20" fmla="*/ 16 w 48"/>
                      <a:gd name="T21" fmla="*/ 40 h 40"/>
                      <a:gd name="T22" fmla="*/ 8 w 48"/>
                      <a:gd name="T23" fmla="*/ 4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8" y="40"/>
                        </a:moveTo>
                        <a:lnTo>
                          <a:pt x="0" y="24"/>
                        </a:lnTo>
                        <a:lnTo>
                          <a:pt x="16" y="16"/>
                        </a:lnTo>
                        <a:lnTo>
                          <a:pt x="32" y="0"/>
                        </a:lnTo>
                        <a:lnTo>
                          <a:pt x="48" y="8"/>
                        </a:lnTo>
                        <a:lnTo>
                          <a:pt x="48" y="16"/>
                        </a:lnTo>
                        <a:lnTo>
                          <a:pt x="40" y="32"/>
                        </a:lnTo>
                        <a:lnTo>
                          <a:pt x="16" y="40"/>
                        </a:lnTo>
                        <a:lnTo>
                          <a:pt x="8" y="4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94" name="Freeform 47"/>
                  <p:cNvSpPr>
                    <a:spLocks/>
                  </p:cNvSpPr>
                  <p:nvPr/>
                </p:nvSpPr>
                <p:spPr bwMode="auto">
                  <a:xfrm>
                    <a:off x="924" y="2472"/>
                    <a:ext cx="56" cy="32"/>
                  </a:xfrm>
                  <a:custGeom>
                    <a:avLst/>
                    <a:gdLst>
                      <a:gd name="T0" fmla="*/ 0 w 56"/>
                      <a:gd name="T1" fmla="*/ 8 h 32"/>
                      <a:gd name="T2" fmla="*/ 16 w 56"/>
                      <a:gd name="T3" fmla="*/ 0 h 32"/>
                      <a:gd name="T4" fmla="*/ 32 w 56"/>
                      <a:gd name="T5" fmla="*/ 8 h 32"/>
                      <a:gd name="T6" fmla="*/ 32 w 56"/>
                      <a:gd name="T7" fmla="*/ 8 h 32"/>
                      <a:gd name="T8" fmla="*/ 56 w 56"/>
                      <a:gd name="T9" fmla="*/ 16 h 32"/>
                      <a:gd name="T10" fmla="*/ 56 w 56"/>
                      <a:gd name="T11" fmla="*/ 24 h 32"/>
                      <a:gd name="T12" fmla="*/ 56 w 56"/>
                      <a:gd name="T13" fmla="*/ 24 h 32"/>
                      <a:gd name="T14" fmla="*/ 48 w 56"/>
                      <a:gd name="T15" fmla="*/ 32 h 32"/>
                      <a:gd name="T16" fmla="*/ 24 w 56"/>
                      <a:gd name="T17" fmla="*/ 24 h 32"/>
                      <a:gd name="T18" fmla="*/ 24 w 56"/>
                      <a:gd name="T19" fmla="*/ 24 h 32"/>
                      <a:gd name="T20" fmla="*/ 0 w 56"/>
                      <a:gd name="T21" fmla="*/ 16 h 32"/>
                      <a:gd name="T22" fmla="*/ 0 w 56"/>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6"/>
                      <a:gd name="T37" fmla="*/ 0 h 32"/>
                      <a:gd name="T38" fmla="*/ 56 w 56"/>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6" h="32">
                        <a:moveTo>
                          <a:pt x="0" y="8"/>
                        </a:moveTo>
                        <a:lnTo>
                          <a:pt x="16" y="0"/>
                        </a:lnTo>
                        <a:lnTo>
                          <a:pt x="32" y="8"/>
                        </a:lnTo>
                        <a:lnTo>
                          <a:pt x="56" y="16"/>
                        </a:lnTo>
                        <a:lnTo>
                          <a:pt x="56" y="24"/>
                        </a:lnTo>
                        <a:lnTo>
                          <a:pt x="48" y="32"/>
                        </a:lnTo>
                        <a:lnTo>
                          <a:pt x="24"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95" name="Freeform 48"/>
                  <p:cNvSpPr>
                    <a:spLocks/>
                  </p:cNvSpPr>
                  <p:nvPr/>
                </p:nvSpPr>
                <p:spPr bwMode="auto">
                  <a:xfrm>
                    <a:off x="636" y="2392"/>
                    <a:ext cx="64" cy="32"/>
                  </a:xfrm>
                  <a:custGeom>
                    <a:avLst/>
                    <a:gdLst>
                      <a:gd name="T0" fmla="*/ 0 w 64"/>
                      <a:gd name="T1" fmla="*/ 8 h 32"/>
                      <a:gd name="T2" fmla="*/ 16 w 64"/>
                      <a:gd name="T3" fmla="*/ 0 h 32"/>
                      <a:gd name="T4" fmla="*/ 40 w 64"/>
                      <a:gd name="T5" fmla="*/ 8 h 32"/>
                      <a:gd name="T6" fmla="*/ 40 w 64"/>
                      <a:gd name="T7" fmla="*/ 8 h 32"/>
                      <a:gd name="T8" fmla="*/ 56 w 64"/>
                      <a:gd name="T9" fmla="*/ 16 h 32"/>
                      <a:gd name="T10" fmla="*/ 64 w 64"/>
                      <a:gd name="T11" fmla="*/ 24 h 32"/>
                      <a:gd name="T12" fmla="*/ 64 w 64"/>
                      <a:gd name="T13" fmla="*/ 24 h 32"/>
                      <a:gd name="T14" fmla="*/ 48 w 64"/>
                      <a:gd name="T15" fmla="*/ 32 h 32"/>
                      <a:gd name="T16" fmla="*/ 24 w 64"/>
                      <a:gd name="T17" fmla="*/ 32 h 32"/>
                      <a:gd name="T18" fmla="*/ 24 w 64"/>
                      <a:gd name="T19" fmla="*/ 32 h 32"/>
                      <a:gd name="T20" fmla="*/ 8 w 64"/>
                      <a:gd name="T21" fmla="*/ 16 h 32"/>
                      <a:gd name="T22" fmla="*/ 0 w 64"/>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32"/>
                      <a:gd name="T38" fmla="*/ 64 w 64"/>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32">
                        <a:moveTo>
                          <a:pt x="0" y="8"/>
                        </a:moveTo>
                        <a:lnTo>
                          <a:pt x="16" y="0"/>
                        </a:lnTo>
                        <a:lnTo>
                          <a:pt x="40" y="8"/>
                        </a:lnTo>
                        <a:lnTo>
                          <a:pt x="56" y="16"/>
                        </a:lnTo>
                        <a:lnTo>
                          <a:pt x="64" y="24"/>
                        </a:lnTo>
                        <a:lnTo>
                          <a:pt x="48" y="32"/>
                        </a:lnTo>
                        <a:lnTo>
                          <a:pt x="24" y="32"/>
                        </a:lnTo>
                        <a:lnTo>
                          <a:pt x="8"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96" name="Freeform 49"/>
                  <p:cNvSpPr>
                    <a:spLocks/>
                  </p:cNvSpPr>
                  <p:nvPr/>
                </p:nvSpPr>
                <p:spPr bwMode="auto">
                  <a:xfrm>
                    <a:off x="716" y="2320"/>
                    <a:ext cx="40" cy="48"/>
                  </a:xfrm>
                  <a:custGeom>
                    <a:avLst/>
                    <a:gdLst>
                      <a:gd name="T0" fmla="*/ 8 w 40"/>
                      <a:gd name="T1" fmla="*/ 0 h 48"/>
                      <a:gd name="T2" fmla="*/ 24 w 40"/>
                      <a:gd name="T3" fmla="*/ 0 h 48"/>
                      <a:gd name="T4" fmla="*/ 32 w 40"/>
                      <a:gd name="T5" fmla="*/ 16 h 48"/>
                      <a:gd name="T6" fmla="*/ 32 w 40"/>
                      <a:gd name="T7" fmla="*/ 16 h 48"/>
                      <a:gd name="T8" fmla="*/ 40 w 40"/>
                      <a:gd name="T9" fmla="*/ 40 h 48"/>
                      <a:gd name="T10" fmla="*/ 32 w 40"/>
                      <a:gd name="T11" fmla="*/ 48 h 48"/>
                      <a:gd name="T12" fmla="*/ 32 w 40"/>
                      <a:gd name="T13" fmla="*/ 48 h 48"/>
                      <a:gd name="T14" fmla="*/ 16 w 40"/>
                      <a:gd name="T15" fmla="*/ 40 h 48"/>
                      <a:gd name="T16" fmla="*/ 8 w 40"/>
                      <a:gd name="T17" fmla="*/ 24 h 48"/>
                      <a:gd name="T18" fmla="*/ 8 w 40"/>
                      <a:gd name="T19" fmla="*/ 24 h 48"/>
                      <a:gd name="T20" fmla="*/ 0 w 40"/>
                      <a:gd name="T21" fmla="*/ 8 h 48"/>
                      <a:gd name="T22" fmla="*/ 8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8" y="0"/>
                        </a:moveTo>
                        <a:lnTo>
                          <a:pt x="24" y="0"/>
                        </a:lnTo>
                        <a:lnTo>
                          <a:pt x="32" y="16"/>
                        </a:lnTo>
                        <a:lnTo>
                          <a:pt x="40" y="40"/>
                        </a:lnTo>
                        <a:lnTo>
                          <a:pt x="32" y="48"/>
                        </a:lnTo>
                        <a:lnTo>
                          <a:pt x="16"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97" name="Freeform 50"/>
                  <p:cNvSpPr>
                    <a:spLocks/>
                  </p:cNvSpPr>
                  <p:nvPr/>
                </p:nvSpPr>
                <p:spPr bwMode="auto">
                  <a:xfrm>
                    <a:off x="820" y="2480"/>
                    <a:ext cx="40" cy="40"/>
                  </a:xfrm>
                  <a:custGeom>
                    <a:avLst/>
                    <a:gdLst>
                      <a:gd name="T0" fmla="*/ 8 w 40"/>
                      <a:gd name="T1" fmla="*/ 0 h 40"/>
                      <a:gd name="T2" fmla="*/ 24 w 40"/>
                      <a:gd name="T3" fmla="*/ 0 h 40"/>
                      <a:gd name="T4" fmla="*/ 40 w 40"/>
                      <a:gd name="T5" fmla="*/ 16 h 40"/>
                      <a:gd name="T6" fmla="*/ 40 w 40"/>
                      <a:gd name="T7" fmla="*/ 16 h 40"/>
                      <a:gd name="T8" fmla="*/ 40 w 40"/>
                      <a:gd name="T9" fmla="*/ 32 h 40"/>
                      <a:gd name="T10" fmla="*/ 32 w 40"/>
                      <a:gd name="T11" fmla="*/ 40 h 40"/>
                      <a:gd name="T12" fmla="*/ 32 w 40"/>
                      <a:gd name="T13" fmla="*/ 40 h 40"/>
                      <a:gd name="T14" fmla="*/ 24 w 40"/>
                      <a:gd name="T15" fmla="*/ 40 h 40"/>
                      <a:gd name="T16" fmla="*/ 8 w 40"/>
                      <a:gd name="T17" fmla="*/ 24 h 40"/>
                      <a:gd name="T18" fmla="*/ 8 w 40"/>
                      <a:gd name="T19" fmla="*/ 24 h 40"/>
                      <a:gd name="T20" fmla="*/ 0 w 40"/>
                      <a:gd name="T21" fmla="*/ 8 h 40"/>
                      <a:gd name="T22" fmla="*/ 8 w 40"/>
                      <a:gd name="T23" fmla="*/ 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0"/>
                      <a:gd name="T38" fmla="*/ 40 w 40"/>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0">
                        <a:moveTo>
                          <a:pt x="8" y="0"/>
                        </a:moveTo>
                        <a:lnTo>
                          <a:pt x="24" y="0"/>
                        </a:lnTo>
                        <a:lnTo>
                          <a:pt x="40" y="16"/>
                        </a:lnTo>
                        <a:lnTo>
                          <a:pt x="40" y="32"/>
                        </a:lnTo>
                        <a:lnTo>
                          <a:pt x="32" y="40"/>
                        </a:lnTo>
                        <a:lnTo>
                          <a:pt x="24"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98" name="Freeform 51"/>
                  <p:cNvSpPr>
                    <a:spLocks/>
                  </p:cNvSpPr>
                  <p:nvPr/>
                </p:nvSpPr>
                <p:spPr bwMode="auto">
                  <a:xfrm>
                    <a:off x="836" y="2320"/>
                    <a:ext cx="40" cy="48"/>
                  </a:xfrm>
                  <a:custGeom>
                    <a:avLst/>
                    <a:gdLst>
                      <a:gd name="T0" fmla="*/ 32 w 40"/>
                      <a:gd name="T1" fmla="*/ 0 h 48"/>
                      <a:gd name="T2" fmla="*/ 40 w 40"/>
                      <a:gd name="T3" fmla="*/ 8 h 48"/>
                      <a:gd name="T4" fmla="*/ 40 w 40"/>
                      <a:gd name="T5" fmla="*/ 24 h 48"/>
                      <a:gd name="T6" fmla="*/ 40 w 40"/>
                      <a:gd name="T7" fmla="*/ 24 h 48"/>
                      <a:gd name="T8" fmla="*/ 24 w 40"/>
                      <a:gd name="T9" fmla="*/ 40 h 48"/>
                      <a:gd name="T10" fmla="*/ 8 w 40"/>
                      <a:gd name="T11" fmla="*/ 48 h 48"/>
                      <a:gd name="T12" fmla="*/ 8 w 40"/>
                      <a:gd name="T13" fmla="*/ 48 h 48"/>
                      <a:gd name="T14" fmla="*/ 0 w 40"/>
                      <a:gd name="T15" fmla="*/ 32 h 48"/>
                      <a:gd name="T16" fmla="*/ 8 w 40"/>
                      <a:gd name="T17" fmla="*/ 16 h 48"/>
                      <a:gd name="T18" fmla="*/ 8 w 40"/>
                      <a:gd name="T19" fmla="*/ 16 h 48"/>
                      <a:gd name="T20" fmla="*/ 24 w 40"/>
                      <a:gd name="T21" fmla="*/ 0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40" y="24"/>
                        </a:lnTo>
                        <a:lnTo>
                          <a:pt x="24" y="40"/>
                        </a:lnTo>
                        <a:lnTo>
                          <a:pt x="8" y="48"/>
                        </a:lnTo>
                        <a:lnTo>
                          <a:pt x="0" y="32"/>
                        </a:lnTo>
                        <a:lnTo>
                          <a:pt x="8" y="16"/>
                        </a:lnTo>
                        <a:lnTo>
                          <a:pt x="24" y="0"/>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99" name="Freeform 52"/>
                  <p:cNvSpPr>
                    <a:spLocks/>
                  </p:cNvSpPr>
                  <p:nvPr/>
                </p:nvSpPr>
                <p:spPr bwMode="auto">
                  <a:xfrm>
                    <a:off x="732" y="2504"/>
                    <a:ext cx="40" cy="48"/>
                  </a:xfrm>
                  <a:custGeom>
                    <a:avLst/>
                    <a:gdLst>
                      <a:gd name="T0" fmla="*/ 32 w 40"/>
                      <a:gd name="T1" fmla="*/ 0 h 48"/>
                      <a:gd name="T2" fmla="*/ 40 w 40"/>
                      <a:gd name="T3" fmla="*/ 8 h 48"/>
                      <a:gd name="T4" fmla="*/ 32 w 40"/>
                      <a:gd name="T5" fmla="*/ 32 h 48"/>
                      <a:gd name="T6" fmla="*/ 32 w 40"/>
                      <a:gd name="T7" fmla="*/ 32 h 48"/>
                      <a:gd name="T8" fmla="*/ 24 w 40"/>
                      <a:gd name="T9" fmla="*/ 40 h 48"/>
                      <a:gd name="T10" fmla="*/ 8 w 40"/>
                      <a:gd name="T11" fmla="*/ 48 h 48"/>
                      <a:gd name="T12" fmla="*/ 8 w 40"/>
                      <a:gd name="T13" fmla="*/ 48 h 48"/>
                      <a:gd name="T14" fmla="*/ 0 w 40"/>
                      <a:gd name="T15" fmla="*/ 40 h 48"/>
                      <a:gd name="T16" fmla="*/ 8 w 40"/>
                      <a:gd name="T17" fmla="*/ 16 h 48"/>
                      <a:gd name="T18" fmla="*/ 8 w 40"/>
                      <a:gd name="T19" fmla="*/ 16 h 48"/>
                      <a:gd name="T20" fmla="*/ 16 w 40"/>
                      <a:gd name="T21" fmla="*/ 8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32" y="32"/>
                        </a:lnTo>
                        <a:lnTo>
                          <a:pt x="24" y="40"/>
                        </a:lnTo>
                        <a:lnTo>
                          <a:pt x="8" y="48"/>
                        </a:lnTo>
                        <a:lnTo>
                          <a:pt x="0" y="40"/>
                        </a:lnTo>
                        <a:lnTo>
                          <a:pt x="8" y="16"/>
                        </a:lnTo>
                        <a:lnTo>
                          <a:pt x="16" y="8"/>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sp>
          <p:nvSpPr>
            <p:cNvPr id="37476" name="Text Box 53"/>
            <p:cNvSpPr txBox="1">
              <a:spLocks noChangeArrowheads="1"/>
            </p:cNvSpPr>
            <p:nvPr/>
          </p:nvSpPr>
          <p:spPr bwMode="auto">
            <a:xfrm>
              <a:off x="1623" y="3130"/>
              <a:ext cx="868" cy="233"/>
            </a:xfrm>
            <a:prstGeom prst="rect">
              <a:avLst/>
            </a:prstGeom>
            <a:noFill/>
            <a:ln w="19050">
              <a:noFill/>
              <a:miter lim="800000"/>
              <a:headEnd/>
              <a:tailEnd/>
            </a:ln>
          </p:spPr>
          <p:txBody>
            <a:bodyPr wrap="none">
              <a:prstTxWarp prst="textNoShape">
                <a:avLst/>
              </a:prstTxWarp>
              <a:spAutoFit/>
            </a:bodyPr>
            <a:lstStyle/>
            <a:p>
              <a:r>
                <a:rPr lang="tr-TR" dirty="0">
                  <a:solidFill>
                    <a:srgbClr val="000000"/>
                  </a:solidFill>
                  <a:latin typeface="Arial"/>
                  <a:ea typeface="ＭＳ Ｐゴシック" charset="-128"/>
                  <a:cs typeface="ＭＳ Ｐゴシック" charset="-128"/>
                </a:rPr>
                <a:t>yuvarlanma</a:t>
              </a:r>
              <a:endParaRPr lang="en-US" dirty="0">
                <a:solidFill>
                  <a:srgbClr val="000000"/>
                </a:solidFill>
                <a:latin typeface="Arial"/>
                <a:ea typeface="ＭＳ Ｐゴシック" charset="-128"/>
                <a:cs typeface="ＭＳ Ｐゴシック" charset="-128"/>
              </a:endParaRPr>
            </a:p>
          </p:txBody>
        </p:sp>
      </p:grpSp>
      <p:grpSp>
        <p:nvGrpSpPr>
          <p:cNvPr id="9" name="Group 54"/>
          <p:cNvGrpSpPr>
            <a:grpSpLocks/>
          </p:cNvGrpSpPr>
          <p:nvPr/>
        </p:nvGrpSpPr>
        <p:grpSpPr bwMode="auto">
          <a:xfrm>
            <a:off x="1682751" y="5908310"/>
            <a:ext cx="8791575" cy="177800"/>
            <a:chOff x="100" y="2976"/>
            <a:chExt cx="5538" cy="112"/>
          </a:xfrm>
        </p:grpSpPr>
        <p:sp>
          <p:nvSpPr>
            <p:cNvPr id="37383" name="Line 55"/>
            <p:cNvSpPr>
              <a:spLocks noChangeShapeType="1"/>
            </p:cNvSpPr>
            <p:nvPr/>
          </p:nvSpPr>
          <p:spPr bwMode="auto">
            <a:xfrm>
              <a:off x="4276" y="3056"/>
              <a:ext cx="1148" cy="0"/>
            </a:xfrm>
            <a:prstGeom prst="line">
              <a:avLst/>
            </a:prstGeom>
            <a:noFill/>
            <a:ln w="38100">
              <a:solidFill>
                <a:schemeClr val="tx1"/>
              </a:solidFill>
              <a:round/>
              <a:headEnd/>
              <a:tailEnd type="stealth" w="med" len="lg"/>
            </a:ln>
          </p:spPr>
          <p:txBody>
            <a:bodyPr wrap="none" anchor="ctr">
              <a:prstTxWarp prst="textNoShape">
                <a:avLst/>
              </a:prstTxWarp>
            </a:bodyPr>
            <a:lstStyle/>
            <a:p>
              <a:pPr algn="l"/>
              <a:endParaRPr lang="en-US" dirty="0">
                <a:solidFill>
                  <a:srgbClr val="000000"/>
                </a:solidFill>
                <a:latin typeface="Arial"/>
              </a:endParaRPr>
            </a:p>
          </p:txBody>
        </p:sp>
        <p:sp>
          <p:nvSpPr>
            <p:cNvPr id="37384" name="Line 56"/>
            <p:cNvSpPr>
              <a:spLocks noChangeShapeType="1"/>
            </p:cNvSpPr>
            <p:nvPr/>
          </p:nvSpPr>
          <p:spPr bwMode="auto">
            <a:xfrm flipV="1">
              <a:off x="100" y="3072"/>
              <a:ext cx="5535" cy="0"/>
            </a:xfrm>
            <a:prstGeom prst="line">
              <a:avLst/>
            </a:prstGeom>
            <a:noFill/>
            <a:ln w="38100">
              <a:solidFill>
                <a:schemeClr val="tx1"/>
              </a:solidFill>
              <a:round/>
              <a:headEnd/>
              <a:tailEnd/>
            </a:ln>
          </p:spPr>
          <p:txBody>
            <a:bodyPr wrap="none" anchor="ctr">
              <a:prstTxWarp prst="textNoShape">
                <a:avLst/>
              </a:prstTxWarp>
            </a:bodyPr>
            <a:lstStyle/>
            <a:p>
              <a:pPr algn="l"/>
              <a:endParaRPr lang="en-US" dirty="0">
                <a:solidFill>
                  <a:srgbClr val="000000"/>
                </a:solidFill>
                <a:latin typeface="Arial"/>
              </a:endParaRPr>
            </a:p>
          </p:txBody>
        </p:sp>
        <p:grpSp>
          <p:nvGrpSpPr>
            <p:cNvPr id="10" name="Group 57"/>
            <p:cNvGrpSpPr>
              <a:grpSpLocks/>
            </p:cNvGrpSpPr>
            <p:nvPr/>
          </p:nvGrpSpPr>
          <p:grpSpPr bwMode="auto">
            <a:xfrm>
              <a:off x="288" y="2976"/>
              <a:ext cx="598" cy="112"/>
              <a:chOff x="290" y="1936"/>
              <a:chExt cx="598" cy="112"/>
            </a:xfrm>
          </p:grpSpPr>
          <p:sp>
            <p:nvSpPr>
              <p:cNvPr id="37466" name="Freeform 58"/>
              <p:cNvSpPr>
                <a:spLocks/>
              </p:cNvSpPr>
              <p:nvPr/>
            </p:nvSpPr>
            <p:spPr bwMode="auto">
              <a:xfrm>
                <a:off x="290" y="1968"/>
                <a:ext cx="598" cy="36"/>
              </a:xfrm>
              <a:custGeom>
                <a:avLst/>
                <a:gdLst>
                  <a:gd name="T0" fmla="*/ 0 w 598"/>
                  <a:gd name="T1" fmla="*/ 36 h 36"/>
                  <a:gd name="T2" fmla="*/ 136 w 598"/>
                  <a:gd name="T3" fmla="*/ 6 h 36"/>
                  <a:gd name="T4" fmla="*/ 224 w 598"/>
                  <a:gd name="T5" fmla="*/ 4 h 36"/>
                  <a:gd name="T6" fmla="*/ 316 w 598"/>
                  <a:gd name="T7" fmla="*/ 18 h 36"/>
                  <a:gd name="T8" fmla="*/ 408 w 598"/>
                  <a:gd name="T9" fmla="*/ 34 h 36"/>
                  <a:gd name="T10" fmla="*/ 478 w 598"/>
                  <a:gd name="T11" fmla="*/ 30 h 36"/>
                  <a:gd name="T12" fmla="*/ 598 w 598"/>
                  <a:gd name="T13" fmla="*/ 20 h 36"/>
                  <a:gd name="T14" fmla="*/ 0 60000 65536"/>
                  <a:gd name="T15" fmla="*/ 0 60000 65536"/>
                  <a:gd name="T16" fmla="*/ 0 60000 65536"/>
                  <a:gd name="T17" fmla="*/ 0 60000 65536"/>
                  <a:gd name="T18" fmla="*/ 0 60000 65536"/>
                  <a:gd name="T19" fmla="*/ 0 60000 65536"/>
                  <a:gd name="T20" fmla="*/ 0 60000 65536"/>
                  <a:gd name="T21" fmla="*/ 0 w 598"/>
                  <a:gd name="T22" fmla="*/ 0 h 36"/>
                  <a:gd name="T23" fmla="*/ 598 w 59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11" name="Group 59"/>
              <p:cNvGrpSpPr>
                <a:grpSpLocks/>
              </p:cNvGrpSpPr>
              <p:nvPr/>
            </p:nvGrpSpPr>
            <p:grpSpPr bwMode="auto">
              <a:xfrm>
                <a:off x="324" y="1936"/>
                <a:ext cx="544" cy="112"/>
                <a:chOff x="324" y="1872"/>
                <a:chExt cx="544" cy="112"/>
              </a:xfrm>
            </p:grpSpPr>
            <p:sp>
              <p:nvSpPr>
                <p:cNvPr id="37468" name="Freeform 60"/>
                <p:cNvSpPr>
                  <a:spLocks/>
                </p:cNvSpPr>
                <p:nvPr/>
              </p:nvSpPr>
              <p:spPr bwMode="auto">
                <a:xfrm>
                  <a:off x="492" y="1872"/>
                  <a:ext cx="48" cy="56"/>
                </a:xfrm>
                <a:custGeom>
                  <a:avLst/>
                  <a:gdLst>
                    <a:gd name="T0" fmla="*/ 48 w 48"/>
                    <a:gd name="T1" fmla="*/ 32 h 56"/>
                    <a:gd name="T2" fmla="*/ 40 w 48"/>
                    <a:gd name="T3" fmla="*/ 48 h 56"/>
                    <a:gd name="T4" fmla="*/ 24 w 48"/>
                    <a:gd name="T5" fmla="*/ 56 h 56"/>
                    <a:gd name="T6" fmla="*/ 24 w 48"/>
                    <a:gd name="T7" fmla="*/ 56 h 56"/>
                    <a:gd name="T8" fmla="*/ 8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8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8" y="48"/>
                      </a:lnTo>
                      <a:lnTo>
                        <a:pt x="0" y="24"/>
                      </a:lnTo>
                      <a:lnTo>
                        <a:pt x="8" y="8"/>
                      </a:lnTo>
                      <a:lnTo>
                        <a:pt x="24" y="0"/>
                      </a:lnTo>
                      <a:lnTo>
                        <a:pt x="48"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69" name="Freeform 61"/>
                <p:cNvSpPr>
                  <a:spLocks/>
                </p:cNvSpPr>
                <p:nvPr/>
              </p:nvSpPr>
              <p:spPr bwMode="auto">
                <a:xfrm>
                  <a:off x="652" y="192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70" name="Freeform 62"/>
                <p:cNvSpPr>
                  <a:spLocks/>
                </p:cNvSpPr>
                <p:nvPr/>
              </p:nvSpPr>
              <p:spPr bwMode="auto">
                <a:xfrm>
                  <a:off x="820" y="188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71" name="Freeform 63"/>
                <p:cNvSpPr>
                  <a:spLocks/>
                </p:cNvSpPr>
                <p:nvPr/>
              </p:nvSpPr>
              <p:spPr bwMode="auto">
                <a:xfrm>
                  <a:off x="412" y="1888"/>
                  <a:ext cx="48" cy="48"/>
                </a:xfrm>
                <a:custGeom>
                  <a:avLst/>
                  <a:gdLst>
                    <a:gd name="T0" fmla="*/ 48 w 48"/>
                    <a:gd name="T1" fmla="*/ 24 h 48"/>
                    <a:gd name="T2" fmla="*/ 40 w 48"/>
                    <a:gd name="T3" fmla="*/ 40 h 48"/>
                    <a:gd name="T4" fmla="*/ 16 w 48"/>
                    <a:gd name="T5" fmla="*/ 48 h 48"/>
                    <a:gd name="T6" fmla="*/ 16 w 48"/>
                    <a:gd name="T7" fmla="*/ 48 h 48"/>
                    <a:gd name="T8" fmla="*/ 0 w 48"/>
                    <a:gd name="T9" fmla="*/ 40 h 48"/>
                    <a:gd name="T10" fmla="*/ 0 w 48"/>
                    <a:gd name="T11" fmla="*/ 24 h 48"/>
                    <a:gd name="T12" fmla="*/ 0 w 48"/>
                    <a:gd name="T13" fmla="*/ 24 h 48"/>
                    <a:gd name="T14" fmla="*/ 8 w 48"/>
                    <a:gd name="T15" fmla="*/ 0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72" name="Freeform 64"/>
                <p:cNvSpPr>
                  <a:spLocks/>
                </p:cNvSpPr>
                <p:nvPr/>
              </p:nvSpPr>
              <p:spPr bwMode="auto">
                <a:xfrm>
                  <a:off x="572" y="191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73" name="Freeform 65"/>
                <p:cNvSpPr>
                  <a:spLocks/>
                </p:cNvSpPr>
                <p:nvPr/>
              </p:nvSpPr>
              <p:spPr bwMode="auto">
                <a:xfrm>
                  <a:off x="324" y="1912"/>
                  <a:ext cx="48" cy="48"/>
                </a:xfrm>
                <a:custGeom>
                  <a:avLst/>
                  <a:gdLst>
                    <a:gd name="T0" fmla="*/ 48 w 48"/>
                    <a:gd name="T1" fmla="*/ 24 h 48"/>
                    <a:gd name="T2" fmla="*/ 40 w 48"/>
                    <a:gd name="T3" fmla="*/ 40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0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74" name="Freeform 66"/>
                <p:cNvSpPr>
                  <a:spLocks/>
                </p:cNvSpPr>
                <p:nvPr/>
              </p:nvSpPr>
              <p:spPr bwMode="auto">
                <a:xfrm>
                  <a:off x="732" y="1920"/>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12" name="Group 67"/>
            <p:cNvGrpSpPr>
              <a:grpSpLocks/>
            </p:cNvGrpSpPr>
            <p:nvPr/>
          </p:nvGrpSpPr>
          <p:grpSpPr bwMode="auto">
            <a:xfrm>
              <a:off x="912" y="2976"/>
              <a:ext cx="598" cy="112"/>
              <a:chOff x="290" y="1936"/>
              <a:chExt cx="598" cy="112"/>
            </a:xfrm>
          </p:grpSpPr>
          <p:sp>
            <p:nvSpPr>
              <p:cNvPr id="37457" name="Freeform 68"/>
              <p:cNvSpPr>
                <a:spLocks/>
              </p:cNvSpPr>
              <p:nvPr/>
            </p:nvSpPr>
            <p:spPr bwMode="auto">
              <a:xfrm>
                <a:off x="290" y="1968"/>
                <a:ext cx="598" cy="36"/>
              </a:xfrm>
              <a:custGeom>
                <a:avLst/>
                <a:gdLst>
                  <a:gd name="T0" fmla="*/ 0 w 598"/>
                  <a:gd name="T1" fmla="*/ 36 h 36"/>
                  <a:gd name="T2" fmla="*/ 136 w 598"/>
                  <a:gd name="T3" fmla="*/ 6 h 36"/>
                  <a:gd name="T4" fmla="*/ 224 w 598"/>
                  <a:gd name="T5" fmla="*/ 4 h 36"/>
                  <a:gd name="T6" fmla="*/ 316 w 598"/>
                  <a:gd name="T7" fmla="*/ 18 h 36"/>
                  <a:gd name="T8" fmla="*/ 408 w 598"/>
                  <a:gd name="T9" fmla="*/ 34 h 36"/>
                  <a:gd name="T10" fmla="*/ 478 w 598"/>
                  <a:gd name="T11" fmla="*/ 30 h 36"/>
                  <a:gd name="T12" fmla="*/ 598 w 598"/>
                  <a:gd name="T13" fmla="*/ 20 h 36"/>
                  <a:gd name="T14" fmla="*/ 0 60000 65536"/>
                  <a:gd name="T15" fmla="*/ 0 60000 65536"/>
                  <a:gd name="T16" fmla="*/ 0 60000 65536"/>
                  <a:gd name="T17" fmla="*/ 0 60000 65536"/>
                  <a:gd name="T18" fmla="*/ 0 60000 65536"/>
                  <a:gd name="T19" fmla="*/ 0 60000 65536"/>
                  <a:gd name="T20" fmla="*/ 0 60000 65536"/>
                  <a:gd name="T21" fmla="*/ 0 w 598"/>
                  <a:gd name="T22" fmla="*/ 0 h 36"/>
                  <a:gd name="T23" fmla="*/ 598 w 59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13" name="Group 69"/>
              <p:cNvGrpSpPr>
                <a:grpSpLocks/>
              </p:cNvGrpSpPr>
              <p:nvPr/>
            </p:nvGrpSpPr>
            <p:grpSpPr bwMode="auto">
              <a:xfrm>
                <a:off x="324" y="1936"/>
                <a:ext cx="544" cy="112"/>
                <a:chOff x="324" y="1872"/>
                <a:chExt cx="544" cy="112"/>
              </a:xfrm>
            </p:grpSpPr>
            <p:sp>
              <p:nvSpPr>
                <p:cNvPr id="37459" name="Freeform 70"/>
                <p:cNvSpPr>
                  <a:spLocks/>
                </p:cNvSpPr>
                <p:nvPr/>
              </p:nvSpPr>
              <p:spPr bwMode="auto">
                <a:xfrm>
                  <a:off x="492" y="1872"/>
                  <a:ext cx="48" cy="56"/>
                </a:xfrm>
                <a:custGeom>
                  <a:avLst/>
                  <a:gdLst>
                    <a:gd name="T0" fmla="*/ 48 w 48"/>
                    <a:gd name="T1" fmla="*/ 32 h 56"/>
                    <a:gd name="T2" fmla="*/ 40 w 48"/>
                    <a:gd name="T3" fmla="*/ 48 h 56"/>
                    <a:gd name="T4" fmla="*/ 24 w 48"/>
                    <a:gd name="T5" fmla="*/ 56 h 56"/>
                    <a:gd name="T6" fmla="*/ 24 w 48"/>
                    <a:gd name="T7" fmla="*/ 56 h 56"/>
                    <a:gd name="T8" fmla="*/ 8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8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8" y="48"/>
                      </a:lnTo>
                      <a:lnTo>
                        <a:pt x="0" y="24"/>
                      </a:lnTo>
                      <a:lnTo>
                        <a:pt x="8" y="8"/>
                      </a:lnTo>
                      <a:lnTo>
                        <a:pt x="24" y="0"/>
                      </a:lnTo>
                      <a:lnTo>
                        <a:pt x="48"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60" name="Freeform 71"/>
                <p:cNvSpPr>
                  <a:spLocks/>
                </p:cNvSpPr>
                <p:nvPr/>
              </p:nvSpPr>
              <p:spPr bwMode="auto">
                <a:xfrm>
                  <a:off x="652" y="192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61" name="Freeform 72"/>
                <p:cNvSpPr>
                  <a:spLocks/>
                </p:cNvSpPr>
                <p:nvPr/>
              </p:nvSpPr>
              <p:spPr bwMode="auto">
                <a:xfrm>
                  <a:off x="820" y="188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62" name="Freeform 73"/>
                <p:cNvSpPr>
                  <a:spLocks/>
                </p:cNvSpPr>
                <p:nvPr/>
              </p:nvSpPr>
              <p:spPr bwMode="auto">
                <a:xfrm>
                  <a:off x="412" y="1888"/>
                  <a:ext cx="48" cy="48"/>
                </a:xfrm>
                <a:custGeom>
                  <a:avLst/>
                  <a:gdLst>
                    <a:gd name="T0" fmla="*/ 48 w 48"/>
                    <a:gd name="T1" fmla="*/ 24 h 48"/>
                    <a:gd name="T2" fmla="*/ 40 w 48"/>
                    <a:gd name="T3" fmla="*/ 40 h 48"/>
                    <a:gd name="T4" fmla="*/ 16 w 48"/>
                    <a:gd name="T5" fmla="*/ 48 h 48"/>
                    <a:gd name="T6" fmla="*/ 16 w 48"/>
                    <a:gd name="T7" fmla="*/ 48 h 48"/>
                    <a:gd name="T8" fmla="*/ 0 w 48"/>
                    <a:gd name="T9" fmla="*/ 40 h 48"/>
                    <a:gd name="T10" fmla="*/ 0 w 48"/>
                    <a:gd name="T11" fmla="*/ 24 h 48"/>
                    <a:gd name="T12" fmla="*/ 0 w 48"/>
                    <a:gd name="T13" fmla="*/ 24 h 48"/>
                    <a:gd name="T14" fmla="*/ 8 w 48"/>
                    <a:gd name="T15" fmla="*/ 0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63" name="Freeform 74"/>
                <p:cNvSpPr>
                  <a:spLocks/>
                </p:cNvSpPr>
                <p:nvPr/>
              </p:nvSpPr>
              <p:spPr bwMode="auto">
                <a:xfrm>
                  <a:off x="572" y="191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64" name="Freeform 75"/>
                <p:cNvSpPr>
                  <a:spLocks/>
                </p:cNvSpPr>
                <p:nvPr/>
              </p:nvSpPr>
              <p:spPr bwMode="auto">
                <a:xfrm>
                  <a:off x="324" y="1912"/>
                  <a:ext cx="48" cy="48"/>
                </a:xfrm>
                <a:custGeom>
                  <a:avLst/>
                  <a:gdLst>
                    <a:gd name="T0" fmla="*/ 48 w 48"/>
                    <a:gd name="T1" fmla="*/ 24 h 48"/>
                    <a:gd name="T2" fmla="*/ 40 w 48"/>
                    <a:gd name="T3" fmla="*/ 40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0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65" name="Freeform 76"/>
                <p:cNvSpPr>
                  <a:spLocks/>
                </p:cNvSpPr>
                <p:nvPr/>
              </p:nvSpPr>
              <p:spPr bwMode="auto">
                <a:xfrm>
                  <a:off x="732" y="1920"/>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14" name="Group 77"/>
            <p:cNvGrpSpPr>
              <a:grpSpLocks/>
            </p:cNvGrpSpPr>
            <p:nvPr/>
          </p:nvGrpSpPr>
          <p:grpSpPr bwMode="auto">
            <a:xfrm>
              <a:off x="1536" y="2976"/>
              <a:ext cx="598" cy="112"/>
              <a:chOff x="290" y="1936"/>
              <a:chExt cx="598" cy="112"/>
            </a:xfrm>
          </p:grpSpPr>
          <p:sp>
            <p:nvSpPr>
              <p:cNvPr id="37448" name="Freeform 78"/>
              <p:cNvSpPr>
                <a:spLocks/>
              </p:cNvSpPr>
              <p:nvPr/>
            </p:nvSpPr>
            <p:spPr bwMode="auto">
              <a:xfrm>
                <a:off x="290" y="1968"/>
                <a:ext cx="598" cy="36"/>
              </a:xfrm>
              <a:custGeom>
                <a:avLst/>
                <a:gdLst>
                  <a:gd name="T0" fmla="*/ 0 w 598"/>
                  <a:gd name="T1" fmla="*/ 36 h 36"/>
                  <a:gd name="T2" fmla="*/ 136 w 598"/>
                  <a:gd name="T3" fmla="*/ 6 h 36"/>
                  <a:gd name="T4" fmla="*/ 224 w 598"/>
                  <a:gd name="T5" fmla="*/ 4 h 36"/>
                  <a:gd name="T6" fmla="*/ 316 w 598"/>
                  <a:gd name="T7" fmla="*/ 18 h 36"/>
                  <a:gd name="T8" fmla="*/ 408 w 598"/>
                  <a:gd name="T9" fmla="*/ 34 h 36"/>
                  <a:gd name="T10" fmla="*/ 478 w 598"/>
                  <a:gd name="T11" fmla="*/ 30 h 36"/>
                  <a:gd name="T12" fmla="*/ 598 w 598"/>
                  <a:gd name="T13" fmla="*/ 20 h 36"/>
                  <a:gd name="T14" fmla="*/ 0 60000 65536"/>
                  <a:gd name="T15" fmla="*/ 0 60000 65536"/>
                  <a:gd name="T16" fmla="*/ 0 60000 65536"/>
                  <a:gd name="T17" fmla="*/ 0 60000 65536"/>
                  <a:gd name="T18" fmla="*/ 0 60000 65536"/>
                  <a:gd name="T19" fmla="*/ 0 60000 65536"/>
                  <a:gd name="T20" fmla="*/ 0 60000 65536"/>
                  <a:gd name="T21" fmla="*/ 0 w 598"/>
                  <a:gd name="T22" fmla="*/ 0 h 36"/>
                  <a:gd name="T23" fmla="*/ 598 w 59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15" name="Group 79"/>
              <p:cNvGrpSpPr>
                <a:grpSpLocks/>
              </p:cNvGrpSpPr>
              <p:nvPr/>
            </p:nvGrpSpPr>
            <p:grpSpPr bwMode="auto">
              <a:xfrm>
                <a:off x="324" y="1936"/>
                <a:ext cx="544" cy="112"/>
                <a:chOff x="324" y="1872"/>
                <a:chExt cx="544" cy="112"/>
              </a:xfrm>
            </p:grpSpPr>
            <p:sp>
              <p:nvSpPr>
                <p:cNvPr id="37450" name="Freeform 80"/>
                <p:cNvSpPr>
                  <a:spLocks/>
                </p:cNvSpPr>
                <p:nvPr/>
              </p:nvSpPr>
              <p:spPr bwMode="auto">
                <a:xfrm>
                  <a:off x="492" y="1872"/>
                  <a:ext cx="48" cy="56"/>
                </a:xfrm>
                <a:custGeom>
                  <a:avLst/>
                  <a:gdLst>
                    <a:gd name="T0" fmla="*/ 48 w 48"/>
                    <a:gd name="T1" fmla="*/ 32 h 56"/>
                    <a:gd name="T2" fmla="*/ 40 w 48"/>
                    <a:gd name="T3" fmla="*/ 48 h 56"/>
                    <a:gd name="T4" fmla="*/ 24 w 48"/>
                    <a:gd name="T5" fmla="*/ 56 h 56"/>
                    <a:gd name="T6" fmla="*/ 24 w 48"/>
                    <a:gd name="T7" fmla="*/ 56 h 56"/>
                    <a:gd name="T8" fmla="*/ 8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8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8" y="48"/>
                      </a:lnTo>
                      <a:lnTo>
                        <a:pt x="0" y="24"/>
                      </a:lnTo>
                      <a:lnTo>
                        <a:pt x="8" y="8"/>
                      </a:lnTo>
                      <a:lnTo>
                        <a:pt x="24" y="0"/>
                      </a:lnTo>
                      <a:lnTo>
                        <a:pt x="48"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51" name="Freeform 81"/>
                <p:cNvSpPr>
                  <a:spLocks/>
                </p:cNvSpPr>
                <p:nvPr/>
              </p:nvSpPr>
              <p:spPr bwMode="auto">
                <a:xfrm>
                  <a:off x="652" y="192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52" name="Freeform 82"/>
                <p:cNvSpPr>
                  <a:spLocks/>
                </p:cNvSpPr>
                <p:nvPr/>
              </p:nvSpPr>
              <p:spPr bwMode="auto">
                <a:xfrm>
                  <a:off x="820" y="188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53" name="Freeform 83"/>
                <p:cNvSpPr>
                  <a:spLocks/>
                </p:cNvSpPr>
                <p:nvPr/>
              </p:nvSpPr>
              <p:spPr bwMode="auto">
                <a:xfrm>
                  <a:off x="412" y="1888"/>
                  <a:ext cx="48" cy="48"/>
                </a:xfrm>
                <a:custGeom>
                  <a:avLst/>
                  <a:gdLst>
                    <a:gd name="T0" fmla="*/ 48 w 48"/>
                    <a:gd name="T1" fmla="*/ 24 h 48"/>
                    <a:gd name="T2" fmla="*/ 40 w 48"/>
                    <a:gd name="T3" fmla="*/ 40 h 48"/>
                    <a:gd name="T4" fmla="*/ 16 w 48"/>
                    <a:gd name="T5" fmla="*/ 48 h 48"/>
                    <a:gd name="T6" fmla="*/ 16 w 48"/>
                    <a:gd name="T7" fmla="*/ 48 h 48"/>
                    <a:gd name="T8" fmla="*/ 0 w 48"/>
                    <a:gd name="T9" fmla="*/ 40 h 48"/>
                    <a:gd name="T10" fmla="*/ 0 w 48"/>
                    <a:gd name="T11" fmla="*/ 24 h 48"/>
                    <a:gd name="T12" fmla="*/ 0 w 48"/>
                    <a:gd name="T13" fmla="*/ 24 h 48"/>
                    <a:gd name="T14" fmla="*/ 8 w 48"/>
                    <a:gd name="T15" fmla="*/ 0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54" name="Freeform 84"/>
                <p:cNvSpPr>
                  <a:spLocks/>
                </p:cNvSpPr>
                <p:nvPr/>
              </p:nvSpPr>
              <p:spPr bwMode="auto">
                <a:xfrm>
                  <a:off x="572" y="191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55" name="Freeform 85"/>
                <p:cNvSpPr>
                  <a:spLocks/>
                </p:cNvSpPr>
                <p:nvPr/>
              </p:nvSpPr>
              <p:spPr bwMode="auto">
                <a:xfrm>
                  <a:off x="324" y="1912"/>
                  <a:ext cx="48" cy="48"/>
                </a:xfrm>
                <a:custGeom>
                  <a:avLst/>
                  <a:gdLst>
                    <a:gd name="T0" fmla="*/ 48 w 48"/>
                    <a:gd name="T1" fmla="*/ 24 h 48"/>
                    <a:gd name="T2" fmla="*/ 40 w 48"/>
                    <a:gd name="T3" fmla="*/ 40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0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56" name="Freeform 86"/>
                <p:cNvSpPr>
                  <a:spLocks/>
                </p:cNvSpPr>
                <p:nvPr/>
              </p:nvSpPr>
              <p:spPr bwMode="auto">
                <a:xfrm>
                  <a:off x="732" y="1920"/>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16" name="Group 87"/>
            <p:cNvGrpSpPr>
              <a:grpSpLocks/>
            </p:cNvGrpSpPr>
            <p:nvPr/>
          </p:nvGrpSpPr>
          <p:grpSpPr bwMode="auto">
            <a:xfrm>
              <a:off x="2160" y="2976"/>
              <a:ext cx="598" cy="112"/>
              <a:chOff x="290" y="1936"/>
              <a:chExt cx="598" cy="112"/>
            </a:xfrm>
          </p:grpSpPr>
          <p:sp>
            <p:nvSpPr>
              <p:cNvPr id="37439" name="Freeform 88"/>
              <p:cNvSpPr>
                <a:spLocks/>
              </p:cNvSpPr>
              <p:nvPr/>
            </p:nvSpPr>
            <p:spPr bwMode="auto">
              <a:xfrm>
                <a:off x="290" y="1968"/>
                <a:ext cx="598" cy="36"/>
              </a:xfrm>
              <a:custGeom>
                <a:avLst/>
                <a:gdLst>
                  <a:gd name="T0" fmla="*/ 0 w 598"/>
                  <a:gd name="T1" fmla="*/ 36 h 36"/>
                  <a:gd name="T2" fmla="*/ 136 w 598"/>
                  <a:gd name="T3" fmla="*/ 6 h 36"/>
                  <a:gd name="T4" fmla="*/ 224 w 598"/>
                  <a:gd name="T5" fmla="*/ 4 h 36"/>
                  <a:gd name="T6" fmla="*/ 316 w 598"/>
                  <a:gd name="T7" fmla="*/ 18 h 36"/>
                  <a:gd name="T8" fmla="*/ 408 w 598"/>
                  <a:gd name="T9" fmla="*/ 34 h 36"/>
                  <a:gd name="T10" fmla="*/ 478 w 598"/>
                  <a:gd name="T11" fmla="*/ 30 h 36"/>
                  <a:gd name="T12" fmla="*/ 598 w 598"/>
                  <a:gd name="T13" fmla="*/ 20 h 36"/>
                  <a:gd name="T14" fmla="*/ 0 60000 65536"/>
                  <a:gd name="T15" fmla="*/ 0 60000 65536"/>
                  <a:gd name="T16" fmla="*/ 0 60000 65536"/>
                  <a:gd name="T17" fmla="*/ 0 60000 65536"/>
                  <a:gd name="T18" fmla="*/ 0 60000 65536"/>
                  <a:gd name="T19" fmla="*/ 0 60000 65536"/>
                  <a:gd name="T20" fmla="*/ 0 60000 65536"/>
                  <a:gd name="T21" fmla="*/ 0 w 598"/>
                  <a:gd name="T22" fmla="*/ 0 h 36"/>
                  <a:gd name="T23" fmla="*/ 598 w 59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17" name="Group 89"/>
              <p:cNvGrpSpPr>
                <a:grpSpLocks/>
              </p:cNvGrpSpPr>
              <p:nvPr/>
            </p:nvGrpSpPr>
            <p:grpSpPr bwMode="auto">
              <a:xfrm>
                <a:off x="324" y="1936"/>
                <a:ext cx="544" cy="112"/>
                <a:chOff x="324" y="1872"/>
                <a:chExt cx="544" cy="112"/>
              </a:xfrm>
            </p:grpSpPr>
            <p:sp>
              <p:nvSpPr>
                <p:cNvPr id="37441" name="Freeform 90"/>
                <p:cNvSpPr>
                  <a:spLocks/>
                </p:cNvSpPr>
                <p:nvPr/>
              </p:nvSpPr>
              <p:spPr bwMode="auto">
                <a:xfrm>
                  <a:off x="492" y="1872"/>
                  <a:ext cx="48" cy="56"/>
                </a:xfrm>
                <a:custGeom>
                  <a:avLst/>
                  <a:gdLst>
                    <a:gd name="T0" fmla="*/ 48 w 48"/>
                    <a:gd name="T1" fmla="*/ 32 h 56"/>
                    <a:gd name="T2" fmla="*/ 40 w 48"/>
                    <a:gd name="T3" fmla="*/ 48 h 56"/>
                    <a:gd name="T4" fmla="*/ 24 w 48"/>
                    <a:gd name="T5" fmla="*/ 56 h 56"/>
                    <a:gd name="T6" fmla="*/ 24 w 48"/>
                    <a:gd name="T7" fmla="*/ 56 h 56"/>
                    <a:gd name="T8" fmla="*/ 8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8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8" y="48"/>
                      </a:lnTo>
                      <a:lnTo>
                        <a:pt x="0" y="24"/>
                      </a:lnTo>
                      <a:lnTo>
                        <a:pt x="8" y="8"/>
                      </a:lnTo>
                      <a:lnTo>
                        <a:pt x="24" y="0"/>
                      </a:lnTo>
                      <a:lnTo>
                        <a:pt x="48"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42" name="Freeform 91"/>
                <p:cNvSpPr>
                  <a:spLocks/>
                </p:cNvSpPr>
                <p:nvPr/>
              </p:nvSpPr>
              <p:spPr bwMode="auto">
                <a:xfrm>
                  <a:off x="652" y="192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43" name="Freeform 92"/>
                <p:cNvSpPr>
                  <a:spLocks/>
                </p:cNvSpPr>
                <p:nvPr/>
              </p:nvSpPr>
              <p:spPr bwMode="auto">
                <a:xfrm>
                  <a:off x="820" y="188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44" name="Freeform 93"/>
                <p:cNvSpPr>
                  <a:spLocks/>
                </p:cNvSpPr>
                <p:nvPr/>
              </p:nvSpPr>
              <p:spPr bwMode="auto">
                <a:xfrm>
                  <a:off x="412" y="1888"/>
                  <a:ext cx="48" cy="48"/>
                </a:xfrm>
                <a:custGeom>
                  <a:avLst/>
                  <a:gdLst>
                    <a:gd name="T0" fmla="*/ 48 w 48"/>
                    <a:gd name="T1" fmla="*/ 24 h 48"/>
                    <a:gd name="T2" fmla="*/ 40 w 48"/>
                    <a:gd name="T3" fmla="*/ 40 h 48"/>
                    <a:gd name="T4" fmla="*/ 16 w 48"/>
                    <a:gd name="T5" fmla="*/ 48 h 48"/>
                    <a:gd name="T6" fmla="*/ 16 w 48"/>
                    <a:gd name="T7" fmla="*/ 48 h 48"/>
                    <a:gd name="T8" fmla="*/ 0 w 48"/>
                    <a:gd name="T9" fmla="*/ 40 h 48"/>
                    <a:gd name="T10" fmla="*/ 0 w 48"/>
                    <a:gd name="T11" fmla="*/ 24 h 48"/>
                    <a:gd name="T12" fmla="*/ 0 w 48"/>
                    <a:gd name="T13" fmla="*/ 24 h 48"/>
                    <a:gd name="T14" fmla="*/ 8 w 48"/>
                    <a:gd name="T15" fmla="*/ 0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45" name="Freeform 94"/>
                <p:cNvSpPr>
                  <a:spLocks/>
                </p:cNvSpPr>
                <p:nvPr/>
              </p:nvSpPr>
              <p:spPr bwMode="auto">
                <a:xfrm>
                  <a:off x="572" y="191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46" name="Freeform 95"/>
                <p:cNvSpPr>
                  <a:spLocks/>
                </p:cNvSpPr>
                <p:nvPr/>
              </p:nvSpPr>
              <p:spPr bwMode="auto">
                <a:xfrm>
                  <a:off x="324" y="1912"/>
                  <a:ext cx="48" cy="48"/>
                </a:xfrm>
                <a:custGeom>
                  <a:avLst/>
                  <a:gdLst>
                    <a:gd name="T0" fmla="*/ 48 w 48"/>
                    <a:gd name="T1" fmla="*/ 24 h 48"/>
                    <a:gd name="T2" fmla="*/ 40 w 48"/>
                    <a:gd name="T3" fmla="*/ 40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0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47" name="Freeform 96"/>
                <p:cNvSpPr>
                  <a:spLocks/>
                </p:cNvSpPr>
                <p:nvPr/>
              </p:nvSpPr>
              <p:spPr bwMode="auto">
                <a:xfrm>
                  <a:off x="732" y="1920"/>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18" name="Group 97"/>
            <p:cNvGrpSpPr>
              <a:grpSpLocks/>
            </p:cNvGrpSpPr>
            <p:nvPr/>
          </p:nvGrpSpPr>
          <p:grpSpPr bwMode="auto">
            <a:xfrm>
              <a:off x="2784" y="2976"/>
              <a:ext cx="598" cy="112"/>
              <a:chOff x="290" y="1936"/>
              <a:chExt cx="598" cy="112"/>
            </a:xfrm>
          </p:grpSpPr>
          <p:sp>
            <p:nvSpPr>
              <p:cNvPr id="37430" name="Freeform 98"/>
              <p:cNvSpPr>
                <a:spLocks/>
              </p:cNvSpPr>
              <p:nvPr/>
            </p:nvSpPr>
            <p:spPr bwMode="auto">
              <a:xfrm>
                <a:off x="290" y="1968"/>
                <a:ext cx="598" cy="36"/>
              </a:xfrm>
              <a:custGeom>
                <a:avLst/>
                <a:gdLst>
                  <a:gd name="T0" fmla="*/ 0 w 598"/>
                  <a:gd name="T1" fmla="*/ 36 h 36"/>
                  <a:gd name="T2" fmla="*/ 136 w 598"/>
                  <a:gd name="T3" fmla="*/ 6 h 36"/>
                  <a:gd name="T4" fmla="*/ 224 w 598"/>
                  <a:gd name="T5" fmla="*/ 4 h 36"/>
                  <a:gd name="T6" fmla="*/ 316 w 598"/>
                  <a:gd name="T7" fmla="*/ 18 h 36"/>
                  <a:gd name="T8" fmla="*/ 408 w 598"/>
                  <a:gd name="T9" fmla="*/ 34 h 36"/>
                  <a:gd name="T10" fmla="*/ 478 w 598"/>
                  <a:gd name="T11" fmla="*/ 30 h 36"/>
                  <a:gd name="T12" fmla="*/ 598 w 598"/>
                  <a:gd name="T13" fmla="*/ 20 h 36"/>
                  <a:gd name="T14" fmla="*/ 0 60000 65536"/>
                  <a:gd name="T15" fmla="*/ 0 60000 65536"/>
                  <a:gd name="T16" fmla="*/ 0 60000 65536"/>
                  <a:gd name="T17" fmla="*/ 0 60000 65536"/>
                  <a:gd name="T18" fmla="*/ 0 60000 65536"/>
                  <a:gd name="T19" fmla="*/ 0 60000 65536"/>
                  <a:gd name="T20" fmla="*/ 0 60000 65536"/>
                  <a:gd name="T21" fmla="*/ 0 w 598"/>
                  <a:gd name="T22" fmla="*/ 0 h 36"/>
                  <a:gd name="T23" fmla="*/ 598 w 59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19" name="Group 99"/>
              <p:cNvGrpSpPr>
                <a:grpSpLocks/>
              </p:cNvGrpSpPr>
              <p:nvPr/>
            </p:nvGrpSpPr>
            <p:grpSpPr bwMode="auto">
              <a:xfrm>
                <a:off x="324" y="1936"/>
                <a:ext cx="544" cy="112"/>
                <a:chOff x="324" y="1872"/>
                <a:chExt cx="544" cy="112"/>
              </a:xfrm>
            </p:grpSpPr>
            <p:sp>
              <p:nvSpPr>
                <p:cNvPr id="37432" name="Freeform 100"/>
                <p:cNvSpPr>
                  <a:spLocks/>
                </p:cNvSpPr>
                <p:nvPr/>
              </p:nvSpPr>
              <p:spPr bwMode="auto">
                <a:xfrm>
                  <a:off x="492" y="1872"/>
                  <a:ext cx="48" cy="56"/>
                </a:xfrm>
                <a:custGeom>
                  <a:avLst/>
                  <a:gdLst>
                    <a:gd name="T0" fmla="*/ 48 w 48"/>
                    <a:gd name="T1" fmla="*/ 32 h 56"/>
                    <a:gd name="T2" fmla="*/ 40 w 48"/>
                    <a:gd name="T3" fmla="*/ 48 h 56"/>
                    <a:gd name="T4" fmla="*/ 24 w 48"/>
                    <a:gd name="T5" fmla="*/ 56 h 56"/>
                    <a:gd name="T6" fmla="*/ 24 w 48"/>
                    <a:gd name="T7" fmla="*/ 56 h 56"/>
                    <a:gd name="T8" fmla="*/ 8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8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8" y="48"/>
                      </a:lnTo>
                      <a:lnTo>
                        <a:pt x="0" y="24"/>
                      </a:lnTo>
                      <a:lnTo>
                        <a:pt x="8" y="8"/>
                      </a:lnTo>
                      <a:lnTo>
                        <a:pt x="24" y="0"/>
                      </a:lnTo>
                      <a:lnTo>
                        <a:pt x="48"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33" name="Freeform 101"/>
                <p:cNvSpPr>
                  <a:spLocks/>
                </p:cNvSpPr>
                <p:nvPr/>
              </p:nvSpPr>
              <p:spPr bwMode="auto">
                <a:xfrm>
                  <a:off x="652" y="192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34" name="Freeform 102"/>
                <p:cNvSpPr>
                  <a:spLocks/>
                </p:cNvSpPr>
                <p:nvPr/>
              </p:nvSpPr>
              <p:spPr bwMode="auto">
                <a:xfrm>
                  <a:off x="820" y="188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35" name="Freeform 103"/>
                <p:cNvSpPr>
                  <a:spLocks/>
                </p:cNvSpPr>
                <p:nvPr/>
              </p:nvSpPr>
              <p:spPr bwMode="auto">
                <a:xfrm>
                  <a:off x="412" y="1888"/>
                  <a:ext cx="48" cy="48"/>
                </a:xfrm>
                <a:custGeom>
                  <a:avLst/>
                  <a:gdLst>
                    <a:gd name="T0" fmla="*/ 48 w 48"/>
                    <a:gd name="T1" fmla="*/ 24 h 48"/>
                    <a:gd name="T2" fmla="*/ 40 w 48"/>
                    <a:gd name="T3" fmla="*/ 40 h 48"/>
                    <a:gd name="T4" fmla="*/ 16 w 48"/>
                    <a:gd name="T5" fmla="*/ 48 h 48"/>
                    <a:gd name="T6" fmla="*/ 16 w 48"/>
                    <a:gd name="T7" fmla="*/ 48 h 48"/>
                    <a:gd name="T8" fmla="*/ 0 w 48"/>
                    <a:gd name="T9" fmla="*/ 40 h 48"/>
                    <a:gd name="T10" fmla="*/ 0 w 48"/>
                    <a:gd name="T11" fmla="*/ 24 h 48"/>
                    <a:gd name="T12" fmla="*/ 0 w 48"/>
                    <a:gd name="T13" fmla="*/ 24 h 48"/>
                    <a:gd name="T14" fmla="*/ 8 w 48"/>
                    <a:gd name="T15" fmla="*/ 0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36" name="Freeform 104"/>
                <p:cNvSpPr>
                  <a:spLocks/>
                </p:cNvSpPr>
                <p:nvPr/>
              </p:nvSpPr>
              <p:spPr bwMode="auto">
                <a:xfrm>
                  <a:off x="572" y="191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37" name="Freeform 105"/>
                <p:cNvSpPr>
                  <a:spLocks/>
                </p:cNvSpPr>
                <p:nvPr/>
              </p:nvSpPr>
              <p:spPr bwMode="auto">
                <a:xfrm>
                  <a:off x="324" y="1912"/>
                  <a:ext cx="48" cy="48"/>
                </a:xfrm>
                <a:custGeom>
                  <a:avLst/>
                  <a:gdLst>
                    <a:gd name="T0" fmla="*/ 48 w 48"/>
                    <a:gd name="T1" fmla="*/ 24 h 48"/>
                    <a:gd name="T2" fmla="*/ 40 w 48"/>
                    <a:gd name="T3" fmla="*/ 40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0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38" name="Freeform 106"/>
                <p:cNvSpPr>
                  <a:spLocks/>
                </p:cNvSpPr>
                <p:nvPr/>
              </p:nvSpPr>
              <p:spPr bwMode="auto">
                <a:xfrm>
                  <a:off x="732" y="1920"/>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20" name="Group 107"/>
            <p:cNvGrpSpPr>
              <a:grpSpLocks/>
            </p:cNvGrpSpPr>
            <p:nvPr/>
          </p:nvGrpSpPr>
          <p:grpSpPr bwMode="auto">
            <a:xfrm>
              <a:off x="3408" y="2976"/>
              <a:ext cx="598" cy="112"/>
              <a:chOff x="290" y="1936"/>
              <a:chExt cx="598" cy="112"/>
            </a:xfrm>
          </p:grpSpPr>
          <p:sp>
            <p:nvSpPr>
              <p:cNvPr id="37421" name="Freeform 108"/>
              <p:cNvSpPr>
                <a:spLocks/>
              </p:cNvSpPr>
              <p:nvPr/>
            </p:nvSpPr>
            <p:spPr bwMode="auto">
              <a:xfrm>
                <a:off x="290" y="1968"/>
                <a:ext cx="598" cy="36"/>
              </a:xfrm>
              <a:custGeom>
                <a:avLst/>
                <a:gdLst>
                  <a:gd name="T0" fmla="*/ 0 w 598"/>
                  <a:gd name="T1" fmla="*/ 36 h 36"/>
                  <a:gd name="T2" fmla="*/ 136 w 598"/>
                  <a:gd name="T3" fmla="*/ 6 h 36"/>
                  <a:gd name="T4" fmla="*/ 224 w 598"/>
                  <a:gd name="T5" fmla="*/ 4 h 36"/>
                  <a:gd name="T6" fmla="*/ 316 w 598"/>
                  <a:gd name="T7" fmla="*/ 18 h 36"/>
                  <a:gd name="T8" fmla="*/ 408 w 598"/>
                  <a:gd name="T9" fmla="*/ 34 h 36"/>
                  <a:gd name="T10" fmla="*/ 478 w 598"/>
                  <a:gd name="T11" fmla="*/ 30 h 36"/>
                  <a:gd name="T12" fmla="*/ 598 w 598"/>
                  <a:gd name="T13" fmla="*/ 20 h 36"/>
                  <a:gd name="T14" fmla="*/ 0 60000 65536"/>
                  <a:gd name="T15" fmla="*/ 0 60000 65536"/>
                  <a:gd name="T16" fmla="*/ 0 60000 65536"/>
                  <a:gd name="T17" fmla="*/ 0 60000 65536"/>
                  <a:gd name="T18" fmla="*/ 0 60000 65536"/>
                  <a:gd name="T19" fmla="*/ 0 60000 65536"/>
                  <a:gd name="T20" fmla="*/ 0 60000 65536"/>
                  <a:gd name="T21" fmla="*/ 0 w 598"/>
                  <a:gd name="T22" fmla="*/ 0 h 36"/>
                  <a:gd name="T23" fmla="*/ 598 w 59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21" name="Group 109"/>
              <p:cNvGrpSpPr>
                <a:grpSpLocks/>
              </p:cNvGrpSpPr>
              <p:nvPr/>
            </p:nvGrpSpPr>
            <p:grpSpPr bwMode="auto">
              <a:xfrm>
                <a:off x="324" y="1936"/>
                <a:ext cx="544" cy="112"/>
                <a:chOff x="324" y="1872"/>
                <a:chExt cx="544" cy="112"/>
              </a:xfrm>
            </p:grpSpPr>
            <p:sp>
              <p:nvSpPr>
                <p:cNvPr id="37423" name="Freeform 110"/>
                <p:cNvSpPr>
                  <a:spLocks/>
                </p:cNvSpPr>
                <p:nvPr/>
              </p:nvSpPr>
              <p:spPr bwMode="auto">
                <a:xfrm>
                  <a:off x="492" y="1872"/>
                  <a:ext cx="48" cy="56"/>
                </a:xfrm>
                <a:custGeom>
                  <a:avLst/>
                  <a:gdLst>
                    <a:gd name="T0" fmla="*/ 48 w 48"/>
                    <a:gd name="T1" fmla="*/ 32 h 56"/>
                    <a:gd name="T2" fmla="*/ 40 w 48"/>
                    <a:gd name="T3" fmla="*/ 48 h 56"/>
                    <a:gd name="T4" fmla="*/ 24 w 48"/>
                    <a:gd name="T5" fmla="*/ 56 h 56"/>
                    <a:gd name="T6" fmla="*/ 24 w 48"/>
                    <a:gd name="T7" fmla="*/ 56 h 56"/>
                    <a:gd name="T8" fmla="*/ 8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8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8" y="48"/>
                      </a:lnTo>
                      <a:lnTo>
                        <a:pt x="0" y="24"/>
                      </a:lnTo>
                      <a:lnTo>
                        <a:pt x="8" y="8"/>
                      </a:lnTo>
                      <a:lnTo>
                        <a:pt x="24" y="0"/>
                      </a:lnTo>
                      <a:lnTo>
                        <a:pt x="48"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24" name="Freeform 111"/>
                <p:cNvSpPr>
                  <a:spLocks/>
                </p:cNvSpPr>
                <p:nvPr/>
              </p:nvSpPr>
              <p:spPr bwMode="auto">
                <a:xfrm>
                  <a:off x="652" y="192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25" name="Freeform 112"/>
                <p:cNvSpPr>
                  <a:spLocks/>
                </p:cNvSpPr>
                <p:nvPr/>
              </p:nvSpPr>
              <p:spPr bwMode="auto">
                <a:xfrm>
                  <a:off x="820" y="188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26" name="Freeform 113"/>
                <p:cNvSpPr>
                  <a:spLocks/>
                </p:cNvSpPr>
                <p:nvPr/>
              </p:nvSpPr>
              <p:spPr bwMode="auto">
                <a:xfrm>
                  <a:off x="412" y="1888"/>
                  <a:ext cx="48" cy="48"/>
                </a:xfrm>
                <a:custGeom>
                  <a:avLst/>
                  <a:gdLst>
                    <a:gd name="T0" fmla="*/ 48 w 48"/>
                    <a:gd name="T1" fmla="*/ 24 h 48"/>
                    <a:gd name="T2" fmla="*/ 40 w 48"/>
                    <a:gd name="T3" fmla="*/ 40 h 48"/>
                    <a:gd name="T4" fmla="*/ 16 w 48"/>
                    <a:gd name="T5" fmla="*/ 48 h 48"/>
                    <a:gd name="T6" fmla="*/ 16 w 48"/>
                    <a:gd name="T7" fmla="*/ 48 h 48"/>
                    <a:gd name="T8" fmla="*/ 0 w 48"/>
                    <a:gd name="T9" fmla="*/ 40 h 48"/>
                    <a:gd name="T10" fmla="*/ 0 w 48"/>
                    <a:gd name="T11" fmla="*/ 24 h 48"/>
                    <a:gd name="T12" fmla="*/ 0 w 48"/>
                    <a:gd name="T13" fmla="*/ 24 h 48"/>
                    <a:gd name="T14" fmla="*/ 8 w 48"/>
                    <a:gd name="T15" fmla="*/ 0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27" name="Freeform 114"/>
                <p:cNvSpPr>
                  <a:spLocks/>
                </p:cNvSpPr>
                <p:nvPr/>
              </p:nvSpPr>
              <p:spPr bwMode="auto">
                <a:xfrm>
                  <a:off x="572" y="191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28" name="Freeform 115"/>
                <p:cNvSpPr>
                  <a:spLocks/>
                </p:cNvSpPr>
                <p:nvPr/>
              </p:nvSpPr>
              <p:spPr bwMode="auto">
                <a:xfrm>
                  <a:off x="324" y="1912"/>
                  <a:ext cx="48" cy="48"/>
                </a:xfrm>
                <a:custGeom>
                  <a:avLst/>
                  <a:gdLst>
                    <a:gd name="T0" fmla="*/ 48 w 48"/>
                    <a:gd name="T1" fmla="*/ 24 h 48"/>
                    <a:gd name="T2" fmla="*/ 40 w 48"/>
                    <a:gd name="T3" fmla="*/ 40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0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29" name="Freeform 116"/>
                <p:cNvSpPr>
                  <a:spLocks/>
                </p:cNvSpPr>
                <p:nvPr/>
              </p:nvSpPr>
              <p:spPr bwMode="auto">
                <a:xfrm>
                  <a:off x="732" y="1920"/>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22" name="Group 117"/>
            <p:cNvGrpSpPr>
              <a:grpSpLocks/>
            </p:cNvGrpSpPr>
            <p:nvPr/>
          </p:nvGrpSpPr>
          <p:grpSpPr bwMode="auto">
            <a:xfrm>
              <a:off x="4032" y="2976"/>
              <a:ext cx="598" cy="112"/>
              <a:chOff x="290" y="1936"/>
              <a:chExt cx="598" cy="112"/>
            </a:xfrm>
          </p:grpSpPr>
          <p:sp>
            <p:nvSpPr>
              <p:cNvPr id="37412" name="Freeform 118"/>
              <p:cNvSpPr>
                <a:spLocks/>
              </p:cNvSpPr>
              <p:nvPr/>
            </p:nvSpPr>
            <p:spPr bwMode="auto">
              <a:xfrm>
                <a:off x="290" y="1968"/>
                <a:ext cx="598" cy="36"/>
              </a:xfrm>
              <a:custGeom>
                <a:avLst/>
                <a:gdLst>
                  <a:gd name="T0" fmla="*/ 0 w 598"/>
                  <a:gd name="T1" fmla="*/ 36 h 36"/>
                  <a:gd name="T2" fmla="*/ 136 w 598"/>
                  <a:gd name="T3" fmla="*/ 6 h 36"/>
                  <a:gd name="T4" fmla="*/ 224 w 598"/>
                  <a:gd name="T5" fmla="*/ 4 h 36"/>
                  <a:gd name="T6" fmla="*/ 316 w 598"/>
                  <a:gd name="T7" fmla="*/ 18 h 36"/>
                  <a:gd name="T8" fmla="*/ 408 w 598"/>
                  <a:gd name="T9" fmla="*/ 34 h 36"/>
                  <a:gd name="T10" fmla="*/ 478 w 598"/>
                  <a:gd name="T11" fmla="*/ 30 h 36"/>
                  <a:gd name="T12" fmla="*/ 598 w 598"/>
                  <a:gd name="T13" fmla="*/ 20 h 36"/>
                  <a:gd name="T14" fmla="*/ 0 60000 65536"/>
                  <a:gd name="T15" fmla="*/ 0 60000 65536"/>
                  <a:gd name="T16" fmla="*/ 0 60000 65536"/>
                  <a:gd name="T17" fmla="*/ 0 60000 65536"/>
                  <a:gd name="T18" fmla="*/ 0 60000 65536"/>
                  <a:gd name="T19" fmla="*/ 0 60000 65536"/>
                  <a:gd name="T20" fmla="*/ 0 60000 65536"/>
                  <a:gd name="T21" fmla="*/ 0 w 598"/>
                  <a:gd name="T22" fmla="*/ 0 h 36"/>
                  <a:gd name="T23" fmla="*/ 598 w 59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23" name="Group 119"/>
              <p:cNvGrpSpPr>
                <a:grpSpLocks/>
              </p:cNvGrpSpPr>
              <p:nvPr/>
            </p:nvGrpSpPr>
            <p:grpSpPr bwMode="auto">
              <a:xfrm>
                <a:off x="324" y="1936"/>
                <a:ext cx="544" cy="112"/>
                <a:chOff x="324" y="1872"/>
                <a:chExt cx="544" cy="112"/>
              </a:xfrm>
            </p:grpSpPr>
            <p:sp>
              <p:nvSpPr>
                <p:cNvPr id="37414" name="Freeform 120"/>
                <p:cNvSpPr>
                  <a:spLocks/>
                </p:cNvSpPr>
                <p:nvPr/>
              </p:nvSpPr>
              <p:spPr bwMode="auto">
                <a:xfrm>
                  <a:off x="492" y="1872"/>
                  <a:ext cx="48" cy="56"/>
                </a:xfrm>
                <a:custGeom>
                  <a:avLst/>
                  <a:gdLst>
                    <a:gd name="T0" fmla="*/ 48 w 48"/>
                    <a:gd name="T1" fmla="*/ 32 h 56"/>
                    <a:gd name="T2" fmla="*/ 40 w 48"/>
                    <a:gd name="T3" fmla="*/ 48 h 56"/>
                    <a:gd name="T4" fmla="*/ 24 w 48"/>
                    <a:gd name="T5" fmla="*/ 56 h 56"/>
                    <a:gd name="T6" fmla="*/ 24 w 48"/>
                    <a:gd name="T7" fmla="*/ 56 h 56"/>
                    <a:gd name="T8" fmla="*/ 8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8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8" y="48"/>
                      </a:lnTo>
                      <a:lnTo>
                        <a:pt x="0" y="24"/>
                      </a:lnTo>
                      <a:lnTo>
                        <a:pt x="8" y="8"/>
                      </a:lnTo>
                      <a:lnTo>
                        <a:pt x="24" y="0"/>
                      </a:lnTo>
                      <a:lnTo>
                        <a:pt x="48"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15" name="Freeform 121"/>
                <p:cNvSpPr>
                  <a:spLocks/>
                </p:cNvSpPr>
                <p:nvPr/>
              </p:nvSpPr>
              <p:spPr bwMode="auto">
                <a:xfrm>
                  <a:off x="652" y="192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16" name="Freeform 122"/>
                <p:cNvSpPr>
                  <a:spLocks/>
                </p:cNvSpPr>
                <p:nvPr/>
              </p:nvSpPr>
              <p:spPr bwMode="auto">
                <a:xfrm>
                  <a:off x="820" y="188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17" name="Freeform 123"/>
                <p:cNvSpPr>
                  <a:spLocks/>
                </p:cNvSpPr>
                <p:nvPr/>
              </p:nvSpPr>
              <p:spPr bwMode="auto">
                <a:xfrm>
                  <a:off x="412" y="1888"/>
                  <a:ext cx="48" cy="48"/>
                </a:xfrm>
                <a:custGeom>
                  <a:avLst/>
                  <a:gdLst>
                    <a:gd name="T0" fmla="*/ 48 w 48"/>
                    <a:gd name="T1" fmla="*/ 24 h 48"/>
                    <a:gd name="T2" fmla="*/ 40 w 48"/>
                    <a:gd name="T3" fmla="*/ 40 h 48"/>
                    <a:gd name="T4" fmla="*/ 16 w 48"/>
                    <a:gd name="T5" fmla="*/ 48 h 48"/>
                    <a:gd name="T6" fmla="*/ 16 w 48"/>
                    <a:gd name="T7" fmla="*/ 48 h 48"/>
                    <a:gd name="T8" fmla="*/ 0 w 48"/>
                    <a:gd name="T9" fmla="*/ 40 h 48"/>
                    <a:gd name="T10" fmla="*/ 0 w 48"/>
                    <a:gd name="T11" fmla="*/ 24 h 48"/>
                    <a:gd name="T12" fmla="*/ 0 w 48"/>
                    <a:gd name="T13" fmla="*/ 24 h 48"/>
                    <a:gd name="T14" fmla="*/ 8 w 48"/>
                    <a:gd name="T15" fmla="*/ 0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18" name="Freeform 124"/>
                <p:cNvSpPr>
                  <a:spLocks/>
                </p:cNvSpPr>
                <p:nvPr/>
              </p:nvSpPr>
              <p:spPr bwMode="auto">
                <a:xfrm>
                  <a:off x="572" y="191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19" name="Freeform 125"/>
                <p:cNvSpPr>
                  <a:spLocks/>
                </p:cNvSpPr>
                <p:nvPr/>
              </p:nvSpPr>
              <p:spPr bwMode="auto">
                <a:xfrm>
                  <a:off x="324" y="1912"/>
                  <a:ext cx="48" cy="48"/>
                </a:xfrm>
                <a:custGeom>
                  <a:avLst/>
                  <a:gdLst>
                    <a:gd name="T0" fmla="*/ 48 w 48"/>
                    <a:gd name="T1" fmla="*/ 24 h 48"/>
                    <a:gd name="T2" fmla="*/ 40 w 48"/>
                    <a:gd name="T3" fmla="*/ 40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0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20" name="Freeform 126"/>
                <p:cNvSpPr>
                  <a:spLocks/>
                </p:cNvSpPr>
                <p:nvPr/>
              </p:nvSpPr>
              <p:spPr bwMode="auto">
                <a:xfrm>
                  <a:off x="732" y="1920"/>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24" name="Group 127"/>
            <p:cNvGrpSpPr>
              <a:grpSpLocks/>
            </p:cNvGrpSpPr>
            <p:nvPr/>
          </p:nvGrpSpPr>
          <p:grpSpPr bwMode="auto">
            <a:xfrm>
              <a:off x="4656" y="2976"/>
              <a:ext cx="598" cy="112"/>
              <a:chOff x="290" y="1936"/>
              <a:chExt cx="598" cy="112"/>
            </a:xfrm>
          </p:grpSpPr>
          <p:sp>
            <p:nvSpPr>
              <p:cNvPr id="37403" name="Freeform 128"/>
              <p:cNvSpPr>
                <a:spLocks/>
              </p:cNvSpPr>
              <p:nvPr/>
            </p:nvSpPr>
            <p:spPr bwMode="auto">
              <a:xfrm>
                <a:off x="290" y="1968"/>
                <a:ext cx="598" cy="36"/>
              </a:xfrm>
              <a:custGeom>
                <a:avLst/>
                <a:gdLst>
                  <a:gd name="T0" fmla="*/ 0 w 598"/>
                  <a:gd name="T1" fmla="*/ 36 h 36"/>
                  <a:gd name="T2" fmla="*/ 136 w 598"/>
                  <a:gd name="T3" fmla="*/ 6 h 36"/>
                  <a:gd name="T4" fmla="*/ 224 w 598"/>
                  <a:gd name="T5" fmla="*/ 4 h 36"/>
                  <a:gd name="T6" fmla="*/ 316 w 598"/>
                  <a:gd name="T7" fmla="*/ 18 h 36"/>
                  <a:gd name="T8" fmla="*/ 408 w 598"/>
                  <a:gd name="T9" fmla="*/ 34 h 36"/>
                  <a:gd name="T10" fmla="*/ 478 w 598"/>
                  <a:gd name="T11" fmla="*/ 30 h 36"/>
                  <a:gd name="T12" fmla="*/ 598 w 598"/>
                  <a:gd name="T13" fmla="*/ 20 h 36"/>
                  <a:gd name="T14" fmla="*/ 0 60000 65536"/>
                  <a:gd name="T15" fmla="*/ 0 60000 65536"/>
                  <a:gd name="T16" fmla="*/ 0 60000 65536"/>
                  <a:gd name="T17" fmla="*/ 0 60000 65536"/>
                  <a:gd name="T18" fmla="*/ 0 60000 65536"/>
                  <a:gd name="T19" fmla="*/ 0 60000 65536"/>
                  <a:gd name="T20" fmla="*/ 0 60000 65536"/>
                  <a:gd name="T21" fmla="*/ 0 w 598"/>
                  <a:gd name="T22" fmla="*/ 0 h 36"/>
                  <a:gd name="T23" fmla="*/ 598 w 59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25" name="Group 129"/>
              <p:cNvGrpSpPr>
                <a:grpSpLocks/>
              </p:cNvGrpSpPr>
              <p:nvPr/>
            </p:nvGrpSpPr>
            <p:grpSpPr bwMode="auto">
              <a:xfrm>
                <a:off x="324" y="1936"/>
                <a:ext cx="544" cy="112"/>
                <a:chOff x="324" y="1872"/>
                <a:chExt cx="544" cy="112"/>
              </a:xfrm>
            </p:grpSpPr>
            <p:sp>
              <p:nvSpPr>
                <p:cNvPr id="37405" name="Freeform 130"/>
                <p:cNvSpPr>
                  <a:spLocks/>
                </p:cNvSpPr>
                <p:nvPr/>
              </p:nvSpPr>
              <p:spPr bwMode="auto">
                <a:xfrm>
                  <a:off x="492" y="1872"/>
                  <a:ext cx="48" cy="56"/>
                </a:xfrm>
                <a:custGeom>
                  <a:avLst/>
                  <a:gdLst>
                    <a:gd name="T0" fmla="*/ 48 w 48"/>
                    <a:gd name="T1" fmla="*/ 32 h 56"/>
                    <a:gd name="T2" fmla="*/ 40 w 48"/>
                    <a:gd name="T3" fmla="*/ 48 h 56"/>
                    <a:gd name="T4" fmla="*/ 24 w 48"/>
                    <a:gd name="T5" fmla="*/ 56 h 56"/>
                    <a:gd name="T6" fmla="*/ 24 w 48"/>
                    <a:gd name="T7" fmla="*/ 56 h 56"/>
                    <a:gd name="T8" fmla="*/ 8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8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8" y="48"/>
                      </a:lnTo>
                      <a:lnTo>
                        <a:pt x="0" y="24"/>
                      </a:lnTo>
                      <a:lnTo>
                        <a:pt x="8" y="8"/>
                      </a:lnTo>
                      <a:lnTo>
                        <a:pt x="24" y="0"/>
                      </a:lnTo>
                      <a:lnTo>
                        <a:pt x="48"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06" name="Freeform 131"/>
                <p:cNvSpPr>
                  <a:spLocks/>
                </p:cNvSpPr>
                <p:nvPr/>
              </p:nvSpPr>
              <p:spPr bwMode="auto">
                <a:xfrm>
                  <a:off x="652" y="192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07" name="Freeform 132"/>
                <p:cNvSpPr>
                  <a:spLocks/>
                </p:cNvSpPr>
                <p:nvPr/>
              </p:nvSpPr>
              <p:spPr bwMode="auto">
                <a:xfrm>
                  <a:off x="820" y="188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08" name="Freeform 133"/>
                <p:cNvSpPr>
                  <a:spLocks/>
                </p:cNvSpPr>
                <p:nvPr/>
              </p:nvSpPr>
              <p:spPr bwMode="auto">
                <a:xfrm>
                  <a:off x="412" y="1888"/>
                  <a:ext cx="48" cy="48"/>
                </a:xfrm>
                <a:custGeom>
                  <a:avLst/>
                  <a:gdLst>
                    <a:gd name="T0" fmla="*/ 48 w 48"/>
                    <a:gd name="T1" fmla="*/ 24 h 48"/>
                    <a:gd name="T2" fmla="*/ 40 w 48"/>
                    <a:gd name="T3" fmla="*/ 40 h 48"/>
                    <a:gd name="T4" fmla="*/ 16 w 48"/>
                    <a:gd name="T5" fmla="*/ 48 h 48"/>
                    <a:gd name="T6" fmla="*/ 16 w 48"/>
                    <a:gd name="T7" fmla="*/ 48 h 48"/>
                    <a:gd name="T8" fmla="*/ 0 w 48"/>
                    <a:gd name="T9" fmla="*/ 40 h 48"/>
                    <a:gd name="T10" fmla="*/ 0 w 48"/>
                    <a:gd name="T11" fmla="*/ 24 h 48"/>
                    <a:gd name="T12" fmla="*/ 0 w 48"/>
                    <a:gd name="T13" fmla="*/ 24 h 48"/>
                    <a:gd name="T14" fmla="*/ 8 w 48"/>
                    <a:gd name="T15" fmla="*/ 0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09" name="Freeform 134"/>
                <p:cNvSpPr>
                  <a:spLocks/>
                </p:cNvSpPr>
                <p:nvPr/>
              </p:nvSpPr>
              <p:spPr bwMode="auto">
                <a:xfrm>
                  <a:off x="572" y="191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10" name="Freeform 135"/>
                <p:cNvSpPr>
                  <a:spLocks/>
                </p:cNvSpPr>
                <p:nvPr/>
              </p:nvSpPr>
              <p:spPr bwMode="auto">
                <a:xfrm>
                  <a:off x="324" y="1912"/>
                  <a:ext cx="48" cy="48"/>
                </a:xfrm>
                <a:custGeom>
                  <a:avLst/>
                  <a:gdLst>
                    <a:gd name="T0" fmla="*/ 48 w 48"/>
                    <a:gd name="T1" fmla="*/ 24 h 48"/>
                    <a:gd name="T2" fmla="*/ 40 w 48"/>
                    <a:gd name="T3" fmla="*/ 40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0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11" name="Freeform 136"/>
                <p:cNvSpPr>
                  <a:spLocks/>
                </p:cNvSpPr>
                <p:nvPr/>
              </p:nvSpPr>
              <p:spPr bwMode="auto">
                <a:xfrm>
                  <a:off x="732" y="1920"/>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26" name="Group 137"/>
            <p:cNvGrpSpPr>
              <a:grpSpLocks/>
            </p:cNvGrpSpPr>
            <p:nvPr/>
          </p:nvGrpSpPr>
          <p:grpSpPr bwMode="auto">
            <a:xfrm>
              <a:off x="5040" y="2976"/>
              <a:ext cx="598" cy="112"/>
              <a:chOff x="290" y="1936"/>
              <a:chExt cx="598" cy="112"/>
            </a:xfrm>
          </p:grpSpPr>
          <p:sp>
            <p:nvSpPr>
              <p:cNvPr id="37394" name="Freeform 138"/>
              <p:cNvSpPr>
                <a:spLocks/>
              </p:cNvSpPr>
              <p:nvPr/>
            </p:nvSpPr>
            <p:spPr bwMode="auto">
              <a:xfrm>
                <a:off x="290" y="1968"/>
                <a:ext cx="598" cy="36"/>
              </a:xfrm>
              <a:custGeom>
                <a:avLst/>
                <a:gdLst>
                  <a:gd name="T0" fmla="*/ 0 w 598"/>
                  <a:gd name="T1" fmla="*/ 36 h 36"/>
                  <a:gd name="T2" fmla="*/ 136 w 598"/>
                  <a:gd name="T3" fmla="*/ 6 h 36"/>
                  <a:gd name="T4" fmla="*/ 224 w 598"/>
                  <a:gd name="T5" fmla="*/ 4 h 36"/>
                  <a:gd name="T6" fmla="*/ 316 w 598"/>
                  <a:gd name="T7" fmla="*/ 18 h 36"/>
                  <a:gd name="T8" fmla="*/ 408 w 598"/>
                  <a:gd name="T9" fmla="*/ 34 h 36"/>
                  <a:gd name="T10" fmla="*/ 478 w 598"/>
                  <a:gd name="T11" fmla="*/ 30 h 36"/>
                  <a:gd name="T12" fmla="*/ 598 w 598"/>
                  <a:gd name="T13" fmla="*/ 20 h 36"/>
                  <a:gd name="T14" fmla="*/ 0 60000 65536"/>
                  <a:gd name="T15" fmla="*/ 0 60000 65536"/>
                  <a:gd name="T16" fmla="*/ 0 60000 65536"/>
                  <a:gd name="T17" fmla="*/ 0 60000 65536"/>
                  <a:gd name="T18" fmla="*/ 0 60000 65536"/>
                  <a:gd name="T19" fmla="*/ 0 60000 65536"/>
                  <a:gd name="T20" fmla="*/ 0 60000 65536"/>
                  <a:gd name="T21" fmla="*/ 0 w 598"/>
                  <a:gd name="T22" fmla="*/ 0 h 36"/>
                  <a:gd name="T23" fmla="*/ 598 w 59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27" name="Group 139"/>
              <p:cNvGrpSpPr>
                <a:grpSpLocks/>
              </p:cNvGrpSpPr>
              <p:nvPr/>
            </p:nvGrpSpPr>
            <p:grpSpPr bwMode="auto">
              <a:xfrm>
                <a:off x="324" y="1936"/>
                <a:ext cx="544" cy="112"/>
                <a:chOff x="324" y="1872"/>
                <a:chExt cx="544" cy="112"/>
              </a:xfrm>
            </p:grpSpPr>
            <p:sp>
              <p:nvSpPr>
                <p:cNvPr id="37396" name="Freeform 140"/>
                <p:cNvSpPr>
                  <a:spLocks/>
                </p:cNvSpPr>
                <p:nvPr/>
              </p:nvSpPr>
              <p:spPr bwMode="auto">
                <a:xfrm>
                  <a:off x="492" y="1872"/>
                  <a:ext cx="48" cy="56"/>
                </a:xfrm>
                <a:custGeom>
                  <a:avLst/>
                  <a:gdLst>
                    <a:gd name="T0" fmla="*/ 48 w 48"/>
                    <a:gd name="T1" fmla="*/ 32 h 56"/>
                    <a:gd name="T2" fmla="*/ 40 w 48"/>
                    <a:gd name="T3" fmla="*/ 48 h 56"/>
                    <a:gd name="T4" fmla="*/ 24 w 48"/>
                    <a:gd name="T5" fmla="*/ 56 h 56"/>
                    <a:gd name="T6" fmla="*/ 24 w 48"/>
                    <a:gd name="T7" fmla="*/ 56 h 56"/>
                    <a:gd name="T8" fmla="*/ 8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8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8" y="48"/>
                      </a:lnTo>
                      <a:lnTo>
                        <a:pt x="0" y="24"/>
                      </a:lnTo>
                      <a:lnTo>
                        <a:pt x="8" y="8"/>
                      </a:lnTo>
                      <a:lnTo>
                        <a:pt x="24" y="0"/>
                      </a:lnTo>
                      <a:lnTo>
                        <a:pt x="48"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97" name="Freeform 141"/>
                <p:cNvSpPr>
                  <a:spLocks/>
                </p:cNvSpPr>
                <p:nvPr/>
              </p:nvSpPr>
              <p:spPr bwMode="auto">
                <a:xfrm>
                  <a:off x="652" y="192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98" name="Freeform 142"/>
                <p:cNvSpPr>
                  <a:spLocks/>
                </p:cNvSpPr>
                <p:nvPr/>
              </p:nvSpPr>
              <p:spPr bwMode="auto">
                <a:xfrm>
                  <a:off x="820" y="188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99" name="Freeform 143"/>
                <p:cNvSpPr>
                  <a:spLocks/>
                </p:cNvSpPr>
                <p:nvPr/>
              </p:nvSpPr>
              <p:spPr bwMode="auto">
                <a:xfrm>
                  <a:off x="412" y="1888"/>
                  <a:ext cx="48" cy="48"/>
                </a:xfrm>
                <a:custGeom>
                  <a:avLst/>
                  <a:gdLst>
                    <a:gd name="T0" fmla="*/ 48 w 48"/>
                    <a:gd name="T1" fmla="*/ 24 h 48"/>
                    <a:gd name="T2" fmla="*/ 40 w 48"/>
                    <a:gd name="T3" fmla="*/ 40 h 48"/>
                    <a:gd name="T4" fmla="*/ 16 w 48"/>
                    <a:gd name="T5" fmla="*/ 48 h 48"/>
                    <a:gd name="T6" fmla="*/ 16 w 48"/>
                    <a:gd name="T7" fmla="*/ 48 h 48"/>
                    <a:gd name="T8" fmla="*/ 0 w 48"/>
                    <a:gd name="T9" fmla="*/ 40 h 48"/>
                    <a:gd name="T10" fmla="*/ 0 w 48"/>
                    <a:gd name="T11" fmla="*/ 24 h 48"/>
                    <a:gd name="T12" fmla="*/ 0 w 48"/>
                    <a:gd name="T13" fmla="*/ 24 h 48"/>
                    <a:gd name="T14" fmla="*/ 8 w 48"/>
                    <a:gd name="T15" fmla="*/ 0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00" name="Freeform 144"/>
                <p:cNvSpPr>
                  <a:spLocks/>
                </p:cNvSpPr>
                <p:nvPr/>
              </p:nvSpPr>
              <p:spPr bwMode="auto">
                <a:xfrm>
                  <a:off x="572" y="191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01" name="Freeform 145"/>
                <p:cNvSpPr>
                  <a:spLocks/>
                </p:cNvSpPr>
                <p:nvPr/>
              </p:nvSpPr>
              <p:spPr bwMode="auto">
                <a:xfrm>
                  <a:off x="324" y="1912"/>
                  <a:ext cx="48" cy="48"/>
                </a:xfrm>
                <a:custGeom>
                  <a:avLst/>
                  <a:gdLst>
                    <a:gd name="T0" fmla="*/ 48 w 48"/>
                    <a:gd name="T1" fmla="*/ 24 h 48"/>
                    <a:gd name="T2" fmla="*/ 40 w 48"/>
                    <a:gd name="T3" fmla="*/ 40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0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402" name="Freeform 146"/>
                <p:cNvSpPr>
                  <a:spLocks/>
                </p:cNvSpPr>
                <p:nvPr/>
              </p:nvSpPr>
              <p:spPr bwMode="auto">
                <a:xfrm>
                  <a:off x="732" y="1920"/>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grpSp>
        <p:nvGrpSpPr>
          <p:cNvPr id="28" name="Group 147"/>
          <p:cNvGrpSpPr>
            <a:grpSpLocks/>
          </p:cNvGrpSpPr>
          <p:nvPr/>
        </p:nvGrpSpPr>
        <p:grpSpPr bwMode="auto">
          <a:xfrm>
            <a:off x="2278064" y="3238136"/>
            <a:ext cx="949325" cy="777875"/>
            <a:chOff x="475" y="1390"/>
            <a:chExt cx="598" cy="490"/>
          </a:xfrm>
        </p:grpSpPr>
        <p:grpSp>
          <p:nvGrpSpPr>
            <p:cNvPr id="29" name="Group 148"/>
            <p:cNvGrpSpPr>
              <a:grpSpLocks/>
            </p:cNvGrpSpPr>
            <p:nvPr/>
          </p:nvGrpSpPr>
          <p:grpSpPr bwMode="auto">
            <a:xfrm>
              <a:off x="475" y="1768"/>
              <a:ext cx="598" cy="112"/>
              <a:chOff x="290" y="1936"/>
              <a:chExt cx="598" cy="112"/>
            </a:xfrm>
          </p:grpSpPr>
          <p:sp>
            <p:nvSpPr>
              <p:cNvPr id="37374" name="Freeform 149"/>
              <p:cNvSpPr>
                <a:spLocks/>
              </p:cNvSpPr>
              <p:nvPr/>
            </p:nvSpPr>
            <p:spPr bwMode="auto">
              <a:xfrm>
                <a:off x="290" y="1968"/>
                <a:ext cx="598" cy="36"/>
              </a:xfrm>
              <a:custGeom>
                <a:avLst/>
                <a:gdLst>
                  <a:gd name="T0" fmla="*/ 0 w 598"/>
                  <a:gd name="T1" fmla="*/ 36 h 36"/>
                  <a:gd name="T2" fmla="*/ 136 w 598"/>
                  <a:gd name="T3" fmla="*/ 6 h 36"/>
                  <a:gd name="T4" fmla="*/ 224 w 598"/>
                  <a:gd name="T5" fmla="*/ 4 h 36"/>
                  <a:gd name="T6" fmla="*/ 316 w 598"/>
                  <a:gd name="T7" fmla="*/ 18 h 36"/>
                  <a:gd name="T8" fmla="*/ 408 w 598"/>
                  <a:gd name="T9" fmla="*/ 34 h 36"/>
                  <a:gd name="T10" fmla="*/ 478 w 598"/>
                  <a:gd name="T11" fmla="*/ 30 h 36"/>
                  <a:gd name="T12" fmla="*/ 598 w 598"/>
                  <a:gd name="T13" fmla="*/ 20 h 36"/>
                  <a:gd name="T14" fmla="*/ 0 60000 65536"/>
                  <a:gd name="T15" fmla="*/ 0 60000 65536"/>
                  <a:gd name="T16" fmla="*/ 0 60000 65536"/>
                  <a:gd name="T17" fmla="*/ 0 60000 65536"/>
                  <a:gd name="T18" fmla="*/ 0 60000 65536"/>
                  <a:gd name="T19" fmla="*/ 0 60000 65536"/>
                  <a:gd name="T20" fmla="*/ 0 60000 65536"/>
                  <a:gd name="T21" fmla="*/ 0 w 598"/>
                  <a:gd name="T22" fmla="*/ 0 h 36"/>
                  <a:gd name="T23" fmla="*/ 598 w 59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0" name="Group 150"/>
              <p:cNvGrpSpPr>
                <a:grpSpLocks/>
              </p:cNvGrpSpPr>
              <p:nvPr/>
            </p:nvGrpSpPr>
            <p:grpSpPr bwMode="auto">
              <a:xfrm>
                <a:off x="324" y="1936"/>
                <a:ext cx="544" cy="112"/>
                <a:chOff x="324" y="1872"/>
                <a:chExt cx="544" cy="112"/>
              </a:xfrm>
            </p:grpSpPr>
            <p:sp>
              <p:nvSpPr>
                <p:cNvPr id="37376" name="Freeform 151"/>
                <p:cNvSpPr>
                  <a:spLocks/>
                </p:cNvSpPr>
                <p:nvPr/>
              </p:nvSpPr>
              <p:spPr bwMode="auto">
                <a:xfrm>
                  <a:off x="492" y="1872"/>
                  <a:ext cx="48" cy="56"/>
                </a:xfrm>
                <a:custGeom>
                  <a:avLst/>
                  <a:gdLst>
                    <a:gd name="T0" fmla="*/ 48 w 48"/>
                    <a:gd name="T1" fmla="*/ 32 h 56"/>
                    <a:gd name="T2" fmla="*/ 40 w 48"/>
                    <a:gd name="T3" fmla="*/ 48 h 56"/>
                    <a:gd name="T4" fmla="*/ 24 w 48"/>
                    <a:gd name="T5" fmla="*/ 56 h 56"/>
                    <a:gd name="T6" fmla="*/ 24 w 48"/>
                    <a:gd name="T7" fmla="*/ 56 h 56"/>
                    <a:gd name="T8" fmla="*/ 8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8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8" y="48"/>
                      </a:lnTo>
                      <a:lnTo>
                        <a:pt x="0" y="24"/>
                      </a:lnTo>
                      <a:lnTo>
                        <a:pt x="8" y="8"/>
                      </a:lnTo>
                      <a:lnTo>
                        <a:pt x="24" y="0"/>
                      </a:lnTo>
                      <a:lnTo>
                        <a:pt x="48"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77" name="Freeform 152"/>
                <p:cNvSpPr>
                  <a:spLocks/>
                </p:cNvSpPr>
                <p:nvPr/>
              </p:nvSpPr>
              <p:spPr bwMode="auto">
                <a:xfrm>
                  <a:off x="652" y="192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78" name="Freeform 153"/>
                <p:cNvSpPr>
                  <a:spLocks/>
                </p:cNvSpPr>
                <p:nvPr/>
              </p:nvSpPr>
              <p:spPr bwMode="auto">
                <a:xfrm>
                  <a:off x="820" y="188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79" name="Freeform 154"/>
                <p:cNvSpPr>
                  <a:spLocks/>
                </p:cNvSpPr>
                <p:nvPr/>
              </p:nvSpPr>
              <p:spPr bwMode="auto">
                <a:xfrm>
                  <a:off x="412" y="1888"/>
                  <a:ext cx="48" cy="48"/>
                </a:xfrm>
                <a:custGeom>
                  <a:avLst/>
                  <a:gdLst>
                    <a:gd name="T0" fmla="*/ 48 w 48"/>
                    <a:gd name="T1" fmla="*/ 24 h 48"/>
                    <a:gd name="T2" fmla="*/ 40 w 48"/>
                    <a:gd name="T3" fmla="*/ 40 h 48"/>
                    <a:gd name="T4" fmla="*/ 16 w 48"/>
                    <a:gd name="T5" fmla="*/ 48 h 48"/>
                    <a:gd name="T6" fmla="*/ 16 w 48"/>
                    <a:gd name="T7" fmla="*/ 48 h 48"/>
                    <a:gd name="T8" fmla="*/ 0 w 48"/>
                    <a:gd name="T9" fmla="*/ 40 h 48"/>
                    <a:gd name="T10" fmla="*/ 0 w 48"/>
                    <a:gd name="T11" fmla="*/ 24 h 48"/>
                    <a:gd name="T12" fmla="*/ 0 w 48"/>
                    <a:gd name="T13" fmla="*/ 24 h 48"/>
                    <a:gd name="T14" fmla="*/ 8 w 48"/>
                    <a:gd name="T15" fmla="*/ 0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80" name="Freeform 155"/>
                <p:cNvSpPr>
                  <a:spLocks/>
                </p:cNvSpPr>
                <p:nvPr/>
              </p:nvSpPr>
              <p:spPr bwMode="auto">
                <a:xfrm>
                  <a:off x="572" y="191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81" name="Freeform 156"/>
                <p:cNvSpPr>
                  <a:spLocks/>
                </p:cNvSpPr>
                <p:nvPr/>
              </p:nvSpPr>
              <p:spPr bwMode="auto">
                <a:xfrm>
                  <a:off x="324" y="1912"/>
                  <a:ext cx="48" cy="48"/>
                </a:xfrm>
                <a:custGeom>
                  <a:avLst/>
                  <a:gdLst>
                    <a:gd name="T0" fmla="*/ 48 w 48"/>
                    <a:gd name="T1" fmla="*/ 24 h 48"/>
                    <a:gd name="T2" fmla="*/ 40 w 48"/>
                    <a:gd name="T3" fmla="*/ 40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0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82" name="Freeform 157"/>
                <p:cNvSpPr>
                  <a:spLocks/>
                </p:cNvSpPr>
                <p:nvPr/>
              </p:nvSpPr>
              <p:spPr bwMode="auto">
                <a:xfrm>
                  <a:off x="732" y="1920"/>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sp>
          <p:nvSpPr>
            <p:cNvPr id="37373" name="Text Box 158"/>
            <p:cNvSpPr txBox="1">
              <a:spLocks noChangeArrowheads="1"/>
            </p:cNvSpPr>
            <p:nvPr/>
          </p:nvSpPr>
          <p:spPr bwMode="auto">
            <a:xfrm>
              <a:off x="502" y="1390"/>
              <a:ext cx="439" cy="233"/>
            </a:xfrm>
            <a:prstGeom prst="rect">
              <a:avLst/>
            </a:prstGeom>
            <a:noFill/>
            <a:ln w="19050">
              <a:noFill/>
              <a:miter lim="800000"/>
              <a:headEnd/>
              <a:tailEnd/>
            </a:ln>
          </p:spPr>
          <p:txBody>
            <a:bodyPr wrap="none" anchor="ctr">
              <a:prstTxWarp prst="textNoShape">
                <a:avLst/>
              </a:prstTxWarp>
              <a:spAutoFit/>
            </a:bodyPr>
            <a:lstStyle/>
            <a:p>
              <a:r>
                <a:rPr lang="en-US" dirty="0">
                  <a:solidFill>
                    <a:srgbClr val="000000"/>
                  </a:solidFill>
                  <a:latin typeface="Arial"/>
                  <a:ea typeface="ＭＳ Ｐゴシック" charset="-128"/>
                  <a:cs typeface="ＭＳ Ｐゴシック" charset="-128"/>
                </a:rPr>
                <a:t>VWF</a:t>
              </a:r>
            </a:p>
          </p:txBody>
        </p:sp>
      </p:grpSp>
      <p:grpSp>
        <p:nvGrpSpPr>
          <p:cNvPr id="31" name="Group 159"/>
          <p:cNvGrpSpPr>
            <a:grpSpLocks/>
          </p:cNvGrpSpPr>
          <p:nvPr/>
        </p:nvGrpSpPr>
        <p:grpSpPr bwMode="auto">
          <a:xfrm>
            <a:off x="3378204" y="3238136"/>
            <a:ext cx="1201739" cy="993775"/>
            <a:chOff x="1287" y="1390"/>
            <a:chExt cx="757" cy="626"/>
          </a:xfrm>
        </p:grpSpPr>
        <p:grpSp>
          <p:nvGrpSpPr>
            <p:cNvPr id="36864" name="Group 160"/>
            <p:cNvGrpSpPr>
              <a:grpSpLocks/>
            </p:cNvGrpSpPr>
            <p:nvPr/>
          </p:nvGrpSpPr>
          <p:grpSpPr bwMode="auto">
            <a:xfrm>
              <a:off x="1503" y="1632"/>
              <a:ext cx="536" cy="384"/>
              <a:chOff x="540" y="1270"/>
              <a:chExt cx="536" cy="384"/>
            </a:xfrm>
          </p:grpSpPr>
          <p:grpSp>
            <p:nvGrpSpPr>
              <p:cNvPr id="36865" name="Group 161"/>
              <p:cNvGrpSpPr>
                <a:grpSpLocks/>
              </p:cNvGrpSpPr>
              <p:nvPr/>
            </p:nvGrpSpPr>
            <p:grpSpPr bwMode="auto">
              <a:xfrm>
                <a:off x="540" y="1270"/>
                <a:ext cx="536" cy="384"/>
                <a:chOff x="540" y="2248"/>
                <a:chExt cx="536" cy="384"/>
              </a:xfrm>
            </p:grpSpPr>
            <p:sp>
              <p:nvSpPr>
                <p:cNvPr id="37356" name="Freeform 162"/>
                <p:cNvSpPr>
                  <a:spLocks/>
                </p:cNvSpPr>
                <p:nvPr/>
              </p:nvSpPr>
              <p:spPr bwMode="auto">
                <a:xfrm>
                  <a:off x="932" y="2416"/>
                  <a:ext cx="144" cy="40"/>
                </a:xfrm>
                <a:custGeom>
                  <a:avLst/>
                  <a:gdLst>
                    <a:gd name="T0" fmla="*/ 144 w 144"/>
                    <a:gd name="T1" fmla="*/ 16 h 40"/>
                    <a:gd name="T2" fmla="*/ 144 w 144"/>
                    <a:gd name="T3" fmla="*/ 24 h 40"/>
                    <a:gd name="T4" fmla="*/ 128 w 144"/>
                    <a:gd name="T5" fmla="*/ 32 h 40"/>
                    <a:gd name="T6" fmla="*/ 104 w 144"/>
                    <a:gd name="T7" fmla="*/ 32 h 40"/>
                    <a:gd name="T8" fmla="*/ 72 w 144"/>
                    <a:gd name="T9" fmla="*/ 40 h 40"/>
                    <a:gd name="T10" fmla="*/ 72 w 144"/>
                    <a:gd name="T11" fmla="*/ 40 h 40"/>
                    <a:gd name="T12" fmla="*/ 40 w 144"/>
                    <a:gd name="T13" fmla="*/ 32 h 40"/>
                    <a:gd name="T14" fmla="*/ 16 w 144"/>
                    <a:gd name="T15" fmla="*/ 32 h 40"/>
                    <a:gd name="T16" fmla="*/ 0 w 144"/>
                    <a:gd name="T17" fmla="*/ 24 h 40"/>
                    <a:gd name="T18" fmla="*/ 0 w 144"/>
                    <a:gd name="T19" fmla="*/ 16 h 40"/>
                    <a:gd name="T20" fmla="*/ 0 w 144"/>
                    <a:gd name="T21" fmla="*/ 16 h 40"/>
                    <a:gd name="T22" fmla="*/ 0 w 144"/>
                    <a:gd name="T23" fmla="*/ 8 h 40"/>
                    <a:gd name="T24" fmla="*/ 16 w 144"/>
                    <a:gd name="T25" fmla="*/ 0 h 40"/>
                    <a:gd name="T26" fmla="*/ 40 w 144"/>
                    <a:gd name="T27" fmla="*/ 0 h 40"/>
                    <a:gd name="T28" fmla="*/ 72 w 144"/>
                    <a:gd name="T29" fmla="*/ 0 h 40"/>
                    <a:gd name="T30" fmla="*/ 72 w 144"/>
                    <a:gd name="T31" fmla="*/ 0 h 40"/>
                    <a:gd name="T32" fmla="*/ 104 w 144"/>
                    <a:gd name="T33" fmla="*/ 0 h 40"/>
                    <a:gd name="T34" fmla="*/ 128 w 144"/>
                    <a:gd name="T35" fmla="*/ 0 h 40"/>
                    <a:gd name="T36" fmla="*/ 144 w 144"/>
                    <a:gd name="T37" fmla="*/ 8 h 40"/>
                    <a:gd name="T38" fmla="*/ 144 w 144"/>
                    <a:gd name="T39" fmla="*/ 16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
                    <a:gd name="T61" fmla="*/ 0 h 40"/>
                    <a:gd name="T62" fmla="*/ 144 w 144"/>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 h="40">
                      <a:moveTo>
                        <a:pt x="144" y="16"/>
                      </a:moveTo>
                      <a:lnTo>
                        <a:pt x="144" y="24"/>
                      </a:lnTo>
                      <a:lnTo>
                        <a:pt x="128" y="32"/>
                      </a:lnTo>
                      <a:lnTo>
                        <a:pt x="104" y="32"/>
                      </a:lnTo>
                      <a:lnTo>
                        <a:pt x="72" y="40"/>
                      </a:lnTo>
                      <a:lnTo>
                        <a:pt x="40" y="32"/>
                      </a:lnTo>
                      <a:lnTo>
                        <a:pt x="16" y="32"/>
                      </a:lnTo>
                      <a:lnTo>
                        <a:pt x="0" y="24"/>
                      </a:lnTo>
                      <a:lnTo>
                        <a:pt x="0" y="16"/>
                      </a:lnTo>
                      <a:lnTo>
                        <a:pt x="0" y="8"/>
                      </a:lnTo>
                      <a:lnTo>
                        <a:pt x="16" y="0"/>
                      </a:lnTo>
                      <a:lnTo>
                        <a:pt x="40" y="0"/>
                      </a:lnTo>
                      <a:lnTo>
                        <a:pt x="72" y="0"/>
                      </a:lnTo>
                      <a:lnTo>
                        <a:pt x="104" y="0"/>
                      </a:lnTo>
                      <a:lnTo>
                        <a:pt x="128" y="0"/>
                      </a:lnTo>
                      <a:lnTo>
                        <a:pt x="144" y="8"/>
                      </a:lnTo>
                      <a:lnTo>
                        <a:pt x="14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57" name="Freeform 163"/>
                <p:cNvSpPr>
                  <a:spLocks/>
                </p:cNvSpPr>
                <p:nvPr/>
              </p:nvSpPr>
              <p:spPr bwMode="auto">
                <a:xfrm>
                  <a:off x="892" y="2496"/>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8 w 112"/>
                    <a:gd name="T15" fmla="*/ 0 h 80"/>
                    <a:gd name="T16" fmla="*/ 8 w 112"/>
                    <a:gd name="T17" fmla="*/ 0 h 80"/>
                    <a:gd name="T18" fmla="*/ 32 w 112"/>
                    <a:gd name="T19" fmla="*/ 0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8" y="0"/>
                      </a:lnTo>
                      <a:lnTo>
                        <a:pt x="32" y="0"/>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58" name="Freeform 164"/>
                <p:cNvSpPr>
                  <a:spLocks/>
                </p:cNvSpPr>
                <p:nvPr/>
              </p:nvSpPr>
              <p:spPr bwMode="auto">
                <a:xfrm>
                  <a:off x="780" y="2248"/>
                  <a:ext cx="48" cy="104"/>
                </a:xfrm>
                <a:custGeom>
                  <a:avLst/>
                  <a:gdLst>
                    <a:gd name="T0" fmla="*/ 24 w 48"/>
                    <a:gd name="T1" fmla="*/ 104 h 104"/>
                    <a:gd name="T2" fmla="*/ 8 w 48"/>
                    <a:gd name="T3" fmla="*/ 88 h 104"/>
                    <a:gd name="T4" fmla="*/ 0 w 48"/>
                    <a:gd name="T5" fmla="*/ 56 h 104"/>
                    <a:gd name="T6" fmla="*/ 0 w 48"/>
                    <a:gd name="T7" fmla="*/ 56 h 104"/>
                    <a:gd name="T8" fmla="*/ 8 w 48"/>
                    <a:gd name="T9" fmla="*/ 16 h 104"/>
                    <a:gd name="T10" fmla="*/ 24 w 48"/>
                    <a:gd name="T11" fmla="*/ 0 h 104"/>
                    <a:gd name="T12" fmla="*/ 24 w 48"/>
                    <a:gd name="T13" fmla="*/ 0 h 104"/>
                    <a:gd name="T14" fmla="*/ 40 w 48"/>
                    <a:gd name="T15" fmla="*/ 16 h 104"/>
                    <a:gd name="T16" fmla="*/ 48 w 48"/>
                    <a:gd name="T17" fmla="*/ 56 h 104"/>
                    <a:gd name="T18" fmla="*/ 48 w 48"/>
                    <a:gd name="T19" fmla="*/ 56 h 104"/>
                    <a:gd name="T20" fmla="*/ 40 w 48"/>
                    <a:gd name="T21" fmla="*/ 88 h 104"/>
                    <a:gd name="T22" fmla="*/ 24 w 48"/>
                    <a:gd name="T23" fmla="*/ 104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04"/>
                    <a:gd name="T38" fmla="*/ 48 w 48"/>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04">
                      <a:moveTo>
                        <a:pt x="24" y="104"/>
                      </a:moveTo>
                      <a:lnTo>
                        <a:pt x="8" y="88"/>
                      </a:lnTo>
                      <a:lnTo>
                        <a:pt x="0" y="56"/>
                      </a:lnTo>
                      <a:lnTo>
                        <a:pt x="8" y="16"/>
                      </a:lnTo>
                      <a:lnTo>
                        <a:pt x="24" y="0"/>
                      </a:lnTo>
                      <a:lnTo>
                        <a:pt x="40" y="16"/>
                      </a:lnTo>
                      <a:lnTo>
                        <a:pt x="48" y="56"/>
                      </a:lnTo>
                      <a:lnTo>
                        <a:pt x="40" y="88"/>
                      </a:lnTo>
                      <a:lnTo>
                        <a:pt x="24" y="10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59" name="Freeform 165"/>
                <p:cNvSpPr>
                  <a:spLocks/>
                </p:cNvSpPr>
                <p:nvPr/>
              </p:nvSpPr>
              <p:spPr bwMode="auto">
                <a:xfrm>
                  <a:off x="540" y="2416"/>
                  <a:ext cx="152" cy="40"/>
                </a:xfrm>
                <a:custGeom>
                  <a:avLst/>
                  <a:gdLst>
                    <a:gd name="T0" fmla="*/ 152 w 152"/>
                    <a:gd name="T1" fmla="*/ 24 h 40"/>
                    <a:gd name="T2" fmla="*/ 144 w 152"/>
                    <a:gd name="T3" fmla="*/ 32 h 40"/>
                    <a:gd name="T4" fmla="*/ 128 w 152"/>
                    <a:gd name="T5" fmla="*/ 32 h 40"/>
                    <a:gd name="T6" fmla="*/ 104 w 152"/>
                    <a:gd name="T7" fmla="*/ 40 h 40"/>
                    <a:gd name="T8" fmla="*/ 80 w 152"/>
                    <a:gd name="T9" fmla="*/ 40 h 40"/>
                    <a:gd name="T10" fmla="*/ 80 w 152"/>
                    <a:gd name="T11" fmla="*/ 40 h 40"/>
                    <a:gd name="T12" fmla="*/ 48 w 152"/>
                    <a:gd name="T13" fmla="*/ 40 h 40"/>
                    <a:gd name="T14" fmla="*/ 24 w 152"/>
                    <a:gd name="T15" fmla="*/ 32 h 40"/>
                    <a:gd name="T16" fmla="*/ 8 w 152"/>
                    <a:gd name="T17" fmla="*/ 32 h 40"/>
                    <a:gd name="T18" fmla="*/ 0 w 152"/>
                    <a:gd name="T19" fmla="*/ 24 h 40"/>
                    <a:gd name="T20" fmla="*/ 0 w 152"/>
                    <a:gd name="T21" fmla="*/ 24 h 40"/>
                    <a:gd name="T22" fmla="*/ 8 w 152"/>
                    <a:gd name="T23" fmla="*/ 16 h 40"/>
                    <a:gd name="T24" fmla="*/ 24 w 152"/>
                    <a:gd name="T25" fmla="*/ 8 h 40"/>
                    <a:gd name="T26" fmla="*/ 48 w 152"/>
                    <a:gd name="T27" fmla="*/ 0 h 40"/>
                    <a:gd name="T28" fmla="*/ 80 w 152"/>
                    <a:gd name="T29" fmla="*/ 0 h 40"/>
                    <a:gd name="T30" fmla="*/ 80 w 152"/>
                    <a:gd name="T31" fmla="*/ 0 h 40"/>
                    <a:gd name="T32" fmla="*/ 104 w 152"/>
                    <a:gd name="T33" fmla="*/ 0 h 40"/>
                    <a:gd name="T34" fmla="*/ 128 w 152"/>
                    <a:gd name="T35" fmla="*/ 8 h 40"/>
                    <a:gd name="T36" fmla="*/ 144 w 152"/>
                    <a:gd name="T37" fmla="*/ 16 h 40"/>
                    <a:gd name="T38" fmla="*/ 152 w 152"/>
                    <a:gd name="T39" fmla="*/ 24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2"/>
                    <a:gd name="T61" fmla="*/ 0 h 40"/>
                    <a:gd name="T62" fmla="*/ 152 w 152"/>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2" h="40">
                      <a:moveTo>
                        <a:pt x="152" y="24"/>
                      </a:moveTo>
                      <a:lnTo>
                        <a:pt x="144" y="32"/>
                      </a:lnTo>
                      <a:lnTo>
                        <a:pt x="128" y="32"/>
                      </a:lnTo>
                      <a:lnTo>
                        <a:pt x="104" y="40"/>
                      </a:lnTo>
                      <a:lnTo>
                        <a:pt x="80" y="40"/>
                      </a:lnTo>
                      <a:lnTo>
                        <a:pt x="48" y="40"/>
                      </a:lnTo>
                      <a:lnTo>
                        <a:pt x="24" y="32"/>
                      </a:lnTo>
                      <a:lnTo>
                        <a:pt x="8" y="32"/>
                      </a:lnTo>
                      <a:lnTo>
                        <a:pt x="0" y="24"/>
                      </a:lnTo>
                      <a:lnTo>
                        <a:pt x="8" y="16"/>
                      </a:lnTo>
                      <a:lnTo>
                        <a:pt x="24" y="8"/>
                      </a:lnTo>
                      <a:lnTo>
                        <a:pt x="48" y="0"/>
                      </a:lnTo>
                      <a:lnTo>
                        <a:pt x="80" y="0"/>
                      </a:lnTo>
                      <a:lnTo>
                        <a:pt x="104" y="0"/>
                      </a:lnTo>
                      <a:lnTo>
                        <a:pt x="128" y="8"/>
                      </a:lnTo>
                      <a:lnTo>
                        <a:pt x="144" y="16"/>
                      </a:lnTo>
                      <a:lnTo>
                        <a:pt x="152"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60" name="Freeform 166"/>
                <p:cNvSpPr>
                  <a:spLocks/>
                </p:cNvSpPr>
                <p:nvPr/>
              </p:nvSpPr>
              <p:spPr bwMode="auto">
                <a:xfrm>
                  <a:off x="780" y="2520"/>
                  <a:ext cx="48" cy="112"/>
                </a:xfrm>
                <a:custGeom>
                  <a:avLst/>
                  <a:gdLst>
                    <a:gd name="T0" fmla="*/ 24 w 48"/>
                    <a:gd name="T1" fmla="*/ 112 h 112"/>
                    <a:gd name="T2" fmla="*/ 8 w 48"/>
                    <a:gd name="T3" fmla="*/ 96 h 112"/>
                    <a:gd name="T4" fmla="*/ 0 w 48"/>
                    <a:gd name="T5" fmla="*/ 56 h 112"/>
                    <a:gd name="T6" fmla="*/ 0 w 48"/>
                    <a:gd name="T7" fmla="*/ 56 h 112"/>
                    <a:gd name="T8" fmla="*/ 8 w 48"/>
                    <a:gd name="T9" fmla="*/ 16 h 112"/>
                    <a:gd name="T10" fmla="*/ 24 w 48"/>
                    <a:gd name="T11" fmla="*/ 0 h 112"/>
                    <a:gd name="T12" fmla="*/ 24 w 48"/>
                    <a:gd name="T13" fmla="*/ 0 h 112"/>
                    <a:gd name="T14" fmla="*/ 40 w 48"/>
                    <a:gd name="T15" fmla="*/ 16 h 112"/>
                    <a:gd name="T16" fmla="*/ 48 w 48"/>
                    <a:gd name="T17" fmla="*/ 56 h 112"/>
                    <a:gd name="T18" fmla="*/ 48 w 48"/>
                    <a:gd name="T19" fmla="*/ 56 h 112"/>
                    <a:gd name="T20" fmla="*/ 40 w 48"/>
                    <a:gd name="T21" fmla="*/ 96 h 112"/>
                    <a:gd name="T22" fmla="*/ 24 w 48"/>
                    <a:gd name="T23" fmla="*/ 112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12"/>
                    <a:gd name="T38" fmla="*/ 48 w 48"/>
                    <a:gd name="T39" fmla="*/ 112 h 1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12">
                      <a:moveTo>
                        <a:pt x="24" y="112"/>
                      </a:moveTo>
                      <a:lnTo>
                        <a:pt x="8" y="96"/>
                      </a:lnTo>
                      <a:lnTo>
                        <a:pt x="0" y="56"/>
                      </a:lnTo>
                      <a:lnTo>
                        <a:pt x="8" y="16"/>
                      </a:lnTo>
                      <a:lnTo>
                        <a:pt x="24" y="0"/>
                      </a:lnTo>
                      <a:lnTo>
                        <a:pt x="40" y="16"/>
                      </a:lnTo>
                      <a:lnTo>
                        <a:pt x="48" y="56"/>
                      </a:lnTo>
                      <a:lnTo>
                        <a:pt x="40" y="96"/>
                      </a:lnTo>
                      <a:lnTo>
                        <a:pt x="24" y="11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61" name="Freeform 167"/>
                <p:cNvSpPr>
                  <a:spLocks/>
                </p:cNvSpPr>
                <p:nvPr/>
              </p:nvSpPr>
              <p:spPr bwMode="auto">
                <a:xfrm>
                  <a:off x="612" y="2304"/>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0 w 112"/>
                    <a:gd name="T15" fmla="*/ 0 h 80"/>
                    <a:gd name="T16" fmla="*/ 0 w 112"/>
                    <a:gd name="T17" fmla="*/ 0 h 80"/>
                    <a:gd name="T18" fmla="*/ 32 w 112"/>
                    <a:gd name="T19" fmla="*/ 8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0" y="0"/>
                      </a:lnTo>
                      <a:lnTo>
                        <a:pt x="32" y="8"/>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62" name="Freeform 168"/>
                <p:cNvSpPr>
                  <a:spLocks/>
                </p:cNvSpPr>
                <p:nvPr/>
              </p:nvSpPr>
              <p:spPr bwMode="auto">
                <a:xfrm>
                  <a:off x="876" y="2296"/>
                  <a:ext cx="112" cy="80"/>
                </a:xfrm>
                <a:custGeom>
                  <a:avLst/>
                  <a:gdLst>
                    <a:gd name="T0" fmla="*/ 8 w 112"/>
                    <a:gd name="T1" fmla="*/ 80 h 80"/>
                    <a:gd name="T2" fmla="*/ 0 w 112"/>
                    <a:gd name="T3" fmla="*/ 72 h 80"/>
                    <a:gd name="T4" fmla="*/ 8 w 112"/>
                    <a:gd name="T5" fmla="*/ 56 h 80"/>
                    <a:gd name="T6" fmla="*/ 24 w 112"/>
                    <a:gd name="T7" fmla="*/ 40 h 80"/>
                    <a:gd name="T8" fmla="*/ 40 w 112"/>
                    <a:gd name="T9" fmla="*/ 24 h 80"/>
                    <a:gd name="T10" fmla="*/ 40 w 112"/>
                    <a:gd name="T11" fmla="*/ 24 h 80"/>
                    <a:gd name="T12" fmla="*/ 80 w 112"/>
                    <a:gd name="T13" fmla="*/ 8 h 80"/>
                    <a:gd name="T14" fmla="*/ 112 w 112"/>
                    <a:gd name="T15" fmla="*/ 0 h 80"/>
                    <a:gd name="T16" fmla="*/ 112 w 112"/>
                    <a:gd name="T17" fmla="*/ 0 h 80"/>
                    <a:gd name="T18" fmla="*/ 112 w 112"/>
                    <a:gd name="T19" fmla="*/ 8 h 80"/>
                    <a:gd name="T20" fmla="*/ 112 w 112"/>
                    <a:gd name="T21" fmla="*/ 24 h 80"/>
                    <a:gd name="T22" fmla="*/ 96 w 112"/>
                    <a:gd name="T23" fmla="*/ 40 h 80"/>
                    <a:gd name="T24" fmla="*/ 80 w 112"/>
                    <a:gd name="T25" fmla="*/ 56 h 80"/>
                    <a:gd name="T26" fmla="*/ 80 w 112"/>
                    <a:gd name="T27" fmla="*/ 56 h 80"/>
                    <a:gd name="T28" fmla="*/ 32 w 112"/>
                    <a:gd name="T29" fmla="*/ 80 h 80"/>
                    <a:gd name="T30" fmla="*/ 8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8" y="80"/>
                      </a:moveTo>
                      <a:lnTo>
                        <a:pt x="0" y="72"/>
                      </a:lnTo>
                      <a:lnTo>
                        <a:pt x="8" y="56"/>
                      </a:lnTo>
                      <a:lnTo>
                        <a:pt x="24" y="40"/>
                      </a:lnTo>
                      <a:lnTo>
                        <a:pt x="40" y="24"/>
                      </a:lnTo>
                      <a:lnTo>
                        <a:pt x="80" y="8"/>
                      </a:lnTo>
                      <a:lnTo>
                        <a:pt x="112" y="0"/>
                      </a:lnTo>
                      <a:lnTo>
                        <a:pt x="112" y="8"/>
                      </a:lnTo>
                      <a:lnTo>
                        <a:pt x="112" y="24"/>
                      </a:lnTo>
                      <a:lnTo>
                        <a:pt x="96" y="40"/>
                      </a:lnTo>
                      <a:lnTo>
                        <a:pt x="80" y="56"/>
                      </a:lnTo>
                      <a:lnTo>
                        <a:pt x="32" y="80"/>
                      </a:lnTo>
                      <a:lnTo>
                        <a:pt x="8"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63" name="Freeform 169"/>
                <p:cNvSpPr>
                  <a:spLocks/>
                </p:cNvSpPr>
                <p:nvPr/>
              </p:nvSpPr>
              <p:spPr bwMode="auto">
                <a:xfrm>
                  <a:off x="916" y="2352"/>
                  <a:ext cx="136" cy="56"/>
                </a:xfrm>
                <a:custGeom>
                  <a:avLst/>
                  <a:gdLst>
                    <a:gd name="T0" fmla="*/ 0 w 136"/>
                    <a:gd name="T1" fmla="*/ 48 h 56"/>
                    <a:gd name="T2" fmla="*/ 0 w 136"/>
                    <a:gd name="T3" fmla="*/ 40 h 56"/>
                    <a:gd name="T4" fmla="*/ 16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8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16" y="32"/>
                      </a:lnTo>
                      <a:lnTo>
                        <a:pt x="32" y="16"/>
                      </a:lnTo>
                      <a:lnTo>
                        <a:pt x="56" y="8"/>
                      </a:lnTo>
                      <a:lnTo>
                        <a:pt x="88" y="0"/>
                      </a:lnTo>
                      <a:lnTo>
                        <a:pt x="112" y="0"/>
                      </a:lnTo>
                      <a:lnTo>
                        <a:pt x="128" y="0"/>
                      </a:lnTo>
                      <a:lnTo>
                        <a:pt x="136" y="8"/>
                      </a:lnTo>
                      <a:lnTo>
                        <a:pt x="136" y="16"/>
                      </a:lnTo>
                      <a:lnTo>
                        <a:pt x="128"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64" name="Freeform 170"/>
                <p:cNvSpPr>
                  <a:spLocks/>
                </p:cNvSpPr>
                <p:nvPr/>
              </p:nvSpPr>
              <p:spPr bwMode="auto">
                <a:xfrm>
                  <a:off x="564" y="2472"/>
                  <a:ext cx="136" cy="56"/>
                </a:xfrm>
                <a:custGeom>
                  <a:avLst/>
                  <a:gdLst>
                    <a:gd name="T0" fmla="*/ 0 w 136"/>
                    <a:gd name="T1" fmla="*/ 48 h 56"/>
                    <a:gd name="T2" fmla="*/ 0 w 136"/>
                    <a:gd name="T3" fmla="*/ 40 h 56"/>
                    <a:gd name="T4" fmla="*/ 8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0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8" y="32"/>
                      </a:lnTo>
                      <a:lnTo>
                        <a:pt x="32" y="16"/>
                      </a:lnTo>
                      <a:lnTo>
                        <a:pt x="56" y="8"/>
                      </a:lnTo>
                      <a:lnTo>
                        <a:pt x="88" y="0"/>
                      </a:lnTo>
                      <a:lnTo>
                        <a:pt x="112" y="0"/>
                      </a:lnTo>
                      <a:lnTo>
                        <a:pt x="128" y="0"/>
                      </a:lnTo>
                      <a:lnTo>
                        <a:pt x="136" y="8"/>
                      </a:lnTo>
                      <a:lnTo>
                        <a:pt x="136" y="16"/>
                      </a:lnTo>
                      <a:lnTo>
                        <a:pt x="120"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65" name="Freeform 171"/>
                <p:cNvSpPr>
                  <a:spLocks/>
                </p:cNvSpPr>
                <p:nvPr/>
              </p:nvSpPr>
              <p:spPr bwMode="auto">
                <a:xfrm>
                  <a:off x="628" y="2504"/>
                  <a:ext cx="112" cy="72"/>
                </a:xfrm>
                <a:custGeom>
                  <a:avLst/>
                  <a:gdLst>
                    <a:gd name="T0" fmla="*/ 8 w 112"/>
                    <a:gd name="T1" fmla="*/ 72 h 72"/>
                    <a:gd name="T2" fmla="*/ 0 w 112"/>
                    <a:gd name="T3" fmla="*/ 64 h 72"/>
                    <a:gd name="T4" fmla="*/ 8 w 112"/>
                    <a:gd name="T5" fmla="*/ 56 h 72"/>
                    <a:gd name="T6" fmla="*/ 16 w 112"/>
                    <a:gd name="T7" fmla="*/ 40 h 72"/>
                    <a:gd name="T8" fmla="*/ 40 w 112"/>
                    <a:gd name="T9" fmla="*/ 24 h 72"/>
                    <a:gd name="T10" fmla="*/ 40 w 112"/>
                    <a:gd name="T11" fmla="*/ 24 h 72"/>
                    <a:gd name="T12" fmla="*/ 80 w 112"/>
                    <a:gd name="T13" fmla="*/ 0 h 72"/>
                    <a:gd name="T14" fmla="*/ 112 w 112"/>
                    <a:gd name="T15" fmla="*/ 0 h 72"/>
                    <a:gd name="T16" fmla="*/ 112 w 112"/>
                    <a:gd name="T17" fmla="*/ 0 h 72"/>
                    <a:gd name="T18" fmla="*/ 112 w 112"/>
                    <a:gd name="T19" fmla="*/ 8 h 72"/>
                    <a:gd name="T20" fmla="*/ 112 w 112"/>
                    <a:gd name="T21" fmla="*/ 16 h 72"/>
                    <a:gd name="T22" fmla="*/ 96 w 112"/>
                    <a:gd name="T23" fmla="*/ 32 h 72"/>
                    <a:gd name="T24" fmla="*/ 80 w 112"/>
                    <a:gd name="T25" fmla="*/ 48 h 72"/>
                    <a:gd name="T26" fmla="*/ 80 w 112"/>
                    <a:gd name="T27" fmla="*/ 48 h 72"/>
                    <a:gd name="T28" fmla="*/ 32 w 112"/>
                    <a:gd name="T29" fmla="*/ 72 h 72"/>
                    <a:gd name="T30" fmla="*/ 8 w 112"/>
                    <a:gd name="T31" fmla="*/ 72 h 7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72"/>
                    <a:gd name="T50" fmla="*/ 112 w 112"/>
                    <a:gd name="T51" fmla="*/ 72 h 7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72">
                      <a:moveTo>
                        <a:pt x="8" y="72"/>
                      </a:moveTo>
                      <a:lnTo>
                        <a:pt x="0" y="64"/>
                      </a:lnTo>
                      <a:lnTo>
                        <a:pt x="8" y="56"/>
                      </a:lnTo>
                      <a:lnTo>
                        <a:pt x="16" y="40"/>
                      </a:lnTo>
                      <a:lnTo>
                        <a:pt x="40" y="24"/>
                      </a:lnTo>
                      <a:lnTo>
                        <a:pt x="80" y="0"/>
                      </a:lnTo>
                      <a:lnTo>
                        <a:pt x="112" y="0"/>
                      </a:lnTo>
                      <a:lnTo>
                        <a:pt x="112" y="8"/>
                      </a:lnTo>
                      <a:lnTo>
                        <a:pt x="112" y="16"/>
                      </a:lnTo>
                      <a:lnTo>
                        <a:pt x="96" y="32"/>
                      </a:lnTo>
                      <a:lnTo>
                        <a:pt x="80" y="48"/>
                      </a:lnTo>
                      <a:lnTo>
                        <a:pt x="32" y="72"/>
                      </a:lnTo>
                      <a:lnTo>
                        <a:pt x="8" y="7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66" name="Freeform 172"/>
                <p:cNvSpPr>
                  <a:spLocks/>
                </p:cNvSpPr>
                <p:nvPr/>
              </p:nvSpPr>
              <p:spPr bwMode="auto">
                <a:xfrm>
                  <a:off x="932" y="2464"/>
                  <a:ext cx="136" cy="56"/>
                </a:xfrm>
                <a:custGeom>
                  <a:avLst/>
                  <a:gdLst>
                    <a:gd name="T0" fmla="*/ 0 w 136"/>
                    <a:gd name="T1" fmla="*/ 8 h 56"/>
                    <a:gd name="T2" fmla="*/ 8 w 136"/>
                    <a:gd name="T3" fmla="*/ 0 h 56"/>
                    <a:gd name="T4" fmla="*/ 32 w 136"/>
                    <a:gd name="T5" fmla="*/ 0 h 56"/>
                    <a:gd name="T6" fmla="*/ 56 w 136"/>
                    <a:gd name="T7" fmla="*/ 0 h 56"/>
                    <a:gd name="T8" fmla="*/ 80 w 136"/>
                    <a:gd name="T9" fmla="*/ 8 h 56"/>
                    <a:gd name="T10" fmla="*/ 80 w 136"/>
                    <a:gd name="T11" fmla="*/ 8 h 56"/>
                    <a:gd name="T12" fmla="*/ 104 w 136"/>
                    <a:gd name="T13" fmla="*/ 16 h 56"/>
                    <a:gd name="T14" fmla="*/ 128 w 136"/>
                    <a:gd name="T15" fmla="*/ 32 h 56"/>
                    <a:gd name="T16" fmla="*/ 136 w 136"/>
                    <a:gd name="T17" fmla="*/ 40 h 56"/>
                    <a:gd name="T18" fmla="*/ 136 w 136"/>
                    <a:gd name="T19" fmla="*/ 48 h 56"/>
                    <a:gd name="T20" fmla="*/ 136 w 136"/>
                    <a:gd name="T21" fmla="*/ 48 h 56"/>
                    <a:gd name="T22" fmla="*/ 128 w 136"/>
                    <a:gd name="T23" fmla="*/ 56 h 56"/>
                    <a:gd name="T24" fmla="*/ 112 w 136"/>
                    <a:gd name="T25" fmla="*/ 56 h 56"/>
                    <a:gd name="T26" fmla="*/ 88 w 136"/>
                    <a:gd name="T27" fmla="*/ 56 h 56"/>
                    <a:gd name="T28" fmla="*/ 64 w 136"/>
                    <a:gd name="T29" fmla="*/ 48 h 56"/>
                    <a:gd name="T30" fmla="*/ 64 w 136"/>
                    <a:gd name="T31" fmla="*/ 48 h 56"/>
                    <a:gd name="T32" fmla="*/ 32 w 136"/>
                    <a:gd name="T33" fmla="*/ 40 h 56"/>
                    <a:gd name="T34" fmla="*/ 16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32" y="0"/>
                      </a:lnTo>
                      <a:lnTo>
                        <a:pt x="56" y="0"/>
                      </a:lnTo>
                      <a:lnTo>
                        <a:pt x="80" y="8"/>
                      </a:lnTo>
                      <a:lnTo>
                        <a:pt x="104" y="16"/>
                      </a:lnTo>
                      <a:lnTo>
                        <a:pt x="128" y="32"/>
                      </a:lnTo>
                      <a:lnTo>
                        <a:pt x="136" y="40"/>
                      </a:lnTo>
                      <a:lnTo>
                        <a:pt x="136" y="48"/>
                      </a:lnTo>
                      <a:lnTo>
                        <a:pt x="128" y="56"/>
                      </a:lnTo>
                      <a:lnTo>
                        <a:pt x="112" y="56"/>
                      </a:lnTo>
                      <a:lnTo>
                        <a:pt x="88" y="56"/>
                      </a:lnTo>
                      <a:lnTo>
                        <a:pt x="64" y="48"/>
                      </a:lnTo>
                      <a:lnTo>
                        <a:pt x="32" y="40"/>
                      </a:lnTo>
                      <a:lnTo>
                        <a:pt x="16"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67" name="Freeform 173"/>
                <p:cNvSpPr>
                  <a:spLocks/>
                </p:cNvSpPr>
                <p:nvPr/>
              </p:nvSpPr>
              <p:spPr bwMode="auto">
                <a:xfrm>
                  <a:off x="564" y="2360"/>
                  <a:ext cx="136" cy="56"/>
                </a:xfrm>
                <a:custGeom>
                  <a:avLst/>
                  <a:gdLst>
                    <a:gd name="T0" fmla="*/ 0 w 136"/>
                    <a:gd name="T1" fmla="*/ 8 h 56"/>
                    <a:gd name="T2" fmla="*/ 8 w 136"/>
                    <a:gd name="T3" fmla="*/ 0 h 56"/>
                    <a:gd name="T4" fmla="*/ 24 w 136"/>
                    <a:gd name="T5" fmla="*/ 0 h 56"/>
                    <a:gd name="T6" fmla="*/ 48 w 136"/>
                    <a:gd name="T7" fmla="*/ 0 h 56"/>
                    <a:gd name="T8" fmla="*/ 80 w 136"/>
                    <a:gd name="T9" fmla="*/ 8 h 56"/>
                    <a:gd name="T10" fmla="*/ 80 w 136"/>
                    <a:gd name="T11" fmla="*/ 8 h 56"/>
                    <a:gd name="T12" fmla="*/ 104 w 136"/>
                    <a:gd name="T13" fmla="*/ 16 h 56"/>
                    <a:gd name="T14" fmla="*/ 120 w 136"/>
                    <a:gd name="T15" fmla="*/ 24 h 56"/>
                    <a:gd name="T16" fmla="*/ 136 w 136"/>
                    <a:gd name="T17" fmla="*/ 40 h 56"/>
                    <a:gd name="T18" fmla="*/ 136 w 136"/>
                    <a:gd name="T19" fmla="*/ 48 h 56"/>
                    <a:gd name="T20" fmla="*/ 136 w 136"/>
                    <a:gd name="T21" fmla="*/ 48 h 56"/>
                    <a:gd name="T22" fmla="*/ 128 w 136"/>
                    <a:gd name="T23" fmla="*/ 48 h 56"/>
                    <a:gd name="T24" fmla="*/ 112 w 136"/>
                    <a:gd name="T25" fmla="*/ 56 h 56"/>
                    <a:gd name="T26" fmla="*/ 88 w 136"/>
                    <a:gd name="T27" fmla="*/ 48 h 56"/>
                    <a:gd name="T28" fmla="*/ 56 w 136"/>
                    <a:gd name="T29" fmla="*/ 40 h 56"/>
                    <a:gd name="T30" fmla="*/ 56 w 136"/>
                    <a:gd name="T31" fmla="*/ 40 h 56"/>
                    <a:gd name="T32" fmla="*/ 32 w 136"/>
                    <a:gd name="T33" fmla="*/ 32 h 56"/>
                    <a:gd name="T34" fmla="*/ 8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24" y="0"/>
                      </a:lnTo>
                      <a:lnTo>
                        <a:pt x="48" y="0"/>
                      </a:lnTo>
                      <a:lnTo>
                        <a:pt x="80" y="8"/>
                      </a:lnTo>
                      <a:lnTo>
                        <a:pt x="104" y="16"/>
                      </a:lnTo>
                      <a:lnTo>
                        <a:pt x="120" y="24"/>
                      </a:lnTo>
                      <a:lnTo>
                        <a:pt x="136" y="40"/>
                      </a:lnTo>
                      <a:lnTo>
                        <a:pt x="136" y="48"/>
                      </a:lnTo>
                      <a:lnTo>
                        <a:pt x="128" y="48"/>
                      </a:lnTo>
                      <a:lnTo>
                        <a:pt x="112" y="56"/>
                      </a:lnTo>
                      <a:lnTo>
                        <a:pt x="88" y="48"/>
                      </a:lnTo>
                      <a:lnTo>
                        <a:pt x="56" y="40"/>
                      </a:lnTo>
                      <a:lnTo>
                        <a:pt x="32" y="32"/>
                      </a:lnTo>
                      <a:lnTo>
                        <a:pt x="8"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68" name="Freeform 174"/>
                <p:cNvSpPr>
                  <a:spLocks/>
                </p:cNvSpPr>
                <p:nvPr/>
              </p:nvSpPr>
              <p:spPr bwMode="auto">
                <a:xfrm>
                  <a:off x="692" y="2256"/>
                  <a:ext cx="72" cy="104"/>
                </a:xfrm>
                <a:custGeom>
                  <a:avLst/>
                  <a:gdLst>
                    <a:gd name="T0" fmla="*/ 8 w 72"/>
                    <a:gd name="T1" fmla="*/ 0 h 104"/>
                    <a:gd name="T2" fmla="*/ 32 w 72"/>
                    <a:gd name="T3" fmla="*/ 8 h 104"/>
                    <a:gd name="T4" fmla="*/ 64 w 72"/>
                    <a:gd name="T5" fmla="*/ 48 h 104"/>
                    <a:gd name="T6" fmla="*/ 64 w 72"/>
                    <a:gd name="T7" fmla="*/ 48 h 104"/>
                    <a:gd name="T8" fmla="*/ 72 w 72"/>
                    <a:gd name="T9" fmla="*/ 80 h 104"/>
                    <a:gd name="T10" fmla="*/ 64 w 72"/>
                    <a:gd name="T11" fmla="*/ 104 h 104"/>
                    <a:gd name="T12" fmla="*/ 64 w 72"/>
                    <a:gd name="T13" fmla="*/ 104 h 104"/>
                    <a:gd name="T14" fmla="*/ 40 w 72"/>
                    <a:gd name="T15" fmla="*/ 96 h 104"/>
                    <a:gd name="T16" fmla="*/ 16 w 72"/>
                    <a:gd name="T17" fmla="*/ 56 h 104"/>
                    <a:gd name="T18" fmla="*/ 16 w 72"/>
                    <a:gd name="T19" fmla="*/ 56 h 104"/>
                    <a:gd name="T20" fmla="*/ 0 w 72"/>
                    <a:gd name="T21" fmla="*/ 24 h 104"/>
                    <a:gd name="T22" fmla="*/ 8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8" y="0"/>
                      </a:moveTo>
                      <a:lnTo>
                        <a:pt x="32" y="8"/>
                      </a:lnTo>
                      <a:lnTo>
                        <a:pt x="64" y="48"/>
                      </a:lnTo>
                      <a:lnTo>
                        <a:pt x="72" y="80"/>
                      </a:lnTo>
                      <a:lnTo>
                        <a:pt x="64" y="104"/>
                      </a:lnTo>
                      <a:lnTo>
                        <a:pt x="40" y="96"/>
                      </a:lnTo>
                      <a:lnTo>
                        <a:pt x="16" y="56"/>
                      </a:lnTo>
                      <a:lnTo>
                        <a:pt x="0" y="24"/>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69" name="Freeform 175"/>
                <p:cNvSpPr>
                  <a:spLocks/>
                </p:cNvSpPr>
                <p:nvPr/>
              </p:nvSpPr>
              <p:spPr bwMode="auto">
                <a:xfrm>
                  <a:off x="852" y="2520"/>
                  <a:ext cx="72" cy="96"/>
                </a:xfrm>
                <a:custGeom>
                  <a:avLst/>
                  <a:gdLst>
                    <a:gd name="T0" fmla="*/ 8 w 72"/>
                    <a:gd name="T1" fmla="*/ 0 h 96"/>
                    <a:gd name="T2" fmla="*/ 32 w 72"/>
                    <a:gd name="T3" fmla="*/ 8 h 96"/>
                    <a:gd name="T4" fmla="*/ 56 w 72"/>
                    <a:gd name="T5" fmla="*/ 40 h 96"/>
                    <a:gd name="T6" fmla="*/ 56 w 72"/>
                    <a:gd name="T7" fmla="*/ 40 h 96"/>
                    <a:gd name="T8" fmla="*/ 72 w 72"/>
                    <a:gd name="T9" fmla="*/ 80 h 96"/>
                    <a:gd name="T10" fmla="*/ 64 w 72"/>
                    <a:gd name="T11" fmla="*/ 96 h 96"/>
                    <a:gd name="T12" fmla="*/ 64 w 72"/>
                    <a:gd name="T13" fmla="*/ 96 h 96"/>
                    <a:gd name="T14" fmla="*/ 40 w 72"/>
                    <a:gd name="T15" fmla="*/ 88 h 96"/>
                    <a:gd name="T16" fmla="*/ 8 w 72"/>
                    <a:gd name="T17" fmla="*/ 56 h 96"/>
                    <a:gd name="T18" fmla="*/ 8 w 72"/>
                    <a:gd name="T19" fmla="*/ 56 h 96"/>
                    <a:gd name="T20" fmla="*/ 0 w 72"/>
                    <a:gd name="T21" fmla="*/ 16 h 96"/>
                    <a:gd name="T22" fmla="*/ 8 w 72"/>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96"/>
                    <a:gd name="T38" fmla="*/ 72 w 72"/>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96">
                      <a:moveTo>
                        <a:pt x="8" y="0"/>
                      </a:moveTo>
                      <a:lnTo>
                        <a:pt x="32" y="8"/>
                      </a:lnTo>
                      <a:lnTo>
                        <a:pt x="56" y="40"/>
                      </a:lnTo>
                      <a:lnTo>
                        <a:pt x="72" y="80"/>
                      </a:lnTo>
                      <a:lnTo>
                        <a:pt x="64" y="96"/>
                      </a:lnTo>
                      <a:lnTo>
                        <a:pt x="40" y="88"/>
                      </a:lnTo>
                      <a:lnTo>
                        <a:pt x="8" y="56"/>
                      </a:lnTo>
                      <a:lnTo>
                        <a:pt x="0" y="16"/>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70" name="Freeform 176"/>
                <p:cNvSpPr>
                  <a:spLocks/>
                </p:cNvSpPr>
                <p:nvPr/>
              </p:nvSpPr>
              <p:spPr bwMode="auto">
                <a:xfrm>
                  <a:off x="844" y="2256"/>
                  <a:ext cx="72" cy="104"/>
                </a:xfrm>
                <a:custGeom>
                  <a:avLst/>
                  <a:gdLst>
                    <a:gd name="T0" fmla="*/ 64 w 72"/>
                    <a:gd name="T1" fmla="*/ 0 h 104"/>
                    <a:gd name="T2" fmla="*/ 72 w 72"/>
                    <a:gd name="T3" fmla="*/ 24 h 104"/>
                    <a:gd name="T4" fmla="*/ 56 w 72"/>
                    <a:gd name="T5" fmla="*/ 56 h 104"/>
                    <a:gd name="T6" fmla="*/ 56 w 72"/>
                    <a:gd name="T7" fmla="*/ 56 h 104"/>
                    <a:gd name="T8" fmla="*/ 32 w 72"/>
                    <a:gd name="T9" fmla="*/ 88 h 104"/>
                    <a:gd name="T10" fmla="*/ 8 w 72"/>
                    <a:gd name="T11" fmla="*/ 104 h 104"/>
                    <a:gd name="T12" fmla="*/ 8 w 72"/>
                    <a:gd name="T13" fmla="*/ 104 h 104"/>
                    <a:gd name="T14" fmla="*/ 0 w 72"/>
                    <a:gd name="T15" fmla="*/ 80 h 104"/>
                    <a:gd name="T16" fmla="*/ 8 w 72"/>
                    <a:gd name="T17" fmla="*/ 40 h 104"/>
                    <a:gd name="T18" fmla="*/ 8 w 72"/>
                    <a:gd name="T19" fmla="*/ 40 h 104"/>
                    <a:gd name="T20" fmla="*/ 40 w 72"/>
                    <a:gd name="T21" fmla="*/ 8 h 104"/>
                    <a:gd name="T22" fmla="*/ 64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64" y="0"/>
                      </a:moveTo>
                      <a:lnTo>
                        <a:pt x="72" y="24"/>
                      </a:lnTo>
                      <a:lnTo>
                        <a:pt x="56" y="56"/>
                      </a:lnTo>
                      <a:lnTo>
                        <a:pt x="32" y="88"/>
                      </a:lnTo>
                      <a:lnTo>
                        <a:pt x="8" y="104"/>
                      </a:lnTo>
                      <a:lnTo>
                        <a:pt x="0" y="80"/>
                      </a:lnTo>
                      <a:lnTo>
                        <a:pt x="8"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71" name="Freeform 177"/>
                <p:cNvSpPr>
                  <a:spLocks/>
                </p:cNvSpPr>
                <p:nvPr/>
              </p:nvSpPr>
              <p:spPr bwMode="auto">
                <a:xfrm>
                  <a:off x="700" y="2520"/>
                  <a:ext cx="80" cy="96"/>
                </a:xfrm>
                <a:custGeom>
                  <a:avLst/>
                  <a:gdLst>
                    <a:gd name="T0" fmla="*/ 64 w 80"/>
                    <a:gd name="T1" fmla="*/ 0 h 96"/>
                    <a:gd name="T2" fmla="*/ 80 w 80"/>
                    <a:gd name="T3" fmla="*/ 16 h 96"/>
                    <a:gd name="T4" fmla="*/ 64 w 80"/>
                    <a:gd name="T5" fmla="*/ 56 h 96"/>
                    <a:gd name="T6" fmla="*/ 64 w 80"/>
                    <a:gd name="T7" fmla="*/ 56 h 96"/>
                    <a:gd name="T8" fmla="*/ 40 w 80"/>
                    <a:gd name="T9" fmla="*/ 88 h 96"/>
                    <a:gd name="T10" fmla="*/ 8 w 80"/>
                    <a:gd name="T11" fmla="*/ 96 h 96"/>
                    <a:gd name="T12" fmla="*/ 8 w 80"/>
                    <a:gd name="T13" fmla="*/ 96 h 96"/>
                    <a:gd name="T14" fmla="*/ 0 w 80"/>
                    <a:gd name="T15" fmla="*/ 80 h 96"/>
                    <a:gd name="T16" fmla="*/ 16 w 80"/>
                    <a:gd name="T17" fmla="*/ 40 h 96"/>
                    <a:gd name="T18" fmla="*/ 16 w 80"/>
                    <a:gd name="T19" fmla="*/ 40 h 96"/>
                    <a:gd name="T20" fmla="*/ 40 w 80"/>
                    <a:gd name="T21" fmla="*/ 8 h 96"/>
                    <a:gd name="T22" fmla="*/ 64 w 80"/>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0"/>
                    <a:gd name="T37" fmla="*/ 0 h 96"/>
                    <a:gd name="T38" fmla="*/ 80 w 80"/>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0" h="96">
                      <a:moveTo>
                        <a:pt x="64" y="0"/>
                      </a:moveTo>
                      <a:lnTo>
                        <a:pt x="80" y="16"/>
                      </a:lnTo>
                      <a:lnTo>
                        <a:pt x="64" y="56"/>
                      </a:lnTo>
                      <a:lnTo>
                        <a:pt x="40" y="88"/>
                      </a:lnTo>
                      <a:lnTo>
                        <a:pt x="8" y="96"/>
                      </a:lnTo>
                      <a:lnTo>
                        <a:pt x="0" y="80"/>
                      </a:lnTo>
                      <a:lnTo>
                        <a:pt x="16"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7337" name="Freeform 178"/>
              <p:cNvSpPr>
                <a:spLocks/>
              </p:cNvSpPr>
              <p:nvPr/>
            </p:nvSpPr>
            <p:spPr bwMode="auto">
              <a:xfrm>
                <a:off x="572" y="1295"/>
                <a:ext cx="472" cy="334"/>
              </a:xfrm>
              <a:custGeom>
                <a:avLst/>
                <a:gdLst>
                  <a:gd name="T0" fmla="*/ 1 w 672"/>
                  <a:gd name="T1" fmla="*/ 2 h 424"/>
                  <a:gd name="T2" fmla="*/ 1 w 672"/>
                  <a:gd name="T3" fmla="*/ 2 h 424"/>
                  <a:gd name="T4" fmla="*/ 1 w 672"/>
                  <a:gd name="T5" fmla="*/ 2 h 424"/>
                  <a:gd name="T6" fmla="*/ 1 w 672"/>
                  <a:gd name="T7" fmla="*/ 2 h 424"/>
                  <a:gd name="T8" fmla="*/ 1 w 672"/>
                  <a:gd name="T9" fmla="*/ 2 h 424"/>
                  <a:gd name="T10" fmla="*/ 1 w 672"/>
                  <a:gd name="T11" fmla="*/ 2 h 424"/>
                  <a:gd name="T12" fmla="*/ 1 w 672"/>
                  <a:gd name="T13" fmla="*/ 2 h 424"/>
                  <a:gd name="T14" fmla="*/ 1 w 672"/>
                  <a:gd name="T15" fmla="*/ 2 h 424"/>
                  <a:gd name="T16" fmla="*/ 1 w 672"/>
                  <a:gd name="T17" fmla="*/ 2 h 424"/>
                  <a:gd name="T18" fmla="*/ 1 w 672"/>
                  <a:gd name="T19" fmla="*/ 2 h 424"/>
                  <a:gd name="T20" fmla="*/ 1 w 672"/>
                  <a:gd name="T21" fmla="*/ 2 h 424"/>
                  <a:gd name="T22" fmla="*/ 1 w 672"/>
                  <a:gd name="T23" fmla="*/ 2 h 424"/>
                  <a:gd name="T24" fmla="*/ 1 w 672"/>
                  <a:gd name="T25" fmla="*/ 2 h 424"/>
                  <a:gd name="T26" fmla="*/ 0 w 672"/>
                  <a:gd name="T27" fmla="*/ 2 h 424"/>
                  <a:gd name="T28" fmla="*/ 0 w 672"/>
                  <a:gd name="T29" fmla="*/ 2 h 424"/>
                  <a:gd name="T30" fmla="*/ 1 w 672"/>
                  <a:gd name="T31" fmla="*/ 2 h 424"/>
                  <a:gd name="T32" fmla="*/ 1 w 672"/>
                  <a:gd name="T33" fmla="*/ 2 h 424"/>
                  <a:gd name="T34" fmla="*/ 1 w 672"/>
                  <a:gd name="T35" fmla="*/ 2 h 424"/>
                  <a:gd name="T36" fmla="*/ 1 w 672"/>
                  <a:gd name="T37" fmla="*/ 2 h 424"/>
                  <a:gd name="T38" fmla="*/ 1 w 672"/>
                  <a:gd name="T39" fmla="*/ 2 h 424"/>
                  <a:gd name="T40" fmla="*/ 1 w 672"/>
                  <a:gd name="T41" fmla="*/ 0 h 424"/>
                  <a:gd name="T42" fmla="*/ 1 w 672"/>
                  <a:gd name="T43" fmla="*/ 0 h 424"/>
                  <a:gd name="T44" fmla="*/ 1 w 672"/>
                  <a:gd name="T45" fmla="*/ 2 h 424"/>
                  <a:gd name="T46" fmla="*/ 1 w 672"/>
                  <a:gd name="T47" fmla="*/ 2 h 424"/>
                  <a:gd name="T48" fmla="*/ 1 w 672"/>
                  <a:gd name="T49" fmla="*/ 2 h 424"/>
                  <a:gd name="T50" fmla="*/ 1 w 672"/>
                  <a:gd name="T51" fmla="*/ 2 h 424"/>
                  <a:gd name="T52" fmla="*/ 1 w 672"/>
                  <a:gd name="T53" fmla="*/ 2 h 424"/>
                  <a:gd name="T54" fmla="*/ 1 w 672"/>
                  <a:gd name="T55" fmla="*/ 2 h 42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2"/>
                  <a:gd name="T85" fmla="*/ 0 h 424"/>
                  <a:gd name="T86" fmla="*/ 672 w 672"/>
                  <a:gd name="T87" fmla="*/ 424 h 42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2" h="424">
                    <a:moveTo>
                      <a:pt x="672" y="216"/>
                    </a:moveTo>
                    <a:lnTo>
                      <a:pt x="664" y="256"/>
                    </a:lnTo>
                    <a:lnTo>
                      <a:pt x="648" y="296"/>
                    </a:lnTo>
                    <a:lnTo>
                      <a:pt x="616" y="328"/>
                    </a:lnTo>
                    <a:lnTo>
                      <a:pt x="576" y="360"/>
                    </a:lnTo>
                    <a:lnTo>
                      <a:pt x="464" y="408"/>
                    </a:lnTo>
                    <a:lnTo>
                      <a:pt x="336" y="424"/>
                    </a:lnTo>
                    <a:lnTo>
                      <a:pt x="208" y="408"/>
                    </a:lnTo>
                    <a:lnTo>
                      <a:pt x="96" y="360"/>
                    </a:lnTo>
                    <a:lnTo>
                      <a:pt x="56" y="328"/>
                    </a:lnTo>
                    <a:lnTo>
                      <a:pt x="24" y="296"/>
                    </a:lnTo>
                    <a:lnTo>
                      <a:pt x="8" y="256"/>
                    </a:lnTo>
                    <a:lnTo>
                      <a:pt x="0" y="216"/>
                    </a:lnTo>
                    <a:lnTo>
                      <a:pt x="8" y="168"/>
                    </a:lnTo>
                    <a:lnTo>
                      <a:pt x="24" y="128"/>
                    </a:lnTo>
                    <a:lnTo>
                      <a:pt x="56" y="96"/>
                    </a:lnTo>
                    <a:lnTo>
                      <a:pt x="96" y="64"/>
                    </a:lnTo>
                    <a:lnTo>
                      <a:pt x="208" y="16"/>
                    </a:lnTo>
                    <a:lnTo>
                      <a:pt x="336" y="0"/>
                    </a:lnTo>
                    <a:lnTo>
                      <a:pt x="464" y="16"/>
                    </a:lnTo>
                    <a:lnTo>
                      <a:pt x="576" y="64"/>
                    </a:lnTo>
                    <a:lnTo>
                      <a:pt x="616" y="96"/>
                    </a:lnTo>
                    <a:lnTo>
                      <a:pt x="648" y="128"/>
                    </a:lnTo>
                    <a:lnTo>
                      <a:pt x="664" y="168"/>
                    </a:lnTo>
                    <a:lnTo>
                      <a:pt x="672" y="216"/>
                    </a:lnTo>
                    <a:close/>
                  </a:path>
                </a:pathLst>
              </a:custGeom>
              <a:gradFill rotWithShape="0">
                <a:gsLst>
                  <a:gs pos="0">
                    <a:srgbClr val="B3B3B3"/>
                  </a:gs>
                  <a:gs pos="100000">
                    <a:srgbClr val="808080"/>
                  </a:gs>
                </a:gsLst>
                <a:path path="rect">
                  <a:fillToRect l="50000" t="50000" r="50000" b="50000"/>
                </a:path>
              </a:gradFill>
              <a:ln w="3175">
                <a:solidFill>
                  <a:srgbClr val="808080"/>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6867" name="Group 179"/>
              <p:cNvGrpSpPr>
                <a:grpSpLocks/>
              </p:cNvGrpSpPr>
              <p:nvPr/>
            </p:nvGrpSpPr>
            <p:grpSpPr bwMode="auto">
              <a:xfrm>
                <a:off x="632" y="1338"/>
                <a:ext cx="352" cy="248"/>
                <a:chOff x="636" y="2320"/>
                <a:chExt cx="352" cy="248"/>
              </a:xfrm>
            </p:grpSpPr>
            <p:sp>
              <p:nvSpPr>
                <p:cNvPr id="37339" name="Freeform 180"/>
                <p:cNvSpPr>
                  <a:spLocks/>
                </p:cNvSpPr>
                <p:nvPr/>
              </p:nvSpPr>
              <p:spPr bwMode="auto">
                <a:xfrm>
                  <a:off x="788" y="2424"/>
                  <a:ext cx="32" cy="16"/>
                </a:xfrm>
                <a:custGeom>
                  <a:avLst/>
                  <a:gdLst>
                    <a:gd name="T0" fmla="*/ 32 w 32"/>
                    <a:gd name="T1" fmla="*/ 8 h 16"/>
                    <a:gd name="T2" fmla="*/ 32 w 32"/>
                    <a:gd name="T3" fmla="*/ 16 h 16"/>
                    <a:gd name="T4" fmla="*/ 16 w 32"/>
                    <a:gd name="T5" fmla="*/ 16 h 16"/>
                    <a:gd name="T6" fmla="*/ 16 w 32"/>
                    <a:gd name="T7" fmla="*/ 16 h 16"/>
                    <a:gd name="T8" fmla="*/ 8 w 32"/>
                    <a:gd name="T9" fmla="*/ 16 h 16"/>
                    <a:gd name="T10" fmla="*/ 0 w 32"/>
                    <a:gd name="T11" fmla="*/ 8 h 16"/>
                    <a:gd name="T12" fmla="*/ 0 w 32"/>
                    <a:gd name="T13" fmla="*/ 8 h 16"/>
                    <a:gd name="T14" fmla="*/ 8 w 32"/>
                    <a:gd name="T15" fmla="*/ 0 h 16"/>
                    <a:gd name="T16" fmla="*/ 16 w 32"/>
                    <a:gd name="T17" fmla="*/ 0 h 16"/>
                    <a:gd name="T18" fmla="*/ 16 w 32"/>
                    <a:gd name="T19" fmla="*/ 0 h 16"/>
                    <a:gd name="T20" fmla="*/ 32 w 32"/>
                    <a:gd name="T21" fmla="*/ 0 h 16"/>
                    <a:gd name="T22" fmla="*/ 32 w 32"/>
                    <a:gd name="T23" fmla="*/ 8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16"/>
                    <a:gd name="T38" fmla="*/ 32 w 32"/>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16">
                      <a:moveTo>
                        <a:pt x="32" y="8"/>
                      </a:moveTo>
                      <a:lnTo>
                        <a:pt x="32" y="16"/>
                      </a:lnTo>
                      <a:lnTo>
                        <a:pt x="16" y="16"/>
                      </a:lnTo>
                      <a:lnTo>
                        <a:pt x="8" y="16"/>
                      </a:lnTo>
                      <a:lnTo>
                        <a:pt x="0" y="8"/>
                      </a:lnTo>
                      <a:lnTo>
                        <a:pt x="8" y="0"/>
                      </a:lnTo>
                      <a:lnTo>
                        <a:pt x="16" y="0"/>
                      </a:lnTo>
                      <a:lnTo>
                        <a:pt x="32" y="0"/>
                      </a:lnTo>
                      <a:lnTo>
                        <a:pt x="32"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40" name="Freeform 181"/>
                <p:cNvSpPr>
                  <a:spLocks/>
                </p:cNvSpPr>
                <p:nvPr/>
              </p:nvSpPr>
              <p:spPr bwMode="auto">
                <a:xfrm>
                  <a:off x="924" y="2416"/>
                  <a:ext cx="64" cy="24"/>
                </a:xfrm>
                <a:custGeom>
                  <a:avLst/>
                  <a:gdLst>
                    <a:gd name="T0" fmla="*/ 64 w 64"/>
                    <a:gd name="T1" fmla="*/ 16 h 24"/>
                    <a:gd name="T2" fmla="*/ 56 w 64"/>
                    <a:gd name="T3" fmla="*/ 24 h 24"/>
                    <a:gd name="T4" fmla="*/ 32 w 64"/>
                    <a:gd name="T5" fmla="*/ 24 h 24"/>
                    <a:gd name="T6" fmla="*/ 32 w 64"/>
                    <a:gd name="T7" fmla="*/ 24 h 24"/>
                    <a:gd name="T8" fmla="*/ 16 w 64"/>
                    <a:gd name="T9" fmla="*/ 24 h 24"/>
                    <a:gd name="T10" fmla="*/ 0 w 64"/>
                    <a:gd name="T11" fmla="*/ 16 h 24"/>
                    <a:gd name="T12" fmla="*/ 0 w 64"/>
                    <a:gd name="T13" fmla="*/ 16 h 24"/>
                    <a:gd name="T14" fmla="*/ 16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16" y="24"/>
                      </a:lnTo>
                      <a:lnTo>
                        <a:pt x="0" y="16"/>
                      </a:lnTo>
                      <a:lnTo>
                        <a:pt x="16"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41" name="Freeform 182"/>
                <p:cNvSpPr>
                  <a:spLocks/>
                </p:cNvSpPr>
                <p:nvPr/>
              </p:nvSpPr>
              <p:spPr bwMode="auto">
                <a:xfrm>
                  <a:off x="908" y="2512"/>
                  <a:ext cx="40" cy="32"/>
                </a:xfrm>
                <a:custGeom>
                  <a:avLst/>
                  <a:gdLst>
                    <a:gd name="T0" fmla="*/ 40 w 40"/>
                    <a:gd name="T1" fmla="*/ 32 h 32"/>
                    <a:gd name="T2" fmla="*/ 24 w 40"/>
                    <a:gd name="T3" fmla="*/ 32 h 32"/>
                    <a:gd name="T4" fmla="*/ 8 w 40"/>
                    <a:gd name="T5" fmla="*/ 24 h 32"/>
                    <a:gd name="T6" fmla="*/ 8 w 40"/>
                    <a:gd name="T7" fmla="*/ 24 h 32"/>
                    <a:gd name="T8" fmla="*/ 0 w 40"/>
                    <a:gd name="T9" fmla="*/ 8 h 32"/>
                    <a:gd name="T10" fmla="*/ 0 w 40"/>
                    <a:gd name="T11" fmla="*/ 0 h 32"/>
                    <a:gd name="T12" fmla="*/ 0 w 40"/>
                    <a:gd name="T13" fmla="*/ 0 h 32"/>
                    <a:gd name="T14" fmla="*/ 16 w 40"/>
                    <a:gd name="T15" fmla="*/ 0 h 32"/>
                    <a:gd name="T16" fmla="*/ 32 w 40"/>
                    <a:gd name="T17" fmla="*/ 8 h 32"/>
                    <a:gd name="T18" fmla="*/ 32 w 40"/>
                    <a:gd name="T19" fmla="*/ 8 h 32"/>
                    <a:gd name="T20" fmla="*/ 40 w 40"/>
                    <a:gd name="T21" fmla="*/ 24 h 32"/>
                    <a:gd name="T22" fmla="*/ 40 w 40"/>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32"/>
                    <a:gd name="T38" fmla="*/ 40 w 40"/>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32">
                      <a:moveTo>
                        <a:pt x="40" y="32"/>
                      </a:moveTo>
                      <a:lnTo>
                        <a:pt x="24" y="32"/>
                      </a:lnTo>
                      <a:lnTo>
                        <a:pt x="8" y="24"/>
                      </a:lnTo>
                      <a:lnTo>
                        <a:pt x="0" y="8"/>
                      </a:lnTo>
                      <a:lnTo>
                        <a:pt x="0" y="0"/>
                      </a:lnTo>
                      <a:lnTo>
                        <a:pt x="16" y="0"/>
                      </a:lnTo>
                      <a:lnTo>
                        <a:pt x="32" y="8"/>
                      </a:lnTo>
                      <a:lnTo>
                        <a:pt x="40" y="24"/>
                      </a:lnTo>
                      <a:lnTo>
                        <a:pt x="4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42" name="Freeform 183"/>
                <p:cNvSpPr>
                  <a:spLocks/>
                </p:cNvSpPr>
                <p:nvPr/>
              </p:nvSpPr>
              <p:spPr bwMode="auto">
                <a:xfrm>
                  <a:off x="780" y="2328"/>
                  <a:ext cx="32" cy="48"/>
                </a:xfrm>
                <a:custGeom>
                  <a:avLst/>
                  <a:gdLst>
                    <a:gd name="T0" fmla="*/ 16 w 32"/>
                    <a:gd name="T1" fmla="*/ 48 h 48"/>
                    <a:gd name="T2" fmla="*/ 8 w 32"/>
                    <a:gd name="T3" fmla="*/ 48 h 48"/>
                    <a:gd name="T4" fmla="*/ 0 w 32"/>
                    <a:gd name="T5" fmla="*/ 24 h 48"/>
                    <a:gd name="T6" fmla="*/ 0 w 32"/>
                    <a:gd name="T7" fmla="*/ 24 h 48"/>
                    <a:gd name="T8" fmla="*/ 8 w 32"/>
                    <a:gd name="T9" fmla="*/ 8 h 48"/>
                    <a:gd name="T10" fmla="*/ 16 w 32"/>
                    <a:gd name="T11" fmla="*/ 0 h 48"/>
                    <a:gd name="T12" fmla="*/ 16 w 32"/>
                    <a:gd name="T13" fmla="*/ 0 h 48"/>
                    <a:gd name="T14" fmla="*/ 24 w 32"/>
                    <a:gd name="T15" fmla="*/ 8 h 48"/>
                    <a:gd name="T16" fmla="*/ 32 w 32"/>
                    <a:gd name="T17" fmla="*/ 24 h 48"/>
                    <a:gd name="T18" fmla="*/ 32 w 32"/>
                    <a:gd name="T19" fmla="*/ 24 h 48"/>
                    <a:gd name="T20" fmla="*/ 24 w 32"/>
                    <a:gd name="T21" fmla="*/ 48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8"/>
                      </a:lnTo>
                      <a:lnTo>
                        <a:pt x="0" y="24"/>
                      </a:lnTo>
                      <a:lnTo>
                        <a:pt x="8" y="8"/>
                      </a:lnTo>
                      <a:lnTo>
                        <a:pt x="16" y="0"/>
                      </a:lnTo>
                      <a:lnTo>
                        <a:pt x="24" y="8"/>
                      </a:lnTo>
                      <a:lnTo>
                        <a:pt x="32" y="24"/>
                      </a:lnTo>
                      <a:lnTo>
                        <a:pt x="24" y="48"/>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43" name="Freeform 184"/>
                <p:cNvSpPr>
                  <a:spLocks/>
                </p:cNvSpPr>
                <p:nvPr/>
              </p:nvSpPr>
              <p:spPr bwMode="auto">
                <a:xfrm>
                  <a:off x="676" y="2432"/>
                  <a:ext cx="64" cy="24"/>
                </a:xfrm>
                <a:custGeom>
                  <a:avLst/>
                  <a:gdLst>
                    <a:gd name="T0" fmla="*/ 64 w 64"/>
                    <a:gd name="T1" fmla="*/ 16 h 24"/>
                    <a:gd name="T2" fmla="*/ 56 w 64"/>
                    <a:gd name="T3" fmla="*/ 24 h 24"/>
                    <a:gd name="T4" fmla="*/ 32 w 64"/>
                    <a:gd name="T5" fmla="*/ 24 h 24"/>
                    <a:gd name="T6" fmla="*/ 32 w 64"/>
                    <a:gd name="T7" fmla="*/ 24 h 24"/>
                    <a:gd name="T8" fmla="*/ 8 w 64"/>
                    <a:gd name="T9" fmla="*/ 24 h 24"/>
                    <a:gd name="T10" fmla="*/ 0 w 64"/>
                    <a:gd name="T11" fmla="*/ 16 h 24"/>
                    <a:gd name="T12" fmla="*/ 0 w 64"/>
                    <a:gd name="T13" fmla="*/ 16 h 24"/>
                    <a:gd name="T14" fmla="*/ 8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8" y="24"/>
                      </a:lnTo>
                      <a:lnTo>
                        <a:pt x="0" y="16"/>
                      </a:lnTo>
                      <a:lnTo>
                        <a:pt x="8"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44" name="Freeform 185"/>
                <p:cNvSpPr>
                  <a:spLocks/>
                </p:cNvSpPr>
                <p:nvPr/>
              </p:nvSpPr>
              <p:spPr bwMode="auto">
                <a:xfrm>
                  <a:off x="788" y="2520"/>
                  <a:ext cx="32" cy="48"/>
                </a:xfrm>
                <a:custGeom>
                  <a:avLst/>
                  <a:gdLst>
                    <a:gd name="T0" fmla="*/ 16 w 32"/>
                    <a:gd name="T1" fmla="*/ 48 h 48"/>
                    <a:gd name="T2" fmla="*/ 8 w 32"/>
                    <a:gd name="T3" fmla="*/ 40 h 48"/>
                    <a:gd name="T4" fmla="*/ 0 w 32"/>
                    <a:gd name="T5" fmla="*/ 24 h 48"/>
                    <a:gd name="T6" fmla="*/ 0 w 32"/>
                    <a:gd name="T7" fmla="*/ 24 h 48"/>
                    <a:gd name="T8" fmla="*/ 8 w 32"/>
                    <a:gd name="T9" fmla="*/ 8 h 48"/>
                    <a:gd name="T10" fmla="*/ 16 w 32"/>
                    <a:gd name="T11" fmla="*/ 0 h 48"/>
                    <a:gd name="T12" fmla="*/ 16 w 32"/>
                    <a:gd name="T13" fmla="*/ 0 h 48"/>
                    <a:gd name="T14" fmla="*/ 32 w 32"/>
                    <a:gd name="T15" fmla="*/ 8 h 48"/>
                    <a:gd name="T16" fmla="*/ 32 w 32"/>
                    <a:gd name="T17" fmla="*/ 24 h 48"/>
                    <a:gd name="T18" fmla="*/ 32 w 32"/>
                    <a:gd name="T19" fmla="*/ 24 h 48"/>
                    <a:gd name="T20" fmla="*/ 32 w 32"/>
                    <a:gd name="T21" fmla="*/ 40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0"/>
                      </a:lnTo>
                      <a:lnTo>
                        <a:pt x="0" y="24"/>
                      </a:lnTo>
                      <a:lnTo>
                        <a:pt x="8" y="8"/>
                      </a:lnTo>
                      <a:lnTo>
                        <a:pt x="16" y="0"/>
                      </a:lnTo>
                      <a:lnTo>
                        <a:pt x="32" y="8"/>
                      </a:lnTo>
                      <a:lnTo>
                        <a:pt x="32" y="24"/>
                      </a:lnTo>
                      <a:lnTo>
                        <a:pt x="32" y="40"/>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45" name="Freeform 186"/>
                <p:cNvSpPr>
                  <a:spLocks/>
                </p:cNvSpPr>
                <p:nvPr/>
              </p:nvSpPr>
              <p:spPr bwMode="auto">
                <a:xfrm>
                  <a:off x="660" y="2352"/>
                  <a:ext cx="48" cy="40"/>
                </a:xfrm>
                <a:custGeom>
                  <a:avLst/>
                  <a:gdLst>
                    <a:gd name="T0" fmla="*/ 48 w 48"/>
                    <a:gd name="T1" fmla="*/ 32 h 40"/>
                    <a:gd name="T2" fmla="*/ 32 w 48"/>
                    <a:gd name="T3" fmla="*/ 40 h 40"/>
                    <a:gd name="T4" fmla="*/ 16 w 48"/>
                    <a:gd name="T5" fmla="*/ 24 h 40"/>
                    <a:gd name="T6" fmla="*/ 16 w 48"/>
                    <a:gd name="T7" fmla="*/ 24 h 40"/>
                    <a:gd name="T8" fmla="*/ 0 w 48"/>
                    <a:gd name="T9" fmla="*/ 16 h 40"/>
                    <a:gd name="T10" fmla="*/ 0 w 48"/>
                    <a:gd name="T11" fmla="*/ 0 h 40"/>
                    <a:gd name="T12" fmla="*/ 0 w 48"/>
                    <a:gd name="T13" fmla="*/ 0 h 40"/>
                    <a:gd name="T14" fmla="*/ 16 w 48"/>
                    <a:gd name="T15" fmla="*/ 0 h 40"/>
                    <a:gd name="T16" fmla="*/ 32 w 48"/>
                    <a:gd name="T17" fmla="*/ 8 h 40"/>
                    <a:gd name="T18" fmla="*/ 32 w 48"/>
                    <a:gd name="T19" fmla="*/ 8 h 40"/>
                    <a:gd name="T20" fmla="*/ 48 w 48"/>
                    <a:gd name="T21" fmla="*/ 24 h 40"/>
                    <a:gd name="T22" fmla="*/ 48 w 48"/>
                    <a:gd name="T23" fmla="*/ 32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48" y="32"/>
                      </a:moveTo>
                      <a:lnTo>
                        <a:pt x="32" y="40"/>
                      </a:lnTo>
                      <a:lnTo>
                        <a:pt x="16" y="24"/>
                      </a:lnTo>
                      <a:lnTo>
                        <a:pt x="0" y="16"/>
                      </a:lnTo>
                      <a:lnTo>
                        <a:pt x="0" y="0"/>
                      </a:lnTo>
                      <a:lnTo>
                        <a:pt x="16" y="0"/>
                      </a:lnTo>
                      <a:lnTo>
                        <a:pt x="32" y="8"/>
                      </a:lnTo>
                      <a:lnTo>
                        <a:pt x="48" y="24"/>
                      </a:lnTo>
                      <a:lnTo>
                        <a:pt x="48"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46" name="Freeform 187"/>
                <p:cNvSpPr>
                  <a:spLocks/>
                </p:cNvSpPr>
                <p:nvPr/>
              </p:nvSpPr>
              <p:spPr bwMode="auto">
                <a:xfrm>
                  <a:off x="892" y="2344"/>
                  <a:ext cx="48" cy="32"/>
                </a:xfrm>
                <a:custGeom>
                  <a:avLst/>
                  <a:gdLst>
                    <a:gd name="T0" fmla="*/ 0 w 48"/>
                    <a:gd name="T1" fmla="*/ 32 h 32"/>
                    <a:gd name="T2" fmla="*/ 0 w 48"/>
                    <a:gd name="T3" fmla="*/ 24 h 32"/>
                    <a:gd name="T4" fmla="*/ 8 w 48"/>
                    <a:gd name="T5" fmla="*/ 8 h 32"/>
                    <a:gd name="T6" fmla="*/ 8 w 48"/>
                    <a:gd name="T7" fmla="*/ 8 h 32"/>
                    <a:gd name="T8" fmla="*/ 32 w 48"/>
                    <a:gd name="T9" fmla="*/ 0 h 32"/>
                    <a:gd name="T10" fmla="*/ 48 w 48"/>
                    <a:gd name="T11" fmla="*/ 0 h 32"/>
                    <a:gd name="T12" fmla="*/ 48 w 48"/>
                    <a:gd name="T13" fmla="*/ 0 h 32"/>
                    <a:gd name="T14" fmla="*/ 48 w 48"/>
                    <a:gd name="T15" fmla="*/ 8 h 32"/>
                    <a:gd name="T16" fmla="*/ 32 w 48"/>
                    <a:gd name="T17" fmla="*/ 24 h 32"/>
                    <a:gd name="T18" fmla="*/ 32 w 48"/>
                    <a:gd name="T19" fmla="*/ 24 h 32"/>
                    <a:gd name="T20" fmla="*/ 16 w 48"/>
                    <a:gd name="T21" fmla="*/ 32 h 32"/>
                    <a:gd name="T22" fmla="*/ 0 w 48"/>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32"/>
                    <a:gd name="T38" fmla="*/ 48 w 48"/>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32">
                      <a:moveTo>
                        <a:pt x="0" y="32"/>
                      </a:moveTo>
                      <a:lnTo>
                        <a:pt x="0" y="24"/>
                      </a:lnTo>
                      <a:lnTo>
                        <a:pt x="8" y="8"/>
                      </a:lnTo>
                      <a:lnTo>
                        <a:pt x="32" y="0"/>
                      </a:lnTo>
                      <a:lnTo>
                        <a:pt x="48" y="0"/>
                      </a:lnTo>
                      <a:lnTo>
                        <a:pt x="48" y="8"/>
                      </a:lnTo>
                      <a:lnTo>
                        <a:pt x="32" y="24"/>
                      </a:lnTo>
                      <a:lnTo>
                        <a:pt x="16" y="32"/>
                      </a:lnTo>
                      <a:lnTo>
                        <a:pt x="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47" name="Freeform 188"/>
                <p:cNvSpPr>
                  <a:spLocks/>
                </p:cNvSpPr>
                <p:nvPr/>
              </p:nvSpPr>
              <p:spPr bwMode="auto">
                <a:xfrm>
                  <a:off x="876" y="2400"/>
                  <a:ext cx="48" cy="24"/>
                </a:xfrm>
                <a:custGeom>
                  <a:avLst/>
                  <a:gdLst>
                    <a:gd name="T0" fmla="*/ 0 w 48"/>
                    <a:gd name="T1" fmla="*/ 24 h 24"/>
                    <a:gd name="T2" fmla="*/ 0 w 48"/>
                    <a:gd name="T3" fmla="*/ 8 h 24"/>
                    <a:gd name="T4" fmla="*/ 16 w 48"/>
                    <a:gd name="T5" fmla="*/ 0 h 24"/>
                    <a:gd name="T6" fmla="*/ 16 w 48"/>
                    <a:gd name="T7" fmla="*/ 0 h 24"/>
                    <a:gd name="T8" fmla="*/ 32 w 48"/>
                    <a:gd name="T9" fmla="*/ 0 h 24"/>
                    <a:gd name="T10" fmla="*/ 48 w 48"/>
                    <a:gd name="T11" fmla="*/ 8 h 24"/>
                    <a:gd name="T12" fmla="*/ 48 w 48"/>
                    <a:gd name="T13" fmla="*/ 8 h 24"/>
                    <a:gd name="T14" fmla="*/ 48 w 48"/>
                    <a:gd name="T15" fmla="*/ 16 h 24"/>
                    <a:gd name="T16" fmla="*/ 32 w 48"/>
                    <a:gd name="T17" fmla="*/ 24 h 24"/>
                    <a:gd name="T18" fmla="*/ 32 w 48"/>
                    <a:gd name="T19" fmla="*/ 24 h 24"/>
                    <a:gd name="T20" fmla="*/ 8 w 48"/>
                    <a:gd name="T21" fmla="*/ 24 h 24"/>
                    <a:gd name="T22" fmla="*/ 0 w 48"/>
                    <a:gd name="T23" fmla="*/ 24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24"/>
                      </a:moveTo>
                      <a:lnTo>
                        <a:pt x="0" y="8"/>
                      </a:lnTo>
                      <a:lnTo>
                        <a:pt x="16" y="0"/>
                      </a:lnTo>
                      <a:lnTo>
                        <a:pt x="32" y="0"/>
                      </a:lnTo>
                      <a:lnTo>
                        <a:pt x="48" y="8"/>
                      </a:lnTo>
                      <a:lnTo>
                        <a:pt x="48" y="16"/>
                      </a:lnTo>
                      <a:lnTo>
                        <a:pt x="32" y="24"/>
                      </a:lnTo>
                      <a:lnTo>
                        <a:pt x="8" y="24"/>
                      </a:lnTo>
                      <a:lnTo>
                        <a:pt x="0"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48" name="Freeform 189"/>
                <p:cNvSpPr>
                  <a:spLocks/>
                </p:cNvSpPr>
                <p:nvPr/>
              </p:nvSpPr>
              <p:spPr bwMode="auto">
                <a:xfrm>
                  <a:off x="660" y="2480"/>
                  <a:ext cx="48" cy="24"/>
                </a:xfrm>
                <a:custGeom>
                  <a:avLst/>
                  <a:gdLst>
                    <a:gd name="T0" fmla="*/ 0 w 48"/>
                    <a:gd name="T1" fmla="*/ 16 h 24"/>
                    <a:gd name="T2" fmla="*/ 0 w 48"/>
                    <a:gd name="T3" fmla="*/ 8 h 24"/>
                    <a:gd name="T4" fmla="*/ 16 w 48"/>
                    <a:gd name="T5" fmla="*/ 0 h 24"/>
                    <a:gd name="T6" fmla="*/ 16 w 48"/>
                    <a:gd name="T7" fmla="*/ 0 h 24"/>
                    <a:gd name="T8" fmla="*/ 40 w 48"/>
                    <a:gd name="T9" fmla="*/ 0 h 24"/>
                    <a:gd name="T10" fmla="*/ 48 w 48"/>
                    <a:gd name="T11" fmla="*/ 0 h 24"/>
                    <a:gd name="T12" fmla="*/ 48 w 48"/>
                    <a:gd name="T13" fmla="*/ 0 h 24"/>
                    <a:gd name="T14" fmla="*/ 48 w 48"/>
                    <a:gd name="T15" fmla="*/ 16 h 24"/>
                    <a:gd name="T16" fmla="*/ 32 w 48"/>
                    <a:gd name="T17" fmla="*/ 24 h 24"/>
                    <a:gd name="T18" fmla="*/ 32 w 48"/>
                    <a:gd name="T19" fmla="*/ 24 h 24"/>
                    <a:gd name="T20" fmla="*/ 8 w 48"/>
                    <a:gd name="T21" fmla="*/ 24 h 24"/>
                    <a:gd name="T22" fmla="*/ 0 w 48"/>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16"/>
                      </a:moveTo>
                      <a:lnTo>
                        <a:pt x="0" y="8"/>
                      </a:lnTo>
                      <a:lnTo>
                        <a:pt x="16" y="0"/>
                      </a:lnTo>
                      <a:lnTo>
                        <a:pt x="40" y="0"/>
                      </a:lnTo>
                      <a:lnTo>
                        <a:pt x="48" y="0"/>
                      </a:lnTo>
                      <a:lnTo>
                        <a:pt x="48" y="16"/>
                      </a:lnTo>
                      <a:lnTo>
                        <a:pt x="32" y="24"/>
                      </a:lnTo>
                      <a:lnTo>
                        <a:pt x="8" y="24"/>
                      </a:lnTo>
                      <a:lnTo>
                        <a:pt x="0"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49" name="Freeform 190"/>
                <p:cNvSpPr>
                  <a:spLocks/>
                </p:cNvSpPr>
                <p:nvPr/>
              </p:nvSpPr>
              <p:spPr bwMode="auto">
                <a:xfrm>
                  <a:off x="732" y="2456"/>
                  <a:ext cx="48" cy="40"/>
                </a:xfrm>
                <a:custGeom>
                  <a:avLst/>
                  <a:gdLst>
                    <a:gd name="T0" fmla="*/ 8 w 48"/>
                    <a:gd name="T1" fmla="*/ 40 h 40"/>
                    <a:gd name="T2" fmla="*/ 0 w 48"/>
                    <a:gd name="T3" fmla="*/ 24 h 40"/>
                    <a:gd name="T4" fmla="*/ 16 w 48"/>
                    <a:gd name="T5" fmla="*/ 16 h 40"/>
                    <a:gd name="T6" fmla="*/ 16 w 48"/>
                    <a:gd name="T7" fmla="*/ 16 h 40"/>
                    <a:gd name="T8" fmla="*/ 32 w 48"/>
                    <a:gd name="T9" fmla="*/ 0 h 40"/>
                    <a:gd name="T10" fmla="*/ 48 w 48"/>
                    <a:gd name="T11" fmla="*/ 8 h 40"/>
                    <a:gd name="T12" fmla="*/ 48 w 48"/>
                    <a:gd name="T13" fmla="*/ 8 h 40"/>
                    <a:gd name="T14" fmla="*/ 48 w 48"/>
                    <a:gd name="T15" fmla="*/ 16 h 40"/>
                    <a:gd name="T16" fmla="*/ 40 w 48"/>
                    <a:gd name="T17" fmla="*/ 32 h 40"/>
                    <a:gd name="T18" fmla="*/ 40 w 48"/>
                    <a:gd name="T19" fmla="*/ 32 h 40"/>
                    <a:gd name="T20" fmla="*/ 16 w 48"/>
                    <a:gd name="T21" fmla="*/ 40 h 40"/>
                    <a:gd name="T22" fmla="*/ 8 w 48"/>
                    <a:gd name="T23" fmla="*/ 4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8" y="40"/>
                      </a:moveTo>
                      <a:lnTo>
                        <a:pt x="0" y="24"/>
                      </a:lnTo>
                      <a:lnTo>
                        <a:pt x="16" y="16"/>
                      </a:lnTo>
                      <a:lnTo>
                        <a:pt x="32" y="0"/>
                      </a:lnTo>
                      <a:lnTo>
                        <a:pt x="48" y="8"/>
                      </a:lnTo>
                      <a:lnTo>
                        <a:pt x="48" y="16"/>
                      </a:lnTo>
                      <a:lnTo>
                        <a:pt x="40" y="32"/>
                      </a:lnTo>
                      <a:lnTo>
                        <a:pt x="16" y="40"/>
                      </a:lnTo>
                      <a:lnTo>
                        <a:pt x="8" y="4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50" name="Freeform 191"/>
                <p:cNvSpPr>
                  <a:spLocks/>
                </p:cNvSpPr>
                <p:nvPr/>
              </p:nvSpPr>
              <p:spPr bwMode="auto">
                <a:xfrm>
                  <a:off x="924" y="2472"/>
                  <a:ext cx="56" cy="32"/>
                </a:xfrm>
                <a:custGeom>
                  <a:avLst/>
                  <a:gdLst>
                    <a:gd name="T0" fmla="*/ 0 w 56"/>
                    <a:gd name="T1" fmla="*/ 8 h 32"/>
                    <a:gd name="T2" fmla="*/ 16 w 56"/>
                    <a:gd name="T3" fmla="*/ 0 h 32"/>
                    <a:gd name="T4" fmla="*/ 32 w 56"/>
                    <a:gd name="T5" fmla="*/ 8 h 32"/>
                    <a:gd name="T6" fmla="*/ 32 w 56"/>
                    <a:gd name="T7" fmla="*/ 8 h 32"/>
                    <a:gd name="T8" fmla="*/ 56 w 56"/>
                    <a:gd name="T9" fmla="*/ 16 h 32"/>
                    <a:gd name="T10" fmla="*/ 56 w 56"/>
                    <a:gd name="T11" fmla="*/ 24 h 32"/>
                    <a:gd name="T12" fmla="*/ 56 w 56"/>
                    <a:gd name="T13" fmla="*/ 24 h 32"/>
                    <a:gd name="T14" fmla="*/ 48 w 56"/>
                    <a:gd name="T15" fmla="*/ 32 h 32"/>
                    <a:gd name="T16" fmla="*/ 24 w 56"/>
                    <a:gd name="T17" fmla="*/ 24 h 32"/>
                    <a:gd name="T18" fmla="*/ 24 w 56"/>
                    <a:gd name="T19" fmla="*/ 24 h 32"/>
                    <a:gd name="T20" fmla="*/ 0 w 56"/>
                    <a:gd name="T21" fmla="*/ 16 h 32"/>
                    <a:gd name="T22" fmla="*/ 0 w 56"/>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6"/>
                    <a:gd name="T37" fmla="*/ 0 h 32"/>
                    <a:gd name="T38" fmla="*/ 56 w 56"/>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6" h="32">
                      <a:moveTo>
                        <a:pt x="0" y="8"/>
                      </a:moveTo>
                      <a:lnTo>
                        <a:pt x="16" y="0"/>
                      </a:lnTo>
                      <a:lnTo>
                        <a:pt x="32" y="8"/>
                      </a:lnTo>
                      <a:lnTo>
                        <a:pt x="56" y="16"/>
                      </a:lnTo>
                      <a:lnTo>
                        <a:pt x="56" y="24"/>
                      </a:lnTo>
                      <a:lnTo>
                        <a:pt x="48" y="32"/>
                      </a:lnTo>
                      <a:lnTo>
                        <a:pt x="24"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51" name="Freeform 192"/>
                <p:cNvSpPr>
                  <a:spLocks/>
                </p:cNvSpPr>
                <p:nvPr/>
              </p:nvSpPr>
              <p:spPr bwMode="auto">
                <a:xfrm>
                  <a:off x="636" y="2392"/>
                  <a:ext cx="64" cy="32"/>
                </a:xfrm>
                <a:custGeom>
                  <a:avLst/>
                  <a:gdLst>
                    <a:gd name="T0" fmla="*/ 0 w 64"/>
                    <a:gd name="T1" fmla="*/ 8 h 32"/>
                    <a:gd name="T2" fmla="*/ 16 w 64"/>
                    <a:gd name="T3" fmla="*/ 0 h 32"/>
                    <a:gd name="T4" fmla="*/ 40 w 64"/>
                    <a:gd name="T5" fmla="*/ 8 h 32"/>
                    <a:gd name="T6" fmla="*/ 40 w 64"/>
                    <a:gd name="T7" fmla="*/ 8 h 32"/>
                    <a:gd name="T8" fmla="*/ 56 w 64"/>
                    <a:gd name="T9" fmla="*/ 16 h 32"/>
                    <a:gd name="T10" fmla="*/ 64 w 64"/>
                    <a:gd name="T11" fmla="*/ 24 h 32"/>
                    <a:gd name="T12" fmla="*/ 64 w 64"/>
                    <a:gd name="T13" fmla="*/ 24 h 32"/>
                    <a:gd name="T14" fmla="*/ 48 w 64"/>
                    <a:gd name="T15" fmla="*/ 32 h 32"/>
                    <a:gd name="T16" fmla="*/ 24 w 64"/>
                    <a:gd name="T17" fmla="*/ 32 h 32"/>
                    <a:gd name="T18" fmla="*/ 24 w 64"/>
                    <a:gd name="T19" fmla="*/ 32 h 32"/>
                    <a:gd name="T20" fmla="*/ 8 w 64"/>
                    <a:gd name="T21" fmla="*/ 16 h 32"/>
                    <a:gd name="T22" fmla="*/ 0 w 64"/>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32"/>
                    <a:gd name="T38" fmla="*/ 64 w 64"/>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32">
                      <a:moveTo>
                        <a:pt x="0" y="8"/>
                      </a:moveTo>
                      <a:lnTo>
                        <a:pt x="16" y="0"/>
                      </a:lnTo>
                      <a:lnTo>
                        <a:pt x="40" y="8"/>
                      </a:lnTo>
                      <a:lnTo>
                        <a:pt x="56" y="16"/>
                      </a:lnTo>
                      <a:lnTo>
                        <a:pt x="64" y="24"/>
                      </a:lnTo>
                      <a:lnTo>
                        <a:pt x="48" y="32"/>
                      </a:lnTo>
                      <a:lnTo>
                        <a:pt x="24" y="32"/>
                      </a:lnTo>
                      <a:lnTo>
                        <a:pt x="8"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52" name="Freeform 193"/>
                <p:cNvSpPr>
                  <a:spLocks/>
                </p:cNvSpPr>
                <p:nvPr/>
              </p:nvSpPr>
              <p:spPr bwMode="auto">
                <a:xfrm>
                  <a:off x="716" y="2320"/>
                  <a:ext cx="40" cy="48"/>
                </a:xfrm>
                <a:custGeom>
                  <a:avLst/>
                  <a:gdLst>
                    <a:gd name="T0" fmla="*/ 8 w 40"/>
                    <a:gd name="T1" fmla="*/ 0 h 48"/>
                    <a:gd name="T2" fmla="*/ 24 w 40"/>
                    <a:gd name="T3" fmla="*/ 0 h 48"/>
                    <a:gd name="T4" fmla="*/ 32 w 40"/>
                    <a:gd name="T5" fmla="*/ 16 h 48"/>
                    <a:gd name="T6" fmla="*/ 32 w 40"/>
                    <a:gd name="T7" fmla="*/ 16 h 48"/>
                    <a:gd name="T8" fmla="*/ 40 w 40"/>
                    <a:gd name="T9" fmla="*/ 40 h 48"/>
                    <a:gd name="T10" fmla="*/ 32 w 40"/>
                    <a:gd name="T11" fmla="*/ 48 h 48"/>
                    <a:gd name="T12" fmla="*/ 32 w 40"/>
                    <a:gd name="T13" fmla="*/ 48 h 48"/>
                    <a:gd name="T14" fmla="*/ 16 w 40"/>
                    <a:gd name="T15" fmla="*/ 40 h 48"/>
                    <a:gd name="T16" fmla="*/ 8 w 40"/>
                    <a:gd name="T17" fmla="*/ 24 h 48"/>
                    <a:gd name="T18" fmla="*/ 8 w 40"/>
                    <a:gd name="T19" fmla="*/ 24 h 48"/>
                    <a:gd name="T20" fmla="*/ 0 w 40"/>
                    <a:gd name="T21" fmla="*/ 8 h 48"/>
                    <a:gd name="T22" fmla="*/ 8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8" y="0"/>
                      </a:moveTo>
                      <a:lnTo>
                        <a:pt x="24" y="0"/>
                      </a:lnTo>
                      <a:lnTo>
                        <a:pt x="32" y="16"/>
                      </a:lnTo>
                      <a:lnTo>
                        <a:pt x="40" y="40"/>
                      </a:lnTo>
                      <a:lnTo>
                        <a:pt x="32" y="48"/>
                      </a:lnTo>
                      <a:lnTo>
                        <a:pt x="16"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53" name="Freeform 194"/>
                <p:cNvSpPr>
                  <a:spLocks/>
                </p:cNvSpPr>
                <p:nvPr/>
              </p:nvSpPr>
              <p:spPr bwMode="auto">
                <a:xfrm>
                  <a:off x="820" y="2480"/>
                  <a:ext cx="40" cy="40"/>
                </a:xfrm>
                <a:custGeom>
                  <a:avLst/>
                  <a:gdLst>
                    <a:gd name="T0" fmla="*/ 8 w 40"/>
                    <a:gd name="T1" fmla="*/ 0 h 40"/>
                    <a:gd name="T2" fmla="*/ 24 w 40"/>
                    <a:gd name="T3" fmla="*/ 0 h 40"/>
                    <a:gd name="T4" fmla="*/ 40 w 40"/>
                    <a:gd name="T5" fmla="*/ 16 h 40"/>
                    <a:gd name="T6" fmla="*/ 40 w 40"/>
                    <a:gd name="T7" fmla="*/ 16 h 40"/>
                    <a:gd name="T8" fmla="*/ 40 w 40"/>
                    <a:gd name="T9" fmla="*/ 32 h 40"/>
                    <a:gd name="T10" fmla="*/ 32 w 40"/>
                    <a:gd name="T11" fmla="*/ 40 h 40"/>
                    <a:gd name="T12" fmla="*/ 32 w 40"/>
                    <a:gd name="T13" fmla="*/ 40 h 40"/>
                    <a:gd name="T14" fmla="*/ 24 w 40"/>
                    <a:gd name="T15" fmla="*/ 40 h 40"/>
                    <a:gd name="T16" fmla="*/ 8 w 40"/>
                    <a:gd name="T17" fmla="*/ 24 h 40"/>
                    <a:gd name="T18" fmla="*/ 8 w 40"/>
                    <a:gd name="T19" fmla="*/ 24 h 40"/>
                    <a:gd name="T20" fmla="*/ 0 w 40"/>
                    <a:gd name="T21" fmla="*/ 8 h 40"/>
                    <a:gd name="T22" fmla="*/ 8 w 40"/>
                    <a:gd name="T23" fmla="*/ 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0"/>
                    <a:gd name="T38" fmla="*/ 40 w 40"/>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0">
                      <a:moveTo>
                        <a:pt x="8" y="0"/>
                      </a:moveTo>
                      <a:lnTo>
                        <a:pt x="24" y="0"/>
                      </a:lnTo>
                      <a:lnTo>
                        <a:pt x="40" y="16"/>
                      </a:lnTo>
                      <a:lnTo>
                        <a:pt x="40" y="32"/>
                      </a:lnTo>
                      <a:lnTo>
                        <a:pt x="32" y="40"/>
                      </a:lnTo>
                      <a:lnTo>
                        <a:pt x="24"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54" name="Freeform 195"/>
                <p:cNvSpPr>
                  <a:spLocks/>
                </p:cNvSpPr>
                <p:nvPr/>
              </p:nvSpPr>
              <p:spPr bwMode="auto">
                <a:xfrm>
                  <a:off x="836" y="2320"/>
                  <a:ext cx="40" cy="48"/>
                </a:xfrm>
                <a:custGeom>
                  <a:avLst/>
                  <a:gdLst>
                    <a:gd name="T0" fmla="*/ 32 w 40"/>
                    <a:gd name="T1" fmla="*/ 0 h 48"/>
                    <a:gd name="T2" fmla="*/ 40 w 40"/>
                    <a:gd name="T3" fmla="*/ 8 h 48"/>
                    <a:gd name="T4" fmla="*/ 40 w 40"/>
                    <a:gd name="T5" fmla="*/ 24 h 48"/>
                    <a:gd name="T6" fmla="*/ 40 w 40"/>
                    <a:gd name="T7" fmla="*/ 24 h 48"/>
                    <a:gd name="T8" fmla="*/ 24 w 40"/>
                    <a:gd name="T9" fmla="*/ 40 h 48"/>
                    <a:gd name="T10" fmla="*/ 8 w 40"/>
                    <a:gd name="T11" fmla="*/ 48 h 48"/>
                    <a:gd name="T12" fmla="*/ 8 w 40"/>
                    <a:gd name="T13" fmla="*/ 48 h 48"/>
                    <a:gd name="T14" fmla="*/ 0 w 40"/>
                    <a:gd name="T15" fmla="*/ 32 h 48"/>
                    <a:gd name="T16" fmla="*/ 8 w 40"/>
                    <a:gd name="T17" fmla="*/ 16 h 48"/>
                    <a:gd name="T18" fmla="*/ 8 w 40"/>
                    <a:gd name="T19" fmla="*/ 16 h 48"/>
                    <a:gd name="T20" fmla="*/ 24 w 40"/>
                    <a:gd name="T21" fmla="*/ 0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40" y="24"/>
                      </a:lnTo>
                      <a:lnTo>
                        <a:pt x="24" y="40"/>
                      </a:lnTo>
                      <a:lnTo>
                        <a:pt x="8" y="48"/>
                      </a:lnTo>
                      <a:lnTo>
                        <a:pt x="0" y="32"/>
                      </a:lnTo>
                      <a:lnTo>
                        <a:pt x="8" y="16"/>
                      </a:lnTo>
                      <a:lnTo>
                        <a:pt x="24" y="0"/>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55" name="Freeform 196"/>
                <p:cNvSpPr>
                  <a:spLocks/>
                </p:cNvSpPr>
                <p:nvPr/>
              </p:nvSpPr>
              <p:spPr bwMode="auto">
                <a:xfrm>
                  <a:off x="732" y="2504"/>
                  <a:ext cx="40" cy="48"/>
                </a:xfrm>
                <a:custGeom>
                  <a:avLst/>
                  <a:gdLst>
                    <a:gd name="T0" fmla="*/ 32 w 40"/>
                    <a:gd name="T1" fmla="*/ 0 h 48"/>
                    <a:gd name="T2" fmla="*/ 40 w 40"/>
                    <a:gd name="T3" fmla="*/ 8 h 48"/>
                    <a:gd name="T4" fmla="*/ 32 w 40"/>
                    <a:gd name="T5" fmla="*/ 32 h 48"/>
                    <a:gd name="T6" fmla="*/ 32 w 40"/>
                    <a:gd name="T7" fmla="*/ 32 h 48"/>
                    <a:gd name="T8" fmla="*/ 24 w 40"/>
                    <a:gd name="T9" fmla="*/ 40 h 48"/>
                    <a:gd name="T10" fmla="*/ 8 w 40"/>
                    <a:gd name="T11" fmla="*/ 48 h 48"/>
                    <a:gd name="T12" fmla="*/ 8 w 40"/>
                    <a:gd name="T13" fmla="*/ 48 h 48"/>
                    <a:gd name="T14" fmla="*/ 0 w 40"/>
                    <a:gd name="T15" fmla="*/ 40 h 48"/>
                    <a:gd name="T16" fmla="*/ 8 w 40"/>
                    <a:gd name="T17" fmla="*/ 16 h 48"/>
                    <a:gd name="T18" fmla="*/ 8 w 40"/>
                    <a:gd name="T19" fmla="*/ 16 h 48"/>
                    <a:gd name="T20" fmla="*/ 16 w 40"/>
                    <a:gd name="T21" fmla="*/ 8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32" y="32"/>
                      </a:lnTo>
                      <a:lnTo>
                        <a:pt x="24" y="40"/>
                      </a:lnTo>
                      <a:lnTo>
                        <a:pt x="8" y="48"/>
                      </a:lnTo>
                      <a:lnTo>
                        <a:pt x="0" y="40"/>
                      </a:lnTo>
                      <a:lnTo>
                        <a:pt x="8" y="16"/>
                      </a:lnTo>
                      <a:lnTo>
                        <a:pt x="16" y="8"/>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sp>
          <p:nvSpPr>
            <p:cNvPr id="37335" name="Text Box 197"/>
            <p:cNvSpPr txBox="1">
              <a:spLocks noChangeArrowheads="1"/>
            </p:cNvSpPr>
            <p:nvPr/>
          </p:nvSpPr>
          <p:spPr bwMode="auto">
            <a:xfrm>
              <a:off x="1287" y="1390"/>
              <a:ext cx="757" cy="233"/>
            </a:xfrm>
            <a:prstGeom prst="rect">
              <a:avLst/>
            </a:prstGeom>
            <a:noFill/>
            <a:ln w="19050">
              <a:noFill/>
              <a:miter lim="800000"/>
              <a:headEnd/>
              <a:tailEnd/>
            </a:ln>
          </p:spPr>
          <p:txBody>
            <a:bodyPr wrap="none" anchor="ctr">
              <a:prstTxWarp prst="textNoShape">
                <a:avLst/>
              </a:prstTxWarp>
              <a:spAutoFit/>
            </a:bodyPr>
            <a:lstStyle/>
            <a:p>
              <a:r>
                <a:rPr lang="tr-TR" dirty="0" err="1">
                  <a:solidFill>
                    <a:srgbClr val="000000"/>
                  </a:solidFill>
                  <a:latin typeface="Arial"/>
                  <a:ea typeface="ＭＳ Ｐゴシック" charset="-128"/>
                  <a:cs typeface="ＭＳ Ｐゴシック" charset="-128"/>
                </a:rPr>
                <a:t>Trombosit</a:t>
              </a:r>
              <a:endParaRPr lang="en-US" dirty="0">
                <a:solidFill>
                  <a:srgbClr val="000000"/>
                </a:solidFill>
                <a:latin typeface="Arial"/>
                <a:ea typeface="ＭＳ Ｐゴシック" charset="-128"/>
                <a:cs typeface="ＭＳ Ｐゴシック" charset="-128"/>
              </a:endParaRPr>
            </a:p>
          </p:txBody>
        </p:sp>
      </p:grpSp>
      <p:grpSp>
        <p:nvGrpSpPr>
          <p:cNvPr id="36868" name="Group 198"/>
          <p:cNvGrpSpPr>
            <a:grpSpLocks/>
          </p:cNvGrpSpPr>
          <p:nvPr/>
        </p:nvGrpSpPr>
        <p:grpSpPr bwMode="auto">
          <a:xfrm>
            <a:off x="5106990" y="3238136"/>
            <a:ext cx="1196975" cy="798513"/>
            <a:chOff x="2283" y="1390"/>
            <a:chExt cx="754" cy="503"/>
          </a:xfrm>
        </p:grpSpPr>
        <p:grpSp>
          <p:nvGrpSpPr>
            <p:cNvPr id="36869" name="Group 199"/>
            <p:cNvGrpSpPr>
              <a:grpSpLocks/>
            </p:cNvGrpSpPr>
            <p:nvPr/>
          </p:nvGrpSpPr>
          <p:grpSpPr bwMode="auto">
            <a:xfrm>
              <a:off x="2631" y="1755"/>
              <a:ext cx="274" cy="138"/>
              <a:chOff x="1536" y="3120"/>
              <a:chExt cx="274" cy="138"/>
            </a:xfrm>
          </p:grpSpPr>
          <p:grpSp>
            <p:nvGrpSpPr>
              <p:cNvPr id="36870" name="Group 200"/>
              <p:cNvGrpSpPr>
                <a:grpSpLocks/>
              </p:cNvGrpSpPr>
              <p:nvPr/>
            </p:nvGrpSpPr>
            <p:grpSpPr bwMode="auto">
              <a:xfrm rot="625620">
                <a:off x="1536" y="3120"/>
                <a:ext cx="274" cy="138"/>
                <a:chOff x="1550" y="3072"/>
                <a:chExt cx="274" cy="138"/>
              </a:xfrm>
            </p:grpSpPr>
            <p:sp>
              <p:nvSpPr>
                <p:cNvPr id="37331" name="Freeform 201"/>
                <p:cNvSpPr>
                  <a:spLocks/>
                </p:cNvSpPr>
                <p:nvPr/>
              </p:nvSpPr>
              <p:spPr bwMode="auto">
                <a:xfrm>
                  <a:off x="1632" y="3120"/>
                  <a:ext cx="137" cy="25"/>
                </a:xfrm>
                <a:custGeom>
                  <a:avLst/>
                  <a:gdLst>
                    <a:gd name="T0" fmla="*/ 137 w 137"/>
                    <a:gd name="T1" fmla="*/ 0 h 25"/>
                    <a:gd name="T2" fmla="*/ 0 w 137"/>
                    <a:gd name="T3" fmla="*/ 25 h 25"/>
                    <a:gd name="T4" fmla="*/ 0 60000 65536"/>
                    <a:gd name="T5" fmla="*/ 0 60000 65536"/>
                    <a:gd name="T6" fmla="*/ 0 w 137"/>
                    <a:gd name="T7" fmla="*/ 0 h 25"/>
                    <a:gd name="T8" fmla="*/ 137 w 137"/>
                    <a:gd name="T9" fmla="*/ 25 h 25"/>
                  </a:gdLst>
                  <a:ahLst/>
                  <a:cxnLst>
                    <a:cxn ang="T4">
                      <a:pos x="T0" y="T1"/>
                    </a:cxn>
                    <a:cxn ang="T5">
                      <a:pos x="T2" y="T3"/>
                    </a:cxn>
                  </a:cxnLst>
                  <a:rect l="T6" t="T7" r="T8" b="T9"/>
                  <a:pathLst>
                    <a:path w="137" h="25">
                      <a:moveTo>
                        <a:pt x="137" y="0"/>
                      </a:moveTo>
                      <a:cubicBezTo>
                        <a:pt x="87" y="7"/>
                        <a:pt x="22" y="20"/>
                        <a:pt x="0" y="25"/>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32" name="Freeform 202"/>
                <p:cNvSpPr>
                  <a:spLocks/>
                </p:cNvSpPr>
                <p:nvPr/>
              </p:nvSpPr>
              <p:spPr bwMode="auto">
                <a:xfrm rot="20238998" flipH="1">
                  <a:off x="1550" y="3114"/>
                  <a:ext cx="96" cy="96"/>
                </a:xfrm>
                <a:custGeom>
                  <a:avLst/>
                  <a:gdLst>
                    <a:gd name="T0" fmla="*/ 1610612736 w 48"/>
                    <a:gd name="T1" fmla="*/ 805306368 h 48"/>
                    <a:gd name="T2" fmla="*/ 1342177280 w 48"/>
                    <a:gd name="T3" fmla="*/ 1342177280 h 48"/>
                    <a:gd name="T4" fmla="*/ 536870912 w 48"/>
                    <a:gd name="T5" fmla="*/ 1610612736 h 48"/>
                    <a:gd name="T6" fmla="*/ 536870912 w 48"/>
                    <a:gd name="T7" fmla="*/ 1610612736 h 48"/>
                    <a:gd name="T8" fmla="*/ 0 w 48"/>
                    <a:gd name="T9" fmla="*/ 1342177280 h 48"/>
                    <a:gd name="T10" fmla="*/ 0 w 48"/>
                    <a:gd name="T11" fmla="*/ 805306368 h 48"/>
                    <a:gd name="T12" fmla="*/ 0 w 48"/>
                    <a:gd name="T13" fmla="*/ 805306368 h 48"/>
                    <a:gd name="T14" fmla="*/ 268435456 w 48"/>
                    <a:gd name="T15" fmla="*/ 0 h 48"/>
                    <a:gd name="T16" fmla="*/ 805306368 w 48"/>
                    <a:gd name="T17" fmla="*/ 0 h 48"/>
                    <a:gd name="T18" fmla="*/ 805306368 w 48"/>
                    <a:gd name="T19" fmla="*/ 0 h 48"/>
                    <a:gd name="T20" fmla="*/ 1342177280 w 48"/>
                    <a:gd name="T21" fmla="*/ 268435456 h 48"/>
                    <a:gd name="T22" fmla="*/ 1610612736 w 48"/>
                    <a:gd name="T23" fmla="*/ 80530636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33" name="Freeform 203"/>
                <p:cNvSpPr>
                  <a:spLocks/>
                </p:cNvSpPr>
                <p:nvPr/>
              </p:nvSpPr>
              <p:spPr bwMode="auto">
                <a:xfrm rot="20238998" flipH="1">
                  <a:off x="1728" y="3072"/>
                  <a:ext cx="96" cy="96"/>
                </a:xfrm>
                <a:custGeom>
                  <a:avLst/>
                  <a:gdLst>
                    <a:gd name="T0" fmla="*/ 1610612736 w 48"/>
                    <a:gd name="T1" fmla="*/ 805306368 h 48"/>
                    <a:gd name="T2" fmla="*/ 1342177280 w 48"/>
                    <a:gd name="T3" fmla="*/ 1342177280 h 48"/>
                    <a:gd name="T4" fmla="*/ 805306368 w 48"/>
                    <a:gd name="T5" fmla="*/ 1610612736 h 48"/>
                    <a:gd name="T6" fmla="*/ 805306368 w 48"/>
                    <a:gd name="T7" fmla="*/ 1610612736 h 48"/>
                    <a:gd name="T8" fmla="*/ 268435456 w 48"/>
                    <a:gd name="T9" fmla="*/ 1342177280 h 48"/>
                    <a:gd name="T10" fmla="*/ 0 w 48"/>
                    <a:gd name="T11" fmla="*/ 805306368 h 48"/>
                    <a:gd name="T12" fmla="*/ 0 w 48"/>
                    <a:gd name="T13" fmla="*/ 805306368 h 48"/>
                    <a:gd name="T14" fmla="*/ 268435456 w 48"/>
                    <a:gd name="T15" fmla="*/ 0 h 48"/>
                    <a:gd name="T16" fmla="*/ 1073741824 w 48"/>
                    <a:gd name="T17" fmla="*/ 0 h 48"/>
                    <a:gd name="T18" fmla="*/ 1073741824 w 48"/>
                    <a:gd name="T19" fmla="*/ 0 h 48"/>
                    <a:gd name="T20" fmla="*/ 1610612736 w 48"/>
                    <a:gd name="T21" fmla="*/ 268435456 h 48"/>
                    <a:gd name="T22" fmla="*/ 1610612736 w 48"/>
                    <a:gd name="T23" fmla="*/ 80530636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7330" name="Freeform 204"/>
              <p:cNvSpPr>
                <a:spLocks/>
              </p:cNvSpPr>
              <p:nvPr/>
            </p:nvSpPr>
            <p:spPr bwMode="auto">
              <a:xfrm rot="20238998" flipH="1">
                <a:off x="1646" y="3150"/>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7328" name="Text Box 205"/>
            <p:cNvSpPr txBox="1">
              <a:spLocks noChangeArrowheads="1"/>
            </p:cNvSpPr>
            <p:nvPr/>
          </p:nvSpPr>
          <p:spPr bwMode="auto">
            <a:xfrm>
              <a:off x="2283" y="1390"/>
              <a:ext cx="754" cy="233"/>
            </a:xfrm>
            <a:prstGeom prst="rect">
              <a:avLst/>
            </a:prstGeom>
            <a:noFill/>
            <a:ln w="19050">
              <a:noFill/>
              <a:miter lim="800000"/>
              <a:headEnd/>
              <a:tailEnd/>
            </a:ln>
          </p:spPr>
          <p:txBody>
            <a:bodyPr wrap="none" anchor="ctr">
              <a:prstTxWarp prst="textNoShape">
                <a:avLst/>
              </a:prstTxWarp>
              <a:spAutoFit/>
            </a:bodyPr>
            <a:lstStyle/>
            <a:p>
              <a:r>
                <a:rPr lang="en-US" dirty="0" err="1">
                  <a:solidFill>
                    <a:srgbClr val="000000"/>
                  </a:solidFill>
                  <a:latin typeface="Arial"/>
                  <a:ea typeface="ＭＳ Ｐゴシック" charset="-128"/>
                  <a:cs typeface="ＭＳ Ｐゴシック" charset="-128"/>
                </a:rPr>
                <a:t>Fibrino</a:t>
              </a:r>
              <a:r>
                <a:rPr lang="tr-TR" dirty="0">
                  <a:solidFill>
                    <a:srgbClr val="000000"/>
                  </a:solidFill>
                  <a:latin typeface="Arial"/>
                  <a:ea typeface="ＭＳ Ｐゴシック" charset="-128"/>
                  <a:cs typeface="ＭＳ Ｐゴシック" charset="-128"/>
                </a:rPr>
                <a:t>j</a:t>
              </a:r>
              <a:r>
                <a:rPr lang="en-US" dirty="0" err="1">
                  <a:solidFill>
                    <a:srgbClr val="000000"/>
                  </a:solidFill>
                  <a:latin typeface="Arial"/>
                  <a:ea typeface="ＭＳ Ｐゴシック" charset="-128"/>
                  <a:cs typeface="ＭＳ Ｐゴシック" charset="-128"/>
                </a:rPr>
                <a:t>en</a:t>
              </a:r>
              <a:endParaRPr lang="en-US" dirty="0">
                <a:solidFill>
                  <a:srgbClr val="000000"/>
                </a:solidFill>
                <a:latin typeface="Arial"/>
                <a:ea typeface="ＭＳ Ｐゴシック" charset="-128"/>
                <a:cs typeface="ＭＳ Ｐゴシック" charset="-128"/>
              </a:endParaRPr>
            </a:p>
          </p:txBody>
        </p:sp>
      </p:grpSp>
      <p:grpSp>
        <p:nvGrpSpPr>
          <p:cNvPr id="36871" name="Group 206"/>
          <p:cNvGrpSpPr>
            <a:grpSpLocks/>
          </p:cNvGrpSpPr>
          <p:nvPr/>
        </p:nvGrpSpPr>
        <p:grpSpPr bwMode="auto">
          <a:xfrm>
            <a:off x="2078039" y="2279286"/>
            <a:ext cx="3025775" cy="581026"/>
            <a:chOff x="349" y="690"/>
            <a:chExt cx="1906" cy="366"/>
          </a:xfrm>
        </p:grpSpPr>
        <p:sp>
          <p:nvSpPr>
            <p:cNvPr id="37325" name="Line 207"/>
            <p:cNvSpPr>
              <a:spLocks noChangeShapeType="1"/>
            </p:cNvSpPr>
            <p:nvPr/>
          </p:nvSpPr>
          <p:spPr bwMode="auto">
            <a:xfrm flipV="1">
              <a:off x="349" y="1056"/>
              <a:ext cx="1906" cy="0"/>
            </a:xfrm>
            <a:prstGeom prst="line">
              <a:avLst/>
            </a:prstGeom>
            <a:noFill/>
            <a:ln w="38100">
              <a:solidFill>
                <a:schemeClr val="tx1"/>
              </a:solidFill>
              <a:round/>
              <a:headEnd/>
              <a:tailEnd type="stealth" w="med" len="lg"/>
            </a:ln>
          </p:spPr>
          <p:txBody>
            <a:bodyPr wrap="none" anchor="ctr">
              <a:prstTxWarp prst="textNoShape">
                <a:avLst/>
              </a:prstTxWarp>
            </a:bodyPr>
            <a:lstStyle/>
            <a:p>
              <a:pPr algn="l"/>
              <a:endParaRPr lang="en-US" dirty="0">
                <a:solidFill>
                  <a:srgbClr val="FF0000"/>
                </a:solidFill>
                <a:latin typeface="Arial"/>
              </a:endParaRPr>
            </a:p>
          </p:txBody>
        </p:sp>
        <p:sp>
          <p:nvSpPr>
            <p:cNvPr id="37326" name="Text Box 208"/>
            <p:cNvSpPr txBox="1">
              <a:spLocks noChangeArrowheads="1"/>
            </p:cNvSpPr>
            <p:nvPr/>
          </p:nvSpPr>
          <p:spPr bwMode="auto">
            <a:xfrm>
              <a:off x="371" y="690"/>
              <a:ext cx="1869" cy="330"/>
            </a:xfrm>
            <a:prstGeom prst="rect">
              <a:avLst/>
            </a:prstGeom>
            <a:noFill/>
            <a:ln w="19050">
              <a:noFill/>
              <a:miter lim="800000"/>
              <a:headEnd/>
              <a:tailEnd/>
            </a:ln>
          </p:spPr>
          <p:txBody>
            <a:bodyPr wrap="none" anchor="ctr">
              <a:prstTxWarp prst="textNoShape">
                <a:avLst/>
              </a:prstTxWarp>
              <a:spAutoFit/>
            </a:bodyPr>
            <a:lstStyle/>
            <a:p>
              <a:r>
                <a:rPr lang="tr-TR" sz="2800" i="1" dirty="0" smtClean="0">
                  <a:solidFill>
                    <a:srgbClr val="FF0000"/>
                  </a:solidFill>
                  <a:latin typeface="Arial"/>
                  <a:ea typeface="ＭＳ Ｐゴシック" charset="-128"/>
                  <a:cs typeface="ＭＳ Ｐゴシック" charset="-128"/>
                </a:rPr>
                <a:t>Normal Kan </a:t>
              </a:r>
              <a:r>
                <a:rPr lang="tr-TR" sz="2800" i="1" dirty="0">
                  <a:solidFill>
                    <a:srgbClr val="FF0000"/>
                  </a:solidFill>
                  <a:latin typeface="Arial"/>
                  <a:ea typeface="ＭＳ Ｐゴシック" charset="-128"/>
                  <a:cs typeface="ＭＳ Ｐゴシック" charset="-128"/>
                </a:rPr>
                <a:t>Akışı</a:t>
              </a:r>
              <a:endParaRPr lang="en-US" sz="2800" i="1" dirty="0">
                <a:solidFill>
                  <a:srgbClr val="FF0000"/>
                </a:solidFill>
                <a:latin typeface="Arial"/>
                <a:ea typeface="ＭＳ Ｐゴシック" charset="-128"/>
                <a:cs typeface="ＭＳ Ｐゴシック" charset="-128"/>
              </a:endParaRPr>
            </a:p>
          </p:txBody>
        </p:sp>
      </p:grpSp>
      <p:grpSp>
        <p:nvGrpSpPr>
          <p:cNvPr id="36872" name="Group 209"/>
          <p:cNvGrpSpPr>
            <a:grpSpLocks/>
          </p:cNvGrpSpPr>
          <p:nvPr/>
        </p:nvGrpSpPr>
        <p:grpSpPr bwMode="auto">
          <a:xfrm>
            <a:off x="7086598" y="4420824"/>
            <a:ext cx="1219199" cy="2146300"/>
            <a:chOff x="3504" y="2039"/>
            <a:chExt cx="768" cy="1352"/>
          </a:xfrm>
        </p:grpSpPr>
        <p:sp>
          <p:nvSpPr>
            <p:cNvPr id="37216" name="Text Box 210"/>
            <p:cNvSpPr txBox="1">
              <a:spLocks noChangeArrowheads="1"/>
            </p:cNvSpPr>
            <p:nvPr/>
          </p:nvSpPr>
          <p:spPr bwMode="auto">
            <a:xfrm>
              <a:off x="3640" y="3158"/>
              <a:ext cx="544" cy="233"/>
            </a:xfrm>
            <a:prstGeom prst="rect">
              <a:avLst/>
            </a:prstGeom>
            <a:noFill/>
            <a:ln w="19050">
              <a:noFill/>
              <a:miter lim="800000"/>
              <a:headEnd/>
              <a:tailEnd/>
            </a:ln>
          </p:spPr>
          <p:txBody>
            <a:bodyPr wrap="none" anchor="ctr">
              <a:prstTxWarp prst="textNoShape">
                <a:avLst/>
              </a:prstTxWarp>
              <a:spAutoFit/>
            </a:bodyPr>
            <a:lstStyle/>
            <a:p>
              <a:r>
                <a:rPr lang="tr-TR" dirty="0">
                  <a:solidFill>
                    <a:srgbClr val="000000"/>
                  </a:solidFill>
                  <a:latin typeface="Arial"/>
                  <a:ea typeface="ＭＳ Ｐゴシック" charset="-128"/>
                  <a:cs typeface="ＭＳ Ｐゴシック" charset="-128"/>
                </a:rPr>
                <a:t>İşleme</a:t>
              </a:r>
              <a:endParaRPr lang="en-US" dirty="0">
                <a:solidFill>
                  <a:srgbClr val="000000"/>
                </a:solidFill>
                <a:latin typeface="Arial"/>
                <a:ea typeface="ＭＳ Ｐゴシック" charset="-128"/>
                <a:cs typeface="ＭＳ Ｐゴシック" charset="-128"/>
              </a:endParaRPr>
            </a:p>
          </p:txBody>
        </p:sp>
        <p:grpSp>
          <p:nvGrpSpPr>
            <p:cNvPr id="36873" name="Group 211"/>
            <p:cNvGrpSpPr>
              <a:grpSpLocks/>
            </p:cNvGrpSpPr>
            <p:nvPr/>
          </p:nvGrpSpPr>
          <p:grpSpPr bwMode="auto">
            <a:xfrm>
              <a:off x="3504" y="2039"/>
              <a:ext cx="768" cy="1033"/>
              <a:chOff x="3504" y="2018"/>
              <a:chExt cx="768" cy="1033"/>
            </a:xfrm>
          </p:grpSpPr>
          <p:grpSp>
            <p:nvGrpSpPr>
              <p:cNvPr id="36874" name="Group 212"/>
              <p:cNvGrpSpPr>
                <a:grpSpLocks/>
              </p:cNvGrpSpPr>
              <p:nvPr/>
            </p:nvGrpSpPr>
            <p:grpSpPr bwMode="auto">
              <a:xfrm>
                <a:off x="3515" y="2840"/>
                <a:ext cx="672" cy="96"/>
                <a:chOff x="540" y="1270"/>
                <a:chExt cx="536" cy="384"/>
              </a:xfrm>
            </p:grpSpPr>
            <p:grpSp>
              <p:nvGrpSpPr>
                <p:cNvPr id="36875" name="Group 213"/>
                <p:cNvGrpSpPr>
                  <a:grpSpLocks/>
                </p:cNvGrpSpPr>
                <p:nvPr/>
              </p:nvGrpSpPr>
              <p:grpSpPr bwMode="auto">
                <a:xfrm>
                  <a:off x="540" y="1270"/>
                  <a:ext cx="536" cy="384"/>
                  <a:chOff x="540" y="2248"/>
                  <a:chExt cx="536" cy="384"/>
                </a:xfrm>
              </p:grpSpPr>
              <p:sp>
                <p:nvSpPr>
                  <p:cNvPr id="37309" name="Freeform 214"/>
                  <p:cNvSpPr>
                    <a:spLocks/>
                  </p:cNvSpPr>
                  <p:nvPr/>
                </p:nvSpPr>
                <p:spPr bwMode="auto">
                  <a:xfrm>
                    <a:off x="932" y="2416"/>
                    <a:ext cx="144" cy="40"/>
                  </a:xfrm>
                  <a:custGeom>
                    <a:avLst/>
                    <a:gdLst>
                      <a:gd name="T0" fmla="*/ 144 w 144"/>
                      <a:gd name="T1" fmla="*/ 16 h 40"/>
                      <a:gd name="T2" fmla="*/ 144 w 144"/>
                      <a:gd name="T3" fmla="*/ 24 h 40"/>
                      <a:gd name="T4" fmla="*/ 128 w 144"/>
                      <a:gd name="T5" fmla="*/ 32 h 40"/>
                      <a:gd name="T6" fmla="*/ 104 w 144"/>
                      <a:gd name="T7" fmla="*/ 32 h 40"/>
                      <a:gd name="T8" fmla="*/ 72 w 144"/>
                      <a:gd name="T9" fmla="*/ 40 h 40"/>
                      <a:gd name="T10" fmla="*/ 72 w 144"/>
                      <a:gd name="T11" fmla="*/ 40 h 40"/>
                      <a:gd name="T12" fmla="*/ 40 w 144"/>
                      <a:gd name="T13" fmla="*/ 32 h 40"/>
                      <a:gd name="T14" fmla="*/ 16 w 144"/>
                      <a:gd name="T15" fmla="*/ 32 h 40"/>
                      <a:gd name="T16" fmla="*/ 0 w 144"/>
                      <a:gd name="T17" fmla="*/ 24 h 40"/>
                      <a:gd name="T18" fmla="*/ 0 w 144"/>
                      <a:gd name="T19" fmla="*/ 16 h 40"/>
                      <a:gd name="T20" fmla="*/ 0 w 144"/>
                      <a:gd name="T21" fmla="*/ 16 h 40"/>
                      <a:gd name="T22" fmla="*/ 0 w 144"/>
                      <a:gd name="T23" fmla="*/ 8 h 40"/>
                      <a:gd name="T24" fmla="*/ 16 w 144"/>
                      <a:gd name="T25" fmla="*/ 0 h 40"/>
                      <a:gd name="T26" fmla="*/ 40 w 144"/>
                      <a:gd name="T27" fmla="*/ 0 h 40"/>
                      <a:gd name="T28" fmla="*/ 72 w 144"/>
                      <a:gd name="T29" fmla="*/ 0 h 40"/>
                      <a:gd name="T30" fmla="*/ 72 w 144"/>
                      <a:gd name="T31" fmla="*/ 0 h 40"/>
                      <a:gd name="T32" fmla="*/ 104 w 144"/>
                      <a:gd name="T33" fmla="*/ 0 h 40"/>
                      <a:gd name="T34" fmla="*/ 128 w 144"/>
                      <a:gd name="T35" fmla="*/ 0 h 40"/>
                      <a:gd name="T36" fmla="*/ 144 w 144"/>
                      <a:gd name="T37" fmla="*/ 8 h 40"/>
                      <a:gd name="T38" fmla="*/ 144 w 144"/>
                      <a:gd name="T39" fmla="*/ 16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
                      <a:gd name="T61" fmla="*/ 0 h 40"/>
                      <a:gd name="T62" fmla="*/ 144 w 144"/>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 h="40">
                        <a:moveTo>
                          <a:pt x="144" y="16"/>
                        </a:moveTo>
                        <a:lnTo>
                          <a:pt x="144" y="24"/>
                        </a:lnTo>
                        <a:lnTo>
                          <a:pt x="128" y="32"/>
                        </a:lnTo>
                        <a:lnTo>
                          <a:pt x="104" y="32"/>
                        </a:lnTo>
                        <a:lnTo>
                          <a:pt x="72" y="40"/>
                        </a:lnTo>
                        <a:lnTo>
                          <a:pt x="40" y="32"/>
                        </a:lnTo>
                        <a:lnTo>
                          <a:pt x="16" y="32"/>
                        </a:lnTo>
                        <a:lnTo>
                          <a:pt x="0" y="24"/>
                        </a:lnTo>
                        <a:lnTo>
                          <a:pt x="0" y="16"/>
                        </a:lnTo>
                        <a:lnTo>
                          <a:pt x="0" y="8"/>
                        </a:lnTo>
                        <a:lnTo>
                          <a:pt x="16" y="0"/>
                        </a:lnTo>
                        <a:lnTo>
                          <a:pt x="40" y="0"/>
                        </a:lnTo>
                        <a:lnTo>
                          <a:pt x="72" y="0"/>
                        </a:lnTo>
                        <a:lnTo>
                          <a:pt x="104" y="0"/>
                        </a:lnTo>
                        <a:lnTo>
                          <a:pt x="128" y="0"/>
                        </a:lnTo>
                        <a:lnTo>
                          <a:pt x="144" y="8"/>
                        </a:lnTo>
                        <a:lnTo>
                          <a:pt x="14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10" name="Freeform 215"/>
                  <p:cNvSpPr>
                    <a:spLocks/>
                  </p:cNvSpPr>
                  <p:nvPr/>
                </p:nvSpPr>
                <p:spPr bwMode="auto">
                  <a:xfrm>
                    <a:off x="892" y="2496"/>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8 w 112"/>
                      <a:gd name="T15" fmla="*/ 0 h 80"/>
                      <a:gd name="T16" fmla="*/ 8 w 112"/>
                      <a:gd name="T17" fmla="*/ 0 h 80"/>
                      <a:gd name="T18" fmla="*/ 32 w 112"/>
                      <a:gd name="T19" fmla="*/ 0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8" y="0"/>
                        </a:lnTo>
                        <a:lnTo>
                          <a:pt x="32" y="0"/>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11" name="Freeform 216"/>
                  <p:cNvSpPr>
                    <a:spLocks/>
                  </p:cNvSpPr>
                  <p:nvPr/>
                </p:nvSpPr>
                <p:spPr bwMode="auto">
                  <a:xfrm>
                    <a:off x="780" y="2248"/>
                    <a:ext cx="48" cy="104"/>
                  </a:xfrm>
                  <a:custGeom>
                    <a:avLst/>
                    <a:gdLst>
                      <a:gd name="T0" fmla="*/ 24 w 48"/>
                      <a:gd name="T1" fmla="*/ 104 h 104"/>
                      <a:gd name="T2" fmla="*/ 8 w 48"/>
                      <a:gd name="T3" fmla="*/ 88 h 104"/>
                      <a:gd name="T4" fmla="*/ 0 w 48"/>
                      <a:gd name="T5" fmla="*/ 56 h 104"/>
                      <a:gd name="T6" fmla="*/ 0 w 48"/>
                      <a:gd name="T7" fmla="*/ 56 h 104"/>
                      <a:gd name="T8" fmla="*/ 8 w 48"/>
                      <a:gd name="T9" fmla="*/ 16 h 104"/>
                      <a:gd name="T10" fmla="*/ 24 w 48"/>
                      <a:gd name="T11" fmla="*/ 0 h 104"/>
                      <a:gd name="T12" fmla="*/ 24 w 48"/>
                      <a:gd name="T13" fmla="*/ 0 h 104"/>
                      <a:gd name="T14" fmla="*/ 40 w 48"/>
                      <a:gd name="T15" fmla="*/ 16 h 104"/>
                      <a:gd name="T16" fmla="*/ 48 w 48"/>
                      <a:gd name="T17" fmla="*/ 56 h 104"/>
                      <a:gd name="T18" fmla="*/ 48 w 48"/>
                      <a:gd name="T19" fmla="*/ 56 h 104"/>
                      <a:gd name="T20" fmla="*/ 40 w 48"/>
                      <a:gd name="T21" fmla="*/ 88 h 104"/>
                      <a:gd name="T22" fmla="*/ 24 w 48"/>
                      <a:gd name="T23" fmla="*/ 104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04"/>
                      <a:gd name="T38" fmla="*/ 48 w 48"/>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04">
                        <a:moveTo>
                          <a:pt x="24" y="104"/>
                        </a:moveTo>
                        <a:lnTo>
                          <a:pt x="8" y="88"/>
                        </a:lnTo>
                        <a:lnTo>
                          <a:pt x="0" y="56"/>
                        </a:lnTo>
                        <a:lnTo>
                          <a:pt x="8" y="16"/>
                        </a:lnTo>
                        <a:lnTo>
                          <a:pt x="24" y="0"/>
                        </a:lnTo>
                        <a:lnTo>
                          <a:pt x="40" y="16"/>
                        </a:lnTo>
                        <a:lnTo>
                          <a:pt x="48" y="56"/>
                        </a:lnTo>
                        <a:lnTo>
                          <a:pt x="40" y="88"/>
                        </a:lnTo>
                        <a:lnTo>
                          <a:pt x="24" y="10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12" name="Freeform 217"/>
                  <p:cNvSpPr>
                    <a:spLocks/>
                  </p:cNvSpPr>
                  <p:nvPr/>
                </p:nvSpPr>
                <p:spPr bwMode="auto">
                  <a:xfrm>
                    <a:off x="540" y="2416"/>
                    <a:ext cx="152" cy="40"/>
                  </a:xfrm>
                  <a:custGeom>
                    <a:avLst/>
                    <a:gdLst>
                      <a:gd name="T0" fmla="*/ 152 w 152"/>
                      <a:gd name="T1" fmla="*/ 24 h 40"/>
                      <a:gd name="T2" fmla="*/ 144 w 152"/>
                      <a:gd name="T3" fmla="*/ 32 h 40"/>
                      <a:gd name="T4" fmla="*/ 128 w 152"/>
                      <a:gd name="T5" fmla="*/ 32 h 40"/>
                      <a:gd name="T6" fmla="*/ 104 w 152"/>
                      <a:gd name="T7" fmla="*/ 40 h 40"/>
                      <a:gd name="T8" fmla="*/ 80 w 152"/>
                      <a:gd name="T9" fmla="*/ 40 h 40"/>
                      <a:gd name="T10" fmla="*/ 80 w 152"/>
                      <a:gd name="T11" fmla="*/ 40 h 40"/>
                      <a:gd name="T12" fmla="*/ 48 w 152"/>
                      <a:gd name="T13" fmla="*/ 40 h 40"/>
                      <a:gd name="T14" fmla="*/ 24 w 152"/>
                      <a:gd name="T15" fmla="*/ 32 h 40"/>
                      <a:gd name="T16" fmla="*/ 8 w 152"/>
                      <a:gd name="T17" fmla="*/ 32 h 40"/>
                      <a:gd name="T18" fmla="*/ 0 w 152"/>
                      <a:gd name="T19" fmla="*/ 24 h 40"/>
                      <a:gd name="T20" fmla="*/ 0 w 152"/>
                      <a:gd name="T21" fmla="*/ 24 h 40"/>
                      <a:gd name="T22" fmla="*/ 8 w 152"/>
                      <a:gd name="T23" fmla="*/ 16 h 40"/>
                      <a:gd name="T24" fmla="*/ 24 w 152"/>
                      <a:gd name="T25" fmla="*/ 8 h 40"/>
                      <a:gd name="T26" fmla="*/ 48 w 152"/>
                      <a:gd name="T27" fmla="*/ 0 h 40"/>
                      <a:gd name="T28" fmla="*/ 80 w 152"/>
                      <a:gd name="T29" fmla="*/ 0 h 40"/>
                      <a:gd name="T30" fmla="*/ 80 w 152"/>
                      <a:gd name="T31" fmla="*/ 0 h 40"/>
                      <a:gd name="T32" fmla="*/ 104 w 152"/>
                      <a:gd name="T33" fmla="*/ 0 h 40"/>
                      <a:gd name="T34" fmla="*/ 128 w 152"/>
                      <a:gd name="T35" fmla="*/ 8 h 40"/>
                      <a:gd name="T36" fmla="*/ 144 w 152"/>
                      <a:gd name="T37" fmla="*/ 16 h 40"/>
                      <a:gd name="T38" fmla="*/ 152 w 152"/>
                      <a:gd name="T39" fmla="*/ 24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2"/>
                      <a:gd name="T61" fmla="*/ 0 h 40"/>
                      <a:gd name="T62" fmla="*/ 152 w 152"/>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2" h="40">
                        <a:moveTo>
                          <a:pt x="152" y="24"/>
                        </a:moveTo>
                        <a:lnTo>
                          <a:pt x="144" y="32"/>
                        </a:lnTo>
                        <a:lnTo>
                          <a:pt x="128" y="32"/>
                        </a:lnTo>
                        <a:lnTo>
                          <a:pt x="104" y="40"/>
                        </a:lnTo>
                        <a:lnTo>
                          <a:pt x="80" y="40"/>
                        </a:lnTo>
                        <a:lnTo>
                          <a:pt x="48" y="40"/>
                        </a:lnTo>
                        <a:lnTo>
                          <a:pt x="24" y="32"/>
                        </a:lnTo>
                        <a:lnTo>
                          <a:pt x="8" y="32"/>
                        </a:lnTo>
                        <a:lnTo>
                          <a:pt x="0" y="24"/>
                        </a:lnTo>
                        <a:lnTo>
                          <a:pt x="8" y="16"/>
                        </a:lnTo>
                        <a:lnTo>
                          <a:pt x="24" y="8"/>
                        </a:lnTo>
                        <a:lnTo>
                          <a:pt x="48" y="0"/>
                        </a:lnTo>
                        <a:lnTo>
                          <a:pt x="80" y="0"/>
                        </a:lnTo>
                        <a:lnTo>
                          <a:pt x="104" y="0"/>
                        </a:lnTo>
                        <a:lnTo>
                          <a:pt x="128" y="8"/>
                        </a:lnTo>
                        <a:lnTo>
                          <a:pt x="144" y="16"/>
                        </a:lnTo>
                        <a:lnTo>
                          <a:pt x="152"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13" name="Freeform 218"/>
                  <p:cNvSpPr>
                    <a:spLocks/>
                  </p:cNvSpPr>
                  <p:nvPr/>
                </p:nvSpPr>
                <p:spPr bwMode="auto">
                  <a:xfrm>
                    <a:off x="780" y="2520"/>
                    <a:ext cx="48" cy="112"/>
                  </a:xfrm>
                  <a:custGeom>
                    <a:avLst/>
                    <a:gdLst>
                      <a:gd name="T0" fmla="*/ 24 w 48"/>
                      <a:gd name="T1" fmla="*/ 112 h 112"/>
                      <a:gd name="T2" fmla="*/ 8 w 48"/>
                      <a:gd name="T3" fmla="*/ 96 h 112"/>
                      <a:gd name="T4" fmla="*/ 0 w 48"/>
                      <a:gd name="T5" fmla="*/ 56 h 112"/>
                      <a:gd name="T6" fmla="*/ 0 w 48"/>
                      <a:gd name="T7" fmla="*/ 56 h 112"/>
                      <a:gd name="T8" fmla="*/ 8 w 48"/>
                      <a:gd name="T9" fmla="*/ 16 h 112"/>
                      <a:gd name="T10" fmla="*/ 24 w 48"/>
                      <a:gd name="T11" fmla="*/ 0 h 112"/>
                      <a:gd name="T12" fmla="*/ 24 w 48"/>
                      <a:gd name="T13" fmla="*/ 0 h 112"/>
                      <a:gd name="T14" fmla="*/ 40 w 48"/>
                      <a:gd name="T15" fmla="*/ 16 h 112"/>
                      <a:gd name="T16" fmla="*/ 48 w 48"/>
                      <a:gd name="T17" fmla="*/ 56 h 112"/>
                      <a:gd name="T18" fmla="*/ 48 w 48"/>
                      <a:gd name="T19" fmla="*/ 56 h 112"/>
                      <a:gd name="T20" fmla="*/ 40 w 48"/>
                      <a:gd name="T21" fmla="*/ 96 h 112"/>
                      <a:gd name="T22" fmla="*/ 24 w 48"/>
                      <a:gd name="T23" fmla="*/ 112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12"/>
                      <a:gd name="T38" fmla="*/ 48 w 48"/>
                      <a:gd name="T39" fmla="*/ 112 h 1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12">
                        <a:moveTo>
                          <a:pt x="24" y="112"/>
                        </a:moveTo>
                        <a:lnTo>
                          <a:pt x="8" y="96"/>
                        </a:lnTo>
                        <a:lnTo>
                          <a:pt x="0" y="56"/>
                        </a:lnTo>
                        <a:lnTo>
                          <a:pt x="8" y="16"/>
                        </a:lnTo>
                        <a:lnTo>
                          <a:pt x="24" y="0"/>
                        </a:lnTo>
                        <a:lnTo>
                          <a:pt x="40" y="16"/>
                        </a:lnTo>
                        <a:lnTo>
                          <a:pt x="48" y="56"/>
                        </a:lnTo>
                        <a:lnTo>
                          <a:pt x="40" y="96"/>
                        </a:lnTo>
                        <a:lnTo>
                          <a:pt x="24" y="11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14" name="Freeform 219"/>
                  <p:cNvSpPr>
                    <a:spLocks/>
                  </p:cNvSpPr>
                  <p:nvPr/>
                </p:nvSpPr>
                <p:spPr bwMode="auto">
                  <a:xfrm>
                    <a:off x="612" y="2304"/>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0 w 112"/>
                      <a:gd name="T15" fmla="*/ 0 h 80"/>
                      <a:gd name="T16" fmla="*/ 0 w 112"/>
                      <a:gd name="T17" fmla="*/ 0 h 80"/>
                      <a:gd name="T18" fmla="*/ 32 w 112"/>
                      <a:gd name="T19" fmla="*/ 8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0" y="0"/>
                        </a:lnTo>
                        <a:lnTo>
                          <a:pt x="32" y="8"/>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15" name="Freeform 220"/>
                  <p:cNvSpPr>
                    <a:spLocks/>
                  </p:cNvSpPr>
                  <p:nvPr/>
                </p:nvSpPr>
                <p:spPr bwMode="auto">
                  <a:xfrm>
                    <a:off x="876" y="2296"/>
                    <a:ext cx="112" cy="80"/>
                  </a:xfrm>
                  <a:custGeom>
                    <a:avLst/>
                    <a:gdLst>
                      <a:gd name="T0" fmla="*/ 8 w 112"/>
                      <a:gd name="T1" fmla="*/ 80 h 80"/>
                      <a:gd name="T2" fmla="*/ 0 w 112"/>
                      <a:gd name="T3" fmla="*/ 72 h 80"/>
                      <a:gd name="T4" fmla="*/ 8 w 112"/>
                      <a:gd name="T5" fmla="*/ 56 h 80"/>
                      <a:gd name="T6" fmla="*/ 24 w 112"/>
                      <a:gd name="T7" fmla="*/ 40 h 80"/>
                      <a:gd name="T8" fmla="*/ 40 w 112"/>
                      <a:gd name="T9" fmla="*/ 24 h 80"/>
                      <a:gd name="T10" fmla="*/ 40 w 112"/>
                      <a:gd name="T11" fmla="*/ 24 h 80"/>
                      <a:gd name="T12" fmla="*/ 80 w 112"/>
                      <a:gd name="T13" fmla="*/ 8 h 80"/>
                      <a:gd name="T14" fmla="*/ 112 w 112"/>
                      <a:gd name="T15" fmla="*/ 0 h 80"/>
                      <a:gd name="T16" fmla="*/ 112 w 112"/>
                      <a:gd name="T17" fmla="*/ 0 h 80"/>
                      <a:gd name="T18" fmla="*/ 112 w 112"/>
                      <a:gd name="T19" fmla="*/ 8 h 80"/>
                      <a:gd name="T20" fmla="*/ 112 w 112"/>
                      <a:gd name="T21" fmla="*/ 24 h 80"/>
                      <a:gd name="T22" fmla="*/ 96 w 112"/>
                      <a:gd name="T23" fmla="*/ 40 h 80"/>
                      <a:gd name="T24" fmla="*/ 80 w 112"/>
                      <a:gd name="T25" fmla="*/ 56 h 80"/>
                      <a:gd name="T26" fmla="*/ 80 w 112"/>
                      <a:gd name="T27" fmla="*/ 56 h 80"/>
                      <a:gd name="T28" fmla="*/ 32 w 112"/>
                      <a:gd name="T29" fmla="*/ 80 h 80"/>
                      <a:gd name="T30" fmla="*/ 8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8" y="80"/>
                        </a:moveTo>
                        <a:lnTo>
                          <a:pt x="0" y="72"/>
                        </a:lnTo>
                        <a:lnTo>
                          <a:pt x="8" y="56"/>
                        </a:lnTo>
                        <a:lnTo>
                          <a:pt x="24" y="40"/>
                        </a:lnTo>
                        <a:lnTo>
                          <a:pt x="40" y="24"/>
                        </a:lnTo>
                        <a:lnTo>
                          <a:pt x="80" y="8"/>
                        </a:lnTo>
                        <a:lnTo>
                          <a:pt x="112" y="0"/>
                        </a:lnTo>
                        <a:lnTo>
                          <a:pt x="112" y="8"/>
                        </a:lnTo>
                        <a:lnTo>
                          <a:pt x="112" y="24"/>
                        </a:lnTo>
                        <a:lnTo>
                          <a:pt x="96" y="40"/>
                        </a:lnTo>
                        <a:lnTo>
                          <a:pt x="80" y="56"/>
                        </a:lnTo>
                        <a:lnTo>
                          <a:pt x="32" y="80"/>
                        </a:lnTo>
                        <a:lnTo>
                          <a:pt x="8"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16" name="Freeform 221"/>
                  <p:cNvSpPr>
                    <a:spLocks/>
                  </p:cNvSpPr>
                  <p:nvPr/>
                </p:nvSpPr>
                <p:spPr bwMode="auto">
                  <a:xfrm>
                    <a:off x="916" y="2352"/>
                    <a:ext cx="136" cy="56"/>
                  </a:xfrm>
                  <a:custGeom>
                    <a:avLst/>
                    <a:gdLst>
                      <a:gd name="T0" fmla="*/ 0 w 136"/>
                      <a:gd name="T1" fmla="*/ 48 h 56"/>
                      <a:gd name="T2" fmla="*/ 0 w 136"/>
                      <a:gd name="T3" fmla="*/ 40 h 56"/>
                      <a:gd name="T4" fmla="*/ 16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8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16" y="32"/>
                        </a:lnTo>
                        <a:lnTo>
                          <a:pt x="32" y="16"/>
                        </a:lnTo>
                        <a:lnTo>
                          <a:pt x="56" y="8"/>
                        </a:lnTo>
                        <a:lnTo>
                          <a:pt x="88" y="0"/>
                        </a:lnTo>
                        <a:lnTo>
                          <a:pt x="112" y="0"/>
                        </a:lnTo>
                        <a:lnTo>
                          <a:pt x="128" y="0"/>
                        </a:lnTo>
                        <a:lnTo>
                          <a:pt x="136" y="8"/>
                        </a:lnTo>
                        <a:lnTo>
                          <a:pt x="136" y="16"/>
                        </a:lnTo>
                        <a:lnTo>
                          <a:pt x="128"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17" name="Freeform 222"/>
                  <p:cNvSpPr>
                    <a:spLocks/>
                  </p:cNvSpPr>
                  <p:nvPr/>
                </p:nvSpPr>
                <p:spPr bwMode="auto">
                  <a:xfrm>
                    <a:off x="564" y="2472"/>
                    <a:ext cx="136" cy="56"/>
                  </a:xfrm>
                  <a:custGeom>
                    <a:avLst/>
                    <a:gdLst>
                      <a:gd name="T0" fmla="*/ 0 w 136"/>
                      <a:gd name="T1" fmla="*/ 48 h 56"/>
                      <a:gd name="T2" fmla="*/ 0 w 136"/>
                      <a:gd name="T3" fmla="*/ 40 h 56"/>
                      <a:gd name="T4" fmla="*/ 8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0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8" y="32"/>
                        </a:lnTo>
                        <a:lnTo>
                          <a:pt x="32" y="16"/>
                        </a:lnTo>
                        <a:lnTo>
                          <a:pt x="56" y="8"/>
                        </a:lnTo>
                        <a:lnTo>
                          <a:pt x="88" y="0"/>
                        </a:lnTo>
                        <a:lnTo>
                          <a:pt x="112" y="0"/>
                        </a:lnTo>
                        <a:lnTo>
                          <a:pt x="128" y="0"/>
                        </a:lnTo>
                        <a:lnTo>
                          <a:pt x="136" y="8"/>
                        </a:lnTo>
                        <a:lnTo>
                          <a:pt x="136" y="16"/>
                        </a:lnTo>
                        <a:lnTo>
                          <a:pt x="120"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18" name="Freeform 223"/>
                  <p:cNvSpPr>
                    <a:spLocks/>
                  </p:cNvSpPr>
                  <p:nvPr/>
                </p:nvSpPr>
                <p:spPr bwMode="auto">
                  <a:xfrm>
                    <a:off x="628" y="2504"/>
                    <a:ext cx="112" cy="72"/>
                  </a:xfrm>
                  <a:custGeom>
                    <a:avLst/>
                    <a:gdLst>
                      <a:gd name="T0" fmla="*/ 8 w 112"/>
                      <a:gd name="T1" fmla="*/ 72 h 72"/>
                      <a:gd name="T2" fmla="*/ 0 w 112"/>
                      <a:gd name="T3" fmla="*/ 64 h 72"/>
                      <a:gd name="T4" fmla="*/ 8 w 112"/>
                      <a:gd name="T5" fmla="*/ 56 h 72"/>
                      <a:gd name="T6" fmla="*/ 16 w 112"/>
                      <a:gd name="T7" fmla="*/ 40 h 72"/>
                      <a:gd name="T8" fmla="*/ 40 w 112"/>
                      <a:gd name="T9" fmla="*/ 24 h 72"/>
                      <a:gd name="T10" fmla="*/ 40 w 112"/>
                      <a:gd name="T11" fmla="*/ 24 h 72"/>
                      <a:gd name="T12" fmla="*/ 80 w 112"/>
                      <a:gd name="T13" fmla="*/ 0 h 72"/>
                      <a:gd name="T14" fmla="*/ 112 w 112"/>
                      <a:gd name="T15" fmla="*/ 0 h 72"/>
                      <a:gd name="T16" fmla="*/ 112 w 112"/>
                      <a:gd name="T17" fmla="*/ 0 h 72"/>
                      <a:gd name="T18" fmla="*/ 112 w 112"/>
                      <a:gd name="T19" fmla="*/ 8 h 72"/>
                      <a:gd name="T20" fmla="*/ 112 w 112"/>
                      <a:gd name="T21" fmla="*/ 16 h 72"/>
                      <a:gd name="T22" fmla="*/ 96 w 112"/>
                      <a:gd name="T23" fmla="*/ 32 h 72"/>
                      <a:gd name="T24" fmla="*/ 80 w 112"/>
                      <a:gd name="T25" fmla="*/ 48 h 72"/>
                      <a:gd name="T26" fmla="*/ 80 w 112"/>
                      <a:gd name="T27" fmla="*/ 48 h 72"/>
                      <a:gd name="T28" fmla="*/ 32 w 112"/>
                      <a:gd name="T29" fmla="*/ 72 h 72"/>
                      <a:gd name="T30" fmla="*/ 8 w 112"/>
                      <a:gd name="T31" fmla="*/ 72 h 7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72"/>
                      <a:gd name="T50" fmla="*/ 112 w 112"/>
                      <a:gd name="T51" fmla="*/ 72 h 7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72">
                        <a:moveTo>
                          <a:pt x="8" y="72"/>
                        </a:moveTo>
                        <a:lnTo>
                          <a:pt x="0" y="64"/>
                        </a:lnTo>
                        <a:lnTo>
                          <a:pt x="8" y="56"/>
                        </a:lnTo>
                        <a:lnTo>
                          <a:pt x="16" y="40"/>
                        </a:lnTo>
                        <a:lnTo>
                          <a:pt x="40" y="24"/>
                        </a:lnTo>
                        <a:lnTo>
                          <a:pt x="80" y="0"/>
                        </a:lnTo>
                        <a:lnTo>
                          <a:pt x="112" y="0"/>
                        </a:lnTo>
                        <a:lnTo>
                          <a:pt x="112" y="8"/>
                        </a:lnTo>
                        <a:lnTo>
                          <a:pt x="112" y="16"/>
                        </a:lnTo>
                        <a:lnTo>
                          <a:pt x="96" y="32"/>
                        </a:lnTo>
                        <a:lnTo>
                          <a:pt x="80" y="48"/>
                        </a:lnTo>
                        <a:lnTo>
                          <a:pt x="32" y="72"/>
                        </a:lnTo>
                        <a:lnTo>
                          <a:pt x="8" y="7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19" name="Freeform 224"/>
                  <p:cNvSpPr>
                    <a:spLocks/>
                  </p:cNvSpPr>
                  <p:nvPr/>
                </p:nvSpPr>
                <p:spPr bwMode="auto">
                  <a:xfrm>
                    <a:off x="932" y="2464"/>
                    <a:ext cx="136" cy="56"/>
                  </a:xfrm>
                  <a:custGeom>
                    <a:avLst/>
                    <a:gdLst>
                      <a:gd name="T0" fmla="*/ 0 w 136"/>
                      <a:gd name="T1" fmla="*/ 8 h 56"/>
                      <a:gd name="T2" fmla="*/ 8 w 136"/>
                      <a:gd name="T3" fmla="*/ 0 h 56"/>
                      <a:gd name="T4" fmla="*/ 32 w 136"/>
                      <a:gd name="T5" fmla="*/ 0 h 56"/>
                      <a:gd name="T6" fmla="*/ 56 w 136"/>
                      <a:gd name="T7" fmla="*/ 0 h 56"/>
                      <a:gd name="T8" fmla="*/ 80 w 136"/>
                      <a:gd name="T9" fmla="*/ 8 h 56"/>
                      <a:gd name="T10" fmla="*/ 80 w 136"/>
                      <a:gd name="T11" fmla="*/ 8 h 56"/>
                      <a:gd name="T12" fmla="*/ 104 w 136"/>
                      <a:gd name="T13" fmla="*/ 16 h 56"/>
                      <a:gd name="T14" fmla="*/ 128 w 136"/>
                      <a:gd name="T15" fmla="*/ 32 h 56"/>
                      <a:gd name="T16" fmla="*/ 136 w 136"/>
                      <a:gd name="T17" fmla="*/ 40 h 56"/>
                      <a:gd name="T18" fmla="*/ 136 w 136"/>
                      <a:gd name="T19" fmla="*/ 48 h 56"/>
                      <a:gd name="T20" fmla="*/ 136 w 136"/>
                      <a:gd name="T21" fmla="*/ 48 h 56"/>
                      <a:gd name="T22" fmla="*/ 128 w 136"/>
                      <a:gd name="T23" fmla="*/ 56 h 56"/>
                      <a:gd name="T24" fmla="*/ 112 w 136"/>
                      <a:gd name="T25" fmla="*/ 56 h 56"/>
                      <a:gd name="T26" fmla="*/ 88 w 136"/>
                      <a:gd name="T27" fmla="*/ 56 h 56"/>
                      <a:gd name="T28" fmla="*/ 64 w 136"/>
                      <a:gd name="T29" fmla="*/ 48 h 56"/>
                      <a:gd name="T30" fmla="*/ 64 w 136"/>
                      <a:gd name="T31" fmla="*/ 48 h 56"/>
                      <a:gd name="T32" fmla="*/ 32 w 136"/>
                      <a:gd name="T33" fmla="*/ 40 h 56"/>
                      <a:gd name="T34" fmla="*/ 16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32" y="0"/>
                        </a:lnTo>
                        <a:lnTo>
                          <a:pt x="56" y="0"/>
                        </a:lnTo>
                        <a:lnTo>
                          <a:pt x="80" y="8"/>
                        </a:lnTo>
                        <a:lnTo>
                          <a:pt x="104" y="16"/>
                        </a:lnTo>
                        <a:lnTo>
                          <a:pt x="128" y="32"/>
                        </a:lnTo>
                        <a:lnTo>
                          <a:pt x="136" y="40"/>
                        </a:lnTo>
                        <a:lnTo>
                          <a:pt x="136" y="48"/>
                        </a:lnTo>
                        <a:lnTo>
                          <a:pt x="128" y="56"/>
                        </a:lnTo>
                        <a:lnTo>
                          <a:pt x="112" y="56"/>
                        </a:lnTo>
                        <a:lnTo>
                          <a:pt x="88" y="56"/>
                        </a:lnTo>
                        <a:lnTo>
                          <a:pt x="64" y="48"/>
                        </a:lnTo>
                        <a:lnTo>
                          <a:pt x="32" y="40"/>
                        </a:lnTo>
                        <a:lnTo>
                          <a:pt x="16"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20" name="Freeform 225"/>
                  <p:cNvSpPr>
                    <a:spLocks/>
                  </p:cNvSpPr>
                  <p:nvPr/>
                </p:nvSpPr>
                <p:spPr bwMode="auto">
                  <a:xfrm>
                    <a:off x="564" y="2360"/>
                    <a:ext cx="136" cy="56"/>
                  </a:xfrm>
                  <a:custGeom>
                    <a:avLst/>
                    <a:gdLst>
                      <a:gd name="T0" fmla="*/ 0 w 136"/>
                      <a:gd name="T1" fmla="*/ 8 h 56"/>
                      <a:gd name="T2" fmla="*/ 8 w 136"/>
                      <a:gd name="T3" fmla="*/ 0 h 56"/>
                      <a:gd name="T4" fmla="*/ 24 w 136"/>
                      <a:gd name="T5" fmla="*/ 0 h 56"/>
                      <a:gd name="T6" fmla="*/ 48 w 136"/>
                      <a:gd name="T7" fmla="*/ 0 h 56"/>
                      <a:gd name="T8" fmla="*/ 80 w 136"/>
                      <a:gd name="T9" fmla="*/ 8 h 56"/>
                      <a:gd name="T10" fmla="*/ 80 w 136"/>
                      <a:gd name="T11" fmla="*/ 8 h 56"/>
                      <a:gd name="T12" fmla="*/ 104 w 136"/>
                      <a:gd name="T13" fmla="*/ 16 h 56"/>
                      <a:gd name="T14" fmla="*/ 120 w 136"/>
                      <a:gd name="T15" fmla="*/ 24 h 56"/>
                      <a:gd name="T16" fmla="*/ 136 w 136"/>
                      <a:gd name="T17" fmla="*/ 40 h 56"/>
                      <a:gd name="T18" fmla="*/ 136 w 136"/>
                      <a:gd name="T19" fmla="*/ 48 h 56"/>
                      <a:gd name="T20" fmla="*/ 136 w 136"/>
                      <a:gd name="T21" fmla="*/ 48 h 56"/>
                      <a:gd name="T22" fmla="*/ 128 w 136"/>
                      <a:gd name="T23" fmla="*/ 48 h 56"/>
                      <a:gd name="T24" fmla="*/ 112 w 136"/>
                      <a:gd name="T25" fmla="*/ 56 h 56"/>
                      <a:gd name="T26" fmla="*/ 88 w 136"/>
                      <a:gd name="T27" fmla="*/ 48 h 56"/>
                      <a:gd name="T28" fmla="*/ 56 w 136"/>
                      <a:gd name="T29" fmla="*/ 40 h 56"/>
                      <a:gd name="T30" fmla="*/ 56 w 136"/>
                      <a:gd name="T31" fmla="*/ 40 h 56"/>
                      <a:gd name="T32" fmla="*/ 32 w 136"/>
                      <a:gd name="T33" fmla="*/ 32 h 56"/>
                      <a:gd name="T34" fmla="*/ 8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24" y="0"/>
                        </a:lnTo>
                        <a:lnTo>
                          <a:pt x="48" y="0"/>
                        </a:lnTo>
                        <a:lnTo>
                          <a:pt x="80" y="8"/>
                        </a:lnTo>
                        <a:lnTo>
                          <a:pt x="104" y="16"/>
                        </a:lnTo>
                        <a:lnTo>
                          <a:pt x="120" y="24"/>
                        </a:lnTo>
                        <a:lnTo>
                          <a:pt x="136" y="40"/>
                        </a:lnTo>
                        <a:lnTo>
                          <a:pt x="136" y="48"/>
                        </a:lnTo>
                        <a:lnTo>
                          <a:pt x="128" y="48"/>
                        </a:lnTo>
                        <a:lnTo>
                          <a:pt x="112" y="56"/>
                        </a:lnTo>
                        <a:lnTo>
                          <a:pt x="88" y="48"/>
                        </a:lnTo>
                        <a:lnTo>
                          <a:pt x="56" y="40"/>
                        </a:lnTo>
                        <a:lnTo>
                          <a:pt x="32" y="32"/>
                        </a:lnTo>
                        <a:lnTo>
                          <a:pt x="8"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21" name="Freeform 226"/>
                  <p:cNvSpPr>
                    <a:spLocks/>
                  </p:cNvSpPr>
                  <p:nvPr/>
                </p:nvSpPr>
                <p:spPr bwMode="auto">
                  <a:xfrm>
                    <a:off x="692" y="2256"/>
                    <a:ext cx="72" cy="104"/>
                  </a:xfrm>
                  <a:custGeom>
                    <a:avLst/>
                    <a:gdLst>
                      <a:gd name="T0" fmla="*/ 8 w 72"/>
                      <a:gd name="T1" fmla="*/ 0 h 104"/>
                      <a:gd name="T2" fmla="*/ 32 w 72"/>
                      <a:gd name="T3" fmla="*/ 8 h 104"/>
                      <a:gd name="T4" fmla="*/ 64 w 72"/>
                      <a:gd name="T5" fmla="*/ 48 h 104"/>
                      <a:gd name="T6" fmla="*/ 64 w 72"/>
                      <a:gd name="T7" fmla="*/ 48 h 104"/>
                      <a:gd name="T8" fmla="*/ 72 w 72"/>
                      <a:gd name="T9" fmla="*/ 80 h 104"/>
                      <a:gd name="T10" fmla="*/ 64 w 72"/>
                      <a:gd name="T11" fmla="*/ 104 h 104"/>
                      <a:gd name="T12" fmla="*/ 64 w 72"/>
                      <a:gd name="T13" fmla="*/ 104 h 104"/>
                      <a:gd name="T14" fmla="*/ 40 w 72"/>
                      <a:gd name="T15" fmla="*/ 96 h 104"/>
                      <a:gd name="T16" fmla="*/ 16 w 72"/>
                      <a:gd name="T17" fmla="*/ 56 h 104"/>
                      <a:gd name="T18" fmla="*/ 16 w 72"/>
                      <a:gd name="T19" fmla="*/ 56 h 104"/>
                      <a:gd name="T20" fmla="*/ 0 w 72"/>
                      <a:gd name="T21" fmla="*/ 24 h 104"/>
                      <a:gd name="T22" fmla="*/ 8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8" y="0"/>
                        </a:moveTo>
                        <a:lnTo>
                          <a:pt x="32" y="8"/>
                        </a:lnTo>
                        <a:lnTo>
                          <a:pt x="64" y="48"/>
                        </a:lnTo>
                        <a:lnTo>
                          <a:pt x="72" y="80"/>
                        </a:lnTo>
                        <a:lnTo>
                          <a:pt x="64" y="104"/>
                        </a:lnTo>
                        <a:lnTo>
                          <a:pt x="40" y="96"/>
                        </a:lnTo>
                        <a:lnTo>
                          <a:pt x="16" y="56"/>
                        </a:lnTo>
                        <a:lnTo>
                          <a:pt x="0" y="24"/>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22" name="Freeform 227"/>
                  <p:cNvSpPr>
                    <a:spLocks/>
                  </p:cNvSpPr>
                  <p:nvPr/>
                </p:nvSpPr>
                <p:spPr bwMode="auto">
                  <a:xfrm>
                    <a:off x="852" y="2520"/>
                    <a:ext cx="72" cy="96"/>
                  </a:xfrm>
                  <a:custGeom>
                    <a:avLst/>
                    <a:gdLst>
                      <a:gd name="T0" fmla="*/ 8 w 72"/>
                      <a:gd name="T1" fmla="*/ 0 h 96"/>
                      <a:gd name="T2" fmla="*/ 32 w 72"/>
                      <a:gd name="T3" fmla="*/ 8 h 96"/>
                      <a:gd name="T4" fmla="*/ 56 w 72"/>
                      <a:gd name="T5" fmla="*/ 40 h 96"/>
                      <a:gd name="T6" fmla="*/ 56 w 72"/>
                      <a:gd name="T7" fmla="*/ 40 h 96"/>
                      <a:gd name="T8" fmla="*/ 72 w 72"/>
                      <a:gd name="T9" fmla="*/ 80 h 96"/>
                      <a:gd name="T10" fmla="*/ 64 w 72"/>
                      <a:gd name="T11" fmla="*/ 96 h 96"/>
                      <a:gd name="T12" fmla="*/ 64 w 72"/>
                      <a:gd name="T13" fmla="*/ 96 h 96"/>
                      <a:gd name="T14" fmla="*/ 40 w 72"/>
                      <a:gd name="T15" fmla="*/ 88 h 96"/>
                      <a:gd name="T16" fmla="*/ 8 w 72"/>
                      <a:gd name="T17" fmla="*/ 56 h 96"/>
                      <a:gd name="T18" fmla="*/ 8 w 72"/>
                      <a:gd name="T19" fmla="*/ 56 h 96"/>
                      <a:gd name="T20" fmla="*/ 0 w 72"/>
                      <a:gd name="T21" fmla="*/ 16 h 96"/>
                      <a:gd name="T22" fmla="*/ 8 w 72"/>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96"/>
                      <a:gd name="T38" fmla="*/ 72 w 72"/>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96">
                        <a:moveTo>
                          <a:pt x="8" y="0"/>
                        </a:moveTo>
                        <a:lnTo>
                          <a:pt x="32" y="8"/>
                        </a:lnTo>
                        <a:lnTo>
                          <a:pt x="56" y="40"/>
                        </a:lnTo>
                        <a:lnTo>
                          <a:pt x="72" y="80"/>
                        </a:lnTo>
                        <a:lnTo>
                          <a:pt x="64" y="96"/>
                        </a:lnTo>
                        <a:lnTo>
                          <a:pt x="40" y="88"/>
                        </a:lnTo>
                        <a:lnTo>
                          <a:pt x="8" y="56"/>
                        </a:lnTo>
                        <a:lnTo>
                          <a:pt x="0" y="16"/>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23" name="Freeform 228"/>
                  <p:cNvSpPr>
                    <a:spLocks/>
                  </p:cNvSpPr>
                  <p:nvPr/>
                </p:nvSpPr>
                <p:spPr bwMode="auto">
                  <a:xfrm>
                    <a:off x="844" y="2256"/>
                    <a:ext cx="72" cy="104"/>
                  </a:xfrm>
                  <a:custGeom>
                    <a:avLst/>
                    <a:gdLst>
                      <a:gd name="T0" fmla="*/ 64 w 72"/>
                      <a:gd name="T1" fmla="*/ 0 h 104"/>
                      <a:gd name="T2" fmla="*/ 72 w 72"/>
                      <a:gd name="T3" fmla="*/ 24 h 104"/>
                      <a:gd name="T4" fmla="*/ 56 w 72"/>
                      <a:gd name="T5" fmla="*/ 56 h 104"/>
                      <a:gd name="T6" fmla="*/ 56 w 72"/>
                      <a:gd name="T7" fmla="*/ 56 h 104"/>
                      <a:gd name="T8" fmla="*/ 32 w 72"/>
                      <a:gd name="T9" fmla="*/ 88 h 104"/>
                      <a:gd name="T10" fmla="*/ 8 w 72"/>
                      <a:gd name="T11" fmla="*/ 104 h 104"/>
                      <a:gd name="T12" fmla="*/ 8 w 72"/>
                      <a:gd name="T13" fmla="*/ 104 h 104"/>
                      <a:gd name="T14" fmla="*/ 0 w 72"/>
                      <a:gd name="T15" fmla="*/ 80 h 104"/>
                      <a:gd name="T16" fmla="*/ 8 w 72"/>
                      <a:gd name="T17" fmla="*/ 40 h 104"/>
                      <a:gd name="T18" fmla="*/ 8 w 72"/>
                      <a:gd name="T19" fmla="*/ 40 h 104"/>
                      <a:gd name="T20" fmla="*/ 40 w 72"/>
                      <a:gd name="T21" fmla="*/ 8 h 104"/>
                      <a:gd name="T22" fmla="*/ 64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64" y="0"/>
                        </a:moveTo>
                        <a:lnTo>
                          <a:pt x="72" y="24"/>
                        </a:lnTo>
                        <a:lnTo>
                          <a:pt x="56" y="56"/>
                        </a:lnTo>
                        <a:lnTo>
                          <a:pt x="32" y="88"/>
                        </a:lnTo>
                        <a:lnTo>
                          <a:pt x="8" y="104"/>
                        </a:lnTo>
                        <a:lnTo>
                          <a:pt x="0" y="80"/>
                        </a:lnTo>
                        <a:lnTo>
                          <a:pt x="8"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24" name="Freeform 229"/>
                  <p:cNvSpPr>
                    <a:spLocks/>
                  </p:cNvSpPr>
                  <p:nvPr/>
                </p:nvSpPr>
                <p:spPr bwMode="auto">
                  <a:xfrm>
                    <a:off x="700" y="2520"/>
                    <a:ext cx="80" cy="96"/>
                  </a:xfrm>
                  <a:custGeom>
                    <a:avLst/>
                    <a:gdLst>
                      <a:gd name="T0" fmla="*/ 64 w 80"/>
                      <a:gd name="T1" fmla="*/ 0 h 96"/>
                      <a:gd name="T2" fmla="*/ 80 w 80"/>
                      <a:gd name="T3" fmla="*/ 16 h 96"/>
                      <a:gd name="T4" fmla="*/ 64 w 80"/>
                      <a:gd name="T5" fmla="*/ 56 h 96"/>
                      <a:gd name="T6" fmla="*/ 64 w 80"/>
                      <a:gd name="T7" fmla="*/ 56 h 96"/>
                      <a:gd name="T8" fmla="*/ 40 w 80"/>
                      <a:gd name="T9" fmla="*/ 88 h 96"/>
                      <a:gd name="T10" fmla="*/ 8 w 80"/>
                      <a:gd name="T11" fmla="*/ 96 h 96"/>
                      <a:gd name="T12" fmla="*/ 8 w 80"/>
                      <a:gd name="T13" fmla="*/ 96 h 96"/>
                      <a:gd name="T14" fmla="*/ 0 w 80"/>
                      <a:gd name="T15" fmla="*/ 80 h 96"/>
                      <a:gd name="T16" fmla="*/ 16 w 80"/>
                      <a:gd name="T17" fmla="*/ 40 h 96"/>
                      <a:gd name="T18" fmla="*/ 16 w 80"/>
                      <a:gd name="T19" fmla="*/ 40 h 96"/>
                      <a:gd name="T20" fmla="*/ 40 w 80"/>
                      <a:gd name="T21" fmla="*/ 8 h 96"/>
                      <a:gd name="T22" fmla="*/ 64 w 80"/>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0"/>
                      <a:gd name="T37" fmla="*/ 0 h 96"/>
                      <a:gd name="T38" fmla="*/ 80 w 80"/>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0" h="96">
                        <a:moveTo>
                          <a:pt x="64" y="0"/>
                        </a:moveTo>
                        <a:lnTo>
                          <a:pt x="80" y="16"/>
                        </a:lnTo>
                        <a:lnTo>
                          <a:pt x="64" y="56"/>
                        </a:lnTo>
                        <a:lnTo>
                          <a:pt x="40" y="88"/>
                        </a:lnTo>
                        <a:lnTo>
                          <a:pt x="8" y="96"/>
                        </a:lnTo>
                        <a:lnTo>
                          <a:pt x="0" y="80"/>
                        </a:lnTo>
                        <a:lnTo>
                          <a:pt x="16"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7290" name="Freeform 230"/>
                <p:cNvSpPr>
                  <a:spLocks/>
                </p:cNvSpPr>
                <p:nvPr/>
              </p:nvSpPr>
              <p:spPr bwMode="auto">
                <a:xfrm>
                  <a:off x="572" y="1295"/>
                  <a:ext cx="472" cy="334"/>
                </a:xfrm>
                <a:custGeom>
                  <a:avLst/>
                  <a:gdLst>
                    <a:gd name="T0" fmla="*/ 1 w 672"/>
                    <a:gd name="T1" fmla="*/ 2 h 424"/>
                    <a:gd name="T2" fmla="*/ 1 w 672"/>
                    <a:gd name="T3" fmla="*/ 2 h 424"/>
                    <a:gd name="T4" fmla="*/ 1 w 672"/>
                    <a:gd name="T5" fmla="*/ 2 h 424"/>
                    <a:gd name="T6" fmla="*/ 1 w 672"/>
                    <a:gd name="T7" fmla="*/ 2 h 424"/>
                    <a:gd name="T8" fmla="*/ 1 w 672"/>
                    <a:gd name="T9" fmla="*/ 2 h 424"/>
                    <a:gd name="T10" fmla="*/ 1 w 672"/>
                    <a:gd name="T11" fmla="*/ 2 h 424"/>
                    <a:gd name="T12" fmla="*/ 1 w 672"/>
                    <a:gd name="T13" fmla="*/ 2 h 424"/>
                    <a:gd name="T14" fmla="*/ 1 w 672"/>
                    <a:gd name="T15" fmla="*/ 2 h 424"/>
                    <a:gd name="T16" fmla="*/ 1 w 672"/>
                    <a:gd name="T17" fmla="*/ 2 h 424"/>
                    <a:gd name="T18" fmla="*/ 1 w 672"/>
                    <a:gd name="T19" fmla="*/ 2 h 424"/>
                    <a:gd name="T20" fmla="*/ 1 w 672"/>
                    <a:gd name="T21" fmla="*/ 2 h 424"/>
                    <a:gd name="T22" fmla="*/ 1 w 672"/>
                    <a:gd name="T23" fmla="*/ 2 h 424"/>
                    <a:gd name="T24" fmla="*/ 1 w 672"/>
                    <a:gd name="T25" fmla="*/ 2 h 424"/>
                    <a:gd name="T26" fmla="*/ 0 w 672"/>
                    <a:gd name="T27" fmla="*/ 2 h 424"/>
                    <a:gd name="T28" fmla="*/ 0 w 672"/>
                    <a:gd name="T29" fmla="*/ 2 h 424"/>
                    <a:gd name="T30" fmla="*/ 1 w 672"/>
                    <a:gd name="T31" fmla="*/ 2 h 424"/>
                    <a:gd name="T32" fmla="*/ 1 w 672"/>
                    <a:gd name="T33" fmla="*/ 2 h 424"/>
                    <a:gd name="T34" fmla="*/ 1 w 672"/>
                    <a:gd name="T35" fmla="*/ 2 h 424"/>
                    <a:gd name="T36" fmla="*/ 1 w 672"/>
                    <a:gd name="T37" fmla="*/ 2 h 424"/>
                    <a:gd name="T38" fmla="*/ 1 w 672"/>
                    <a:gd name="T39" fmla="*/ 2 h 424"/>
                    <a:gd name="T40" fmla="*/ 1 w 672"/>
                    <a:gd name="T41" fmla="*/ 0 h 424"/>
                    <a:gd name="T42" fmla="*/ 1 w 672"/>
                    <a:gd name="T43" fmla="*/ 0 h 424"/>
                    <a:gd name="T44" fmla="*/ 1 w 672"/>
                    <a:gd name="T45" fmla="*/ 2 h 424"/>
                    <a:gd name="T46" fmla="*/ 1 w 672"/>
                    <a:gd name="T47" fmla="*/ 2 h 424"/>
                    <a:gd name="T48" fmla="*/ 1 w 672"/>
                    <a:gd name="T49" fmla="*/ 2 h 424"/>
                    <a:gd name="T50" fmla="*/ 1 w 672"/>
                    <a:gd name="T51" fmla="*/ 2 h 424"/>
                    <a:gd name="T52" fmla="*/ 1 w 672"/>
                    <a:gd name="T53" fmla="*/ 2 h 424"/>
                    <a:gd name="T54" fmla="*/ 1 w 672"/>
                    <a:gd name="T55" fmla="*/ 2 h 42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2"/>
                    <a:gd name="T85" fmla="*/ 0 h 424"/>
                    <a:gd name="T86" fmla="*/ 672 w 672"/>
                    <a:gd name="T87" fmla="*/ 424 h 42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2" h="424">
                      <a:moveTo>
                        <a:pt x="672" y="216"/>
                      </a:moveTo>
                      <a:lnTo>
                        <a:pt x="664" y="256"/>
                      </a:lnTo>
                      <a:lnTo>
                        <a:pt x="648" y="296"/>
                      </a:lnTo>
                      <a:lnTo>
                        <a:pt x="616" y="328"/>
                      </a:lnTo>
                      <a:lnTo>
                        <a:pt x="576" y="360"/>
                      </a:lnTo>
                      <a:lnTo>
                        <a:pt x="464" y="408"/>
                      </a:lnTo>
                      <a:lnTo>
                        <a:pt x="336" y="424"/>
                      </a:lnTo>
                      <a:lnTo>
                        <a:pt x="208" y="408"/>
                      </a:lnTo>
                      <a:lnTo>
                        <a:pt x="96" y="360"/>
                      </a:lnTo>
                      <a:lnTo>
                        <a:pt x="56" y="328"/>
                      </a:lnTo>
                      <a:lnTo>
                        <a:pt x="24" y="296"/>
                      </a:lnTo>
                      <a:lnTo>
                        <a:pt x="8" y="256"/>
                      </a:lnTo>
                      <a:lnTo>
                        <a:pt x="0" y="216"/>
                      </a:lnTo>
                      <a:lnTo>
                        <a:pt x="8" y="168"/>
                      </a:lnTo>
                      <a:lnTo>
                        <a:pt x="24" y="128"/>
                      </a:lnTo>
                      <a:lnTo>
                        <a:pt x="56" y="96"/>
                      </a:lnTo>
                      <a:lnTo>
                        <a:pt x="96" y="64"/>
                      </a:lnTo>
                      <a:lnTo>
                        <a:pt x="208" y="16"/>
                      </a:lnTo>
                      <a:lnTo>
                        <a:pt x="336" y="0"/>
                      </a:lnTo>
                      <a:lnTo>
                        <a:pt x="464" y="16"/>
                      </a:lnTo>
                      <a:lnTo>
                        <a:pt x="576" y="64"/>
                      </a:lnTo>
                      <a:lnTo>
                        <a:pt x="616" y="96"/>
                      </a:lnTo>
                      <a:lnTo>
                        <a:pt x="648" y="128"/>
                      </a:lnTo>
                      <a:lnTo>
                        <a:pt x="664" y="168"/>
                      </a:lnTo>
                      <a:lnTo>
                        <a:pt x="672" y="216"/>
                      </a:lnTo>
                      <a:close/>
                    </a:path>
                  </a:pathLst>
                </a:custGeom>
                <a:gradFill rotWithShape="0">
                  <a:gsLst>
                    <a:gs pos="0">
                      <a:srgbClr val="B3B3B3"/>
                    </a:gs>
                    <a:gs pos="100000">
                      <a:srgbClr val="808080"/>
                    </a:gs>
                  </a:gsLst>
                  <a:path path="rect">
                    <a:fillToRect l="50000" t="50000" r="50000" b="50000"/>
                  </a:path>
                </a:gradFill>
                <a:ln w="3175">
                  <a:solidFill>
                    <a:srgbClr val="808080"/>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6876" name="Group 231"/>
                <p:cNvGrpSpPr>
                  <a:grpSpLocks/>
                </p:cNvGrpSpPr>
                <p:nvPr/>
              </p:nvGrpSpPr>
              <p:grpSpPr bwMode="auto">
                <a:xfrm>
                  <a:off x="632" y="1338"/>
                  <a:ext cx="352" cy="248"/>
                  <a:chOff x="636" y="2320"/>
                  <a:chExt cx="352" cy="248"/>
                </a:xfrm>
              </p:grpSpPr>
              <p:sp>
                <p:nvSpPr>
                  <p:cNvPr id="37292" name="Freeform 232"/>
                  <p:cNvSpPr>
                    <a:spLocks/>
                  </p:cNvSpPr>
                  <p:nvPr/>
                </p:nvSpPr>
                <p:spPr bwMode="auto">
                  <a:xfrm>
                    <a:off x="788" y="2424"/>
                    <a:ext cx="32" cy="16"/>
                  </a:xfrm>
                  <a:custGeom>
                    <a:avLst/>
                    <a:gdLst>
                      <a:gd name="T0" fmla="*/ 32 w 32"/>
                      <a:gd name="T1" fmla="*/ 8 h 16"/>
                      <a:gd name="T2" fmla="*/ 32 w 32"/>
                      <a:gd name="T3" fmla="*/ 16 h 16"/>
                      <a:gd name="T4" fmla="*/ 16 w 32"/>
                      <a:gd name="T5" fmla="*/ 16 h 16"/>
                      <a:gd name="T6" fmla="*/ 16 w 32"/>
                      <a:gd name="T7" fmla="*/ 16 h 16"/>
                      <a:gd name="T8" fmla="*/ 8 w 32"/>
                      <a:gd name="T9" fmla="*/ 16 h 16"/>
                      <a:gd name="T10" fmla="*/ 0 w 32"/>
                      <a:gd name="T11" fmla="*/ 8 h 16"/>
                      <a:gd name="T12" fmla="*/ 0 w 32"/>
                      <a:gd name="T13" fmla="*/ 8 h 16"/>
                      <a:gd name="T14" fmla="*/ 8 w 32"/>
                      <a:gd name="T15" fmla="*/ 0 h 16"/>
                      <a:gd name="T16" fmla="*/ 16 w 32"/>
                      <a:gd name="T17" fmla="*/ 0 h 16"/>
                      <a:gd name="T18" fmla="*/ 16 w 32"/>
                      <a:gd name="T19" fmla="*/ 0 h 16"/>
                      <a:gd name="T20" fmla="*/ 32 w 32"/>
                      <a:gd name="T21" fmla="*/ 0 h 16"/>
                      <a:gd name="T22" fmla="*/ 32 w 32"/>
                      <a:gd name="T23" fmla="*/ 8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16"/>
                      <a:gd name="T38" fmla="*/ 32 w 32"/>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16">
                        <a:moveTo>
                          <a:pt x="32" y="8"/>
                        </a:moveTo>
                        <a:lnTo>
                          <a:pt x="32" y="16"/>
                        </a:lnTo>
                        <a:lnTo>
                          <a:pt x="16" y="16"/>
                        </a:lnTo>
                        <a:lnTo>
                          <a:pt x="8" y="16"/>
                        </a:lnTo>
                        <a:lnTo>
                          <a:pt x="0" y="8"/>
                        </a:lnTo>
                        <a:lnTo>
                          <a:pt x="8" y="0"/>
                        </a:lnTo>
                        <a:lnTo>
                          <a:pt x="16" y="0"/>
                        </a:lnTo>
                        <a:lnTo>
                          <a:pt x="32" y="0"/>
                        </a:lnTo>
                        <a:lnTo>
                          <a:pt x="32"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93" name="Freeform 233"/>
                  <p:cNvSpPr>
                    <a:spLocks/>
                  </p:cNvSpPr>
                  <p:nvPr/>
                </p:nvSpPr>
                <p:spPr bwMode="auto">
                  <a:xfrm>
                    <a:off x="924" y="2416"/>
                    <a:ext cx="64" cy="24"/>
                  </a:xfrm>
                  <a:custGeom>
                    <a:avLst/>
                    <a:gdLst>
                      <a:gd name="T0" fmla="*/ 64 w 64"/>
                      <a:gd name="T1" fmla="*/ 16 h 24"/>
                      <a:gd name="T2" fmla="*/ 56 w 64"/>
                      <a:gd name="T3" fmla="*/ 24 h 24"/>
                      <a:gd name="T4" fmla="*/ 32 w 64"/>
                      <a:gd name="T5" fmla="*/ 24 h 24"/>
                      <a:gd name="T6" fmla="*/ 32 w 64"/>
                      <a:gd name="T7" fmla="*/ 24 h 24"/>
                      <a:gd name="T8" fmla="*/ 16 w 64"/>
                      <a:gd name="T9" fmla="*/ 24 h 24"/>
                      <a:gd name="T10" fmla="*/ 0 w 64"/>
                      <a:gd name="T11" fmla="*/ 16 h 24"/>
                      <a:gd name="T12" fmla="*/ 0 w 64"/>
                      <a:gd name="T13" fmla="*/ 16 h 24"/>
                      <a:gd name="T14" fmla="*/ 16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16" y="24"/>
                        </a:lnTo>
                        <a:lnTo>
                          <a:pt x="0" y="16"/>
                        </a:lnTo>
                        <a:lnTo>
                          <a:pt x="16"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94" name="Freeform 234"/>
                  <p:cNvSpPr>
                    <a:spLocks/>
                  </p:cNvSpPr>
                  <p:nvPr/>
                </p:nvSpPr>
                <p:spPr bwMode="auto">
                  <a:xfrm>
                    <a:off x="908" y="2512"/>
                    <a:ext cx="40" cy="32"/>
                  </a:xfrm>
                  <a:custGeom>
                    <a:avLst/>
                    <a:gdLst>
                      <a:gd name="T0" fmla="*/ 40 w 40"/>
                      <a:gd name="T1" fmla="*/ 32 h 32"/>
                      <a:gd name="T2" fmla="*/ 24 w 40"/>
                      <a:gd name="T3" fmla="*/ 32 h 32"/>
                      <a:gd name="T4" fmla="*/ 8 w 40"/>
                      <a:gd name="T5" fmla="*/ 24 h 32"/>
                      <a:gd name="T6" fmla="*/ 8 w 40"/>
                      <a:gd name="T7" fmla="*/ 24 h 32"/>
                      <a:gd name="T8" fmla="*/ 0 w 40"/>
                      <a:gd name="T9" fmla="*/ 8 h 32"/>
                      <a:gd name="T10" fmla="*/ 0 w 40"/>
                      <a:gd name="T11" fmla="*/ 0 h 32"/>
                      <a:gd name="T12" fmla="*/ 0 w 40"/>
                      <a:gd name="T13" fmla="*/ 0 h 32"/>
                      <a:gd name="T14" fmla="*/ 16 w 40"/>
                      <a:gd name="T15" fmla="*/ 0 h 32"/>
                      <a:gd name="T16" fmla="*/ 32 w 40"/>
                      <a:gd name="T17" fmla="*/ 8 h 32"/>
                      <a:gd name="T18" fmla="*/ 32 w 40"/>
                      <a:gd name="T19" fmla="*/ 8 h 32"/>
                      <a:gd name="T20" fmla="*/ 40 w 40"/>
                      <a:gd name="T21" fmla="*/ 24 h 32"/>
                      <a:gd name="T22" fmla="*/ 40 w 40"/>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32"/>
                      <a:gd name="T38" fmla="*/ 40 w 40"/>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32">
                        <a:moveTo>
                          <a:pt x="40" y="32"/>
                        </a:moveTo>
                        <a:lnTo>
                          <a:pt x="24" y="32"/>
                        </a:lnTo>
                        <a:lnTo>
                          <a:pt x="8" y="24"/>
                        </a:lnTo>
                        <a:lnTo>
                          <a:pt x="0" y="8"/>
                        </a:lnTo>
                        <a:lnTo>
                          <a:pt x="0" y="0"/>
                        </a:lnTo>
                        <a:lnTo>
                          <a:pt x="16" y="0"/>
                        </a:lnTo>
                        <a:lnTo>
                          <a:pt x="32" y="8"/>
                        </a:lnTo>
                        <a:lnTo>
                          <a:pt x="40" y="24"/>
                        </a:lnTo>
                        <a:lnTo>
                          <a:pt x="4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95" name="Freeform 235"/>
                  <p:cNvSpPr>
                    <a:spLocks/>
                  </p:cNvSpPr>
                  <p:nvPr/>
                </p:nvSpPr>
                <p:spPr bwMode="auto">
                  <a:xfrm>
                    <a:off x="780" y="2328"/>
                    <a:ext cx="32" cy="48"/>
                  </a:xfrm>
                  <a:custGeom>
                    <a:avLst/>
                    <a:gdLst>
                      <a:gd name="T0" fmla="*/ 16 w 32"/>
                      <a:gd name="T1" fmla="*/ 48 h 48"/>
                      <a:gd name="T2" fmla="*/ 8 w 32"/>
                      <a:gd name="T3" fmla="*/ 48 h 48"/>
                      <a:gd name="T4" fmla="*/ 0 w 32"/>
                      <a:gd name="T5" fmla="*/ 24 h 48"/>
                      <a:gd name="T6" fmla="*/ 0 w 32"/>
                      <a:gd name="T7" fmla="*/ 24 h 48"/>
                      <a:gd name="T8" fmla="*/ 8 w 32"/>
                      <a:gd name="T9" fmla="*/ 8 h 48"/>
                      <a:gd name="T10" fmla="*/ 16 w 32"/>
                      <a:gd name="T11" fmla="*/ 0 h 48"/>
                      <a:gd name="T12" fmla="*/ 16 w 32"/>
                      <a:gd name="T13" fmla="*/ 0 h 48"/>
                      <a:gd name="T14" fmla="*/ 24 w 32"/>
                      <a:gd name="T15" fmla="*/ 8 h 48"/>
                      <a:gd name="T16" fmla="*/ 32 w 32"/>
                      <a:gd name="T17" fmla="*/ 24 h 48"/>
                      <a:gd name="T18" fmla="*/ 32 w 32"/>
                      <a:gd name="T19" fmla="*/ 24 h 48"/>
                      <a:gd name="T20" fmla="*/ 24 w 32"/>
                      <a:gd name="T21" fmla="*/ 48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8"/>
                        </a:lnTo>
                        <a:lnTo>
                          <a:pt x="0" y="24"/>
                        </a:lnTo>
                        <a:lnTo>
                          <a:pt x="8" y="8"/>
                        </a:lnTo>
                        <a:lnTo>
                          <a:pt x="16" y="0"/>
                        </a:lnTo>
                        <a:lnTo>
                          <a:pt x="24" y="8"/>
                        </a:lnTo>
                        <a:lnTo>
                          <a:pt x="32" y="24"/>
                        </a:lnTo>
                        <a:lnTo>
                          <a:pt x="24" y="48"/>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96" name="Freeform 236"/>
                  <p:cNvSpPr>
                    <a:spLocks/>
                  </p:cNvSpPr>
                  <p:nvPr/>
                </p:nvSpPr>
                <p:spPr bwMode="auto">
                  <a:xfrm>
                    <a:off x="676" y="2432"/>
                    <a:ext cx="64" cy="24"/>
                  </a:xfrm>
                  <a:custGeom>
                    <a:avLst/>
                    <a:gdLst>
                      <a:gd name="T0" fmla="*/ 64 w 64"/>
                      <a:gd name="T1" fmla="*/ 16 h 24"/>
                      <a:gd name="T2" fmla="*/ 56 w 64"/>
                      <a:gd name="T3" fmla="*/ 24 h 24"/>
                      <a:gd name="T4" fmla="*/ 32 w 64"/>
                      <a:gd name="T5" fmla="*/ 24 h 24"/>
                      <a:gd name="T6" fmla="*/ 32 w 64"/>
                      <a:gd name="T7" fmla="*/ 24 h 24"/>
                      <a:gd name="T8" fmla="*/ 8 w 64"/>
                      <a:gd name="T9" fmla="*/ 24 h 24"/>
                      <a:gd name="T10" fmla="*/ 0 w 64"/>
                      <a:gd name="T11" fmla="*/ 16 h 24"/>
                      <a:gd name="T12" fmla="*/ 0 w 64"/>
                      <a:gd name="T13" fmla="*/ 16 h 24"/>
                      <a:gd name="T14" fmla="*/ 8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8" y="24"/>
                        </a:lnTo>
                        <a:lnTo>
                          <a:pt x="0" y="16"/>
                        </a:lnTo>
                        <a:lnTo>
                          <a:pt x="8"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97" name="Freeform 237"/>
                  <p:cNvSpPr>
                    <a:spLocks/>
                  </p:cNvSpPr>
                  <p:nvPr/>
                </p:nvSpPr>
                <p:spPr bwMode="auto">
                  <a:xfrm>
                    <a:off x="788" y="2520"/>
                    <a:ext cx="32" cy="48"/>
                  </a:xfrm>
                  <a:custGeom>
                    <a:avLst/>
                    <a:gdLst>
                      <a:gd name="T0" fmla="*/ 16 w 32"/>
                      <a:gd name="T1" fmla="*/ 48 h 48"/>
                      <a:gd name="T2" fmla="*/ 8 w 32"/>
                      <a:gd name="T3" fmla="*/ 40 h 48"/>
                      <a:gd name="T4" fmla="*/ 0 w 32"/>
                      <a:gd name="T5" fmla="*/ 24 h 48"/>
                      <a:gd name="T6" fmla="*/ 0 w 32"/>
                      <a:gd name="T7" fmla="*/ 24 h 48"/>
                      <a:gd name="T8" fmla="*/ 8 w 32"/>
                      <a:gd name="T9" fmla="*/ 8 h 48"/>
                      <a:gd name="T10" fmla="*/ 16 w 32"/>
                      <a:gd name="T11" fmla="*/ 0 h 48"/>
                      <a:gd name="T12" fmla="*/ 16 w 32"/>
                      <a:gd name="T13" fmla="*/ 0 h 48"/>
                      <a:gd name="T14" fmla="*/ 32 w 32"/>
                      <a:gd name="T15" fmla="*/ 8 h 48"/>
                      <a:gd name="T16" fmla="*/ 32 w 32"/>
                      <a:gd name="T17" fmla="*/ 24 h 48"/>
                      <a:gd name="T18" fmla="*/ 32 w 32"/>
                      <a:gd name="T19" fmla="*/ 24 h 48"/>
                      <a:gd name="T20" fmla="*/ 32 w 32"/>
                      <a:gd name="T21" fmla="*/ 40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0"/>
                        </a:lnTo>
                        <a:lnTo>
                          <a:pt x="0" y="24"/>
                        </a:lnTo>
                        <a:lnTo>
                          <a:pt x="8" y="8"/>
                        </a:lnTo>
                        <a:lnTo>
                          <a:pt x="16" y="0"/>
                        </a:lnTo>
                        <a:lnTo>
                          <a:pt x="32" y="8"/>
                        </a:lnTo>
                        <a:lnTo>
                          <a:pt x="32" y="24"/>
                        </a:lnTo>
                        <a:lnTo>
                          <a:pt x="32" y="40"/>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98" name="Freeform 238"/>
                  <p:cNvSpPr>
                    <a:spLocks/>
                  </p:cNvSpPr>
                  <p:nvPr/>
                </p:nvSpPr>
                <p:spPr bwMode="auto">
                  <a:xfrm>
                    <a:off x="660" y="2352"/>
                    <a:ext cx="48" cy="40"/>
                  </a:xfrm>
                  <a:custGeom>
                    <a:avLst/>
                    <a:gdLst>
                      <a:gd name="T0" fmla="*/ 48 w 48"/>
                      <a:gd name="T1" fmla="*/ 32 h 40"/>
                      <a:gd name="T2" fmla="*/ 32 w 48"/>
                      <a:gd name="T3" fmla="*/ 40 h 40"/>
                      <a:gd name="T4" fmla="*/ 16 w 48"/>
                      <a:gd name="T5" fmla="*/ 24 h 40"/>
                      <a:gd name="T6" fmla="*/ 16 w 48"/>
                      <a:gd name="T7" fmla="*/ 24 h 40"/>
                      <a:gd name="T8" fmla="*/ 0 w 48"/>
                      <a:gd name="T9" fmla="*/ 16 h 40"/>
                      <a:gd name="T10" fmla="*/ 0 w 48"/>
                      <a:gd name="T11" fmla="*/ 0 h 40"/>
                      <a:gd name="T12" fmla="*/ 0 w 48"/>
                      <a:gd name="T13" fmla="*/ 0 h 40"/>
                      <a:gd name="T14" fmla="*/ 16 w 48"/>
                      <a:gd name="T15" fmla="*/ 0 h 40"/>
                      <a:gd name="T16" fmla="*/ 32 w 48"/>
                      <a:gd name="T17" fmla="*/ 8 h 40"/>
                      <a:gd name="T18" fmla="*/ 32 w 48"/>
                      <a:gd name="T19" fmla="*/ 8 h 40"/>
                      <a:gd name="T20" fmla="*/ 48 w 48"/>
                      <a:gd name="T21" fmla="*/ 24 h 40"/>
                      <a:gd name="T22" fmla="*/ 48 w 48"/>
                      <a:gd name="T23" fmla="*/ 32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48" y="32"/>
                        </a:moveTo>
                        <a:lnTo>
                          <a:pt x="32" y="40"/>
                        </a:lnTo>
                        <a:lnTo>
                          <a:pt x="16" y="24"/>
                        </a:lnTo>
                        <a:lnTo>
                          <a:pt x="0" y="16"/>
                        </a:lnTo>
                        <a:lnTo>
                          <a:pt x="0" y="0"/>
                        </a:lnTo>
                        <a:lnTo>
                          <a:pt x="16" y="0"/>
                        </a:lnTo>
                        <a:lnTo>
                          <a:pt x="32" y="8"/>
                        </a:lnTo>
                        <a:lnTo>
                          <a:pt x="48" y="24"/>
                        </a:lnTo>
                        <a:lnTo>
                          <a:pt x="48"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99" name="Freeform 239"/>
                  <p:cNvSpPr>
                    <a:spLocks/>
                  </p:cNvSpPr>
                  <p:nvPr/>
                </p:nvSpPr>
                <p:spPr bwMode="auto">
                  <a:xfrm>
                    <a:off x="892" y="2344"/>
                    <a:ext cx="48" cy="32"/>
                  </a:xfrm>
                  <a:custGeom>
                    <a:avLst/>
                    <a:gdLst>
                      <a:gd name="T0" fmla="*/ 0 w 48"/>
                      <a:gd name="T1" fmla="*/ 32 h 32"/>
                      <a:gd name="T2" fmla="*/ 0 w 48"/>
                      <a:gd name="T3" fmla="*/ 24 h 32"/>
                      <a:gd name="T4" fmla="*/ 8 w 48"/>
                      <a:gd name="T5" fmla="*/ 8 h 32"/>
                      <a:gd name="T6" fmla="*/ 8 w 48"/>
                      <a:gd name="T7" fmla="*/ 8 h 32"/>
                      <a:gd name="T8" fmla="*/ 32 w 48"/>
                      <a:gd name="T9" fmla="*/ 0 h 32"/>
                      <a:gd name="T10" fmla="*/ 48 w 48"/>
                      <a:gd name="T11" fmla="*/ 0 h 32"/>
                      <a:gd name="T12" fmla="*/ 48 w 48"/>
                      <a:gd name="T13" fmla="*/ 0 h 32"/>
                      <a:gd name="T14" fmla="*/ 48 w 48"/>
                      <a:gd name="T15" fmla="*/ 8 h 32"/>
                      <a:gd name="T16" fmla="*/ 32 w 48"/>
                      <a:gd name="T17" fmla="*/ 24 h 32"/>
                      <a:gd name="T18" fmla="*/ 32 w 48"/>
                      <a:gd name="T19" fmla="*/ 24 h 32"/>
                      <a:gd name="T20" fmla="*/ 16 w 48"/>
                      <a:gd name="T21" fmla="*/ 32 h 32"/>
                      <a:gd name="T22" fmla="*/ 0 w 48"/>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32"/>
                      <a:gd name="T38" fmla="*/ 48 w 48"/>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32">
                        <a:moveTo>
                          <a:pt x="0" y="32"/>
                        </a:moveTo>
                        <a:lnTo>
                          <a:pt x="0" y="24"/>
                        </a:lnTo>
                        <a:lnTo>
                          <a:pt x="8" y="8"/>
                        </a:lnTo>
                        <a:lnTo>
                          <a:pt x="32" y="0"/>
                        </a:lnTo>
                        <a:lnTo>
                          <a:pt x="48" y="0"/>
                        </a:lnTo>
                        <a:lnTo>
                          <a:pt x="48" y="8"/>
                        </a:lnTo>
                        <a:lnTo>
                          <a:pt x="32" y="24"/>
                        </a:lnTo>
                        <a:lnTo>
                          <a:pt x="16" y="32"/>
                        </a:lnTo>
                        <a:lnTo>
                          <a:pt x="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00" name="Freeform 240"/>
                  <p:cNvSpPr>
                    <a:spLocks/>
                  </p:cNvSpPr>
                  <p:nvPr/>
                </p:nvSpPr>
                <p:spPr bwMode="auto">
                  <a:xfrm>
                    <a:off x="876" y="2400"/>
                    <a:ext cx="48" cy="24"/>
                  </a:xfrm>
                  <a:custGeom>
                    <a:avLst/>
                    <a:gdLst>
                      <a:gd name="T0" fmla="*/ 0 w 48"/>
                      <a:gd name="T1" fmla="*/ 24 h 24"/>
                      <a:gd name="T2" fmla="*/ 0 w 48"/>
                      <a:gd name="T3" fmla="*/ 8 h 24"/>
                      <a:gd name="T4" fmla="*/ 16 w 48"/>
                      <a:gd name="T5" fmla="*/ 0 h 24"/>
                      <a:gd name="T6" fmla="*/ 16 w 48"/>
                      <a:gd name="T7" fmla="*/ 0 h 24"/>
                      <a:gd name="T8" fmla="*/ 32 w 48"/>
                      <a:gd name="T9" fmla="*/ 0 h 24"/>
                      <a:gd name="T10" fmla="*/ 48 w 48"/>
                      <a:gd name="T11" fmla="*/ 8 h 24"/>
                      <a:gd name="T12" fmla="*/ 48 w 48"/>
                      <a:gd name="T13" fmla="*/ 8 h 24"/>
                      <a:gd name="T14" fmla="*/ 48 w 48"/>
                      <a:gd name="T15" fmla="*/ 16 h 24"/>
                      <a:gd name="T16" fmla="*/ 32 w 48"/>
                      <a:gd name="T17" fmla="*/ 24 h 24"/>
                      <a:gd name="T18" fmla="*/ 32 w 48"/>
                      <a:gd name="T19" fmla="*/ 24 h 24"/>
                      <a:gd name="T20" fmla="*/ 8 w 48"/>
                      <a:gd name="T21" fmla="*/ 24 h 24"/>
                      <a:gd name="T22" fmla="*/ 0 w 48"/>
                      <a:gd name="T23" fmla="*/ 24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24"/>
                        </a:moveTo>
                        <a:lnTo>
                          <a:pt x="0" y="8"/>
                        </a:lnTo>
                        <a:lnTo>
                          <a:pt x="16" y="0"/>
                        </a:lnTo>
                        <a:lnTo>
                          <a:pt x="32" y="0"/>
                        </a:lnTo>
                        <a:lnTo>
                          <a:pt x="48" y="8"/>
                        </a:lnTo>
                        <a:lnTo>
                          <a:pt x="48" y="16"/>
                        </a:lnTo>
                        <a:lnTo>
                          <a:pt x="32" y="24"/>
                        </a:lnTo>
                        <a:lnTo>
                          <a:pt x="8" y="24"/>
                        </a:lnTo>
                        <a:lnTo>
                          <a:pt x="0"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01" name="Freeform 241"/>
                  <p:cNvSpPr>
                    <a:spLocks/>
                  </p:cNvSpPr>
                  <p:nvPr/>
                </p:nvSpPr>
                <p:spPr bwMode="auto">
                  <a:xfrm>
                    <a:off x="660" y="2480"/>
                    <a:ext cx="48" cy="24"/>
                  </a:xfrm>
                  <a:custGeom>
                    <a:avLst/>
                    <a:gdLst>
                      <a:gd name="T0" fmla="*/ 0 w 48"/>
                      <a:gd name="T1" fmla="*/ 16 h 24"/>
                      <a:gd name="T2" fmla="*/ 0 w 48"/>
                      <a:gd name="T3" fmla="*/ 8 h 24"/>
                      <a:gd name="T4" fmla="*/ 16 w 48"/>
                      <a:gd name="T5" fmla="*/ 0 h 24"/>
                      <a:gd name="T6" fmla="*/ 16 w 48"/>
                      <a:gd name="T7" fmla="*/ 0 h 24"/>
                      <a:gd name="T8" fmla="*/ 40 w 48"/>
                      <a:gd name="T9" fmla="*/ 0 h 24"/>
                      <a:gd name="T10" fmla="*/ 48 w 48"/>
                      <a:gd name="T11" fmla="*/ 0 h 24"/>
                      <a:gd name="T12" fmla="*/ 48 w 48"/>
                      <a:gd name="T13" fmla="*/ 0 h 24"/>
                      <a:gd name="T14" fmla="*/ 48 w 48"/>
                      <a:gd name="T15" fmla="*/ 16 h 24"/>
                      <a:gd name="T16" fmla="*/ 32 w 48"/>
                      <a:gd name="T17" fmla="*/ 24 h 24"/>
                      <a:gd name="T18" fmla="*/ 32 w 48"/>
                      <a:gd name="T19" fmla="*/ 24 h 24"/>
                      <a:gd name="T20" fmla="*/ 8 w 48"/>
                      <a:gd name="T21" fmla="*/ 24 h 24"/>
                      <a:gd name="T22" fmla="*/ 0 w 48"/>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16"/>
                        </a:moveTo>
                        <a:lnTo>
                          <a:pt x="0" y="8"/>
                        </a:lnTo>
                        <a:lnTo>
                          <a:pt x="16" y="0"/>
                        </a:lnTo>
                        <a:lnTo>
                          <a:pt x="40" y="0"/>
                        </a:lnTo>
                        <a:lnTo>
                          <a:pt x="48" y="0"/>
                        </a:lnTo>
                        <a:lnTo>
                          <a:pt x="48" y="16"/>
                        </a:lnTo>
                        <a:lnTo>
                          <a:pt x="32" y="24"/>
                        </a:lnTo>
                        <a:lnTo>
                          <a:pt x="8" y="24"/>
                        </a:lnTo>
                        <a:lnTo>
                          <a:pt x="0"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02" name="Freeform 242"/>
                  <p:cNvSpPr>
                    <a:spLocks/>
                  </p:cNvSpPr>
                  <p:nvPr/>
                </p:nvSpPr>
                <p:spPr bwMode="auto">
                  <a:xfrm>
                    <a:off x="732" y="2456"/>
                    <a:ext cx="48" cy="40"/>
                  </a:xfrm>
                  <a:custGeom>
                    <a:avLst/>
                    <a:gdLst>
                      <a:gd name="T0" fmla="*/ 8 w 48"/>
                      <a:gd name="T1" fmla="*/ 40 h 40"/>
                      <a:gd name="T2" fmla="*/ 0 w 48"/>
                      <a:gd name="T3" fmla="*/ 24 h 40"/>
                      <a:gd name="T4" fmla="*/ 16 w 48"/>
                      <a:gd name="T5" fmla="*/ 16 h 40"/>
                      <a:gd name="T6" fmla="*/ 16 w 48"/>
                      <a:gd name="T7" fmla="*/ 16 h 40"/>
                      <a:gd name="T8" fmla="*/ 32 w 48"/>
                      <a:gd name="T9" fmla="*/ 0 h 40"/>
                      <a:gd name="T10" fmla="*/ 48 w 48"/>
                      <a:gd name="T11" fmla="*/ 8 h 40"/>
                      <a:gd name="T12" fmla="*/ 48 w 48"/>
                      <a:gd name="T13" fmla="*/ 8 h 40"/>
                      <a:gd name="T14" fmla="*/ 48 w 48"/>
                      <a:gd name="T15" fmla="*/ 16 h 40"/>
                      <a:gd name="T16" fmla="*/ 40 w 48"/>
                      <a:gd name="T17" fmla="*/ 32 h 40"/>
                      <a:gd name="T18" fmla="*/ 40 w 48"/>
                      <a:gd name="T19" fmla="*/ 32 h 40"/>
                      <a:gd name="T20" fmla="*/ 16 w 48"/>
                      <a:gd name="T21" fmla="*/ 40 h 40"/>
                      <a:gd name="T22" fmla="*/ 8 w 48"/>
                      <a:gd name="T23" fmla="*/ 4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8" y="40"/>
                        </a:moveTo>
                        <a:lnTo>
                          <a:pt x="0" y="24"/>
                        </a:lnTo>
                        <a:lnTo>
                          <a:pt x="16" y="16"/>
                        </a:lnTo>
                        <a:lnTo>
                          <a:pt x="32" y="0"/>
                        </a:lnTo>
                        <a:lnTo>
                          <a:pt x="48" y="8"/>
                        </a:lnTo>
                        <a:lnTo>
                          <a:pt x="48" y="16"/>
                        </a:lnTo>
                        <a:lnTo>
                          <a:pt x="40" y="32"/>
                        </a:lnTo>
                        <a:lnTo>
                          <a:pt x="16" y="40"/>
                        </a:lnTo>
                        <a:lnTo>
                          <a:pt x="8" y="4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03" name="Freeform 243"/>
                  <p:cNvSpPr>
                    <a:spLocks/>
                  </p:cNvSpPr>
                  <p:nvPr/>
                </p:nvSpPr>
                <p:spPr bwMode="auto">
                  <a:xfrm>
                    <a:off x="924" y="2472"/>
                    <a:ext cx="56" cy="32"/>
                  </a:xfrm>
                  <a:custGeom>
                    <a:avLst/>
                    <a:gdLst>
                      <a:gd name="T0" fmla="*/ 0 w 56"/>
                      <a:gd name="T1" fmla="*/ 8 h 32"/>
                      <a:gd name="T2" fmla="*/ 16 w 56"/>
                      <a:gd name="T3" fmla="*/ 0 h 32"/>
                      <a:gd name="T4" fmla="*/ 32 w 56"/>
                      <a:gd name="T5" fmla="*/ 8 h 32"/>
                      <a:gd name="T6" fmla="*/ 32 w 56"/>
                      <a:gd name="T7" fmla="*/ 8 h 32"/>
                      <a:gd name="T8" fmla="*/ 56 w 56"/>
                      <a:gd name="T9" fmla="*/ 16 h 32"/>
                      <a:gd name="T10" fmla="*/ 56 w 56"/>
                      <a:gd name="T11" fmla="*/ 24 h 32"/>
                      <a:gd name="T12" fmla="*/ 56 w 56"/>
                      <a:gd name="T13" fmla="*/ 24 h 32"/>
                      <a:gd name="T14" fmla="*/ 48 w 56"/>
                      <a:gd name="T15" fmla="*/ 32 h 32"/>
                      <a:gd name="T16" fmla="*/ 24 w 56"/>
                      <a:gd name="T17" fmla="*/ 24 h 32"/>
                      <a:gd name="T18" fmla="*/ 24 w 56"/>
                      <a:gd name="T19" fmla="*/ 24 h 32"/>
                      <a:gd name="T20" fmla="*/ 0 w 56"/>
                      <a:gd name="T21" fmla="*/ 16 h 32"/>
                      <a:gd name="T22" fmla="*/ 0 w 56"/>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6"/>
                      <a:gd name="T37" fmla="*/ 0 h 32"/>
                      <a:gd name="T38" fmla="*/ 56 w 56"/>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6" h="32">
                        <a:moveTo>
                          <a:pt x="0" y="8"/>
                        </a:moveTo>
                        <a:lnTo>
                          <a:pt x="16" y="0"/>
                        </a:lnTo>
                        <a:lnTo>
                          <a:pt x="32" y="8"/>
                        </a:lnTo>
                        <a:lnTo>
                          <a:pt x="56" y="16"/>
                        </a:lnTo>
                        <a:lnTo>
                          <a:pt x="56" y="24"/>
                        </a:lnTo>
                        <a:lnTo>
                          <a:pt x="48" y="32"/>
                        </a:lnTo>
                        <a:lnTo>
                          <a:pt x="24"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04" name="Freeform 244"/>
                  <p:cNvSpPr>
                    <a:spLocks/>
                  </p:cNvSpPr>
                  <p:nvPr/>
                </p:nvSpPr>
                <p:spPr bwMode="auto">
                  <a:xfrm>
                    <a:off x="636" y="2392"/>
                    <a:ext cx="64" cy="32"/>
                  </a:xfrm>
                  <a:custGeom>
                    <a:avLst/>
                    <a:gdLst>
                      <a:gd name="T0" fmla="*/ 0 w 64"/>
                      <a:gd name="T1" fmla="*/ 8 h 32"/>
                      <a:gd name="T2" fmla="*/ 16 w 64"/>
                      <a:gd name="T3" fmla="*/ 0 h 32"/>
                      <a:gd name="T4" fmla="*/ 40 w 64"/>
                      <a:gd name="T5" fmla="*/ 8 h 32"/>
                      <a:gd name="T6" fmla="*/ 40 w 64"/>
                      <a:gd name="T7" fmla="*/ 8 h 32"/>
                      <a:gd name="T8" fmla="*/ 56 w 64"/>
                      <a:gd name="T9" fmla="*/ 16 h 32"/>
                      <a:gd name="T10" fmla="*/ 64 w 64"/>
                      <a:gd name="T11" fmla="*/ 24 h 32"/>
                      <a:gd name="T12" fmla="*/ 64 w 64"/>
                      <a:gd name="T13" fmla="*/ 24 h 32"/>
                      <a:gd name="T14" fmla="*/ 48 w 64"/>
                      <a:gd name="T15" fmla="*/ 32 h 32"/>
                      <a:gd name="T16" fmla="*/ 24 w 64"/>
                      <a:gd name="T17" fmla="*/ 32 h 32"/>
                      <a:gd name="T18" fmla="*/ 24 w 64"/>
                      <a:gd name="T19" fmla="*/ 32 h 32"/>
                      <a:gd name="T20" fmla="*/ 8 w 64"/>
                      <a:gd name="T21" fmla="*/ 16 h 32"/>
                      <a:gd name="T22" fmla="*/ 0 w 64"/>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32"/>
                      <a:gd name="T38" fmla="*/ 64 w 64"/>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32">
                        <a:moveTo>
                          <a:pt x="0" y="8"/>
                        </a:moveTo>
                        <a:lnTo>
                          <a:pt x="16" y="0"/>
                        </a:lnTo>
                        <a:lnTo>
                          <a:pt x="40" y="8"/>
                        </a:lnTo>
                        <a:lnTo>
                          <a:pt x="56" y="16"/>
                        </a:lnTo>
                        <a:lnTo>
                          <a:pt x="64" y="24"/>
                        </a:lnTo>
                        <a:lnTo>
                          <a:pt x="48" y="32"/>
                        </a:lnTo>
                        <a:lnTo>
                          <a:pt x="24" y="32"/>
                        </a:lnTo>
                        <a:lnTo>
                          <a:pt x="8"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05" name="Freeform 245"/>
                  <p:cNvSpPr>
                    <a:spLocks/>
                  </p:cNvSpPr>
                  <p:nvPr/>
                </p:nvSpPr>
                <p:spPr bwMode="auto">
                  <a:xfrm>
                    <a:off x="716" y="2320"/>
                    <a:ext cx="40" cy="48"/>
                  </a:xfrm>
                  <a:custGeom>
                    <a:avLst/>
                    <a:gdLst>
                      <a:gd name="T0" fmla="*/ 8 w 40"/>
                      <a:gd name="T1" fmla="*/ 0 h 48"/>
                      <a:gd name="T2" fmla="*/ 24 w 40"/>
                      <a:gd name="T3" fmla="*/ 0 h 48"/>
                      <a:gd name="T4" fmla="*/ 32 w 40"/>
                      <a:gd name="T5" fmla="*/ 16 h 48"/>
                      <a:gd name="T6" fmla="*/ 32 w 40"/>
                      <a:gd name="T7" fmla="*/ 16 h 48"/>
                      <a:gd name="T8" fmla="*/ 40 w 40"/>
                      <a:gd name="T9" fmla="*/ 40 h 48"/>
                      <a:gd name="T10" fmla="*/ 32 w 40"/>
                      <a:gd name="T11" fmla="*/ 48 h 48"/>
                      <a:gd name="T12" fmla="*/ 32 w 40"/>
                      <a:gd name="T13" fmla="*/ 48 h 48"/>
                      <a:gd name="T14" fmla="*/ 16 w 40"/>
                      <a:gd name="T15" fmla="*/ 40 h 48"/>
                      <a:gd name="T16" fmla="*/ 8 w 40"/>
                      <a:gd name="T17" fmla="*/ 24 h 48"/>
                      <a:gd name="T18" fmla="*/ 8 w 40"/>
                      <a:gd name="T19" fmla="*/ 24 h 48"/>
                      <a:gd name="T20" fmla="*/ 0 w 40"/>
                      <a:gd name="T21" fmla="*/ 8 h 48"/>
                      <a:gd name="T22" fmla="*/ 8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8" y="0"/>
                        </a:moveTo>
                        <a:lnTo>
                          <a:pt x="24" y="0"/>
                        </a:lnTo>
                        <a:lnTo>
                          <a:pt x="32" y="16"/>
                        </a:lnTo>
                        <a:lnTo>
                          <a:pt x="40" y="40"/>
                        </a:lnTo>
                        <a:lnTo>
                          <a:pt x="32" y="48"/>
                        </a:lnTo>
                        <a:lnTo>
                          <a:pt x="16"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06" name="Freeform 246"/>
                  <p:cNvSpPr>
                    <a:spLocks/>
                  </p:cNvSpPr>
                  <p:nvPr/>
                </p:nvSpPr>
                <p:spPr bwMode="auto">
                  <a:xfrm>
                    <a:off x="820" y="2480"/>
                    <a:ext cx="40" cy="40"/>
                  </a:xfrm>
                  <a:custGeom>
                    <a:avLst/>
                    <a:gdLst>
                      <a:gd name="T0" fmla="*/ 8 w 40"/>
                      <a:gd name="T1" fmla="*/ 0 h 40"/>
                      <a:gd name="T2" fmla="*/ 24 w 40"/>
                      <a:gd name="T3" fmla="*/ 0 h 40"/>
                      <a:gd name="T4" fmla="*/ 40 w 40"/>
                      <a:gd name="T5" fmla="*/ 16 h 40"/>
                      <a:gd name="T6" fmla="*/ 40 w 40"/>
                      <a:gd name="T7" fmla="*/ 16 h 40"/>
                      <a:gd name="T8" fmla="*/ 40 w 40"/>
                      <a:gd name="T9" fmla="*/ 32 h 40"/>
                      <a:gd name="T10" fmla="*/ 32 w 40"/>
                      <a:gd name="T11" fmla="*/ 40 h 40"/>
                      <a:gd name="T12" fmla="*/ 32 w 40"/>
                      <a:gd name="T13" fmla="*/ 40 h 40"/>
                      <a:gd name="T14" fmla="*/ 24 w 40"/>
                      <a:gd name="T15" fmla="*/ 40 h 40"/>
                      <a:gd name="T16" fmla="*/ 8 w 40"/>
                      <a:gd name="T17" fmla="*/ 24 h 40"/>
                      <a:gd name="T18" fmla="*/ 8 w 40"/>
                      <a:gd name="T19" fmla="*/ 24 h 40"/>
                      <a:gd name="T20" fmla="*/ 0 w 40"/>
                      <a:gd name="T21" fmla="*/ 8 h 40"/>
                      <a:gd name="T22" fmla="*/ 8 w 40"/>
                      <a:gd name="T23" fmla="*/ 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0"/>
                      <a:gd name="T38" fmla="*/ 40 w 40"/>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0">
                        <a:moveTo>
                          <a:pt x="8" y="0"/>
                        </a:moveTo>
                        <a:lnTo>
                          <a:pt x="24" y="0"/>
                        </a:lnTo>
                        <a:lnTo>
                          <a:pt x="40" y="16"/>
                        </a:lnTo>
                        <a:lnTo>
                          <a:pt x="40" y="32"/>
                        </a:lnTo>
                        <a:lnTo>
                          <a:pt x="32" y="40"/>
                        </a:lnTo>
                        <a:lnTo>
                          <a:pt x="24"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07" name="Freeform 247"/>
                  <p:cNvSpPr>
                    <a:spLocks/>
                  </p:cNvSpPr>
                  <p:nvPr/>
                </p:nvSpPr>
                <p:spPr bwMode="auto">
                  <a:xfrm>
                    <a:off x="836" y="2320"/>
                    <a:ext cx="40" cy="48"/>
                  </a:xfrm>
                  <a:custGeom>
                    <a:avLst/>
                    <a:gdLst>
                      <a:gd name="T0" fmla="*/ 32 w 40"/>
                      <a:gd name="T1" fmla="*/ 0 h 48"/>
                      <a:gd name="T2" fmla="*/ 40 w 40"/>
                      <a:gd name="T3" fmla="*/ 8 h 48"/>
                      <a:gd name="T4" fmla="*/ 40 w 40"/>
                      <a:gd name="T5" fmla="*/ 24 h 48"/>
                      <a:gd name="T6" fmla="*/ 40 w 40"/>
                      <a:gd name="T7" fmla="*/ 24 h 48"/>
                      <a:gd name="T8" fmla="*/ 24 w 40"/>
                      <a:gd name="T9" fmla="*/ 40 h 48"/>
                      <a:gd name="T10" fmla="*/ 8 w 40"/>
                      <a:gd name="T11" fmla="*/ 48 h 48"/>
                      <a:gd name="T12" fmla="*/ 8 w 40"/>
                      <a:gd name="T13" fmla="*/ 48 h 48"/>
                      <a:gd name="T14" fmla="*/ 0 w 40"/>
                      <a:gd name="T15" fmla="*/ 32 h 48"/>
                      <a:gd name="T16" fmla="*/ 8 w 40"/>
                      <a:gd name="T17" fmla="*/ 16 h 48"/>
                      <a:gd name="T18" fmla="*/ 8 w 40"/>
                      <a:gd name="T19" fmla="*/ 16 h 48"/>
                      <a:gd name="T20" fmla="*/ 24 w 40"/>
                      <a:gd name="T21" fmla="*/ 0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40" y="24"/>
                        </a:lnTo>
                        <a:lnTo>
                          <a:pt x="24" y="40"/>
                        </a:lnTo>
                        <a:lnTo>
                          <a:pt x="8" y="48"/>
                        </a:lnTo>
                        <a:lnTo>
                          <a:pt x="0" y="32"/>
                        </a:lnTo>
                        <a:lnTo>
                          <a:pt x="8" y="16"/>
                        </a:lnTo>
                        <a:lnTo>
                          <a:pt x="24" y="0"/>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308" name="Freeform 248"/>
                  <p:cNvSpPr>
                    <a:spLocks/>
                  </p:cNvSpPr>
                  <p:nvPr/>
                </p:nvSpPr>
                <p:spPr bwMode="auto">
                  <a:xfrm>
                    <a:off x="732" y="2504"/>
                    <a:ext cx="40" cy="48"/>
                  </a:xfrm>
                  <a:custGeom>
                    <a:avLst/>
                    <a:gdLst>
                      <a:gd name="T0" fmla="*/ 32 w 40"/>
                      <a:gd name="T1" fmla="*/ 0 h 48"/>
                      <a:gd name="T2" fmla="*/ 40 w 40"/>
                      <a:gd name="T3" fmla="*/ 8 h 48"/>
                      <a:gd name="T4" fmla="*/ 32 w 40"/>
                      <a:gd name="T5" fmla="*/ 32 h 48"/>
                      <a:gd name="T6" fmla="*/ 32 w 40"/>
                      <a:gd name="T7" fmla="*/ 32 h 48"/>
                      <a:gd name="T8" fmla="*/ 24 w 40"/>
                      <a:gd name="T9" fmla="*/ 40 h 48"/>
                      <a:gd name="T10" fmla="*/ 8 w 40"/>
                      <a:gd name="T11" fmla="*/ 48 h 48"/>
                      <a:gd name="T12" fmla="*/ 8 w 40"/>
                      <a:gd name="T13" fmla="*/ 48 h 48"/>
                      <a:gd name="T14" fmla="*/ 0 w 40"/>
                      <a:gd name="T15" fmla="*/ 40 h 48"/>
                      <a:gd name="T16" fmla="*/ 8 w 40"/>
                      <a:gd name="T17" fmla="*/ 16 h 48"/>
                      <a:gd name="T18" fmla="*/ 8 w 40"/>
                      <a:gd name="T19" fmla="*/ 16 h 48"/>
                      <a:gd name="T20" fmla="*/ 16 w 40"/>
                      <a:gd name="T21" fmla="*/ 8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32" y="32"/>
                        </a:lnTo>
                        <a:lnTo>
                          <a:pt x="24" y="40"/>
                        </a:lnTo>
                        <a:lnTo>
                          <a:pt x="8" y="48"/>
                        </a:lnTo>
                        <a:lnTo>
                          <a:pt x="0" y="40"/>
                        </a:lnTo>
                        <a:lnTo>
                          <a:pt x="8" y="16"/>
                        </a:lnTo>
                        <a:lnTo>
                          <a:pt x="16" y="8"/>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36877" name="Group 249"/>
              <p:cNvGrpSpPr>
                <a:grpSpLocks/>
              </p:cNvGrpSpPr>
              <p:nvPr/>
            </p:nvGrpSpPr>
            <p:grpSpPr bwMode="auto">
              <a:xfrm>
                <a:off x="3691" y="2913"/>
                <a:ext cx="274" cy="138"/>
                <a:chOff x="1536" y="3120"/>
                <a:chExt cx="274" cy="138"/>
              </a:xfrm>
            </p:grpSpPr>
            <p:grpSp>
              <p:nvGrpSpPr>
                <p:cNvPr id="36878" name="Group 250"/>
                <p:cNvGrpSpPr>
                  <a:grpSpLocks/>
                </p:cNvGrpSpPr>
                <p:nvPr/>
              </p:nvGrpSpPr>
              <p:grpSpPr bwMode="auto">
                <a:xfrm rot="625620">
                  <a:off x="1536" y="3120"/>
                  <a:ext cx="274" cy="138"/>
                  <a:chOff x="1550" y="3072"/>
                  <a:chExt cx="274" cy="138"/>
                </a:xfrm>
              </p:grpSpPr>
              <p:sp>
                <p:nvSpPr>
                  <p:cNvPr id="37286" name="Freeform 251"/>
                  <p:cNvSpPr>
                    <a:spLocks/>
                  </p:cNvSpPr>
                  <p:nvPr/>
                </p:nvSpPr>
                <p:spPr bwMode="auto">
                  <a:xfrm>
                    <a:off x="1632" y="3120"/>
                    <a:ext cx="137" cy="25"/>
                  </a:xfrm>
                  <a:custGeom>
                    <a:avLst/>
                    <a:gdLst>
                      <a:gd name="T0" fmla="*/ 137 w 137"/>
                      <a:gd name="T1" fmla="*/ 0 h 25"/>
                      <a:gd name="T2" fmla="*/ 0 w 137"/>
                      <a:gd name="T3" fmla="*/ 25 h 25"/>
                      <a:gd name="T4" fmla="*/ 0 60000 65536"/>
                      <a:gd name="T5" fmla="*/ 0 60000 65536"/>
                      <a:gd name="T6" fmla="*/ 0 w 137"/>
                      <a:gd name="T7" fmla="*/ 0 h 25"/>
                      <a:gd name="T8" fmla="*/ 137 w 137"/>
                      <a:gd name="T9" fmla="*/ 25 h 25"/>
                    </a:gdLst>
                    <a:ahLst/>
                    <a:cxnLst>
                      <a:cxn ang="T4">
                        <a:pos x="T0" y="T1"/>
                      </a:cxn>
                      <a:cxn ang="T5">
                        <a:pos x="T2" y="T3"/>
                      </a:cxn>
                    </a:cxnLst>
                    <a:rect l="T6" t="T7" r="T8" b="T9"/>
                    <a:pathLst>
                      <a:path w="137" h="25">
                        <a:moveTo>
                          <a:pt x="137" y="0"/>
                        </a:moveTo>
                        <a:cubicBezTo>
                          <a:pt x="87" y="7"/>
                          <a:pt x="22" y="20"/>
                          <a:pt x="0" y="25"/>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87" name="Freeform 252"/>
                  <p:cNvSpPr>
                    <a:spLocks/>
                  </p:cNvSpPr>
                  <p:nvPr/>
                </p:nvSpPr>
                <p:spPr bwMode="auto">
                  <a:xfrm rot="20238998" flipH="1">
                    <a:off x="1550" y="3114"/>
                    <a:ext cx="96" cy="96"/>
                  </a:xfrm>
                  <a:custGeom>
                    <a:avLst/>
                    <a:gdLst>
                      <a:gd name="T0" fmla="*/ 1610612736 w 48"/>
                      <a:gd name="T1" fmla="*/ 805306368 h 48"/>
                      <a:gd name="T2" fmla="*/ 1342177280 w 48"/>
                      <a:gd name="T3" fmla="*/ 1342177280 h 48"/>
                      <a:gd name="T4" fmla="*/ 536870912 w 48"/>
                      <a:gd name="T5" fmla="*/ 1610612736 h 48"/>
                      <a:gd name="T6" fmla="*/ 536870912 w 48"/>
                      <a:gd name="T7" fmla="*/ 1610612736 h 48"/>
                      <a:gd name="T8" fmla="*/ 0 w 48"/>
                      <a:gd name="T9" fmla="*/ 1342177280 h 48"/>
                      <a:gd name="T10" fmla="*/ 0 w 48"/>
                      <a:gd name="T11" fmla="*/ 805306368 h 48"/>
                      <a:gd name="T12" fmla="*/ 0 w 48"/>
                      <a:gd name="T13" fmla="*/ 805306368 h 48"/>
                      <a:gd name="T14" fmla="*/ 268435456 w 48"/>
                      <a:gd name="T15" fmla="*/ 0 h 48"/>
                      <a:gd name="T16" fmla="*/ 805306368 w 48"/>
                      <a:gd name="T17" fmla="*/ 0 h 48"/>
                      <a:gd name="T18" fmla="*/ 805306368 w 48"/>
                      <a:gd name="T19" fmla="*/ 0 h 48"/>
                      <a:gd name="T20" fmla="*/ 1342177280 w 48"/>
                      <a:gd name="T21" fmla="*/ 268435456 h 48"/>
                      <a:gd name="T22" fmla="*/ 1610612736 w 48"/>
                      <a:gd name="T23" fmla="*/ 80530636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88" name="Freeform 253"/>
                  <p:cNvSpPr>
                    <a:spLocks/>
                  </p:cNvSpPr>
                  <p:nvPr/>
                </p:nvSpPr>
                <p:spPr bwMode="auto">
                  <a:xfrm rot="20238998" flipH="1">
                    <a:off x="1728" y="3072"/>
                    <a:ext cx="96" cy="96"/>
                  </a:xfrm>
                  <a:custGeom>
                    <a:avLst/>
                    <a:gdLst>
                      <a:gd name="T0" fmla="*/ 1610612736 w 48"/>
                      <a:gd name="T1" fmla="*/ 805306368 h 48"/>
                      <a:gd name="T2" fmla="*/ 1342177280 w 48"/>
                      <a:gd name="T3" fmla="*/ 1342177280 h 48"/>
                      <a:gd name="T4" fmla="*/ 805306368 w 48"/>
                      <a:gd name="T5" fmla="*/ 1610612736 h 48"/>
                      <a:gd name="T6" fmla="*/ 805306368 w 48"/>
                      <a:gd name="T7" fmla="*/ 1610612736 h 48"/>
                      <a:gd name="T8" fmla="*/ 268435456 w 48"/>
                      <a:gd name="T9" fmla="*/ 1342177280 h 48"/>
                      <a:gd name="T10" fmla="*/ 0 w 48"/>
                      <a:gd name="T11" fmla="*/ 805306368 h 48"/>
                      <a:gd name="T12" fmla="*/ 0 w 48"/>
                      <a:gd name="T13" fmla="*/ 805306368 h 48"/>
                      <a:gd name="T14" fmla="*/ 268435456 w 48"/>
                      <a:gd name="T15" fmla="*/ 0 h 48"/>
                      <a:gd name="T16" fmla="*/ 1073741824 w 48"/>
                      <a:gd name="T17" fmla="*/ 0 h 48"/>
                      <a:gd name="T18" fmla="*/ 1073741824 w 48"/>
                      <a:gd name="T19" fmla="*/ 0 h 48"/>
                      <a:gd name="T20" fmla="*/ 1610612736 w 48"/>
                      <a:gd name="T21" fmla="*/ 268435456 h 48"/>
                      <a:gd name="T22" fmla="*/ 1610612736 w 48"/>
                      <a:gd name="T23" fmla="*/ 80530636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7285" name="Freeform 254"/>
                <p:cNvSpPr>
                  <a:spLocks/>
                </p:cNvSpPr>
                <p:nvPr/>
              </p:nvSpPr>
              <p:spPr bwMode="auto">
                <a:xfrm rot="20238998" flipH="1">
                  <a:off x="1646" y="3150"/>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7220" name="Freeform 255"/>
              <p:cNvSpPr>
                <a:spLocks/>
              </p:cNvSpPr>
              <p:nvPr/>
            </p:nvSpPr>
            <p:spPr bwMode="auto">
              <a:xfrm>
                <a:off x="3509" y="2018"/>
                <a:ext cx="763" cy="411"/>
              </a:xfrm>
              <a:custGeom>
                <a:avLst/>
                <a:gdLst>
                  <a:gd name="T0" fmla="*/ 0 w 763"/>
                  <a:gd name="T1" fmla="*/ 411 h 411"/>
                  <a:gd name="T2" fmla="*/ 763 w 763"/>
                  <a:gd name="T3" fmla="*/ 320 h 411"/>
                  <a:gd name="T4" fmla="*/ 0 60000 65536"/>
                  <a:gd name="T5" fmla="*/ 0 60000 65536"/>
                  <a:gd name="T6" fmla="*/ 0 w 763"/>
                  <a:gd name="T7" fmla="*/ 0 h 411"/>
                  <a:gd name="T8" fmla="*/ 763 w 763"/>
                  <a:gd name="T9" fmla="*/ 411 h 411"/>
                </a:gdLst>
                <a:ahLst/>
                <a:cxnLst>
                  <a:cxn ang="T4">
                    <a:pos x="T0" y="T1"/>
                  </a:cxn>
                  <a:cxn ang="T5">
                    <a:pos x="T2" y="T3"/>
                  </a:cxn>
                </a:cxnLst>
                <a:rect l="T6" t="T7" r="T8" b="T9"/>
                <a:pathLst>
                  <a:path w="763" h="411">
                    <a:moveTo>
                      <a:pt x="0" y="411"/>
                    </a:moveTo>
                    <a:cubicBezTo>
                      <a:pt x="48" y="27"/>
                      <a:pt x="608" y="0"/>
                      <a:pt x="763" y="320"/>
                    </a:cubicBezTo>
                  </a:path>
                </a:pathLst>
              </a:custGeom>
              <a:noFill/>
              <a:ln w="19050">
                <a:solidFill>
                  <a:srgbClr val="FFFFFF"/>
                </a:solidFill>
                <a:round/>
                <a:headEnd/>
                <a:tailEnd type="stealth" w="med" len="lg"/>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6879" name="Group 256"/>
              <p:cNvGrpSpPr>
                <a:grpSpLocks/>
              </p:cNvGrpSpPr>
              <p:nvPr/>
            </p:nvGrpSpPr>
            <p:grpSpPr bwMode="auto">
              <a:xfrm>
                <a:off x="3628" y="2301"/>
                <a:ext cx="598" cy="112"/>
                <a:chOff x="290" y="1936"/>
                <a:chExt cx="598" cy="112"/>
              </a:xfrm>
            </p:grpSpPr>
            <p:sp>
              <p:nvSpPr>
                <p:cNvPr id="37275" name="Freeform 257"/>
                <p:cNvSpPr>
                  <a:spLocks/>
                </p:cNvSpPr>
                <p:nvPr/>
              </p:nvSpPr>
              <p:spPr bwMode="auto">
                <a:xfrm>
                  <a:off x="290" y="1968"/>
                  <a:ext cx="598" cy="36"/>
                </a:xfrm>
                <a:custGeom>
                  <a:avLst/>
                  <a:gdLst>
                    <a:gd name="T0" fmla="*/ 0 w 598"/>
                    <a:gd name="T1" fmla="*/ 36 h 36"/>
                    <a:gd name="T2" fmla="*/ 136 w 598"/>
                    <a:gd name="T3" fmla="*/ 6 h 36"/>
                    <a:gd name="T4" fmla="*/ 224 w 598"/>
                    <a:gd name="T5" fmla="*/ 4 h 36"/>
                    <a:gd name="T6" fmla="*/ 316 w 598"/>
                    <a:gd name="T7" fmla="*/ 18 h 36"/>
                    <a:gd name="T8" fmla="*/ 408 w 598"/>
                    <a:gd name="T9" fmla="*/ 34 h 36"/>
                    <a:gd name="T10" fmla="*/ 478 w 598"/>
                    <a:gd name="T11" fmla="*/ 30 h 36"/>
                    <a:gd name="T12" fmla="*/ 598 w 598"/>
                    <a:gd name="T13" fmla="*/ 20 h 36"/>
                    <a:gd name="T14" fmla="*/ 0 60000 65536"/>
                    <a:gd name="T15" fmla="*/ 0 60000 65536"/>
                    <a:gd name="T16" fmla="*/ 0 60000 65536"/>
                    <a:gd name="T17" fmla="*/ 0 60000 65536"/>
                    <a:gd name="T18" fmla="*/ 0 60000 65536"/>
                    <a:gd name="T19" fmla="*/ 0 60000 65536"/>
                    <a:gd name="T20" fmla="*/ 0 60000 65536"/>
                    <a:gd name="T21" fmla="*/ 0 w 598"/>
                    <a:gd name="T22" fmla="*/ 0 h 36"/>
                    <a:gd name="T23" fmla="*/ 598 w 59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6880" name="Group 258"/>
                <p:cNvGrpSpPr>
                  <a:grpSpLocks/>
                </p:cNvGrpSpPr>
                <p:nvPr/>
              </p:nvGrpSpPr>
              <p:grpSpPr bwMode="auto">
                <a:xfrm>
                  <a:off x="324" y="1936"/>
                  <a:ext cx="544" cy="112"/>
                  <a:chOff x="324" y="1872"/>
                  <a:chExt cx="544" cy="112"/>
                </a:xfrm>
              </p:grpSpPr>
              <p:sp>
                <p:nvSpPr>
                  <p:cNvPr id="37277" name="Freeform 259"/>
                  <p:cNvSpPr>
                    <a:spLocks/>
                  </p:cNvSpPr>
                  <p:nvPr/>
                </p:nvSpPr>
                <p:spPr bwMode="auto">
                  <a:xfrm>
                    <a:off x="492" y="1872"/>
                    <a:ext cx="48" cy="56"/>
                  </a:xfrm>
                  <a:custGeom>
                    <a:avLst/>
                    <a:gdLst>
                      <a:gd name="T0" fmla="*/ 48 w 48"/>
                      <a:gd name="T1" fmla="*/ 32 h 56"/>
                      <a:gd name="T2" fmla="*/ 40 w 48"/>
                      <a:gd name="T3" fmla="*/ 48 h 56"/>
                      <a:gd name="T4" fmla="*/ 24 w 48"/>
                      <a:gd name="T5" fmla="*/ 56 h 56"/>
                      <a:gd name="T6" fmla="*/ 24 w 48"/>
                      <a:gd name="T7" fmla="*/ 56 h 56"/>
                      <a:gd name="T8" fmla="*/ 8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8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8" y="48"/>
                        </a:lnTo>
                        <a:lnTo>
                          <a:pt x="0" y="24"/>
                        </a:lnTo>
                        <a:lnTo>
                          <a:pt x="8" y="8"/>
                        </a:lnTo>
                        <a:lnTo>
                          <a:pt x="24" y="0"/>
                        </a:lnTo>
                        <a:lnTo>
                          <a:pt x="48"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78" name="Freeform 260"/>
                  <p:cNvSpPr>
                    <a:spLocks/>
                  </p:cNvSpPr>
                  <p:nvPr/>
                </p:nvSpPr>
                <p:spPr bwMode="auto">
                  <a:xfrm>
                    <a:off x="652" y="192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79" name="Freeform 261"/>
                  <p:cNvSpPr>
                    <a:spLocks/>
                  </p:cNvSpPr>
                  <p:nvPr/>
                </p:nvSpPr>
                <p:spPr bwMode="auto">
                  <a:xfrm>
                    <a:off x="820" y="188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80" name="Freeform 262"/>
                  <p:cNvSpPr>
                    <a:spLocks/>
                  </p:cNvSpPr>
                  <p:nvPr/>
                </p:nvSpPr>
                <p:spPr bwMode="auto">
                  <a:xfrm>
                    <a:off x="412" y="1888"/>
                    <a:ext cx="48" cy="48"/>
                  </a:xfrm>
                  <a:custGeom>
                    <a:avLst/>
                    <a:gdLst>
                      <a:gd name="T0" fmla="*/ 48 w 48"/>
                      <a:gd name="T1" fmla="*/ 24 h 48"/>
                      <a:gd name="T2" fmla="*/ 40 w 48"/>
                      <a:gd name="T3" fmla="*/ 40 h 48"/>
                      <a:gd name="T4" fmla="*/ 16 w 48"/>
                      <a:gd name="T5" fmla="*/ 48 h 48"/>
                      <a:gd name="T6" fmla="*/ 16 w 48"/>
                      <a:gd name="T7" fmla="*/ 48 h 48"/>
                      <a:gd name="T8" fmla="*/ 0 w 48"/>
                      <a:gd name="T9" fmla="*/ 40 h 48"/>
                      <a:gd name="T10" fmla="*/ 0 w 48"/>
                      <a:gd name="T11" fmla="*/ 24 h 48"/>
                      <a:gd name="T12" fmla="*/ 0 w 48"/>
                      <a:gd name="T13" fmla="*/ 24 h 48"/>
                      <a:gd name="T14" fmla="*/ 8 w 48"/>
                      <a:gd name="T15" fmla="*/ 0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81" name="Freeform 263"/>
                  <p:cNvSpPr>
                    <a:spLocks/>
                  </p:cNvSpPr>
                  <p:nvPr/>
                </p:nvSpPr>
                <p:spPr bwMode="auto">
                  <a:xfrm>
                    <a:off x="572" y="191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82" name="Freeform 264"/>
                  <p:cNvSpPr>
                    <a:spLocks/>
                  </p:cNvSpPr>
                  <p:nvPr/>
                </p:nvSpPr>
                <p:spPr bwMode="auto">
                  <a:xfrm>
                    <a:off x="324" y="1912"/>
                    <a:ext cx="48" cy="48"/>
                  </a:xfrm>
                  <a:custGeom>
                    <a:avLst/>
                    <a:gdLst>
                      <a:gd name="T0" fmla="*/ 48 w 48"/>
                      <a:gd name="T1" fmla="*/ 24 h 48"/>
                      <a:gd name="T2" fmla="*/ 40 w 48"/>
                      <a:gd name="T3" fmla="*/ 40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0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83" name="Freeform 265"/>
                  <p:cNvSpPr>
                    <a:spLocks/>
                  </p:cNvSpPr>
                  <p:nvPr/>
                </p:nvSpPr>
                <p:spPr bwMode="auto">
                  <a:xfrm>
                    <a:off x="732" y="1920"/>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36881" name="Group 266"/>
              <p:cNvGrpSpPr>
                <a:grpSpLocks/>
              </p:cNvGrpSpPr>
              <p:nvPr/>
            </p:nvGrpSpPr>
            <p:grpSpPr bwMode="auto">
              <a:xfrm rot="2700000">
                <a:off x="3600" y="2393"/>
                <a:ext cx="536" cy="384"/>
                <a:chOff x="540" y="1270"/>
                <a:chExt cx="536" cy="384"/>
              </a:xfrm>
            </p:grpSpPr>
            <p:grpSp>
              <p:nvGrpSpPr>
                <p:cNvPr id="36884" name="Group 267"/>
                <p:cNvGrpSpPr>
                  <a:grpSpLocks/>
                </p:cNvGrpSpPr>
                <p:nvPr/>
              </p:nvGrpSpPr>
              <p:grpSpPr bwMode="auto">
                <a:xfrm>
                  <a:off x="540" y="1270"/>
                  <a:ext cx="536" cy="384"/>
                  <a:chOff x="540" y="2248"/>
                  <a:chExt cx="536" cy="384"/>
                </a:xfrm>
              </p:grpSpPr>
              <p:sp>
                <p:nvSpPr>
                  <p:cNvPr id="37259" name="Freeform 268"/>
                  <p:cNvSpPr>
                    <a:spLocks/>
                  </p:cNvSpPr>
                  <p:nvPr/>
                </p:nvSpPr>
                <p:spPr bwMode="auto">
                  <a:xfrm>
                    <a:off x="932" y="2416"/>
                    <a:ext cx="144" cy="40"/>
                  </a:xfrm>
                  <a:custGeom>
                    <a:avLst/>
                    <a:gdLst>
                      <a:gd name="T0" fmla="*/ 144 w 144"/>
                      <a:gd name="T1" fmla="*/ 16 h 40"/>
                      <a:gd name="T2" fmla="*/ 144 w 144"/>
                      <a:gd name="T3" fmla="*/ 24 h 40"/>
                      <a:gd name="T4" fmla="*/ 128 w 144"/>
                      <a:gd name="T5" fmla="*/ 32 h 40"/>
                      <a:gd name="T6" fmla="*/ 104 w 144"/>
                      <a:gd name="T7" fmla="*/ 32 h 40"/>
                      <a:gd name="T8" fmla="*/ 72 w 144"/>
                      <a:gd name="T9" fmla="*/ 40 h 40"/>
                      <a:gd name="T10" fmla="*/ 72 w 144"/>
                      <a:gd name="T11" fmla="*/ 40 h 40"/>
                      <a:gd name="T12" fmla="*/ 40 w 144"/>
                      <a:gd name="T13" fmla="*/ 32 h 40"/>
                      <a:gd name="T14" fmla="*/ 16 w 144"/>
                      <a:gd name="T15" fmla="*/ 32 h 40"/>
                      <a:gd name="T16" fmla="*/ 0 w 144"/>
                      <a:gd name="T17" fmla="*/ 24 h 40"/>
                      <a:gd name="T18" fmla="*/ 0 w 144"/>
                      <a:gd name="T19" fmla="*/ 16 h 40"/>
                      <a:gd name="T20" fmla="*/ 0 w 144"/>
                      <a:gd name="T21" fmla="*/ 16 h 40"/>
                      <a:gd name="T22" fmla="*/ 0 w 144"/>
                      <a:gd name="T23" fmla="*/ 8 h 40"/>
                      <a:gd name="T24" fmla="*/ 16 w 144"/>
                      <a:gd name="T25" fmla="*/ 0 h 40"/>
                      <a:gd name="T26" fmla="*/ 40 w 144"/>
                      <a:gd name="T27" fmla="*/ 0 h 40"/>
                      <a:gd name="T28" fmla="*/ 72 w 144"/>
                      <a:gd name="T29" fmla="*/ 0 h 40"/>
                      <a:gd name="T30" fmla="*/ 72 w 144"/>
                      <a:gd name="T31" fmla="*/ 0 h 40"/>
                      <a:gd name="T32" fmla="*/ 104 w 144"/>
                      <a:gd name="T33" fmla="*/ 0 h 40"/>
                      <a:gd name="T34" fmla="*/ 128 w 144"/>
                      <a:gd name="T35" fmla="*/ 0 h 40"/>
                      <a:gd name="T36" fmla="*/ 144 w 144"/>
                      <a:gd name="T37" fmla="*/ 8 h 40"/>
                      <a:gd name="T38" fmla="*/ 144 w 144"/>
                      <a:gd name="T39" fmla="*/ 16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
                      <a:gd name="T61" fmla="*/ 0 h 40"/>
                      <a:gd name="T62" fmla="*/ 144 w 144"/>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 h="40">
                        <a:moveTo>
                          <a:pt x="144" y="16"/>
                        </a:moveTo>
                        <a:lnTo>
                          <a:pt x="144" y="24"/>
                        </a:lnTo>
                        <a:lnTo>
                          <a:pt x="128" y="32"/>
                        </a:lnTo>
                        <a:lnTo>
                          <a:pt x="104" y="32"/>
                        </a:lnTo>
                        <a:lnTo>
                          <a:pt x="72" y="40"/>
                        </a:lnTo>
                        <a:lnTo>
                          <a:pt x="40" y="32"/>
                        </a:lnTo>
                        <a:lnTo>
                          <a:pt x="16" y="32"/>
                        </a:lnTo>
                        <a:lnTo>
                          <a:pt x="0" y="24"/>
                        </a:lnTo>
                        <a:lnTo>
                          <a:pt x="0" y="16"/>
                        </a:lnTo>
                        <a:lnTo>
                          <a:pt x="0" y="8"/>
                        </a:lnTo>
                        <a:lnTo>
                          <a:pt x="16" y="0"/>
                        </a:lnTo>
                        <a:lnTo>
                          <a:pt x="40" y="0"/>
                        </a:lnTo>
                        <a:lnTo>
                          <a:pt x="72" y="0"/>
                        </a:lnTo>
                        <a:lnTo>
                          <a:pt x="104" y="0"/>
                        </a:lnTo>
                        <a:lnTo>
                          <a:pt x="128" y="0"/>
                        </a:lnTo>
                        <a:lnTo>
                          <a:pt x="144" y="8"/>
                        </a:lnTo>
                        <a:lnTo>
                          <a:pt x="14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60" name="Freeform 269"/>
                  <p:cNvSpPr>
                    <a:spLocks/>
                  </p:cNvSpPr>
                  <p:nvPr/>
                </p:nvSpPr>
                <p:spPr bwMode="auto">
                  <a:xfrm>
                    <a:off x="892" y="2496"/>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8 w 112"/>
                      <a:gd name="T15" fmla="*/ 0 h 80"/>
                      <a:gd name="T16" fmla="*/ 8 w 112"/>
                      <a:gd name="T17" fmla="*/ 0 h 80"/>
                      <a:gd name="T18" fmla="*/ 32 w 112"/>
                      <a:gd name="T19" fmla="*/ 0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8" y="0"/>
                        </a:lnTo>
                        <a:lnTo>
                          <a:pt x="32" y="0"/>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61" name="Freeform 270"/>
                  <p:cNvSpPr>
                    <a:spLocks/>
                  </p:cNvSpPr>
                  <p:nvPr/>
                </p:nvSpPr>
                <p:spPr bwMode="auto">
                  <a:xfrm>
                    <a:off x="780" y="2248"/>
                    <a:ext cx="48" cy="104"/>
                  </a:xfrm>
                  <a:custGeom>
                    <a:avLst/>
                    <a:gdLst>
                      <a:gd name="T0" fmla="*/ 24 w 48"/>
                      <a:gd name="T1" fmla="*/ 104 h 104"/>
                      <a:gd name="T2" fmla="*/ 8 w 48"/>
                      <a:gd name="T3" fmla="*/ 88 h 104"/>
                      <a:gd name="T4" fmla="*/ 0 w 48"/>
                      <a:gd name="T5" fmla="*/ 56 h 104"/>
                      <a:gd name="T6" fmla="*/ 0 w 48"/>
                      <a:gd name="T7" fmla="*/ 56 h 104"/>
                      <a:gd name="T8" fmla="*/ 8 w 48"/>
                      <a:gd name="T9" fmla="*/ 16 h 104"/>
                      <a:gd name="T10" fmla="*/ 24 w 48"/>
                      <a:gd name="T11" fmla="*/ 0 h 104"/>
                      <a:gd name="T12" fmla="*/ 24 w 48"/>
                      <a:gd name="T13" fmla="*/ 0 h 104"/>
                      <a:gd name="T14" fmla="*/ 40 w 48"/>
                      <a:gd name="T15" fmla="*/ 16 h 104"/>
                      <a:gd name="T16" fmla="*/ 48 w 48"/>
                      <a:gd name="T17" fmla="*/ 56 h 104"/>
                      <a:gd name="T18" fmla="*/ 48 w 48"/>
                      <a:gd name="T19" fmla="*/ 56 h 104"/>
                      <a:gd name="T20" fmla="*/ 40 w 48"/>
                      <a:gd name="T21" fmla="*/ 88 h 104"/>
                      <a:gd name="T22" fmla="*/ 24 w 48"/>
                      <a:gd name="T23" fmla="*/ 104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04"/>
                      <a:gd name="T38" fmla="*/ 48 w 48"/>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04">
                        <a:moveTo>
                          <a:pt x="24" y="104"/>
                        </a:moveTo>
                        <a:lnTo>
                          <a:pt x="8" y="88"/>
                        </a:lnTo>
                        <a:lnTo>
                          <a:pt x="0" y="56"/>
                        </a:lnTo>
                        <a:lnTo>
                          <a:pt x="8" y="16"/>
                        </a:lnTo>
                        <a:lnTo>
                          <a:pt x="24" y="0"/>
                        </a:lnTo>
                        <a:lnTo>
                          <a:pt x="40" y="16"/>
                        </a:lnTo>
                        <a:lnTo>
                          <a:pt x="48" y="56"/>
                        </a:lnTo>
                        <a:lnTo>
                          <a:pt x="40" y="88"/>
                        </a:lnTo>
                        <a:lnTo>
                          <a:pt x="24" y="10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62" name="Freeform 271"/>
                  <p:cNvSpPr>
                    <a:spLocks/>
                  </p:cNvSpPr>
                  <p:nvPr/>
                </p:nvSpPr>
                <p:spPr bwMode="auto">
                  <a:xfrm>
                    <a:off x="540" y="2416"/>
                    <a:ext cx="152" cy="40"/>
                  </a:xfrm>
                  <a:custGeom>
                    <a:avLst/>
                    <a:gdLst>
                      <a:gd name="T0" fmla="*/ 152 w 152"/>
                      <a:gd name="T1" fmla="*/ 24 h 40"/>
                      <a:gd name="T2" fmla="*/ 144 w 152"/>
                      <a:gd name="T3" fmla="*/ 32 h 40"/>
                      <a:gd name="T4" fmla="*/ 128 w 152"/>
                      <a:gd name="T5" fmla="*/ 32 h 40"/>
                      <a:gd name="T6" fmla="*/ 104 w 152"/>
                      <a:gd name="T7" fmla="*/ 40 h 40"/>
                      <a:gd name="T8" fmla="*/ 80 w 152"/>
                      <a:gd name="T9" fmla="*/ 40 h 40"/>
                      <a:gd name="T10" fmla="*/ 80 w 152"/>
                      <a:gd name="T11" fmla="*/ 40 h 40"/>
                      <a:gd name="T12" fmla="*/ 48 w 152"/>
                      <a:gd name="T13" fmla="*/ 40 h 40"/>
                      <a:gd name="T14" fmla="*/ 24 w 152"/>
                      <a:gd name="T15" fmla="*/ 32 h 40"/>
                      <a:gd name="T16" fmla="*/ 8 w 152"/>
                      <a:gd name="T17" fmla="*/ 32 h 40"/>
                      <a:gd name="T18" fmla="*/ 0 w 152"/>
                      <a:gd name="T19" fmla="*/ 24 h 40"/>
                      <a:gd name="T20" fmla="*/ 0 w 152"/>
                      <a:gd name="T21" fmla="*/ 24 h 40"/>
                      <a:gd name="T22" fmla="*/ 8 w 152"/>
                      <a:gd name="T23" fmla="*/ 16 h 40"/>
                      <a:gd name="T24" fmla="*/ 24 w 152"/>
                      <a:gd name="T25" fmla="*/ 8 h 40"/>
                      <a:gd name="T26" fmla="*/ 48 w 152"/>
                      <a:gd name="T27" fmla="*/ 0 h 40"/>
                      <a:gd name="T28" fmla="*/ 80 w 152"/>
                      <a:gd name="T29" fmla="*/ 0 h 40"/>
                      <a:gd name="T30" fmla="*/ 80 w 152"/>
                      <a:gd name="T31" fmla="*/ 0 h 40"/>
                      <a:gd name="T32" fmla="*/ 104 w 152"/>
                      <a:gd name="T33" fmla="*/ 0 h 40"/>
                      <a:gd name="T34" fmla="*/ 128 w 152"/>
                      <a:gd name="T35" fmla="*/ 8 h 40"/>
                      <a:gd name="T36" fmla="*/ 144 w 152"/>
                      <a:gd name="T37" fmla="*/ 16 h 40"/>
                      <a:gd name="T38" fmla="*/ 152 w 152"/>
                      <a:gd name="T39" fmla="*/ 24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2"/>
                      <a:gd name="T61" fmla="*/ 0 h 40"/>
                      <a:gd name="T62" fmla="*/ 152 w 152"/>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2" h="40">
                        <a:moveTo>
                          <a:pt x="152" y="24"/>
                        </a:moveTo>
                        <a:lnTo>
                          <a:pt x="144" y="32"/>
                        </a:lnTo>
                        <a:lnTo>
                          <a:pt x="128" y="32"/>
                        </a:lnTo>
                        <a:lnTo>
                          <a:pt x="104" y="40"/>
                        </a:lnTo>
                        <a:lnTo>
                          <a:pt x="80" y="40"/>
                        </a:lnTo>
                        <a:lnTo>
                          <a:pt x="48" y="40"/>
                        </a:lnTo>
                        <a:lnTo>
                          <a:pt x="24" y="32"/>
                        </a:lnTo>
                        <a:lnTo>
                          <a:pt x="8" y="32"/>
                        </a:lnTo>
                        <a:lnTo>
                          <a:pt x="0" y="24"/>
                        </a:lnTo>
                        <a:lnTo>
                          <a:pt x="8" y="16"/>
                        </a:lnTo>
                        <a:lnTo>
                          <a:pt x="24" y="8"/>
                        </a:lnTo>
                        <a:lnTo>
                          <a:pt x="48" y="0"/>
                        </a:lnTo>
                        <a:lnTo>
                          <a:pt x="80" y="0"/>
                        </a:lnTo>
                        <a:lnTo>
                          <a:pt x="104" y="0"/>
                        </a:lnTo>
                        <a:lnTo>
                          <a:pt x="128" y="8"/>
                        </a:lnTo>
                        <a:lnTo>
                          <a:pt x="144" y="16"/>
                        </a:lnTo>
                        <a:lnTo>
                          <a:pt x="152"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63" name="Freeform 272"/>
                  <p:cNvSpPr>
                    <a:spLocks/>
                  </p:cNvSpPr>
                  <p:nvPr/>
                </p:nvSpPr>
                <p:spPr bwMode="auto">
                  <a:xfrm>
                    <a:off x="780" y="2520"/>
                    <a:ext cx="48" cy="112"/>
                  </a:xfrm>
                  <a:custGeom>
                    <a:avLst/>
                    <a:gdLst>
                      <a:gd name="T0" fmla="*/ 24 w 48"/>
                      <a:gd name="T1" fmla="*/ 112 h 112"/>
                      <a:gd name="T2" fmla="*/ 8 w 48"/>
                      <a:gd name="T3" fmla="*/ 96 h 112"/>
                      <a:gd name="T4" fmla="*/ 0 w 48"/>
                      <a:gd name="T5" fmla="*/ 56 h 112"/>
                      <a:gd name="T6" fmla="*/ 0 w 48"/>
                      <a:gd name="T7" fmla="*/ 56 h 112"/>
                      <a:gd name="T8" fmla="*/ 8 w 48"/>
                      <a:gd name="T9" fmla="*/ 16 h 112"/>
                      <a:gd name="T10" fmla="*/ 24 w 48"/>
                      <a:gd name="T11" fmla="*/ 0 h 112"/>
                      <a:gd name="T12" fmla="*/ 24 w 48"/>
                      <a:gd name="T13" fmla="*/ 0 h 112"/>
                      <a:gd name="T14" fmla="*/ 40 w 48"/>
                      <a:gd name="T15" fmla="*/ 16 h 112"/>
                      <a:gd name="T16" fmla="*/ 48 w 48"/>
                      <a:gd name="T17" fmla="*/ 56 h 112"/>
                      <a:gd name="T18" fmla="*/ 48 w 48"/>
                      <a:gd name="T19" fmla="*/ 56 h 112"/>
                      <a:gd name="T20" fmla="*/ 40 w 48"/>
                      <a:gd name="T21" fmla="*/ 96 h 112"/>
                      <a:gd name="T22" fmla="*/ 24 w 48"/>
                      <a:gd name="T23" fmla="*/ 112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12"/>
                      <a:gd name="T38" fmla="*/ 48 w 48"/>
                      <a:gd name="T39" fmla="*/ 112 h 1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12">
                        <a:moveTo>
                          <a:pt x="24" y="112"/>
                        </a:moveTo>
                        <a:lnTo>
                          <a:pt x="8" y="96"/>
                        </a:lnTo>
                        <a:lnTo>
                          <a:pt x="0" y="56"/>
                        </a:lnTo>
                        <a:lnTo>
                          <a:pt x="8" y="16"/>
                        </a:lnTo>
                        <a:lnTo>
                          <a:pt x="24" y="0"/>
                        </a:lnTo>
                        <a:lnTo>
                          <a:pt x="40" y="16"/>
                        </a:lnTo>
                        <a:lnTo>
                          <a:pt x="48" y="56"/>
                        </a:lnTo>
                        <a:lnTo>
                          <a:pt x="40" y="96"/>
                        </a:lnTo>
                        <a:lnTo>
                          <a:pt x="24" y="11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64" name="Freeform 273"/>
                  <p:cNvSpPr>
                    <a:spLocks/>
                  </p:cNvSpPr>
                  <p:nvPr/>
                </p:nvSpPr>
                <p:spPr bwMode="auto">
                  <a:xfrm>
                    <a:off x="612" y="2304"/>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0 w 112"/>
                      <a:gd name="T15" fmla="*/ 0 h 80"/>
                      <a:gd name="T16" fmla="*/ 0 w 112"/>
                      <a:gd name="T17" fmla="*/ 0 h 80"/>
                      <a:gd name="T18" fmla="*/ 32 w 112"/>
                      <a:gd name="T19" fmla="*/ 8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0" y="0"/>
                        </a:lnTo>
                        <a:lnTo>
                          <a:pt x="32" y="8"/>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65" name="Freeform 274"/>
                  <p:cNvSpPr>
                    <a:spLocks/>
                  </p:cNvSpPr>
                  <p:nvPr/>
                </p:nvSpPr>
                <p:spPr bwMode="auto">
                  <a:xfrm>
                    <a:off x="876" y="2296"/>
                    <a:ext cx="112" cy="80"/>
                  </a:xfrm>
                  <a:custGeom>
                    <a:avLst/>
                    <a:gdLst>
                      <a:gd name="T0" fmla="*/ 8 w 112"/>
                      <a:gd name="T1" fmla="*/ 80 h 80"/>
                      <a:gd name="T2" fmla="*/ 0 w 112"/>
                      <a:gd name="T3" fmla="*/ 72 h 80"/>
                      <a:gd name="T4" fmla="*/ 8 w 112"/>
                      <a:gd name="T5" fmla="*/ 56 h 80"/>
                      <a:gd name="T6" fmla="*/ 24 w 112"/>
                      <a:gd name="T7" fmla="*/ 40 h 80"/>
                      <a:gd name="T8" fmla="*/ 40 w 112"/>
                      <a:gd name="T9" fmla="*/ 24 h 80"/>
                      <a:gd name="T10" fmla="*/ 40 w 112"/>
                      <a:gd name="T11" fmla="*/ 24 h 80"/>
                      <a:gd name="T12" fmla="*/ 80 w 112"/>
                      <a:gd name="T13" fmla="*/ 8 h 80"/>
                      <a:gd name="T14" fmla="*/ 112 w 112"/>
                      <a:gd name="T15" fmla="*/ 0 h 80"/>
                      <a:gd name="T16" fmla="*/ 112 w 112"/>
                      <a:gd name="T17" fmla="*/ 0 h 80"/>
                      <a:gd name="T18" fmla="*/ 112 w 112"/>
                      <a:gd name="T19" fmla="*/ 8 h 80"/>
                      <a:gd name="T20" fmla="*/ 112 w 112"/>
                      <a:gd name="T21" fmla="*/ 24 h 80"/>
                      <a:gd name="T22" fmla="*/ 96 w 112"/>
                      <a:gd name="T23" fmla="*/ 40 h 80"/>
                      <a:gd name="T24" fmla="*/ 80 w 112"/>
                      <a:gd name="T25" fmla="*/ 56 h 80"/>
                      <a:gd name="T26" fmla="*/ 80 w 112"/>
                      <a:gd name="T27" fmla="*/ 56 h 80"/>
                      <a:gd name="T28" fmla="*/ 32 w 112"/>
                      <a:gd name="T29" fmla="*/ 80 h 80"/>
                      <a:gd name="T30" fmla="*/ 8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8" y="80"/>
                        </a:moveTo>
                        <a:lnTo>
                          <a:pt x="0" y="72"/>
                        </a:lnTo>
                        <a:lnTo>
                          <a:pt x="8" y="56"/>
                        </a:lnTo>
                        <a:lnTo>
                          <a:pt x="24" y="40"/>
                        </a:lnTo>
                        <a:lnTo>
                          <a:pt x="40" y="24"/>
                        </a:lnTo>
                        <a:lnTo>
                          <a:pt x="80" y="8"/>
                        </a:lnTo>
                        <a:lnTo>
                          <a:pt x="112" y="0"/>
                        </a:lnTo>
                        <a:lnTo>
                          <a:pt x="112" y="8"/>
                        </a:lnTo>
                        <a:lnTo>
                          <a:pt x="112" y="24"/>
                        </a:lnTo>
                        <a:lnTo>
                          <a:pt x="96" y="40"/>
                        </a:lnTo>
                        <a:lnTo>
                          <a:pt x="80" y="56"/>
                        </a:lnTo>
                        <a:lnTo>
                          <a:pt x="32" y="80"/>
                        </a:lnTo>
                        <a:lnTo>
                          <a:pt x="8"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66" name="Freeform 275"/>
                  <p:cNvSpPr>
                    <a:spLocks/>
                  </p:cNvSpPr>
                  <p:nvPr/>
                </p:nvSpPr>
                <p:spPr bwMode="auto">
                  <a:xfrm>
                    <a:off x="916" y="2352"/>
                    <a:ext cx="136" cy="56"/>
                  </a:xfrm>
                  <a:custGeom>
                    <a:avLst/>
                    <a:gdLst>
                      <a:gd name="T0" fmla="*/ 0 w 136"/>
                      <a:gd name="T1" fmla="*/ 48 h 56"/>
                      <a:gd name="T2" fmla="*/ 0 w 136"/>
                      <a:gd name="T3" fmla="*/ 40 h 56"/>
                      <a:gd name="T4" fmla="*/ 16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8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16" y="32"/>
                        </a:lnTo>
                        <a:lnTo>
                          <a:pt x="32" y="16"/>
                        </a:lnTo>
                        <a:lnTo>
                          <a:pt x="56" y="8"/>
                        </a:lnTo>
                        <a:lnTo>
                          <a:pt x="88" y="0"/>
                        </a:lnTo>
                        <a:lnTo>
                          <a:pt x="112" y="0"/>
                        </a:lnTo>
                        <a:lnTo>
                          <a:pt x="128" y="0"/>
                        </a:lnTo>
                        <a:lnTo>
                          <a:pt x="136" y="8"/>
                        </a:lnTo>
                        <a:lnTo>
                          <a:pt x="136" y="16"/>
                        </a:lnTo>
                        <a:lnTo>
                          <a:pt x="128"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67" name="Freeform 276"/>
                  <p:cNvSpPr>
                    <a:spLocks/>
                  </p:cNvSpPr>
                  <p:nvPr/>
                </p:nvSpPr>
                <p:spPr bwMode="auto">
                  <a:xfrm>
                    <a:off x="564" y="2472"/>
                    <a:ext cx="136" cy="56"/>
                  </a:xfrm>
                  <a:custGeom>
                    <a:avLst/>
                    <a:gdLst>
                      <a:gd name="T0" fmla="*/ 0 w 136"/>
                      <a:gd name="T1" fmla="*/ 48 h 56"/>
                      <a:gd name="T2" fmla="*/ 0 w 136"/>
                      <a:gd name="T3" fmla="*/ 40 h 56"/>
                      <a:gd name="T4" fmla="*/ 8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0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8" y="32"/>
                        </a:lnTo>
                        <a:lnTo>
                          <a:pt x="32" y="16"/>
                        </a:lnTo>
                        <a:lnTo>
                          <a:pt x="56" y="8"/>
                        </a:lnTo>
                        <a:lnTo>
                          <a:pt x="88" y="0"/>
                        </a:lnTo>
                        <a:lnTo>
                          <a:pt x="112" y="0"/>
                        </a:lnTo>
                        <a:lnTo>
                          <a:pt x="128" y="0"/>
                        </a:lnTo>
                        <a:lnTo>
                          <a:pt x="136" y="8"/>
                        </a:lnTo>
                        <a:lnTo>
                          <a:pt x="136" y="16"/>
                        </a:lnTo>
                        <a:lnTo>
                          <a:pt x="120"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68" name="Freeform 277"/>
                  <p:cNvSpPr>
                    <a:spLocks/>
                  </p:cNvSpPr>
                  <p:nvPr/>
                </p:nvSpPr>
                <p:spPr bwMode="auto">
                  <a:xfrm>
                    <a:off x="628" y="2504"/>
                    <a:ext cx="112" cy="72"/>
                  </a:xfrm>
                  <a:custGeom>
                    <a:avLst/>
                    <a:gdLst>
                      <a:gd name="T0" fmla="*/ 8 w 112"/>
                      <a:gd name="T1" fmla="*/ 72 h 72"/>
                      <a:gd name="T2" fmla="*/ 0 w 112"/>
                      <a:gd name="T3" fmla="*/ 64 h 72"/>
                      <a:gd name="T4" fmla="*/ 8 w 112"/>
                      <a:gd name="T5" fmla="*/ 56 h 72"/>
                      <a:gd name="T6" fmla="*/ 16 w 112"/>
                      <a:gd name="T7" fmla="*/ 40 h 72"/>
                      <a:gd name="T8" fmla="*/ 40 w 112"/>
                      <a:gd name="T9" fmla="*/ 24 h 72"/>
                      <a:gd name="T10" fmla="*/ 40 w 112"/>
                      <a:gd name="T11" fmla="*/ 24 h 72"/>
                      <a:gd name="T12" fmla="*/ 80 w 112"/>
                      <a:gd name="T13" fmla="*/ 0 h 72"/>
                      <a:gd name="T14" fmla="*/ 112 w 112"/>
                      <a:gd name="T15" fmla="*/ 0 h 72"/>
                      <a:gd name="T16" fmla="*/ 112 w 112"/>
                      <a:gd name="T17" fmla="*/ 0 h 72"/>
                      <a:gd name="T18" fmla="*/ 112 w 112"/>
                      <a:gd name="T19" fmla="*/ 8 h 72"/>
                      <a:gd name="T20" fmla="*/ 112 w 112"/>
                      <a:gd name="T21" fmla="*/ 16 h 72"/>
                      <a:gd name="T22" fmla="*/ 96 w 112"/>
                      <a:gd name="T23" fmla="*/ 32 h 72"/>
                      <a:gd name="T24" fmla="*/ 80 w 112"/>
                      <a:gd name="T25" fmla="*/ 48 h 72"/>
                      <a:gd name="T26" fmla="*/ 80 w 112"/>
                      <a:gd name="T27" fmla="*/ 48 h 72"/>
                      <a:gd name="T28" fmla="*/ 32 w 112"/>
                      <a:gd name="T29" fmla="*/ 72 h 72"/>
                      <a:gd name="T30" fmla="*/ 8 w 112"/>
                      <a:gd name="T31" fmla="*/ 72 h 7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72"/>
                      <a:gd name="T50" fmla="*/ 112 w 112"/>
                      <a:gd name="T51" fmla="*/ 72 h 7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72">
                        <a:moveTo>
                          <a:pt x="8" y="72"/>
                        </a:moveTo>
                        <a:lnTo>
                          <a:pt x="0" y="64"/>
                        </a:lnTo>
                        <a:lnTo>
                          <a:pt x="8" y="56"/>
                        </a:lnTo>
                        <a:lnTo>
                          <a:pt x="16" y="40"/>
                        </a:lnTo>
                        <a:lnTo>
                          <a:pt x="40" y="24"/>
                        </a:lnTo>
                        <a:lnTo>
                          <a:pt x="80" y="0"/>
                        </a:lnTo>
                        <a:lnTo>
                          <a:pt x="112" y="0"/>
                        </a:lnTo>
                        <a:lnTo>
                          <a:pt x="112" y="8"/>
                        </a:lnTo>
                        <a:lnTo>
                          <a:pt x="112" y="16"/>
                        </a:lnTo>
                        <a:lnTo>
                          <a:pt x="96" y="32"/>
                        </a:lnTo>
                        <a:lnTo>
                          <a:pt x="80" y="48"/>
                        </a:lnTo>
                        <a:lnTo>
                          <a:pt x="32" y="72"/>
                        </a:lnTo>
                        <a:lnTo>
                          <a:pt x="8" y="7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69" name="Freeform 278"/>
                  <p:cNvSpPr>
                    <a:spLocks/>
                  </p:cNvSpPr>
                  <p:nvPr/>
                </p:nvSpPr>
                <p:spPr bwMode="auto">
                  <a:xfrm>
                    <a:off x="932" y="2464"/>
                    <a:ext cx="136" cy="56"/>
                  </a:xfrm>
                  <a:custGeom>
                    <a:avLst/>
                    <a:gdLst>
                      <a:gd name="T0" fmla="*/ 0 w 136"/>
                      <a:gd name="T1" fmla="*/ 8 h 56"/>
                      <a:gd name="T2" fmla="*/ 8 w 136"/>
                      <a:gd name="T3" fmla="*/ 0 h 56"/>
                      <a:gd name="T4" fmla="*/ 32 w 136"/>
                      <a:gd name="T5" fmla="*/ 0 h 56"/>
                      <a:gd name="T6" fmla="*/ 56 w 136"/>
                      <a:gd name="T7" fmla="*/ 0 h 56"/>
                      <a:gd name="T8" fmla="*/ 80 w 136"/>
                      <a:gd name="T9" fmla="*/ 8 h 56"/>
                      <a:gd name="T10" fmla="*/ 80 w 136"/>
                      <a:gd name="T11" fmla="*/ 8 h 56"/>
                      <a:gd name="T12" fmla="*/ 104 w 136"/>
                      <a:gd name="T13" fmla="*/ 16 h 56"/>
                      <a:gd name="T14" fmla="*/ 128 w 136"/>
                      <a:gd name="T15" fmla="*/ 32 h 56"/>
                      <a:gd name="T16" fmla="*/ 136 w 136"/>
                      <a:gd name="T17" fmla="*/ 40 h 56"/>
                      <a:gd name="T18" fmla="*/ 136 w 136"/>
                      <a:gd name="T19" fmla="*/ 48 h 56"/>
                      <a:gd name="T20" fmla="*/ 136 w 136"/>
                      <a:gd name="T21" fmla="*/ 48 h 56"/>
                      <a:gd name="T22" fmla="*/ 128 w 136"/>
                      <a:gd name="T23" fmla="*/ 56 h 56"/>
                      <a:gd name="T24" fmla="*/ 112 w 136"/>
                      <a:gd name="T25" fmla="*/ 56 h 56"/>
                      <a:gd name="T26" fmla="*/ 88 w 136"/>
                      <a:gd name="T27" fmla="*/ 56 h 56"/>
                      <a:gd name="T28" fmla="*/ 64 w 136"/>
                      <a:gd name="T29" fmla="*/ 48 h 56"/>
                      <a:gd name="T30" fmla="*/ 64 w 136"/>
                      <a:gd name="T31" fmla="*/ 48 h 56"/>
                      <a:gd name="T32" fmla="*/ 32 w 136"/>
                      <a:gd name="T33" fmla="*/ 40 h 56"/>
                      <a:gd name="T34" fmla="*/ 16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32" y="0"/>
                        </a:lnTo>
                        <a:lnTo>
                          <a:pt x="56" y="0"/>
                        </a:lnTo>
                        <a:lnTo>
                          <a:pt x="80" y="8"/>
                        </a:lnTo>
                        <a:lnTo>
                          <a:pt x="104" y="16"/>
                        </a:lnTo>
                        <a:lnTo>
                          <a:pt x="128" y="32"/>
                        </a:lnTo>
                        <a:lnTo>
                          <a:pt x="136" y="40"/>
                        </a:lnTo>
                        <a:lnTo>
                          <a:pt x="136" y="48"/>
                        </a:lnTo>
                        <a:lnTo>
                          <a:pt x="128" y="56"/>
                        </a:lnTo>
                        <a:lnTo>
                          <a:pt x="112" y="56"/>
                        </a:lnTo>
                        <a:lnTo>
                          <a:pt x="88" y="56"/>
                        </a:lnTo>
                        <a:lnTo>
                          <a:pt x="64" y="48"/>
                        </a:lnTo>
                        <a:lnTo>
                          <a:pt x="32" y="40"/>
                        </a:lnTo>
                        <a:lnTo>
                          <a:pt x="16"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70" name="Freeform 279"/>
                  <p:cNvSpPr>
                    <a:spLocks/>
                  </p:cNvSpPr>
                  <p:nvPr/>
                </p:nvSpPr>
                <p:spPr bwMode="auto">
                  <a:xfrm>
                    <a:off x="564" y="2360"/>
                    <a:ext cx="136" cy="56"/>
                  </a:xfrm>
                  <a:custGeom>
                    <a:avLst/>
                    <a:gdLst>
                      <a:gd name="T0" fmla="*/ 0 w 136"/>
                      <a:gd name="T1" fmla="*/ 8 h 56"/>
                      <a:gd name="T2" fmla="*/ 8 w 136"/>
                      <a:gd name="T3" fmla="*/ 0 h 56"/>
                      <a:gd name="T4" fmla="*/ 24 w 136"/>
                      <a:gd name="T5" fmla="*/ 0 h 56"/>
                      <a:gd name="T6" fmla="*/ 48 w 136"/>
                      <a:gd name="T7" fmla="*/ 0 h 56"/>
                      <a:gd name="T8" fmla="*/ 80 w 136"/>
                      <a:gd name="T9" fmla="*/ 8 h 56"/>
                      <a:gd name="T10" fmla="*/ 80 w 136"/>
                      <a:gd name="T11" fmla="*/ 8 h 56"/>
                      <a:gd name="T12" fmla="*/ 104 w 136"/>
                      <a:gd name="T13" fmla="*/ 16 h 56"/>
                      <a:gd name="T14" fmla="*/ 120 w 136"/>
                      <a:gd name="T15" fmla="*/ 24 h 56"/>
                      <a:gd name="T16" fmla="*/ 136 w 136"/>
                      <a:gd name="T17" fmla="*/ 40 h 56"/>
                      <a:gd name="T18" fmla="*/ 136 w 136"/>
                      <a:gd name="T19" fmla="*/ 48 h 56"/>
                      <a:gd name="T20" fmla="*/ 136 w 136"/>
                      <a:gd name="T21" fmla="*/ 48 h 56"/>
                      <a:gd name="T22" fmla="*/ 128 w 136"/>
                      <a:gd name="T23" fmla="*/ 48 h 56"/>
                      <a:gd name="T24" fmla="*/ 112 w 136"/>
                      <a:gd name="T25" fmla="*/ 56 h 56"/>
                      <a:gd name="T26" fmla="*/ 88 w 136"/>
                      <a:gd name="T27" fmla="*/ 48 h 56"/>
                      <a:gd name="T28" fmla="*/ 56 w 136"/>
                      <a:gd name="T29" fmla="*/ 40 h 56"/>
                      <a:gd name="T30" fmla="*/ 56 w 136"/>
                      <a:gd name="T31" fmla="*/ 40 h 56"/>
                      <a:gd name="T32" fmla="*/ 32 w 136"/>
                      <a:gd name="T33" fmla="*/ 32 h 56"/>
                      <a:gd name="T34" fmla="*/ 8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24" y="0"/>
                        </a:lnTo>
                        <a:lnTo>
                          <a:pt x="48" y="0"/>
                        </a:lnTo>
                        <a:lnTo>
                          <a:pt x="80" y="8"/>
                        </a:lnTo>
                        <a:lnTo>
                          <a:pt x="104" y="16"/>
                        </a:lnTo>
                        <a:lnTo>
                          <a:pt x="120" y="24"/>
                        </a:lnTo>
                        <a:lnTo>
                          <a:pt x="136" y="40"/>
                        </a:lnTo>
                        <a:lnTo>
                          <a:pt x="136" y="48"/>
                        </a:lnTo>
                        <a:lnTo>
                          <a:pt x="128" y="48"/>
                        </a:lnTo>
                        <a:lnTo>
                          <a:pt x="112" y="56"/>
                        </a:lnTo>
                        <a:lnTo>
                          <a:pt x="88" y="48"/>
                        </a:lnTo>
                        <a:lnTo>
                          <a:pt x="56" y="40"/>
                        </a:lnTo>
                        <a:lnTo>
                          <a:pt x="32" y="32"/>
                        </a:lnTo>
                        <a:lnTo>
                          <a:pt x="8"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71" name="Freeform 280"/>
                  <p:cNvSpPr>
                    <a:spLocks/>
                  </p:cNvSpPr>
                  <p:nvPr/>
                </p:nvSpPr>
                <p:spPr bwMode="auto">
                  <a:xfrm>
                    <a:off x="692" y="2256"/>
                    <a:ext cx="72" cy="104"/>
                  </a:xfrm>
                  <a:custGeom>
                    <a:avLst/>
                    <a:gdLst>
                      <a:gd name="T0" fmla="*/ 8 w 72"/>
                      <a:gd name="T1" fmla="*/ 0 h 104"/>
                      <a:gd name="T2" fmla="*/ 32 w 72"/>
                      <a:gd name="T3" fmla="*/ 8 h 104"/>
                      <a:gd name="T4" fmla="*/ 64 w 72"/>
                      <a:gd name="T5" fmla="*/ 48 h 104"/>
                      <a:gd name="T6" fmla="*/ 64 w 72"/>
                      <a:gd name="T7" fmla="*/ 48 h 104"/>
                      <a:gd name="T8" fmla="*/ 72 w 72"/>
                      <a:gd name="T9" fmla="*/ 80 h 104"/>
                      <a:gd name="T10" fmla="*/ 64 w 72"/>
                      <a:gd name="T11" fmla="*/ 104 h 104"/>
                      <a:gd name="T12" fmla="*/ 64 w 72"/>
                      <a:gd name="T13" fmla="*/ 104 h 104"/>
                      <a:gd name="T14" fmla="*/ 40 w 72"/>
                      <a:gd name="T15" fmla="*/ 96 h 104"/>
                      <a:gd name="T16" fmla="*/ 16 w 72"/>
                      <a:gd name="T17" fmla="*/ 56 h 104"/>
                      <a:gd name="T18" fmla="*/ 16 w 72"/>
                      <a:gd name="T19" fmla="*/ 56 h 104"/>
                      <a:gd name="T20" fmla="*/ 0 w 72"/>
                      <a:gd name="T21" fmla="*/ 24 h 104"/>
                      <a:gd name="T22" fmla="*/ 8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8" y="0"/>
                        </a:moveTo>
                        <a:lnTo>
                          <a:pt x="32" y="8"/>
                        </a:lnTo>
                        <a:lnTo>
                          <a:pt x="64" y="48"/>
                        </a:lnTo>
                        <a:lnTo>
                          <a:pt x="72" y="80"/>
                        </a:lnTo>
                        <a:lnTo>
                          <a:pt x="64" y="104"/>
                        </a:lnTo>
                        <a:lnTo>
                          <a:pt x="40" y="96"/>
                        </a:lnTo>
                        <a:lnTo>
                          <a:pt x="16" y="56"/>
                        </a:lnTo>
                        <a:lnTo>
                          <a:pt x="0" y="24"/>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72" name="Freeform 281"/>
                  <p:cNvSpPr>
                    <a:spLocks/>
                  </p:cNvSpPr>
                  <p:nvPr/>
                </p:nvSpPr>
                <p:spPr bwMode="auto">
                  <a:xfrm>
                    <a:off x="852" y="2520"/>
                    <a:ext cx="72" cy="96"/>
                  </a:xfrm>
                  <a:custGeom>
                    <a:avLst/>
                    <a:gdLst>
                      <a:gd name="T0" fmla="*/ 8 w 72"/>
                      <a:gd name="T1" fmla="*/ 0 h 96"/>
                      <a:gd name="T2" fmla="*/ 32 w 72"/>
                      <a:gd name="T3" fmla="*/ 8 h 96"/>
                      <a:gd name="T4" fmla="*/ 56 w 72"/>
                      <a:gd name="T5" fmla="*/ 40 h 96"/>
                      <a:gd name="T6" fmla="*/ 56 w 72"/>
                      <a:gd name="T7" fmla="*/ 40 h 96"/>
                      <a:gd name="T8" fmla="*/ 72 w 72"/>
                      <a:gd name="T9" fmla="*/ 80 h 96"/>
                      <a:gd name="T10" fmla="*/ 64 w 72"/>
                      <a:gd name="T11" fmla="*/ 96 h 96"/>
                      <a:gd name="T12" fmla="*/ 64 w 72"/>
                      <a:gd name="T13" fmla="*/ 96 h 96"/>
                      <a:gd name="T14" fmla="*/ 40 w 72"/>
                      <a:gd name="T15" fmla="*/ 88 h 96"/>
                      <a:gd name="T16" fmla="*/ 8 w 72"/>
                      <a:gd name="T17" fmla="*/ 56 h 96"/>
                      <a:gd name="T18" fmla="*/ 8 w 72"/>
                      <a:gd name="T19" fmla="*/ 56 h 96"/>
                      <a:gd name="T20" fmla="*/ 0 w 72"/>
                      <a:gd name="T21" fmla="*/ 16 h 96"/>
                      <a:gd name="T22" fmla="*/ 8 w 72"/>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96"/>
                      <a:gd name="T38" fmla="*/ 72 w 72"/>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96">
                        <a:moveTo>
                          <a:pt x="8" y="0"/>
                        </a:moveTo>
                        <a:lnTo>
                          <a:pt x="32" y="8"/>
                        </a:lnTo>
                        <a:lnTo>
                          <a:pt x="56" y="40"/>
                        </a:lnTo>
                        <a:lnTo>
                          <a:pt x="72" y="80"/>
                        </a:lnTo>
                        <a:lnTo>
                          <a:pt x="64" y="96"/>
                        </a:lnTo>
                        <a:lnTo>
                          <a:pt x="40" y="88"/>
                        </a:lnTo>
                        <a:lnTo>
                          <a:pt x="8" y="56"/>
                        </a:lnTo>
                        <a:lnTo>
                          <a:pt x="0" y="16"/>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73" name="Freeform 282"/>
                  <p:cNvSpPr>
                    <a:spLocks/>
                  </p:cNvSpPr>
                  <p:nvPr/>
                </p:nvSpPr>
                <p:spPr bwMode="auto">
                  <a:xfrm>
                    <a:off x="844" y="2256"/>
                    <a:ext cx="72" cy="104"/>
                  </a:xfrm>
                  <a:custGeom>
                    <a:avLst/>
                    <a:gdLst>
                      <a:gd name="T0" fmla="*/ 64 w 72"/>
                      <a:gd name="T1" fmla="*/ 0 h 104"/>
                      <a:gd name="T2" fmla="*/ 72 w 72"/>
                      <a:gd name="T3" fmla="*/ 24 h 104"/>
                      <a:gd name="T4" fmla="*/ 56 w 72"/>
                      <a:gd name="T5" fmla="*/ 56 h 104"/>
                      <a:gd name="T6" fmla="*/ 56 w 72"/>
                      <a:gd name="T7" fmla="*/ 56 h 104"/>
                      <a:gd name="T8" fmla="*/ 32 w 72"/>
                      <a:gd name="T9" fmla="*/ 88 h 104"/>
                      <a:gd name="T10" fmla="*/ 8 w 72"/>
                      <a:gd name="T11" fmla="*/ 104 h 104"/>
                      <a:gd name="T12" fmla="*/ 8 w 72"/>
                      <a:gd name="T13" fmla="*/ 104 h 104"/>
                      <a:gd name="T14" fmla="*/ 0 w 72"/>
                      <a:gd name="T15" fmla="*/ 80 h 104"/>
                      <a:gd name="T16" fmla="*/ 8 w 72"/>
                      <a:gd name="T17" fmla="*/ 40 h 104"/>
                      <a:gd name="T18" fmla="*/ 8 w 72"/>
                      <a:gd name="T19" fmla="*/ 40 h 104"/>
                      <a:gd name="T20" fmla="*/ 40 w 72"/>
                      <a:gd name="T21" fmla="*/ 8 h 104"/>
                      <a:gd name="T22" fmla="*/ 64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64" y="0"/>
                        </a:moveTo>
                        <a:lnTo>
                          <a:pt x="72" y="24"/>
                        </a:lnTo>
                        <a:lnTo>
                          <a:pt x="56" y="56"/>
                        </a:lnTo>
                        <a:lnTo>
                          <a:pt x="32" y="88"/>
                        </a:lnTo>
                        <a:lnTo>
                          <a:pt x="8" y="104"/>
                        </a:lnTo>
                        <a:lnTo>
                          <a:pt x="0" y="80"/>
                        </a:lnTo>
                        <a:lnTo>
                          <a:pt x="8"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74" name="Freeform 283"/>
                  <p:cNvSpPr>
                    <a:spLocks/>
                  </p:cNvSpPr>
                  <p:nvPr/>
                </p:nvSpPr>
                <p:spPr bwMode="auto">
                  <a:xfrm>
                    <a:off x="700" y="2520"/>
                    <a:ext cx="80" cy="96"/>
                  </a:xfrm>
                  <a:custGeom>
                    <a:avLst/>
                    <a:gdLst>
                      <a:gd name="T0" fmla="*/ 64 w 80"/>
                      <a:gd name="T1" fmla="*/ 0 h 96"/>
                      <a:gd name="T2" fmla="*/ 80 w 80"/>
                      <a:gd name="T3" fmla="*/ 16 h 96"/>
                      <a:gd name="T4" fmla="*/ 64 w 80"/>
                      <a:gd name="T5" fmla="*/ 56 h 96"/>
                      <a:gd name="T6" fmla="*/ 64 w 80"/>
                      <a:gd name="T7" fmla="*/ 56 h 96"/>
                      <a:gd name="T8" fmla="*/ 40 w 80"/>
                      <a:gd name="T9" fmla="*/ 88 h 96"/>
                      <a:gd name="T10" fmla="*/ 8 w 80"/>
                      <a:gd name="T11" fmla="*/ 96 h 96"/>
                      <a:gd name="T12" fmla="*/ 8 w 80"/>
                      <a:gd name="T13" fmla="*/ 96 h 96"/>
                      <a:gd name="T14" fmla="*/ 0 w 80"/>
                      <a:gd name="T15" fmla="*/ 80 h 96"/>
                      <a:gd name="T16" fmla="*/ 16 w 80"/>
                      <a:gd name="T17" fmla="*/ 40 h 96"/>
                      <a:gd name="T18" fmla="*/ 16 w 80"/>
                      <a:gd name="T19" fmla="*/ 40 h 96"/>
                      <a:gd name="T20" fmla="*/ 40 w 80"/>
                      <a:gd name="T21" fmla="*/ 8 h 96"/>
                      <a:gd name="T22" fmla="*/ 64 w 80"/>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0"/>
                      <a:gd name="T37" fmla="*/ 0 h 96"/>
                      <a:gd name="T38" fmla="*/ 80 w 80"/>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0" h="96">
                        <a:moveTo>
                          <a:pt x="64" y="0"/>
                        </a:moveTo>
                        <a:lnTo>
                          <a:pt x="80" y="16"/>
                        </a:lnTo>
                        <a:lnTo>
                          <a:pt x="64" y="56"/>
                        </a:lnTo>
                        <a:lnTo>
                          <a:pt x="40" y="88"/>
                        </a:lnTo>
                        <a:lnTo>
                          <a:pt x="8" y="96"/>
                        </a:lnTo>
                        <a:lnTo>
                          <a:pt x="0" y="80"/>
                        </a:lnTo>
                        <a:lnTo>
                          <a:pt x="16"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7240" name="Freeform 284"/>
                <p:cNvSpPr>
                  <a:spLocks/>
                </p:cNvSpPr>
                <p:nvPr/>
              </p:nvSpPr>
              <p:spPr bwMode="auto">
                <a:xfrm>
                  <a:off x="572" y="1295"/>
                  <a:ext cx="472" cy="334"/>
                </a:xfrm>
                <a:custGeom>
                  <a:avLst/>
                  <a:gdLst>
                    <a:gd name="T0" fmla="*/ 1 w 672"/>
                    <a:gd name="T1" fmla="*/ 2 h 424"/>
                    <a:gd name="T2" fmla="*/ 1 w 672"/>
                    <a:gd name="T3" fmla="*/ 2 h 424"/>
                    <a:gd name="T4" fmla="*/ 1 w 672"/>
                    <a:gd name="T5" fmla="*/ 2 h 424"/>
                    <a:gd name="T6" fmla="*/ 1 w 672"/>
                    <a:gd name="T7" fmla="*/ 2 h 424"/>
                    <a:gd name="T8" fmla="*/ 1 w 672"/>
                    <a:gd name="T9" fmla="*/ 2 h 424"/>
                    <a:gd name="T10" fmla="*/ 1 w 672"/>
                    <a:gd name="T11" fmla="*/ 2 h 424"/>
                    <a:gd name="T12" fmla="*/ 1 w 672"/>
                    <a:gd name="T13" fmla="*/ 2 h 424"/>
                    <a:gd name="T14" fmla="*/ 1 w 672"/>
                    <a:gd name="T15" fmla="*/ 2 h 424"/>
                    <a:gd name="T16" fmla="*/ 1 w 672"/>
                    <a:gd name="T17" fmla="*/ 2 h 424"/>
                    <a:gd name="T18" fmla="*/ 1 w 672"/>
                    <a:gd name="T19" fmla="*/ 2 h 424"/>
                    <a:gd name="T20" fmla="*/ 1 w 672"/>
                    <a:gd name="T21" fmla="*/ 2 h 424"/>
                    <a:gd name="T22" fmla="*/ 1 w 672"/>
                    <a:gd name="T23" fmla="*/ 2 h 424"/>
                    <a:gd name="T24" fmla="*/ 1 w 672"/>
                    <a:gd name="T25" fmla="*/ 2 h 424"/>
                    <a:gd name="T26" fmla="*/ 0 w 672"/>
                    <a:gd name="T27" fmla="*/ 2 h 424"/>
                    <a:gd name="T28" fmla="*/ 0 w 672"/>
                    <a:gd name="T29" fmla="*/ 2 h 424"/>
                    <a:gd name="T30" fmla="*/ 1 w 672"/>
                    <a:gd name="T31" fmla="*/ 2 h 424"/>
                    <a:gd name="T32" fmla="*/ 1 w 672"/>
                    <a:gd name="T33" fmla="*/ 2 h 424"/>
                    <a:gd name="T34" fmla="*/ 1 w 672"/>
                    <a:gd name="T35" fmla="*/ 2 h 424"/>
                    <a:gd name="T36" fmla="*/ 1 w 672"/>
                    <a:gd name="T37" fmla="*/ 2 h 424"/>
                    <a:gd name="T38" fmla="*/ 1 w 672"/>
                    <a:gd name="T39" fmla="*/ 2 h 424"/>
                    <a:gd name="T40" fmla="*/ 1 w 672"/>
                    <a:gd name="T41" fmla="*/ 0 h 424"/>
                    <a:gd name="T42" fmla="*/ 1 w 672"/>
                    <a:gd name="T43" fmla="*/ 0 h 424"/>
                    <a:gd name="T44" fmla="*/ 1 w 672"/>
                    <a:gd name="T45" fmla="*/ 2 h 424"/>
                    <a:gd name="T46" fmla="*/ 1 w 672"/>
                    <a:gd name="T47" fmla="*/ 2 h 424"/>
                    <a:gd name="T48" fmla="*/ 1 w 672"/>
                    <a:gd name="T49" fmla="*/ 2 h 424"/>
                    <a:gd name="T50" fmla="*/ 1 w 672"/>
                    <a:gd name="T51" fmla="*/ 2 h 424"/>
                    <a:gd name="T52" fmla="*/ 1 w 672"/>
                    <a:gd name="T53" fmla="*/ 2 h 424"/>
                    <a:gd name="T54" fmla="*/ 1 w 672"/>
                    <a:gd name="T55" fmla="*/ 2 h 42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2"/>
                    <a:gd name="T85" fmla="*/ 0 h 424"/>
                    <a:gd name="T86" fmla="*/ 672 w 672"/>
                    <a:gd name="T87" fmla="*/ 424 h 42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2" h="424">
                      <a:moveTo>
                        <a:pt x="672" y="216"/>
                      </a:moveTo>
                      <a:lnTo>
                        <a:pt x="664" y="256"/>
                      </a:lnTo>
                      <a:lnTo>
                        <a:pt x="648" y="296"/>
                      </a:lnTo>
                      <a:lnTo>
                        <a:pt x="616" y="328"/>
                      </a:lnTo>
                      <a:lnTo>
                        <a:pt x="576" y="360"/>
                      </a:lnTo>
                      <a:lnTo>
                        <a:pt x="464" y="408"/>
                      </a:lnTo>
                      <a:lnTo>
                        <a:pt x="336" y="424"/>
                      </a:lnTo>
                      <a:lnTo>
                        <a:pt x="208" y="408"/>
                      </a:lnTo>
                      <a:lnTo>
                        <a:pt x="96" y="360"/>
                      </a:lnTo>
                      <a:lnTo>
                        <a:pt x="56" y="328"/>
                      </a:lnTo>
                      <a:lnTo>
                        <a:pt x="24" y="296"/>
                      </a:lnTo>
                      <a:lnTo>
                        <a:pt x="8" y="256"/>
                      </a:lnTo>
                      <a:lnTo>
                        <a:pt x="0" y="216"/>
                      </a:lnTo>
                      <a:lnTo>
                        <a:pt x="8" y="168"/>
                      </a:lnTo>
                      <a:lnTo>
                        <a:pt x="24" y="128"/>
                      </a:lnTo>
                      <a:lnTo>
                        <a:pt x="56" y="96"/>
                      </a:lnTo>
                      <a:lnTo>
                        <a:pt x="96" y="64"/>
                      </a:lnTo>
                      <a:lnTo>
                        <a:pt x="208" y="16"/>
                      </a:lnTo>
                      <a:lnTo>
                        <a:pt x="336" y="0"/>
                      </a:lnTo>
                      <a:lnTo>
                        <a:pt x="464" y="16"/>
                      </a:lnTo>
                      <a:lnTo>
                        <a:pt x="576" y="64"/>
                      </a:lnTo>
                      <a:lnTo>
                        <a:pt x="616" y="96"/>
                      </a:lnTo>
                      <a:lnTo>
                        <a:pt x="648" y="128"/>
                      </a:lnTo>
                      <a:lnTo>
                        <a:pt x="664" y="168"/>
                      </a:lnTo>
                      <a:lnTo>
                        <a:pt x="672" y="216"/>
                      </a:lnTo>
                      <a:close/>
                    </a:path>
                  </a:pathLst>
                </a:custGeom>
                <a:gradFill rotWithShape="0">
                  <a:gsLst>
                    <a:gs pos="0">
                      <a:srgbClr val="B3B3B3"/>
                    </a:gs>
                    <a:gs pos="100000">
                      <a:srgbClr val="808080"/>
                    </a:gs>
                  </a:gsLst>
                  <a:path path="rect">
                    <a:fillToRect l="50000" t="50000" r="50000" b="50000"/>
                  </a:path>
                </a:gradFill>
                <a:ln w="3175">
                  <a:solidFill>
                    <a:srgbClr val="808080"/>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6885" name="Group 285"/>
                <p:cNvGrpSpPr>
                  <a:grpSpLocks/>
                </p:cNvGrpSpPr>
                <p:nvPr/>
              </p:nvGrpSpPr>
              <p:grpSpPr bwMode="auto">
                <a:xfrm>
                  <a:off x="632" y="1338"/>
                  <a:ext cx="352" cy="248"/>
                  <a:chOff x="636" y="2320"/>
                  <a:chExt cx="352" cy="248"/>
                </a:xfrm>
              </p:grpSpPr>
              <p:sp>
                <p:nvSpPr>
                  <p:cNvPr id="37242" name="Freeform 286"/>
                  <p:cNvSpPr>
                    <a:spLocks/>
                  </p:cNvSpPr>
                  <p:nvPr/>
                </p:nvSpPr>
                <p:spPr bwMode="auto">
                  <a:xfrm>
                    <a:off x="788" y="2424"/>
                    <a:ext cx="32" cy="16"/>
                  </a:xfrm>
                  <a:custGeom>
                    <a:avLst/>
                    <a:gdLst>
                      <a:gd name="T0" fmla="*/ 32 w 32"/>
                      <a:gd name="T1" fmla="*/ 8 h 16"/>
                      <a:gd name="T2" fmla="*/ 32 w 32"/>
                      <a:gd name="T3" fmla="*/ 16 h 16"/>
                      <a:gd name="T4" fmla="*/ 16 w 32"/>
                      <a:gd name="T5" fmla="*/ 16 h 16"/>
                      <a:gd name="T6" fmla="*/ 16 w 32"/>
                      <a:gd name="T7" fmla="*/ 16 h 16"/>
                      <a:gd name="T8" fmla="*/ 8 w 32"/>
                      <a:gd name="T9" fmla="*/ 16 h 16"/>
                      <a:gd name="T10" fmla="*/ 0 w 32"/>
                      <a:gd name="T11" fmla="*/ 8 h 16"/>
                      <a:gd name="T12" fmla="*/ 0 w 32"/>
                      <a:gd name="T13" fmla="*/ 8 h 16"/>
                      <a:gd name="T14" fmla="*/ 8 w 32"/>
                      <a:gd name="T15" fmla="*/ 0 h 16"/>
                      <a:gd name="T16" fmla="*/ 16 w 32"/>
                      <a:gd name="T17" fmla="*/ 0 h 16"/>
                      <a:gd name="T18" fmla="*/ 16 w 32"/>
                      <a:gd name="T19" fmla="*/ 0 h 16"/>
                      <a:gd name="T20" fmla="*/ 32 w 32"/>
                      <a:gd name="T21" fmla="*/ 0 h 16"/>
                      <a:gd name="T22" fmla="*/ 32 w 32"/>
                      <a:gd name="T23" fmla="*/ 8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16"/>
                      <a:gd name="T38" fmla="*/ 32 w 32"/>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16">
                        <a:moveTo>
                          <a:pt x="32" y="8"/>
                        </a:moveTo>
                        <a:lnTo>
                          <a:pt x="32" y="16"/>
                        </a:lnTo>
                        <a:lnTo>
                          <a:pt x="16" y="16"/>
                        </a:lnTo>
                        <a:lnTo>
                          <a:pt x="8" y="16"/>
                        </a:lnTo>
                        <a:lnTo>
                          <a:pt x="0" y="8"/>
                        </a:lnTo>
                        <a:lnTo>
                          <a:pt x="8" y="0"/>
                        </a:lnTo>
                        <a:lnTo>
                          <a:pt x="16" y="0"/>
                        </a:lnTo>
                        <a:lnTo>
                          <a:pt x="32" y="0"/>
                        </a:lnTo>
                        <a:lnTo>
                          <a:pt x="32"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43" name="Freeform 287"/>
                  <p:cNvSpPr>
                    <a:spLocks/>
                  </p:cNvSpPr>
                  <p:nvPr/>
                </p:nvSpPr>
                <p:spPr bwMode="auto">
                  <a:xfrm>
                    <a:off x="924" y="2416"/>
                    <a:ext cx="64" cy="24"/>
                  </a:xfrm>
                  <a:custGeom>
                    <a:avLst/>
                    <a:gdLst>
                      <a:gd name="T0" fmla="*/ 64 w 64"/>
                      <a:gd name="T1" fmla="*/ 16 h 24"/>
                      <a:gd name="T2" fmla="*/ 56 w 64"/>
                      <a:gd name="T3" fmla="*/ 24 h 24"/>
                      <a:gd name="T4" fmla="*/ 32 w 64"/>
                      <a:gd name="T5" fmla="*/ 24 h 24"/>
                      <a:gd name="T6" fmla="*/ 32 w 64"/>
                      <a:gd name="T7" fmla="*/ 24 h 24"/>
                      <a:gd name="T8" fmla="*/ 16 w 64"/>
                      <a:gd name="T9" fmla="*/ 24 h 24"/>
                      <a:gd name="T10" fmla="*/ 0 w 64"/>
                      <a:gd name="T11" fmla="*/ 16 h 24"/>
                      <a:gd name="T12" fmla="*/ 0 w 64"/>
                      <a:gd name="T13" fmla="*/ 16 h 24"/>
                      <a:gd name="T14" fmla="*/ 16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16" y="24"/>
                        </a:lnTo>
                        <a:lnTo>
                          <a:pt x="0" y="16"/>
                        </a:lnTo>
                        <a:lnTo>
                          <a:pt x="16"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44" name="Freeform 288"/>
                  <p:cNvSpPr>
                    <a:spLocks/>
                  </p:cNvSpPr>
                  <p:nvPr/>
                </p:nvSpPr>
                <p:spPr bwMode="auto">
                  <a:xfrm>
                    <a:off x="908" y="2512"/>
                    <a:ext cx="40" cy="32"/>
                  </a:xfrm>
                  <a:custGeom>
                    <a:avLst/>
                    <a:gdLst>
                      <a:gd name="T0" fmla="*/ 40 w 40"/>
                      <a:gd name="T1" fmla="*/ 32 h 32"/>
                      <a:gd name="T2" fmla="*/ 24 w 40"/>
                      <a:gd name="T3" fmla="*/ 32 h 32"/>
                      <a:gd name="T4" fmla="*/ 8 w 40"/>
                      <a:gd name="T5" fmla="*/ 24 h 32"/>
                      <a:gd name="T6" fmla="*/ 8 w 40"/>
                      <a:gd name="T7" fmla="*/ 24 h 32"/>
                      <a:gd name="T8" fmla="*/ 0 w 40"/>
                      <a:gd name="T9" fmla="*/ 8 h 32"/>
                      <a:gd name="T10" fmla="*/ 0 w 40"/>
                      <a:gd name="T11" fmla="*/ 0 h 32"/>
                      <a:gd name="T12" fmla="*/ 0 w 40"/>
                      <a:gd name="T13" fmla="*/ 0 h 32"/>
                      <a:gd name="T14" fmla="*/ 16 w 40"/>
                      <a:gd name="T15" fmla="*/ 0 h 32"/>
                      <a:gd name="T16" fmla="*/ 32 w 40"/>
                      <a:gd name="T17" fmla="*/ 8 h 32"/>
                      <a:gd name="T18" fmla="*/ 32 w 40"/>
                      <a:gd name="T19" fmla="*/ 8 h 32"/>
                      <a:gd name="T20" fmla="*/ 40 w 40"/>
                      <a:gd name="T21" fmla="*/ 24 h 32"/>
                      <a:gd name="T22" fmla="*/ 40 w 40"/>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32"/>
                      <a:gd name="T38" fmla="*/ 40 w 40"/>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32">
                        <a:moveTo>
                          <a:pt x="40" y="32"/>
                        </a:moveTo>
                        <a:lnTo>
                          <a:pt x="24" y="32"/>
                        </a:lnTo>
                        <a:lnTo>
                          <a:pt x="8" y="24"/>
                        </a:lnTo>
                        <a:lnTo>
                          <a:pt x="0" y="8"/>
                        </a:lnTo>
                        <a:lnTo>
                          <a:pt x="0" y="0"/>
                        </a:lnTo>
                        <a:lnTo>
                          <a:pt x="16" y="0"/>
                        </a:lnTo>
                        <a:lnTo>
                          <a:pt x="32" y="8"/>
                        </a:lnTo>
                        <a:lnTo>
                          <a:pt x="40" y="24"/>
                        </a:lnTo>
                        <a:lnTo>
                          <a:pt x="4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45" name="Freeform 289"/>
                  <p:cNvSpPr>
                    <a:spLocks/>
                  </p:cNvSpPr>
                  <p:nvPr/>
                </p:nvSpPr>
                <p:spPr bwMode="auto">
                  <a:xfrm>
                    <a:off x="780" y="2328"/>
                    <a:ext cx="32" cy="48"/>
                  </a:xfrm>
                  <a:custGeom>
                    <a:avLst/>
                    <a:gdLst>
                      <a:gd name="T0" fmla="*/ 16 w 32"/>
                      <a:gd name="T1" fmla="*/ 48 h 48"/>
                      <a:gd name="T2" fmla="*/ 8 w 32"/>
                      <a:gd name="T3" fmla="*/ 48 h 48"/>
                      <a:gd name="T4" fmla="*/ 0 w 32"/>
                      <a:gd name="T5" fmla="*/ 24 h 48"/>
                      <a:gd name="T6" fmla="*/ 0 w 32"/>
                      <a:gd name="T7" fmla="*/ 24 h 48"/>
                      <a:gd name="T8" fmla="*/ 8 w 32"/>
                      <a:gd name="T9" fmla="*/ 8 h 48"/>
                      <a:gd name="T10" fmla="*/ 16 w 32"/>
                      <a:gd name="T11" fmla="*/ 0 h 48"/>
                      <a:gd name="T12" fmla="*/ 16 w 32"/>
                      <a:gd name="T13" fmla="*/ 0 h 48"/>
                      <a:gd name="T14" fmla="*/ 24 w 32"/>
                      <a:gd name="T15" fmla="*/ 8 h 48"/>
                      <a:gd name="T16" fmla="*/ 32 w 32"/>
                      <a:gd name="T17" fmla="*/ 24 h 48"/>
                      <a:gd name="T18" fmla="*/ 32 w 32"/>
                      <a:gd name="T19" fmla="*/ 24 h 48"/>
                      <a:gd name="T20" fmla="*/ 24 w 32"/>
                      <a:gd name="T21" fmla="*/ 48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8"/>
                        </a:lnTo>
                        <a:lnTo>
                          <a:pt x="0" y="24"/>
                        </a:lnTo>
                        <a:lnTo>
                          <a:pt x="8" y="8"/>
                        </a:lnTo>
                        <a:lnTo>
                          <a:pt x="16" y="0"/>
                        </a:lnTo>
                        <a:lnTo>
                          <a:pt x="24" y="8"/>
                        </a:lnTo>
                        <a:lnTo>
                          <a:pt x="32" y="24"/>
                        </a:lnTo>
                        <a:lnTo>
                          <a:pt x="24" y="48"/>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46" name="Freeform 290"/>
                  <p:cNvSpPr>
                    <a:spLocks/>
                  </p:cNvSpPr>
                  <p:nvPr/>
                </p:nvSpPr>
                <p:spPr bwMode="auto">
                  <a:xfrm>
                    <a:off x="676" y="2432"/>
                    <a:ext cx="64" cy="24"/>
                  </a:xfrm>
                  <a:custGeom>
                    <a:avLst/>
                    <a:gdLst>
                      <a:gd name="T0" fmla="*/ 64 w 64"/>
                      <a:gd name="T1" fmla="*/ 16 h 24"/>
                      <a:gd name="T2" fmla="*/ 56 w 64"/>
                      <a:gd name="T3" fmla="*/ 24 h 24"/>
                      <a:gd name="T4" fmla="*/ 32 w 64"/>
                      <a:gd name="T5" fmla="*/ 24 h 24"/>
                      <a:gd name="T6" fmla="*/ 32 w 64"/>
                      <a:gd name="T7" fmla="*/ 24 h 24"/>
                      <a:gd name="T8" fmla="*/ 8 w 64"/>
                      <a:gd name="T9" fmla="*/ 24 h 24"/>
                      <a:gd name="T10" fmla="*/ 0 w 64"/>
                      <a:gd name="T11" fmla="*/ 16 h 24"/>
                      <a:gd name="T12" fmla="*/ 0 w 64"/>
                      <a:gd name="T13" fmla="*/ 16 h 24"/>
                      <a:gd name="T14" fmla="*/ 8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8" y="24"/>
                        </a:lnTo>
                        <a:lnTo>
                          <a:pt x="0" y="16"/>
                        </a:lnTo>
                        <a:lnTo>
                          <a:pt x="8"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47" name="Freeform 291"/>
                  <p:cNvSpPr>
                    <a:spLocks/>
                  </p:cNvSpPr>
                  <p:nvPr/>
                </p:nvSpPr>
                <p:spPr bwMode="auto">
                  <a:xfrm>
                    <a:off x="788" y="2520"/>
                    <a:ext cx="32" cy="48"/>
                  </a:xfrm>
                  <a:custGeom>
                    <a:avLst/>
                    <a:gdLst>
                      <a:gd name="T0" fmla="*/ 16 w 32"/>
                      <a:gd name="T1" fmla="*/ 48 h 48"/>
                      <a:gd name="T2" fmla="*/ 8 w 32"/>
                      <a:gd name="T3" fmla="*/ 40 h 48"/>
                      <a:gd name="T4" fmla="*/ 0 w 32"/>
                      <a:gd name="T5" fmla="*/ 24 h 48"/>
                      <a:gd name="T6" fmla="*/ 0 w 32"/>
                      <a:gd name="T7" fmla="*/ 24 h 48"/>
                      <a:gd name="T8" fmla="*/ 8 w 32"/>
                      <a:gd name="T9" fmla="*/ 8 h 48"/>
                      <a:gd name="T10" fmla="*/ 16 w 32"/>
                      <a:gd name="T11" fmla="*/ 0 h 48"/>
                      <a:gd name="T12" fmla="*/ 16 w 32"/>
                      <a:gd name="T13" fmla="*/ 0 h 48"/>
                      <a:gd name="T14" fmla="*/ 32 w 32"/>
                      <a:gd name="T15" fmla="*/ 8 h 48"/>
                      <a:gd name="T16" fmla="*/ 32 w 32"/>
                      <a:gd name="T17" fmla="*/ 24 h 48"/>
                      <a:gd name="T18" fmla="*/ 32 w 32"/>
                      <a:gd name="T19" fmla="*/ 24 h 48"/>
                      <a:gd name="T20" fmla="*/ 32 w 32"/>
                      <a:gd name="T21" fmla="*/ 40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0"/>
                        </a:lnTo>
                        <a:lnTo>
                          <a:pt x="0" y="24"/>
                        </a:lnTo>
                        <a:lnTo>
                          <a:pt x="8" y="8"/>
                        </a:lnTo>
                        <a:lnTo>
                          <a:pt x="16" y="0"/>
                        </a:lnTo>
                        <a:lnTo>
                          <a:pt x="32" y="8"/>
                        </a:lnTo>
                        <a:lnTo>
                          <a:pt x="32" y="24"/>
                        </a:lnTo>
                        <a:lnTo>
                          <a:pt x="32" y="40"/>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48" name="Freeform 292"/>
                  <p:cNvSpPr>
                    <a:spLocks/>
                  </p:cNvSpPr>
                  <p:nvPr/>
                </p:nvSpPr>
                <p:spPr bwMode="auto">
                  <a:xfrm>
                    <a:off x="660" y="2352"/>
                    <a:ext cx="48" cy="40"/>
                  </a:xfrm>
                  <a:custGeom>
                    <a:avLst/>
                    <a:gdLst>
                      <a:gd name="T0" fmla="*/ 48 w 48"/>
                      <a:gd name="T1" fmla="*/ 32 h 40"/>
                      <a:gd name="T2" fmla="*/ 32 w 48"/>
                      <a:gd name="T3" fmla="*/ 40 h 40"/>
                      <a:gd name="T4" fmla="*/ 16 w 48"/>
                      <a:gd name="T5" fmla="*/ 24 h 40"/>
                      <a:gd name="T6" fmla="*/ 16 w 48"/>
                      <a:gd name="T7" fmla="*/ 24 h 40"/>
                      <a:gd name="T8" fmla="*/ 0 w 48"/>
                      <a:gd name="T9" fmla="*/ 16 h 40"/>
                      <a:gd name="T10" fmla="*/ 0 w 48"/>
                      <a:gd name="T11" fmla="*/ 0 h 40"/>
                      <a:gd name="T12" fmla="*/ 0 w 48"/>
                      <a:gd name="T13" fmla="*/ 0 h 40"/>
                      <a:gd name="T14" fmla="*/ 16 w 48"/>
                      <a:gd name="T15" fmla="*/ 0 h 40"/>
                      <a:gd name="T16" fmla="*/ 32 w 48"/>
                      <a:gd name="T17" fmla="*/ 8 h 40"/>
                      <a:gd name="T18" fmla="*/ 32 w 48"/>
                      <a:gd name="T19" fmla="*/ 8 h 40"/>
                      <a:gd name="T20" fmla="*/ 48 w 48"/>
                      <a:gd name="T21" fmla="*/ 24 h 40"/>
                      <a:gd name="T22" fmla="*/ 48 w 48"/>
                      <a:gd name="T23" fmla="*/ 32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48" y="32"/>
                        </a:moveTo>
                        <a:lnTo>
                          <a:pt x="32" y="40"/>
                        </a:lnTo>
                        <a:lnTo>
                          <a:pt x="16" y="24"/>
                        </a:lnTo>
                        <a:lnTo>
                          <a:pt x="0" y="16"/>
                        </a:lnTo>
                        <a:lnTo>
                          <a:pt x="0" y="0"/>
                        </a:lnTo>
                        <a:lnTo>
                          <a:pt x="16" y="0"/>
                        </a:lnTo>
                        <a:lnTo>
                          <a:pt x="32" y="8"/>
                        </a:lnTo>
                        <a:lnTo>
                          <a:pt x="48" y="24"/>
                        </a:lnTo>
                        <a:lnTo>
                          <a:pt x="48"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49" name="Freeform 293"/>
                  <p:cNvSpPr>
                    <a:spLocks/>
                  </p:cNvSpPr>
                  <p:nvPr/>
                </p:nvSpPr>
                <p:spPr bwMode="auto">
                  <a:xfrm>
                    <a:off x="892" y="2344"/>
                    <a:ext cx="48" cy="32"/>
                  </a:xfrm>
                  <a:custGeom>
                    <a:avLst/>
                    <a:gdLst>
                      <a:gd name="T0" fmla="*/ 0 w 48"/>
                      <a:gd name="T1" fmla="*/ 32 h 32"/>
                      <a:gd name="T2" fmla="*/ 0 w 48"/>
                      <a:gd name="T3" fmla="*/ 24 h 32"/>
                      <a:gd name="T4" fmla="*/ 8 w 48"/>
                      <a:gd name="T5" fmla="*/ 8 h 32"/>
                      <a:gd name="T6" fmla="*/ 8 w 48"/>
                      <a:gd name="T7" fmla="*/ 8 h 32"/>
                      <a:gd name="T8" fmla="*/ 32 w 48"/>
                      <a:gd name="T9" fmla="*/ 0 h 32"/>
                      <a:gd name="T10" fmla="*/ 48 w 48"/>
                      <a:gd name="T11" fmla="*/ 0 h 32"/>
                      <a:gd name="T12" fmla="*/ 48 w 48"/>
                      <a:gd name="T13" fmla="*/ 0 h 32"/>
                      <a:gd name="T14" fmla="*/ 48 w 48"/>
                      <a:gd name="T15" fmla="*/ 8 h 32"/>
                      <a:gd name="T16" fmla="*/ 32 w 48"/>
                      <a:gd name="T17" fmla="*/ 24 h 32"/>
                      <a:gd name="T18" fmla="*/ 32 w 48"/>
                      <a:gd name="T19" fmla="*/ 24 h 32"/>
                      <a:gd name="T20" fmla="*/ 16 w 48"/>
                      <a:gd name="T21" fmla="*/ 32 h 32"/>
                      <a:gd name="T22" fmla="*/ 0 w 48"/>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32"/>
                      <a:gd name="T38" fmla="*/ 48 w 48"/>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32">
                        <a:moveTo>
                          <a:pt x="0" y="32"/>
                        </a:moveTo>
                        <a:lnTo>
                          <a:pt x="0" y="24"/>
                        </a:lnTo>
                        <a:lnTo>
                          <a:pt x="8" y="8"/>
                        </a:lnTo>
                        <a:lnTo>
                          <a:pt x="32" y="0"/>
                        </a:lnTo>
                        <a:lnTo>
                          <a:pt x="48" y="0"/>
                        </a:lnTo>
                        <a:lnTo>
                          <a:pt x="48" y="8"/>
                        </a:lnTo>
                        <a:lnTo>
                          <a:pt x="32" y="24"/>
                        </a:lnTo>
                        <a:lnTo>
                          <a:pt x="16" y="32"/>
                        </a:lnTo>
                        <a:lnTo>
                          <a:pt x="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50" name="Freeform 294"/>
                  <p:cNvSpPr>
                    <a:spLocks/>
                  </p:cNvSpPr>
                  <p:nvPr/>
                </p:nvSpPr>
                <p:spPr bwMode="auto">
                  <a:xfrm>
                    <a:off x="876" y="2400"/>
                    <a:ext cx="48" cy="24"/>
                  </a:xfrm>
                  <a:custGeom>
                    <a:avLst/>
                    <a:gdLst>
                      <a:gd name="T0" fmla="*/ 0 w 48"/>
                      <a:gd name="T1" fmla="*/ 24 h 24"/>
                      <a:gd name="T2" fmla="*/ 0 w 48"/>
                      <a:gd name="T3" fmla="*/ 8 h 24"/>
                      <a:gd name="T4" fmla="*/ 16 w 48"/>
                      <a:gd name="T5" fmla="*/ 0 h 24"/>
                      <a:gd name="T6" fmla="*/ 16 w 48"/>
                      <a:gd name="T7" fmla="*/ 0 h 24"/>
                      <a:gd name="T8" fmla="*/ 32 w 48"/>
                      <a:gd name="T9" fmla="*/ 0 h 24"/>
                      <a:gd name="T10" fmla="*/ 48 w 48"/>
                      <a:gd name="T11" fmla="*/ 8 h 24"/>
                      <a:gd name="T12" fmla="*/ 48 w 48"/>
                      <a:gd name="T13" fmla="*/ 8 h 24"/>
                      <a:gd name="T14" fmla="*/ 48 w 48"/>
                      <a:gd name="T15" fmla="*/ 16 h 24"/>
                      <a:gd name="T16" fmla="*/ 32 w 48"/>
                      <a:gd name="T17" fmla="*/ 24 h 24"/>
                      <a:gd name="T18" fmla="*/ 32 w 48"/>
                      <a:gd name="T19" fmla="*/ 24 h 24"/>
                      <a:gd name="T20" fmla="*/ 8 w 48"/>
                      <a:gd name="T21" fmla="*/ 24 h 24"/>
                      <a:gd name="T22" fmla="*/ 0 w 48"/>
                      <a:gd name="T23" fmla="*/ 24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24"/>
                        </a:moveTo>
                        <a:lnTo>
                          <a:pt x="0" y="8"/>
                        </a:lnTo>
                        <a:lnTo>
                          <a:pt x="16" y="0"/>
                        </a:lnTo>
                        <a:lnTo>
                          <a:pt x="32" y="0"/>
                        </a:lnTo>
                        <a:lnTo>
                          <a:pt x="48" y="8"/>
                        </a:lnTo>
                        <a:lnTo>
                          <a:pt x="48" y="16"/>
                        </a:lnTo>
                        <a:lnTo>
                          <a:pt x="32" y="24"/>
                        </a:lnTo>
                        <a:lnTo>
                          <a:pt x="8" y="24"/>
                        </a:lnTo>
                        <a:lnTo>
                          <a:pt x="0"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51" name="Freeform 295"/>
                  <p:cNvSpPr>
                    <a:spLocks/>
                  </p:cNvSpPr>
                  <p:nvPr/>
                </p:nvSpPr>
                <p:spPr bwMode="auto">
                  <a:xfrm>
                    <a:off x="660" y="2480"/>
                    <a:ext cx="48" cy="24"/>
                  </a:xfrm>
                  <a:custGeom>
                    <a:avLst/>
                    <a:gdLst>
                      <a:gd name="T0" fmla="*/ 0 w 48"/>
                      <a:gd name="T1" fmla="*/ 16 h 24"/>
                      <a:gd name="T2" fmla="*/ 0 w 48"/>
                      <a:gd name="T3" fmla="*/ 8 h 24"/>
                      <a:gd name="T4" fmla="*/ 16 w 48"/>
                      <a:gd name="T5" fmla="*/ 0 h 24"/>
                      <a:gd name="T6" fmla="*/ 16 w 48"/>
                      <a:gd name="T7" fmla="*/ 0 h 24"/>
                      <a:gd name="T8" fmla="*/ 40 w 48"/>
                      <a:gd name="T9" fmla="*/ 0 h 24"/>
                      <a:gd name="T10" fmla="*/ 48 w 48"/>
                      <a:gd name="T11" fmla="*/ 0 h 24"/>
                      <a:gd name="T12" fmla="*/ 48 w 48"/>
                      <a:gd name="T13" fmla="*/ 0 h 24"/>
                      <a:gd name="T14" fmla="*/ 48 w 48"/>
                      <a:gd name="T15" fmla="*/ 16 h 24"/>
                      <a:gd name="T16" fmla="*/ 32 w 48"/>
                      <a:gd name="T17" fmla="*/ 24 h 24"/>
                      <a:gd name="T18" fmla="*/ 32 w 48"/>
                      <a:gd name="T19" fmla="*/ 24 h 24"/>
                      <a:gd name="T20" fmla="*/ 8 w 48"/>
                      <a:gd name="T21" fmla="*/ 24 h 24"/>
                      <a:gd name="T22" fmla="*/ 0 w 48"/>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16"/>
                        </a:moveTo>
                        <a:lnTo>
                          <a:pt x="0" y="8"/>
                        </a:lnTo>
                        <a:lnTo>
                          <a:pt x="16" y="0"/>
                        </a:lnTo>
                        <a:lnTo>
                          <a:pt x="40" y="0"/>
                        </a:lnTo>
                        <a:lnTo>
                          <a:pt x="48" y="0"/>
                        </a:lnTo>
                        <a:lnTo>
                          <a:pt x="48" y="16"/>
                        </a:lnTo>
                        <a:lnTo>
                          <a:pt x="32" y="24"/>
                        </a:lnTo>
                        <a:lnTo>
                          <a:pt x="8" y="24"/>
                        </a:lnTo>
                        <a:lnTo>
                          <a:pt x="0"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52" name="Freeform 296"/>
                  <p:cNvSpPr>
                    <a:spLocks/>
                  </p:cNvSpPr>
                  <p:nvPr/>
                </p:nvSpPr>
                <p:spPr bwMode="auto">
                  <a:xfrm>
                    <a:off x="732" y="2456"/>
                    <a:ext cx="48" cy="40"/>
                  </a:xfrm>
                  <a:custGeom>
                    <a:avLst/>
                    <a:gdLst>
                      <a:gd name="T0" fmla="*/ 8 w 48"/>
                      <a:gd name="T1" fmla="*/ 40 h 40"/>
                      <a:gd name="T2" fmla="*/ 0 w 48"/>
                      <a:gd name="T3" fmla="*/ 24 h 40"/>
                      <a:gd name="T4" fmla="*/ 16 w 48"/>
                      <a:gd name="T5" fmla="*/ 16 h 40"/>
                      <a:gd name="T6" fmla="*/ 16 w 48"/>
                      <a:gd name="T7" fmla="*/ 16 h 40"/>
                      <a:gd name="T8" fmla="*/ 32 w 48"/>
                      <a:gd name="T9" fmla="*/ 0 h 40"/>
                      <a:gd name="T10" fmla="*/ 48 w 48"/>
                      <a:gd name="T11" fmla="*/ 8 h 40"/>
                      <a:gd name="T12" fmla="*/ 48 w 48"/>
                      <a:gd name="T13" fmla="*/ 8 h 40"/>
                      <a:gd name="T14" fmla="*/ 48 w 48"/>
                      <a:gd name="T15" fmla="*/ 16 h 40"/>
                      <a:gd name="T16" fmla="*/ 40 w 48"/>
                      <a:gd name="T17" fmla="*/ 32 h 40"/>
                      <a:gd name="T18" fmla="*/ 40 w 48"/>
                      <a:gd name="T19" fmla="*/ 32 h 40"/>
                      <a:gd name="T20" fmla="*/ 16 w 48"/>
                      <a:gd name="T21" fmla="*/ 40 h 40"/>
                      <a:gd name="T22" fmla="*/ 8 w 48"/>
                      <a:gd name="T23" fmla="*/ 4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8" y="40"/>
                        </a:moveTo>
                        <a:lnTo>
                          <a:pt x="0" y="24"/>
                        </a:lnTo>
                        <a:lnTo>
                          <a:pt x="16" y="16"/>
                        </a:lnTo>
                        <a:lnTo>
                          <a:pt x="32" y="0"/>
                        </a:lnTo>
                        <a:lnTo>
                          <a:pt x="48" y="8"/>
                        </a:lnTo>
                        <a:lnTo>
                          <a:pt x="48" y="16"/>
                        </a:lnTo>
                        <a:lnTo>
                          <a:pt x="40" y="32"/>
                        </a:lnTo>
                        <a:lnTo>
                          <a:pt x="16" y="40"/>
                        </a:lnTo>
                        <a:lnTo>
                          <a:pt x="8" y="4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53" name="Freeform 297"/>
                  <p:cNvSpPr>
                    <a:spLocks/>
                  </p:cNvSpPr>
                  <p:nvPr/>
                </p:nvSpPr>
                <p:spPr bwMode="auto">
                  <a:xfrm>
                    <a:off x="924" y="2472"/>
                    <a:ext cx="56" cy="32"/>
                  </a:xfrm>
                  <a:custGeom>
                    <a:avLst/>
                    <a:gdLst>
                      <a:gd name="T0" fmla="*/ 0 w 56"/>
                      <a:gd name="T1" fmla="*/ 8 h 32"/>
                      <a:gd name="T2" fmla="*/ 16 w 56"/>
                      <a:gd name="T3" fmla="*/ 0 h 32"/>
                      <a:gd name="T4" fmla="*/ 32 w 56"/>
                      <a:gd name="T5" fmla="*/ 8 h 32"/>
                      <a:gd name="T6" fmla="*/ 32 w 56"/>
                      <a:gd name="T7" fmla="*/ 8 h 32"/>
                      <a:gd name="T8" fmla="*/ 56 w 56"/>
                      <a:gd name="T9" fmla="*/ 16 h 32"/>
                      <a:gd name="T10" fmla="*/ 56 w 56"/>
                      <a:gd name="T11" fmla="*/ 24 h 32"/>
                      <a:gd name="T12" fmla="*/ 56 w 56"/>
                      <a:gd name="T13" fmla="*/ 24 h 32"/>
                      <a:gd name="T14" fmla="*/ 48 w 56"/>
                      <a:gd name="T15" fmla="*/ 32 h 32"/>
                      <a:gd name="T16" fmla="*/ 24 w 56"/>
                      <a:gd name="T17" fmla="*/ 24 h 32"/>
                      <a:gd name="T18" fmla="*/ 24 w 56"/>
                      <a:gd name="T19" fmla="*/ 24 h 32"/>
                      <a:gd name="T20" fmla="*/ 0 w 56"/>
                      <a:gd name="T21" fmla="*/ 16 h 32"/>
                      <a:gd name="T22" fmla="*/ 0 w 56"/>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6"/>
                      <a:gd name="T37" fmla="*/ 0 h 32"/>
                      <a:gd name="T38" fmla="*/ 56 w 56"/>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6" h="32">
                        <a:moveTo>
                          <a:pt x="0" y="8"/>
                        </a:moveTo>
                        <a:lnTo>
                          <a:pt x="16" y="0"/>
                        </a:lnTo>
                        <a:lnTo>
                          <a:pt x="32" y="8"/>
                        </a:lnTo>
                        <a:lnTo>
                          <a:pt x="56" y="16"/>
                        </a:lnTo>
                        <a:lnTo>
                          <a:pt x="56" y="24"/>
                        </a:lnTo>
                        <a:lnTo>
                          <a:pt x="48" y="32"/>
                        </a:lnTo>
                        <a:lnTo>
                          <a:pt x="24"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54" name="Freeform 298"/>
                  <p:cNvSpPr>
                    <a:spLocks/>
                  </p:cNvSpPr>
                  <p:nvPr/>
                </p:nvSpPr>
                <p:spPr bwMode="auto">
                  <a:xfrm>
                    <a:off x="636" y="2392"/>
                    <a:ext cx="64" cy="32"/>
                  </a:xfrm>
                  <a:custGeom>
                    <a:avLst/>
                    <a:gdLst>
                      <a:gd name="T0" fmla="*/ 0 w 64"/>
                      <a:gd name="T1" fmla="*/ 8 h 32"/>
                      <a:gd name="T2" fmla="*/ 16 w 64"/>
                      <a:gd name="T3" fmla="*/ 0 h 32"/>
                      <a:gd name="T4" fmla="*/ 40 w 64"/>
                      <a:gd name="T5" fmla="*/ 8 h 32"/>
                      <a:gd name="T6" fmla="*/ 40 w 64"/>
                      <a:gd name="T7" fmla="*/ 8 h 32"/>
                      <a:gd name="T8" fmla="*/ 56 w 64"/>
                      <a:gd name="T9" fmla="*/ 16 h 32"/>
                      <a:gd name="T10" fmla="*/ 64 w 64"/>
                      <a:gd name="T11" fmla="*/ 24 h 32"/>
                      <a:gd name="T12" fmla="*/ 64 w 64"/>
                      <a:gd name="T13" fmla="*/ 24 h 32"/>
                      <a:gd name="T14" fmla="*/ 48 w 64"/>
                      <a:gd name="T15" fmla="*/ 32 h 32"/>
                      <a:gd name="T16" fmla="*/ 24 w 64"/>
                      <a:gd name="T17" fmla="*/ 32 h 32"/>
                      <a:gd name="T18" fmla="*/ 24 w 64"/>
                      <a:gd name="T19" fmla="*/ 32 h 32"/>
                      <a:gd name="T20" fmla="*/ 8 w 64"/>
                      <a:gd name="T21" fmla="*/ 16 h 32"/>
                      <a:gd name="T22" fmla="*/ 0 w 64"/>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32"/>
                      <a:gd name="T38" fmla="*/ 64 w 64"/>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32">
                        <a:moveTo>
                          <a:pt x="0" y="8"/>
                        </a:moveTo>
                        <a:lnTo>
                          <a:pt x="16" y="0"/>
                        </a:lnTo>
                        <a:lnTo>
                          <a:pt x="40" y="8"/>
                        </a:lnTo>
                        <a:lnTo>
                          <a:pt x="56" y="16"/>
                        </a:lnTo>
                        <a:lnTo>
                          <a:pt x="64" y="24"/>
                        </a:lnTo>
                        <a:lnTo>
                          <a:pt x="48" y="32"/>
                        </a:lnTo>
                        <a:lnTo>
                          <a:pt x="24" y="32"/>
                        </a:lnTo>
                        <a:lnTo>
                          <a:pt x="8"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55" name="Freeform 299"/>
                  <p:cNvSpPr>
                    <a:spLocks/>
                  </p:cNvSpPr>
                  <p:nvPr/>
                </p:nvSpPr>
                <p:spPr bwMode="auto">
                  <a:xfrm>
                    <a:off x="716" y="2320"/>
                    <a:ext cx="40" cy="48"/>
                  </a:xfrm>
                  <a:custGeom>
                    <a:avLst/>
                    <a:gdLst>
                      <a:gd name="T0" fmla="*/ 8 w 40"/>
                      <a:gd name="T1" fmla="*/ 0 h 48"/>
                      <a:gd name="T2" fmla="*/ 24 w 40"/>
                      <a:gd name="T3" fmla="*/ 0 h 48"/>
                      <a:gd name="T4" fmla="*/ 32 w 40"/>
                      <a:gd name="T5" fmla="*/ 16 h 48"/>
                      <a:gd name="T6" fmla="*/ 32 w 40"/>
                      <a:gd name="T7" fmla="*/ 16 h 48"/>
                      <a:gd name="T8" fmla="*/ 40 w 40"/>
                      <a:gd name="T9" fmla="*/ 40 h 48"/>
                      <a:gd name="T10" fmla="*/ 32 w 40"/>
                      <a:gd name="T11" fmla="*/ 48 h 48"/>
                      <a:gd name="T12" fmla="*/ 32 w 40"/>
                      <a:gd name="T13" fmla="*/ 48 h 48"/>
                      <a:gd name="T14" fmla="*/ 16 w 40"/>
                      <a:gd name="T15" fmla="*/ 40 h 48"/>
                      <a:gd name="T16" fmla="*/ 8 w 40"/>
                      <a:gd name="T17" fmla="*/ 24 h 48"/>
                      <a:gd name="T18" fmla="*/ 8 w 40"/>
                      <a:gd name="T19" fmla="*/ 24 h 48"/>
                      <a:gd name="T20" fmla="*/ 0 w 40"/>
                      <a:gd name="T21" fmla="*/ 8 h 48"/>
                      <a:gd name="T22" fmla="*/ 8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8" y="0"/>
                        </a:moveTo>
                        <a:lnTo>
                          <a:pt x="24" y="0"/>
                        </a:lnTo>
                        <a:lnTo>
                          <a:pt x="32" y="16"/>
                        </a:lnTo>
                        <a:lnTo>
                          <a:pt x="40" y="40"/>
                        </a:lnTo>
                        <a:lnTo>
                          <a:pt x="32" y="48"/>
                        </a:lnTo>
                        <a:lnTo>
                          <a:pt x="16"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56" name="Freeform 300"/>
                  <p:cNvSpPr>
                    <a:spLocks/>
                  </p:cNvSpPr>
                  <p:nvPr/>
                </p:nvSpPr>
                <p:spPr bwMode="auto">
                  <a:xfrm>
                    <a:off x="820" y="2480"/>
                    <a:ext cx="40" cy="40"/>
                  </a:xfrm>
                  <a:custGeom>
                    <a:avLst/>
                    <a:gdLst>
                      <a:gd name="T0" fmla="*/ 8 w 40"/>
                      <a:gd name="T1" fmla="*/ 0 h 40"/>
                      <a:gd name="T2" fmla="*/ 24 w 40"/>
                      <a:gd name="T3" fmla="*/ 0 h 40"/>
                      <a:gd name="T4" fmla="*/ 40 w 40"/>
                      <a:gd name="T5" fmla="*/ 16 h 40"/>
                      <a:gd name="T6" fmla="*/ 40 w 40"/>
                      <a:gd name="T7" fmla="*/ 16 h 40"/>
                      <a:gd name="T8" fmla="*/ 40 w 40"/>
                      <a:gd name="T9" fmla="*/ 32 h 40"/>
                      <a:gd name="T10" fmla="*/ 32 w 40"/>
                      <a:gd name="T11" fmla="*/ 40 h 40"/>
                      <a:gd name="T12" fmla="*/ 32 w 40"/>
                      <a:gd name="T13" fmla="*/ 40 h 40"/>
                      <a:gd name="T14" fmla="*/ 24 w 40"/>
                      <a:gd name="T15" fmla="*/ 40 h 40"/>
                      <a:gd name="T16" fmla="*/ 8 w 40"/>
                      <a:gd name="T17" fmla="*/ 24 h 40"/>
                      <a:gd name="T18" fmla="*/ 8 w 40"/>
                      <a:gd name="T19" fmla="*/ 24 h 40"/>
                      <a:gd name="T20" fmla="*/ 0 w 40"/>
                      <a:gd name="T21" fmla="*/ 8 h 40"/>
                      <a:gd name="T22" fmla="*/ 8 w 40"/>
                      <a:gd name="T23" fmla="*/ 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0"/>
                      <a:gd name="T38" fmla="*/ 40 w 40"/>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0">
                        <a:moveTo>
                          <a:pt x="8" y="0"/>
                        </a:moveTo>
                        <a:lnTo>
                          <a:pt x="24" y="0"/>
                        </a:lnTo>
                        <a:lnTo>
                          <a:pt x="40" y="16"/>
                        </a:lnTo>
                        <a:lnTo>
                          <a:pt x="40" y="32"/>
                        </a:lnTo>
                        <a:lnTo>
                          <a:pt x="32" y="40"/>
                        </a:lnTo>
                        <a:lnTo>
                          <a:pt x="24"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57" name="Freeform 301"/>
                  <p:cNvSpPr>
                    <a:spLocks/>
                  </p:cNvSpPr>
                  <p:nvPr/>
                </p:nvSpPr>
                <p:spPr bwMode="auto">
                  <a:xfrm>
                    <a:off x="836" y="2320"/>
                    <a:ext cx="40" cy="48"/>
                  </a:xfrm>
                  <a:custGeom>
                    <a:avLst/>
                    <a:gdLst>
                      <a:gd name="T0" fmla="*/ 32 w 40"/>
                      <a:gd name="T1" fmla="*/ 0 h 48"/>
                      <a:gd name="T2" fmla="*/ 40 w 40"/>
                      <a:gd name="T3" fmla="*/ 8 h 48"/>
                      <a:gd name="T4" fmla="*/ 40 w 40"/>
                      <a:gd name="T5" fmla="*/ 24 h 48"/>
                      <a:gd name="T6" fmla="*/ 40 w 40"/>
                      <a:gd name="T7" fmla="*/ 24 h 48"/>
                      <a:gd name="T8" fmla="*/ 24 w 40"/>
                      <a:gd name="T9" fmla="*/ 40 h 48"/>
                      <a:gd name="T10" fmla="*/ 8 w 40"/>
                      <a:gd name="T11" fmla="*/ 48 h 48"/>
                      <a:gd name="T12" fmla="*/ 8 w 40"/>
                      <a:gd name="T13" fmla="*/ 48 h 48"/>
                      <a:gd name="T14" fmla="*/ 0 w 40"/>
                      <a:gd name="T15" fmla="*/ 32 h 48"/>
                      <a:gd name="T16" fmla="*/ 8 w 40"/>
                      <a:gd name="T17" fmla="*/ 16 h 48"/>
                      <a:gd name="T18" fmla="*/ 8 w 40"/>
                      <a:gd name="T19" fmla="*/ 16 h 48"/>
                      <a:gd name="T20" fmla="*/ 24 w 40"/>
                      <a:gd name="T21" fmla="*/ 0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40" y="24"/>
                        </a:lnTo>
                        <a:lnTo>
                          <a:pt x="24" y="40"/>
                        </a:lnTo>
                        <a:lnTo>
                          <a:pt x="8" y="48"/>
                        </a:lnTo>
                        <a:lnTo>
                          <a:pt x="0" y="32"/>
                        </a:lnTo>
                        <a:lnTo>
                          <a:pt x="8" y="16"/>
                        </a:lnTo>
                        <a:lnTo>
                          <a:pt x="24" y="0"/>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58" name="Freeform 302"/>
                  <p:cNvSpPr>
                    <a:spLocks/>
                  </p:cNvSpPr>
                  <p:nvPr/>
                </p:nvSpPr>
                <p:spPr bwMode="auto">
                  <a:xfrm>
                    <a:off x="732" y="2504"/>
                    <a:ext cx="40" cy="48"/>
                  </a:xfrm>
                  <a:custGeom>
                    <a:avLst/>
                    <a:gdLst>
                      <a:gd name="T0" fmla="*/ 32 w 40"/>
                      <a:gd name="T1" fmla="*/ 0 h 48"/>
                      <a:gd name="T2" fmla="*/ 40 w 40"/>
                      <a:gd name="T3" fmla="*/ 8 h 48"/>
                      <a:gd name="T4" fmla="*/ 32 w 40"/>
                      <a:gd name="T5" fmla="*/ 32 h 48"/>
                      <a:gd name="T6" fmla="*/ 32 w 40"/>
                      <a:gd name="T7" fmla="*/ 32 h 48"/>
                      <a:gd name="T8" fmla="*/ 24 w 40"/>
                      <a:gd name="T9" fmla="*/ 40 h 48"/>
                      <a:gd name="T10" fmla="*/ 8 w 40"/>
                      <a:gd name="T11" fmla="*/ 48 h 48"/>
                      <a:gd name="T12" fmla="*/ 8 w 40"/>
                      <a:gd name="T13" fmla="*/ 48 h 48"/>
                      <a:gd name="T14" fmla="*/ 0 w 40"/>
                      <a:gd name="T15" fmla="*/ 40 h 48"/>
                      <a:gd name="T16" fmla="*/ 8 w 40"/>
                      <a:gd name="T17" fmla="*/ 16 h 48"/>
                      <a:gd name="T18" fmla="*/ 8 w 40"/>
                      <a:gd name="T19" fmla="*/ 16 h 48"/>
                      <a:gd name="T20" fmla="*/ 16 w 40"/>
                      <a:gd name="T21" fmla="*/ 8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32" y="32"/>
                        </a:lnTo>
                        <a:lnTo>
                          <a:pt x="24" y="40"/>
                        </a:lnTo>
                        <a:lnTo>
                          <a:pt x="8" y="48"/>
                        </a:lnTo>
                        <a:lnTo>
                          <a:pt x="0" y="40"/>
                        </a:lnTo>
                        <a:lnTo>
                          <a:pt x="8" y="16"/>
                        </a:lnTo>
                        <a:lnTo>
                          <a:pt x="16" y="8"/>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36887" name="Group 303"/>
              <p:cNvGrpSpPr>
                <a:grpSpLocks/>
              </p:cNvGrpSpPr>
              <p:nvPr/>
            </p:nvGrpSpPr>
            <p:grpSpPr bwMode="auto">
              <a:xfrm rot="20911106" flipH="1">
                <a:off x="3504" y="2768"/>
                <a:ext cx="598" cy="112"/>
                <a:chOff x="290" y="1936"/>
                <a:chExt cx="598" cy="112"/>
              </a:xfrm>
            </p:grpSpPr>
            <p:sp>
              <p:nvSpPr>
                <p:cNvPr id="37230" name="Freeform 304"/>
                <p:cNvSpPr>
                  <a:spLocks/>
                </p:cNvSpPr>
                <p:nvPr/>
              </p:nvSpPr>
              <p:spPr bwMode="auto">
                <a:xfrm>
                  <a:off x="290" y="1968"/>
                  <a:ext cx="598" cy="36"/>
                </a:xfrm>
                <a:custGeom>
                  <a:avLst/>
                  <a:gdLst>
                    <a:gd name="T0" fmla="*/ 0 w 598"/>
                    <a:gd name="T1" fmla="*/ 36 h 36"/>
                    <a:gd name="T2" fmla="*/ 136 w 598"/>
                    <a:gd name="T3" fmla="*/ 6 h 36"/>
                    <a:gd name="T4" fmla="*/ 224 w 598"/>
                    <a:gd name="T5" fmla="*/ 4 h 36"/>
                    <a:gd name="T6" fmla="*/ 316 w 598"/>
                    <a:gd name="T7" fmla="*/ 18 h 36"/>
                    <a:gd name="T8" fmla="*/ 408 w 598"/>
                    <a:gd name="T9" fmla="*/ 34 h 36"/>
                    <a:gd name="T10" fmla="*/ 478 w 598"/>
                    <a:gd name="T11" fmla="*/ 30 h 36"/>
                    <a:gd name="T12" fmla="*/ 598 w 598"/>
                    <a:gd name="T13" fmla="*/ 20 h 36"/>
                    <a:gd name="T14" fmla="*/ 0 60000 65536"/>
                    <a:gd name="T15" fmla="*/ 0 60000 65536"/>
                    <a:gd name="T16" fmla="*/ 0 60000 65536"/>
                    <a:gd name="T17" fmla="*/ 0 60000 65536"/>
                    <a:gd name="T18" fmla="*/ 0 60000 65536"/>
                    <a:gd name="T19" fmla="*/ 0 60000 65536"/>
                    <a:gd name="T20" fmla="*/ 0 60000 65536"/>
                    <a:gd name="T21" fmla="*/ 0 w 598"/>
                    <a:gd name="T22" fmla="*/ 0 h 36"/>
                    <a:gd name="T23" fmla="*/ 598 w 59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6889" name="Group 305"/>
                <p:cNvGrpSpPr>
                  <a:grpSpLocks/>
                </p:cNvGrpSpPr>
                <p:nvPr/>
              </p:nvGrpSpPr>
              <p:grpSpPr bwMode="auto">
                <a:xfrm>
                  <a:off x="324" y="1936"/>
                  <a:ext cx="544" cy="112"/>
                  <a:chOff x="324" y="1872"/>
                  <a:chExt cx="544" cy="112"/>
                </a:xfrm>
              </p:grpSpPr>
              <p:sp>
                <p:nvSpPr>
                  <p:cNvPr id="37232" name="Freeform 306"/>
                  <p:cNvSpPr>
                    <a:spLocks/>
                  </p:cNvSpPr>
                  <p:nvPr/>
                </p:nvSpPr>
                <p:spPr bwMode="auto">
                  <a:xfrm>
                    <a:off x="492" y="1872"/>
                    <a:ext cx="48" cy="56"/>
                  </a:xfrm>
                  <a:custGeom>
                    <a:avLst/>
                    <a:gdLst>
                      <a:gd name="T0" fmla="*/ 48 w 48"/>
                      <a:gd name="T1" fmla="*/ 32 h 56"/>
                      <a:gd name="T2" fmla="*/ 40 w 48"/>
                      <a:gd name="T3" fmla="*/ 48 h 56"/>
                      <a:gd name="T4" fmla="*/ 24 w 48"/>
                      <a:gd name="T5" fmla="*/ 56 h 56"/>
                      <a:gd name="T6" fmla="*/ 24 w 48"/>
                      <a:gd name="T7" fmla="*/ 56 h 56"/>
                      <a:gd name="T8" fmla="*/ 8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8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8" y="48"/>
                        </a:lnTo>
                        <a:lnTo>
                          <a:pt x="0" y="24"/>
                        </a:lnTo>
                        <a:lnTo>
                          <a:pt x="8" y="8"/>
                        </a:lnTo>
                        <a:lnTo>
                          <a:pt x="24" y="0"/>
                        </a:lnTo>
                        <a:lnTo>
                          <a:pt x="48"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33" name="Freeform 307"/>
                  <p:cNvSpPr>
                    <a:spLocks/>
                  </p:cNvSpPr>
                  <p:nvPr/>
                </p:nvSpPr>
                <p:spPr bwMode="auto">
                  <a:xfrm>
                    <a:off x="652" y="192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34" name="Freeform 308"/>
                  <p:cNvSpPr>
                    <a:spLocks/>
                  </p:cNvSpPr>
                  <p:nvPr/>
                </p:nvSpPr>
                <p:spPr bwMode="auto">
                  <a:xfrm>
                    <a:off x="820" y="188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35" name="Freeform 309"/>
                  <p:cNvSpPr>
                    <a:spLocks/>
                  </p:cNvSpPr>
                  <p:nvPr/>
                </p:nvSpPr>
                <p:spPr bwMode="auto">
                  <a:xfrm>
                    <a:off x="412" y="1888"/>
                    <a:ext cx="48" cy="48"/>
                  </a:xfrm>
                  <a:custGeom>
                    <a:avLst/>
                    <a:gdLst>
                      <a:gd name="T0" fmla="*/ 48 w 48"/>
                      <a:gd name="T1" fmla="*/ 24 h 48"/>
                      <a:gd name="T2" fmla="*/ 40 w 48"/>
                      <a:gd name="T3" fmla="*/ 40 h 48"/>
                      <a:gd name="T4" fmla="*/ 16 w 48"/>
                      <a:gd name="T5" fmla="*/ 48 h 48"/>
                      <a:gd name="T6" fmla="*/ 16 w 48"/>
                      <a:gd name="T7" fmla="*/ 48 h 48"/>
                      <a:gd name="T8" fmla="*/ 0 w 48"/>
                      <a:gd name="T9" fmla="*/ 40 h 48"/>
                      <a:gd name="T10" fmla="*/ 0 w 48"/>
                      <a:gd name="T11" fmla="*/ 24 h 48"/>
                      <a:gd name="T12" fmla="*/ 0 w 48"/>
                      <a:gd name="T13" fmla="*/ 24 h 48"/>
                      <a:gd name="T14" fmla="*/ 8 w 48"/>
                      <a:gd name="T15" fmla="*/ 0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36" name="Freeform 310"/>
                  <p:cNvSpPr>
                    <a:spLocks/>
                  </p:cNvSpPr>
                  <p:nvPr/>
                </p:nvSpPr>
                <p:spPr bwMode="auto">
                  <a:xfrm>
                    <a:off x="572" y="191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37" name="Freeform 311"/>
                  <p:cNvSpPr>
                    <a:spLocks/>
                  </p:cNvSpPr>
                  <p:nvPr/>
                </p:nvSpPr>
                <p:spPr bwMode="auto">
                  <a:xfrm>
                    <a:off x="324" y="1912"/>
                    <a:ext cx="48" cy="48"/>
                  </a:xfrm>
                  <a:custGeom>
                    <a:avLst/>
                    <a:gdLst>
                      <a:gd name="T0" fmla="*/ 48 w 48"/>
                      <a:gd name="T1" fmla="*/ 24 h 48"/>
                      <a:gd name="T2" fmla="*/ 40 w 48"/>
                      <a:gd name="T3" fmla="*/ 40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0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38" name="Freeform 312"/>
                  <p:cNvSpPr>
                    <a:spLocks/>
                  </p:cNvSpPr>
                  <p:nvPr/>
                </p:nvSpPr>
                <p:spPr bwMode="auto">
                  <a:xfrm>
                    <a:off x="732" y="1920"/>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36923" name="Group 313"/>
              <p:cNvGrpSpPr>
                <a:grpSpLocks/>
              </p:cNvGrpSpPr>
              <p:nvPr/>
            </p:nvGrpSpPr>
            <p:grpSpPr bwMode="auto">
              <a:xfrm>
                <a:off x="3781" y="2739"/>
                <a:ext cx="274" cy="138"/>
                <a:chOff x="1536" y="3120"/>
                <a:chExt cx="274" cy="138"/>
              </a:xfrm>
            </p:grpSpPr>
            <p:grpSp>
              <p:nvGrpSpPr>
                <p:cNvPr id="36924" name="Group 314"/>
                <p:cNvGrpSpPr>
                  <a:grpSpLocks/>
                </p:cNvGrpSpPr>
                <p:nvPr/>
              </p:nvGrpSpPr>
              <p:grpSpPr bwMode="auto">
                <a:xfrm rot="625620">
                  <a:off x="1536" y="3120"/>
                  <a:ext cx="274" cy="138"/>
                  <a:chOff x="1550" y="3072"/>
                  <a:chExt cx="274" cy="138"/>
                </a:xfrm>
              </p:grpSpPr>
              <p:sp>
                <p:nvSpPr>
                  <p:cNvPr id="37227" name="Freeform 315"/>
                  <p:cNvSpPr>
                    <a:spLocks/>
                  </p:cNvSpPr>
                  <p:nvPr/>
                </p:nvSpPr>
                <p:spPr bwMode="auto">
                  <a:xfrm>
                    <a:off x="1632" y="3120"/>
                    <a:ext cx="137" cy="25"/>
                  </a:xfrm>
                  <a:custGeom>
                    <a:avLst/>
                    <a:gdLst>
                      <a:gd name="T0" fmla="*/ 137 w 137"/>
                      <a:gd name="T1" fmla="*/ 0 h 25"/>
                      <a:gd name="T2" fmla="*/ 0 w 137"/>
                      <a:gd name="T3" fmla="*/ 25 h 25"/>
                      <a:gd name="T4" fmla="*/ 0 60000 65536"/>
                      <a:gd name="T5" fmla="*/ 0 60000 65536"/>
                      <a:gd name="T6" fmla="*/ 0 w 137"/>
                      <a:gd name="T7" fmla="*/ 0 h 25"/>
                      <a:gd name="T8" fmla="*/ 137 w 137"/>
                      <a:gd name="T9" fmla="*/ 25 h 25"/>
                    </a:gdLst>
                    <a:ahLst/>
                    <a:cxnLst>
                      <a:cxn ang="T4">
                        <a:pos x="T0" y="T1"/>
                      </a:cxn>
                      <a:cxn ang="T5">
                        <a:pos x="T2" y="T3"/>
                      </a:cxn>
                    </a:cxnLst>
                    <a:rect l="T6" t="T7" r="T8" b="T9"/>
                    <a:pathLst>
                      <a:path w="137" h="25">
                        <a:moveTo>
                          <a:pt x="137" y="0"/>
                        </a:moveTo>
                        <a:cubicBezTo>
                          <a:pt x="87" y="7"/>
                          <a:pt x="22" y="20"/>
                          <a:pt x="0" y="25"/>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28" name="Freeform 316"/>
                  <p:cNvSpPr>
                    <a:spLocks/>
                  </p:cNvSpPr>
                  <p:nvPr/>
                </p:nvSpPr>
                <p:spPr bwMode="auto">
                  <a:xfrm rot="20238998" flipH="1">
                    <a:off x="1550" y="3114"/>
                    <a:ext cx="96" cy="96"/>
                  </a:xfrm>
                  <a:custGeom>
                    <a:avLst/>
                    <a:gdLst>
                      <a:gd name="T0" fmla="*/ 1610612736 w 48"/>
                      <a:gd name="T1" fmla="*/ 805306368 h 48"/>
                      <a:gd name="T2" fmla="*/ 1342177280 w 48"/>
                      <a:gd name="T3" fmla="*/ 1342177280 h 48"/>
                      <a:gd name="T4" fmla="*/ 536870912 w 48"/>
                      <a:gd name="T5" fmla="*/ 1610612736 h 48"/>
                      <a:gd name="T6" fmla="*/ 536870912 w 48"/>
                      <a:gd name="T7" fmla="*/ 1610612736 h 48"/>
                      <a:gd name="T8" fmla="*/ 0 w 48"/>
                      <a:gd name="T9" fmla="*/ 1342177280 h 48"/>
                      <a:gd name="T10" fmla="*/ 0 w 48"/>
                      <a:gd name="T11" fmla="*/ 805306368 h 48"/>
                      <a:gd name="T12" fmla="*/ 0 w 48"/>
                      <a:gd name="T13" fmla="*/ 805306368 h 48"/>
                      <a:gd name="T14" fmla="*/ 268435456 w 48"/>
                      <a:gd name="T15" fmla="*/ 0 h 48"/>
                      <a:gd name="T16" fmla="*/ 805306368 w 48"/>
                      <a:gd name="T17" fmla="*/ 0 h 48"/>
                      <a:gd name="T18" fmla="*/ 805306368 w 48"/>
                      <a:gd name="T19" fmla="*/ 0 h 48"/>
                      <a:gd name="T20" fmla="*/ 1342177280 w 48"/>
                      <a:gd name="T21" fmla="*/ 268435456 h 48"/>
                      <a:gd name="T22" fmla="*/ 1610612736 w 48"/>
                      <a:gd name="T23" fmla="*/ 80530636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29" name="Freeform 317"/>
                  <p:cNvSpPr>
                    <a:spLocks/>
                  </p:cNvSpPr>
                  <p:nvPr/>
                </p:nvSpPr>
                <p:spPr bwMode="auto">
                  <a:xfrm rot="20238998" flipH="1">
                    <a:off x="1728" y="3072"/>
                    <a:ext cx="96" cy="96"/>
                  </a:xfrm>
                  <a:custGeom>
                    <a:avLst/>
                    <a:gdLst>
                      <a:gd name="T0" fmla="*/ 1610612736 w 48"/>
                      <a:gd name="T1" fmla="*/ 805306368 h 48"/>
                      <a:gd name="T2" fmla="*/ 1342177280 w 48"/>
                      <a:gd name="T3" fmla="*/ 1342177280 h 48"/>
                      <a:gd name="T4" fmla="*/ 805306368 w 48"/>
                      <a:gd name="T5" fmla="*/ 1610612736 h 48"/>
                      <a:gd name="T6" fmla="*/ 805306368 w 48"/>
                      <a:gd name="T7" fmla="*/ 1610612736 h 48"/>
                      <a:gd name="T8" fmla="*/ 268435456 w 48"/>
                      <a:gd name="T9" fmla="*/ 1342177280 h 48"/>
                      <a:gd name="T10" fmla="*/ 0 w 48"/>
                      <a:gd name="T11" fmla="*/ 805306368 h 48"/>
                      <a:gd name="T12" fmla="*/ 0 w 48"/>
                      <a:gd name="T13" fmla="*/ 805306368 h 48"/>
                      <a:gd name="T14" fmla="*/ 268435456 w 48"/>
                      <a:gd name="T15" fmla="*/ 0 h 48"/>
                      <a:gd name="T16" fmla="*/ 1073741824 w 48"/>
                      <a:gd name="T17" fmla="*/ 0 h 48"/>
                      <a:gd name="T18" fmla="*/ 1073741824 w 48"/>
                      <a:gd name="T19" fmla="*/ 0 h 48"/>
                      <a:gd name="T20" fmla="*/ 1610612736 w 48"/>
                      <a:gd name="T21" fmla="*/ 268435456 h 48"/>
                      <a:gd name="T22" fmla="*/ 1610612736 w 48"/>
                      <a:gd name="T23" fmla="*/ 80530636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7226" name="Freeform 318"/>
                <p:cNvSpPr>
                  <a:spLocks/>
                </p:cNvSpPr>
                <p:nvPr/>
              </p:nvSpPr>
              <p:spPr bwMode="auto">
                <a:xfrm rot="20238998" flipH="1">
                  <a:off x="1646" y="3150"/>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grpSp>
        <p:nvGrpSpPr>
          <p:cNvPr id="36936" name="Group 319"/>
          <p:cNvGrpSpPr>
            <a:grpSpLocks/>
          </p:cNvGrpSpPr>
          <p:nvPr/>
        </p:nvGrpSpPr>
        <p:grpSpPr bwMode="auto">
          <a:xfrm>
            <a:off x="5472119" y="5573349"/>
            <a:ext cx="1300163" cy="949325"/>
            <a:chOff x="2487" y="2765"/>
            <a:chExt cx="819" cy="598"/>
          </a:xfrm>
        </p:grpSpPr>
        <p:sp>
          <p:nvSpPr>
            <p:cNvPr id="37154" name="Text Box 320"/>
            <p:cNvSpPr txBox="1">
              <a:spLocks noChangeArrowheads="1"/>
            </p:cNvSpPr>
            <p:nvPr/>
          </p:nvSpPr>
          <p:spPr bwMode="auto">
            <a:xfrm>
              <a:off x="2487" y="3130"/>
              <a:ext cx="819" cy="233"/>
            </a:xfrm>
            <a:prstGeom prst="rect">
              <a:avLst/>
            </a:prstGeom>
            <a:noFill/>
            <a:ln w="19050">
              <a:noFill/>
              <a:miter lim="800000"/>
              <a:headEnd/>
              <a:tailEnd/>
            </a:ln>
          </p:spPr>
          <p:txBody>
            <a:bodyPr wrap="none">
              <a:prstTxWarp prst="textNoShape">
                <a:avLst/>
              </a:prstTxWarp>
              <a:spAutoFit/>
            </a:bodyPr>
            <a:lstStyle/>
            <a:p>
              <a:r>
                <a:rPr lang="en-US" dirty="0">
                  <a:solidFill>
                    <a:srgbClr val="000000"/>
                  </a:solidFill>
                  <a:latin typeface="Arial"/>
                  <a:ea typeface="ＭＳ Ｐゴシック" charset="-128"/>
                  <a:cs typeface="ＭＳ Ｐゴシック" charset="-128"/>
                </a:rPr>
                <a:t>A</a:t>
              </a:r>
              <a:r>
                <a:rPr lang="tr-TR" dirty="0" err="1">
                  <a:solidFill>
                    <a:srgbClr val="000000"/>
                  </a:solidFill>
                  <a:latin typeface="Arial"/>
                  <a:ea typeface="ＭＳ Ｐゴシック" charset="-128"/>
                  <a:cs typeface="ＭＳ Ｐゴシック" charset="-128"/>
                </a:rPr>
                <a:t>ktivasyon</a:t>
              </a:r>
              <a:endParaRPr lang="en-US" dirty="0">
                <a:solidFill>
                  <a:srgbClr val="000000"/>
                </a:solidFill>
                <a:latin typeface="Arial"/>
                <a:ea typeface="ＭＳ Ｐゴシック" charset="-128"/>
                <a:cs typeface="ＭＳ Ｐゴシック" charset="-128"/>
              </a:endParaRPr>
            </a:p>
          </p:txBody>
        </p:sp>
        <p:grpSp>
          <p:nvGrpSpPr>
            <p:cNvPr id="36937" name="Group 321"/>
            <p:cNvGrpSpPr>
              <a:grpSpLocks/>
            </p:cNvGrpSpPr>
            <p:nvPr/>
          </p:nvGrpSpPr>
          <p:grpSpPr bwMode="auto">
            <a:xfrm>
              <a:off x="2522" y="2765"/>
              <a:ext cx="694" cy="312"/>
              <a:chOff x="2522" y="2765"/>
              <a:chExt cx="694" cy="312"/>
            </a:xfrm>
          </p:grpSpPr>
          <p:grpSp>
            <p:nvGrpSpPr>
              <p:cNvPr id="36938" name="Group 322"/>
              <p:cNvGrpSpPr>
                <a:grpSpLocks/>
              </p:cNvGrpSpPr>
              <p:nvPr/>
            </p:nvGrpSpPr>
            <p:grpSpPr bwMode="auto">
              <a:xfrm>
                <a:off x="2544" y="2765"/>
                <a:ext cx="672" cy="312"/>
                <a:chOff x="2810" y="2765"/>
                <a:chExt cx="672" cy="312"/>
              </a:xfrm>
            </p:grpSpPr>
            <p:grpSp>
              <p:nvGrpSpPr>
                <p:cNvPr id="36939" name="Group 323"/>
                <p:cNvGrpSpPr>
                  <a:grpSpLocks/>
                </p:cNvGrpSpPr>
                <p:nvPr/>
              </p:nvGrpSpPr>
              <p:grpSpPr bwMode="auto">
                <a:xfrm>
                  <a:off x="2810" y="2866"/>
                  <a:ext cx="672" cy="96"/>
                  <a:chOff x="540" y="1270"/>
                  <a:chExt cx="536" cy="384"/>
                </a:xfrm>
              </p:grpSpPr>
              <p:grpSp>
                <p:nvGrpSpPr>
                  <p:cNvPr id="36940" name="Group 324"/>
                  <p:cNvGrpSpPr>
                    <a:grpSpLocks/>
                  </p:cNvGrpSpPr>
                  <p:nvPr/>
                </p:nvGrpSpPr>
                <p:grpSpPr bwMode="auto">
                  <a:xfrm>
                    <a:off x="540" y="1270"/>
                    <a:ext cx="536" cy="384"/>
                    <a:chOff x="540" y="2248"/>
                    <a:chExt cx="536" cy="384"/>
                  </a:xfrm>
                </p:grpSpPr>
                <p:sp>
                  <p:nvSpPr>
                    <p:cNvPr id="37200" name="Freeform 325"/>
                    <p:cNvSpPr>
                      <a:spLocks/>
                    </p:cNvSpPr>
                    <p:nvPr/>
                  </p:nvSpPr>
                  <p:spPr bwMode="auto">
                    <a:xfrm>
                      <a:off x="932" y="2416"/>
                      <a:ext cx="144" cy="40"/>
                    </a:xfrm>
                    <a:custGeom>
                      <a:avLst/>
                      <a:gdLst>
                        <a:gd name="T0" fmla="*/ 144 w 144"/>
                        <a:gd name="T1" fmla="*/ 16 h 40"/>
                        <a:gd name="T2" fmla="*/ 144 w 144"/>
                        <a:gd name="T3" fmla="*/ 24 h 40"/>
                        <a:gd name="T4" fmla="*/ 128 w 144"/>
                        <a:gd name="T5" fmla="*/ 32 h 40"/>
                        <a:gd name="T6" fmla="*/ 104 w 144"/>
                        <a:gd name="T7" fmla="*/ 32 h 40"/>
                        <a:gd name="T8" fmla="*/ 72 w 144"/>
                        <a:gd name="T9" fmla="*/ 40 h 40"/>
                        <a:gd name="T10" fmla="*/ 72 w 144"/>
                        <a:gd name="T11" fmla="*/ 40 h 40"/>
                        <a:gd name="T12" fmla="*/ 40 w 144"/>
                        <a:gd name="T13" fmla="*/ 32 h 40"/>
                        <a:gd name="T14" fmla="*/ 16 w 144"/>
                        <a:gd name="T15" fmla="*/ 32 h 40"/>
                        <a:gd name="T16" fmla="*/ 0 w 144"/>
                        <a:gd name="T17" fmla="*/ 24 h 40"/>
                        <a:gd name="T18" fmla="*/ 0 w 144"/>
                        <a:gd name="T19" fmla="*/ 16 h 40"/>
                        <a:gd name="T20" fmla="*/ 0 w 144"/>
                        <a:gd name="T21" fmla="*/ 16 h 40"/>
                        <a:gd name="T22" fmla="*/ 0 w 144"/>
                        <a:gd name="T23" fmla="*/ 8 h 40"/>
                        <a:gd name="T24" fmla="*/ 16 w 144"/>
                        <a:gd name="T25" fmla="*/ 0 h 40"/>
                        <a:gd name="T26" fmla="*/ 40 w 144"/>
                        <a:gd name="T27" fmla="*/ 0 h 40"/>
                        <a:gd name="T28" fmla="*/ 72 w 144"/>
                        <a:gd name="T29" fmla="*/ 0 h 40"/>
                        <a:gd name="T30" fmla="*/ 72 w 144"/>
                        <a:gd name="T31" fmla="*/ 0 h 40"/>
                        <a:gd name="T32" fmla="*/ 104 w 144"/>
                        <a:gd name="T33" fmla="*/ 0 h 40"/>
                        <a:gd name="T34" fmla="*/ 128 w 144"/>
                        <a:gd name="T35" fmla="*/ 0 h 40"/>
                        <a:gd name="T36" fmla="*/ 144 w 144"/>
                        <a:gd name="T37" fmla="*/ 8 h 40"/>
                        <a:gd name="T38" fmla="*/ 144 w 144"/>
                        <a:gd name="T39" fmla="*/ 16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
                        <a:gd name="T61" fmla="*/ 0 h 40"/>
                        <a:gd name="T62" fmla="*/ 144 w 144"/>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 h="40">
                          <a:moveTo>
                            <a:pt x="144" y="16"/>
                          </a:moveTo>
                          <a:lnTo>
                            <a:pt x="144" y="24"/>
                          </a:lnTo>
                          <a:lnTo>
                            <a:pt x="128" y="32"/>
                          </a:lnTo>
                          <a:lnTo>
                            <a:pt x="104" y="32"/>
                          </a:lnTo>
                          <a:lnTo>
                            <a:pt x="72" y="40"/>
                          </a:lnTo>
                          <a:lnTo>
                            <a:pt x="40" y="32"/>
                          </a:lnTo>
                          <a:lnTo>
                            <a:pt x="16" y="32"/>
                          </a:lnTo>
                          <a:lnTo>
                            <a:pt x="0" y="24"/>
                          </a:lnTo>
                          <a:lnTo>
                            <a:pt x="0" y="16"/>
                          </a:lnTo>
                          <a:lnTo>
                            <a:pt x="0" y="8"/>
                          </a:lnTo>
                          <a:lnTo>
                            <a:pt x="16" y="0"/>
                          </a:lnTo>
                          <a:lnTo>
                            <a:pt x="40" y="0"/>
                          </a:lnTo>
                          <a:lnTo>
                            <a:pt x="72" y="0"/>
                          </a:lnTo>
                          <a:lnTo>
                            <a:pt x="104" y="0"/>
                          </a:lnTo>
                          <a:lnTo>
                            <a:pt x="128" y="0"/>
                          </a:lnTo>
                          <a:lnTo>
                            <a:pt x="144" y="8"/>
                          </a:lnTo>
                          <a:lnTo>
                            <a:pt x="14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01" name="Freeform 326"/>
                    <p:cNvSpPr>
                      <a:spLocks/>
                    </p:cNvSpPr>
                    <p:nvPr/>
                  </p:nvSpPr>
                  <p:spPr bwMode="auto">
                    <a:xfrm>
                      <a:off x="892" y="2496"/>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8 w 112"/>
                        <a:gd name="T15" fmla="*/ 0 h 80"/>
                        <a:gd name="T16" fmla="*/ 8 w 112"/>
                        <a:gd name="T17" fmla="*/ 0 h 80"/>
                        <a:gd name="T18" fmla="*/ 32 w 112"/>
                        <a:gd name="T19" fmla="*/ 0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8" y="0"/>
                          </a:lnTo>
                          <a:lnTo>
                            <a:pt x="32" y="0"/>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02" name="Freeform 327"/>
                    <p:cNvSpPr>
                      <a:spLocks/>
                    </p:cNvSpPr>
                    <p:nvPr/>
                  </p:nvSpPr>
                  <p:spPr bwMode="auto">
                    <a:xfrm>
                      <a:off x="780" y="2248"/>
                      <a:ext cx="48" cy="104"/>
                    </a:xfrm>
                    <a:custGeom>
                      <a:avLst/>
                      <a:gdLst>
                        <a:gd name="T0" fmla="*/ 24 w 48"/>
                        <a:gd name="T1" fmla="*/ 104 h 104"/>
                        <a:gd name="T2" fmla="*/ 8 w 48"/>
                        <a:gd name="T3" fmla="*/ 88 h 104"/>
                        <a:gd name="T4" fmla="*/ 0 w 48"/>
                        <a:gd name="T5" fmla="*/ 56 h 104"/>
                        <a:gd name="T6" fmla="*/ 0 w 48"/>
                        <a:gd name="T7" fmla="*/ 56 h 104"/>
                        <a:gd name="T8" fmla="*/ 8 w 48"/>
                        <a:gd name="T9" fmla="*/ 16 h 104"/>
                        <a:gd name="T10" fmla="*/ 24 w 48"/>
                        <a:gd name="T11" fmla="*/ 0 h 104"/>
                        <a:gd name="T12" fmla="*/ 24 w 48"/>
                        <a:gd name="T13" fmla="*/ 0 h 104"/>
                        <a:gd name="T14" fmla="*/ 40 w 48"/>
                        <a:gd name="T15" fmla="*/ 16 h 104"/>
                        <a:gd name="T16" fmla="*/ 48 w 48"/>
                        <a:gd name="T17" fmla="*/ 56 h 104"/>
                        <a:gd name="T18" fmla="*/ 48 w 48"/>
                        <a:gd name="T19" fmla="*/ 56 h 104"/>
                        <a:gd name="T20" fmla="*/ 40 w 48"/>
                        <a:gd name="T21" fmla="*/ 88 h 104"/>
                        <a:gd name="T22" fmla="*/ 24 w 48"/>
                        <a:gd name="T23" fmla="*/ 104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04"/>
                        <a:gd name="T38" fmla="*/ 48 w 48"/>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04">
                          <a:moveTo>
                            <a:pt x="24" y="104"/>
                          </a:moveTo>
                          <a:lnTo>
                            <a:pt x="8" y="88"/>
                          </a:lnTo>
                          <a:lnTo>
                            <a:pt x="0" y="56"/>
                          </a:lnTo>
                          <a:lnTo>
                            <a:pt x="8" y="16"/>
                          </a:lnTo>
                          <a:lnTo>
                            <a:pt x="24" y="0"/>
                          </a:lnTo>
                          <a:lnTo>
                            <a:pt x="40" y="16"/>
                          </a:lnTo>
                          <a:lnTo>
                            <a:pt x="48" y="56"/>
                          </a:lnTo>
                          <a:lnTo>
                            <a:pt x="40" y="88"/>
                          </a:lnTo>
                          <a:lnTo>
                            <a:pt x="24" y="10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03" name="Freeform 328"/>
                    <p:cNvSpPr>
                      <a:spLocks/>
                    </p:cNvSpPr>
                    <p:nvPr/>
                  </p:nvSpPr>
                  <p:spPr bwMode="auto">
                    <a:xfrm>
                      <a:off x="540" y="2416"/>
                      <a:ext cx="152" cy="40"/>
                    </a:xfrm>
                    <a:custGeom>
                      <a:avLst/>
                      <a:gdLst>
                        <a:gd name="T0" fmla="*/ 152 w 152"/>
                        <a:gd name="T1" fmla="*/ 24 h 40"/>
                        <a:gd name="T2" fmla="*/ 144 w 152"/>
                        <a:gd name="T3" fmla="*/ 32 h 40"/>
                        <a:gd name="T4" fmla="*/ 128 w 152"/>
                        <a:gd name="T5" fmla="*/ 32 h 40"/>
                        <a:gd name="T6" fmla="*/ 104 w 152"/>
                        <a:gd name="T7" fmla="*/ 40 h 40"/>
                        <a:gd name="T8" fmla="*/ 80 w 152"/>
                        <a:gd name="T9" fmla="*/ 40 h 40"/>
                        <a:gd name="T10" fmla="*/ 80 w 152"/>
                        <a:gd name="T11" fmla="*/ 40 h 40"/>
                        <a:gd name="T12" fmla="*/ 48 w 152"/>
                        <a:gd name="T13" fmla="*/ 40 h 40"/>
                        <a:gd name="T14" fmla="*/ 24 w 152"/>
                        <a:gd name="T15" fmla="*/ 32 h 40"/>
                        <a:gd name="T16" fmla="*/ 8 w 152"/>
                        <a:gd name="T17" fmla="*/ 32 h 40"/>
                        <a:gd name="T18" fmla="*/ 0 w 152"/>
                        <a:gd name="T19" fmla="*/ 24 h 40"/>
                        <a:gd name="T20" fmla="*/ 0 w 152"/>
                        <a:gd name="T21" fmla="*/ 24 h 40"/>
                        <a:gd name="T22" fmla="*/ 8 w 152"/>
                        <a:gd name="T23" fmla="*/ 16 h 40"/>
                        <a:gd name="T24" fmla="*/ 24 w 152"/>
                        <a:gd name="T25" fmla="*/ 8 h 40"/>
                        <a:gd name="T26" fmla="*/ 48 w 152"/>
                        <a:gd name="T27" fmla="*/ 0 h 40"/>
                        <a:gd name="T28" fmla="*/ 80 w 152"/>
                        <a:gd name="T29" fmla="*/ 0 h 40"/>
                        <a:gd name="T30" fmla="*/ 80 w 152"/>
                        <a:gd name="T31" fmla="*/ 0 h 40"/>
                        <a:gd name="T32" fmla="*/ 104 w 152"/>
                        <a:gd name="T33" fmla="*/ 0 h 40"/>
                        <a:gd name="T34" fmla="*/ 128 w 152"/>
                        <a:gd name="T35" fmla="*/ 8 h 40"/>
                        <a:gd name="T36" fmla="*/ 144 w 152"/>
                        <a:gd name="T37" fmla="*/ 16 h 40"/>
                        <a:gd name="T38" fmla="*/ 152 w 152"/>
                        <a:gd name="T39" fmla="*/ 24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2"/>
                        <a:gd name="T61" fmla="*/ 0 h 40"/>
                        <a:gd name="T62" fmla="*/ 152 w 152"/>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2" h="40">
                          <a:moveTo>
                            <a:pt x="152" y="24"/>
                          </a:moveTo>
                          <a:lnTo>
                            <a:pt x="144" y="32"/>
                          </a:lnTo>
                          <a:lnTo>
                            <a:pt x="128" y="32"/>
                          </a:lnTo>
                          <a:lnTo>
                            <a:pt x="104" y="40"/>
                          </a:lnTo>
                          <a:lnTo>
                            <a:pt x="80" y="40"/>
                          </a:lnTo>
                          <a:lnTo>
                            <a:pt x="48" y="40"/>
                          </a:lnTo>
                          <a:lnTo>
                            <a:pt x="24" y="32"/>
                          </a:lnTo>
                          <a:lnTo>
                            <a:pt x="8" y="32"/>
                          </a:lnTo>
                          <a:lnTo>
                            <a:pt x="0" y="24"/>
                          </a:lnTo>
                          <a:lnTo>
                            <a:pt x="8" y="16"/>
                          </a:lnTo>
                          <a:lnTo>
                            <a:pt x="24" y="8"/>
                          </a:lnTo>
                          <a:lnTo>
                            <a:pt x="48" y="0"/>
                          </a:lnTo>
                          <a:lnTo>
                            <a:pt x="80" y="0"/>
                          </a:lnTo>
                          <a:lnTo>
                            <a:pt x="104" y="0"/>
                          </a:lnTo>
                          <a:lnTo>
                            <a:pt x="128" y="8"/>
                          </a:lnTo>
                          <a:lnTo>
                            <a:pt x="144" y="16"/>
                          </a:lnTo>
                          <a:lnTo>
                            <a:pt x="152"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04" name="Freeform 329"/>
                    <p:cNvSpPr>
                      <a:spLocks/>
                    </p:cNvSpPr>
                    <p:nvPr/>
                  </p:nvSpPr>
                  <p:spPr bwMode="auto">
                    <a:xfrm>
                      <a:off x="780" y="2520"/>
                      <a:ext cx="48" cy="112"/>
                    </a:xfrm>
                    <a:custGeom>
                      <a:avLst/>
                      <a:gdLst>
                        <a:gd name="T0" fmla="*/ 24 w 48"/>
                        <a:gd name="T1" fmla="*/ 112 h 112"/>
                        <a:gd name="T2" fmla="*/ 8 w 48"/>
                        <a:gd name="T3" fmla="*/ 96 h 112"/>
                        <a:gd name="T4" fmla="*/ 0 w 48"/>
                        <a:gd name="T5" fmla="*/ 56 h 112"/>
                        <a:gd name="T6" fmla="*/ 0 w 48"/>
                        <a:gd name="T7" fmla="*/ 56 h 112"/>
                        <a:gd name="T8" fmla="*/ 8 w 48"/>
                        <a:gd name="T9" fmla="*/ 16 h 112"/>
                        <a:gd name="T10" fmla="*/ 24 w 48"/>
                        <a:gd name="T11" fmla="*/ 0 h 112"/>
                        <a:gd name="T12" fmla="*/ 24 w 48"/>
                        <a:gd name="T13" fmla="*/ 0 h 112"/>
                        <a:gd name="T14" fmla="*/ 40 w 48"/>
                        <a:gd name="T15" fmla="*/ 16 h 112"/>
                        <a:gd name="T16" fmla="*/ 48 w 48"/>
                        <a:gd name="T17" fmla="*/ 56 h 112"/>
                        <a:gd name="T18" fmla="*/ 48 w 48"/>
                        <a:gd name="T19" fmla="*/ 56 h 112"/>
                        <a:gd name="T20" fmla="*/ 40 w 48"/>
                        <a:gd name="T21" fmla="*/ 96 h 112"/>
                        <a:gd name="T22" fmla="*/ 24 w 48"/>
                        <a:gd name="T23" fmla="*/ 112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12"/>
                        <a:gd name="T38" fmla="*/ 48 w 48"/>
                        <a:gd name="T39" fmla="*/ 112 h 1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12">
                          <a:moveTo>
                            <a:pt x="24" y="112"/>
                          </a:moveTo>
                          <a:lnTo>
                            <a:pt x="8" y="96"/>
                          </a:lnTo>
                          <a:lnTo>
                            <a:pt x="0" y="56"/>
                          </a:lnTo>
                          <a:lnTo>
                            <a:pt x="8" y="16"/>
                          </a:lnTo>
                          <a:lnTo>
                            <a:pt x="24" y="0"/>
                          </a:lnTo>
                          <a:lnTo>
                            <a:pt x="40" y="16"/>
                          </a:lnTo>
                          <a:lnTo>
                            <a:pt x="48" y="56"/>
                          </a:lnTo>
                          <a:lnTo>
                            <a:pt x="40" y="96"/>
                          </a:lnTo>
                          <a:lnTo>
                            <a:pt x="24" y="11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05" name="Freeform 330"/>
                    <p:cNvSpPr>
                      <a:spLocks/>
                    </p:cNvSpPr>
                    <p:nvPr/>
                  </p:nvSpPr>
                  <p:spPr bwMode="auto">
                    <a:xfrm>
                      <a:off x="612" y="2304"/>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0 w 112"/>
                        <a:gd name="T15" fmla="*/ 0 h 80"/>
                        <a:gd name="T16" fmla="*/ 0 w 112"/>
                        <a:gd name="T17" fmla="*/ 0 h 80"/>
                        <a:gd name="T18" fmla="*/ 32 w 112"/>
                        <a:gd name="T19" fmla="*/ 8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0" y="0"/>
                          </a:lnTo>
                          <a:lnTo>
                            <a:pt x="32" y="8"/>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06" name="Freeform 331"/>
                    <p:cNvSpPr>
                      <a:spLocks/>
                    </p:cNvSpPr>
                    <p:nvPr/>
                  </p:nvSpPr>
                  <p:spPr bwMode="auto">
                    <a:xfrm>
                      <a:off x="876" y="2296"/>
                      <a:ext cx="112" cy="80"/>
                    </a:xfrm>
                    <a:custGeom>
                      <a:avLst/>
                      <a:gdLst>
                        <a:gd name="T0" fmla="*/ 8 w 112"/>
                        <a:gd name="T1" fmla="*/ 80 h 80"/>
                        <a:gd name="T2" fmla="*/ 0 w 112"/>
                        <a:gd name="T3" fmla="*/ 72 h 80"/>
                        <a:gd name="T4" fmla="*/ 8 w 112"/>
                        <a:gd name="T5" fmla="*/ 56 h 80"/>
                        <a:gd name="T6" fmla="*/ 24 w 112"/>
                        <a:gd name="T7" fmla="*/ 40 h 80"/>
                        <a:gd name="T8" fmla="*/ 40 w 112"/>
                        <a:gd name="T9" fmla="*/ 24 h 80"/>
                        <a:gd name="T10" fmla="*/ 40 w 112"/>
                        <a:gd name="T11" fmla="*/ 24 h 80"/>
                        <a:gd name="T12" fmla="*/ 80 w 112"/>
                        <a:gd name="T13" fmla="*/ 8 h 80"/>
                        <a:gd name="T14" fmla="*/ 112 w 112"/>
                        <a:gd name="T15" fmla="*/ 0 h 80"/>
                        <a:gd name="T16" fmla="*/ 112 w 112"/>
                        <a:gd name="T17" fmla="*/ 0 h 80"/>
                        <a:gd name="T18" fmla="*/ 112 w 112"/>
                        <a:gd name="T19" fmla="*/ 8 h 80"/>
                        <a:gd name="T20" fmla="*/ 112 w 112"/>
                        <a:gd name="T21" fmla="*/ 24 h 80"/>
                        <a:gd name="T22" fmla="*/ 96 w 112"/>
                        <a:gd name="T23" fmla="*/ 40 h 80"/>
                        <a:gd name="T24" fmla="*/ 80 w 112"/>
                        <a:gd name="T25" fmla="*/ 56 h 80"/>
                        <a:gd name="T26" fmla="*/ 80 w 112"/>
                        <a:gd name="T27" fmla="*/ 56 h 80"/>
                        <a:gd name="T28" fmla="*/ 32 w 112"/>
                        <a:gd name="T29" fmla="*/ 80 h 80"/>
                        <a:gd name="T30" fmla="*/ 8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8" y="80"/>
                          </a:moveTo>
                          <a:lnTo>
                            <a:pt x="0" y="72"/>
                          </a:lnTo>
                          <a:lnTo>
                            <a:pt x="8" y="56"/>
                          </a:lnTo>
                          <a:lnTo>
                            <a:pt x="24" y="40"/>
                          </a:lnTo>
                          <a:lnTo>
                            <a:pt x="40" y="24"/>
                          </a:lnTo>
                          <a:lnTo>
                            <a:pt x="80" y="8"/>
                          </a:lnTo>
                          <a:lnTo>
                            <a:pt x="112" y="0"/>
                          </a:lnTo>
                          <a:lnTo>
                            <a:pt x="112" y="8"/>
                          </a:lnTo>
                          <a:lnTo>
                            <a:pt x="112" y="24"/>
                          </a:lnTo>
                          <a:lnTo>
                            <a:pt x="96" y="40"/>
                          </a:lnTo>
                          <a:lnTo>
                            <a:pt x="80" y="56"/>
                          </a:lnTo>
                          <a:lnTo>
                            <a:pt x="32" y="80"/>
                          </a:lnTo>
                          <a:lnTo>
                            <a:pt x="8"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07" name="Freeform 332"/>
                    <p:cNvSpPr>
                      <a:spLocks/>
                    </p:cNvSpPr>
                    <p:nvPr/>
                  </p:nvSpPr>
                  <p:spPr bwMode="auto">
                    <a:xfrm>
                      <a:off x="916" y="2352"/>
                      <a:ext cx="136" cy="56"/>
                    </a:xfrm>
                    <a:custGeom>
                      <a:avLst/>
                      <a:gdLst>
                        <a:gd name="T0" fmla="*/ 0 w 136"/>
                        <a:gd name="T1" fmla="*/ 48 h 56"/>
                        <a:gd name="T2" fmla="*/ 0 w 136"/>
                        <a:gd name="T3" fmla="*/ 40 h 56"/>
                        <a:gd name="T4" fmla="*/ 16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8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16" y="32"/>
                          </a:lnTo>
                          <a:lnTo>
                            <a:pt x="32" y="16"/>
                          </a:lnTo>
                          <a:lnTo>
                            <a:pt x="56" y="8"/>
                          </a:lnTo>
                          <a:lnTo>
                            <a:pt x="88" y="0"/>
                          </a:lnTo>
                          <a:lnTo>
                            <a:pt x="112" y="0"/>
                          </a:lnTo>
                          <a:lnTo>
                            <a:pt x="128" y="0"/>
                          </a:lnTo>
                          <a:lnTo>
                            <a:pt x="136" y="8"/>
                          </a:lnTo>
                          <a:lnTo>
                            <a:pt x="136" y="16"/>
                          </a:lnTo>
                          <a:lnTo>
                            <a:pt x="128"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08" name="Freeform 333"/>
                    <p:cNvSpPr>
                      <a:spLocks/>
                    </p:cNvSpPr>
                    <p:nvPr/>
                  </p:nvSpPr>
                  <p:spPr bwMode="auto">
                    <a:xfrm>
                      <a:off x="564" y="2472"/>
                      <a:ext cx="136" cy="56"/>
                    </a:xfrm>
                    <a:custGeom>
                      <a:avLst/>
                      <a:gdLst>
                        <a:gd name="T0" fmla="*/ 0 w 136"/>
                        <a:gd name="T1" fmla="*/ 48 h 56"/>
                        <a:gd name="T2" fmla="*/ 0 w 136"/>
                        <a:gd name="T3" fmla="*/ 40 h 56"/>
                        <a:gd name="T4" fmla="*/ 8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0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8" y="32"/>
                          </a:lnTo>
                          <a:lnTo>
                            <a:pt x="32" y="16"/>
                          </a:lnTo>
                          <a:lnTo>
                            <a:pt x="56" y="8"/>
                          </a:lnTo>
                          <a:lnTo>
                            <a:pt x="88" y="0"/>
                          </a:lnTo>
                          <a:lnTo>
                            <a:pt x="112" y="0"/>
                          </a:lnTo>
                          <a:lnTo>
                            <a:pt x="128" y="0"/>
                          </a:lnTo>
                          <a:lnTo>
                            <a:pt x="136" y="8"/>
                          </a:lnTo>
                          <a:lnTo>
                            <a:pt x="136" y="16"/>
                          </a:lnTo>
                          <a:lnTo>
                            <a:pt x="120"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09" name="Freeform 334"/>
                    <p:cNvSpPr>
                      <a:spLocks/>
                    </p:cNvSpPr>
                    <p:nvPr/>
                  </p:nvSpPr>
                  <p:spPr bwMode="auto">
                    <a:xfrm>
                      <a:off x="628" y="2504"/>
                      <a:ext cx="112" cy="72"/>
                    </a:xfrm>
                    <a:custGeom>
                      <a:avLst/>
                      <a:gdLst>
                        <a:gd name="T0" fmla="*/ 8 w 112"/>
                        <a:gd name="T1" fmla="*/ 72 h 72"/>
                        <a:gd name="T2" fmla="*/ 0 w 112"/>
                        <a:gd name="T3" fmla="*/ 64 h 72"/>
                        <a:gd name="T4" fmla="*/ 8 w 112"/>
                        <a:gd name="T5" fmla="*/ 56 h 72"/>
                        <a:gd name="T6" fmla="*/ 16 w 112"/>
                        <a:gd name="T7" fmla="*/ 40 h 72"/>
                        <a:gd name="T8" fmla="*/ 40 w 112"/>
                        <a:gd name="T9" fmla="*/ 24 h 72"/>
                        <a:gd name="T10" fmla="*/ 40 w 112"/>
                        <a:gd name="T11" fmla="*/ 24 h 72"/>
                        <a:gd name="T12" fmla="*/ 80 w 112"/>
                        <a:gd name="T13" fmla="*/ 0 h 72"/>
                        <a:gd name="T14" fmla="*/ 112 w 112"/>
                        <a:gd name="T15" fmla="*/ 0 h 72"/>
                        <a:gd name="T16" fmla="*/ 112 w 112"/>
                        <a:gd name="T17" fmla="*/ 0 h 72"/>
                        <a:gd name="T18" fmla="*/ 112 w 112"/>
                        <a:gd name="T19" fmla="*/ 8 h 72"/>
                        <a:gd name="T20" fmla="*/ 112 w 112"/>
                        <a:gd name="T21" fmla="*/ 16 h 72"/>
                        <a:gd name="T22" fmla="*/ 96 w 112"/>
                        <a:gd name="T23" fmla="*/ 32 h 72"/>
                        <a:gd name="T24" fmla="*/ 80 w 112"/>
                        <a:gd name="T25" fmla="*/ 48 h 72"/>
                        <a:gd name="T26" fmla="*/ 80 w 112"/>
                        <a:gd name="T27" fmla="*/ 48 h 72"/>
                        <a:gd name="T28" fmla="*/ 32 w 112"/>
                        <a:gd name="T29" fmla="*/ 72 h 72"/>
                        <a:gd name="T30" fmla="*/ 8 w 112"/>
                        <a:gd name="T31" fmla="*/ 72 h 7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72"/>
                        <a:gd name="T50" fmla="*/ 112 w 112"/>
                        <a:gd name="T51" fmla="*/ 72 h 7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72">
                          <a:moveTo>
                            <a:pt x="8" y="72"/>
                          </a:moveTo>
                          <a:lnTo>
                            <a:pt x="0" y="64"/>
                          </a:lnTo>
                          <a:lnTo>
                            <a:pt x="8" y="56"/>
                          </a:lnTo>
                          <a:lnTo>
                            <a:pt x="16" y="40"/>
                          </a:lnTo>
                          <a:lnTo>
                            <a:pt x="40" y="24"/>
                          </a:lnTo>
                          <a:lnTo>
                            <a:pt x="80" y="0"/>
                          </a:lnTo>
                          <a:lnTo>
                            <a:pt x="112" y="0"/>
                          </a:lnTo>
                          <a:lnTo>
                            <a:pt x="112" y="8"/>
                          </a:lnTo>
                          <a:lnTo>
                            <a:pt x="112" y="16"/>
                          </a:lnTo>
                          <a:lnTo>
                            <a:pt x="96" y="32"/>
                          </a:lnTo>
                          <a:lnTo>
                            <a:pt x="80" y="48"/>
                          </a:lnTo>
                          <a:lnTo>
                            <a:pt x="32" y="72"/>
                          </a:lnTo>
                          <a:lnTo>
                            <a:pt x="8" y="7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10" name="Freeform 335"/>
                    <p:cNvSpPr>
                      <a:spLocks/>
                    </p:cNvSpPr>
                    <p:nvPr/>
                  </p:nvSpPr>
                  <p:spPr bwMode="auto">
                    <a:xfrm>
                      <a:off x="932" y="2464"/>
                      <a:ext cx="136" cy="56"/>
                    </a:xfrm>
                    <a:custGeom>
                      <a:avLst/>
                      <a:gdLst>
                        <a:gd name="T0" fmla="*/ 0 w 136"/>
                        <a:gd name="T1" fmla="*/ 8 h 56"/>
                        <a:gd name="T2" fmla="*/ 8 w 136"/>
                        <a:gd name="T3" fmla="*/ 0 h 56"/>
                        <a:gd name="T4" fmla="*/ 32 w 136"/>
                        <a:gd name="T5" fmla="*/ 0 h 56"/>
                        <a:gd name="T6" fmla="*/ 56 w 136"/>
                        <a:gd name="T7" fmla="*/ 0 h 56"/>
                        <a:gd name="T8" fmla="*/ 80 w 136"/>
                        <a:gd name="T9" fmla="*/ 8 h 56"/>
                        <a:gd name="T10" fmla="*/ 80 w 136"/>
                        <a:gd name="T11" fmla="*/ 8 h 56"/>
                        <a:gd name="T12" fmla="*/ 104 w 136"/>
                        <a:gd name="T13" fmla="*/ 16 h 56"/>
                        <a:gd name="T14" fmla="*/ 128 w 136"/>
                        <a:gd name="T15" fmla="*/ 32 h 56"/>
                        <a:gd name="T16" fmla="*/ 136 w 136"/>
                        <a:gd name="T17" fmla="*/ 40 h 56"/>
                        <a:gd name="T18" fmla="*/ 136 w 136"/>
                        <a:gd name="T19" fmla="*/ 48 h 56"/>
                        <a:gd name="T20" fmla="*/ 136 w 136"/>
                        <a:gd name="T21" fmla="*/ 48 h 56"/>
                        <a:gd name="T22" fmla="*/ 128 w 136"/>
                        <a:gd name="T23" fmla="*/ 56 h 56"/>
                        <a:gd name="T24" fmla="*/ 112 w 136"/>
                        <a:gd name="T25" fmla="*/ 56 h 56"/>
                        <a:gd name="T26" fmla="*/ 88 w 136"/>
                        <a:gd name="T27" fmla="*/ 56 h 56"/>
                        <a:gd name="T28" fmla="*/ 64 w 136"/>
                        <a:gd name="T29" fmla="*/ 48 h 56"/>
                        <a:gd name="T30" fmla="*/ 64 w 136"/>
                        <a:gd name="T31" fmla="*/ 48 h 56"/>
                        <a:gd name="T32" fmla="*/ 32 w 136"/>
                        <a:gd name="T33" fmla="*/ 40 h 56"/>
                        <a:gd name="T34" fmla="*/ 16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32" y="0"/>
                          </a:lnTo>
                          <a:lnTo>
                            <a:pt x="56" y="0"/>
                          </a:lnTo>
                          <a:lnTo>
                            <a:pt x="80" y="8"/>
                          </a:lnTo>
                          <a:lnTo>
                            <a:pt x="104" y="16"/>
                          </a:lnTo>
                          <a:lnTo>
                            <a:pt x="128" y="32"/>
                          </a:lnTo>
                          <a:lnTo>
                            <a:pt x="136" y="40"/>
                          </a:lnTo>
                          <a:lnTo>
                            <a:pt x="136" y="48"/>
                          </a:lnTo>
                          <a:lnTo>
                            <a:pt x="128" y="56"/>
                          </a:lnTo>
                          <a:lnTo>
                            <a:pt x="112" y="56"/>
                          </a:lnTo>
                          <a:lnTo>
                            <a:pt x="88" y="56"/>
                          </a:lnTo>
                          <a:lnTo>
                            <a:pt x="64" y="48"/>
                          </a:lnTo>
                          <a:lnTo>
                            <a:pt x="32" y="40"/>
                          </a:lnTo>
                          <a:lnTo>
                            <a:pt x="16"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11" name="Freeform 336"/>
                    <p:cNvSpPr>
                      <a:spLocks/>
                    </p:cNvSpPr>
                    <p:nvPr/>
                  </p:nvSpPr>
                  <p:spPr bwMode="auto">
                    <a:xfrm>
                      <a:off x="564" y="2360"/>
                      <a:ext cx="136" cy="56"/>
                    </a:xfrm>
                    <a:custGeom>
                      <a:avLst/>
                      <a:gdLst>
                        <a:gd name="T0" fmla="*/ 0 w 136"/>
                        <a:gd name="T1" fmla="*/ 8 h 56"/>
                        <a:gd name="T2" fmla="*/ 8 w 136"/>
                        <a:gd name="T3" fmla="*/ 0 h 56"/>
                        <a:gd name="T4" fmla="*/ 24 w 136"/>
                        <a:gd name="T5" fmla="*/ 0 h 56"/>
                        <a:gd name="T6" fmla="*/ 48 w 136"/>
                        <a:gd name="T7" fmla="*/ 0 h 56"/>
                        <a:gd name="T8" fmla="*/ 80 w 136"/>
                        <a:gd name="T9" fmla="*/ 8 h 56"/>
                        <a:gd name="T10" fmla="*/ 80 w 136"/>
                        <a:gd name="T11" fmla="*/ 8 h 56"/>
                        <a:gd name="T12" fmla="*/ 104 w 136"/>
                        <a:gd name="T13" fmla="*/ 16 h 56"/>
                        <a:gd name="T14" fmla="*/ 120 w 136"/>
                        <a:gd name="T15" fmla="*/ 24 h 56"/>
                        <a:gd name="T16" fmla="*/ 136 w 136"/>
                        <a:gd name="T17" fmla="*/ 40 h 56"/>
                        <a:gd name="T18" fmla="*/ 136 w 136"/>
                        <a:gd name="T19" fmla="*/ 48 h 56"/>
                        <a:gd name="T20" fmla="*/ 136 w 136"/>
                        <a:gd name="T21" fmla="*/ 48 h 56"/>
                        <a:gd name="T22" fmla="*/ 128 w 136"/>
                        <a:gd name="T23" fmla="*/ 48 h 56"/>
                        <a:gd name="T24" fmla="*/ 112 w 136"/>
                        <a:gd name="T25" fmla="*/ 56 h 56"/>
                        <a:gd name="T26" fmla="*/ 88 w 136"/>
                        <a:gd name="T27" fmla="*/ 48 h 56"/>
                        <a:gd name="T28" fmla="*/ 56 w 136"/>
                        <a:gd name="T29" fmla="*/ 40 h 56"/>
                        <a:gd name="T30" fmla="*/ 56 w 136"/>
                        <a:gd name="T31" fmla="*/ 40 h 56"/>
                        <a:gd name="T32" fmla="*/ 32 w 136"/>
                        <a:gd name="T33" fmla="*/ 32 h 56"/>
                        <a:gd name="T34" fmla="*/ 8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24" y="0"/>
                          </a:lnTo>
                          <a:lnTo>
                            <a:pt x="48" y="0"/>
                          </a:lnTo>
                          <a:lnTo>
                            <a:pt x="80" y="8"/>
                          </a:lnTo>
                          <a:lnTo>
                            <a:pt x="104" y="16"/>
                          </a:lnTo>
                          <a:lnTo>
                            <a:pt x="120" y="24"/>
                          </a:lnTo>
                          <a:lnTo>
                            <a:pt x="136" y="40"/>
                          </a:lnTo>
                          <a:lnTo>
                            <a:pt x="136" y="48"/>
                          </a:lnTo>
                          <a:lnTo>
                            <a:pt x="128" y="48"/>
                          </a:lnTo>
                          <a:lnTo>
                            <a:pt x="112" y="56"/>
                          </a:lnTo>
                          <a:lnTo>
                            <a:pt x="88" y="48"/>
                          </a:lnTo>
                          <a:lnTo>
                            <a:pt x="56" y="40"/>
                          </a:lnTo>
                          <a:lnTo>
                            <a:pt x="32" y="32"/>
                          </a:lnTo>
                          <a:lnTo>
                            <a:pt x="8"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12" name="Freeform 337"/>
                    <p:cNvSpPr>
                      <a:spLocks/>
                    </p:cNvSpPr>
                    <p:nvPr/>
                  </p:nvSpPr>
                  <p:spPr bwMode="auto">
                    <a:xfrm>
                      <a:off x="692" y="2256"/>
                      <a:ext cx="72" cy="104"/>
                    </a:xfrm>
                    <a:custGeom>
                      <a:avLst/>
                      <a:gdLst>
                        <a:gd name="T0" fmla="*/ 8 w 72"/>
                        <a:gd name="T1" fmla="*/ 0 h 104"/>
                        <a:gd name="T2" fmla="*/ 32 w 72"/>
                        <a:gd name="T3" fmla="*/ 8 h 104"/>
                        <a:gd name="T4" fmla="*/ 64 w 72"/>
                        <a:gd name="T5" fmla="*/ 48 h 104"/>
                        <a:gd name="T6" fmla="*/ 64 w 72"/>
                        <a:gd name="T7" fmla="*/ 48 h 104"/>
                        <a:gd name="T8" fmla="*/ 72 w 72"/>
                        <a:gd name="T9" fmla="*/ 80 h 104"/>
                        <a:gd name="T10" fmla="*/ 64 w 72"/>
                        <a:gd name="T11" fmla="*/ 104 h 104"/>
                        <a:gd name="T12" fmla="*/ 64 w 72"/>
                        <a:gd name="T13" fmla="*/ 104 h 104"/>
                        <a:gd name="T14" fmla="*/ 40 w 72"/>
                        <a:gd name="T15" fmla="*/ 96 h 104"/>
                        <a:gd name="T16" fmla="*/ 16 w 72"/>
                        <a:gd name="T17" fmla="*/ 56 h 104"/>
                        <a:gd name="T18" fmla="*/ 16 w 72"/>
                        <a:gd name="T19" fmla="*/ 56 h 104"/>
                        <a:gd name="T20" fmla="*/ 0 w 72"/>
                        <a:gd name="T21" fmla="*/ 24 h 104"/>
                        <a:gd name="T22" fmla="*/ 8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8" y="0"/>
                          </a:moveTo>
                          <a:lnTo>
                            <a:pt x="32" y="8"/>
                          </a:lnTo>
                          <a:lnTo>
                            <a:pt x="64" y="48"/>
                          </a:lnTo>
                          <a:lnTo>
                            <a:pt x="72" y="80"/>
                          </a:lnTo>
                          <a:lnTo>
                            <a:pt x="64" y="104"/>
                          </a:lnTo>
                          <a:lnTo>
                            <a:pt x="40" y="96"/>
                          </a:lnTo>
                          <a:lnTo>
                            <a:pt x="16" y="56"/>
                          </a:lnTo>
                          <a:lnTo>
                            <a:pt x="0" y="24"/>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13" name="Freeform 338"/>
                    <p:cNvSpPr>
                      <a:spLocks/>
                    </p:cNvSpPr>
                    <p:nvPr/>
                  </p:nvSpPr>
                  <p:spPr bwMode="auto">
                    <a:xfrm>
                      <a:off x="852" y="2520"/>
                      <a:ext cx="72" cy="96"/>
                    </a:xfrm>
                    <a:custGeom>
                      <a:avLst/>
                      <a:gdLst>
                        <a:gd name="T0" fmla="*/ 8 w 72"/>
                        <a:gd name="T1" fmla="*/ 0 h 96"/>
                        <a:gd name="T2" fmla="*/ 32 w 72"/>
                        <a:gd name="T3" fmla="*/ 8 h 96"/>
                        <a:gd name="T4" fmla="*/ 56 w 72"/>
                        <a:gd name="T5" fmla="*/ 40 h 96"/>
                        <a:gd name="T6" fmla="*/ 56 w 72"/>
                        <a:gd name="T7" fmla="*/ 40 h 96"/>
                        <a:gd name="T8" fmla="*/ 72 w 72"/>
                        <a:gd name="T9" fmla="*/ 80 h 96"/>
                        <a:gd name="T10" fmla="*/ 64 w 72"/>
                        <a:gd name="T11" fmla="*/ 96 h 96"/>
                        <a:gd name="T12" fmla="*/ 64 w 72"/>
                        <a:gd name="T13" fmla="*/ 96 h 96"/>
                        <a:gd name="T14" fmla="*/ 40 w 72"/>
                        <a:gd name="T15" fmla="*/ 88 h 96"/>
                        <a:gd name="T16" fmla="*/ 8 w 72"/>
                        <a:gd name="T17" fmla="*/ 56 h 96"/>
                        <a:gd name="T18" fmla="*/ 8 w 72"/>
                        <a:gd name="T19" fmla="*/ 56 h 96"/>
                        <a:gd name="T20" fmla="*/ 0 w 72"/>
                        <a:gd name="T21" fmla="*/ 16 h 96"/>
                        <a:gd name="T22" fmla="*/ 8 w 72"/>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96"/>
                        <a:gd name="T38" fmla="*/ 72 w 72"/>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96">
                          <a:moveTo>
                            <a:pt x="8" y="0"/>
                          </a:moveTo>
                          <a:lnTo>
                            <a:pt x="32" y="8"/>
                          </a:lnTo>
                          <a:lnTo>
                            <a:pt x="56" y="40"/>
                          </a:lnTo>
                          <a:lnTo>
                            <a:pt x="72" y="80"/>
                          </a:lnTo>
                          <a:lnTo>
                            <a:pt x="64" y="96"/>
                          </a:lnTo>
                          <a:lnTo>
                            <a:pt x="40" y="88"/>
                          </a:lnTo>
                          <a:lnTo>
                            <a:pt x="8" y="56"/>
                          </a:lnTo>
                          <a:lnTo>
                            <a:pt x="0" y="16"/>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14" name="Freeform 339"/>
                    <p:cNvSpPr>
                      <a:spLocks/>
                    </p:cNvSpPr>
                    <p:nvPr/>
                  </p:nvSpPr>
                  <p:spPr bwMode="auto">
                    <a:xfrm>
                      <a:off x="844" y="2256"/>
                      <a:ext cx="72" cy="104"/>
                    </a:xfrm>
                    <a:custGeom>
                      <a:avLst/>
                      <a:gdLst>
                        <a:gd name="T0" fmla="*/ 64 w 72"/>
                        <a:gd name="T1" fmla="*/ 0 h 104"/>
                        <a:gd name="T2" fmla="*/ 72 w 72"/>
                        <a:gd name="T3" fmla="*/ 24 h 104"/>
                        <a:gd name="T4" fmla="*/ 56 w 72"/>
                        <a:gd name="T5" fmla="*/ 56 h 104"/>
                        <a:gd name="T6" fmla="*/ 56 w 72"/>
                        <a:gd name="T7" fmla="*/ 56 h 104"/>
                        <a:gd name="T8" fmla="*/ 32 w 72"/>
                        <a:gd name="T9" fmla="*/ 88 h 104"/>
                        <a:gd name="T10" fmla="*/ 8 w 72"/>
                        <a:gd name="T11" fmla="*/ 104 h 104"/>
                        <a:gd name="T12" fmla="*/ 8 w 72"/>
                        <a:gd name="T13" fmla="*/ 104 h 104"/>
                        <a:gd name="T14" fmla="*/ 0 w 72"/>
                        <a:gd name="T15" fmla="*/ 80 h 104"/>
                        <a:gd name="T16" fmla="*/ 8 w 72"/>
                        <a:gd name="T17" fmla="*/ 40 h 104"/>
                        <a:gd name="T18" fmla="*/ 8 w 72"/>
                        <a:gd name="T19" fmla="*/ 40 h 104"/>
                        <a:gd name="T20" fmla="*/ 40 w 72"/>
                        <a:gd name="T21" fmla="*/ 8 h 104"/>
                        <a:gd name="T22" fmla="*/ 64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64" y="0"/>
                          </a:moveTo>
                          <a:lnTo>
                            <a:pt x="72" y="24"/>
                          </a:lnTo>
                          <a:lnTo>
                            <a:pt x="56" y="56"/>
                          </a:lnTo>
                          <a:lnTo>
                            <a:pt x="32" y="88"/>
                          </a:lnTo>
                          <a:lnTo>
                            <a:pt x="8" y="104"/>
                          </a:lnTo>
                          <a:lnTo>
                            <a:pt x="0" y="80"/>
                          </a:lnTo>
                          <a:lnTo>
                            <a:pt x="8"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215" name="Freeform 340"/>
                    <p:cNvSpPr>
                      <a:spLocks/>
                    </p:cNvSpPr>
                    <p:nvPr/>
                  </p:nvSpPr>
                  <p:spPr bwMode="auto">
                    <a:xfrm>
                      <a:off x="700" y="2520"/>
                      <a:ext cx="80" cy="96"/>
                    </a:xfrm>
                    <a:custGeom>
                      <a:avLst/>
                      <a:gdLst>
                        <a:gd name="T0" fmla="*/ 64 w 80"/>
                        <a:gd name="T1" fmla="*/ 0 h 96"/>
                        <a:gd name="T2" fmla="*/ 80 w 80"/>
                        <a:gd name="T3" fmla="*/ 16 h 96"/>
                        <a:gd name="T4" fmla="*/ 64 w 80"/>
                        <a:gd name="T5" fmla="*/ 56 h 96"/>
                        <a:gd name="T6" fmla="*/ 64 w 80"/>
                        <a:gd name="T7" fmla="*/ 56 h 96"/>
                        <a:gd name="T8" fmla="*/ 40 w 80"/>
                        <a:gd name="T9" fmla="*/ 88 h 96"/>
                        <a:gd name="T10" fmla="*/ 8 w 80"/>
                        <a:gd name="T11" fmla="*/ 96 h 96"/>
                        <a:gd name="T12" fmla="*/ 8 w 80"/>
                        <a:gd name="T13" fmla="*/ 96 h 96"/>
                        <a:gd name="T14" fmla="*/ 0 w 80"/>
                        <a:gd name="T15" fmla="*/ 80 h 96"/>
                        <a:gd name="T16" fmla="*/ 16 w 80"/>
                        <a:gd name="T17" fmla="*/ 40 h 96"/>
                        <a:gd name="T18" fmla="*/ 16 w 80"/>
                        <a:gd name="T19" fmla="*/ 40 h 96"/>
                        <a:gd name="T20" fmla="*/ 40 w 80"/>
                        <a:gd name="T21" fmla="*/ 8 h 96"/>
                        <a:gd name="T22" fmla="*/ 64 w 80"/>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0"/>
                        <a:gd name="T37" fmla="*/ 0 h 96"/>
                        <a:gd name="T38" fmla="*/ 80 w 80"/>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0" h="96">
                          <a:moveTo>
                            <a:pt x="64" y="0"/>
                          </a:moveTo>
                          <a:lnTo>
                            <a:pt x="80" y="16"/>
                          </a:lnTo>
                          <a:lnTo>
                            <a:pt x="64" y="56"/>
                          </a:lnTo>
                          <a:lnTo>
                            <a:pt x="40" y="88"/>
                          </a:lnTo>
                          <a:lnTo>
                            <a:pt x="8" y="96"/>
                          </a:lnTo>
                          <a:lnTo>
                            <a:pt x="0" y="80"/>
                          </a:lnTo>
                          <a:lnTo>
                            <a:pt x="16"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7181" name="Freeform 341"/>
                  <p:cNvSpPr>
                    <a:spLocks/>
                  </p:cNvSpPr>
                  <p:nvPr/>
                </p:nvSpPr>
                <p:spPr bwMode="auto">
                  <a:xfrm>
                    <a:off x="572" y="1295"/>
                    <a:ext cx="472" cy="334"/>
                  </a:xfrm>
                  <a:custGeom>
                    <a:avLst/>
                    <a:gdLst>
                      <a:gd name="T0" fmla="*/ 1 w 672"/>
                      <a:gd name="T1" fmla="*/ 2 h 424"/>
                      <a:gd name="T2" fmla="*/ 1 w 672"/>
                      <a:gd name="T3" fmla="*/ 2 h 424"/>
                      <a:gd name="T4" fmla="*/ 1 w 672"/>
                      <a:gd name="T5" fmla="*/ 2 h 424"/>
                      <a:gd name="T6" fmla="*/ 1 w 672"/>
                      <a:gd name="T7" fmla="*/ 2 h 424"/>
                      <a:gd name="T8" fmla="*/ 1 w 672"/>
                      <a:gd name="T9" fmla="*/ 2 h 424"/>
                      <a:gd name="T10" fmla="*/ 1 w 672"/>
                      <a:gd name="T11" fmla="*/ 2 h 424"/>
                      <a:gd name="T12" fmla="*/ 1 w 672"/>
                      <a:gd name="T13" fmla="*/ 2 h 424"/>
                      <a:gd name="T14" fmla="*/ 1 w 672"/>
                      <a:gd name="T15" fmla="*/ 2 h 424"/>
                      <a:gd name="T16" fmla="*/ 1 w 672"/>
                      <a:gd name="T17" fmla="*/ 2 h 424"/>
                      <a:gd name="T18" fmla="*/ 1 w 672"/>
                      <a:gd name="T19" fmla="*/ 2 h 424"/>
                      <a:gd name="T20" fmla="*/ 1 w 672"/>
                      <a:gd name="T21" fmla="*/ 2 h 424"/>
                      <a:gd name="T22" fmla="*/ 1 w 672"/>
                      <a:gd name="T23" fmla="*/ 2 h 424"/>
                      <a:gd name="T24" fmla="*/ 1 w 672"/>
                      <a:gd name="T25" fmla="*/ 2 h 424"/>
                      <a:gd name="T26" fmla="*/ 0 w 672"/>
                      <a:gd name="T27" fmla="*/ 2 h 424"/>
                      <a:gd name="T28" fmla="*/ 0 w 672"/>
                      <a:gd name="T29" fmla="*/ 2 h 424"/>
                      <a:gd name="T30" fmla="*/ 1 w 672"/>
                      <a:gd name="T31" fmla="*/ 2 h 424"/>
                      <a:gd name="T32" fmla="*/ 1 w 672"/>
                      <a:gd name="T33" fmla="*/ 2 h 424"/>
                      <a:gd name="T34" fmla="*/ 1 w 672"/>
                      <a:gd name="T35" fmla="*/ 2 h 424"/>
                      <a:gd name="T36" fmla="*/ 1 w 672"/>
                      <a:gd name="T37" fmla="*/ 2 h 424"/>
                      <a:gd name="T38" fmla="*/ 1 w 672"/>
                      <a:gd name="T39" fmla="*/ 2 h 424"/>
                      <a:gd name="T40" fmla="*/ 1 w 672"/>
                      <a:gd name="T41" fmla="*/ 0 h 424"/>
                      <a:gd name="T42" fmla="*/ 1 w 672"/>
                      <a:gd name="T43" fmla="*/ 0 h 424"/>
                      <a:gd name="T44" fmla="*/ 1 w 672"/>
                      <a:gd name="T45" fmla="*/ 2 h 424"/>
                      <a:gd name="T46" fmla="*/ 1 w 672"/>
                      <a:gd name="T47" fmla="*/ 2 h 424"/>
                      <a:gd name="T48" fmla="*/ 1 w 672"/>
                      <a:gd name="T49" fmla="*/ 2 h 424"/>
                      <a:gd name="T50" fmla="*/ 1 w 672"/>
                      <a:gd name="T51" fmla="*/ 2 h 424"/>
                      <a:gd name="T52" fmla="*/ 1 w 672"/>
                      <a:gd name="T53" fmla="*/ 2 h 424"/>
                      <a:gd name="T54" fmla="*/ 1 w 672"/>
                      <a:gd name="T55" fmla="*/ 2 h 42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2"/>
                      <a:gd name="T85" fmla="*/ 0 h 424"/>
                      <a:gd name="T86" fmla="*/ 672 w 672"/>
                      <a:gd name="T87" fmla="*/ 424 h 42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2" h="424">
                        <a:moveTo>
                          <a:pt x="672" y="216"/>
                        </a:moveTo>
                        <a:lnTo>
                          <a:pt x="664" y="256"/>
                        </a:lnTo>
                        <a:lnTo>
                          <a:pt x="648" y="296"/>
                        </a:lnTo>
                        <a:lnTo>
                          <a:pt x="616" y="328"/>
                        </a:lnTo>
                        <a:lnTo>
                          <a:pt x="576" y="360"/>
                        </a:lnTo>
                        <a:lnTo>
                          <a:pt x="464" y="408"/>
                        </a:lnTo>
                        <a:lnTo>
                          <a:pt x="336" y="424"/>
                        </a:lnTo>
                        <a:lnTo>
                          <a:pt x="208" y="408"/>
                        </a:lnTo>
                        <a:lnTo>
                          <a:pt x="96" y="360"/>
                        </a:lnTo>
                        <a:lnTo>
                          <a:pt x="56" y="328"/>
                        </a:lnTo>
                        <a:lnTo>
                          <a:pt x="24" y="296"/>
                        </a:lnTo>
                        <a:lnTo>
                          <a:pt x="8" y="256"/>
                        </a:lnTo>
                        <a:lnTo>
                          <a:pt x="0" y="216"/>
                        </a:lnTo>
                        <a:lnTo>
                          <a:pt x="8" y="168"/>
                        </a:lnTo>
                        <a:lnTo>
                          <a:pt x="24" y="128"/>
                        </a:lnTo>
                        <a:lnTo>
                          <a:pt x="56" y="96"/>
                        </a:lnTo>
                        <a:lnTo>
                          <a:pt x="96" y="64"/>
                        </a:lnTo>
                        <a:lnTo>
                          <a:pt x="208" y="16"/>
                        </a:lnTo>
                        <a:lnTo>
                          <a:pt x="336" y="0"/>
                        </a:lnTo>
                        <a:lnTo>
                          <a:pt x="464" y="16"/>
                        </a:lnTo>
                        <a:lnTo>
                          <a:pt x="576" y="64"/>
                        </a:lnTo>
                        <a:lnTo>
                          <a:pt x="616" y="96"/>
                        </a:lnTo>
                        <a:lnTo>
                          <a:pt x="648" y="128"/>
                        </a:lnTo>
                        <a:lnTo>
                          <a:pt x="664" y="168"/>
                        </a:lnTo>
                        <a:lnTo>
                          <a:pt x="672" y="216"/>
                        </a:lnTo>
                        <a:close/>
                      </a:path>
                    </a:pathLst>
                  </a:custGeom>
                  <a:gradFill rotWithShape="0">
                    <a:gsLst>
                      <a:gs pos="0">
                        <a:srgbClr val="B3B3B3"/>
                      </a:gs>
                      <a:gs pos="100000">
                        <a:srgbClr val="808080"/>
                      </a:gs>
                    </a:gsLst>
                    <a:path path="rect">
                      <a:fillToRect l="50000" t="50000" r="50000" b="50000"/>
                    </a:path>
                  </a:gradFill>
                  <a:ln w="3175">
                    <a:solidFill>
                      <a:srgbClr val="808080"/>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6941" name="Group 342"/>
                  <p:cNvGrpSpPr>
                    <a:grpSpLocks/>
                  </p:cNvGrpSpPr>
                  <p:nvPr/>
                </p:nvGrpSpPr>
                <p:grpSpPr bwMode="auto">
                  <a:xfrm>
                    <a:off x="632" y="1338"/>
                    <a:ext cx="352" cy="248"/>
                    <a:chOff x="636" y="2320"/>
                    <a:chExt cx="352" cy="248"/>
                  </a:xfrm>
                </p:grpSpPr>
                <p:sp>
                  <p:nvSpPr>
                    <p:cNvPr id="37183" name="Freeform 343"/>
                    <p:cNvSpPr>
                      <a:spLocks/>
                    </p:cNvSpPr>
                    <p:nvPr/>
                  </p:nvSpPr>
                  <p:spPr bwMode="auto">
                    <a:xfrm>
                      <a:off x="788" y="2424"/>
                      <a:ext cx="32" cy="16"/>
                    </a:xfrm>
                    <a:custGeom>
                      <a:avLst/>
                      <a:gdLst>
                        <a:gd name="T0" fmla="*/ 32 w 32"/>
                        <a:gd name="T1" fmla="*/ 8 h 16"/>
                        <a:gd name="T2" fmla="*/ 32 w 32"/>
                        <a:gd name="T3" fmla="*/ 16 h 16"/>
                        <a:gd name="T4" fmla="*/ 16 w 32"/>
                        <a:gd name="T5" fmla="*/ 16 h 16"/>
                        <a:gd name="T6" fmla="*/ 16 w 32"/>
                        <a:gd name="T7" fmla="*/ 16 h 16"/>
                        <a:gd name="T8" fmla="*/ 8 w 32"/>
                        <a:gd name="T9" fmla="*/ 16 h 16"/>
                        <a:gd name="T10" fmla="*/ 0 w 32"/>
                        <a:gd name="T11" fmla="*/ 8 h 16"/>
                        <a:gd name="T12" fmla="*/ 0 w 32"/>
                        <a:gd name="T13" fmla="*/ 8 h 16"/>
                        <a:gd name="T14" fmla="*/ 8 w 32"/>
                        <a:gd name="T15" fmla="*/ 0 h 16"/>
                        <a:gd name="T16" fmla="*/ 16 w 32"/>
                        <a:gd name="T17" fmla="*/ 0 h 16"/>
                        <a:gd name="T18" fmla="*/ 16 w 32"/>
                        <a:gd name="T19" fmla="*/ 0 h 16"/>
                        <a:gd name="T20" fmla="*/ 32 w 32"/>
                        <a:gd name="T21" fmla="*/ 0 h 16"/>
                        <a:gd name="T22" fmla="*/ 32 w 32"/>
                        <a:gd name="T23" fmla="*/ 8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16"/>
                        <a:gd name="T38" fmla="*/ 32 w 32"/>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16">
                          <a:moveTo>
                            <a:pt x="32" y="8"/>
                          </a:moveTo>
                          <a:lnTo>
                            <a:pt x="32" y="16"/>
                          </a:lnTo>
                          <a:lnTo>
                            <a:pt x="16" y="16"/>
                          </a:lnTo>
                          <a:lnTo>
                            <a:pt x="8" y="16"/>
                          </a:lnTo>
                          <a:lnTo>
                            <a:pt x="0" y="8"/>
                          </a:lnTo>
                          <a:lnTo>
                            <a:pt x="8" y="0"/>
                          </a:lnTo>
                          <a:lnTo>
                            <a:pt x="16" y="0"/>
                          </a:lnTo>
                          <a:lnTo>
                            <a:pt x="32" y="0"/>
                          </a:lnTo>
                          <a:lnTo>
                            <a:pt x="32"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84" name="Freeform 344"/>
                    <p:cNvSpPr>
                      <a:spLocks/>
                    </p:cNvSpPr>
                    <p:nvPr/>
                  </p:nvSpPr>
                  <p:spPr bwMode="auto">
                    <a:xfrm>
                      <a:off x="924" y="2416"/>
                      <a:ext cx="64" cy="24"/>
                    </a:xfrm>
                    <a:custGeom>
                      <a:avLst/>
                      <a:gdLst>
                        <a:gd name="T0" fmla="*/ 64 w 64"/>
                        <a:gd name="T1" fmla="*/ 16 h 24"/>
                        <a:gd name="T2" fmla="*/ 56 w 64"/>
                        <a:gd name="T3" fmla="*/ 24 h 24"/>
                        <a:gd name="T4" fmla="*/ 32 w 64"/>
                        <a:gd name="T5" fmla="*/ 24 h 24"/>
                        <a:gd name="T6" fmla="*/ 32 w 64"/>
                        <a:gd name="T7" fmla="*/ 24 h 24"/>
                        <a:gd name="T8" fmla="*/ 16 w 64"/>
                        <a:gd name="T9" fmla="*/ 24 h 24"/>
                        <a:gd name="T10" fmla="*/ 0 w 64"/>
                        <a:gd name="T11" fmla="*/ 16 h 24"/>
                        <a:gd name="T12" fmla="*/ 0 w 64"/>
                        <a:gd name="T13" fmla="*/ 16 h 24"/>
                        <a:gd name="T14" fmla="*/ 16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16" y="24"/>
                          </a:lnTo>
                          <a:lnTo>
                            <a:pt x="0" y="16"/>
                          </a:lnTo>
                          <a:lnTo>
                            <a:pt x="16"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85" name="Freeform 345"/>
                    <p:cNvSpPr>
                      <a:spLocks/>
                    </p:cNvSpPr>
                    <p:nvPr/>
                  </p:nvSpPr>
                  <p:spPr bwMode="auto">
                    <a:xfrm>
                      <a:off x="908" y="2512"/>
                      <a:ext cx="40" cy="32"/>
                    </a:xfrm>
                    <a:custGeom>
                      <a:avLst/>
                      <a:gdLst>
                        <a:gd name="T0" fmla="*/ 40 w 40"/>
                        <a:gd name="T1" fmla="*/ 32 h 32"/>
                        <a:gd name="T2" fmla="*/ 24 w 40"/>
                        <a:gd name="T3" fmla="*/ 32 h 32"/>
                        <a:gd name="T4" fmla="*/ 8 w 40"/>
                        <a:gd name="T5" fmla="*/ 24 h 32"/>
                        <a:gd name="T6" fmla="*/ 8 w 40"/>
                        <a:gd name="T7" fmla="*/ 24 h 32"/>
                        <a:gd name="T8" fmla="*/ 0 w 40"/>
                        <a:gd name="T9" fmla="*/ 8 h 32"/>
                        <a:gd name="T10" fmla="*/ 0 w 40"/>
                        <a:gd name="T11" fmla="*/ 0 h 32"/>
                        <a:gd name="T12" fmla="*/ 0 w 40"/>
                        <a:gd name="T13" fmla="*/ 0 h 32"/>
                        <a:gd name="T14" fmla="*/ 16 w 40"/>
                        <a:gd name="T15" fmla="*/ 0 h 32"/>
                        <a:gd name="T16" fmla="*/ 32 w 40"/>
                        <a:gd name="T17" fmla="*/ 8 h 32"/>
                        <a:gd name="T18" fmla="*/ 32 w 40"/>
                        <a:gd name="T19" fmla="*/ 8 h 32"/>
                        <a:gd name="T20" fmla="*/ 40 w 40"/>
                        <a:gd name="T21" fmla="*/ 24 h 32"/>
                        <a:gd name="T22" fmla="*/ 40 w 40"/>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32"/>
                        <a:gd name="T38" fmla="*/ 40 w 40"/>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32">
                          <a:moveTo>
                            <a:pt x="40" y="32"/>
                          </a:moveTo>
                          <a:lnTo>
                            <a:pt x="24" y="32"/>
                          </a:lnTo>
                          <a:lnTo>
                            <a:pt x="8" y="24"/>
                          </a:lnTo>
                          <a:lnTo>
                            <a:pt x="0" y="8"/>
                          </a:lnTo>
                          <a:lnTo>
                            <a:pt x="0" y="0"/>
                          </a:lnTo>
                          <a:lnTo>
                            <a:pt x="16" y="0"/>
                          </a:lnTo>
                          <a:lnTo>
                            <a:pt x="32" y="8"/>
                          </a:lnTo>
                          <a:lnTo>
                            <a:pt x="40" y="24"/>
                          </a:lnTo>
                          <a:lnTo>
                            <a:pt x="4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86" name="Freeform 346"/>
                    <p:cNvSpPr>
                      <a:spLocks/>
                    </p:cNvSpPr>
                    <p:nvPr/>
                  </p:nvSpPr>
                  <p:spPr bwMode="auto">
                    <a:xfrm>
                      <a:off x="780" y="2328"/>
                      <a:ext cx="32" cy="48"/>
                    </a:xfrm>
                    <a:custGeom>
                      <a:avLst/>
                      <a:gdLst>
                        <a:gd name="T0" fmla="*/ 16 w 32"/>
                        <a:gd name="T1" fmla="*/ 48 h 48"/>
                        <a:gd name="T2" fmla="*/ 8 w 32"/>
                        <a:gd name="T3" fmla="*/ 48 h 48"/>
                        <a:gd name="T4" fmla="*/ 0 w 32"/>
                        <a:gd name="T5" fmla="*/ 24 h 48"/>
                        <a:gd name="T6" fmla="*/ 0 w 32"/>
                        <a:gd name="T7" fmla="*/ 24 h 48"/>
                        <a:gd name="T8" fmla="*/ 8 w 32"/>
                        <a:gd name="T9" fmla="*/ 8 h 48"/>
                        <a:gd name="T10" fmla="*/ 16 w 32"/>
                        <a:gd name="T11" fmla="*/ 0 h 48"/>
                        <a:gd name="T12" fmla="*/ 16 w 32"/>
                        <a:gd name="T13" fmla="*/ 0 h 48"/>
                        <a:gd name="T14" fmla="*/ 24 w 32"/>
                        <a:gd name="T15" fmla="*/ 8 h 48"/>
                        <a:gd name="T16" fmla="*/ 32 w 32"/>
                        <a:gd name="T17" fmla="*/ 24 h 48"/>
                        <a:gd name="T18" fmla="*/ 32 w 32"/>
                        <a:gd name="T19" fmla="*/ 24 h 48"/>
                        <a:gd name="T20" fmla="*/ 24 w 32"/>
                        <a:gd name="T21" fmla="*/ 48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8"/>
                          </a:lnTo>
                          <a:lnTo>
                            <a:pt x="0" y="24"/>
                          </a:lnTo>
                          <a:lnTo>
                            <a:pt x="8" y="8"/>
                          </a:lnTo>
                          <a:lnTo>
                            <a:pt x="16" y="0"/>
                          </a:lnTo>
                          <a:lnTo>
                            <a:pt x="24" y="8"/>
                          </a:lnTo>
                          <a:lnTo>
                            <a:pt x="32" y="24"/>
                          </a:lnTo>
                          <a:lnTo>
                            <a:pt x="24" y="48"/>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87" name="Freeform 347"/>
                    <p:cNvSpPr>
                      <a:spLocks/>
                    </p:cNvSpPr>
                    <p:nvPr/>
                  </p:nvSpPr>
                  <p:spPr bwMode="auto">
                    <a:xfrm>
                      <a:off x="676" y="2432"/>
                      <a:ext cx="64" cy="24"/>
                    </a:xfrm>
                    <a:custGeom>
                      <a:avLst/>
                      <a:gdLst>
                        <a:gd name="T0" fmla="*/ 64 w 64"/>
                        <a:gd name="T1" fmla="*/ 16 h 24"/>
                        <a:gd name="T2" fmla="*/ 56 w 64"/>
                        <a:gd name="T3" fmla="*/ 24 h 24"/>
                        <a:gd name="T4" fmla="*/ 32 w 64"/>
                        <a:gd name="T5" fmla="*/ 24 h 24"/>
                        <a:gd name="T6" fmla="*/ 32 w 64"/>
                        <a:gd name="T7" fmla="*/ 24 h 24"/>
                        <a:gd name="T8" fmla="*/ 8 w 64"/>
                        <a:gd name="T9" fmla="*/ 24 h 24"/>
                        <a:gd name="T10" fmla="*/ 0 w 64"/>
                        <a:gd name="T11" fmla="*/ 16 h 24"/>
                        <a:gd name="T12" fmla="*/ 0 w 64"/>
                        <a:gd name="T13" fmla="*/ 16 h 24"/>
                        <a:gd name="T14" fmla="*/ 8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8" y="24"/>
                          </a:lnTo>
                          <a:lnTo>
                            <a:pt x="0" y="16"/>
                          </a:lnTo>
                          <a:lnTo>
                            <a:pt x="8"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88" name="Freeform 348"/>
                    <p:cNvSpPr>
                      <a:spLocks/>
                    </p:cNvSpPr>
                    <p:nvPr/>
                  </p:nvSpPr>
                  <p:spPr bwMode="auto">
                    <a:xfrm>
                      <a:off x="788" y="2520"/>
                      <a:ext cx="32" cy="48"/>
                    </a:xfrm>
                    <a:custGeom>
                      <a:avLst/>
                      <a:gdLst>
                        <a:gd name="T0" fmla="*/ 16 w 32"/>
                        <a:gd name="T1" fmla="*/ 48 h 48"/>
                        <a:gd name="T2" fmla="*/ 8 w 32"/>
                        <a:gd name="T3" fmla="*/ 40 h 48"/>
                        <a:gd name="T4" fmla="*/ 0 w 32"/>
                        <a:gd name="T5" fmla="*/ 24 h 48"/>
                        <a:gd name="T6" fmla="*/ 0 w 32"/>
                        <a:gd name="T7" fmla="*/ 24 h 48"/>
                        <a:gd name="T8" fmla="*/ 8 w 32"/>
                        <a:gd name="T9" fmla="*/ 8 h 48"/>
                        <a:gd name="T10" fmla="*/ 16 w 32"/>
                        <a:gd name="T11" fmla="*/ 0 h 48"/>
                        <a:gd name="T12" fmla="*/ 16 w 32"/>
                        <a:gd name="T13" fmla="*/ 0 h 48"/>
                        <a:gd name="T14" fmla="*/ 32 w 32"/>
                        <a:gd name="T15" fmla="*/ 8 h 48"/>
                        <a:gd name="T16" fmla="*/ 32 w 32"/>
                        <a:gd name="T17" fmla="*/ 24 h 48"/>
                        <a:gd name="T18" fmla="*/ 32 w 32"/>
                        <a:gd name="T19" fmla="*/ 24 h 48"/>
                        <a:gd name="T20" fmla="*/ 32 w 32"/>
                        <a:gd name="T21" fmla="*/ 40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0"/>
                          </a:lnTo>
                          <a:lnTo>
                            <a:pt x="0" y="24"/>
                          </a:lnTo>
                          <a:lnTo>
                            <a:pt x="8" y="8"/>
                          </a:lnTo>
                          <a:lnTo>
                            <a:pt x="16" y="0"/>
                          </a:lnTo>
                          <a:lnTo>
                            <a:pt x="32" y="8"/>
                          </a:lnTo>
                          <a:lnTo>
                            <a:pt x="32" y="24"/>
                          </a:lnTo>
                          <a:lnTo>
                            <a:pt x="32" y="40"/>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89" name="Freeform 349"/>
                    <p:cNvSpPr>
                      <a:spLocks/>
                    </p:cNvSpPr>
                    <p:nvPr/>
                  </p:nvSpPr>
                  <p:spPr bwMode="auto">
                    <a:xfrm>
                      <a:off x="660" y="2352"/>
                      <a:ext cx="48" cy="40"/>
                    </a:xfrm>
                    <a:custGeom>
                      <a:avLst/>
                      <a:gdLst>
                        <a:gd name="T0" fmla="*/ 48 w 48"/>
                        <a:gd name="T1" fmla="*/ 32 h 40"/>
                        <a:gd name="T2" fmla="*/ 32 w 48"/>
                        <a:gd name="T3" fmla="*/ 40 h 40"/>
                        <a:gd name="T4" fmla="*/ 16 w 48"/>
                        <a:gd name="T5" fmla="*/ 24 h 40"/>
                        <a:gd name="T6" fmla="*/ 16 w 48"/>
                        <a:gd name="T7" fmla="*/ 24 h 40"/>
                        <a:gd name="T8" fmla="*/ 0 w 48"/>
                        <a:gd name="T9" fmla="*/ 16 h 40"/>
                        <a:gd name="T10" fmla="*/ 0 w 48"/>
                        <a:gd name="T11" fmla="*/ 0 h 40"/>
                        <a:gd name="T12" fmla="*/ 0 w 48"/>
                        <a:gd name="T13" fmla="*/ 0 h 40"/>
                        <a:gd name="T14" fmla="*/ 16 w 48"/>
                        <a:gd name="T15" fmla="*/ 0 h 40"/>
                        <a:gd name="T16" fmla="*/ 32 w 48"/>
                        <a:gd name="T17" fmla="*/ 8 h 40"/>
                        <a:gd name="T18" fmla="*/ 32 w 48"/>
                        <a:gd name="T19" fmla="*/ 8 h 40"/>
                        <a:gd name="T20" fmla="*/ 48 w 48"/>
                        <a:gd name="T21" fmla="*/ 24 h 40"/>
                        <a:gd name="T22" fmla="*/ 48 w 48"/>
                        <a:gd name="T23" fmla="*/ 32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48" y="32"/>
                          </a:moveTo>
                          <a:lnTo>
                            <a:pt x="32" y="40"/>
                          </a:lnTo>
                          <a:lnTo>
                            <a:pt x="16" y="24"/>
                          </a:lnTo>
                          <a:lnTo>
                            <a:pt x="0" y="16"/>
                          </a:lnTo>
                          <a:lnTo>
                            <a:pt x="0" y="0"/>
                          </a:lnTo>
                          <a:lnTo>
                            <a:pt x="16" y="0"/>
                          </a:lnTo>
                          <a:lnTo>
                            <a:pt x="32" y="8"/>
                          </a:lnTo>
                          <a:lnTo>
                            <a:pt x="48" y="24"/>
                          </a:lnTo>
                          <a:lnTo>
                            <a:pt x="48"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90" name="Freeform 350"/>
                    <p:cNvSpPr>
                      <a:spLocks/>
                    </p:cNvSpPr>
                    <p:nvPr/>
                  </p:nvSpPr>
                  <p:spPr bwMode="auto">
                    <a:xfrm>
                      <a:off x="892" y="2344"/>
                      <a:ext cx="48" cy="32"/>
                    </a:xfrm>
                    <a:custGeom>
                      <a:avLst/>
                      <a:gdLst>
                        <a:gd name="T0" fmla="*/ 0 w 48"/>
                        <a:gd name="T1" fmla="*/ 32 h 32"/>
                        <a:gd name="T2" fmla="*/ 0 w 48"/>
                        <a:gd name="T3" fmla="*/ 24 h 32"/>
                        <a:gd name="T4" fmla="*/ 8 w 48"/>
                        <a:gd name="T5" fmla="*/ 8 h 32"/>
                        <a:gd name="T6" fmla="*/ 8 w 48"/>
                        <a:gd name="T7" fmla="*/ 8 h 32"/>
                        <a:gd name="T8" fmla="*/ 32 w 48"/>
                        <a:gd name="T9" fmla="*/ 0 h 32"/>
                        <a:gd name="T10" fmla="*/ 48 w 48"/>
                        <a:gd name="T11" fmla="*/ 0 h 32"/>
                        <a:gd name="T12" fmla="*/ 48 w 48"/>
                        <a:gd name="T13" fmla="*/ 0 h 32"/>
                        <a:gd name="T14" fmla="*/ 48 w 48"/>
                        <a:gd name="T15" fmla="*/ 8 h 32"/>
                        <a:gd name="T16" fmla="*/ 32 w 48"/>
                        <a:gd name="T17" fmla="*/ 24 h 32"/>
                        <a:gd name="T18" fmla="*/ 32 w 48"/>
                        <a:gd name="T19" fmla="*/ 24 h 32"/>
                        <a:gd name="T20" fmla="*/ 16 w 48"/>
                        <a:gd name="T21" fmla="*/ 32 h 32"/>
                        <a:gd name="T22" fmla="*/ 0 w 48"/>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32"/>
                        <a:gd name="T38" fmla="*/ 48 w 48"/>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32">
                          <a:moveTo>
                            <a:pt x="0" y="32"/>
                          </a:moveTo>
                          <a:lnTo>
                            <a:pt x="0" y="24"/>
                          </a:lnTo>
                          <a:lnTo>
                            <a:pt x="8" y="8"/>
                          </a:lnTo>
                          <a:lnTo>
                            <a:pt x="32" y="0"/>
                          </a:lnTo>
                          <a:lnTo>
                            <a:pt x="48" y="0"/>
                          </a:lnTo>
                          <a:lnTo>
                            <a:pt x="48" y="8"/>
                          </a:lnTo>
                          <a:lnTo>
                            <a:pt x="32" y="24"/>
                          </a:lnTo>
                          <a:lnTo>
                            <a:pt x="16" y="32"/>
                          </a:lnTo>
                          <a:lnTo>
                            <a:pt x="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91" name="Freeform 351"/>
                    <p:cNvSpPr>
                      <a:spLocks/>
                    </p:cNvSpPr>
                    <p:nvPr/>
                  </p:nvSpPr>
                  <p:spPr bwMode="auto">
                    <a:xfrm>
                      <a:off x="876" y="2400"/>
                      <a:ext cx="48" cy="24"/>
                    </a:xfrm>
                    <a:custGeom>
                      <a:avLst/>
                      <a:gdLst>
                        <a:gd name="T0" fmla="*/ 0 w 48"/>
                        <a:gd name="T1" fmla="*/ 24 h 24"/>
                        <a:gd name="T2" fmla="*/ 0 w 48"/>
                        <a:gd name="T3" fmla="*/ 8 h 24"/>
                        <a:gd name="T4" fmla="*/ 16 w 48"/>
                        <a:gd name="T5" fmla="*/ 0 h 24"/>
                        <a:gd name="T6" fmla="*/ 16 w 48"/>
                        <a:gd name="T7" fmla="*/ 0 h 24"/>
                        <a:gd name="T8" fmla="*/ 32 w 48"/>
                        <a:gd name="T9" fmla="*/ 0 h 24"/>
                        <a:gd name="T10" fmla="*/ 48 w 48"/>
                        <a:gd name="T11" fmla="*/ 8 h 24"/>
                        <a:gd name="T12" fmla="*/ 48 w 48"/>
                        <a:gd name="T13" fmla="*/ 8 h 24"/>
                        <a:gd name="T14" fmla="*/ 48 w 48"/>
                        <a:gd name="T15" fmla="*/ 16 h 24"/>
                        <a:gd name="T16" fmla="*/ 32 w 48"/>
                        <a:gd name="T17" fmla="*/ 24 h 24"/>
                        <a:gd name="T18" fmla="*/ 32 w 48"/>
                        <a:gd name="T19" fmla="*/ 24 h 24"/>
                        <a:gd name="T20" fmla="*/ 8 w 48"/>
                        <a:gd name="T21" fmla="*/ 24 h 24"/>
                        <a:gd name="T22" fmla="*/ 0 w 48"/>
                        <a:gd name="T23" fmla="*/ 24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24"/>
                          </a:moveTo>
                          <a:lnTo>
                            <a:pt x="0" y="8"/>
                          </a:lnTo>
                          <a:lnTo>
                            <a:pt x="16" y="0"/>
                          </a:lnTo>
                          <a:lnTo>
                            <a:pt x="32" y="0"/>
                          </a:lnTo>
                          <a:lnTo>
                            <a:pt x="48" y="8"/>
                          </a:lnTo>
                          <a:lnTo>
                            <a:pt x="48" y="16"/>
                          </a:lnTo>
                          <a:lnTo>
                            <a:pt x="32" y="24"/>
                          </a:lnTo>
                          <a:lnTo>
                            <a:pt x="8" y="24"/>
                          </a:lnTo>
                          <a:lnTo>
                            <a:pt x="0"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92" name="Freeform 352"/>
                    <p:cNvSpPr>
                      <a:spLocks/>
                    </p:cNvSpPr>
                    <p:nvPr/>
                  </p:nvSpPr>
                  <p:spPr bwMode="auto">
                    <a:xfrm>
                      <a:off x="660" y="2480"/>
                      <a:ext cx="48" cy="24"/>
                    </a:xfrm>
                    <a:custGeom>
                      <a:avLst/>
                      <a:gdLst>
                        <a:gd name="T0" fmla="*/ 0 w 48"/>
                        <a:gd name="T1" fmla="*/ 16 h 24"/>
                        <a:gd name="T2" fmla="*/ 0 w 48"/>
                        <a:gd name="T3" fmla="*/ 8 h 24"/>
                        <a:gd name="T4" fmla="*/ 16 w 48"/>
                        <a:gd name="T5" fmla="*/ 0 h 24"/>
                        <a:gd name="T6" fmla="*/ 16 w 48"/>
                        <a:gd name="T7" fmla="*/ 0 h 24"/>
                        <a:gd name="T8" fmla="*/ 40 w 48"/>
                        <a:gd name="T9" fmla="*/ 0 h 24"/>
                        <a:gd name="T10" fmla="*/ 48 w 48"/>
                        <a:gd name="T11" fmla="*/ 0 h 24"/>
                        <a:gd name="T12" fmla="*/ 48 w 48"/>
                        <a:gd name="T13" fmla="*/ 0 h 24"/>
                        <a:gd name="T14" fmla="*/ 48 w 48"/>
                        <a:gd name="T15" fmla="*/ 16 h 24"/>
                        <a:gd name="T16" fmla="*/ 32 w 48"/>
                        <a:gd name="T17" fmla="*/ 24 h 24"/>
                        <a:gd name="T18" fmla="*/ 32 w 48"/>
                        <a:gd name="T19" fmla="*/ 24 h 24"/>
                        <a:gd name="T20" fmla="*/ 8 w 48"/>
                        <a:gd name="T21" fmla="*/ 24 h 24"/>
                        <a:gd name="T22" fmla="*/ 0 w 48"/>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16"/>
                          </a:moveTo>
                          <a:lnTo>
                            <a:pt x="0" y="8"/>
                          </a:lnTo>
                          <a:lnTo>
                            <a:pt x="16" y="0"/>
                          </a:lnTo>
                          <a:lnTo>
                            <a:pt x="40" y="0"/>
                          </a:lnTo>
                          <a:lnTo>
                            <a:pt x="48" y="0"/>
                          </a:lnTo>
                          <a:lnTo>
                            <a:pt x="48" y="16"/>
                          </a:lnTo>
                          <a:lnTo>
                            <a:pt x="32" y="24"/>
                          </a:lnTo>
                          <a:lnTo>
                            <a:pt x="8" y="24"/>
                          </a:lnTo>
                          <a:lnTo>
                            <a:pt x="0"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93" name="Freeform 353"/>
                    <p:cNvSpPr>
                      <a:spLocks/>
                    </p:cNvSpPr>
                    <p:nvPr/>
                  </p:nvSpPr>
                  <p:spPr bwMode="auto">
                    <a:xfrm>
                      <a:off x="732" y="2456"/>
                      <a:ext cx="48" cy="40"/>
                    </a:xfrm>
                    <a:custGeom>
                      <a:avLst/>
                      <a:gdLst>
                        <a:gd name="T0" fmla="*/ 8 w 48"/>
                        <a:gd name="T1" fmla="*/ 40 h 40"/>
                        <a:gd name="T2" fmla="*/ 0 w 48"/>
                        <a:gd name="T3" fmla="*/ 24 h 40"/>
                        <a:gd name="T4" fmla="*/ 16 w 48"/>
                        <a:gd name="T5" fmla="*/ 16 h 40"/>
                        <a:gd name="T6" fmla="*/ 16 w 48"/>
                        <a:gd name="T7" fmla="*/ 16 h 40"/>
                        <a:gd name="T8" fmla="*/ 32 w 48"/>
                        <a:gd name="T9" fmla="*/ 0 h 40"/>
                        <a:gd name="T10" fmla="*/ 48 w 48"/>
                        <a:gd name="T11" fmla="*/ 8 h 40"/>
                        <a:gd name="T12" fmla="*/ 48 w 48"/>
                        <a:gd name="T13" fmla="*/ 8 h 40"/>
                        <a:gd name="T14" fmla="*/ 48 w 48"/>
                        <a:gd name="T15" fmla="*/ 16 h 40"/>
                        <a:gd name="T16" fmla="*/ 40 w 48"/>
                        <a:gd name="T17" fmla="*/ 32 h 40"/>
                        <a:gd name="T18" fmla="*/ 40 w 48"/>
                        <a:gd name="T19" fmla="*/ 32 h 40"/>
                        <a:gd name="T20" fmla="*/ 16 w 48"/>
                        <a:gd name="T21" fmla="*/ 40 h 40"/>
                        <a:gd name="T22" fmla="*/ 8 w 48"/>
                        <a:gd name="T23" fmla="*/ 4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8" y="40"/>
                          </a:moveTo>
                          <a:lnTo>
                            <a:pt x="0" y="24"/>
                          </a:lnTo>
                          <a:lnTo>
                            <a:pt x="16" y="16"/>
                          </a:lnTo>
                          <a:lnTo>
                            <a:pt x="32" y="0"/>
                          </a:lnTo>
                          <a:lnTo>
                            <a:pt x="48" y="8"/>
                          </a:lnTo>
                          <a:lnTo>
                            <a:pt x="48" y="16"/>
                          </a:lnTo>
                          <a:lnTo>
                            <a:pt x="40" y="32"/>
                          </a:lnTo>
                          <a:lnTo>
                            <a:pt x="16" y="40"/>
                          </a:lnTo>
                          <a:lnTo>
                            <a:pt x="8" y="4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94" name="Freeform 354"/>
                    <p:cNvSpPr>
                      <a:spLocks/>
                    </p:cNvSpPr>
                    <p:nvPr/>
                  </p:nvSpPr>
                  <p:spPr bwMode="auto">
                    <a:xfrm>
                      <a:off x="924" y="2472"/>
                      <a:ext cx="56" cy="32"/>
                    </a:xfrm>
                    <a:custGeom>
                      <a:avLst/>
                      <a:gdLst>
                        <a:gd name="T0" fmla="*/ 0 w 56"/>
                        <a:gd name="T1" fmla="*/ 8 h 32"/>
                        <a:gd name="T2" fmla="*/ 16 w 56"/>
                        <a:gd name="T3" fmla="*/ 0 h 32"/>
                        <a:gd name="T4" fmla="*/ 32 w 56"/>
                        <a:gd name="T5" fmla="*/ 8 h 32"/>
                        <a:gd name="T6" fmla="*/ 32 w 56"/>
                        <a:gd name="T7" fmla="*/ 8 h 32"/>
                        <a:gd name="T8" fmla="*/ 56 w 56"/>
                        <a:gd name="T9" fmla="*/ 16 h 32"/>
                        <a:gd name="T10" fmla="*/ 56 w 56"/>
                        <a:gd name="T11" fmla="*/ 24 h 32"/>
                        <a:gd name="T12" fmla="*/ 56 w 56"/>
                        <a:gd name="T13" fmla="*/ 24 h 32"/>
                        <a:gd name="T14" fmla="*/ 48 w 56"/>
                        <a:gd name="T15" fmla="*/ 32 h 32"/>
                        <a:gd name="T16" fmla="*/ 24 w 56"/>
                        <a:gd name="T17" fmla="*/ 24 h 32"/>
                        <a:gd name="T18" fmla="*/ 24 w 56"/>
                        <a:gd name="T19" fmla="*/ 24 h 32"/>
                        <a:gd name="T20" fmla="*/ 0 w 56"/>
                        <a:gd name="T21" fmla="*/ 16 h 32"/>
                        <a:gd name="T22" fmla="*/ 0 w 56"/>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6"/>
                        <a:gd name="T37" fmla="*/ 0 h 32"/>
                        <a:gd name="T38" fmla="*/ 56 w 56"/>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6" h="32">
                          <a:moveTo>
                            <a:pt x="0" y="8"/>
                          </a:moveTo>
                          <a:lnTo>
                            <a:pt x="16" y="0"/>
                          </a:lnTo>
                          <a:lnTo>
                            <a:pt x="32" y="8"/>
                          </a:lnTo>
                          <a:lnTo>
                            <a:pt x="56" y="16"/>
                          </a:lnTo>
                          <a:lnTo>
                            <a:pt x="56" y="24"/>
                          </a:lnTo>
                          <a:lnTo>
                            <a:pt x="48" y="32"/>
                          </a:lnTo>
                          <a:lnTo>
                            <a:pt x="24"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95" name="Freeform 355"/>
                    <p:cNvSpPr>
                      <a:spLocks/>
                    </p:cNvSpPr>
                    <p:nvPr/>
                  </p:nvSpPr>
                  <p:spPr bwMode="auto">
                    <a:xfrm>
                      <a:off x="636" y="2392"/>
                      <a:ext cx="64" cy="32"/>
                    </a:xfrm>
                    <a:custGeom>
                      <a:avLst/>
                      <a:gdLst>
                        <a:gd name="T0" fmla="*/ 0 w 64"/>
                        <a:gd name="T1" fmla="*/ 8 h 32"/>
                        <a:gd name="T2" fmla="*/ 16 w 64"/>
                        <a:gd name="T3" fmla="*/ 0 h 32"/>
                        <a:gd name="T4" fmla="*/ 40 w 64"/>
                        <a:gd name="T5" fmla="*/ 8 h 32"/>
                        <a:gd name="T6" fmla="*/ 40 w 64"/>
                        <a:gd name="T7" fmla="*/ 8 h 32"/>
                        <a:gd name="T8" fmla="*/ 56 w 64"/>
                        <a:gd name="T9" fmla="*/ 16 h 32"/>
                        <a:gd name="T10" fmla="*/ 64 w 64"/>
                        <a:gd name="T11" fmla="*/ 24 h 32"/>
                        <a:gd name="T12" fmla="*/ 64 w 64"/>
                        <a:gd name="T13" fmla="*/ 24 h 32"/>
                        <a:gd name="T14" fmla="*/ 48 w 64"/>
                        <a:gd name="T15" fmla="*/ 32 h 32"/>
                        <a:gd name="T16" fmla="*/ 24 w 64"/>
                        <a:gd name="T17" fmla="*/ 32 h 32"/>
                        <a:gd name="T18" fmla="*/ 24 w 64"/>
                        <a:gd name="T19" fmla="*/ 32 h 32"/>
                        <a:gd name="T20" fmla="*/ 8 w 64"/>
                        <a:gd name="T21" fmla="*/ 16 h 32"/>
                        <a:gd name="T22" fmla="*/ 0 w 64"/>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32"/>
                        <a:gd name="T38" fmla="*/ 64 w 64"/>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32">
                          <a:moveTo>
                            <a:pt x="0" y="8"/>
                          </a:moveTo>
                          <a:lnTo>
                            <a:pt x="16" y="0"/>
                          </a:lnTo>
                          <a:lnTo>
                            <a:pt x="40" y="8"/>
                          </a:lnTo>
                          <a:lnTo>
                            <a:pt x="56" y="16"/>
                          </a:lnTo>
                          <a:lnTo>
                            <a:pt x="64" y="24"/>
                          </a:lnTo>
                          <a:lnTo>
                            <a:pt x="48" y="32"/>
                          </a:lnTo>
                          <a:lnTo>
                            <a:pt x="24" y="32"/>
                          </a:lnTo>
                          <a:lnTo>
                            <a:pt x="8"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96" name="Freeform 356"/>
                    <p:cNvSpPr>
                      <a:spLocks/>
                    </p:cNvSpPr>
                    <p:nvPr/>
                  </p:nvSpPr>
                  <p:spPr bwMode="auto">
                    <a:xfrm>
                      <a:off x="716" y="2320"/>
                      <a:ext cx="40" cy="48"/>
                    </a:xfrm>
                    <a:custGeom>
                      <a:avLst/>
                      <a:gdLst>
                        <a:gd name="T0" fmla="*/ 8 w 40"/>
                        <a:gd name="T1" fmla="*/ 0 h 48"/>
                        <a:gd name="T2" fmla="*/ 24 w 40"/>
                        <a:gd name="T3" fmla="*/ 0 h 48"/>
                        <a:gd name="T4" fmla="*/ 32 w 40"/>
                        <a:gd name="T5" fmla="*/ 16 h 48"/>
                        <a:gd name="T6" fmla="*/ 32 w 40"/>
                        <a:gd name="T7" fmla="*/ 16 h 48"/>
                        <a:gd name="T8" fmla="*/ 40 w 40"/>
                        <a:gd name="T9" fmla="*/ 40 h 48"/>
                        <a:gd name="T10" fmla="*/ 32 w 40"/>
                        <a:gd name="T11" fmla="*/ 48 h 48"/>
                        <a:gd name="T12" fmla="*/ 32 w 40"/>
                        <a:gd name="T13" fmla="*/ 48 h 48"/>
                        <a:gd name="T14" fmla="*/ 16 w 40"/>
                        <a:gd name="T15" fmla="*/ 40 h 48"/>
                        <a:gd name="T16" fmla="*/ 8 w 40"/>
                        <a:gd name="T17" fmla="*/ 24 h 48"/>
                        <a:gd name="T18" fmla="*/ 8 w 40"/>
                        <a:gd name="T19" fmla="*/ 24 h 48"/>
                        <a:gd name="T20" fmla="*/ 0 w 40"/>
                        <a:gd name="T21" fmla="*/ 8 h 48"/>
                        <a:gd name="T22" fmla="*/ 8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8" y="0"/>
                          </a:moveTo>
                          <a:lnTo>
                            <a:pt x="24" y="0"/>
                          </a:lnTo>
                          <a:lnTo>
                            <a:pt x="32" y="16"/>
                          </a:lnTo>
                          <a:lnTo>
                            <a:pt x="40" y="40"/>
                          </a:lnTo>
                          <a:lnTo>
                            <a:pt x="32" y="48"/>
                          </a:lnTo>
                          <a:lnTo>
                            <a:pt x="16"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97" name="Freeform 357"/>
                    <p:cNvSpPr>
                      <a:spLocks/>
                    </p:cNvSpPr>
                    <p:nvPr/>
                  </p:nvSpPr>
                  <p:spPr bwMode="auto">
                    <a:xfrm>
                      <a:off x="820" y="2480"/>
                      <a:ext cx="40" cy="40"/>
                    </a:xfrm>
                    <a:custGeom>
                      <a:avLst/>
                      <a:gdLst>
                        <a:gd name="T0" fmla="*/ 8 w 40"/>
                        <a:gd name="T1" fmla="*/ 0 h 40"/>
                        <a:gd name="T2" fmla="*/ 24 w 40"/>
                        <a:gd name="T3" fmla="*/ 0 h 40"/>
                        <a:gd name="T4" fmla="*/ 40 w 40"/>
                        <a:gd name="T5" fmla="*/ 16 h 40"/>
                        <a:gd name="T6" fmla="*/ 40 w 40"/>
                        <a:gd name="T7" fmla="*/ 16 h 40"/>
                        <a:gd name="T8" fmla="*/ 40 w 40"/>
                        <a:gd name="T9" fmla="*/ 32 h 40"/>
                        <a:gd name="T10" fmla="*/ 32 w 40"/>
                        <a:gd name="T11" fmla="*/ 40 h 40"/>
                        <a:gd name="T12" fmla="*/ 32 w 40"/>
                        <a:gd name="T13" fmla="*/ 40 h 40"/>
                        <a:gd name="T14" fmla="*/ 24 w 40"/>
                        <a:gd name="T15" fmla="*/ 40 h 40"/>
                        <a:gd name="T16" fmla="*/ 8 w 40"/>
                        <a:gd name="T17" fmla="*/ 24 h 40"/>
                        <a:gd name="T18" fmla="*/ 8 w 40"/>
                        <a:gd name="T19" fmla="*/ 24 h 40"/>
                        <a:gd name="T20" fmla="*/ 0 w 40"/>
                        <a:gd name="T21" fmla="*/ 8 h 40"/>
                        <a:gd name="T22" fmla="*/ 8 w 40"/>
                        <a:gd name="T23" fmla="*/ 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0"/>
                        <a:gd name="T38" fmla="*/ 40 w 40"/>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0">
                          <a:moveTo>
                            <a:pt x="8" y="0"/>
                          </a:moveTo>
                          <a:lnTo>
                            <a:pt x="24" y="0"/>
                          </a:lnTo>
                          <a:lnTo>
                            <a:pt x="40" y="16"/>
                          </a:lnTo>
                          <a:lnTo>
                            <a:pt x="40" y="32"/>
                          </a:lnTo>
                          <a:lnTo>
                            <a:pt x="32" y="40"/>
                          </a:lnTo>
                          <a:lnTo>
                            <a:pt x="24"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98" name="Freeform 358"/>
                    <p:cNvSpPr>
                      <a:spLocks/>
                    </p:cNvSpPr>
                    <p:nvPr/>
                  </p:nvSpPr>
                  <p:spPr bwMode="auto">
                    <a:xfrm>
                      <a:off x="836" y="2320"/>
                      <a:ext cx="40" cy="48"/>
                    </a:xfrm>
                    <a:custGeom>
                      <a:avLst/>
                      <a:gdLst>
                        <a:gd name="T0" fmla="*/ 32 w 40"/>
                        <a:gd name="T1" fmla="*/ 0 h 48"/>
                        <a:gd name="T2" fmla="*/ 40 w 40"/>
                        <a:gd name="T3" fmla="*/ 8 h 48"/>
                        <a:gd name="T4" fmla="*/ 40 w 40"/>
                        <a:gd name="T5" fmla="*/ 24 h 48"/>
                        <a:gd name="T6" fmla="*/ 40 w 40"/>
                        <a:gd name="T7" fmla="*/ 24 h 48"/>
                        <a:gd name="T8" fmla="*/ 24 w 40"/>
                        <a:gd name="T9" fmla="*/ 40 h 48"/>
                        <a:gd name="T10" fmla="*/ 8 w 40"/>
                        <a:gd name="T11" fmla="*/ 48 h 48"/>
                        <a:gd name="T12" fmla="*/ 8 w 40"/>
                        <a:gd name="T13" fmla="*/ 48 h 48"/>
                        <a:gd name="T14" fmla="*/ 0 w 40"/>
                        <a:gd name="T15" fmla="*/ 32 h 48"/>
                        <a:gd name="T16" fmla="*/ 8 w 40"/>
                        <a:gd name="T17" fmla="*/ 16 h 48"/>
                        <a:gd name="T18" fmla="*/ 8 w 40"/>
                        <a:gd name="T19" fmla="*/ 16 h 48"/>
                        <a:gd name="T20" fmla="*/ 24 w 40"/>
                        <a:gd name="T21" fmla="*/ 0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40" y="24"/>
                          </a:lnTo>
                          <a:lnTo>
                            <a:pt x="24" y="40"/>
                          </a:lnTo>
                          <a:lnTo>
                            <a:pt x="8" y="48"/>
                          </a:lnTo>
                          <a:lnTo>
                            <a:pt x="0" y="32"/>
                          </a:lnTo>
                          <a:lnTo>
                            <a:pt x="8" y="16"/>
                          </a:lnTo>
                          <a:lnTo>
                            <a:pt x="24" y="0"/>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99" name="Freeform 359"/>
                    <p:cNvSpPr>
                      <a:spLocks/>
                    </p:cNvSpPr>
                    <p:nvPr/>
                  </p:nvSpPr>
                  <p:spPr bwMode="auto">
                    <a:xfrm>
                      <a:off x="732" y="2504"/>
                      <a:ext cx="40" cy="48"/>
                    </a:xfrm>
                    <a:custGeom>
                      <a:avLst/>
                      <a:gdLst>
                        <a:gd name="T0" fmla="*/ 32 w 40"/>
                        <a:gd name="T1" fmla="*/ 0 h 48"/>
                        <a:gd name="T2" fmla="*/ 40 w 40"/>
                        <a:gd name="T3" fmla="*/ 8 h 48"/>
                        <a:gd name="T4" fmla="*/ 32 w 40"/>
                        <a:gd name="T5" fmla="*/ 32 h 48"/>
                        <a:gd name="T6" fmla="*/ 32 w 40"/>
                        <a:gd name="T7" fmla="*/ 32 h 48"/>
                        <a:gd name="T8" fmla="*/ 24 w 40"/>
                        <a:gd name="T9" fmla="*/ 40 h 48"/>
                        <a:gd name="T10" fmla="*/ 8 w 40"/>
                        <a:gd name="T11" fmla="*/ 48 h 48"/>
                        <a:gd name="T12" fmla="*/ 8 w 40"/>
                        <a:gd name="T13" fmla="*/ 48 h 48"/>
                        <a:gd name="T14" fmla="*/ 0 w 40"/>
                        <a:gd name="T15" fmla="*/ 40 h 48"/>
                        <a:gd name="T16" fmla="*/ 8 w 40"/>
                        <a:gd name="T17" fmla="*/ 16 h 48"/>
                        <a:gd name="T18" fmla="*/ 8 w 40"/>
                        <a:gd name="T19" fmla="*/ 16 h 48"/>
                        <a:gd name="T20" fmla="*/ 16 w 40"/>
                        <a:gd name="T21" fmla="*/ 8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32" y="32"/>
                          </a:lnTo>
                          <a:lnTo>
                            <a:pt x="24" y="40"/>
                          </a:lnTo>
                          <a:lnTo>
                            <a:pt x="8" y="48"/>
                          </a:lnTo>
                          <a:lnTo>
                            <a:pt x="0" y="40"/>
                          </a:lnTo>
                          <a:lnTo>
                            <a:pt x="8" y="16"/>
                          </a:lnTo>
                          <a:lnTo>
                            <a:pt x="16" y="8"/>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36942" name="Group 360"/>
                <p:cNvGrpSpPr>
                  <a:grpSpLocks/>
                </p:cNvGrpSpPr>
                <p:nvPr/>
              </p:nvGrpSpPr>
              <p:grpSpPr bwMode="auto">
                <a:xfrm>
                  <a:off x="2986" y="2939"/>
                  <a:ext cx="274" cy="138"/>
                  <a:chOff x="1536" y="3120"/>
                  <a:chExt cx="274" cy="138"/>
                </a:xfrm>
              </p:grpSpPr>
              <p:grpSp>
                <p:nvGrpSpPr>
                  <p:cNvPr id="36943" name="Group 361"/>
                  <p:cNvGrpSpPr>
                    <a:grpSpLocks/>
                  </p:cNvGrpSpPr>
                  <p:nvPr/>
                </p:nvGrpSpPr>
                <p:grpSpPr bwMode="auto">
                  <a:xfrm rot="625620">
                    <a:off x="1536" y="3120"/>
                    <a:ext cx="274" cy="138"/>
                    <a:chOff x="1550" y="3072"/>
                    <a:chExt cx="274" cy="138"/>
                  </a:xfrm>
                </p:grpSpPr>
                <p:sp>
                  <p:nvSpPr>
                    <p:cNvPr id="37177" name="Freeform 362"/>
                    <p:cNvSpPr>
                      <a:spLocks/>
                    </p:cNvSpPr>
                    <p:nvPr/>
                  </p:nvSpPr>
                  <p:spPr bwMode="auto">
                    <a:xfrm>
                      <a:off x="1632" y="3120"/>
                      <a:ext cx="137" cy="25"/>
                    </a:xfrm>
                    <a:custGeom>
                      <a:avLst/>
                      <a:gdLst>
                        <a:gd name="T0" fmla="*/ 137 w 137"/>
                        <a:gd name="T1" fmla="*/ 0 h 25"/>
                        <a:gd name="T2" fmla="*/ 0 w 137"/>
                        <a:gd name="T3" fmla="*/ 25 h 25"/>
                        <a:gd name="T4" fmla="*/ 0 60000 65536"/>
                        <a:gd name="T5" fmla="*/ 0 60000 65536"/>
                        <a:gd name="T6" fmla="*/ 0 w 137"/>
                        <a:gd name="T7" fmla="*/ 0 h 25"/>
                        <a:gd name="T8" fmla="*/ 137 w 137"/>
                        <a:gd name="T9" fmla="*/ 25 h 25"/>
                      </a:gdLst>
                      <a:ahLst/>
                      <a:cxnLst>
                        <a:cxn ang="T4">
                          <a:pos x="T0" y="T1"/>
                        </a:cxn>
                        <a:cxn ang="T5">
                          <a:pos x="T2" y="T3"/>
                        </a:cxn>
                      </a:cxnLst>
                      <a:rect l="T6" t="T7" r="T8" b="T9"/>
                      <a:pathLst>
                        <a:path w="137" h="25">
                          <a:moveTo>
                            <a:pt x="137" y="0"/>
                          </a:moveTo>
                          <a:cubicBezTo>
                            <a:pt x="87" y="7"/>
                            <a:pt x="22" y="20"/>
                            <a:pt x="0" y="25"/>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78" name="Freeform 363"/>
                    <p:cNvSpPr>
                      <a:spLocks/>
                    </p:cNvSpPr>
                    <p:nvPr/>
                  </p:nvSpPr>
                  <p:spPr bwMode="auto">
                    <a:xfrm rot="20238998" flipH="1">
                      <a:off x="1550" y="3114"/>
                      <a:ext cx="96" cy="96"/>
                    </a:xfrm>
                    <a:custGeom>
                      <a:avLst/>
                      <a:gdLst>
                        <a:gd name="T0" fmla="*/ 1610612736 w 48"/>
                        <a:gd name="T1" fmla="*/ 805306368 h 48"/>
                        <a:gd name="T2" fmla="*/ 1342177280 w 48"/>
                        <a:gd name="T3" fmla="*/ 1342177280 h 48"/>
                        <a:gd name="T4" fmla="*/ 536870912 w 48"/>
                        <a:gd name="T5" fmla="*/ 1610612736 h 48"/>
                        <a:gd name="T6" fmla="*/ 536870912 w 48"/>
                        <a:gd name="T7" fmla="*/ 1610612736 h 48"/>
                        <a:gd name="T8" fmla="*/ 0 w 48"/>
                        <a:gd name="T9" fmla="*/ 1342177280 h 48"/>
                        <a:gd name="T10" fmla="*/ 0 w 48"/>
                        <a:gd name="T11" fmla="*/ 805306368 h 48"/>
                        <a:gd name="T12" fmla="*/ 0 w 48"/>
                        <a:gd name="T13" fmla="*/ 805306368 h 48"/>
                        <a:gd name="T14" fmla="*/ 268435456 w 48"/>
                        <a:gd name="T15" fmla="*/ 0 h 48"/>
                        <a:gd name="T16" fmla="*/ 805306368 w 48"/>
                        <a:gd name="T17" fmla="*/ 0 h 48"/>
                        <a:gd name="T18" fmla="*/ 805306368 w 48"/>
                        <a:gd name="T19" fmla="*/ 0 h 48"/>
                        <a:gd name="T20" fmla="*/ 1342177280 w 48"/>
                        <a:gd name="T21" fmla="*/ 268435456 h 48"/>
                        <a:gd name="T22" fmla="*/ 1610612736 w 48"/>
                        <a:gd name="T23" fmla="*/ 80530636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79" name="Freeform 364"/>
                    <p:cNvSpPr>
                      <a:spLocks/>
                    </p:cNvSpPr>
                    <p:nvPr/>
                  </p:nvSpPr>
                  <p:spPr bwMode="auto">
                    <a:xfrm rot="20238998" flipH="1">
                      <a:off x="1728" y="3072"/>
                      <a:ext cx="96" cy="96"/>
                    </a:xfrm>
                    <a:custGeom>
                      <a:avLst/>
                      <a:gdLst>
                        <a:gd name="T0" fmla="*/ 1610612736 w 48"/>
                        <a:gd name="T1" fmla="*/ 805306368 h 48"/>
                        <a:gd name="T2" fmla="*/ 1342177280 w 48"/>
                        <a:gd name="T3" fmla="*/ 1342177280 h 48"/>
                        <a:gd name="T4" fmla="*/ 805306368 w 48"/>
                        <a:gd name="T5" fmla="*/ 1610612736 h 48"/>
                        <a:gd name="T6" fmla="*/ 805306368 w 48"/>
                        <a:gd name="T7" fmla="*/ 1610612736 h 48"/>
                        <a:gd name="T8" fmla="*/ 268435456 w 48"/>
                        <a:gd name="T9" fmla="*/ 1342177280 h 48"/>
                        <a:gd name="T10" fmla="*/ 0 w 48"/>
                        <a:gd name="T11" fmla="*/ 805306368 h 48"/>
                        <a:gd name="T12" fmla="*/ 0 w 48"/>
                        <a:gd name="T13" fmla="*/ 805306368 h 48"/>
                        <a:gd name="T14" fmla="*/ 268435456 w 48"/>
                        <a:gd name="T15" fmla="*/ 0 h 48"/>
                        <a:gd name="T16" fmla="*/ 1073741824 w 48"/>
                        <a:gd name="T17" fmla="*/ 0 h 48"/>
                        <a:gd name="T18" fmla="*/ 1073741824 w 48"/>
                        <a:gd name="T19" fmla="*/ 0 h 48"/>
                        <a:gd name="T20" fmla="*/ 1610612736 w 48"/>
                        <a:gd name="T21" fmla="*/ 268435456 h 48"/>
                        <a:gd name="T22" fmla="*/ 1610612736 w 48"/>
                        <a:gd name="T23" fmla="*/ 80530636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7176" name="Freeform 365"/>
                  <p:cNvSpPr>
                    <a:spLocks/>
                  </p:cNvSpPr>
                  <p:nvPr/>
                </p:nvSpPr>
                <p:spPr bwMode="auto">
                  <a:xfrm rot="20238998" flipH="1">
                    <a:off x="1646" y="3150"/>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nvGrpSpPr>
                <p:cNvPr id="36948" name="Group 366"/>
                <p:cNvGrpSpPr>
                  <a:grpSpLocks/>
                </p:cNvGrpSpPr>
                <p:nvPr/>
              </p:nvGrpSpPr>
              <p:grpSpPr bwMode="auto">
                <a:xfrm>
                  <a:off x="3076" y="2765"/>
                  <a:ext cx="274" cy="138"/>
                  <a:chOff x="1536" y="3120"/>
                  <a:chExt cx="274" cy="138"/>
                </a:xfrm>
              </p:grpSpPr>
              <p:grpSp>
                <p:nvGrpSpPr>
                  <p:cNvPr id="36953" name="Group 367"/>
                  <p:cNvGrpSpPr>
                    <a:grpSpLocks/>
                  </p:cNvGrpSpPr>
                  <p:nvPr/>
                </p:nvGrpSpPr>
                <p:grpSpPr bwMode="auto">
                  <a:xfrm rot="625620">
                    <a:off x="1536" y="3120"/>
                    <a:ext cx="274" cy="138"/>
                    <a:chOff x="1550" y="3072"/>
                    <a:chExt cx="274" cy="138"/>
                  </a:xfrm>
                </p:grpSpPr>
                <p:sp>
                  <p:nvSpPr>
                    <p:cNvPr id="37172" name="Freeform 368"/>
                    <p:cNvSpPr>
                      <a:spLocks/>
                    </p:cNvSpPr>
                    <p:nvPr/>
                  </p:nvSpPr>
                  <p:spPr bwMode="auto">
                    <a:xfrm>
                      <a:off x="1632" y="3120"/>
                      <a:ext cx="137" cy="25"/>
                    </a:xfrm>
                    <a:custGeom>
                      <a:avLst/>
                      <a:gdLst>
                        <a:gd name="T0" fmla="*/ 137 w 137"/>
                        <a:gd name="T1" fmla="*/ 0 h 25"/>
                        <a:gd name="T2" fmla="*/ 0 w 137"/>
                        <a:gd name="T3" fmla="*/ 25 h 25"/>
                        <a:gd name="T4" fmla="*/ 0 60000 65536"/>
                        <a:gd name="T5" fmla="*/ 0 60000 65536"/>
                        <a:gd name="T6" fmla="*/ 0 w 137"/>
                        <a:gd name="T7" fmla="*/ 0 h 25"/>
                        <a:gd name="T8" fmla="*/ 137 w 137"/>
                        <a:gd name="T9" fmla="*/ 25 h 25"/>
                      </a:gdLst>
                      <a:ahLst/>
                      <a:cxnLst>
                        <a:cxn ang="T4">
                          <a:pos x="T0" y="T1"/>
                        </a:cxn>
                        <a:cxn ang="T5">
                          <a:pos x="T2" y="T3"/>
                        </a:cxn>
                      </a:cxnLst>
                      <a:rect l="T6" t="T7" r="T8" b="T9"/>
                      <a:pathLst>
                        <a:path w="137" h="25">
                          <a:moveTo>
                            <a:pt x="137" y="0"/>
                          </a:moveTo>
                          <a:cubicBezTo>
                            <a:pt x="87" y="7"/>
                            <a:pt x="22" y="20"/>
                            <a:pt x="0" y="25"/>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73" name="Freeform 369"/>
                    <p:cNvSpPr>
                      <a:spLocks/>
                    </p:cNvSpPr>
                    <p:nvPr/>
                  </p:nvSpPr>
                  <p:spPr bwMode="auto">
                    <a:xfrm rot="20238998" flipH="1">
                      <a:off x="1550" y="3114"/>
                      <a:ext cx="96" cy="96"/>
                    </a:xfrm>
                    <a:custGeom>
                      <a:avLst/>
                      <a:gdLst>
                        <a:gd name="T0" fmla="*/ 1610612736 w 48"/>
                        <a:gd name="T1" fmla="*/ 805306368 h 48"/>
                        <a:gd name="T2" fmla="*/ 1342177280 w 48"/>
                        <a:gd name="T3" fmla="*/ 1342177280 h 48"/>
                        <a:gd name="T4" fmla="*/ 536870912 w 48"/>
                        <a:gd name="T5" fmla="*/ 1610612736 h 48"/>
                        <a:gd name="T6" fmla="*/ 536870912 w 48"/>
                        <a:gd name="T7" fmla="*/ 1610612736 h 48"/>
                        <a:gd name="T8" fmla="*/ 0 w 48"/>
                        <a:gd name="T9" fmla="*/ 1342177280 h 48"/>
                        <a:gd name="T10" fmla="*/ 0 w 48"/>
                        <a:gd name="T11" fmla="*/ 805306368 h 48"/>
                        <a:gd name="T12" fmla="*/ 0 w 48"/>
                        <a:gd name="T13" fmla="*/ 805306368 h 48"/>
                        <a:gd name="T14" fmla="*/ 268435456 w 48"/>
                        <a:gd name="T15" fmla="*/ 0 h 48"/>
                        <a:gd name="T16" fmla="*/ 805306368 w 48"/>
                        <a:gd name="T17" fmla="*/ 0 h 48"/>
                        <a:gd name="T18" fmla="*/ 805306368 w 48"/>
                        <a:gd name="T19" fmla="*/ 0 h 48"/>
                        <a:gd name="T20" fmla="*/ 1342177280 w 48"/>
                        <a:gd name="T21" fmla="*/ 268435456 h 48"/>
                        <a:gd name="T22" fmla="*/ 1610612736 w 48"/>
                        <a:gd name="T23" fmla="*/ 80530636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74" name="Freeform 370"/>
                    <p:cNvSpPr>
                      <a:spLocks/>
                    </p:cNvSpPr>
                    <p:nvPr/>
                  </p:nvSpPr>
                  <p:spPr bwMode="auto">
                    <a:xfrm rot="20238998" flipH="1">
                      <a:off x="1728" y="3072"/>
                      <a:ext cx="96" cy="96"/>
                    </a:xfrm>
                    <a:custGeom>
                      <a:avLst/>
                      <a:gdLst>
                        <a:gd name="T0" fmla="*/ 1610612736 w 48"/>
                        <a:gd name="T1" fmla="*/ 805306368 h 48"/>
                        <a:gd name="T2" fmla="*/ 1342177280 w 48"/>
                        <a:gd name="T3" fmla="*/ 1342177280 h 48"/>
                        <a:gd name="T4" fmla="*/ 805306368 w 48"/>
                        <a:gd name="T5" fmla="*/ 1610612736 h 48"/>
                        <a:gd name="T6" fmla="*/ 805306368 w 48"/>
                        <a:gd name="T7" fmla="*/ 1610612736 h 48"/>
                        <a:gd name="T8" fmla="*/ 268435456 w 48"/>
                        <a:gd name="T9" fmla="*/ 1342177280 h 48"/>
                        <a:gd name="T10" fmla="*/ 0 w 48"/>
                        <a:gd name="T11" fmla="*/ 805306368 h 48"/>
                        <a:gd name="T12" fmla="*/ 0 w 48"/>
                        <a:gd name="T13" fmla="*/ 805306368 h 48"/>
                        <a:gd name="T14" fmla="*/ 268435456 w 48"/>
                        <a:gd name="T15" fmla="*/ 0 h 48"/>
                        <a:gd name="T16" fmla="*/ 1073741824 w 48"/>
                        <a:gd name="T17" fmla="*/ 0 h 48"/>
                        <a:gd name="T18" fmla="*/ 1073741824 w 48"/>
                        <a:gd name="T19" fmla="*/ 0 h 48"/>
                        <a:gd name="T20" fmla="*/ 1610612736 w 48"/>
                        <a:gd name="T21" fmla="*/ 268435456 h 48"/>
                        <a:gd name="T22" fmla="*/ 1610612736 w 48"/>
                        <a:gd name="T23" fmla="*/ 80530636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7171" name="Freeform 371"/>
                  <p:cNvSpPr>
                    <a:spLocks/>
                  </p:cNvSpPr>
                  <p:nvPr/>
                </p:nvSpPr>
                <p:spPr bwMode="auto">
                  <a:xfrm rot="20238998" flipH="1">
                    <a:off x="1646" y="3150"/>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36955" name="Group 372"/>
              <p:cNvGrpSpPr>
                <a:grpSpLocks/>
              </p:cNvGrpSpPr>
              <p:nvPr/>
            </p:nvGrpSpPr>
            <p:grpSpPr bwMode="auto">
              <a:xfrm rot="20911106" flipH="1">
                <a:off x="2522" y="2768"/>
                <a:ext cx="598" cy="112"/>
                <a:chOff x="290" y="1936"/>
                <a:chExt cx="598" cy="112"/>
              </a:xfrm>
            </p:grpSpPr>
            <p:sp>
              <p:nvSpPr>
                <p:cNvPr id="37158" name="Freeform 373"/>
                <p:cNvSpPr>
                  <a:spLocks/>
                </p:cNvSpPr>
                <p:nvPr/>
              </p:nvSpPr>
              <p:spPr bwMode="auto">
                <a:xfrm>
                  <a:off x="290" y="1968"/>
                  <a:ext cx="598" cy="36"/>
                </a:xfrm>
                <a:custGeom>
                  <a:avLst/>
                  <a:gdLst>
                    <a:gd name="T0" fmla="*/ 0 w 598"/>
                    <a:gd name="T1" fmla="*/ 36 h 36"/>
                    <a:gd name="T2" fmla="*/ 136 w 598"/>
                    <a:gd name="T3" fmla="*/ 6 h 36"/>
                    <a:gd name="T4" fmla="*/ 224 w 598"/>
                    <a:gd name="T5" fmla="*/ 4 h 36"/>
                    <a:gd name="T6" fmla="*/ 316 w 598"/>
                    <a:gd name="T7" fmla="*/ 18 h 36"/>
                    <a:gd name="T8" fmla="*/ 408 w 598"/>
                    <a:gd name="T9" fmla="*/ 34 h 36"/>
                    <a:gd name="T10" fmla="*/ 478 w 598"/>
                    <a:gd name="T11" fmla="*/ 30 h 36"/>
                    <a:gd name="T12" fmla="*/ 598 w 598"/>
                    <a:gd name="T13" fmla="*/ 20 h 36"/>
                    <a:gd name="T14" fmla="*/ 0 60000 65536"/>
                    <a:gd name="T15" fmla="*/ 0 60000 65536"/>
                    <a:gd name="T16" fmla="*/ 0 60000 65536"/>
                    <a:gd name="T17" fmla="*/ 0 60000 65536"/>
                    <a:gd name="T18" fmla="*/ 0 60000 65536"/>
                    <a:gd name="T19" fmla="*/ 0 60000 65536"/>
                    <a:gd name="T20" fmla="*/ 0 60000 65536"/>
                    <a:gd name="T21" fmla="*/ 0 w 598"/>
                    <a:gd name="T22" fmla="*/ 0 h 36"/>
                    <a:gd name="T23" fmla="*/ 598 w 59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6990" name="Group 374"/>
                <p:cNvGrpSpPr>
                  <a:grpSpLocks/>
                </p:cNvGrpSpPr>
                <p:nvPr/>
              </p:nvGrpSpPr>
              <p:grpSpPr bwMode="auto">
                <a:xfrm>
                  <a:off x="324" y="1936"/>
                  <a:ext cx="544" cy="112"/>
                  <a:chOff x="324" y="1872"/>
                  <a:chExt cx="544" cy="112"/>
                </a:xfrm>
              </p:grpSpPr>
              <p:sp>
                <p:nvSpPr>
                  <p:cNvPr id="37160" name="Freeform 375"/>
                  <p:cNvSpPr>
                    <a:spLocks/>
                  </p:cNvSpPr>
                  <p:nvPr/>
                </p:nvSpPr>
                <p:spPr bwMode="auto">
                  <a:xfrm>
                    <a:off x="492" y="1872"/>
                    <a:ext cx="48" cy="56"/>
                  </a:xfrm>
                  <a:custGeom>
                    <a:avLst/>
                    <a:gdLst>
                      <a:gd name="T0" fmla="*/ 48 w 48"/>
                      <a:gd name="T1" fmla="*/ 32 h 56"/>
                      <a:gd name="T2" fmla="*/ 40 w 48"/>
                      <a:gd name="T3" fmla="*/ 48 h 56"/>
                      <a:gd name="T4" fmla="*/ 24 w 48"/>
                      <a:gd name="T5" fmla="*/ 56 h 56"/>
                      <a:gd name="T6" fmla="*/ 24 w 48"/>
                      <a:gd name="T7" fmla="*/ 56 h 56"/>
                      <a:gd name="T8" fmla="*/ 8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8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8" y="48"/>
                        </a:lnTo>
                        <a:lnTo>
                          <a:pt x="0" y="24"/>
                        </a:lnTo>
                        <a:lnTo>
                          <a:pt x="8" y="8"/>
                        </a:lnTo>
                        <a:lnTo>
                          <a:pt x="24" y="0"/>
                        </a:lnTo>
                        <a:lnTo>
                          <a:pt x="48"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61" name="Freeform 376"/>
                  <p:cNvSpPr>
                    <a:spLocks/>
                  </p:cNvSpPr>
                  <p:nvPr/>
                </p:nvSpPr>
                <p:spPr bwMode="auto">
                  <a:xfrm>
                    <a:off x="652" y="192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62" name="Freeform 377"/>
                  <p:cNvSpPr>
                    <a:spLocks/>
                  </p:cNvSpPr>
                  <p:nvPr/>
                </p:nvSpPr>
                <p:spPr bwMode="auto">
                  <a:xfrm>
                    <a:off x="820" y="188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63" name="Freeform 378"/>
                  <p:cNvSpPr>
                    <a:spLocks/>
                  </p:cNvSpPr>
                  <p:nvPr/>
                </p:nvSpPr>
                <p:spPr bwMode="auto">
                  <a:xfrm>
                    <a:off x="412" y="1888"/>
                    <a:ext cx="48" cy="48"/>
                  </a:xfrm>
                  <a:custGeom>
                    <a:avLst/>
                    <a:gdLst>
                      <a:gd name="T0" fmla="*/ 48 w 48"/>
                      <a:gd name="T1" fmla="*/ 24 h 48"/>
                      <a:gd name="T2" fmla="*/ 40 w 48"/>
                      <a:gd name="T3" fmla="*/ 40 h 48"/>
                      <a:gd name="T4" fmla="*/ 16 w 48"/>
                      <a:gd name="T5" fmla="*/ 48 h 48"/>
                      <a:gd name="T6" fmla="*/ 16 w 48"/>
                      <a:gd name="T7" fmla="*/ 48 h 48"/>
                      <a:gd name="T8" fmla="*/ 0 w 48"/>
                      <a:gd name="T9" fmla="*/ 40 h 48"/>
                      <a:gd name="T10" fmla="*/ 0 w 48"/>
                      <a:gd name="T11" fmla="*/ 24 h 48"/>
                      <a:gd name="T12" fmla="*/ 0 w 48"/>
                      <a:gd name="T13" fmla="*/ 24 h 48"/>
                      <a:gd name="T14" fmla="*/ 8 w 48"/>
                      <a:gd name="T15" fmla="*/ 0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64" name="Freeform 379"/>
                  <p:cNvSpPr>
                    <a:spLocks/>
                  </p:cNvSpPr>
                  <p:nvPr/>
                </p:nvSpPr>
                <p:spPr bwMode="auto">
                  <a:xfrm>
                    <a:off x="572" y="191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65" name="Freeform 380"/>
                  <p:cNvSpPr>
                    <a:spLocks/>
                  </p:cNvSpPr>
                  <p:nvPr/>
                </p:nvSpPr>
                <p:spPr bwMode="auto">
                  <a:xfrm>
                    <a:off x="324" y="1912"/>
                    <a:ext cx="48" cy="48"/>
                  </a:xfrm>
                  <a:custGeom>
                    <a:avLst/>
                    <a:gdLst>
                      <a:gd name="T0" fmla="*/ 48 w 48"/>
                      <a:gd name="T1" fmla="*/ 24 h 48"/>
                      <a:gd name="T2" fmla="*/ 40 w 48"/>
                      <a:gd name="T3" fmla="*/ 40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0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66" name="Freeform 381"/>
                  <p:cNvSpPr>
                    <a:spLocks/>
                  </p:cNvSpPr>
                  <p:nvPr/>
                </p:nvSpPr>
                <p:spPr bwMode="auto">
                  <a:xfrm>
                    <a:off x="732" y="1920"/>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grpSp>
      <p:grpSp>
        <p:nvGrpSpPr>
          <p:cNvPr id="36998" name="Group 382"/>
          <p:cNvGrpSpPr>
            <a:grpSpLocks/>
          </p:cNvGrpSpPr>
          <p:nvPr/>
        </p:nvGrpSpPr>
        <p:grpSpPr bwMode="auto">
          <a:xfrm>
            <a:off x="8813801" y="2969848"/>
            <a:ext cx="1465263" cy="1782762"/>
            <a:chOff x="4656" y="1056"/>
            <a:chExt cx="923" cy="1123"/>
          </a:xfrm>
        </p:grpSpPr>
        <p:sp>
          <p:nvSpPr>
            <p:cNvPr id="37099" name="Freeform 383"/>
            <p:cNvSpPr>
              <a:spLocks/>
            </p:cNvSpPr>
            <p:nvPr/>
          </p:nvSpPr>
          <p:spPr bwMode="auto">
            <a:xfrm>
              <a:off x="4656" y="1056"/>
              <a:ext cx="923" cy="608"/>
            </a:xfrm>
            <a:custGeom>
              <a:avLst/>
              <a:gdLst>
                <a:gd name="T0" fmla="*/ 0 w 923"/>
                <a:gd name="T1" fmla="*/ 326 h 608"/>
                <a:gd name="T2" fmla="*/ 923 w 923"/>
                <a:gd name="T3" fmla="*/ 608 h 608"/>
                <a:gd name="T4" fmla="*/ 0 60000 65536"/>
                <a:gd name="T5" fmla="*/ 0 60000 65536"/>
                <a:gd name="T6" fmla="*/ 0 w 923"/>
                <a:gd name="T7" fmla="*/ 0 h 608"/>
                <a:gd name="T8" fmla="*/ 923 w 923"/>
                <a:gd name="T9" fmla="*/ 608 h 608"/>
              </a:gdLst>
              <a:ahLst/>
              <a:cxnLst>
                <a:cxn ang="T4">
                  <a:pos x="T0" y="T1"/>
                </a:cxn>
                <a:cxn ang="T5">
                  <a:pos x="T2" y="T3"/>
                </a:cxn>
              </a:cxnLst>
              <a:rect l="T6" t="T7" r="T8" b="T9"/>
              <a:pathLst>
                <a:path w="923" h="608">
                  <a:moveTo>
                    <a:pt x="0" y="326"/>
                  </a:moveTo>
                  <a:cubicBezTo>
                    <a:pt x="325" y="0"/>
                    <a:pt x="768" y="288"/>
                    <a:pt x="923" y="608"/>
                  </a:cubicBezTo>
                </a:path>
              </a:pathLst>
            </a:custGeom>
            <a:noFill/>
            <a:ln w="19050">
              <a:solidFill>
                <a:srgbClr val="FFFFFF"/>
              </a:solidFill>
              <a:round/>
              <a:headEnd/>
              <a:tailEnd type="stealth" w="med" len="lg"/>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7000" name="Group 384"/>
            <p:cNvGrpSpPr>
              <a:grpSpLocks/>
            </p:cNvGrpSpPr>
            <p:nvPr/>
          </p:nvGrpSpPr>
          <p:grpSpPr bwMode="auto">
            <a:xfrm>
              <a:off x="4758" y="1221"/>
              <a:ext cx="536" cy="958"/>
              <a:chOff x="4758" y="1221"/>
              <a:chExt cx="536" cy="958"/>
            </a:xfrm>
          </p:grpSpPr>
          <p:grpSp>
            <p:nvGrpSpPr>
              <p:cNvPr id="37034" name="Group 385"/>
              <p:cNvGrpSpPr>
                <a:grpSpLocks/>
              </p:cNvGrpSpPr>
              <p:nvPr/>
            </p:nvGrpSpPr>
            <p:grpSpPr bwMode="auto">
              <a:xfrm>
                <a:off x="4758" y="1647"/>
                <a:ext cx="536" cy="384"/>
                <a:chOff x="540" y="1270"/>
                <a:chExt cx="536" cy="384"/>
              </a:xfrm>
            </p:grpSpPr>
            <p:grpSp>
              <p:nvGrpSpPr>
                <p:cNvPr id="37039" name="Group 386"/>
                <p:cNvGrpSpPr>
                  <a:grpSpLocks/>
                </p:cNvGrpSpPr>
                <p:nvPr/>
              </p:nvGrpSpPr>
              <p:grpSpPr bwMode="auto">
                <a:xfrm>
                  <a:off x="540" y="1270"/>
                  <a:ext cx="536" cy="384"/>
                  <a:chOff x="540" y="2248"/>
                  <a:chExt cx="536" cy="384"/>
                </a:xfrm>
              </p:grpSpPr>
              <p:sp>
                <p:nvSpPr>
                  <p:cNvPr id="37138" name="Freeform 387"/>
                  <p:cNvSpPr>
                    <a:spLocks/>
                  </p:cNvSpPr>
                  <p:nvPr/>
                </p:nvSpPr>
                <p:spPr bwMode="auto">
                  <a:xfrm>
                    <a:off x="932" y="2416"/>
                    <a:ext cx="144" cy="40"/>
                  </a:xfrm>
                  <a:custGeom>
                    <a:avLst/>
                    <a:gdLst>
                      <a:gd name="T0" fmla="*/ 144 w 144"/>
                      <a:gd name="T1" fmla="*/ 16 h 40"/>
                      <a:gd name="T2" fmla="*/ 144 w 144"/>
                      <a:gd name="T3" fmla="*/ 24 h 40"/>
                      <a:gd name="T4" fmla="*/ 128 w 144"/>
                      <a:gd name="T5" fmla="*/ 32 h 40"/>
                      <a:gd name="T6" fmla="*/ 104 w 144"/>
                      <a:gd name="T7" fmla="*/ 32 h 40"/>
                      <a:gd name="T8" fmla="*/ 72 w 144"/>
                      <a:gd name="T9" fmla="*/ 40 h 40"/>
                      <a:gd name="T10" fmla="*/ 72 w 144"/>
                      <a:gd name="T11" fmla="*/ 40 h 40"/>
                      <a:gd name="T12" fmla="*/ 40 w 144"/>
                      <a:gd name="T13" fmla="*/ 32 h 40"/>
                      <a:gd name="T14" fmla="*/ 16 w 144"/>
                      <a:gd name="T15" fmla="*/ 32 h 40"/>
                      <a:gd name="T16" fmla="*/ 0 w 144"/>
                      <a:gd name="T17" fmla="*/ 24 h 40"/>
                      <a:gd name="T18" fmla="*/ 0 w 144"/>
                      <a:gd name="T19" fmla="*/ 16 h 40"/>
                      <a:gd name="T20" fmla="*/ 0 w 144"/>
                      <a:gd name="T21" fmla="*/ 16 h 40"/>
                      <a:gd name="T22" fmla="*/ 0 w 144"/>
                      <a:gd name="T23" fmla="*/ 8 h 40"/>
                      <a:gd name="T24" fmla="*/ 16 w 144"/>
                      <a:gd name="T25" fmla="*/ 0 h 40"/>
                      <a:gd name="T26" fmla="*/ 40 w 144"/>
                      <a:gd name="T27" fmla="*/ 0 h 40"/>
                      <a:gd name="T28" fmla="*/ 72 w 144"/>
                      <a:gd name="T29" fmla="*/ 0 h 40"/>
                      <a:gd name="T30" fmla="*/ 72 w 144"/>
                      <a:gd name="T31" fmla="*/ 0 h 40"/>
                      <a:gd name="T32" fmla="*/ 104 w 144"/>
                      <a:gd name="T33" fmla="*/ 0 h 40"/>
                      <a:gd name="T34" fmla="*/ 128 w 144"/>
                      <a:gd name="T35" fmla="*/ 0 h 40"/>
                      <a:gd name="T36" fmla="*/ 144 w 144"/>
                      <a:gd name="T37" fmla="*/ 8 h 40"/>
                      <a:gd name="T38" fmla="*/ 144 w 144"/>
                      <a:gd name="T39" fmla="*/ 16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
                      <a:gd name="T61" fmla="*/ 0 h 40"/>
                      <a:gd name="T62" fmla="*/ 144 w 144"/>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 h="40">
                        <a:moveTo>
                          <a:pt x="144" y="16"/>
                        </a:moveTo>
                        <a:lnTo>
                          <a:pt x="144" y="24"/>
                        </a:lnTo>
                        <a:lnTo>
                          <a:pt x="128" y="32"/>
                        </a:lnTo>
                        <a:lnTo>
                          <a:pt x="104" y="32"/>
                        </a:lnTo>
                        <a:lnTo>
                          <a:pt x="72" y="40"/>
                        </a:lnTo>
                        <a:lnTo>
                          <a:pt x="40" y="32"/>
                        </a:lnTo>
                        <a:lnTo>
                          <a:pt x="16" y="32"/>
                        </a:lnTo>
                        <a:lnTo>
                          <a:pt x="0" y="24"/>
                        </a:lnTo>
                        <a:lnTo>
                          <a:pt x="0" y="16"/>
                        </a:lnTo>
                        <a:lnTo>
                          <a:pt x="0" y="8"/>
                        </a:lnTo>
                        <a:lnTo>
                          <a:pt x="16" y="0"/>
                        </a:lnTo>
                        <a:lnTo>
                          <a:pt x="40" y="0"/>
                        </a:lnTo>
                        <a:lnTo>
                          <a:pt x="72" y="0"/>
                        </a:lnTo>
                        <a:lnTo>
                          <a:pt x="104" y="0"/>
                        </a:lnTo>
                        <a:lnTo>
                          <a:pt x="128" y="0"/>
                        </a:lnTo>
                        <a:lnTo>
                          <a:pt x="144" y="8"/>
                        </a:lnTo>
                        <a:lnTo>
                          <a:pt x="14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39" name="Freeform 388"/>
                  <p:cNvSpPr>
                    <a:spLocks/>
                  </p:cNvSpPr>
                  <p:nvPr/>
                </p:nvSpPr>
                <p:spPr bwMode="auto">
                  <a:xfrm>
                    <a:off x="892" y="2496"/>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8 w 112"/>
                      <a:gd name="T15" fmla="*/ 0 h 80"/>
                      <a:gd name="T16" fmla="*/ 8 w 112"/>
                      <a:gd name="T17" fmla="*/ 0 h 80"/>
                      <a:gd name="T18" fmla="*/ 32 w 112"/>
                      <a:gd name="T19" fmla="*/ 0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8" y="0"/>
                        </a:lnTo>
                        <a:lnTo>
                          <a:pt x="32" y="0"/>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40" name="Freeform 389"/>
                  <p:cNvSpPr>
                    <a:spLocks/>
                  </p:cNvSpPr>
                  <p:nvPr/>
                </p:nvSpPr>
                <p:spPr bwMode="auto">
                  <a:xfrm>
                    <a:off x="780" y="2248"/>
                    <a:ext cx="48" cy="104"/>
                  </a:xfrm>
                  <a:custGeom>
                    <a:avLst/>
                    <a:gdLst>
                      <a:gd name="T0" fmla="*/ 24 w 48"/>
                      <a:gd name="T1" fmla="*/ 104 h 104"/>
                      <a:gd name="T2" fmla="*/ 8 w 48"/>
                      <a:gd name="T3" fmla="*/ 88 h 104"/>
                      <a:gd name="T4" fmla="*/ 0 w 48"/>
                      <a:gd name="T5" fmla="*/ 56 h 104"/>
                      <a:gd name="T6" fmla="*/ 0 w 48"/>
                      <a:gd name="T7" fmla="*/ 56 h 104"/>
                      <a:gd name="T8" fmla="*/ 8 w 48"/>
                      <a:gd name="T9" fmla="*/ 16 h 104"/>
                      <a:gd name="T10" fmla="*/ 24 w 48"/>
                      <a:gd name="T11" fmla="*/ 0 h 104"/>
                      <a:gd name="T12" fmla="*/ 24 w 48"/>
                      <a:gd name="T13" fmla="*/ 0 h 104"/>
                      <a:gd name="T14" fmla="*/ 40 w 48"/>
                      <a:gd name="T15" fmla="*/ 16 h 104"/>
                      <a:gd name="T16" fmla="*/ 48 w 48"/>
                      <a:gd name="T17" fmla="*/ 56 h 104"/>
                      <a:gd name="T18" fmla="*/ 48 w 48"/>
                      <a:gd name="T19" fmla="*/ 56 h 104"/>
                      <a:gd name="T20" fmla="*/ 40 w 48"/>
                      <a:gd name="T21" fmla="*/ 88 h 104"/>
                      <a:gd name="T22" fmla="*/ 24 w 48"/>
                      <a:gd name="T23" fmla="*/ 104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04"/>
                      <a:gd name="T38" fmla="*/ 48 w 48"/>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04">
                        <a:moveTo>
                          <a:pt x="24" y="104"/>
                        </a:moveTo>
                        <a:lnTo>
                          <a:pt x="8" y="88"/>
                        </a:lnTo>
                        <a:lnTo>
                          <a:pt x="0" y="56"/>
                        </a:lnTo>
                        <a:lnTo>
                          <a:pt x="8" y="16"/>
                        </a:lnTo>
                        <a:lnTo>
                          <a:pt x="24" y="0"/>
                        </a:lnTo>
                        <a:lnTo>
                          <a:pt x="40" y="16"/>
                        </a:lnTo>
                        <a:lnTo>
                          <a:pt x="48" y="56"/>
                        </a:lnTo>
                        <a:lnTo>
                          <a:pt x="40" y="88"/>
                        </a:lnTo>
                        <a:lnTo>
                          <a:pt x="24" y="10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41" name="Freeform 390"/>
                  <p:cNvSpPr>
                    <a:spLocks/>
                  </p:cNvSpPr>
                  <p:nvPr/>
                </p:nvSpPr>
                <p:spPr bwMode="auto">
                  <a:xfrm>
                    <a:off x="540" y="2416"/>
                    <a:ext cx="152" cy="40"/>
                  </a:xfrm>
                  <a:custGeom>
                    <a:avLst/>
                    <a:gdLst>
                      <a:gd name="T0" fmla="*/ 152 w 152"/>
                      <a:gd name="T1" fmla="*/ 24 h 40"/>
                      <a:gd name="T2" fmla="*/ 144 w 152"/>
                      <a:gd name="T3" fmla="*/ 32 h 40"/>
                      <a:gd name="T4" fmla="*/ 128 w 152"/>
                      <a:gd name="T5" fmla="*/ 32 h 40"/>
                      <a:gd name="T6" fmla="*/ 104 w 152"/>
                      <a:gd name="T7" fmla="*/ 40 h 40"/>
                      <a:gd name="T8" fmla="*/ 80 w 152"/>
                      <a:gd name="T9" fmla="*/ 40 h 40"/>
                      <a:gd name="T10" fmla="*/ 80 w 152"/>
                      <a:gd name="T11" fmla="*/ 40 h 40"/>
                      <a:gd name="T12" fmla="*/ 48 w 152"/>
                      <a:gd name="T13" fmla="*/ 40 h 40"/>
                      <a:gd name="T14" fmla="*/ 24 w 152"/>
                      <a:gd name="T15" fmla="*/ 32 h 40"/>
                      <a:gd name="T16" fmla="*/ 8 w 152"/>
                      <a:gd name="T17" fmla="*/ 32 h 40"/>
                      <a:gd name="T18" fmla="*/ 0 w 152"/>
                      <a:gd name="T19" fmla="*/ 24 h 40"/>
                      <a:gd name="T20" fmla="*/ 0 w 152"/>
                      <a:gd name="T21" fmla="*/ 24 h 40"/>
                      <a:gd name="T22" fmla="*/ 8 w 152"/>
                      <a:gd name="T23" fmla="*/ 16 h 40"/>
                      <a:gd name="T24" fmla="*/ 24 w 152"/>
                      <a:gd name="T25" fmla="*/ 8 h 40"/>
                      <a:gd name="T26" fmla="*/ 48 w 152"/>
                      <a:gd name="T27" fmla="*/ 0 h 40"/>
                      <a:gd name="T28" fmla="*/ 80 w 152"/>
                      <a:gd name="T29" fmla="*/ 0 h 40"/>
                      <a:gd name="T30" fmla="*/ 80 w 152"/>
                      <a:gd name="T31" fmla="*/ 0 h 40"/>
                      <a:gd name="T32" fmla="*/ 104 w 152"/>
                      <a:gd name="T33" fmla="*/ 0 h 40"/>
                      <a:gd name="T34" fmla="*/ 128 w 152"/>
                      <a:gd name="T35" fmla="*/ 8 h 40"/>
                      <a:gd name="T36" fmla="*/ 144 w 152"/>
                      <a:gd name="T37" fmla="*/ 16 h 40"/>
                      <a:gd name="T38" fmla="*/ 152 w 152"/>
                      <a:gd name="T39" fmla="*/ 24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2"/>
                      <a:gd name="T61" fmla="*/ 0 h 40"/>
                      <a:gd name="T62" fmla="*/ 152 w 152"/>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2" h="40">
                        <a:moveTo>
                          <a:pt x="152" y="24"/>
                        </a:moveTo>
                        <a:lnTo>
                          <a:pt x="144" y="32"/>
                        </a:lnTo>
                        <a:lnTo>
                          <a:pt x="128" y="32"/>
                        </a:lnTo>
                        <a:lnTo>
                          <a:pt x="104" y="40"/>
                        </a:lnTo>
                        <a:lnTo>
                          <a:pt x="80" y="40"/>
                        </a:lnTo>
                        <a:lnTo>
                          <a:pt x="48" y="40"/>
                        </a:lnTo>
                        <a:lnTo>
                          <a:pt x="24" y="32"/>
                        </a:lnTo>
                        <a:lnTo>
                          <a:pt x="8" y="32"/>
                        </a:lnTo>
                        <a:lnTo>
                          <a:pt x="0" y="24"/>
                        </a:lnTo>
                        <a:lnTo>
                          <a:pt x="8" y="16"/>
                        </a:lnTo>
                        <a:lnTo>
                          <a:pt x="24" y="8"/>
                        </a:lnTo>
                        <a:lnTo>
                          <a:pt x="48" y="0"/>
                        </a:lnTo>
                        <a:lnTo>
                          <a:pt x="80" y="0"/>
                        </a:lnTo>
                        <a:lnTo>
                          <a:pt x="104" y="0"/>
                        </a:lnTo>
                        <a:lnTo>
                          <a:pt x="128" y="8"/>
                        </a:lnTo>
                        <a:lnTo>
                          <a:pt x="144" y="16"/>
                        </a:lnTo>
                        <a:lnTo>
                          <a:pt x="152"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42" name="Freeform 391"/>
                  <p:cNvSpPr>
                    <a:spLocks/>
                  </p:cNvSpPr>
                  <p:nvPr/>
                </p:nvSpPr>
                <p:spPr bwMode="auto">
                  <a:xfrm>
                    <a:off x="780" y="2520"/>
                    <a:ext cx="48" cy="112"/>
                  </a:xfrm>
                  <a:custGeom>
                    <a:avLst/>
                    <a:gdLst>
                      <a:gd name="T0" fmla="*/ 24 w 48"/>
                      <a:gd name="T1" fmla="*/ 112 h 112"/>
                      <a:gd name="T2" fmla="*/ 8 w 48"/>
                      <a:gd name="T3" fmla="*/ 96 h 112"/>
                      <a:gd name="T4" fmla="*/ 0 w 48"/>
                      <a:gd name="T5" fmla="*/ 56 h 112"/>
                      <a:gd name="T6" fmla="*/ 0 w 48"/>
                      <a:gd name="T7" fmla="*/ 56 h 112"/>
                      <a:gd name="T8" fmla="*/ 8 w 48"/>
                      <a:gd name="T9" fmla="*/ 16 h 112"/>
                      <a:gd name="T10" fmla="*/ 24 w 48"/>
                      <a:gd name="T11" fmla="*/ 0 h 112"/>
                      <a:gd name="T12" fmla="*/ 24 w 48"/>
                      <a:gd name="T13" fmla="*/ 0 h 112"/>
                      <a:gd name="T14" fmla="*/ 40 w 48"/>
                      <a:gd name="T15" fmla="*/ 16 h 112"/>
                      <a:gd name="T16" fmla="*/ 48 w 48"/>
                      <a:gd name="T17" fmla="*/ 56 h 112"/>
                      <a:gd name="T18" fmla="*/ 48 w 48"/>
                      <a:gd name="T19" fmla="*/ 56 h 112"/>
                      <a:gd name="T20" fmla="*/ 40 w 48"/>
                      <a:gd name="T21" fmla="*/ 96 h 112"/>
                      <a:gd name="T22" fmla="*/ 24 w 48"/>
                      <a:gd name="T23" fmla="*/ 112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12"/>
                      <a:gd name="T38" fmla="*/ 48 w 48"/>
                      <a:gd name="T39" fmla="*/ 112 h 1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12">
                        <a:moveTo>
                          <a:pt x="24" y="112"/>
                        </a:moveTo>
                        <a:lnTo>
                          <a:pt x="8" y="96"/>
                        </a:lnTo>
                        <a:lnTo>
                          <a:pt x="0" y="56"/>
                        </a:lnTo>
                        <a:lnTo>
                          <a:pt x="8" y="16"/>
                        </a:lnTo>
                        <a:lnTo>
                          <a:pt x="24" y="0"/>
                        </a:lnTo>
                        <a:lnTo>
                          <a:pt x="40" y="16"/>
                        </a:lnTo>
                        <a:lnTo>
                          <a:pt x="48" y="56"/>
                        </a:lnTo>
                        <a:lnTo>
                          <a:pt x="40" y="96"/>
                        </a:lnTo>
                        <a:lnTo>
                          <a:pt x="24" y="11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43" name="Freeform 392"/>
                  <p:cNvSpPr>
                    <a:spLocks/>
                  </p:cNvSpPr>
                  <p:nvPr/>
                </p:nvSpPr>
                <p:spPr bwMode="auto">
                  <a:xfrm>
                    <a:off x="612" y="2304"/>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0 w 112"/>
                      <a:gd name="T15" fmla="*/ 0 h 80"/>
                      <a:gd name="T16" fmla="*/ 0 w 112"/>
                      <a:gd name="T17" fmla="*/ 0 h 80"/>
                      <a:gd name="T18" fmla="*/ 32 w 112"/>
                      <a:gd name="T19" fmla="*/ 8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0" y="0"/>
                        </a:lnTo>
                        <a:lnTo>
                          <a:pt x="32" y="8"/>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44" name="Freeform 393"/>
                  <p:cNvSpPr>
                    <a:spLocks/>
                  </p:cNvSpPr>
                  <p:nvPr/>
                </p:nvSpPr>
                <p:spPr bwMode="auto">
                  <a:xfrm>
                    <a:off x="876" y="2296"/>
                    <a:ext cx="112" cy="80"/>
                  </a:xfrm>
                  <a:custGeom>
                    <a:avLst/>
                    <a:gdLst>
                      <a:gd name="T0" fmla="*/ 8 w 112"/>
                      <a:gd name="T1" fmla="*/ 80 h 80"/>
                      <a:gd name="T2" fmla="*/ 0 w 112"/>
                      <a:gd name="T3" fmla="*/ 72 h 80"/>
                      <a:gd name="T4" fmla="*/ 8 w 112"/>
                      <a:gd name="T5" fmla="*/ 56 h 80"/>
                      <a:gd name="T6" fmla="*/ 24 w 112"/>
                      <a:gd name="T7" fmla="*/ 40 h 80"/>
                      <a:gd name="T8" fmla="*/ 40 w 112"/>
                      <a:gd name="T9" fmla="*/ 24 h 80"/>
                      <a:gd name="T10" fmla="*/ 40 w 112"/>
                      <a:gd name="T11" fmla="*/ 24 h 80"/>
                      <a:gd name="T12" fmla="*/ 80 w 112"/>
                      <a:gd name="T13" fmla="*/ 8 h 80"/>
                      <a:gd name="T14" fmla="*/ 112 w 112"/>
                      <a:gd name="T15" fmla="*/ 0 h 80"/>
                      <a:gd name="T16" fmla="*/ 112 w 112"/>
                      <a:gd name="T17" fmla="*/ 0 h 80"/>
                      <a:gd name="T18" fmla="*/ 112 w 112"/>
                      <a:gd name="T19" fmla="*/ 8 h 80"/>
                      <a:gd name="T20" fmla="*/ 112 w 112"/>
                      <a:gd name="T21" fmla="*/ 24 h 80"/>
                      <a:gd name="T22" fmla="*/ 96 w 112"/>
                      <a:gd name="T23" fmla="*/ 40 h 80"/>
                      <a:gd name="T24" fmla="*/ 80 w 112"/>
                      <a:gd name="T25" fmla="*/ 56 h 80"/>
                      <a:gd name="T26" fmla="*/ 80 w 112"/>
                      <a:gd name="T27" fmla="*/ 56 h 80"/>
                      <a:gd name="T28" fmla="*/ 32 w 112"/>
                      <a:gd name="T29" fmla="*/ 80 h 80"/>
                      <a:gd name="T30" fmla="*/ 8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8" y="80"/>
                        </a:moveTo>
                        <a:lnTo>
                          <a:pt x="0" y="72"/>
                        </a:lnTo>
                        <a:lnTo>
                          <a:pt x="8" y="56"/>
                        </a:lnTo>
                        <a:lnTo>
                          <a:pt x="24" y="40"/>
                        </a:lnTo>
                        <a:lnTo>
                          <a:pt x="40" y="24"/>
                        </a:lnTo>
                        <a:lnTo>
                          <a:pt x="80" y="8"/>
                        </a:lnTo>
                        <a:lnTo>
                          <a:pt x="112" y="0"/>
                        </a:lnTo>
                        <a:lnTo>
                          <a:pt x="112" y="8"/>
                        </a:lnTo>
                        <a:lnTo>
                          <a:pt x="112" y="24"/>
                        </a:lnTo>
                        <a:lnTo>
                          <a:pt x="96" y="40"/>
                        </a:lnTo>
                        <a:lnTo>
                          <a:pt x="80" y="56"/>
                        </a:lnTo>
                        <a:lnTo>
                          <a:pt x="32" y="80"/>
                        </a:lnTo>
                        <a:lnTo>
                          <a:pt x="8"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45" name="Freeform 394"/>
                  <p:cNvSpPr>
                    <a:spLocks/>
                  </p:cNvSpPr>
                  <p:nvPr/>
                </p:nvSpPr>
                <p:spPr bwMode="auto">
                  <a:xfrm>
                    <a:off x="916" y="2352"/>
                    <a:ext cx="136" cy="56"/>
                  </a:xfrm>
                  <a:custGeom>
                    <a:avLst/>
                    <a:gdLst>
                      <a:gd name="T0" fmla="*/ 0 w 136"/>
                      <a:gd name="T1" fmla="*/ 48 h 56"/>
                      <a:gd name="T2" fmla="*/ 0 w 136"/>
                      <a:gd name="T3" fmla="*/ 40 h 56"/>
                      <a:gd name="T4" fmla="*/ 16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8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16" y="32"/>
                        </a:lnTo>
                        <a:lnTo>
                          <a:pt x="32" y="16"/>
                        </a:lnTo>
                        <a:lnTo>
                          <a:pt x="56" y="8"/>
                        </a:lnTo>
                        <a:lnTo>
                          <a:pt x="88" y="0"/>
                        </a:lnTo>
                        <a:lnTo>
                          <a:pt x="112" y="0"/>
                        </a:lnTo>
                        <a:lnTo>
                          <a:pt x="128" y="0"/>
                        </a:lnTo>
                        <a:lnTo>
                          <a:pt x="136" y="8"/>
                        </a:lnTo>
                        <a:lnTo>
                          <a:pt x="136" y="16"/>
                        </a:lnTo>
                        <a:lnTo>
                          <a:pt x="128"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46" name="Freeform 395"/>
                  <p:cNvSpPr>
                    <a:spLocks/>
                  </p:cNvSpPr>
                  <p:nvPr/>
                </p:nvSpPr>
                <p:spPr bwMode="auto">
                  <a:xfrm>
                    <a:off x="564" y="2472"/>
                    <a:ext cx="136" cy="56"/>
                  </a:xfrm>
                  <a:custGeom>
                    <a:avLst/>
                    <a:gdLst>
                      <a:gd name="T0" fmla="*/ 0 w 136"/>
                      <a:gd name="T1" fmla="*/ 48 h 56"/>
                      <a:gd name="T2" fmla="*/ 0 w 136"/>
                      <a:gd name="T3" fmla="*/ 40 h 56"/>
                      <a:gd name="T4" fmla="*/ 8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0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8" y="32"/>
                        </a:lnTo>
                        <a:lnTo>
                          <a:pt x="32" y="16"/>
                        </a:lnTo>
                        <a:lnTo>
                          <a:pt x="56" y="8"/>
                        </a:lnTo>
                        <a:lnTo>
                          <a:pt x="88" y="0"/>
                        </a:lnTo>
                        <a:lnTo>
                          <a:pt x="112" y="0"/>
                        </a:lnTo>
                        <a:lnTo>
                          <a:pt x="128" y="0"/>
                        </a:lnTo>
                        <a:lnTo>
                          <a:pt x="136" y="8"/>
                        </a:lnTo>
                        <a:lnTo>
                          <a:pt x="136" y="16"/>
                        </a:lnTo>
                        <a:lnTo>
                          <a:pt x="120"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47" name="Freeform 396"/>
                  <p:cNvSpPr>
                    <a:spLocks/>
                  </p:cNvSpPr>
                  <p:nvPr/>
                </p:nvSpPr>
                <p:spPr bwMode="auto">
                  <a:xfrm>
                    <a:off x="628" y="2504"/>
                    <a:ext cx="112" cy="72"/>
                  </a:xfrm>
                  <a:custGeom>
                    <a:avLst/>
                    <a:gdLst>
                      <a:gd name="T0" fmla="*/ 8 w 112"/>
                      <a:gd name="T1" fmla="*/ 72 h 72"/>
                      <a:gd name="T2" fmla="*/ 0 w 112"/>
                      <a:gd name="T3" fmla="*/ 64 h 72"/>
                      <a:gd name="T4" fmla="*/ 8 w 112"/>
                      <a:gd name="T5" fmla="*/ 56 h 72"/>
                      <a:gd name="T6" fmla="*/ 16 w 112"/>
                      <a:gd name="T7" fmla="*/ 40 h 72"/>
                      <a:gd name="T8" fmla="*/ 40 w 112"/>
                      <a:gd name="T9" fmla="*/ 24 h 72"/>
                      <a:gd name="T10" fmla="*/ 40 w 112"/>
                      <a:gd name="T11" fmla="*/ 24 h 72"/>
                      <a:gd name="T12" fmla="*/ 80 w 112"/>
                      <a:gd name="T13" fmla="*/ 0 h 72"/>
                      <a:gd name="T14" fmla="*/ 112 w 112"/>
                      <a:gd name="T15" fmla="*/ 0 h 72"/>
                      <a:gd name="T16" fmla="*/ 112 w 112"/>
                      <a:gd name="T17" fmla="*/ 0 h 72"/>
                      <a:gd name="T18" fmla="*/ 112 w 112"/>
                      <a:gd name="T19" fmla="*/ 8 h 72"/>
                      <a:gd name="T20" fmla="*/ 112 w 112"/>
                      <a:gd name="T21" fmla="*/ 16 h 72"/>
                      <a:gd name="T22" fmla="*/ 96 w 112"/>
                      <a:gd name="T23" fmla="*/ 32 h 72"/>
                      <a:gd name="T24" fmla="*/ 80 w 112"/>
                      <a:gd name="T25" fmla="*/ 48 h 72"/>
                      <a:gd name="T26" fmla="*/ 80 w 112"/>
                      <a:gd name="T27" fmla="*/ 48 h 72"/>
                      <a:gd name="T28" fmla="*/ 32 w 112"/>
                      <a:gd name="T29" fmla="*/ 72 h 72"/>
                      <a:gd name="T30" fmla="*/ 8 w 112"/>
                      <a:gd name="T31" fmla="*/ 72 h 7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72"/>
                      <a:gd name="T50" fmla="*/ 112 w 112"/>
                      <a:gd name="T51" fmla="*/ 72 h 7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72">
                        <a:moveTo>
                          <a:pt x="8" y="72"/>
                        </a:moveTo>
                        <a:lnTo>
                          <a:pt x="0" y="64"/>
                        </a:lnTo>
                        <a:lnTo>
                          <a:pt x="8" y="56"/>
                        </a:lnTo>
                        <a:lnTo>
                          <a:pt x="16" y="40"/>
                        </a:lnTo>
                        <a:lnTo>
                          <a:pt x="40" y="24"/>
                        </a:lnTo>
                        <a:lnTo>
                          <a:pt x="80" y="0"/>
                        </a:lnTo>
                        <a:lnTo>
                          <a:pt x="112" y="0"/>
                        </a:lnTo>
                        <a:lnTo>
                          <a:pt x="112" y="8"/>
                        </a:lnTo>
                        <a:lnTo>
                          <a:pt x="112" y="16"/>
                        </a:lnTo>
                        <a:lnTo>
                          <a:pt x="96" y="32"/>
                        </a:lnTo>
                        <a:lnTo>
                          <a:pt x="80" y="48"/>
                        </a:lnTo>
                        <a:lnTo>
                          <a:pt x="32" y="72"/>
                        </a:lnTo>
                        <a:lnTo>
                          <a:pt x="8" y="7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48" name="Freeform 397"/>
                  <p:cNvSpPr>
                    <a:spLocks/>
                  </p:cNvSpPr>
                  <p:nvPr/>
                </p:nvSpPr>
                <p:spPr bwMode="auto">
                  <a:xfrm>
                    <a:off x="932" y="2464"/>
                    <a:ext cx="136" cy="56"/>
                  </a:xfrm>
                  <a:custGeom>
                    <a:avLst/>
                    <a:gdLst>
                      <a:gd name="T0" fmla="*/ 0 w 136"/>
                      <a:gd name="T1" fmla="*/ 8 h 56"/>
                      <a:gd name="T2" fmla="*/ 8 w 136"/>
                      <a:gd name="T3" fmla="*/ 0 h 56"/>
                      <a:gd name="T4" fmla="*/ 32 w 136"/>
                      <a:gd name="T5" fmla="*/ 0 h 56"/>
                      <a:gd name="T6" fmla="*/ 56 w 136"/>
                      <a:gd name="T7" fmla="*/ 0 h 56"/>
                      <a:gd name="T8" fmla="*/ 80 w 136"/>
                      <a:gd name="T9" fmla="*/ 8 h 56"/>
                      <a:gd name="T10" fmla="*/ 80 w 136"/>
                      <a:gd name="T11" fmla="*/ 8 h 56"/>
                      <a:gd name="T12" fmla="*/ 104 w 136"/>
                      <a:gd name="T13" fmla="*/ 16 h 56"/>
                      <a:gd name="T14" fmla="*/ 128 w 136"/>
                      <a:gd name="T15" fmla="*/ 32 h 56"/>
                      <a:gd name="T16" fmla="*/ 136 w 136"/>
                      <a:gd name="T17" fmla="*/ 40 h 56"/>
                      <a:gd name="T18" fmla="*/ 136 w 136"/>
                      <a:gd name="T19" fmla="*/ 48 h 56"/>
                      <a:gd name="T20" fmla="*/ 136 w 136"/>
                      <a:gd name="T21" fmla="*/ 48 h 56"/>
                      <a:gd name="T22" fmla="*/ 128 w 136"/>
                      <a:gd name="T23" fmla="*/ 56 h 56"/>
                      <a:gd name="T24" fmla="*/ 112 w 136"/>
                      <a:gd name="T25" fmla="*/ 56 h 56"/>
                      <a:gd name="T26" fmla="*/ 88 w 136"/>
                      <a:gd name="T27" fmla="*/ 56 h 56"/>
                      <a:gd name="T28" fmla="*/ 64 w 136"/>
                      <a:gd name="T29" fmla="*/ 48 h 56"/>
                      <a:gd name="T30" fmla="*/ 64 w 136"/>
                      <a:gd name="T31" fmla="*/ 48 h 56"/>
                      <a:gd name="T32" fmla="*/ 32 w 136"/>
                      <a:gd name="T33" fmla="*/ 40 h 56"/>
                      <a:gd name="T34" fmla="*/ 16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32" y="0"/>
                        </a:lnTo>
                        <a:lnTo>
                          <a:pt x="56" y="0"/>
                        </a:lnTo>
                        <a:lnTo>
                          <a:pt x="80" y="8"/>
                        </a:lnTo>
                        <a:lnTo>
                          <a:pt x="104" y="16"/>
                        </a:lnTo>
                        <a:lnTo>
                          <a:pt x="128" y="32"/>
                        </a:lnTo>
                        <a:lnTo>
                          <a:pt x="136" y="40"/>
                        </a:lnTo>
                        <a:lnTo>
                          <a:pt x="136" y="48"/>
                        </a:lnTo>
                        <a:lnTo>
                          <a:pt x="128" y="56"/>
                        </a:lnTo>
                        <a:lnTo>
                          <a:pt x="112" y="56"/>
                        </a:lnTo>
                        <a:lnTo>
                          <a:pt x="88" y="56"/>
                        </a:lnTo>
                        <a:lnTo>
                          <a:pt x="64" y="48"/>
                        </a:lnTo>
                        <a:lnTo>
                          <a:pt x="32" y="40"/>
                        </a:lnTo>
                        <a:lnTo>
                          <a:pt x="16"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49" name="Freeform 398"/>
                  <p:cNvSpPr>
                    <a:spLocks/>
                  </p:cNvSpPr>
                  <p:nvPr/>
                </p:nvSpPr>
                <p:spPr bwMode="auto">
                  <a:xfrm>
                    <a:off x="564" y="2360"/>
                    <a:ext cx="136" cy="56"/>
                  </a:xfrm>
                  <a:custGeom>
                    <a:avLst/>
                    <a:gdLst>
                      <a:gd name="T0" fmla="*/ 0 w 136"/>
                      <a:gd name="T1" fmla="*/ 8 h 56"/>
                      <a:gd name="T2" fmla="*/ 8 w 136"/>
                      <a:gd name="T3" fmla="*/ 0 h 56"/>
                      <a:gd name="T4" fmla="*/ 24 w 136"/>
                      <a:gd name="T5" fmla="*/ 0 h 56"/>
                      <a:gd name="T6" fmla="*/ 48 w 136"/>
                      <a:gd name="T7" fmla="*/ 0 h 56"/>
                      <a:gd name="T8" fmla="*/ 80 w 136"/>
                      <a:gd name="T9" fmla="*/ 8 h 56"/>
                      <a:gd name="T10" fmla="*/ 80 w 136"/>
                      <a:gd name="T11" fmla="*/ 8 h 56"/>
                      <a:gd name="T12" fmla="*/ 104 w 136"/>
                      <a:gd name="T13" fmla="*/ 16 h 56"/>
                      <a:gd name="T14" fmla="*/ 120 w 136"/>
                      <a:gd name="T15" fmla="*/ 24 h 56"/>
                      <a:gd name="T16" fmla="*/ 136 w 136"/>
                      <a:gd name="T17" fmla="*/ 40 h 56"/>
                      <a:gd name="T18" fmla="*/ 136 w 136"/>
                      <a:gd name="T19" fmla="*/ 48 h 56"/>
                      <a:gd name="T20" fmla="*/ 136 w 136"/>
                      <a:gd name="T21" fmla="*/ 48 h 56"/>
                      <a:gd name="T22" fmla="*/ 128 w 136"/>
                      <a:gd name="T23" fmla="*/ 48 h 56"/>
                      <a:gd name="T24" fmla="*/ 112 w 136"/>
                      <a:gd name="T25" fmla="*/ 56 h 56"/>
                      <a:gd name="T26" fmla="*/ 88 w 136"/>
                      <a:gd name="T27" fmla="*/ 48 h 56"/>
                      <a:gd name="T28" fmla="*/ 56 w 136"/>
                      <a:gd name="T29" fmla="*/ 40 h 56"/>
                      <a:gd name="T30" fmla="*/ 56 w 136"/>
                      <a:gd name="T31" fmla="*/ 40 h 56"/>
                      <a:gd name="T32" fmla="*/ 32 w 136"/>
                      <a:gd name="T33" fmla="*/ 32 h 56"/>
                      <a:gd name="T34" fmla="*/ 8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24" y="0"/>
                        </a:lnTo>
                        <a:lnTo>
                          <a:pt x="48" y="0"/>
                        </a:lnTo>
                        <a:lnTo>
                          <a:pt x="80" y="8"/>
                        </a:lnTo>
                        <a:lnTo>
                          <a:pt x="104" y="16"/>
                        </a:lnTo>
                        <a:lnTo>
                          <a:pt x="120" y="24"/>
                        </a:lnTo>
                        <a:lnTo>
                          <a:pt x="136" y="40"/>
                        </a:lnTo>
                        <a:lnTo>
                          <a:pt x="136" y="48"/>
                        </a:lnTo>
                        <a:lnTo>
                          <a:pt x="128" y="48"/>
                        </a:lnTo>
                        <a:lnTo>
                          <a:pt x="112" y="56"/>
                        </a:lnTo>
                        <a:lnTo>
                          <a:pt x="88" y="48"/>
                        </a:lnTo>
                        <a:lnTo>
                          <a:pt x="56" y="40"/>
                        </a:lnTo>
                        <a:lnTo>
                          <a:pt x="32" y="32"/>
                        </a:lnTo>
                        <a:lnTo>
                          <a:pt x="8"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50" name="Freeform 399"/>
                  <p:cNvSpPr>
                    <a:spLocks/>
                  </p:cNvSpPr>
                  <p:nvPr/>
                </p:nvSpPr>
                <p:spPr bwMode="auto">
                  <a:xfrm>
                    <a:off x="692" y="2256"/>
                    <a:ext cx="72" cy="104"/>
                  </a:xfrm>
                  <a:custGeom>
                    <a:avLst/>
                    <a:gdLst>
                      <a:gd name="T0" fmla="*/ 8 w 72"/>
                      <a:gd name="T1" fmla="*/ 0 h 104"/>
                      <a:gd name="T2" fmla="*/ 32 w 72"/>
                      <a:gd name="T3" fmla="*/ 8 h 104"/>
                      <a:gd name="T4" fmla="*/ 64 w 72"/>
                      <a:gd name="T5" fmla="*/ 48 h 104"/>
                      <a:gd name="T6" fmla="*/ 64 w 72"/>
                      <a:gd name="T7" fmla="*/ 48 h 104"/>
                      <a:gd name="T8" fmla="*/ 72 w 72"/>
                      <a:gd name="T9" fmla="*/ 80 h 104"/>
                      <a:gd name="T10" fmla="*/ 64 w 72"/>
                      <a:gd name="T11" fmla="*/ 104 h 104"/>
                      <a:gd name="T12" fmla="*/ 64 w 72"/>
                      <a:gd name="T13" fmla="*/ 104 h 104"/>
                      <a:gd name="T14" fmla="*/ 40 w 72"/>
                      <a:gd name="T15" fmla="*/ 96 h 104"/>
                      <a:gd name="T16" fmla="*/ 16 w 72"/>
                      <a:gd name="T17" fmla="*/ 56 h 104"/>
                      <a:gd name="T18" fmla="*/ 16 w 72"/>
                      <a:gd name="T19" fmla="*/ 56 h 104"/>
                      <a:gd name="T20" fmla="*/ 0 w 72"/>
                      <a:gd name="T21" fmla="*/ 24 h 104"/>
                      <a:gd name="T22" fmla="*/ 8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8" y="0"/>
                        </a:moveTo>
                        <a:lnTo>
                          <a:pt x="32" y="8"/>
                        </a:lnTo>
                        <a:lnTo>
                          <a:pt x="64" y="48"/>
                        </a:lnTo>
                        <a:lnTo>
                          <a:pt x="72" y="80"/>
                        </a:lnTo>
                        <a:lnTo>
                          <a:pt x="64" y="104"/>
                        </a:lnTo>
                        <a:lnTo>
                          <a:pt x="40" y="96"/>
                        </a:lnTo>
                        <a:lnTo>
                          <a:pt x="16" y="56"/>
                        </a:lnTo>
                        <a:lnTo>
                          <a:pt x="0" y="24"/>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51" name="Freeform 400"/>
                  <p:cNvSpPr>
                    <a:spLocks/>
                  </p:cNvSpPr>
                  <p:nvPr/>
                </p:nvSpPr>
                <p:spPr bwMode="auto">
                  <a:xfrm>
                    <a:off x="852" y="2520"/>
                    <a:ext cx="72" cy="96"/>
                  </a:xfrm>
                  <a:custGeom>
                    <a:avLst/>
                    <a:gdLst>
                      <a:gd name="T0" fmla="*/ 8 w 72"/>
                      <a:gd name="T1" fmla="*/ 0 h 96"/>
                      <a:gd name="T2" fmla="*/ 32 w 72"/>
                      <a:gd name="T3" fmla="*/ 8 h 96"/>
                      <a:gd name="T4" fmla="*/ 56 w 72"/>
                      <a:gd name="T5" fmla="*/ 40 h 96"/>
                      <a:gd name="T6" fmla="*/ 56 w 72"/>
                      <a:gd name="T7" fmla="*/ 40 h 96"/>
                      <a:gd name="T8" fmla="*/ 72 w 72"/>
                      <a:gd name="T9" fmla="*/ 80 h 96"/>
                      <a:gd name="T10" fmla="*/ 64 w 72"/>
                      <a:gd name="T11" fmla="*/ 96 h 96"/>
                      <a:gd name="T12" fmla="*/ 64 w 72"/>
                      <a:gd name="T13" fmla="*/ 96 h 96"/>
                      <a:gd name="T14" fmla="*/ 40 w 72"/>
                      <a:gd name="T15" fmla="*/ 88 h 96"/>
                      <a:gd name="T16" fmla="*/ 8 w 72"/>
                      <a:gd name="T17" fmla="*/ 56 h 96"/>
                      <a:gd name="T18" fmla="*/ 8 w 72"/>
                      <a:gd name="T19" fmla="*/ 56 h 96"/>
                      <a:gd name="T20" fmla="*/ 0 w 72"/>
                      <a:gd name="T21" fmla="*/ 16 h 96"/>
                      <a:gd name="T22" fmla="*/ 8 w 72"/>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96"/>
                      <a:gd name="T38" fmla="*/ 72 w 72"/>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96">
                        <a:moveTo>
                          <a:pt x="8" y="0"/>
                        </a:moveTo>
                        <a:lnTo>
                          <a:pt x="32" y="8"/>
                        </a:lnTo>
                        <a:lnTo>
                          <a:pt x="56" y="40"/>
                        </a:lnTo>
                        <a:lnTo>
                          <a:pt x="72" y="80"/>
                        </a:lnTo>
                        <a:lnTo>
                          <a:pt x="64" y="96"/>
                        </a:lnTo>
                        <a:lnTo>
                          <a:pt x="40" y="88"/>
                        </a:lnTo>
                        <a:lnTo>
                          <a:pt x="8" y="56"/>
                        </a:lnTo>
                        <a:lnTo>
                          <a:pt x="0" y="16"/>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52" name="Freeform 401"/>
                  <p:cNvSpPr>
                    <a:spLocks/>
                  </p:cNvSpPr>
                  <p:nvPr/>
                </p:nvSpPr>
                <p:spPr bwMode="auto">
                  <a:xfrm>
                    <a:off x="844" y="2256"/>
                    <a:ext cx="72" cy="104"/>
                  </a:xfrm>
                  <a:custGeom>
                    <a:avLst/>
                    <a:gdLst>
                      <a:gd name="T0" fmla="*/ 64 w 72"/>
                      <a:gd name="T1" fmla="*/ 0 h 104"/>
                      <a:gd name="T2" fmla="*/ 72 w 72"/>
                      <a:gd name="T3" fmla="*/ 24 h 104"/>
                      <a:gd name="T4" fmla="*/ 56 w 72"/>
                      <a:gd name="T5" fmla="*/ 56 h 104"/>
                      <a:gd name="T6" fmla="*/ 56 w 72"/>
                      <a:gd name="T7" fmla="*/ 56 h 104"/>
                      <a:gd name="T8" fmla="*/ 32 w 72"/>
                      <a:gd name="T9" fmla="*/ 88 h 104"/>
                      <a:gd name="T10" fmla="*/ 8 w 72"/>
                      <a:gd name="T11" fmla="*/ 104 h 104"/>
                      <a:gd name="T12" fmla="*/ 8 w 72"/>
                      <a:gd name="T13" fmla="*/ 104 h 104"/>
                      <a:gd name="T14" fmla="*/ 0 w 72"/>
                      <a:gd name="T15" fmla="*/ 80 h 104"/>
                      <a:gd name="T16" fmla="*/ 8 w 72"/>
                      <a:gd name="T17" fmla="*/ 40 h 104"/>
                      <a:gd name="T18" fmla="*/ 8 w 72"/>
                      <a:gd name="T19" fmla="*/ 40 h 104"/>
                      <a:gd name="T20" fmla="*/ 40 w 72"/>
                      <a:gd name="T21" fmla="*/ 8 h 104"/>
                      <a:gd name="T22" fmla="*/ 64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64" y="0"/>
                        </a:moveTo>
                        <a:lnTo>
                          <a:pt x="72" y="24"/>
                        </a:lnTo>
                        <a:lnTo>
                          <a:pt x="56" y="56"/>
                        </a:lnTo>
                        <a:lnTo>
                          <a:pt x="32" y="88"/>
                        </a:lnTo>
                        <a:lnTo>
                          <a:pt x="8" y="104"/>
                        </a:lnTo>
                        <a:lnTo>
                          <a:pt x="0" y="80"/>
                        </a:lnTo>
                        <a:lnTo>
                          <a:pt x="8"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53" name="Freeform 402"/>
                  <p:cNvSpPr>
                    <a:spLocks/>
                  </p:cNvSpPr>
                  <p:nvPr/>
                </p:nvSpPr>
                <p:spPr bwMode="auto">
                  <a:xfrm>
                    <a:off x="700" y="2520"/>
                    <a:ext cx="80" cy="96"/>
                  </a:xfrm>
                  <a:custGeom>
                    <a:avLst/>
                    <a:gdLst>
                      <a:gd name="T0" fmla="*/ 64 w 80"/>
                      <a:gd name="T1" fmla="*/ 0 h 96"/>
                      <a:gd name="T2" fmla="*/ 80 w 80"/>
                      <a:gd name="T3" fmla="*/ 16 h 96"/>
                      <a:gd name="T4" fmla="*/ 64 w 80"/>
                      <a:gd name="T5" fmla="*/ 56 h 96"/>
                      <a:gd name="T6" fmla="*/ 64 w 80"/>
                      <a:gd name="T7" fmla="*/ 56 h 96"/>
                      <a:gd name="T8" fmla="*/ 40 w 80"/>
                      <a:gd name="T9" fmla="*/ 88 h 96"/>
                      <a:gd name="T10" fmla="*/ 8 w 80"/>
                      <a:gd name="T11" fmla="*/ 96 h 96"/>
                      <a:gd name="T12" fmla="*/ 8 w 80"/>
                      <a:gd name="T13" fmla="*/ 96 h 96"/>
                      <a:gd name="T14" fmla="*/ 0 w 80"/>
                      <a:gd name="T15" fmla="*/ 80 h 96"/>
                      <a:gd name="T16" fmla="*/ 16 w 80"/>
                      <a:gd name="T17" fmla="*/ 40 h 96"/>
                      <a:gd name="T18" fmla="*/ 16 w 80"/>
                      <a:gd name="T19" fmla="*/ 40 h 96"/>
                      <a:gd name="T20" fmla="*/ 40 w 80"/>
                      <a:gd name="T21" fmla="*/ 8 h 96"/>
                      <a:gd name="T22" fmla="*/ 64 w 80"/>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0"/>
                      <a:gd name="T37" fmla="*/ 0 h 96"/>
                      <a:gd name="T38" fmla="*/ 80 w 80"/>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0" h="96">
                        <a:moveTo>
                          <a:pt x="64" y="0"/>
                        </a:moveTo>
                        <a:lnTo>
                          <a:pt x="80" y="16"/>
                        </a:lnTo>
                        <a:lnTo>
                          <a:pt x="64" y="56"/>
                        </a:lnTo>
                        <a:lnTo>
                          <a:pt x="40" y="88"/>
                        </a:lnTo>
                        <a:lnTo>
                          <a:pt x="8" y="96"/>
                        </a:lnTo>
                        <a:lnTo>
                          <a:pt x="0" y="80"/>
                        </a:lnTo>
                        <a:lnTo>
                          <a:pt x="16"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7119" name="Freeform 403"/>
                <p:cNvSpPr>
                  <a:spLocks/>
                </p:cNvSpPr>
                <p:nvPr/>
              </p:nvSpPr>
              <p:spPr bwMode="auto">
                <a:xfrm>
                  <a:off x="572" y="1295"/>
                  <a:ext cx="472" cy="334"/>
                </a:xfrm>
                <a:custGeom>
                  <a:avLst/>
                  <a:gdLst>
                    <a:gd name="T0" fmla="*/ 1 w 672"/>
                    <a:gd name="T1" fmla="*/ 2 h 424"/>
                    <a:gd name="T2" fmla="*/ 1 w 672"/>
                    <a:gd name="T3" fmla="*/ 2 h 424"/>
                    <a:gd name="T4" fmla="*/ 1 w 672"/>
                    <a:gd name="T5" fmla="*/ 2 h 424"/>
                    <a:gd name="T6" fmla="*/ 1 w 672"/>
                    <a:gd name="T7" fmla="*/ 2 h 424"/>
                    <a:gd name="T8" fmla="*/ 1 w 672"/>
                    <a:gd name="T9" fmla="*/ 2 h 424"/>
                    <a:gd name="T10" fmla="*/ 1 w 672"/>
                    <a:gd name="T11" fmla="*/ 2 h 424"/>
                    <a:gd name="T12" fmla="*/ 1 w 672"/>
                    <a:gd name="T13" fmla="*/ 2 h 424"/>
                    <a:gd name="T14" fmla="*/ 1 w 672"/>
                    <a:gd name="T15" fmla="*/ 2 h 424"/>
                    <a:gd name="T16" fmla="*/ 1 w 672"/>
                    <a:gd name="T17" fmla="*/ 2 h 424"/>
                    <a:gd name="T18" fmla="*/ 1 w 672"/>
                    <a:gd name="T19" fmla="*/ 2 h 424"/>
                    <a:gd name="T20" fmla="*/ 1 w 672"/>
                    <a:gd name="T21" fmla="*/ 2 h 424"/>
                    <a:gd name="T22" fmla="*/ 1 w 672"/>
                    <a:gd name="T23" fmla="*/ 2 h 424"/>
                    <a:gd name="T24" fmla="*/ 1 w 672"/>
                    <a:gd name="T25" fmla="*/ 2 h 424"/>
                    <a:gd name="T26" fmla="*/ 0 w 672"/>
                    <a:gd name="T27" fmla="*/ 2 h 424"/>
                    <a:gd name="T28" fmla="*/ 0 w 672"/>
                    <a:gd name="T29" fmla="*/ 2 h 424"/>
                    <a:gd name="T30" fmla="*/ 1 w 672"/>
                    <a:gd name="T31" fmla="*/ 2 h 424"/>
                    <a:gd name="T32" fmla="*/ 1 w 672"/>
                    <a:gd name="T33" fmla="*/ 2 h 424"/>
                    <a:gd name="T34" fmla="*/ 1 w 672"/>
                    <a:gd name="T35" fmla="*/ 2 h 424"/>
                    <a:gd name="T36" fmla="*/ 1 w 672"/>
                    <a:gd name="T37" fmla="*/ 2 h 424"/>
                    <a:gd name="T38" fmla="*/ 1 w 672"/>
                    <a:gd name="T39" fmla="*/ 2 h 424"/>
                    <a:gd name="T40" fmla="*/ 1 w 672"/>
                    <a:gd name="T41" fmla="*/ 0 h 424"/>
                    <a:gd name="T42" fmla="*/ 1 w 672"/>
                    <a:gd name="T43" fmla="*/ 0 h 424"/>
                    <a:gd name="T44" fmla="*/ 1 w 672"/>
                    <a:gd name="T45" fmla="*/ 2 h 424"/>
                    <a:gd name="T46" fmla="*/ 1 w 672"/>
                    <a:gd name="T47" fmla="*/ 2 h 424"/>
                    <a:gd name="T48" fmla="*/ 1 w 672"/>
                    <a:gd name="T49" fmla="*/ 2 h 424"/>
                    <a:gd name="T50" fmla="*/ 1 w 672"/>
                    <a:gd name="T51" fmla="*/ 2 h 424"/>
                    <a:gd name="T52" fmla="*/ 1 w 672"/>
                    <a:gd name="T53" fmla="*/ 2 h 424"/>
                    <a:gd name="T54" fmla="*/ 1 w 672"/>
                    <a:gd name="T55" fmla="*/ 2 h 42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2"/>
                    <a:gd name="T85" fmla="*/ 0 h 424"/>
                    <a:gd name="T86" fmla="*/ 672 w 672"/>
                    <a:gd name="T87" fmla="*/ 424 h 42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2" h="424">
                      <a:moveTo>
                        <a:pt x="672" y="216"/>
                      </a:moveTo>
                      <a:lnTo>
                        <a:pt x="664" y="256"/>
                      </a:lnTo>
                      <a:lnTo>
                        <a:pt x="648" y="296"/>
                      </a:lnTo>
                      <a:lnTo>
                        <a:pt x="616" y="328"/>
                      </a:lnTo>
                      <a:lnTo>
                        <a:pt x="576" y="360"/>
                      </a:lnTo>
                      <a:lnTo>
                        <a:pt x="464" y="408"/>
                      </a:lnTo>
                      <a:lnTo>
                        <a:pt x="336" y="424"/>
                      </a:lnTo>
                      <a:lnTo>
                        <a:pt x="208" y="408"/>
                      </a:lnTo>
                      <a:lnTo>
                        <a:pt x="96" y="360"/>
                      </a:lnTo>
                      <a:lnTo>
                        <a:pt x="56" y="328"/>
                      </a:lnTo>
                      <a:lnTo>
                        <a:pt x="24" y="296"/>
                      </a:lnTo>
                      <a:lnTo>
                        <a:pt x="8" y="256"/>
                      </a:lnTo>
                      <a:lnTo>
                        <a:pt x="0" y="216"/>
                      </a:lnTo>
                      <a:lnTo>
                        <a:pt x="8" y="168"/>
                      </a:lnTo>
                      <a:lnTo>
                        <a:pt x="24" y="128"/>
                      </a:lnTo>
                      <a:lnTo>
                        <a:pt x="56" y="96"/>
                      </a:lnTo>
                      <a:lnTo>
                        <a:pt x="96" y="64"/>
                      </a:lnTo>
                      <a:lnTo>
                        <a:pt x="208" y="16"/>
                      </a:lnTo>
                      <a:lnTo>
                        <a:pt x="336" y="0"/>
                      </a:lnTo>
                      <a:lnTo>
                        <a:pt x="464" y="16"/>
                      </a:lnTo>
                      <a:lnTo>
                        <a:pt x="576" y="64"/>
                      </a:lnTo>
                      <a:lnTo>
                        <a:pt x="616" y="96"/>
                      </a:lnTo>
                      <a:lnTo>
                        <a:pt x="648" y="128"/>
                      </a:lnTo>
                      <a:lnTo>
                        <a:pt x="664" y="168"/>
                      </a:lnTo>
                      <a:lnTo>
                        <a:pt x="672" y="216"/>
                      </a:lnTo>
                      <a:close/>
                    </a:path>
                  </a:pathLst>
                </a:custGeom>
                <a:gradFill rotWithShape="0">
                  <a:gsLst>
                    <a:gs pos="0">
                      <a:srgbClr val="B3B3B3"/>
                    </a:gs>
                    <a:gs pos="100000">
                      <a:srgbClr val="808080"/>
                    </a:gs>
                  </a:gsLst>
                  <a:path path="rect">
                    <a:fillToRect l="50000" t="50000" r="50000" b="50000"/>
                  </a:path>
                </a:gradFill>
                <a:ln w="3175">
                  <a:solidFill>
                    <a:srgbClr val="808080"/>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7045" name="Group 404"/>
                <p:cNvGrpSpPr>
                  <a:grpSpLocks/>
                </p:cNvGrpSpPr>
                <p:nvPr/>
              </p:nvGrpSpPr>
              <p:grpSpPr bwMode="auto">
                <a:xfrm>
                  <a:off x="632" y="1338"/>
                  <a:ext cx="352" cy="248"/>
                  <a:chOff x="636" y="2320"/>
                  <a:chExt cx="352" cy="248"/>
                </a:xfrm>
              </p:grpSpPr>
              <p:sp>
                <p:nvSpPr>
                  <p:cNvPr id="37121" name="Freeform 405"/>
                  <p:cNvSpPr>
                    <a:spLocks/>
                  </p:cNvSpPr>
                  <p:nvPr/>
                </p:nvSpPr>
                <p:spPr bwMode="auto">
                  <a:xfrm>
                    <a:off x="788" y="2424"/>
                    <a:ext cx="32" cy="16"/>
                  </a:xfrm>
                  <a:custGeom>
                    <a:avLst/>
                    <a:gdLst>
                      <a:gd name="T0" fmla="*/ 32 w 32"/>
                      <a:gd name="T1" fmla="*/ 8 h 16"/>
                      <a:gd name="T2" fmla="*/ 32 w 32"/>
                      <a:gd name="T3" fmla="*/ 16 h 16"/>
                      <a:gd name="T4" fmla="*/ 16 w 32"/>
                      <a:gd name="T5" fmla="*/ 16 h 16"/>
                      <a:gd name="T6" fmla="*/ 16 w 32"/>
                      <a:gd name="T7" fmla="*/ 16 h 16"/>
                      <a:gd name="T8" fmla="*/ 8 w 32"/>
                      <a:gd name="T9" fmla="*/ 16 h 16"/>
                      <a:gd name="T10" fmla="*/ 0 w 32"/>
                      <a:gd name="T11" fmla="*/ 8 h 16"/>
                      <a:gd name="T12" fmla="*/ 0 w 32"/>
                      <a:gd name="T13" fmla="*/ 8 h 16"/>
                      <a:gd name="T14" fmla="*/ 8 w 32"/>
                      <a:gd name="T15" fmla="*/ 0 h 16"/>
                      <a:gd name="T16" fmla="*/ 16 w 32"/>
                      <a:gd name="T17" fmla="*/ 0 h 16"/>
                      <a:gd name="T18" fmla="*/ 16 w 32"/>
                      <a:gd name="T19" fmla="*/ 0 h 16"/>
                      <a:gd name="T20" fmla="*/ 32 w 32"/>
                      <a:gd name="T21" fmla="*/ 0 h 16"/>
                      <a:gd name="T22" fmla="*/ 32 w 32"/>
                      <a:gd name="T23" fmla="*/ 8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16"/>
                      <a:gd name="T38" fmla="*/ 32 w 32"/>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16">
                        <a:moveTo>
                          <a:pt x="32" y="8"/>
                        </a:moveTo>
                        <a:lnTo>
                          <a:pt x="32" y="16"/>
                        </a:lnTo>
                        <a:lnTo>
                          <a:pt x="16" y="16"/>
                        </a:lnTo>
                        <a:lnTo>
                          <a:pt x="8" y="16"/>
                        </a:lnTo>
                        <a:lnTo>
                          <a:pt x="0" y="8"/>
                        </a:lnTo>
                        <a:lnTo>
                          <a:pt x="8" y="0"/>
                        </a:lnTo>
                        <a:lnTo>
                          <a:pt x="16" y="0"/>
                        </a:lnTo>
                        <a:lnTo>
                          <a:pt x="32" y="0"/>
                        </a:lnTo>
                        <a:lnTo>
                          <a:pt x="32"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22" name="Freeform 406"/>
                  <p:cNvSpPr>
                    <a:spLocks/>
                  </p:cNvSpPr>
                  <p:nvPr/>
                </p:nvSpPr>
                <p:spPr bwMode="auto">
                  <a:xfrm>
                    <a:off x="924" y="2416"/>
                    <a:ext cx="64" cy="24"/>
                  </a:xfrm>
                  <a:custGeom>
                    <a:avLst/>
                    <a:gdLst>
                      <a:gd name="T0" fmla="*/ 64 w 64"/>
                      <a:gd name="T1" fmla="*/ 16 h 24"/>
                      <a:gd name="T2" fmla="*/ 56 w 64"/>
                      <a:gd name="T3" fmla="*/ 24 h 24"/>
                      <a:gd name="T4" fmla="*/ 32 w 64"/>
                      <a:gd name="T5" fmla="*/ 24 h 24"/>
                      <a:gd name="T6" fmla="*/ 32 w 64"/>
                      <a:gd name="T7" fmla="*/ 24 h 24"/>
                      <a:gd name="T8" fmla="*/ 16 w 64"/>
                      <a:gd name="T9" fmla="*/ 24 h 24"/>
                      <a:gd name="T10" fmla="*/ 0 w 64"/>
                      <a:gd name="T11" fmla="*/ 16 h 24"/>
                      <a:gd name="T12" fmla="*/ 0 w 64"/>
                      <a:gd name="T13" fmla="*/ 16 h 24"/>
                      <a:gd name="T14" fmla="*/ 16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16" y="24"/>
                        </a:lnTo>
                        <a:lnTo>
                          <a:pt x="0" y="16"/>
                        </a:lnTo>
                        <a:lnTo>
                          <a:pt x="16"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23" name="Freeform 407"/>
                  <p:cNvSpPr>
                    <a:spLocks/>
                  </p:cNvSpPr>
                  <p:nvPr/>
                </p:nvSpPr>
                <p:spPr bwMode="auto">
                  <a:xfrm>
                    <a:off x="908" y="2512"/>
                    <a:ext cx="40" cy="32"/>
                  </a:xfrm>
                  <a:custGeom>
                    <a:avLst/>
                    <a:gdLst>
                      <a:gd name="T0" fmla="*/ 40 w 40"/>
                      <a:gd name="T1" fmla="*/ 32 h 32"/>
                      <a:gd name="T2" fmla="*/ 24 w 40"/>
                      <a:gd name="T3" fmla="*/ 32 h 32"/>
                      <a:gd name="T4" fmla="*/ 8 w 40"/>
                      <a:gd name="T5" fmla="*/ 24 h 32"/>
                      <a:gd name="T6" fmla="*/ 8 w 40"/>
                      <a:gd name="T7" fmla="*/ 24 h 32"/>
                      <a:gd name="T8" fmla="*/ 0 w 40"/>
                      <a:gd name="T9" fmla="*/ 8 h 32"/>
                      <a:gd name="T10" fmla="*/ 0 w 40"/>
                      <a:gd name="T11" fmla="*/ 0 h 32"/>
                      <a:gd name="T12" fmla="*/ 0 w 40"/>
                      <a:gd name="T13" fmla="*/ 0 h 32"/>
                      <a:gd name="T14" fmla="*/ 16 w 40"/>
                      <a:gd name="T15" fmla="*/ 0 h 32"/>
                      <a:gd name="T16" fmla="*/ 32 w 40"/>
                      <a:gd name="T17" fmla="*/ 8 h 32"/>
                      <a:gd name="T18" fmla="*/ 32 w 40"/>
                      <a:gd name="T19" fmla="*/ 8 h 32"/>
                      <a:gd name="T20" fmla="*/ 40 w 40"/>
                      <a:gd name="T21" fmla="*/ 24 h 32"/>
                      <a:gd name="T22" fmla="*/ 40 w 40"/>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32"/>
                      <a:gd name="T38" fmla="*/ 40 w 40"/>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32">
                        <a:moveTo>
                          <a:pt x="40" y="32"/>
                        </a:moveTo>
                        <a:lnTo>
                          <a:pt x="24" y="32"/>
                        </a:lnTo>
                        <a:lnTo>
                          <a:pt x="8" y="24"/>
                        </a:lnTo>
                        <a:lnTo>
                          <a:pt x="0" y="8"/>
                        </a:lnTo>
                        <a:lnTo>
                          <a:pt x="0" y="0"/>
                        </a:lnTo>
                        <a:lnTo>
                          <a:pt x="16" y="0"/>
                        </a:lnTo>
                        <a:lnTo>
                          <a:pt x="32" y="8"/>
                        </a:lnTo>
                        <a:lnTo>
                          <a:pt x="40" y="24"/>
                        </a:lnTo>
                        <a:lnTo>
                          <a:pt x="4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24" name="Freeform 408"/>
                  <p:cNvSpPr>
                    <a:spLocks/>
                  </p:cNvSpPr>
                  <p:nvPr/>
                </p:nvSpPr>
                <p:spPr bwMode="auto">
                  <a:xfrm>
                    <a:off x="780" y="2328"/>
                    <a:ext cx="32" cy="48"/>
                  </a:xfrm>
                  <a:custGeom>
                    <a:avLst/>
                    <a:gdLst>
                      <a:gd name="T0" fmla="*/ 16 w 32"/>
                      <a:gd name="T1" fmla="*/ 48 h 48"/>
                      <a:gd name="T2" fmla="*/ 8 w 32"/>
                      <a:gd name="T3" fmla="*/ 48 h 48"/>
                      <a:gd name="T4" fmla="*/ 0 w 32"/>
                      <a:gd name="T5" fmla="*/ 24 h 48"/>
                      <a:gd name="T6" fmla="*/ 0 w 32"/>
                      <a:gd name="T7" fmla="*/ 24 h 48"/>
                      <a:gd name="T8" fmla="*/ 8 w 32"/>
                      <a:gd name="T9" fmla="*/ 8 h 48"/>
                      <a:gd name="T10" fmla="*/ 16 w 32"/>
                      <a:gd name="T11" fmla="*/ 0 h 48"/>
                      <a:gd name="T12" fmla="*/ 16 w 32"/>
                      <a:gd name="T13" fmla="*/ 0 h 48"/>
                      <a:gd name="T14" fmla="*/ 24 w 32"/>
                      <a:gd name="T15" fmla="*/ 8 h 48"/>
                      <a:gd name="T16" fmla="*/ 32 w 32"/>
                      <a:gd name="T17" fmla="*/ 24 h 48"/>
                      <a:gd name="T18" fmla="*/ 32 w 32"/>
                      <a:gd name="T19" fmla="*/ 24 h 48"/>
                      <a:gd name="T20" fmla="*/ 24 w 32"/>
                      <a:gd name="T21" fmla="*/ 48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8"/>
                        </a:lnTo>
                        <a:lnTo>
                          <a:pt x="0" y="24"/>
                        </a:lnTo>
                        <a:lnTo>
                          <a:pt x="8" y="8"/>
                        </a:lnTo>
                        <a:lnTo>
                          <a:pt x="16" y="0"/>
                        </a:lnTo>
                        <a:lnTo>
                          <a:pt x="24" y="8"/>
                        </a:lnTo>
                        <a:lnTo>
                          <a:pt x="32" y="24"/>
                        </a:lnTo>
                        <a:lnTo>
                          <a:pt x="24" y="48"/>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25" name="Freeform 409"/>
                  <p:cNvSpPr>
                    <a:spLocks/>
                  </p:cNvSpPr>
                  <p:nvPr/>
                </p:nvSpPr>
                <p:spPr bwMode="auto">
                  <a:xfrm>
                    <a:off x="676" y="2432"/>
                    <a:ext cx="64" cy="24"/>
                  </a:xfrm>
                  <a:custGeom>
                    <a:avLst/>
                    <a:gdLst>
                      <a:gd name="T0" fmla="*/ 64 w 64"/>
                      <a:gd name="T1" fmla="*/ 16 h 24"/>
                      <a:gd name="T2" fmla="*/ 56 w 64"/>
                      <a:gd name="T3" fmla="*/ 24 h 24"/>
                      <a:gd name="T4" fmla="*/ 32 w 64"/>
                      <a:gd name="T5" fmla="*/ 24 h 24"/>
                      <a:gd name="T6" fmla="*/ 32 w 64"/>
                      <a:gd name="T7" fmla="*/ 24 h 24"/>
                      <a:gd name="T8" fmla="*/ 8 w 64"/>
                      <a:gd name="T9" fmla="*/ 24 h 24"/>
                      <a:gd name="T10" fmla="*/ 0 w 64"/>
                      <a:gd name="T11" fmla="*/ 16 h 24"/>
                      <a:gd name="T12" fmla="*/ 0 w 64"/>
                      <a:gd name="T13" fmla="*/ 16 h 24"/>
                      <a:gd name="T14" fmla="*/ 8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8" y="24"/>
                        </a:lnTo>
                        <a:lnTo>
                          <a:pt x="0" y="16"/>
                        </a:lnTo>
                        <a:lnTo>
                          <a:pt x="8"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26" name="Freeform 410"/>
                  <p:cNvSpPr>
                    <a:spLocks/>
                  </p:cNvSpPr>
                  <p:nvPr/>
                </p:nvSpPr>
                <p:spPr bwMode="auto">
                  <a:xfrm>
                    <a:off x="788" y="2520"/>
                    <a:ext cx="32" cy="48"/>
                  </a:xfrm>
                  <a:custGeom>
                    <a:avLst/>
                    <a:gdLst>
                      <a:gd name="T0" fmla="*/ 16 w 32"/>
                      <a:gd name="T1" fmla="*/ 48 h 48"/>
                      <a:gd name="T2" fmla="*/ 8 w 32"/>
                      <a:gd name="T3" fmla="*/ 40 h 48"/>
                      <a:gd name="T4" fmla="*/ 0 w 32"/>
                      <a:gd name="T5" fmla="*/ 24 h 48"/>
                      <a:gd name="T6" fmla="*/ 0 w 32"/>
                      <a:gd name="T7" fmla="*/ 24 h 48"/>
                      <a:gd name="T8" fmla="*/ 8 w 32"/>
                      <a:gd name="T9" fmla="*/ 8 h 48"/>
                      <a:gd name="T10" fmla="*/ 16 w 32"/>
                      <a:gd name="T11" fmla="*/ 0 h 48"/>
                      <a:gd name="T12" fmla="*/ 16 w 32"/>
                      <a:gd name="T13" fmla="*/ 0 h 48"/>
                      <a:gd name="T14" fmla="*/ 32 w 32"/>
                      <a:gd name="T15" fmla="*/ 8 h 48"/>
                      <a:gd name="T16" fmla="*/ 32 w 32"/>
                      <a:gd name="T17" fmla="*/ 24 h 48"/>
                      <a:gd name="T18" fmla="*/ 32 w 32"/>
                      <a:gd name="T19" fmla="*/ 24 h 48"/>
                      <a:gd name="T20" fmla="*/ 32 w 32"/>
                      <a:gd name="T21" fmla="*/ 40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0"/>
                        </a:lnTo>
                        <a:lnTo>
                          <a:pt x="0" y="24"/>
                        </a:lnTo>
                        <a:lnTo>
                          <a:pt x="8" y="8"/>
                        </a:lnTo>
                        <a:lnTo>
                          <a:pt x="16" y="0"/>
                        </a:lnTo>
                        <a:lnTo>
                          <a:pt x="32" y="8"/>
                        </a:lnTo>
                        <a:lnTo>
                          <a:pt x="32" y="24"/>
                        </a:lnTo>
                        <a:lnTo>
                          <a:pt x="32" y="40"/>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27" name="Freeform 411"/>
                  <p:cNvSpPr>
                    <a:spLocks/>
                  </p:cNvSpPr>
                  <p:nvPr/>
                </p:nvSpPr>
                <p:spPr bwMode="auto">
                  <a:xfrm>
                    <a:off x="660" y="2352"/>
                    <a:ext cx="48" cy="40"/>
                  </a:xfrm>
                  <a:custGeom>
                    <a:avLst/>
                    <a:gdLst>
                      <a:gd name="T0" fmla="*/ 48 w 48"/>
                      <a:gd name="T1" fmla="*/ 32 h 40"/>
                      <a:gd name="T2" fmla="*/ 32 w 48"/>
                      <a:gd name="T3" fmla="*/ 40 h 40"/>
                      <a:gd name="T4" fmla="*/ 16 w 48"/>
                      <a:gd name="T5" fmla="*/ 24 h 40"/>
                      <a:gd name="T6" fmla="*/ 16 w 48"/>
                      <a:gd name="T7" fmla="*/ 24 h 40"/>
                      <a:gd name="T8" fmla="*/ 0 w 48"/>
                      <a:gd name="T9" fmla="*/ 16 h 40"/>
                      <a:gd name="T10" fmla="*/ 0 w 48"/>
                      <a:gd name="T11" fmla="*/ 0 h 40"/>
                      <a:gd name="T12" fmla="*/ 0 w 48"/>
                      <a:gd name="T13" fmla="*/ 0 h 40"/>
                      <a:gd name="T14" fmla="*/ 16 w 48"/>
                      <a:gd name="T15" fmla="*/ 0 h 40"/>
                      <a:gd name="T16" fmla="*/ 32 w 48"/>
                      <a:gd name="T17" fmla="*/ 8 h 40"/>
                      <a:gd name="T18" fmla="*/ 32 w 48"/>
                      <a:gd name="T19" fmla="*/ 8 h 40"/>
                      <a:gd name="T20" fmla="*/ 48 w 48"/>
                      <a:gd name="T21" fmla="*/ 24 h 40"/>
                      <a:gd name="T22" fmla="*/ 48 w 48"/>
                      <a:gd name="T23" fmla="*/ 32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48" y="32"/>
                        </a:moveTo>
                        <a:lnTo>
                          <a:pt x="32" y="40"/>
                        </a:lnTo>
                        <a:lnTo>
                          <a:pt x="16" y="24"/>
                        </a:lnTo>
                        <a:lnTo>
                          <a:pt x="0" y="16"/>
                        </a:lnTo>
                        <a:lnTo>
                          <a:pt x="0" y="0"/>
                        </a:lnTo>
                        <a:lnTo>
                          <a:pt x="16" y="0"/>
                        </a:lnTo>
                        <a:lnTo>
                          <a:pt x="32" y="8"/>
                        </a:lnTo>
                        <a:lnTo>
                          <a:pt x="48" y="24"/>
                        </a:lnTo>
                        <a:lnTo>
                          <a:pt x="48"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28" name="Freeform 412"/>
                  <p:cNvSpPr>
                    <a:spLocks/>
                  </p:cNvSpPr>
                  <p:nvPr/>
                </p:nvSpPr>
                <p:spPr bwMode="auto">
                  <a:xfrm>
                    <a:off x="892" y="2344"/>
                    <a:ext cx="48" cy="32"/>
                  </a:xfrm>
                  <a:custGeom>
                    <a:avLst/>
                    <a:gdLst>
                      <a:gd name="T0" fmla="*/ 0 w 48"/>
                      <a:gd name="T1" fmla="*/ 32 h 32"/>
                      <a:gd name="T2" fmla="*/ 0 w 48"/>
                      <a:gd name="T3" fmla="*/ 24 h 32"/>
                      <a:gd name="T4" fmla="*/ 8 w 48"/>
                      <a:gd name="T5" fmla="*/ 8 h 32"/>
                      <a:gd name="T6" fmla="*/ 8 w 48"/>
                      <a:gd name="T7" fmla="*/ 8 h 32"/>
                      <a:gd name="T8" fmla="*/ 32 w 48"/>
                      <a:gd name="T9" fmla="*/ 0 h 32"/>
                      <a:gd name="T10" fmla="*/ 48 w 48"/>
                      <a:gd name="T11" fmla="*/ 0 h 32"/>
                      <a:gd name="T12" fmla="*/ 48 w 48"/>
                      <a:gd name="T13" fmla="*/ 0 h 32"/>
                      <a:gd name="T14" fmla="*/ 48 w 48"/>
                      <a:gd name="T15" fmla="*/ 8 h 32"/>
                      <a:gd name="T16" fmla="*/ 32 w 48"/>
                      <a:gd name="T17" fmla="*/ 24 h 32"/>
                      <a:gd name="T18" fmla="*/ 32 w 48"/>
                      <a:gd name="T19" fmla="*/ 24 h 32"/>
                      <a:gd name="T20" fmla="*/ 16 w 48"/>
                      <a:gd name="T21" fmla="*/ 32 h 32"/>
                      <a:gd name="T22" fmla="*/ 0 w 48"/>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32"/>
                      <a:gd name="T38" fmla="*/ 48 w 48"/>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32">
                        <a:moveTo>
                          <a:pt x="0" y="32"/>
                        </a:moveTo>
                        <a:lnTo>
                          <a:pt x="0" y="24"/>
                        </a:lnTo>
                        <a:lnTo>
                          <a:pt x="8" y="8"/>
                        </a:lnTo>
                        <a:lnTo>
                          <a:pt x="32" y="0"/>
                        </a:lnTo>
                        <a:lnTo>
                          <a:pt x="48" y="0"/>
                        </a:lnTo>
                        <a:lnTo>
                          <a:pt x="48" y="8"/>
                        </a:lnTo>
                        <a:lnTo>
                          <a:pt x="32" y="24"/>
                        </a:lnTo>
                        <a:lnTo>
                          <a:pt x="16" y="32"/>
                        </a:lnTo>
                        <a:lnTo>
                          <a:pt x="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29" name="Freeform 413"/>
                  <p:cNvSpPr>
                    <a:spLocks/>
                  </p:cNvSpPr>
                  <p:nvPr/>
                </p:nvSpPr>
                <p:spPr bwMode="auto">
                  <a:xfrm>
                    <a:off x="876" y="2400"/>
                    <a:ext cx="48" cy="24"/>
                  </a:xfrm>
                  <a:custGeom>
                    <a:avLst/>
                    <a:gdLst>
                      <a:gd name="T0" fmla="*/ 0 w 48"/>
                      <a:gd name="T1" fmla="*/ 24 h 24"/>
                      <a:gd name="T2" fmla="*/ 0 w 48"/>
                      <a:gd name="T3" fmla="*/ 8 h 24"/>
                      <a:gd name="T4" fmla="*/ 16 w 48"/>
                      <a:gd name="T5" fmla="*/ 0 h 24"/>
                      <a:gd name="T6" fmla="*/ 16 w 48"/>
                      <a:gd name="T7" fmla="*/ 0 h 24"/>
                      <a:gd name="T8" fmla="*/ 32 w 48"/>
                      <a:gd name="T9" fmla="*/ 0 h 24"/>
                      <a:gd name="T10" fmla="*/ 48 w 48"/>
                      <a:gd name="T11" fmla="*/ 8 h 24"/>
                      <a:gd name="T12" fmla="*/ 48 w 48"/>
                      <a:gd name="T13" fmla="*/ 8 h 24"/>
                      <a:gd name="T14" fmla="*/ 48 w 48"/>
                      <a:gd name="T15" fmla="*/ 16 h 24"/>
                      <a:gd name="T16" fmla="*/ 32 w 48"/>
                      <a:gd name="T17" fmla="*/ 24 h 24"/>
                      <a:gd name="T18" fmla="*/ 32 w 48"/>
                      <a:gd name="T19" fmla="*/ 24 h 24"/>
                      <a:gd name="T20" fmla="*/ 8 w 48"/>
                      <a:gd name="T21" fmla="*/ 24 h 24"/>
                      <a:gd name="T22" fmla="*/ 0 w 48"/>
                      <a:gd name="T23" fmla="*/ 24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24"/>
                        </a:moveTo>
                        <a:lnTo>
                          <a:pt x="0" y="8"/>
                        </a:lnTo>
                        <a:lnTo>
                          <a:pt x="16" y="0"/>
                        </a:lnTo>
                        <a:lnTo>
                          <a:pt x="32" y="0"/>
                        </a:lnTo>
                        <a:lnTo>
                          <a:pt x="48" y="8"/>
                        </a:lnTo>
                        <a:lnTo>
                          <a:pt x="48" y="16"/>
                        </a:lnTo>
                        <a:lnTo>
                          <a:pt x="32" y="24"/>
                        </a:lnTo>
                        <a:lnTo>
                          <a:pt x="8" y="24"/>
                        </a:lnTo>
                        <a:lnTo>
                          <a:pt x="0"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30" name="Freeform 414"/>
                  <p:cNvSpPr>
                    <a:spLocks/>
                  </p:cNvSpPr>
                  <p:nvPr/>
                </p:nvSpPr>
                <p:spPr bwMode="auto">
                  <a:xfrm>
                    <a:off x="660" y="2480"/>
                    <a:ext cx="48" cy="24"/>
                  </a:xfrm>
                  <a:custGeom>
                    <a:avLst/>
                    <a:gdLst>
                      <a:gd name="T0" fmla="*/ 0 w 48"/>
                      <a:gd name="T1" fmla="*/ 16 h 24"/>
                      <a:gd name="T2" fmla="*/ 0 w 48"/>
                      <a:gd name="T3" fmla="*/ 8 h 24"/>
                      <a:gd name="T4" fmla="*/ 16 w 48"/>
                      <a:gd name="T5" fmla="*/ 0 h 24"/>
                      <a:gd name="T6" fmla="*/ 16 w 48"/>
                      <a:gd name="T7" fmla="*/ 0 h 24"/>
                      <a:gd name="T8" fmla="*/ 40 w 48"/>
                      <a:gd name="T9" fmla="*/ 0 h 24"/>
                      <a:gd name="T10" fmla="*/ 48 w 48"/>
                      <a:gd name="T11" fmla="*/ 0 h 24"/>
                      <a:gd name="T12" fmla="*/ 48 w 48"/>
                      <a:gd name="T13" fmla="*/ 0 h 24"/>
                      <a:gd name="T14" fmla="*/ 48 w 48"/>
                      <a:gd name="T15" fmla="*/ 16 h 24"/>
                      <a:gd name="T16" fmla="*/ 32 w 48"/>
                      <a:gd name="T17" fmla="*/ 24 h 24"/>
                      <a:gd name="T18" fmla="*/ 32 w 48"/>
                      <a:gd name="T19" fmla="*/ 24 h 24"/>
                      <a:gd name="T20" fmla="*/ 8 w 48"/>
                      <a:gd name="T21" fmla="*/ 24 h 24"/>
                      <a:gd name="T22" fmla="*/ 0 w 48"/>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16"/>
                        </a:moveTo>
                        <a:lnTo>
                          <a:pt x="0" y="8"/>
                        </a:lnTo>
                        <a:lnTo>
                          <a:pt x="16" y="0"/>
                        </a:lnTo>
                        <a:lnTo>
                          <a:pt x="40" y="0"/>
                        </a:lnTo>
                        <a:lnTo>
                          <a:pt x="48" y="0"/>
                        </a:lnTo>
                        <a:lnTo>
                          <a:pt x="48" y="16"/>
                        </a:lnTo>
                        <a:lnTo>
                          <a:pt x="32" y="24"/>
                        </a:lnTo>
                        <a:lnTo>
                          <a:pt x="8" y="24"/>
                        </a:lnTo>
                        <a:lnTo>
                          <a:pt x="0"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31" name="Freeform 415"/>
                  <p:cNvSpPr>
                    <a:spLocks/>
                  </p:cNvSpPr>
                  <p:nvPr/>
                </p:nvSpPr>
                <p:spPr bwMode="auto">
                  <a:xfrm>
                    <a:off x="732" y="2456"/>
                    <a:ext cx="48" cy="40"/>
                  </a:xfrm>
                  <a:custGeom>
                    <a:avLst/>
                    <a:gdLst>
                      <a:gd name="T0" fmla="*/ 8 w 48"/>
                      <a:gd name="T1" fmla="*/ 40 h 40"/>
                      <a:gd name="T2" fmla="*/ 0 w 48"/>
                      <a:gd name="T3" fmla="*/ 24 h 40"/>
                      <a:gd name="T4" fmla="*/ 16 w 48"/>
                      <a:gd name="T5" fmla="*/ 16 h 40"/>
                      <a:gd name="T6" fmla="*/ 16 w 48"/>
                      <a:gd name="T7" fmla="*/ 16 h 40"/>
                      <a:gd name="T8" fmla="*/ 32 w 48"/>
                      <a:gd name="T9" fmla="*/ 0 h 40"/>
                      <a:gd name="T10" fmla="*/ 48 w 48"/>
                      <a:gd name="T11" fmla="*/ 8 h 40"/>
                      <a:gd name="T12" fmla="*/ 48 w 48"/>
                      <a:gd name="T13" fmla="*/ 8 h 40"/>
                      <a:gd name="T14" fmla="*/ 48 w 48"/>
                      <a:gd name="T15" fmla="*/ 16 h 40"/>
                      <a:gd name="T16" fmla="*/ 40 w 48"/>
                      <a:gd name="T17" fmla="*/ 32 h 40"/>
                      <a:gd name="T18" fmla="*/ 40 w 48"/>
                      <a:gd name="T19" fmla="*/ 32 h 40"/>
                      <a:gd name="T20" fmla="*/ 16 w 48"/>
                      <a:gd name="T21" fmla="*/ 40 h 40"/>
                      <a:gd name="T22" fmla="*/ 8 w 48"/>
                      <a:gd name="T23" fmla="*/ 4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8" y="40"/>
                        </a:moveTo>
                        <a:lnTo>
                          <a:pt x="0" y="24"/>
                        </a:lnTo>
                        <a:lnTo>
                          <a:pt x="16" y="16"/>
                        </a:lnTo>
                        <a:lnTo>
                          <a:pt x="32" y="0"/>
                        </a:lnTo>
                        <a:lnTo>
                          <a:pt x="48" y="8"/>
                        </a:lnTo>
                        <a:lnTo>
                          <a:pt x="48" y="16"/>
                        </a:lnTo>
                        <a:lnTo>
                          <a:pt x="40" y="32"/>
                        </a:lnTo>
                        <a:lnTo>
                          <a:pt x="16" y="40"/>
                        </a:lnTo>
                        <a:lnTo>
                          <a:pt x="8" y="4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32" name="Freeform 416"/>
                  <p:cNvSpPr>
                    <a:spLocks/>
                  </p:cNvSpPr>
                  <p:nvPr/>
                </p:nvSpPr>
                <p:spPr bwMode="auto">
                  <a:xfrm>
                    <a:off x="924" y="2472"/>
                    <a:ext cx="56" cy="32"/>
                  </a:xfrm>
                  <a:custGeom>
                    <a:avLst/>
                    <a:gdLst>
                      <a:gd name="T0" fmla="*/ 0 w 56"/>
                      <a:gd name="T1" fmla="*/ 8 h 32"/>
                      <a:gd name="T2" fmla="*/ 16 w 56"/>
                      <a:gd name="T3" fmla="*/ 0 h 32"/>
                      <a:gd name="T4" fmla="*/ 32 w 56"/>
                      <a:gd name="T5" fmla="*/ 8 h 32"/>
                      <a:gd name="T6" fmla="*/ 32 w 56"/>
                      <a:gd name="T7" fmla="*/ 8 h 32"/>
                      <a:gd name="T8" fmla="*/ 56 w 56"/>
                      <a:gd name="T9" fmla="*/ 16 h 32"/>
                      <a:gd name="T10" fmla="*/ 56 w 56"/>
                      <a:gd name="T11" fmla="*/ 24 h 32"/>
                      <a:gd name="T12" fmla="*/ 56 w 56"/>
                      <a:gd name="T13" fmla="*/ 24 h 32"/>
                      <a:gd name="T14" fmla="*/ 48 w 56"/>
                      <a:gd name="T15" fmla="*/ 32 h 32"/>
                      <a:gd name="T16" fmla="*/ 24 w 56"/>
                      <a:gd name="T17" fmla="*/ 24 h 32"/>
                      <a:gd name="T18" fmla="*/ 24 w 56"/>
                      <a:gd name="T19" fmla="*/ 24 h 32"/>
                      <a:gd name="T20" fmla="*/ 0 w 56"/>
                      <a:gd name="T21" fmla="*/ 16 h 32"/>
                      <a:gd name="T22" fmla="*/ 0 w 56"/>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6"/>
                      <a:gd name="T37" fmla="*/ 0 h 32"/>
                      <a:gd name="T38" fmla="*/ 56 w 56"/>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6" h="32">
                        <a:moveTo>
                          <a:pt x="0" y="8"/>
                        </a:moveTo>
                        <a:lnTo>
                          <a:pt x="16" y="0"/>
                        </a:lnTo>
                        <a:lnTo>
                          <a:pt x="32" y="8"/>
                        </a:lnTo>
                        <a:lnTo>
                          <a:pt x="56" y="16"/>
                        </a:lnTo>
                        <a:lnTo>
                          <a:pt x="56" y="24"/>
                        </a:lnTo>
                        <a:lnTo>
                          <a:pt x="48" y="32"/>
                        </a:lnTo>
                        <a:lnTo>
                          <a:pt x="24"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33" name="Freeform 417"/>
                  <p:cNvSpPr>
                    <a:spLocks/>
                  </p:cNvSpPr>
                  <p:nvPr/>
                </p:nvSpPr>
                <p:spPr bwMode="auto">
                  <a:xfrm>
                    <a:off x="636" y="2392"/>
                    <a:ext cx="64" cy="32"/>
                  </a:xfrm>
                  <a:custGeom>
                    <a:avLst/>
                    <a:gdLst>
                      <a:gd name="T0" fmla="*/ 0 w 64"/>
                      <a:gd name="T1" fmla="*/ 8 h 32"/>
                      <a:gd name="T2" fmla="*/ 16 w 64"/>
                      <a:gd name="T3" fmla="*/ 0 h 32"/>
                      <a:gd name="T4" fmla="*/ 40 w 64"/>
                      <a:gd name="T5" fmla="*/ 8 h 32"/>
                      <a:gd name="T6" fmla="*/ 40 w 64"/>
                      <a:gd name="T7" fmla="*/ 8 h 32"/>
                      <a:gd name="T8" fmla="*/ 56 w 64"/>
                      <a:gd name="T9" fmla="*/ 16 h 32"/>
                      <a:gd name="T10" fmla="*/ 64 w 64"/>
                      <a:gd name="T11" fmla="*/ 24 h 32"/>
                      <a:gd name="T12" fmla="*/ 64 w 64"/>
                      <a:gd name="T13" fmla="*/ 24 h 32"/>
                      <a:gd name="T14" fmla="*/ 48 w 64"/>
                      <a:gd name="T15" fmla="*/ 32 h 32"/>
                      <a:gd name="T16" fmla="*/ 24 w 64"/>
                      <a:gd name="T17" fmla="*/ 32 h 32"/>
                      <a:gd name="T18" fmla="*/ 24 w 64"/>
                      <a:gd name="T19" fmla="*/ 32 h 32"/>
                      <a:gd name="T20" fmla="*/ 8 w 64"/>
                      <a:gd name="T21" fmla="*/ 16 h 32"/>
                      <a:gd name="T22" fmla="*/ 0 w 64"/>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32"/>
                      <a:gd name="T38" fmla="*/ 64 w 64"/>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32">
                        <a:moveTo>
                          <a:pt x="0" y="8"/>
                        </a:moveTo>
                        <a:lnTo>
                          <a:pt x="16" y="0"/>
                        </a:lnTo>
                        <a:lnTo>
                          <a:pt x="40" y="8"/>
                        </a:lnTo>
                        <a:lnTo>
                          <a:pt x="56" y="16"/>
                        </a:lnTo>
                        <a:lnTo>
                          <a:pt x="64" y="24"/>
                        </a:lnTo>
                        <a:lnTo>
                          <a:pt x="48" y="32"/>
                        </a:lnTo>
                        <a:lnTo>
                          <a:pt x="24" y="32"/>
                        </a:lnTo>
                        <a:lnTo>
                          <a:pt x="8"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34" name="Freeform 418"/>
                  <p:cNvSpPr>
                    <a:spLocks/>
                  </p:cNvSpPr>
                  <p:nvPr/>
                </p:nvSpPr>
                <p:spPr bwMode="auto">
                  <a:xfrm>
                    <a:off x="716" y="2320"/>
                    <a:ext cx="40" cy="48"/>
                  </a:xfrm>
                  <a:custGeom>
                    <a:avLst/>
                    <a:gdLst>
                      <a:gd name="T0" fmla="*/ 8 w 40"/>
                      <a:gd name="T1" fmla="*/ 0 h 48"/>
                      <a:gd name="T2" fmla="*/ 24 w 40"/>
                      <a:gd name="T3" fmla="*/ 0 h 48"/>
                      <a:gd name="T4" fmla="*/ 32 w 40"/>
                      <a:gd name="T5" fmla="*/ 16 h 48"/>
                      <a:gd name="T6" fmla="*/ 32 w 40"/>
                      <a:gd name="T7" fmla="*/ 16 h 48"/>
                      <a:gd name="T8" fmla="*/ 40 w 40"/>
                      <a:gd name="T9" fmla="*/ 40 h 48"/>
                      <a:gd name="T10" fmla="*/ 32 w 40"/>
                      <a:gd name="T11" fmla="*/ 48 h 48"/>
                      <a:gd name="T12" fmla="*/ 32 w 40"/>
                      <a:gd name="T13" fmla="*/ 48 h 48"/>
                      <a:gd name="T14" fmla="*/ 16 w 40"/>
                      <a:gd name="T15" fmla="*/ 40 h 48"/>
                      <a:gd name="T16" fmla="*/ 8 w 40"/>
                      <a:gd name="T17" fmla="*/ 24 h 48"/>
                      <a:gd name="T18" fmla="*/ 8 w 40"/>
                      <a:gd name="T19" fmla="*/ 24 h 48"/>
                      <a:gd name="T20" fmla="*/ 0 w 40"/>
                      <a:gd name="T21" fmla="*/ 8 h 48"/>
                      <a:gd name="T22" fmla="*/ 8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8" y="0"/>
                        </a:moveTo>
                        <a:lnTo>
                          <a:pt x="24" y="0"/>
                        </a:lnTo>
                        <a:lnTo>
                          <a:pt x="32" y="16"/>
                        </a:lnTo>
                        <a:lnTo>
                          <a:pt x="40" y="40"/>
                        </a:lnTo>
                        <a:lnTo>
                          <a:pt x="32" y="48"/>
                        </a:lnTo>
                        <a:lnTo>
                          <a:pt x="16"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35" name="Freeform 419"/>
                  <p:cNvSpPr>
                    <a:spLocks/>
                  </p:cNvSpPr>
                  <p:nvPr/>
                </p:nvSpPr>
                <p:spPr bwMode="auto">
                  <a:xfrm>
                    <a:off x="820" y="2480"/>
                    <a:ext cx="40" cy="40"/>
                  </a:xfrm>
                  <a:custGeom>
                    <a:avLst/>
                    <a:gdLst>
                      <a:gd name="T0" fmla="*/ 8 w 40"/>
                      <a:gd name="T1" fmla="*/ 0 h 40"/>
                      <a:gd name="T2" fmla="*/ 24 w 40"/>
                      <a:gd name="T3" fmla="*/ 0 h 40"/>
                      <a:gd name="T4" fmla="*/ 40 w 40"/>
                      <a:gd name="T5" fmla="*/ 16 h 40"/>
                      <a:gd name="T6" fmla="*/ 40 w 40"/>
                      <a:gd name="T7" fmla="*/ 16 h 40"/>
                      <a:gd name="T8" fmla="*/ 40 w 40"/>
                      <a:gd name="T9" fmla="*/ 32 h 40"/>
                      <a:gd name="T10" fmla="*/ 32 w 40"/>
                      <a:gd name="T11" fmla="*/ 40 h 40"/>
                      <a:gd name="T12" fmla="*/ 32 w 40"/>
                      <a:gd name="T13" fmla="*/ 40 h 40"/>
                      <a:gd name="T14" fmla="*/ 24 w 40"/>
                      <a:gd name="T15" fmla="*/ 40 h 40"/>
                      <a:gd name="T16" fmla="*/ 8 w 40"/>
                      <a:gd name="T17" fmla="*/ 24 h 40"/>
                      <a:gd name="T18" fmla="*/ 8 w 40"/>
                      <a:gd name="T19" fmla="*/ 24 h 40"/>
                      <a:gd name="T20" fmla="*/ 0 w 40"/>
                      <a:gd name="T21" fmla="*/ 8 h 40"/>
                      <a:gd name="T22" fmla="*/ 8 w 40"/>
                      <a:gd name="T23" fmla="*/ 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0"/>
                      <a:gd name="T38" fmla="*/ 40 w 40"/>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0">
                        <a:moveTo>
                          <a:pt x="8" y="0"/>
                        </a:moveTo>
                        <a:lnTo>
                          <a:pt x="24" y="0"/>
                        </a:lnTo>
                        <a:lnTo>
                          <a:pt x="40" y="16"/>
                        </a:lnTo>
                        <a:lnTo>
                          <a:pt x="40" y="32"/>
                        </a:lnTo>
                        <a:lnTo>
                          <a:pt x="32" y="40"/>
                        </a:lnTo>
                        <a:lnTo>
                          <a:pt x="24"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36" name="Freeform 420"/>
                  <p:cNvSpPr>
                    <a:spLocks/>
                  </p:cNvSpPr>
                  <p:nvPr/>
                </p:nvSpPr>
                <p:spPr bwMode="auto">
                  <a:xfrm>
                    <a:off x="836" y="2320"/>
                    <a:ext cx="40" cy="48"/>
                  </a:xfrm>
                  <a:custGeom>
                    <a:avLst/>
                    <a:gdLst>
                      <a:gd name="T0" fmla="*/ 32 w 40"/>
                      <a:gd name="T1" fmla="*/ 0 h 48"/>
                      <a:gd name="T2" fmla="*/ 40 w 40"/>
                      <a:gd name="T3" fmla="*/ 8 h 48"/>
                      <a:gd name="T4" fmla="*/ 40 w 40"/>
                      <a:gd name="T5" fmla="*/ 24 h 48"/>
                      <a:gd name="T6" fmla="*/ 40 w 40"/>
                      <a:gd name="T7" fmla="*/ 24 h 48"/>
                      <a:gd name="T8" fmla="*/ 24 w 40"/>
                      <a:gd name="T9" fmla="*/ 40 h 48"/>
                      <a:gd name="T10" fmla="*/ 8 w 40"/>
                      <a:gd name="T11" fmla="*/ 48 h 48"/>
                      <a:gd name="T12" fmla="*/ 8 w 40"/>
                      <a:gd name="T13" fmla="*/ 48 h 48"/>
                      <a:gd name="T14" fmla="*/ 0 w 40"/>
                      <a:gd name="T15" fmla="*/ 32 h 48"/>
                      <a:gd name="T16" fmla="*/ 8 w 40"/>
                      <a:gd name="T17" fmla="*/ 16 h 48"/>
                      <a:gd name="T18" fmla="*/ 8 w 40"/>
                      <a:gd name="T19" fmla="*/ 16 h 48"/>
                      <a:gd name="T20" fmla="*/ 24 w 40"/>
                      <a:gd name="T21" fmla="*/ 0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40" y="24"/>
                        </a:lnTo>
                        <a:lnTo>
                          <a:pt x="24" y="40"/>
                        </a:lnTo>
                        <a:lnTo>
                          <a:pt x="8" y="48"/>
                        </a:lnTo>
                        <a:lnTo>
                          <a:pt x="0" y="32"/>
                        </a:lnTo>
                        <a:lnTo>
                          <a:pt x="8" y="16"/>
                        </a:lnTo>
                        <a:lnTo>
                          <a:pt x="24" y="0"/>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37" name="Freeform 421"/>
                  <p:cNvSpPr>
                    <a:spLocks/>
                  </p:cNvSpPr>
                  <p:nvPr/>
                </p:nvSpPr>
                <p:spPr bwMode="auto">
                  <a:xfrm>
                    <a:off x="732" y="2504"/>
                    <a:ext cx="40" cy="48"/>
                  </a:xfrm>
                  <a:custGeom>
                    <a:avLst/>
                    <a:gdLst>
                      <a:gd name="T0" fmla="*/ 32 w 40"/>
                      <a:gd name="T1" fmla="*/ 0 h 48"/>
                      <a:gd name="T2" fmla="*/ 40 w 40"/>
                      <a:gd name="T3" fmla="*/ 8 h 48"/>
                      <a:gd name="T4" fmla="*/ 32 w 40"/>
                      <a:gd name="T5" fmla="*/ 32 h 48"/>
                      <a:gd name="T6" fmla="*/ 32 w 40"/>
                      <a:gd name="T7" fmla="*/ 32 h 48"/>
                      <a:gd name="T8" fmla="*/ 24 w 40"/>
                      <a:gd name="T9" fmla="*/ 40 h 48"/>
                      <a:gd name="T10" fmla="*/ 8 w 40"/>
                      <a:gd name="T11" fmla="*/ 48 h 48"/>
                      <a:gd name="T12" fmla="*/ 8 w 40"/>
                      <a:gd name="T13" fmla="*/ 48 h 48"/>
                      <a:gd name="T14" fmla="*/ 0 w 40"/>
                      <a:gd name="T15" fmla="*/ 40 h 48"/>
                      <a:gd name="T16" fmla="*/ 8 w 40"/>
                      <a:gd name="T17" fmla="*/ 16 h 48"/>
                      <a:gd name="T18" fmla="*/ 8 w 40"/>
                      <a:gd name="T19" fmla="*/ 16 h 48"/>
                      <a:gd name="T20" fmla="*/ 16 w 40"/>
                      <a:gd name="T21" fmla="*/ 8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32" y="32"/>
                        </a:lnTo>
                        <a:lnTo>
                          <a:pt x="24" y="40"/>
                        </a:lnTo>
                        <a:lnTo>
                          <a:pt x="8" y="48"/>
                        </a:lnTo>
                        <a:lnTo>
                          <a:pt x="0" y="40"/>
                        </a:lnTo>
                        <a:lnTo>
                          <a:pt x="8" y="16"/>
                        </a:lnTo>
                        <a:lnTo>
                          <a:pt x="16" y="8"/>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37046" name="Group 422"/>
              <p:cNvGrpSpPr>
                <a:grpSpLocks/>
              </p:cNvGrpSpPr>
              <p:nvPr/>
            </p:nvGrpSpPr>
            <p:grpSpPr bwMode="auto">
              <a:xfrm rot="2717479">
                <a:off x="4801" y="1464"/>
                <a:ext cx="598" cy="112"/>
                <a:chOff x="290" y="1936"/>
                <a:chExt cx="598" cy="112"/>
              </a:xfrm>
            </p:grpSpPr>
            <p:sp>
              <p:nvSpPr>
                <p:cNvPr id="37109" name="Freeform 423"/>
                <p:cNvSpPr>
                  <a:spLocks/>
                </p:cNvSpPr>
                <p:nvPr/>
              </p:nvSpPr>
              <p:spPr bwMode="auto">
                <a:xfrm>
                  <a:off x="290" y="1968"/>
                  <a:ext cx="598" cy="36"/>
                </a:xfrm>
                <a:custGeom>
                  <a:avLst/>
                  <a:gdLst>
                    <a:gd name="T0" fmla="*/ 0 w 598"/>
                    <a:gd name="T1" fmla="*/ 36 h 36"/>
                    <a:gd name="T2" fmla="*/ 136 w 598"/>
                    <a:gd name="T3" fmla="*/ 6 h 36"/>
                    <a:gd name="T4" fmla="*/ 224 w 598"/>
                    <a:gd name="T5" fmla="*/ 4 h 36"/>
                    <a:gd name="T6" fmla="*/ 316 w 598"/>
                    <a:gd name="T7" fmla="*/ 18 h 36"/>
                    <a:gd name="T8" fmla="*/ 408 w 598"/>
                    <a:gd name="T9" fmla="*/ 34 h 36"/>
                    <a:gd name="T10" fmla="*/ 478 w 598"/>
                    <a:gd name="T11" fmla="*/ 30 h 36"/>
                    <a:gd name="T12" fmla="*/ 598 w 598"/>
                    <a:gd name="T13" fmla="*/ 20 h 36"/>
                    <a:gd name="T14" fmla="*/ 0 60000 65536"/>
                    <a:gd name="T15" fmla="*/ 0 60000 65536"/>
                    <a:gd name="T16" fmla="*/ 0 60000 65536"/>
                    <a:gd name="T17" fmla="*/ 0 60000 65536"/>
                    <a:gd name="T18" fmla="*/ 0 60000 65536"/>
                    <a:gd name="T19" fmla="*/ 0 60000 65536"/>
                    <a:gd name="T20" fmla="*/ 0 60000 65536"/>
                    <a:gd name="T21" fmla="*/ 0 w 598"/>
                    <a:gd name="T22" fmla="*/ 0 h 36"/>
                    <a:gd name="T23" fmla="*/ 598 w 59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7047" name="Group 424"/>
                <p:cNvGrpSpPr>
                  <a:grpSpLocks/>
                </p:cNvGrpSpPr>
                <p:nvPr/>
              </p:nvGrpSpPr>
              <p:grpSpPr bwMode="auto">
                <a:xfrm>
                  <a:off x="324" y="1936"/>
                  <a:ext cx="544" cy="112"/>
                  <a:chOff x="324" y="1872"/>
                  <a:chExt cx="544" cy="112"/>
                </a:xfrm>
              </p:grpSpPr>
              <p:sp>
                <p:nvSpPr>
                  <p:cNvPr id="37111" name="Freeform 425"/>
                  <p:cNvSpPr>
                    <a:spLocks/>
                  </p:cNvSpPr>
                  <p:nvPr/>
                </p:nvSpPr>
                <p:spPr bwMode="auto">
                  <a:xfrm>
                    <a:off x="492" y="1872"/>
                    <a:ext cx="48" cy="56"/>
                  </a:xfrm>
                  <a:custGeom>
                    <a:avLst/>
                    <a:gdLst>
                      <a:gd name="T0" fmla="*/ 48 w 48"/>
                      <a:gd name="T1" fmla="*/ 32 h 56"/>
                      <a:gd name="T2" fmla="*/ 40 w 48"/>
                      <a:gd name="T3" fmla="*/ 48 h 56"/>
                      <a:gd name="T4" fmla="*/ 24 w 48"/>
                      <a:gd name="T5" fmla="*/ 56 h 56"/>
                      <a:gd name="T6" fmla="*/ 24 w 48"/>
                      <a:gd name="T7" fmla="*/ 56 h 56"/>
                      <a:gd name="T8" fmla="*/ 8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8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8" y="48"/>
                        </a:lnTo>
                        <a:lnTo>
                          <a:pt x="0" y="24"/>
                        </a:lnTo>
                        <a:lnTo>
                          <a:pt x="8" y="8"/>
                        </a:lnTo>
                        <a:lnTo>
                          <a:pt x="24" y="0"/>
                        </a:lnTo>
                        <a:lnTo>
                          <a:pt x="48"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12" name="Freeform 426"/>
                  <p:cNvSpPr>
                    <a:spLocks/>
                  </p:cNvSpPr>
                  <p:nvPr/>
                </p:nvSpPr>
                <p:spPr bwMode="auto">
                  <a:xfrm>
                    <a:off x="652" y="192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13" name="Freeform 427"/>
                  <p:cNvSpPr>
                    <a:spLocks/>
                  </p:cNvSpPr>
                  <p:nvPr/>
                </p:nvSpPr>
                <p:spPr bwMode="auto">
                  <a:xfrm>
                    <a:off x="820" y="188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14" name="Freeform 428"/>
                  <p:cNvSpPr>
                    <a:spLocks/>
                  </p:cNvSpPr>
                  <p:nvPr/>
                </p:nvSpPr>
                <p:spPr bwMode="auto">
                  <a:xfrm>
                    <a:off x="412" y="1888"/>
                    <a:ext cx="48" cy="48"/>
                  </a:xfrm>
                  <a:custGeom>
                    <a:avLst/>
                    <a:gdLst>
                      <a:gd name="T0" fmla="*/ 48 w 48"/>
                      <a:gd name="T1" fmla="*/ 24 h 48"/>
                      <a:gd name="T2" fmla="*/ 40 w 48"/>
                      <a:gd name="T3" fmla="*/ 40 h 48"/>
                      <a:gd name="T4" fmla="*/ 16 w 48"/>
                      <a:gd name="T5" fmla="*/ 48 h 48"/>
                      <a:gd name="T6" fmla="*/ 16 w 48"/>
                      <a:gd name="T7" fmla="*/ 48 h 48"/>
                      <a:gd name="T8" fmla="*/ 0 w 48"/>
                      <a:gd name="T9" fmla="*/ 40 h 48"/>
                      <a:gd name="T10" fmla="*/ 0 w 48"/>
                      <a:gd name="T11" fmla="*/ 24 h 48"/>
                      <a:gd name="T12" fmla="*/ 0 w 48"/>
                      <a:gd name="T13" fmla="*/ 24 h 48"/>
                      <a:gd name="T14" fmla="*/ 8 w 48"/>
                      <a:gd name="T15" fmla="*/ 0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15" name="Freeform 429"/>
                  <p:cNvSpPr>
                    <a:spLocks/>
                  </p:cNvSpPr>
                  <p:nvPr/>
                </p:nvSpPr>
                <p:spPr bwMode="auto">
                  <a:xfrm>
                    <a:off x="572" y="191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16" name="Freeform 430"/>
                  <p:cNvSpPr>
                    <a:spLocks/>
                  </p:cNvSpPr>
                  <p:nvPr/>
                </p:nvSpPr>
                <p:spPr bwMode="auto">
                  <a:xfrm>
                    <a:off x="324" y="1912"/>
                    <a:ext cx="48" cy="48"/>
                  </a:xfrm>
                  <a:custGeom>
                    <a:avLst/>
                    <a:gdLst>
                      <a:gd name="T0" fmla="*/ 48 w 48"/>
                      <a:gd name="T1" fmla="*/ 24 h 48"/>
                      <a:gd name="T2" fmla="*/ 40 w 48"/>
                      <a:gd name="T3" fmla="*/ 40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0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17" name="Freeform 431"/>
                  <p:cNvSpPr>
                    <a:spLocks/>
                  </p:cNvSpPr>
                  <p:nvPr/>
                </p:nvSpPr>
                <p:spPr bwMode="auto">
                  <a:xfrm>
                    <a:off x="732" y="1920"/>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37048" name="Group 432"/>
              <p:cNvGrpSpPr>
                <a:grpSpLocks/>
              </p:cNvGrpSpPr>
              <p:nvPr/>
            </p:nvGrpSpPr>
            <p:grpSpPr bwMode="auto">
              <a:xfrm>
                <a:off x="5039" y="1939"/>
                <a:ext cx="210" cy="240"/>
                <a:chOff x="5516" y="2080"/>
                <a:chExt cx="210" cy="240"/>
              </a:xfrm>
            </p:grpSpPr>
            <p:sp>
              <p:nvSpPr>
                <p:cNvPr id="37104" name="Freeform 433"/>
                <p:cNvSpPr>
                  <a:spLocks/>
                </p:cNvSpPr>
                <p:nvPr/>
              </p:nvSpPr>
              <p:spPr bwMode="auto">
                <a:xfrm>
                  <a:off x="5517" y="2113"/>
                  <a:ext cx="201" cy="197"/>
                </a:xfrm>
                <a:custGeom>
                  <a:avLst/>
                  <a:gdLst>
                    <a:gd name="T0" fmla="*/ 0 w 201"/>
                    <a:gd name="T1" fmla="*/ 197 h 197"/>
                    <a:gd name="T2" fmla="*/ 76 w 201"/>
                    <a:gd name="T3" fmla="*/ 143 h 197"/>
                    <a:gd name="T4" fmla="*/ 123 w 201"/>
                    <a:gd name="T5" fmla="*/ 91 h 197"/>
                    <a:gd name="T6" fmla="*/ 201 w 201"/>
                    <a:gd name="T7" fmla="*/ 0 h 197"/>
                    <a:gd name="T8" fmla="*/ 0 60000 65536"/>
                    <a:gd name="T9" fmla="*/ 0 60000 65536"/>
                    <a:gd name="T10" fmla="*/ 0 60000 65536"/>
                    <a:gd name="T11" fmla="*/ 0 60000 65536"/>
                    <a:gd name="T12" fmla="*/ 0 w 201"/>
                    <a:gd name="T13" fmla="*/ 0 h 197"/>
                    <a:gd name="T14" fmla="*/ 201 w 201"/>
                    <a:gd name="T15" fmla="*/ 197 h 197"/>
                  </a:gdLst>
                  <a:ahLst/>
                  <a:cxnLst>
                    <a:cxn ang="T8">
                      <a:pos x="T0" y="T1"/>
                    </a:cxn>
                    <a:cxn ang="T9">
                      <a:pos x="T2" y="T3"/>
                    </a:cxn>
                    <a:cxn ang="T10">
                      <a:pos x="T4" y="T5"/>
                    </a:cxn>
                    <a:cxn ang="T11">
                      <a:pos x="T6" y="T7"/>
                    </a:cxn>
                  </a:cxnLst>
                  <a:rect l="T12" t="T13" r="T14" b="T15"/>
                  <a:pathLst>
                    <a:path w="201" h="197">
                      <a:moveTo>
                        <a:pt x="0" y="197"/>
                      </a:moveTo>
                      <a:cubicBezTo>
                        <a:pt x="12" y="188"/>
                        <a:pt x="56" y="161"/>
                        <a:pt x="76" y="143"/>
                      </a:cubicBezTo>
                      <a:cubicBezTo>
                        <a:pt x="97" y="126"/>
                        <a:pt x="102" y="115"/>
                        <a:pt x="123" y="91"/>
                      </a:cubicBezTo>
                      <a:cubicBezTo>
                        <a:pt x="143" y="67"/>
                        <a:pt x="189" y="15"/>
                        <a:pt x="201" y="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05" name="Freeform 434"/>
                <p:cNvSpPr>
                  <a:spLocks/>
                </p:cNvSpPr>
                <p:nvPr/>
              </p:nvSpPr>
              <p:spPr bwMode="auto">
                <a:xfrm rot="-2682521">
                  <a:off x="5587" y="2226"/>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06" name="Freeform 435"/>
                <p:cNvSpPr>
                  <a:spLocks/>
                </p:cNvSpPr>
                <p:nvPr/>
              </p:nvSpPr>
              <p:spPr bwMode="auto">
                <a:xfrm rot="-2682521">
                  <a:off x="5678" y="2080"/>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07" name="Freeform 436"/>
                <p:cNvSpPr>
                  <a:spLocks/>
                </p:cNvSpPr>
                <p:nvPr/>
              </p:nvSpPr>
              <p:spPr bwMode="auto">
                <a:xfrm rot="-2682521">
                  <a:off x="5516" y="227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108" name="Freeform 437"/>
                <p:cNvSpPr>
                  <a:spLocks/>
                </p:cNvSpPr>
                <p:nvPr/>
              </p:nvSpPr>
              <p:spPr bwMode="auto">
                <a:xfrm rot="-2682521">
                  <a:off x="5635" y="2165"/>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grpSp>
        <p:nvGrpSpPr>
          <p:cNvPr id="37055" name="Group 438"/>
          <p:cNvGrpSpPr>
            <a:grpSpLocks/>
          </p:cNvGrpSpPr>
          <p:nvPr/>
        </p:nvGrpSpPr>
        <p:grpSpPr bwMode="auto">
          <a:xfrm>
            <a:off x="8575675" y="2811098"/>
            <a:ext cx="1816100" cy="1954212"/>
            <a:chOff x="4442" y="1025"/>
            <a:chExt cx="1144" cy="1231"/>
          </a:xfrm>
        </p:grpSpPr>
        <p:sp>
          <p:nvSpPr>
            <p:cNvPr id="37044" name="Rectangle 439"/>
            <p:cNvSpPr>
              <a:spLocks noChangeArrowheads="1"/>
            </p:cNvSpPr>
            <p:nvPr/>
          </p:nvSpPr>
          <p:spPr bwMode="gray">
            <a:xfrm>
              <a:off x="4442" y="1073"/>
              <a:ext cx="1144" cy="1183"/>
            </a:xfrm>
            <a:prstGeom prst="rect">
              <a:avLst/>
            </a:prstGeom>
            <a:solidFill>
              <a:schemeClr val="bg1"/>
            </a:solidFill>
            <a:ln w="19050">
              <a:solidFill>
                <a:schemeClr val="bg1"/>
              </a:solidFill>
              <a:miter lim="800000"/>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7063" name="Group 440"/>
            <p:cNvGrpSpPr>
              <a:grpSpLocks/>
            </p:cNvGrpSpPr>
            <p:nvPr/>
          </p:nvGrpSpPr>
          <p:grpSpPr bwMode="auto">
            <a:xfrm>
              <a:off x="4845" y="1025"/>
              <a:ext cx="536" cy="958"/>
              <a:chOff x="4758" y="1221"/>
              <a:chExt cx="536" cy="958"/>
            </a:xfrm>
          </p:grpSpPr>
          <p:grpSp>
            <p:nvGrpSpPr>
              <p:cNvPr id="37065" name="Group 441"/>
              <p:cNvGrpSpPr>
                <a:grpSpLocks/>
              </p:cNvGrpSpPr>
              <p:nvPr/>
            </p:nvGrpSpPr>
            <p:grpSpPr bwMode="auto">
              <a:xfrm>
                <a:off x="4758" y="1647"/>
                <a:ext cx="536" cy="384"/>
                <a:chOff x="540" y="1270"/>
                <a:chExt cx="536" cy="384"/>
              </a:xfrm>
            </p:grpSpPr>
            <p:grpSp>
              <p:nvGrpSpPr>
                <p:cNvPr id="37100" name="Group 442"/>
                <p:cNvGrpSpPr>
                  <a:grpSpLocks/>
                </p:cNvGrpSpPr>
                <p:nvPr/>
              </p:nvGrpSpPr>
              <p:grpSpPr bwMode="auto">
                <a:xfrm>
                  <a:off x="540" y="1270"/>
                  <a:ext cx="536" cy="384"/>
                  <a:chOff x="540" y="2248"/>
                  <a:chExt cx="536" cy="384"/>
                </a:xfrm>
              </p:grpSpPr>
              <p:sp>
                <p:nvSpPr>
                  <p:cNvPr id="37083" name="Freeform 443"/>
                  <p:cNvSpPr>
                    <a:spLocks/>
                  </p:cNvSpPr>
                  <p:nvPr/>
                </p:nvSpPr>
                <p:spPr bwMode="gray">
                  <a:xfrm>
                    <a:off x="932" y="2416"/>
                    <a:ext cx="144" cy="40"/>
                  </a:xfrm>
                  <a:custGeom>
                    <a:avLst/>
                    <a:gdLst>
                      <a:gd name="T0" fmla="*/ 144 w 144"/>
                      <a:gd name="T1" fmla="*/ 16 h 40"/>
                      <a:gd name="T2" fmla="*/ 144 w 144"/>
                      <a:gd name="T3" fmla="*/ 24 h 40"/>
                      <a:gd name="T4" fmla="*/ 128 w 144"/>
                      <a:gd name="T5" fmla="*/ 32 h 40"/>
                      <a:gd name="T6" fmla="*/ 104 w 144"/>
                      <a:gd name="T7" fmla="*/ 32 h 40"/>
                      <a:gd name="T8" fmla="*/ 72 w 144"/>
                      <a:gd name="T9" fmla="*/ 40 h 40"/>
                      <a:gd name="T10" fmla="*/ 72 w 144"/>
                      <a:gd name="T11" fmla="*/ 40 h 40"/>
                      <a:gd name="T12" fmla="*/ 40 w 144"/>
                      <a:gd name="T13" fmla="*/ 32 h 40"/>
                      <a:gd name="T14" fmla="*/ 16 w 144"/>
                      <a:gd name="T15" fmla="*/ 32 h 40"/>
                      <a:gd name="T16" fmla="*/ 0 w 144"/>
                      <a:gd name="T17" fmla="*/ 24 h 40"/>
                      <a:gd name="T18" fmla="*/ 0 w 144"/>
                      <a:gd name="T19" fmla="*/ 16 h 40"/>
                      <a:gd name="T20" fmla="*/ 0 w 144"/>
                      <a:gd name="T21" fmla="*/ 16 h 40"/>
                      <a:gd name="T22" fmla="*/ 0 w 144"/>
                      <a:gd name="T23" fmla="*/ 8 h 40"/>
                      <a:gd name="T24" fmla="*/ 16 w 144"/>
                      <a:gd name="T25" fmla="*/ 0 h 40"/>
                      <a:gd name="T26" fmla="*/ 40 w 144"/>
                      <a:gd name="T27" fmla="*/ 0 h 40"/>
                      <a:gd name="T28" fmla="*/ 72 w 144"/>
                      <a:gd name="T29" fmla="*/ 0 h 40"/>
                      <a:gd name="T30" fmla="*/ 72 w 144"/>
                      <a:gd name="T31" fmla="*/ 0 h 40"/>
                      <a:gd name="T32" fmla="*/ 104 w 144"/>
                      <a:gd name="T33" fmla="*/ 0 h 40"/>
                      <a:gd name="T34" fmla="*/ 128 w 144"/>
                      <a:gd name="T35" fmla="*/ 0 h 40"/>
                      <a:gd name="T36" fmla="*/ 144 w 144"/>
                      <a:gd name="T37" fmla="*/ 8 h 40"/>
                      <a:gd name="T38" fmla="*/ 144 w 144"/>
                      <a:gd name="T39" fmla="*/ 16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
                      <a:gd name="T61" fmla="*/ 0 h 40"/>
                      <a:gd name="T62" fmla="*/ 144 w 144"/>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 h="40">
                        <a:moveTo>
                          <a:pt x="144" y="16"/>
                        </a:moveTo>
                        <a:lnTo>
                          <a:pt x="144" y="24"/>
                        </a:lnTo>
                        <a:lnTo>
                          <a:pt x="128" y="32"/>
                        </a:lnTo>
                        <a:lnTo>
                          <a:pt x="104" y="32"/>
                        </a:lnTo>
                        <a:lnTo>
                          <a:pt x="72" y="40"/>
                        </a:lnTo>
                        <a:lnTo>
                          <a:pt x="40" y="32"/>
                        </a:lnTo>
                        <a:lnTo>
                          <a:pt x="16" y="32"/>
                        </a:lnTo>
                        <a:lnTo>
                          <a:pt x="0" y="24"/>
                        </a:lnTo>
                        <a:lnTo>
                          <a:pt x="0" y="16"/>
                        </a:lnTo>
                        <a:lnTo>
                          <a:pt x="0" y="8"/>
                        </a:lnTo>
                        <a:lnTo>
                          <a:pt x="16" y="0"/>
                        </a:lnTo>
                        <a:lnTo>
                          <a:pt x="40" y="0"/>
                        </a:lnTo>
                        <a:lnTo>
                          <a:pt x="72" y="0"/>
                        </a:lnTo>
                        <a:lnTo>
                          <a:pt x="104" y="0"/>
                        </a:lnTo>
                        <a:lnTo>
                          <a:pt x="128" y="0"/>
                        </a:lnTo>
                        <a:lnTo>
                          <a:pt x="144" y="8"/>
                        </a:lnTo>
                        <a:lnTo>
                          <a:pt x="14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84" name="Freeform 444"/>
                  <p:cNvSpPr>
                    <a:spLocks/>
                  </p:cNvSpPr>
                  <p:nvPr/>
                </p:nvSpPr>
                <p:spPr bwMode="gray">
                  <a:xfrm>
                    <a:off x="892" y="2496"/>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8 w 112"/>
                      <a:gd name="T15" fmla="*/ 0 h 80"/>
                      <a:gd name="T16" fmla="*/ 8 w 112"/>
                      <a:gd name="T17" fmla="*/ 0 h 80"/>
                      <a:gd name="T18" fmla="*/ 32 w 112"/>
                      <a:gd name="T19" fmla="*/ 0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8" y="0"/>
                        </a:lnTo>
                        <a:lnTo>
                          <a:pt x="32" y="0"/>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85" name="Freeform 445"/>
                  <p:cNvSpPr>
                    <a:spLocks/>
                  </p:cNvSpPr>
                  <p:nvPr/>
                </p:nvSpPr>
                <p:spPr bwMode="gray">
                  <a:xfrm>
                    <a:off x="780" y="2248"/>
                    <a:ext cx="48" cy="104"/>
                  </a:xfrm>
                  <a:custGeom>
                    <a:avLst/>
                    <a:gdLst>
                      <a:gd name="T0" fmla="*/ 24 w 48"/>
                      <a:gd name="T1" fmla="*/ 104 h 104"/>
                      <a:gd name="T2" fmla="*/ 8 w 48"/>
                      <a:gd name="T3" fmla="*/ 88 h 104"/>
                      <a:gd name="T4" fmla="*/ 0 w 48"/>
                      <a:gd name="T5" fmla="*/ 56 h 104"/>
                      <a:gd name="T6" fmla="*/ 0 w 48"/>
                      <a:gd name="T7" fmla="*/ 56 h 104"/>
                      <a:gd name="T8" fmla="*/ 8 w 48"/>
                      <a:gd name="T9" fmla="*/ 16 h 104"/>
                      <a:gd name="T10" fmla="*/ 24 w 48"/>
                      <a:gd name="T11" fmla="*/ 0 h 104"/>
                      <a:gd name="T12" fmla="*/ 24 w 48"/>
                      <a:gd name="T13" fmla="*/ 0 h 104"/>
                      <a:gd name="T14" fmla="*/ 40 w 48"/>
                      <a:gd name="T15" fmla="*/ 16 h 104"/>
                      <a:gd name="T16" fmla="*/ 48 w 48"/>
                      <a:gd name="T17" fmla="*/ 56 h 104"/>
                      <a:gd name="T18" fmla="*/ 48 w 48"/>
                      <a:gd name="T19" fmla="*/ 56 h 104"/>
                      <a:gd name="T20" fmla="*/ 40 w 48"/>
                      <a:gd name="T21" fmla="*/ 88 h 104"/>
                      <a:gd name="T22" fmla="*/ 24 w 48"/>
                      <a:gd name="T23" fmla="*/ 104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04"/>
                      <a:gd name="T38" fmla="*/ 48 w 48"/>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04">
                        <a:moveTo>
                          <a:pt x="24" y="104"/>
                        </a:moveTo>
                        <a:lnTo>
                          <a:pt x="8" y="88"/>
                        </a:lnTo>
                        <a:lnTo>
                          <a:pt x="0" y="56"/>
                        </a:lnTo>
                        <a:lnTo>
                          <a:pt x="8" y="16"/>
                        </a:lnTo>
                        <a:lnTo>
                          <a:pt x="24" y="0"/>
                        </a:lnTo>
                        <a:lnTo>
                          <a:pt x="40" y="16"/>
                        </a:lnTo>
                        <a:lnTo>
                          <a:pt x="48" y="56"/>
                        </a:lnTo>
                        <a:lnTo>
                          <a:pt x="40" y="88"/>
                        </a:lnTo>
                        <a:lnTo>
                          <a:pt x="24" y="10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86" name="Freeform 446"/>
                  <p:cNvSpPr>
                    <a:spLocks/>
                  </p:cNvSpPr>
                  <p:nvPr/>
                </p:nvSpPr>
                <p:spPr bwMode="gray">
                  <a:xfrm>
                    <a:off x="540" y="2416"/>
                    <a:ext cx="152" cy="40"/>
                  </a:xfrm>
                  <a:custGeom>
                    <a:avLst/>
                    <a:gdLst>
                      <a:gd name="T0" fmla="*/ 152 w 152"/>
                      <a:gd name="T1" fmla="*/ 24 h 40"/>
                      <a:gd name="T2" fmla="*/ 144 w 152"/>
                      <a:gd name="T3" fmla="*/ 32 h 40"/>
                      <a:gd name="T4" fmla="*/ 128 w 152"/>
                      <a:gd name="T5" fmla="*/ 32 h 40"/>
                      <a:gd name="T6" fmla="*/ 104 w 152"/>
                      <a:gd name="T7" fmla="*/ 40 h 40"/>
                      <a:gd name="T8" fmla="*/ 80 w 152"/>
                      <a:gd name="T9" fmla="*/ 40 h 40"/>
                      <a:gd name="T10" fmla="*/ 80 w 152"/>
                      <a:gd name="T11" fmla="*/ 40 h 40"/>
                      <a:gd name="T12" fmla="*/ 48 w 152"/>
                      <a:gd name="T13" fmla="*/ 40 h 40"/>
                      <a:gd name="T14" fmla="*/ 24 w 152"/>
                      <a:gd name="T15" fmla="*/ 32 h 40"/>
                      <a:gd name="T16" fmla="*/ 8 w 152"/>
                      <a:gd name="T17" fmla="*/ 32 h 40"/>
                      <a:gd name="T18" fmla="*/ 0 w 152"/>
                      <a:gd name="T19" fmla="*/ 24 h 40"/>
                      <a:gd name="T20" fmla="*/ 0 w 152"/>
                      <a:gd name="T21" fmla="*/ 24 h 40"/>
                      <a:gd name="T22" fmla="*/ 8 w 152"/>
                      <a:gd name="T23" fmla="*/ 16 h 40"/>
                      <a:gd name="T24" fmla="*/ 24 w 152"/>
                      <a:gd name="T25" fmla="*/ 8 h 40"/>
                      <a:gd name="T26" fmla="*/ 48 w 152"/>
                      <a:gd name="T27" fmla="*/ 0 h 40"/>
                      <a:gd name="T28" fmla="*/ 80 w 152"/>
                      <a:gd name="T29" fmla="*/ 0 h 40"/>
                      <a:gd name="T30" fmla="*/ 80 w 152"/>
                      <a:gd name="T31" fmla="*/ 0 h 40"/>
                      <a:gd name="T32" fmla="*/ 104 w 152"/>
                      <a:gd name="T33" fmla="*/ 0 h 40"/>
                      <a:gd name="T34" fmla="*/ 128 w 152"/>
                      <a:gd name="T35" fmla="*/ 8 h 40"/>
                      <a:gd name="T36" fmla="*/ 144 w 152"/>
                      <a:gd name="T37" fmla="*/ 16 h 40"/>
                      <a:gd name="T38" fmla="*/ 152 w 152"/>
                      <a:gd name="T39" fmla="*/ 24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2"/>
                      <a:gd name="T61" fmla="*/ 0 h 40"/>
                      <a:gd name="T62" fmla="*/ 152 w 152"/>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2" h="40">
                        <a:moveTo>
                          <a:pt x="152" y="24"/>
                        </a:moveTo>
                        <a:lnTo>
                          <a:pt x="144" y="32"/>
                        </a:lnTo>
                        <a:lnTo>
                          <a:pt x="128" y="32"/>
                        </a:lnTo>
                        <a:lnTo>
                          <a:pt x="104" y="40"/>
                        </a:lnTo>
                        <a:lnTo>
                          <a:pt x="80" y="40"/>
                        </a:lnTo>
                        <a:lnTo>
                          <a:pt x="48" y="40"/>
                        </a:lnTo>
                        <a:lnTo>
                          <a:pt x="24" y="32"/>
                        </a:lnTo>
                        <a:lnTo>
                          <a:pt x="8" y="32"/>
                        </a:lnTo>
                        <a:lnTo>
                          <a:pt x="0" y="24"/>
                        </a:lnTo>
                        <a:lnTo>
                          <a:pt x="8" y="16"/>
                        </a:lnTo>
                        <a:lnTo>
                          <a:pt x="24" y="8"/>
                        </a:lnTo>
                        <a:lnTo>
                          <a:pt x="48" y="0"/>
                        </a:lnTo>
                        <a:lnTo>
                          <a:pt x="80" y="0"/>
                        </a:lnTo>
                        <a:lnTo>
                          <a:pt x="104" y="0"/>
                        </a:lnTo>
                        <a:lnTo>
                          <a:pt x="128" y="8"/>
                        </a:lnTo>
                        <a:lnTo>
                          <a:pt x="144" y="16"/>
                        </a:lnTo>
                        <a:lnTo>
                          <a:pt x="152"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87" name="Freeform 447"/>
                  <p:cNvSpPr>
                    <a:spLocks/>
                  </p:cNvSpPr>
                  <p:nvPr/>
                </p:nvSpPr>
                <p:spPr bwMode="gray">
                  <a:xfrm>
                    <a:off x="780" y="2520"/>
                    <a:ext cx="48" cy="112"/>
                  </a:xfrm>
                  <a:custGeom>
                    <a:avLst/>
                    <a:gdLst>
                      <a:gd name="T0" fmla="*/ 24 w 48"/>
                      <a:gd name="T1" fmla="*/ 112 h 112"/>
                      <a:gd name="T2" fmla="*/ 8 w 48"/>
                      <a:gd name="T3" fmla="*/ 96 h 112"/>
                      <a:gd name="T4" fmla="*/ 0 w 48"/>
                      <a:gd name="T5" fmla="*/ 56 h 112"/>
                      <a:gd name="T6" fmla="*/ 0 w 48"/>
                      <a:gd name="T7" fmla="*/ 56 h 112"/>
                      <a:gd name="T8" fmla="*/ 8 w 48"/>
                      <a:gd name="T9" fmla="*/ 16 h 112"/>
                      <a:gd name="T10" fmla="*/ 24 w 48"/>
                      <a:gd name="T11" fmla="*/ 0 h 112"/>
                      <a:gd name="T12" fmla="*/ 24 w 48"/>
                      <a:gd name="T13" fmla="*/ 0 h 112"/>
                      <a:gd name="T14" fmla="*/ 40 w 48"/>
                      <a:gd name="T15" fmla="*/ 16 h 112"/>
                      <a:gd name="T16" fmla="*/ 48 w 48"/>
                      <a:gd name="T17" fmla="*/ 56 h 112"/>
                      <a:gd name="T18" fmla="*/ 48 w 48"/>
                      <a:gd name="T19" fmla="*/ 56 h 112"/>
                      <a:gd name="T20" fmla="*/ 40 w 48"/>
                      <a:gd name="T21" fmla="*/ 96 h 112"/>
                      <a:gd name="T22" fmla="*/ 24 w 48"/>
                      <a:gd name="T23" fmla="*/ 112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12"/>
                      <a:gd name="T38" fmla="*/ 48 w 48"/>
                      <a:gd name="T39" fmla="*/ 112 h 1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12">
                        <a:moveTo>
                          <a:pt x="24" y="112"/>
                        </a:moveTo>
                        <a:lnTo>
                          <a:pt x="8" y="96"/>
                        </a:lnTo>
                        <a:lnTo>
                          <a:pt x="0" y="56"/>
                        </a:lnTo>
                        <a:lnTo>
                          <a:pt x="8" y="16"/>
                        </a:lnTo>
                        <a:lnTo>
                          <a:pt x="24" y="0"/>
                        </a:lnTo>
                        <a:lnTo>
                          <a:pt x="40" y="16"/>
                        </a:lnTo>
                        <a:lnTo>
                          <a:pt x="48" y="56"/>
                        </a:lnTo>
                        <a:lnTo>
                          <a:pt x="40" y="96"/>
                        </a:lnTo>
                        <a:lnTo>
                          <a:pt x="24" y="11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88" name="Freeform 448"/>
                  <p:cNvSpPr>
                    <a:spLocks/>
                  </p:cNvSpPr>
                  <p:nvPr/>
                </p:nvSpPr>
                <p:spPr bwMode="gray">
                  <a:xfrm>
                    <a:off x="612" y="2304"/>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0 w 112"/>
                      <a:gd name="T15" fmla="*/ 0 h 80"/>
                      <a:gd name="T16" fmla="*/ 0 w 112"/>
                      <a:gd name="T17" fmla="*/ 0 h 80"/>
                      <a:gd name="T18" fmla="*/ 32 w 112"/>
                      <a:gd name="T19" fmla="*/ 8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0" y="0"/>
                        </a:lnTo>
                        <a:lnTo>
                          <a:pt x="32" y="8"/>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89" name="Freeform 449"/>
                  <p:cNvSpPr>
                    <a:spLocks/>
                  </p:cNvSpPr>
                  <p:nvPr/>
                </p:nvSpPr>
                <p:spPr bwMode="gray">
                  <a:xfrm>
                    <a:off x="876" y="2296"/>
                    <a:ext cx="112" cy="80"/>
                  </a:xfrm>
                  <a:custGeom>
                    <a:avLst/>
                    <a:gdLst>
                      <a:gd name="T0" fmla="*/ 8 w 112"/>
                      <a:gd name="T1" fmla="*/ 80 h 80"/>
                      <a:gd name="T2" fmla="*/ 0 w 112"/>
                      <a:gd name="T3" fmla="*/ 72 h 80"/>
                      <a:gd name="T4" fmla="*/ 8 w 112"/>
                      <a:gd name="T5" fmla="*/ 56 h 80"/>
                      <a:gd name="T6" fmla="*/ 24 w 112"/>
                      <a:gd name="T7" fmla="*/ 40 h 80"/>
                      <a:gd name="T8" fmla="*/ 40 w 112"/>
                      <a:gd name="T9" fmla="*/ 24 h 80"/>
                      <a:gd name="T10" fmla="*/ 40 w 112"/>
                      <a:gd name="T11" fmla="*/ 24 h 80"/>
                      <a:gd name="T12" fmla="*/ 80 w 112"/>
                      <a:gd name="T13" fmla="*/ 8 h 80"/>
                      <a:gd name="T14" fmla="*/ 112 w 112"/>
                      <a:gd name="T15" fmla="*/ 0 h 80"/>
                      <a:gd name="T16" fmla="*/ 112 w 112"/>
                      <a:gd name="T17" fmla="*/ 0 h 80"/>
                      <a:gd name="T18" fmla="*/ 112 w 112"/>
                      <a:gd name="T19" fmla="*/ 8 h 80"/>
                      <a:gd name="T20" fmla="*/ 112 w 112"/>
                      <a:gd name="T21" fmla="*/ 24 h 80"/>
                      <a:gd name="T22" fmla="*/ 96 w 112"/>
                      <a:gd name="T23" fmla="*/ 40 h 80"/>
                      <a:gd name="T24" fmla="*/ 80 w 112"/>
                      <a:gd name="T25" fmla="*/ 56 h 80"/>
                      <a:gd name="T26" fmla="*/ 80 w 112"/>
                      <a:gd name="T27" fmla="*/ 56 h 80"/>
                      <a:gd name="T28" fmla="*/ 32 w 112"/>
                      <a:gd name="T29" fmla="*/ 80 h 80"/>
                      <a:gd name="T30" fmla="*/ 8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8" y="80"/>
                        </a:moveTo>
                        <a:lnTo>
                          <a:pt x="0" y="72"/>
                        </a:lnTo>
                        <a:lnTo>
                          <a:pt x="8" y="56"/>
                        </a:lnTo>
                        <a:lnTo>
                          <a:pt x="24" y="40"/>
                        </a:lnTo>
                        <a:lnTo>
                          <a:pt x="40" y="24"/>
                        </a:lnTo>
                        <a:lnTo>
                          <a:pt x="80" y="8"/>
                        </a:lnTo>
                        <a:lnTo>
                          <a:pt x="112" y="0"/>
                        </a:lnTo>
                        <a:lnTo>
                          <a:pt x="112" y="8"/>
                        </a:lnTo>
                        <a:lnTo>
                          <a:pt x="112" y="24"/>
                        </a:lnTo>
                        <a:lnTo>
                          <a:pt x="96" y="40"/>
                        </a:lnTo>
                        <a:lnTo>
                          <a:pt x="80" y="56"/>
                        </a:lnTo>
                        <a:lnTo>
                          <a:pt x="32" y="80"/>
                        </a:lnTo>
                        <a:lnTo>
                          <a:pt x="8"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90" name="Freeform 450"/>
                  <p:cNvSpPr>
                    <a:spLocks/>
                  </p:cNvSpPr>
                  <p:nvPr/>
                </p:nvSpPr>
                <p:spPr bwMode="gray">
                  <a:xfrm>
                    <a:off x="916" y="2352"/>
                    <a:ext cx="136" cy="56"/>
                  </a:xfrm>
                  <a:custGeom>
                    <a:avLst/>
                    <a:gdLst>
                      <a:gd name="T0" fmla="*/ 0 w 136"/>
                      <a:gd name="T1" fmla="*/ 48 h 56"/>
                      <a:gd name="T2" fmla="*/ 0 w 136"/>
                      <a:gd name="T3" fmla="*/ 40 h 56"/>
                      <a:gd name="T4" fmla="*/ 16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8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16" y="32"/>
                        </a:lnTo>
                        <a:lnTo>
                          <a:pt x="32" y="16"/>
                        </a:lnTo>
                        <a:lnTo>
                          <a:pt x="56" y="8"/>
                        </a:lnTo>
                        <a:lnTo>
                          <a:pt x="88" y="0"/>
                        </a:lnTo>
                        <a:lnTo>
                          <a:pt x="112" y="0"/>
                        </a:lnTo>
                        <a:lnTo>
                          <a:pt x="128" y="0"/>
                        </a:lnTo>
                        <a:lnTo>
                          <a:pt x="136" y="8"/>
                        </a:lnTo>
                        <a:lnTo>
                          <a:pt x="136" y="16"/>
                        </a:lnTo>
                        <a:lnTo>
                          <a:pt x="128"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91" name="Freeform 451"/>
                  <p:cNvSpPr>
                    <a:spLocks/>
                  </p:cNvSpPr>
                  <p:nvPr/>
                </p:nvSpPr>
                <p:spPr bwMode="gray">
                  <a:xfrm>
                    <a:off x="564" y="2472"/>
                    <a:ext cx="136" cy="56"/>
                  </a:xfrm>
                  <a:custGeom>
                    <a:avLst/>
                    <a:gdLst>
                      <a:gd name="T0" fmla="*/ 0 w 136"/>
                      <a:gd name="T1" fmla="*/ 48 h 56"/>
                      <a:gd name="T2" fmla="*/ 0 w 136"/>
                      <a:gd name="T3" fmla="*/ 40 h 56"/>
                      <a:gd name="T4" fmla="*/ 8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0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8" y="32"/>
                        </a:lnTo>
                        <a:lnTo>
                          <a:pt x="32" y="16"/>
                        </a:lnTo>
                        <a:lnTo>
                          <a:pt x="56" y="8"/>
                        </a:lnTo>
                        <a:lnTo>
                          <a:pt x="88" y="0"/>
                        </a:lnTo>
                        <a:lnTo>
                          <a:pt x="112" y="0"/>
                        </a:lnTo>
                        <a:lnTo>
                          <a:pt x="128" y="0"/>
                        </a:lnTo>
                        <a:lnTo>
                          <a:pt x="136" y="8"/>
                        </a:lnTo>
                        <a:lnTo>
                          <a:pt x="136" y="16"/>
                        </a:lnTo>
                        <a:lnTo>
                          <a:pt x="120"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92" name="Freeform 452"/>
                  <p:cNvSpPr>
                    <a:spLocks/>
                  </p:cNvSpPr>
                  <p:nvPr/>
                </p:nvSpPr>
                <p:spPr bwMode="gray">
                  <a:xfrm>
                    <a:off x="628" y="2504"/>
                    <a:ext cx="112" cy="72"/>
                  </a:xfrm>
                  <a:custGeom>
                    <a:avLst/>
                    <a:gdLst>
                      <a:gd name="T0" fmla="*/ 8 w 112"/>
                      <a:gd name="T1" fmla="*/ 72 h 72"/>
                      <a:gd name="T2" fmla="*/ 0 w 112"/>
                      <a:gd name="T3" fmla="*/ 64 h 72"/>
                      <a:gd name="T4" fmla="*/ 8 w 112"/>
                      <a:gd name="T5" fmla="*/ 56 h 72"/>
                      <a:gd name="T6" fmla="*/ 16 w 112"/>
                      <a:gd name="T7" fmla="*/ 40 h 72"/>
                      <a:gd name="T8" fmla="*/ 40 w 112"/>
                      <a:gd name="T9" fmla="*/ 24 h 72"/>
                      <a:gd name="T10" fmla="*/ 40 w 112"/>
                      <a:gd name="T11" fmla="*/ 24 h 72"/>
                      <a:gd name="T12" fmla="*/ 80 w 112"/>
                      <a:gd name="T13" fmla="*/ 0 h 72"/>
                      <a:gd name="T14" fmla="*/ 112 w 112"/>
                      <a:gd name="T15" fmla="*/ 0 h 72"/>
                      <a:gd name="T16" fmla="*/ 112 w 112"/>
                      <a:gd name="T17" fmla="*/ 0 h 72"/>
                      <a:gd name="T18" fmla="*/ 112 w 112"/>
                      <a:gd name="T19" fmla="*/ 8 h 72"/>
                      <a:gd name="T20" fmla="*/ 112 w 112"/>
                      <a:gd name="T21" fmla="*/ 16 h 72"/>
                      <a:gd name="T22" fmla="*/ 96 w 112"/>
                      <a:gd name="T23" fmla="*/ 32 h 72"/>
                      <a:gd name="T24" fmla="*/ 80 w 112"/>
                      <a:gd name="T25" fmla="*/ 48 h 72"/>
                      <a:gd name="T26" fmla="*/ 80 w 112"/>
                      <a:gd name="T27" fmla="*/ 48 h 72"/>
                      <a:gd name="T28" fmla="*/ 32 w 112"/>
                      <a:gd name="T29" fmla="*/ 72 h 72"/>
                      <a:gd name="T30" fmla="*/ 8 w 112"/>
                      <a:gd name="T31" fmla="*/ 72 h 7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72"/>
                      <a:gd name="T50" fmla="*/ 112 w 112"/>
                      <a:gd name="T51" fmla="*/ 72 h 7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72">
                        <a:moveTo>
                          <a:pt x="8" y="72"/>
                        </a:moveTo>
                        <a:lnTo>
                          <a:pt x="0" y="64"/>
                        </a:lnTo>
                        <a:lnTo>
                          <a:pt x="8" y="56"/>
                        </a:lnTo>
                        <a:lnTo>
                          <a:pt x="16" y="40"/>
                        </a:lnTo>
                        <a:lnTo>
                          <a:pt x="40" y="24"/>
                        </a:lnTo>
                        <a:lnTo>
                          <a:pt x="80" y="0"/>
                        </a:lnTo>
                        <a:lnTo>
                          <a:pt x="112" y="0"/>
                        </a:lnTo>
                        <a:lnTo>
                          <a:pt x="112" y="8"/>
                        </a:lnTo>
                        <a:lnTo>
                          <a:pt x="112" y="16"/>
                        </a:lnTo>
                        <a:lnTo>
                          <a:pt x="96" y="32"/>
                        </a:lnTo>
                        <a:lnTo>
                          <a:pt x="80" y="48"/>
                        </a:lnTo>
                        <a:lnTo>
                          <a:pt x="32" y="72"/>
                        </a:lnTo>
                        <a:lnTo>
                          <a:pt x="8" y="7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93" name="Freeform 453"/>
                  <p:cNvSpPr>
                    <a:spLocks/>
                  </p:cNvSpPr>
                  <p:nvPr/>
                </p:nvSpPr>
                <p:spPr bwMode="gray">
                  <a:xfrm>
                    <a:off x="932" y="2464"/>
                    <a:ext cx="136" cy="56"/>
                  </a:xfrm>
                  <a:custGeom>
                    <a:avLst/>
                    <a:gdLst>
                      <a:gd name="T0" fmla="*/ 0 w 136"/>
                      <a:gd name="T1" fmla="*/ 8 h 56"/>
                      <a:gd name="T2" fmla="*/ 8 w 136"/>
                      <a:gd name="T3" fmla="*/ 0 h 56"/>
                      <a:gd name="T4" fmla="*/ 32 w 136"/>
                      <a:gd name="T5" fmla="*/ 0 h 56"/>
                      <a:gd name="T6" fmla="*/ 56 w 136"/>
                      <a:gd name="T7" fmla="*/ 0 h 56"/>
                      <a:gd name="T8" fmla="*/ 80 w 136"/>
                      <a:gd name="T9" fmla="*/ 8 h 56"/>
                      <a:gd name="T10" fmla="*/ 80 w 136"/>
                      <a:gd name="T11" fmla="*/ 8 h 56"/>
                      <a:gd name="T12" fmla="*/ 104 w 136"/>
                      <a:gd name="T13" fmla="*/ 16 h 56"/>
                      <a:gd name="T14" fmla="*/ 128 w 136"/>
                      <a:gd name="T15" fmla="*/ 32 h 56"/>
                      <a:gd name="T16" fmla="*/ 136 w 136"/>
                      <a:gd name="T17" fmla="*/ 40 h 56"/>
                      <a:gd name="T18" fmla="*/ 136 w 136"/>
                      <a:gd name="T19" fmla="*/ 48 h 56"/>
                      <a:gd name="T20" fmla="*/ 136 w 136"/>
                      <a:gd name="T21" fmla="*/ 48 h 56"/>
                      <a:gd name="T22" fmla="*/ 128 w 136"/>
                      <a:gd name="T23" fmla="*/ 56 h 56"/>
                      <a:gd name="T24" fmla="*/ 112 w 136"/>
                      <a:gd name="T25" fmla="*/ 56 h 56"/>
                      <a:gd name="T26" fmla="*/ 88 w 136"/>
                      <a:gd name="T27" fmla="*/ 56 h 56"/>
                      <a:gd name="T28" fmla="*/ 64 w 136"/>
                      <a:gd name="T29" fmla="*/ 48 h 56"/>
                      <a:gd name="T30" fmla="*/ 64 w 136"/>
                      <a:gd name="T31" fmla="*/ 48 h 56"/>
                      <a:gd name="T32" fmla="*/ 32 w 136"/>
                      <a:gd name="T33" fmla="*/ 40 h 56"/>
                      <a:gd name="T34" fmla="*/ 16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32" y="0"/>
                        </a:lnTo>
                        <a:lnTo>
                          <a:pt x="56" y="0"/>
                        </a:lnTo>
                        <a:lnTo>
                          <a:pt x="80" y="8"/>
                        </a:lnTo>
                        <a:lnTo>
                          <a:pt x="104" y="16"/>
                        </a:lnTo>
                        <a:lnTo>
                          <a:pt x="128" y="32"/>
                        </a:lnTo>
                        <a:lnTo>
                          <a:pt x="136" y="40"/>
                        </a:lnTo>
                        <a:lnTo>
                          <a:pt x="136" y="48"/>
                        </a:lnTo>
                        <a:lnTo>
                          <a:pt x="128" y="56"/>
                        </a:lnTo>
                        <a:lnTo>
                          <a:pt x="112" y="56"/>
                        </a:lnTo>
                        <a:lnTo>
                          <a:pt x="88" y="56"/>
                        </a:lnTo>
                        <a:lnTo>
                          <a:pt x="64" y="48"/>
                        </a:lnTo>
                        <a:lnTo>
                          <a:pt x="32" y="40"/>
                        </a:lnTo>
                        <a:lnTo>
                          <a:pt x="16"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94" name="Freeform 454"/>
                  <p:cNvSpPr>
                    <a:spLocks/>
                  </p:cNvSpPr>
                  <p:nvPr/>
                </p:nvSpPr>
                <p:spPr bwMode="gray">
                  <a:xfrm>
                    <a:off x="564" y="2360"/>
                    <a:ext cx="136" cy="56"/>
                  </a:xfrm>
                  <a:custGeom>
                    <a:avLst/>
                    <a:gdLst>
                      <a:gd name="T0" fmla="*/ 0 w 136"/>
                      <a:gd name="T1" fmla="*/ 8 h 56"/>
                      <a:gd name="T2" fmla="*/ 8 w 136"/>
                      <a:gd name="T3" fmla="*/ 0 h 56"/>
                      <a:gd name="T4" fmla="*/ 24 w 136"/>
                      <a:gd name="T5" fmla="*/ 0 h 56"/>
                      <a:gd name="T6" fmla="*/ 48 w 136"/>
                      <a:gd name="T7" fmla="*/ 0 h 56"/>
                      <a:gd name="T8" fmla="*/ 80 w 136"/>
                      <a:gd name="T9" fmla="*/ 8 h 56"/>
                      <a:gd name="T10" fmla="*/ 80 w 136"/>
                      <a:gd name="T11" fmla="*/ 8 h 56"/>
                      <a:gd name="T12" fmla="*/ 104 w 136"/>
                      <a:gd name="T13" fmla="*/ 16 h 56"/>
                      <a:gd name="T14" fmla="*/ 120 w 136"/>
                      <a:gd name="T15" fmla="*/ 24 h 56"/>
                      <a:gd name="T16" fmla="*/ 136 w 136"/>
                      <a:gd name="T17" fmla="*/ 40 h 56"/>
                      <a:gd name="T18" fmla="*/ 136 w 136"/>
                      <a:gd name="T19" fmla="*/ 48 h 56"/>
                      <a:gd name="T20" fmla="*/ 136 w 136"/>
                      <a:gd name="T21" fmla="*/ 48 h 56"/>
                      <a:gd name="T22" fmla="*/ 128 w 136"/>
                      <a:gd name="T23" fmla="*/ 48 h 56"/>
                      <a:gd name="T24" fmla="*/ 112 w 136"/>
                      <a:gd name="T25" fmla="*/ 56 h 56"/>
                      <a:gd name="T26" fmla="*/ 88 w 136"/>
                      <a:gd name="T27" fmla="*/ 48 h 56"/>
                      <a:gd name="T28" fmla="*/ 56 w 136"/>
                      <a:gd name="T29" fmla="*/ 40 h 56"/>
                      <a:gd name="T30" fmla="*/ 56 w 136"/>
                      <a:gd name="T31" fmla="*/ 40 h 56"/>
                      <a:gd name="T32" fmla="*/ 32 w 136"/>
                      <a:gd name="T33" fmla="*/ 32 h 56"/>
                      <a:gd name="T34" fmla="*/ 8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24" y="0"/>
                        </a:lnTo>
                        <a:lnTo>
                          <a:pt x="48" y="0"/>
                        </a:lnTo>
                        <a:lnTo>
                          <a:pt x="80" y="8"/>
                        </a:lnTo>
                        <a:lnTo>
                          <a:pt x="104" y="16"/>
                        </a:lnTo>
                        <a:lnTo>
                          <a:pt x="120" y="24"/>
                        </a:lnTo>
                        <a:lnTo>
                          <a:pt x="136" y="40"/>
                        </a:lnTo>
                        <a:lnTo>
                          <a:pt x="136" y="48"/>
                        </a:lnTo>
                        <a:lnTo>
                          <a:pt x="128" y="48"/>
                        </a:lnTo>
                        <a:lnTo>
                          <a:pt x="112" y="56"/>
                        </a:lnTo>
                        <a:lnTo>
                          <a:pt x="88" y="48"/>
                        </a:lnTo>
                        <a:lnTo>
                          <a:pt x="56" y="40"/>
                        </a:lnTo>
                        <a:lnTo>
                          <a:pt x="32" y="32"/>
                        </a:lnTo>
                        <a:lnTo>
                          <a:pt x="8"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95" name="Freeform 455"/>
                  <p:cNvSpPr>
                    <a:spLocks/>
                  </p:cNvSpPr>
                  <p:nvPr/>
                </p:nvSpPr>
                <p:spPr bwMode="gray">
                  <a:xfrm>
                    <a:off x="692" y="2256"/>
                    <a:ext cx="72" cy="104"/>
                  </a:xfrm>
                  <a:custGeom>
                    <a:avLst/>
                    <a:gdLst>
                      <a:gd name="T0" fmla="*/ 8 w 72"/>
                      <a:gd name="T1" fmla="*/ 0 h 104"/>
                      <a:gd name="T2" fmla="*/ 32 w 72"/>
                      <a:gd name="T3" fmla="*/ 8 h 104"/>
                      <a:gd name="T4" fmla="*/ 64 w 72"/>
                      <a:gd name="T5" fmla="*/ 48 h 104"/>
                      <a:gd name="T6" fmla="*/ 64 w 72"/>
                      <a:gd name="T7" fmla="*/ 48 h 104"/>
                      <a:gd name="T8" fmla="*/ 72 w 72"/>
                      <a:gd name="T9" fmla="*/ 80 h 104"/>
                      <a:gd name="T10" fmla="*/ 64 w 72"/>
                      <a:gd name="T11" fmla="*/ 104 h 104"/>
                      <a:gd name="T12" fmla="*/ 64 w 72"/>
                      <a:gd name="T13" fmla="*/ 104 h 104"/>
                      <a:gd name="T14" fmla="*/ 40 w 72"/>
                      <a:gd name="T15" fmla="*/ 96 h 104"/>
                      <a:gd name="T16" fmla="*/ 16 w 72"/>
                      <a:gd name="T17" fmla="*/ 56 h 104"/>
                      <a:gd name="T18" fmla="*/ 16 w 72"/>
                      <a:gd name="T19" fmla="*/ 56 h 104"/>
                      <a:gd name="T20" fmla="*/ 0 w 72"/>
                      <a:gd name="T21" fmla="*/ 24 h 104"/>
                      <a:gd name="T22" fmla="*/ 8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8" y="0"/>
                        </a:moveTo>
                        <a:lnTo>
                          <a:pt x="32" y="8"/>
                        </a:lnTo>
                        <a:lnTo>
                          <a:pt x="64" y="48"/>
                        </a:lnTo>
                        <a:lnTo>
                          <a:pt x="72" y="80"/>
                        </a:lnTo>
                        <a:lnTo>
                          <a:pt x="64" y="104"/>
                        </a:lnTo>
                        <a:lnTo>
                          <a:pt x="40" y="96"/>
                        </a:lnTo>
                        <a:lnTo>
                          <a:pt x="16" y="56"/>
                        </a:lnTo>
                        <a:lnTo>
                          <a:pt x="0" y="24"/>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96" name="Freeform 456"/>
                  <p:cNvSpPr>
                    <a:spLocks/>
                  </p:cNvSpPr>
                  <p:nvPr/>
                </p:nvSpPr>
                <p:spPr bwMode="gray">
                  <a:xfrm>
                    <a:off x="852" y="2520"/>
                    <a:ext cx="72" cy="96"/>
                  </a:xfrm>
                  <a:custGeom>
                    <a:avLst/>
                    <a:gdLst>
                      <a:gd name="T0" fmla="*/ 8 w 72"/>
                      <a:gd name="T1" fmla="*/ 0 h 96"/>
                      <a:gd name="T2" fmla="*/ 32 w 72"/>
                      <a:gd name="T3" fmla="*/ 8 h 96"/>
                      <a:gd name="T4" fmla="*/ 56 w 72"/>
                      <a:gd name="T5" fmla="*/ 40 h 96"/>
                      <a:gd name="T6" fmla="*/ 56 w 72"/>
                      <a:gd name="T7" fmla="*/ 40 h 96"/>
                      <a:gd name="T8" fmla="*/ 72 w 72"/>
                      <a:gd name="T9" fmla="*/ 80 h 96"/>
                      <a:gd name="T10" fmla="*/ 64 w 72"/>
                      <a:gd name="T11" fmla="*/ 96 h 96"/>
                      <a:gd name="T12" fmla="*/ 64 w 72"/>
                      <a:gd name="T13" fmla="*/ 96 h 96"/>
                      <a:gd name="T14" fmla="*/ 40 w 72"/>
                      <a:gd name="T15" fmla="*/ 88 h 96"/>
                      <a:gd name="T16" fmla="*/ 8 w 72"/>
                      <a:gd name="T17" fmla="*/ 56 h 96"/>
                      <a:gd name="T18" fmla="*/ 8 w 72"/>
                      <a:gd name="T19" fmla="*/ 56 h 96"/>
                      <a:gd name="T20" fmla="*/ 0 w 72"/>
                      <a:gd name="T21" fmla="*/ 16 h 96"/>
                      <a:gd name="T22" fmla="*/ 8 w 72"/>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96"/>
                      <a:gd name="T38" fmla="*/ 72 w 72"/>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96">
                        <a:moveTo>
                          <a:pt x="8" y="0"/>
                        </a:moveTo>
                        <a:lnTo>
                          <a:pt x="32" y="8"/>
                        </a:lnTo>
                        <a:lnTo>
                          <a:pt x="56" y="40"/>
                        </a:lnTo>
                        <a:lnTo>
                          <a:pt x="72" y="80"/>
                        </a:lnTo>
                        <a:lnTo>
                          <a:pt x="64" y="96"/>
                        </a:lnTo>
                        <a:lnTo>
                          <a:pt x="40" y="88"/>
                        </a:lnTo>
                        <a:lnTo>
                          <a:pt x="8" y="56"/>
                        </a:lnTo>
                        <a:lnTo>
                          <a:pt x="0" y="16"/>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97" name="Freeform 457"/>
                  <p:cNvSpPr>
                    <a:spLocks/>
                  </p:cNvSpPr>
                  <p:nvPr/>
                </p:nvSpPr>
                <p:spPr bwMode="gray">
                  <a:xfrm>
                    <a:off x="844" y="2256"/>
                    <a:ext cx="72" cy="104"/>
                  </a:xfrm>
                  <a:custGeom>
                    <a:avLst/>
                    <a:gdLst>
                      <a:gd name="T0" fmla="*/ 64 w 72"/>
                      <a:gd name="T1" fmla="*/ 0 h 104"/>
                      <a:gd name="T2" fmla="*/ 72 w 72"/>
                      <a:gd name="T3" fmla="*/ 24 h 104"/>
                      <a:gd name="T4" fmla="*/ 56 w 72"/>
                      <a:gd name="T5" fmla="*/ 56 h 104"/>
                      <a:gd name="T6" fmla="*/ 56 w 72"/>
                      <a:gd name="T7" fmla="*/ 56 h 104"/>
                      <a:gd name="T8" fmla="*/ 32 w 72"/>
                      <a:gd name="T9" fmla="*/ 88 h 104"/>
                      <a:gd name="T10" fmla="*/ 8 w 72"/>
                      <a:gd name="T11" fmla="*/ 104 h 104"/>
                      <a:gd name="T12" fmla="*/ 8 w 72"/>
                      <a:gd name="T13" fmla="*/ 104 h 104"/>
                      <a:gd name="T14" fmla="*/ 0 w 72"/>
                      <a:gd name="T15" fmla="*/ 80 h 104"/>
                      <a:gd name="T16" fmla="*/ 8 w 72"/>
                      <a:gd name="T17" fmla="*/ 40 h 104"/>
                      <a:gd name="T18" fmla="*/ 8 w 72"/>
                      <a:gd name="T19" fmla="*/ 40 h 104"/>
                      <a:gd name="T20" fmla="*/ 40 w 72"/>
                      <a:gd name="T21" fmla="*/ 8 h 104"/>
                      <a:gd name="T22" fmla="*/ 64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64" y="0"/>
                        </a:moveTo>
                        <a:lnTo>
                          <a:pt x="72" y="24"/>
                        </a:lnTo>
                        <a:lnTo>
                          <a:pt x="56" y="56"/>
                        </a:lnTo>
                        <a:lnTo>
                          <a:pt x="32" y="88"/>
                        </a:lnTo>
                        <a:lnTo>
                          <a:pt x="8" y="104"/>
                        </a:lnTo>
                        <a:lnTo>
                          <a:pt x="0" y="80"/>
                        </a:lnTo>
                        <a:lnTo>
                          <a:pt x="8"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98" name="Freeform 458"/>
                  <p:cNvSpPr>
                    <a:spLocks/>
                  </p:cNvSpPr>
                  <p:nvPr/>
                </p:nvSpPr>
                <p:spPr bwMode="gray">
                  <a:xfrm>
                    <a:off x="700" y="2520"/>
                    <a:ext cx="80" cy="96"/>
                  </a:xfrm>
                  <a:custGeom>
                    <a:avLst/>
                    <a:gdLst>
                      <a:gd name="T0" fmla="*/ 64 w 80"/>
                      <a:gd name="T1" fmla="*/ 0 h 96"/>
                      <a:gd name="T2" fmla="*/ 80 w 80"/>
                      <a:gd name="T3" fmla="*/ 16 h 96"/>
                      <a:gd name="T4" fmla="*/ 64 w 80"/>
                      <a:gd name="T5" fmla="*/ 56 h 96"/>
                      <a:gd name="T6" fmla="*/ 64 w 80"/>
                      <a:gd name="T7" fmla="*/ 56 h 96"/>
                      <a:gd name="T8" fmla="*/ 40 w 80"/>
                      <a:gd name="T9" fmla="*/ 88 h 96"/>
                      <a:gd name="T10" fmla="*/ 8 w 80"/>
                      <a:gd name="T11" fmla="*/ 96 h 96"/>
                      <a:gd name="T12" fmla="*/ 8 w 80"/>
                      <a:gd name="T13" fmla="*/ 96 h 96"/>
                      <a:gd name="T14" fmla="*/ 0 w 80"/>
                      <a:gd name="T15" fmla="*/ 80 h 96"/>
                      <a:gd name="T16" fmla="*/ 16 w 80"/>
                      <a:gd name="T17" fmla="*/ 40 h 96"/>
                      <a:gd name="T18" fmla="*/ 16 w 80"/>
                      <a:gd name="T19" fmla="*/ 40 h 96"/>
                      <a:gd name="T20" fmla="*/ 40 w 80"/>
                      <a:gd name="T21" fmla="*/ 8 h 96"/>
                      <a:gd name="T22" fmla="*/ 64 w 80"/>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0"/>
                      <a:gd name="T37" fmla="*/ 0 h 96"/>
                      <a:gd name="T38" fmla="*/ 80 w 80"/>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0" h="96">
                        <a:moveTo>
                          <a:pt x="64" y="0"/>
                        </a:moveTo>
                        <a:lnTo>
                          <a:pt x="80" y="16"/>
                        </a:lnTo>
                        <a:lnTo>
                          <a:pt x="64" y="56"/>
                        </a:lnTo>
                        <a:lnTo>
                          <a:pt x="40" y="88"/>
                        </a:lnTo>
                        <a:lnTo>
                          <a:pt x="8" y="96"/>
                        </a:lnTo>
                        <a:lnTo>
                          <a:pt x="0" y="80"/>
                        </a:lnTo>
                        <a:lnTo>
                          <a:pt x="16"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7064" name="Freeform 459"/>
                <p:cNvSpPr>
                  <a:spLocks/>
                </p:cNvSpPr>
                <p:nvPr/>
              </p:nvSpPr>
              <p:spPr bwMode="gray">
                <a:xfrm>
                  <a:off x="572" y="1295"/>
                  <a:ext cx="472" cy="334"/>
                </a:xfrm>
                <a:custGeom>
                  <a:avLst/>
                  <a:gdLst>
                    <a:gd name="T0" fmla="*/ 1 w 672"/>
                    <a:gd name="T1" fmla="*/ 2 h 424"/>
                    <a:gd name="T2" fmla="*/ 1 w 672"/>
                    <a:gd name="T3" fmla="*/ 2 h 424"/>
                    <a:gd name="T4" fmla="*/ 1 w 672"/>
                    <a:gd name="T5" fmla="*/ 2 h 424"/>
                    <a:gd name="T6" fmla="*/ 1 w 672"/>
                    <a:gd name="T7" fmla="*/ 2 h 424"/>
                    <a:gd name="T8" fmla="*/ 1 w 672"/>
                    <a:gd name="T9" fmla="*/ 2 h 424"/>
                    <a:gd name="T10" fmla="*/ 1 w 672"/>
                    <a:gd name="T11" fmla="*/ 2 h 424"/>
                    <a:gd name="T12" fmla="*/ 1 w 672"/>
                    <a:gd name="T13" fmla="*/ 2 h 424"/>
                    <a:gd name="T14" fmla="*/ 1 w 672"/>
                    <a:gd name="T15" fmla="*/ 2 h 424"/>
                    <a:gd name="T16" fmla="*/ 1 w 672"/>
                    <a:gd name="T17" fmla="*/ 2 h 424"/>
                    <a:gd name="T18" fmla="*/ 1 w 672"/>
                    <a:gd name="T19" fmla="*/ 2 h 424"/>
                    <a:gd name="T20" fmla="*/ 1 w 672"/>
                    <a:gd name="T21" fmla="*/ 2 h 424"/>
                    <a:gd name="T22" fmla="*/ 1 w 672"/>
                    <a:gd name="T23" fmla="*/ 2 h 424"/>
                    <a:gd name="T24" fmla="*/ 1 w 672"/>
                    <a:gd name="T25" fmla="*/ 2 h 424"/>
                    <a:gd name="T26" fmla="*/ 0 w 672"/>
                    <a:gd name="T27" fmla="*/ 2 h 424"/>
                    <a:gd name="T28" fmla="*/ 0 w 672"/>
                    <a:gd name="T29" fmla="*/ 2 h 424"/>
                    <a:gd name="T30" fmla="*/ 1 w 672"/>
                    <a:gd name="T31" fmla="*/ 2 h 424"/>
                    <a:gd name="T32" fmla="*/ 1 w 672"/>
                    <a:gd name="T33" fmla="*/ 2 h 424"/>
                    <a:gd name="T34" fmla="*/ 1 w 672"/>
                    <a:gd name="T35" fmla="*/ 2 h 424"/>
                    <a:gd name="T36" fmla="*/ 1 w 672"/>
                    <a:gd name="T37" fmla="*/ 2 h 424"/>
                    <a:gd name="T38" fmla="*/ 1 w 672"/>
                    <a:gd name="T39" fmla="*/ 2 h 424"/>
                    <a:gd name="T40" fmla="*/ 1 w 672"/>
                    <a:gd name="T41" fmla="*/ 0 h 424"/>
                    <a:gd name="T42" fmla="*/ 1 w 672"/>
                    <a:gd name="T43" fmla="*/ 0 h 424"/>
                    <a:gd name="T44" fmla="*/ 1 w 672"/>
                    <a:gd name="T45" fmla="*/ 2 h 424"/>
                    <a:gd name="T46" fmla="*/ 1 w 672"/>
                    <a:gd name="T47" fmla="*/ 2 h 424"/>
                    <a:gd name="T48" fmla="*/ 1 w 672"/>
                    <a:gd name="T49" fmla="*/ 2 h 424"/>
                    <a:gd name="T50" fmla="*/ 1 w 672"/>
                    <a:gd name="T51" fmla="*/ 2 h 424"/>
                    <a:gd name="T52" fmla="*/ 1 w 672"/>
                    <a:gd name="T53" fmla="*/ 2 h 424"/>
                    <a:gd name="T54" fmla="*/ 1 w 672"/>
                    <a:gd name="T55" fmla="*/ 2 h 42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2"/>
                    <a:gd name="T85" fmla="*/ 0 h 424"/>
                    <a:gd name="T86" fmla="*/ 672 w 672"/>
                    <a:gd name="T87" fmla="*/ 424 h 42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2" h="424">
                      <a:moveTo>
                        <a:pt x="672" y="216"/>
                      </a:moveTo>
                      <a:lnTo>
                        <a:pt x="664" y="256"/>
                      </a:lnTo>
                      <a:lnTo>
                        <a:pt x="648" y="296"/>
                      </a:lnTo>
                      <a:lnTo>
                        <a:pt x="616" y="328"/>
                      </a:lnTo>
                      <a:lnTo>
                        <a:pt x="576" y="360"/>
                      </a:lnTo>
                      <a:lnTo>
                        <a:pt x="464" y="408"/>
                      </a:lnTo>
                      <a:lnTo>
                        <a:pt x="336" y="424"/>
                      </a:lnTo>
                      <a:lnTo>
                        <a:pt x="208" y="408"/>
                      </a:lnTo>
                      <a:lnTo>
                        <a:pt x="96" y="360"/>
                      </a:lnTo>
                      <a:lnTo>
                        <a:pt x="56" y="328"/>
                      </a:lnTo>
                      <a:lnTo>
                        <a:pt x="24" y="296"/>
                      </a:lnTo>
                      <a:lnTo>
                        <a:pt x="8" y="256"/>
                      </a:lnTo>
                      <a:lnTo>
                        <a:pt x="0" y="216"/>
                      </a:lnTo>
                      <a:lnTo>
                        <a:pt x="8" y="168"/>
                      </a:lnTo>
                      <a:lnTo>
                        <a:pt x="24" y="128"/>
                      </a:lnTo>
                      <a:lnTo>
                        <a:pt x="56" y="96"/>
                      </a:lnTo>
                      <a:lnTo>
                        <a:pt x="96" y="64"/>
                      </a:lnTo>
                      <a:lnTo>
                        <a:pt x="208" y="16"/>
                      </a:lnTo>
                      <a:lnTo>
                        <a:pt x="336" y="0"/>
                      </a:lnTo>
                      <a:lnTo>
                        <a:pt x="464" y="16"/>
                      </a:lnTo>
                      <a:lnTo>
                        <a:pt x="576" y="64"/>
                      </a:lnTo>
                      <a:lnTo>
                        <a:pt x="616" y="96"/>
                      </a:lnTo>
                      <a:lnTo>
                        <a:pt x="648" y="128"/>
                      </a:lnTo>
                      <a:lnTo>
                        <a:pt x="664" y="168"/>
                      </a:lnTo>
                      <a:lnTo>
                        <a:pt x="672" y="216"/>
                      </a:lnTo>
                      <a:close/>
                    </a:path>
                  </a:pathLst>
                </a:custGeom>
                <a:gradFill rotWithShape="0">
                  <a:gsLst>
                    <a:gs pos="0">
                      <a:srgbClr val="B3B3B3"/>
                    </a:gs>
                    <a:gs pos="100000">
                      <a:srgbClr val="808080"/>
                    </a:gs>
                  </a:gsLst>
                  <a:path path="rect">
                    <a:fillToRect l="50000" t="50000" r="50000" b="50000"/>
                  </a:path>
                </a:gradFill>
                <a:ln w="3175">
                  <a:solidFill>
                    <a:srgbClr val="808080"/>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7101" name="Group 460"/>
                <p:cNvGrpSpPr>
                  <a:grpSpLocks/>
                </p:cNvGrpSpPr>
                <p:nvPr/>
              </p:nvGrpSpPr>
              <p:grpSpPr bwMode="auto">
                <a:xfrm>
                  <a:off x="632" y="1338"/>
                  <a:ext cx="352" cy="248"/>
                  <a:chOff x="636" y="2320"/>
                  <a:chExt cx="352" cy="248"/>
                </a:xfrm>
              </p:grpSpPr>
              <p:sp>
                <p:nvSpPr>
                  <p:cNvPr id="37066" name="Freeform 461"/>
                  <p:cNvSpPr>
                    <a:spLocks/>
                  </p:cNvSpPr>
                  <p:nvPr/>
                </p:nvSpPr>
                <p:spPr bwMode="gray">
                  <a:xfrm>
                    <a:off x="788" y="2424"/>
                    <a:ext cx="32" cy="16"/>
                  </a:xfrm>
                  <a:custGeom>
                    <a:avLst/>
                    <a:gdLst>
                      <a:gd name="T0" fmla="*/ 32 w 32"/>
                      <a:gd name="T1" fmla="*/ 8 h 16"/>
                      <a:gd name="T2" fmla="*/ 32 w 32"/>
                      <a:gd name="T3" fmla="*/ 16 h 16"/>
                      <a:gd name="T4" fmla="*/ 16 w 32"/>
                      <a:gd name="T5" fmla="*/ 16 h 16"/>
                      <a:gd name="T6" fmla="*/ 16 w 32"/>
                      <a:gd name="T7" fmla="*/ 16 h 16"/>
                      <a:gd name="T8" fmla="*/ 8 w 32"/>
                      <a:gd name="T9" fmla="*/ 16 h 16"/>
                      <a:gd name="T10" fmla="*/ 0 w 32"/>
                      <a:gd name="T11" fmla="*/ 8 h 16"/>
                      <a:gd name="T12" fmla="*/ 0 w 32"/>
                      <a:gd name="T13" fmla="*/ 8 h 16"/>
                      <a:gd name="T14" fmla="*/ 8 w 32"/>
                      <a:gd name="T15" fmla="*/ 0 h 16"/>
                      <a:gd name="T16" fmla="*/ 16 w 32"/>
                      <a:gd name="T17" fmla="*/ 0 h 16"/>
                      <a:gd name="T18" fmla="*/ 16 w 32"/>
                      <a:gd name="T19" fmla="*/ 0 h 16"/>
                      <a:gd name="T20" fmla="*/ 32 w 32"/>
                      <a:gd name="T21" fmla="*/ 0 h 16"/>
                      <a:gd name="T22" fmla="*/ 32 w 32"/>
                      <a:gd name="T23" fmla="*/ 8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16"/>
                      <a:gd name="T38" fmla="*/ 32 w 32"/>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16">
                        <a:moveTo>
                          <a:pt x="32" y="8"/>
                        </a:moveTo>
                        <a:lnTo>
                          <a:pt x="32" y="16"/>
                        </a:lnTo>
                        <a:lnTo>
                          <a:pt x="16" y="16"/>
                        </a:lnTo>
                        <a:lnTo>
                          <a:pt x="8" y="16"/>
                        </a:lnTo>
                        <a:lnTo>
                          <a:pt x="0" y="8"/>
                        </a:lnTo>
                        <a:lnTo>
                          <a:pt x="8" y="0"/>
                        </a:lnTo>
                        <a:lnTo>
                          <a:pt x="16" y="0"/>
                        </a:lnTo>
                        <a:lnTo>
                          <a:pt x="32" y="0"/>
                        </a:lnTo>
                        <a:lnTo>
                          <a:pt x="32"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67" name="Freeform 462"/>
                  <p:cNvSpPr>
                    <a:spLocks/>
                  </p:cNvSpPr>
                  <p:nvPr/>
                </p:nvSpPr>
                <p:spPr bwMode="gray">
                  <a:xfrm>
                    <a:off x="924" y="2416"/>
                    <a:ext cx="64" cy="24"/>
                  </a:xfrm>
                  <a:custGeom>
                    <a:avLst/>
                    <a:gdLst>
                      <a:gd name="T0" fmla="*/ 64 w 64"/>
                      <a:gd name="T1" fmla="*/ 16 h 24"/>
                      <a:gd name="T2" fmla="*/ 56 w 64"/>
                      <a:gd name="T3" fmla="*/ 24 h 24"/>
                      <a:gd name="T4" fmla="*/ 32 w 64"/>
                      <a:gd name="T5" fmla="*/ 24 h 24"/>
                      <a:gd name="T6" fmla="*/ 32 w 64"/>
                      <a:gd name="T7" fmla="*/ 24 h 24"/>
                      <a:gd name="T8" fmla="*/ 16 w 64"/>
                      <a:gd name="T9" fmla="*/ 24 h 24"/>
                      <a:gd name="T10" fmla="*/ 0 w 64"/>
                      <a:gd name="T11" fmla="*/ 16 h 24"/>
                      <a:gd name="T12" fmla="*/ 0 w 64"/>
                      <a:gd name="T13" fmla="*/ 16 h 24"/>
                      <a:gd name="T14" fmla="*/ 16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16" y="24"/>
                        </a:lnTo>
                        <a:lnTo>
                          <a:pt x="0" y="16"/>
                        </a:lnTo>
                        <a:lnTo>
                          <a:pt x="16"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68" name="Freeform 463"/>
                  <p:cNvSpPr>
                    <a:spLocks/>
                  </p:cNvSpPr>
                  <p:nvPr/>
                </p:nvSpPr>
                <p:spPr bwMode="gray">
                  <a:xfrm>
                    <a:off x="908" y="2512"/>
                    <a:ext cx="40" cy="32"/>
                  </a:xfrm>
                  <a:custGeom>
                    <a:avLst/>
                    <a:gdLst>
                      <a:gd name="T0" fmla="*/ 40 w 40"/>
                      <a:gd name="T1" fmla="*/ 32 h 32"/>
                      <a:gd name="T2" fmla="*/ 24 w 40"/>
                      <a:gd name="T3" fmla="*/ 32 h 32"/>
                      <a:gd name="T4" fmla="*/ 8 w 40"/>
                      <a:gd name="T5" fmla="*/ 24 h 32"/>
                      <a:gd name="T6" fmla="*/ 8 w 40"/>
                      <a:gd name="T7" fmla="*/ 24 h 32"/>
                      <a:gd name="T8" fmla="*/ 0 w 40"/>
                      <a:gd name="T9" fmla="*/ 8 h 32"/>
                      <a:gd name="T10" fmla="*/ 0 w 40"/>
                      <a:gd name="T11" fmla="*/ 0 h 32"/>
                      <a:gd name="T12" fmla="*/ 0 w 40"/>
                      <a:gd name="T13" fmla="*/ 0 h 32"/>
                      <a:gd name="T14" fmla="*/ 16 w 40"/>
                      <a:gd name="T15" fmla="*/ 0 h 32"/>
                      <a:gd name="T16" fmla="*/ 32 w 40"/>
                      <a:gd name="T17" fmla="*/ 8 h 32"/>
                      <a:gd name="T18" fmla="*/ 32 w 40"/>
                      <a:gd name="T19" fmla="*/ 8 h 32"/>
                      <a:gd name="T20" fmla="*/ 40 w 40"/>
                      <a:gd name="T21" fmla="*/ 24 h 32"/>
                      <a:gd name="T22" fmla="*/ 40 w 40"/>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32"/>
                      <a:gd name="T38" fmla="*/ 40 w 40"/>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32">
                        <a:moveTo>
                          <a:pt x="40" y="32"/>
                        </a:moveTo>
                        <a:lnTo>
                          <a:pt x="24" y="32"/>
                        </a:lnTo>
                        <a:lnTo>
                          <a:pt x="8" y="24"/>
                        </a:lnTo>
                        <a:lnTo>
                          <a:pt x="0" y="8"/>
                        </a:lnTo>
                        <a:lnTo>
                          <a:pt x="0" y="0"/>
                        </a:lnTo>
                        <a:lnTo>
                          <a:pt x="16" y="0"/>
                        </a:lnTo>
                        <a:lnTo>
                          <a:pt x="32" y="8"/>
                        </a:lnTo>
                        <a:lnTo>
                          <a:pt x="40" y="24"/>
                        </a:lnTo>
                        <a:lnTo>
                          <a:pt x="4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69" name="Freeform 464"/>
                  <p:cNvSpPr>
                    <a:spLocks/>
                  </p:cNvSpPr>
                  <p:nvPr/>
                </p:nvSpPr>
                <p:spPr bwMode="gray">
                  <a:xfrm>
                    <a:off x="780" y="2328"/>
                    <a:ext cx="32" cy="48"/>
                  </a:xfrm>
                  <a:custGeom>
                    <a:avLst/>
                    <a:gdLst>
                      <a:gd name="T0" fmla="*/ 16 w 32"/>
                      <a:gd name="T1" fmla="*/ 48 h 48"/>
                      <a:gd name="T2" fmla="*/ 8 w 32"/>
                      <a:gd name="T3" fmla="*/ 48 h 48"/>
                      <a:gd name="T4" fmla="*/ 0 w 32"/>
                      <a:gd name="T5" fmla="*/ 24 h 48"/>
                      <a:gd name="T6" fmla="*/ 0 w 32"/>
                      <a:gd name="T7" fmla="*/ 24 h 48"/>
                      <a:gd name="T8" fmla="*/ 8 w 32"/>
                      <a:gd name="T9" fmla="*/ 8 h 48"/>
                      <a:gd name="T10" fmla="*/ 16 w 32"/>
                      <a:gd name="T11" fmla="*/ 0 h 48"/>
                      <a:gd name="T12" fmla="*/ 16 w 32"/>
                      <a:gd name="T13" fmla="*/ 0 h 48"/>
                      <a:gd name="T14" fmla="*/ 24 w 32"/>
                      <a:gd name="T15" fmla="*/ 8 h 48"/>
                      <a:gd name="T16" fmla="*/ 32 w 32"/>
                      <a:gd name="T17" fmla="*/ 24 h 48"/>
                      <a:gd name="T18" fmla="*/ 32 w 32"/>
                      <a:gd name="T19" fmla="*/ 24 h 48"/>
                      <a:gd name="T20" fmla="*/ 24 w 32"/>
                      <a:gd name="T21" fmla="*/ 48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8"/>
                        </a:lnTo>
                        <a:lnTo>
                          <a:pt x="0" y="24"/>
                        </a:lnTo>
                        <a:lnTo>
                          <a:pt x="8" y="8"/>
                        </a:lnTo>
                        <a:lnTo>
                          <a:pt x="16" y="0"/>
                        </a:lnTo>
                        <a:lnTo>
                          <a:pt x="24" y="8"/>
                        </a:lnTo>
                        <a:lnTo>
                          <a:pt x="32" y="24"/>
                        </a:lnTo>
                        <a:lnTo>
                          <a:pt x="24" y="48"/>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70" name="Freeform 465"/>
                  <p:cNvSpPr>
                    <a:spLocks/>
                  </p:cNvSpPr>
                  <p:nvPr/>
                </p:nvSpPr>
                <p:spPr bwMode="gray">
                  <a:xfrm>
                    <a:off x="676" y="2432"/>
                    <a:ext cx="64" cy="24"/>
                  </a:xfrm>
                  <a:custGeom>
                    <a:avLst/>
                    <a:gdLst>
                      <a:gd name="T0" fmla="*/ 64 w 64"/>
                      <a:gd name="T1" fmla="*/ 16 h 24"/>
                      <a:gd name="T2" fmla="*/ 56 w 64"/>
                      <a:gd name="T3" fmla="*/ 24 h 24"/>
                      <a:gd name="T4" fmla="*/ 32 w 64"/>
                      <a:gd name="T5" fmla="*/ 24 h 24"/>
                      <a:gd name="T6" fmla="*/ 32 w 64"/>
                      <a:gd name="T7" fmla="*/ 24 h 24"/>
                      <a:gd name="T8" fmla="*/ 8 w 64"/>
                      <a:gd name="T9" fmla="*/ 24 h 24"/>
                      <a:gd name="T10" fmla="*/ 0 w 64"/>
                      <a:gd name="T11" fmla="*/ 16 h 24"/>
                      <a:gd name="T12" fmla="*/ 0 w 64"/>
                      <a:gd name="T13" fmla="*/ 16 h 24"/>
                      <a:gd name="T14" fmla="*/ 8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8" y="24"/>
                        </a:lnTo>
                        <a:lnTo>
                          <a:pt x="0" y="16"/>
                        </a:lnTo>
                        <a:lnTo>
                          <a:pt x="8"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71" name="Freeform 466"/>
                  <p:cNvSpPr>
                    <a:spLocks/>
                  </p:cNvSpPr>
                  <p:nvPr/>
                </p:nvSpPr>
                <p:spPr bwMode="gray">
                  <a:xfrm>
                    <a:off x="788" y="2520"/>
                    <a:ext cx="32" cy="48"/>
                  </a:xfrm>
                  <a:custGeom>
                    <a:avLst/>
                    <a:gdLst>
                      <a:gd name="T0" fmla="*/ 16 w 32"/>
                      <a:gd name="T1" fmla="*/ 48 h 48"/>
                      <a:gd name="T2" fmla="*/ 8 w 32"/>
                      <a:gd name="T3" fmla="*/ 40 h 48"/>
                      <a:gd name="T4" fmla="*/ 0 w 32"/>
                      <a:gd name="T5" fmla="*/ 24 h 48"/>
                      <a:gd name="T6" fmla="*/ 0 w 32"/>
                      <a:gd name="T7" fmla="*/ 24 h 48"/>
                      <a:gd name="T8" fmla="*/ 8 w 32"/>
                      <a:gd name="T9" fmla="*/ 8 h 48"/>
                      <a:gd name="T10" fmla="*/ 16 w 32"/>
                      <a:gd name="T11" fmla="*/ 0 h 48"/>
                      <a:gd name="T12" fmla="*/ 16 w 32"/>
                      <a:gd name="T13" fmla="*/ 0 h 48"/>
                      <a:gd name="T14" fmla="*/ 32 w 32"/>
                      <a:gd name="T15" fmla="*/ 8 h 48"/>
                      <a:gd name="T16" fmla="*/ 32 w 32"/>
                      <a:gd name="T17" fmla="*/ 24 h 48"/>
                      <a:gd name="T18" fmla="*/ 32 w 32"/>
                      <a:gd name="T19" fmla="*/ 24 h 48"/>
                      <a:gd name="T20" fmla="*/ 32 w 32"/>
                      <a:gd name="T21" fmla="*/ 40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0"/>
                        </a:lnTo>
                        <a:lnTo>
                          <a:pt x="0" y="24"/>
                        </a:lnTo>
                        <a:lnTo>
                          <a:pt x="8" y="8"/>
                        </a:lnTo>
                        <a:lnTo>
                          <a:pt x="16" y="0"/>
                        </a:lnTo>
                        <a:lnTo>
                          <a:pt x="32" y="8"/>
                        </a:lnTo>
                        <a:lnTo>
                          <a:pt x="32" y="24"/>
                        </a:lnTo>
                        <a:lnTo>
                          <a:pt x="32" y="40"/>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72" name="Freeform 467"/>
                  <p:cNvSpPr>
                    <a:spLocks/>
                  </p:cNvSpPr>
                  <p:nvPr/>
                </p:nvSpPr>
                <p:spPr bwMode="gray">
                  <a:xfrm>
                    <a:off x="660" y="2352"/>
                    <a:ext cx="48" cy="40"/>
                  </a:xfrm>
                  <a:custGeom>
                    <a:avLst/>
                    <a:gdLst>
                      <a:gd name="T0" fmla="*/ 48 w 48"/>
                      <a:gd name="T1" fmla="*/ 32 h 40"/>
                      <a:gd name="T2" fmla="*/ 32 w 48"/>
                      <a:gd name="T3" fmla="*/ 40 h 40"/>
                      <a:gd name="T4" fmla="*/ 16 w 48"/>
                      <a:gd name="T5" fmla="*/ 24 h 40"/>
                      <a:gd name="T6" fmla="*/ 16 w 48"/>
                      <a:gd name="T7" fmla="*/ 24 h 40"/>
                      <a:gd name="T8" fmla="*/ 0 w 48"/>
                      <a:gd name="T9" fmla="*/ 16 h 40"/>
                      <a:gd name="T10" fmla="*/ 0 w 48"/>
                      <a:gd name="T11" fmla="*/ 0 h 40"/>
                      <a:gd name="T12" fmla="*/ 0 w 48"/>
                      <a:gd name="T13" fmla="*/ 0 h 40"/>
                      <a:gd name="T14" fmla="*/ 16 w 48"/>
                      <a:gd name="T15" fmla="*/ 0 h 40"/>
                      <a:gd name="T16" fmla="*/ 32 w 48"/>
                      <a:gd name="T17" fmla="*/ 8 h 40"/>
                      <a:gd name="T18" fmla="*/ 32 w 48"/>
                      <a:gd name="T19" fmla="*/ 8 h 40"/>
                      <a:gd name="T20" fmla="*/ 48 w 48"/>
                      <a:gd name="T21" fmla="*/ 24 h 40"/>
                      <a:gd name="T22" fmla="*/ 48 w 48"/>
                      <a:gd name="T23" fmla="*/ 32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48" y="32"/>
                        </a:moveTo>
                        <a:lnTo>
                          <a:pt x="32" y="40"/>
                        </a:lnTo>
                        <a:lnTo>
                          <a:pt x="16" y="24"/>
                        </a:lnTo>
                        <a:lnTo>
                          <a:pt x="0" y="16"/>
                        </a:lnTo>
                        <a:lnTo>
                          <a:pt x="0" y="0"/>
                        </a:lnTo>
                        <a:lnTo>
                          <a:pt x="16" y="0"/>
                        </a:lnTo>
                        <a:lnTo>
                          <a:pt x="32" y="8"/>
                        </a:lnTo>
                        <a:lnTo>
                          <a:pt x="48" y="24"/>
                        </a:lnTo>
                        <a:lnTo>
                          <a:pt x="48"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73" name="Freeform 468"/>
                  <p:cNvSpPr>
                    <a:spLocks/>
                  </p:cNvSpPr>
                  <p:nvPr/>
                </p:nvSpPr>
                <p:spPr bwMode="gray">
                  <a:xfrm>
                    <a:off x="892" y="2344"/>
                    <a:ext cx="48" cy="32"/>
                  </a:xfrm>
                  <a:custGeom>
                    <a:avLst/>
                    <a:gdLst>
                      <a:gd name="T0" fmla="*/ 0 w 48"/>
                      <a:gd name="T1" fmla="*/ 32 h 32"/>
                      <a:gd name="T2" fmla="*/ 0 w 48"/>
                      <a:gd name="T3" fmla="*/ 24 h 32"/>
                      <a:gd name="T4" fmla="*/ 8 w 48"/>
                      <a:gd name="T5" fmla="*/ 8 h 32"/>
                      <a:gd name="T6" fmla="*/ 8 w 48"/>
                      <a:gd name="T7" fmla="*/ 8 h 32"/>
                      <a:gd name="T8" fmla="*/ 32 w 48"/>
                      <a:gd name="T9" fmla="*/ 0 h 32"/>
                      <a:gd name="T10" fmla="*/ 48 w 48"/>
                      <a:gd name="T11" fmla="*/ 0 h 32"/>
                      <a:gd name="T12" fmla="*/ 48 w 48"/>
                      <a:gd name="T13" fmla="*/ 0 h 32"/>
                      <a:gd name="T14" fmla="*/ 48 w 48"/>
                      <a:gd name="T15" fmla="*/ 8 h 32"/>
                      <a:gd name="T16" fmla="*/ 32 w 48"/>
                      <a:gd name="T17" fmla="*/ 24 h 32"/>
                      <a:gd name="T18" fmla="*/ 32 w 48"/>
                      <a:gd name="T19" fmla="*/ 24 h 32"/>
                      <a:gd name="T20" fmla="*/ 16 w 48"/>
                      <a:gd name="T21" fmla="*/ 32 h 32"/>
                      <a:gd name="T22" fmla="*/ 0 w 48"/>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32"/>
                      <a:gd name="T38" fmla="*/ 48 w 48"/>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32">
                        <a:moveTo>
                          <a:pt x="0" y="32"/>
                        </a:moveTo>
                        <a:lnTo>
                          <a:pt x="0" y="24"/>
                        </a:lnTo>
                        <a:lnTo>
                          <a:pt x="8" y="8"/>
                        </a:lnTo>
                        <a:lnTo>
                          <a:pt x="32" y="0"/>
                        </a:lnTo>
                        <a:lnTo>
                          <a:pt x="48" y="0"/>
                        </a:lnTo>
                        <a:lnTo>
                          <a:pt x="48" y="8"/>
                        </a:lnTo>
                        <a:lnTo>
                          <a:pt x="32" y="24"/>
                        </a:lnTo>
                        <a:lnTo>
                          <a:pt x="16" y="32"/>
                        </a:lnTo>
                        <a:lnTo>
                          <a:pt x="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74" name="Freeform 469"/>
                  <p:cNvSpPr>
                    <a:spLocks/>
                  </p:cNvSpPr>
                  <p:nvPr/>
                </p:nvSpPr>
                <p:spPr bwMode="gray">
                  <a:xfrm>
                    <a:off x="876" y="2400"/>
                    <a:ext cx="48" cy="24"/>
                  </a:xfrm>
                  <a:custGeom>
                    <a:avLst/>
                    <a:gdLst>
                      <a:gd name="T0" fmla="*/ 0 w 48"/>
                      <a:gd name="T1" fmla="*/ 24 h 24"/>
                      <a:gd name="T2" fmla="*/ 0 w 48"/>
                      <a:gd name="T3" fmla="*/ 8 h 24"/>
                      <a:gd name="T4" fmla="*/ 16 w 48"/>
                      <a:gd name="T5" fmla="*/ 0 h 24"/>
                      <a:gd name="T6" fmla="*/ 16 w 48"/>
                      <a:gd name="T7" fmla="*/ 0 h 24"/>
                      <a:gd name="T8" fmla="*/ 32 w 48"/>
                      <a:gd name="T9" fmla="*/ 0 h 24"/>
                      <a:gd name="T10" fmla="*/ 48 w 48"/>
                      <a:gd name="T11" fmla="*/ 8 h 24"/>
                      <a:gd name="T12" fmla="*/ 48 w 48"/>
                      <a:gd name="T13" fmla="*/ 8 h 24"/>
                      <a:gd name="T14" fmla="*/ 48 w 48"/>
                      <a:gd name="T15" fmla="*/ 16 h 24"/>
                      <a:gd name="T16" fmla="*/ 32 w 48"/>
                      <a:gd name="T17" fmla="*/ 24 h 24"/>
                      <a:gd name="T18" fmla="*/ 32 w 48"/>
                      <a:gd name="T19" fmla="*/ 24 h 24"/>
                      <a:gd name="T20" fmla="*/ 8 w 48"/>
                      <a:gd name="T21" fmla="*/ 24 h 24"/>
                      <a:gd name="T22" fmla="*/ 0 w 48"/>
                      <a:gd name="T23" fmla="*/ 24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24"/>
                        </a:moveTo>
                        <a:lnTo>
                          <a:pt x="0" y="8"/>
                        </a:lnTo>
                        <a:lnTo>
                          <a:pt x="16" y="0"/>
                        </a:lnTo>
                        <a:lnTo>
                          <a:pt x="32" y="0"/>
                        </a:lnTo>
                        <a:lnTo>
                          <a:pt x="48" y="8"/>
                        </a:lnTo>
                        <a:lnTo>
                          <a:pt x="48" y="16"/>
                        </a:lnTo>
                        <a:lnTo>
                          <a:pt x="32" y="24"/>
                        </a:lnTo>
                        <a:lnTo>
                          <a:pt x="8" y="24"/>
                        </a:lnTo>
                        <a:lnTo>
                          <a:pt x="0"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75" name="Freeform 470"/>
                  <p:cNvSpPr>
                    <a:spLocks/>
                  </p:cNvSpPr>
                  <p:nvPr/>
                </p:nvSpPr>
                <p:spPr bwMode="gray">
                  <a:xfrm>
                    <a:off x="660" y="2480"/>
                    <a:ext cx="48" cy="24"/>
                  </a:xfrm>
                  <a:custGeom>
                    <a:avLst/>
                    <a:gdLst>
                      <a:gd name="T0" fmla="*/ 0 w 48"/>
                      <a:gd name="T1" fmla="*/ 16 h 24"/>
                      <a:gd name="T2" fmla="*/ 0 w 48"/>
                      <a:gd name="T3" fmla="*/ 8 h 24"/>
                      <a:gd name="T4" fmla="*/ 16 w 48"/>
                      <a:gd name="T5" fmla="*/ 0 h 24"/>
                      <a:gd name="T6" fmla="*/ 16 w 48"/>
                      <a:gd name="T7" fmla="*/ 0 h 24"/>
                      <a:gd name="T8" fmla="*/ 40 w 48"/>
                      <a:gd name="T9" fmla="*/ 0 h 24"/>
                      <a:gd name="T10" fmla="*/ 48 w 48"/>
                      <a:gd name="T11" fmla="*/ 0 h 24"/>
                      <a:gd name="T12" fmla="*/ 48 w 48"/>
                      <a:gd name="T13" fmla="*/ 0 h 24"/>
                      <a:gd name="T14" fmla="*/ 48 w 48"/>
                      <a:gd name="T15" fmla="*/ 16 h 24"/>
                      <a:gd name="T16" fmla="*/ 32 w 48"/>
                      <a:gd name="T17" fmla="*/ 24 h 24"/>
                      <a:gd name="T18" fmla="*/ 32 w 48"/>
                      <a:gd name="T19" fmla="*/ 24 h 24"/>
                      <a:gd name="T20" fmla="*/ 8 w 48"/>
                      <a:gd name="T21" fmla="*/ 24 h 24"/>
                      <a:gd name="T22" fmla="*/ 0 w 48"/>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16"/>
                        </a:moveTo>
                        <a:lnTo>
                          <a:pt x="0" y="8"/>
                        </a:lnTo>
                        <a:lnTo>
                          <a:pt x="16" y="0"/>
                        </a:lnTo>
                        <a:lnTo>
                          <a:pt x="40" y="0"/>
                        </a:lnTo>
                        <a:lnTo>
                          <a:pt x="48" y="0"/>
                        </a:lnTo>
                        <a:lnTo>
                          <a:pt x="48" y="16"/>
                        </a:lnTo>
                        <a:lnTo>
                          <a:pt x="32" y="24"/>
                        </a:lnTo>
                        <a:lnTo>
                          <a:pt x="8" y="24"/>
                        </a:lnTo>
                        <a:lnTo>
                          <a:pt x="0"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76" name="Freeform 471"/>
                  <p:cNvSpPr>
                    <a:spLocks/>
                  </p:cNvSpPr>
                  <p:nvPr/>
                </p:nvSpPr>
                <p:spPr bwMode="gray">
                  <a:xfrm>
                    <a:off x="732" y="2456"/>
                    <a:ext cx="48" cy="40"/>
                  </a:xfrm>
                  <a:custGeom>
                    <a:avLst/>
                    <a:gdLst>
                      <a:gd name="T0" fmla="*/ 8 w 48"/>
                      <a:gd name="T1" fmla="*/ 40 h 40"/>
                      <a:gd name="T2" fmla="*/ 0 w 48"/>
                      <a:gd name="T3" fmla="*/ 24 h 40"/>
                      <a:gd name="T4" fmla="*/ 16 w 48"/>
                      <a:gd name="T5" fmla="*/ 16 h 40"/>
                      <a:gd name="T6" fmla="*/ 16 w 48"/>
                      <a:gd name="T7" fmla="*/ 16 h 40"/>
                      <a:gd name="T8" fmla="*/ 32 w 48"/>
                      <a:gd name="T9" fmla="*/ 0 h 40"/>
                      <a:gd name="T10" fmla="*/ 48 w 48"/>
                      <a:gd name="T11" fmla="*/ 8 h 40"/>
                      <a:gd name="T12" fmla="*/ 48 w 48"/>
                      <a:gd name="T13" fmla="*/ 8 h 40"/>
                      <a:gd name="T14" fmla="*/ 48 w 48"/>
                      <a:gd name="T15" fmla="*/ 16 h 40"/>
                      <a:gd name="T16" fmla="*/ 40 w 48"/>
                      <a:gd name="T17" fmla="*/ 32 h 40"/>
                      <a:gd name="T18" fmla="*/ 40 w 48"/>
                      <a:gd name="T19" fmla="*/ 32 h 40"/>
                      <a:gd name="T20" fmla="*/ 16 w 48"/>
                      <a:gd name="T21" fmla="*/ 40 h 40"/>
                      <a:gd name="T22" fmla="*/ 8 w 48"/>
                      <a:gd name="T23" fmla="*/ 4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8" y="40"/>
                        </a:moveTo>
                        <a:lnTo>
                          <a:pt x="0" y="24"/>
                        </a:lnTo>
                        <a:lnTo>
                          <a:pt x="16" y="16"/>
                        </a:lnTo>
                        <a:lnTo>
                          <a:pt x="32" y="0"/>
                        </a:lnTo>
                        <a:lnTo>
                          <a:pt x="48" y="8"/>
                        </a:lnTo>
                        <a:lnTo>
                          <a:pt x="48" y="16"/>
                        </a:lnTo>
                        <a:lnTo>
                          <a:pt x="40" y="32"/>
                        </a:lnTo>
                        <a:lnTo>
                          <a:pt x="16" y="40"/>
                        </a:lnTo>
                        <a:lnTo>
                          <a:pt x="8" y="4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77" name="Freeform 472"/>
                  <p:cNvSpPr>
                    <a:spLocks/>
                  </p:cNvSpPr>
                  <p:nvPr/>
                </p:nvSpPr>
                <p:spPr bwMode="gray">
                  <a:xfrm>
                    <a:off x="924" y="2472"/>
                    <a:ext cx="56" cy="32"/>
                  </a:xfrm>
                  <a:custGeom>
                    <a:avLst/>
                    <a:gdLst>
                      <a:gd name="T0" fmla="*/ 0 w 56"/>
                      <a:gd name="T1" fmla="*/ 8 h 32"/>
                      <a:gd name="T2" fmla="*/ 16 w 56"/>
                      <a:gd name="T3" fmla="*/ 0 h 32"/>
                      <a:gd name="T4" fmla="*/ 32 w 56"/>
                      <a:gd name="T5" fmla="*/ 8 h 32"/>
                      <a:gd name="T6" fmla="*/ 32 w 56"/>
                      <a:gd name="T7" fmla="*/ 8 h 32"/>
                      <a:gd name="T8" fmla="*/ 56 w 56"/>
                      <a:gd name="T9" fmla="*/ 16 h 32"/>
                      <a:gd name="T10" fmla="*/ 56 w 56"/>
                      <a:gd name="T11" fmla="*/ 24 h 32"/>
                      <a:gd name="T12" fmla="*/ 56 w 56"/>
                      <a:gd name="T13" fmla="*/ 24 h 32"/>
                      <a:gd name="T14" fmla="*/ 48 w 56"/>
                      <a:gd name="T15" fmla="*/ 32 h 32"/>
                      <a:gd name="T16" fmla="*/ 24 w 56"/>
                      <a:gd name="T17" fmla="*/ 24 h 32"/>
                      <a:gd name="T18" fmla="*/ 24 w 56"/>
                      <a:gd name="T19" fmla="*/ 24 h 32"/>
                      <a:gd name="T20" fmla="*/ 0 w 56"/>
                      <a:gd name="T21" fmla="*/ 16 h 32"/>
                      <a:gd name="T22" fmla="*/ 0 w 56"/>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6"/>
                      <a:gd name="T37" fmla="*/ 0 h 32"/>
                      <a:gd name="T38" fmla="*/ 56 w 56"/>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6" h="32">
                        <a:moveTo>
                          <a:pt x="0" y="8"/>
                        </a:moveTo>
                        <a:lnTo>
                          <a:pt x="16" y="0"/>
                        </a:lnTo>
                        <a:lnTo>
                          <a:pt x="32" y="8"/>
                        </a:lnTo>
                        <a:lnTo>
                          <a:pt x="56" y="16"/>
                        </a:lnTo>
                        <a:lnTo>
                          <a:pt x="56" y="24"/>
                        </a:lnTo>
                        <a:lnTo>
                          <a:pt x="48" y="32"/>
                        </a:lnTo>
                        <a:lnTo>
                          <a:pt x="24"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78" name="Freeform 473"/>
                  <p:cNvSpPr>
                    <a:spLocks/>
                  </p:cNvSpPr>
                  <p:nvPr/>
                </p:nvSpPr>
                <p:spPr bwMode="gray">
                  <a:xfrm>
                    <a:off x="636" y="2392"/>
                    <a:ext cx="64" cy="32"/>
                  </a:xfrm>
                  <a:custGeom>
                    <a:avLst/>
                    <a:gdLst>
                      <a:gd name="T0" fmla="*/ 0 w 64"/>
                      <a:gd name="T1" fmla="*/ 8 h 32"/>
                      <a:gd name="T2" fmla="*/ 16 w 64"/>
                      <a:gd name="T3" fmla="*/ 0 h 32"/>
                      <a:gd name="T4" fmla="*/ 40 w 64"/>
                      <a:gd name="T5" fmla="*/ 8 h 32"/>
                      <a:gd name="T6" fmla="*/ 40 w 64"/>
                      <a:gd name="T7" fmla="*/ 8 h 32"/>
                      <a:gd name="T8" fmla="*/ 56 w 64"/>
                      <a:gd name="T9" fmla="*/ 16 h 32"/>
                      <a:gd name="T10" fmla="*/ 64 w 64"/>
                      <a:gd name="T11" fmla="*/ 24 h 32"/>
                      <a:gd name="T12" fmla="*/ 64 w 64"/>
                      <a:gd name="T13" fmla="*/ 24 h 32"/>
                      <a:gd name="T14" fmla="*/ 48 w 64"/>
                      <a:gd name="T15" fmla="*/ 32 h 32"/>
                      <a:gd name="T16" fmla="*/ 24 w 64"/>
                      <a:gd name="T17" fmla="*/ 32 h 32"/>
                      <a:gd name="T18" fmla="*/ 24 w 64"/>
                      <a:gd name="T19" fmla="*/ 32 h 32"/>
                      <a:gd name="T20" fmla="*/ 8 w 64"/>
                      <a:gd name="T21" fmla="*/ 16 h 32"/>
                      <a:gd name="T22" fmla="*/ 0 w 64"/>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32"/>
                      <a:gd name="T38" fmla="*/ 64 w 64"/>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32">
                        <a:moveTo>
                          <a:pt x="0" y="8"/>
                        </a:moveTo>
                        <a:lnTo>
                          <a:pt x="16" y="0"/>
                        </a:lnTo>
                        <a:lnTo>
                          <a:pt x="40" y="8"/>
                        </a:lnTo>
                        <a:lnTo>
                          <a:pt x="56" y="16"/>
                        </a:lnTo>
                        <a:lnTo>
                          <a:pt x="64" y="24"/>
                        </a:lnTo>
                        <a:lnTo>
                          <a:pt x="48" y="32"/>
                        </a:lnTo>
                        <a:lnTo>
                          <a:pt x="24" y="32"/>
                        </a:lnTo>
                        <a:lnTo>
                          <a:pt x="8"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79" name="Freeform 474"/>
                  <p:cNvSpPr>
                    <a:spLocks/>
                  </p:cNvSpPr>
                  <p:nvPr/>
                </p:nvSpPr>
                <p:spPr bwMode="gray">
                  <a:xfrm>
                    <a:off x="716" y="2320"/>
                    <a:ext cx="40" cy="48"/>
                  </a:xfrm>
                  <a:custGeom>
                    <a:avLst/>
                    <a:gdLst>
                      <a:gd name="T0" fmla="*/ 8 w 40"/>
                      <a:gd name="T1" fmla="*/ 0 h 48"/>
                      <a:gd name="T2" fmla="*/ 24 w 40"/>
                      <a:gd name="T3" fmla="*/ 0 h 48"/>
                      <a:gd name="T4" fmla="*/ 32 w 40"/>
                      <a:gd name="T5" fmla="*/ 16 h 48"/>
                      <a:gd name="T6" fmla="*/ 32 w 40"/>
                      <a:gd name="T7" fmla="*/ 16 h 48"/>
                      <a:gd name="T8" fmla="*/ 40 w 40"/>
                      <a:gd name="T9" fmla="*/ 40 h 48"/>
                      <a:gd name="T10" fmla="*/ 32 w 40"/>
                      <a:gd name="T11" fmla="*/ 48 h 48"/>
                      <a:gd name="T12" fmla="*/ 32 w 40"/>
                      <a:gd name="T13" fmla="*/ 48 h 48"/>
                      <a:gd name="T14" fmla="*/ 16 w 40"/>
                      <a:gd name="T15" fmla="*/ 40 h 48"/>
                      <a:gd name="T16" fmla="*/ 8 w 40"/>
                      <a:gd name="T17" fmla="*/ 24 h 48"/>
                      <a:gd name="T18" fmla="*/ 8 w 40"/>
                      <a:gd name="T19" fmla="*/ 24 h 48"/>
                      <a:gd name="T20" fmla="*/ 0 w 40"/>
                      <a:gd name="T21" fmla="*/ 8 h 48"/>
                      <a:gd name="T22" fmla="*/ 8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8" y="0"/>
                        </a:moveTo>
                        <a:lnTo>
                          <a:pt x="24" y="0"/>
                        </a:lnTo>
                        <a:lnTo>
                          <a:pt x="32" y="16"/>
                        </a:lnTo>
                        <a:lnTo>
                          <a:pt x="40" y="40"/>
                        </a:lnTo>
                        <a:lnTo>
                          <a:pt x="32" y="48"/>
                        </a:lnTo>
                        <a:lnTo>
                          <a:pt x="16"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80" name="Freeform 475"/>
                  <p:cNvSpPr>
                    <a:spLocks/>
                  </p:cNvSpPr>
                  <p:nvPr/>
                </p:nvSpPr>
                <p:spPr bwMode="gray">
                  <a:xfrm>
                    <a:off x="820" y="2480"/>
                    <a:ext cx="40" cy="40"/>
                  </a:xfrm>
                  <a:custGeom>
                    <a:avLst/>
                    <a:gdLst>
                      <a:gd name="T0" fmla="*/ 8 w 40"/>
                      <a:gd name="T1" fmla="*/ 0 h 40"/>
                      <a:gd name="T2" fmla="*/ 24 w 40"/>
                      <a:gd name="T3" fmla="*/ 0 h 40"/>
                      <a:gd name="T4" fmla="*/ 40 w 40"/>
                      <a:gd name="T5" fmla="*/ 16 h 40"/>
                      <a:gd name="T6" fmla="*/ 40 w 40"/>
                      <a:gd name="T7" fmla="*/ 16 h 40"/>
                      <a:gd name="T8" fmla="*/ 40 w 40"/>
                      <a:gd name="T9" fmla="*/ 32 h 40"/>
                      <a:gd name="T10" fmla="*/ 32 w 40"/>
                      <a:gd name="T11" fmla="*/ 40 h 40"/>
                      <a:gd name="T12" fmla="*/ 32 w 40"/>
                      <a:gd name="T13" fmla="*/ 40 h 40"/>
                      <a:gd name="T14" fmla="*/ 24 w 40"/>
                      <a:gd name="T15" fmla="*/ 40 h 40"/>
                      <a:gd name="T16" fmla="*/ 8 w 40"/>
                      <a:gd name="T17" fmla="*/ 24 h 40"/>
                      <a:gd name="T18" fmla="*/ 8 w 40"/>
                      <a:gd name="T19" fmla="*/ 24 h 40"/>
                      <a:gd name="T20" fmla="*/ 0 w 40"/>
                      <a:gd name="T21" fmla="*/ 8 h 40"/>
                      <a:gd name="T22" fmla="*/ 8 w 40"/>
                      <a:gd name="T23" fmla="*/ 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0"/>
                      <a:gd name="T38" fmla="*/ 40 w 40"/>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0">
                        <a:moveTo>
                          <a:pt x="8" y="0"/>
                        </a:moveTo>
                        <a:lnTo>
                          <a:pt x="24" y="0"/>
                        </a:lnTo>
                        <a:lnTo>
                          <a:pt x="40" y="16"/>
                        </a:lnTo>
                        <a:lnTo>
                          <a:pt x="40" y="32"/>
                        </a:lnTo>
                        <a:lnTo>
                          <a:pt x="32" y="40"/>
                        </a:lnTo>
                        <a:lnTo>
                          <a:pt x="24"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81" name="Freeform 476"/>
                  <p:cNvSpPr>
                    <a:spLocks/>
                  </p:cNvSpPr>
                  <p:nvPr/>
                </p:nvSpPr>
                <p:spPr bwMode="gray">
                  <a:xfrm>
                    <a:off x="836" y="2320"/>
                    <a:ext cx="40" cy="48"/>
                  </a:xfrm>
                  <a:custGeom>
                    <a:avLst/>
                    <a:gdLst>
                      <a:gd name="T0" fmla="*/ 32 w 40"/>
                      <a:gd name="T1" fmla="*/ 0 h 48"/>
                      <a:gd name="T2" fmla="*/ 40 w 40"/>
                      <a:gd name="T3" fmla="*/ 8 h 48"/>
                      <a:gd name="T4" fmla="*/ 40 w 40"/>
                      <a:gd name="T5" fmla="*/ 24 h 48"/>
                      <a:gd name="T6" fmla="*/ 40 w 40"/>
                      <a:gd name="T7" fmla="*/ 24 h 48"/>
                      <a:gd name="T8" fmla="*/ 24 w 40"/>
                      <a:gd name="T9" fmla="*/ 40 h 48"/>
                      <a:gd name="T10" fmla="*/ 8 w 40"/>
                      <a:gd name="T11" fmla="*/ 48 h 48"/>
                      <a:gd name="T12" fmla="*/ 8 w 40"/>
                      <a:gd name="T13" fmla="*/ 48 h 48"/>
                      <a:gd name="T14" fmla="*/ 0 w 40"/>
                      <a:gd name="T15" fmla="*/ 32 h 48"/>
                      <a:gd name="T16" fmla="*/ 8 w 40"/>
                      <a:gd name="T17" fmla="*/ 16 h 48"/>
                      <a:gd name="T18" fmla="*/ 8 w 40"/>
                      <a:gd name="T19" fmla="*/ 16 h 48"/>
                      <a:gd name="T20" fmla="*/ 24 w 40"/>
                      <a:gd name="T21" fmla="*/ 0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40" y="24"/>
                        </a:lnTo>
                        <a:lnTo>
                          <a:pt x="24" y="40"/>
                        </a:lnTo>
                        <a:lnTo>
                          <a:pt x="8" y="48"/>
                        </a:lnTo>
                        <a:lnTo>
                          <a:pt x="0" y="32"/>
                        </a:lnTo>
                        <a:lnTo>
                          <a:pt x="8" y="16"/>
                        </a:lnTo>
                        <a:lnTo>
                          <a:pt x="24" y="0"/>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82" name="Freeform 477"/>
                  <p:cNvSpPr>
                    <a:spLocks/>
                  </p:cNvSpPr>
                  <p:nvPr/>
                </p:nvSpPr>
                <p:spPr bwMode="gray">
                  <a:xfrm>
                    <a:off x="732" y="2504"/>
                    <a:ext cx="40" cy="48"/>
                  </a:xfrm>
                  <a:custGeom>
                    <a:avLst/>
                    <a:gdLst>
                      <a:gd name="T0" fmla="*/ 32 w 40"/>
                      <a:gd name="T1" fmla="*/ 0 h 48"/>
                      <a:gd name="T2" fmla="*/ 40 w 40"/>
                      <a:gd name="T3" fmla="*/ 8 h 48"/>
                      <a:gd name="T4" fmla="*/ 32 w 40"/>
                      <a:gd name="T5" fmla="*/ 32 h 48"/>
                      <a:gd name="T6" fmla="*/ 32 w 40"/>
                      <a:gd name="T7" fmla="*/ 32 h 48"/>
                      <a:gd name="T8" fmla="*/ 24 w 40"/>
                      <a:gd name="T9" fmla="*/ 40 h 48"/>
                      <a:gd name="T10" fmla="*/ 8 w 40"/>
                      <a:gd name="T11" fmla="*/ 48 h 48"/>
                      <a:gd name="T12" fmla="*/ 8 w 40"/>
                      <a:gd name="T13" fmla="*/ 48 h 48"/>
                      <a:gd name="T14" fmla="*/ 0 w 40"/>
                      <a:gd name="T15" fmla="*/ 40 h 48"/>
                      <a:gd name="T16" fmla="*/ 8 w 40"/>
                      <a:gd name="T17" fmla="*/ 16 h 48"/>
                      <a:gd name="T18" fmla="*/ 8 w 40"/>
                      <a:gd name="T19" fmla="*/ 16 h 48"/>
                      <a:gd name="T20" fmla="*/ 16 w 40"/>
                      <a:gd name="T21" fmla="*/ 8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32" y="32"/>
                        </a:lnTo>
                        <a:lnTo>
                          <a:pt x="24" y="40"/>
                        </a:lnTo>
                        <a:lnTo>
                          <a:pt x="8" y="48"/>
                        </a:lnTo>
                        <a:lnTo>
                          <a:pt x="0" y="40"/>
                        </a:lnTo>
                        <a:lnTo>
                          <a:pt x="8" y="16"/>
                        </a:lnTo>
                        <a:lnTo>
                          <a:pt x="16" y="8"/>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37102" name="Group 478"/>
              <p:cNvGrpSpPr>
                <a:grpSpLocks/>
              </p:cNvGrpSpPr>
              <p:nvPr/>
            </p:nvGrpSpPr>
            <p:grpSpPr bwMode="auto">
              <a:xfrm rot="2717479">
                <a:off x="4801" y="1464"/>
                <a:ext cx="598" cy="112"/>
                <a:chOff x="290" y="1936"/>
                <a:chExt cx="598" cy="112"/>
              </a:xfrm>
            </p:grpSpPr>
            <p:sp>
              <p:nvSpPr>
                <p:cNvPr id="37054" name="Freeform 479"/>
                <p:cNvSpPr>
                  <a:spLocks/>
                </p:cNvSpPr>
                <p:nvPr/>
              </p:nvSpPr>
              <p:spPr bwMode="gray">
                <a:xfrm>
                  <a:off x="290" y="1968"/>
                  <a:ext cx="598" cy="36"/>
                </a:xfrm>
                <a:custGeom>
                  <a:avLst/>
                  <a:gdLst>
                    <a:gd name="T0" fmla="*/ 0 w 598"/>
                    <a:gd name="T1" fmla="*/ 36 h 36"/>
                    <a:gd name="T2" fmla="*/ 136 w 598"/>
                    <a:gd name="T3" fmla="*/ 6 h 36"/>
                    <a:gd name="T4" fmla="*/ 224 w 598"/>
                    <a:gd name="T5" fmla="*/ 4 h 36"/>
                    <a:gd name="T6" fmla="*/ 316 w 598"/>
                    <a:gd name="T7" fmla="*/ 18 h 36"/>
                    <a:gd name="T8" fmla="*/ 408 w 598"/>
                    <a:gd name="T9" fmla="*/ 34 h 36"/>
                    <a:gd name="T10" fmla="*/ 478 w 598"/>
                    <a:gd name="T11" fmla="*/ 30 h 36"/>
                    <a:gd name="T12" fmla="*/ 598 w 598"/>
                    <a:gd name="T13" fmla="*/ 20 h 36"/>
                    <a:gd name="T14" fmla="*/ 0 60000 65536"/>
                    <a:gd name="T15" fmla="*/ 0 60000 65536"/>
                    <a:gd name="T16" fmla="*/ 0 60000 65536"/>
                    <a:gd name="T17" fmla="*/ 0 60000 65536"/>
                    <a:gd name="T18" fmla="*/ 0 60000 65536"/>
                    <a:gd name="T19" fmla="*/ 0 60000 65536"/>
                    <a:gd name="T20" fmla="*/ 0 60000 65536"/>
                    <a:gd name="T21" fmla="*/ 0 w 598"/>
                    <a:gd name="T22" fmla="*/ 0 h 36"/>
                    <a:gd name="T23" fmla="*/ 598 w 59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7103" name="Group 480"/>
                <p:cNvGrpSpPr>
                  <a:grpSpLocks/>
                </p:cNvGrpSpPr>
                <p:nvPr/>
              </p:nvGrpSpPr>
              <p:grpSpPr bwMode="auto">
                <a:xfrm>
                  <a:off x="324" y="1936"/>
                  <a:ext cx="544" cy="112"/>
                  <a:chOff x="324" y="1872"/>
                  <a:chExt cx="544" cy="112"/>
                </a:xfrm>
              </p:grpSpPr>
              <p:sp>
                <p:nvSpPr>
                  <p:cNvPr id="37056" name="Freeform 481"/>
                  <p:cNvSpPr>
                    <a:spLocks/>
                  </p:cNvSpPr>
                  <p:nvPr/>
                </p:nvSpPr>
                <p:spPr bwMode="gray">
                  <a:xfrm>
                    <a:off x="492" y="1872"/>
                    <a:ext cx="48" cy="56"/>
                  </a:xfrm>
                  <a:custGeom>
                    <a:avLst/>
                    <a:gdLst>
                      <a:gd name="T0" fmla="*/ 48 w 48"/>
                      <a:gd name="T1" fmla="*/ 32 h 56"/>
                      <a:gd name="T2" fmla="*/ 40 w 48"/>
                      <a:gd name="T3" fmla="*/ 48 h 56"/>
                      <a:gd name="T4" fmla="*/ 24 w 48"/>
                      <a:gd name="T5" fmla="*/ 56 h 56"/>
                      <a:gd name="T6" fmla="*/ 24 w 48"/>
                      <a:gd name="T7" fmla="*/ 56 h 56"/>
                      <a:gd name="T8" fmla="*/ 8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8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8" y="48"/>
                        </a:lnTo>
                        <a:lnTo>
                          <a:pt x="0" y="24"/>
                        </a:lnTo>
                        <a:lnTo>
                          <a:pt x="8" y="8"/>
                        </a:lnTo>
                        <a:lnTo>
                          <a:pt x="24" y="0"/>
                        </a:lnTo>
                        <a:lnTo>
                          <a:pt x="48"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57" name="Freeform 482"/>
                  <p:cNvSpPr>
                    <a:spLocks/>
                  </p:cNvSpPr>
                  <p:nvPr/>
                </p:nvSpPr>
                <p:spPr bwMode="gray">
                  <a:xfrm>
                    <a:off x="652" y="192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58" name="Freeform 483"/>
                  <p:cNvSpPr>
                    <a:spLocks/>
                  </p:cNvSpPr>
                  <p:nvPr/>
                </p:nvSpPr>
                <p:spPr bwMode="gray">
                  <a:xfrm>
                    <a:off x="820" y="188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59" name="Freeform 484"/>
                  <p:cNvSpPr>
                    <a:spLocks/>
                  </p:cNvSpPr>
                  <p:nvPr/>
                </p:nvSpPr>
                <p:spPr bwMode="gray">
                  <a:xfrm>
                    <a:off x="412" y="1888"/>
                    <a:ext cx="48" cy="48"/>
                  </a:xfrm>
                  <a:custGeom>
                    <a:avLst/>
                    <a:gdLst>
                      <a:gd name="T0" fmla="*/ 48 w 48"/>
                      <a:gd name="T1" fmla="*/ 24 h 48"/>
                      <a:gd name="T2" fmla="*/ 40 w 48"/>
                      <a:gd name="T3" fmla="*/ 40 h 48"/>
                      <a:gd name="T4" fmla="*/ 16 w 48"/>
                      <a:gd name="T5" fmla="*/ 48 h 48"/>
                      <a:gd name="T6" fmla="*/ 16 w 48"/>
                      <a:gd name="T7" fmla="*/ 48 h 48"/>
                      <a:gd name="T8" fmla="*/ 0 w 48"/>
                      <a:gd name="T9" fmla="*/ 40 h 48"/>
                      <a:gd name="T10" fmla="*/ 0 w 48"/>
                      <a:gd name="T11" fmla="*/ 24 h 48"/>
                      <a:gd name="T12" fmla="*/ 0 w 48"/>
                      <a:gd name="T13" fmla="*/ 24 h 48"/>
                      <a:gd name="T14" fmla="*/ 8 w 48"/>
                      <a:gd name="T15" fmla="*/ 0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60" name="Freeform 485"/>
                  <p:cNvSpPr>
                    <a:spLocks/>
                  </p:cNvSpPr>
                  <p:nvPr/>
                </p:nvSpPr>
                <p:spPr bwMode="gray">
                  <a:xfrm>
                    <a:off x="572" y="191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61" name="Freeform 486"/>
                  <p:cNvSpPr>
                    <a:spLocks/>
                  </p:cNvSpPr>
                  <p:nvPr/>
                </p:nvSpPr>
                <p:spPr bwMode="gray">
                  <a:xfrm>
                    <a:off x="324" y="1912"/>
                    <a:ext cx="48" cy="48"/>
                  </a:xfrm>
                  <a:custGeom>
                    <a:avLst/>
                    <a:gdLst>
                      <a:gd name="T0" fmla="*/ 48 w 48"/>
                      <a:gd name="T1" fmla="*/ 24 h 48"/>
                      <a:gd name="T2" fmla="*/ 40 w 48"/>
                      <a:gd name="T3" fmla="*/ 40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0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62" name="Freeform 487"/>
                  <p:cNvSpPr>
                    <a:spLocks/>
                  </p:cNvSpPr>
                  <p:nvPr/>
                </p:nvSpPr>
                <p:spPr bwMode="gray">
                  <a:xfrm>
                    <a:off x="732" y="1920"/>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37110" name="Group 488"/>
              <p:cNvGrpSpPr>
                <a:grpSpLocks/>
              </p:cNvGrpSpPr>
              <p:nvPr/>
            </p:nvGrpSpPr>
            <p:grpSpPr bwMode="auto">
              <a:xfrm>
                <a:off x="5039" y="1939"/>
                <a:ext cx="210" cy="240"/>
                <a:chOff x="5516" y="2080"/>
                <a:chExt cx="210" cy="240"/>
              </a:xfrm>
            </p:grpSpPr>
            <p:sp>
              <p:nvSpPr>
                <p:cNvPr id="37049" name="Freeform 489"/>
                <p:cNvSpPr>
                  <a:spLocks/>
                </p:cNvSpPr>
                <p:nvPr/>
              </p:nvSpPr>
              <p:spPr bwMode="gray">
                <a:xfrm>
                  <a:off x="5517" y="2113"/>
                  <a:ext cx="201" cy="197"/>
                </a:xfrm>
                <a:custGeom>
                  <a:avLst/>
                  <a:gdLst>
                    <a:gd name="T0" fmla="*/ 0 w 201"/>
                    <a:gd name="T1" fmla="*/ 197 h 197"/>
                    <a:gd name="T2" fmla="*/ 76 w 201"/>
                    <a:gd name="T3" fmla="*/ 143 h 197"/>
                    <a:gd name="T4" fmla="*/ 123 w 201"/>
                    <a:gd name="T5" fmla="*/ 91 h 197"/>
                    <a:gd name="T6" fmla="*/ 201 w 201"/>
                    <a:gd name="T7" fmla="*/ 0 h 197"/>
                    <a:gd name="T8" fmla="*/ 0 60000 65536"/>
                    <a:gd name="T9" fmla="*/ 0 60000 65536"/>
                    <a:gd name="T10" fmla="*/ 0 60000 65536"/>
                    <a:gd name="T11" fmla="*/ 0 60000 65536"/>
                    <a:gd name="T12" fmla="*/ 0 w 201"/>
                    <a:gd name="T13" fmla="*/ 0 h 197"/>
                    <a:gd name="T14" fmla="*/ 201 w 201"/>
                    <a:gd name="T15" fmla="*/ 197 h 197"/>
                  </a:gdLst>
                  <a:ahLst/>
                  <a:cxnLst>
                    <a:cxn ang="T8">
                      <a:pos x="T0" y="T1"/>
                    </a:cxn>
                    <a:cxn ang="T9">
                      <a:pos x="T2" y="T3"/>
                    </a:cxn>
                    <a:cxn ang="T10">
                      <a:pos x="T4" y="T5"/>
                    </a:cxn>
                    <a:cxn ang="T11">
                      <a:pos x="T6" y="T7"/>
                    </a:cxn>
                  </a:cxnLst>
                  <a:rect l="T12" t="T13" r="T14" b="T15"/>
                  <a:pathLst>
                    <a:path w="201" h="197">
                      <a:moveTo>
                        <a:pt x="0" y="197"/>
                      </a:moveTo>
                      <a:cubicBezTo>
                        <a:pt x="12" y="188"/>
                        <a:pt x="56" y="161"/>
                        <a:pt x="76" y="143"/>
                      </a:cubicBezTo>
                      <a:cubicBezTo>
                        <a:pt x="97" y="126"/>
                        <a:pt x="102" y="115"/>
                        <a:pt x="123" y="91"/>
                      </a:cubicBezTo>
                      <a:cubicBezTo>
                        <a:pt x="143" y="67"/>
                        <a:pt x="189" y="15"/>
                        <a:pt x="201" y="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50" name="Freeform 490"/>
                <p:cNvSpPr>
                  <a:spLocks/>
                </p:cNvSpPr>
                <p:nvPr/>
              </p:nvSpPr>
              <p:spPr bwMode="gray">
                <a:xfrm rot="-2682521">
                  <a:off x="5587" y="2226"/>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51" name="Freeform 491"/>
                <p:cNvSpPr>
                  <a:spLocks/>
                </p:cNvSpPr>
                <p:nvPr/>
              </p:nvSpPr>
              <p:spPr bwMode="gray">
                <a:xfrm rot="-2682521">
                  <a:off x="5678" y="2080"/>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52" name="Freeform 492"/>
                <p:cNvSpPr>
                  <a:spLocks/>
                </p:cNvSpPr>
                <p:nvPr/>
              </p:nvSpPr>
              <p:spPr bwMode="gray">
                <a:xfrm rot="-2682521">
                  <a:off x="5516" y="227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53" name="Freeform 493"/>
                <p:cNvSpPr>
                  <a:spLocks/>
                </p:cNvSpPr>
                <p:nvPr/>
              </p:nvSpPr>
              <p:spPr bwMode="gray">
                <a:xfrm rot="-2682521">
                  <a:off x="5635" y="2165"/>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sp>
        <p:nvSpPr>
          <p:cNvPr id="1223150" name="AutoShape 494"/>
          <p:cNvSpPr>
            <a:spLocks noChangeArrowheads="1"/>
          </p:cNvSpPr>
          <p:nvPr/>
        </p:nvSpPr>
        <p:spPr bwMode="auto">
          <a:xfrm>
            <a:off x="9067801" y="4433524"/>
            <a:ext cx="271463" cy="255587"/>
          </a:xfrm>
          <a:prstGeom prst="triangle">
            <a:avLst>
              <a:gd name="adj" fmla="val 50000"/>
            </a:avLst>
          </a:prstGeom>
          <a:solidFill>
            <a:srgbClr val="FF0000"/>
          </a:solidFill>
          <a:ln w="19050">
            <a:solidFill>
              <a:schemeClr val="tx1"/>
            </a:solidFill>
            <a:miter lim="800000"/>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7118" name="Group 495"/>
          <p:cNvGrpSpPr>
            <a:grpSpLocks/>
          </p:cNvGrpSpPr>
          <p:nvPr/>
        </p:nvGrpSpPr>
        <p:grpSpPr bwMode="auto">
          <a:xfrm>
            <a:off x="8570920" y="4727211"/>
            <a:ext cx="1514476" cy="1824038"/>
            <a:chOff x="4439" y="2232"/>
            <a:chExt cx="954" cy="1149"/>
          </a:xfrm>
        </p:grpSpPr>
        <p:sp>
          <p:nvSpPr>
            <p:cNvPr id="36935" name="Text Box 496"/>
            <p:cNvSpPr txBox="1">
              <a:spLocks noChangeArrowheads="1"/>
            </p:cNvSpPr>
            <p:nvPr/>
          </p:nvSpPr>
          <p:spPr bwMode="auto">
            <a:xfrm>
              <a:off x="4542" y="3148"/>
              <a:ext cx="851" cy="233"/>
            </a:xfrm>
            <a:prstGeom prst="rect">
              <a:avLst/>
            </a:prstGeom>
            <a:noFill/>
            <a:ln w="19050">
              <a:noFill/>
              <a:miter lim="800000"/>
              <a:headEnd/>
              <a:tailEnd/>
            </a:ln>
          </p:spPr>
          <p:txBody>
            <a:bodyPr wrap="none" anchor="ctr">
              <a:prstTxWarp prst="textNoShape">
                <a:avLst/>
              </a:prstTxWarp>
              <a:spAutoFit/>
            </a:bodyPr>
            <a:lstStyle/>
            <a:p>
              <a:r>
                <a:rPr lang="tr-TR" dirty="0">
                  <a:solidFill>
                    <a:srgbClr val="000000"/>
                  </a:solidFill>
                  <a:latin typeface="Arial"/>
                  <a:ea typeface="ＭＳ Ｐゴシック" charset="-128"/>
                  <a:cs typeface="ＭＳ Ｐゴシック" charset="-128"/>
                </a:rPr>
                <a:t>Düzenleme</a:t>
              </a:r>
              <a:endParaRPr lang="en-US" dirty="0">
                <a:solidFill>
                  <a:srgbClr val="000000"/>
                </a:solidFill>
                <a:latin typeface="Arial"/>
                <a:ea typeface="ＭＳ Ｐゴシック" charset="-128"/>
                <a:cs typeface="ＭＳ Ｐゴシック" charset="-128"/>
              </a:endParaRPr>
            </a:p>
          </p:txBody>
        </p:sp>
        <p:grpSp>
          <p:nvGrpSpPr>
            <p:cNvPr id="37120" name="Group 497"/>
            <p:cNvGrpSpPr>
              <a:grpSpLocks/>
            </p:cNvGrpSpPr>
            <p:nvPr/>
          </p:nvGrpSpPr>
          <p:grpSpPr bwMode="auto">
            <a:xfrm>
              <a:off x="4439" y="2232"/>
              <a:ext cx="862" cy="811"/>
              <a:chOff x="4439" y="2232"/>
              <a:chExt cx="862" cy="811"/>
            </a:xfrm>
          </p:grpSpPr>
          <p:grpSp>
            <p:nvGrpSpPr>
              <p:cNvPr id="37155" name="Group 498"/>
              <p:cNvGrpSpPr>
                <a:grpSpLocks/>
              </p:cNvGrpSpPr>
              <p:nvPr/>
            </p:nvGrpSpPr>
            <p:grpSpPr bwMode="auto">
              <a:xfrm>
                <a:off x="4439" y="2549"/>
                <a:ext cx="274" cy="138"/>
                <a:chOff x="1536" y="3120"/>
                <a:chExt cx="274" cy="138"/>
              </a:xfrm>
            </p:grpSpPr>
            <p:grpSp>
              <p:nvGrpSpPr>
                <p:cNvPr id="37156" name="Group 499"/>
                <p:cNvGrpSpPr>
                  <a:grpSpLocks/>
                </p:cNvGrpSpPr>
                <p:nvPr/>
              </p:nvGrpSpPr>
              <p:grpSpPr bwMode="auto">
                <a:xfrm rot="625620">
                  <a:off x="1536" y="3120"/>
                  <a:ext cx="274" cy="138"/>
                  <a:chOff x="1550" y="3072"/>
                  <a:chExt cx="274" cy="138"/>
                </a:xfrm>
              </p:grpSpPr>
              <p:sp>
                <p:nvSpPr>
                  <p:cNvPr id="37041" name="Freeform 500"/>
                  <p:cNvSpPr>
                    <a:spLocks/>
                  </p:cNvSpPr>
                  <p:nvPr/>
                </p:nvSpPr>
                <p:spPr bwMode="auto">
                  <a:xfrm>
                    <a:off x="1632" y="3120"/>
                    <a:ext cx="137" cy="25"/>
                  </a:xfrm>
                  <a:custGeom>
                    <a:avLst/>
                    <a:gdLst>
                      <a:gd name="T0" fmla="*/ 137 w 137"/>
                      <a:gd name="T1" fmla="*/ 0 h 25"/>
                      <a:gd name="T2" fmla="*/ 0 w 137"/>
                      <a:gd name="T3" fmla="*/ 25 h 25"/>
                      <a:gd name="T4" fmla="*/ 0 60000 65536"/>
                      <a:gd name="T5" fmla="*/ 0 60000 65536"/>
                      <a:gd name="T6" fmla="*/ 0 w 137"/>
                      <a:gd name="T7" fmla="*/ 0 h 25"/>
                      <a:gd name="T8" fmla="*/ 137 w 137"/>
                      <a:gd name="T9" fmla="*/ 25 h 25"/>
                    </a:gdLst>
                    <a:ahLst/>
                    <a:cxnLst>
                      <a:cxn ang="T4">
                        <a:pos x="T0" y="T1"/>
                      </a:cxn>
                      <a:cxn ang="T5">
                        <a:pos x="T2" y="T3"/>
                      </a:cxn>
                    </a:cxnLst>
                    <a:rect l="T6" t="T7" r="T8" b="T9"/>
                    <a:pathLst>
                      <a:path w="137" h="25">
                        <a:moveTo>
                          <a:pt x="137" y="0"/>
                        </a:moveTo>
                        <a:cubicBezTo>
                          <a:pt x="87" y="7"/>
                          <a:pt x="22" y="20"/>
                          <a:pt x="0" y="25"/>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42" name="Freeform 501"/>
                  <p:cNvSpPr>
                    <a:spLocks/>
                  </p:cNvSpPr>
                  <p:nvPr/>
                </p:nvSpPr>
                <p:spPr bwMode="auto">
                  <a:xfrm rot="20238998" flipH="1">
                    <a:off x="1550" y="3114"/>
                    <a:ext cx="96" cy="96"/>
                  </a:xfrm>
                  <a:custGeom>
                    <a:avLst/>
                    <a:gdLst>
                      <a:gd name="T0" fmla="*/ 1610612736 w 48"/>
                      <a:gd name="T1" fmla="*/ 805306368 h 48"/>
                      <a:gd name="T2" fmla="*/ 1342177280 w 48"/>
                      <a:gd name="T3" fmla="*/ 1342177280 h 48"/>
                      <a:gd name="T4" fmla="*/ 536870912 w 48"/>
                      <a:gd name="T5" fmla="*/ 1610612736 h 48"/>
                      <a:gd name="T6" fmla="*/ 536870912 w 48"/>
                      <a:gd name="T7" fmla="*/ 1610612736 h 48"/>
                      <a:gd name="T8" fmla="*/ 0 w 48"/>
                      <a:gd name="T9" fmla="*/ 1342177280 h 48"/>
                      <a:gd name="T10" fmla="*/ 0 w 48"/>
                      <a:gd name="T11" fmla="*/ 805306368 h 48"/>
                      <a:gd name="T12" fmla="*/ 0 w 48"/>
                      <a:gd name="T13" fmla="*/ 805306368 h 48"/>
                      <a:gd name="T14" fmla="*/ 268435456 w 48"/>
                      <a:gd name="T15" fmla="*/ 0 h 48"/>
                      <a:gd name="T16" fmla="*/ 805306368 w 48"/>
                      <a:gd name="T17" fmla="*/ 0 h 48"/>
                      <a:gd name="T18" fmla="*/ 805306368 w 48"/>
                      <a:gd name="T19" fmla="*/ 0 h 48"/>
                      <a:gd name="T20" fmla="*/ 1342177280 w 48"/>
                      <a:gd name="T21" fmla="*/ 268435456 h 48"/>
                      <a:gd name="T22" fmla="*/ 1610612736 w 48"/>
                      <a:gd name="T23" fmla="*/ 80530636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43" name="Freeform 502"/>
                  <p:cNvSpPr>
                    <a:spLocks/>
                  </p:cNvSpPr>
                  <p:nvPr/>
                </p:nvSpPr>
                <p:spPr bwMode="auto">
                  <a:xfrm rot="20238998" flipH="1">
                    <a:off x="1728" y="3072"/>
                    <a:ext cx="96" cy="96"/>
                  </a:xfrm>
                  <a:custGeom>
                    <a:avLst/>
                    <a:gdLst>
                      <a:gd name="T0" fmla="*/ 1610612736 w 48"/>
                      <a:gd name="T1" fmla="*/ 805306368 h 48"/>
                      <a:gd name="T2" fmla="*/ 1342177280 w 48"/>
                      <a:gd name="T3" fmla="*/ 1342177280 h 48"/>
                      <a:gd name="T4" fmla="*/ 805306368 w 48"/>
                      <a:gd name="T5" fmla="*/ 1610612736 h 48"/>
                      <a:gd name="T6" fmla="*/ 805306368 w 48"/>
                      <a:gd name="T7" fmla="*/ 1610612736 h 48"/>
                      <a:gd name="T8" fmla="*/ 268435456 w 48"/>
                      <a:gd name="T9" fmla="*/ 1342177280 h 48"/>
                      <a:gd name="T10" fmla="*/ 0 w 48"/>
                      <a:gd name="T11" fmla="*/ 805306368 h 48"/>
                      <a:gd name="T12" fmla="*/ 0 w 48"/>
                      <a:gd name="T13" fmla="*/ 805306368 h 48"/>
                      <a:gd name="T14" fmla="*/ 268435456 w 48"/>
                      <a:gd name="T15" fmla="*/ 0 h 48"/>
                      <a:gd name="T16" fmla="*/ 1073741824 w 48"/>
                      <a:gd name="T17" fmla="*/ 0 h 48"/>
                      <a:gd name="T18" fmla="*/ 1073741824 w 48"/>
                      <a:gd name="T19" fmla="*/ 0 h 48"/>
                      <a:gd name="T20" fmla="*/ 1610612736 w 48"/>
                      <a:gd name="T21" fmla="*/ 268435456 h 48"/>
                      <a:gd name="T22" fmla="*/ 1610612736 w 48"/>
                      <a:gd name="T23" fmla="*/ 80530636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7040" name="Freeform 503"/>
                <p:cNvSpPr>
                  <a:spLocks/>
                </p:cNvSpPr>
                <p:nvPr/>
              </p:nvSpPr>
              <p:spPr bwMode="auto">
                <a:xfrm rot="20238998" flipH="1">
                  <a:off x="1646" y="3150"/>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nvGrpSpPr>
              <p:cNvPr id="37157" name="Group 504"/>
              <p:cNvGrpSpPr>
                <a:grpSpLocks/>
              </p:cNvGrpSpPr>
              <p:nvPr/>
            </p:nvGrpSpPr>
            <p:grpSpPr bwMode="auto">
              <a:xfrm>
                <a:off x="4830" y="2736"/>
                <a:ext cx="274" cy="138"/>
                <a:chOff x="1536" y="3120"/>
                <a:chExt cx="274" cy="138"/>
              </a:xfrm>
            </p:grpSpPr>
            <p:grpSp>
              <p:nvGrpSpPr>
                <p:cNvPr id="37159" name="Group 505"/>
                <p:cNvGrpSpPr>
                  <a:grpSpLocks/>
                </p:cNvGrpSpPr>
                <p:nvPr/>
              </p:nvGrpSpPr>
              <p:grpSpPr bwMode="auto">
                <a:xfrm rot="625620">
                  <a:off x="1536" y="3120"/>
                  <a:ext cx="274" cy="138"/>
                  <a:chOff x="1550" y="3072"/>
                  <a:chExt cx="274" cy="138"/>
                </a:xfrm>
              </p:grpSpPr>
              <p:sp>
                <p:nvSpPr>
                  <p:cNvPr id="37036" name="Freeform 506"/>
                  <p:cNvSpPr>
                    <a:spLocks/>
                  </p:cNvSpPr>
                  <p:nvPr/>
                </p:nvSpPr>
                <p:spPr bwMode="auto">
                  <a:xfrm>
                    <a:off x="1632" y="3120"/>
                    <a:ext cx="137" cy="25"/>
                  </a:xfrm>
                  <a:custGeom>
                    <a:avLst/>
                    <a:gdLst>
                      <a:gd name="T0" fmla="*/ 137 w 137"/>
                      <a:gd name="T1" fmla="*/ 0 h 25"/>
                      <a:gd name="T2" fmla="*/ 0 w 137"/>
                      <a:gd name="T3" fmla="*/ 25 h 25"/>
                      <a:gd name="T4" fmla="*/ 0 60000 65536"/>
                      <a:gd name="T5" fmla="*/ 0 60000 65536"/>
                      <a:gd name="T6" fmla="*/ 0 w 137"/>
                      <a:gd name="T7" fmla="*/ 0 h 25"/>
                      <a:gd name="T8" fmla="*/ 137 w 137"/>
                      <a:gd name="T9" fmla="*/ 25 h 25"/>
                    </a:gdLst>
                    <a:ahLst/>
                    <a:cxnLst>
                      <a:cxn ang="T4">
                        <a:pos x="T0" y="T1"/>
                      </a:cxn>
                      <a:cxn ang="T5">
                        <a:pos x="T2" y="T3"/>
                      </a:cxn>
                    </a:cxnLst>
                    <a:rect l="T6" t="T7" r="T8" b="T9"/>
                    <a:pathLst>
                      <a:path w="137" h="25">
                        <a:moveTo>
                          <a:pt x="137" y="0"/>
                        </a:moveTo>
                        <a:cubicBezTo>
                          <a:pt x="87" y="7"/>
                          <a:pt x="22" y="20"/>
                          <a:pt x="0" y="25"/>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37" name="Freeform 507"/>
                  <p:cNvSpPr>
                    <a:spLocks/>
                  </p:cNvSpPr>
                  <p:nvPr/>
                </p:nvSpPr>
                <p:spPr bwMode="auto">
                  <a:xfrm rot="20238998" flipH="1">
                    <a:off x="1550" y="3114"/>
                    <a:ext cx="96" cy="96"/>
                  </a:xfrm>
                  <a:custGeom>
                    <a:avLst/>
                    <a:gdLst>
                      <a:gd name="T0" fmla="*/ 1610612736 w 48"/>
                      <a:gd name="T1" fmla="*/ 805306368 h 48"/>
                      <a:gd name="T2" fmla="*/ 1342177280 w 48"/>
                      <a:gd name="T3" fmla="*/ 1342177280 h 48"/>
                      <a:gd name="T4" fmla="*/ 536870912 w 48"/>
                      <a:gd name="T5" fmla="*/ 1610612736 h 48"/>
                      <a:gd name="T6" fmla="*/ 536870912 w 48"/>
                      <a:gd name="T7" fmla="*/ 1610612736 h 48"/>
                      <a:gd name="T8" fmla="*/ 0 w 48"/>
                      <a:gd name="T9" fmla="*/ 1342177280 h 48"/>
                      <a:gd name="T10" fmla="*/ 0 w 48"/>
                      <a:gd name="T11" fmla="*/ 805306368 h 48"/>
                      <a:gd name="T12" fmla="*/ 0 w 48"/>
                      <a:gd name="T13" fmla="*/ 805306368 h 48"/>
                      <a:gd name="T14" fmla="*/ 268435456 w 48"/>
                      <a:gd name="T15" fmla="*/ 0 h 48"/>
                      <a:gd name="T16" fmla="*/ 805306368 w 48"/>
                      <a:gd name="T17" fmla="*/ 0 h 48"/>
                      <a:gd name="T18" fmla="*/ 805306368 w 48"/>
                      <a:gd name="T19" fmla="*/ 0 h 48"/>
                      <a:gd name="T20" fmla="*/ 1342177280 w 48"/>
                      <a:gd name="T21" fmla="*/ 268435456 h 48"/>
                      <a:gd name="T22" fmla="*/ 1610612736 w 48"/>
                      <a:gd name="T23" fmla="*/ 80530636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38" name="Freeform 508"/>
                  <p:cNvSpPr>
                    <a:spLocks/>
                  </p:cNvSpPr>
                  <p:nvPr/>
                </p:nvSpPr>
                <p:spPr bwMode="auto">
                  <a:xfrm rot="20238998" flipH="1">
                    <a:off x="1728" y="3072"/>
                    <a:ext cx="96" cy="96"/>
                  </a:xfrm>
                  <a:custGeom>
                    <a:avLst/>
                    <a:gdLst>
                      <a:gd name="T0" fmla="*/ 1610612736 w 48"/>
                      <a:gd name="T1" fmla="*/ 805306368 h 48"/>
                      <a:gd name="T2" fmla="*/ 1342177280 w 48"/>
                      <a:gd name="T3" fmla="*/ 1342177280 h 48"/>
                      <a:gd name="T4" fmla="*/ 805306368 w 48"/>
                      <a:gd name="T5" fmla="*/ 1610612736 h 48"/>
                      <a:gd name="T6" fmla="*/ 805306368 w 48"/>
                      <a:gd name="T7" fmla="*/ 1610612736 h 48"/>
                      <a:gd name="T8" fmla="*/ 268435456 w 48"/>
                      <a:gd name="T9" fmla="*/ 1342177280 h 48"/>
                      <a:gd name="T10" fmla="*/ 0 w 48"/>
                      <a:gd name="T11" fmla="*/ 805306368 h 48"/>
                      <a:gd name="T12" fmla="*/ 0 w 48"/>
                      <a:gd name="T13" fmla="*/ 805306368 h 48"/>
                      <a:gd name="T14" fmla="*/ 268435456 w 48"/>
                      <a:gd name="T15" fmla="*/ 0 h 48"/>
                      <a:gd name="T16" fmla="*/ 1073741824 w 48"/>
                      <a:gd name="T17" fmla="*/ 0 h 48"/>
                      <a:gd name="T18" fmla="*/ 1073741824 w 48"/>
                      <a:gd name="T19" fmla="*/ 0 h 48"/>
                      <a:gd name="T20" fmla="*/ 1610612736 w 48"/>
                      <a:gd name="T21" fmla="*/ 268435456 h 48"/>
                      <a:gd name="T22" fmla="*/ 1610612736 w 48"/>
                      <a:gd name="T23" fmla="*/ 80530636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7035" name="Freeform 509"/>
                <p:cNvSpPr>
                  <a:spLocks/>
                </p:cNvSpPr>
                <p:nvPr/>
              </p:nvSpPr>
              <p:spPr bwMode="auto">
                <a:xfrm rot="20238998" flipH="1">
                  <a:off x="1646" y="3150"/>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nvGrpSpPr>
              <p:cNvPr id="37167" name="Group 510"/>
              <p:cNvGrpSpPr>
                <a:grpSpLocks/>
              </p:cNvGrpSpPr>
              <p:nvPr/>
            </p:nvGrpSpPr>
            <p:grpSpPr bwMode="auto">
              <a:xfrm>
                <a:off x="4765" y="2304"/>
                <a:ext cx="536" cy="384"/>
                <a:chOff x="540" y="1270"/>
                <a:chExt cx="536" cy="384"/>
              </a:xfrm>
            </p:grpSpPr>
            <p:grpSp>
              <p:nvGrpSpPr>
                <p:cNvPr id="37168" name="Group 511"/>
                <p:cNvGrpSpPr>
                  <a:grpSpLocks/>
                </p:cNvGrpSpPr>
                <p:nvPr/>
              </p:nvGrpSpPr>
              <p:grpSpPr bwMode="auto">
                <a:xfrm>
                  <a:off x="540" y="1270"/>
                  <a:ext cx="536" cy="384"/>
                  <a:chOff x="540" y="2248"/>
                  <a:chExt cx="536" cy="384"/>
                </a:xfrm>
              </p:grpSpPr>
              <p:sp>
                <p:nvSpPr>
                  <p:cNvPr id="37018" name="Freeform 512"/>
                  <p:cNvSpPr>
                    <a:spLocks/>
                  </p:cNvSpPr>
                  <p:nvPr/>
                </p:nvSpPr>
                <p:spPr bwMode="auto">
                  <a:xfrm>
                    <a:off x="932" y="2416"/>
                    <a:ext cx="144" cy="40"/>
                  </a:xfrm>
                  <a:custGeom>
                    <a:avLst/>
                    <a:gdLst>
                      <a:gd name="T0" fmla="*/ 144 w 144"/>
                      <a:gd name="T1" fmla="*/ 16 h 40"/>
                      <a:gd name="T2" fmla="*/ 144 w 144"/>
                      <a:gd name="T3" fmla="*/ 24 h 40"/>
                      <a:gd name="T4" fmla="*/ 128 w 144"/>
                      <a:gd name="T5" fmla="*/ 32 h 40"/>
                      <a:gd name="T6" fmla="*/ 104 w 144"/>
                      <a:gd name="T7" fmla="*/ 32 h 40"/>
                      <a:gd name="T8" fmla="*/ 72 w 144"/>
                      <a:gd name="T9" fmla="*/ 40 h 40"/>
                      <a:gd name="T10" fmla="*/ 72 w 144"/>
                      <a:gd name="T11" fmla="*/ 40 h 40"/>
                      <a:gd name="T12" fmla="*/ 40 w 144"/>
                      <a:gd name="T13" fmla="*/ 32 h 40"/>
                      <a:gd name="T14" fmla="*/ 16 w 144"/>
                      <a:gd name="T15" fmla="*/ 32 h 40"/>
                      <a:gd name="T16" fmla="*/ 0 w 144"/>
                      <a:gd name="T17" fmla="*/ 24 h 40"/>
                      <a:gd name="T18" fmla="*/ 0 w 144"/>
                      <a:gd name="T19" fmla="*/ 16 h 40"/>
                      <a:gd name="T20" fmla="*/ 0 w 144"/>
                      <a:gd name="T21" fmla="*/ 16 h 40"/>
                      <a:gd name="T22" fmla="*/ 0 w 144"/>
                      <a:gd name="T23" fmla="*/ 8 h 40"/>
                      <a:gd name="T24" fmla="*/ 16 w 144"/>
                      <a:gd name="T25" fmla="*/ 0 h 40"/>
                      <a:gd name="T26" fmla="*/ 40 w 144"/>
                      <a:gd name="T27" fmla="*/ 0 h 40"/>
                      <a:gd name="T28" fmla="*/ 72 w 144"/>
                      <a:gd name="T29" fmla="*/ 0 h 40"/>
                      <a:gd name="T30" fmla="*/ 72 w 144"/>
                      <a:gd name="T31" fmla="*/ 0 h 40"/>
                      <a:gd name="T32" fmla="*/ 104 w 144"/>
                      <a:gd name="T33" fmla="*/ 0 h 40"/>
                      <a:gd name="T34" fmla="*/ 128 w 144"/>
                      <a:gd name="T35" fmla="*/ 0 h 40"/>
                      <a:gd name="T36" fmla="*/ 144 w 144"/>
                      <a:gd name="T37" fmla="*/ 8 h 40"/>
                      <a:gd name="T38" fmla="*/ 144 w 144"/>
                      <a:gd name="T39" fmla="*/ 16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
                      <a:gd name="T61" fmla="*/ 0 h 40"/>
                      <a:gd name="T62" fmla="*/ 144 w 144"/>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 h="40">
                        <a:moveTo>
                          <a:pt x="144" y="16"/>
                        </a:moveTo>
                        <a:lnTo>
                          <a:pt x="144" y="24"/>
                        </a:lnTo>
                        <a:lnTo>
                          <a:pt x="128" y="32"/>
                        </a:lnTo>
                        <a:lnTo>
                          <a:pt x="104" y="32"/>
                        </a:lnTo>
                        <a:lnTo>
                          <a:pt x="72" y="40"/>
                        </a:lnTo>
                        <a:lnTo>
                          <a:pt x="40" y="32"/>
                        </a:lnTo>
                        <a:lnTo>
                          <a:pt x="16" y="32"/>
                        </a:lnTo>
                        <a:lnTo>
                          <a:pt x="0" y="24"/>
                        </a:lnTo>
                        <a:lnTo>
                          <a:pt x="0" y="16"/>
                        </a:lnTo>
                        <a:lnTo>
                          <a:pt x="0" y="8"/>
                        </a:lnTo>
                        <a:lnTo>
                          <a:pt x="16" y="0"/>
                        </a:lnTo>
                        <a:lnTo>
                          <a:pt x="40" y="0"/>
                        </a:lnTo>
                        <a:lnTo>
                          <a:pt x="72" y="0"/>
                        </a:lnTo>
                        <a:lnTo>
                          <a:pt x="104" y="0"/>
                        </a:lnTo>
                        <a:lnTo>
                          <a:pt x="128" y="0"/>
                        </a:lnTo>
                        <a:lnTo>
                          <a:pt x="144" y="8"/>
                        </a:lnTo>
                        <a:lnTo>
                          <a:pt x="14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19" name="Freeform 513"/>
                  <p:cNvSpPr>
                    <a:spLocks/>
                  </p:cNvSpPr>
                  <p:nvPr/>
                </p:nvSpPr>
                <p:spPr bwMode="auto">
                  <a:xfrm>
                    <a:off x="892" y="2496"/>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8 w 112"/>
                      <a:gd name="T15" fmla="*/ 0 h 80"/>
                      <a:gd name="T16" fmla="*/ 8 w 112"/>
                      <a:gd name="T17" fmla="*/ 0 h 80"/>
                      <a:gd name="T18" fmla="*/ 32 w 112"/>
                      <a:gd name="T19" fmla="*/ 0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8" y="0"/>
                        </a:lnTo>
                        <a:lnTo>
                          <a:pt x="32" y="0"/>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20" name="Freeform 514"/>
                  <p:cNvSpPr>
                    <a:spLocks/>
                  </p:cNvSpPr>
                  <p:nvPr/>
                </p:nvSpPr>
                <p:spPr bwMode="auto">
                  <a:xfrm>
                    <a:off x="780" y="2248"/>
                    <a:ext cx="48" cy="104"/>
                  </a:xfrm>
                  <a:custGeom>
                    <a:avLst/>
                    <a:gdLst>
                      <a:gd name="T0" fmla="*/ 24 w 48"/>
                      <a:gd name="T1" fmla="*/ 104 h 104"/>
                      <a:gd name="T2" fmla="*/ 8 w 48"/>
                      <a:gd name="T3" fmla="*/ 88 h 104"/>
                      <a:gd name="T4" fmla="*/ 0 w 48"/>
                      <a:gd name="T5" fmla="*/ 56 h 104"/>
                      <a:gd name="T6" fmla="*/ 0 w 48"/>
                      <a:gd name="T7" fmla="*/ 56 h 104"/>
                      <a:gd name="T8" fmla="*/ 8 w 48"/>
                      <a:gd name="T9" fmla="*/ 16 h 104"/>
                      <a:gd name="T10" fmla="*/ 24 w 48"/>
                      <a:gd name="T11" fmla="*/ 0 h 104"/>
                      <a:gd name="T12" fmla="*/ 24 w 48"/>
                      <a:gd name="T13" fmla="*/ 0 h 104"/>
                      <a:gd name="T14" fmla="*/ 40 w 48"/>
                      <a:gd name="T15" fmla="*/ 16 h 104"/>
                      <a:gd name="T16" fmla="*/ 48 w 48"/>
                      <a:gd name="T17" fmla="*/ 56 h 104"/>
                      <a:gd name="T18" fmla="*/ 48 w 48"/>
                      <a:gd name="T19" fmla="*/ 56 h 104"/>
                      <a:gd name="T20" fmla="*/ 40 w 48"/>
                      <a:gd name="T21" fmla="*/ 88 h 104"/>
                      <a:gd name="T22" fmla="*/ 24 w 48"/>
                      <a:gd name="T23" fmla="*/ 104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04"/>
                      <a:gd name="T38" fmla="*/ 48 w 48"/>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04">
                        <a:moveTo>
                          <a:pt x="24" y="104"/>
                        </a:moveTo>
                        <a:lnTo>
                          <a:pt x="8" y="88"/>
                        </a:lnTo>
                        <a:lnTo>
                          <a:pt x="0" y="56"/>
                        </a:lnTo>
                        <a:lnTo>
                          <a:pt x="8" y="16"/>
                        </a:lnTo>
                        <a:lnTo>
                          <a:pt x="24" y="0"/>
                        </a:lnTo>
                        <a:lnTo>
                          <a:pt x="40" y="16"/>
                        </a:lnTo>
                        <a:lnTo>
                          <a:pt x="48" y="56"/>
                        </a:lnTo>
                        <a:lnTo>
                          <a:pt x="40" y="88"/>
                        </a:lnTo>
                        <a:lnTo>
                          <a:pt x="24" y="10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21" name="Freeform 515"/>
                  <p:cNvSpPr>
                    <a:spLocks/>
                  </p:cNvSpPr>
                  <p:nvPr/>
                </p:nvSpPr>
                <p:spPr bwMode="auto">
                  <a:xfrm>
                    <a:off x="540" y="2416"/>
                    <a:ext cx="152" cy="40"/>
                  </a:xfrm>
                  <a:custGeom>
                    <a:avLst/>
                    <a:gdLst>
                      <a:gd name="T0" fmla="*/ 152 w 152"/>
                      <a:gd name="T1" fmla="*/ 24 h 40"/>
                      <a:gd name="T2" fmla="*/ 144 w 152"/>
                      <a:gd name="T3" fmla="*/ 32 h 40"/>
                      <a:gd name="T4" fmla="*/ 128 w 152"/>
                      <a:gd name="T5" fmla="*/ 32 h 40"/>
                      <a:gd name="T6" fmla="*/ 104 w 152"/>
                      <a:gd name="T7" fmla="*/ 40 h 40"/>
                      <a:gd name="T8" fmla="*/ 80 w 152"/>
                      <a:gd name="T9" fmla="*/ 40 h 40"/>
                      <a:gd name="T10" fmla="*/ 80 w 152"/>
                      <a:gd name="T11" fmla="*/ 40 h 40"/>
                      <a:gd name="T12" fmla="*/ 48 w 152"/>
                      <a:gd name="T13" fmla="*/ 40 h 40"/>
                      <a:gd name="T14" fmla="*/ 24 w 152"/>
                      <a:gd name="T15" fmla="*/ 32 h 40"/>
                      <a:gd name="T16" fmla="*/ 8 w 152"/>
                      <a:gd name="T17" fmla="*/ 32 h 40"/>
                      <a:gd name="T18" fmla="*/ 0 w 152"/>
                      <a:gd name="T19" fmla="*/ 24 h 40"/>
                      <a:gd name="T20" fmla="*/ 0 w 152"/>
                      <a:gd name="T21" fmla="*/ 24 h 40"/>
                      <a:gd name="T22" fmla="*/ 8 w 152"/>
                      <a:gd name="T23" fmla="*/ 16 h 40"/>
                      <a:gd name="T24" fmla="*/ 24 w 152"/>
                      <a:gd name="T25" fmla="*/ 8 h 40"/>
                      <a:gd name="T26" fmla="*/ 48 w 152"/>
                      <a:gd name="T27" fmla="*/ 0 h 40"/>
                      <a:gd name="T28" fmla="*/ 80 w 152"/>
                      <a:gd name="T29" fmla="*/ 0 h 40"/>
                      <a:gd name="T30" fmla="*/ 80 w 152"/>
                      <a:gd name="T31" fmla="*/ 0 h 40"/>
                      <a:gd name="T32" fmla="*/ 104 w 152"/>
                      <a:gd name="T33" fmla="*/ 0 h 40"/>
                      <a:gd name="T34" fmla="*/ 128 w 152"/>
                      <a:gd name="T35" fmla="*/ 8 h 40"/>
                      <a:gd name="T36" fmla="*/ 144 w 152"/>
                      <a:gd name="T37" fmla="*/ 16 h 40"/>
                      <a:gd name="T38" fmla="*/ 152 w 152"/>
                      <a:gd name="T39" fmla="*/ 24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2"/>
                      <a:gd name="T61" fmla="*/ 0 h 40"/>
                      <a:gd name="T62" fmla="*/ 152 w 152"/>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2" h="40">
                        <a:moveTo>
                          <a:pt x="152" y="24"/>
                        </a:moveTo>
                        <a:lnTo>
                          <a:pt x="144" y="32"/>
                        </a:lnTo>
                        <a:lnTo>
                          <a:pt x="128" y="32"/>
                        </a:lnTo>
                        <a:lnTo>
                          <a:pt x="104" y="40"/>
                        </a:lnTo>
                        <a:lnTo>
                          <a:pt x="80" y="40"/>
                        </a:lnTo>
                        <a:lnTo>
                          <a:pt x="48" y="40"/>
                        </a:lnTo>
                        <a:lnTo>
                          <a:pt x="24" y="32"/>
                        </a:lnTo>
                        <a:lnTo>
                          <a:pt x="8" y="32"/>
                        </a:lnTo>
                        <a:lnTo>
                          <a:pt x="0" y="24"/>
                        </a:lnTo>
                        <a:lnTo>
                          <a:pt x="8" y="16"/>
                        </a:lnTo>
                        <a:lnTo>
                          <a:pt x="24" y="8"/>
                        </a:lnTo>
                        <a:lnTo>
                          <a:pt x="48" y="0"/>
                        </a:lnTo>
                        <a:lnTo>
                          <a:pt x="80" y="0"/>
                        </a:lnTo>
                        <a:lnTo>
                          <a:pt x="104" y="0"/>
                        </a:lnTo>
                        <a:lnTo>
                          <a:pt x="128" y="8"/>
                        </a:lnTo>
                        <a:lnTo>
                          <a:pt x="144" y="16"/>
                        </a:lnTo>
                        <a:lnTo>
                          <a:pt x="152"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22" name="Freeform 516"/>
                  <p:cNvSpPr>
                    <a:spLocks/>
                  </p:cNvSpPr>
                  <p:nvPr/>
                </p:nvSpPr>
                <p:spPr bwMode="auto">
                  <a:xfrm>
                    <a:off x="780" y="2520"/>
                    <a:ext cx="48" cy="112"/>
                  </a:xfrm>
                  <a:custGeom>
                    <a:avLst/>
                    <a:gdLst>
                      <a:gd name="T0" fmla="*/ 24 w 48"/>
                      <a:gd name="T1" fmla="*/ 112 h 112"/>
                      <a:gd name="T2" fmla="*/ 8 w 48"/>
                      <a:gd name="T3" fmla="*/ 96 h 112"/>
                      <a:gd name="T4" fmla="*/ 0 w 48"/>
                      <a:gd name="T5" fmla="*/ 56 h 112"/>
                      <a:gd name="T6" fmla="*/ 0 w 48"/>
                      <a:gd name="T7" fmla="*/ 56 h 112"/>
                      <a:gd name="T8" fmla="*/ 8 w 48"/>
                      <a:gd name="T9" fmla="*/ 16 h 112"/>
                      <a:gd name="T10" fmla="*/ 24 w 48"/>
                      <a:gd name="T11" fmla="*/ 0 h 112"/>
                      <a:gd name="T12" fmla="*/ 24 w 48"/>
                      <a:gd name="T13" fmla="*/ 0 h 112"/>
                      <a:gd name="T14" fmla="*/ 40 w 48"/>
                      <a:gd name="T15" fmla="*/ 16 h 112"/>
                      <a:gd name="T16" fmla="*/ 48 w 48"/>
                      <a:gd name="T17" fmla="*/ 56 h 112"/>
                      <a:gd name="T18" fmla="*/ 48 w 48"/>
                      <a:gd name="T19" fmla="*/ 56 h 112"/>
                      <a:gd name="T20" fmla="*/ 40 w 48"/>
                      <a:gd name="T21" fmla="*/ 96 h 112"/>
                      <a:gd name="T22" fmla="*/ 24 w 48"/>
                      <a:gd name="T23" fmla="*/ 112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12"/>
                      <a:gd name="T38" fmla="*/ 48 w 48"/>
                      <a:gd name="T39" fmla="*/ 112 h 1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12">
                        <a:moveTo>
                          <a:pt x="24" y="112"/>
                        </a:moveTo>
                        <a:lnTo>
                          <a:pt x="8" y="96"/>
                        </a:lnTo>
                        <a:lnTo>
                          <a:pt x="0" y="56"/>
                        </a:lnTo>
                        <a:lnTo>
                          <a:pt x="8" y="16"/>
                        </a:lnTo>
                        <a:lnTo>
                          <a:pt x="24" y="0"/>
                        </a:lnTo>
                        <a:lnTo>
                          <a:pt x="40" y="16"/>
                        </a:lnTo>
                        <a:lnTo>
                          <a:pt x="48" y="56"/>
                        </a:lnTo>
                        <a:lnTo>
                          <a:pt x="40" y="96"/>
                        </a:lnTo>
                        <a:lnTo>
                          <a:pt x="24" y="11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23" name="Freeform 517"/>
                  <p:cNvSpPr>
                    <a:spLocks/>
                  </p:cNvSpPr>
                  <p:nvPr/>
                </p:nvSpPr>
                <p:spPr bwMode="auto">
                  <a:xfrm>
                    <a:off x="612" y="2304"/>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0 w 112"/>
                      <a:gd name="T15" fmla="*/ 0 h 80"/>
                      <a:gd name="T16" fmla="*/ 0 w 112"/>
                      <a:gd name="T17" fmla="*/ 0 h 80"/>
                      <a:gd name="T18" fmla="*/ 32 w 112"/>
                      <a:gd name="T19" fmla="*/ 8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0" y="0"/>
                        </a:lnTo>
                        <a:lnTo>
                          <a:pt x="32" y="8"/>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24" name="Freeform 518"/>
                  <p:cNvSpPr>
                    <a:spLocks/>
                  </p:cNvSpPr>
                  <p:nvPr/>
                </p:nvSpPr>
                <p:spPr bwMode="auto">
                  <a:xfrm>
                    <a:off x="876" y="2296"/>
                    <a:ext cx="112" cy="80"/>
                  </a:xfrm>
                  <a:custGeom>
                    <a:avLst/>
                    <a:gdLst>
                      <a:gd name="T0" fmla="*/ 8 w 112"/>
                      <a:gd name="T1" fmla="*/ 80 h 80"/>
                      <a:gd name="T2" fmla="*/ 0 w 112"/>
                      <a:gd name="T3" fmla="*/ 72 h 80"/>
                      <a:gd name="T4" fmla="*/ 8 w 112"/>
                      <a:gd name="T5" fmla="*/ 56 h 80"/>
                      <a:gd name="T6" fmla="*/ 24 w 112"/>
                      <a:gd name="T7" fmla="*/ 40 h 80"/>
                      <a:gd name="T8" fmla="*/ 40 w 112"/>
                      <a:gd name="T9" fmla="*/ 24 h 80"/>
                      <a:gd name="T10" fmla="*/ 40 w 112"/>
                      <a:gd name="T11" fmla="*/ 24 h 80"/>
                      <a:gd name="T12" fmla="*/ 80 w 112"/>
                      <a:gd name="T13" fmla="*/ 8 h 80"/>
                      <a:gd name="T14" fmla="*/ 112 w 112"/>
                      <a:gd name="T15" fmla="*/ 0 h 80"/>
                      <a:gd name="T16" fmla="*/ 112 w 112"/>
                      <a:gd name="T17" fmla="*/ 0 h 80"/>
                      <a:gd name="T18" fmla="*/ 112 w 112"/>
                      <a:gd name="T19" fmla="*/ 8 h 80"/>
                      <a:gd name="T20" fmla="*/ 112 w 112"/>
                      <a:gd name="T21" fmla="*/ 24 h 80"/>
                      <a:gd name="T22" fmla="*/ 96 w 112"/>
                      <a:gd name="T23" fmla="*/ 40 h 80"/>
                      <a:gd name="T24" fmla="*/ 80 w 112"/>
                      <a:gd name="T25" fmla="*/ 56 h 80"/>
                      <a:gd name="T26" fmla="*/ 80 w 112"/>
                      <a:gd name="T27" fmla="*/ 56 h 80"/>
                      <a:gd name="T28" fmla="*/ 32 w 112"/>
                      <a:gd name="T29" fmla="*/ 80 h 80"/>
                      <a:gd name="T30" fmla="*/ 8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8" y="80"/>
                        </a:moveTo>
                        <a:lnTo>
                          <a:pt x="0" y="72"/>
                        </a:lnTo>
                        <a:lnTo>
                          <a:pt x="8" y="56"/>
                        </a:lnTo>
                        <a:lnTo>
                          <a:pt x="24" y="40"/>
                        </a:lnTo>
                        <a:lnTo>
                          <a:pt x="40" y="24"/>
                        </a:lnTo>
                        <a:lnTo>
                          <a:pt x="80" y="8"/>
                        </a:lnTo>
                        <a:lnTo>
                          <a:pt x="112" y="0"/>
                        </a:lnTo>
                        <a:lnTo>
                          <a:pt x="112" y="8"/>
                        </a:lnTo>
                        <a:lnTo>
                          <a:pt x="112" y="24"/>
                        </a:lnTo>
                        <a:lnTo>
                          <a:pt x="96" y="40"/>
                        </a:lnTo>
                        <a:lnTo>
                          <a:pt x="80" y="56"/>
                        </a:lnTo>
                        <a:lnTo>
                          <a:pt x="32" y="80"/>
                        </a:lnTo>
                        <a:lnTo>
                          <a:pt x="8"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25" name="Freeform 519"/>
                  <p:cNvSpPr>
                    <a:spLocks/>
                  </p:cNvSpPr>
                  <p:nvPr/>
                </p:nvSpPr>
                <p:spPr bwMode="auto">
                  <a:xfrm>
                    <a:off x="916" y="2352"/>
                    <a:ext cx="136" cy="56"/>
                  </a:xfrm>
                  <a:custGeom>
                    <a:avLst/>
                    <a:gdLst>
                      <a:gd name="T0" fmla="*/ 0 w 136"/>
                      <a:gd name="T1" fmla="*/ 48 h 56"/>
                      <a:gd name="T2" fmla="*/ 0 w 136"/>
                      <a:gd name="T3" fmla="*/ 40 h 56"/>
                      <a:gd name="T4" fmla="*/ 16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8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16" y="32"/>
                        </a:lnTo>
                        <a:lnTo>
                          <a:pt x="32" y="16"/>
                        </a:lnTo>
                        <a:lnTo>
                          <a:pt x="56" y="8"/>
                        </a:lnTo>
                        <a:lnTo>
                          <a:pt x="88" y="0"/>
                        </a:lnTo>
                        <a:lnTo>
                          <a:pt x="112" y="0"/>
                        </a:lnTo>
                        <a:lnTo>
                          <a:pt x="128" y="0"/>
                        </a:lnTo>
                        <a:lnTo>
                          <a:pt x="136" y="8"/>
                        </a:lnTo>
                        <a:lnTo>
                          <a:pt x="136" y="16"/>
                        </a:lnTo>
                        <a:lnTo>
                          <a:pt x="128"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26" name="Freeform 520"/>
                  <p:cNvSpPr>
                    <a:spLocks/>
                  </p:cNvSpPr>
                  <p:nvPr/>
                </p:nvSpPr>
                <p:spPr bwMode="auto">
                  <a:xfrm>
                    <a:off x="564" y="2472"/>
                    <a:ext cx="136" cy="56"/>
                  </a:xfrm>
                  <a:custGeom>
                    <a:avLst/>
                    <a:gdLst>
                      <a:gd name="T0" fmla="*/ 0 w 136"/>
                      <a:gd name="T1" fmla="*/ 48 h 56"/>
                      <a:gd name="T2" fmla="*/ 0 w 136"/>
                      <a:gd name="T3" fmla="*/ 40 h 56"/>
                      <a:gd name="T4" fmla="*/ 8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0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8" y="32"/>
                        </a:lnTo>
                        <a:lnTo>
                          <a:pt x="32" y="16"/>
                        </a:lnTo>
                        <a:lnTo>
                          <a:pt x="56" y="8"/>
                        </a:lnTo>
                        <a:lnTo>
                          <a:pt x="88" y="0"/>
                        </a:lnTo>
                        <a:lnTo>
                          <a:pt x="112" y="0"/>
                        </a:lnTo>
                        <a:lnTo>
                          <a:pt x="128" y="0"/>
                        </a:lnTo>
                        <a:lnTo>
                          <a:pt x="136" y="8"/>
                        </a:lnTo>
                        <a:lnTo>
                          <a:pt x="136" y="16"/>
                        </a:lnTo>
                        <a:lnTo>
                          <a:pt x="120"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27" name="Freeform 521"/>
                  <p:cNvSpPr>
                    <a:spLocks/>
                  </p:cNvSpPr>
                  <p:nvPr/>
                </p:nvSpPr>
                <p:spPr bwMode="auto">
                  <a:xfrm>
                    <a:off x="628" y="2504"/>
                    <a:ext cx="112" cy="72"/>
                  </a:xfrm>
                  <a:custGeom>
                    <a:avLst/>
                    <a:gdLst>
                      <a:gd name="T0" fmla="*/ 8 w 112"/>
                      <a:gd name="T1" fmla="*/ 72 h 72"/>
                      <a:gd name="T2" fmla="*/ 0 w 112"/>
                      <a:gd name="T3" fmla="*/ 64 h 72"/>
                      <a:gd name="T4" fmla="*/ 8 w 112"/>
                      <a:gd name="T5" fmla="*/ 56 h 72"/>
                      <a:gd name="T6" fmla="*/ 16 w 112"/>
                      <a:gd name="T7" fmla="*/ 40 h 72"/>
                      <a:gd name="T8" fmla="*/ 40 w 112"/>
                      <a:gd name="T9" fmla="*/ 24 h 72"/>
                      <a:gd name="T10" fmla="*/ 40 w 112"/>
                      <a:gd name="T11" fmla="*/ 24 h 72"/>
                      <a:gd name="T12" fmla="*/ 80 w 112"/>
                      <a:gd name="T13" fmla="*/ 0 h 72"/>
                      <a:gd name="T14" fmla="*/ 112 w 112"/>
                      <a:gd name="T15" fmla="*/ 0 h 72"/>
                      <a:gd name="T16" fmla="*/ 112 w 112"/>
                      <a:gd name="T17" fmla="*/ 0 h 72"/>
                      <a:gd name="T18" fmla="*/ 112 w 112"/>
                      <a:gd name="T19" fmla="*/ 8 h 72"/>
                      <a:gd name="T20" fmla="*/ 112 w 112"/>
                      <a:gd name="T21" fmla="*/ 16 h 72"/>
                      <a:gd name="T22" fmla="*/ 96 w 112"/>
                      <a:gd name="T23" fmla="*/ 32 h 72"/>
                      <a:gd name="T24" fmla="*/ 80 w 112"/>
                      <a:gd name="T25" fmla="*/ 48 h 72"/>
                      <a:gd name="T26" fmla="*/ 80 w 112"/>
                      <a:gd name="T27" fmla="*/ 48 h 72"/>
                      <a:gd name="T28" fmla="*/ 32 w 112"/>
                      <a:gd name="T29" fmla="*/ 72 h 72"/>
                      <a:gd name="T30" fmla="*/ 8 w 112"/>
                      <a:gd name="T31" fmla="*/ 72 h 7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72"/>
                      <a:gd name="T50" fmla="*/ 112 w 112"/>
                      <a:gd name="T51" fmla="*/ 72 h 7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72">
                        <a:moveTo>
                          <a:pt x="8" y="72"/>
                        </a:moveTo>
                        <a:lnTo>
                          <a:pt x="0" y="64"/>
                        </a:lnTo>
                        <a:lnTo>
                          <a:pt x="8" y="56"/>
                        </a:lnTo>
                        <a:lnTo>
                          <a:pt x="16" y="40"/>
                        </a:lnTo>
                        <a:lnTo>
                          <a:pt x="40" y="24"/>
                        </a:lnTo>
                        <a:lnTo>
                          <a:pt x="80" y="0"/>
                        </a:lnTo>
                        <a:lnTo>
                          <a:pt x="112" y="0"/>
                        </a:lnTo>
                        <a:lnTo>
                          <a:pt x="112" y="8"/>
                        </a:lnTo>
                        <a:lnTo>
                          <a:pt x="112" y="16"/>
                        </a:lnTo>
                        <a:lnTo>
                          <a:pt x="96" y="32"/>
                        </a:lnTo>
                        <a:lnTo>
                          <a:pt x="80" y="48"/>
                        </a:lnTo>
                        <a:lnTo>
                          <a:pt x="32" y="72"/>
                        </a:lnTo>
                        <a:lnTo>
                          <a:pt x="8" y="7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28" name="Freeform 522"/>
                  <p:cNvSpPr>
                    <a:spLocks/>
                  </p:cNvSpPr>
                  <p:nvPr/>
                </p:nvSpPr>
                <p:spPr bwMode="auto">
                  <a:xfrm>
                    <a:off x="932" y="2464"/>
                    <a:ext cx="136" cy="56"/>
                  </a:xfrm>
                  <a:custGeom>
                    <a:avLst/>
                    <a:gdLst>
                      <a:gd name="T0" fmla="*/ 0 w 136"/>
                      <a:gd name="T1" fmla="*/ 8 h 56"/>
                      <a:gd name="T2" fmla="*/ 8 w 136"/>
                      <a:gd name="T3" fmla="*/ 0 h 56"/>
                      <a:gd name="T4" fmla="*/ 32 w 136"/>
                      <a:gd name="T5" fmla="*/ 0 h 56"/>
                      <a:gd name="T6" fmla="*/ 56 w 136"/>
                      <a:gd name="T7" fmla="*/ 0 h 56"/>
                      <a:gd name="T8" fmla="*/ 80 w 136"/>
                      <a:gd name="T9" fmla="*/ 8 h 56"/>
                      <a:gd name="T10" fmla="*/ 80 w 136"/>
                      <a:gd name="T11" fmla="*/ 8 h 56"/>
                      <a:gd name="T12" fmla="*/ 104 w 136"/>
                      <a:gd name="T13" fmla="*/ 16 h 56"/>
                      <a:gd name="T14" fmla="*/ 128 w 136"/>
                      <a:gd name="T15" fmla="*/ 32 h 56"/>
                      <a:gd name="T16" fmla="*/ 136 w 136"/>
                      <a:gd name="T17" fmla="*/ 40 h 56"/>
                      <a:gd name="T18" fmla="*/ 136 w 136"/>
                      <a:gd name="T19" fmla="*/ 48 h 56"/>
                      <a:gd name="T20" fmla="*/ 136 w 136"/>
                      <a:gd name="T21" fmla="*/ 48 h 56"/>
                      <a:gd name="T22" fmla="*/ 128 w 136"/>
                      <a:gd name="T23" fmla="*/ 56 h 56"/>
                      <a:gd name="T24" fmla="*/ 112 w 136"/>
                      <a:gd name="T25" fmla="*/ 56 h 56"/>
                      <a:gd name="T26" fmla="*/ 88 w 136"/>
                      <a:gd name="T27" fmla="*/ 56 h 56"/>
                      <a:gd name="T28" fmla="*/ 64 w 136"/>
                      <a:gd name="T29" fmla="*/ 48 h 56"/>
                      <a:gd name="T30" fmla="*/ 64 w 136"/>
                      <a:gd name="T31" fmla="*/ 48 h 56"/>
                      <a:gd name="T32" fmla="*/ 32 w 136"/>
                      <a:gd name="T33" fmla="*/ 40 h 56"/>
                      <a:gd name="T34" fmla="*/ 16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32" y="0"/>
                        </a:lnTo>
                        <a:lnTo>
                          <a:pt x="56" y="0"/>
                        </a:lnTo>
                        <a:lnTo>
                          <a:pt x="80" y="8"/>
                        </a:lnTo>
                        <a:lnTo>
                          <a:pt x="104" y="16"/>
                        </a:lnTo>
                        <a:lnTo>
                          <a:pt x="128" y="32"/>
                        </a:lnTo>
                        <a:lnTo>
                          <a:pt x="136" y="40"/>
                        </a:lnTo>
                        <a:lnTo>
                          <a:pt x="136" y="48"/>
                        </a:lnTo>
                        <a:lnTo>
                          <a:pt x="128" y="56"/>
                        </a:lnTo>
                        <a:lnTo>
                          <a:pt x="112" y="56"/>
                        </a:lnTo>
                        <a:lnTo>
                          <a:pt x="88" y="56"/>
                        </a:lnTo>
                        <a:lnTo>
                          <a:pt x="64" y="48"/>
                        </a:lnTo>
                        <a:lnTo>
                          <a:pt x="32" y="40"/>
                        </a:lnTo>
                        <a:lnTo>
                          <a:pt x="16"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29" name="Freeform 523"/>
                  <p:cNvSpPr>
                    <a:spLocks/>
                  </p:cNvSpPr>
                  <p:nvPr/>
                </p:nvSpPr>
                <p:spPr bwMode="auto">
                  <a:xfrm>
                    <a:off x="564" y="2360"/>
                    <a:ext cx="136" cy="56"/>
                  </a:xfrm>
                  <a:custGeom>
                    <a:avLst/>
                    <a:gdLst>
                      <a:gd name="T0" fmla="*/ 0 w 136"/>
                      <a:gd name="T1" fmla="*/ 8 h 56"/>
                      <a:gd name="T2" fmla="*/ 8 w 136"/>
                      <a:gd name="T3" fmla="*/ 0 h 56"/>
                      <a:gd name="T4" fmla="*/ 24 w 136"/>
                      <a:gd name="T5" fmla="*/ 0 h 56"/>
                      <a:gd name="T6" fmla="*/ 48 w 136"/>
                      <a:gd name="T7" fmla="*/ 0 h 56"/>
                      <a:gd name="T8" fmla="*/ 80 w 136"/>
                      <a:gd name="T9" fmla="*/ 8 h 56"/>
                      <a:gd name="T10" fmla="*/ 80 w 136"/>
                      <a:gd name="T11" fmla="*/ 8 h 56"/>
                      <a:gd name="T12" fmla="*/ 104 w 136"/>
                      <a:gd name="T13" fmla="*/ 16 h 56"/>
                      <a:gd name="T14" fmla="*/ 120 w 136"/>
                      <a:gd name="T15" fmla="*/ 24 h 56"/>
                      <a:gd name="T16" fmla="*/ 136 w 136"/>
                      <a:gd name="T17" fmla="*/ 40 h 56"/>
                      <a:gd name="T18" fmla="*/ 136 w 136"/>
                      <a:gd name="T19" fmla="*/ 48 h 56"/>
                      <a:gd name="T20" fmla="*/ 136 w 136"/>
                      <a:gd name="T21" fmla="*/ 48 h 56"/>
                      <a:gd name="T22" fmla="*/ 128 w 136"/>
                      <a:gd name="T23" fmla="*/ 48 h 56"/>
                      <a:gd name="T24" fmla="*/ 112 w 136"/>
                      <a:gd name="T25" fmla="*/ 56 h 56"/>
                      <a:gd name="T26" fmla="*/ 88 w 136"/>
                      <a:gd name="T27" fmla="*/ 48 h 56"/>
                      <a:gd name="T28" fmla="*/ 56 w 136"/>
                      <a:gd name="T29" fmla="*/ 40 h 56"/>
                      <a:gd name="T30" fmla="*/ 56 w 136"/>
                      <a:gd name="T31" fmla="*/ 40 h 56"/>
                      <a:gd name="T32" fmla="*/ 32 w 136"/>
                      <a:gd name="T33" fmla="*/ 32 h 56"/>
                      <a:gd name="T34" fmla="*/ 8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24" y="0"/>
                        </a:lnTo>
                        <a:lnTo>
                          <a:pt x="48" y="0"/>
                        </a:lnTo>
                        <a:lnTo>
                          <a:pt x="80" y="8"/>
                        </a:lnTo>
                        <a:lnTo>
                          <a:pt x="104" y="16"/>
                        </a:lnTo>
                        <a:lnTo>
                          <a:pt x="120" y="24"/>
                        </a:lnTo>
                        <a:lnTo>
                          <a:pt x="136" y="40"/>
                        </a:lnTo>
                        <a:lnTo>
                          <a:pt x="136" y="48"/>
                        </a:lnTo>
                        <a:lnTo>
                          <a:pt x="128" y="48"/>
                        </a:lnTo>
                        <a:lnTo>
                          <a:pt x="112" y="56"/>
                        </a:lnTo>
                        <a:lnTo>
                          <a:pt x="88" y="48"/>
                        </a:lnTo>
                        <a:lnTo>
                          <a:pt x="56" y="40"/>
                        </a:lnTo>
                        <a:lnTo>
                          <a:pt x="32" y="32"/>
                        </a:lnTo>
                        <a:lnTo>
                          <a:pt x="8"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30" name="Freeform 524"/>
                  <p:cNvSpPr>
                    <a:spLocks/>
                  </p:cNvSpPr>
                  <p:nvPr/>
                </p:nvSpPr>
                <p:spPr bwMode="auto">
                  <a:xfrm>
                    <a:off x="692" y="2256"/>
                    <a:ext cx="72" cy="104"/>
                  </a:xfrm>
                  <a:custGeom>
                    <a:avLst/>
                    <a:gdLst>
                      <a:gd name="T0" fmla="*/ 8 w 72"/>
                      <a:gd name="T1" fmla="*/ 0 h 104"/>
                      <a:gd name="T2" fmla="*/ 32 w 72"/>
                      <a:gd name="T3" fmla="*/ 8 h 104"/>
                      <a:gd name="T4" fmla="*/ 64 w 72"/>
                      <a:gd name="T5" fmla="*/ 48 h 104"/>
                      <a:gd name="T6" fmla="*/ 64 w 72"/>
                      <a:gd name="T7" fmla="*/ 48 h 104"/>
                      <a:gd name="T8" fmla="*/ 72 w 72"/>
                      <a:gd name="T9" fmla="*/ 80 h 104"/>
                      <a:gd name="T10" fmla="*/ 64 w 72"/>
                      <a:gd name="T11" fmla="*/ 104 h 104"/>
                      <a:gd name="T12" fmla="*/ 64 w 72"/>
                      <a:gd name="T13" fmla="*/ 104 h 104"/>
                      <a:gd name="T14" fmla="*/ 40 w 72"/>
                      <a:gd name="T15" fmla="*/ 96 h 104"/>
                      <a:gd name="T16" fmla="*/ 16 w 72"/>
                      <a:gd name="T17" fmla="*/ 56 h 104"/>
                      <a:gd name="T18" fmla="*/ 16 w 72"/>
                      <a:gd name="T19" fmla="*/ 56 h 104"/>
                      <a:gd name="T20" fmla="*/ 0 w 72"/>
                      <a:gd name="T21" fmla="*/ 24 h 104"/>
                      <a:gd name="T22" fmla="*/ 8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8" y="0"/>
                        </a:moveTo>
                        <a:lnTo>
                          <a:pt x="32" y="8"/>
                        </a:lnTo>
                        <a:lnTo>
                          <a:pt x="64" y="48"/>
                        </a:lnTo>
                        <a:lnTo>
                          <a:pt x="72" y="80"/>
                        </a:lnTo>
                        <a:lnTo>
                          <a:pt x="64" y="104"/>
                        </a:lnTo>
                        <a:lnTo>
                          <a:pt x="40" y="96"/>
                        </a:lnTo>
                        <a:lnTo>
                          <a:pt x="16" y="56"/>
                        </a:lnTo>
                        <a:lnTo>
                          <a:pt x="0" y="24"/>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31" name="Freeform 525"/>
                  <p:cNvSpPr>
                    <a:spLocks/>
                  </p:cNvSpPr>
                  <p:nvPr/>
                </p:nvSpPr>
                <p:spPr bwMode="auto">
                  <a:xfrm>
                    <a:off x="852" y="2520"/>
                    <a:ext cx="72" cy="96"/>
                  </a:xfrm>
                  <a:custGeom>
                    <a:avLst/>
                    <a:gdLst>
                      <a:gd name="T0" fmla="*/ 8 w 72"/>
                      <a:gd name="T1" fmla="*/ 0 h 96"/>
                      <a:gd name="T2" fmla="*/ 32 w 72"/>
                      <a:gd name="T3" fmla="*/ 8 h 96"/>
                      <a:gd name="T4" fmla="*/ 56 w 72"/>
                      <a:gd name="T5" fmla="*/ 40 h 96"/>
                      <a:gd name="T6" fmla="*/ 56 w 72"/>
                      <a:gd name="T7" fmla="*/ 40 h 96"/>
                      <a:gd name="T8" fmla="*/ 72 w 72"/>
                      <a:gd name="T9" fmla="*/ 80 h 96"/>
                      <a:gd name="T10" fmla="*/ 64 w 72"/>
                      <a:gd name="T11" fmla="*/ 96 h 96"/>
                      <a:gd name="T12" fmla="*/ 64 w 72"/>
                      <a:gd name="T13" fmla="*/ 96 h 96"/>
                      <a:gd name="T14" fmla="*/ 40 w 72"/>
                      <a:gd name="T15" fmla="*/ 88 h 96"/>
                      <a:gd name="T16" fmla="*/ 8 w 72"/>
                      <a:gd name="T17" fmla="*/ 56 h 96"/>
                      <a:gd name="T18" fmla="*/ 8 w 72"/>
                      <a:gd name="T19" fmla="*/ 56 h 96"/>
                      <a:gd name="T20" fmla="*/ 0 w 72"/>
                      <a:gd name="T21" fmla="*/ 16 h 96"/>
                      <a:gd name="T22" fmla="*/ 8 w 72"/>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96"/>
                      <a:gd name="T38" fmla="*/ 72 w 72"/>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96">
                        <a:moveTo>
                          <a:pt x="8" y="0"/>
                        </a:moveTo>
                        <a:lnTo>
                          <a:pt x="32" y="8"/>
                        </a:lnTo>
                        <a:lnTo>
                          <a:pt x="56" y="40"/>
                        </a:lnTo>
                        <a:lnTo>
                          <a:pt x="72" y="80"/>
                        </a:lnTo>
                        <a:lnTo>
                          <a:pt x="64" y="96"/>
                        </a:lnTo>
                        <a:lnTo>
                          <a:pt x="40" y="88"/>
                        </a:lnTo>
                        <a:lnTo>
                          <a:pt x="8" y="56"/>
                        </a:lnTo>
                        <a:lnTo>
                          <a:pt x="0" y="16"/>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32" name="Freeform 526"/>
                  <p:cNvSpPr>
                    <a:spLocks/>
                  </p:cNvSpPr>
                  <p:nvPr/>
                </p:nvSpPr>
                <p:spPr bwMode="auto">
                  <a:xfrm>
                    <a:off x="844" y="2256"/>
                    <a:ext cx="72" cy="104"/>
                  </a:xfrm>
                  <a:custGeom>
                    <a:avLst/>
                    <a:gdLst>
                      <a:gd name="T0" fmla="*/ 64 w 72"/>
                      <a:gd name="T1" fmla="*/ 0 h 104"/>
                      <a:gd name="T2" fmla="*/ 72 w 72"/>
                      <a:gd name="T3" fmla="*/ 24 h 104"/>
                      <a:gd name="T4" fmla="*/ 56 w 72"/>
                      <a:gd name="T5" fmla="*/ 56 h 104"/>
                      <a:gd name="T6" fmla="*/ 56 w 72"/>
                      <a:gd name="T7" fmla="*/ 56 h 104"/>
                      <a:gd name="T8" fmla="*/ 32 w 72"/>
                      <a:gd name="T9" fmla="*/ 88 h 104"/>
                      <a:gd name="T10" fmla="*/ 8 w 72"/>
                      <a:gd name="T11" fmla="*/ 104 h 104"/>
                      <a:gd name="T12" fmla="*/ 8 w 72"/>
                      <a:gd name="T13" fmla="*/ 104 h 104"/>
                      <a:gd name="T14" fmla="*/ 0 w 72"/>
                      <a:gd name="T15" fmla="*/ 80 h 104"/>
                      <a:gd name="T16" fmla="*/ 8 w 72"/>
                      <a:gd name="T17" fmla="*/ 40 h 104"/>
                      <a:gd name="T18" fmla="*/ 8 w 72"/>
                      <a:gd name="T19" fmla="*/ 40 h 104"/>
                      <a:gd name="T20" fmla="*/ 40 w 72"/>
                      <a:gd name="T21" fmla="*/ 8 h 104"/>
                      <a:gd name="T22" fmla="*/ 64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64" y="0"/>
                        </a:moveTo>
                        <a:lnTo>
                          <a:pt x="72" y="24"/>
                        </a:lnTo>
                        <a:lnTo>
                          <a:pt x="56" y="56"/>
                        </a:lnTo>
                        <a:lnTo>
                          <a:pt x="32" y="88"/>
                        </a:lnTo>
                        <a:lnTo>
                          <a:pt x="8" y="104"/>
                        </a:lnTo>
                        <a:lnTo>
                          <a:pt x="0" y="80"/>
                        </a:lnTo>
                        <a:lnTo>
                          <a:pt x="8"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33" name="Freeform 527"/>
                  <p:cNvSpPr>
                    <a:spLocks/>
                  </p:cNvSpPr>
                  <p:nvPr/>
                </p:nvSpPr>
                <p:spPr bwMode="auto">
                  <a:xfrm>
                    <a:off x="700" y="2520"/>
                    <a:ext cx="80" cy="96"/>
                  </a:xfrm>
                  <a:custGeom>
                    <a:avLst/>
                    <a:gdLst>
                      <a:gd name="T0" fmla="*/ 64 w 80"/>
                      <a:gd name="T1" fmla="*/ 0 h 96"/>
                      <a:gd name="T2" fmla="*/ 80 w 80"/>
                      <a:gd name="T3" fmla="*/ 16 h 96"/>
                      <a:gd name="T4" fmla="*/ 64 w 80"/>
                      <a:gd name="T5" fmla="*/ 56 h 96"/>
                      <a:gd name="T6" fmla="*/ 64 w 80"/>
                      <a:gd name="T7" fmla="*/ 56 h 96"/>
                      <a:gd name="T8" fmla="*/ 40 w 80"/>
                      <a:gd name="T9" fmla="*/ 88 h 96"/>
                      <a:gd name="T10" fmla="*/ 8 w 80"/>
                      <a:gd name="T11" fmla="*/ 96 h 96"/>
                      <a:gd name="T12" fmla="*/ 8 w 80"/>
                      <a:gd name="T13" fmla="*/ 96 h 96"/>
                      <a:gd name="T14" fmla="*/ 0 w 80"/>
                      <a:gd name="T15" fmla="*/ 80 h 96"/>
                      <a:gd name="T16" fmla="*/ 16 w 80"/>
                      <a:gd name="T17" fmla="*/ 40 h 96"/>
                      <a:gd name="T18" fmla="*/ 16 w 80"/>
                      <a:gd name="T19" fmla="*/ 40 h 96"/>
                      <a:gd name="T20" fmla="*/ 40 w 80"/>
                      <a:gd name="T21" fmla="*/ 8 h 96"/>
                      <a:gd name="T22" fmla="*/ 64 w 80"/>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0"/>
                      <a:gd name="T37" fmla="*/ 0 h 96"/>
                      <a:gd name="T38" fmla="*/ 80 w 80"/>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0" h="96">
                        <a:moveTo>
                          <a:pt x="64" y="0"/>
                        </a:moveTo>
                        <a:lnTo>
                          <a:pt x="80" y="16"/>
                        </a:lnTo>
                        <a:lnTo>
                          <a:pt x="64" y="56"/>
                        </a:lnTo>
                        <a:lnTo>
                          <a:pt x="40" y="88"/>
                        </a:lnTo>
                        <a:lnTo>
                          <a:pt x="8" y="96"/>
                        </a:lnTo>
                        <a:lnTo>
                          <a:pt x="0" y="80"/>
                        </a:lnTo>
                        <a:lnTo>
                          <a:pt x="16"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6999" name="Freeform 528"/>
                <p:cNvSpPr>
                  <a:spLocks/>
                </p:cNvSpPr>
                <p:nvPr/>
              </p:nvSpPr>
              <p:spPr bwMode="auto">
                <a:xfrm>
                  <a:off x="572" y="1295"/>
                  <a:ext cx="472" cy="334"/>
                </a:xfrm>
                <a:custGeom>
                  <a:avLst/>
                  <a:gdLst>
                    <a:gd name="T0" fmla="*/ 1 w 672"/>
                    <a:gd name="T1" fmla="*/ 2 h 424"/>
                    <a:gd name="T2" fmla="*/ 1 w 672"/>
                    <a:gd name="T3" fmla="*/ 2 h 424"/>
                    <a:gd name="T4" fmla="*/ 1 w 672"/>
                    <a:gd name="T5" fmla="*/ 2 h 424"/>
                    <a:gd name="T6" fmla="*/ 1 w 672"/>
                    <a:gd name="T7" fmla="*/ 2 h 424"/>
                    <a:gd name="T8" fmla="*/ 1 w 672"/>
                    <a:gd name="T9" fmla="*/ 2 h 424"/>
                    <a:gd name="T10" fmla="*/ 1 w 672"/>
                    <a:gd name="T11" fmla="*/ 2 h 424"/>
                    <a:gd name="T12" fmla="*/ 1 w 672"/>
                    <a:gd name="T13" fmla="*/ 2 h 424"/>
                    <a:gd name="T14" fmla="*/ 1 w 672"/>
                    <a:gd name="T15" fmla="*/ 2 h 424"/>
                    <a:gd name="T16" fmla="*/ 1 w 672"/>
                    <a:gd name="T17" fmla="*/ 2 h 424"/>
                    <a:gd name="T18" fmla="*/ 1 w 672"/>
                    <a:gd name="T19" fmla="*/ 2 h 424"/>
                    <a:gd name="T20" fmla="*/ 1 w 672"/>
                    <a:gd name="T21" fmla="*/ 2 h 424"/>
                    <a:gd name="T22" fmla="*/ 1 w 672"/>
                    <a:gd name="T23" fmla="*/ 2 h 424"/>
                    <a:gd name="T24" fmla="*/ 1 w 672"/>
                    <a:gd name="T25" fmla="*/ 2 h 424"/>
                    <a:gd name="T26" fmla="*/ 0 w 672"/>
                    <a:gd name="T27" fmla="*/ 2 h 424"/>
                    <a:gd name="T28" fmla="*/ 0 w 672"/>
                    <a:gd name="T29" fmla="*/ 2 h 424"/>
                    <a:gd name="T30" fmla="*/ 1 w 672"/>
                    <a:gd name="T31" fmla="*/ 2 h 424"/>
                    <a:gd name="T32" fmla="*/ 1 w 672"/>
                    <a:gd name="T33" fmla="*/ 2 h 424"/>
                    <a:gd name="T34" fmla="*/ 1 w 672"/>
                    <a:gd name="T35" fmla="*/ 2 h 424"/>
                    <a:gd name="T36" fmla="*/ 1 w 672"/>
                    <a:gd name="T37" fmla="*/ 2 h 424"/>
                    <a:gd name="T38" fmla="*/ 1 w 672"/>
                    <a:gd name="T39" fmla="*/ 2 h 424"/>
                    <a:gd name="T40" fmla="*/ 1 w 672"/>
                    <a:gd name="T41" fmla="*/ 0 h 424"/>
                    <a:gd name="T42" fmla="*/ 1 w 672"/>
                    <a:gd name="T43" fmla="*/ 0 h 424"/>
                    <a:gd name="T44" fmla="*/ 1 w 672"/>
                    <a:gd name="T45" fmla="*/ 2 h 424"/>
                    <a:gd name="T46" fmla="*/ 1 w 672"/>
                    <a:gd name="T47" fmla="*/ 2 h 424"/>
                    <a:gd name="T48" fmla="*/ 1 w 672"/>
                    <a:gd name="T49" fmla="*/ 2 h 424"/>
                    <a:gd name="T50" fmla="*/ 1 w 672"/>
                    <a:gd name="T51" fmla="*/ 2 h 424"/>
                    <a:gd name="T52" fmla="*/ 1 w 672"/>
                    <a:gd name="T53" fmla="*/ 2 h 424"/>
                    <a:gd name="T54" fmla="*/ 1 w 672"/>
                    <a:gd name="T55" fmla="*/ 2 h 42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2"/>
                    <a:gd name="T85" fmla="*/ 0 h 424"/>
                    <a:gd name="T86" fmla="*/ 672 w 672"/>
                    <a:gd name="T87" fmla="*/ 424 h 42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2" h="424">
                      <a:moveTo>
                        <a:pt x="672" y="216"/>
                      </a:moveTo>
                      <a:lnTo>
                        <a:pt x="664" y="256"/>
                      </a:lnTo>
                      <a:lnTo>
                        <a:pt x="648" y="296"/>
                      </a:lnTo>
                      <a:lnTo>
                        <a:pt x="616" y="328"/>
                      </a:lnTo>
                      <a:lnTo>
                        <a:pt x="576" y="360"/>
                      </a:lnTo>
                      <a:lnTo>
                        <a:pt x="464" y="408"/>
                      </a:lnTo>
                      <a:lnTo>
                        <a:pt x="336" y="424"/>
                      </a:lnTo>
                      <a:lnTo>
                        <a:pt x="208" y="408"/>
                      </a:lnTo>
                      <a:lnTo>
                        <a:pt x="96" y="360"/>
                      </a:lnTo>
                      <a:lnTo>
                        <a:pt x="56" y="328"/>
                      </a:lnTo>
                      <a:lnTo>
                        <a:pt x="24" y="296"/>
                      </a:lnTo>
                      <a:lnTo>
                        <a:pt x="8" y="256"/>
                      </a:lnTo>
                      <a:lnTo>
                        <a:pt x="0" y="216"/>
                      </a:lnTo>
                      <a:lnTo>
                        <a:pt x="8" y="168"/>
                      </a:lnTo>
                      <a:lnTo>
                        <a:pt x="24" y="128"/>
                      </a:lnTo>
                      <a:lnTo>
                        <a:pt x="56" y="96"/>
                      </a:lnTo>
                      <a:lnTo>
                        <a:pt x="96" y="64"/>
                      </a:lnTo>
                      <a:lnTo>
                        <a:pt x="208" y="16"/>
                      </a:lnTo>
                      <a:lnTo>
                        <a:pt x="336" y="0"/>
                      </a:lnTo>
                      <a:lnTo>
                        <a:pt x="464" y="16"/>
                      </a:lnTo>
                      <a:lnTo>
                        <a:pt x="576" y="64"/>
                      </a:lnTo>
                      <a:lnTo>
                        <a:pt x="616" y="96"/>
                      </a:lnTo>
                      <a:lnTo>
                        <a:pt x="648" y="128"/>
                      </a:lnTo>
                      <a:lnTo>
                        <a:pt x="664" y="168"/>
                      </a:lnTo>
                      <a:lnTo>
                        <a:pt x="672" y="216"/>
                      </a:lnTo>
                      <a:close/>
                    </a:path>
                  </a:pathLst>
                </a:custGeom>
                <a:gradFill rotWithShape="0">
                  <a:gsLst>
                    <a:gs pos="0">
                      <a:srgbClr val="B3B3B3"/>
                    </a:gs>
                    <a:gs pos="100000">
                      <a:srgbClr val="808080"/>
                    </a:gs>
                  </a:gsLst>
                  <a:path path="rect">
                    <a:fillToRect l="50000" t="50000" r="50000" b="50000"/>
                  </a:path>
                </a:gradFill>
                <a:ln w="3175">
                  <a:solidFill>
                    <a:srgbClr val="808080"/>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7169" name="Group 529"/>
                <p:cNvGrpSpPr>
                  <a:grpSpLocks/>
                </p:cNvGrpSpPr>
                <p:nvPr/>
              </p:nvGrpSpPr>
              <p:grpSpPr bwMode="auto">
                <a:xfrm>
                  <a:off x="632" y="1338"/>
                  <a:ext cx="352" cy="248"/>
                  <a:chOff x="636" y="2320"/>
                  <a:chExt cx="352" cy="248"/>
                </a:xfrm>
              </p:grpSpPr>
              <p:sp>
                <p:nvSpPr>
                  <p:cNvPr id="37001" name="Freeform 530"/>
                  <p:cNvSpPr>
                    <a:spLocks/>
                  </p:cNvSpPr>
                  <p:nvPr/>
                </p:nvSpPr>
                <p:spPr bwMode="auto">
                  <a:xfrm>
                    <a:off x="788" y="2424"/>
                    <a:ext cx="32" cy="16"/>
                  </a:xfrm>
                  <a:custGeom>
                    <a:avLst/>
                    <a:gdLst>
                      <a:gd name="T0" fmla="*/ 32 w 32"/>
                      <a:gd name="T1" fmla="*/ 8 h 16"/>
                      <a:gd name="T2" fmla="*/ 32 w 32"/>
                      <a:gd name="T3" fmla="*/ 16 h 16"/>
                      <a:gd name="T4" fmla="*/ 16 w 32"/>
                      <a:gd name="T5" fmla="*/ 16 h 16"/>
                      <a:gd name="T6" fmla="*/ 16 w 32"/>
                      <a:gd name="T7" fmla="*/ 16 h 16"/>
                      <a:gd name="T8" fmla="*/ 8 w 32"/>
                      <a:gd name="T9" fmla="*/ 16 h 16"/>
                      <a:gd name="T10" fmla="*/ 0 w 32"/>
                      <a:gd name="T11" fmla="*/ 8 h 16"/>
                      <a:gd name="T12" fmla="*/ 0 w 32"/>
                      <a:gd name="T13" fmla="*/ 8 h 16"/>
                      <a:gd name="T14" fmla="*/ 8 w 32"/>
                      <a:gd name="T15" fmla="*/ 0 h 16"/>
                      <a:gd name="T16" fmla="*/ 16 w 32"/>
                      <a:gd name="T17" fmla="*/ 0 h 16"/>
                      <a:gd name="T18" fmla="*/ 16 w 32"/>
                      <a:gd name="T19" fmla="*/ 0 h 16"/>
                      <a:gd name="T20" fmla="*/ 32 w 32"/>
                      <a:gd name="T21" fmla="*/ 0 h 16"/>
                      <a:gd name="T22" fmla="*/ 32 w 32"/>
                      <a:gd name="T23" fmla="*/ 8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16"/>
                      <a:gd name="T38" fmla="*/ 32 w 32"/>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16">
                        <a:moveTo>
                          <a:pt x="32" y="8"/>
                        </a:moveTo>
                        <a:lnTo>
                          <a:pt x="32" y="16"/>
                        </a:lnTo>
                        <a:lnTo>
                          <a:pt x="16" y="16"/>
                        </a:lnTo>
                        <a:lnTo>
                          <a:pt x="8" y="16"/>
                        </a:lnTo>
                        <a:lnTo>
                          <a:pt x="0" y="8"/>
                        </a:lnTo>
                        <a:lnTo>
                          <a:pt x="8" y="0"/>
                        </a:lnTo>
                        <a:lnTo>
                          <a:pt x="16" y="0"/>
                        </a:lnTo>
                        <a:lnTo>
                          <a:pt x="32" y="0"/>
                        </a:lnTo>
                        <a:lnTo>
                          <a:pt x="32"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02" name="Freeform 531"/>
                  <p:cNvSpPr>
                    <a:spLocks/>
                  </p:cNvSpPr>
                  <p:nvPr/>
                </p:nvSpPr>
                <p:spPr bwMode="auto">
                  <a:xfrm>
                    <a:off x="924" y="2416"/>
                    <a:ext cx="64" cy="24"/>
                  </a:xfrm>
                  <a:custGeom>
                    <a:avLst/>
                    <a:gdLst>
                      <a:gd name="T0" fmla="*/ 64 w 64"/>
                      <a:gd name="T1" fmla="*/ 16 h 24"/>
                      <a:gd name="T2" fmla="*/ 56 w 64"/>
                      <a:gd name="T3" fmla="*/ 24 h 24"/>
                      <a:gd name="T4" fmla="*/ 32 w 64"/>
                      <a:gd name="T5" fmla="*/ 24 h 24"/>
                      <a:gd name="T6" fmla="*/ 32 w 64"/>
                      <a:gd name="T7" fmla="*/ 24 h 24"/>
                      <a:gd name="T8" fmla="*/ 16 w 64"/>
                      <a:gd name="T9" fmla="*/ 24 h 24"/>
                      <a:gd name="T10" fmla="*/ 0 w 64"/>
                      <a:gd name="T11" fmla="*/ 16 h 24"/>
                      <a:gd name="T12" fmla="*/ 0 w 64"/>
                      <a:gd name="T13" fmla="*/ 16 h 24"/>
                      <a:gd name="T14" fmla="*/ 16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16" y="24"/>
                        </a:lnTo>
                        <a:lnTo>
                          <a:pt x="0" y="16"/>
                        </a:lnTo>
                        <a:lnTo>
                          <a:pt x="16"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03" name="Freeform 532"/>
                  <p:cNvSpPr>
                    <a:spLocks/>
                  </p:cNvSpPr>
                  <p:nvPr/>
                </p:nvSpPr>
                <p:spPr bwMode="auto">
                  <a:xfrm>
                    <a:off x="908" y="2512"/>
                    <a:ext cx="40" cy="32"/>
                  </a:xfrm>
                  <a:custGeom>
                    <a:avLst/>
                    <a:gdLst>
                      <a:gd name="T0" fmla="*/ 40 w 40"/>
                      <a:gd name="T1" fmla="*/ 32 h 32"/>
                      <a:gd name="T2" fmla="*/ 24 w 40"/>
                      <a:gd name="T3" fmla="*/ 32 h 32"/>
                      <a:gd name="T4" fmla="*/ 8 w 40"/>
                      <a:gd name="T5" fmla="*/ 24 h 32"/>
                      <a:gd name="T6" fmla="*/ 8 w 40"/>
                      <a:gd name="T7" fmla="*/ 24 h 32"/>
                      <a:gd name="T8" fmla="*/ 0 w 40"/>
                      <a:gd name="T9" fmla="*/ 8 h 32"/>
                      <a:gd name="T10" fmla="*/ 0 w 40"/>
                      <a:gd name="T11" fmla="*/ 0 h 32"/>
                      <a:gd name="T12" fmla="*/ 0 w 40"/>
                      <a:gd name="T13" fmla="*/ 0 h 32"/>
                      <a:gd name="T14" fmla="*/ 16 w 40"/>
                      <a:gd name="T15" fmla="*/ 0 h 32"/>
                      <a:gd name="T16" fmla="*/ 32 w 40"/>
                      <a:gd name="T17" fmla="*/ 8 h 32"/>
                      <a:gd name="T18" fmla="*/ 32 w 40"/>
                      <a:gd name="T19" fmla="*/ 8 h 32"/>
                      <a:gd name="T20" fmla="*/ 40 w 40"/>
                      <a:gd name="T21" fmla="*/ 24 h 32"/>
                      <a:gd name="T22" fmla="*/ 40 w 40"/>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32"/>
                      <a:gd name="T38" fmla="*/ 40 w 40"/>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32">
                        <a:moveTo>
                          <a:pt x="40" y="32"/>
                        </a:moveTo>
                        <a:lnTo>
                          <a:pt x="24" y="32"/>
                        </a:lnTo>
                        <a:lnTo>
                          <a:pt x="8" y="24"/>
                        </a:lnTo>
                        <a:lnTo>
                          <a:pt x="0" y="8"/>
                        </a:lnTo>
                        <a:lnTo>
                          <a:pt x="0" y="0"/>
                        </a:lnTo>
                        <a:lnTo>
                          <a:pt x="16" y="0"/>
                        </a:lnTo>
                        <a:lnTo>
                          <a:pt x="32" y="8"/>
                        </a:lnTo>
                        <a:lnTo>
                          <a:pt x="40" y="24"/>
                        </a:lnTo>
                        <a:lnTo>
                          <a:pt x="4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04" name="Freeform 533"/>
                  <p:cNvSpPr>
                    <a:spLocks/>
                  </p:cNvSpPr>
                  <p:nvPr/>
                </p:nvSpPr>
                <p:spPr bwMode="auto">
                  <a:xfrm>
                    <a:off x="780" y="2328"/>
                    <a:ext cx="32" cy="48"/>
                  </a:xfrm>
                  <a:custGeom>
                    <a:avLst/>
                    <a:gdLst>
                      <a:gd name="T0" fmla="*/ 16 w 32"/>
                      <a:gd name="T1" fmla="*/ 48 h 48"/>
                      <a:gd name="T2" fmla="*/ 8 w 32"/>
                      <a:gd name="T3" fmla="*/ 48 h 48"/>
                      <a:gd name="T4" fmla="*/ 0 w 32"/>
                      <a:gd name="T5" fmla="*/ 24 h 48"/>
                      <a:gd name="T6" fmla="*/ 0 w 32"/>
                      <a:gd name="T7" fmla="*/ 24 h 48"/>
                      <a:gd name="T8" fmla="*/ 8 w 32"/>
                      <a:gd name="T9" fmla="*/ 8 h 48"/>
                      <a:gd name="T10" fmla="*/ 16 w 32"/>
                      <a:gd name="T11" fmla="*/ 0 h 48"/>
                      <a:gd name="T12" fmla="*/ 16 w 32"/>
                      <a:gd name="T13" fmla="*/ 0 h 48"/>
                      <a:gd name="T14" fmla="*/ 24 w 32"/>
                      <a:gd name="T15" fmla="*/ 8 h 48"/>
                      <a:gd name="T16" fmla="*/ 32 w 32"/>
                      <a:gd name="T17" fmla="*/ 24 h 48"/>
                      <a:gd name="T18" fmla="*/ 32 w 32"/>
                      <a:gd name="T19" fmla="*/ 24 h 48"/>
                      <a:gd name="T20" fmla="*/ 24 w 32"/>
                      <a:gd name="T21" fmla="*/ 48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8"/>
                        </a:lnTo>
                        <a:lnTo>
                          <a:pt x="0" y="24"/>
                        </a:lnTo>
                        <a:lnTo>
                          <a:pt x="8" y="8"/>
                        </a:lnTo>
                        <a:lnTo>
                          <a:pt x="16" y="0"/>
                        </a:lnTo>
                        <a:lnTo>
                          <a:pt x="24" y="8"/>
                        </a:lnTo>
                        <a:lnTo>
                          <a:pt x="32" y="24"/>
                        </a:lnTo>
                        <a:lnTo>
                          <a:pt x="24" y="48"/>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05" name="Freeform 534"/>
                  <p:cNvSpPr>
                    <a:spLocks/>
                  </p:cNvSpPr>
                  <p:nvPr/>
                </p:nvSpPr>
                <p:spPr bwMode="auto">
                  <a:xfrm>
                    <a:off x="676" y="2432"/>
                    <a:ext cx="64" cy="24"/>
                  </a:xfrm>
                  <a:custGeom>
                    <a:avLst/>
                    <a:gdLst>
                      <a:gd name="T0" fmla="*/ 64 w 64"/>
                      <a:gd name="T1" fmla="*/ 16 h 24"/>
                      <a:gd name="T2" fmla="*/ 56 w 64"/>
                      <a:gd name="T3" fmla="*/ 24 h 24"/>
                      <a:gd name="T4" fmla="*/ 32 w 64"/>
                      <a:gd name="T5" fmla="*/ 24 h 24"/>
                      <a:gd name="T6" fmla="*/ 32 w 64"/>
                      <a:gd name="T7" fmla="*/ 24 h 24"/>
                      <a:gd name="T8" fmla="*/ 8 w 64"/>
                      <a:gd name="T9" fmla="*/ 24 h 24"/>
                      <a:gd name="T10" fmla="*/ 0 w 64"/>
                      <a:gd name="T11" fmla="*/ 16 h 24"/>
                      <a:gd name="T12" fmla="*/ 0 w 64"/>
                      <a:gd name="T13" fmla="*/ 16 h 24"/>
                      <a:gd name="T14" fmla="*/ 8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8" y="24"/>
                        </a:lnTo>
                        <a:lnTo>
                          <a:pt x="0" y="16"/>
                        </a:lnTo>
                        <a:lnTo>
                          <a:pt x="8"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06" name="Freeform 535"/>
                  <p:cNvSpPr>
                    <a:spLocks/>
                  </p:cNvSpPr>
                  <p:nvPr/>
                </p:nvSpPr>
                <p:spPr bwMode="auto">
                  <a:xfrm>
                    <a:off x="788" y="2520"/>
                    <a:ext cx="32" cy="48"/>
                  </a:xfrm>
                  <a:custGeom>
                    <a:avLst/>
                    <a:gdLst>
                      <a:gd name="T0" fmla="*/ 16 w 32"/>
                      <a:gd name="T1" fmla="*/ 48 h 48"/>
                      <a:gd name="T2" fmla="*/ 8 w 32"/>
                      <a:gd name="T3" fmla="*/ 40 h 48"/>
                      <a:gd name="T4" fmla="*/ 0 w 32"/>
                      <a:gd name="T5" fmla="*/ 24 h 48"/>
                      <a:gd name="T6" fmla="*/ 0 w 32"/>
                      <a:gd name="T7" fmla="*/ 24 h 48"/>
                      <a:gd name="T8" fmla="*/ 8 w 32"/>
                      <a:gd name="T9" fmla="*/ 8 h 48"/>
                      <a:gd name="T10" fmla="*/ 16 w 32"/>
                      <a:gd name="T11" fmla="*/ 0 h 48"/>
                      <a:gd name="T12" fmla="*/ 16 w 32"/>
                      <a:gd name="T13" fmla="*/ 0 h 48"/>
                      <a:gd name="T14" fmla="*/ 32 w 32"/>
                      <a:gd name="T15" fmla="*/ 8 h 48"/>
                      <a:gd name="T16" fmla="*/ 32 w 32"/>
                      <a:gd name="T17" fmla="*/ 24 h 48"/>
                      <a:gd name="T18" fmla="*/ 32 w 32"/>
                      <a:gd name="T19" fmla="*/ 24 h 48"/>
                      <a:gd name="T20" fmla="*/ 32 w 32"/>
                      <a:gd name="T21" fmla="*/ 40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0"/>
                        </a:lnTo>
                        <a:lnTo>
                          <a:pt x="0" y="24"/>
                        </a:lnTo>
                        <a:lnTo>
                          <a:pt x="8" y="8"/>
                        </a:lnTo>
                        <a:lnTo>
                          <a:pt x="16" y="0"/>
                        </a:lnTo>
                        <a:lnTo>
                          <a:pt x="32" y="8"/>
                        </a:lnTo>
                        <a:lnTo>
                          <a:pt x="32" y="24"/>
                        </a:lnTo>
                        <a:lnTo>
                          <a:pt x="32" y="40"/>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07" name="Freeform 536"/>
                  <p:cNvSpPr>
                    <a:spLocks/>
                  </p:cNvSpPr>
                  <p:nvPr/>
                </p:nvSpPr>
                <p:spPr bwMode="auto">
                  <a:xfrm>
                    <a:off x="660" y="2352"/>
                    <a:ext cx="48" cy="40"/>
                  </a:xfrm>
                  <a:custGeom>
                    <a:avLst/>
                    <a:gdLst>
                      <a:gd name="T0" fmla="*/ 48 w 48"/>
                      <a:gd name="T1" fmla="*/ 32 h 40"/>
                      <a:gd name="T2" fmla="*/ 32 w 48"/>
                      <a:gd name="T3" fmla="*/ 40 h 40"/>
                      <a:gd name="T4" fmla="*/ 16 w 48"/>
                      <a:gd name="T5" fmla="*/ 24 h 40"/>
                      <a:gd name="T6" fmla="*/ 16 w 48"/>
                      <a:gd name="T7" fmla="*/ 24 h 40"/>
                      <a:gd name="T8" fmla="*/ 0 w 48"/>
                      <a:gd name="T9" fmla="*/ 16 h 40"/>
                      <a:gd name="T10" fmla="*/ 0 w 48"/>
                      <a:gd name="T11" fmla="*/ 0 h 40"/>
                      <a:gd name="T12" fmla="*/ 0 w 48"/>
                      <a:gd name="T13" fmla="*/ 0 h 40"/>
                      <a:gd name="T14" fmla="*/ 16 w 48"/>
                      <a:gd name="T15" fmla="*/ 0 h 40"/>
                      <a:gd name="T16" fmla="*/ 32 w 48"/>
                      <a:gd name="T17" fmla="*/ 8 h 40"/>
                      <a:gd name="T18" fmla="*/ 32 w 48"/>
                      <a:gd name="T19" fmla="*/ 8 h 40"/>
                      <a:gd name="T20" fmla="*/ 48 w 48"/>
                      <a:gd name="T21" fmla="*/ 24 h 40"/>
                      <a:gd name="T22" fmla="*/ 48 w 48"/>
                      <a:gd name="T23" fmla="*/ 32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48" y="32"/>
                        </a:moveTo>
                        <a:lnTo>
                          <a:pt x="32" y="40"/>
                        </a:lnTo>
                        <a:lnTo>
                          <a:pt x="16" y="24"/>
                        </a:lnTo>
                        <a:lnTo>
                          <a:pt x="0" y="16"/>
                        </a:lnTo>
                        <a:lnTo>
                          <a:pt x="0" y="0"/>
                        </a:lnTo>
                        <a:lnTo>
                          <a:pt x="16" y="0"/>
                        </a:lnTo>
                        <a:lnTo>
                          <a:pt x="32" y="8"/>
                        </a:lnTo>
                        <a:lnTo>
                          <a:pt x="48" y="24"/>
                        </a:lnTo>
                        <a:lnTo>
                          <a:pt x="48"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08" name="Freeform 537"/>
                  <p:cNvSpPr>
                    <a:spLocks/>
                  </p:cNvSpPr>
                  <p:nvPr/>
                </p:nvSpPr>
                <p:spPr bwMode="auto">
                  <a:xfrm>
                    <a:off x="892" y="2344"/>
                    <a:ext cx="48" cy="32"/>
                  </a:xfrm>
                  <a:custGeom>
                    <a:avLst/>
                    <a:gdLst>
                      <a:gd name="T0" fmla="*/ 0 w 48"/>
                      <a:gd name="T1" fmla="*/ 32 h 32"/>
                      <a:gd name="T2" fmla="*/ 0 w 48"/>
                      <a:gd name="T3" fmla="*/ 24 h 32"/>
                      <a:gd name="T4" fmla="*/ 8 w 48"/>
                      <a:gd name="T5" fmla="*/ 8 h 32"/>
                      <a:gd name="T6" fmla="*/ 8 w 48"/>
                      <a:gd name="T7" fmla="*/ 8 h 32"/>
                      <a:gd name="T8" fmla="*/ 32 w 48"/>
                      <a:gd name="T9" fmla="*/ 0 h 32"/>
                      <a:gd name="T10" fmla="*/ 48 w 48"/>
                      <a:gd name="T11" fmla="*/ 0 h 32"/>
                      <a:gd name="T12" fmla="*/ 48 w 48"/>
                      <a:gd name="T13" fmla="*/ 0 h 32"/>
                      <a:gd name="T14" fmla="*/ 48 w 48"/>
                      <a:gd name="T15" fmla="*/ 8 h 32"/>
                      <a:gd name="T16" fmla="*/ 32 w 48"/>
                      <a:gd name="T17" fmla="*/ 24 h 32"/>
                      <a:gd name="T18" fmla="*/ 32 w 48"/>
                      <a:gd name="T19" fmla="*/ 24 h 32"/>
                      <a:gd name="T20" fmla="*/ 16 w 48"/>
                      <a:gd name="T21" fmla="*/ 32 h 32"/>
                      <a:gd name="T22" fmla="*/ 0 w 48"/>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32"/>
                      <a:gd name="T38" fmla="*/ 48 w 48"/>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32">
                        <a:moveTo>
                          <a:pt x="0" y="32"/>
                        </a:moveTo>
                        <a:lnTo>
                          <a:pt x="0" y="24"/>
                        </a:lnTo>
                        <a:lnTo>
                          <a:pt x="8" y="8"/>
                        </a:lnTo>
                        <a:lnTo>
                          <a:pt x="32" y="0"/>
                        </a:lnTo>
                        <a:lnTo>
                          <a:pt x="48" y="0"/>
                        </a:lnTo>
                        <a:lnTo>
                          <a:pt x="48" y="8"/>
                        </a:lnTo>
                        <a:lnTo>
                          <a:pt x="32" y="24"/>
                        </a:lnTo>
                        <a:lnTo>
                          <a:pt x="16" y="32"/>
                        </a:lnTo>
                        <a:lnTo>
                          <a:pt x="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09" name="Freeform 538"/>
                  <p:cNvSpPr>
                    <a:spLocks/>
                  </p:cNvSpPr>
                  <p:nvPr/>
                </p:nvSpPr>
                <p:spPr bwMode="auto">
                  <a:xfrm>
                    <a:off x="876" y="2400"/>
                    <a:ext cx="48" cy="24"/>
                  </a:xfrm>
                  <a:custGeom>
                    <a:avLst/>
                    <a:gdLst>
                      <a:gd name="T0" fmla="*/ 0 w 48"/>
                      <a:gd name="T1" fmla="*/ 24 h 24"/>
                      <a:gd name="T2" fmla="*/ 0 w 48"/>
                      <a:gd name="T3" fmla="*/ 8 h 24"/>
                      <a:gd name="T4" fmla="*/ 16 w 48"/>
                      <a:gd name="T5" fmla="*/ 0 h 24"/>
                      <a:gd name="T6" fmla="*/ 16 w 48"/>
                      <a:gd name="T7" fmla="*/ 0 h 24"/>
                      <a:gd name="T8" fmla="*/ 32 w 48"/>
                      <a:gd name="T9" fmla="*/ 0 h 24"/>
                      <a:gd name="T10" fmla="*/ 48 w 48"/>
                      <a:gd name="T11" fmla="*/ 8 h 24"/>
                      <a:gd name="T12" fmla="*/ 48 w 48"/>
                      <a:gd name="T13" fmla="*/ 8 h 24"/>
                      <a:gd name="T14" fmla="*/ 48 w 48"/>
                      <a:gd name="T15" fmla="*/ 16 h 24"/>
                      <a:gd name="T16" fmla="*/ 32 w 48"/>
                      <a:gd name="T17" fmla="*/ 24 h 24"/>
                      <a:gd name="T18" fmla="*/ 32 w 48"/>
                      <a:gd name="T19" fmla="*/ 24 h 24"/>
                      <a:gd name="T20" fmla="*/ 8 w 48"/>
                      <a:gd name="T21" fmla="*/ 24 h 24"/>
                      <a:gd name="T22" fmla="*/ 0 w 48"/>
                      <a:gd name="T23" fmla="*/ 24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24"/>
                        </a:moveTo>
                        <a:lnTo>
                          <a:pt x="0" y="8"/>
                        </a:lnTo>
                        <a:lnTo>
                          <a:pt x="16" y="0"/>
                        </a:lnTo>
                        <a:lnTo>
                          <a:pt x="32" y="0"/>
                        </a:lnTo>
                        <a:lnTo>
                          <a:pt x="48" y="8"/>
                        </a:lnTo>
                        <a:lnTo>
                          <a:pt x="48" y="16"/>
                        </a:lnTo>
                        <a:lnTo>
                          <a:pt x="32" y="24"/>
                        </a:lnTo>
                        <a:lnTo>
                          <a:pt x="8" y="24"/>
                        </a:lnTo>
                        <a:lnTo>
                          <a:pt x="0"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10" name="Freeform 539"/>
                  <p:cNvSpPr>
                    <a:spLocks/>
                  </p:cNvSpPr>
                  <p:nvPr/>
                </p:nvSpPr>
                <p:spPr bwMode="auto">
                  <a:xfrm>
                    <a:off x="660" y="2480"/>
                    <a:ext cx="48" cy="24"/>
                  </a:xfrm>
                  <a:custGeom>
                    <a:avLst/>
                    <a:gdLst>
                      <a:gd name="T0" fmla="*/ 0 w 48"/>
                      <a:gd name="T1" fmla="*/ 16 h 24"/>
                      <a:gd name="T2" fmla="*/ 0 w 48"/>
                      <a:gd name="T3" fmla="*/ 8 h 24"/>
                      <a:gd name="T4" fmla="*/ 16 w 48"/>
                      <a:gd name="T5" fmla="*/ 0 h 24"/>
                      <a:gd name="T6" fmla="*/ 16 w 48"/>
                      <a:gd name="T7" fmla="*/ 0 h 24"/>
                      <a:gd name="T8" fmla="*/ 40 w 48"/>
                      <a:gd name="T9" fmla="*/ 0 h 24"/>
                      <a:gd name="T10" fmla="*/ 48 w 48"/>
                      <a:gd name="T11" fmla="*/ 0 h 24"/>
                      <a:gd name="T12" fmla="*/ 48 w 48"/>
                      <a:gd name="T13" fmla="*/ 0 h 24"/>
                      <a:gd name="T14" fmla="*/ 48 w 48"/>
                      <a:gd name="T15" fmla="*/ 16 h 24"/>
                      <a:gd name="T16" fmla="*/ 32 w 48"/>
                      <a:gd name="T17" fmla="*/ 24 h 24"/>
                      <a:gd name="T18" fmla="*/ 32 w 48"/>
                      <a:gd name="T19" fmla="*/ 24 h 24"/>
                      <a:gd name="T20" fmla="*/ 8 w 48"/>
                      <a:gd name="T21" fmla="*/ 24 h 24"/>
                      <a:gd name="T22" fmla="*/ 0 w 48"/>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16"/>
                        </a:moveTo>
                        <a:lnTo>
                          <a:pt x="0" y="8"/>
                        </a:lnTo>
                        <a:lnTo>
                          <a:pt x="16" y="0"/>
                        </a:lnTo>
                        <a:lnTo>
                          <a:pt x="40" y="0"/>
                        </a:lnTo>
                        <a:lnTo>
                          <a:pt x="48" y="0"/>
                        </a:lnTo>
                        <a:lnTo>
                          <a:pt x="48" y="16"/>
                        </a:lnTo>
                        <a:lnTo>
                          <a:pt x="32" y="24"/>
                        </a:lnTo>
                        <a:lnTo>
                          <a:pt x="8" y="24"/>
                        </a:lnTo>
                        <a:lnTo>
                          <a:pt x="0"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11" name="Freeform 540"/>
                  <p:cNvSpPr>
                    <a:spLocks/>
                  </p:cNvSpPr>
                  <p:nvPr/>
                </p:nvSpPr>
                <p:spPr bwMode="auto">
                  <a:xfrm>
                    <a:off x="732" y="2456"/>
                    <a:ext cx="48" cy="40"/>
                  </a:xfrm>
                  <a:custGeom>
                    <a:avLst/>
                    <a:gdLst>
                      <a:gd name="T0" fmla="*/ 8 w 48"/>
                      <a:gd name="T1" fmla="*/ 40 h 40"/>
                      <a:gd name="T2" fmla="*/ 0 w 48"/>
                      <a:gd name="T3" fmla="*/ 24 h 40"/>
                      <a:gd name="T4" fmla="*/ 16 w 48"/>
                      <a:gd name="T5" fmla="*/ 16 h 40"/>
                      <a:gd name="T6" fmla="*/ 16 w 48"/>
                      <a:gd name="T7" fmla="*/ 16 h 40"/>
                      <a:gd name="T8" fmla="*/ 32 w 48"/>
                      <a:gd name="T9" fmla="*/ 0 h 40"/>
                      <a:gd name="T10" fmla="*/ 48 w 48"/>
                      <a:gd name="T11" fmla="*/ 8 h 40"/>
                      <a:gd name="T12" fmla="*/ 48 w 48"/>
                      <a:gd name="T13" fmla="*/ 8 h 40"/>
                      <a:gd name="T14" fmla="*/ 48 w 48"/>
                      <a:gd name="T15" fmla="*/ 16 h 40"/>
                      <a:gd name="T16" fmla="*/ 40 w 48"/>
                      <a:gd name="T17" fmla="*/ 32 h 40"/>
                      <a:gd name="T18" fmla="*/ 40 w 48"/>
                      <a:gd name="T19" fmla="*/ 32 h 40"/>
                      <a:gd name="T20" fmla="*/ 16 w 48"/>
                      <a:gd name="T21" fmla="*/ 40 h 40"/>
                      <a:gd name="T22" fmla="*/ 8 w 48"/>
                      <a:gd name="T23" fmla="*/ 4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8" y="40"/>
                        </a:moveTo>
                        <a:lnTo>
                          <a:pt x="0" y="24"/>
                        </a:lnTo>
                        <a:lnTo>
                          <a:pt x="16" y="16"/>
                        </a:lnTo>
                        <a:lnTo>
                          <a:pt x="32" y="0"/>
                        </a:lnTo>
                        <a:lnTo>
                          <a:pt x="48" y="8"/>
                        </a:lnTo>
                        <a:lnTo>
                          <a:pt x="48" y="16"/>
                        </a:lnTo>
                        <a:lnTo>
                          <a:pt x="40" y="32"/>
                        </a:lnTo>
                        <a:lnTo>
                          <a:pt x="16" y="40"/>
                        </a:lnTo>
                        <a:lnTo>
                          <a:pt x="8" y="4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12" name="Freeform 541"/>
                  <p:cNvSpPr>
                    <a:spLocks/>
                  </p:cNvSpPr>
                  <p:nvPr/>
                </p:nvSpPr>
                <p:spPr bwMode="auto">
                  <a:xfrm>
                    <a:off x="924" y="2472"/>
                    <a:ext cx="56" cy="32"/>
                  </a:xfrm>
                  <a:custGeom>
                    <a:avLst/>
                    <a:gdLst>
                      <a:gd name="T0" fmla="*/ 0 w 56"/>
                      <a:gd name="T1" fmla="*/ 8 h 32"/>
                      <a:gd name="T2" fmla="*/ 16 w 56"/>
                      <a:gd name="T3" fmla="*/ 0 h 32"/>
                      <a:gd name="T4" fmla="*/ 32 w 56"/>
                      <a:gd name="T5" fmla="*/ 8 h 32"/>
                      <a:gd name="T6" fmla="*/ 32 w 56"/>
                      <a:gd name="T7" fmla="*/ 8 h 32"/>
                      <a:gd name="T8" fmla="*/ 56 w 56"/>
                      <a:gd name="T9" fmla="*/ 16 h 32"/>
                      <a:gd name="T10" fmla="*/ 56 w 56"/>
                      <a:gd name="T11" fmla="*/ 24 h 32"/>
                      <a:gd name="T12" fmla="*/ 56 w 56"/>
                      <a:gd name="T13" fmla="*/ 24 h 32"/>
                      <a:gd name="T14" fmla="*/ 48 w 56"/>
                      <a:gd name="T15" fmla="*/ 32 h 32"/>
                      <a:gd name="T16" fmla="*/ 24 w 56"/>
                      <a:gd name="T17" fmla="*/ 24 h 32"/>
                      <a:gd name="T18" fmla="*/ 24 w 56"/>
                      <a:gd name="T19" fmla="*/ 24 h 32"/>
                      <a:gd name="T20" fmla="*/ 0 w 56"/>
                      <a:gd name="T21" fmla="*/ 16 h 32"/>
                      <a:gd name="T22" fmla="*/ 0 w 56"/>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6"/>
                      <a:gd name="T37" fmla="*/ 0 h 32"/>
                      <a:gd name="T38" fmla="*/ 56 w 56"/>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6" h="32">
                        <a:moveTo>
                          <a:pt x="0" y="8"/>
                        </a:moveTo>
                        <a:lnTo>
                          <a:pt x="16" y="0"/>
                        </a:lnTo>
                        <a:lnTo>
                          <a:pt x="32" y="8"/>
                        </a:lnTo>
                        <a:lnTo>
                          <a:pt x="56" y="16"/>
                        </a:lnTo>
                        <a:lnTo>
                          <a:pt x="56" y="24"/>
                        </a:lnTo>
                        <a:lnTo>
                          <a:pt x="48" y="32"/>
                        </a:lnTo>
                        <a:lnTo>
                          <a:pt x="24"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13" name="Freeform 542"/>
                  <p:cNvSpPr>
                    <a:spLocks/>
                  </p:cNvSpPr>
                  <p:nvPr/>
                </p:nvSpPr>
                <p:spPr bwMode="auto">
                  <a:xfrm>
                    <a:off x="636" y="2392"/>
                    <a:ext cx="64" cy="32"/>
                  </a:xfrm>
                  <a:custGeom>
                    <a:avLst/>
                    <a:gdLst>
                      <a:gd name="T0" fmla="*/ 0 w 64"/>
                      <a:gd name="T1" fmla="*/ 8 h 32"/>
                      <a:gd name="T2" fmla="*/ 16 w 64"/>
                      <a:gd name="T3" fmla="*/ 0 h 32"/>
                      <a:gd name="T4" fmla="*/ 40 w 64"/>
                      <a:gd name="T5" fmla="*/ 8 h 32"/>
                      <a:gd name="T6" fmla="*/ 40 w 64"/>
                      <a:gd name="T7" fmla="*/ 8 h 32"/>
                      <a:gd name="T8" fmla="*/ 56 w 64"/>
                      <a:gd name="T9" fmla="*/ 16 h 32"/>
                      <a:gd name="T10" fmla="*/ 64 w 64"/>
                      <a:gd name="T11" fmla="*/ 24 h 32"/>
                      <a:gd name="T12" fmla="*/ 64 w 64"/>
                      <a:gd name="T13" fmla="*/ 24 h 32"/>
                      <a:gd name="T14" fmla="*/ 48 w 64"/>
                      <a:gd name="T15" fmla="*/ 32 h 32"/>
                      <a:gd name="T16" fmla="*/ 24 w 64"/>
                      <a:gd name="T17" fmla="*/ 32 h 32"/>
                      <a:gd name="T18" fmla="*/ 24 w 64"/>
                      <a:gd name="T19" fmla="*/ 32 h 32"/>
                      <a:gd name="T20" fmla="*/ 8 w 64"/>
                      <a:gd name="T21" fmla="*/ 16 h 32"/>
                      <a:gd name="T22" fmla="*/ 0 w 64"/>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32"/>
                      <a:gd name="T38" fmla="*/ 64 w 64"/>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32">
                        <a:moveTo>
                          <a:pt x="0" y="8"/>
                        </a:moveTo>
                        <a:lnTo>
                          <a:pt x="16" y="0"/>
                        </a:lnTo>
                        <a:lnTo>
                          <a:pt x="40" y="8"/>
                        </a:lnTo>
                        <a:lnTo>
                          <a:pt x="56" y="16"/>
                        </a:lnTo>
                        <a:lnTo>
                          <a:pt x="64" y="24"/>
                        </a:lnTo>
                        <a:lnTo>
                          <a:pt x="48" y="32"/>
                        </a:lnTo>
                        <a:lnTo>
                          <a:pt x="24" y="32"/>
                        </a:lnTo>
                        <a:lnTo>
                          <a:pt x="8"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14" name="Freeform 543"/>
                  <p:cNvSpPr>
                    <a:spLocks/>
                  </p:cNvSpPr>
                  <p:nvPr/>
                </p:nvSpPr>
                <p:spPr bwMode="auto">
                  <a:xfrm>
                    <a:off x="716" y="2320"/>
                    <a:ext cx="40" cy="48"/>
                  </a:xfrm>
                  <a:custGeom>
                    <a:avLst/>
                    <a:gdLst>
                      <a:gd name="T0" fmla="*/ 8 w 40"/>
                      <a:gd name="T1" fmla="*/ 0 h 48"/>
                      <a:gd name="T2" fmla="*/ 24 w 40"/>
                      <a:gd name="T3" fmla="*/ 0 h 48"/>
                      <a:gd name="T4" fmla="*/ 32 w 40"/>
                      <a:gd name="T5" fmla="*/ 16 h 48"/>
                      <a:gd name="T6" fmla="*/ 32 w 40"/>
                      <a:gd name="T7" fmla="*/ 16 h 48"/>
                      <a:gd name="T8" fmla="*/ 40 w 40"/>
                      <a:gd name="T9" fmla="*/ 40 h 48"/>
                      <a:gd name="T10" fmla="*/ 32 w 40"/>
                      <a:gd name="T11" fmla="*/ 48 h 48"/>
                      <a:gd name="T12" fmla="*/ 32 w 40"/>
                      <a:gd name="T13" fmla="*/ 48 h 48"/>
                      <a:gd name="T14" fmla="*/ 16 w 40"/>
                      <a:gd name="T15" fmla="*/ 40 h 48"/>
                      <a:gd name="T16" fmla="*/ 8 w 40"/>
                      <a:gd name="T17" fmla="*/ 24 h 48"/>
                      <a:gd name="T18" fmla="*/ 8 w 40"/>
                      <a:gd name="T19" fmla="*/ 24 h 48"/>
                      <a:gd name="T20" fmla="*/ 0 w 40"/>
                      <a:gd name="T21" fmla="*/ 8 h 48"/>
                      <a:gd name="T22" fmla="*/ 8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8" y="0"/>
                        </a:moveTo>
                        <a:lnTo>
                          <a:pt x="24" y="0"/>
                        </a:lnTo>
                        <a:lnTo>
                          <a:pt x="32" y="16"/>
                        </a:lnTo>
                        <a:lnTo>
                          <a:pt x="40" y="40"/>
                        </a:lnTo>
                        <a:lnTo>
                          <a:pt x="32" y="48"/>
                        </a:lnTo>
                        <a:lnTo>
                          <a:pt x="16"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15" name="Freeform 544"/>
                  <p:cNvSpPr>
                    <a:spLocks/>
                  </p:cNvSpPr>
                  <p:nvPr/>
                </p:nvSpPr>
                <p:spPr bwMode="auto">
                  <a:xfrm>
                    <a:off x="820" y="2480"/>
                    <a:ext cx="40" cy="40"/>
                  </a:xfrm>
                  <a:custGeom>
                    <a:avLst/>
                    <a:gdLst>
                      <a:gd name="T0" fmla="*/ 8 w 40"/>
                      <a:gd name="T1" fmla="*/ 0 h 40"/>
                      <a:gd name="T2" fmla="*/ 24 w 40"/>
                      <a:gd name="T3" fmla="*/ 0 h 40"/>
                      <a:gd name="T4" fmla="*/ 40 w 40"/>
                      <a:gd name="T5" fmla="*/ 16 h 40"/>
                      <a:gd name="T6" fmla="*/ 40 w 40"/>
                      <a:gd name="T7" fmla="*/ 16 h 40"/>
                      <a:gd name="T8" fmla="*/ 40 w 40"/>
                      <a:gd name="T9" fmla="*/ 32 h 40"/>
                      <a:gd name="T10" fmla="*/ 32 w 40"/>
                      <a:gd name="T11" fmla="*/ 40 h 40"/>
                      <a:gd name="T12" fmla="*/ 32 w 40"/>
                      <a:gd name="T13" fmla="*/ 40 h 40"/>
                      <a:gd name="T14" fmla="*/ 24 w 40"/>
                      <a:gd name="T15" fmla="*/ 40 h 40"/>
                      <a:gd name="T16" fmla="*/ 8 w 40"/>
                      <a:gd name="T17" fmla="*/ 24 h 40"/>
                      <a:gd name="T18" fmla="*/ 8 w 40"/>
                      <a:gd name="T19" fmla="*/ 24 h 40"/>
                      <a:gd name="T20" fmla="*/ 0 w 40"/>
                      <a:gd name="T21" fmla="*/ 8 h 40"/>
                      <a:gd name="T22" fmla="*/ 8 w 40"/>
                      <a:gd name="T23" fmla="*/ 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0"/>
                      <a:gd name="T38" fmla="*/ 40 w 40"/>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0">
                        <a:moveTo>
                          <a:pt x="8" y="0"/>
                        </a:moveTo>
                        <a:lnTo>
                          <a:pt x="24" y="0"/>
                        </a:lnTo>
                        <a:lnTo>
                          <a:pt x="40" y="16"/>
                        </a:lnTo>
                        <a:lnTo>
                          <a:pt x="40" y="32"/>
                        </a:lnTo>
                        <a:lnTo>
                          <a:pt x="32" y="40"/>
                        </a:lnTo>
                        <a:lnTo>
                          <a:pt x="24"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16" name="Freeform 545"/>
                  <p:cNvSpPr>
                    <a:spLocks/>
                  </p:cNvSpPr>
                  <p:nvPr/>
                </p:nvSpPr>
                <p:spPr bwMode="auto">
                  <a:xfrm>
                    <a:off x="836" y="2320"/>
                    <a:ext cx="40" cy="48"/>
                  </a:xfrm>
                  <a:custGeom>
                    <a:avLst/>
                    <a:gdLst>
                      <a:gd name="T0" fmla="*/ 32 w 40"/>
                      <a:gd name="T1" fmla="*/ 0 h 48"/>
                      <a:gd name="T2" fmla="*/ 40 w 40"/>
                      <a:gd name="T3" fmla="*/ 8 h 48"/>
                      <a:gd name="T4" fmla="*/ 40 w 40"/>
                      <a:gd name="T5" fmla="*/ 24 h 48"/>
                      <a:gd name="T6" fmla="*/ 40 w 40"/>
                      <a:gd name="T7" fmla="*/ 24 h 48"/>
                      <a:gd name="T8" fmla="*/ 24 w 40"/>
                      <a:gd name="T9" fmla="*/ 40 h 48"/>
                      <a:gd name="T10" fmla="*/ 8 w 40"/>
                      <a:gd name="T11" fmla="*/ 48 h 48"/>
                      <a:gd name="T12" fmla="*/ 8 w 40"/>
                      <a:gd name="T13" fmla="*/ 48 h 48"/>
                      <a:gd name="T14" fmla="*/ 0 w 40"/>
                      <a:gd name="T15" fmla="*/ 32 h 48"/>
                      <a:gd name="T16" fmla="*/ 8 w 40"/>
                      <a:gd name="T17" fmla="*/ 16 h 48"/>
                      <a:gd name="T18" fmla="*/ 8 w 40"/>
                      <a:gd name="T19" fmla="*/ 16 h 48"/>
                      <a:gd name="T20" fmla="*/ 24 w 40"/>
                      <a:gd name="T21" fmla="*/ 0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40" y="24"/>
                        </a:lnTo>
                        <a:lnTo>
                          <a:pt x="24" y="40"/>
                        </a:lnTo>
                        <a:lnTo>
                          <a:pt x="8" y="48"/>
                        </a:lnTo>
                        <a:lnTo>
                          <a:pt x="0" y="32"/>
                        </a:lnTo>
                        <a:lnTo>
                          <a:pt x="8" y="16"/>
                        </a:lnTo>
                        <a:lnTo>
                          <a:pt x="24" y="0"/>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7017" name="Freeform 546"/>
                  <p:cNvSpPr>
                    <a:spLocks/>
                  </p:cNvSpPr>
                  <p:nvPr/>
                </p:nvSpPr>
                <p:spPr bwMode="auto">
                  <a:xfrm>
                    <a:off x="732" y="2504"/>
                    <a:ext cx="40" cy="48"/>
                  </a:xfrm>
                  <a:custGeom>
                    <a:avLst/>
                    <a:gdLst>
                      <a:gd name="T0" fmla="*/ 32 w 40"/>
                      <a:gd name="T1" fmla="*/ 0 h 48"/>
                      <a:gd name="T2" fmla="*/ 40 w 40"/>
                      <a:gd name="T3" fmla="*/ 8 h 48"/>
                      <a:gd name="T4" fmla="*/ 32 w 40"/>
                      <a:gd name="T5" fmla="*/ 32 h 48"/>
                      <a:gd name="T6" fmla="*/ 32 w 40"/>
                      <a:gd name="T7" fmla="*/ 32 h 48"/>
                      <a:gd name="T8" fmla="*/ 24 w 40"/>
                      <a:gd name="T9" fmla="*/ 40 h 48"/>
                      <a:gd name="T10" fmla="*/ 8 w 40"/>
                      <a:gd name="T11" fmla="*/ 48 h 48"/>
                      <a:gd name="T12" fmla="*/ 8 w 40"/>
                      <a:gd name="T13" fmla="*/ 48 h 48"/>
                      <a:gd name="T14" fmla="*/ 0 w 40"/>
                      <a:gd name="T15" fmla="*/ 40 h 48"/>
                      <a:gd name="T16" fmla="*/ 8 w 40"/>
                      <a:gd name="T17" fmla="*/ 16 h 48"/>
                      <a:gd name="T18" fmla="*/ 8 w 40"/>
                      <a:gd name="T19" fmla="*/ 16 h 48"/>
                      <a:gd name="T20" fmla="*/ 16 w 40"/>
                      <a:gd name="T21" fmla="*/ 8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32" y="32"/>
                        </a:lnTo>
                        <a:lnTo>
                          <a:pt x="24" y="40"/>
                        </a:lnTo>
                        <a:lnTo>
                          <a:pt x="8" y="48"/>
                        </a:lnTo>
                        <a:lnTo>
                          <a:pt x="0" y="40"/>
                        </a:lnTo>
                        <a:lnTo>
                          <a:pt x="8" y="16"/>
                        </a:lnTo>
                        <a:lnTo>
                          <a:pt x="16" y="8"/>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37170" name="Group 547"/>
              <p:cNvGrpSpPr>
                <a:grpSpLocks/>
              </p:cNvGrpSpPr>
              <p:nvPr/>
            </p:nvGrpSpPr>
            <p:grpSpPr bwMode="auto">
              <a:xfrm rot="20911106" flipH="1">
                <a:off x="4538" y="2693"/>
                <a:ext cx="598" cy="112"/>
                <a:chOff x="290" y="1936"/>
                <a:chExt cx="598" cy="112"/>
              </a:xfrm>
            </p:grpSpPr>
            <p:sp>
              <p:nvSpPr>
                <p:cNvPr id="36989" name="Freeform 548"/>
                <p:cNvSpPr>
                  <a:spLocks/>
                </p:cNvSpPr>
                <p:nvPr/>
              </p:nvSpPr>
              <p:spPr bwMode="auto">
                <a:xfrm>
                  <a:off x="290" y="1968"/>
                  <a:ext cx="598" cy="36"/>
                </a:xfrm>
                <a:custGeom>
                  <a:avLst/>
                  <a:gdLst>
                    <a:gd name="T0" fmla="*/ 0 w 598"/>
                    <a:gd name="T1" fmla="*/ 36 h 36"/>
                    <a:gd name="T2" fmla="*/ 136 w 598"/>
                    <a:gd name="T3" fmla="*/ 6 h 36"/>
                    <a:gd name="T4" fmla="*/ 224 w 598"/>
                    <a:gd name="T5" fmla="*/ 4 h 36"/>
                    <a:gd name="T6" fmla="*/ 316 w 598"/>
                    <a:gd name="T7" fmla="*/ 18 h 36"/>
                    <a:gd name="T8" fmla="*/ 408 w 598"/>
                    <a:gd name="T9" fmla="*/ 34 h 36"/>
                    <a:gd name="T10" fmla="*/ 478 w 598"/>
                    <a:gd name="T11" fmla="*/ 30 h 36"/>
                    <a:gd name="T12" fmla="*/ 598 w 598"/>
                    <a:gd name="T13" fmla="*/ 20 h 36"/>
                    <a:gd name="T14" fmla="*/ 0 60000 65536"/>
                    <a:gd name="T15" fmla="*/ 0 60000 65536"/>
                    <a:gd name="T16" fmla="*/ 0 60000 65536"/>
                    <a:gd name="T17" fmla="*/ 0 60000 65536"/>
                    <a:gd name="T18" fmla="*/ 0 60000 65536"/>
                    <a:gd name="T19" fmla="*/ 0 60000 65536"/>
                    <a:gd name="T20" fmla="*/ 0 60000 65536"/>
                    <a:gd name="T21" fmla="*/ 0 w 598"/>
                    <a:gd name="T22" fmla="*/ 0 h 36"/>
                    <a:gd name="T23" fmla="*/ 598 w 59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7175" name="Group 549"/>
                <p:cNvGrpSpPr>
                  <a:grpSpLocks/>
                </p:cNvGrpSpPr>
                <p:nvPr/>
              </p:nvGrpSpPr>
              <p:grpSpPr bwMode="auto">
                <a:xfrm>
                  <a:off x="324" y="1936"/>
                  <a:ext cx="544" cy="112"/>
                  <a:chOff x="324" y="1872"/>
                  <a:chExt cx="544" cy="112"/>
                </a:xfrm>
              </p:grpSpPr>
              <p:sp>
                <p:nvSpPr>
                  <p:cNvPr id="36991" name="Freeform 550"/>
                  <p:cNvSpPr>
                    <a:spLocks/>
                  </p:cNvSpPr>
                  <p:nvPr/>
                </p:nvSpPr>
                <p:spPr bwMode="auto">
                  <a:xfrm>
                    <a:off x="492" y="1872"/>
                    <a:ext cx="48" cy="56"/>
                  </a:xfrm>
                  <a:custGeom>
                    <a:avLst/>
                    <a:gdLst>
                      <a:gd name="T0" fmla="*/ 48 w 48"/>
                      <a:gd name="T1" fmla="*/ 32 h 56"/>
                      <a:gd name="T2" fmla="*/ 40 w 48"/>
                      <a:gd name="T3" fmla="*/ 48 h 56"/>
                      <a:gd name="T4" fmla="*/ 24 w 48"/>
                      <a:gd name="T5" fmla="*/ 56 h 56"/>
                      <a:gd name="T6" fmla="*/ 24 w 48"/>
                      <a:gd name="T7" fmla="*/ 56 h 56"/>
                      <a:gd name="T8" fmla="*/ 8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8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8" y="48"/>
                        </a:lnTo>
                        <a:lnTo>
                          <a:pt x="0" y="24"/>
                        </a:lnTo>
                        <a:lnTo>
                          <a:pt x="8" y="8"/>
                        </a:lnTo>
                        <a:lnTo>
                          <a:pt x="24" y="0"/>
                        </a:lnTo>
                        <a:lnTo>
                          <a:pt x="48"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92" name="Freeform 551"/>
                  <p:cNvSpPr>
                    <a:spLocks/>
                  </p:cNvSpPr>
                  <p:nvPr/>
                </p:nvSpPr>
                <p:spPr bwMode="auto">
                  <a:xfrm>
                    <a:off x="652" y="192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16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16"/>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93" name="Freeform 552"/>
                  <p:cNvSpPr>
                    <a:spLocks/>
                  </p:cNvSpPr>
                  <p:nvPr/>
                </p:nvSpPr>
                <p:spPr bwMode="auto">
                  <a:xfrm>
                    <a:off x="820" y="1888"/>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94" name="Freeform 553"/>
                  <p:cNvSpPr>
                    <a:spLocks/>
                  </p:cNvSpPr>
                  <p:nvPr/>
                </p:nvSpPr>
                <p:spPr bwMode="auto">
                  <a:xfrm>
                    <a:off x="412" y="1888"/>
                    <a:ext cx="48" cy="48"/>
                  </a:xfrm>
                  <a:custGeom>
                    <a:avLst/>
                    <a:gdLst>
                      <a:gd name="T0" fmla="*/ 48 w 48"/>
                      <a:gd name="T1" fmla="*/ 24 h 48"/>
                      <a:gd name="T2" fmla="*/ 40 w 48"/>
                      <a:gd name="T3" fmla="*/ 40 h 48"/>
                      <a:gd name="T4" fmla="*/ 16 w 48"/>
                      <a:gd name="T5" fmla="*/ 48 h 48"/>
                      <a:gd name="T6" fmla="*/ 16 w 48"/>
                      <a:gd name="T7" fmla="*/ 48 h 48"/>
                      <a:gd name="T8" fmla="*/ 0 w 48"/>
                      <a:gd name="T9" fmla="*/ 40 h 48"/>
                      <a:gd name="T10" fmla="*/ 0 w 48"/>
                      <a:gd name="T11" fmla="*/ 24 h 48"/>
                      <a:gd name="T12" fmla="*/ 0 w 48"/>
                      <a:gd name="T13" fmla="*/ 24 h 48"/>
                      <a:gd name="T14" fmla="*/ 8 w 48"/>
                      <a:gd name="T15" fmla="*/ 0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95" name="Freeform 554"/>
                  <p:cNvSpPr>
                    <a:spLocks/>
                  </p:cNvSpPr>
                  <p:nvPr/>
                </p:nvSpPr>
                <p:spPr bwMode="auto">
                  <a:xfrm>
                    <a:off x="572" y="1912"/>
                    <a:ext cx="48" cy="48"/>
                  </a:xfrm>
                  <a:custGeom>
                    <a:avLst/>
                    <a:gdLst>
                      <a:gd name="T0" fmla="*/ 48 w 48"/>
                      <a:gd name="T1" fmla="*/ 24 h 48"/>
                      <a:gd name="T2" fmla="*/ 40 w 48"/>
                      <a:gd name="T3" fmla="*/ 48 h 48"/>
                      <a:gd name="T4" fmla="*/ 24 w 48"/>
                      <a:gd name="T5" fmla="*/ 48 h 48"/>
                      <a:gd name="T6" fmla="*/ 24 w 48"/>
                      <a:gd name="T7" fmla="*/ 48 h 48"/>
                      <a:gd name="T8" fmla="*/ 0 w 48"/>
                      <a:gd name="T9" fmla="*/ 40 h 48"/>
                      <a:gd name="T10" fmla="*/ 0 w 48"/>
                      <a:gd name="T11" fmla="*/ 24 h 48"/>
                      <a:gd name="T12" fmla="*/ 0 w 48"/>
                      <a:gd name="T13" fmla="*/ 24 h 48"/>
                      <a:gd name="T14" fmla="*/ 8 w 48"/>
                      <a:gd name="T15" fmla="*/ 8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0" y="40"/>
                        </a:lnTo>
                        <a:lnTo>
                          <a:pt x="0" y="24"/>
                        </a:lnTo>
                        <a:lnTo>
                          <a:pt x="8" y="8"/>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96" name="Freeform 555"/>
                  <p:cNvSpPr>
                    <a:spLocks/>
                  </p:cNvSpPr>
                  <p:nvPr/>
                </p:nvSpPr>
                <p:spPr bwMode="auto">
                  <a:xfrm>
                    <a:off x="324" y="1912"/>
                    <a:ext cx="48" cy="48"/>
                  </a:xfrm>
                  <a:custGeom>
                    <a:avLst/>
                    <a:gdLst>
                      <a:gd name="T0" fmla="*/ 48 w 48"/>
                      <a:gd name="T1" fmla="*/ 24 h 48"/>
                      <a:gd name="T2" fmla="*/ 40 w 48"/>
                      <a:gd name="T3" fmla="*/ 40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0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97" name="Freeform 556"/>
                  <p:cNvSpPr>
                    <a:spLocks/>
                  </p:cNvSpPr>
                  <p:nvPr/>
                </p:nvSpPr>
                <p:spPr bwMode="auto">
                  <a:xfrm>
                    <a:off x="732" y="1920"/>
                    <a:ext cx="48" cy="48"/>
                  </a:xfrm>
                  <a:custGeom>
                    <a:avLst/>
                    <a:gdLst>
                      <a:gd name="T0" fmla="*/ 48 w 48"/>
                      <a:gd name="T1" fmla="*/ 24 h 48"/>
                      <a:gd name="T2" fmla="*/ 40 w 48"/>
                      <a:gd name="T3" fmla="*/ 48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8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8"/>
                        </a:lnTo>
                        <a:lnTo>
                          <a:pt x="24" y="48"/>
                        </a:lnTo>
                        <a:lnTo>
                          <a:pt x="8" y="40"/>
                        </a:lnTo>
                        <a:lnTo>
                          <a:pt x="0" y="24"/>
                        </a:lnTo>
                        <a:lnTo>
                          <a:pt x="8" y="8"/>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37180" name="Group 557"/>
              <p:cNvGrpSpPr>
                <a:grpSpLocks/>
              </p:cNvGrpSpPr>
              <p:nvPr/>
            </p:nvGrpSpPr>
            <p:grpSpPr bwMode="auto">
              <a:xfrm>
                <a:off x="4512" y="2832"/>
                <a:ext cx="672" cy="96"/>
                <a:chOff x="540" y="1270"/>
                <a:chExt cx="536" cy="384"/>
              </a:xfrm>
            </p:grpSpPr>
            <p:grpSp>
              <p:nvGrpSpPr>
                <p:cNvPr id="37182" name="Group 558"/>
                <p:cNvGrpSpPr>
                  <a:grpSpLocks/>
                </p:cNvGrpSpPr>
                <p:nvPr/>
              </p:nvGrpSpPr>
              <p:grpSpPr bwMode="auto">
                <a:xfrm>
                  <a:off x="540" y="1270"/>
                  <a:ext cx="536" cy="384"/>
                  <a:chOff x="540" y="2248"/>
                  <a:chExt cx="536" cy="384"/>
                </a:xfrm>
              </p:grpSpPr>
              <p:sp>
                <p:nvSpPr>
                  <p:cNvPr id="36973" name="Freeform 559"/>
                  <p:cNvSpPr>
                    <a:spLocks/>
                  </p:cNvSpPr>
                  <p:nvPr/>
                </p:nvSpPr>
                <p:spPr bwMode="auto">
                  <a:xfrm>
                    <a:off x="932" y="2416"/>
                    <a:ext cx="144" cy="40"/>
                  </a:xfrm>
                  <a:custGeom>
                    <a:avLst/>
                    <a:gdLst>
                      <a:gd name="T0" fmla="*/ 144 w 144"/>
                      <a:gd name="T1" fmla="*/ 16 h 40"/>
                      <a:gd name="T2" fmla="*/ 144 w 144"/>
                      <a:gd name="T3" fmla="*/ 24 h 40"/>
                      <a:gd name="T4" fmla="*/ 128 w 144"/>
                      <a:gd name="T5" fmla="*/ 32 h 40"/>
                      <a:gd name="T6" fmla="*/ 104 w 144"/>
                      <a:gd name="T7" fmla="*/ 32 h 40"/>
                      <a:gd name="T8" fmla="*/ 72 w 144"/>
                      <a:gd name="T9" fmla="*/ 40 h 40"/>
                      <a:gd name="T10" fmla="*/ 72 w 144"/>
                      <a:gd name="T11" fmla="*/ 40 h 40"/>
                      <a:gd name="T12" fmla="*/ 40 w 144"/>
                      <a:gd name="T13" fmla="*/ 32 h 40"/>
                      <a:gd name="T14" fmla="*/ 16 w 144"/>
                      <a:gd name="T15" fmla="*/ 32 h 40"/>
                      <a:gd name="T16" fmla="*/ 0 w 144"/>
                      <a:gd name="T17" fmla="*/ 24 h 40"/>
                      <a:gd name="T18" fmla="*/ 0 w 144"/>
                      <a:gd name="T19" fmla="*/ 16 h 40"/>
                      <a:gd name="T20" fmla="*/ 0 w 144"/>
                      <a:gd name="T21" fmla="*/ 16 h 40"/>
                      <a:gd name="T22" fmla="*/ 0 w 144"/>
                      <a:gd name="T23" fmla="*/ 8 h 40"/>
                      <a:gd name="T24" fmla="*/ 16 w 144"/>
                      <a:gd name="T25" fmla="*/ 0 h 40"/>
                      <a:gd name="T26" fmla="*/ 40 w 144"/>
                      <a:gd name="T27" fmla="*/ 0 h 40"/>
                      <a:gd name="T28" fmla="*/ 72 w 144"/>
                      <a:gd name="T29" fmla="*/ 0 h 40"/>
                      <a:gd name="T30" fmla="*/ 72 w 144"/>
                      <a:gd name="T31" fmla="*/ 0 h 40"/>
                      <a:gd name="T32" fmla="*/ 104 w 144"/>
                      <a:gd name="T33" fmla="*/ 0 h 40"/>
                      <a:gd name="T34" fmla="*/ 128 w 144"/>
                      <a:gd name="T35" fmla="*/ 0 h 40"/>
                      <a:gd name="T36" fmla="*/ 144 w 144"/>
                      <a:gd name="T37" fmla="*/ 8 h 40"/>
                      <a:gd name="T38" fmla="*/ 144 w 144"/>
                      <a:gd name="T39" fmla="*/ 16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
                      <a:gd name="T61" fmla="*/ 0 h 40"/>
                      <a:gd name="T62" fmla="*/ 144 w 144"/>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 h="40">
                        <a:moveTo>
                          <a:pt x="144" y="16"/>
                        </a:moveTo>
                        <a:lnTo>
                          <a:pt x="144" y="24"/>
                        </a:lnTo>
                        <a:lnTo>
                          <a:pt x="128" y="32"/>
                        </a:lnTo>
                        <a:lnTo>
                          <a:pt x="104" y="32"/>
                        </a:lnTo>
                        <a:lnTo>
                          <a:pt x="72" y="40"/>
                        </a:lnTo>
                        <a:lnTo>
                          <a:pt x="40" y="32"/>
                        </a:lnTo>
                        <a:lnTo>
                          <a:pt x="16" y="32"/>
                        </a:lnTo>
                        <a:lnTo>
                          <a:pt x="0" y="24"/>
                        </a:lnTo>
                        <a:lnTo>
                          <a:pt x="0" y="16"/>
                        </a:lnTo>
                        <a:lnTo>
                          <a:pt x="0" y="8"/>
                        </a:lnTo>
                        <a:lnTo>
                          <a:pt x="16" y="0"/>
                        </a:lnTo>
                        <a:lnTo>
                          <a:pt x="40" y="0"/>
                        </a:lnTo>
                        <a:lnTo>
                          <a:pt x="72" y="0"/>
                        </a:lnTo>
                        <a:lnTo>
                          <a:pt x="104" y="0"/>
                        </a:lnTo>
                        <a:lnTo>
                          <a:pt x="128" y="0"/>
                        </a:lnTo>
                        <a:lnTo>
                          <a:pt x="144" y="8"/>
                        </a:lnTo>
                        <a:lnTo>
                          <a:pt x="14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74" name="Freeform 560"/>
                  <p:cNvSpPr>
                    <a:spLocks/>
                  </p:cNvSpPr>
                  <p:nvPr/>
                </p:nvSpPr>
                <p:spPr bwMode="auto">
                  <a:xfrm>
                    <a:off x="892" y="2496"/>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8 w 112"/>
                      <a:gd name="T15" fmla="*/ 0 h 80"/>
                      <a:gd name="T16" fmla="*/ 8 w 112"/>
                      <a:gd name="T17" fmla="*/ 0 h 80"/>
                      <a:gd name="T18" fmla="*/ 32 w 112"/>
                      <a:gd name="T19" fmla="*/ 0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8" y="0"/>
                        </a:lnTo>
                        <a:lnTo>
                          <a:pt x="32" y="0"/>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75" name="Freeform 561"/>
                  <p:cNvSpPr>
                    <a:spLocks/>
                  </p:cNvSpPr>
                  <p:nvPr/>
                </p:nvSpPr>
                <p:spPr bwMode="auto">
                  <a:xfrm>
                    <a:off x="780" y="2248"/>
                    <a:ext cx="48" cy="104"/>
                  </a:xfrm>
                  <a:custGeom>
                    <a:avLst/>
                    <a:gdLst>
                      <a:gd name="T0" fmla="*/ 24 w 48"/>
                      <a:gd name="T1" fmla="*/ 104 h 104"/>
                      <a:gd name="T2" fmla="*/ 8 w 48"/>
                      <a:gd name="T3" fmla="*/ 88 h 104"/>
                      <a:gd name="T4" fmla="*/ 0 w 48"/>
                      <a:gd name="T5" fmla="*/ 56 h 104"/>
                      <a:gd name="T6" fmla="*/ 0 w 48"/>
                      <a:gd name="T7" fmla="*/ 56 h 104"/>
                      <a:gd name="T8" fmla="*/ 8 w 48"/>
                      <a:gd name="T9" fmla="*/ 16 h 104"/>
                      <a:gd name="T10" fmla="*/ 24 w 48"/>
                      <a:gd name="T11" fmla="*/ 0 h 104"/>
                      <a:gd name="T12" fmla="*/ 24 w 48"/>
                      <a:gd name="T13" fmla="*/ 0 h 104"/>
                      <a:gd name="T14" fmla="*/ 40 w 48"/>
                      <a:gd name="T15" fmla="*/ 16 h 104"/>
                      <a:gd name="T16" fmla="*/ 48 w 48"/>
                      <a:gd name="T17" fmla="*/ 56 h 104"/>
                      <a:gd name="T18" fmla="*/ 48 w 48"/>
                      <a:gd name="T19" fmla="*/ 56 h 104"/>
                      <a:gd name="T20" fmla="*/ 40 w 48"/>
                      <a:gd name="T21" fmla="*/ 88 h 104"/>
                      <a:gd name="T22" fmla="*/ 24 w 48"/>
                      <a:gd name="T23" fmla="*/ 104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04"/>
                      <a:gd name="T38" fmla="*/ 48 w 48"/>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04">
                        <a:moveTo>
                          <a:pt x="24" y="104"/>
                        </a:moveTo>
                        <a:lnTo>
                          <a:pt x="8" y="88"/>
                        </a:lnTo>
                        <a:lnTo>
                          <a:pt x="0" y="56"/>
                        </a:lnTo>
                        <a:lnTo>
                          <a:pt x="8" y="16"/>
                        </a:lnTo>
                        <a:lnTo>
                          <a:pt x="24" y="0"/>
                        </a:lnTo>
                        <a:lnTo>
                          <a:pt x="40" y="16"/>
                        </a:lnTo>
                        <a:lnTo>
                          <a:pt x="48" y="56"/>
                        </a:lnTo>
                        <a:lnTo>
                          <a:pt x="40" y="88"/>
                        </a:lnTo>
                        <a:lnTo>
                          <a:pt x="24" y="10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76" name="Freeform 562"/>
                  <p:cNvSpPr>
                    <a:spLocks/>
                  </p:cNvSpPr>
                  <p:nvPr/>
                </p:nvSpPr>
                <p:spPr bwMode="auto">
                  <a:xfrm>
                    <a:off x="540" y="2416"/>
                    <a:ext cx="152" cy="40"/>
                  </a:xfrm>
                  <a:custGeom>
                    <a:avLst/>
                    <a:gdLst>
                      <a:gd name="T0" fmla="*/ 152 w 152"/>
                      <a:gd name="T1" fmla="*/ 24 h 40"/>
                      <a:gd name="T2" fmla="*/ 144 w 152"/>
                      <a:gd name="T3" fmla="*/ 32 h 40"/>
                      <a:gd name="T4" fmla="*/ 128 w 152"/>
                      <a:gd name="T5" fmla="*/ 32 h 40"/>
                      <a:gd name="T6" fmla="*/ 104 w 152"/>
                      <a:gd name="T7" fmla="*/ 40 h 40"/>
                      <a:gd name="T8" fmla="*/ 80 w 152"/>
                      <a:gd name="T9" fmla="*/ 40 h 40"/>
                      <a:gd name="T10" fmla="*/ 80 w 152"/>
                      <a:gd name="T11" fmla="*/ 40 h 40"/>
                      <a:gd name="T12" fmla="*/ 48 w 152"/>
                      <a:gd name="T13" fmla="*/ 40 h 40"/>
                      <a:gd name="T14" fmla="*/ 24 w 152"/>
                      <a:gd name="T15" fmla="*/ 32 h 40"/>
                      <a:gd name="T16" fmla="*/ 8 w 152"/>
                      <a:gd name="T17" fmla="*/ 32 h 40"/>
                      <a:gd name="T18" fmla="*/ 0 w 152"/>
                      <a:gd name="T19" fmla="*/ 24 h 40"/>
                      <a:gd name="T20" fmla="*/ 0 w 152"/>
                      <a:gd name="T21" fmla="*/ 24 h 40"/>
                      <a:gd name="T22" fmla="*/ 8 w 152"/>
                      <a:gd name="T23" fmla="*/ 16 h 40"/>
                      <a:gd name="T24" fmla="*/ 24 w 152"/>
                      <a:gd name="T25" fmla="*/ 8 h 40"/>
                      <a:gd name="T26" fmla="*/ 48 w 152"/>
                      <a:gd name="T27" fmla="*/ 0 h 40"/>
                      <a:gd name="T28" fmla="*/ 80 w 152"/>
                      <a:gd name="T29" fmla="*/ 0 h 40"/>
                      <a:gd name="T30" fmla="*/ 80 w 152"/>
                      <a:gd name="T31" fmla="*/ 0 h 40"/>
                      <a:gd name="T32" fmla="*/ 104 w 152"/>
                      <a:gd name="T33" fmla="*/ 0 h 40"/>
                      <a:gd name="T34" fmla="*/ 128 w 152"/>
                      <a:gd name="T35" fmla="*/ 8 h 40"/>
                      <a:gd name="T36" fmla="*/ 144 w 152"/>
                      <a:gd name="T37" fmla="*/ 16 h 40"/>
                      <a:gd name="T38" fmla="*/ 152 w 152"/>
                      <a:gd name="T39" fmla="*/ 24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2"/>
                      <a:gd name="T61" fmla="*/ 0 h 40"/>
                      <a:gd name="T62" fmla="*/ 152 w 152"/>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2" h="40">
                        <a:moveTo>
                          <a:pt x="152" y="24"/>
                        </a:moveTo>
                        <a:lnTo>
                          <a:pt x="144" y="32"/>
                        </a:lnTo>
                        <a:lnTo>
                          <a:pt x="128" y="32"/>
                        </a:lnTo>
                        <a:lnTo>
                          <a:pt x="104" y="40"/>
                        </a:lnTo>
                        <a:lnTo>
                          <a:pt x="80" y="40"/>
                        </a:lnTo>
                        <a:lnTo>
                          <a:pt x="48" y="40"/>
                        </a:lnTo>
                        <a:lnTo>
                          <a:pt x="24" y="32"/>
                        </a:lnTo>
                        <a:lnTo>
                          <a:pt x="8" y="32"/>
                        </a:lnTo>
                        <a:lnTo>
                          <a:pt x="0" y="24"/>
                        </a:lnTo>
                        <a:lnTo>
                          <a:pt x="8" y="16"/>
                        </a:lnTo>
                        <a:lnTo>
                          <a:pt x="24" y="8"/>
                        </a:lnTo>
                        <a:lnTo>
                          <a:pt x="48" y="0"/>
                        </a:lnTo>
                        <a:lnTo>
                          <a:pt x="80" y="0"/>
                        </a:lnTo>
                        <a:lnTo>
                          <a:pt x="104" y="0"/>
                        </a:lnTo>
                        <a:lnTo>
                          <a:pt x="128" y="8"/>
                        </a:lnTo>
                        <a:lnTo>
                          <a:pt x="144" y="16"/>
                        </a:lnTo>
                        <a:lnTo>
                          <a:pt x="152"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77" name="Freeform 563"/>
                  <p:cNvSpPr>
                    <a:spLocks/>
                  </p:cNvSpPr>
                  <p:nvPr/>
                </p:nvSpPr>
                <p:spPr bwMode="auto">
                  <a:xfrm>
                    <a:off x="780" y="2520"/>
                    <a:ext cx="48" cy="112"/>
                  </a:xfrm>
                  <a:custGeom>
                    <a:avLst/>
                    <a:gdLst>
                      <a:gd name="T0" fmla="*/ 24 w 48"/>
                      <a:gd name="T1" fmla="*/ 112 h 112"/>
                      <a:gd name="T2" fmla="*/ 8 w 48"/>
                      <a:gd name="T3" fmla="*/ 96 h 112"/>
                      <a:gd name="T4" fmla="*/ 0 w 48"/>
                      <a:gd name="T5" fmla="*/ 56 h 112"/>
                      <a:gd name="T6" fmla="*/ 0 w 48"/>
                      <a:gd name="T7" fmla="*/ 56 h 112"/>
                      <a:gd name="T8" fmla="*/ 8 w 48"/>
                      <a:gd name="T9" fmla="*/ 16 h 112"/>
                      <a:gd name="T10" fmla="*/ 24 w 48"/>
                      <a:gd name="T11" fmla="*/ 0 h 112"/>
                      <a:gd name="T12" fmla="*/ 24 w 48"/>
                      <a:gd name="T13" fmla="*/ 0 h 112"/>
                      <a:gd name="T14" fmla="*/ 40 w 48"/>
                      <a:gd name="T15" fmla="*/ 16 h 112"/>
                      <a:gd name="T16" fmla="*/ 48 w 48"/>
                      <a:gd name="T17" fmla="*/ 56 h 112"/>
                      <a:gd name="T18" fmla="*/ 48 w 48"/>
                      <a:gd name="T19" fmla="*/ 56 h 112"/>
                      <a:gd name="T20" fmla="*/ 40 w 48"/>
                      <a:gd name="T21" fmla="*/ 96 h 112"/>
                      <a:gd name="T22" fmla="*/ 24 w 48"/>
                      <a:gd name="T23" fmla="*/ 112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12"/>
                      <a:gd name="T38" fmla="*/ 48 w 48"/>
                      <a:gd name="T39" fmla="*/ 112 h 1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12">
                        <a:moveTo>
                          <a:pt x="24" y="112"/>
                        </a:moveTo>
                        <a:lnTo>
                          <a:pt x="8" y="96"/>
                        </a:lnTo>
                        <a:lnTo>
                          <a:pt x="0" y="56"/>
                        </a:lnTo>
                        <a:lnTo>
                          <a:pt x="8" y="16"/>
                        </a:lnTo>
                        <a:lnTo>
                          <a:pt x="24" y="0"/>
                        </a:lnTo>
                        <a:lnTo>
                          <a:pt x="40" y="16"/>
                        </a:lnTo>
                        <a:lnTo>
                          <a:pt x="48" y="56"/>
                        </a:lnTo>
                        <a:lnTo>
                          <a:pt x="40" y="96"/>
                        </a:lnTo>
                        <a:lnTo>
                          <a:pt x="24" y="11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78" name="Freeform 564"/>
                  <p:cNvSpPr>
                    <a:spLocks/>
                  </p:cNvSpPr>
                  <p:nvPr/>
                </p:nvSpPr>
                <p:spPr bwMode="auto">
                  <a:xfrm>
                    <a:off x="612" y="2304"/>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0 w 112"/>
                      <a:gd name="T15" fmla="*/ 0 h 80"/>
                      <a:gd name="T16" fmla="*/ 0 w 112"/>
                      <a:gd name="T17" fmla="*/ 0 h 80"/>
                      <a:gd name="T18" fmla="*/ 32 w 112"/>
                      <a:gd name="T19" fmla="*/ 8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0" y="0"/>
                        </a:lnTo>
                        <a:lnTo>
                          <a:pt x="32" y="8"/>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79" name="Freeform 565"/>
                  <p:cNvSpPr>
                    <a:spLocks/>
                  </p:cNvSpPr>
                  <p:nvPr/>
                </p:nvSpPr>
                <p:spPr bwMode="auto">
                  <a:xfrm>
                    <a:off x="876" y="2296"/>
                    <a:ext cx="112" cy="80"/>
                  </a:xfrm>
                  <a:custGeom>
                    <a:avLst/>
                    <a:gdLst>
                      <a:gd name="T0" fmla="*/ 8 w 112"/>
                      <a:gd name="T1" fmla="*/ 80 h 80"/>
                      <a:gd name="T2" fmla="*/ 0 w 112"/>
                      <a:gd name="T3" fmla="*/ 72 h 80"/>
                      <a:gd name="T4" fmla="*/ 8 w 112"/>
                      <a:gd name="T5" fmla="*/ 56 h 80"/>
                      <a:gd name="T6" fmla="*/ 24 w 112"/>
                      <a:gd name="T7" fmla="*/ 40 h 80"/>
                      <a:gd name="T8" fmla="*/ 40 w 112"/>
                      <a:gd name="T9" fmla="*/ 24 h 80"/>
                      <a:gd name="T10" fmla="*/ 40 w 112"/>
                      <a:gd name="T11" fmla="*/ 24 h 80"/>
                      <a:gd name="T12" fmla="*/ 80 w 112"/>
                      <a:gd name="T13" fmla="*/ 8 h 80"/>
                      <a:gd name="T14" fmla="*/ 112 w 112"/>
                      <a:gd name="T15" fmla="*/ 0 h 80"/>
                      <a:gd name="T16" fmla="*/ 112 w 112"/>
                      <a:gd name="T17" fmla="*/ 0 h 80"/>
                      <a:gd name="T18" fmla="*/ 112 w 112"/>
                      <a:gd name="T19" fmla="*/ 8 h 80"/>
                      <a:gd name="T20" fmla="*/ 112 w 112"/>
                      <a:gd name="T21" fmla="*/ 24 h 80"/>
                      <a:gd name="T22" fmla="*/ 96 w 112"/>
                      <a:gd name="T23" fmla="*/ 40 h 80"/>
                      <a:gd name="T24" fmla="*/ 80 w 112"/>
                      <a:gd name="T25" fmla="*/ 56 h 80"/>
                      <a:gd name="T26" fmla="*/ 80 w 112"/>
                      <a:gd name="T27" fmla="*/ 56 h 80"/>
                      <a:gd name="T28" fmla="*/ 32 w 112"/>
                      <a:gd name="T29" fmla="*/ 80 h 80"/>
                      <a:gd name="T30" fmla="*/ 8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8" y="80"/>
                        </a:moveTo>
                        <a:lnTo>
                          <a:pt x="0" y="72"/>
                        </a:lnTo>
                        <a:lnTo>
                          <a:pt x="8" y="56"/>
                        </a:lnTo>
                        <a:lnTo>
                          <a:pt x="24" y="40"/>
                        </a:lnTo>
                        <a:lnTo>
                          <a:pt x="40" y="24"/>
                        </a:lnTo>
                        <a:lnTo>
                          <a:pt x="80" y="8"/>
                        </a:lnTo>
                        <a:lnTo>
                          <a:pt x="112" y="0"/>
                        </a:lnTo>
                        <a:lnTo>
                          <a:pt x="112" y="8"/>
                        </a:lnTo>
                        <a:lnTo>
                          <a:pt x="112" y="24"/>
                        </a:lnTo>
                        <a:lnTo>
                          <a:pt x="96" y="40"/>
                        </a:lnTo>
                        <a:lnTo>
                          <a:pt x="80" y="56"/>
                        </a:lnTo>
                        <a:lnTo>
                          <a:pt x="32" y="80"/>
                        </a:lnTo>
                        <a:lnTo>
                          <a:pt x="8"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80" name="Freeform 566"/>
                  <p:cNvSpPr>
                    <a:spLocks/>
                  </p:cNvSpPr>
                  <p:nvPr/>
                </p:nvSpPr>
                <p:spPr bwMode="auto">
                  <a:xfrm>
                    <a:off x="916" y="2352"/>
                    <a:ext cx="136" cy="56"/>
                  </a:xfrm>
                  <a:custGeom>
                    <a:avLst/>
                    <a:gdLst>
                      <a:gd name="T0" fmla="*/ 0 w 136"/>
                      <a:gd name="T1" fmla="*/ 48 h 56"/>
                      <a:gd name="T2" fmla="*/ 0 w 136"/>
                      <a:gd name="T3" fmla="*/ 40 h 56"/>
                      <a:gd name="T4" fmla="*/ 16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8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16" y="32"/>
                        </a:lnTo>
                        <a:lnTo>
                          <a:pt x="32" y="16"/>
                        </a:lnTo>
                        <a:lnTo>
                          <a:pt x="56" y="8"/>
                        </a:lnTo>
                        <a:lnTo>
                          <a:pt x="88" y="0"/>
                        </a:lnTo>
                        <a:lnTo>
                          <a:pt x="112" y="0"/>
                        </a:lnTo>
                        <a:lnTo>
                          <a:pt x="128" y="0"/>
                        </a:lnTo>
                        <a:lnTo>
                          <a:pt x="136" y="8"/>
                        </a:lnTo>
                        <a:lnTo>
                          <a:pt x="136" y="16"/>
                        </a:lnTo>
                        <a:lnTo>
                          <a:pt x="128"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81" name="Freeform 567"/>
                  <p:cNvSpPr>
                    <a:spLocks/>
                  </p:cNvSpPr>
                  <p:nvPr/>
                </p:nvSpPr>
                <p:spPr bwMode="auto">
                  <a:xfrm>
                    <a:off x="564" y="2472"/>
                    <a:ext cx="136" cy="56"/>
                  </a:xfrm>
                  <a:custGeom>
                    <a:avLst/>
                    <a:gdLst>
                      <a:gd name="T0" fmla="*/ 0 w 136"/>
                      <a:gd name="T1" fmla="*/ 48 h 56"/>
                      <a:gd name="T2" fmla="*/ 0 w 136"/>
                      <a:gd name="T3" fmla="*/ 40 h 56"/>
                      <a:gd name="T4" fmla="*/ 8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0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8" y="32"/>
                        </a:lnTo>
                        <a:lnTo>
                          <a:pt x="32" y="16"/>
                        </a:lnTo>
                        <a:lnTo>
                          <a:pt x="56" y="8"/>
                        </a:lnTo>
                        <a:lnTo>
                          <a:pt x="88" y="0"/>
                        </a:lnTo>
                        <a:lnTo>
                          <a:pt x="112" y="0"/>
                        </a:lnTo>
                        <a:lnTo>
                          <a:pt x="128" y="0"/>
                        </a:lnTo>
                        <a:lnTo>
                          <a:pt x="136" y="8"/>
                        </a:lnTo>
                        <a:lnTo>
                          <a:pt x="136" y="16"/>
                        </a:lnTo>
                        <a:lnTo>
                          <a:pt x="120"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82" name="Freeform 568"/>
                  <p:cNvSpPr>
                    <a:spLocks/>
                  </p:cNvSpPr>
                  <p:nvPr/>
                </p:nvSpPr>
                <p:spPr bwMode="auto">
                  <a:xfrm>
                    <a:off x="628" y="2504"/>
                    <a:ext cx="112" cy="72"/>
                  </a:xfrm>
                  <a:custGeom>
                    <a:avLst/>
                    <a:gdLst>
                      <a:gd name="T0" fmla="*/ 8 w 112"/>
                      <a:gd name="T1" fmla="*/ 72 h 72"/>
                      <a:gd name="T2" fmla="*/ 0 w 112"/>
                      <a:gd name="T3" fmla="*/ 64 h 72"/>
                      <a:gd name="T4" fmla="*/ 8 w 112"/>
                      <a:gd name="T5" fmla="*/ 56 h 72"/>
                      <a:gd name="T6" fmla="*/ 16 w 112"/>
                      <a:gd name="T7" fmla="*/ 40 h 72"/>
                      <a:gd name="T8" fmla="*/ 40 w 112"/>
                      <a:gd name="T9" fmla="*/ 24 h 72"/>
                      <a:gd name="T10" fmla="*/ 40 w 112"/>
                      <a:gd name="T11" fmla="*/ 24 h 72"/>
                      <a:gd name="T12" fmla="*/ 80 w 112"/>
                      <a:gd name="T13" fmla="*/ 0 h 72"/>
                      <a:gd name="T14" fmla="*/ 112 w 112"/>
                      <a:gd name="T15" fmla="*/ 0 h 72"/>
                      <a:gd name="T16" fmla="*/ 112 w 112"/>
                      <a:gd name="T17" fmla="*/ 0 h 72"/>
                      <a:gd name="T18" fmla="*/ 112 w 112"/>
                      <a:gd name="T19" fmla="*/ 8 h 72"/>
                      <a:gd name="T20" fmla="*/ 112 w 112"/>
                      <a:gd name="T21" fmla="*/ 16 h 72"/>
                      <a:gd name="T22" fmla="*/ 96 w 112"/>
                      <a:gd name="T23" fmla="*/ 32 h 72"/>
                      <a:gd name="T24" fmla="*/ 80 w 112"/>
                      <a:gd name="T25" fmla="*/ 48 h 72"/>
                      <a:gd name="T26" fmla="*/ 80 w 112"/>
                      <a:gd name="T27" fmla="*/ 48 h 72"/>
                      <a:gd name="T28" fmla="*/ 32 w 112"/>
                      <a:gd name="T29" fmla="*/ 72 h 72"/>
                      <a:gd name="T30" fmla="*/ 8 w 112"/>
                      <a:gd name="T31" fmla="*/ 72 h 7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72"/>
                      <a:gd name="T50" fmla="*/ 112 w 112"/>
                      <a:gd name="T51" fmla="*/ 72 h 7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72">
                        <a:moveTo>
                          <a:pt x="8" y="72"/>
                        </a:moveTo>
                        <a:lnTo>
                          <a:pt x="0" y="64"/>
                        </a:lnTo>
                        <a:lnTo>
                          <a:pt x="8" y="56"/>
                        </a:lnTo>
                        <a:lnTo>
                          <a:pt x="16" y="40"/>
                        </a:lnTo>
                        <a:lnTo>
                          <a:pt x="40" y="24"/>
                        </a:lnTo>
                        <a:lnTo>
                          <a:pt x="80" y="0"/>
                        </a:lnTo>
                        <a:lnTo>
                          <a:pt x="112" y="0"/>
                        </a:lnTo>
                        <a:lnTo>
                          <a:pt x="112" y="8"/>
                        </a:lnTo>
                        <a:lnTo>
                          <a:pt x="112" y="16"/>
                        </a:lnTo>
                        <a:lnTo>
                          <a:pt x="96" y="32"/>
                        </a:lnTo>
                        <a:lnTo>
                          <a:pt x="80" y="48"/>
                        </a:lnTo>
                        <a:lnTo>
                          <a:pt x="32" y="72"/>
                        </a:lnTo>
                        <a:lnTo>
                          <a:pt x="8" y="7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83" name="Freeform 569"/>
                  <p:cNvSpPr>
                    <a:spLocks/>
                  </p:cNvSpPr>
                  <p:nvPr/>
                </p:nvSpPr>
                <p:spPr bwMode="auto">
                  <a:xfrm>
                    <a:off x="932" y="2464"/>
                    <a:ext cx="136" cy="56"/>
                  </a:xfrm>
                  <a:custGeom>
                    <a:avLst/>
                    <a:gdLst>
                      <a:gd name="T0" fmla="*/ 0 w 136"/>
                      <a:gd name="T1" fmla="*/ 8 h 56"/>
                      <a:gd name="T2" fmla="*/ 8 w 136"/>
                      <a:gd name="T3" fmla="*/ 0 h 56"/>
                      <a:gd name="T4" fmla="*/ 32 w 136"/>
                      <a:gd name="T5" fmla="*/ 0 h 56"/>
                      <a:gd name="T6" fmla="*/ 56 w 136"/>
                      <a:gd name="T7" fmla="*/ 0 h 56"/>
                      <a:gd name="T8" fmla="*/ 80 w 136"/>
                      <a:gd name="T9" fmla="*/ 8 h 56"/>
                      <a:gd name="T10" fmla="*/ 80 w 136"/>
                      <a:gd name="T11" fmla="*/ 8 h 56"/>
                      <a:gd name="T12" fmla="*/ 104 w 136"/>
                      <a:gd name="T13" fmla="*/ 16 h 56"/>
                      <a:gd name="T14" fmla="*/ 128 w 136"/>
                      <a:gd name="T15" fmla="*/ 32 h 56"/>
                      <a:gd name="T16" fmla="*/ 136 w 136"/>
                      <a:gd name="T17" fmla="*/ 40 h 56"/>
                      <a:gd name="T18" fmla="*/ 136 w 136"/>
                      <a:gd name="T19" fmla="*/ 48 h 56"/>
                      <a:gd name="T20" fmla="*/ 136 w 136"/>
                      <a:gd name="T21" fmla="*/ 48 h 56"/>
                      <a:gd name="T22" fmla="*/ 128 w 136"/>
                      <a:gd name="T23" fmla="*/ 56 h 56"/>
                      <a:gd name="T24" fmla="*/ 112 w 136"/>
                      <a:gd name="T25" fmla="*/ 56 h 56"/>
                      <a:gd name="T26" fmla="*/ 88 w 136"/>
                      <a:gd name="T27" fmla="*/ 56 h 56"/>
                      <a:gd name="T28" fmla="*/ 64 w 136"/>
                      <a:gd name="T29" fmla="*/ 48 h 56"/>
                      <a:gd name="T30" fmla="*/ 64 w 136"/>
                      <a:gd name="T31" fmla="*/ 48 h 56"/>
                      <a:gd name="T32" fmla="*/ 32 w 136"/>
                      <a:gd name="T33" fmla="*/ 40 h 56"/>
                      <a:gd name="T34" fmla="*/ 16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32" y="0"/>
                        </a:lnTo>
                        <a:lnTo>
                          <a:pt x="56" y="0"/>
                        </a:lnTo>
                        <a:lnTo>
                          <a:pt x="80" y="8"/>
                        </a:lnTo>
                        <a:lnTo>
                          <a:pt x="104" y="16"/>
                        </a:lnTo>
                        <a:lnTo>
                          <a:pt x="128" y="32"/>
                        </a:lnTo>
                        <a:lnTo>
                          <a:pt x="136" y="40"/>
                        </a:lnTo>
                        <a:lnTo>
                          <a:pt x="136" y="48"/>
                        </a:lnTo>
                        <a:lnTo>
                          <a:pt x="128" y="56"/>
                        </a:lnTo>
                        <a:lnTo>
                          <a:pt x="112" y="56"/>
                        </a:lnTo>
                        <a:lnTo>
                          <a:pt x="88" y="56"/>
                        </a:lnTo>
                        <a:lnTo>
                          <a:pt x="64" y="48"/>
                        </a:lnTo>
                        <a:lnTo>
                          <a:pt x="32" y="40"/>
                        </a:lnTo>
                        <a:lnTo>
                          <a:pt x="16"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84" name="Freeform 570"/>
                  <p:cNvSpPr>
                    <a:spLocks/>
                  </p:cNvSpPr>
                  <p:nvPr/>
                </p:nvSpPr>
                <p:spPr bwMode="auto">
                  <a:xfrm>
                    <a:off x="564" y="2360"/>
                    <a:ext cx="136" cy="56"/>
                  </a:xfrm>
                  <a:custGeom>
                    <a:avLst/>
                    <a:gdLst>
                      <a:gd name="T0" fmla="*/ 0 w 136"/>
                      <a:gd name="T1" fmla="*/ 8 h 56"/>
                      <a:gd name="T2" fmla="*/ 8 w 136"/>
                      <a:gd name="T3" fmla="*/ 0 h 56"/>
                      <a:gd name="T4" fmla="*/ 24 w 136"/>
                      <a:gd name="T5" fmla="*/ 0 h 56"/>
                      <a:gd name="T6" fmla="*/ 48 w 136"/>
                      <a:gd name="T7" fmla="*/ 0 h 56"/>
                      <a:gd name="T8" fmla="*/ 80 w 136"/>
                      <a:gd name="T9" fmla="*/ 8 h 56"/>
                      <a:gd name="T10" fmla="*/ 80 w 136"/>
                      <a:gd name="T11" fmla="*/ 8 h 56"/>
                      <a:gd name="T12" fmla="*/ 104 w 136"/>
                      <a:gd name="T13" fmla="*/ 16 h 56"/>
                      <a:gd name="T14" fmla="*/ 120 w 136"/>
                      <a:gd name="T15" fmla="*/ 24 h 56"/>
                      <a:gd name="T16" fmla="*/ 136 w 136"/>
                      <a:gd name="T17" fmla="*/ 40 h 56"/>
                      <a:gd name="T18" fmla="*/ 136 w 136"/>
                      <a:gd name="T19" fmla="*/ 48 h 56"/>
                      <a:gd name="T20" fmla="*/ 136 w 136"/>
                      <a:gd name="T21" fmla="*/ 48 h 56"/>
                      <a:gd name="T22" fmla="*/ 128 w 136"/>
                      <a:gd name="T23" fmla="*/ 48 h 56"/>
                      <a:gd name="T24" fmla="*/ 112 w 136"/>
                      <a:gd name="T25" fmla="*/ 56 h 56"/>
                      <a:gd name="T26" fmla="*/ 88 w 136"/>
                      <a:gd name="T27" fmla="*/ 48 h 56"/>
                      <a:gd name="T28" fmla="*/ 56 w 136"/>
                      <a:gd name="T29" fmla="*/ 40 h 56"/>
                      <a:gd name="T30" fmla="*/ 56 w 136"/>
                      <a:gd name="T31" fmla="*/ 40 h 56"/>
                      <a:gd name="T32" fmla="*/ 32 w 136"/>
                      <a:gd name="T33" fmla="*/ 32 h 56"/>
                      <a:gd name="T34" fmla="*/ 8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24" y="0"/>
                        </a:lnTo>
                        <a:lnTo>
                          <a:pt x="48" y="0"/>
                        </a:lnTo>
                        <a:lnTo>
                          <a:pt x="80" y="8"/>
                        </a:lnTo>
                        <a:lnTo>
                          <a:pt x="104" y="16"/>
                        </a:lnTo>
                        <a:lnTo>
                          <a:pt x="120" y="24"/>
                        </a:lnTo>
                        <a:lnTo>
                          <a:pt x="136" y="40"/>
                        </a:lnTo>
                        <a:lnTo>
                          <a:pt x="136" y="48"/>
                        </a:lnTo>
                        <a:lnTo>
                          <a:pt x="128" y="48"/>
                        </a:lnTo>
                        <a:lnTo>
                          <a:pt x="112" y="56"/>
                        </a:lnTo>
                        <a:lnTo>
                          <a:pt x="88" y="48"/>
                        </a:lnTo>
                        <a:lnTo>
                          <a:pt x="56" y="40"/>
                        </a:lnTo>
                        <a:lnTo>
                          <a:pt x="32" y="32"/>
                        </a:lnTo>
                        <a:lnTo>
                          <a:pt x="8"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85" name="Freeform 571"/>
                  <p:cNvSpPr>
                    <a:spLocks/>
                  </p:cNvSpPr>
                  <p:nvPr/>
                </p:nvSpPr>
                <p:spPr bwMode="auto">
                  <a:xfrm>
                    <a:off x="692" y="2256"/>
                    <a:ext cx="72" cy="104"/>
                  </a:xfrm>
                  <a:custGeom>
                    <a:avLst/>
                    <a:gdLst>
                      <a:gd name="T0" fmla="*/ 8 w 72"/>
                      <a:gd name="T1" fmla="*/ 0 h 104"/>
                      <a:gd name="T2" fmla="*/ 32 w 72"/>
                      <a:gd name="T3" fmla="*/ 8 h 104"/>
                      <a:gd name="T4" fmla="*/ 64 w 72"/>
                      <a:gd name="T5" fmla="*/ 48 h 104"/>
                      <a:gd name="T6" fmla="*/ 64 w 72"/>
                      <a:gd name="T7" fmla="*/ 48 h 104"/>
                      <a:gd name="T8" fmla="*/ 72 w 72"/>
                      <a:gd name="T9" fmla="*/ 80 h 104"/>
                      <a:gd name="T10" fmla="*/ 64 w 72"/>
                      <a:gd name="T11" fmla="*/ 104 h 104"/>
                      <a:gd name="T12" fmla="*/ 64 w 72"/>
                      <a:gd name="T13" fmla="*/ 104 h 104"/>
                      <a:gd name="T14" fmla="*/ 40 w 72"/>
                      <a:gd name="T15" fmla="*/ 96 h 104"/>
                      <a:gd name="T16" fmla="*/ 16 w 72"/>
                      <a:gd name="T17" fmla="*/ 56 h 104"/>
                      <a:gd name="T18" fmla="*/ 16 w 72"/>
                      <a:gd name="T19" fmla="*/ 56 h 104"/>
                      <a:gd name="T20" fmla="*/ 0 w 72"/>
                      <a:gd name="T21" fmla="*/ 24 h 104"/>
                      <a:gd name="T22" fmla="*/ 8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8" y="0"/>
                        </a:moveTo>
                        <a:lnTo>
                          <a:pt x="32" y="8"/>
                        </a:lnTo>
                        <a:lnTo>
                          <a:pt x="64" y="48"/>
                        </a:lnTo>
                        <a:lnTo>
                          <a:pt x="72" y="80"/>
                        </a:lnTo>
                        <a:lnTo>
                          <a:pt x="64" y="104"/>
                        </a:lnTo>
                        <a:lnTo>
                          <a:pt x="40" y="96"/>
                        </a:lnTo>
                        <a:lnTo>
                          <a:pt x="16" y="56"/>
                        </a:lnTo>
                        <a:lnTo>
                          <a:pt x="0" y="24"/>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86" name="Freeform 572"/>
                  <p:cNvSpPr>
                    <a:spLocks/>
                  </p:cNvSpPr>
                  <p:nvPr/>
                </p:nvSpPr>
                <p:spPr bwMode="auto">
                  <a:xfrm>
                    <a:off x="852" y="2520"/>
                    <a:ext cx="72" cy="96"/>
                  </a:xfrm>
                  <a:custGeom>
                    <a:avLst/>
                    <a:gdLst>
                      <a:gd name="T0" fmla="*/ 8 w 72"/>
                      <a:gd name="T1" fmla="*/ 0 h 96"/>
                      <a:gd name="T2" fmla="*/ 32 w 72"/>
                      <a:gd name="T3" fmla="*/ 8 h 96"/>
                      <a:gd name="T4" fmla="*/ 56 w 72"/>
                      <a:gd name="T5" fmla="*/ 40 h 96"/>
                      <a:gd name="T6" fmla="*/ 56 w 72"/>
                      <a:gd name="T7" fmla="*/ 40 h 96"/>
                      <a:gd name="T8" fmla="*/ 72 w 72"/>
                      <a:gd name="T9" fmla="*/ 80 h 96"/>
                      <a:gd name="T10" fmla="*/ 64 w 72"/>
                      <a:gd name="T11" fmla="*/ 96 h 96"/>
                      <a:gd name="T12" fmla="*/ 64 w 72"/>
                      <a:gd name="T13" fmla="*/ 96 h 96"/>
                      <a:gd name="T14" fmla="*/ 40 w 72"/>
                      <a:gd name="T15" fmla="*/ 88 h 96"/>
                      <a:gd name="T16" fmla="*/ 8 w 72"/>
                      <a:gd name="T17" fmla="*/ 56 h 96"/>
                      <a:gd name="T18" fmla="*/ 8 w 72"/>
                      <a:gd name="T19" fmla="*/ 56 h 96"/>
                      <a:gd name="T20" fmla="*/ 0 w 72"/>
                      <a:gd name="T21" fmla="*/ 16 h 96"/>
                      <a:gd name="T22" fmla="*/ 8 w 72"/>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96"/>
                      <a:gd name="T38" fmla="*/ 72 w 72"/>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96">
                        <a:moveTo>
                          <a:pt x="8" y="0"/>
                        </a:moveTo>
                        <a:lnTo>
                          <a:pt x="32" y="8"/>
                        </a:lnTo>
                        <a:lnTo>
                          <a:pt x="56" y="40"/>
                        </a:lnTo>
                        <a:lnTo>
                          <a:pt x="72" y="80"/>
                        </a:lnTo>
                        <a:lnTo>
                          <a:pt x="64" y="96"/>
                        </a:lnTo>
                        <a:lnTo>
                          <a:pt x="40" y="88"/>
                        </a:lnTo>
                        <a:lnTo>
                          <a:pt x="8" y="56"/>
                        </a:lnTo>
                        <a:lnTo>
                          <a:pt x="0" y="16"/>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87" name="Freeform 573"/>
                  <p:cNvSpPr>
                    <a:spLocks/>
                  </p:cNvSpPr>
                  <p:nvPr/>
                </p:nvSpPr>
                <p:spPr bwMode="auto">
                  <a:xfrm>
                    <a:off x="844" y="2256"/>
                    <a:ext cx="72" cy="104"/>
                  </a:xfrm>
                  <a:custGeom>
                    <a:avLst/>
                    <a:gdLst>
                      <a:gd name="T0" fmla="*/ 64 w 72"/>
                      <a:gd name="T1" fmla="*/ 0 h 104"/>
                      <a:gd name="T2" fmla="*/ 72 w 72"/>
                      <a:gd name="T3" fmla="*/ 24 h 104"/>
                      <a:gd name="T4" fmla="*/ 56 w 72"/>
                      <a:gd name="T5" fmla="*/ 56 h 104"/>
                      <a:gd name="T6" fmla="*/ 56 w 72"/>
                      <a:gd name="T7" fmla="*/ 56 h 104"/>
                      <a:gd name="T8" fmla="*/ 32 w 72"/>
                      <a:gd name="T9" fmla="*/ 88 h 104"/>
                      <a:gd name="T10" fmla="*/ 8 w 72"/>
                      <a:gd name="T11" fmla="*/ 104 h 104"/>
                      <a:gd name="T12" fmla="*/ 8 w 72"/>
                      <a:gd name="T13" fmla="*/ 104 h 104"/>
                      <a:gd name="T14" fmla="*/ 0 w 72"/>
                      <a:gd name="T15" fmla="*/ 80 h 104"/>
                      <a:gd name="T16" fmla="*/ 8 w 72"/>
                      <a:gd name="T17" fmla="*/ 40 h 104"/>
                      <a:gd name="T18" fmla="*/ 8 w 72"/>
                      <a:gd name="T19" fmla="*/ 40 h 104"/>
                      <a:gd name="T20" fmla="*/ 40 w 72"/>
                      <a:gd name="T21" fmla="*/ 8 h 104"/>
                      <a:gd name="T22" fmla="*/ 64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64" y="0"/>
                        </a:moveTo>
                        <a:lnTo>
                          <a:pt x="72" y="24"/>
                        </a:lnTo>
                        <a:lnTo>
                          <a:pt x="56" y="56"/>
                        </a:lnTo>
                        <a:lnTo>
                          <a:pt x="32" y="88"/>
                        </a:lnTo>
                        <a:lnTo>
                          <a:pt x="8" y="104"/>
                        </a:lnTo>
                        <a:lnTo>
                          <a:pt x="0" y="80"/>
                        </a:lnTo>
                        <a:lnTo>
                          <a:pt x="8"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88" name="Freeform 574"/>
                  <p:cNvSpPr>
                    <a:spLocks/>
                  </p:cNvSpPr>
                  <p:nvPr/>
                </p:nvSpPr>
                <p:spPr bwMode="auto">
                  <a:xfrm>
                    <a:off x="700" y="2520"/>
                    <a:ext cx="80" cy="96"/>
                  </a:xfrm>
                  <a:custGeom>
                    <a:avLst/>
                    <a:gdLst>
                      <a:gd name="T0" fmla="*/ 64 w 80"/>
                      <a:gd name="T1" fmla="*/ 0 h 96"/>
                      <a:gd name="T2" fmla="*/ 80 w 80"/>
                      <a:gd name="T3" fmla="*/ 16 h 96"/>
                      <a:gd name="T4" fmla="*/ 64 w 80"/>
                      <a:gd name="T5" fmla="*/ 56 h 96"/>
                      <a:gd name="T6" fmla="*/ 64 w 80"/>
                      <a:gd name="T7" fmla="*/ 56 h 96"/>
                      <a:gd name="T8" fmla="*/ 40 w 80"/>
                      <a:gd name="T9" fmla="*/ 88 h 96"/>
                      <a:gd name="T10" fmla="*/ 8 w 80"/>
                      <a:gd name="T11" fmla="*/ 96 h 96"/>
                      <a:gd name="T12" fmla="*/ 8 w 80"/>
                      <a:gd name="T13" fmla="*/ 96 h 96"/>
                      <a:gd name="T14" fmla="*/ 0 w 80"/>
                      <a:gd name="T15" fmla="*/ 80 h 96"/>
                      <a:gd name="T16" fmla="*/ 16 w 80"/>
                      <a:gd name="T17" fmla="*/ 40 h 96"/>
                      <a:gd name="T18" fmla="*/ 16 w 80"/>
                      <a:gd name="T19" fmla="*/ 40 h 96"/>
                      <a:gd name="T20" fmla="*/ 40 w 80"/>
                      <a:gd name="T21" fmla="*/ 8 h 96"/>
                      <a:gd name="T22" fmla="*/ 64 w 80"/>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0"/>
                      <a:gd name="T37" fmla="*/ 0 h 96"/>
                      <a:gd name="T38" fmla="*/ 80 w 80"/>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0" h="96">
                        <a:moveTo>
                          <a:pt x="64" y="0"/>
                        </a:moveTo>
                        <a:lnTo>
                          <a:pt x="80" y="16"/>
                        </a:lnTo>
                        <a:lnTo>
                          <a:pt x="64" y="56"/>
                        </a:lnTo>
                        <a:lnTo>
                          <a:pt x="40" y="88"/>
                        </a:lnTo>
                        <a:lnTo>
                          <a:pt x="8" y="96"/>
                        </a:lnTo>
                        <a:lnTo>
                          <a:pt x="0" y="80"/>
                        </a:lnTo>
                        <a:lnTo>
                          <a:pt x="16"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6954" name="Freeform 575"/>
                <p:cNvSpPr>
                  <a:spLocks/>
                </p:cNvSpPr>
                <p:nvPr/>
              </p:nvSpPr>
              <p:spPr bwMode="auto">
                <a:xfrm>
                  <a:off x="572" y="1295"/>
                  <a:ext cx="472" cy="334"/>
                </a:xfrm>
                <a:custGeom>
                  <a:avLst/>
                  <a:gdLst>
                    <a:gd name="T0" fmla="*/ 1 w 672"/>
                    <a:gd name="T1" fmla="*/ 2 h 424"/>
                    <a:gd name="T2" fmla="*/ 1 w 672"/>
                    <a:gd name="T3" fmla="*/ 2 h 424"/>
                    <a:gd name="T4" fmla="*/ 1 w 672"/>
                    <a:gd name="T5" fmla="*/ 2 h 424"/>
                    <a:gd name="T6" fmla="*/ 1 w 672"/>
                    <a:gd name="T7" fmla="*/ 2 h 424"/>
                    <a:gd name="T8" fmla="*/ 1 w 672"/>
                    <a:gd name="T9" fmla="*/ 2 h 424"/>
                    <a:gd name="T10" fmla="*/ 1 w 672"/>
                    <a:gd name="T11" fmla="*/ 2 h 424"/>
                    <a:gd name="T12" fmla="*/ 1 w 672"/>
                    <a:gd name="T13" fmla="*/ 2 h 424"/>
                    <a:gd name="T14" fmla="*/ 1 w 672"/>
                    <a:gd name="T15" fmla="*/ 2 h 424"/>
                    <a:gd name="T16" fmla="*/ 1 w 672"/>
                    <a:gd name="T17" fmla="*/ 2 h 424"/>
                    <a:gd name="T18" fmla="*/ 1 w 672"/>
                    <a:gd name="T19" fmla="*/ 2 h 424"/>
                    <a:gd name="T20" fmla="*/ 1 w 672"/>
                    <a:gd name="T21" fmla="*/ 2 h 424"/>
                    <a:gd name="T22" fmla="*/ 1 w 672"/>
                    <a:gd name="T23" fmla="*/ 2 h 424"/>
                    <a:gd name="T24" fmla="*/ 1 w 672"/>
                    <a:gd name="T25" fmla="*/ 2 h 424"/>
                    <a:gd name="T26" fmla="*/ 0 w 672"/>
                    <a:gd name="T27" fmla="*/ 2 h 424"/>
                    <a:gd name="T28" fmla="*/ 0 w 672"/>
                    <a:gd name="T29" fmla="*/ 2 h 424"/>
                    <a:gd name="T30" fmla="*/ 1 w 672"/>
                    <a:gd name="T31" fmla="*/ 2 h 424"/>
                    <a:gd name="T32" fmla="*/ 1 w 672"/>
                    <a:gd name="T33" fmla="*/ 2 h 424"/>
                    <a:gd name="T34" fmla="*/ 1 w 672"/>
                    <a:gd name="T35" fmla="*/ 2 h 424"/>
                    <a:gd name="T36" fmla="*/ 1 w 672"/>
                    <a:gd name="T37" fmla="*/ 2 h 424"/>
                    <a:gd name="T38" fmla="*/ 1 w 672"/>
                    <a:gd name="T39" fmla="*/ 2 h 424"/>
                    <a:gd name="T40" fmla="*/ 1 w 672"/>
                    <a:gd name="T41" fmla="*/ 0 h 424"/>
                    <a:gd name="T42" fmla="*/ 1 w 672"/>
                    <a:gd name="T43" fmla="*/ 0 h 424"/>
                    <a:gd name="T44" fmla="*/ 1 w 672"/>
                    <a:gd name="T45" fmla="*/ 2 h 424"/>
                    <a:gd name="T46" fmla="*/ 1 w 672"/>
                    <a:gd name="T47" fmla="*/ 2 h 424"/>
                    <a:gd name="T48" fmla="*/ 1 w 672"/>
                    <a:gd name="T49" fmla="*/ 2 h 424"/>
                    <a:gd name="T50" fmla="*/ 1 w 672"/>
                    <a:gd name="T51" fmla="*/ 2 h 424"/>
                    <a:gd name="T52" fmla="*/ 1 w 672"/>
                    <a:gd name="T53" fmla="*/ 2 h 424"/>
                    <a:gd name="T54" fmla="*/ 1 w 672"/>
                    <a:gd name="T55" fmla="*/ 2 h 42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2"/>
                    <a:gd name="T85" fmla="*/ 0 h 424"/>
                    <a:gd name="T86" fmla="*/ 672 w 672"/>
                    <a:gd name="T87" fmla="*/ 424 h 42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2" h="424">
                      <a:moveTo>
                        <a:pt x="672" y="216"/>
                      </a:moveTo>
                      <a:lnTo>
                        <a:pt x="664" y="256"/>
                      </a:lnTo>
                      <a:lnTo>
                        <a:pt x="648" y="296"/>
                      </a:lnTo>
                      <a:lnTo>
                        <a:pt x="616" y="328"/>
                      </a:lnTo>
                      <a:lnTo>
                        <a:pt x="576" y="360"/>
                      </a:lnTo>
                      <a:lnTo>
                        <a:pt x="464" y="408"/>
                      </a:lnTo>
                      <a:lnTo>
                        <a:pt x="336" y="424"/>
                      </a:lnTo>
                      <a:lnTo>
                        <a:pt x="208" y="408"/>
                      </a:lnTo>
                      <a:lnTo>
                        <a:pt x="96" y="360"/>
                      </a:lnTo>
                      <a:lnTo>
                        <a:pt x="56" y="328"/>
                      </a:lnTo>
                      <a:lnTo>
                        <a:pt x="24" y="296"/>
                      </a:lnTo>
                      <a:lnTo>
                        <a:pt x="8" y="256"/>
                      </a:lnTo>
                      <a:lnTo>
                        <a:pt x="0" y="216"/>
                      </a:lnTo>
                      <a:lnTo>
                        <a:pt x="8" y="168"/>
                      </a:lnTo>
                      <a:lnTo>
                        <a:pt x="24" y="128"/>
                      </a:lnTo>
                      <a:lnTo>
                        <a:pt x="56" y="96"/>
                      </a:lnTo>
                      <a:lnTo>
                        <a:pt x="96" y="64"/>
                      </a:lnTo>
                      <a:lnTo>
                        <a:pt x="208" y="16"/>
                      </a:lnTo>
                      <a:lnTo>
                        <a:pt x="336" y="0"/>
                      </a:lnTo>
                      <a:lnTo>
                        <a:pt x="464" y="16"/>
                      </a:lnTo>
                      <a:lnTo>
                        <a:pt x="576" y="64"/>
                      </a:lnTo>
                      <a:lnTo>
                        <a:pt x="616" y="96"/>
                      </a:lnTo>
                      <a:lnTo>
                        <a:pt x="648" y="128"/>
                      </a:lnTo>
                      <a:lnTo>
                        <a:pt x="664" y="168"/>
                      </a:lnTo>
                      <a:lnTo>
                        <a:pt x="672" y="216"/>
                      </a:lnTo>
                      <a:close/>
                    </a:path>
                  </a:pathLst>
                </a:custGeom>
                <a:gradFill rotWithShape="0">
                  <a:gsLst>
                    <a:gs pos="0">
                      <a:srgbClr val="B3B3B3"/>
                    </a:gs>
                    <a:gs pos="100000">
                      <a:srgbClr val="808080"/>
                    </a:gs>
                  </a:gsLst>
                  <a:path path="rect">
                    <a:fillToRect l="50000" t="50000" r="50000" b="50000"/>
                  </a:path>
                </a:gradFill>
                <a:ln w="3175">
                  <a:solidFill>
                    <a:srgbClr val="808080"/>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7217" name="Group 576"/>
                <p:cNvGrpSpPr>
                  <a:grpSpLocks/>
                </p:cNvGrpSpPr>
                <p:nvPr/>
              </p:nvGrpSpPr>
              <p:grpSpPr bwMode="auto">
                <a:xfrm>
                  <a:off x="632" y="1338"/>
                  <a:ext cx="352" cy="248"/>
                  <a:chOff x="636" y="2320"/>
                  <a:chExt cx="352" cy="248"/>
                </a:xfrm>
              </p:grpSpPr>
              <p:sp>
                <p:nvSpPr>
                  <p:cNvPr id="36956" name="Freeform 577"/>
                  <p:cNvSpPr>
                    <a:spLocks/>
                  </p:cNvSpPr>
                  <p:nvPr/>
                </p:nvSpPr>
                <p:spPr bwMode="auto">
                  <a:xfrm>
                    <a:off x="788" y="2424"/>
                    <a:ext cx="32" cy="16"/>
                  </a:xfrm>
                  <a:custGeom>
                    <a:avLst/>
                    <a:gdLst>
                      <a:gd name="T0" fmla="*/ 32 w 32"/>
                      <a:gd name="T1" fmla="*/ 8 h 16"/>
                      <a:gd name="T2" fmla="*/ 32 w 32"/>
                      <a:gd name="T3" fmla="*/ 16 h 16"/>
                      <a:gd name="T4" fmla="*/ 16 w 32"/>
                      <a:gd name="T5" fmla="*/ 16 h 16"/>
                      <a:gd name="T6" fmla="*/ 16 w 32"/>
                      <a:gd name="T7" fmla="*/ 16 h 16"/>
                      <a:gd name="T8" fmla="*/ 8 w 32"/>
                      <a:gd name="T9" fmla="*/ 16 h 16"/>
                      <a:gd name="T10" fmla="*/ 0 w 32"/>
                      <a:gd name="T11" fmla="*/ 8 h 16"/>
                      <a:gd name="T12" fmla="*/ 0 w 32"/>
                      <a:gd name="T13" fmla="*/ 8 h 16"/>
                      <a:gd name="T14" fmla="*/ 8 w 32"/>
                      <a:gd name="T15" fmla="*/ 0 h 16"/>
                      <a:gd name="T16" fmla="*/ 16 w 32"/>
                      <a:gd name="T17" fmla="*/ 0 h 16"/>
                      <a:gd name="T18" fmla="*/ 16 w 32"/>
                      <a:gd name="T19" fmla="*/ 0 h 16"/>
                      <a:gd name="T20" fmla="*/ 32 w 32"/>
                      <a:gd name="T21" fmla="*/ 0 h 16"/>
                      <a:gd name="T22" fmla="*/ 32 w 32"/>
                      <a:gd name="T23" fmla="*/ 8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16"/>
                      <a:gd name="T38" fmla="*/ 32 w 32"/>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16">
                        <a:moveTo>
                          <a:pt x="32" y="8"/>
                        </a:moveTo>
                        <a:lnTo>
                          <a:pt x="32" y="16"/>
                        </a:lnTo>
                        <a:lnTo>
                          <a:pt x="16" y="16"/>
                        </a:lnTo>
                        <a:lnTo>
                          <a:pt x="8" y="16"/>
                        </a:lnTo>
                        <a:lnTo>
                          <a:pt x="0" y="8"/>
                        </a:lnTo>
                        <a:lnTo>
                          <a:pt x="8" y="0"/>
                        </a:lnTo>
                        <a:lnTo>
                          <a:pt x="16" y="0"/>
                        </a:lnTo>
                        <a:lnTo>
                          <a:pt x="32" y="0"/>
                        </a:lnTo>
                        <a:lnTo>
                          <a:pt x="32"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57" name="Freeform 578"/>
                  <p:cNvSpPr>
                    <a:spLocks/>
                  </p:cNvSpPr>
                  <p:nvPr/>
                </p:nvSpPr>
                <p:spPr bwMode="auto">
                  <a:xfrm>
                    <a:off x="924" y="2416"/>
                    <a:ext cx="64" cy="24"/>
                  </a:xfrm>
                  <a:custGeom>
                    <a:avLst/>
                    <a:gdLst>
                      <a:gd name="T0" fmla="*/ 64 w 64"/>
                      <a:gd name="T1" fmla="*/ 16 h 24"/>
                      <a:gd name="T2" fmla="*/ 56 w 64"/>
                      <a:gd name="T3" fmla="*/ 24 h 24"/>
                      <a:gd name="T4" fmla="*/ 32 w 64"/>
                      <a:gd name="T5" fmla="*/ 24 h 24"/>
                      <a:gd name="T6" fmla="*/ 32 w 64"/>
                      <a:gd name="T7" fmla="*/ 24 h 24"/>
                      <a:gd name="T8" fmla="*/ 16 w 64"/>
                      <a:gd name="T9" fmla="*/ 24 h 24"/>
                      <a:gd name="T10" fmla="*/ 0 w 64"/>
                      <a:gd name="T11" fmla="*/ 16 h 24"/>
                      <a:gd name="T12" fmla="*/ 0 w 64"/>
                      <a:gd name="T13" fmla="*/ 16 h 24"/>
                      <a:gd name="T14" fmla="*/ 16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16" y="24"/>
                        </a:lnTo>
                        <a:lnTo>
                          <a:pt x="0" y="16"/>
                        </a:lnTo>
                        <a:lnTo>
                          <a:pt x="16"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58" name="Freeform 579"/>
                  <p:cNvSpPr>
                    <a:spLocks/>
                  </p:cNvSpPr>
                  <p:nvPr/>
                </p:nvSpPr>
                <p:spPr bwMode="auto">
                  <a:xfrm>
                    <a:off x="908" y="2512"/>
                    <a:ext cx="40" cy="32"/>
                  </a:xfrm>
                  <a:custGeom>
                    <a:avLst/>
                    <a:gdLst>
                      <a:gd name="T0" fmla="*/ 40 w 40"/>
                      <a:gd name="T1" fmla="*/ 32 h 32"/>
                      <a:gd name="T2" fmla="*/ 24 w 40"/>
                      <a:gd name="T3" fmla="*/ 32 h 32"/>
                      <a:gd name="T4" fmla="*/ 8 w 40"/>
                      <a:gd name="T5" fmla="*/ 24 h 32"/>
                      <a:gd name="T6" fmla="*/ 8 w 40"/>
                      <a:gd name="T7" fmla="*/ 24 h 32"/>
                      <a:gd name="T8" fmla="*/ 0 w 40"/>
                      <a:gd name="T9" fmla="*/ 8 h 32"/>
                      <a:gd name="T10" fmla="*/ 0 w 40"/>
                      <a:gd name="T11" fmla="*/ 0 h 32"/>
                      <a:gd name="T12" fmla="*/ 0 w 40"/>
                      <a:gd name="T13" fmla="*/ 0 h 32"/>
                      <a:gd name="T14" fmla="*/ 16 w 40"/>
                      <a:gd name="T15" fmla="*/ 0 h 32"/>
                      <a:gd name="T16" fmla="*/ 32 w 40"/>
                      <a:gd name="T17" fmla="*/ 8 h 32"/>
                      <a:gd name="T18" fmla="*/ 32 w 40"/>
                      <a:gd name="T19" fmla="*/ 8 h 32"/>
                      <a:gd name="T20" fmla="*/ 40 w 40"/>
                      <a:gd name="T21" fmla="*/ 24 h 32"/>
                      <a:gd name="T22" fmla="*/ 40 w 40"/>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32"/>
                      <a:gd name="T38" fmla="*/ 40 w 40"/>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32">
                        <a:moveTo>
                          <a:pt x="40" y="32"/>
                        </a:moveTo>
                        <a:lnTo>
                          <a:pt x="24" y="32"/>
                        </a:lnTo>
                        <a:lnTo>
                          <a:pt x="8" y="24"/>
                        </a:lnTo>
                        <a:lnTo>
                          <a:pt x="0" y="8"/>
                        </a:lnTo>
                        <a:lnTo>
                          <a:pt x="0" y="0"/>
                        </a:lnTo>
                        <a:lnTo>
                          <a:pt x="16" y="0"/>
                        </a:lnTo>
                        <a:lnTo>
                          <a:pt x="32" y="8"/>
                        </a:lnTo>
                        <a:lnTo>
                          <a:pt x="40" y="24"/>
                        </a:lnTo>
                        <a:lnTo>
                          <a:pt x="4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59" name="Freeform 580"/>
                  <p:cNvSpPr>
                    <a:spLocks/>
                  </p:cNvSpPr>
                  <p:nvPr/>
                </p:nvSpPr>
                <p:spPr bwMode="auto">
                  <a:xfrm>
                    <a:off x="780" y="2328"/>
                    <a:ext cx="32" cy="48"/>
                  </a:xfrm>
                  <a:custGeom>
                    <a:avLst/>
                    <a:gdLst>
                      <a:gd name="T0" fmla="*/ 16 w 32"/>
                      <a:gd name="T1" fmla="*/ 48 h 48"/>
                      <a:gd name="T2" fmla="*/ 8 w 32"/>
                      <a:gd name="T3" fmla="*/ 48 h 48"/>
                      <a:gd name="T4" fmla="*/ 0 w 32"/>
                      <a:gd name="T5" fmla="*/ 24 h 48"/>
                      <a:gd name="T6" fmla="*/ 0 w 32"/>
                      <a:gd name="T7" fmla="*/ 24 h 48"/>
                      <a:gd name="T8" fmla="*/ 8 w 32"/>
                      <a:gd name="T9" fmla="*/ 8 h 48"/>
                      <a:gd name="T10" fmla="*/ 16 w 32"/>
                      <a:gd name="T11" fmla="*/ 0 h 48"/>
                      <a:gd name="T12" fmla="*/ 16 w 32"/>
                      <a:gd name="T13" fmla="*/ 0 h 48"/>
                      <a:gd name="T14" fmla="*/ 24 w 32"/>
                      <a:gd name="T15" fmla="*/ 8 h 48"/>
                      <a:gd name="T16" fmla="*/ 32 w 32"/>
                      <a:gd name="T17" fmla="*/ 24 h 48"/>
                      <a:gd name="T18" fmla="*/ 32 w 32"/>
                      <a:gd name="T19" fmla="*/ 24 h 48"/>
                      <a:gd name="T20" fmla="*/ 24 w 32"/>
                      <a:gd name="T21" fmla="*/ 48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8"/>
                        </a:lnTo>
                        <a:lnTo>
                          <a:pt x="0" y="24"/>
                        </a:lnTo>
                        <a:lnTo>
                          <a:pt x="8" y="8"/>
                        </a:lnTo>
                        <a:lnTo>
                          <a:pt x="16" y="0"/>
                        </a:lnTo>
                        <a:lnTo>
                          <a:pt x="24" y="8"/>
                        </a:lnTo>
                        <a:lnTo>
                          <a:pt x="32" y="24"/>
                        </a:lnTo>
                        <a:lnTo>
                          <a:pt x="24" y="48"/>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60" name="Freeform 581"/>
                  <p:cNvSpPr>
                    <a:spLocks/>
                  </p:cNvSpPr>
                  <p:nvPr/>
                </p:nvSpPr>
                <p:spPr bwMode="auto">
                  <a:xfrm>
                    <a:off x="676" y="2432"/>
                    <a:ext cx="64" cy="24"/>
                  </a:xfrm>
                  <a:custGeom>
                    <a:avLst/>
                    <a:gdLst>
                      <a:gd name="T0" fmla="*/ 64 w 64"/>
                      <a:gd name="T1" fmla="*/ 16 h 24"/>
                      <a:gd name="T2" fmla="*/ 56 w 64"/>
                      <a:gd name="T3" fmla="*/ 24 h 24"/>
                      <a:gd name="T4" fmla="*/ 32 w 64"/>
                      <a:gd name="T5" fmla="*/ 24 h 24"/>
                      <a:gd name="T6" fmla="*/ 32 w 64"/>
                      <a:gd name="T7" fmla="*/ 24 h 24"/>
                      <a:gd name="T8" fmla="*/ 8 w 64"/>
                      <a:gd name="T9" fmla="*/ 24 h 24"/>
                      <a:gd name="T10" fmla="*/ 0 w 64"/>
                      <a:gd name="T11" fmla="*/ 16 h 24"/>
                      <a:gd name="T12" fmla="*/ 0 w 64"/>
                      <a:gd name="T13" fmla="*/ 16 h 24"/>
                      <a:gd name="T14" fmla="*/ 8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8" y="24"/>
                        </a:lnTo>
                        <a:lnTo>
                          <a:pt x="0" y="16"/>
                        </a:lnTo>
                        <a:lnTo>
                          <a:pt x="8"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61" name="Freeform 582"/>
                  <p:cNvSpPr>
                    <a:spLocks/>
                  </p:cNvSpPr>
                  <p:nvPr/>
                </p:nvSpPr>
                <p:spPr bwMode="auto">
                  <a:xfrm>
                    <a:off x="788" y="2520"/>
                    <a:ext cx="32" cy="48"/>
                  </a:xfrm>
                  <a:custGeom>
                    <a:avLst/>
                    <a:gdLst>
                      <a:gd name="T0" fmla="*/ 16 w 32"/>
                      <a:gd name="T1" fmla="*/ 48 h 48"/>
                      <a:gd name="T2" fmla="*/ 8 w 32"/>
                      <a:gd name="T3" fmla="*/ 40 h 48"/>
                      <a:gd name="T4" fmla="*/ 0 w 32"/>
                      <a:gd name="T5" fmla="*/ 24 h 48"/>
                      <a:gd name="T6" fmla="*/ 0 w 32"/>
                      <a:gd name="T7" fmla="*/ 24 h 48"/>
                      <a:gd name="T8" fmla="*/ 8 w 32"/>
                      <a:gd name="T9" fmla="*/ 8 h 48"/>
                      <a:gd name="T10" fmla="*/ 16 w 32"/>
                      <a:gd name="T11" fmla="*/ 0 h 48"/>
                      <a:gd name="T12" fmla="*/ 16 w 32"/>
                      <a:gd name="T13" fmla="*/ 0 h 48"/>
                      <a:gd name="T14" fmla="*/ 32 w 32"/>
                      <a:gd name="T15" fmla="*/ 8 h 48"/>
                      <a:gd name="T16" fmla="*/ 32 w 32"/>
                      <a:gd name="T17" fmla="*/ 24 h 48"/>
                      <a:gd name="T18" fmla="*/ 32 w 32"/>
                      <a:gd name="T19" fmla="*/ 24 h 48"/>
                      <a:gd name="T20" fmla="*/ 32 w 32"/>
                      <a:gd name="T21" fmla="*/ 40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0"/>
                        </a:lnTo>
                        <a:lnTo>
                          <a:pt x="0" y="24"/>
                        </a:lnTo>
                        <a:lnTo>
                          <a:pt x="8" y="8"/>
                        </a:lnTo>
                        <a:lnTo>
                          <a:pt x="16" y="0"/>
                        </a:lnTo>
                        <a:lnTo>
                          <a:pt x="32" y="8"/>
                        </a:lnTo>
                        <a:lnTo>
                          <a:pt x="32" y="24"/>
                        </a:lnTo>
                        <a:lnTo>
                          <a:pt x="32" y="40"/>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62" name="Freeform 583"/>
                  <p:cNvSpPr>
                    <a:spLocks/>
                  </p:cNvSpPr>
                  <p:nvPr/>
                </p:nvSpPr>
                <p:spPr bwMode="auto">
                  <a:xfrm>
                    <a:off x="660" y="2352"/>
                    <a:ext cx="48" cy="40"/>
                  </a:xfrm>
                  <a:custGeom>
                    <a:avLst/>
                    <a:gdLst>
                      <a:gd name="T0" fmla="*/ 48 w 48"/>
                      <a:gd name="T1" fmla="*/ 32 h 40"/>
                      <a:gd name="T2" fmla="*/ 32 w 48"/>
                      <a:gd name="T3" fmla="*/ 40 h 40"/>
                      <a:gd name="T4" fmla="*/ 16 w 48"/>
                      <a:gd name="T5" fmla="*/ 24 h 40"/>
                      <a:gd name="T6" fmla="*/ 16 w 48"/>
                      <a:gd name="T7" fmla="*/ 24 h 40"/>
                      <a:gd name="T8" fmla="*/ 0 w 48"/>
                      <a:gd name="T9" fmla="*/ 16 h 40"/>
                      <a:gd name="T10" fmla="*/ 0 w 48"/>
                      <a:gd name="T11" fmla="*/ 0 h 40"/>
                      <a:gd name="T12" fmla="*/ 0 w 48"/>
                      <a:gd name="T13" fmla="*/ 0 h 40"/>
                      <a:gd name="T14" fmla="*/ 16 w 48"/>
                      <a:gd name="T15" fmla="*/ 0 h 40"/>
                      <a:gd name="T16" fmla="*/ 32 w 48"/>
                      <a:gd name="T17" fmla="*/ 8 h 40"/>
                      <a:gd name="T18" fmla="*/ 32 w 48"/>
                      <a:gd name="T19" fmla="*/ 8 h 40"/>
                      <a:gd name="T20" fmla="*/ 48 w 48"/>
                      <a:gd name="T21" fmla="*/ 24 h 40"/>
                      <a:gd name="T22" fmla="*/ 48 w 48"/>
                      <a:gd name="T23" fmla="*/ 32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48" y="32"/>
                        </a:moveTo>
                        <a:lnTo>
                          <a:pt x="32" y="40"/>
                        </a:lnTo>
                        <a:lnTo>
                          <a:pt x="16" y="24"/>
                        </a:lnTo>
                        <a:lnTo>
                          <a:pt x="0" y="16"/>
                        </a:lnTo>
                        <a:lnTo>
                          <a:pt x="0" y="0"/>
                        </a:lnTo>
                        <a:lnTo>
                          <a:pt x="16" y="0"/>
                        </a:lnTo>
                        <a:lnTo>
                          <a:pt x="32" y="8"/>
                        </a:lnTo>
                        <a:lnTo>
                          <a:pt x="48" y="24"/>
                        </a:lnTo>
                        <a:lnTo>
                          <a:pt x="48"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63" name="Freeform 584"/>
                  <p:cNvSpPr>
                    <a:spLocks/>
                  </p:cNvSpPr>
                  <p:nvPr/>
                </p:nvSpPr>
                <p:spPr bwMode="auto">
                  <a:xfrm>
                    <a:off x="892" y="2344"/>
                    <a:ext cx="48" cy="32"/>
                  </a:xfrm>
                  <a:custGeom>
                    <a:avLst/>
                    <a:gdLst>
                      <a:gd name="T0" fmla="*/ 0 w 48"/>
                      <a:gd name="T1" fmla="*/ 32 h 32"/>
                      <a:gd name="T2" fmla="*/ 0 w 48"/>
                      <a:gd name="T3" fmla="*/ 24 h 32"/>
                      <a:gd name="T4" fmla="*/ 8 w 48"/>
                      <a:gd name="T5" fmla="*/ 8 h 32"/>
                      <a:gd name="T6" fmla="*/ 8 w 48"/>
                      <a:gd name="T7" fmla="*/ 8 h 32"/>
                      <a:gd name="T8" fmla="*/ 32 w 48"/>
                      <a:gd name="T9" fmla="*/ 0 h 32"/>
                      <a:gd name="T10" fmla="*/ 48 w 48"/>
                      <a:gd name="T11" fmla="*/ 0 h 32"/>
                      <a:gd name="T12" fmla="*/ 48 w 48"/>
                      <a:gd name="T13" fmla="*/ 0 h 32"/>
                      <a:gd name="T14" fmla="*/ 48 w 48"/>
                      <a:gd name="T15" fmla="*/ 8 h 32"/>
                      <a:gd name="T16" fmla="*/ 32 w 48"/>
                      <a:gd name="T17" fmla="*/ 24 h 32"/>
                      <a:gd name="T18" fmla="*/ 32 w 48"/>
                      <a:gd name="T19" fmla="*/ 24 h 32"/>
                      <a:gd name="T20" fmla="*/ 16 w 48"/>
                      <a:gd name="T21" fmla="*/ 32 h 32"/>
                      <a:gd name="T22" fmla="*/ 0 w 48"/>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32"/>
                      <a:gd name="T38" fmla="*/ 48 w 48"/>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32">
                        <a:moveTo>
                          <a:pt x="0" y="32"/>
                        </a:moveTo>
                        <a:lnTo>
                          <a:pt x="0" y="24"/>
                        </a:lnTo>
                        <a:lnTo>
                          <a:pt x="8" y="8"/>
                        </a:lnTo>
                        <a:lnTo>
                          <a:pt x="32" y="0"/>
                        </a:lnTo>
                        <a:lnTo>
                          <a:pt x="48" y="0"/>
                        </a:lnTo>
                        <a:lnTo>
                          <a:pt x="48" y="8"/>
                        </a:lnTo>
                        <a:lnTo>
                          <a:pt x="32" y="24"/>
                        </a:lnTo>
                        <a:lnTo>
                          <a:pt x="16" y="32"/>
                        </a:lnTo>
                        <a:lnTo>
                          <a:pt x="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64" name="Freeform 585"/>
                  <p:cNvSpPr>
                    <a:spLocks/>
                  </p:cNvSpPr>
                  <p:nvPr/>
                </p:nvSpPr>
                <p:spPr bwMode="auto">
                  <a:xfrm>
                    <a:off x="876" y="2400"/>
                    <a:ext cx="48" cy="24"/>
                  </a:xfrm>
                  <a:custGeom>
                    <a:avLst/>
                    <a:gdLst>
                      <a:gd name="T0" fmla="*/ 0 w 48"/>
                      <a:gd name="T1" fmla="*/ 24 h 24"/>
                      <a:gd name="T2" fmla="*/ 0 w 48"/>
                      <a:gd name="T3" fmla="*/ 8 h 24"/>
                      <a:gd name="T4" fmla="*/ 16 w 48"/>
                      <a:gd name="T5" fmla="*/ 0 h 24"/>
                      <a:gd name="T6" fmla="*/ 16 w 48"/>
                      <a:gd name="T7" fmla="*/ 0 h 24"/>
                      <a:gd name="T8" fmla="*/ 32 w 48"/>
                      <a:gd name="T9" fmla="*/ 0 h 24"/>
                      <a:gd name="T10" fmla="*/ 48 w 48"/>
                      <a:gd name="T11" fmla="*/ 8 h 24"/>
                      <a:gd name="T12" fmla="*/ 48 w 48"/>
                      <a:gd name="T13" fmla="*/ 8 h 24"/>
                      <a:gd name="T14" fmla="*/ 48 w 48"/>
                      <a:gd name="T15" fmla="*/ 16 h 24"/>
                      <a:gd name="T16" fmla="*/ 32 w 48"/>
                      <a:gd name="T17" fmla="*/ 24 h 24"/>
                      <a:gd name="T18" fmla="*/ 32 w 48"/>
                      <a:gd name="T19" fmla="*/ 24 h 24"/>
                      <a:gd name="T20" fmla="*/ 8 w 48"/>
                      <a:gd name="T21" fmla="*/ 24 h 24"/>
                      <a:gd name="T22" fmla="*/ 0 w 48"/>
                      <a:gd name="T23" fmla="*/ 24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24"/>
                        </a:moveTo>
                        <a:lnTo>
                          <a:pt x="0" y="8"/>
                        </a:lnTo>
                        <a:lnTo>
                          <a:pt x="16" y="0"/>
                        </a:lnTo>
                        <a:lnTo>
                          <a:pt x="32" y="0"/>
                        </a:lnTo>
                        <a:lnTo>
                          <a:pt x="48" y="8"/>
                        </a:lnTo>
                        <a:lnTo>
                          <a:pt x="48" y="16"/>
                        </a:lnTo>
                        <a:lnTo>
                          <a:pt x="32" y="24"/>
                        </a:lnTo>
                        <a:lnTo>
                          <a:pt x="8" y="24"/>
                        </a:lnTo>
                        <a:lnTo>
                          <a:pt x="0"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65" name="Freeform 586"/>
                  <p:cNvSpPr>
                    <a:spLocks/>
                  </p:cNvSpPr>
                  <p:nvPr/>
                </p:nvSpPr>
                <p:spPr bwMode="auto">
                  <a:xfrm>
                    <a:off x="660" y="2480"/>
                    <a:ext cx="48" cy="24"/>
                  </a:xfrm>
                  <a:custGeom>
                    <a:avLst/>
                    <a:gdLst>
                      <a:gd name="T0" fmla="*/ 0 w 48"/>
                      <a:gd name="T1" fmla="*/ 16 h 24"/>
                      <a:gd name="T2" fmla="*/ 0 w 48"/>
                      <a:gd name="T3" fmla="*/ 8 h 24"/>
                      <a:gd name="T4" fmla="*/ 16 w 48"/>
                      <a:gd name="T5" fmla="*/ 0 h 24"/>
                      <a:gd name="T6" fmla="*/ 16 w 48"/>
                      <a:gd name="T7" fmla="*/ 0 h 24"/>
                      <a:gd name="T8" fmla="*/ 40 w 48"/>
                      <a:gd name="T9" fmla="*/ 0 h 24"/>
                      <a:gd name="T10" fmla="*/ 48 w 48"/>
                      <a:gd name="T11" fmla="*/ 0 h 24"/>
                      <a:gd name="T12" fmla="*/ 48 w 48"/>
                      <a:gd name="T13" fmla="*/ 0 h 24"/>
                      <a:gd name="T14" fmla="*/ 48 w 48"/>
                      <a:gd name="T15" fmla="*/ 16 h 24"/>
                      <a:gd name="T16" fmla="*/ 32 w 48"/>
                      <a:gd name="T17" fmla="*/ 24 h 24"/>
                      <a:gd name="T18" fmla="*/ 32 w 48"/>
                      <a:gd name="T19" fmla="*/ 24 h 24"/>
                      <a:gd name="T20" fmla="*/ 8 w 48"/>
                      <a:gd name="T21" fmla="*/ 24 h 24"/>
                      <a:gd name="T22" fmla="*/ 0 w 48"/>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16"/>
                        </a:moveTo>
                        <a:lnTo>
                          <a:pt x="0" y="8"/>
                        </a:lnTo>
                        <a:lnTo>
                          <a:pt x="16" y="0"/>
                        </a:lnTo>
                        <a:lnTo>
                          <a:pt x="40" y="0"/>
                        </a:lnTo>
                        <a:lnTo>
                          <a:pt x="48" y="0"/>
                        </a:lnTo>
                        <a:lnTo>
                          <a:pt x="48" y="16"/>
                        </a:lnTo>
                        <a:lnTo>
                          <a:pt x="32" y="24"/>
                        </a:lnTo>
                        <a:lnTo>
                          <a:pt x="8" y="24"/>
                        </a:lnTo>
                        <a:lnTo>
                          <a:pt x="0"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66" name="Freeform 587"/>
                  <p:cNvSpPr>
                    <a:spLocks/>
                  </p:cNvSpPr>
                  <p:nvPr/>
                </p:nvSpPr>
                <p:spPr bwMode="auto">
                  <a:xfrm>
                    <a:off x="732" y="2456"/>
                    <a:ext cx="48" cy="40"/>
                  </a:xfrm>
                  <a:custGeom>
                    <a:avLst/>
                    <a:gdLst>
                      <a:gd name="T0" fmla="*/ 8 w 48"/>
                      <a:gd name="T1" fmla="*/ 40 h 40"/>
                      <a:gd name="T2" fmla="*/ 0 w 48"/>
                      <a:gd name="T3" fmla="*/ 24 h 40"/>
                      <a:gd name="T4" fmla="*/ 16 w 48"/>
                      <a:gd name="T5" fmla="*/ 16 h 40"/>
                      <a:gd name="T6" fmla="*/ 16 w 48"/>
                      <a:gd name="T7" fmla="*/ 16 h 40"/>
                      <a:gd name="T8" fmla="*/ 32 w 48"/>
                      <a:gd name="T9" fmla="*/ 0 h 40"/>
                      <a:gd name="T10" fmla="*/ 48 w 48"/>
                      <a:gd name="T11" fmla="*/ 8 h 40"/>
                      <a:gd name="T12" fmla="*/ 48 w 48"/>
                      <a:gd name="T13" fmla="*/ 8 h 40"/>
                      <a:gd name="T14" fmla="*/ 48 w 48"/>
                      <a:gd name="T15" fmla="*/ 16 h 40"/>
                      <a:gd name="T16" fmla="*/ 40 w 48"/>
                      <a:gd name="T17" fmla="*/ 32 h 40"/>
                      <a:gd name="T18" fmla="*/ 40 w 48"/>
                      <a:gd name="T19" fmla="*/ 32 h 40"/>
                      <a:gd name="T20" fmla="*/ 16 w 48"/>
                      <a:gd name="T21" fmla="*/ 40 h 40"/>
                      <a:gd name="T22" fmla="*/ 8 w 48"/>
                      <a:gd name="T23" fmla="*/ 4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8" y="40"/>
                        </a:moveTo>
                        <a:lnTo>
                          <a:pt x="0" y="24"/>
                        </a:lnTo>
                        <a:lnTo>
                          <a:pt x="16" y="16"/>
                        </a:lnTo>
                        <a:lnTo>
                          <a:pt x="32" y="0"/>
                        </a:lnTo>
                        <a:lnTo>
                          <a:pt x="48" y="8"/>
                        </a:lnTo>
                        <a:lnTo>
                          <a:pt x="48" y="16"/>
                        </a:lnTo>
                        <a:lnTo>
                          <a:pt x="40" y="32"/>
                        </a:lnTo>
                        <a:lnTo>
                          <a:pt x="16" y="40"/>
                        </a:lnTo>
                        <a:lnTo>
                          <a:pt x="8" y="4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67" name="Freeform 588"/>
                  <p:cNvSpPr>
                    <a:spLocks/>
                  </p:cNvSpPr>
                  <p:nvPr/>
                </p:nvSpPr>
                <p:spPr bwMode="auto">
                  <a:xfrm>
                    <a:off x="924" y="2472"/>
                    <a:ext cx="56" cy="32"/>
                  </a:xfrm>
                  <a:custGeom>
                    <a:avLst/>
                    <a:gdLst>
                      <a:gd name="T0" fmla="*/ 0 w 56"/>
                      <a:gd name="T1" fmla="*/ 8 h 32"/>
                      <a:gd name="T2" fmla="*/ 16 w 56"/>
                      <a:gd name="T3" fmla="*/ 0 h 32"/>
                      <a:gd name="T4" fmla="*/ 32 w 56"/>
                      <a:gd name="T5" fmla="*/ 8 h 32"/>
                      <a:gd name="T6" fmla="*/ 32 w 56"/>
                      <a:gd name="T7" fmla="*/ 8 h 32"/>
                      <a:gd name="T8" fmla="*/ 56 w 56"/>
                      <a:gd name="T9" fmla="*/ 16 h 32"/>
                      <a:gd name="T10" fmla="*/ 56 w 56"/>
                      <a:gd name="T11" fmla="*/ 24 h 32"/>
                      <a:gd name="T12" fmla="*/ 56 w 56"/>
                      <a:gd name="T13" fmla="*/ 24 h 32"/>
                      <a:gd name="T14" fmla="*/ 48 w 56"/>
                      <a:gd name="T15" fmla="*/ 32 h 32"/>
                      <a:gd name="T16" fmla="*/ 24 w 56"/>
                      <a:gd name="T17" fmla="*/ 24 h 32"/>
                      <a:gd name="T18" fmla="*/ 24 w 56"/>
                      <a:gd name="T19" fmla="*/ 24 h 32"/>
                      <a:gd name="T20" fmla="*/ 0 w 56"/>
                      <a:gd name="T21" fmla="*/ 16 h 32"/>
                      <a:gd name="T22" fmla="*/ 0 w 56"/>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6"/>
                      <a:gd name="T37" fmla="*/ 0 h 32"/>
                      <a:gd name="T38" fmla="*/ 56 w 56"/>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6" h="32">
                        <a:moveTo>
                          <a:pt x="0" y="8"/>
                        </a:moveTo>
                        <a:lnTo>
                          <a:pt x="16" y="0"/>
                        </a:lnTo>
                        <a:lnTo>
                          <a:pt x="32" y="8"/>
                        </a:lnTo>
                        <a:lnTo>
                          <a:pt x="56" y="16"/>
                        </a:lnTo>
                        <a:lnTo>
                          <a:pt x="56" y="24"/>
                        </a:lnTo>
                        <a:lnTo>
                          <a:pt x="48" y="32"/>
                        </a:lnTo>
                        <a:lnTo>
                          <a:pt x="24"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68" name="Freeform 589"/>
                  <p:cNvSpPr>
                    <a:spLocks/>
                  </p:cNvSpPr>
                  <p:nvPr/>
                </p:nvSpPr>
                <p:spPr bwMode="auto">
                  <a:xfrm>
                    <a:off x="636" y="2392"/>
                    <a:ext cx="64" cy="32"/>
                  </a:xfrm>
                  <a:custGeom>
                    <a:avLst/>
                    <a:gdLst>
                      <a:gd name="T0" fmla="*/ 0 w 64"/>
                      <a:gd name="T1" fmla="*/ 8 h 32"/>
                      <a:gd name="T2" fmla="*/ 16 w 64"/>
                      <a:gd name="T3" fmla="*/ 0 h 32"/>
                      <a:gd name="T4" fmla="*/ 40 w 64"/>
                      <a:gd name="T5" fmla="*/ 8 h 32"/>
                      <a:gd name="T6" fmla="*/ 40 w 64"/>
                      <a:gd name="T7" fmla="*/ 8 h 32"/>
                      <a:gd name="T8" fmla="*/ 56 w 64"/>
                      <a:gd name="T9" fmla="*/ 16 h 32"/>
                      <a:gd name="T10" fmla="*/ 64 w 64"/>
                      <a:gd name="T11" fmla="*/ 24 h 32"/>
                      <a:gd name="T12" fmla="*/ 64 w 64"/>
                      <a:gd name="T13" fmla="*/ 24 h 32"/>
                      <a:gd name="T14" fmla="*/ 48 w 64"/>
                      <a:gd name="T15" fmla="*/ 32 h 32"/>
                      <a:gd name="T16" fmla="*/ 24 w 64"/>
                      <a:gd name="T17" fmla="*/ 32 h 32"/>
                      <a:gd name="T18" fmla="*/ 24 w 64"/>
                      <a:gd name="T19" fmla="*/ 32 h 32"/>
                      <a:gd name="T20" fmla="*/ 8 w 64"/>
                      <a:gd name="T21" fmla="*/ 16 h 32"/>
                      <a:gd name="T22" fmla="*/ 0 w 64"/>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32"/>
                      <a:gd name="T38" fmla="*/ 64 w 64"/>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32">
                        <a:moveTo>
                          <a:pt x="0" y="8"/>
                        </a:moveTo>
                        <a:lnTo>
                          <a:pt x="16" y="0"/>
                        </a:lnTo>
                        <a:lnTo>
                          <a:pt x="40" y="8"/>
                        </a:lnTo>
                        <a:lnTo>
                          <a:pt x="56" y="16"/>
                        </a:lnTo>
                        <a:lnTo>
                          <a:pt x="64" y="24"/>
                        </a:lnTo>
                        <a:lnTo>
                          <a:pt x="48" y="32"/>
                        </a:lnTo>
                        <a:lnTo>
                          <a:pt x="24" y="32"/>
                        </a:lnTo>
                        <a:lnTo>
                          <a:pt x="8"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69" name="Freeform 590"/>
                  <p:cNvSpPr>
                    <a:spLocks/>
                  </p:cNvSpPr>
                  <p:nvPr/>
                </p:nvSpPr>
                <p:spPr bwMode="auto">
                  <a:xfrm>
                    <a:off x="716" y="2320"/>
                    <a:ext cx="40" cy="48"/>
                  </a:xfrm>
                  <a:custGeom>
                    <a:avLst/>
                    <a:gdLst>
                      <a:gd name="T0" fmla="*/ 8 w 40"/>
                      <a:gd name="T1" fmla="*/ 0 h 48"/>
                      <a:gd name="T2" fmla="*/ 24 w 40"/>
                      <a:gd name="T3" fmla="*/ 0 h 48"/>
                      <a:gd name="T4" fmla="*/ 32 w 40"/>
                      <a:gd name="T5" fmla="*/ 16 h 48"/>
                      <a:gd name="T6" fmla="*/ 32 w 40"/>
                      <a:gd name="T7" fmla="*/ 16 h 48"/>
                      <a:gd name="T8" fmla="*/ 40 w 40"/>
                      <a:gd name="T9" fmla="*/ 40 h 48"/>
                      <a:gd name="T10" fmla="*/ 32 w 40"/>
                      <a:gd name="T11" fmla="*/ 48 h 48"/>
                      <a:gd name="T12" fmla="*/ 32 w 40"/>
                      <a:gd name="T13" fmla="*/ 48 h 48"/>
                      <a:gd name="T14" fmla="*/ 16 w 40"/>
                      <a:gd name="T15" fmla="*/ 40 h 48"/>
                      <a:gd name="T16" fmla="*/ 8 w 40"/>
                      <a:gd name="T17" fmla="*/ 24 h 48"/>
                      <a:gd name="T18" fmla="*/ 8 w 40"/>
                      <a:gd name="T19" fmla="*/ 24 h 48"/>
                      <a:gd name="T20" fmla="*/ 0 w 40"/>
                      <a:gd name="T21" fmla="*/ 8 h 48"/>
                      <a:gd name="T22" fmla="*/ 8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8" y="0"/>
                        </a:moveTo>
                        <a:lnTo>
                          <a:pt x="24" y="0"/>
                        </a:lnTo>
                        <a:lnTo>
                          <a:pt x="32" y="16"/>
                        </a:lnTo>
                        <a:lnTo>
                          <a:pt x="40" y="40"/>
                        </a:lnTo>
                        <a:lnTo>
                          <a:pt x="32" y="48"/>
                        </a:lnTo>
                        <a:lnTo>
                          <a:pt x="16"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70" name="Freeform 591"/>
                  <p:cNvSpPr>
                    <a:spLocks/>
                  </p:cNvSpPr>
                  <p:nvPr/>
                </p:nvSpPr>
                <p:spPr bwMode="auto">
                  <a:xfrm>
                    <a:off x="820" y="2480"/>
                    <a:ext cx="40" cy="40"/>
                  </a:xfrm>
                  <a:custGeom>
                    <a:avLst/>
                    <a:gdLst>
                      <a:gd name="T0" fmla="*/ 8 w 40"/>
                      <a:gd name="T1" fmla="*/ 0 h 40"/>
                      <a:gd name="T2" fmla="*/ 24 w 40"/>
                      <a:gd name="T3" fmla="*/ 0 h 40"/>
                      <a:gd name="T4" fmla="*/ 40 w 40"/>
                      <a:gd name="T5" fmla="*/ 16 h 40"/>
                      <a:gd name="T6" fmla="*/ 40 w 40"/>
                      <a:gd name="T7" fmla="*/ 16 h 40"/>
                      <a:gd name="T8" fmla="*/ 40 w 40"/>
                      <a:gd name="T9" fmla="*/ 32 h 40"/>
                      <a:gd name="T10" fmla="*/ 32 w 40"/>
                      <a:gd name="T11" fmla="*/ 40 h 40"/>
                      <a:gd name="T12" fmla="*/ 32 w 40"/>
                      <a:gd name="T13" fmla="*/ 40 h 40"/>
                      <a:gd name="T14" fmla="*/ 24 w 40"/>
                      <a:gd name="T15" fmla="*/ 40 h 40"/>
                      <a:gd name="T16" fmla="*/ 8 w 40"/>
                      <a:gd name="T17" fmla="*/ 24 h 40"/>
                      <a:gd name="T18" fmla="*/ 8 w 40"/>
                      <a:gd name="T19" fmla="*/ 24 h 40"/>
                      <a:gd name="T20" fmla="*/ 0 w 40"/>
                      <a:gd name="T21" fmla="*/ 8 h 40"/>
                      <a:gd name="T22" fmla="*/ 8 w 40"/>
                      <a:gd name="T23" fmla="*/ 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0"/>
                      <a:gd name="T38" fmla="*/ 40 w 40"/>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0">
                        <a:moveTo>
                          <a:pt x="8" y="0"/>
                        </a:moveTo>
                        <a:lnTo>
                          <a:pt x="24" y="0"/>
                        </a:lnTo>
                        <a:lnTo>
                          <a:pt x="40" y="16"/>
                        </a:lnTo>
                        <a:lnTo>
                          <a:pt x="40" y="32"/>
                        </a:lnTo>
                        <a:lnTo>
                          <a:pt x="32" y="40"/>
                        </a:lnTo>
                        <a:lnTo>
                          <a:pt x="24"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71" name="Freeform 592"/>
                  <p:cNvSpPr>
                    <a:spLocks/>
                  </p:cNvSpPr>
                  <p:nvPr/>
                </p:nvSpPr>
                <p:spPr bwMode="auto">
                  <a:xfrm>
                    <a:off x="836" y="2320"/>
                    <a:ext cx="40" cy="48"/>
                  </a:xfrm>
                  <a:custGeom>
                    <a:avLst/>
                    <a:gdLst>
                      <a:gd name="T0" fmla="*/ 32 w 40"/>
                      <a:gd name="T1" fmla="*/ 0 h 48"/>
                      <a:gd name="T2" fmla="*/ 40 w 40"/>
                      <a:gd name="T3" fmla="*/ 8 h 48"/>
                      <a:gd name="T4" fmla="*/ 40 w 40"/>
                      <a:gd name="T5" fmla="*/ 24 h 48"/>
                      <a:gd name="T6" fmla="*/ 40 w 40"/>
                      <a:gd name="T7" fmla="*/ 24 h 48"/>
                      <a:gd name="T8" fmla="*/ 24 w 40"/>
                      <a:gd name="T9" fmla="*/ 40 h 48"/>
                      <a:gd name="T10" fmla="*/ 8 w 40"/>
                      <a:gd name="T11" fmla="*/ 48 h 48"/>
                      <a:gd name="T12" fmla="*/ 8 w 40"/>
                      <a:gd name="T13" fmla="*/ 48 h 48"/>
                      <a:gd name="T14" fmla="*/ 0 w 40"/>
                      <a:gd name="T15" fmla="*/ 32 h 48"/>
                      <a:gd name="T16" fmla="*/ 8 w 40"/>
                      <a:gd name="T17" fmla="*/ 16 h 48"/>
                      <a:gd name="T18" fmla="*/ 8 w 40"/>
                      <a:gd name="T19" fmla="*/ 16 h 48"/>
                      <a:gd name="T20" fmla="*/ 24 w 40"/>
                      <a:gd name="T21" fmla="*/ 0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40" y="24"/>
                        </a:lnTo>
                        <a:lnTo>
                          <a:pt x="24" y="40"/>
                        </a:lnTo>
                        <a:lnTo>
                          <a:pt x="8" y="48"/>
                        </a:lnTo>
                        <a:lnTo>
                          <a:pt x="0" y="32"/>
                        </a:lnTo>
                        <a:lnTo>
                          <a:pt x="8" y="16"/>
                        </a:lnTo>
                        <a:lnTo>
                          <a:pt x="24" y="0"/>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72" name="Freeform 593"/>
                  <p:cNvSpPr>
                    <a:spLocks/>
                  </p:cNvSpPr>
                  <p:nvPr/>
                </p:nvSpPr>
                <p:spPr bwMode="auto">
                  <a:xfrm>
                    <a:off x="732" y="2504"/>
                    <a:ext cx="40" cy="48"/>
                  </a:xfrm>
                  <a:custGeom>
                    <a:avLst/>
                    <a:gdLst>
                      <a:gd name="T0" fmla="*/ 32 w 40"/>
                      <a:gd name="T1" fmla="*/ 0 h 48"/>
                      <a:gd name="T2" fmla="*/ 40 w 40"/>
                      <a:gd name="T3" fmla="*/ 8 h 48"/>
                      <a:gd name="T4" fmla="*/ 32 w 40"/>
                      <a:gd name="T5" fmla="*/ 32 h 48"/>
                      <a:gd name="T6" fmla="*/ 32 w 40"/>
                      <a:gd name="T7" fmla="*/ 32 h 48"/>
                      <a:gd name="T8" fmla="*/ 24 w 40"/>
                      <a:gd name="T9" fmla="*/ 40 h 48"/>
                      <a:gd name="T10" fmla="*/ 8 w 40"/>
                      <a:gd name="T11" fmla="*/ 48 h 48"/>
                      <a:gd name="T12" fmla="*/ 8 w 40"/>
                      <a:gd name="T13" fmla="*/ 48 h 48"/>
                      <a:gd name="T14" fmla="*/ 0 w 40"/>
                      <a:gd name="T15" fmla="*/ 40 h 48"/>
                      <a:gd name="T16" fmla="*/ 8 w 40"/>
                      <a:gd name="T17" fmla="*/ 16 h 48"/>
                      <a:gd name="T18" fmla="*/ 8 w 40"/>
                      <a:gd name="T19" fmla="*/ 16 h 48"/>
                      <a:gd name="T20" fmla="*/ 16 w 40"/>
                      <a:gd name="T21" fmla="*/ 8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32" y="32"/>
                        </a:lnTo>
                        <a:lnTo>
                          <a:pt x="24" y="40"/>
                        </a:lnTo>
                        <a:lnTo>
                          <a:pt x="8" y="48"/>
                        </a:lnTo>
                        <a:lnTo>
                          <a:pt x="0" y="40"/>
                        </a:lnTo>
                        <a:lnTo>
                          <a:pt x="8" y="16"/>
                        </a:lnTo>
                        <a:lnTo>
                          <a:pt x="16" y="8"/>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nvGrpSpPr>
              <p:cNvPr id="37218" name="Group 594"/>
              <p:cNvGrpSpPr>
                <a:grpSpLocks/>
              </p:cNvGrpSpPr>
              <p:nvPr/>
            </p:nvGrpSpPr>
            <p:grpSpPr bwMode="auto">
              <a:xfrm>
                <a:off x="4688" y="2905"/>
                <a:ext cx="274" cy="138"/>
                <a:chOff x="1536" y="3120"/>
                <a:chExt cx="274" cy="138"/>
              </a:xfrm>
            </p:grpSpPr>
            <p:grpSp>
              <p:nvGrpSpPr>
                <p:cNvPr id="37219" name="Group 595"/>
                <p:cNvGrpSpPr>
                  <a:grpSpLocks/>
                </p:cNvGrpSpPr>
                <p:nvPr/>
              </p:nvGrpSpPr>
              <p:grpSpPr bwMode="auto">
                <a:xfrm rot="625620">
                  <a:off x="1536" y="3120"/>
                  <a:ext cx="274" cy="138"/>
                  <a:chOff x="1550" y="3072"/>
                  <a:chExt cx="274" cy="138"/>
                </a:xfrm>
              </p:grpSpPr>
              <p:sp>
                <p:nvSpPr>
                  <p:cNvPr id="36950" name="Freeform 596"/>
                  <p:cNvSpPr>
                    <a:spLocks/>
                  </p:cNvSpPr>
                  <p:nvPr/>
                </p:nvSpPr>
                <p:spPr bwMode="auto">
                  <a:xfrm>
                    <a:off x="1632" y="3120"/>
                    <a:ext cx="137" cy="25"/>
                  </a:xfrm>
                  <a:custGeom>
                    <a:avLst/>
                    <a:gdLst>
                      <a:gd name="T0" fmla="*/ 137 w 137"/>
                      <a:gd name="T1" fmla="*/ 0 h 25"/>
                      <a:gd name="T2" fmla="*/ 0 w 137"/>
                      <a:gd name="T3" fmla="*/ 25 h 25"/>
                      <a:gd name="T4" fmla="*/ 0 60000 65536"/>
                      <a:gd name="T5" fmla="*/ 0 60000 65536"/>
                      <a:gd name="T6" fmla="*/ 0 w 137"/>
                      <a:gd name="T7" fmla="*/ 0 h 25"/>
                      <a:gd name="T8" fmla="*/ 137 w 137"/>
                      <a:gd name="T9" fmla="*/ 25 h 25"/>
                    </a:gdLst>
                    <a:ahLst/>
                    <a:cxnLst>
                      <a:cxn ang="T4">
                        <a:pos x="T0" y="T1"/>
                      </a:cxn>
                      <a:cxn ang="T5">
                        <a:pos x="T2" y="T3"/>
                      </a:cxn>
                    </a:cxnLst>
                    <a:rect l="T6" t="T7" r="T8" b="T9"/>
                    <a:pathLst>
                      <a:path w="137" h="25">
                        <a:moveTo>
                          <a:pt x="137" y="0"/>
                        </a:moveTo>
                        <a:cubicBezTo>
                          <a:pt x="87" y="7"/>
                          <a:pt x="22" y="20"/>
                          <a:pt x="0" y="25"/>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51" name="Freeform 597"/>
                  <p:cNvSpPr>
                    <a:spLocks/>
                  </p:cNvSpPr>
                  <p:nvPr/>
                </p:nvSpPr>
                <p:spPr bwMode="auto">
                  <a:xfrm rot="20238998" flipH="1">
                    <a:off x="1550" y="3114"/>
                    <a:ext cx="96" cy="96"/>
                  </a:xfrm>
                  <a:custGeom>
                    <a:avLst/>
                    <a:gdLst>
                      <a:gd name="T0" fmla="*/ 1610612736 w 48"/>
                      <a:gd name="T1" fmla="*/ 805306368 h 48"/>
                      <a:gd name="T2" fmla="*/ 1342177280 w 48"/>
                      <a:gd name="T3" fmla="*/ 1342177280 h 48"/>
                      <a:gd name="T4" fmla="*/ 536870912 w 48"/>
                      <a:gd name="T5" fmla="*/ 1610612736 h 48"/>
                      <a:gd name="T6" fmla="*/ 536870912 w 48"/>
                      <a:gd name="T7" fmla="*/ 1610612736 h 48"/>
                      <a:gd name="T8" fmla="*/ 0 w 48"/>
                      <a:gd name="T9" fmla="*/ 1342177280 h 48"/>
                      <a:gd name="T10" fmla="*/ 0 w 48"/>
                      <a:gd name="T11" fmla="*/ 805306368 h 48"/>
                      <a:gd name="T12" fmla="*/ 0 w 48"/>
                      <a:gd name="T13" fmla="*/ 805306368 h 48"/>
                      <a:gd name="T14" fmla="*/ 268435456 w 48"/>
                      <a:gd name="T15" fmla="*/ 0 h 48"/>
                      <a:gd name="T16" fmla="*/ 805306368 w 48"/>
                      <a:gd name="T17" fmla="*/ 0 h 48"/>
                      <a:gd name="T18" fmla="*/ 805306368 w 48"/>
                      <a:gd name="T19" fmla="*/ 0 h 48"/>
                      <a:gd name="T20" fmla="*/ 1342177280 w 48"/>
                      <a:gd name="T21" fmla="*/ 268435456 h 48"/>
                      <a:gd name="T22" fmla="*/ 1610612736 w 48"/>
                      <a:gd name="T23" fmla="*/ 80530636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52" name="Freeform 598"/>
                  <p:cNvSpPr>
                    <a:spLocks/>
                  </p:cNvSpPr>
                  <p:nvPr/>
                </p:nvSpPr>
                <p:spPr bwMode="auto">
                  <a:xfrm rot="20238998" flipH="1">
                    <a:off x="1728" y="3072"/>
                    <a:ext cx="96" cy="96"/>
                  </a:xfrm>
                  <a:custGeom>
                    <a:avLst/>
                    <a:gdLst>
                      <a:gd name="T0" fmla="*/ 1610612736 w 48"/>
                      <a:gd name="T1" fmla="*/ 805306368 h 48"/>
                      <a:gd name="T2" fmla="*/ 1342177280 w 48"/>
                      <a:gd name="T3" fmla="*/ 1342177280 h 48"/>
                      <a:gd name="T4" fmla="*/ 805306368 w 48"/>
                      <a:gd name="T5" fmla="*/ 1610612736 h 48"/>
                      <a:gd name="T6" fmla="*/ 805306368 w 48"/>
                      <a:gd name="T7" fmla="*/ 1610612736 h 48"/>
                      <a:gd name="T8" fmla="*/ 268435456 w 48"/>
                      <a:gd name="T9" fmla="*/ 1342177280 h 48"/>
                      <a:gd name="T10" fmla="*/ 0 w 48"/>
                      <a:gd name="T11" fmla="*/ 805306368 h 48"/>
                      <a:gd name="T12" fmla="*/ 0 w 48"/>
                      <a:gd name="T13" fmla="*/ 805306368 h 48"/>
                      <a:gd name="T14" fmla="*/ 268435456 w 48"/>
                      <a:gd name="T15" fmla="*/ 0 h 48"/>
                      <a:gd name="T16" fmla="*/ 1073741824 w 48"/>
                      <a:gd name="T17" fmla="*/ 0 h 48"/>
                      <a:gd name="T18" fmla="*/ 1073741824 w 48"/>
                      <a:gd name="T19" fmla="*/ 0 h 48"/>
                      <a:gd name="T20" fmla="*/ 1610612736 w 48"/>
                      <a:gd name="T21" fmla="*/ 268435456 h 48"/>
                      <a:gd name="T22" fmla="*/ 1610612736 w 48"/>
                      <a:gd name="T23" fmla="*/ 80530636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6949" name="Freeform 599"/>
                <p:cNvSpPr>
                  <a:spLocks/>
                </p:cNvSpPr>
                <p:nvPr/>
              </p:nvSpPr>
              <p:spPr bwMode="auto">
                <a:xfrm rot="20238998" flipH="1">
                  <a:off x="1646" y="3150"/>
                  <a:ext cx="48" cy="56"/>
                </a:xfrm>
                <a:custGeom>
                  <a:avLst/>
                  <a:gdLst>
                    <a:gd name="T0" fmla="*/ 48 w 48"/>
                    <a:gd name="T1" fmla="*/ 32 h 56"/>
                    <a:gd name="T2" fmla="*/ 40 w 48"/>
                    <a:gd name="T3" fmla="*/ 48 h 56"/>
                    <a:gd name="T4" fmla="*/ 24 w 48"/>
                    <a:gd name="T5" fmla="*/ 56 h 56"/>
                    <a:gd name="T6" fmla="*/ 24 w 48"/>
                    <a:gd name="T7" fmla="*/ 56 h 56"/>
                    <a:gd name="T8" fmla="*/ 0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0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0" y="48"/>
                      </a:lnTo>
                      <a:lnTo>
                        <a:pt x="0" y="24"/>
                      </a:lnTo>
                      <a:lnTo>
                        <a:pt x="8" y="8"/>
                      </a:lnTo>
                      <a:lnTo>
                        <a:pt x="24" y="0"/>
                      </a:lnTo>
                      <a:lnTo>
                        <a:pt x="40" y="8"/>
                      </a:lnTo>
                      <a:lnTo>
                        <a:pt x="48" y="32"/>
                      </a:lnTo>
                      <a:close/>
                    </a:path>
                  </a:pathLst>
                </a:custGeom>
                <a:solidFill>
                  <a:srgbClr val="33CC33"/>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nvGrpSpPr>
              <p:cNvPr id="37221" name="Group 600"/>
              <p:cNvGrpSpPr>
                <a:grpSpLocks/>
              </p:cNvGrpSpPr>
              <p:nvPr/>
            </p:nvGrpSpPr>
            <p:grpSpPr bwMode="auto">
              <a:xfrm>
                <a:off x="4812" y="2232"/>
                <a:ext cx="156" cy="215"/>
                <a:chOff x="5326" y="2299"/>
                <a:chExt cx="156" cy="215"/>
              </a:xfrm>
            </p:grpSpPr>
            <p:sp>
              <p:nvSpPr>
                <p:cNvPr id="36944" name="Freeform 601"/>
                <p:cNvSpPr>
                  <a:spLocks/>
                </p:cNvSpPr>
                <p:nvPr/>
              </p:nvSpPr>
              <p:spPr bwMode="auto">
                <a:xfrm>
                  <a:off x="5326" y="2333"/>
                  <a:ext cx="136" cy="181"/>
                </a:xfrm>
                <a:custGeom>
                  <a:avLst/>
                  <a:gdLst>
                    <a:gd name="T0" fmla="*/ 0 w 136"/>
                    <a:gd name="T1" fmla="*/ 181 h 181"/>
                    <a:gd name="T2" fmla="*/ 75 w 136"/>
                    <a:gd name="T3" fmla="*/ 64 h 181"/>
                    <a:gd name="T4" fmla="*/ 136 w 136"/>
                    <a:gd name="T5" fmla="*/ 0 h 181"/>
                    <a:gd name="T6" fmla="*/ 0 60000 65536"/>
                    <a:gd name="T7" fmla="*/ 0 60000 65536"/>
                    <a:gd name="T8" fmla="*/ 0 60000 65536"/>
                    <a:gd name="T9" fmla="*/ 0 w 136"/>
                    <a:gd name="T10" fmla="*/ 0 h 181"/>
                    <a:gd name="T11" fmla="*/ 136 w 136"/>
                    <a:gd name="T12" fmla="*/ 181 h 181"/>
                  </a:gdLst>
                  <a:ahLst/>
                  <a:cxnLst>
                    <a:cxn ang="T6">
                      <a:pos x="T0" y="T1"/>
                    </a:cxn>
                    <a:cxn ang="T7">
                      <a:pos x="T2" y="T3"/>
                    </a:cxn>
                    <a:cxn ang="T8">
                      <a:pos x="T4" y="T5"/>
                    </a:cxn>
                  </a:cxnLst>
                  <a:rect l="T9" t="T10" r="T11" b="T12"/>
                  <a:pathLst>
                    <a:path w="136" h="181">
                      <a:moveTo>
                        <a:pt x="0" y="181"/>
                      </a:moveTo>
                      <a:cubicBezTo>
                        <a:pt x="25" y="137"/>
                        <a:pt x="52" y="94"/>
                        <a:pt x="75" y="64"/>
                      </a:cubicBezTo>
                      <a:cubicBezTo>
                        <a:pt x="97" y="33"/>
                        <a:pt x="125" y="10"/>
                        <a:pt x="136" y="0"/>
                      </a:cubicBezTo>
                    </a:path>
                  </a:pathLst>
                </a:custGeom>
                <a:noFill/>
                <a:ln w="38100">
                  <a:solidFill>
                    <a:schemeClr val="tx1"/>
                  </a:solidFill>
                  <a:round/>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45" name="Freeform 602"/>
                <p:cNvSpPr>
                  <a:spLocks/>
                </p:cNvSpPr>
                <p:nvPr/>
              </p:nvSpPr>
              <p:spPr bwMode="auto">
                <a:xfrm rot="-2682521">
                  <a:off x="5434" y="2299"/>
                  <a:ext cx="48" cy="56"/>
                </a:xfrm>
                <a:custGeom>
                  <a:avLst/>
                  <a:gdLst>
                    <a:gd name="T0" fmla="*/ 48 w 48"/>
                    <a:gd name="T1" fmla="*/ 32 h 56"/>
                    <a:gd name="T2" fmla="*/ 40 w 48"/>
                    <a:gd name="T3" fmla="*/ 48 h 56"/>
                    <a:gd name="T4" fmla="*/ 24 w 48"/>
                    <a:gd name="T5" fmla="*/ 56 h 56"/>
                    <a:gd name="T6" fmla="*/ 24 w 48"/>
                    <a:gd name="T7" fmla="*/ 56 h 56"/>
                    <a:gd name="T8" fmla="*/ 8 w 48"/>
                    <a:gd name="T9" fmla="*/ 48 h 56"/>
                    <a:gd name="T10" fmla="*/ 0 w 48"/>
                    <a:gd name="T11" fmla="*/ 24 h 56"/>
                    <a:gd name="T12" fmla="*/ 0 w 48"/>
                    <a:gd name="T13" fmla="*/ 24 h 56"/>
                    <a:gd name="T14" fmla="*/ 8 w 48"/>
                    <a:gd name="T15" fmla="*/ 8 h 56"/>
                    <a:gd name="T16" fmla="*/ 24 w 48"/>
                    <a:gd name="T17" fmla="*/ 0 h 56"/>
                    <a:gd name="T18" fmla="*/ 24 w 48"/>
                    <a:gd name="T19" fmla="*/ 0 h 56"/>
                    <a:gd name="T20" fmla="*/ 48 w 48"/>
                    <a:gd name="T21" fmla="*/ 8 h 56"/>
                    <a:gd name="T22" fmla="*/ 48 w 48"/>
                    <a:gd name="T23" fmla="*/ 32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6"/>
                    <a:gd name="T38" fmla="*/ 48 w 48"/>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6">
                      <a:moveTo>
                        <a:pt x="48" y="32"/>
                      </a:moveTo>
                      <a:lnTo>
                        <a:pt x="40" y="48"/>
                      </a:lnTo>
                      <a:lnTo>
                        <a:pt x="24" y="56"/>
                      </a:lnTo>
                      <a:lnTo>
                        <a:pt x="8" y="48"/>
                      </a:lnTo>
                      <a:lnTo>
                        <a:pt x="0" y="24"/>
                      </a:lnTo>
                      <a:lnTo>
                        <a:pt x="8" y="8"/>
                      </a:lnTo>
                      <a:lnTo>
                        <a:pt x="24" y="0"/>
                      </a:lnTo>
                      <a:lnTo>
                        <a:pt x="48" y="8"/>
                      </a:lnTo>
                      <a:lnTo>
                        <a:pt x="48" y="32"/>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46" name="Freeform 603"/>
                <p:cNvSpPr>
                  <a:spLocks/>
                </p:cNvSpPr>
                <p:nvPr/>
              </p:nvSpPr>
              <p:spPr bwMode="auto">
                <a:xfrm rot="-2682521">
                  <a:off x="5386" y="2368"/>
                  <a:ext cx="48" cy="48"/>
                </a:xfrm>
                <a:custGeom>
                  <a:avLst/>
                  <a:gdLst>
                    <a:gd name="T0" fmla="*/ 48 w 48"/>
                    <a:gd name="T1" fmla="*/ 24 h 48"/>
                    <a:gd name="T2" fmla="*/ 40 w 48"/>
                    <a:gd name="T3" fmla="*/ 40 h 48"/>
                    <a:gd name="T4" fmla="*/ 16 w 48"/>
                    <a:gd name="T5" fmla="*/ 48 h 48"/>
                    <a:gd name="T6" fmla="*/ 16 w 48"/>
                    <a:gd name="T7" fmla="*/ 48 h 48"/>
                    <a:gd name="T8" fmla="*/ 0 w 48"/>
                    <a:gd name="T9" fmla="*/ 40 h 48"/>
                    <a:gd name="T10" fmla="*/ 0 w 48"/>
                    <a:gd name="T11" fmla="*/ 24 h 48"/>
                    <a:gd name="T12" fmla="*/ 0 w 48"/>
                    <a:gd name="T13" fmla="*/ 24 h 48"/>
                    <a:gd name="T14" fmla="*/ 8 w 48"/>
                    <a:gd name="T15" fmla="*/ 0 h 48"/>
                    <a:gd name="T16" fmla="*/ 24 w 48"/>
                    <a:gd name="T17" fmla="*/ 0 h 48"/>
                    <a:gd name="T18" fmla="*/ 24 w 48"/>
                    <a:gd name="T19" fmla="*/ 0 h 48"/>
                    <a:gd name="T20" fmla="*/ 40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16" y="48"/>
                      </a:lnTo>
                      <a:lnTo>
                        <a:pt x="0" y="40"/>
                      </a:lnTo>
                      <a:lnTo>
                        <a:pt x="0" y="24"/>
                      </a:lnTo>
                      <a:lnTo>
                        <a:pt x="8" y="0"/>
                      </a:lnTo>
                      <a:lnTo>
                        <a:pt x="24" y="0"/>
                      </a:lnTo>
                      <a:lnTo>
                        <a:pt x="40"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47" name="Freeform 604"/>
                <p:cNvSpPr>
                  <a:spLocks/>
                </p:cNvSpPr>
                <p:nvPr/>
              </p:nvSpPr>
              <p:spPr bwMode="auto">
                <a:xfrm rot="-2682521">
                  <a:off x="5340" y="2447"/>
                  <a:ext cx="48" cy="48"/>
                </a:xfrm>
                <a:custGeom>
                  <a:avLst/>
                  <a:gdLst>
                    <a:gd name="T0" fmla="*/ 48 w 48"/>
                    <a:gd name="T1" fmla="*/ 24 h 48"/>
                    <a:gd name="T2" fmla="*/ 40 w 48"/>
                    <a:gd name="T3" fmla="*/ 40 h 48"/>
                    <a:gd name="T4" fmla="*/ 24 w 48"/>
                    <a:gd name="T5" fmla="*/ 48 h 48"/>
                    <a:gd name="T6" fmla="*/ 24 w 48"/>
                    <a:gd name="T7" fmla="*/ 48 h 48"/>
                    <a:gd name="T8" fmla="*/ 8 w 48"/>
                    <a:gd name="T9" fmla="*/ 40 h 48"/>
                    <a:gd name="T10" fmla="*/ 0 w 48"/>
                    <a:gd name="T11" fmla="*/ 24 h 48"/>
                    <a:gd name="T12" fmla="*/ 0 w 48"/>
                    <a:gd name="T13" fmla="*/ 24 h 48"/>
                    <a:gd name="T14" fmla="*/ 8 w 48"/>
                    <a:gd name="T15" fmla="*/ 0 h 48"/>
                    <a:gd name="T16" fmla="*/ 32 w 48"/>
                    <a:gd name="T17" fmla="*/ 0 h 48"/>
                    <a:gd name="T18" fmla="*/ 32 w 48"/>
                    <a:gd name="T19" fmla="*/ 0 h 48"/>
                    <a:gd name="T20" fmla="*/ 48 w 48"/>
                    <a:gd name="T21" fmla="*/ 8 h 48"/>
                    <a:gd name="T22" fmla="*/ 48 w 48"/>
                    <a:gd name="T23" fmla="*/ 24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8"/>
                    <a:gd name="T38" fmla="*/ 48 w 4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8">
                      <a:moveTo>
                        <a:pt x="48" y="24"/>
                      </a:moveTo>
                      <a:lnTo>
                        <a:pt x="40" y="40"/>
                      </a:lnTo>
                      <a:lnTo>
                        <a:pt x="24" y="48"/>
                      </a:lnTo>
                      <a:lnTo>
                        <a:pt x="8" y="40"/>
                      </a:lnTo>
                      <a:lnTo>
                        <a:pt x="0" y="24"/>
                      </a:lnTo>
                      <a:lnTo>
                        <a:pt x="8" y="0"/>
                      </a:lnTo>
                      <a:lnTo>
                        <a:pt x="32" y="0"/>
                      </a:lnTo>
                      <a:lnTo>
                        <a:pt x="48" y="8"/>
                      </a:lnTo>
                      <a:lnTo>
                        <a:pt x="48" y="24"/>
                      </a:lnTo>
                      <a:close/>
                    </a:path>
                  </a:pathLst>
                </a:custGeom>
                <a:solidFill>
                  <a:srgbClr val="DD6E00"/>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grpSp>
      <p:grpSp>
        <p:nvGrpSpPr>
          <p:cNvPr id="37222" name="Group 605"/>
          <p:cNvGrpSpPr>
            <a:grpSpLocks/>
          </p:cNvGrpSpPr>
          <p:nvPr/>
        </p:nvGrpSpPr>
        <p:grpSpPr bwMode="auto">
          <a:xfrm>
            <a:off x="6910387" y="3241312"/>
            <a:ext cx="1403350" cy="762000"/>
            <a:chOff x="3393" y="1424"/>
            <a:chExt cx="884" cy="480"/>
          </a:xfrm>
        </p:grpSpPr>
        <p:sp>
          <p:nvSpPr>
            <p:cNvPr id="36933" name="AutoShape 606"/>
            <p:cNvSpPr>
              <a:spLocks noChangeArrowheads="1"/>
            </p:cNvSpPr>
            <p:nvPr/>
          </p:nvSpPr>
          <p:spPr bwMode="auto">
            <a:xfrm>
              <a:off x="3877" y="1743"/>
              <a:ext cx="171" cy="161"/>
            </a:xfrm>
            <a:prstGeom prst="triangle">
              <a:avLst>
                <a:gd name="adj" fmla="val 50000"/>
              </a:avLst>
            </a:prstGeom>
            <a:solidFill>
              <a:srgbClr val="FF0000"/>
            </a:solidFill>
            <a:ln w="19050">
              <a:solidFill>
                <a:schemeClr val="tx1"/>
              </a:solidFill>
              <a:miter lim="800000"/>
              <a:headEnd/>
              <a:tailEnd/>
            </a:ln>
          </p:spPr>
          <p:txBody>
            <a:bodyPr wrap="none" anchor="ct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34" name="Text Box 607"/>
            <p:cNvSpPr txBox="1">
              <a:spLocks noChangeArrowheads="1"/>
            </p:cNvSpPr>
            <p:nvPr/>
          </p:nvSpPr>
          <p:spPr bwMode="auto">
            <a:xfrm>
              <a:off x="3393" y="1424"/>
              <a:ext cx="884" cy="233"/>
            </a:xfrm>
            <a:prstGeom prst="rect">
              <a:avLst/>
            </a:prstGeom>
            <a:noFill/>
            <a:ln w="19050">
              <a:noFill/>
              <a:miter lim="800000"/>
              <a:headEnd/>
              <a:tailEnd/>
            </a:ln>
          </p:spPr>
          <p:txBody>
            <a:bodyPr wrap="none" anchor="ctr">
              <a:prstTxWarp prst="textNoShape">
                <a:avLst/>
              </a:prstTxWarp>
              <a:spAutoFit/>
            </a:bodyPr>
            <a:lstStyle/>
            <a:p>
              <a:r>
                <a:rPr lang="en-US" dirty="0">
                  <a:solidFill>
                    <a:srgbClr val="000000"/>
                  </a:solidFill>
                  <a:latin typeface="Arial"/>
                  <a:ea typeface="ＭＳ Ｐゴシック" charset="-128"/>
                  <a:cs typeface="ＭＳ Ｐゴシック" charset="-128"/>
                </a:rPr>
                <a:t>ADAMTS13</a:t>
              </a:r>
            </a:p>
          </p:txBody>
        </p:sp>
      </p:grpSp>
      <p:grpSp>
        <p:nvGrpSpPr>
          <p:cNvPr id="37223" name="Group 608"/>
          <p:cNvGrpSpPr>
            <a:grpSpLocks/>
          </p:cNvGrpSpPr>
          <p:nvPr/>
        </p:nvGrpSpPr>
        <p:grpSpPr bwMode="auto">
          <a:xfrm>
            <a:off x="2397126" y="3977911"/>
            <a:ext cx="2963863" cy="720725"/>
            <a:chOff x="550" y="1760"/>
            <a:chExt cx="1867" cy="454"/>
          </a:xfrm>
        </p:grpSpPr>
        <p:grpSp>
          <p:nvGrpSpPr>
            <p:cNvPr id="37224" name="Group 609"/>
            <p:cNvGrpSpPr>
              <a:grpSpLocks/>
            </p:cNvGrpSpPr>
            <p:nvPr/>
          </p:nvGrpSpPr>
          <p:grpSpPr bwMode="auto">
            <a:xfrm>
              <a:off x="1788" y="1821"/>
              <a:ext cx="629" cy="393"/>
              <a:chOff x="1788" y="1821"/>
              <a:chExt cx="629" cy="393"/>
            </a:xfrm>
          </p:grpSpPr>
          <p:sp>
            <p:nvSpPr>
              <p:cNvPr id="36929" name="Text Box 610"/>
              <p:cNvSpPr txBox="1">
                <a:spLocks noChangeArrowheads="1"/>
              </p:cNvSpPr>
              <p:nvPr/>
            </p:nvSpPr>
            <p:spPr bwMode="auto">
              <a:xfrm>
                <a:off x="1936" y="1964"/>
                <a:ext cx="481" cy="250"/>
              </a:xfrm>
              <a:prstGeom prst="rect">
                <a:avLst/>
              </a:prstGeom>
              <a:noFill/>
              <a:ln w="19050">
                <a:noFill/>
                <a:miter lim="800000"/>
                <a:headEnd/>
                <a:tailEnd/>
              </a:ln>
            </p:spPr>
            <p:txBody>
              <a:bodyPr wrap="none" anchor="ctr">
                <a:prstTxWarp prst="textNoShape">
                  <a:avLst/>
                </a:prstTxWarp>
                <a:spAutoFit/>
              </a:bodyPr>
              <a:lstStyle/>
              <a:p>
                <a:r>
                  <a:rPr lang="en-US" sz="2000" dirty="0">
                    <a:solidFill>
                      <a:srgbClr val="000000"/>
                    </a:solidFill>
                    <a:latin typeface="Arial"/>
                    <a:ea typeface="ＭＳ Ｐゴシック" charset="-128"/>
                    <a:cs typeface="ＭＳ Ｐゴシック" charset="-128"/>
                  </a:rPr>
                  <a:t>GPIb</a:t>
                </a:r>
              </a:p>
            </p:txBody>
          </p:sp>
          <p:sp>
            <p:nvSpPr>
              <p:cNvPr id="36930" name="Line 611"/>
              <p:cNvSpPr>
                <a:spLocks noChangeShapeType="1"/>
              </p:cNvSpPr>
              <p:nvPr/>
            </p:nvSpPr>
            <p:spPr bwMode="auto">
              <a:xfrm flipH="1" flipV="1">
                <a:off x="1788" y="1936"/>
                <a:ext cx="163" cy="96"/>
              </a:xfrm>
              <a:prstGeom prst="line">
                <a:avLst/>
              </a:prstGeom>
              <a:noFill/>
              <a:ln w="19050">
                <a:solidFill>
                  <a:schemeClr val="tx1"/>
                </a:solidFill>
                <a:round/>
                <a:headEnd/>
                <a:tailEnd type="stealth" w="med" len="med"/>
              </a:ln>
            </p:spPr>
            <p:txBody>
              <a:bodyPr wrap="none" anchor="ctr">
                <a:prstTxWarp prst="textNoShape">
                  <a:avLst/>
                </a:prstTxWarp>
              </a:bodyPr>
              <a:lstStyle/>
              <a:p>
                <a:pPr algn="l"/>
                <a:endParaRPr lang="en-US" dirty="0">
                  <a:solidFill>
                    <a:srgbClr val="000000"/>
                  </a:solidFill>
                  <a:latin typeface="Arial"/>
                </a:endParaRPr>
              </a:p>
            </p:txBody>
          </p:sp>
          <p:sp>
            <p:nvSpPr>
              <p:cNvPr id="36931" name="Line 612"/>
              <p:cNvSpPr>
                <a:spLocks noChangeShapeType="1"/>
              </p:cNvSpPr>
              <p:nvPr/>
            </p:nvSpPr>
            <p:spPr bwMode="auto">
              <a:xfrm flipH="1" flipV="1">
                <a:off x="1863" y="1865"/>
                <a:ext cx="94" cy="167"/>
              </a:xfrm>
              <a:prstGeom prst="line">
                <a:avLst/>
              </a:prstGeom>
              <a:noFill/>
              <a:ln w="19050">
                <a:solidFill>
                  <a:schemeClr val="tx1"/>
                </a:solidFill>
                <a:round/>
                <a:headEnd/>
                <a:tailEnd type="stealth" w="med" len="med"/>
              </a:ln>
            </p:spPr>
            <p:txBody>
              <a:bodyPr wrap="none" anchor="ctr">
                <a:prstTxWarp prst="textNoShape">
                  <a:avLst/>
                </a:prstTxWarp>
              </a:bodyPr>
              <a:lstStyle/>
              <a:p>
                <a:pPr algn="l"/>
                <a:endParaRPr lang="en-US" dirty="0">
                  <a:solidFill>
                    <a:srgbClr val="000000"/>
                  </a:solidFill>
                  <a:latin typeface="Arial"/>
                </a:endParaRPr>
              </a:p>
            </p:txBody>
          </p:sp>
          <p:sp>
            <p:nvSpPr>
              <p:cNvPr id="36932" name="Line 613"/>
              <p:cNvSpPr>
                <a:spLocks noChangeShapeType="1"/>
              </p:cNvSpPr>
              <p:nvPr/>
            </p:nvSpPr>
            <p:spPr bwMode="auto">
              <a:xfrm flipH="1" flipV="1">
                <a:off x="1923" y="1821"/>
                <a:ext cx="38" cy="211"/>
              </a:xfrm>
              <a:prstGeom prst="line">
                <a:avLst/>
              </a:prstGeom>
              <a:noFill/>
              <a:ln w="19050">
                <a:solidFill>
                  <a:schemeClr val="tx1"/>
                </a:solidFill>
                <a:round/>
                <a:headEnd/>
                <a:tailEnd type="stealth" w="med" len="med"/>
              </a:ln>
            </p:spPr>
            <p:txBody>
              <a:bodyPr wrap="none" anchor="ctr">
                <a:prstTxWarp prst="textNoShape">
                  <a:avLst/>
                </a:prstTxWarp>
              </a:bodyPr>
              <a:lstStyle/>
              <a:p>
                <a:pPr algn="l"/>
                <a:endParaRPr lang="en-US" dirty="0">
                  <a:solidFill>
                    <a:srgbClr val="000000"/>
                  </a:solidFill>
                  <a:latin typeface="Arial"/>
                </a:endParaRPr>
              </a:p>
            </p:txBody>
          </p:sp>
        </p:grpSp>
        <p:grpSp>
          <p:nvGrpSpPr>
            <p:cNvPr id="37225" name="Group 614"/>
            <p:cNvGrpSpPr>
              <a:grpSpLocks/>
            </p:cNvGrpSpPr>
            <p:nvPr/>
          </p:nvGrpSpPr>
          <p:grpSpPr bwMode="auto">
            <a:xfrm>
              <a:off x="550" y="1760"/>
              <a:ext cx="951" cy="449"/>
              <a:chOff x="550" y="1760"/>
              <a:chExt cx="951" cy="449"/>
            </a:xfrm>
          </p:grpSpPr>
          <p:sp>
            <p:nvSpPr>
              <p:cNvPr id="36925" name="Text Box 615"/>
              <p:cNvSpPr txBox="1">
                <a:spLocks noChangeArrowheads="1"/>
              </p:cNvSpPr>
              <p:nvPr/>
            </p:nvSpPr>
            <p:spPr bwMode="auto">
              <a:xfrm>
                <a:off x="612" y="1957"/>
                <a:ext cx="889" cy="252"/>
              </a:xfrm>
              <a:prstGeom prst="rect">
                <a:avLst/>
              </a:prstGeom>
              <a:noFill/>
              <a:ln w="19050">
                <a:noFill/>
                <a:miter lim="800000"/>
                <a:headEnd/>
                <a:tailEnd/>
              </a:ln>
            </p:spPr>
            <p:txBody>
              <a:bodyPr wrap="none" anchor="ctr">
                <a:prstTxWarp prst="textNoShape">
                  <a:avLst/>
                </a:prstTxWarp>
                <a:spAutoFit/>
              </a:bodyPr>
              <a:lstStyle/>
              <a:p>
                <a:r>
                  <a:rPr lang="en-US" sz="2000" dirty="0">
                    <a:solidFill>
                      <a:srgbClr val="000000"/>
                    </a:solidFill>
                    <a:latin typeface="Arial"/>
                    <a:ea typeface="ＭＳ Ｐゴシック" charset="-128"/>
                    <a:cs typeface="ＭＳ Ｐゴシック" charset="-128"/>
                  </a:rPr>
                  <a:t>A1 </a:t>
                </a:r>
                <a:r>
                  <a:rPr lang="en-US" sz="2000" dirty="0" err="1">
                    <a:solidFill>
                      <a:srgbClr val="000000"/>
                    </a:solidFill>
                    <a:latin typeface="Arial"/>
                    <a:ea typeface="ＭＳ Ｐゴシック" charset="-128"/>
                    <a:cs typeface="ＭＳ Ｐゴシック" charset="-128"/>
                  </a:rPr>
                  <a:t>alanları</a:t>
                </a:r>
                <a:endParaRPr lang="en-US" sz="2000" dirty="0">
                  <a:solidFill>
                    <a:srgbClr val="000000"/>
                  </a:solidFill>
                  <a:latin typeface="Arial"/>
                  <a:ea typeface="ＭＳ Ｐゴシック" charset="-128"/>
                  <a:cs typeface="ＭＳ Ｐゴシック" charset="-128"/>
                </a:endParaRPr>
              </a:p>
            </p:txBody>
          </p:sp>
          <p:sp>
            <p:nvSpPr>
              <p:cNvPr id="36926" name="Line 616"/>
              <p:cNvSpPr>
                <a:spLocks noChangeShapeType="1"/>
              </p:cNvSpPr>
              <p:nvPr/>
            </p:nvSpPr>
            <p:spPr bwMode="auto">
              <a:xfrm flipH="1" flipV="1">
                <a:off x="550" y="1776"/>
                <a:ext cx="218" cy="160"/>
              </a:xfrm>
              <a:prstGeom prst="line">
                <a:avLst/>
              </a:prstGeom>
              <a:noFill/>
              <a:ln w="19050">
                <a:solidFill>
                  <a:schemeClr val="tx1"/>
                </a:solidFill>
                <a:round/>
                <a:headEnd/>
                <a:tailEnd type="stealth" w="med" len="med"/>
              </a:ln>
            </p:spPr>
            <p:txBody>
              <a:bodyPr wrap="none" anchor="ctr">
                <a:prstTxWarp prst="textNoShape">
                  <a:avLst/>
                </a:prstTxWarp>
              </a:bodyPr>
              <a:lstStyle/>
              <a:p>
                <a:pPr algn="l"/>
                <a:endParaRPr lang="en-US" dirty="0">
                  <a:solidFill>
                    <a:srgbClr val="000000"/>
                  </a:solidFill>
                  <a:latin typeface="Arial"/>
                </a:endParaRPr>
              </a:p>
            </p:txBody>
          </p:sp>
          <p:sp>
            <p:nvSpPr>
              <p:cNvPr id="36927" name="Line 617"/>
              <p:cNvSpPr>
                <a:spLocks noChangeShapeType="1"/>
              </p:cNvSpPr>
              <p:nvPr/>
            </p:nvSpPr>
            <p:spPr bwMode="auto">
              <a:xfrm flipH="1" flipV="1">
                <a:off x="702" y="1760"/>
                <a:ext cx="66" cy="176"/>
              </a:xfrm>
              <a:prstGeom prst="line">
                <a:avLst/>
              </a:prstGeom>
              <a:noFill/>
              <a:ln w="19050">
                <a:solidFill>
                  <a:schemeClr val="tx1"/>
                </a:solidFill>
                <a:round/>
                <a:headEnd/>
                <a:tailEnd type="stealth" w="med" len="med"/>
              </a:ln>
            </p:spPr>
            <p:txBody>
              <a:bodyPr wrap="none" anchor="ctr">
                <a:prstTxWarp prst="textNoShape">
                  <a:avLst/>
                </a:prstTxWarp>
              </a:bodyPr>
              <a:lstStyle/>
              <a:p>
                <a:pPr algn="l"/>
                <a:endParaRPr lang="en-US" dirty="0">
                  <a:solidFill>
                    <a:srgbClr val="000000"/>
                  </a:solidFill>
                  <a:latin typeface="Arial"/>
                </a:endParaRPr>
              </a:p>
            </p:txBody>
          </p:sp>
          <p:sp>
            <p:nvSpPr>
              <p:cNvPr id="36928" name="Line 618"/>
              <p:cNvSpPr>
                <a:spLocks noChangeShapeType="1"/>
              </p:cNvSpPr>
              <p:nvPr/>
            </p:nvSpPr>
            <p:spPr bwMode="auto">
              <a:xfrm flipV="1">
                <a:off x="768" y="1804"/>
                <a:ext cx="86" cy="141"/>
              </a:xfrm>
              <a:prstGeom prst="line">
                <a:avLst/>
              </a:prstGeom>
              <a:noFill/>
              <a:ln w="19050">
                <a:solidFill>
                  <a:schemeClr val="tx1"/>
                </a:solidFill>
                <a:round/>
                <a:headEnd/>
                <a:tailEnd type="stealth" w="med" len="med"/>
              </a:ln>
            </p:spPr>
            <p:txBody>
              <a:bodyPr wrap="none" anchor="ctr">
                <a:prstTxWarp prst="textNoShape">
                  <a:avLst/>
                </a:prstTxWarp>
              </a:bodyPr>
              <a:lstStyle/>
              <a:p>
                <a:pPr algn="l"/>
                <a:endParaRPr lang="en-US" dirty="0">
                  <a:solidFill>
                    <a:srgbClr val="000000"/>
                  </a:solidFill>
                  <a:latin typeface="Arial"/>
                </a:endParaRPr>
              </a:p>
            </p:txBody>
          </p:sp>
        </p:grpSp>
      </p:grpSp>
      <p:grpSp>
        <p:nvGrpSpPr>
          <p:cNvPr id="37231" name="Group 619"/>
          <p:cNvGrpSpPr>
            <a:grpSpLocks/>
          </p:cNvGrpSpPr>
          <p:nvPr/>
        </p:nvGrpSpPr>
        <p:grpSpPr bwMode="auto">
          <a:xfrm>
            <a:off x="2192339" y="4765311"/>
            <a:ext cx="1082676" cy="1757363"/>
            <a:chOff x="421" y="2256"/>
            <a:chExt cx="682" cy="1107"/>
          </a:xfrm>
        </p:grpSpPr>
        <p:sp>
          <p:nvSpPr>
            <p:cNvPr id="36883" name="Text Box 620"/>
            <p:cNvSpPr txBox="1">
              <a:spLocks noChangeArrowheads="1"/>
            </p:cNvSpPr>
            <p:nvPr/>
          </p:nvSpPr>
          <p:spPr bwMode="auto">
            <a:xfrm>
              <a:off x="421" y="3130"/>
              <a:ext cx="682" cy="233"/>
            </a:xfrm>
            <a:prstGeom prst="rect">
              <a:avLst/>
            </a:prstGeom>
            <a:noFill/>
            <a:ln w="19050">
              <a:noFill/>
              <a:miter lim="800000"/>
              <a:headEnd/>
              <a:tailEnd/>
            </a:ln>
          </p:spPr>
          <p:txBody>
            <a:bodyPr wrap="none">
              <a:prstTxWarp prst="textNoShape">
                <a:avLst/>
              </a:prstTxWarp>
              <a:spAutoFit/>
            </a:bodyPr>
            <a:lstStyle/>
            <a:p>
              <a:r>
                <a:rPr lang="tr-TR" dirty="0">
                  <a:solidFill>
                    <a:srgbClr val="000000"/>
                  </a:solidFill>
                  <a:latin typeface="Arial"/>
                  <a:ea typeface="ＭＳ Ｐゴシック" charset="-128"/>
                  <a:cs typeface="ＭＳ Ｐゴシック" charset="-128"/>
                </a:rPr>
                <a:t>Adezyon</a:t>
              </a:r>
              <a:endParaRPr lang="en-US" dirty="0">
                <a:solidFill>
                  <a:srgbClr val="000000"/>
                </a:solidFill>
                <a:latin typeface="Arial"/>
                <a:ea typeface="ＭＳ Ｐゴシック" charset="-128"/>
                <a:cs typeface="ＭＳ Ｐゴシック" charset="-128"/>
              </a:endParaRPr>
            </a:p>
          </p:txBody>
        </p:sp>
        <p:grpSp>
          <p:nvGrpSpPr>
            <p:cNvPr id="37239" name="Group 621"/>
            <p:cNvGrpSpPr>
              <a:grpSpLocks/>
            </p:cNvGrpSpPr>
            <p:nvPr/>
          </p:nvGrpSpPr>
          <p:grpSpPr bwMode="auto">
            <a:xfrm>
              <a:off x="550" y="2256"/>
              <a:ext cx="536" cy="720"/>
              <a:chOff x="550" y="2256"/>
              <a:chExt cx="536" cy="720"/>
            </a:xfrm>
          </p:grpSpPr>
          <p:grpSp>
            <p:nvGrpSpPr>
              <p:cNvPr id="37241" name="Group 622"/>
              <p:cNvGrpSpPr>
                <a:grpSpLocks/>
              </p:cNvGrpSpPr>
              <p:nvPr/>
            </p:nvGrpSpPr>
            <p:grpSpPr bwMode="auto">
              <a:xfrm>
                <a:off x="550" y="2256"/>
                <a:ext cx="536" cy="384"/>
                <a:chOff x="540" y="1270"/>
                <a:chExt cx="536" cy="384"/>
              </a:xfrm>
            </p:grpSpPr>
            <p:grpSp>
              <p:nvGrpSpPr>
                <p:cNvPr id="37276" name="Group 623"/>
                <p:cNvGrpSpPr>
                  <a:grpSpLocks/>
                </p:cNvGrpSpPr>
                <p:nvPr/>
              </p:nvGrpSpPr>
              <p:grpSpPr bwMode="auto">
                <a:xfrm>
                  <a:off x="540" y="1270"/>
                  <a:ext cx="536" cy="384"/>
                  <a:chOff x="540" y="2248"/>
                  <a:chExt cx="536" cy="384"/>
                </a:xfrm>
              </p:grpSpPr>
              <p:sp>
                <p:nvSpPr>
                  <p:cNvPr id="36907" name="Freeform 624"/>
                  <p:cNvSpPr>
                    <a:spLocks/>
                  </p:cNvSpPr>
                  <p:nvPr/>
                </p:nvSpPr>
                <p:spPr bwMode="auto">
                  <a:xfrm>
                    <a:off x="932" y="2416"/>
                    <a:ext cx="144" cy="40"/>
                  </a:xfrm>
                  <a:custGeom>
                    <a:avLst/>
                    <a:gdLst>
                      <a:gd name="T0" fmla="*/ 144 w 144"/>
                      <a:gd name="T1" fmla="*/ 16 h 40"/>
                      <a:gd name="T2" fmla="*/ 144 w 144"/>
                      <a:gd name="T3" fmla="*/ 24 h 40"/>
                      <a:gd name="T4" fmla="*/ 128 w 144"/>
                      <a:gd name="T5" fmla="*/ 32 h 40"/>
                      <a:gd name="T6" fmla="*/ 104 w 144"/>
                      <a:gd name="T7" fmla="*/ 32 h 40"/>
                      <a:gd name="T8" fmla="*/ 72 w 144"/>
                      <a:gd name="T9" fmla="*/ 40 h 40"/>
                      <a:gd name="T10" fmla="*/ 72 w 144"/>
                      <a:gd name="T11" fmla="*/ 40 h 40"/>
                      <a:gd name="T12" fmla="*/ 40 w 144"/>
                      <a:gd name="T13" fmla="*/ 32 h 40"/>
                      <a:gd name="T14" fmla="*/ 16 w 144"/>
                      <a:gd name="T15" fmla="*/ 32 h 40"/>
                      <a:gd name="T16" fmla="*/ 0 w 144"/>
                      <a:gd name="T17" fmla="*/ 24 h 40"/>
                      <a:gd name="T18" fmla="*/ 0 w 144"/>
                      <a:gd name="T19" fmla="*/ 16 h 40"/>
                      <a:gd name="T20" fmla="*/ 0 w 144"/>
                      <a:gd name="T21" fmla="*/ 16 h 40"/>
                      <a:gd name="T22" fmla="*/ 0 w 144"/>
                      <a:gd name="T23" fmla="*/ 8 h 40"/>
                      <a:gd name="T24" fmla="*/ 16 w 144"/>
                      <a:gd name="T25" fmla="*/ 0 h 40"/>
                      <a:gd name="T26" fmla="*/ 40 w 144"/>
                      <a:gd name="T27" fmla="*/ 0 h 40"/>
                      <a:gd name="T28" fmla="*/ 72 w 144"/>
                      <a:gd name="T29" fmla="*/ 0 h 40"/>
                      <a:gd name="T30" fmla="*/ 72 w 144"/>
                      <a:gd name="T31" fmla="*/ 0 h 40"/>
                      <a:gd name="T32" fmla="*/ 104 w 144"/>
                      <a:gd name="T33" fmla="*/ 0 h 40"/>
                      <a:gd name="T34" fmla="*/ 128 w 144"/>
                      <a:gd name="T35" fmla="*/ 0 h 40"/>
                      <a:gd name="T36" fmla="*/ 144 w 144"/>
                      <a:gd name="T37" fmla="*/ 8 h 40"/>
                      <a:gd name="T38" fmla="*/ 144 w 144"/>
                      <a:gd name="T39" fmla="*/ 16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
                      <a:gd name="T61" fmla="*/ 0 h 40"/>
                      <a:gd name="T62" fmla="*/ 144 w 144"/>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 h="40">
                        <a:moveTo>
                          <a:pt x="144" y="16"/>
                        </a:moveTo>
                        <a:lnTo>
                          <a:pt x="144" y="24"/>
                        </a:lnTo>
                        <a:lnTo>
                          <a:pt x="128" y="32"/>
                        </a:lnTo>
                        <a:lnTo>
                          <a:pt x="104" y="32"/>
                        </a:lnTo>
                        <a:lnTo>
                          <a:pt x="72" y="40"/>
                        </a:lnTo>
                        <a:lnTo>
                          <a:pt x="40" y="32"/>
                        </a:lnTo>
                        <a:lnTo>
                          <a:pt x="16" y="32"/>
                        </a:lnTo>
                        <a:lnTo>
                          <a:pt x="0" y="24"/>
                        </a:lnTo>
                        <a:lnTo>
                          <a:pt x="0" y="16"/>
                        </a:lnTo>
                        <a:lnTo>
                          <a:pt x="0" y="8"/>
                        </a:lnTo>
                        <a:lnTo>
                          <a:pt x="16" y="0"/>
                        </a:lnTo>
                        <a:lnTo>
                          <a:pt x="40" y="0"/>
                        </a:lnTo>
                        <a:lnTo>
                          <a:pt x="72" y="0"/>
                        </a:lnTo>
                        <a:lnTo>
                          <a:pt x="104" y="0"/>
                        </a:lnTo>
                        <a:lnTo>
                          <a:pt x="128" y="0"/>
                        </a:lnTo>
                        <a:lnTo>
                          <a:pt x="144" y="8"/>
                        </a:lnTo>
                        <a:lnTo>
                          <a:pt x="14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08" name="Freeform 625"/>
                  <p:cNvSpPr>
                    <a:spLocks/>
                  </p:cNvSpPr>
                  <p:nvPr/>
                </p:nvSpPr>
                <p:spPr bwMode="auto">
                  <a:xfrm>
                    <a:off x="892" y="2496"/>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8 w 112"/>
                      <a:gd name="T15" fmla="*/ 0 h 80"/>
                      <a:gd name="T16" fmla="*/ 8 w 112"/>
                      <a:gd name="T17" fmla="*/ 0 h 80"/>
                      <a:gd name="T18" fmla="*/ 32 w 112"/>
                      <a:gd name="T19" fmla="*/ 0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8" y="0"/>
                        </a:lnTo>
                        <a:lnTo>
                          <a:pt x="32" y="0"/>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09" name="Freeform 626"/>
                  <p:cNvSpPr>
                    <a:spLocks/>
                  </p:cNvSpPr>
                  <p:nvPr/>
                </p:nvSpPr>
                <p:spPr bwMode="auto">
                  <a:xfrm>
                    <a:off x="780" y="2248"/>
                    <a:ext cx="48" cy="104"/>
                  </a:xfrm>
                  <a:custGeom>
                    <a:avLst/>
                    <a:gdLst>
                      <a:gd name="T0" fmla="*/ 24 w 48"/>
                      <a:gd name="T1" fmla="*/ 104 h 104"/>
                      <a:gd name="T2" fmla="*/ 8 w 48"/>
                      <a:gd name="T3" fmla="*/ 88 h 104"/>
                      <a:gd name="T4" fmla="*/ 0 w 48"/>
                      <a:gd name="T5" fmla="*/ 56 h 104"/>
                      <a:gd name="T6" fmla="*/ 0 w 48"/>
                      <a:gd name="T7" fmla="*/ 56 h 104"/>
                      <a:gd name="T8" fmla="*/ 8 w 48"/>
                      <a:gd name="T9" fmla="*/ 16 h 104"/>
                      <a:gd name="T10" fmla="*/ 24 w 48"/>
                      <a:gd name="T11" fmla="*/ 0 h 104"/>
                      <a:gd name="T12" fmla="*/ 24 w 48"/>
                      <a:gd name="T13" fmla="*/ 0 h 104"/>
                      <a:gd name="T14" fmla="*/ 40 w 48"/>
                      <a:gd name="T15" fmla="*/ 16 h 104"/>
                      <a:gd name="T16" fmla="*/ 48 w 48"/>
                      <a:gd name="T17" fmla="*/ 56 h 104"/>
                      <a:gd name="T18" fmla="*/ 48 w 48"/>
                      <a:gd name="T19" fmla="*/ 56 h 104"/>
                      <a:gd name="T20" fmla="*/ 40 w 48"/>
                      <a:gd name="T21" fmla="*/ 88 h 104"/>
                      <a:gd name="T22" fmla="*/ 24 w 48"/>
                      <a:gd name="T23" fmla="*/ 104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04"/>
                      <a:gd name="T38" fmla="*/ 48 w 48"/>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04">
                        <a:moveTo>
                          <a:pt x="24" y="104"/>
                        </a:moveTo>
                        <a:lnTo>
                          <a:pt x="8" y="88"/>
                        </a:lnTo>
                        <a:lnTo>
                          <a:pt x="0" y="56"/>
                        </a:lnTo>
                        <a:lnTo>
                          <a:pt x="8" y="16"/>
                        </a:lnTo>
                        <a:lnTo>
                          <a:pt x="24" y="0"/>
                        </a:lnTo>
                        <a:lnTo>
                          <a:pt x="40" y="16"/>
                        </a:lnTo>
                        <a:lnTo>
                          <a:pt x="48" y="56"/>
                        </a:lnTo>
                        <a:lnTo>
                          <a:pt x="40" y="88"/>
                        </a:lnTo>
                        <a:lnTo>
                          <a:pt x="24" y="10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10" name="Freeform 627"/>
                  <p:cNvSpPr>
                    <a:spLocks/>
                  </p:cNvSpPr>
                  <p:nvPr/>
                </p:nvSpPr>
                <p:spPr bwMode="auto">
                  <a:xfrm>
                    <a:off x="540" y="2416"/>
                    <a:ext cx="152" cy="40"/>
                  </a:xfrm>
                  <a:custGeom>
                    <a:avLst/>
                    <a:gdLst>
                      <a:gd name="T0" fmla="*/ 152 w 152"/>
                      <a:gd name="T1" fmla="*/ 24 h 40"/>
                      <a:gd name="T2" fmla="*/ 144 w 152"/>
                      <a:gd name="T3" fmla="*/ 32 h 40"/>
                      <a:gd name="T4" fmla="*/ 128 w 152"/>
                      <a:gd name="T5" fmla="*/ 32 h 40"/>
                      <a:gd name="T6" fmla="*/ 104 w 152"/>
                      <a:gd name="T7" fmla="*/ 40 h 40"/>
                      <a:gd name="T8" fmla="*/ 80 w 152"/>
                      <a:gd name="T9" fmla="*/ 40 h 40"/>
                      <a:gd name="T10" fmla="*/ 80 w 152"/>
                      <a:gd name="T11" fmla="*/ 40 h 40"/>
                      <a:gd name="T12" fmla="*/ 48 w 152"/>
                      <a:gd name="T13" fmla="*/ 40 h 40"/>
                      <a:gd name="T14" fmla="*/ 24 w 152"/>
                      <a:gd name="T15" fmla="*/ 32 h 40"/>
                      <a:gd name="T16" fmla="*/ 8 w 152"/>
                      <a:gd name="T17" fmla="*/ 32 h 40"/>
                      <a:gd name="T18" fmla="*/ 0 w 152"/>
                      <a:gd name="T19" fmla="*/ 24 h 40"/>
                      <a:gd name="T20" fmla="*/ 0 w 152"/>
                      <a:gd name="T21" fmla="*/ 24 h 40"/>
                      <a:gd name="T22" fmla="*/ 8 w 152"/>
                      <a:gd name="T23" fmla="*/ 16 h 40"/>
                      <a:gd name="T24" fmla="*/ 24 w 152"/>
                      <a:gd name="T25" fmla="*/ 8 h 40"/>
                      <a:gd name="T26" fmla="*/ 48 w 152"/>
                      <a:gd name="T27" fmla="*/ 0 h 40"/>
                      <a:gd name="T28" fmla="*/ 80 w 152"/>
                      <a:gd name="T29" fmla="*/ 0 h 40"/>
                      <a:gd name="T30" fmla="*/ 80 w 152"/>
                      <a:gd name="T31" fmla="*/ 0 h 40"/>
                      <a:gd name="T32" fmla="*/ 104 w 152"/>
                      <a:gd name="T33" fmla="*/ 0 h 40"/>
                      <a:gd name="T34" fmla="*/ 128 w 152"/>
                      <a:gd name="T35" fmla="*/ 8 h 40"/>
                      <a:gd name="T36" fmla="*/ 144 w 152"/>
                      <a:gd name="T37" fmla="*/ 16 h 40"/>
                      <a:gd name="T38" fmla="*/ 152 w 152"/>
                      <a:gd name="T39" fmla="*/ 24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2"/>
                      <a:gd name="T61" fmla="*/ 0 h 40"/>
                      <a:gd name="T62" fmla="*/ 152 w 152"/>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2" h="40">
                        <a:moveTo>
                          <a:pt x="152" y="24"/>
                        </a:moveTo>
                        <a:lnTo>
                          <a:pt x="144" y="32"/>
                        </a:lnTo>
                        <a:lnTo>
                          <a:pt x="128" y="32"/>
                        </a:lnTo>
                        <a:lnTo>
                          <a:pt x="104" y="40"/>
                        </a:lnTo>
                        <a:lnTo>
                          <a:pt x="80" y="40"/>
                        </a:lnTo>
                        <a:lnTo>
                          <a:pt x="48" y="40"/>
                        </a:lnTo>
                        <a:lnTo>
                          <a:pt x="24" y="32"/>
                        </a:lnTo>
                        <a:lnTo>
                          <a:pt x="8" y="32"/>
                        </a:lnTo>
                        <a:lnTo>
                          <a:pt x="0" y="24"/>
                        </a:lnTo>
                        <a:lnTo>
                          <a:pt x="8" y="16"/>
                        </a:lnTo>
                        <a:lnTo>
                          <a:pt x="24" y="8"/>
                        </a:lnTo>
                        <a:lnTo>
                          <a:pt x="48" y="0"/>
                        </a:lnTo>
                        <a:lnTo>
                          <a:pt x="80" y="0"/>
                        </a:lnTo>
                        <a:lnTo>
                          <a:pt x="104" y="0"/>
                        </a:lnTo>
                        <a:lnTo>
                          <a:pt x="128" y="8"/>
                        </a:lnTo>
                        <a:lnTo>
                          <a:pt x="144" y="16"/>
                        </a:lnTo>
                        <a:lnTo>
                          <a:pt x="152"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11" name="Freeform 628"/>
                  <p:cNvSpPr>
                    <a:spLocks/>
                  </p:cNvSpPr>
                  <p:nvPr/>
                </p:nvSpPr>
                <p:spPr bwMode="auto">
                  <a:xfrm>
                    <a:off x="780" y="2520"/>
                    <a:ext cx="48" cy="112"/>
                  </a:xfrm>
                  <a:custGeom>
                    <a:avLst/>
                    <a:gdLst>
                      <a:gd name="T0" fmla="*/ 24 w 48"/>
                      <a:gd name="T1" fmla="*/ 112 h 112"/>
                      <a:gd name="T2" fmla="*/ 8 w 48"/>
                      <a:gd name="T3" fmla="*/ 96 h 112"/>
                      <a:gd name="T4" fmla="*/ 0 w 48"/>
                      <a:gd name="T5" fmla="*/ 56 h 112"/>
                      <a:gd name="T6" fmla="*/ 0 w 48"/>
                      <a:gd name="T7" fmla="*/ 56 h 112"/>
                      <a:gd name="T8" fmla="*/ 8 w 48"/>
                      <a:gd name="T9" fmla="*/ 16 h 112"/>
                      <a:gd name="T10" fmla="*/ 24 w 48"/>
                      <a:gd name="T11" fmla="*/ 0 h 112"/>
                      <a:gd name="T12" fmla="*/ 24 w 48"/>
                      <a:gd name="T13" fmla="*/ 0 h 112"/>
                      <a:gd name="T14" fmla="*/ 40 w 48"/>
                      <a:gd name="T15" fmla="*/ 16 h 112"/>
                      <a:gd name="T16" fmla="*/ 48 w 48"/>
                      <a:gd name="T17" fmla="*/ 56 h 112"/>
                      <a:gd name="T18" fmla="*/ 48 w 48"/>
                      <a:gd name="T19" fmla="*/ 56 h 112"/>
                      <a:gd name="T20" fmla="*/ 40 w 48"/>
                      <a:gd name="T21" fmla="*/ 96 h 112"/>
                      <a:gd name="T22" fmla="*/ 24 w 48"/>
                      <a:gd name="T23" fmla="*/ 112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12"/>
                      <a:gd name="T38" fmla="*/ 48 w 48"/>
                      <a:gd name="T39" fmla="*/ 112 h 1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12">
                        <a:moveTo>
                          <a:pt x="24" y="112"/>
                        </a:moveTo>
                        <a:lnTo>
                          <a:pt x="8" y="96"/>
                        </a:lnTo>
                        <a:lnTo>
                          <a:pt x="0" y="56"/>
                        </a:lnTo>
                        <a:lnTo>
                          <a:pt x="8" y="16"/>
                        </a:lnTo>
                        <a:lnTo>
                          <a:pt x="24" y="0"/>
                        </a:lnTo>
                        <a:lnTo>
                          <a:pt x="40" y="16"/>
                        </a:lnTo>
                        <a:lnTo>
                          <a:pt x="48" y="56"/>
                        </a:lnTo>
                        <a:lnTo>
                          <a:pt x="40" y="96"/>
                        </a:lnTo>
                        <a:lnTo>
                          <a:pt x="24" y="11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12" name="Freeform 629"/>
                  <p:cNvSpPr>
                    <a:spLocks/>
                  </p:cNvSpPr>
                  <p:nvPr/>
                </p:nvSpPr>
                <p:spPr bwMode="auto">
                  <a:xfrm>
                    <a:off x="612" y="2304"/>
                    <a:ext cx="112" cy="80"/>
                  </a:xfrm>
                  <a:custGeom>
                    <a:avLst/>
                    <a:gdLst>
                      <a:gd name="T0" fmla="*/ 112 w 112"/>
                      <a:gd name="T1" fmla="*/ 80 h 80"/>
                      <a:gd name="T2" fmla="*/ 80 w 112"/>
                      <a:gd name="T3" fmla="*/ 80 h 80"/>
                      <a:gd name="T4" fmla="*/ 40 w 112"/>
                      <a:gd name="T5" fmla="*/ 56 h 80"/>
                      <a:gd name="T6" fmla="*/ 40 w 112"/>
                      <a:gd name="T7" fmla="*/ 56 h 80"/>
                      <a:gd name="T8" fmla="*/ 16 w 112"/>
                      <a:gd name="T9" fmla="*/ 40 h 80"/>
                      <a:gd name="T10" fmla="*/ 8 w 112"/>
                      <a:gd name="T11" fmla="*/ 24 h 80"/>
                      <a:gd name="T12" fmla="*/ 0 w 112"/>
                      <a:gd name="T13" fmla="*/ 8 h 80"/>
                      <a:gd name="T14" fmla="*/ 0 w 112"/>
                      <a:gd name="T15" fmla="*/ 0 h 80"/>
                      <a:gd name="T16" fmla="*/ 0 w 112"/>
                      <a:gd name="T17" fmla="*/ 0 h 80"/>
                      <a:gd name="T18" fmla="*/ 32 w 112"/>
                      <a:gd name="T19" fmla="*/ 8 h 80"/>
                      <a:gd name="T20" fmla="*/ 72 w 112"/>
                      <a:gd name="T21" fmla="*/ 24 h 80"/>
                      <a:gd name="T22" fmla="*/ 72 w 112"/>
                      <a:gd name="T23" fmla="*/ 24 h 80"/>
                      <a:gd name="T24" fmla="*/ 96 w 112"/>
                      <a:gd name="T25" fmla="*/ 40 h 80"/>
                      <a:gd name="T26" fmla="*/ 104 w 112"/>
                      <a:gd name="T27" fmla="*/ 56 h 80"/>
                      <a:gd name="T28" fmla="*/ 112 w 112"/>
                      <a:gd name="T29" fmla="*/ 72 h 80"/>
                      <a:gd name="T30" fmla="*/ 112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112" y="80"/>
                        </a:moveTo>
                        <a:lnTo>
                          <a:pt x="80" y="80"/>
                        </a:lnTo>
                        <a:lnTo>
                          <a:pt x="40" y="56"/>
                        </a:lnTo>
                        <a:lnTo>
                          <a:pt x="16" y="40"/>
                        </a:lnTo>
                        <a:lnTo>
                          <a:pt x="8" y="24"/>
                        </a:lnTo>
                        <a:lnTo>
                          <a:pt x="0" y="8"/>
                        </a:lnTo>
                        <a:lnTo>
                          <a:pt x="0" y="0"/>
                        </a:lnTo>
                        <a:lnTo>
                          <a:pt x="32" y="8"/>
                        </a:lnTo>
                        <a:lnTo>
                          <a:pt x="72" y="24"/>
                        </a:lnTo>
                        <a:lnTo>
                          <a:pt x="96" y="40"/>
                        </a:lnTo>
                        <a:lnTo>
                          <a:pt x="104" y="56"/>
                        </a:lnTo>
                        <a:lnTo>
                          <a:pt x="112" y="72"/>
                        </a:lnTo>
                        <a:lnTo>
                          <a:pt x="112"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13" name="Freeform 630"/>
                  <p:cNvSpPr>
                    <a:spLocks/>
                  </p:cNvSpPr>
                  <p:nvPr/>
                </p:nvSpPr>
                <p:spPr bwMode="auto">
                  <a:xfrm>
                    <a:off x="876" y="2296"/>
                    <a:ext cx="112" cy="80"/>
                  </a:xfrm>
                  <a:custGeom>
                    <a:avLst/>
                    <a:gdLst>
                      <a:gd name="T0" fmla="*/ 8 w 112"/>
                      <a:gd name="T1" fmla="*/ 80 h 80"/>
                      <a:gd name="T2" fmla="*/ 0 w 112"/>
                      <a:gd name="T3" fmla="*/ 72 h 80"/>
                      <a:gd name="T4" fmla="*/ 8 w 112"/>
                      <a:gd name="T5" fmla="*/ 56 h 80"/>
                      <a:gd name="T6" fmla="*/ 24 w 112"/>
                      <a:gd name="T7" fmla="*/ 40 h 80"/>
                      <a:gd name="T8" fmla="*/ 40 w 112"/>
                      <a:gd name="T9" fmla="*/ 24 h 80"/>
                      <a:gd name="T10" fmla="*/ 40 w 112"/>
                      <a:gd name="T11" fmla="*/ 24 h 80"/>
                      <a:gd name="T12" fmla="*/ 80 w 112"/>
                      <a:gd name="T13" fmla="*/ 8 h 80"/>
                      <a:gd name="T14" fmla="*/ 112 w 112"/>
                      <a:gd name="T15" fmla="*/ 0 h 80"/>
                      <a:gd name="T16" fmla="*/ 112 w 112"/>
                      <a:gd name="T17" fmla="*/ 0 h 80"/>
                      <a:gd name="T18" fmla="*/ 112 w 112"/>
                      <a:gd name="T19" fmla="*/ 8 h 80"/>
                      <a:gd name="T20" fmla="*/ 112 w 112"/>
                      <a:gd name="T21" fmla="*/ 24 h 80"/>
                      <a:gd name="T22" fmla="*/ 96 w 112"/>
                      <a:gd name="T23" fmla="*/ 40 h 80"/>
                      <a:gd name="T24" fmla="*/ 80 w 112"/>
                      <a:gd name="T25" fmla="*/ 56 h 80"/>
                      <a:gd name="T26" fmla="*/ 80 w 112"/>
                      <a:gd name="T27" fmla="*/ 56 h 80"/>
                      <a:gd name="T28" fmla="*/ 32 w 112"/>
                      <a:gd name="T29" fmla="*/ 80 h 80"/>
                      <a:gd name="T30" fmla="*/ 8 w 112"/>
                      <a:gd name="T31" fmla="*/ 8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80"/>
                      <a:gd name="T50" fmla="*/ 112 w 112"/>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80">
                        <a:moveTo>
                          <a:pt x="8" y="80"/>
                        </a:moveTo>
                        <a:lnTo>
                          <a:pt x="0" y="72"/>
                        </a:lnTo>
                        <a:lnTo>
                          <a:pt x="8" y="56"/>
                        </a:lnTo>
                        <a:lnTo>
                          <a:pt x="24" y="40"/>
                        </a:lnTo>
                        <a:lnTo>
                          <a:pt x="40" y="24"/>
                        </a:lnTo>
                        <a:lnTo>
                          <a:pt x="80" y="8"/>
                        </a:lnTo>
                        <a:lnTo>
                          <a:pt x="112" y="0"/>
                        </a:lnTo>
                        <a:lnTo>
                          <a:pt x="112" y="8"/>
                        </a:lnTo>
                        <a:lnTo>
                          <a:pt x="112" y="24"/>
                        </a:lnTo>
                        <a:lnTo>
                          <a:pt x="96" y="40"/>
                        </a:lnTo>
                        <a:lnTo>
                          <a:pt x="80" y="56"/>
                        </a:lnTo>
                        <a:lnTo>
                          <a:pt x="32" y="80"/>
                        </a:lnTo>
                        <a:lnTo>
                          <a:pt x="8" y="8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14" name="Freeform 631"/>
                  <p:cNvSpPr>
                    <a:spLocks/>
                  </p:cNvSpPr>
                  <p:nvPr/>
                </p:nvSpPr>
                <p:spPr bwMode="auto">
                  <a:xfrm>
                    <a:off x="916" y="2352"/>
                    <a:ext cx="136" cy="56"/>
                  </a:xfrm>
                  <a:custGeom>
                    <a:avLst/>
                    <a:gdLst>
                      <a:gd name="T0" fmla="*/ 0 w 136"/>
                      <a:gd name="T1" fmla="*/ 48 h 56"/>
                      <a:gd name="T2" fmla="*/ 0 w 136"/>
                      <a:gd name="T3" fmla="*/ 40 h 56"/>
                      <a:gd name="T4" fmla="*/ 16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8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16" y="32"/>
                        </a:lnTo>
                        <a:lnTo>
                          <a:pt x="32" y="16"/>
                        </a:lnTo>
                        <a:lnTo>
                          <a:pt x="56" y="8"/>
                        </a:lnTo>
                        <a:lnTo>
                          <a:pt x="88" y="0"/>
                        </a:lnTo>
                        <a:lnTo>
                          <a:pt x="112" y="0"/>
                        </a:lnTo>
                        <a:lnTo>
                          <a:pt x="128" y="0"/>
                        </a:lnTo>
                        <a:lnTo>
                          <a:pt x="136" y="8"/>
                        </a:lnTo>
                        <a:lnTo>
                          <a:pt x="136" y="16"/>
                        </a:lnTo>
                        <a:lnTo>
                          <a:pt x="128"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15" name="Freeform 632"/>
                  <p:cNvSpPr>
                    <a:spLocks/>
                  </p:cNvSpPr>
                  <p:nvPr/>
                </p:nvSpPr>
                <p:spPr bwMode="auto">
                  <a:xfrm>
                    <a:off x="564" y="2472"/>
                    <a:ext cx="136" cy="56"/>
                  </a:xfrm>
                  <a:custGeom>
                    <a:avLst/>
                    <a:gdLst>
                      <a:gd name="T0" fmla="*/ 0 w 136"/>
                      <a:gd name="T1" fmla="*/ 48 h 56"/>
                      <a:gd name="T2" fmla="*/ 0 w 136"/>
                      <a:gd name="T3" fmla="*/ 40 h 56"/>
                      <a:gd name="T4" fmla="*/ 8 w 136"/>
                      <a:gd name="T5" fmla="*/ 32 h 56"/>
                      <a:gd name="T6" fmla="*/ 32 w 136"/>
                      <a:gd name="T7" fmla="*/ 16 h 56"/>
                      <a:gd name="T8" fmla="*/ 56 w 136"/>
                      <a:gd name="T9" fmla="*/ 8 h 56"/>
                      <a:gd name="T10" fmla="*/ 56 w 136"/>
                      <a:gd name="T11" fmla="*/ 8 h 56"/>
                      <a:gd name="T12" fmla="*/ 88 w 136"/>
                      <a:gd name="T13" fmla="*/ 0 h 56"/>
                      <a:gd name="T14" fmla="*/ 112 w 136"/>
                      <a:gd name="T15" fmla="*/ 0 h 56"/>
                      <a:gd name="T16" fmla="*/ 128 w 136"/>
                      <a:gd name="T17" fmla="*/ 0 h 56"/>
                      <a:gd name="T18" fmla="*/ 136 w 136"/>
                      <a:gd name="T19" fmla="*/ 8 h 56"/>
                      <a:gd name="T20" fmla="*/ 136 w 136"/>
                      <a:gd name="T21" fmla="*/ 8 h 56"/>
                      <a:gd name="T22" fmla="*/ 136 w 136"/>
                      <a:gd name="T23" fmla="*/ 16 h 56"/>
                      <a:gd name="T24" fmla="*/ 120 w 136"/>
                      <a:gd name="T25" fmla="*/ 24 h 56"/>
                      <a:gd name="T26" fmla="*/ 104 w 136"/>
                      <a:gd name="T27" fmla="*/ 32 h 56"/>
                      <a:gd name="T28" fmla="*/ 80 w 136"/>
                      <a:gd name="T29" fmla="*/ 48 h 56"/>
                      <a:gd name="T30" fmla="*/ 80 w 136"/>
                      <a:gd name="T31" fmla="*/ 48 h 56"/>
                      <a:gd name="T32" fmla="*/ 48 w 136"/>
                      <a:gd name="T33" fmla="*/ 48 h 56"/>
                      <a:gd name="T34" fmla="*/ 24 w 136"/>
                      <a:gd name="T35" fmla="*/ 56 h 56"/>
                      <a:gd name="T36" fmla="*/ 8 w 136"/>
                      <a:gd name="T37" fmla="*/ 56 h 56"/>
                      <a:gd name="T38" fmla="*/ 0 w 136"/>
                      <a:gd name="T39" fmla="*/ 4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48"/>
                        </a:moveTo>
                        <a:lnTo>
                          <a:pt x="0" y="40"/>
                        </a:lnTo>
                        <a:lnTo>
                          <a:pt x="8" y="32"/>
                        </a:lnTo>
                        <a:lnTo>
                          <a:pt x="32" y="16"/>
                        </a:lnTo>
                        <a:lnTo>
                          <a:pt x="56" y="8"/>
                        </a:lnTo>
                        <a:lnTo>
                          <a:pt x="88" y="0"/>
                        </a:lnTo>
                        <a:lnTo>
                          <a:pt x="112" y="0"/>
                        </a:lnTo>
                        <a:lnTo>
                          <a:pt x="128" y="0"/>
                        </a:lnTo>
                        <a:lnTo>
                          <a:pt x="136" y="8"/>
                        </a:lnTo>
                        <a:lnTo>
                          <a:pt x="136" y="16"/>
                        </a:lnTo>
                        <a:lnTo>
                          <a:pt x="120" y="24"/>
                        </a:lnTo>
                        <a:lnTo>
                          <a:pt x="104" y="32"/>
                        </a:lnTo>
                        <a:lnTo>
                          <a:pt x="80" y="48"/>
                        </a:lnTo>
                        <a:lnTo>
                          <a:pt x="48" y="48"/>
                        </a:lnTo>
                        <a:lnTo>
                          <a:pt x="24" y="56"/>
                        </a:lnTo>
                        <a:lnTo>
                          <a:pt x="8" y="56"/>
                        </a:lnTo>
                        <a:lnTo>
                          <a:pt x="0"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16" name="Freeform 633"/>
                  <p:cNvSpPr>
                    <a:spLocks/>
                  </p:cNvSpPr>
                  <p:nvPr/>
                </p:nvSpPr>
                <p:spPr bwMode="auto">
                  <a:xfrm>
                    <a:off x="628" y="2504"/>
                    <a:ext cx="112" cy="72"/>
                  </a:xfrm>
                  <a:custGeom>
                    <a:avLst/>
                    <a:gdLst>
                      <a:gd name="T0" fmla="*/ 8 w 112"/>
                      <a:gd name="T1" fmla="*/ 72 h 72"/>
                      <a:gd name="T2" fmla="*/ 0 w 112"/>
                      <a:gd name="T3" fmla="*/ 64 h 72"/>
                      <a:gd name="T4" fmla="*/ 8 w 112"/>
                      <a:gd name="T5" fmla="*/ 56 h 72"/>
                      <a:gd name="T6" fmla="*/ 16 w 112"/>
                      <a:gd name="T7" fmla="*/ 40 h 72"/>
                      <a:gd name="T8" fmla="*/ 40 w 112"/>
                      <a:gd name="T9" fmla="*/ 24 h 72"/>
                      <a:gd name="T10" fmla="*/ 40 w 112"/>
                      <a:gd name="T11" fmla="*/ 24 h 72"/>
                      <a:gd name="T12" fmla="*/ 80 w 112"/>
                      <a:gd name="T13" fmla="*/ 0 h 72"/>
                      <a:gd name="T14" fmla="*/ 112 w 112"/>
                      <a:gd name="T15" fmla="*/ 0 h 72"/>
                      <a:gd name="T16" fmla="*/ 112 w 112"/>
                      <a:gd name="T17" fmla="*/ 0 h 72"/>
                      <a:gd name="T18" fmla="*/ 112 w 112"/>
                      <a:gd name="T19" fmla="*/ 8 h 72"/>
                      <a:gd name="T20" fmla="*/ 112 w 112"/>
                      <a:gd name="T21" fmla="*/ 16 h 72"/>
                      <a:gd name="T22" fmla="*/ 96 w 112"/>
                      <a:gd name="T23" fmla="*/ 32 h 72"/>
                      <a:gd name="T24" fmla="*/ 80 w 112"/>
                      <a:gd name="T25" fmla="*/ 48 h 72"/>
                      <a:gd name="T26" fmla="*/ 80 w 112"/>
                      <a:gd name="T27" fmla="*/ 48 h 72"/>
                      <a:gd name="T28" fmla="*/ 32 w 112"/>
                      <a:gd name="T29" fmla="*/ 72 h 72"/>
                      <a:gd name="T30" fmla="*/ 8 w 112"/>
                      <a:gd name="T31" fmla="*/ 72 h 7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2"/>
                      <a:gd name="T49" fmla="*/ 0 h 72"/>
                      <a:gd name="T50" fmla="*/ 112 w 112"/>
                      <a:gd name="T51" fmla="*/ 72 h 7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2" h="72">
                        <a:moveTo>
                          <a:pt x="8" y="72"/>
                        </a:moveTo>
                        <a:lnTo>
                          <a:pt x="0" y="64"/>
                        </a:lnTo>
                        <a:lnTo>
                          <a:pt x="8" y="56"/>
                        </a:lnTo>
                        <a:lnTo>
                          <a:pt x="16" y="40"/>
                        </a:lnTo>
                        <a:lnTo>
                          <a:pt x="40" y="24"/>
                        </a:lnTo>
                        <a:lnTo>
                          <a:pt x="80" y="0"/>
                        </a:lnTo>
                        <a:lnTo>
                          <a:pt x="112" y="0"/>
                        </a:lnTo>
                        <a:lnTo>
                          <a:pt x="112" y="8"/>
                        </a:lnTo>
                        <a:lnTo>
                          <a:pt x="112" y="16"/>
                        </a:lnTo>
                        <a:lnTo>
                          <a:pt x="96" y="32"/>
                        </a:lnTo>
                        <a:lnTo>
                          <a:pt x="80" y="48"/>
                        </a:lnTo>
                        <a:lnTo>
                          <a:pt x="32" y="72"/>
                        </a:lnTo>
                        <a:lnTo>
                          <a:pt x="8" y="7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17" name="Freeform 634"/>
                  <p:cNvSpPr>
                    <a:spLocks/>
                  </p:cNvSpPr>
                  <p:nvPr/>
                </p:nvSpPr>
                <p:spPr bwMode="auto">
                  <a:xfrm>
                    <a:off x="932" y="2464"/>
                    <a:ext cx="136" cy="56"/>
                  </a:xfrm>
                  <a:custGeom>
                    <a:avLst/>
                    <a:gdLst>
                      <a:gd name="T0" fmla="*/ 0 w 136"/>
                      <a:gd name="T1" fmla="*/ 8 h 56"/>
                      <a:gd name="T2" fmla="*/ 8 w 136"/>
                      <a:gd name="T3" fmla="*/ 0 h 56"/>
                      <a:gd name="T4" fmla="*/ 32 w 136"/>
                      <a:gd name="T5" fmla="*/ 0 h 56"/>
                      <a:gd name="T6" fmla="*/ 56 w 136"/>
                      <a:gd name="T7" fmla="*/ 0 h 56"/>
                      <a:gd name="T8" fmla="*/ 80 w 136"/>
                      <a:gd name="T9" fmla="*/ 8 h 56"/>
                      <a:gd name="T10" fmla="*/ 80 w 136"/>
                      <a:gd name="T11" fmla="*/ 8 h 56"/>
                      <a:gd name="T12" fmla="*/ 104 w 136"/>
                      <a:gd name="T13" fmla="*/ 16 h 56"/>
                      <a:gd name="T14" fmla="*/ 128 w 136"/>
                      <a:gd name="T15" fmla="*/ 32 h 56"/>
                      <a:gd name="T16" fmla="*/ 136 w 136"/>
                      <a:gd name="T17" fmla="*/ 40 h 56"/>
                      <a:gd name="T18" fmla="*/ 136 w 136"/>
                      <a:gd name="T19" fmla="*/ 48 h 56"/>
                      <a:gd name="T20" fmla="*/ 136 w 136"/>
                      <a:gd name="T21" fmla="*/ 48 h 56"/>
                      <a:gd name="T22" fmla="*/ 128 w 136"/>
                      <a:gd name="T23" fmla="*/ 56 h 56"/>
                      <a:gd name="T24" fmla="*/ 112 w 136"/>
                      <a:gd name="T25" fmla="*/ 56 h 56"/>
                      <a:gd name="T26" fmla="*/ 88 w 136"/>
                      <a:gd name="T27" fmla="*/ 56 h 56"/>
                      <a:gd name="T28" fmla="*/ 64 w 136"/>
                      <a:gd name="T29" fmla="*/ 48 h 56"/>
                      <a:gd name="T30" fmla="*/ 64 w 136"/>
                      <a:gd name="T31" fmla="*/ 48 h 56"/>
                      <a:gd name="T32" fmla="*/ 32 w 136"/>
                      <a:gd name="T33" fmla="*/ 40 h 56"/>
                      <a:gd name="T34" fmla="*/ 16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32" y="0"/>
                        </a:lnTo>
                        <a:lnTo>
                          <a:pt x="56" y="0"/>
                        </a:lnTo>
                        <a:lnTo>
                          <a:pt x="80" y="8"/>
                        </a:lnTo>
                        <a:lnTo>
                          <a:pt x="104" y="16"/>
                        </a:lnTo>
                        <a:lnTo>
                          <a:pt x="128" y="32"/>
                        </a:lnTo>
                        <a:lnTo>
                          <a:pt x="136" y="40"/>
                        </a:lnTo>
                        <a:lnTo>
                          <a:pt x="136" y="48"/>
                        </a:lnTo>
                        <a:lnTo>
                          <a:pt x="128" y="56"/>
                        </a:lnTo>
                        <a:lnTo>
                          <a:pt x="112" y="56"/>
                        </a:lnTo>
                        <a:lnTo>
                          <a:pt x="88" y="56"/>
                        </a:lnTo>
                        <a:lnTo>
                          <a:pt x="64" y="48"/>
                        </a:lnTo>
                        <a:lnTo>
                          <a:pt x="32" y="40"/>
                        </a:lnTo>
                        <a:lnTo>
                          <a:pt x="16"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18" name="Freeform 635"/>
                  <p:cNvSpPr>
                    <a:spLocks/>
                  </p:cNvSpPr>
                  <p:nvPr/>
                </p:nvSpPr>
                <p:spPr bwMode="auto">
                  <a:xfrm>
                    <a:off x="564" y="2360"/>
                    <a:ext cx="136" cy="56"/>
                  </a:xfrm>
                  <a:custGeom>
                    <a:avLst/>
                    <a:gdLst>
                      <a:gd name="T0" fmla="*/ 0 w 136"/>
                      <a:gd name="T1" fmla="*/ 8 h 56"/>
                      <a:gd name="T2" fmla="*/ 8 w 136"/>
                      <a:gd name="T3" fmla="*/ 0 h 56"/>
                      <a:gd name="T4" fmla="*/ 24 w 136"/>
                      <a:gd name="T5" fmla="*/ 0 h 56"/>
                      <a:gd name="T6" fmla="*/ 48 w 136"/>
                      <a:gd name="T7" fmla="*/ 0 h 56"/>
                      <a:gd name="T8" fmla="*/ 80 w 136"/>
                      <a:gd name="T9" fmla="*/ 8 h 56"/>
                      <a:gd name="T10" fmla="*/ 80 w 136"/>
                      <a:gd name="T11" fmla="*/ 8 h 56"/>
                      <a:gd name="T12" fmla="*/ 104 w 136"/>
                      <a:gd name="T13" fmla="*/ 16 h 56"/>
                      <a:gd name="T14" fmla="*/ 120 w 136"/>
                      <a:gd name="T15" fmla="*/ 24 h 56"/>
                      <a:gd name="T16" fmla="*/ 136 w 136"/>
                      <a:gd name="T17" fmla="*/ 40 h 56"/>
                      <a:gd name="T18" fmla="*/ 136 w 136"/>
                      <a:gd name="T19" fmla="*/ 48 h 56"/>
                      <a:gd name="T20" fmla="*/ 136 w 136"/>
                      <a:gd name="T21" fmla="*/ 48 h 56"/>
                      <a:gd name="T22" fmla="*/ 128 w 136"/>
                      <a:gd name="T23" fmla="*/ 48 h 56"/>
                      <a:gd name="T24" fmla="*/ 112 w 136"/>
                      <a:gd name="T25" fmla="*/ 56 h 56"/>
                      <a:gd name="T26" fmla="*/ 88 w 136"/>
                      <a:gd name="T27" fmla="*/ 48 h 56"/>
                      <a:gd name="T28" fmla="*/ 56 w 136"/>
                      <a:gd name="T29" fmla="*/ 40 h 56"/>
                      <a:gd name="T30" fmla="*/ 56 w 136"/>
                      <a:gd name="T31" fmla="*/ 40 h 56"/>
                      <a:gd name="T32" fmla="*/ 32 w 136"/>
                      <a:gd name="T33" fmla="*/ 32 h 56"/>
                      <a:gd name="T34" fmla="*/ 8 w 136"/>
                      <a:gd name="T35" fmla="*/ 24 h 56"/>
                      <a:gd name="T36" fmla="*/ 0 w 136"/>
                      <a:gd name="T37" fmla="*/ 16 h 56"/>
                      <a:gd name="T38" fmla="*/ 0 w 136"/>
                      <a:gd name="T39" fmla="*/ 8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56"/>
                      <a:gd name="T62" fmla="*/ 136 w 136"/>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56">
                        <a:moveTo>
                          <a:pt x="0" y="8"/>
                        </a:moveTo>
                        <a:lnTo>
                          <a:pt x="8" y="0"/>
                        </a:lnTo>
                        <a:lnTo>
                          <a:pt x="24" y="0"/>
                        </a:lnTo>
                        <a:lnTo>
                          <a:pt x="48" y="0"/>
                        </a:lnTo>
                        <a:lnTo>
                          <a:pt x="80" y="8"/>
                        </a:lnTo>
                        <a:lnTo>
                          <a:pt x="104" y="16"/>
                        </a:lnTo>
                        <a:lnTo>
                          <a:pt x="120" y="24"/>
                        </a:lnTo>
                        <a:lnTo>
                          <a:pt x="136" y="40"/>
                        </a:lnTo>
                        <a:lnTo>
                          <a:pt x="136" y="48"/>
                        </a:lnTo>
                        <a:lnTo>
                          <a:pt x="128" y="48"/>
                        </a:lnTo>
                        <a:lnTo>
                          <a:pt x="112" y="56"/>
                        </a:lnTo>
                        <a:lnTo>
                          <a:pt x="88" y="48"/>
                        </a:lnTo>
                        <a:lnTo>
                          <a:pt x="56" y="40"/>
                        </a:lnTo>
                        <a:lnTo>
                          <a:pt x="32" y="32"/>
                        </a:lnTo>
                        <a:lnTo>
                          <a:pt x="8"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19" name="Freeform 636"/>
                  <p:cNvSpPr>
                    <a:spLocks/>
                  </p:cNvSpPr>
                  <p:nvPr/>
                </p:nvSpPr>
                <p:spPr bwMode="auto">
                  <a:xfrm>
                    <a:off x="692" y="2256"/>
                    <a:ext cx="72" cy="104"/>
                  </a:xfrm>
                  <a:custGeom>
                    <a:avLst/>
                    <a:gdLst>
                      <a:gd name="T0" fmla="*/ 8 w 72"/>
                      <a:gd name="T1" fmla="*/ 0 h 104"/>
                      <a:gd name="T2" fmla="*/ 32 w 72"/>
                      <a:gd name="T3" fmla="*/ 8 h 104"/>
                      <a:gd name="T4" fmla="*/ 64 w 72"/>
                      <a:gd name="T5" fmla="*/ 48 h 104"/>
                      <a:gd name="T6" fmla="*/ 64 w 72"/>
                      <a:gd name="T7" fmla="*/ 48 h 104"/>
                      <a:gd name="T8" fmla="*/ 72 w 72"/>
                      <a:gd name="T9" fmla="*/ 80 h 104"/>
                      <a:gd name="T10" fmla="*/ 64 w 72"/>
                      <a:gd name="T11" fmla="*/ 104 h 104"/>
                      <a:gd name="T12" fmla="*/ 64 w 72"/>
                      <a:gd name="T13" fmla="*/ 104 h 104"/>
                      <a:gd name="T14" fmla="*/ 40 w 72"/>
                      <a:gd name="T15" fmla="*/ 96 h 104"/>
                      <a:gd name="T16" fmla="*/ 16 w 72"/>
                      <a:gd name="T17" fmla="*/ 56 h 104"/>
                      <a:gd name="T18" fmla="*/ 16 w 72"/>
                      <a:gd name="T19" fmla="*/ 56 h 104"/>
                      <a:gd name="T20" fmla="*/ 0 w 72"/>
                      <a:gd name="T21" fmla="*/ 24 h 104"/>
                      <a:gd name="T22" fmla="*/ 8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8" y="0"/>
                        </a:moveTo>
                        <a:lnTo>
                          <a:pt x="32" y="8"/>
                        </a:lnTo>
                        <a:lnTo>
                          <a:pt x="64" y="48"/>
                        </a:lnTo>
                        <a:lnTo>
                          <a:pt x="72" y="80"/>
                        </a:lnTo>
                        <a:lnTo>
                          <a:pt x="64" y="104"/>
                        </a:lnTo>
                        <a:lnTo>
                          <a:pt x="40" y="96"/>
                        </a:lnTo>
                        <a:lnTo>
                          <a:pt x="16" y="56"/>
                        </a:lnTo>
                        <a:lnTo>
                          <a:pt x="0" y="24"/>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20" name="Freeform 637"/>
                  <p:cNvSpPr>
                    <a:spLocks/>
                  </p:cNvSpPr>
                  <p:nvPr/>
                </p:nvSpPr>
                <p:spPr bwMode="auto">
                  <a:xfrm>
                    <a:off x="852" y="2520"/>
                    <a:ext cx="72" cy="96"/>
                  </a:xfrm>
                  <a:custGeom>
                    <a:avLst/>
                    <a:gdLst>
                      <a:gd name="T0" fmla="*/ 8 w 72"/>
                      <a:gd name="T1" fmla="*/ 0 h 96"/>
                      <a:gd name="T2" fmla="*/ 32 w 72"/>
                      <a:gd name="T3" fmla="*/ 8 h 96"/>
                      <a:gd name="T4" fmla="*/ 56 w 72"/>
                      <a:gd name="T5" fmla="*/ 40 h 96"/>
                      <a:gd name="T6" fmla="*/ 56 w 72"/>
                      <a:gd name="T7" fmla="*/ 40 h 96"/>
                      <a:gd name="T8" fmla="*/ 72 w 72"/>
                      <a:gd name="T9" fmla="*/ 80 h 96"/>
                      <a:gd name="T10" fmla="*/ 64 w 72"/>
                      <a:gd name="T11" fmla="*/ 96 h 96"/>
                      <a:gd name="T12" fmla="*/ 64 w 72"/>
                      <a:gd name="T13" fmla="*/ 96 h 96"/>
                      <a:gd name="T14" fmla="*/ 40 w 72"/>
                      <a:gd name="T15" fmla="*/ 88 h 96"/>
                      <a:gd name="T16" fmla="*/ 8 w 72"/>
                      <a:gd name="T17" fmla="*/ 56 h 96"/>
                      <a:gd name="T18" fmla="*/ 8 w 72"/>
                      <a:gd name="T19" fmla="*/ 56 h 96"/>
                      <a:gd name="T20" fmla="*/ 0 w 72"/>
                      <a:gd name="T21" fmla="*/ 16 h 96"/>
                      <a:gd name="T22" fmla="*/ 8 w 72"/>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96"/>
                      <a:gd name="T38" fmla="*/ 72 w 72"/>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96">
                        <a:moveTo>
                          <a:pt x="8" y="0"/>
                        </a:moveTo>
                        <a:lnTo>
                          <a:pt x="32" y="8"/>
                        </a:lnTo>
                        <a:lnTo>
                          <a:pt x="56" y="40"/>
                        </a:lnTo>
                        <a:lnTo>
                          <a:pt x="72" y="80"/>
                        </a:lnTo>
                        <a:lnTo>
                          <a:pt x="64" y="96"/>
                        </a:lnTo>
                        <a:lnTo>
                          <a:pt x="40" y="88"/>
                        </a:lnTo>
                        <a:lnTo>
                          <a:pt x="8" y="56"/>
                        </a:lnTo>
                        <a:lnTo>
                          <a:pt x="0" y="16"/>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21" name="Freeform 638"/>
                  <p:cNvSpPr>
                    <a:spLocks/>
                  </p:cNvSpPr>
                  <p:nvPr/>
                </p:nvSpPr>
                <p:spPr bwMode="auto">
                  <a:xfrm>
                    <a:off x="844" y="2256"/>
                    <a:ext cx="72" cy="104"/>
                  </a:xfrm>
                  <a:custGeom>
                    <a:avLst/>
                    <a:gdLst>
                      <a:gd name="T0" fmla="*/ 64 w 72"/>
                      <a:gd name="T1" fmla="*/ 0 h 104"/>
                      <a:gd name="T2" fmla="*/ 72 w 72"/>
                      <a:gd name="T3" fmla="*/ 24 h 104"/>
                      <a:gd name="T4" fmla="*/ 56 w 72"/>
                      <a:gd name="T5" fmla="*/ 56 h 104"/>
                      <a:gd name="T6" fmla="*/ 56 w 72"/>
                      <a:gd name="T7" fmla="*/ 56 h 104"/>
                      <a:gd name="T8" fmla="*/ 32 w 72"/>
                      <a:gd name="T9" fmla="*/ 88 h 104"/>
                      <a:gd name="T10" fmla="*/ 8 w 72"/>
                      <a:gd name="T11" fmla="*/ 104 h 104"/>
                      <a:gd name="T12" fmla="*/ 8 w 72"/>
                      <a:gd name="T13" fmla="*/ 104 h 104"/>
                      <a:gd name="T14" fmla="*/ 0 w 72"/>
                      <a:gd name="T15" fmla="*/ 80 h 104"/>
                      <a:gd name="T16" fmla="*/ 8 w 72"/>
                      <a:gd name="T17" fmla="*/ 40 h 104"/>
                      <a:gd name="T18" fmla="*/ 8 w 72"/>
                      <a:gd name="T19" fmla="*/ 40 h 104"/>
                      <a:gd name="T20" fmla="*/ 40 w 72"/>
                      <a:gd name="T21" fmla="*/ 8 h 104"/>
                      <a:gd name="T22" fmla="*/ 64 w 72"/>
                      <a:gd name="T23" fmla="*/ 0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104"/>
                      <a:gd name="T38" fmla="*/ 72 w 72"/>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104">
                        <a:moveTo>
                          <a:pt x="64" y="0"/>
                        </a:moveTo>
                        <a:lnTo>
                          <a:pt x="72" y="24"/>
                        </a:lnTo>
                        <a:lnTo>
                          <a:pt x="56" y="56"/>
                        </a:lnTo>
                        <a:lnTo>
                          <a:pt x="32" y="88"/>
                        </a:lnTo>
                        <a:lnTo>
                          <a:pt x="8" y="104"/>
                        </a:lnTo>
                        <a:lnTo>
                          <a:pt x="0" y="80"/>
                        </a:lnTo>
                        <a:lnTo>
                          <a:pt x="8"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22" name="Freeform 639"/>
                  <p:cNvSpPr>
                    <a:spLocks/>
                  </p:cNvSpPr>
                  <p:nvPr/>
                </p:nvSpPr>
                <p:spPr bwMode="auto">
                  <a:xfrm>
                    <a:off x="700" y="2520"/>
                    <a:ext cx="80" cy="96"/>
                  </a:xfrm>
                  <a:custGeom>
                    <a:avLst/>
                    <a:gdLst>
                      <a:gd name="T0" fmla="*/ 64 w 80"/>
                      <a:gd name="T1" fmla="*/ 0 h 96"/>
                      <a:gd name="T2" fmla="*/ 80 w 80"/>
                      <a:gd name="T3" fmla="*/ 16 h 96"/>
                      <a:gd name="T4" fmla="*/ 64 w 80"/>
                      <a:gd name="T5" fmla="*/ 56 h 96"/>
                      <a:gd name="T6" fmla="*/ 64 w 80"/>
                      <a:gd name="T7" fmla="*/ 56 h 96"/>
                      <a:gd name="T8" fmla="*/ 40 w 80"/>
                      <a:gd name="T9" fmla="*/ 88 h 96"/>
                      <a:gd name="T10" fmla="*/ 8 w 80"/>
                      <a:gd name="T11" fmla="*/ 96 h 96"/>
                      <a:gd name="T12" fmla="*/ 8 w 80"/>
                      <a:gd name="T13" fmla="*/ 96 h 96"/>
                      <a:gd name="T14" fmla="*/ 0 w 80"/>
                      <a:gd name="T15" fmla="*/ 80 h 96"/>
                      <a:gd name="T16" fmla="*/ 16 w 80"/>
                      <a:gd name="T17" fmla="*/ 40 h 96"/>
                      <a:gd name="T18" fmla="*/ 16 w 80"/>
                      <a:gd name="T19" fmla="*/ 40 h 96"/>
                      <a:gd name="T20" fmla="*/ 40 w 80"/>
                      <a:gd name="T21" fmla="*/ 8 h 96"/>
                      <a:gd name="T22" fmla="*/ 64 w 80"/>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0"/>
                      <a:gd name="T37" fmla="*/ 0 h 96"/>
                      <a:gd name="T38" fmla="*/ 80 w 80"/>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0" h="96">
                        <a:moveTo>
                          <a:pt x="64" y="0"/>
                        </a:moveTo>
                        <a:lnTo>
                          <a:pt x="80" y="16"/>
                        </a:lnTo>
                        <a:lnTo>
                          <a:pt x="64" y="56"/>
                        </a:lnTo>
                        <a:lnTo>
                          <a:pt x="40" y="88"/>
                        </a:lnTo>
                        <a:lnTo>
                          <a:pt x="8" y="96"/>
                        </a:lnTo>
                        <a:lnTo>
                          <a:pt x="0" y="80"/>
                        </a:lnTo>
                        <a:lnTo>
                          <a:pt x="16" y="40"/>
                        </a:lnTo>
                        <a:lnTo>
                          <a:pt x="40" y="8"/>
                        </a:lnTo>
                        <a:lnTo>
                          <a:pt x="64"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sp>
              <p:nvSpPr>
                <p:cNvPr id="36888" name="Freeform 640"/>
                <p:cNvSpPr>
                  <a:spLocks/>
                </p:cNvSpPr>
                <p:nvPr/>
              </p:nvSpPr>
              <p:spPr bwMode="auto">
                <a:xfrm>
                  <a:off x="572" y="1295"/>
                  <a:ext cx="472" cy="334"/>
                </a:xfrm>
                <a:custGeom>
                  <a:avLst/>
                  <a:gdLst>
                    <a:gd name="T0" fmla="*/ 1 w 672"/>
                    <a:gd name="T1" fmla="*/ 2 h 424"/>
                    <a:gd name="T2" fmla="*/ 1 w 672"/>
                    <a:gd name="T3" fmla="*/ 2 h 424"/>
                    <a:gd name="T4" fmla="*/ 1 w 672"/>
                    <a:gd name="T5" fmla="*/ 2 h 424"/>
                    <a:gd name="T6" fmla="*/ 1 w 672"/>
                    <a:gd name="T7" fmla="*/ 2 h 424"/>
                    <a:gd name="T8" fmla="*/ 1 w 672"/>
                    <a:gd name="T9" fmla="*/ 2 h 424"/>
                    <a:gd name="T10" fmla="*/ 1 w 672"/>
                    <a:gd name="T11" fmla="*/ 2 h 424"/>
                    <a:gd name="T12" fmla="*/ 1 w 672"/>
                    <a:gd name="T13" fmla="*/ 2 h 424"/>
                    <a:gd name="T14" fmla="*/ 1 w 672"/>
                    <a:gd name="T15" fmla="*/ 2 h 424"/>
                    <a:gd name="T16" fmla="*/ 1 w 672"/>
                    <a:gd name="T17" fmla="*/ 2 h 424"/>
                    <a:gd name="T18" fmla="*/ 1 w 672"/>
                    <a:gd name="T19" fmla="*/ 2 h 424"/>
                    <a:gd name="T20" fmla="*/ 1 w 672"/>
                    <a:gd name="T21" fmla="*/ 2 h 424"/>
                    <a:gd name="T22" fmla="*/ 1 w 672"/>
                    <a:gd name="T23" fmla="*/ 2 h 424"/>
                    <a:gd name="T24" fmla="*/ 1 w 672"/>
                    <a:gd name="T25" fmla="*/ 2 h 424"/>
                    <a:gd name="T26" fmla="*/ 0 w 672"/>
                    <a:gd name="T27" fmla="*/ 2 h 424"/>
                    <a:gd name="T28" fmla="*/ 0 w 672"/>
                    <a:gd name="T29" fmla="*/ 2 h 424"/>
                    <a:gd name="T30" fmla="*/ 1 w 672"/>
                    <a:gd name="T31" fmla="*/ 2 h 424"/>
                    <a:gd name="T32" fmla="*/ 1 w 672"/>
                    <a:gd name="T33" fmla="*/ 2 h 424"/>
                    <a:gd name="T34" fmla="*/ 1 w 672"/>
                    <a:gd name="T35" fmla="*/ 2 h 424"/>
                    <a:gd name="T36" fmla="*/ 1 w 672"/>
                    <a:gd name="T37" fmla="*/ 2 h 424"/>
                    <a:gd name="T38" fmla="*/ 1 w 672"/>
                    <a:gd name="T39" fmla="*/ 2 h 424"/>
                    <a:gd name="T40" fmla="*/ 1 w 672"/>
                    <a:gd name="T41" fmla="*/ 0 h 424"/>
                    <a:gd name="T42" fmla="*/ 1 w 672"/>
                    <a:gd name="T43" fmla="*/ 0 h 424"/>
                    <a:gd name="T44" fmla="*/ 1 w 672"/>
                    <a:gd name="T45" fmla="*/ 2 h 424"/>
                    <a:gd name="T46" fmla="*/ 1 w 672"/>
                    <a:gd name="T47" fmla="*/ 2 h 424"/>
                    <a:gd name="T48" fmla="*/ 1 w 672"/>
                    <a:gd name="T49" fmla="*/ 2 h 424"/>
                    <a:gd name="T50" fmla="*/ 1 w 672"/>
                    <a:gd name="T51" fmla="*/ 2 h 424"/>
                    <a:gd name="T52" fmla="*/ 1 w 672"/>
                    <a:gd name="T53" fmla="*/ 2 h 424"/>
                    <a:gd name="T54" fmla="*/ 1 w 672"/>
                    <a:gd name="T55" fmla="*/ 2 h 42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2"/>
                    <a:gd name="T85" fmla="*/ 0 h 424"/>
                    <a:gd name="T86" fmla="*/ 672 w 672"/>
                    <a:gd name="T87" fmla="*/ 424 h 42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2" h="424">
                      <a:moveTo>
                        <a:pt x="672" y="216"/>
                      </a:moveTo>
                      <a:lnTo>
                        <a:pt x="664" y="256"/>
                      </a:lnTo>
                      <a:lnTo>
                        <a:pt x="648" y="296"/>
                      </a:lnTo>
                      <a:lnTo>
                        <a:pt x="616" y="328"/>
                      </a:lnTo>
                      <a:lnTo>
                        <a:pt x="576" y="360"/>
                      </a:lnTo>
                      <a:lnTo>
                        <a:pt x="464" y="408"/>
                      </a:lnTo>
                      <a:lnTo>
                        <a:pt x="336" y="424"/>
                      </a:lnTo>
                      <a:lnTo>
                        <a:pt x="208" y="408"/>
                      </a:lnTo>
                      <a:lnTo>
                        <a:pt x="96" y="360"/>
                      </a:lnTo>
                      <a:lnTo>
                        <a:pt x="56" y="328"/>
                      </a:lnTo>
                      <a:lnTo>
                        <a:pt x="24" y="296"/>
                      </a:lnTo>
                      <a:lnTo>
                        <a:pt x="8" y="256"/>
                      </a:lnTo>
                      <a:lnTo>
                        <a:pt x="0" y="216"/>
                      </a:lnTo>
                      <a:lnTo>
                        <a:pt x="8" y="168"/>
                      </a:lnTo>
                      <a:lnTo>
                        <a:pt x="24" y="128"/>
                      </a:lnTo>
                      <a:lnTo>
                        <a:pt x="56" y="96"/>
                      </a:lnTo>
                      <a:lnTo>
                        <a:pt x="96" y="64"/>
                      </a:lnTo>
                      <a:lnTo>
                        <a:pt x="208" y="16"/>
                      </a:lnTo>
                      <a:lnTo>
                        <a:pt x="336" y="0"/>
                      </a:lnTo>
                      <a:lnTo>
                        <a:pt x="464" y="16"/>
                      </a:lnTo>
                      <a:lnTo>
                        <a:pt x="576" y="64"/>
                      </a:lnTo>
                      <a:lnTo>
                        <a:pt x="616" y="96"/>
                      </a:lnTo>
                      <a:lnTo>
                        <a:pt x="648" y="128"/>
                      </a:lnTo>
                      <a:lnTo>
                        <a:pt x="664" y="168"/>
                      </a:lnTo>
                      <a:lnTo>
                        <a:pt x="672" y="216"/>
                      </a:lnTo>
                      <a:close/>
                    </a:path>
                  </a:pathLst>
                </a:custGeom>
                <a:gradFill rotWithShape="0">
                  <a:gsLst>
                    <a:gs pos="0">
                      <a:srgbClr val="B3B3B3"/>
                    </a:gs>
                    <a:gs pos="100000">
                      <a:srgbClr val="808080"/>
                    </a:gs>
                  </a:gsLst>
                  <a:path path="rect">
                    <a:fillToRect l="50000" t="50000" r="50000" b="50000"/>
                  </a:path>
                </a:gradFill>
                <a:ln w="3175">
                  <a:solidFill>
                    <a:srgbClr val="808080"/>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nvGrpSpPr>
                <p:cNvPr id="37284" name="Group 641"/>
                <p:cNvGrpSpPr>
                  <a:grpSpLocks/>
                </p:cNvGrpSpPr>
                <p:nvPr/>
              </p:nvGrpSpPr>
              <p:grpSpPr bwMode="auto">
                <a:xfrm>
                  <a:off x="632" y="1338"/>
                  <a:ext cx="352" cy="248"/>
                  <a:chOff x="636" y="2320"/>
                  <a:chExt cx="352" cy="248"/>
                </a:xfrm>
              </p:grpSpPr>
              <p:sp>
                <p:nvSpPr>
                  <p:cNvPr id="36890" name="Freeform 642"/>
                  <p:cNvSpPr>
                    <a:spLocks/>
                  </p:cNvSpPr>
                  <p:nvPr/>
                </p:nvSpPr>
                <p:spPr bwMode="auto">
                  <a:xfrm>
                    <a:off x="788" y="2424"/>
                    <a:ext cx="32" cy="16"/>
                  </a:xfrm>
                  <a:custGeom>
                    <a:avLst/>
                    <a:gdLst>
                      <a:gd name="T0" fmla="*/ 32 w 32"/>
                      <a:gd name="T1" fmla="*/ 8 h 16"/>
                      <a:gd name="T2" fmla="*/ 32 w 32"/>
                      <a:gd name="T3" fmla="*/ 16 h 16"/>
                      <a:gd name="T4" fmla="*/ 16 w 32"/>
                      <a:gd name="T5" fmla="*/ 16 h 16"/>
                      <a:gd name="T6" fmla="*/ 16 w 32"/>
                      <a:gd name="T7" fmla="*/ 16 h 16"/>
                      <a:gd name="T8" fmla="*/ 8 w 32"/>
                      <a:gd name="T9" fmla="*/ 16 h 16"/>
                      <a:gd name="T10" fmla="*/ 0 w 32"/>
                      <a:gd name="T11" fmla="*/ 8 h 16"/>
                      <a:gd name="T12" fmla="*/ 0 w 32"/>
                      <a:gd name="T13" fmla="*/ 8 h 16"/>
                      <a:gd name="T14" fmla="*/ 8 w 32"/>
                      <a:gd name="T15" fmla="*/ 0 h 16"/>
                      <a:gd name="T16" fmla="*/ 16 w 32"/>
                      <a:gd name="T17" fmla="*/ 0 h 16"/>
                      <a:gd name="T18" fmla="*/ 16 w 32"/>
                      <a:gd name="T19" fmla="*/ 0 h 16"/>
                      <a:gd name="T20" fmla="*/ 32 w 32"/>
                      <a:gd name="T21" fmla="*/ 0 h 16"/>
                      <a:gd name="T22" fmla="*/ 32 w 32"/>
                      <a:gd name="T23" fmla="*/ 8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16"/>
                      <a:gd name="T38" fmla="*/ 32 w 32"/>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16">
                        <a:moveTo>
                          <a:pt x="32" y="8"/>
                        </a:moveTo>
                        <a:lnTo>
                          <a:pt x="32" y="16"/>
                        </a:lnTo>
                        <a:lnTo>
                          <a:pt x="16" y="16"/>
                        </a:lnTo>
                        <a:lnTo>
                          <a:pt x="8" y="16"/>
                        </a:lnTo>
                        <a:lnTo>
                          <a:pt x="0" y="8"/>
                        </a:lnTo>
                        <a:lnTo>
                          <a:pt x="8" y="0"/>
                        </a:lnTo>
                        <a:lnTo>
                          <a:pt x="16" y="0"/>
                        </a:lnTo>
                        <a:lnTo>
                          <a:pt x="32" y="0"/>
                        </a:lnTo>
                        <a:lnTo>
                          <a:pt x="32"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891" name="Freeform 643"/>
                  <p:cNvSpPr>
                    <a:spLocks/>
                  </p:cNvSpPr>
                  <p:nvPr/>
                </p:nvSpPr>
                <p:spPr bwMode="auto">
                  <a:xfrm>
                    <a:off x="924" y="2416"/>
                    <a:ext cx="64" cy="24"/>
                  </a:xfrm>
                  <a:custGeom>
                    <a:avLst/>
                    <a:gdLst>
                      <a:gd name="T0" fmla="*/ 64 w 64"/>
                      <a:gd name="T1" fmla="*/ 16 h 24"/>
                      <a:gd name="T2" fmla="*/ 56 w 64"/>
                      <a:gd name="T3" fmla="*/ 24 h 24"/>
                      <a:gd name="T4" fmla="*/ 32 w 64"/>
                      <a:gd name="T5" fmla="*/ 24 h 24"/>
                      <a:gd name="T6" fmla="*/ 32 w 64"/>
                      <a:gd name="T7" fmla="*/ 24 h 24"/>
                      <a:gd name="T8" fmla="*/ 16 w 64"/>
                      <a:gd name="T9" fmla="*/ 24 h 24"/>
                      <a:gd name="T10" fmla="*/ 0 w 64"/>
                      <a:gd name="T11" fmla="*/ 16 h 24"/>
                      <a:gd name="T12" fmla="*/ 0 w 64"/>
                      <a:gd name="T13" fmla="*/ 16 h 24"/>
                      <a:gd name="T14" fmla="*/ 16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16" y="24"/>
                        </a:lnTo>
                        <a:lnTo>
                          <a:pt x="0" y="16"/>
                        </a:lnTo>
                        <a:lnTo>
                          <a:pt x="16"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892" name="Freeform 644"/>
                  <p:cNvSpPr>
                    <a:spLocks/>
                  </p:cNvSpPr>
                  <p:nvPr/>
                </p:nvSpPr>
                <p:spPr bwMode="auto">
                  <a:xfrm>
                    <a:off x="908" y="2512"/>
                    <a:ext cx="40" cy="32"/>
                  </a:xfrm>
                  <a:custGeom>
                    <a:avLst/>
                    <a:gdLst>
                      <a:gd name="T0" fmla="*/ 40 w 40"/>
                      <a:gd name="T1" fmla="*/ 32 h 32"/>
                      <a:gd name="T2" fmla="*/ 24 w 40"/>
                      <a:gd name="T3" fmla="*/ 32 h 32"/>
                      <a:gd name="T4" fmla="*/ 8 w 40"/>
                      <a:gd name="T5" fmla="*/ 24 h 32"/>
                      <a:gd name="T6" fmla="*/ 8 w 40"/>
                      <a:gd name="T7" fmla="*/ 24 h 32"/>
                      <a:gd name="T8" fmla="*/ 0 w 40"/>
                      <a:gd name="T9" fmla="*/ 8 h 32"/>
                      <a:gd name="T10" fmla="*/ 0 w 40"/>
                      <a:gd name="T11" fmla="*/ 0 h 32"/>
                      <a:gd name="T12" fmla="*/ 0 w 40"/>
                      <a:gd name="T13" fmla="*/ 0 h 32"/>
                      <a:gd name="T14" fmla="*/ 16 w 40"/>
                      <a:gd name="T15" fmla="*/ 0 h 32"/>
                      <a:gd name="T16" fmla="*/ 32 w 40"/>
                      <a:gd name="T17" fmla="*/ 8 h 32"/>
                      <a:gd name="T18" fmla="*/ 32 w 40"/>
                      <a:gd name="T19" fmla="*/ 8 h 32"/>
                      <a:gd name="T20" fmla="*/ 40 w 40"/>
                      <a:gd name="T21" fmla="*/ 24 h 32"/>
                      <a:gd name="T22" fmla="*/ 40 w 40"/>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32"/>
                      <a:gd name="T38" fmla="*/ 40 w 40"/>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32">
                        <a:moveTo>
                          <a:pt x="40" y="32"/>
                        </a:moveTo>
                        <a:lnTo>
                          <a:pt x="24" y="32"/>
                        </a:lnTo>
                        <a:lnTo>
                          <a:pt x="8" y="24"/>
                        </a:lnTo>
                        <a:lnTo>
                          <a:pt x="0" y="8"/>
                        </a:lnTo>
                        <a:lnTo>
                          <a:pt x="0" y="0"/>
                        </a:lnTo>
                        <a:lnTo>
                          <a:pt x="16" y="0"/>
                        </a:lnTo>
                        <a:lnTo>
                          <a:pt x="32" y="8"/>
                        </a:lnTo>
                        <a:lnTo>
                          <a:pt x="40" y="24"/>
                        </a:lnTo>
                        <a:lnTo>
                          <a:pt x="4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893" name="Freeform 645"/>
                  <p:cNvSpPr>
                    <a:spLocks/>
                  </p:cNvSpPr>
                  <p:nvPr/>
                </p:nvSpPr>
                <p:spPr bwMode="auto">
                  <a:xfrm>
                    <a:off x="780" y="2328"/>
                    <a:ext cx="32" cy="48"/>
                  </a:xfrm>
                  <a:custGeom>
                    <a:avLst/>
                    <a:gdLst>
                      <a:gd name="T0" fmla="*/ 16 w 32"/>
                      <a:gd name="T1" fmla="*/ 48 h 48"/>
                      <a:gd name="T2" fmla="*/ 8 w 32"/>
                      <a:gd name="T3" fmla="*/ 48 h 48"/>
                      <a:gd name="T4" fmla="*/ 0 w 32"/>
                      <a:gd name="T5" fmla="*/ 24 h 48"/>
                      <a:gd name="T6" fmla="*/ 0 w 32"/>
                      <a:gd name="T7" fmla="*/ 24 h 48"/>
                      <a:gd name="T8" fmla="*/ 8 w 32"/>
                      <a:gd name="T9" fmla="*/ 8 h 48"/>
                      <a:gd name="T10" fmla="*/ 16 w 32"/>
                      <a:gd name="T11" fmla="*/ 0 h 48"/>
                      <a:gd name="T12" fmla="*/ 16 w 32"/>
                      <a:gd name="T13" fmla="*/ 0 h 48"/>
                      <a:gd name="T14" fmla="*/ 24 w 32"/>
                      <a:gd name="T15" fmla="*/ 8 h 48"/>
                      <a:gd name="T16" fmla="*/ 32 w 32"/>
                      <a:gd name="T17" fmla="*/ 24 h 48"/>
                      <a:gd name="T18" fmla="*/ 32 w 32"/>
                      <a:gd name="T19" fmla="*/ 24 h 48"/>
                      <a:gd name="T20" fmla="*/ 24 w 32"/>
                      <a:gd name="T21" fmla="*/ 48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8"/>
                        </a:lnTo>
                        <a:lnTo>
                          <a:pt x="0" y="24"/>
                        </a:lnTo>
                        <a:lnTo>
                          <a:pt x="8" y="8"/>
                        </a:lnTo>
                        <a:lnTo>
                          <a:pt x="16" y="0"/>
                        </a:lnTo>
                        <a:lnTo>
                          <a:pt x="24" y="8"/>
                        </a:lnTo>
                        <a:lnTo>
                          <a:pt x="32" y="24"/>
                        </a:lnTo>
                        <a:lnTo>
                          <a:pt x="24" y="48"/>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894" name="Freeform 646"/>
                  <p:cNvSpPr>
                    <a:spLocks/>
                  </p:cNvSpPr>
                  <p:nvPr/>
                </p:nvSpPr>
                <p:spPr bwMode="auto">
                  <a:xfrm>
                    <a:off x="676" y="2432"/>
                    <a:ext cx="64" cy="24"/>
                  </a:xfrm>
                  <a:custGeom>
                    <a:avLst/>
                    <a:gdLst>
                      <a:gd name="T0" fmla="*/ 64 w 64"/>
                      <a:gd name="T1" fmla="*/ 16 h 24"/>
                      <a:gd name="T2" fmla="*/ 56 w 64"/>
                      <a:gd name="T3" fmla="*/ 24 h 24"/>
                      <a:gd name="T4" fmla="*/ 32 w 64"/>
                      <a:gd name="T5" fmla="*/ 24 h 24"/>
                      <a:gd name="T6" fmla="*/ 32 w 64"/>
                      <a:gd name="T7" fmla="*/ 24 h 24"/>
                      <a:gd name="T8" fmla="*/ 8 w 64"/>
                      <a:gd name="T9" fmla="*/ 24 h 24"/>
                      <a:gd name="T10" fmla="*/ 0 w 64"/>
                      <a:gd name="T11" fmla="*/ 16 h 24"/>
                      <a:gd name="T12" fmla="*/ 0 w 64"/>
                      <a:gd name="T13" fmla="*/ 16 h 24"/>
                      <a:gd name="T14" fmla="*/ 8 w 64"/>
                      <a:gd name="T15" fmla="*/ 8 h 24"/>
                      <a:gd name="T16" fmla="*/ 32 w 64"/>
                      <a:gd name="T17" fmla="*/ 0 h 24"/>
                      <a:gd name="T18" fmla="*/ 32 w 64"/>
                      <a:gd name="T19" fmla="*/ 0 h 24"/>
                      <a:gd name="T20" fmla="*/ 56 w 64"/>
                      <a:gd name="T21" fmla="*/ 8 h 24"/>
                      <a:gd name="T22" fmla="*/ 64 w 64"/>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24"/>
                      <a:gd name="T38" fmla="*/ 64 w 64"/>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24">
                        <a:moveTo>
                          <a:pt x="64" y="16"/>
                        </a:moveTo>
                        <a:lnTo>
                          <a:pt x="56" y="24"/>
                        </a:lnTo>
                        <a:lnTo>
                          <a:pt x="32" y="24"/>
                        </a:lnTo>
                        <a:lnTo>
                          <a:pt x="8" y="24"/>
                        </a:lnTo>
                        <a:lnTo>
                          <a:pt x="0" y="16"/>
                        </a:lnTo>
                        <a:lnTo>
                          <a:pt x="8" y="8"/>
                        </a:lnTo>
                        <a:lnTo>
                          <a:pt x="32" y="0"/>
                        </a:lnTo>
                        <a:lnTo>
                          <a:pt x="56" y="8"/>
                        </a:lnTo>
                        <a:lnTo>
                          <a:pt x="64"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895" name="Freeform 647"/>
                  <p:cNvSpPr>
                    <a:spLocks/>
                  </p:cNvSpPr>
                  <p:nvPr/>
                </p:nvSpPr>
                <p:spPr bwMode="auto">
                  <a:xfrm>
                    <a:off x="788" y="2520"/>
                    <a:ext cx="32" cy="48"/>
                  </a:xfrm>
                  <a:custGeom>
                    <a:avLst/>
                    <a:gdLst>
                      <a:gd name="T0" fmla="*/ 16 w 32"/>
                      <a:gd name="T1" fmla="*/ 48 h 48"/>
                      <a:gd name="T2" fmla="*/ 8 w 32"/>
                      <a:gd name="T3" fmla="*/ 40 h 48"/>
                      <a:gd name="T4" fmla="*/ 0 w 32"/>
                      <a:gd name="T5" fmla="*/ 24 h 48"/>
                      <a:gd name="T6" fmla="*/ 0 w 32"/>
                      <a:gd name="T7" fmla="*/ 24 h 48"/>
                      <a:gd name="T8" fmla="*/ 8 w 32"/>
                      <a:gd name="T9" fmla="*/ 8 h 48"/>
                      <a:gd name="T10" fmla="*/ 16 w 32"/>
                      <a:gd name="T11" fmla="*/ 0 h 48"/>
                      <a:gd name="T12" fmla="*/ 16 w 32"/>
                      <a:gd name="T13" fmla="*/ 0 h 48"/>
                      <a:gd name="T14" fmla="*/ 32 w 32"/>
                      <a:gd name="T15" fmla="*/ 8 h 48"/>
                      <a:gd name="T16" fmla="*/ 32 w 32"/>
                      <a:gd name="T17" fmla="*/ 24 h 48"/>
                      <a:gd name="T18" fmla="*/ 32 w 32"/>
                      <a:gd name="T19" fmla="*/ 24 h 48"/>
                      <a:gd name="T20" fmla="*/ 32 w 32"/>
                      <a:gd name="T21" fmla="*/ 40 h 48"/>
                      <a:gd name="T22" fmla="*/ 16 w 32"/>
                      <a:gd name="T23" fmla="*/ 48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48"/>
                      <a:gd name="T38" fmla="*/ 32 w 32"/>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48">
                        <a:moveTo>
                          <a:pt x="16" y="48"/>
                        </a:moveTo>
                        <a:lnTo>
                          <a:pt x="8" y="40"/>
                        </a:lnTo>
                        <a:lnTo>
                          <a:pt x="0" y="24"/>
                        </a:lnTo>
                        <a:lnTo>
                          <a:pt x="8" y="8"/>
                        </a:lnTo>
                        <a:lnTo>
                          <a:pt x="16" y="0"/>
                        </a:lnTo>
                        <a:lnTo>
                          <a:pt x="32" y="8"/>
                        </a:lnTo>
                        <a:lnTo>
                          <a:pt x="32" y="24"/>
                        </a:lnTo>
                        <a:lnTo>
                          <a:pt x="32" y="40"/>
                        </a:lnTo>
                        <a:lnTo>
                          <a:pt x="16" y="4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896" name="Freeform 648"/>
                  <p:cNvSpPr>
                    <a:spLocks/>
                  </p:cNvSpPr>
                  <p:nvPr/>
                </p:nvSpPr>
                <p:spPr bwMode="auto">
                  <a:xfrm>
                    <a:off x="660" y="2352"/>
                    <a:ext cx="48" cy="40"/>
                  </a:xfrm>
                  <a:custGeom>
                    <a:avLst/>
                    <a:gdLst>
                      <a:gd name="T0" fmla="*/ 48 w 48"/>
                      <a:gd name="T1" fmla="*/ 32 h 40"/>
                      <a:gd name="T2" fmla="*/ 32 w 48"/>
                      <a:gd name="T3" fmla="*/ 40 h 40"/>
                      <a:gd name="T4" fmla="*/ 16 w 48"/>
                      <a:gd name="T5" fmla="*/ 24 h 40"/>
                      <a:gd name="T6" fmla="*/ 16 w 48"/>
                      <a:gd name="T7" fmla="*/ 24 h 40"/>
                      <a:gd name="T8" fmla="*/ 0 w 48"/>
                      <a:gd name="T9" fmla="*/ 16 h 40"/>
                      <a:gd name="T10" fmla="*/ 0 w 48"/>
                      <a:gd name="T11" fmla="*/ 0 h 40"/>
                      <a:gd name="T12" fmla="*/ 0 w 48"/>
                      <a:gd name="T13" fmla="*/ 0 h 40"/>
                      <a:gd name="T14" fmla="*/ 16 w 48"/>
                      <a:gd name="T15" fmla="*/ 0 h 40"/>
                      <a:gd name="T16" fmla="*/ 32 w 48"/>
                      <a:gd name="T17" fmla="*/ 8 h 40"/>
                      <a:gd name="T18" fmla="*/ 32 w 48"/>
                      <a:gd name="T19" fmla="*/ 8 h 40"/>
                      <a:gd name="T20" fmla="*/ 48 w 48"/>
                      <a:gd name="T21" fmla="*/ 24 h 40"/>
                      <a:gd name="T22" fmla="*/ 48 w 48"/>
                      <a:gd name="T23" fmla="*/ 32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48" y="32"/>
                        </a:moveTo>
                        <a:lnTo>
                          <a:pt x="32" y="40"/>
                        </a:lnTo>
                        <a:lnTo>
                          <a:pt x="16" y="24"/>
                        </a:lnTo>
                        <a:lnTo>
                          <a:pt x="0" y="16"/>
                        </a:lnTo>
                        <a:lnTo>
                          <a:pt x="0" y="0"/>
                        </a:lnTo>
                        <a:lnTo>
                          <a:pt x="16" y="0"/>
                        </a:lnTo>
                        <a:lnTo>
                          <a:pt x="32" y="8"/>
                        </a:lnTo>
                        <a:lnTo>
                          <a:pt x="48" y="24"/>
                        </a:lnTo>
                        <a:lnTo>
                          <a:pt x="48"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897" name="Freeform 649"/>
                  <p:cNvSpPr>
                    <a:spLocks/>
                  </p:cNvSpPr>
                  <p:nvPr/>
                </p:nvSpPr>
                <p:spPr bwMode="auto">
                  <a:xfrm>
                    <a:off x="892" y="2344"/>
                    <a:ext cx="48" cy="32"/>
                  </a:xfrm>
                  <a:custGeom>
                    <a:avLst/>
                    <a:gdLst>
                      <a:gd name="T0" fmla="*/ 0 w 48"/>
                      <a:gd name="T1" fmla="*/ 32 h 32"/>
                      <a:gd name="T2" fmla="*/ 0 w 48"/>
                      <a:gd name="T3" fmla="*/ 24 h 32"/>
                      <a:gd name="T4" fmla="*/ 8 w 48"/>
                      <a:gd name="T5" fmla="*/ 8 h 32"/>
                      <a:gd name="T6" fmla="*/ 8 w 48"/>
                      <a:gd name="T7" fmla="*/ 8 h 32"/>
                      <a:gd name="T8" fmla="*/ 32 w 48"/>
                      <a:gd name="T9" fmla="*/ 0 h 32"/>
                      <a:gd name="T10" fmla="*/ 48 w 48"/>
                      <a:gd name="T11" fmla="*/ 0 h 32"/>
                      <a:gd name="T12" fmla="*/ 48 w 48"/>
                      <a:gd name="T13" fmla="*/ 0 h 32"/>
                      <a:gd name="T14" fmla="*/ 48 w 48"/>
                      <a:gd name="T15" fmla="*/ 8 h 32"/>
                      <a:gd name="T16" fmla="*/ 32 w 48"/>
                      <a:gd name="T17" fmla="*/ 24 h 32"/>
                      <a:gd name="T18" fmla="*/ 32 w 48"/>
                      <a:gd name="T19" fmla="*/ 24 h 32"/>
                      <a:gd name="T20" fmla="*/ 16 w 48"/>
                      <a:gd name="T21" fmla="*/ 32 h 32"/>
                      <a:gd name="T22" fmla="*/ 0 w 48"/>
                      <a:gd name="T23" fmla="*/ 32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32"/>
                      <a:gd name="T38" fmla="*/ 48 w 48"/>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32">
                        <a:moveTo>
                          <a:pt x="0" y="32"/>
                        </a:moveTo>
                        <a:lnTo>
                          <a:pt x="0" y="24"/>
                        </a:lnTo>
                        <a:lnTo>
                          <a:pt x="8" y="8"/>
                        </a:lnTo>
                        <a:lnTo>
                          <a:pt x="32" y="0"/>
                        </a:lnTo>
                        <a:lnTo>
                          <a:pt x="48" y="0"/>
                        </a:lnTo>
                        <a:lnTo>
                          <a:pt x="48" y="8"/>
                        </a:lnTo>
                        <a:lnTo>
                          <a:pt x="32" y="24"/>
                        </a:lnTo>
                        <a:lnTo>
                          <a:pt x="16" y="32"/>
                        </a:lnTo>
                        <a:lnTo>
                          <a:pt x="0" y="32"/>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898" name="Freeform 650"/>
                  <p:cNvSpPr>
                    <a:spLocks/>
                  </p:cNvSpPr>
                  <p:nvPr/>
                </p:nvSpPr>
                <p:spPr bwMode="auto">
                  <a:xfrm>
                    <a:off x="876" y="2400"/>
                    <a:ext cx="48" cy="24"/>
                  </a:xfrm>
                  <a:custGeom>
                    <a:avLst/>
                    <a:gdLst>
                      <a:gd name="T0" fmla="*/ 0 w 48"/>
                      <a:gd name="T1" fmla="*/ 24 h 24"/>
                      <a:gd name="T2" fmla="*/ 0 w 48"/>
                      <a:gd name="T3" fmla="*/ 8 h 24"/>
                      <a:gd name="T4" fmla="*/ 16 w 48"/>
                      <a:gd name="T5" fmla="*/ 0 h 24"/>
                      <a:gd name="T6" fmla="*/ 16 w 48"/>
                      <a:gd name="T7" fmla="*/ 0 h 24"/>
                      <a:gd name="T8" fmla="*/ 32 w 48"/>
                      <a:gd name="T9" fmla="*/ 0 h 24"/>
                      <a:gd name="T10" fmla="*/ 48 w 48"/>
                      <a:gd name="T11" fmla="*/ 8 h 24"/>
                      <a:gd name="T12" fmla="*/ 48 w 48"/>
                      <a:gd name="T13" fmla="*/ 8 h 24"/>
                      <a:gd name="T14" fmla="*/ 48 w 48"/>
                      <a:gd name="T15" fmla="*/ 16 h 24"/>
                      <a:gd name="T16" fmla="*/ 32 w 48"/>
                      <a:gd name="T17" fmla="*/ 24 h 24"/>
                      <a:gd name="T18" fmla="*/ 32 w 48"/>
                      <a:gd name="T19" fmla="*/ 24 h 24"/>
                      <a:gd name="T20" fmla="*/ 8 w 48"/>
                      <a:gd name="T21" fmla="*/ 24 h 24"/>
                      <a:gd name="T22" fmla="*/ 0 w 48"/>
                      <a:gd name="T23" fmla="*/ 24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24"/>
                        </a:moveTo>
                        <a:lnTo>
                          <a:pt x="0" y="8"/>
                        </a:lnTo>
                        <a:lnTo>
                          <a:pt x="16" y="0"/>
                        </a:lnTo>
                        <a:lnTo>
                          <a:pt x="32" y="0"/>
                        </a:lnTo>
                        <a:lnTo>
                          <a:pt x="48" y="8"/>
                        </a:lnTo>
                        <a:lnTo>
                          <a:pt x="48" y="16"/>
                        </a:lnTo>
                        <a:lnTo>
                          <a:pt x="32" y="24"/>
                        </a:lnTo>
                        <a:lnTo>
                          <a:pt x="8" y="24"/>
                        </a:lnTo>
                        <a:lnTo>
                          <a:pt x="0" y="24"/>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899" name="Freeform 651"/>
                  <p:cNvSpPr>
                    <a:spLocks/>
                  </p:cNvSpPr>
                  <p:nvPr/>
                </p:nvSpPr>
                <p:spPr bwMode="auto">
                  <a:xfrm>
                    <a:off x="660" y="2480"/>
                    <a:ext cx="48" cy="24"/>
                  </a:xfrm>
                  <a:custGeom>
                    <a:avLst/>
                    <a:gdLst>
                      <a:gd name="T0" fmla="*/ 0 w 48"/>
                      <a:gd name="T1" fmla="*/ 16 h 24"/>
                      <a:gd name="T2" fmla="*/ 0 w 48"/>
                      <a:gd name="T3" fmla="*/ 8 h 24"/>
                      <a:gd name="T4" fmla="*/ 16 w 48"/>
                      <a:gd name="T5" fmla="*/ 0 h 24"/>
                      <a:gd name="T6" fmla="*/ 16 w 48"/>
                      <a:gd name="T7" fmla="*/ 0 h 24"/>
                      <a:gd name="T8" fmla="*/ 40 w 48"/>
                      <a:gd name="T9" fmla="*/ 0 h 24"/>
                      <a:gd name="T10" fmla="*/ 48 w 48"/>
                      <a:gd name="T11" fmla="*/ 0 h 24"/>
                      <a:gd name="T12" fmla="*/ 48 w 48"/>
                      <a:gd name="T13" fmla="*/ 0 h 24"/>
                      <a:gd name="T14" fmla="*/ 48 w 48"/>
                      <a:gd name="T15" fmla="*/ 16 h 24"/>
                      <a:gd name="T16" fmla="*/ 32 w 48"/>
                      <a:gd name="T17" fmla="*/ 24 h 24"/>
                      <a:gd name="T18" fmla="*/ 32 w 48"/>
                      <a:gd name="T19" fmla="*/ 24 h 24"/>
                      <a:gd name="T20" fmla="*/ 8 w 48"/>
                      <a:gd name="T21" fmla="*/ 24 h 24"/>
                      <a:gd name="T22" fmla="*/ 0 w 48"/>
                      <a:gd name="T23" fmla="*/ 1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4"/>
                      <a:gd name="T38" fmla="*/ 48 w 48"/>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4">
                        <a:moveTo>
                          <a:pt x="0" y="16"/>
                        </a:moveTo>
                        <a:lnTo>
                          <a:pt x="0" y="8"/>
                        </a:lnTo>
                        <a:lnTo>
                          <a:pt x="16" y="0"/>
                        </a:lnTo>
                        <a:lnTo>
                          <a:pt x="40" y="0"/>
                        </a:lnTo>
                        <a:lnTo>
                          <a:pt x="48" y="0"/>
                        </a:lnTo>
                        <a:lnTo>
                          <a:pt x="48" y="16"/>
                        </a:lnTo>
                        <a:lnTo>
                          <a:pt x="32" y="24"/>
                        </a:lnTo>
                        <a:lnTo>
                          <a:pt x="8" y="24"/>
                        </a:lnTo>
                        <a:lnTo>
                          <a:pt x="0" y="16"/>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00" name="Freeform 652"/>
                  <p:cNvSpPr>
                    <a:spLocks/>
                  </p:cNvSpPr>
                  <p:nvPr/>
                </p:nvSpPr>
                <p:spPr bwMode="auto">
                  <a:xfrm>
                    <a:off x="732" y="2456"/>
                    <a:ext cx="48" cy="40"/>
                  </a:xfrm>
                  <a:custGeom>
                    <a:avLst/>
                    <a:gdLst>
                      <a:gd name="T0" fmla="*/ 8 w 48"/>
                      <a:gd name="T1" fmla="*/ 40 h 40"/>
                      <a:gd name="T2" fmla="*/ 0 w 48"/>
                      <a:gd name="T3" fmla="*/ 24 h 40"/>
                      <a:gd name="T4" fmla="*/ 16 w 48"/>
                      <a:gd name="T5" fmla="*/ 16 h 40"/>
                      <a:gd name="T6" fmla="*/ 16 w 48"/>
                      <a:gd name="T7" fmla="*/ 16 h 40"/>
                      <a:gd name="T8" fmla="*/ 32 w 48"/>
                      <a:gd name="T9" fmla="*/ 0 h 40"/>
                      <a:gd name="T10" fmla="*/ 48 w 48"/>
                      <a:gd name="T11" fmla="*/ 8 h 40"/>
                      <a:gd name="T12" fmla="*/ 48 w 48"/>
                      <a:gd name="T13" fmla="*/ 8 h 40"/>
                      <a:gd name="T14" fmla="*/ 48 w 48"/>
                      <a:gd name="T15" fmla="*/ 16 h 40"/>
                      <a:gd name="T16" fmla="*/ 40 w 48"/>
                      <a:gd name="T17" fmla="*/ 32 h 40"/>
                      <a:gd name="T18" fmla="*/ 40 w 48"/>
                      <a:gd name="T19" fmla="*/ 32 h 40"/>
                      <a:gd name="T20" fmla="*/ 16 w 48"/>
                      <a:gd name="T21" fmla="*/ 40 h 40"/>
                      <a:gd name="T22" fmla="*/ 8 w 48"/>
                      <a:gd name="T23" fmla="*/ 4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0"/>
                      <a:gd name="T38" fmla="*/ 48 w 48"/>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0">
                        <a:moveTo>
                          <a:pt x="8" y="40"/>
                        </a:moveTo>
                        <a:lnTo>
                          <a:pt x="0" y="24"/>
                        </a:lnTo>
                        <a:lnTo>
                          <a:pt x="16" y="16"/>
                        </a:lnTo>
                        <a:lnTo>
                          <a:pt x="32" y="0"/>
                        </a:lnTo>
                        <a:lnTo>
                          <a:pt x="48" y="8"/>
                        </a:lnTo>
                        <a:lnTo>
                          <a:pt x="48" y="16"/>
                        </a:lnTo>
                        <a:lnTo>
                          <a:pt x="40" y="32"/>
                        </a:lnTo>
                        <a:lnTo>
                          <a:pt x="16" y="40"/>
                        </a:lnTo>
                        <a:lnTo>
                          <a:pt x="8" y="4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01" name="Freeform 653"/>
                  <p:cNvSpPr>
                    <a:spLocks/>
                  </p:cNvSpPr>
                  <p:nvPr/>
                </p:nvSpPr>
                <p:spPr bwMode="auto">
                  <a:xfrm>
                    <a:off x="924" y="2472"/>
                    <a:ext cx="56" cy="32"/>
                  </a:xfrm>
                  <a:custGeom>
                    <a:avLst/>
                    <a:gdLst>
                      <a:gd name="T0" fmla="*/ 0 w 56"/>
                      <a:gd name="T1" fmla="*/ 8 h 32"/>
                      <a:gd name="T2" fmla="*/ 16 w 56"/>
                      <a:gd name="T3" fmla="*/ 0 h 32"/>
                      <a:gd name="T4" fmla="*/ 32 w 56"/>
                      <a:gd name="T5" fmla="*/ 8 h 32"/>
                      <a:gd name="T6" fmla="*/ 32 w 56"/>
                      <a:gd name="T7" fmla="*/ 8 h 32"/>
                      <a:gd name="T8" fmla="*/ 56 w 56"/>
                      <a:gd name="T9" fmla="*/ 16 h 32"/>
                      <a:gd name="T10" fmla="*/ 56 w 56"/>
                      <a:gd name="T11" fmla="*/ 24 h 32"/>
                      <a:gd name="T12" fmla="*/ 56 w 56"/>
                      <a:gd name="T13" fmla="*/ 24 h 32"/>
                      <a:gd name="T14" fmla="*/ 48 w 56"/>
                      <a:gd name="T15" fmla="*/ 32 h 32"/>
                      <a:gd name="T16" fmla="*/ 24 w 56"/>
                      <a:gd name="T17" fmla="*/ 24 h 32"/>
                      <a:gd name="T18" fmla="*/ 24 w 56"/>
                      <a:gd name="T19" fmla="*/ 24 h 32"/>
                      <a:gd name="T20" fmla="*/ 0 w 56"/>
                      <a:gd name="T21" fmla="*/ 16 h 32"/>
                      <a:gd name="T22" fmla="*/ 0 w 56"/>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6"/>
                      <a:gd name="T37" fmla="*/ 0 h 32"/>
                      <a:gd name="T38" fmla="*/ 56 w 56"/>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6" h="32">
                        <a:moveTo>
                          <a:pt x="0" y="8"/>
                        </a:moveTo>
                        <a:lnTo>
                          <a:pt x="16" y="0"/>
                        </a:lnTo>
                        <a:lnTo>
                          <a:pt x="32" y="8"/>
                        </a:lnTo>
                        <a:lnTo>
                          <a:pt x="56" y="16"/>
                        </a:lnTo>
                        <a:lnTo>
                          <a:pt x="56" y="24"/>
                        </a:lnTo>
                        <a:lnTo>
                          <a:pt x="48" y="32"/>
                        </a:lnTo>
                        <a:lnTo>
                          <a:pt x="24" y="24"/>
                        </a:lnTo>
                        <a:lnTo>
                          <a:pt x="0"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02" name="Freeform 654"/>
                  <p:cNvSpPr>
                    <a:spLocks/>
                  </p:cNvSpPr>
                  <p:nvPr/>
                </p:nvSpPr>
                <p:spPr bwMode="auto">
                  <a:xfrm>
                    <a:off x="636" y="2392"/>
                    <a:ext cx="64" cy="32"/>
                  </a:xfrm>
                  <a:custGeom>
                    <a:avLst/>
                    <a:gdLst>
                      <a:gd name="T0" fmla="*/ 0 w 64"/>
                      <a:gd name="T1" fmla="*/ 8 h 32"/>
                      <a:gd name="T2" fmla="*/ 16 w 64"/>
                      <a:gd name="T3" fmla="*/ 0 h 32"/>
                      <a:gd name="T4" fmla="*/ 40 w 64"/>
                      <a:gd name="T5" fmla="*/ 8 h 32"/>
                      <a:gd name="T6" fmla="*/ 40 w 64"/>
                      <a:gd name="T7" fmla="*/ 8 h 32"/>
                      <a:gd name="T8" fmla="*/ 56 w 64"/>
                      <a:gd name="T9" fmla="*/ 16 h 32"/>
                      <a:gd name="T10" fmla="*/ 64 w 64"/>
                      <a:gd name="T11" fmla="*/ 24 h 32"/>
                      <a:gd name="T12" fmla="*/ 64 w 64"/>
                      <a:gd name="T13" fmla="*/ 24 h 32"/>
                      <a:gd name="T14" fmla="*/ 48 w 64"/>
                      <a:gd name="T15" fmla="*/ 32 h 32"/>
                      <a:gd name="T16" fmla="*/ 24 w 64"/>
                      <a:gd name="T17" fmla="*/ 32 h 32"/>
                      <a:gd name="T18" fmla="*/ 24 w 64"/>
                      <a:gd name="T19" fmla="*/ 32 h 32"/>
                      <a:gd name="T20" fmla="*/ 8 w 64"/>
                      <a:gd name="T21" fmla="*/ 16 h 32"/>
                      <a:gd name="T22" fmla="*/ 0 w 64"/>
                      <a:gd name="T23" fmla="*/ 8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
                      <a:gd name="T37" fmla="*/ 0 h 32"/>
                      <a:gd name="T38" fmla="*/ 64 w 64"/>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 h="32">
                        <a:moveTo>
                          <a:pt x="0" y="8"/>
                        </a:moveTo>
                        <a:lnTo>
                          <a:pt x="16" y="0"/>
                        </a:lnTo>
                        <a:lnTo>
                          <a:pt x="40" y="8"/>
                        </a:lnTo>
                        <a:lnTo>
                          <a:pt x="56" y="16"/>
                        </a:lnTo>
                        <a:lnTo>
                          <a:pt x="64" y="24"/>
                        </a:lnTo>
                        <a:lnTo>
                          <a:pt x="48" y="32"/>
                        </a:lnTo>
                        <a:lnTo>
                          <a:pt x="24" y="32"/>
                        </a:lnTo>
                        <a:lnTo>
                          <a:pt x="8" y="16"/>
                        </a:lnTo>
                        <a:lnTo>
                          <a:pt x="0" y="8"/>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03" name="Freeform 655"/>
                  <p:cNvSpPr>
                    <a:spLocks/>
                  </p:cNvSpPr>
                  <p:nvPr/>
                </p:nvSpPr>
                <p:spPr bwMode="auto">
                  <a:xfrm>
                    <a:off x="716" y="2320"/>
                    <a:ext cx="40" cy="48"/>
                  </a:xfrm>
                  <a:custGeom>
                    <a:avLst/>
                    <a:gdLst>
                      <a:gd name="T0" fmla="*/ 8 w 40"/>
                      <a:gd name="T1" fmla="*/ 0 h 48"/>
                      <a:gd name="T2" fmla="*/ 24 w 40"/>
                      <a:gd name="T3" fmla="*/ 0 h 48"/>
                      <a:gd name="T4" fmla="*/ 32 w 40"/>
                      <a:gd name="T5" fmla="*/ 16 h 48"/>
                      <a:gd name="T6" fmla="*/ 32 w 40"/>
                      <a:gd name="T7" fmla="*/ 16 h 48"/>
                      <a:gd name="T8" fmla="*/ 40 w 40"/>
                      <a:gd name="T9" fmla="*/ 40 h 48"/>
                      <a:gd name="T10" fmla="*/ 32 w 40"/>
                      <a:gd name="T11" fmla="*/ 48 h 48"/>
                      <a:gd name="T12" fmla="*/ 32 w 40"/>
                      <a:gd name="T13" fmla="*/ 48 h 48"/>
                      <a:gd name="T14" fmla="*/ 16 w 40"/>
                      <a:gd name="T15" fmla="*/ 40 h 48"/>
                      <a:gd name="T16" fmla="*/ 8 w 40"/>
                      <a:gd name="T17" fmla="*/ 24 h 48"/>
                      <a:gd name="T18" fmla="*/ 8 w 40"/>
                      <a:gd name="T19" fmla="*/ 24 h 48"/>
                      <a:gd name="T20" fmla="*/ 0 w 40"/>
                      <a:gd name="T21" fmla="*/ 8 h 48"/>
                      <a:gd name="T22" fmla="*/ 8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8" y="0"/>
                        </a:moveTo>
                        <a:lnTo>
                          <a:pt x="24" y="0"/>
                        </a:lnTo>
                        <a:lnTo>
                          <a:pt x="32" y="16"/>
                        </a:lnTo>
                        <a:lnTo>
                          <a:pt x="40" y="40"/>
                        </a:lnTo>
                        <a:lnTo>
                          <a:pt x="32" y="48"/>
                        </a:lnTo>
                        <a:lnTo>
                          <a:pt x="16"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04" name="Freeform 656"/>
                  <p:cNvSpPr>
                    <a:spLocks/>
                  </p:cNvSpPr>
                  <p:nvPr/>
                </p:nvSpPr>
                <p:spPr bwMode="auto">
                  <a:xfrm>
                    <a:off x="820" y="2480"/>
                    <a:ext cx="40" cy="40"/>
                  </a:xfrm>
                  <a:custGeom>
                    <a:avLst/>
                    <a:gdLst>
                      <a:gd name="T0" fmla="*/ 8 w 40"/>
                      <a:gd name="T1" fmla="*/ 0 h 40"/>
                      <a:gd name="T2" fmla="*/ 24 w 40"/>
                      <a:gd name="T3" fmla="*/ 0 h 40"/>
                      <a:gd name="T4" fmla="*/ 40 w 40"/>
                      <a:gd name="T5" fmla="*/ 16 h 40"/>
                      <a:gd name="T6" fmla="*/ 40 w 40"/>
                      <a:gd name="T7" fmla="*/ 16 h 40"/>
                      <a:gd name="T8" fmla="*/ 40 w 40"/>
                      <a:gd name="T9" fmla="*/ 32 h 40"/>
                      <a:gd name="T10" fmla="*/ 32 w 40"/>
                      <a:gd name="T11" fmla="*/ 40 h 40"/>
                      <a:gd name="T12" fmla="*/ 32 w 40"/>
                      <a:gd name="T13" fmla="*/ 40 h 40"/>
                      <a:gd name="T14" fmla="*/ 24 w 40"/>
                      <a:gd name="T15" fmla="*/ 40 h 40"/>
                      <a:gd name="T16" fmla="*/ 8 w 40"/>
                      <a:gd name="T17" fmla="*/ 24 h 40"/>
                      <a:gd name="T18" fmla="*/ 8 w 40"/>
                      <a:gd name="T19" fmla="*/ 24 h 40"/>
                      <a:gd name="T20" fmla="*/ 0 w 40"/>
                      <a:gd name="T21" fmla="*/ 8 h 40"/>
                      <a:gd name="T22" fmla="*/ 8 w 40"/>
                      <a:gd name="T23" fmla="*/ 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0"/>
                      <a:gd name="T38" fmla="*/ 40 w 40"/>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0">
                        <a:moveTo>
                          <a:pt x="8" y="0"/>
                        </a:moveTo>
                        <a:lnTo>
                          <a:pt x="24" y="0"/>
                        </a:lnTo>
                        <a:lnTo>
                          <a:pt x="40" y="16"/>
                        </a:lnTo>
                        <a:lnTo>
                          <a:pt x="40" y="32"/>
                        </a:lnTo>
                        <a:lnTo>
                          <a:pt x="32" y="40"/>
                        </a:lnTo>
                        <a:lnTo>
                          <a:pt x="24" y="40"/>
                        </a:lnTo>
                        <a:lnTo>
                          <a:pt x="8" y="24"/>
                        </a:lnTo>
                        <a:lnTo>
                          <a:pt x="0" y="8"/>
                        </a:lnTo>
                        <a:lnTo>
                          <a:pt x="8"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05" name="Freeform 657"/>
                  <p:cNvSpPr>
                    <a:spLocks/>
                  </p:cNvSpPr>
                  <p:nvPr/>
                </p:nvSpPr>
                <p:spPr bwMode="auto">
                  <a:xfrm>
                    <a:off x="836" y="2320"/>
                    <a:ext cx="40" cy="48"/>
                  </a:xfrm>
                  <a:custGeom>
                    <a:avLst/>
                    <a:gdLst>
                      <a:gd name="T0" fmla="*/ 32 w 40"/>
                      <a:gd name="T1" fmla="*/ 0 h 48"/>
                      <a:gd name="T2" fmla="*/ 40 w 40"/>
                      <a:gd name="T3" fmla="*/ 8 h 48"/>
                      <a:gd name="T4" fmla="*/ 40 w 40"/>
                      <a:gd name="T5" fmla="*/ 24 h 48"/>
                      <a:gd name="T6" fmla="*/ 40 w 40"/>
                      <a:gd name="T7" fmla="*/ 24 h 48"/>
                      <a:gd name="T8" fmla="*/ 24 w 40"/>
                      <a:gd name="T9" fmla="*/ 40 h 48"/>
                      <a:gd name="T10" fmla="*/ 8 w 40"/>
                      <a:gd name="T11" fmla="*/ 48 h 48"/>
                      <a:gd name="T12" fmla="*/ 8 w 40"/>
                      <a:gd name="T13" fmla="*/ 48 h 48"/>
                      <a:gd name="T14" fmla="*/ 0 w 40"/>
                      <a:gd name="T15" fmla="*/ 32 h 48"/>
                      <a:gd name="T16" fmla="*/ 8 w 40"/>
                      <a:gd name="T17" fmla="*/ 16 h 48"/>
                      <a:gd name="T18" fmla="*/ 8 w 40"/>
                      <a:gd name="T19" fmla="*/ 16 h 48"/>
                      <a:gd name="T20" fmla="*/ 24 w 40"/>
                      <a:gd name="T21" fmla="*/ 0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40" y="24"/>
                        </a:lnTo>
                        <a:lnTo>
                          <a:pt x="24" y="40"/>
                        </a:lnTo>
                        <a:lnTo>
                          <a:pt x="8" y="48"/>
                        </a:lnTo>
                        <a:lnTo>
                          <a:pt x="0" y="32"/>
                        </a:lnTo>
                        <a:lnTo>
                          <a:pt x="8" y="16"/>
                        </a:lnTo>
                        <a:lnTo>
                          <a:pt x="24" y="0"/>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sp>
                <p:nvSpPr>
                  <p:cNvPr id="36906" name="Freeform 658"/>
                  <p:cNvSpPr>
                    <a:spLocks/>
                  </p:cNvSpPr>
                  <p:nvPr/>
                </p:nvSpPr>
                <p:spPr bwMode="auto">
                  <a:xfrm>
                    <a:off x="732" y="2504"/>
                    <a:ext cx="40" cy="48"/>
                  </a:xfrm>
                  <a:custGeom>
                    <a:avLst/>
                    <a:gdLst>
                      <a:gd name="T0" fmla="*/ 32 w 40"/>
                      <a:gd name="T1" fmla="*/ 0 h 48"/>
                      <a:gd name="T2" fmla="*/ 40 w 40"/>
                      <a:gd name="T3" fmla="*/ 8 h 48"/>
                      <a:gd name="T4" fmla="*/ 32 w 40"/>
                      <a:gd name="T5" fmla="*/ 32 h 48"/>
                      <a:gd name="T6" fmla="*/ 32 w 40"/>
                      <a:gd name="T7" fmla="*/ 32 h 48"/>
                      <a:gd name="T8" fmla="*/ 24 w 40"/>
                      <a:gd name="T9" fmla="*/ 40 h 48"/>
                      <a:gd name="T10" fmla="*/ 8 w 40"/>
                      <a:gd name="T11" fmla="*/ 48 h 48"/>
                      <a:gd name="T12" fmla="*/ 8 w 40"/>
                      <a:gd name="T13" fmla="*/ 48 h 48"/>
                      <a:gd name="T14" fmla="*/ 0 w 40"/>
                      <a:gd name="T15" fmla="*/ 40 h 48"/>
                      <a:gd name="T16" fmla="*/ 8 w 40"/>
                      <a:gd name="T17" fmla="*/ 16 h 48"/>
                      <a:gd name="T18" fmla="*/ 8 w 40"/>
                      <a:gd name="T19" fmla="*/ 16 h 48"/>
                      <a:gd name="T20" fmla="*/ 16 w 40"/>
                      <a:gd name="T21" fmla="*/ 8 h 48"/>
                      <a:gd name="T22" fmla="*/ 32 w 40"/>
                      <a:gd name="T23" fmla="*/ 0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48"/>
                      <a:gd name="T38" fmla="*/ 40 w 40"/>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48">
                        <a:moveTo>
                          <a:pt x="32" y="0"/>
                        </a:moveTo>
                        <a:lnTo>
                          <a:pt x="40" y="8"/>
                        </a:lnTo>
                        <a:lnTo>
                          <a:pt x="32" y="32"/>
                        </a:lnTo>
                        <a:lnTo>
                          <a:pt x="24" y="40"/>
                        </a:lnTo>
                        <a:lnTo>
                          <a:pt x="8" y="48"/>
                        </a:lnTo>
                        <a:lnTo>
                          <a:pt x="0" y="40"/>
                        </a:lnTo>
                        <a:lnTo>
                          <a:pt x="8" y="16"/>
                        </a:lnTo>
                        <a:lnTo>
                          <a:pt x="16" y="8"/>
                        </a:lnTo>
                        <a:lnTo>
                          <a:pt x="32" y="0"/>
                        </a:lnTo>
                        <a:close/>
                      </a:path>
                    </a:pathLst>
                  </a:custGeom>
                  <a:solidFill>
                    <a:srgbClr val="00CCFF"/>
                  </a:solidFill>
                  <a:ln w="19050">
                    <a:solidFill>
                      <a:schemeClr val="tx1"/>
                    </a:solidFill>
                    <a:round/>
                    <a:headEnd/>
                    <a:tailEnd/>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sp>
            <p:nvSpPr>
              <p:cNvPr id="36886" name="Freeform 659"/>
              <p:cNvSpPr>
                <a:spLocks/>
              </p:cNvSpPr>
              <p:nvPr/>
            </p:nvSpPr>
            <p:spPr bwMode="auto">
              <a:xfrm>
                <a:off x="869" y="2672"/>
                <a:ext cx="112" cy="304"/>
              </a:xfrm>
              <a:custGeom>
                <a:avLst/>
                <a:gdLst>
                  <a:gd name="T0" fmla="*/ 0 w 112"/>
                  <a:gd name="T1" fmla="*/ 0 h 304"/>
                  <a:gd name="T2" fmla="*/ 96 w 112"/>
                  <a:gd name="T3" fmla="*/ 304 h 304"/>
                  <a:gd name="T4" fmla="*/ 0 60000 65536"/>
                  <a:gd name="T5" fmla="*/ 0 60000 65536"/>
                  <a:gd name="T6" fmla="*/ 0 w 112"/>
                  <a:gd name="T7" fmla="*/ 0 h 304"/>
                  <a:gd name="T8" fmla="*/ 112 w 112"/>
                  <a:gd name="T9" fmla="*/ 304 h 304"/>
                </a:gdLst>
                <a:ahLst/>
                <a:cxnLst>
                  <a:cxn ang="T4">
                    <a:pos x="T0" y="T1"/>
                  </a:cxn>
                  <a:cxn ang="T5">
                    <a:pos x="T2" y="T3"/>
                  </a:cxn>
                </a:cxnLst>
                <a:rect l="T6" t="T7" r="T8" b="T9"/>
                <a:pathLst>
                  <a:path w="112" h="304">
                    <a:moveTo>
                      <a:pt x="0" y="0"/>
                    </a:moveTo>
                    <a:cubicBezTo>
                      <a:pt x="112" y="69"/>
                      <a:pt x="95" y="139"/>
                      <a:pt x="96" y="304"/>
                    </a:cubicBezTo>
                  </a:path>
                </a:pathLst>
              </a:custGeom>
              <a:noFill/>
              <a:ln w="19050">
                <a:solidFill>
                  <a:srgbClr val="FFFFFF"/>
                </a:solidFill>
                <a:round/>
                <a:headEnd/>
                <a:tailEnd type="stealth" w="med" len="lg"/>
              </a:ln>
            </p:spPr>
            <p:txBody>
              <a:bodyPr>
                <a:prstTxWarp prst="textNoShape">
                  <a:avLst/>
                </a:prstTxWarp>
              </a:bodyPr>
              <a:lstStyle/>
              <a:p>
                <a:endParaRPr lang="en-US" dirty="0">
                  <a:solidFill>
                    <a:srgbClr val="000000"/>
                  </a:solidFill>
                  <a:latin typeface="Arial"/>
                  <a:ea typeface="ＭＳ Ｐゴシック" charset="-128"/>
                  <a:cs typeface="ＭＳ Ｐゴシック" charset="-128"/>
                </a:endParaRPr>
              </a:p>
            </p:txBody>
          </p:sp>
        </p:grpSp>
      </p:grpSp>
      <p:sp>
        <p:nvSpPr>
          <p:cNvPr id="660" name="Dikdörtgen 659"/>
          <p:cNvSpPr/>
          <p:nvPr/>
        </p:nvSpPr>
        <p:spPr>
          <a:xfrm>
            <a:off x="716602" y="256302"/>
            <a:ext cx="10042301" cy="769441"/>
          </a:xfrm>
          <a:prstGeom prst="rect">
            <a:avLst/>
          </a:prstGeom>
        </p:spPr>
        <p:txBody>
          <a:bodyPr wrap="none">
            <a:spAutoFit/>
          </a:bodyPr>
          <a:lstStyle/>
          <a:p>
            <a:r>
              <a:rPr lang="tr-TR" sz="4400" b="1" dirty="0"/>
              <a:t>Trombotik </a:t>
            </a:r>
            <a:r>
              <a:rPr lang="tr-TR" sz="4400" b="1" dirty="0" err="1"/>
              <a:t>Trombositopenik</a:t>
            </a:r>
            <a:r>
              <a:rPr lang="tr-TR" sz="4400" b="1" dirty="0"/>
              <a:t> </a:t>
            </a:r>
            <a:r>
              <a:rPr lang="tr-TR" sz="4400" b="1" dirty="0" err="1"/>
              <a:t>Purpura</a:t>
            </a:r>
            <a:r>
              <a:rPr lang="tr-TR" sz="4400" b="1" dirty="0"/>
              <a:t> (TTP)</a:t>
            </a:r>
            <a:endParaRPr lang="tr-TR" sz="4400" dirty="0"/>
          </a:p>
        </p:txBody>
      </p:sp>
      <p:sp>
        <p:nvSpPr>
          <p:cNvPr id="32" name="Yuvarlatılmış Dikdörtgen 31"/>
          <p:cNvSpPr/>
          <p:nvPr/>
        </p:nvSpPr>
        <p:spPr>
          <a:xfrm>
            <a:off x="8496414" y="2791552"/>
            <a:ext cx="2468110" cy="304652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519551526"/>
      </p:ext>
    </p:extLst>
  </p:cSld>
  <p:clrMapOvr>
    <a:masterClrMapping/>
  </p:clrMapOvr>
  <p:transition advTm="7150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37223"/>
                                        </p:tgtEl>
                                        <p:attrNameLst>
                                          <p:attrName>style.visibility</p:attrName>
                                        </p:attrNameLst>
                                      </p:cBhvr>
                                      <p:to>
                                        <p:strVal val="visible"/>
                                      </p:to>
                                    </p:set>
                                  </p:childTnLst>
                                  <p:subTnLst>
                                    <p:set>
                                      <p:cBhvr override="childStyle">
                                        <p:cTn dur="1" fill="hold" display="0" masterRel="nextClick" afterEffect="1"/>
                                        <p:tgtEl>
                                          <p:spTgt spid="37223"/>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37231"/>
                                        </p:tgtEl>
                                        <p:attrNameLst>
                                          <p:attrName>style.visibility</p:attrName>
                                        </p:attrNameLst>
                                      </p:cBhvr>
                                      <p:to>
                                        <p:strVal val="visible"/>
                                      </p:to>
                                    </p:set>
                                    <p:animEffect transition="in" filter="dissolve">
                                      <p:cBhvr>
                                        <p:cTn id="11" dur="500"/>
                                        <p:tgtEl>
                                          <p:spTgt spid="37231"/>
                                        </p:tgtEl>
                                      </p:cBhvr>
                                    </p:animEffect>
                                  </p:childTnLst>
                                </p:cTn>
                              </p:par>
                            </p:childTnLst>
                          </p:cTn>
                        </p:par>
                        <p:par>
                          <p:cTn id="12" fill="hold">
                            <p:stCondLst>
                              <p:cond delay="500"/>
                            </p:stCondLst>
                            <p:childTnLst>
                              <p:par>
                                <p:cTn id="13" presetID="9"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36868"/>
                                        </p:tgtEl>
                                        <p:attrNameLst>
                                          <p:attrName>style.visibility</p:attrName>
                                        </p:attrNameLst>
                                      </p:cBhvr>
                                      <p:to>
                                        <p:strVal val="visible"/>
                                      </p:to>
                                    </p:set>
                                    <p:animEffect transition="in" filter="dissolve">
                                      <p:cBhvr>
                                        <p:cTn id="20" dur="500"/>
                                        <p:tgtEl>
                                          <p:spTgt spid="36868"/>
                                        </p:tgtEl>
                                      </p:cBhvr>
                                    </p:animEffect>
                                  </p:childTnLst>
                                </p:cTn>
                              </p:par>
                            </p:childTnLst>
                          </p:cTn>
                        </p:par>
                        <p:par>
                          <p:cTn id="21" fill="hold">
                            <p:stCondLst>
                              <p:cond delay="500"/>
                            </p:stCondLst>
                            <p:childTnLst>
                              <p:par>
                                <p:cTn id="22" presetID="9" presetClass="entr" presetSubtype="0" fill="hold" nodeType="afterEffect">
                                  <p:stCondLst>
                                    <p:cond delay="0"/>
                                  </p:stCondLst>
                                  <p:childTnLst>
                                    <p:set>
                                      <p:cBhvr>
                                        <p:cTn id="23" dur="1" fill="hold">
                                          <p:stCondLst>
                                            <p:cond delay="0"/>
                                          </p:stCondLst>
                                        </p:cTn>
                                        <p:tgtEl>
                                          <p:spTgt spid="36936"/>
                                        </p:tgtEl>
                                        <p:attrNameLst>
                                          <p:attrName>style.visibility</p:attrName>
                                        </p:attrNameLst>
                                      </p:cBhvr>
                                      <p:to>
                                        <p:strVal val="visible"/>
                                      </p:to>
                                    </p:set>
                                    <p:animEffect transition="in" filter="dissolve">
                                      <p:cBhvr>
                                        <p:cTn id="24" dur="500"/>
                                        <p:tgtEl>
                                          <p:spTgt spid="36936"/>
                                        </p:tgtEl>
                                      </p:cBhvr>
                                    </p:animEffect>
                                  </p:childTnLst>
                                </p:cTn>
                              </p:par>
                            </p:childTnLst>
                          </p:cTn>
                        </p:par>
                        <p:par>
                          <p:cTn id="25" fill="hold">
                            <p:stCondLst>
                              <p:cond delay="1000"/>
                            </p:stCondLst>
                            <p:childTnLst>
                              <p:par>
                                <p:cTn id="26" presetID="9" presetClass="entr" presetSubtype="0" fill="hold" nodeType="afterEffect">
                                  <p:stCondLst>
                                    <p:cond delay="0"/>
                                  </p:stCondLst>
                                  <p:childTnLst>
                                    <p:set>
                                      <p:cBhvr>
                                        <p:cTn id="27" dur="1" fill="hold">
                                          <p:stCondLst>
                                            <p:cond delay="0"/>
                                          </p:stCondLst>
                                        </p:cTn>
                                        <p:tgtEl>
                                          <p:spTgt spid="36872"/>
                                        </p:tgtEl>
                                        <p:attrNameLst>
                                          <p:attrName>style.visibility</p:attrName>
                                        </p:attrNameLst>
                                      </p:cBhvr>
                                      <p:to>
                                        <p:strVal val="visible"/>
                                      </p:to>
                                    </p:set>
                                    <p:animEffect transition="in" filter="dissolve">
                                      <p:cBhvr>
                                        <p:cTn id="28" dur="500"/>
                                        <p:tgtEl>
                                          <p:spTgt spid="36872"/>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37222"/>
                                        </p:tgtEl>
                                        <p:attrNameLst>
                                          <p:attrName>style.visibility</p:attrName>
                                        </p:attrNameLst>
                                      </p:cBhvr>
                                      <p:to>
                                        <p:strVal val="visible"/>
                                      </p:to>
                                    </p:set>
                                    <p:animEffect transition="in" filter="dissolve">
                                      <p:cBhvr>
                                        <p:cTn id="33" dur="500"/>
                                        <p:tgtEl>
                                          <p:spTgt spid="37222"/>
                                        </p:tgtEl>
                                      </p:cBhvr>
                                    </p:animEffect>
                                  </p:childTnLst>
                                </p:cTn>
                              </p:par>
                            </p:childTnLst>
                          </p:cTn>
                        </p:par>
                        <p:par>
                          <p:cTn id="34" fill="hold">
                            <p:stCondLst>
                              <p:cond delay="500"/>
                            </p:stCondLst>
                            <p:childTnLst>
                              <p:par>
                                <p:cTn id="35" presetID="9" presetClass="entr" presetSubtype="0" fill="hold" nodeType="afterEffect">
                                  <p:stCondLst>
                                    <p:cond delay="0"/>
                                  </p:stCondLst>
                                  <p:childTnLst>
                                    <p:set>
                                      <p:cBhvr>
                                        <p:cTn id="36" dur="1" fill="hold">
                                          <p:stCondLst>
                                            <p:cond delay="0"/>
                                          </p:stCondLst>
                                        </p:cTn>
                                        <p:tgtEl>
                                          <p:spTgt spid="37118"/>
                                        </p:tgtEl>
                                        <p:attrNameLst>
                                          <p:attrName>style.visibility</p:attrName>
                                        </p:attrNameLst>
                                      </p:cBhvr>
                                      <p:to>
                                        <p:strVal val="visible"/>
                                      </p:to>
                                    </p:set>
                                    <p:animEffect transition="in" filter="dissolve">
                                      <p:cBhvr>
                                        <p:cTn id="37" dur="500"/>
                                        <p:tgtEl>
                                          <p:spTgt spid="37118"/>
                                        </p:tgtEl>
                                      </p:cBhvr>
                                    </p:animEffect>
                                  </p:childTnLst>
                                </p:cTn>
                              </p:par>
                            </p:childTnLst>
                          </p:cTn>
                        </p:par>
                        <p:par>
                          <p:cTn id="38" fill="hold">
                            <p:stCondLst>
                              <p:cond delay="1000"/>
                            </p:stCondLst>
                            <p:childTnLst>
                              <p:par>
                                <p:cTn id="39" presetID="9" presetClass="entr" presetSubtype="0" fill="hold" nodeType="afterEffect">
                                  <p:stCondLst>
                                    <p:cond delay="0"/>
                                  </p:stCondLst>
                                  <p:childTnLst>
                                    <p:set>
                                      <p:cBhvr>
                                        <p:cTn id="40" dur="1" fill="hold">
                                          <p:stCondLst>
                                            <p:cond delay="0"/>
                                          </p:stCondLst>
                                        </p:cTn>
                                        <p:tgtEl>
                                          <p:spTgt spid="36998"/>
                                        </p:tgtEl>
                                        <p:attrNameLst>
                                          <p:attrName>style.visibility</p:attrName>
                                        </p:attrNameLst>
                                      </p:cBhvr>
                                      <p:to>
                                        <p:strVal val="visible"/>
                                      </p:to>
                                    </p:set>
                                    <p:animEffect transition="in" filter="dissolve">
                                      <p:cBhvr>
                                        <p:cTn id="41" dur="500"/>
                                        <p:tgtEl>
                                          <p:spTgt spid="36998"/>
                                        </p:tgtEl>
                                      </p:cBhvr>
                                    </p:animEffect>
                                  </p:childTnLst>
                                </p:cTn>
                              </p:par>
                            </p:childTnLst>
                          </p:cTn>
                        </p:par>
                      </p:childTnLst>
                    </p:cTn>
                  </p:par>
                  <p:par>
                    <p:cTn id="42" fill="hold">
                      <p:stCondLst>
                        <p:cond delay="indefinite"/>
                      </p:stCondLst>
                      <p:childTnLst>
                        <p:par>
                          <p:cTn id="43" fill="hold">
                            <p:stCondLst>
                              <p:cond delay="0"/>
                            </p:stCondLst>
                            <p:childTnLst>
                              <p:par>
                                <p:cTn id="44" presetID="17" presetClass="entr" presetSubtype="8" fill="hold" grpId="0" nodeType="clickEffect">
                                  <p:stCondLst>
                                    <p:cond delay="0"/>
                                  </p:stCondLst>
                                  <p:childTnLst>
                                    <p:set>
                                      <p:cBhvr>
                                        <p:cTn id="45" dur="1" fill="hold">
                                          <p:stCondLst>
                                            <p:cond delay="0"/>
                                          </p:stCondLst>
                                        </p:cTn>
                                        <p:tgtEl>
                                          <p:spTgt spid="1223150"/>
                                        </p:tgtEl>
                                        <p:attrNameLst>
                                          <p:attrName>style.visibility</p:attrName>
                                        </p:attrNameLst>
                                      </p:cBhvr>
                                      <p:to>
                                        <p:strVal val="visible"/>
                                      </p:to>
                                    </p:set>
                                    <p:anim calcmode="lin" valueType="num">
                                      <p:cBhvr>
                                        <p:cTn id="46" dur="500" fill="hold"/>
                                        <p:tgtEl>
                                          <p:spTgt spid="1223150"/>
                                        </p:tgtEl>
                                        <p:attrNameLst>
                                          <p:attrName>ppt_x</p:attrName>
                                        </p:attrNameLst>
                                      </p:cBhvr>
                                      <p:tavLst>
                                        <p:tav tm="0">
                                          <p:val>
                                            <p:strVal val="#ppt_x-#ppt_w/2"/>
                                          </p:val>
                                        </p:tav>
                                        <p:tav tm="100000">
                                          <p:val>
                                            <p:strVal val="#ppt_x"/>
                                          </p:val>
                                        </p:tav>
                                      </p:tavLst>
                                    </p:anim>
                                    <p:anim calcmode="lin" valueType="num">
                                      <p:cBhvr>
                                        <p:cTn id="47" dur="500" fill="hold"/>
                                        <p:tgtEl>
                                          <p:spTgt spid="1223150"/>
                                        </p:tgtEl>
                                        <p:attrNameLst>
                                          <p:attrName>ppt_y</p:attrName>
                                        </p:attrNameLst>
                                      </p:cBhvr>
                                      <p:tavLst>
                                        <p:tav tm="0">
                                          <p:val>
                                            <p:strVal val="#ppt_y"/>
                                          </p:val>
                                        </p:tav>
                                        <p:tav tm="100000">
                                          <p:val>
                                            <p:strVal val="#ppt_y"/>
                                          </p:val>
                                        </p:tav>
                                      </p:tavLst>
                                    </p:anim>
                                    <p:anim calcmode="lin" valueType="num">
                                      <p:cBhvr>
                                        <p:cTn id="48" dur="500" fill="hold"/>
                                        <p:tgtEl>
                                          <p:spTgt spid="1223150"/>
                                        </p:tgtEl>
                                        <p:attrNameLst>
                                          <p:attrName>ppt_w</p:attrName>
                                        </p:attrNameLst>
                                      </p:cBhvr>
                                      <p:tavLst>
                                        <p:tav tm="0">
                                          <p:val>
                                            <p:fltVal val="0"/>
                                          </p:val>
                                        </p:tav>
                                        <p:tav tm="100000">
                                          <p:val>
                                            <p:strVal val="#ppt_w"/>
                                          </p:val>
                                        </p:tav>
                                      </p:tavLst>
                                    </p:anim>
                                    <p:anim calcmode="lin" valueType="num">
                                      <p:cBhvr>
                                        <p:cTn id="49" dur="500" fill="hold"/>
                                        <p:tgtEl>
                                          <p:spTgt spid="1223150"/>
                                        </p:tgtEl>
                                        <p:attrNameLst>
                                          <p:attrName>ppt_h</p:attrName>
                                        </p:attrNameLst>
                                      </p:cBhvr>
                                      <p:tavLst>
                                        <p:tav tm="0">
                                          <p:val>
                                            <p:strVal val="#ppt_h"/>
                                          </p:val>
                                        </p:tav>
                                        <p:tav tm="100000">
                                          <p:val>
                                            <p:strVal val="#ppt_h"/>
                                          </p:val>
                                        </p:tav>
                                      </p:tavLst>
                                    </p:anim>
                                  </p:childTnLst>
                                </p:cTn>
                              </p:par>
                            </p:childTnLst>
                          </p:cTn>
                        </p:par>
                        <p:par>
                          <p:cTn id="50" fill="hold">
                            <p:stCondLst>
                              <p:cond delay="500"/>
                            </p:stCondLst>
                            <p:childTnLst>
                              <p:par>
                                <p:cTn id="51" presetID="9" presetClass="entr" presetSubtype="0" fill="hold" nodeType="afterEffect">
                                  <p:stCondLst>
                                    <p:cond delay="0"/>
                                  </p:stCondLst>
                                  <p:childTnLst>
                                    <p:set>
                                      <p:cBhvr>
                                        <p:cTn id="52" dur="1" fill="hold">
                                          <p:stCondLst>
                                            <p:cond delay="0"/>
                                          </p:stCondLst>
                                        </p:cTn>
                                        <p:tgtEl>
                                          <p:spTgt spid="37055"/>
                                        </p:tgtEl>
                                        <p:attrNameLst>
                                          <p:attrName>style.visibility</p:attrName>
                                        </p:attrNameLst>
                                      </p:cBhvr>
                                      <p:to>
                                        <p:strVal val="visible"/>
                                      </p:to>
                                    </p:set>
                                    <p:animEffect transition="in" filter="dissolve">
                                      <p:cBhvr>
                                        <p:cTn id="53" dur="500"/>
                                        <p:tgtEl>
                                          <p:spTgt spid="37055"/>
                                        </p:tgtEl>
                                      </p:cBhvr>
                                    </p:animEffect>
                                  </p:childTnLst>
                                </p:cTn>
                              </p:par>
                            </p:childTnLst>
                          </p:cTn>
                        </p:par>
                      </p:childTnLst>
                    </p:cTn>
                  </p:par>
                  <p:par>
                    <p:cTn id="54" fill="hold">
                      <p:stCondLst>
                        <p:cond delay="indefinite"/>
                      </p:stCondLst>
                      <p:childTnLst>
                        <p:par>
                          <p:cTn id="55" fill="hold">
                            <p:stCondLst>
                              <p:cond delay="0"/>
                            </p:stCondLst>
                            <p:childTnLst>
                              <p:par>
                                <p:cTn id="56" presetID="6" presetClass="entr" presetSubtype="16" fill="hold" grpId="0" nodeType="click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circle(in)">
                                      <p:cBhvr>
                                        <p:cTn id="58" dur="2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3150" grpId="0" animBg="1"/>
      <p:bldP spid="3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26"/>
          <p:cNvGrpSpPr>
            <a:grpSpLocks/>
          </p:cNvGrpSpPr>
          <p:nvPr/>
        </p:nvGrpSpPr>
        <p:grpSpPr bwMode="auto">
          <a:xfrm>
            <a:off x="2354263" y="2108442"/>
            <a:ext cx="1816100" cy="1954212"/>
            <a:chOff x="4442" y="1025"/>
            <a:chExt cx="1144" cy="1231"/>
          </a:xfrm>
        </p:grpSpPr>
        <p:sp>
          <p:nvSpPr>
            <p:cNvPr id="1660931" name="Rectangle 1027"/>
            <p:cNvSpPr>
              <a:spLocks noChangeArrowheads="1"/>
            </p:cNvSpPr>
            <p:nvPr/>
          </p:nvSpPr>
          <p:spPr bwMode="invGray">
            <a:xfrm>
              <a:off x="4442" y="1073"/>
              <a:ext cx="1144" cy="1183"/>
            </a:xfrm>
            <a:prstGeom prst="rect">
              <a:avLst/>
            </a:prstGeom>
            <a:solidFill>
              <a:schemeClr val="bg1"/>
            </a:solidFill>
            <a:ln w="19050">
              <a:solidFill>
                <a:schemeClr val="bg1"/>
              </a:solidFill>
              <a:miter lim="800000"/>
              <a:headEnd/>
              <a:tailEnd/>
            </a:ln>
            <a:effectLst/>
          </p:spPr>
          <p:txBody>
            <a:bodyPr wrap="none" anchor="ctr">
              <a:prstTxWarp prst="textNoShape">
                <a:avLst/>
              </a:prstTxWarp>
            </a:bodyPr>
            <a:lstStyle/>
            <a:p>
              <a:endParaRPr lang="en-US">
                <a:latin typeface="Arial"/>
                <a:cs typeface="Arial"/>
              </a:endParaRPr>
            </a:p>
          </p:txBody>
        </p:sp>
        <p:grpSp>
          <p:nvGrpSpPr>
            <p:cNvPr id="3" name="Group 1028"/>
            <p:cNvGrpSpPr>
              <a:grpSpLocks/>
            </p:cNvGrpSpPr>
            <p:nvPr/>
          </p:nvGrpSpPr>
          <p:grpSpPr bwMode="auto">
            <a:xfrm>
              <a:off x="4845" y="1025"/>
              <a:ext cx="536" cy="958"/>
              <a:chOff x="4758" y="1221"/>
              <a:chExt cx="536" cy="958"/>
            </a:xfrm>
          </p:grpSpPr>
          <p:grpSp>
            <p:nvGrpSpPr>
              <p:cNvPr id="4" name="Group 1029"/>
              <p:cNvGrpSpPr>
                <a:grpSpLocks/>
              </p:cNvGrpSpPr>
              <p:nvPr/>
            </p:nvGrpSpPr>
            <p:grpSpPr bwMode="auto">
              <a:xfrm>
                <a:off x="4758" y="1647"/>
                <a:ext cx="536" cy="384"/>
                <a:chOff x="540" y="1270"/>
                <a:chExt cx="536" cy="384"/>
              </a:xfrm>
            </p:grpSpPr>
            <p:grpSp>
              <p:nvGrpSpPr>
                <p:cNvPr id="5" name="Group 1030"/>
                <p:cNvGrpSpPr>
                  <a:grpSpLocks/>
                </p:cNvGrpSpPr>
                <p:nvPr/>
              </p:nvGrpSpPr>
              <p:grpSpPr bwMode="auto">
                <a:xfrm>
                  <a:off x="540" y="1270"/>
                  <a:ext cx="536" cy="384"/>
                  <a:chOff x="540" y="2248"/>
                  <a:chExt cx="536" cy="384"/>
                </a:xfrm>
              </p:grpSpPr>
              <p:sp>
                <p:nvSpPr>
                  <p:cNvPr id="1660935" name="Freeform 1031"/>
                  <p:cNvSpPr>
                    <a:spLocks/>
                  </p:cNvSpPr>
                  <p:nvPr/>
                </p:nvSpPr>
                <p:spPr bwMode="invGray">
                  <a:xfrm>
                    <a:off x="932" y="2416"/>
                    <a:ext cx="144" cy="40"/>
                  </a:xfrm>
                  <a:custGeom>
                    <a:avLst/>
                    <a:gdLst/>
                    <a:ahLst/>
                    <a:cxnLst>
                      <a:cxn ang="0">
                        <a:pos x="144" y="16"/>
                      </a:cxn>
                      <a:cxn ang="0">
                        <a:pos x="144" y="24"/>
                      </a:cxn>
                      <a:cxn ang="0">
                        <a:pos x="128" y="32"/>
                      </a:cxn>
                      <a:cxn ang="0">
                        <a:pos x="104" y="32"/>
                      </a:cxn>
                      <a:cxn ang="0">
                        <a:pos x="72" y="40"/>
                      </a:cxn>
                      <a:cxn ang="0">
                        <a:pos x="72" y="40"/>
                      </a:cxn>
                      <a:cxn ang="0">
                        <a:pos x="40" y="32"/>
                      </a:cxn>
                      <a:cxn ang="0">
                        <a:pos x="16" y="32"/>
                      </a:cxn>
                      <a:cxn ang="0">
                        <a:pos x="0" y="24"/>
                      </a:cxn>
                      <a:cxn ang="0">
                        <a:pos x="0" y="16"/>
                      </a:cxn>
                      <a:cxn ang="0">
                        <a:pos x="0" y="16"/>
                      </a:cxn>
                      <a:cxn ang="0">
                        <a:pos x="0" y="8"/>
                      </a:cxn>
                      <a:cxn ang="0">
                        <a:pos x="16" y="0"/>
                      </a:cxn>
                      <a:cxn ang="0">
                        <a:pos x="40" y="0"/>
                      </a:cxn>
                      <a:cxn ang="0">
                        <a:pos x="72" y="0"/>
                      </a:cxn>
                      <a:cxn ang="0">
                        <a:pos x="72" y="0"/>
                      </a:cxn>
                      <a:cxn ang="0">
                        <a:pos x="104" y="0"/>
                      </a:cxn>
                      <a:cxn ang="0">
                        <a:pos x="128" y="0"/>
                      </a:cxn>
                      <a:cxn ang="0">
                        <a:pos x="144" y="8"/>
                      </a:cxn>
                      <a:cxn ang="0">
                        <a:pos x="144" y="16"/>
                      </a:cxn>
                    </a:cxnLst>
                    <a:rect l="0" t="0" r="r" b="b"/>
                    <a:pathLst>
                      <a:path w="144" h="40">
                        <a:moveTo>
                          <a:pt x="144" y="16"/>
                        </a:moveTo>
                        <a:lnTo>
                          <a:pt x="144" y="24"/>
                        </a:lnTo>
                        <a:lnTo>
                          <a:pt x="128" y="32"/>
                        </a:lnTo>
                        <a:lnTo>
                          <a:pt x="104" y="32"/>
                        </a:lnTo>
                        <a:lnTo>
                          <a:pt x="72" y="40"/>
                        </a:lnTo>
                        <a:lnTo>
                          <a:pt x="72" y="40"/>
                        </a:lnTo>
                        <a:lnTo>
                          <a:pt x="40" y="32"/>
                        </a:lnTo>
                        <a:lnTo>
                          <a:pt x="16" y="32"/>
                        </a:lnTo>
                        <a:lnTo>
                          <a:pt x="0" y="24"/>
                        </a:lnTo>
                        <a:lnTo>
                          <a:pt x="0" y="16"/>
                        </a:lnTo>
                        <a:lnTo>
                          <a:pt x="0" y="16"/>
                        </a:lnTo>
                        <a:lnTo>
                          <a:pt x="0" y="8"/>
                        </a:lnTo>
                        <a:lnTo>
                          <a:pt x="16" y="0"/>
                        </a:lnTo>
                        <a:lnTo>
                          <a:pt x="40" y="0"/>
                        </a:lnTo>
                        <a:lnTo>
                          <a:pt x="72" y="0"/>
                        </a:lnTo>
                        <a:lnTo>
                          <a:pt x="72" y="0"/>
                        </a:lnTo>
                        <a:lnTo>
                          <a:pt x="104" y="0"/>
                        </a:lnTo>
                        <a:lnTo>
                          <a:pt x="128" y="0"/>
                        </a:lnTo>
                        <a:lnTo>
                          <a:pt x="144" y="8"/>
                        </a:lnTo>
                        <a:lnTo>
                          <a:pt x="14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36" name="Freeform 1032"/>
                  <p:cNvSpPr>
                    <a:spLocks/>
                  </p:cNvSpPr>
                  <p:nvPr/>
                </p:nvSpPr>
                <p:spPr bwMode="invGray">
                  <a:xfrm>
                    <a:off x="892" y="2496"/>
                    <a:ext cx="112" cy="80"/>
                  </a:xfrm>
                  <a:custGeom>
                    <a:avLst/>
                    <a:gdLst/>
                    <a:ahLst/>
                    <a:cxnLst>
                      <a:cxn ang="0">
                        <a:pos x="112" y="80"/>
                      </a:cxn>
                      <a:cxn ang="0">
                        <a:pos x="80" y="80"/>
                      </a:cxn>
                      <a:cxn ang="0">
                        <a:pos x="40" y="56"/>
                      </a:cxn>
                      <a:cxn ang="0">
                        <a:pos x="40" y="56"/>
                      </a:cxn>
                      <a:cxn ang="0">
                        <a:pos x="16" y="40"/>
                      </a:cxn>
                      <a:cxn ang="0">
                        <a:pos x="8" y="24"/>
                      </a:cxn>
                      <a:cxn ang="0">
                        <a:pos x="0" y="8"/>
                      </a:cxn>
                      <a:cxn ang="0">
                        <a:pos x="8" y="0"/>
                      </a:cxn>
                      <a:cxn ang="0">
                        <a:pos x="8" y="0"/>
                      </a:cxn>
                      <a:cxn ang="0">
                        <a:pos x="32" y="0"/>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8" y="0"/>
                        </a:lnTo>
                        <a:lnTo>
                          <a:pt x="8" y="0"/>
                        </a:lnTo>
                        <a:lnTo>
                          <a:pt x="32" y="0"/>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37" name="Freeform 1033"/>
                  <p:cNvSpPr>
                    <a:spLocks/>
                  </p:cNvSpPr>
                  <p:nvPr/>
                </p:nvSpPr>
                <p:spPr bwMode="invGray">
                  <a:xfrm>
                    <a:off x="780" y="2248"/>
                    <a:ext cx="48" cy="104"/>
                  </a:xfrm>
                  <a:custGeom>
                    <a:avLst/>
                    <a:gdLst/>
                    <a:ahLst/>
                    <a:cxnLst>
                      <a:cxn ang="0">
                        <a:pos x="24" y="104"/>
                      </a:cxn>
                      <a:cxn ang="0">
                        <a:pos x="8" y="88"/>
                      </a:cxn>
                      <a:cxn ang="0">
                        <a:pos x="0" y="56"/>
                      </a:cxn>
                      <a:cxn ang="0">
                        <a:pos x="0" y="56"/>
                      </a:cxn>
                      <a:cxn ang="0">
                        <a:pos x="8" y="16"/>
                      </a:cxn>
                      <a:cxn ang="0">
                        <a:pos x="24" y="0"/>
                      </a:cxn>
                      <a:cxn ang="0">
                        <a:pos x="24" y="0"/>
                      </a:cxn>
                      <a:cxn ang="0">
                        <a:pos x="40" y="16"/>
                      </a:cxn>
                      <a:cxn ang="0">
                        <a:pos x="48" y="56"/>
                      </a:cxn>
                      <a:cxn ang="0">
                        <a:pos x="48" y="56"/>
                      </a:cxn>
                      <a:cxn ang="0">
                        <a:pos x="40" y="88"/>
                      </a:cxn>
                      <a:cxn ang="0">
                        <a:pos x="24" y="104"/>
                      </a:cxn>
                    </a:cxnLst>
                    <a:rect l="0" t="0" r="r" b="b"/>
                    <a:pathLst>
                      <a:path w="48" h="104">
                        <a:moveTo>
                          <a:pt x="24" y="104"/>
                        </a:moveTo>
                        <a:lnTo>
                          <a:pt x="8" y="88"/>
                        </a:lnTo>
                        <a:lnTo>
                          <a:pt x="0" y="56"/>
                        </a:lnTo>
                        <a:lnTo>
                          <a:pt x="0" y="56"/>
                        </a:lnTo>
                        <a:lnTo>
                          <a:pt x="8" y="16"/>
                        </a:lnTo>
                        <a:lnTo>
                          <a:pt x="24" y="0"/>
                        </a:lnTo>
                        <a:lnTo>
                          <a:pt x="24" y="0"/>
                        </a:lnTo>
                        <a:lnTo>
                          <a:pt x="40" y="16"/>
                        </a:lnTo>
                        <a:lnTo>
                          <a:pt x="48" y="56"/>
                        </a:lnTo>
                        <a:lnTo>
                          <a:pt x="48" y="56"/>
                        </a:lnTo>
                        <a:lnTo>
                          <a:pt x="40" y="88"/>
                        </a:lnTo>
                        <a:lnTo>
                          <a:pt x="24" y="10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38" name="Freeform 1034"/>
                  <p:cNvSpPr>
                    <a:spLocks/>
                  </p:cNvSpPr>
                  <p:nvPr/>
                </p:nvSpPr>
                <p:spPr bwMode="invGray">
                  <a:xfrm>
                    <a:off x="540" y="2416"/>
                    <a:ext cx="152" cy="40"/>
                  </a:xfrm>
                  <a:custGeom>
                    <a:avLst/>
                    <a:gdLst/>
                    <a:ahLst/>
                    <a:cxnLst>
                      <a:cxn ang="0">
                        <a:pos x="152" y="24"/>
                      </a:cxn>
                      <a:cxn ang="0">
                        <a:pos x="144" y="32"/>
                      </a:cxn>
                      <a:cxn ang="0">
                        <a:pos x="128" y="32"/>
                      </a:cxn>
                      <a:cxn ang="0">
                        <a:pos x="104" y="40"/>
                      </a:cxn>
                      <a:cxn ang="0">
                        <a:pos x="80" y="40"/>
                      </a:cxn>
                      <a:cxn ang="0">
                        <a:pos x="80" y="40"/>
                      </a:cxn>
                      <a:cxn ang="0">
                        <a:pos x="48" y="40"/>
                      </a:cxn>
                      <a:cxn ang="0">
                        <a:pos x="24" y="32"/>
                      </a:cxn>
                      <a:cxn ang="0">
                        <a:pos x="8" y="32"/>
                      </a:cxn>
                      <a:cxn ang="0">
                        <a:pos x="0" y="24"/>
                      </a:cxn>
                      <a:cxn ang="0">
                        <a:pos x="0" y="24"/>
                      </a:cxn>
                      <a:cxn ang="0">
                        <a:pos x="8" y="16"/>
                      </a:cxn>
                      <a:cxn ang="0">
                        <a:pos x="24" y="8"/>
                      </a:cxn>
                      <a:cxn ang="0">
                        <a:pos x="48" y="0"/>
                      </a:cxn>
                      <a:cxn ang="0">
                        <a:pos x="80" y="0"/>
                      </a:cxn>
                      <a:cxn ang="0">
                        <a:pos x="80" y="0"/>
                      </a:cxn>
                      <a:cxn ang="0">
                        <a:pos x="104" y="0"/>
                      </a:cxn>
                      <a:cxn ang="0">
                        <a:pos x="128" y="8"/>
                      </a:cxn>
                      <a:cxn ang="0">
                        <a:pos x="144" y="16"/>
                      </a:cxn>
                      <a:cxn ang="0">
                        <a:pos x="152" y="24"/>
                      </a:cxn>
                    </a:cxnLst>
                    <a:rect l="0" t="0" r="r" b="b"/>
                    <a:pathLst>
                      <a:path w="152" h="40">
                        <a:moveTo>
                          <a:pt x="152" y="24"/>
                        </a:moveTo>
                        <a:lnTo>
                          <a:pt x="144" y="32"/>
                        </a:lnTo>
                        <a:lnTo>
                          <a:pt x="128" y="32"/>
                        </a:lnTo>
                        <a:lnTo>
                          <a:pt x="104" y="40"/>
                        </a:lnTo>
                        <a:lnTo>
                          <a:pt x="80" y="40"/>
                        </a:lnTo>
                        <a:lnTo>
                          <a:pt x="80" y="40"/>
                        </a:lnTo>
                        <a:lnTo>
                          <a:pt x="48" y="40"/>
                        </a:lnTo>
                        <a:lnTo>
                          <a:pt x="24" y="32"/>
                        </a:lnTo>
                        <a:lnTo>
                          <a:pt x="8" y="32"/>
                        </a:lnTo>
                        <a:lnTo>
                          <a:pt x="0" y="24"/>
                        </a:lnTo>
                        <a:lnTo>
                          <a:pt x="0" y="24"/>
                        </a:lnTo>
                        <a:lnTo>
                          <a:pt x="8" y="16"/>
                        </a:lnTo>
                        <a:lnTo>
                          <a:pt x="24" y="8"/>
                        </a:lnTo>
                        <a:lnTo>
                          <a:pt x="48" y="0"/>
                        </a:lnTo>
                        <a:lnTo>
                          <a:pt x="80" y="0"/>
                        </a:lnTo>
                        <a:lnTo>
                          <a:pt x="80" y="0"/>
                        </a:lnTo>
                        <a:lnTo>
                          <a:pt x="104" y="0"/>
                        </a:lnTo>
                        <a:lnTo>
                          <a:pt x="128" y="8"/>
                        </a:lnTo>
                        <a:lnTo>
                          <a:pt x="144" y="16"/>
                        </a:lnTo>
                        <a:lnTo>
                          <a:pt x="152"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39" name="Freeform 1035"/>
                  <p:cNvSpPr>
                    <a:spLocks/>
                  </p:cNvSpPr>
                  <p:nvPr/>
                </p:nvSpPr>
                <p:spPr bwMode="invGray">
                  <a:xfrm>
                    <a:off x="780" y="2520"/>
                    <a:ext cx="48" cy="112"/>
                  </a:xfrm>
                  <a:custGeom>
                    <a:avLst/>
                    <a:gdLst/>
                    <a:ahLst/>
                    <a:cxnLst>
                      <a:cxn ang="0">
                        <a:pos x="24" y="112"/>
                      </a:cxn>
                      <a:cxn ang="0">
                        <a:pos x="8" y="96"/>
                      </a:cxn>
                      <a:cxn ang="0">
                        <a:pos x="0" y="56"/>
                      </a:cxn>
                      <a:cxn ang="0">
                        <a:pos x="0" y="56"/>
                      </a:cxn>
                      <a:cxn ang="0">
                        <a:pos x="8" y="16"/>
                      </a:cxn>
                      <a:cxn ang="0">
                        <a:pos x="24" y="0"/>
                      </a:cxn>
                      <a:cxn ang="0">
                        <a:pos x="24" y="0"/>
                      </a:cxn>
                      <a:cxn ang="0">
                        <a:pos x="40" y="16"/>
                      </a:cxn>
                      <a:cxn ang="0">
                        <a:pos x="48" y="56"/>
                      </a:cxn>
                      <a:cxn ang="0">
                        <a:pos x="48" y="56"/>
                      </a:cxn>
                      <a:cxn ang="0">
                        <a:pos x="40" y="96"/>
                      </a:cxn>
                      <a:cxn ang="0">
                        <a:pos x="24" y="112"/>
                      </a:cxn>
                    </a:cxnLst>
                    <a:rect l="0" t="0" r="r" b="b"/>
                    <a:pathLst>
                      <a:path w="48" h="112">
                        <a:moveTo>
                          <a:pt x="24" y="112"/>
                        </a:moveTo>
                        <a:lnTo>
                          <a:pt x="8" y="96"/>
                        </a:lnTo>
                        <a:lnTo>
                          <a:pt x="0" y="56"/>
                        </a:lnTo>
                        <a:lnTo>
                          <a:pt x="0" y="56"/>
                        </a:lnTo>
                        <a:lnTo>
                          <a:pt x="8" y="16"/>
                        </a:lnTo>
                        <a:lnTo>
                          <a:pt x="24" y="0"/>
                        </a:lnTo>
                        <a:lnTo>
                          <a:pt x="24" y="0"/>
                        </a:lnTo>
                        <a:lnTo>
                          <a:pt x="40" y="16"/>
                        </a:lnTo>
                        <a:lnTo>
                          <a:pt x="48" y="56"/>
                        </a:lnTo>
                        <a:lnTo>
                          <a:pt x="48" y="56"/>
                        </a:lnTo>
                        <a:lnTo>
                          <a:pt x="40" y="96"/>
                        </a:lnTo>
                        <a:lnTo>
                          <a:pt x="24" y="11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40" name="Freeform 1036"/>
                  <p:cNvSpPr>
                    <a:spLocks/>
                  </p:cNvSpPr>
                  <p:nvPr/>
                </p:nvSpPr>
                <p:spPr bwMode="invGray">
                  <a:xfrm>
                    <a:off x="612" y="2304"/>
                    <a:ext cx="112" cy="80"/>
                  </a:xfrm>
                  <a:custGeom>
                    <a:avLst/>
                    <a:gdLst/>
                    <a:ahLst/>
                    <a:cxnLst>
                      <a:cxn ang="0">
                        <a:pos x="112" y="80"/>
                      </a:cxn>
                      <a:cxn ang="0">
                        <a:pos x="80" y="80"/>
                      </a:cxn>
                      <a:cxn ang="0">
                        <a:pos x="40" y="56"/>
                      </a:cxn>
                      <a:cxn ang="0">
                        <a:pos x="40" y="56"/>
                      </a:cxn>
                      <a:cxn ang="0">
                        <a:pos x="16" y="40"/>
                      </a:cxn>
                      <a:cxn ang="0">
                        <a:pos x="8" y="24"/>
                      </a:cxn>
                      <a:cxn ang="0">
                        <a:pos x="0" y="8"/>
                      </a:cxn>
                      <a:cxn ang="0">
                        <a:pos x="0" y="0"/>
                      </a:cxn>
                      <a:cxn ang="0">
                        <a:pos x="0" y="0"/>
                      </a:cxn>
                      <a:cxn ang="0">
                        <a:pos x="32" y="8"/>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0" y="0"/>
                        </a:lnTo>
                        <a:lnTo>
                          <a:pt x="0" y="0"/>
                        </a:lnTo>
                        <a:lnTo>
                          <a:pt x="32" y="8"/>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41" name="Freeform 1037"/>
                  <p:cNvSpPr>
                    <a:spLocks/>
                  </p:cNvSpPr>
                  <p:nvPr/>
                </p:nvSpPr>
                <p:spPr bwMode="invGray">
                  <a:xfrm>
                    <a:off x="876" y="2296"/>
                    <a:ext cx="112" cy="80"/>
                  </a:xfrm>
                  <a:custGeom>
                    <a:avLst/>
                    <a:gdLst/>
                    <a:ahLst/>
                    <a:cxnLst>
                      <a:cxn ang="0">
                        <a:pos x="8" y="80"/>
                      </a:cxn>
                      <a:cxn ang="0">
                        <a:pos x="0" y="72"/>
                      </a:cxn>
                      <a:cxn ang="0">
                        <a:pos x="8" y="56"/>
                      </a:cxn>
                      <a:cxn ang="0">
                        <a:pos x="24" y="40"/>
                      </a:cxn>
                      <a:cxn ang="0">
                        <a:pos x="40" y="24"/>
                      </a:cxn>
                      <a:cxn ang="0">
                        <a:pos x="40" y="24"/>
                      </a:cxn>
                      <a:cxn ang="0">
                        <a:pos x="80" y="8"/>
                      </a:cxn>
                      <a:cxn ang="0">
                        <a:pos x="112" y="0"/>
                      </a:cxn>
                      <a:cxn ang="0">
                        <a:pos x="112" y="0"/>
                      </a:cxn>
                      <a:cxn ang="0">
                        <a:pos x="112" y="8"/>
                      </a:cxn>
                      <a:cxn ang="0">
                        <a:pos x="112" y="24"/>
                      </a:cxn>
                      <a:cxn ang="0">
                        <a:pos x="96" y="40"/>
                      </a:cxn>
                      <a:cxn ang="0">
                        <a:pos x="80" y="56"/>
                      </a:cxn>
                      <a:cxn ang="0">
                        <a:pos x="80" y="56"/>
                      </a:cxn>
                      <a:cxn ang="0">
                        <a:pos x="32" y="80"/>
                      </a:cxn>
                      <a:cxn ang="0">
                        <a:pos x="8" y="80"/>
                      </a:cxn>
                    </a:cxnLst>
                    <a:rect l="0" t="0" r="r" b="b"/>
                    <a:pathLst>
                      <a:path w="112" h="80">
                        <a:moveTo>
                          <a:pt x="8" y="80"/>
                        </a:moveTo>
                        <a:lnTo>
                          <a:pt x="0" y="72"/>
                        </a:lnTo>
                        <a:lnTo>
                          <a:pt x="8" y="56"/>
                        </a:lnTo>
                        <a:lnTo>
                          <a:pt x="24" y="40"/>
                        </a:lnTo>
                        <a:lnTo>
                          <a:pt x="40" y="24"/>
                        </a:lnTo>
                        <a:lnTo>
                          <a:pt x="40" y="24"/>
                        </a:lnTo>
                        <a:lnTo>
                          <a:pt x="80" y="8"/>
                        </a:lnTo>
                        <a:lnTo>
                          <a:pt x="112" y="0"/>
                        </a:lnTo>
                        <a:lnTo>
                          <a:pt x="112" y="0"/>
                        </a:lnTo>
                        <a:lnTo>
                          <a:pt x="112" y="8"/>
                        </a:lnTo>
                        <a:lnTo>
                          <a:pt x="112" y="24"/>
                        </a:lnTo>
                        <a:lnTo>
                          <a:pt x="96" y="40"/>
                        </a:lnTo>
                        <a:lnTo>
                          <a:pt x="80" y="56"/>
                        </a:lnTo>
                        <a:lnTo>
                          <a:pt x="80" y="56"/>
                        </a:lnTo>
                        <a:lnTo>
                          <a:pt x="32" y="80"/>
                        </a:lnTo>
                        <a:lnTo>
                          <a:pt x="8"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42" name="Freeform 1038"/>
                  <p:cNvSpPr>
                    <a:spLocks/>
                  </p:cNvSpPr>
                  <p:nvPr/>
                </p:nvSpPr>
                <p:spPr bwMode="invGray">
                  <a:xfrm>
                    <a:off x="916" y="2352"/>
                    <a:ext cx="136" cy="56"/>
                  </a:xfrm>
                  <a:custGeom>
                    <a:avLst/>
                    <a:gdLst/>
                    <a:ahLst/>
                    <a:cxnLst>
                      <a:cxn ang="0">
                        <a:pos x="0" y="48"/>
                      </a:cxn>
                      <a:cxn ang="0">
                        <a:pos x="0" y="40"/>
                      </a:cxn>
                      <a:cxn ang="0">
                        <a:pos x="16" y="32"/>
                      </a:cxn>
                      <a:cxn ang="0">
                        <a:pos x="32" y="16"/>
                      </a:cxn>
                      <a:cxn ang="0">
                        <a:pos x="56" y="8"/>
                      </a:cxn>
                      <a:cxn ang="0">
                        <a:pos x="56" y="8"/>
                      </a:cxn>
                      <a:cxn ang="0">
                        <a:pos x="88" y="0"/>
                      </a:cxn>
                      <a:cxn ang="0">
                        <a:pos x="112" y="0"/>
                      </a:cxn>
                      <a:cxn ang="0">
                        <a:pos x="128" y="0"/>
                      </a:cxn>
                      <a:cxn ang="0">
                        <a:pos x="136" y="8"/>
                      </a:cxn>
                      <a:cxn ang="0">
                        <a:pos x="136" y="8"/>
                      </a:cxn>
                      <a:cxn ang="0">
                        <a:pos x="136" y="16"/>
                      </a:cxn>
                      <a:cxn ang="0">
                        <a:pos x="128"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16" y="32"/>
                        </a:lnTo>
                        <a:lnTo>
                          <a:pt x="32" y="16"/>
                        </a:lnTo>
                        <a:lnTo>
                          <a:pt x="56" y="8"/>
                        </a:lnTo>
                        <a:lnTo>
                          <a:pt x="56" y="8"/>
                        </a:lnTo>
                        <a:lnTo>
                          <a:pt x="88" y="0"/>
                        </a:lnTo>
                        <a:lnTo>
                          <a:pt x="112" y="0"/>
                        </a:lnTo>
                        <a:lnTo>
                          <a:pt x="128" y="0"/>
                        </a:lnTo>
                        <a:lnTo>
                          <a:pt x="136" y="8"/>
                        </a:lnTo>
                        <a:lnTo>
                          <a:pt x="136" y="8"/>
                        </a:lnTo>
                        <a:lnTo>
                          <a:pt x="136" y="16"/>
                        </a:lnTo>
                        <a:lnTo>
                          <a:pt x="128"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43" name="Freeform 1039"/>
                  <p:cNvSpPr>
                    <a:spLocks/>
                  </p:cNvSpPr>
                  <p:nvPr/>
                </p:nvSpPr>
                <p:spPr bwMode="invGray">
                  <a:xfrm>
                    <a:off x="564" y="2472"/>
                    <a:ext cx="136" cy="56"/>
                  </a:xfrm>
                  <a:custGeom>
                    <a:avLst/>
                    <a:gdLst/>
                    <a:ahLst/>
                    <a:cxnLst>
                      <a:cxn ang="0">
                        <a:pos x="0" y="48"/>
                      </a:cxn>
                      <a:cxn ang="0">
                        <a:pos x="0" y="40"/>
                      </a:cxn>
                      <a:cxn ang="0">
                        <a:pos x="8" y="32"/>
                      </a:cxn>
                      <a:cxn ang="0">
                        <a:pos x="32" y="16"/>
                      </a:cxn>
                      <a:cxn ang="0">
                        <a:pos x="56" y="8"/>
                      </a:cxn>
                      <a:cxn ang="0">
                        <a:pos x="56" y="8"/>
                      </a:cxn>
                      <a:cxn ang="0">
                        <a:pos x="88" y="0"/>
                      </a:cxn>
                      <a:cxn ang="0">
                        <a:pos x="112" y="0"/>
                      </a:cxn>
                      <a:cxn ang="0">
                        <a:pos x="128" y="0"/>
                      </a:cxn>
                      <a:cxn ang="0">
                        <a:pos x="136" y="8"/>
                      </a:cxn>
                      <a:cxn ang="0">
                        <a:pos x="136" y="8"/>
                      </a:cxn>
                      <a:cxn ang="0">
                        <a:pos x="136" y="16"/>
                      </a:cxn>
                      <a:cxn ang="0">
                        <a:pos x="120"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8" y="32"/>
                        </a:lnTo>
                        <a:lnTo>
                          <a:pt x="32" y="16"/>
                        </a:lnTo>
                        <a:lnTo>
                          <a:pt x="56" y="8"/>
                        </a:lnTo>
                        <a:lnTo>
                          <a:pt x="56" y="8"/>
                        </a:lnTo>
                        <a:lnTo>
                          <a:pt x="88" y="0"/>
                        </a:lnTo>
                        <a:lnTo>
                          <a:pt x="112" y="0"/>
                        </a:lnTo>
                        <a:lnTo>
                          <a:pt x="128" y="0"/>
                        </a:lnTo>
                        <a:lnTo>
                          <a:pt x="136" y="8"/>
                        </a:lnTo>
                        <a:lnTo>
                          <a:pt x="136" y="8"/>
                        </a:lnTo>
                        <a:lnTo>
                          <a:pt x="136" y="16"/>
                        </a:lnTo>
                        <a:lnTo>
                          <a:pt x="120"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44" name="Freeform 1040"/>
                  <p:cNvSpPr>
                    <a:spLocks/>
                  </p:cNvSpPr>
                  <p:nvPr/>
                </p:nvSpPr>
                <p:spPr bwMode="invGray">
                  <a:xfrm>
                    <a:off x="628" y="2504"/>
                    <a:ext cx="112" cy="72"/>
                  </a:xfrm>
                  <a:custGeom>
                    <a:avLst/>
                    <a:gdLst/>
                    <a:ahLst/>
                    <a:cxnLst>
                      <a:cxn ang="0">
                        <a:pos x="8" y="72"/>
                      </a:cxn>
                      <a:cxn ang="0">
                        <a:pos x="0" y="64"/>
                      </a:cxn>
                      <a:cxn ang="0">
                        <a:pos x="8" y="56"/>
                      </a:cxn>
                      <a:cxn ang="0">
                        <a:pos x="16" y="40"/>
                      </a:cxn>
                      <a:cxn ang="0">
                        <a:pos x="40" y="24"/>
                      </a:cxn>
                      <a:cxn ang="0">
                        <a:pos x="40" y="24"/>
                      </a:cxn>
                      <a:cxn ang="0">
                        <a:pos x="80" y="0"/>
                      </a:cxn>
                      <a:cxn ang="0">
                        <a:pos x="112" y="0"/>
                      </a:cxn>
                      <a:cxn ang="0">
                        <a:pos x="112" y="0"/>
                      </a:cxn>
                      <a:cxn ang="0">
                        <a:pos x="112" y="8"/>
                      </a:cxn>
                      <a:cxn ang="0">
                        <a:pos x="112" y="16"/>
                      </a:cxn>
                      <a:cxn ang="0">
                        <a:pos x="96" y="32"/>
                      </a:cxn>
                      <a:cxn ang="0">
                        <a:pos x="80" y="48"/>
                      </a:cxn>
                      <a:cxn ang="0">
                        <a:pos x="80" y="48"/>
                      </a:cxn>
                      <a:cxn ang="0">
                        <a:pos x="32" y="72"/>
                      </a:cxn>
                      <a:cxn ang="0">
                        <a:pos x="8" y="72"/>
                      </a:cxn>
                    </a:cxnLst>
                    <a:rect l="0" t="0" r="r" b="b"/>
                    <a:pathLst>
                      <a:path w="112" h="72">
                        <a:moveTo>
                          <a:pt x="8" y="72"/>
                        </a:moveTo>
                        <a:lnTo>
                          <a:pt x="0" y="64"/>
                        </a:lnTo>
                        <a:lnTo>
                          <a:pt x="8" y="56"/>
                        </a:lnTo>
                        <a:lnTo>
                          <a:pt x="16" y="40"/>
                        </a:lnTo>
                        <a:lnTo>
                          <a:pt x="40" y="24"/>
                        </a:lnTo>
                        <a:lnTo>
                          <a:pt x="40" y="24"/>
                        </a:lnTo>
                        <a:lnTo>
                          <a:pt x="80" y="0"/>
                        </a:lnTo>
                        <a:lnTo>
                          <a:pt x="112" y="0"/>
                        </a:lnTo>
                        <a:lnTo>
                          <a:pt x="112" y="0"/>
                        </a:lnTo>
                        <a:lnTo>
                          <a:pt x="112" y="8"/>
                        </a:lnTo>
                        <a:lnTo>
                          <a:pt x="112" y="16"/>
                        </a:lnTo>
                        <a:lnTo>
                          <a:pt x="96" y="32"/>
                        </a:lnTo>
                        <a:lnTo>
                          <a:pt x="80" y="48"/>
                        </a:lnTo>
                        <a:lnTo>
                          <a:pt x="80" y="48"/>
                        </a:lnTo>
                        <a:lnTo>
                          <a:pt x="32" y="72"/>
                        </a:lnTo>
                        <a:lnTo>
                          <a:pt x="8" y="7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45" name="Freeform 1041"/>
                  <p:cNvSpPr>
                    <a:spLocks/>
                  </p:cNvSpPr>
                  <p:nvPr/>
                </p:nvSpPr>
                <p:spPr bwMode="invGray">
                  <a:xfrm>
                    <a:off x="932" y="2464"/>
                    <a:ext cx="136" cy="56"/>
                  </a:xfrm>
                  <a:custGeom>
                    <a:avLst/>
                    <a:gdLst/>
                    <a:ahLst/>
                    <a:cxnLst>
                      <a:cxn ang="0">
                        <a:pos x="0" y="8"/>
                      </a:cxn>
                      <a:cxn ang="0">
                        <a:pos x="8" y="0"/>
                      </a:cxn>
                      <a:cxn ang="0">
                        <a:pos x="32" y="0"/>
                      </a:cxn>
                      <a:cxn ang="0">
                        <a:pos x="56" y="0"/>
                      </a:cxn>
                      <a:cxn ang="0">
                        <a:pos x="80" y="8"/>
                      </a:cxn>
                      <a:cxn ang="0">
                        <a:pos x="80" y="8"/>
                      </a:cxn>
                      <a:cxn ang="0">
                        <a:pos x="104" y="16"/>
                      </a:cxn>
                      <a:cxn ang="0">
                        <a:pos x="128" y="32"/>
                      </a:cxn>
                      <a:cxn ang="0">
                        <a:pos x="136" y="40"/>
                      </a:cxn>
                      <a:cxn ang="0">
                        <a:pos x="136" y="48"/>
                      </a:cxn>
                      <a:cxn ang="0">
                        <a:pos x="136" y="48"/>
                      </a:cxn>
                      <a:cxn ang="0">
                        <a:pos x="128" y="56"/>
                      </a:cxn>
                      <a:cxn ang="0">
                        <a:pos x="112" y="56"/>
                      </a:cxn>
                      <a:cxn ang="0">
                        <a:pos x="88" y="56"/>
                      </a:cxn>
                      <a:cxn ang="0">
                        <a:pos x="64" y="48"/>
                      </a:cxn>
                      <a:cxn ang="0">
                        <a:pos x="64" y="48"/>
                      </a:cxn>
                      <a:cxn ang="0">
                        <a:pos x="32" y="40"/>
                      </a:cxn>
                      <a:cxn ang="0">
                        <a:pos x="16" y="24"/>
                      </a:cxn>
                      <a:cxn ang="0">
                        <a:pos x="0" y="16"/>
                      </a:cxn>
                      <a:cxn ang="0">
                        <a:pos x="0" y="8"/>
                      </a:cxn>
                    </a:cxnLst>
                    <a:rect l="0" t="0" r="r" b="b"/>
                    <a:pathLst>
                      <a:path w="136" h="56">
                        <a:moveTo>
                          <a:pt x="0" y="8"/>
                        </a:moveTo>
                        <a:lnTo>
                          <a:pt x="8" y="0"/>
                        </a:lnTo>
                        <a:lnTo>
                          <a:pt x="32" y="0"/>
                        </a:lnTo>
                        <a:lnTo>
                          <a:pt x="56" y="0"/>
                        </a:lnTo>
                        <a:lnTo>
                          <a:pt x="80" y="8"/>
                        </a:lnTo>
                        <a:lnTo>
                          <a:pt x="80" y="8"/>
                        </a:lnTo>
                        <a:lnTo>
                          <a:pt x="104" y="16"/>
                        </a:lnTo>
                        <a:lnTo>
                          <a:pt x="128" y="32"/>
                        </a:lnTo>
                        <a:lnTo>
                          <a:pt x="136" y="40"/>
                        </a:lnTo>
                        <a:lnTo>
                          <a:pt x="136" y="48"/>
                        </a:lnTo>
                        <a:lnTo>
                          <a:pt x="136" y="48"/>
                        </a:lnTo>
                        <a:lnTo>
                          <a:pt x="128" y="56"/>
                        </a:lnTo>
                        <a:lnTo>
                          <a:pt x="112" y="56"/>
                        </a:lnTo>
                        <a:lnTo>
                          <a:pt x="88" y="56"/>
                        </a:lnTo>
                        <a:lnTo>
                          <a:pt x="64" y="48"/>
                        </a:lnTo>
                        <a:lnTo>
                          <a:pt x="64" y="48"/>
                        </a:lnTo>
                        <a:lnTo>
                          <a:pt x="32" y="40"/>
                        </a:lnTo>
                        <a:lnTo>
                          <a:pt x="16"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46" name="Freeform 1042"/>
                  <p:cNvSpPr>
                    <a:spLocks/>
                  </p:cNvSpPr>
                  <p:nvPr/>
                </p:nvSpPr>
                <p:spPr bwMode="invGray">
                  <a:xfrm>
                    <a:off x="564" y="2360"/>
                    <a:ext cx="136" cy="56"/>
                  </a:xfrm>
                  <a:custGeom>
                    <a:avLst/>
                    <a:gdLst/>
                    <a:ahLst/>
                    <a:cxnLst>
                      <a:cxn ang="0">
                        <a:pos x="0" y="8"/>
                      </a:cxn>
                      <a:cxn ang="0">
                        <a:pos x="8" y="0"/>
                      </a:cxn>
                      <a:cxn ang="0">
                        <a:pos x="24" y="0"/>
                      </a:cxn>
                      <a:cxn ang="0">
                        <a:pos x="48" y="0"/>
                      </a:cxn>
                      <a:cxn ang="0">
                        <a:pos x="80" y="8"/>
                      </a:cxn>
                      <a:cxn ang="0">
                        <a:pos x="80" y="8"/>
                      </a:cxn>
                      <a:cxn ang="0">
                        <a:pos x="104" y="16"/>
                      </a:cxn>
                      <a:cxn ang="0">
                        <a:pos x="120" y="24"/>
                      </a:cxn>
                      <a:cxn ang="0">
                        <a:pos x="136" y="40"/>
                      </a:cxn>
                      <a:cxn ang="0">
                        <a:pos x="136" y="48"/>
                      </a:cxn>
                      <a:cxn ang="0">
                        <a:pos x="136" y="48"/>
                      </a:cxn>
                      <a:cxn ang="0">
                        <a:pos x="128" y="48"/>
                      </a:cxn>
                      <a:cxn ang="0">
                        <a:pos x="112" y="56"/>
                      </a:cxn>
                      <a:cxn ang="0">
                        <a:pos x="88" y="48"/>
                      </a:cxn>
                      <a:cxn ang="0">
                        <a:pos x="56" y="40"/>
                      </a:cxn>
                      <a:cxn ang="0">
                        <a:pos x="56" y="40"/>
                      </a:cxn>
                      <a:cxn ang="0">
                        <a:pos x="32" y="32"/>
                      </a:cxn>
                      <a:cxn ang="0">
                        <a:pos x="8" y="24"/>
                      </a:cxn>
                      <a:cxn ang="0">
                        <a:pos x="0" y="16"/>
                      </a:cxn>
                      <a:cxn ang="0">
                        <a:pos x="0" y="8"/>
                      </a:cxn>
                    </a:cxnLst>
                    <a:rect l="0" t="0" r="r" b="b"/>
                    <a:pathLst>
                      <a:path w="136" h="56">
                        <a:moveTo>
                          <a:pt x="0" y="8"/>
                        </a:moveTo>
                        <a:lnTo>
                          <a:pt x="8" y="0"/>
                        </a:lnTo>
                        <a:lnTo>
                          <a:pt x="24" y="0"/>
                        </a:lnTo>
                        <a:lnTo>
                          <a:pt x="48" y="0"/>
                        </a:lnTo>
                        <a:lnTo>
                          <a:pt x="80" y="8"/>
                        </a:lnTo>
                        <a:lnTo>
                          <a:pt x="80" y="8"/>
                        </a:lnTo>
                        <a:lnTo>
                          <a:pt x="104" y="16"/>
                        </a:lnTo>
                        <a:lnTo>
                          <a:pt x="120" y="24"/>
                        </a:lnTo>
                        <a:lnTo>
                          <a:pt x="136" y="40"/>
                        </a:lnTo>
                        <a:lnTo>
                          <a:pt x="136" y="48"/>
                        </a:lnTo>
                        <a:lnTo>
                          <a:pt x="136" y="48"/>
                        </a:lnTo>
                        <a:lnTo>
                          <a:pt x="128" y="48"/>
                        </a:lnTo>
                        <a:lnTo>
                          <a:pt x="112" y="56"/>
                        </a:lnTo>
                        <a:lnTo>
                          <a:pt x="88" y="48"/>
                        </a:lnTo>
                        <a:lnTo>
                          <a:pt x="56" y="40"/>
                        </a:lnTo>
                        <a:lnTo>
                          <a:pt x="56" y="40"/>
                        </a:lnTo>
                        <a:lnTo>
                          <a:pt x="32" y="32"/>
                        </a:lnTo>
                        <a:lnTo>
                          <a:pt x="8"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47" name="Freeform 1043"/>
                  <p:cNvSpPr>
                    <a:spLocks/>
                  </p:cNvSpPr>
                  <p:nvPr/>
                </p:nvSpPr>
                <p:spPr bwMode="invGray">
                  <a:xfrm>
                    <a:off x="692" y="2256"/>
                    <a:ext cx="72" cy="104"/>
                  </a:xfrm>
                  <a:custGeom>
                    <a:avLst/>
                    <a:gdLst/>
                    <a:ahLst/>
                    <a:cxnLst>
                      <a:cxn ang="0">
                        <a:pos x="8" y="0"/>
                      </a:cxn>
                      <a:cxn ang="0">
                        <a:pos x="32" y="8"/>
                      </a:cxn>
                      <a:cxn ang="0">
                        <a:pos x="64" y="48"/>
                      </a:cxn>
                      <a:cxn ang="0">
                        <a:pos x="64" y="48"/>
                      </a:cxn>
                      <a:cxn ang="0">
                        <a:pos x="72" y="80"/>
                      </a:cxn>
                      <a:cxn ang="0">
                        <a:pos x="64" y="104"/>
                      </a:cxn>
                      <a:cxn ang="0">
                        <a:pos x="64" y="104"/>
                      </a:cxn>
                      <a:cxn ang="0">
                        <a:pos x="40" y="96"/>
                      </a:cxn>
                      <a:cxn ang="0">
                        <a:pos x="16" y="56"/>
                      </a:cxn>
                      <a:cxn ang="0">
                        <a:pos x="16" y="56"/>
                      </a:cxn>
                      <a:cxn ang="0">
                        <a:pos x="0" y="24"/>
                      </a:cxn>
                      <a:cxn ang="0">
                        <a:pos x="8" y="0"/>
                      </a:cxn>
                    </a:cxnLst>
                    <a:rect l="0" t="0" r="r" b="b"/>
                    <a:pathLst>
                      <a:path w="72" h="104">
                        <a:moveTo>
                          <a:pt x="8" y="0"/>
                        </a:moveTo>
                        <a:lnTo>
                          <a:pt x="32" y="8"/>
                        </a:lnTo>
                        <a:lnTo>
                          <a:pt x="64" y="48"/>
                        </a:lnTo>
                        <a:lnTo>
                          <a:pt x="64" y="48"/>
                        </a:lnTo>
                        <a:lnTo>
                          <a:pt x="72" y="80"/>
                        </a:lnTo>
                        <a:lnTo>
                          <a:pt x="64" y="104"/>
                        </a:lnTo>
                        <a:lnTo>
                          <a:pt x="64" y="104"/>
                        </a:lnTo>
                        <a:lnTo>
                          <a:pt x="40" y="96"/>
                        </a:lnTo>
                        <a:lnTo>
                          <a:pt x="16" y="56"/>
                        </a:lnTo>
                        <a:lnTo>
                          <a:pt x="16" y="56"/>
                        </a:lnTo>
                        <a:lnTo>
                          <a:pt x="0" y="24"/>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48" name="Freeform 1044"/>
                  <p:cNvSpPr>
                    <a:spLocks/>
                  </p:cNvSpPr>
                  <p:nvPr/>
                </p:nvSpPr>
                <p:spPr bwMode="invGray">
                  <a:xfrm>
                    <a:off x="852" y="2520"/>
                    <a:ext cx="72" cy="96"/>
                  </a:xfrm>
                  <a:custGeom>
                    <a:avLst/>
                    <a:gdLst/>
                    <a:ahLst/>
                    <a:cxnLst>
                      <a:cxn ang="0">
                        <a:pos x="8" y="0"/>
                      </a:cxn>
                      <a:cxn ang="0">
                        <a:pos x="32" y="8"/>
                      </a:cxn>
                      <a:cxn ang="0">
                        <a:pos x="56" y="40"/>
                      </a:cxn>
                      <a:cxn ang="0">
                        <a:pos x="56" y="40"/>
                      </a:cxn>
                      <a:cxn ang="0">
                        <a:pos x="72" y="80"/>
                      </a:cxn>
                      <a:cxn ang="0">
                        <a:pos x="64" y="96"/>
                      </a:cxn>
                      <a:cxn ang="0">
                        <a:pos x="64" y="96"/>
                      </a:cxn>
                      <a:cxn ang="0">
                        <a:pos x="40" y="88"/>
                      </a:cxn>
                      <a:cxn ang="0">
                        <a:pos x="8" y="56"/>
                      </a:cxn>
                      <a:cxn ang="0">
                        <a:pos x="8" y="56"/>
                      </a:cxn>
                      <a:cxn ang="0">
                        <a:pos x="0" y="16"/>
                      </a:cxn>
                      <a:cxn ang="0">
                        <a:pos x="8" y="0"/>
                      </a:cxn>
                    </a:cxnLst>
                    <a:rect l="0" t="0" r="r" b="b"/>
                    <a:pathLst>
                      <a:path w="72" h="96">
                        <a:moveTo>
                          <a:pt x="8" y="0"/>
                        </a:moveTo>
                        <a:lnTo>
                          <a:pt x="32" y="8"/>
                        </a:lnTo>
                        <a:lnTo>
                          <a:pt x="56" y="40"/>
                        </a:lnTo>
                        <a:lnTo>
                          <a:pt x="56" y="40"/>
                        </a:lnTo>
                        <a:lnTo>
                          <a:pt x="72" y="80"/>
                        </a:lnTo>
                        <a:lnTo>
                          <a:pt x="64" y="96"/>
                        </a:lnTo>
                        <a:lnTo>
                          <a:pt x="64" y="96"/>
                        </a:lnTo>
                        <a:lnTo>
                          <a:pt x="40" y="88"/>
                        </a:lnTo>
                        <a:lnTo>
                          <a:pt x="8" y="56"/>
                        </a:lnTo>
                        <a:lnTo>
                          <a:pt x="8" y="56"/>
                        </a:lnTo>
                        <a:lnTo>
                          <a:pt x="0" y="16"/>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49" name="Freeform 1045"/>
                  <p:cNvSpPr>
                    <a:spLocks/>
                  </p:cNvSpPr>
                  <p:nvPr/>
                </p:nvSpPr>
                <p:spPr bwMode="invGray">
                  <a:xfrm>
                    <a:off x="844" y="2256"/>
                    <a:ext cx="72" cy="104"/>
                  </a:xfrm>
                  <a:custGeom>
                    <a:avLst/>
                    <a:gdLst/>
                    <a:ahLst/>
                    <a:cxnLst>
                      <a:cxn ang="0">
                        <a:pos x="64" y="0"/>
                      </a:cxn>
                      <a:cxn ang="0">
                        <a:pos x="72" y="24"/>
                      </a:cxn>
                      <a:cxn ang="0">
                        <a:pos x="56" y="56"/>
                      </a:cxn>
                      <a:cxn ang="0">
                        <a:pos x="56" y="56"/>
                      </a:cxn>
                      <a:cxn ang="0">
                        <a:pos x="32" y="88"/>
                      </a:cxn>
                      <a:cxn ang="0">
                        <a:pos x="8" y="104"/>
                      </a:cxn>
                      <a:cxn ang="0">
                        <a:pos x="8" y="104"/>
                      </a:cxn>
                      <a:cxn ang="0">
                        <a:pos x="0" y="80"/>
                      </a:cxn>
                      <a:cxn ang="0">
                        <a:pos x="8" y="40"/>
                      </a:cxn>
                      <a:cxn ang="0">
                        <a:pos x="8" y="40"/>
                      </a:cxn>
                      <a:cxn ang="0">
                        <a:pos x="40" y="8"/>
                      </a:cxn>
                      <a:cxn ang="0">
                        <a:pos x="64" y="0"/>
                      </a:cxn>
                    </a:cxnLst>
                    <a:rect l="0" t="0" r="r" b="b"/>
                    <a:pathLst>
                      <a:path w="72" h="104">
                        <a:moveTo>
                          <a:pt x="64" y="0"/>
                        </a:moveTo>
                        <a:lnTo>
                          <a:pt x="72" y="24"/>
                        </a:lnTo>
                        <a:lnTo>
                          <a:pt x="56" y="56"/>
                        </a:lnTo>
                        <a:lnTo>
                          <a:pt x="56" y="56"/>
                        </a:lnTo>
                        <a:lnTo>
                          <a:pt x="32" y="88"/>
                        </a:lnTo>
                        <a:lnTo>
                          <a:pt x="8" y="104"/>
                        </a:lnTo>
                        <a:lnTo>
                          <a:pt x="8" y="104"/>
                        </a:lnTo>
                        <a:lnTo>
                          <a:pt x="0" y="80"/>
                        </a:lnTo>
                        <a:lnTo>
                          <a:pt x="8" y="40"/>
                        </a:lnTo>
                        <a:lnTo>
                          <a:pt x="8"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50" name="Freeform 1046"/>
                  <p:cNvSpPr>
                    <a:spLocks/>
                  </p:cNvSpPr>
                  <p:nvPr/>
                </p:nvSpPr>
                <p:spPr bwMode="invGray">
                  <a:xfrm>
                    <a:off x="700" y="2520"/>
                    <a:ext cx="80" cy="96"/>
                  </a:xfrm>
                  <a:custGeom>
                    <a:avLst/>
                    <a:gdLst/>
                    <a:ahLst/>
                    <a:cxnLst>
                      <a:cxn ang="0">
                        <a:pos x="64" y="0"/>
                      </a:cxn>
                      <a:cxn ang="0">
                        <a:pos x="80" y="16"/>
                      </a:cxn>
                      <a:cxn ang="0">
                        <a:pos x="64" y="56"/>
                      </a:cxn>
                      <a:cxn ang="0">
                        <a:pos x="64" y="56"/>
                      </a:cxn>
                      <a:cxn ang="0">
                        <a:pos x="40" y="88"/>
                      </a:cxn>
                      <a:cxn ang="0">
                        <a:pos x="8" y="96"/>
                      </a:cxn>
                      <a:cxn ang="0">
                        <a:pos x="8" y="96"/>
                      </a:cxn>
                      <a:cxn ang="0">
                        <a:pos x="0" y="80"/>
                      </a:cxn>
                      <a:cxn ang="0">
                        <a:pos x="16" y="40"/>
                      </a:cxn>
                      <a:cxn ang="0">
                        <a:pos x="16" y="40"/>
                      </a:cxn>
                      <a:cxn ang="0">
                        <a:pos x="40" y="8"/>
                      </a:cxn>
                      <a:cxn ang="0">
                        <a:pos x="64" y="0"/>
                      </a:cxn>
                    </a:cxnLst>
                    <a:rect l="0" t="0" r="r" b="b"/>
                    <a:pathLst>
                      <a:path w="80" h="96">
                        <a:moveTo>
                          <a:pt x="64" y="0"/>
                        </a:moveTo>
                        <a:lnTo>
                          <a:pt x="80" y="16"/>
                        </a:lnTo>
                        <a:lnTo>
                          <a:pt x="64" y="56"/>
                        </a:lnTo>
                        <a:lnTo>
                          <a:pt x="64" y="56"/>
                        </a:lnTo>
                        <a:lnTo>
                          <a:pt x="40" y="88"/>
                        </a:lnTo>
                        <a:lnTo>
                          <a:pt x="8" y="96"/>
                        </a:lnTo>
                        <a:lnTo>
                          <a:pt x="8" y="96"/>
                        </a:lnTo>
                        <a:lnTo>
                          <a:pt x="0" y="80"/>
                        </a:lnTo>
                        <a:lnTo>
                          <a:pt x="16" y="40"/>
                        </a:lnTo>
                        <a:lnTo>
                          <a:pt x="16"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0951" name="Freeform 1047"/>
                <p:cNvSpPr>
                  <a:spLocks/>
                </p:cNvSpPr>
                <p:nvPr/>
              </p:nvSpPr>
              <p:spPr bwMode="invGray">
                <a:xfrm>
                  <a:off x="572" y="1295"/>
                  <a:ext cx="472" cy="334"/>
                </a:xfrm>
                <a:custGeom>
                  <a:avLst/>
                  <a:gdLst/>
                  <a:ahLst/>
                  <a:cxnLst>
                    <a:cxn ang="0">
                      <a:pos x="672" y="216"/>
                    </a:cxn>
                    <a:cxn ang="0">
                      <a:pos x="664" y="256"/>
                    </a:cxn>
                    <a:cxn ang="0">
                      <a:pos x="648" y="296"/>
                    </a:cxn>
                    <a:cxn ang="0">
                      <a:pos x="616" y="328"/>
                    </a:cxn>
                    <a:cxn ang="0">
                      <a:pos x="576" y="360"/>
                    </a:cxn>
                    <a:cxn ang="0">
                      <a:pos x="464" y="408"/>
                    </a:cxn>
                    <a:cxn ang="0">
                      <a:pos x="336" y="424"/>
                    </a:cxn>
                    <a:cxn ang="0">
                      <a:pos x="336" y="424"/>
                    </a:cxn>
                    <a:cxn ang="0">
                      <a:pos x="208" y="408"/>
                    </a:cxn>
                    <a:cxn ang="0">
                      <a:pos x="96" y="360"/>
                    </a:cxn>
                    <a:cxn ang="0">
                      <a:pos x="56" y="328"/>
                    </a:cxn>
                    <a:cxn ang="0">
                      <a:pos x="24" y="296"/>
                    </a:cxn>
                    <a:cxn ang="0">
                      <a:pos x="8" y="256"/>
                    </a:cxn>
                    <a:cxn ang="0">
                      <a:pos x="0" y="216"/>
                    </a:cxn>
                    <a:cxn ang="0">
                      <a:pos x="0" y="216"/>
                    </a:cxn>
                    <a:cxn ang="0">
                      <a:pos x="8" y="168"/>
                    </a:cxn>
                    <a:cxn ang="0">
                      <a:pos x="24" y="128"/>
                    </a:cxn>
                    <a:cxn ang="0">
                      <a:pos x="56" y="96"/>
                    </a:cxn>
                    <a:cxn ang="0">
                      <a:pos x="96" y="64"/>
                    </a:cxn>
                    <a:cxn ang="0">
                      <a:pos x="208" y="16"/>
                    </a:cxn>
                    <a:cxn ang="0">
                      <a:pos x="336" y="0"/>
                    </a:cxn>
                    <a:cxn ang="0">
                      <a:pos x="336" y="0"/>
                    </a:cxn>
                    <a:cxn ang="0">
                      <a:pos x="464" y="16"/>
                    </a:cxn>
                    <a:cxn ang="0">
                      <a:pos x="576" y="64"/>
                    </a:cxn>
                    <a:cxn ang="0">
                      <a:pos x="616" y="96"/>
                    </a:cxn>
                    <a:cxn ang="0">
                      <a:pos x="648" y="128"/>
                    </a:cxn>
                    <a:cxn ang="0">
                      <a:pos x="664" y="168"/>
                    </a:cxn>
                    <a:cxn ang="0">
                      <a:pos x="672" y="216"/>
                    </a:cxn>
                  </a:cxnLst>
                  <a:rect l="0" t="0" r="r" b="b"/>
                  <a:pathLst>
                    <a:path w="672" h="424">
                      <a:moveTo>
                        <a:pt x="672" y="216"/>
                      </a:moveTo>
                      <a:lnTo>
                        <a:pt x="664" y="256"/>
                      </a:lnTo>
                      <a:lnTo>
                        <a:pt x="648" y="296"/>
                      </a:lnTo>
                      <a:lnTo>
                        <a:pt x="616" y="328"/>
                      </a:lnTo>
                      <a:lnTo>
                        <a:pt x="576" y="360"/>
                      </a:lnTo>
                      <a:lnTo>
                        <a:pt x="464" y="408"/>
                      </a:lnTo>
                      <a:lnTo>
                        <a:pt x="336" y="424"/>
                      </a:lnTo>
                      <a:lnTo>
                        <a:pt x="336" y="424"/>
                      </a:lnTo>
                      <a:lnTo>
                        <a:pt x="208" y="408"/>
                      </a:lnTo>
                      <a:lnTo>
                        <a:pt x="96" y="360"/>
                      </a:lnTo>
                      <a:lnTo>
                        <a:pt x="56" y="328"/>
                      </a:lnTo>
                      <a:lnTo>
                        <a:pt x="24" y="296"/>
                      </a:lnTo>
                      <a:lnTo>
                        <a:pt x="8" y="256"/>
                      </a:lnTo>
                      <a:lnTo>
                        <a:pt x="0" y="216"/>
                      </a:lnTo>
                      <a:lnTo>
                        <a:pt x="0" y="216"/>
                      </a:lnTo>
                      <a:lnTo>
                        <a:pt x="8" y="168"/>
                      </a:lnTo>
                      <a:lnTo>
                        <a:pt x="24" y="128"/>
                      </a:lnTo>
                      <a:lnTo>
                        <a:pt x="56" y="96"/>
                      </a:lnTo>
                      <a:lnTo>
                        <a:pt x="96" y="64"/>
                      </a:lnTo>
                      <a:lnTo>
                        <a:pt x="208" y="16"/>
                      </a:lnTo>
                      <a:lnTo>
                        <a:pt x="336" y="0"/>
                      </a:lnTo>
                      <a:lnTo>
                        <a:pt x="336" y="0"/>
                      </a:lnTo>
                      <a:lnTo>
                        <a:pt x="464" y="16"/>
                      </a:lnTo>
                      <a:lnTo>
                        <a:pt x="576" y="64"/>
                      </a:lnTo>
                      <a:lnTo>
                        <a:pt x="616" y="96"/>
                      </a:lnTo>
                      <a:lnTo>
                        <a:pt x="648" y="128"/>
                      </a:lnTo>
                      <a:lnTo>
                        <a:pt x="664" y="168"/>
                      </a:lnTo>
                      <a:lnTo>
                        <a:pt x="672" y="216"/>
                      </a:lnTo>
                      <a:close/>
                    </a:path>
                  </a:pathLst>
                </a:custGeom>
                <a:gradFill rotWithShape="0">
                  <a:gsLst>
                    <a:gs pos="0">
                      <a:srgbClr val="808080">
                        <a:gamma/>
                        <a:tint val="59608"/>
                        <a:invGamma/>
                      </a:srgbClr>
                    </a:gs>
                    <a:gs pos="100000">
                      <a:srgbClr val="808080"/>
                    </a:gs>
                  </a:gsLst>
                  <a:path path="rect">
                    <a:fillToRect l="50000" t="50000" r="50000" b="50000"/>
                  </a:path>
                </a:gradFill>
                <a:ln w="3175" cmpd="sng">
                  <a:solidFill>
                    <a:srgbClr val="808080"/>
                  </a:solidFill>
                  <a:round/>
                  <a:headEnd/>
                  <a:tailEnd/>
                </a:ln>
              </p:spPr>
              <p:txBody>
                <a:bodyPr>
                  <a:prstTxWarp prst="textNoShape">
                    <a:avLst/>
                  </a:prstTxWarp>
                </a:bodyPr>
                <a:lstStyle/>
                <a:p>
                  <a:endParaRPr lang="en-US">
                    <a:latin typeface="Arial"/>
                    <a:cs typeface="Arial"/>
                  </a:endParaRPr>
                </a:p>
              </p:txBody>
            </p:sp>
            <p:grpSp>
              <p:nvGrpSpPr>
                <p:cNvPr id="6" name="Group 1048"/>
                <p:cNvGrpSpPr>
                  <a:grpSpLocks/>
                </p:cNvGrpSpPr>
                <p:nvPr/>
              </p:nvGrpSpPr>
              <p:grpSpPr bwMode="auto">
                <a:xfrm>
                  <a:off x="632" y="1338"/>
                  <a:ext cx="352" cy="248"/>
                  <a:chOff x="636" y="2320"/>
                  <a:chExt cx="352" cy="248"/>
                </a:xfrm>
              </p:grpSpPr>
              <p:sp>
                <p:nvSpPr>
                  <p:cNvPr id="1660953" name="Freeform 1049"/>
                  <p:cNvSpPr>
                    <a:spLocks/>
                  </p:cNvSpPr>
                  <p:nvPr/>
                </p:nvSpPr>
                <p:spPr bwMode="invGray">
                  <a:xfrm>
                    <a:off x="788" y="2424"/>
                    <a:ext cx="32" cy="16"/>
                  </a:xfrm>
                  <a:custGeom>
                    <a:avLst/>
                    <a:gdLst/>
                    <a:ahLst/>
                    <a:cxnLst>
                      <a:cxn ang="0">
                        <a:pos x="32" y="8"/>
                      </a:cxn>
                      <a:cxn ang="0">
                        <a:pos x="32" y="16"/>
                      </a:cxn>
                      <a:cxn ang="0">
                        <a:pos x="16" y="16"/>
                      </a:cxn>
                      <a:cxn ang="0">
                        <a:pos x="16" y="16"/>
                      </a:cxn>
                      <a:cxn ang="0">
                        <a:pos x="8" y="16"/>
                      </a:cxn>
                      <a:cxn ang="0">
                        <a:pos x="0" y="8"/>
                      </a:cxn>
                      <a:cxn ang="0">
                        <a:pos x="0" y="8"/>
                      </a:cxn>
                      <a:cxn ang="0">
                        <a:pos x="8" y="0"/>
                      </a:cxn>
                      <a:cxn ang="0">
                        <a:pos x="16" y="0"/>
                      </a:cxn>
                      <a:cxn ang="0">
                        <a:pos x="16" y="0"/>
                      </a:cxn>
                      <a:cxn ang="0">
                        <a:pos x="32" y="0"/>
                      </a:cxn>
                      <a:cxn ang="0">
                        <a:pos x="32" y="8"/>
                      </a:cxn>
                    </a:cxnLst>
                    <a:rect l="0" t="0" r="r" b="b"/>
                    <a:pathLst>
                      <a:path w="32" h="16">
                        <a:moveTo>
                          <a:pt x="32" y="8"/>
                        </a:moveTo>
                        <a:lnTo>
                          <a:pt x="32" y="16"/>
                        </a:lnTo>
                        <a:lnTo>
                          <a:pt x="16" y="16"/>
                        </a:lnTo>
                        <a:lnTo>
                          <a:pt x="16" y="16"/>
                        </a:lnTo>
                        <a:lnTo>
                          <a:pt x="8" y="16"/>
                        </a:lnTo>
                        <a:lnTo>
                          <a:pt x="0" y="8"/>
                        </a:lnTo>
                        <a:lnTo>
                          <a:pt x="0" y="8"/>
                        </a:lnTo>
                        <a:lnTo>
                          <a:pt x="8" y="0"/>
                        </a:lnTo>
                        <a:lnTo>
                          <a:pt x="16" y="0"/>
                        </a:lnTo>
                        <a:lnTo>
                          <a:pt x="16" y="0"/>
                        </a:lnTo>
                        <a:lnTo>
                          <a:pt x="32" y="0"/>
                        </a:lnTo>
                        <a:lnTo>
                          <a:pt x="32"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54" name="Freeform 1050"/>
                  <p:cNvSpPr>
                    <a:spLocks/>
                  </p:cNvSpPr>
                  <p:nvPr/>
                </p:nvSpPr>
                <p:spPr bwMode="invGray">
                  <a:xfrm>
                    <a:off x="924" y="2416"/>
                    <a:ext cx="64" cy="24"/>
                  </a:xfrm>
                  <a:custGeom>
                    <a:avLst/>
                    <a:gdLst/>
                    <a:ahLst/>
                    <a:cxnLst>
                      <a:cxn ang="0">
                        <a:pos x="64" y="16"/>
                      </a:cxn>
                      <a:cxn ang="0">
                        <a:pos x="56" y="24"/>
                      </a:cxn>
                      <a:cxn ang="0">
                        <a:pos x="32" y="24"/>
                      </a:cxn>
                      <a:cxn ang="0">
                        <a:pos x="32" y="24"/>
                      </a:cxn>
                      <a:cxn ang="0">
                        <a:pos x="16" y="24"/>
                      </a:cxn>
                      <a:cxn ang="0">
                        <a:pos x="0" y="16"/>
                      </a:cxn>
                      <a:cxn ang="0">
                        <a:pos x="0" y="16"/>
                      </a:cxn>
                      <a:cxn ang="0">
                        <a:pos x="16" y="8"/>
                      </a:cxn>
                      <a:cxn ang="0">
                        <a:pos x="32" y="0"/>
                      </a:cxn>
                      <a:cxn ang="0">
                        <a:pos x="32" y="0"/>
                      </a:cxn>
                      <a:cxn ang="0">
                        <a:pos x="56" y="8"/>
                      </a:cxn>
                      <a:cxn ang="0">
                        <a:pos x="64" y="16"/>
                      </a:cxn>
                    </a:cxnLst>
                    <a:rect l="0" t="0" r="r" b="b"/>
                    <a:pathLst>
                      <a:path w="64" h="24">
                        <a:moveTo>
                          <a:pt x="64" y="16"/>
                        </a:moveTo>
                        <a:lnTo>
                          <a:pt x="56" y="24"/>
                        </a:lnTo>
                        <a:lnTo>
                          <a:pt x="32" y="24"/>
                        </a:lnTo>
                        <a:lnTo>
                          <a:pt x="32" y="24"/>
                        </a:lnTo>
                        <a:lnTo>
                          <a:pt x="16" y="24"/>
                        </a:lnTo>
                        <a:lnTo>
                          <a:pt x="0" y="16"/>
                        </a:lnTo>
                        <a:lnTo>
                          <a:pt x="0" y="16"/>
                        </a:lnTo>
                        <a:lnTo>
                          <a:pt x="16"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55" name="Freeform 1051"/>
                  <p:cNvSpPr>
                    <a:spLocks/>
                  </p:cNvSpPr>
                  <p:nvPr/>
                </p:nvSpPr>
                <p:spPr bwMode="invGray">
                  <a:xfrm>
                    <a:off x="908" y="2512"/>
                    <a:ext cx="40" cy="32"/>
                  </a:xfrm>
                  <a:custGeom>
                    <a:avLst/>
                    <a:gdLst/>
                    <a:ahLst/>
                    <a:cxnLst>
                      <a:cxn ang="0">
                        <a:pos x="40" y="32"/>
                      </a:cxn>
                      <a:cxn ang="0">
                        <a:pos x="24" y="32"/>
                      </a:cxn>
                      <a:cxn ang="0">
                        <a:pos x="8" y="24"/>
                      </a:cxn>
                      <a:cxn ang="0">
                        <a:pos x="8" y="24"/>
                      </a:cxn>
                      <a:cxn ang="0">
                        <a:pos x="0" y="8"/>
                      </a:cxn>
                      <a:cxn ang="0">
                        <a:pos x="0" y="0"/>
                      </a:cxn>
                      <a:cxn ang="0">
                        <a:pos x="0" y="0"/>
                      </a:cxn>
                      <a:cxn ang="0">
                        <a:pos x="16" y="0"/>
                      </a:cxn>
                      <a:cxn ang="0">
                        <a:pos x="32" y="8"/>
                      </a:cxn>
                      <a:cxn ang="0">
                        <a:pos x="32" y="8"/>
                      </a:cxn>
                      <a:cxn ang="0">
                        <a:pos x="40" y="24"/>
                      </a:cxn>
                      <a:cxn ang="0">
                        <a:pos x="40" y="32"/>
                      </a:cxn>
                    </a:cxnLst>
                    <a:rect l="0" t="0" r="r" b="b"/>
                    <a:pathLst>
                      <a:path w="40" h="32">
                        <a:moveTo>
                          <a:pt x="40" y="32"/>
                        </a:moveTo>
                        <a:lnTo>
                          <a:pt x="24" y="32"/>
                        </a:lnTo>
                        <a:lnTo>
                          <a:pt x="8" y="24"/>
                        </a:lnTo>
                        <a:lnTo>
                          <a:pt x="8" y="24"/>
                        </a:lnTo>
                        <a:lnTo>
                          <a:pt x="0" y="8"/>
                        </a:lnTo>
                        <a:lnTo>
                          <a:pt x="0" y="0"/>
                        </a:lnTo>
                        <a:lnTo>
                          <a:pt x="0" y="0"/>
                        </a:lnTo>
                        <a:lnTo>
                          <a:pt x="16" y="0"/>
                        </a:lnTo>
                        <a:lnTo>
                          <a:pt x="32" y="8"/>
                        </a:lnTo>
                        <a:lnTo>
                          <a:pt x="32" y="8"/>
                        </a:lnTo>
                        <a:lnTo>
                          <a:pt x="40" y="24"/>
                        </a:lnTo>
                        <a:lnTo>
                          <a:pt x="4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56" name="Freeform 1052"/>
                  <p:cNvSpPr>
                    <a:spLocks/>
                  </p:cNvSpPr>
                  <p:nvPr/>
                </p:nvSpPr>
                <p:spPr bwMode="invGray">
                  <a:xfrm>
                    <a:off x="780" y="2328"/>
                    <a:ext cx="32" cy="48"/>
                  </a:xfrm>
                  <a:custGeom>
                    <a:avLst/>
                    <a:gdLst/>
                    <a:ahLst/>
                    <a:cxnLst>
                      <a:cxn ang="0">
                        <a:pos x="16" y="48"/>
                      </a:cxn>
                      <a:cxn ang="0">
                        <a:pos x="8" y="48"/>
                      </a:cxn>
                      <a:cxn ang="0">
                        <a:pos x="0" y="24"/>
                      </a:cxn>
                      <a:cxn ang="0">
                        <a:pos x="0" y="24"/>
                      </a:cxn>
                      <a:cxn ang="0">
                        <a:pos x="8" y="8"/>
                      </a:cxn>
                      <a:cxn ang="0">
                        <a:pos x="16" y="0"/>
                      </a:cxn>
                      <a:cxn ang="0">
                        <a:pos x="16" y="0"/>
                      </a:cxn>
                      <a:cxn ang="0">
                        <a:pos x="24" y="8"/>
                      </a:cxn>
                      <a:cxn ang="0">
                        <a:pos x="32" y="24"/>
                      </a:cxn>
                      <a:cxn ang="0">
                        <a:pos x="32" y="24"/>
                      </a:cxn>
                      <a:cxn ang="0">
                        <a:pos x="24" y="48"/>
                      </a:cxn>
                      <a:cxn ang="0">
                        <a:pos x="16" y="48"/>
                      </a:cxn>
                    </a:cxnLst>
                    <a:rect l="0" t="0" r="r" b="b"/>
                    <a:pathLst>
                      <a:path w="32" h="48">
                        <a:moveTo>
                          <a:pt x="16" y="48"/>
                        </a:moveTo>
                        <a:lnTo>
                          <a:pt x="8" y="48"/>
                        </a:lnTo>
                        <a:lnTo>
                          <a:pt x="0" y="24"/>
                        </a:lnTo>
                        <a:lnTo>
                          <a:pt x="0" y="24"/>
                        </a:lnTo>
                        <a:lnTo>
                          <a:pt x="8" y="8"/>
                        </a:lnTo>
                        <a:lnTo>
                          <a:pt x="16" y="0"/>
                        </a:lnTo>
                        <a:lnTo>
                          <a:pt x="16" y="0"/>
                        </a:lnTo>
                        <a:lnTo>
                          <a:pt x="24" y="8"/>
                        </a:lnTo>
                        <a:lnTo>
                          <a:pt x="32" y="24"/>
                        </a:lnTo>
                        <a:lnTo>
                          <a:pt x="32" y="24"/>
                        </a:lnTo>
                        <a:lnTo>
                          <a:pt x="24" y="48"/>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57" name="Freeform 1053"/>
                  <p:cNvSpPr>
                    <a:spLocks/>
                  </p:cNvSpPr>
                  <p:nvPr/>
                </p:nvSpPr>
                <p:spPr bwMode="invGray">
                  <a:xfrm>
                    <a:off x="676" y="2432"/>
                    <a:ext cx="64" cy="24"/>
                  </a:xfrm>
                  <a:custGeom>
                    <a:avLst/>
                    <a:gdLst/>
                    <a:ahLst/>
                    <a:cxnLst>
                      <a:cxn ang="0">
                        <a:pos x="64" y="16"/>
                      </a:cxn>
                      <a:cxn ang="0">
                        <a:pos x="56" y="24"/>
                      </a:cxn>
                      <a:cxn ang="0">
                        <a:pos x="32" y="24"/>
                      </a:cxn>
                      <a:cxn ang="0">
                        <a:pos x="32" y="24"/>
                      </a:cxn>
                      <a:cxn ang="0">
                        <a:pos x="8" y="24"/>
                      </a:cxn>
                      <a:cxn ang="0">
                        <a:pos x="0" y="16"/>
                      </a:cxn>
                      <a:cxn ang="0">
                        <a:pos x="0" y="16"/>
                      </a:cxn>
                      <a:cxn ang="0">
                        <a:pos x="8" y="8"/>
                      </a:cxn>
                      <a:cxn ang="0">
                        <a:pos x="32" y="0"/>
                      </a:cxn>
                      <a:cxn ang="0">
                        <a:pos x="32" y="0"/>
                      </a:cxn>
                      <a:cxn ang="0">
                        <a:pos x="56" y="8"/>
                      </a:cxn>
                      <a:cxn ang="0">
                        <a:pos x="64" y="16"/>
                      </a:cxn>
                    </a:cxnLst>
                    <a:rect l="0" t="0" r="r" b="b"/>
                    <a:pathLst>
                      <a:path w="64" h="24">
                        <a:moveTo>
                          <a:pt x="64" y="16"/>
                        </a:moveTo>
                        <a:lnTo>
                          <a:pt x="56" y="24"/>
                        </a:lnTo>
                        <a:lnTo>
                          <a:pt x="32" y="24"/>
                        </a:lnTo>
                        <a:lnTo>
                          <a:pt x="32" y="24"/>
                        </a:lnTo>
                        <a:lnTo>
                          <a:pt x="8" y="24"/>
                        </a:lnTo>
                        <a:lnTo>
                          <a:pt x="0" y="16"/>
                        </a:lnTo>
                        <a:lnTo>
                          <a:pt x="0" y="16"/>
                        </a:lnTo>
                        <a:lnTo>
                          <a:pt x="8"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58" name="Freeform 1054"/>
                  <p:cNvSpPr>
                    <a:spLocks/>
                  </p:cNvSpPr>
                  <p:nvPr/>
                </p:nvSpPr>
                <p:spPr bwMode="invGray">
                  <a:xfrm>
                    <a:off x="788" y="2520"/>
                    <a:ext cx="32" cy="48"/>
                  </a:xfrm>
                  <a:custGeom>
                    <a:avLst/>
                    <a:gdLst/>
                    <a:ahLst/>
                    <a:cxnLst>
                      <a:cxn ang="0">
                        <a:pos x="16" y="48"/>
                      </a:cxn>
                      <a:cxn ang="0">
                        <a:pos x="8" y="40"/>
                      </a:cxn>
                      <a:cxn ang="0">
                        <a:pos x="0" y="24"/>
                      </a:cxn>
                      <a:cxn ang="0">
                        <a:pos x="0" y="24"/>
                      </a:cxn>
                      <a:cxn ang="0">
                        <a:pos x="8" y="8"/>
                      </a:cxn>
                      <a:cxn ang="0">
                        <a:pos x="16" y="0"/>
                      </a:cxn>
                      <a:cxn ang="0">
                        <a:pos x="16" y="0"/>
                      </a:cxn>
                      <a:cxn ang="0">
                        <a:pos x="32" y="8"/>
                      </a:cxn>
                      <a:cxn ang="0">
                        <a:pos x="32" y="24"/>
                      </a:cxn>
                      <a:cxn ang="0">
                        <a:pos x="32" y="24"/>
                      </a:cxn>
                      <a:cxn ang="0">
                        <a:pos x="32" y="40"/>
                      </a:cxn>
                      <a:cxn ang="0">
                        <a:pos x="16" y="48"/>
                      </a:cxn>
                    </a:cxnLst>
                    <a:rect l="0" t="0" r="r" b="b"/>
                    <a:pathLst>
                      <a:path w="32" h="48">
                        <a:moveTo>
                          <a:pt x="16" y="48"/>
                        </a:moveTo>
                        <a:lnTo>
                          <a:pt x="8" y="40"/>
                        </a:lnTo>
                        <a:lnTo>
                          <a:pt x="0" y="24"/>
                        </a:lnTo>
                        <a:lnTo>
                          <a:pt x="0" y="24"/>
                        </a:lnTo>
                        <a:lnTo>
                          <a:pt x="8" y="8"/>
                        </a:lnTo>
                        <a:lnTo>
                          <a:pt x="16" y="0"/>
                        </a:lnTo>
                        <a:lnTo>
                          <a:pt x="16" y="0"/>
                        </a:lnTo>
                        <a:lnTo>
                          <a:pt x="32" y="8"/>
                        </a:lnTo>
                        <a:lnTo>
                          <a:pt x="32" y="24"/>
                        </a:lnTo>
                        <a:lnTo>
                          <a:pt x="32" y="24"/>
                        </a:lnTo>
                        <a:lnTo>
                          <a:pt x="32" y="40"/>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59" name="Freeform 1055"/>
                  <p:cNvSpPr>
                    <a:spLocks/>
                  </p:cNvSpPr>
                  <p:nvPr/>
                </p:nvSpPr>
                <p:spPr bwMode="invGray">
                  <a:xfrm>
                    <a:off x="660" y="2352"/>
                    <a:ext cx="48" cy="40"/>
                  </a:xfrm>
                  <a:custGeom>
                    <a:avLst/>
                    <a:gdLst/>
                    <a:ahLst/>
                    <a:cxnLst>
                      <a:cxn ang="0">
                        <a:pos x="48" y="32"/>
                      </a:cxn>
                      <a:cxn ang="0">
                        <a:pos x="32" y="40"/>
                      </a:cxn>
                      <a:cxn ang="0">
                        <a:pos x="16" y="24"/>
                      </a:cxn>
                      <a:cxn ang="0">
                        <a:pos x="16" y="24"/>
                      </a:cxn>
                      <a:cxn ang="0">
                        <a:pos x="0" y="16"/>
                      </a:cxn>
                      <a:cxn ang="0">
                        <a:pos x="0" y="0"/>
                      </a:cxn>
                      <a:cxn ang="0">
                        <a:pos x="0" y="0"/>
                      </a:cxn>
                      <a:cxn ang="0">
                        <a:pos x="16" y="0"/>
                      </a:cxn>
                      <a:cxn ang="0">
                        <a:pos x="32" y="8"/>
                      </a:cxn>
                      <a:cxn ang="0">
                        <a:pos x="32" y="8"/>
                      </a:cxn>
                      <a:cxn ang="0">
                        <a:pos x="48" y="24"/>
                      </a:cxn>
                      <a:cxn ang="0">
                        <a:pos x="48" y="32"/>
                      </a:cxn>
                    </a:cxnLst>
                    <a:rect l="0" t="0" r="r" b="b"/>
                    <a:pathLst>
                      <a:path w="48" h="40">
                        <a:moveTo>
                          <a:pt x="48" y="32"/>
                        </a:moveTo>
                        <a:lnTo>
                          <a:pt x="32" y="40"/>
                        </a:lnTo>
                        <a:lnTo>
                          <a:pt x="16" y="24"/>
                        </a:lnTo>
                        <a:lnTo>
                          <a:pt x="16" y="24"/>
                        </a:lnTo>
                        <a:lnTo>
                          <a:pt x="0" y="16"/>
                        </a:lnTo>
                        <a:lnTo>
                          <a:pt x="0" y="0"/>
                        </a:lnTo>
                        <a:lnTo>
                          <a:pt x="0" y="0"/>
                        </a:lnTo>
                        <a:lnTo>
                          <a:pt x="16" y="0"/>
                        </a:lnTo>
                        <a:lnTo>
                          <a:pt x="32" y="8"/>
                        </a:lnTo>
                        <a:lnTo>
                          <a:pt x="32" y="8"/>
                        </a:lnTo>
                        <a:lnTo>
                          <a:pt x="48" y="24"/>
                        </a:lnTo>
                        <a:lnTo>
                          <a:pt x="48"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60" name="Freeform 1056"/>
                  <p:cNvSpPr>
                    <a:spLocks/>
                  </p:cNvSpPr>
                  <p:nvPr/>
                </p:nvSpPr>
                <p:spPr bwMode="invGray">
                  <a:xfrm>
                    <a:off x="892" y="2344"/>
                    <a:ext cx="48" cy="32"/>
                  </a:xfrm>
                  <a:custGeom>
                    <a:avLst/>
                    <a:gdLst/>
                    <a:ahLst/>
                    <a:cxnLst>
                      <a:cxn ang="0">
                        <a:pos x="0" y="32"/>
                      </a:cxn>
                      <a:cxn ang="0">
                        <a:pos x="0" y="24"/>
                      </a:cxn>
                      <a:cxn ang="0">
                        <a:pos x="8" y="8"/>
                      </a:cxn>
                      <a:cxn ang="0">
                        <a:pos x="8" y="8"/>
                      </a:cxn>
                      <a:cxn ang="0">
                        <a:pos x="32" y="0"/>
                      </a:cxn>
                      <a:cxn ang="0">
                        <a:pos x="48" y="0"/>
                      </a:cxn>
                      <a:cxn ang="0">
                        <a:pos x="48" y="0"/>
                      </a:cxn>
                      <a:cxn ang="0">
                        <a:pos x="48" y="8"/>
                      </a:cxn>
                      <a:cxn ang="0">
                        <a:pos x="32" y="24"/>
                      </a:cxn>
                      <a:cxn ang="0">
                        <a:pos x="32" y="24"/>
                      </a:cxn>
                      <a:cxn ang="0">
                        <a:pos x="16" y="32"/>
                      </a:cxn>
                      <a:cxn ang="0">
                        <a:pos x="0" y="32"/>
                      </a:cxn>
                    </a:cxnLst>
                    <a:rect l="0" t="0" r="r" b="b"/>
                    <a:pathLst>
                      <a:path w="48" h="32">
                        <a:moveTo>
                          <a:pt x="0" y="32"/>
                        </a:moveTo>
                        <a:lnTo>
                          <a:pt x="0" y="24"/>
                        </a:lnTo>
                        <a:lnTo>
                          <a:pt x="8" y="8"/>
                        </a:lnTo>
                        <a:lnTo>
                          <a:pt x="8" y="8"/>
                        </a:lnTo>
                        <a:lnTo>
                          <a:pt x="32" y="0"/>
                        </a:lnTo>
                        <a:lnTo>
                          <a:pt x="48" y="0"/>
                        </a:lnTo>
                        <a:lnTo>
                          <a:pt x="48" y="0"/>
                        </a:lnTo>
                        <a:lnTo>
                          <a:pt x="48" y="8"/>
                        </a:lnTo>
                        <a:lnTo>
                          <a:pt x="32" y="24"/>
                        </a:lnTo>
                        <a:lnTo>
                          <a:pt x="32" y="24"/>
                        </a:lnTo>
                        <a:lnTo>
                          <a:pt x="16" y="32"/>
                        </a:lnTo>
                        <a:lnTo>
                          <a:pt x="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61" name="Freeform 1057"/>
                  <p:cNvSpPr>
                    <a:spLocks/>
                  </p:cNvSpPr>
                  <p:nvPr/>
                </p:nvSpPr>
                <p:spPr bwMode="invGray">
                  <a:xfrm>
                    <a:off x="876" y="2400"/>
                    <a:ext cx="48" cy="24"/>
                  </a:xfrm>
                  <a:custGeom>
                    <a:avLst/>
                    <a:gdLst/>
                    <a:ahLst/>
                    <a:cxnLst>
                      <a:cxn ang="0">
                        <a:pos x="0" y="24"/>
                      </a:cxn>
                      <a:cxn ang="0">
                        <a:pos x="0" y="8"/>
                      </a:cxn>
                      <a:cxn ang="0">
                        <a:pos x="16" y="0"/>
                      </a:cxn>
                      <a:cxn ang="0">
                        <a:pos x="16" y="0"/>
                      </a:cxn>
                      <a:cxn ang="0">
                        <a:pos x="32" y="0"/>
                      </a:cxn>
                      <a:cxn ang="0">
                        <a:pos x="48" y="8"/>
                      </a:cxn>
                      <a:cxn ang="0">
                        <a:pos x="48" y="8"/>
                      </a:cxn>
                      <a:cxn ang="0">
                        <a:pos x="48" y="16"/>
                      </a:cxn>
                      <a:cxn ang="0">
                        <a:pos x="32" y="24"/>
                      </a:cxn>
                      <a:cxn ang="0">
                        <a:pos x="32" y="24"/>
                      </a:cxn>
                      <a:cxn ang="0">
                        <a:pos x="8" y="24"/>
                      </a:cxn>
                      <a:cxn ang="0">
                        <a:pos x="0" y="24"/>
                      </a:cxn>
                    </a:cxnLst>
                    <a:rect l="0" t="0" r="r" b="b"/>
                    <a:pathLst>
                      <a:path w="48" h="24">
                        <a:moveTo>
                          <a:pt x="0" y="24"/>
                        </a:moveTo>
                        <a:lnTo>
                          <a:pt x="0" y="8"/>
                        </a:lnTo>
                        <a:lnTo>
                          <a:pt x="16" y="0"/>
                        </a:lnTo>
                        <a:lnTo>
                          <a:pt x="16" y="0"/>
                        </a:lnTo>
                        <a:lnTo>
                          <a:pt x="32" y="0"/>
                        </a:lnTo>
                        <a:lnTo>
                          <a:pt x="48" y="8"/>
                        </a:lnTo>
                        <a:lnTo>
                          <a:pt x="48" y="8"/>
                        </a:lnTo>
                        <a:lnTo>
                          <a:pt x="48" y="16"/>
                        </a:lnTo>
                        <a:lnTo>
                          <a:pt x="32" y="24"/>
                        </a:lnTo>
                        <a:lnTo>
                          <a:pt x="32" y="24"/>
                        </a:lnTo>
                        <a:lnTo>
                          <a:pt x="8" y="24"/>
                        </a:lnTo>
                        <a:lnTo>
                          <a:pt x="0"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62" name="Freeform 1058"/>
                  <p:cNvSpPr>
                    <a:spLocks/>
                  </p:cNvSpPr>
                  <p:nvPr/>
                </p:nvSpPr>
                <p:spPr bwMode="invGray">
                  <a:xfrm>
                    <a:off x="660" y="2480"/>
                    <a:ext cx="48" cy="24"/>
                  </a:xfrm>
                  <a:custGeom>
                    <a:avLst/>
                    <a:gdLst/>
                    <a:ahLst/>
                    <a:cxnLst>
                      <a:cxn ang="0">
                        <a:pos x="0" y="16"/>
                      </a:cxn>
                      <a:cxn ang="0">
                        <a:pos x="0" y="8"/>
                      </a:cxn>
                      <a:cxn ang="0">
                        <a:pos x="16" y="0"/>
                      </a:cxn>
                      <a:cxn ang="0">
                        <a:pos x="16" y="0"/>
                      </a:cxn>
                      <a:cxn ang="0">
                        <a:pos x="40" y="0"/>
                      </a:cxn>
                      <a:cxn ang="0">
                        <a:pos x="48" y="0"/>
                      </a:cxn>
                      <a:cxn ang="0">
                        <a:pos x="48" y="0"/>
                      </a:cxn>
                      <a:cxn ang="0">
                        <a:pos x="48" y="16"/>
                      </a:cxn>
                      <a:cxn ang="0">
                        <a:pos x="32" y="24"/>
                      </a:cxn>
                      <a:cxn ang="0">
                        <a:pos x="32" y="24"/>
                      </a:cxn>
                      <a:cxn ang="0">
                        <a:pos x="8" y="24"/>
                      </a:cxn>
                      <a:cxn ang="0">
                        <a:pos x="0" y="16"/>
                      </a:cxn>
                    </a:cxnLst>
                    <a:rect l="0" t="0" r="r" b="b"/>
                    <a:pathLst>
                      <a:path w="48" h="24">
                        <a:moveTo>
                          <a:pt x="0" y="16"/>
                        </a:moveTo>
                        <a:lnTo>
                          <a:pt x="0" y="8"/>
                        </a:lnTo>
                        <a:lnTo>
                          <a:pt x="16" y="0"/>
                        </a:lnTo>
                        <a:lnTo>
                          <a:pt x="16" y="0"/>
                        </a:lnTo>
                        <a:lnTo>
                          <a:pt x="40" y="0"/>
                        </a:lnTo>
                        <a:lnTo>
                          <a:pt x="48" y="0"/>
                        </a:lnTo>
                        <a:lnTo>
                          <a:pt x="48" y="0"/>
                        </a:lnTo>
                        <a:lnTo>
                          <a:pt x="48" y="16"/>
                        </a:lnTo>
                        <a:lnTo>
                          <a:pt x="32" y="24"/>
                        </a:lnTo>
                        <a:lnTo>
                          <a:pt x="32" y="24"/>
                        </a:lnTo>
                        <a:lnTo>
                          <a:pt x="8" y="24"/>
                        </a:lnTo>
                        <a:lnTo>
                          <a:pt x="0"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63" name="Freeform 1059"/>
                  <p:cNvSpPr>
                    <a:spLocks/>
                  </p:cNvSpPr>
                  <p:nvPr/>
                </p:nvSpPr>
                <p:spPr bwMode="invGray">
                  <a:xfrm>
                    <a:off x="732" y="2456"/>
                    <a:ext cx="48" cy="40"/>
                  </a:xfrm>
                  <a:custGeom>
                    <a:avLst/>
                    <a:gdLst/>
                    <a:ahLst/>
                    <a:cxnLst>
                      <a:cxn ang="0">
                        <a:pos x="8" y="40"/>
                      </a:cxn>
                      <a:cxn ang="0">
                        <a:pos x="0" y="24"/>
                      </a:cxn>
                      <a:cxn ang="0">
                        <a:pos x="16" y="16"/>
                      </a:cxn>
                      <a:cxn ang="0">
                        <a:pos x="16" y="16"/>
                      </a:cxn>
                      <a:cxn ang="0">
                        <a:pos x="32" y="0"/>
                      </a:cxn>
                      <a:cxn ang="0">
                        <a:pos x="48" y="8"/>
                      </a:cxn>
                      <a:cxn ang="0">
                        <a:pos x="48" y="8"/>
                      </a:cxn>
                      <a:cxn ang="0">
                        <a:pos x="48" y="16"/>
                      </a:cxn>
                      <a:cxn ang="0">
                        <a:pos x="40" y="32"/>
                      </a:cxn>
                      <a:cxn ang="0">
                        <a:pos x="40" y="32"/>
                      </a:cxn>
                      <a:cxn ang="0">
                        <a:pos x="16" y="40"/>
                      </a:cxn>
                      <a:cxn ang="0">
                        <a:pos x="8" y="40"/>
                      </a:cxn>
                    </a:cxnLst>
                    <a:rect l="0" t="0" r="r" b="b"/>
                    <a:pathLst>
                      <a:path w="48" h="40">
                        <a:moveTo>
                          <a:pt x="8" y="40"/>
                        </a:moveTo>
                        <a:lnTo>
                          <a:pt x="0" y="24"/>
                        </a:lnTo>
                        <a:lnTo>
                          <a:pt x="16" y="16"/>
                        </a:lnTo>
                        <a:lnTo>
                          <a:pt x="16" y="16"/>
                        </a:lnTo>
                        <a:lnTo>
                          <a:pt x="32" y="0"/>
                        </a:lnTo>
                        <a:lnTo>
                          <a:pt x="48" y="8"/>
                        </a:lnTo>
                        <a:lnTo>
                          <a:pt x="48" y="8"/>
                        </a:lnTo>
                        <a:lnTo>
                          <a:pt x="48" y="16"/>
                        </a:lnTo>
                        <a:lnTo>
                          <a:pt x="40" y="32"/>
                        </a:lnTo>
                        <a:lnTo>
                          <a:pt x="40" y="32"/>
                        </a:lnTo>
                        <a:lnTo>
                          <a:pt x="16" y="40"/>
                        </a:lnTo>
                        <a:lnTo>
                          <a:pt x="8" y="4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64" name="Freeform 1060"/>
                  <p:cNvSpPr>
                    <a:spLocks/>
                  </p:cNvSpPr>
                  <p:nvPr/>
                </p:nvSpPr>
                <p:spPr bwMode="invGray">
                  <a:xfrm>
                    <a:off x="924" y="2472"/>
                    <a:ext cx="56" cy="32"/>
                  </a:xfrm>
                  <a:custGeom>
                    <a:avLst/>
                    <a:gdLst/>
                    <a:ahLst/>
                    <a:cxnLst>
                      <a:cxn ang="0">
                        <a:pos x="0" y="8"/>
                      </a:cxn>
                      <a:cxn ang="0">
                        <a:pos x="16" y="0"/>
                      </a:cxn>
                      <a:cxn ang="0">
                        <a:pos x="32" y="8"/>
                      </a:cxn>
                      <a:cxn ang="0">
                        <a:pos x="32" y="8"/>
                      </a:cxn>
                      <a:cxn ang="0">
                        <a:pos x="56" y="16"/>
                      </a:cxn>
                      <a:cxn ang="0">
                        <a:pos x="56" y="24"/>
                      </a:cxn>
                      <a:cxn ang="0">
                        <a:pos x="56" y="24"/>
                      </a:cxn>
                      <a:cxn ang="0">
                        <a:pos x="48" y="32"/>
                      </a:cxn>
                      <a:cxn ang="0">
                        <a:pos x="24" y="24"/>
                      </a:cxn>
                      <a:cxn ang="0">
                        <a:pos x="24" y="24"/>
                      </a:cxn>
                      <a:cxn ang="0">
                        <a:pos x="0" y="16"/>
                      </a:cxn>
                      <a:cxn ang="0">
                        <a:pos x="0" y="8"/>
                      </a:cxn>
                    </a:cxnLst>
                    <a:rect l="0" t="0" r="r" b="b"/>
                    <a:pathLst>
                      <a:path w="56" h="32">
                        <a:moveTo>
                          <a:pt x="0" y="8"/>
                        </a:moveTo>
                        <a:lnTo>
                          <a:pt x="16" y="0"/>
                        </a:lnTo>
                        <a:lnTo>
                          <a:pt x="32" y="8"/>
                        </a:lnTo>
                        <a:lnTo>
                          <a:pt x="32" y="8"/>
                        </a:lnTo>
                        <a:lnTo>
                          <a:pt x="56" y="16"/>
                        </a:lnTo>
                        <a:lnTo>
                          <a:pt x="56" y="24"/>
                        </a:lnTo>
                        <a:lnTo>
                          <a:pt x="56" y="24"/>
                        </a:lnTo>
                        <a:lnTo>
                          <a:pt x="48" y="32"/>
                        </a:lnTo>
                        <a:lnTo>
                          <a:pt x="24" y="24"/>
                        </a:lnTo>
                        <a:lnTo>
                          <a:pt x="24"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65" name="Freeform 1061"/>
                  <p:cNvSpPr>
                    <a:spLocks/>
                  </p:cNvSpPr>
                  <p:nvPr/>
                </p:nvSpPr>
                <p:spPr bwMode="invGray">
                  <a:xfrm>
                    <a:off x="636" y="2392"/>
                    <a:ext cx="64" cy="32"/>
                  </a:xfrm>
                  <a:custGeom>
                    <a:avLst/>
                    <a:gdLst/>
                    <a:ahLst/>
                    <a:cxnLst>
                      <a:cxn ang="0">
                        <a:pos x="0" y="8"/>
                      </a:cxn>
                      <a:cxn ang="0">
                        <a:pos x="16" y="0"/>
                      </a:cxn>
                      <a:cxn ang="0">
                        <a:pos x="40" y="8"/>
                      </a:cxn>
                      <a:cxn ang="0">
                        <a:pos x="40" y="8"/>
                      </a:cxn>
                      <a:cxn ang="0">
                        <a:pos x="56" y="16"/>
                      </a:cxn>
                      <a:cxn ang="0">
                        <a:pos x="64" y="24"/>
                      </a:cxn>
                      <a:cxn ang="0">
                        <a:pos x="64" y="24"/>
                      </a:cxn>
                      <a:cxn ang="0">
                        <a:pos x="48" y="32"/>
                      </a:cxn>
                      <a:cxn ang="0">
                        <a:pos x="24" y="32"/>
                      </a:cxn>
                      <a:cxn ang="0">
                        <a:pos x="24" y="32"/>
                      </a:cxn>
                      <a:cxn ang="0">
                        <a:pos x="8" y="16"/>
                      </a:cxn>
                      <a:cxn ang="0">
                        <a:pos x="0" y="8"/>
                      </a:cxn>
                    </a:cxnLst>
                    <a:rect l="0" t="0" r="r" b="b"/>
                    <a:pathLst>
                      <a:path w="64" h="32">
                        <a:moveTo>
                          <a:pt x="0" y="8"/>
                        </a:moveTo>
                        <a:lnTo>
                          <a:pt x="16" y="0"/>
                        </a:lnTo>
                        <a:lnTo>
                          <a:pt x="40" y="8"/>
                        </a:lnTo>
                        <a:lnTo>
                          <a:pt x="40" y="8"/>
                        </a:lnTo>
                        <a:lnTo>
                          <a:pt x="56" y="16"/>
                        </a:lnTo>
                        <a:lnTo>
                          <a:pt x="64" y="24"/>
                        </a:lnTo>
                        <a:lnTo>
                          <a:pt x="64" y="24"/>
                        </a:lnTo>
                        <a:lnTo>
                          <a:pt x="48" y="32"/>
                        </a:lnTo>
                        <a:lnTo>
                          <a:pt x="24" y="32"/>
                        </a:lnTo>
                        <a:lnTo>
                          <a:pt x="24" y="32"/>
                        </a:lnTo>
                        <a:lnTo>
                          <a:pt x="8"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66" name="Freeform 1062"/>
                  <p:cNvSpPr>
                    <a:spLocks/>
                  </p:cNvSpPr>
                  <p:nvPr/>
                </p:nvSpPr>
                <p:spPr bwMode="invGray">
                  <a:xfrm>
                    <a:off x="716" y="2320"/>
                    <a:ext cx="40" cy="48"/>
                  </a:xfrm>
                  <a:custGeom>
                    <a:avLst/>
                    <a:gdLst/>
                    <a:ahLst/>
                    <a:cxnLst>
                      <a:cxn ang="0">
                        <a:pos x="8" y="0"/>
                      </a:cxn>
                      <a:cxn ang="0">
                        <a:pos x="24" y="0"/>
                      </a:cxn>
                      <a:cxn ang="0">
                        <a:pos x="32" y="16"/>
                      </a:cxn>
                      <a:cxn ang="0">
                        <a:pos x="32" y="16"/>
                      </a:cxn>
                      <a:cxn ang="0">
                        <a:pos x="40" y="40"/>
                      </a:cxn>
                      <a:cxn ang="0">
                        <a:pos x="32" y="48"/>
                      </a:cxn>
                      <a:cxn ang="0">
                        <a:pos x="32" y="48"/>
                      </a:cxn>
                      <a:cxn ang="0">
                        <a:pos x="16" y="40"/>
                      </a:cxn>
                      <a:cxn ang="0">
                        <a:pos x="8" y="24"/>
                      </a:cxn>
                      <a:cxn ang="0">
                        <a:pos x="8" y="24"/>
                      </a:cxn>
                      <a:cxn ang="0">
                        <a:pos x="0" y="8"/>
                      </a:cxn>
                      <a:cxn ang="0">
                        <a:pos x="8" y="0"/>
                      </a:cxn>
                    </a:cxnLst>
                    <a:rect l="0" t="0" r="r" b="b"/>
                    <a:pathLst>
                      <a:path w="40" h="48">
                        <a:moveTo>
                          <a:pt x="8" y="0"/>
                        </a:moveTo>
                        <a:lnTo>
                          <a:pt x="24" y="0"/>
                        </a:lnTo>
                        <a:lnTo>
                          <a:pt x="32" y="16"/>
                        </a:lnTo>
                        <a:lnTo>
                          <a:pt x="32" y="16"/>
                        </a:lnTo>
                        <a:lnTo>
                          <a:pt x="40" y="40"/>
                        </a:lnTo>
                        <a:lnTo>
                          <a:pt x="32" y="48"/>
                        </a:lnTo>
                        <a:lnTo>
                          <a:pt x="32" y="48"/>
                        </a:lnTo>
                        <a:lnTo>
                          <a:pt x="16"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67" name="Freeform 1063"/>
                  <p:cNvSpPr>
                    <a:spLocks/>
                  </p:cNvSpPr>
                  <p:nvPr/>
                </p:nvSpPr>
                <p:spPr bwMode="invGray">
                  <a:xfrm>
                    <a:off x="820" y="2480"/>
                    <a:ext cx="40" cy="40"/>
                  </a:xfrm>
                  <a:custGeom>
                    <a:avLst/>
                    <a:gdLst/>
                    <a:ahLst/>
                    <a:cxnLst>
                      <a:cxn ang="0">
                        <a:pos x="8" y="0"/>
                      </a:cxn>
                      <a:cxn ang="0">
                        <a:pos x="24" y="0"/>
                      </a:cxn>
                      <a:cxn ang="0">
                        <a:pos x="40" y="16"/>
                      </a:cxn>
                      <a:cxn ang="0">
                        <a:pos x="40" y="16"/>
                      </a:cxn>
                      <a:cxn ang="0">
                        <a:pos x="40" y="32"/>
                      </a:cxn>
                      <a:cxn ang="0">
                        <a:pos x="32" y="40"/>
                      </a:cxn>
                      <a:cxn ang="0">
                        <a:pos x="32" y="40"/>
                      </a:cxn>
                      <a:cxn ang="0">
                        <a:pos x="24" y="40"/>
                      </a:cxn>
                      <a:cxn ang="0">
                        <a:pos x="8" y="24"/>
                      </a:cxn>
                      <a:cxn ang="0">
                        <a:pos x="8" y="24"/>
                      </a:cxn>
                      <a:cxn ang="0">
                        <a:pos x="0" y="8"/>
                      </a:cxn>
                      <a:cxn ang="0">
                        <a:pos x="8" y="0"/>
                      </a:cxn>
                    </a:cxnLst>
                    <a:rect l="0" t="0" r="r" b="b"/>
                    <a:pathLst>
                      <a:path w="40" h="40">
                        <a:moveTo>
                          <a:pt x="8" y="0"/>
                        </a:moveTo>
                        <a:lnTo>
                          <a:pt x="24" y="0"/>
                        </a:lnTo>
                        <a:lnTo>
                          <a:pt x="40" y="16"/>
                        </a:lnTo>
                        <a:lnTo>
                          <a:pt x="40" y="16"/>
                        </a:lnTo>
                        <a:lnTo>
                          <a:pt x="40" y="32"/>
                        </a:lnTo>
                        <a:lnTo>
                          <a:pt x="32" y="40"/>
                        </a:lnTo>
                        <a:lnTo>
                          <a:pt x="32" y="40"/>
                        </a:lnTo>
                        <a:lnTo>
                          <a:pt x="24"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68" name="Freeform 1064"/>
                  <p:cNvSpPr>
                    <a:spLocks/>
                  </p:cNvSpPr>
                  <p:nvPr/>
                </p:nvSpPr>
                <p:spPr bwMode="invGray">
                  <a:xfrm>
                    <a:off x="836" y="2320"/>
                    <a:ext cx="40" cy="48"/>
                  </a:xfrm>
                  <a:custGeom>
                    <a:avLst/>
                    <a:gdLst/>
                    <a:ahLst/>
                    <a:cxnLst>
                      <a:cxn ang="0">
                        <a:pos x="32" y="0"/>
                      </a:cxn>
                      <a:cxn ang="0">
                        <a:pos x="40" y="8"/>
                      </a:cxn>
                      <a:cxn ang="0">
                        <a:pos x="40" y="24"/>
                      </a:cxn>
                      <a:cxn ang="0">
                        <a:pos x="40" y="24"/>
                      </a:cxn>
                      <a:cxn ang="0">
                        <a:pos x="24" y="40"/>
                      </a:cxn>
                      <a:cxn ang="0">
                        <a:pos x="8" y="48"/>
                      </a:cxn>
                      <a:cxn ang="0">
                        <a:pos x="8" y="48"/>
                      </a:cxn>
                      <a:cxn ang="0">
                        <a:pos x="0" y="32"/>
                      </a:cxn>
                      <a:cxn ang="0">
                        <a:pos x="8" y="16"/>
                      </a:cxn>
                      <a:cxn ang="0">
                        <a:pos x="8" y="16"/>
                      </a:cxn>
                      <a:cxn ang="0">
                        <a:pos x="24" y="0"/>
                      </a:cxn>
                      <a:cxn ang="0">
                        <a:pos x="32" y="0"/>
                      </a:cxn>
                    </a:cxnLst>
                    <a:rect l="0" t="0" r="r" b="b"/>
                    <a:pathLst>
                      <a:path w="40" h="48">
                        <a:moveTo>
                          <a:pt x="32" y="0"/>
                        </a:moveTo>
                        <a:lnTo>
                          <a:pt x="40" y="8"/>
                        </a:lnTo>
                        <a:lnTo>
                          <a:pt x="40" y="24"/>
                        </a:lnTo>
                        <a:lnTo>
                          <a:pt x="40" y="24"/>
                        </a:lnTo>
                        <a:lnTo>
                          <a:pt x="24" y="40"/>
                        </a:lnTo>
                        <a:lnTo>
                          <a:pt x="8" y="48"/>
                        </a:lnTo>
                        <a:lnTo>
                          <a:pt x="8" y="48"/>
                        </a:lnTo>
                        <a:lnTo>
                          <a:pt x="0" y="32"/>
                        </a:lnTo>
                        <a:lnTo>
                          <a:pt x="8" y="16"/>
                        </a:lnTo>
                        <a:lnTo>
                          <a:pt x="8" y="16"/>
                        </a:lnTo>
                        <a:lnTo>
                          <a:pt x="24" y="0"/>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69" name="Freeform 1065"/>
                  <p:cNvSpPr>
                    <a:spLocks/>
                  </p:cNvSpPr>
                  <p:nvPr/>
                </p:nvSpPr>
                <p:spPr bwMode="invGray">
                  <a:xfrm>
                    <a:off x="732" y="2504"/>
                    <a:ext cx="40" cy="48"/>
                  </a:xfrm>
                  <a:custGeom>
                    <a:avLst/>
                    <a:gdLst/>
                    <a:ahLst/>
                    <a:cxnLst>
                      <a:cxn ang="0">
                        <a:pos x="32" y="0"/>
                      </a:cxn>
                      <a:cxn ang="0">
                        <a:pos x="40" y="8"/>
                      </a:cxn>
                      <a:cxn ang="0">
                        <a:pos x="32" y="32"/>
                      </a:cxn>
                      <a:cxn ang="0">
                        <a:pos x="32" y="32"/>
                      </a:cxn>
                      <a:cxn ang="0">
                        <a:pos x="24" y="40"/>
                      </a:cxn>
                      <a:cxn ang="0">
                        <a:pos x="8" y="48"/>
                      </a:cxn>
                      <a:cxn ang="0">
                        <a:pos x="8" y="48"/>
                      </a:cxn>
                      <a:cxn ang="0">
                        <a:pos x="0" y="40"/>
                      </a:cxn>
                      <a:cxn ang="0">
                        <a:pos x="8" y="16"/>
                      </a:cxn>
                      <a:cxn ang="0">
                        <a:pos x="8" y="16"/>
                      </a:cxn>
                      <a:cxn ang="0">
                        <a:pos x="16" y="8"/>
                      </a:cxn>
                      <a:cxn ang="0">
                        <a:pos x="32" y="0"/>
                      </a:cxn>
                    </a:cxnLst>
                    <a:rect l="0" t="0" r="r" b="b"/>
                    <a:pathLst>
                      <a:path w="40" h="48">
                        <a:moveTo>
                          <a:pt x="32" y="0"/>
                        </a:moveTo>
                        <a:lnTo>
                          <a:pt x="40" y="8"/>
                        </a:lnTo>
                        <a:lnTo>
                          <a:pt x="32" y="32"/>
                        </a:lnTo>
                        <a:lnTo>
                          <a:pt x="32" y="32"/>
                        </a:lnTo>
                        <a:lnTo>
                          <a:pt x="24" y="40"/>
                        </a:lnTo>
                        <a:lnTo>
                          <a:pt x="8" y="48"/>
                        </a:lnTo>
                        <a:lnTo>
                          <a:pt x="8" y="48"/>
                        </a:lnTo>
                        <a:lnTo>
                          <a:pt x="0" y="40"/>
                        </a:lnTo>
                        <a:lnTo>
                          <a:pt x="8" y="16"/>
                        </a:lnTo>
                        <a:lnTo>
                          <a:pt x="8" y="16"/>
                        </a:lnTo>
                        <a:lnTo>
                          <a:pt x="16" y="8"/>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7" name="Group 1066"/>
              <p:cNvGrpSpPr>
                <a:grpSpLocks/>
              </p:cNvGrpSpPr>
              <p:nvPr/>
            </p:nvGrpSpPr>
            <p:grpSpPr bwMode="auto">
              <a:xfrm rot="2717479">
                <a:off x="4801" y="1464"/>
                <a:ext cx="598" cy="112"/>
                <a:chOff x="290" y="1936"/>
                <a:chExt cx="598" cy="112"/>
              </a:xfrm>
            </p:grpSpPr>
            <p:sp>
              <p:nvSpPr>
                <p:cNvPr id="1660971" name="Freeform 1067"/>
                <p:cNvSpPr>
                  <a:spLocks/>
                </p:cNvSpPr>
                <p:nvPr/>
              </p:nvSpPr>
              <p:spPr bwMode="invGray">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a:ln>
                <a:effectLst/>
              </p:spPr>
              <p:txBody>
                <a:bodyPr wrap="none" anchor="ctr">
                  <a:prstTxWarp prst="textNoShape">
                    <a:avLst/>
                  </a:prstTxWarp>
                </a:bodyPr>
                <a:lstStyle/>
                <a:p>
                  <a:endParaRPr lang="en-US">
                    <a:latin typeface="Arial"/>
                    <a:cs typeface="Arial"/>
                  </a:endParaRPr>
                </a:p>
              </p:txBody>
            </p:sp>
            <p:grpSp>
              <p:nvGrpSpPr>
                <p:cNvPr id="8" name="Group 1068"/>
                <p:cNvGrpSpPr>
                  <a:grpSpLocks/>
                </p:cNvGrpSpPr>
                <p:nvPr/>
              </p:nvGrpSpPr>
              <p:grpSpPr bwMode="auto">
                <a:xfrm>
                  <a:off x="324" y="1936"/>
                  <a:ext cx="544" cy="112"/>
                  <a:chOff x="324" y="1872"/>
                  <a:chExt cx="544" cy="112"/>
                </a:xfrm>
              </p:grpSpPr>
              <p:sp>
                <p:nvSpPr>
                  <p:cNvPr id="1660973" name="Freeform 1069"/>
                  <p:cNvSpPr>
                    <a:spLocks/>
                  </p:cNvSpPr>
                  <p:nvPr/>
                </p:nvSpPr>
                <p:spPr bwMode="invGray">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74" name="Freeform 1070"/>
                  <p:cNvSpPr>
                    <a:spLocks/>
                  </p:cNvSpPr>
                  <p:nvPr/>
                </p:nvSpPr>
                <p:spPr bwMode="invGray">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75" name="Freeform 1071"/>
                  <p:cNvSpPr>
                    <a:spLocks/>
                  </p:cNvSpPr>
                  <p:nvPr/>
                </p:nvSpPr>
                <p:spPr bwMode="invGray">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76" name="Freeform 1072"/>
                  <p:cNvSpPr>
                    <a:spLocks/>
                  </p:cNvSpPr>
                  <p:nvPr/>
                </p:nvSpPr>
                <p:spPr bwMode="invGray">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77" name="Freeform 1073"/>
                  <p:cNvSpPr>
                    <a:spLocks/>
                  </p:cNvSpPr>
                  <p:nvPr/>
                </p:nvSpPr>
                <p:spPr bwMode="invGray">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78" name="Freeform 1074"/>
                  <p:cNvSpPr>
                    <a:spLocks/>
                  </p:cNvSpPr>
                  <p:nvPr/>
                </p:nvSpPr>
                <p:spPr bwMode="invGray">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79" name="Freeform 1075"/>
                  <p:cNvSpPr>
                    <a:spLocks/>
                  </p:cNvSpPr>
                  <p:nvPr/>
                </p:nvSpPr>
                <p:spPr bwMode="invGray">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9" name="Group 1076"/>
              <p:cNvGrpSpPr>
                <a:grpSpLocks/>
              </p:cNvGrpSpPr>
              <p:nvPr/>
            </p:nvGrpSpPr>
            <p:grpSpPr bwMode="auto">
              <a:xfrm>
                <a:off x="5039" y="1939"/>
                <a:ext cx="210" cy="240"/>
                <a:chOff x="5516" y="2080"/>
                <a:chExt cx="210" cy="240"/>
              </a:xfrm>
            </p:grpSpPr>
            <p:sp>
              <p:nvSpPr>
                <p:cNvPr id="1660981" name="Freeform 1077"/>
                <p:cNvSpPr>
                  <a:spLocks/>
                </p:cNvSpPr>
                <p:nvPr/>
              </p:nvSpPr>
              <p:spPr bwMode="invGray">
                <a:xfrm>
                  <a:off x="5517" y="2113"/>
                  <a:ext cx="201" cy="197"/>
                </a:xfrm>
                <a:custGeom>
                  <a:avLst/>
                  <a:gdLst/>
                  <a:ahLst/>
                  <a:cxnLst>
                    <a:cxn ang="0">
                      <a:pos x="0" y="197"/>
                    </a:cxn>
                    <a:cxn ang="0">
                      <a:pos x="76" y="143"/>
                    </a:cxn>
                    <a:cxn ang="0">
                      <a:pos x="123" y="91"/>
                    </a:cxn>
                    <a:cxn ang="0">
                      <a:pos x="201" y="0"/>
                    </a:cxn>
                  </a:cxnLst>
                  <a:rect l="0" t="0" r="r" b="b"/>
                  <a:pathLst>
                    <a:path w="201" h="197">
                      <a:moveTo>
                        <a:pt x="0" y="197"/>
                      </a:moveTo>
                      <a:cubicBezTo>
                        <a:pt x="12" y="188"/>
                        <a:pt x="56" y="161"/>
                        <a:pt x="76" y="143"/>
                      </a:cubicBezTo>
                      <a:cubicBezTo>
                        <a:pt x="97" y="126"/>
                        <a:pt x="102" y="115"/>
                        <a:pt x="123" y="91"/>
                      </a:cubicBezTo>
                      <a:cubicBezTo>
                        <a:pt x="143" y="67"/>
                        <a:pt x="189" y="15"/>
                        <a:pt x="201" y="0"/>
                      </a:cubicBezTo>
                    </a:path>
                  </a:pathLst>
                </a:custGeom>
                <a:noFill/>
                <a:ln w="38100" cmpd="sng">
                  <a:solidFill>
                    <a:schemeClr val="tx1"/>
                  </a:solidFill>
                  <a:round/>
                  <a:headEnd/>
                  <a:tailEnd/>
                </a:ln>
                <a:effectLst/>
              </p:spPr>
              <p:txBody>
                <a:bodyPr wrap="none" anchor="ctr">
                  <a:prstTxWarp prst="textNoShape">
                    <a:avLst/>
                  </a:prstTxWarp>
                </a:bodyPr>
                <a:lstStyle/>
                <a:p>
                  <a:endParaRPr lang="en-US">
                    <a:latin typeface="Arial"/>
                    <a:cs typeface="Arial"/>
                  </a:endParaRPr>
                </a:p>
              </p:txBody>
            </p:sp>
            <p:sp>
              <p:nvSpPr>
                <p:cNvPr id="1660982" name="Freeform 1078"/>
                <p:cNvSpPr>
                  <a:spLocks/>
                </p:cNvSpPr>
                <p:nvPr/>
              </p:nvSpPr>
              <p:spPr bwMode="invGray">
                <a:xfrm rot="-2682521">
                  <a:off x="5587" y="2226"/>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83" name="Freeform 1079"/>
                <p:cNvSpPr>
                  <a:spLocks/>
                </p:cNvSpPr>
                <p:nvPr/>
              </p:nvSpPr>
              <p:spPr bwMode="invGray">
                <a:xfrm rot="-2682521">
                  <a:off x="5678" y="2080"/>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84" name="Freeform 1080"/>
                <p:cNvSpPr>
                  <a:spLocks/>
                </p:cNvSpPr>
                <p:nvPr/>
              </p:nvSpPr>
              <p:spPr bwMode="invGray">
                <a:xfrm rot="-2682521">
                  <a:off x="5516" y="227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85" name="Freeform 1081"/>
                <p:cNvSpPr>
                  <a:spLocks/>
                </p:cNvSpPr>
                <p:nvPr/>
              </p:nvSpPr>
              <p:spPr bwMode="invGray">
                <a:xfrm rot="-2682521">
                  <a:off x="5635" y="2165"/>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sp>
        <p:nvSpPr>
          <p:cNvPr id="1660986" name="Rectangle 1082"/>
          <p:cNvSpPr>
            <a:spLocks noChangeArrowheads="1"/>
          </p:cNvSpPr>
          <p:nvPr/>
        </p:nvSpPr>
        <p:spPr bwMode="auto">
          <a:xfrm>
            <a:off x="1352551" y="1272331"/>
            <a:ext cx="8604250" cy="914400"/>
          </a:xfrm>
          <a:prstGeom prst="rect">
            <a:avLst/>
          </a:prstGeom>
          <a:noFill/>
          <a:ln w="9525">
            <a:noFill/>
            <a:miter lim="800000"/>
            <a:headEnd/>
            <a:tailEnd/>
          </a:ln>
          <a:effectLst/>
        </p:spPr>
        <p:txBody>
          <a:bodyPr lIns="92075" tIns="46038" rIns="92075" bIns="46038" anchor="ctr">
            <a:prstTxWarp prst="textNoShape">
              <a:avLst/>
            </a:prstTxWarp>
          </a:bodyPr>
          <a:lstStyle/>
          <a:p>
            <a:pPr>
              <a:lnSpc>
                <a:spcPct val="80000"/>
              </a:lnSpc>
            </a:pPr>
            <a:r>
              <a:rPr lang="en-US" sz="2800" b="1" dirty="0">
                <a:solidFill>
                  <a:srgbClr val="0000FF"/>
                </a:solidFill>
                <a:latin typeface="Arial"/>
                <a:cs typeface="Arial"/>
              </a:rPr>
              <a:t>VWF, ADAMTS13 </a:t>
            </a:r>
            <a:r>
              <a:rPr lang="tr-TR" sz="2800" b="1" dirty="0">
                <a:solidFill>
                  <a:srgbClr val="0000FF"/>
                </a:solidFill>
                <a:latin typeface="Arial"/>
                <a:cs typeface="Arial"/>
              </a:rPr>
              <a:t>ve </a:t>
            </a:r>
            <a:r>
              <a:rPr lang="en-US" sz="2800" b="1" dirty="0">
                <a:solidFill>
                  <a:srgbClr val="0000FF"/>
                </a:solidFill>
                <a:latin typeface="Arial"/>
                <a:cs typeface="Arial"/>
              </a:rPr>
              <a:t> TTP</a:t>
            </a:r>
          </a:p>
        </p:txBody>
      </p:sp>
      <p:grpSp>
        <p:nvGrpSpPr>
          <p:cNvPr id="10" name="Group 1083"/>
          <p:cNvGrpSpPr>
            <a:grpSpLocks/>
          </p:cNvGrpSpPr>
          <p:nvPr/>
        </p:nvGrpSpPr>
        <p:grpSpPr bwMode="auto">
          <a:xfrm>
            <a:off x="1905001" y="5205654"/>
            <a:ext cx="3997325" cy="177800"/>
            <a:chOff x="240" y="2976"/>
            <a:chExt cx="2518" cy="112"/>
          </a:xfrm>
        </p:grpSpPr>
        <p:sp>
          <p:nvSpPr>
            <p:cNvPr id="1660988" name="Line 1084"/>
            <p:cNvSpPr>
              <a:spLocks noChangeShapeType="1"/>
            </p:cNvSpPr>
            <p:nvPr/>
          </p:nvSpPr>
          <p:spPr bwMode="auto">
            <a:xfrm flipV="1">
              <a:off x="240" y="3072"/>
              <a:ext cx="2518" cy="0"/>
            </a:xfrm>
            <a:prstGeom prst="line">
              <a:avLst/>
            </a:prstGeom>
            <a:noFill/>
            <a:ln w="38100">
              <a:solidFill>
                <a:schemeClr val="tx1"/>
              </a:solidFill>
              <a:round/>
              <a:headEnd/>
              <a:tailEnd/>
            </a:ln>
            <a:effectLst/>
          </p:spPr>
          <p:txBody>
            <a:bodyPr wrap="none" anchor="ctr">
              <a:prstTxWarp prst="textNoShape">
                <a:avLst/>
              </a:prstTxWarp>
            </a:bodyPr>
            <a:lstStyle/>
            <a:p>
              <a:endParaRPr lang="en-US">
                <a:latin typeface="Arial"/>
                <a:cs typeface="Arial"/>
              </a:endParaRPr>
            </a:p>
          </p:txBody>
        </p:sp>
        <p:grpSp>
          <p:nvGrpSpPr>
            <p:cNvPr id="11" name="Group 1085"/>
            <p:cNvGrpSpPr>
              <a:grpSpLocks/>
            </p:cNvGrpSpPr>
            <p:nvPr/>
          </p:nvGrpSpPr>
          <p:grpSpPr bwMode="auto">
            <a:xfrm>
              <a:off x="288" y="2976"/>
              <a:ext cx="598" cy="112"/>
              <a:chOff x="290" y="1936"/>
              <a:chExt cx="598" cy="112"/>
            </a:xfrm>
          </p:grpSpPr>
          <p:sp>
            <p:nvSpPr>
              <p:cNvPr id="1660990" name="Freeform 1086"/>
              <p:cNvSpPr>
                <a:spLocks/>
              </p:cNvSpPr>
              <p:nvPr/>
            </p:nvSpPr>
            <p:spPr bwMode="auto">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type="none" w="med" len="med"/>
              </a:ln>
              <a:effectLst/>
            </p:spPr>
            <p:txBody>
              <a:bodyPr wrap="none" anchor="ctr">
                <a:prstTxWarp prst="textNoShape">
                  <a:avLst/>
                </a:prstTxWarp>
              </a:bodyPr>
              <a:lstStyle/>
              <a:p>
                <a:endParaRPr lang="en-US">
                  <a:latin typeface="Arial"/>
                  <a:cs typeface="Arial"/>
                </a:endParaRPr>
              </a:p>
            </p:txBody>
          </p:sp>
          <p:grpSp>
            <p:nvGrpSpPr>
              <p:cNvPr id="12" name="Group 1087"/>
              <p:cNvGrpSpPr>
                <a:grpSpLocks/>
              </p:cNvGrpSpPr>
              <p:nvPr/>
            </p:nvGrpSpPr>
            <p:grpSpPr bwMode="auto">
              <a:xfrm>
                <a:off x="324" y="1936"/>
                <a:ext cx="544" cy="112"/>
                <a:chOff x="324" y="1872"/>
                <a:chExt cx="544" cy="112"/>
              </a:xfrm>
            </p:grpSpPr>
            <p:sp>
              <p:nvSpPr>
                <p:cNvPr id="1660992" name="Freeform 1088"/>
                <p:cNvSpPr>
                  <a:spLocks/>
                </p:cNvSpPr>
                <p:nvPr/>
              </p:nvSpPr>
              <p:spPr bwMode="auto">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93" name="Freeform 1089"/>
                <p:cNvSpPr>
                  <a:spLocks/>
                </p:cNvSpPr>
                <p:nvPr/>
              </p:nvSpPr>
              <p:spPr bwMode="auto">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94" name="Freeform 1090"/>
                <p:cNvSpPr>
                  <a:spLocks/>
                </p:cNvSpPr>
                <p:nvPr/>
              </p:nvSpPr>
              <p:spPr bwMode="auto">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95" name="Freeform 1091"/>
                <p:cNvSpPr>
                  <a:spLocks/>
                </p:cNvSpPr>
                <p:nvPr/>
              </p:nvSpPr>
              <p:spPr bwMode="auto">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96" name="Freeform 1092"/>
                <p:cNvSpPr>
                  <a:spLocks/>
                </p:cNvSpPr>
                <p:nvPr/>
              </p:nvSpPr>
              <p:spPr bwMode="auto">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97" name="Freeform 1093"/>
                <p:cNvSpPr>
                  <a:spLocks/>
                </p:cNvSpPr>
                <p:nvPr/>
              </p:nvSpPr>
              <p:spPr bwMode="auto">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0998" name="Freeform 1094"/>
                <p:cNvSpPr>
                  <a:spLocks/>
                </p:cNvSpPr>
                <p:nvPr/>
              </p:nvSpPr>
              <p:spPr bwMode="auto">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3" name="Group 1095"/>
            <p:cNvGrpSpPr>
              <a:grpSpLocks/>
            </p:cNvGrpSpPr>
            <p:nvPr/>
          </p:nvGrpSpPr>
          <p:grpSpPr bwMode="auto">
            <a:xfrm>
              <a:off x="912" y="2976"/>
              <a:ext cx="598" cy="112"/>
              <a:chOff x="290" y="1936"/>
              <a:chExt cx="598" cy="112"/>
            </a:xfrm>
          </p:grpSpPr>
          <p:sp>
            <p:nvSpPr>
              <p:cNvPr id="1661000" name="Freeform 1096"/>
              <p:cNvSpPr>
                <a:spLocks/>
              </p:cNvSpPr>
              <p:nvPr/>
            </p:nvSpPr>
            <p:spPr bwMode="auto">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type="none" w="med" len="med"/>
              </a:ln>
              <a:effectLst/>
            </p:spPr>
            <p:txBody>
              <a:bodyPr wrap="none" anchor="ctr">
                <a:prstTxWarp prst="textNoShape">
                  <a:avLst/>
                </a:prstTxWarp>
              </a:bodyPr>
              <a:lstStyle/>
              <a:p>
                <a:endParaRPr lang="en-US">
                  <a:latin typeface="Arial"/>
                  <a:cs typeface="Arial"/>
                </a:endParaRPr>
              </a:p>
            </p:txBody>
          </p:sp>
          <p:grpSp>
            <p:nvGrpSpPr>
              <p:cNvPr id="14" name="Group 1097"/>
              <p:cNvGrpSpPr>
                <a:grpSpLocks/>
              </p:cNvGrpSpPr>
              <p:nvPr/>
            </p:nvGrpSpPr>
            <p:grpSpPr bwMode="auto">
              <a:xfrm>
                <a:off x="324" y="1936"/>
                <a:ext cx="544" cy="112"/>
                <a:chOff x="324" y="1872"/>
                <a:chExt cx="544" cy="112"/>
              </a:xfrm>
            </p:grpSpPr>
            <p:sp>
              <p:nvSpPr>
                <p:cNvPr id="1661002" name="Freeform 1098"/>
                <p:cNvSpPr>
                  <a:spLocks/>
                </p:cNvSpPr>
                <p:nvPr/>
              </p:nvSpPr>
              <p:spPr bwMode="auto">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03" name="Freeform 1099"/>
                <p:cNvSpPr>
                  <a:spLocks/>
                </p:cNvSpPr>
                <p:nvPr/>
              </p:nvSpPr>
              <p:spPr bwMode="auto">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04" name="Freeform 1100"/>
                <p:cNvSpPr>
                  <a:spLocks/>
                </p:cNvSpPr>
                <p:nvPr/>
              </p:nvSpPr>
              <p:spPr bwMode="auto">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05" name="Freeform 1101"/>
                <p:cNvSpPr>
                  <a:spLocks/>
                </p:cNvSpPr>
                <p:nvPr/>
              </p:nvSpPr>
              <p:spPr bwMode="auto">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06" name="Freeform 1102"/>
                <p:cNvSpPr>
                  <a:spLocks/>
                </p:cNvSpPr>
                <p:nvPr/>
              </p:nvSpPr>
              <p:spPr bwMode="auto">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07" name="Freeform 1103"/>
                <p:cNvSpPr>
                  <a:spLocks/>
                </p:cNvSpPr>
                <p:nvPr/>
              </p:nvSpPr>
              <p:spPr bwMode="auto">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08" name="Freeform 1104"/>
                <p:cNvSpPr>
                  <a:spLocks/>
                </p:cNvSpPr>
                <p:nvPr/>
              </p:nvSpPr>
              <p:spPr bwMode="auto">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5" name="Group 1105"/>
            <p:cNvGrpSpPr>
              <a:grpSpLocks/>
            </p:cNvGrpSpPr>
            <p:nvPr/>
          </p:nvGrpSpPr>
          <p:grpSpPr bwMode="auto">
            <a:xfrm>
              <a:off x="1536" y="2976"/>
              <a:ext cx="598" cy="112"/>
              <a:chOff x="290" y="1936"/>
              <a:chExt cx="598" cy="112"/>
            </a:xfrm>
          </p:grpSpPr>
          <p:sp>
            <p:nvSpPr>
              <p:cNvPr id="1661010" name="Freeform 1106"/>
              <p:cNvSpPr>
                <a:spLocks/>
              </p:cNvSpPr>
              <p:nvPr/>
            </p:nvSpPr>
            <p:spPr bwMode="auto">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type="none" w="med" len="med"/>
              </a:ln>
              <a:effectLst/>
            </p:spPr>
            <p:txBody>
              <a:bodyPr wrap="none" anchor="ctr">
                <a:prstTxWarp prst="textNoShape">
                  <a:avLst/>
                </a:prstTxWarp>
              </a:bodyPr>
              <a:lstStyle/>
              <a:p>
                <a:endParaRPr lang="en-US">
                  <a:latin typeface="Arial"/>
                  <a:cs typeface="Arial"/>
                </a:endParaRPr>
              </a:p>
            </p:txBody>
          </p:sp>
          <p:grpSp>
            <p:nvGrpSpPr>
              <p:cNvPr id="16" name="Group 1107"/>
              <p:cNvGrpSpPr>
                <a:grpSpLocks/>
              </p:cNvGrpSpPr>
              <p:nvPr/>
            </p:nvGrpSpPr>
            <p:grpSpPr bwMode="auto">
              <a:xfrm>
                <a:off x="324" y="1936"/>
                <a:ext cx="544" cy="112"/>
                <a:chOff x="324" y="1872"/>
                <a:chExt cx="544" cy="112"/>
              </a:xfrm>
            </p:grpSpPr>
            <p:sp>
              <p:nvSpPr>
                <p:cNvPr id="1661012" name="Freeform 1108"/>
                <p:cNvSpPr>
                  <a:spLocks/>
                </p:cNvSpPr>
                <p:nvPr/>
              </p:nvSpPr>
              <p:spPr bwMode="auto">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13" name="Freeform 1109"/>
                <p:cNvSpPr>
                  <a:spLocks/>
                </p:cNvSpPr>
                <p:nvPr/>
              </p:nvSpPr>
              <p:spPr bwMode="auto">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14" name="Freeform 1110"/>
                <p:cNvSpPr>
                  <a:spLocks/>
                </p:cNvSpPr>
                <p:nvPr/>
              </p:nvSpPr>
              <p:spPr bwMode="auto">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15" name="Freeform 1111"/>
                <p:cNvSpPr>
                  <a:spLocks/>
                </p:cNvSpPr>
                <p:nvPr/>
              </p:nvSpPr>
              <p:spPr bwMode="auto">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16" name="Freeform 1112"/>
                <p:cNvSpPr>
                  <a:spLocks/>
                </p:cNvSpPr>
                <p:nvPr/>
              </p:nvSpPr>
              <p:spPr bwMode="auto">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17" name="Freeform 1113"/>
                <p:cNvSpPr>
                  <a:spLocks/>
                </p:cNvSpPr>
                <p:nvPr/>
              </p:nvSpPr>
              <p:spPr bwMode="auto">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18" name="Freeform 1114"/>
                <p:cNvSpPr>
                  <a:spLocks/>
                </p:cNvSpPr>
                <p:nvPr/>
              </p:nvSpPr>
              <p:spPr bwMode="auto">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7" name="Group 1115"/>
            <p:cNvGrpSpPr>
              <a:grpSpLocks/>
            </p:cNvGrpSpPr>
            <p:nvPr/>
          </p:nvGrpSpPr>
          <p:grpSpPr bwMode="auto">
            <a:xfrm>
              <a:off x="2160" y="2976"/>
              <a:ext cx="598" cy="112"/>
              <a:chOff x="290" y="1936"/>
              <a:chExt cx="598" cy="112"/>
            </a:xfrm>
          </p:grpSpPr>
          <p:sp>
            <p:nvSpPr>
              <p:cNvPr id="1661020" name="Freeform 1116"/>
              <p:cNvSpPr>
                <a:spLocks/>
              </p:cNvSpPr>
              <p:nvPr/>
            </p:nvSpPr>
            <p:spPr bwMode="auto">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type="none" w="med" len="med"/>
              </a:ln>
              <a:effectLst/>
            </p:spPr>
            <p:txBody>
              <a:bodyPr wrap="none" anchor="ctr">
                <a:prstTxWarp prst="textNoShape">
                  <a:avLst/>
                </a:prstTxWarp>
              </a:bodyPr>
              <a:lstStyle/>
              <a:p>
                <a:endParaRPr lang="en-US">
                  <a:latin typeface="Arial"/>
                  <a:cs typeface="Arial"/>
                </a:endParaRPr>
              </a:p>
            </p:txBody>
          </p:sp>
          <p:grpSp>
            <p:nvGrpSpPr>
              <p:cNvPr id="18" name="Group 1117"/>
              <p:cNvGrpSpPr>
                <a:grpSpLocks/>
              </p:cNvGrpSpPr>
              <p:nvPr/>
            </p:nvGrpSpPr>
            <p:grpSpPr bwMode="auto">
              <a:xfrm>
                <a:off x="324" y="1936"/>
                <a:ext cx="544" cy="112"/>
                <a:chOff x="324" y="1872"/>
                <a:chExt cx="544" cy="112"/>
              </a:xfrm>
            </p:grpSpPr>
            <p:sp>
              <p:nvSpPr>
                <p:cNvPr id="1661022" name="Freeform 1118"/>
                <p:cNvSpPr>
                  <a:spLocks/>
                </p:cNvSpPr>
                <p:nvPr/>
              </p:nvSpPr>
              <p:spPr bwMode="auto">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23" name="Freeform 1119"/>
                <p:cNvSpPr>
                  <a:spLocks/>
                </p:cNvSpPr>
                <p:nvPr/>
              </p:nvSpPr>
              <p:spPr bwMode="auto">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24" name="Freeform 1120"/>
                <p:cNvSpPr>
                  <a:spLocks/>
                </p:cNvSpPr>
                <p:nvPr/>
              </p:nvSpPr>
              <p:spPr bwMode="auto">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25" name="Freeform 1121"/>
                <p:cNvSpPr>
                  <a:spLocks/>
                </p:cNvSpPr>
                <p:nvPr/>
              </p:nvSpPr>
              <p:spPr bwMode="auto">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26" name="Freeform 1122"/>
                <p:cNvSpPr>
                  <a:spLocks/>
                </p:cNvSpPr>
                <p:nvPr/>
              </p:nvSpPr>
              <p:spPr bwMode="auto">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27" name="Freeform 1123"/>
                <p:cNvSpPr>
                  <a:spLocks/>
                </p:cNvSpPr>
                <p:nvPr/>
              </p:nvSpPr>
              <p:spPr bwMode="auto">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28" name="Freeform 1124"/>
                <p:cNvSpPr>
                  <a:spLocks/>
                </p:cNvSpPr>
                <p:nvPr/>
              </p:nvSpPr>
              <p:spPr bwMode="auto">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sp>
        <p:nvSpPr>
          <p:cNvPr id="1661030" name="AutoShape 1126"/>
          <p:cNvSpPr>
            <a:spLocks noChangeArrowheads="1"/>
          </p:cNvSpPr>
          <p:nvPr/>
        </p:nvSpPr>
        <p:spPr bwMode="auto">
          <a:xfrm>
            <a:off x="2846388" y="3730868"/>
            <a:ext cx="271462" cy="255587"/>
          </a:xfrm>
          <a:prstGeom prst="triangle">
            <a:avLst>
              <a:gd name="adj" fmla="val 50000"/>
            </a:avLst>
          </a:prstGeom>
          <a:solidFill>
            <a:srgbClr val="FF0000"/>
          </a:solidFill>
          <a:ln w="19050">
            <a:solidFill>
              <a:schemeClr val="tx1"/>
            </a:solidFill>
            <a:miter lim="800000"/>
            <a:headEnd/>
            <a:tailEnd/>
          </a:ln>
          <a:effectLst/>
        </p:spPr>
        <p:txBody>
          <a:bodyPr wrap="none" anchor="ctr">
            <a:prstTxWarp prst="textNoShape">
              <a:avLst/>
            </a:prstTxWarp>
          </a:bodyPr>
          <a:lstStyle/>
          <a:p>
            <a:endParaRPr lang="en-US">
              <a:latin typeface="Arial"/>
              <a:cs typeface="Arial"/>
            </a:endParaRPr>
          </a:p>
        </p:txBody>
      </p:sp>
      <p:sp>
        <p:nvSpPr>
          <p:cNvPr id="1661031" name="Text Box 1127"/>
          <p:cNvSpPr txBox="1">
            <a:spLocks noChangeArrowheads="1"/>
          </p:cNvSpPr>
          <p:nvPr/>
        </p:nvSpPr>
        <p:spPr bwMode="auto">
          <a:xfrm>
            <a:off x="2141436" y="5450130"/>
            <a:ext cx="2710999" cy="646331"/>
          </a:xfrm>
          <a:prstGeom prst="rect">
            <a:avLst/>
          </a:prstGeom>
          <a:noFill/>
          <a:ln w="19050">
            <a:noFill/>
            <a:miter lim="800000"/>
            <a:headEnd/>
            <a:tailEnd/>
          </a:ln>
          <a:effectLst/>
        </p:spPr>
        <p:txBody>
          <a:bodyPr wrap="none">
            <a:prstTxWarp prst="textNoShape">
              <a:avLst/>
            </a:prstTxWarp>
            <a:spAutoFit/>
          </a:bodyPr>
          <a:lstStyle/>
          <a:p>
            <a:r>
              <a:rPr lang="en-US" dirty="0">
                <a:latin typeface="Arial"/>
                <a:cs typeface="Arial"/>
              </a:rPr>
              <a:t>Normal </a:t>
            </a:r>
            <a:r>
              <a:rPr lang="en-US">
                <a:latin typeface="Arial"/>
                <a:cs typeface="Arial"/>
              </a:rPr>
              <a:t>VWF Multimer</a:t>
            </a:r>
            <a:r>
              <a:rPr lang="tr-TR">
                <a:latin typeface="Arial"/>
                <a:cs typeface="Arial"/>
              </a:rPr>
              <a:t>ler</a:t>
            </a:r>
            <a:endParaRPr lang="en-US" dirty="0">
              <a:latin typeface="Arial"/>
              <a:cs typeface="Arial"/>
            </a:endParaRPr>
          </a:p>
          <a:p>
            <a:r>
              <a:rPr lang="en-US" dirty="0">
                <a:latin typeface="Arial"/>
                <a:cs typeface="Arial"/>
              </a:rPr>
              <a:t>Normal </a:t>
            </a:r>
            <a:r>
              <a:rPr lang="en-US" dirty="0" err="1">
                <a:latin typeface="Arial"/>
                <a:cs typeface="Arial"/>
              </a:rPr>
              <a:t>Hemostas</a:t>
            </a:r>
            <a:endParaRPr lang="en-US" dirty="0">
              <a:latin typeface="Arial"/>
              <a:cs typeface="Arial"/>
            </a:endParaRPr>
          </a:p>
        </p:txBody>
      </p:sp>
      <p:grpSp>
        <p:nvGrpSpPr>
          <p:cNvPr id="19" name="Group 1128"/>
          <p:cNvGrpSpPr>
            <a:grpSpLocks/>
          </p:cNvGrpSpPr>
          <p:nvPr/>
        </p:nvGrpSpPr>
        <p:grpSpPr bwMode="auto">
          <a:xfrm>
            <a:off x="2349501" y="4024555"/>
            <a:ext cx="1368425" cy="1287463"/>
            <a:chOff x="4439" y="2232"/>
            <a:chExt cx="862" cy="811"/>
          </a:xfrm>
        </p:grpSpPr>
        <p:grpSp>
          <p:nvGrpSpPr>
            <p:cNvPr id="20" name="Group 1129"/>
            <p:cNvGrpSpPr>
              <a:grpSpLocks/>
            </p:cNvGrpSpPr>
            <p:nvPr/>
          </p:nvGrpSpPr>
          <p:grpSpPr bwMode="auto">
            <a:xfrm>
              <a:off x="4439" y="2549"/>
              <a:ext cx="274" cy="138"/>
              <a:chOff x="1536" y="3120"/>
              <a:chExt cx="274" cy="138"/>
            </a:xfrm>
          </p:grpSpPr>
          <p:grpSp>
            <p:nvGrpSpPr>
              <p:cNvPr id="21" name="Group 1130"/>
              <p:cNvGrpSpPr>
                <a:grpSpLocks/>
              </p:cNvGrpSpPr>
              <p:nvPr/>
            </p:nvGrpSpPr>
            <p:grpSpPr bwMode="auto">
              <a:xfrm rot="625620">
                <a:off x="1536" y="3120"/>
                <a:ext cx="274" cy="138"/>
                <a:chOff x="1550" y="3072"/>
                <a:chExt cx="274" cy="138"/>
              </a:xfrm>
            </p:grpSpPr>
            <p:sp>
              <p:nvSpPr>
                <p:cNvPr id="1661035" name="Freeform 1131"/>
                <p:cNvSpPr>
                  <a:spLocks/>
                </p:cNvSpPr>
                <p:nvPr/>
              </p:nvSpPr>
              <p:spPr bwMode="auto">
                <a:xfrm>
                  <a:off x="1632" y="3120"/>
                  <a:ext cx="137" cy="25"/>
                </a:xfrm>
                <a:custGeom>
                  <a:avLst/>
                  <a:gdLst/>
                  <a:ahLst/>
                  <a:cxnLst>
                    <a:cxn ang="0">
                      <a:pos x="137" y="0"/>
                    </a:cxn>
                    <a:cxn ang="0">
                      <a:pos x="0" y="25"/>
                    </a:cxn>
                  </a:cxnLst>
                  <a:rect l="0" t="0" r="r" b="b"/>
                  <a:pathLst>
                    <a:path w="137" h="25">
                      <a:moveTo>
                        <a:pt x="137" y="0"/>
                      </a:moveTo>
                      <a:cubicBezTo>
                        <a:pt x="87" y="7"/>
                        <a:pt x="22" y="20"/>
                        <a:pt x="0" y="25"/>
                      </a:cubicBezTo>
                    </a:path>
                  </a:pathLst>
                </a:custGeom>
                <a:noFill/>
                <a:ln w="38100" cmpd="sng">
                  <a:solidFill>
                    <a:schemeClr val="tx1"/>
                  </a:solidFill>
                  <a:round/>
                  <a:headEnd/>
                  <a:tailEnd/>
                </a:ln>
                <a:effectLst/>
              </p:spPr>
              <p:txBody>
                <a:bodyPr wrap="none">
                  <a:prstTxWarp prst="textNoShape">
                    <a:avLst/>
                  </a:prstTxWarp>
                </a:bodyPr>
                <a:lstStyle/>
                <a:p>
                  <a:endParaRPr lang="en-US">
                    <a:latin typeface="Arial"/>
                    <a:cs typeface="Arial"/>
                  </a:endParaRPr>
                </a:p>
              </p:txBody>
            </p:sp>
            <p:sp>
              <p:nvSpPr>
                <p:cNvPr id="1661036" name="Freeform 1132"/>
                <p:cNvSpPr>
                  <a:spLocks/>
                </p:cNvSpPr>
                <p:nvPr/>
              </p:nvSpPr>
              <p:spPr bwMode="auto">
                <a:xfrm rot="20238998" flipH="1">
                  <a:off x="1550" y="3114"/>
                  <a:ext cx="96" cy="96"/>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33CC33"/>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37" name="Freeform 1133"/>
                <p:cNvSpPr>
                  <a:spLocks/>
                </p:cNvSpPr>
                <p:nvPr/>
              </p:nvSpPr>
              <p:spPr bwMode="auto">
                <a:xfrm rot="20238998" flipH="1">
                  <a:off x="1728" y="3072"/>
                  <a:ext cx="96" cy="96"/>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33CC33"/>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038" name="Freeform 1134"/>
              <p:cNvSpPr>
                <a:spLocks/>
              </p:cNvSpPr>
              <p:nvPr/>
            </p:nvSpPr>
            <p:spPr bwMode="auto">
              <a:xfrm rot="20238998" flipH="1">
                <a:off x="1646" y="3150"/>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33CC33"/>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nvGrpSpPr>
            <p:cNvPr id="22" name="Group 1135"/>
            <p:cNvGrpSpPr>
              <a:grpSpLocks/>
            </p:cNvGrpSpPr>
            <p:nvPr/>
          </p:nvGrpSpPr>
          <p:grpSpPr bwMode="auto">
            <a:xfrm>
              <a:off x="4830" y="2736"/>
              <a:ext cx="274" cy="138"/>
              <a:chOff x="1536" y="3120"/>
              <a:chExt cx="274" cy="138"/>
            </a:xfrm>
          </p:grpSpPr>
          <p:grpSp>
            <p:nvGrpSpPr>
              <p:cNvPr id="23" name="Group 1136"/>
              <p:cNvGrpSpPr>
                <a:grpSpLocks/>
              </p:cNvGrpSpPr>
              <p:nvPr/>
            </p:nvGrpSpPr>
            <p:grpSpPr bwMode="auto">
              <a:xfrm rot="625620">
                <a:off x="1536" y="3120"/>
                <a:ext cx="274" cy="138"/>
                <a:chOff x="1550" y="3072"/>
                <a:chExt cx="274" cy="138"/>
              </a:xfrm>
            </p:grpSpPr>
            <p:sp>
              <p:nvSpPr>
                <p:cNvPr id="1661041" name="Freeform 1137"/>
                <p:cNvSpPr>
                  <a:spLocks/>
                </p:cNvSpPr>
                <p:nvPr/>
              </p:nvSpPr>
              <p:spPr bwMode="auto">
                <a:xfrm>
                  <a:off x="1632" y="3120"/>
                  <a:ext cx="137" cy="25"/>
                </a:xfrm>
                <a:custGeom>
                  <a:avLst/>
                  <a:gdLst/>
                  <a:ahLst/>
                  <a:cxnLst>
                    <a:cxn ang="0">
                      <a:pos x="137" y="0"/>
                    </a:cxn>
                    <a:cxn ang="0">
                      <a:pos x="0" y="25"/>
                    </a:cxn>
                  </a:cxnLst>
                  <a:rect l="0" t="0" r="r" b="b"/>
                  <a:pathLst>
                    <a:path w="137" h="25">
                      <a:moveTo>
                        <a:pt x="137" y="0"/>
                      </a:moveTo>
                      <a:cubicBezTo>
                        <a:pt x="87" y="7"/>
                        <a:pt x="22" y="20"/>
                        <a:pt x="0" y="25"/>
                      </a:cubicBezTo>
                    </a:path>
                  </a:pathLst>
                </a:custGeom>
                <a:noFill/>
                <a:ln w="38100" cmpd="sng">
                  <a:solidFill>
                    <a:schemeClr val="tx1"/>
                  </a:solidFill>
                  <a:round/>
                  <a:headEnd/>
                  <a:tailEnd/>
                </a:ln>
                <a:effectLst/>
              </p:spPr>
              <p:txBody>
                <a:bodyPr wrap="none">
                  <a:prstTxWarp prst="textNoShape">
                    <a:avLst/>
                  </a:prstTxWarp>
                </a:bodyPr>
                <a:lstStyle/>
                <a:p>
                  <a:endParaRPr lang="en-US">
                    <a:latin typeface="Arial"/>
                    <a:cs typeface="Arial"/>
                  </a:endParaRPr>
                </a:p>
              </p:txBody>
            </p:sp>
            <p:sp>
              <p:nvSpPr>
                <p:cNvPr id="1661042" name="Freeform 1138"/>
                <p:cNvSpPr>
                  <a:spLocks/>
                </p:cNvSpPr>
                <p:nvPr/>
              </p:nvSpPr>
              <p:spPr bwMode="auto">
                <a:xfrm rot="20238998" flipH="1">
                  <a:off x="1550" y="3114"/>
                  <a:ext cx="96" cy="96"/>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33CC33"/>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43" name="Freeform 1139"/>
                <p:cNvSpPr>
                  <a:spLocks/>
                </p:cNvSpPr>
                <p:nvPr/>
              </p:nvSpPr>
              <p:spPr bwMode="auto">
                <a:xfrm rot="20238998" flipH="1">
                  <a:off x="1728" y="3072"/>
                  <a:ext cx="96" cy="96"/>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33CC33"/>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044" name="Freeform 1140"/>
              <p:cNvSpPr>
                <a:spLocks/>
              </p:cNvSpPr>
              <p:nvPr/>
            </p:nvSpPr>
            <p:spPr bwMode="auto">
              <a:xfrm rot="20238998" flipH="1">
                <a:off x="1646" y="3150"/>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33CC33"/>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nvGrpSpPr>
            <p:cNvPr id="24" name="Group 1141"/>
            <p:cNvGrpSpPr>
              <a:grpSpLocks/>
            </p:cNvGrpSpPr>
            <p:nvPr/>
          </p:nvGrpSpPr>
          <p:grpSpPr bwMode="auto">
            <a:xfrm>
              <a:off x="4765" y="2304"/>
              <a:ext cx="536" cy="384"/>
              <a:chOff x="540" y="1270"/>
              <a:chExt cx="536" cy="384"/>
            </a:xfrm>
          </p:grpSpPr>
          <p:grpSp>
            <p:nvGrpSpPr>
              <p:cNvPr id="25" name="Group 1142"/>
              <p:cNvGrpSpPr>
                <a:grpSpLocks/>
              </p:cNvGrpSpPr>
              <p:nvPr/>
            </p:nvGrpSpPr>
            <p:grpSpPr bwMode="auto">
              <a:xfrm>
                <a:off x="540" y="1270"/>
                <a:ext cx="536" cy="384"/>
                <a:chOff x="540" y="2248"/>
                <a:chExt cx="536" cy="384"/>
              </a:xfrm>
            </p:grpSpPr>
            <p:sp>
              <p:nvSpPr>
                <p:cNvPr id="1661047" name="Freeform 1143"/>
                <p:cNvSpPr>
                  <a:spLocks/>
                </p:cNvSpPr>
                <p:nvPr/>
              </p:nvSpPr>
              <p:spPr bwMode="auto">
                <a:xfrm>
                  <a:off x="932" y="2416"/>
                  <a:ext cx="144" cy="40"/>
                </a:xfrm>
                <a:custGeom>
                  <a:avLst/>
                  <a:gdLst/>
                  <a:ahLst/>
                  <a:cxnLst>
                    <a:cxn ang="0">
                      <a:pos x="144" y="16"/>
                    </a:cxn>
                    <a:cxn ang="0">
                      <a:pos x="144" y="24"/>
                    </a:cxn>
                    <a:cxn ang="0">
                      <a:pos x="128" y="32"/>
                    </a:cxn>
                    <a:cxn ang="0">
                      <a:pos x="104" y="32"/>
                    </a:cxn>
                    <a:cxn ang="0">
                      <a:pos x="72" y="40"/>
                    </a:cxn>
                    <a:cxn ang="0">
                      <a:pos x="72" y="40"/>
                    </a:cxn>
                    <a:cxn ang="0">
                      <a:pos x="40" y="32"/>
                    </a:cxn>
                    <a:cxn ang="0">
                      <a:pos x="16" y="32"/>
                    </a:cxn>
                    <a:cxn ang="0">
                      <a:pos x="0" y="24"/>
                    </a:cxn>
                    <a:cxn ang="0">
                      <a:pos x="0" y="16"/>
                    </a:cxn>
                    <a:cxn ang="0">
                      <a:pos x="0" y="16"/>
                    </a:cxn>
                    <a:cxn ang="0">
                      <a:pos x="0" y="8"/>
                    </a:cxn>
                    <a:cxn ang="0">
                      <a:pos x="16" y="0"/>
                    </a:cxn>
                    <a:cxn ang="0">
                      <a:pos x="40" y="0"/>
                    </a:cxn>
                    <a:cxn ang="0">
                      <a:pos x="72" y="0"/>
                    </a:cxn>
                    <a:cxn ang="0">
                      <a:pos x="72" y="0"/>
                    </a:cxn>
                    <a:cxn ang="0">
                      <a:pos x="104" y="0"/>
                    </a:cxn>
                    <a:cxn ang="0">
                      <a:pos x="128" y="0"/>
                    </a:cxn>
                    <a:cxn ang="0">
                      <a:pos x="144" y="8"/>
                    </a:cxn>
                    <a:cxn ang="0">
                      <a:pos x="144" y="16"/>
                    </a:cxn>
                  </a:cxnLst>
                  <a:rect l="0" t="0" r="r" b="b"/>
                  <a:pathLst>
                    <a:path w="144" h="40">
                      <a:moveTo>
                        <a:pt x="144" y="16"/>
                      </a:moveTo>
                      <a:lnTo>
                        <a:pt x="144" y="24"/>
                      </a:lnTo>
                      <a:lnTo>
                        <a:pt x="128" y="32"/>
                      </a:lnTo>
                      <a:lnTo>
                        <a:pt x="104" y="32"/>
                      </a:lnTo>
                      <a:lnTo>
                        <a:pt x="72" y="40"/>
                      </a:lnTo>
                      <a:lnTo>
                        <a:pt x="72" y="40"/>
                      </a:lnTo>
                      <a:lnTo>
                        <a:pt x="40" y="32"/>
                      </a:lnTo>
                      <a:lnTo>
                        <a:pt x="16" y="32"/>
                      </a:lnTo>
                      <a:lnTo>
                        <a:pt x="0" y="24"/>
                      </a:lnTo>
                      <a:lnTo>
                        <a:pt x="0" y="16"/>
                      </a:lnTo>
                      <a:lnTo>
                        <a:pt x="0" y="16"/>
                      </a:lnTo>
                      <a:lnTo>
                        <a:pt x="0" y="8"/>
                      </a:lnTo>
                      <a:lnTo>
                        <a:pt x="16" y="0"/>
                      </a:lnTo>
                      <a:lnTo>
                        <a:pt x="40" y="0"/>
                      </a:lnTo>
                      <a:lnTo>
                        <a:pt x="72" y="0"/>
                      </a:lnTo>
                      <a:lnTo>
                        <a:pt x="72" y="0"/>
                      </a:lnTo>
                      <a:lnTo>
                        <a:pt x="104" y="0"/>
                      </a:lnTo>
                      <a:lnTo>
                        <a:pt x="128" y="0"/>
                      </a:lnTo>
                      <a:lnTo>
                        <a:pt x="144" y="8"/>
                      </a:lnTo>
                      <a:lnTo>
                        <a:pt x="14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48" name="Freeform 1144"/>
                <p:cNvSpPr>
                  <a:spLocks/>
                </p:cNvSpPr>
                <p:nvPr/>
              </p:nvSpPr>
              <p:spPr bwMode="auto">
                <a:xfrm>
                  <a:off x="892" y="2496"/>
                  <a:ext cx="112" cy="80"/>
                </a:xfrm>
                <a:custGeom>
                  <a:avLst/>
                  <a:gdLst/>
                  <a:ahLst/>
                  <a:cxnLst>
                    <a:cxn ang="0">
                      <a:pos x="112" y="80"/>
                    </a:cxn>
                    <a:cxn ang="0">
                      <a:pos x="80" y="80"/>
                    </a:cxn>
                    <a:cxn ang="0">
                      <a:pos x="40" y="56"/>
                    </a:cxn>
                    <a:cxn ang="0">
                      <a:pos x="40" y="56"/>
                    </a:cxn>
                    <a:cxn ang="0">
                      <a:pos x="16" y="40"/>
                    </a:cxn>
                    <a:cxn ang="0">
                      <a:pos x="8" y="24"/>
                    </a:cxn>
                    <a:cxn ang="0">
                      <a:pos x="0" y="8"/>
                    </a:cxn>
                    <a:cxn ang="0">
                      <a:pos x="8" y="0"/>
                    </a:cxn>
                    <a:cxn ang="0">
                      <a:pos x="8" y="0"/>
                    </a:cxn>
                    <a:cxn ang="0">
                      <a:pos x="32" y="0"/>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8" y="0"/>
                      </a:lnTo>
                      <a:lnTo>
                        <a:pt x="8" y="0"/>
                      </a:lnTo>
                      <a:lnTo>
                        <a:pt x="32" y="0"/>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49" name="Freeform 1145"/>
                <p:cNvSpPr>
                  <a:spLocks/>
                </p:cNvSpPr>
                <p:nvPr/>
              </p:nvSpPr>
              <p:spPr bwMode="auto">
                <a:xfrm>
                  <a:off x="780" y="2248"/>
                  <a:ext cx="48" cy="104"/>
                </a:xfrm>
                <a:custGeom>
                  <a:avLst/>
                  <a:gdLst/>
                  <a:ahLst/>
                  <a:cxnLst>
                    <a:cxn ang="0">
                      <a:pos x="24" y="104"/>
                    </a:cxn>
                    <a:cxn ang="0">
                      <a:pos x="8" y="88"/>
                    </a:cxn>
                    <a:cxn ang="0">
                      <a:pos x="0" y="56"/>
                    </a:cxn>
                    <a:cxn ang="0">
                      <a:pos x="0" y="56"/>
                    </a:cxn>
                    <a:cxn ang="0">
                      <a:pos x="8" y="16"/>
                    </a:cxn>
                    <a:cxn ang="0">
                      <a:pos x="24" y="0"/>
                    </a:cxn>
                    <a:cxn ang="0">
                      <a:pos x="24" y="0"/>
                    </a:cxn>
                    <a:cxn ang="0">
                      <a:pos x="40" y="16"/>
                    </a:cxn>
                    <a:cxn ang="0">
                      <a:pos x="48" y="56"/>
                    </a:cxn>
                    <a:cxn ang="0">
                      <a:pos x="48" y="56"/>
                    </a:cxn>
                    <a:cxn ang="0">
                      <a:pos x="40" y="88"/>
                    </a:cxn>
                    <a:cxn ang="0">
                      <a:pos x="24" y="104"/>
                    </a:cxn>
                  </a:cxnLst>
                  <a:rect l="0" t="0" r="r" b="b"/>
                  <a:pathLst>
                    <a:path w="48" h="104">
                      <a:moveTo>
                        <a:pt x="24" y="104"/>
                      </a:moveTo>
                      <a:lnTo>
                        <a:pt x="8" y="88"/>
                      </a:lnTo>
                      <a:lnTo>
                        <a:pt x="0" y="56"/>
                      </a:lnTo>
                      <a:lnTo>
                        <a:pt x="0" y="56"/>
                      </a:lnTo>
                      <a:lnTo>
                        <a:pt x="8" y="16"/>
                      </a:lnTo>
                      <a:lnTo>
                        <a:pt x="24" y="0"/>
                      </a:lnTo>
                      <a:lnTo>
                        <a:pt x="24" y="0"/>
                      </a:lnTo>
                      <a:lnTo>
                        <a:pt x="40" y="16"/>
                      </a:lnTo>
                      <a:lnTo>
                        <a:pt x="48" y="56"/>
                      </a:lnTo>
                      <a:lnTo>
                        <a:pt x="48" y="56"/>
                      </a:lnTo>
                      <a:lnTo>
                        <a:pt x="40" y="88"/>
                      </a:lnTo>
                      <a:lnTo>
                        <a:pt x="24" y="10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50" name="Freeform 1146"/>
                <p:cNvSpPr>
                  <a:spLocks/>
                </p:cNvSpPr>
                <p:nvPr/>
              </p:nvSpPr>
              <p:spPr bwMode="auto">
                <a:xfrm>
                  <a:off x="540" y="2416"/>
                  <a:ext cx="152" cy="40"/>
                </a:xfrm>
                <a:custGeom>
                  <a:avLst/>
                  <a:gdLst/>
                  <a:ahLst/>
                  <a:cxnLst>
                    <a:cxn ang="0">
                      <a:pos x="152" y="24"/>
                    </a:cxn>
                    <a:cxn ang="0">
                      <a:pos x="144" y="32"/>
                    </a:cxn>
                    <a:cxn ang="0">
                      <a:pos x="128" y="32"/>
                    </a:cxn>
                    <a:cxn ang="0">
                      <a:pos x="104" y="40"/>
                    </a:cxn>
                    <a:cxn ang="0">
                      <a:pos x="80" y="40"/>
                    </a:cxn>
                    <a:cxn ang="0">
                      <a:pos x="80" y="40"/>
                    </a:cxn>
                    <a:cxn ang="0">
                      <a:pos x="48" y="40"/>
                    </a:cxn>
                    <a:cxn ang="0">
                      <a:pos x="24" y="32"/>
                    </a:cxn>
                    <a:cxn ang="0">
                      <a:pos x="8" y="32"/>
                    </a:cxn>
                    <a:cxn ang="0">
                      <a:pos x="0" y="24"/>
                    </a:cxn>
                    <a:cxn ang="0">
                      <a:pos x="0" y="24"/>
                    </a:cxn>
                    <a:cxn ang="0">
                      <a:pos x="8" y="16"/>
                    </a:cxn>
                    <a:cxn ang="0">
                      <a:pos x="24" y="8"/>
                    </a:cxn>
                    <a:cxn ang="0">
                      <a:pos x="48" y="0"/>
                    </a:cxn>
                    <a:cxn ang="0">
                      <a:pos x="80" y="0"/>
                    </a:cxn>
                    <a:cxn ang="0">
                      <a:pos x="80" y="0"/>
                    </a:cxn>
                    <a:cxn ang="0">
                      <a:pos x="104" y="0"/>
                    </a:cxn>
                    <a:cxn ang="0">
                      <a:pos x="128" y="8"/>
                    </a:cxn>
                    <a:cxn ang="0">
                      <a:pos x="144" y="16"/>
                    </a:cxn>
                    <a:cxn ang="0">
                      <a:pos x="152" y="24"/>
                    </a:cxn>
                  </a:cxnLst>
                  <a:rect l="0" t="0" r="r" b="b"/>
                  <a:pathLst>
                    <a:path w="152" h="40">
                      <a:moveTo>
                        <a:pt x="152" y="24"/>
                      </a:moveTo>
                      <a:lnTo>
                        <a:pt x="144" y="32"/>
                      </a:lnTo>
                      <a:lnTo>
                        <a:pt x="128" y="32"/>
                      </a:lnTo>
                      <a:lnTo>
                        <a:pt x="104" y="40"/>
                      </a:lnTo>
                      <a:lnTo>
                        <a:pt x="80" y="40"/>
                      </a:lnTo>
                      <a:lnTo>
                        <a:pt x="80" y="40"/>
                      </a:lnTo>
                      <a:lnTo>
                        <a:pt x="48" y="40"/>
                      </a:lnTo>
                      <a:lnTo>
                        <a:pt x="24" y="32"/>
                      </a:lnTo>
                      <a:lnTo>
                        <a:pt x="8" y="32"/>
                      </a:lnTo>
                      <a:lnTo>
                        <a:pt x="0" y="24"/>
                      </a:lnTo>
                      <a:lnTo>
                        <a:pt x="0" y="24"/>
                      </a:lnTo>
                      <a:lnTo>
                        <a:pt x="8" y="16"/>
                      </a:lnTo>
                      <a:lnTo>
                        <a:pt x="24" y="8"/>
                      </a:lnTo>
                      <a:lnTo>
                        <a:pt x="48" y="0"/>
                      </a:lnTo>
                      <a:lnTo>
                        <a:pt x="80" y="0"/>
                      </a:lnTo>
                      <a:lnTo>
                        <a:pt x="80" y="0"/>
                      </a:lnTo>
                      <a:lnTo>
                        <a:pt x="104" y="0"/>
                      </a:lnTo>
                      <a:lnTo>
                        <a:pt x="128" y="8"/>
                      </a:lnTo>
                      <a:lnTo>
                        <a:pt x="144" y="16"/>
                      </a:lnTo>
                      <a:lnTo>
                        <a:pt x="152"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51" name="Freeform 1147"/>
                <p:cNvSpPr>
                  <a:spLocks/>
                </p:cNvSpPr>
                <p:nvPr/>
              </p:nvSpPr>
              <p:spPr bwMode="auto">
                <a:xfrm>
                  <a:off x="780" y="2520"/>
                  <a:ext cx="48" cy="112"/>
                </a:xfrm>
                <a:custGeom>
                  <a:avLst/>
                  <a:gdLst/>
                  <a:ahLst/>
                  <a:cxnLst>
                    <a:cxn ang="0">
                      <a:pos x="24" y="112"/>
                    </a:cxn>
                    <a:cxn ang="0">
                      <a:pos x="8" y="96"/>
                    </a:cxn>
                    <a:cxn ang="0">
                      <a:pos x="0" y="56"/>
                    </a:cxn>
                    <a:cxn ang="0">
                      <a:pos x="0" y="56"/>
                    </a:cxn>
                    <a:cxn ang="0">
                      <a:pos x="8" y="16"/>
                    </a:cxn>
                    <a:cxn ang="0">
                      <a:pos x="24" y="0"/>
                    </a:cxn>
                    <a:cxn ang="0">
                      <a:pos x="24" y="0"/>
                    </a:cxn>
                    <a:cxn ang="0">
                      <a:pos x="40" y="16"/>
                    </a:cxn>
                    <a:cxn ang="0">
                      <a:pos x="48" y="56"/>
                    </a:cxn>
                    <a:cxn ang="0">
                      <a:pos x="48" y="56"/>
                    </a:cxn>
                    <a:cxn ang="0">
                      <a:pos x="40" y="96"/>
                    </a:cxn>
                    <a:cxn ang="0">
                      <a:pos x="24" y="112"/>
                    </a:cxn>
                  </a:cxnLst>
                  <a:rect l="0" t="0" r="r" b="b"/>
                  <a:pathLst>
                    <a:path w="48" h="112">
                      <a:moveTo>
                        <a:pt x="24" y="112"/>
                      </a:moveTo>
                      <a:lnTo>
                        <a:pt x="8" y="96"/>
                      </a:lnTo>
                      <a:lnTo>
                        <a:pt x="0" y="56"/>
                      </a:lnTo>
                      <a:lnTo>
                        <a:pt x="0" y="56"/>
                      </a:lnTo>
                      <a:lnTo>
                        <a:pt x="8" y="16"/>
                      </a:lnTo>
                      <a:lnTo>
                        <a:pt x="24" y="0"/>
                      </a:lnTo>
                      <a:lnTo>
                        <a:pt x="24" y="0"/>
                      </a:lnTo>
                      <a:lnTo>
                        <a:pt x="40" y="16"/>
                      </a:lnTo>
                      <a:lnTo>
                        <a:pt x="48" y="56"/>
                      </a:lnTo>
                      <a:lnTo>
                        <a:pt x="48" y="56"/>
                      </a:lnTo>
                      <a:lnTo>
                        <a:pt x="40" y="96"/>
                      </a:lnTo>
                      <a:lnTo>
                        <a:pt x="24" y="11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52" name="Freeform 1148"/>
                <p:cNvSpPr>
                  <a:spLocks/>
                </p:cNvSpPr>
                <p:nvPr/>
              </p:nvSpPr>
              <p:spPr bwMode="auto">
                <a:xfrm>
                  <a:off x="612" y="2304"/>
                  <a:ext cx="112" cy="80"/>
                </a:xfrm>
                <a:custGeom>
                  <a:avLst/>
                  <a:gdLst/>
                  <a:ahLst/>
                  <a:cxnLst>
                    <a:cxn ang="0">
                      <a:pos x="112" y="80"/>
                    </a:cxn>
                    <a:cxn ang="0">
                      <a:pos x="80" y="80"/>
                    </a:cxn>
                    <a:cxn ang="0">
                      <a:pos x="40" y="56"/>
                    </a:cxn>
                    <a:cxn ang="0">
                      <a:pos x="40" y="56"/>
                    </a:cxn>
                    <a:cxn ang="0">
                      <a:pos x="16" y="40"/>
                    </a:cxn>
                    <a:cxn ang="0">
                      <a:pos x="8" y="24"/>
                    </a:cxn>
                    <a:cxn ang="0">
                      <a:pos x="0" y="8"/>
                    </a:cxn>
                    <a:cxn ang="0">
                      <a:pos x="0" y="0"/>
                    </a:cxn>
                    <a:cxn ang="0">
                      <a:pos x="0" y="0"/>
                    </a:cxn>
                    <a:cxn ang="0">
                      <a:pos x="32" y="8"/>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0" y="0"/>
                      </a:lnTo>
                      <a:lnTo>
                        <a:pt x="0" y="0"/>
                      </a:lnTo>
                      <a:lnTo>
                        <a:pt x="32" y="8"/>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53" name="Freeform 1149"/>
                <p:cNvSpPr>
                  <a:spLocks/>
                </p:cNvSpPr>
                <p:nvPr/>
              </p:nvSpPr>
              <p:spPr bwMode="auto">
                <a:xfrm>
                  <a:off x="876" y="2296"/>
                  <a:ext cx="112" cy="80"/>
                </a:xfrm>
                <a:custGeom>
                  <a:avLst/>
                  <a:gdLst/>
                  <a:ahLst/>
                  <a:cxnLst>
                    <a:cxn ang="0">
                      <a:pos x="8" y="80"/>
                    </a:cxn>
                    <a:cxn ang="0">
                      <a:pos x="0" y="72"/>
                    </a:cxn>
                    <a:cxn ang="0">
                      <a:pos x="8" y="56"/>
                    </a:cxn>
                    <a:cxn ang="0">
                      <a:pos x="24" y="40"/>
                    </a:cxn>
                    <a:cxn ang="0">
                      <a:pos x="40" y="24"/>
                    </a:cxn>
                    <a:cxn ang="0">
                      <a:pos x="40" y="24"/>
                    </a:cxn>
                    <a:cxn ang="0">
                      <a:pos x="80" y="8"/>
                    </a:cxn>
                    <a:cxn ang="0">
                      <a:pos x="112" y="0"/>
                    </a:cxn>
                    <a:cxn ang="0">
                      <a:pos x="112" y="0"/>
                    </a:cxn>
                    <a:cxn ang="0">
                      <a:pos x="112" y="8"/>
                    </a:cxn>
                    <a:cxn ang="0">
                      <a:pos x="112" y="24"/>
                    </a:cxn>
                    <a:cxn ang="0">
                      <a:pos x="96" y="40"/>
                    </a:cxn>
                    <a:cxn ang="0">
                      <a:pos x="80" y="56"/>
                    </a:cxn>
                    <a:cxn ang="0">
                      <a:pos x="80" y="56"/>
                    </a:cxn>
                    <a:cxn ang="0">
                      <a:pos x="32" y="80"/>
                    </a:cxn>
                    <a:cxn ang="0">
                      <a:pos x="8" y="80"/>
                    </a:cxn>
                  </a:cxnLst>
                  <a:rect l="0" t="0" r="r" b="b"/>
                  <a:pathLst>
                    <a:path w="112" h="80">
                      <a:moveTo>
                        <a:pt x="8" y="80"/>
                      </a:moveTo>
                      <a:lnTo>
                        <a:pt x="0" y="72"/>
                      </a:lnTo>
                      <a:lnTo>
                        <a:pt x="8" y="56"/>
                      </a:lnTo>
                      <a:lnTo>
                        <a:pt x="24" y="40"/>
                      </a:lnTo>
                      <a:lnTo>
                        <a:pt x="40" y="24"/>
                      </a:lnTo>
                      <a:lnTo>
                        <a:pt x="40" y="24"/>
                      </a:lnTo>
                      <a:lnTo>
                        <a:pt x="80" y="8"/>
                      </a:lnTo>
                      <a:lnTo>
                        <a:pt x="112" y="0"/>
                      </a:lnTo>
                      <a:lnTo>
                        <a:pt x="112" y="0"/>
                      </a:lnTo>
                      <a:lnTo>
                        <a:pt x="112" y="8"/>
                      </a:lnTo>
                      <a:lnTo>
                        <a:pt x="112" y="24"/>
                      </a:lnTo>
                      <a:lnTo>
                        <a:pt x="96" y="40"/>
                      </a:lnTo>
                      <a:lnTo>
                        <a:pt x="80" y="56"/>
                      </a:lnTo>
                      <a:lnTo>
                        <a:pt x="80" y="56"/>
                      </a:lnTo>
                      <a:lnTo>
                        <a:pt x="32" y="80"/>
                      </a:lnTo>
                      <a:lnTo>
                        <a:pt x="8"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54" name="Freeform 1150"/>
                <p:cNvSpPr>
                  <a:spLocks/>
                </p:cNvSpPr>
                <p:nvPr/>
              </p:nvSpPr>
              <p:spPr bwMode="auto">
                <a:xfrm>
                  <a:off x="916" y="2352"/>
                  <a:ext cx="136" cy="56"/>
                </a:xfrm>
                <a:custGeom>
                  <a:avLst/>
                  <a:gdLst/>
                  <a:ahLst/>
                  <a:cxnLst>
                    <a:cxn ang="0">
                      <a:pos x="0" y="48"/>
                    </a:cxn>
                    <a:cxn ang="0">
                      <a:pos x="0" y="40"/>
                    </a:cxn>
                    <a:cxn ang="0">
                      <a:pos x="16" y="32"/>
                    </a:cxn>
                    <a:cxn ang="0">
                      <a:pos x="32" y="16"/>
                    </a:cxn>
                    <a:cxn ang="0">
                      <a:pos x="56" y="8"/>
                    </a:cxn>
                    <a:cxn ang="0">
                      <a:pos x="56" y="8"/>
                    </a:cxn>
                    <a:cxn ang="0">
                      <a:pos x="88" y="0"/>
                    </a:cxn>
                    <a:cxn ang="0">
                      <a:pos x="112" y="0"/>
                    </a:cxn>
                    <a:cxn ang="0">
                      <a:pos x="128" y="0"/>
                    </a:cxn>
                    <a:cxn ang="0">
                      <a:pos x="136" y="8"/>
                    </a:cxn>
                    <a:cxn ang="0">
                      <a:pos x="136" y="8"/>
                    </a:cxn>
                    <a:cxn ang="0">
                      <a:pos x="136" y="16"/>
                    </a:cxn>
                    <a:cxn ang="0">
                      <a:pos x="128"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16" y="32"/>
                      </a:lnTo>
                      <a:lnTo>
                        <a:pt x="32" y="16"/>
                      </a:lnTo>
                      <a:lnTo>
                        <a:pt x="56" y="8"/>
                      </a:lnTo>
                      <a:lnTo>
                        <a:pt x="56" y="8"/>
                      </a:lnTo>
                      <a:lnTo>
                        <a:pt x="88" y="0"/>
                      </a:lnTo>
                      <a:lnTo>
                        <a:pt x="112" y="0"/>
                      </a:lnTo>
                      <a:lnTo>
                        <a:pt x="128" y="0"/>
                      </a:lnTo>
                      <a:lnTo>
                        <a:pt x="136" y="8"/>
                      </a:lnTo>
                      <a:lnTo>
                        <a:pt x="136" y="8"/>
                      </a:lnTo>
                      <a:lnTo>
                        <a:pt x="136" y="16"/>
                      </a:lnTo>
                      <a:lnTo>
                        <a:pt x="128"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55" name="Freeform 1151"/>
                <p:cNvSpPr>
                  <a:spLocks/>
                </p:cNvSpPr>
                <p:nvPr/>
              </p:nvSpPr>
              <p:spPr bwMode="auto">
                <a:xfrm>
                  <a:off x="564" y="2472"/>
                  <a:ext cx="136" cy="56"/>
                </a:xfrm>
                <a:custGeom>
                  <a:avLst/>
                  <a:gdLst/>
                  <a:ahLst/>
                  <a:cxnLst>
                    <a:cxn ang="0">
                      <a:pos x="0" y="48"/>
                    </a:cxn>
                    <a:cxn ang="0">
                      <a:pos x="0" y="40"/>
                    </a:cxn>
                    <a:cxn ang="0">
                      <a:pos x="8" y="32"/>
                    </a:cxn>
                    <a:cxn ang="0">
                      <a:pos x="32" y="16"/>
                    </a:cxn>
                    <a:cxn ang="0">
                      <a:pos x="56" y="8"/>
                    </a:cxn>
                    <a:cxn ang="0">
                      <a:pos x="56" y="8"/>
                    </a:cxn>
                    <a:cxn ang="0">
                      <a:pos x="88" y="0"/>
                    </a:cxn>
                    <a:cxn ang="0">
                      <a:pos x="112" y="0"/>
                    </a:cxn>
                    <a:cxn ang="0">
                      <a:pos x="128" y="0"/>
                    </a:cxn>
                    <a:cxn ang="0">
                      <a:pos x="136" y="8"/>
                    </a:cxn>
                    <a:cxn ang="0">
                      <a:pos x="136" y="8"/>
                    </a:cxn>
                    <a:cxn ang="0">
                      <a:pos x="136" y="16"/>
                    </a:cxn>
                    <a:cxn ang="0">
                      <a:pos x="120"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8" y="32"/>
                      </a:lnTo>
                      <a:lnTo>
                        <a:pt x="32" y="16"/>
                      </a:lnTo>
                      <a:lnTo>
                        <a:pt x="56" y="8"/>
                      </a:lnTo>
                      <a:lnTo>
                        <a:pt x="56" y="8"/>
                      </a:lnTo>
                      <a:lnTo>
                        <a:pt x="88" y="0"/>
                      </a:lnTo>
                      <a:lnTo>
                        <a:pt x="112" y="0"/>
                      </a:lnTo>
                      <a:lnTo>
                        <a:pt x="128" y="0"/>
                      </a:lnTo>
                      <a:lnTo>
                        <a:pt x="136" y="8"/>
                      </a:lnTo>
                      <a:lnTo>
                        <a:pt x="136" y="8"/>
                      </a:lnTo>
                      <a:lnTo>
                        <a:pt x="136" y="16"/>
                      </a:lnTo>
                      <a:lnTo>
                        <a:pt x="120"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56" name="Freeform 1152"/>
                <p:cNvSpPr>
                  <a:spLocks/>
                </p:cNvSpPr>
                <p:nvPr/>
              </p:nvSpPr>
              <p:spPr bwMode="auto">
                <a:xfrm>
                  <a:off x="628" y="2504"/>
                  <a:ext cx="112" cy="72"/>
                </a:xfrm>
                <a:custGeom>
                  <a:avLst/>
                  <a:gdLst/>
                  <a:ahLst/>
                  <a:cxnLst>
                    <a:cxn ang="0">
                      <a:pos x="8" y="72"/>
                    </a:cxn>
                    <a:cxn ang="0">
                      <a:pos x="0" y="64"/>
                    </a:cxn>
                    <a:cxn ang="0">
                      <a:pos x="8" y="56"/>
                    </a:cxn>
                    <a:cxn ang="0">
                      <a:pos x="16" y="40"/>
                    </a:cxn>
                    <a:cxn ang="0">
                      <a:pos x="40" y="24"/>
                    </a:cxn>
                    <a:cxn ang="0">
                      <a:pos x="40" y="24"/>
                    </a:cxn>
                    <a:cxn ang="0">
                      <a:pos x="80" y="0"/>
                    </a:cxn>
                    <a:cxn ang="0">
                      <a:pos x="112" y="0"/>
                    </a:cxn>
                    <a:cxn ang="0">
                      <a:pos x="112" y="0"/>
                    </a:cxn>
                    <a:cxn ang="0">
                      <a:pos x="112" y="8"/>
                    </a:cxn>
                    <a:cxn ang="0">
                      <a:pos x="112" y="16"/>
                    </a:cxn>
                    <a:cxn ang="0">
                      <a:pos x="96" y="32"/>
                    </a:cxn>
                    <a:cxn ang="0">
                      <a:pos x="80" y="48"/>
                    </a:cxn>
                    <a:cxn ang="0">
                      <a:pos x="80" y="48"/>
                    </a:cxn>
                    <a:cxn ang="0">
                      <a:pos x="32" y="72"/>
                    </a:cxn>
                    <a:cxn ang="0">
                      <a:pos x="8" y="72"/>
                    </a:cxn>
                  </a:cxnLst>
                  <a:rect l="0" t="0" r="r" b="b"/>
                  <a:pathLst>
                    <a:path w="112" h="72">
                      <a:moveTo>
                        <a:pt x="8" y="72"/>
                      </a:moveTo>
                      <a:lnTo>
                        <a:pt x="0" y="64"/>
                      </a:lnTo>
                      <a:lnTo>
                        <a:pt x="8" y="56"/>
                      </a:lnTo>
                      <a:lnTo>
                        <a:pt x="16" y="40"/>
                      </a:lnTo>
                      <a:lnTo>
                        <a:pt x="40" y="24"/>
                      </a:lnTo>
                      <a:lnTo>
                        <a:pt x="40" y="24"/>
                      </a:lnTo>
                      <a:lnTo>
                        <a:pt x="80" y="0"/>
                      </a:lnTo>
                      <a:lnTo>
                        <a:pt x="112" y="0"/>
                      </a:lnTo>
                      <a:lnTo>
                        <a:pt x="112" y="0"/>
                      </a:lnTo>
                      <a:lnTo>
                        <a:pt x="112" y="8"/>
                      </a:lnTo>
                      <a:lnTo>
                        <a:pt x="112" y="16"/>
                      </a:lnTo>
                      <a:lnTo>
                        <a:pt x="96" y="32"/>
                      </a:lnTo>
                      <a:lnTo>
                        <a:pt x="80" y="48"/>
                      </a:lnTo>
                      <a:lnTo>
                        <a:pt x="80" y="48"/>
                      </a:lnTo>
                      <a:lnTo>
                        <a:pt x="32" y="72"/>
                      </a:lnTo>
                      <a:lnTo>
                        <a:pt x="8" y="7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57" name="Freeform 1153"/>
                <p:cNvSpPr>
                  <a:spLocks/>
                </p:cNvSpPr>
                <p:nvPr/>
              </p:nvSpPr>
              <p:spPr bwMode="auto">
                <a:xfrm>
                  <a:off x="932" y="2464"/>
                  <a:ext cx="136" cy="56"/>
                </a:xfrm>
                <a:custGeom>
                  <a:avLst/>
                  <a:gdLst/>
                  <a:ahLst/>
                  <a:cxnLst>
                    <a:cxn ang="0">
                      <a:pos x="0" y="8"/>
                    </a:cxn>
                    <a:cxn ang="0">
                      <a:pos x="8" y="0"/>
                    </a:cxn>
                    <a:cxn ang="0">
                      <a:pos x="32" y="0"/>
                    </a:cxn>
                    <a:cxn ang="0">
                      <a:pos x="56" y="0"/>
                    </a:cxn>
                    <a:cxn ang="0">
                      <a:pos x="80" y="8"/>
                    </a:cxn>
                    <a:cxn ang="0">
                      <a:pos x="80" y="8"/>
                    </a:cxn>
                    <a:cxn ang="0">
                      <a:pos x="104" y="16"/>
                    </a:cxn>
                    <a:cxn ang="0">
                      <a:pos x="128" y="32"/>
                    </a:cxn>
                    <a:cxn ang="0">
                      <a:pos x="136" y="40"/>
                    </a:cxn>
                    <a:cxn ang="0">
                      <a:pos x="136" y="48"/>
                    </a:cxn>
                    <a:cxn ang="0">
                      <a:pos x="136" y="48"/>
                    </a:cxn>
                    <a:cxn ang="0">
                      <a:pos x="128" y="56"/>
                    </a:cxn>
                    <a:cxn ang="0">
                      <a:pos x="112" y="56"/>
                    </a:cxn>
                    <a:cxn ang="0">
                      <a:pos x="88" y="56"/>
                    </a:cxn>
                    <a:cxn ang="0">
                      <a:pos x="64" y="48"/>
                    </a:cxn>
                    <a:cxn ang="0">
                      <a:pos x="64" y="48"/>
                    </a:cxn>
                    <a:cxn ang="0">
                      <a:pos x="32" y="40"/>
                    </a:cxn>
                    <a:cxn ang="0">
                      <a:pos x="16" y="24"/>
                    </a:cxn>
                    <a:cxn ang="0">
                      <a:pos x="0" y="16"/>
                    </a:cxn>
                    <a:cxn ang="0">
                      <a:pos x="0" y="8"/>
                    </a:cxn>
                  </a:cxnLst>
                  <a:rect l="0" t="0" r="r" b="b"/>
                  <a:pathLst>
                    <a:path w="136" h="56">
                      <a:moveTo>
                        <a:pt x="0" y="8"/>
                      </a:moveTo>
                      <a:lnTo>
                        <a:pt x="8" y="0"/>
                      </a:lnTo>
                      <a:lnTo>
                        <a:pt x="32" y="0"/>
                      </a:lnTo>
                      <a:lnTo>
                        <a:pt x="56" y="0"/>
                      </a:lnTo>
                      <a:lnTo>
                        <a:pt x="80" y="8"/>
                      </a:lnTo>
                      <a:lnTo>
                        <a:pt x="80" y="8"/>
                      </a:lnTo>
                      <a:lnTo>
                        <a:pt x="104" y="16"/>
                      </a:lnTo>
                      <a:lnTo>
                        <a:pt x="128" y="32"/>
                      </a:lnTo>
                      <a:lnTo>
                        <a:pt x="136" y="40"/>
                      </a:lnTo>
                      <a:lnTo>
                        <a:pt x="136" y="48"/>
                      </a:lnTo>
                      <a:lnTo>
                        <a:pt x="136" y="48"/>
                      </a:lnTo>
                      <a:lnTo>
                        <a:pt x="128" y="56"/>
                      </a:lnTo>
                      <a:lnTo>
                        <a:pt x="112" y="56"/>
                      </a:lnTo>
                      <a:lnTo>
                        <a:pt x="88" y="56"/>
                      </a:lnTo>
                      <a:lnTo>
                        <a:pt x="64" y="48"/>
                      </a:lnTo>
                      <a:lnTo>
                        <a:pt x="64" y="48"/>
                      </a:lnTo>
                      <a:lnTo>
                        <a:pt x="32" y="40"/>
                      </a:lnTo>
                      <a:lnTo>
                        <a:pt x="16"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58" name="Freeform 1154"/>
                <p:cNvSpPr>
                  <a:spLocks/>
                </p:cNvSpPr>
                <p:nvPr/>
              </p:nvSpPr>
              <p:spPr bwMode="auto">
                <a:xfrm>
                  <a:off x="564" y="2360"/>
                  <a:ext cx="136" cy="56"/>
                </a:xfrm>
                <a:custGeom>
                  <a:avLst/>
                  <a:gdLst/>
                  <a:ahLst/>
                  <a:cxnLst>
                    <a:cxn ang="0">
                      <a:pos x="0" y="8"/>
                    </a:cxn>
                    <a:cxn ang="0">
                      <a:pos x="8" y="0"/>
                    </a:cxn>
                    <a:cxn ang="0">
                      <a:pos x="24" y="0"/>
                    </a:cxn>
                    <a:cxn ang="0">
                      <a:pos x="48" y="0"/>
                    </a:cxn>
                    <a:cxn ang="0">
                      <a:pos x="80" y="8"/>
                    </a:cxn>
                    <a:cxn ang="0">
                      <a:pos x="80" y="8"/>
                    </a:cxn>
                    <a:cxn ang="0">
                      <a:pos x="104" y="16"/>
                    </a:cxn>
                    <a:cxn ang="0">
                      <a:pos x="120" y="24"/>
                    </a:cxn>
                    <a:cxn ang="0">
                      <a:pos x="136" y="40"/>
                    </a:cxn>
                    <a:cxn ang="0">
                      <a:pos x="136" y="48"/>
                    </a:cxn>
                    <a:cxn ang="0">
                      <a:pos x="136" y="48"/>
                    </a:cxn>
                    <a:cxn ang="0">
                      <a:pos x="128" y="48"/>
                    </a:cxn>
                    <a:cxn ang="0">
                      <a:pos x="112" y="56"/>
                    </a:cxn>
                    <a:cxn ang="0">
                      <a:pos x="88" y="48"/>
                    </a:cxn>
                    <a:cxn ang="0">
                      <a:pos x="56" y="40"/>
                    </a:cxn>
                    <a:cxn ang="0">
                      <a:pos x="56" y="40"/>
                    </a:cxn>
                    <a:cxn ang="0">
                      <a:pos x="32" y="32"/>
                    </a:cxn>
                    <a:cxn ang="0">
                      <a:pos x="8" y="24"/>
                    </a:cxn>
                    <a:cxn ang="0">
                      <a:pos x="0" y="16"/>
                    </a:cxn>
                    <a:cxn ang="0">
                      <a:pos x="0" y="8"/>
                    </a:cxn>
                  </a:cxnLst>
                  <a:rect l="0" t="0" r="r" b="b"/>
                  <a:pathLst>
                    <a:path w="136" h="56">
                      <a:moveTo>
                        <a:pt x="0" y="8"/>
                      </a:moveTo>
                      <a:lnTo>
                        <a:pt x="8" y="0"/>
                      </a:lnTo>
                      <a:lnTo>
                        <a:pt x="24" y="0"/>
                      </a:lnTo>
                      <a:lnTo>
                        <a:pt x="48" y="0"/>
                      </a:lnTo>
                      <a:lnTo>
                        <a:pt x="80" y="8"/>
                      </a:lnTo>
                      <a:lnTo>
                        <a:pt x="80" y="8"/>
                      </a:lnTo>
                      <a:lnTo>
                        <a:pt x="104" y="16"/>
                      </a:lnTo>
                      <a:lnTo>
                        <a:pt x="120" y="24"/>
                      </a:lnTo>
                      <a:lnTo>
                        <a:pt x="136" y="40"/>
                      </a:lnTo>
                      <a:lnTo>
                        <a:pt x="136" y="48"/>
                      </a:lnTo>
                      <a:lnTo>
                        <a:pt x="136" y="48"/>
                      </a:lnTo>
                      <a:lnTo>
                        <a:pt x="128" y="48"/>
                      </a:lnTo>
                      <a:lnTo>
                        <a:pt x="112" y="56"/>
                      </a:lnTo>
                      <a:lnTo>
                        <a:pt x="88" y="48"/>
                      </a:lnTo>
                      <a:lnTo>
                        <a:pt x="56" y="40"/>
                      </a:lnTo>
                      <a:lnTo>
                        <a:pt x="56" y="40"/>
                      </a:lnTo>
                      <a:lnTo>
                        <a:pt x="32" y="32"/>
                      </a:lnTo>
                      <a:lnTo>
                        <a:pt x="8"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59" name="Freeform 1155"/>
                <p:cNvSpPr>
                  <a:spLocks/>
                </p:cNvSpPr>
                <p:nvPr/>
              </p:nvSpPr>
              <p:spPr bwMode="auto">
                <a:xfrm>
                  <a:off x="692" y="2256"/>
                  <a:ext cx="72" cy="104"/>
                </a:xfrm>
                <a:custGeom>
                  <a:avLst/>
                  <a:gdLst/>
                  <a:ahLst/>
                  <a:cxnLst>
                    <a:cxn ang="0">
                      <a:pos x="8" y="0"/>
                    </a:cxn>
                    <a:cxn ang="0">
                      <a:pos x="32" y="8"/>
                    </a:cxn>
                    <a:cxn ang="0">
                      <a:pos x="64" y="48"/>
                    </a:cxn>
                    <a:cxn ang="0">
                      <a:pos x="64" y="48"/>
                    </a:cxn>
                    <a:cxn ang="0">
                      <a:pos x="72" y="80"/>
                    </a:cxn>
                    <a:cxn ang="0">
                      <a:pos x="64" y="104"/>
                    </a:cxn>
                    <a:cxn ang="0">
                      <a:pos x="64" y="104"/>
                    </a:cxn>
                    <a:cxn ang="0">
                      <a:pos x="40" y="96"/>
                    </a:cxn>
                    <a:cxn ang="0">
                      <a:pos x="16" y="56"/>
                    </a:cxn>
                    <a:cxn ang="0">
                      <a:pos x="16" y="56"/>
                    </a:cxn>
                    <a:cxn ang="0">
                      <a:pos x="0" y="24"/>
                    </a:cxn>
                    <a:cxn ang="0">
                      <a:pos x="8" y="0"/>
                    </a:cxn>
                  </a:cxnLst>
                  <a:rect l="0" t="0" r="r" b="b"/>
                  <a:pathLst>
                    <a:path w="72" h="104">
                      <a:moveTo>
                        <a:pt x="8" y="0"/>
                      </a:moveTo>
                      <a:lnTo>
                        <a:pt x="32" y="8"/>
                      </a:lnTo>
                      <a:lnTo>
                        <a:pt x="64" y="48"/>
                      </a:lnTo>
                      <a:lnTo>
                        <a:pt x="64" y="48"/>
                      </a:lnTo>
                      <a:lnTo>
                        <a:pt x="72" y="80"/>
                      </a:lnTo>
                      <a:lnTo>
                        <a:pt x="64" y="104"/>
                      </a:lnTo>
                      <a:lnTo>
                        <a:pt x="64" y="104"/>
                      </a:lnTo>
                      <a:lnTo>
                        <a:pt x="40" y="96"/>
                      </a:lnTo>
                      <a:lnTo>
                        <a:pt x="16" y="56"/>
                      </a:lnTo>
                      <a:lnTo>
                        <a:pt x="16" y="56"/>
                      </a:lnTo>
                      <a:lnTo>
                        <a:pt x="0" y="24"/>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60" name="Freeform 1156"/>
                <p:cNvSpPr>
                  <a:spLocks/>
                </p:cNvSpPr>
                <p:nvPr/>
              </p:nvSpPr>
              <p:spPr bwMode="auto">
                <a:xfrm>
                  <a:off x="852" y="2520"/>
                  <a:ext cx="72" cy="96"/>
                </a:xfrm>
                <a:custGeom>
                  <a:avLst/>
                  <a:gdLst/>
                  <a:ahLst/>
                  <a:cxnLst>
                    <a:cxn ang="0">
                      <a:pos x="8" y="0"/>
                    </a:cxn>
                    <a:cxn ang="0">
                      <a:pos x="32" y="8"/>
                    </a:cxn>
                    <a:cxn ang="0">
                      <a:pos x="56" y="40"/>
                    </a:cxn>
                    <a:cxn ang="0">
                      <a:pos x="56" y="40"/>
                    </a:cxn>
                    <a:cxn ang="0">
                      <a:pos x="72" y="80"/>
                    </a:cxn>
                    <a:cxn ang="0">
                      <a:pos x="64" y="96"/>
                    </a:cxn>
                    <a:cxn ang="0">
                      <a:pos x="64" y="96"/>
                    </a:cxn>
                    <a:cxn ang="0">
                      <a:pos x="40" y="88"/>
                    </a:cxn>
                    <a:cxn ang="0">
                      <a:pos x="8" y="56"/>
                    </a:cxn>
                    <a:cxn ang="0">
                      <a:pos x="8" y="56"/>
                    </a:cxn>
                    <a:cxn ang="0">
                      <a:pos x="0" y="16"/>
                    </a:cxn>
                    <a:cxn ang="0">
                      <a:pos x="8" y="0"/>
                    </a:cxn>
                  </a:cxnLst>
                  <a:rect l="0" t="0" r="r" b="b"/>
                  <a:pathLst>
                    <a:path w="72" h="96">
                      <a:moveTo>
                        <a:pt x="8" y="0"/>
                      </a:moveTo>
                      <a:lnTo>
                        <a:pt x="32" y="8"/>
                      </a:lnTo>
                      <a:lnTo>
                        <a:pt x="56" y="40"/>
                      </a:lnTo>
                      <a:lnTo>
                        <a:pt x="56" y="40"/>
                      </a:lnTo>
                      <a:lnTo>
                        <a:pt x="72" y="80"/>
                      </a:lnTo>
                      <a:lnTo>
                        <a:pt x="64" y="96"/>
                      </a:lnTo>
                      <a:lnTo>
                        <a:pt x="64" y="96"/>
                      </a:lnTo>
                      <a:lnTo>
                        <a:pt x="40" y="88"/>
                      </a:lnTo>
                      <a:lnTo>
                        <a:pt x="8" y="56"/>
                      </a:lnTo>
                      <a:lnTo>
                        <a:pt x="8" y="56"/>
                      </a:lnTo>
                      <a:lnTo>
                        <a:pt x="0" y="16"/>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61" name="Freeform 1157"/>
                <p:cNvSpPr>
                  <a:spLocks/>
                </p:cNvSpPr>
                <p:nvPr/>
              </p:nvSpPr>
              <p:spPr bwMode="auto">
                <a:xfrm>
                  <a:off x="844" y="2256"/>
                  <a:ext cx="72" cy="104"/>
                </a:xfrm>
                <a:custGeom>
                  <a:avLst/>
                  <a:gdLst/>
                  <a:ahLst/>
                  <a:cxnLst>
                    <a:cxn ang="0">
                      <a:pos x="64" y="0"/>
                    </a:cxn>
                    <a:cxn ang="0">
                      <a:pos x="72" y="24"/>
                    </a:cxn>
                    <a:cxn ang="0">
                      <a:pos x="56" y="56"/>
                    </a:cxn>
                    <a:cxn ang="0">
                      <a:pos x="56" y="56"/>
                    </a:cxn>
                    <a:cxn ang="0">
                      <a:pos x="32" y="88"/>
                    </a:cxn>
                    <a:cxn ang="0">
                      <a:pos x="8" y="104"/>
                    </a:cxn>
                    <a:cxn ang="0">
                      <a:pos x="8" y="104"/>
                    </a:cxn>
                    <a:cxn ang="0">
                      <a:pos x="0" y="80"/>
                    </a:cxn>
                    <a:cxn ang="0">
                      <a:pos x="8" y="40"/>
                    </a:cxn>
                    <a:cxn ang="0">
                      <a:pos x="8" y="40"/>
                    </a:cxn>
                    <a:cxn ang="0">
                      <a:pos x="40" y="8"/>
                    </a:cxn>
                    <a:cxn ang="0">
                      <a:pos x="64" y="0"/>
                    </a:cxn>
                  </a:cxnLst>
                  <a:rect l="0" t="0" r="r" b="b"/>
                  <a:pathLst>
                    <a:path w="72" h="104">
                      <a:moveTo>
                        <a:pt x="64" y="0"/>
                      </a:moveTo>
                      <a:lnTo>
                        <a:pt x="72" y="24"/>
                      </a:lnTo>
                      <a:lnTo>
                        <a:pt x="56" y="56"/>
                      </a:lnTo>
                      <a:lnTo>
                        <a:pt x="56" y="56"/>
                      </a:lnTo>
                      <a:lnTo>
                        <a:pt x="32" y="88"/>
                      </a:lnTo>
                      <a:lnTo>
                        <a:pt x="8" y="104"/>
                      </a:lnTo>
                      <a:lnTo>
                        <a:pt x="8" y="104"/>
                      </a:lnTo>
                      <a:lnTo>
                        <a:pt x="0" y="80"/>
                      </a:lnTo>
                      <a:lnTo>
                        <a:pt x="8" y="40"/>
                      </a:lnTo>
                      <a:lnTo>
                        <a:pt x="8"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62" name="Freeform 1158"/>
                <p:cNvSpPr>
                  <a:spLocks/>
                </p:cNvSpPr>
                <p:nvPr/>
              </p:nvSpPr>
              <p:spPr bwMode="auto">
                <a:xfrm>
                  <a:off x="700" y="2520"/>
                  <a:ext cx="80" cy="96"/>
                </a:xfrm>
                <a:custGeom>
                  <a:avLst/>
                  <a:gdLst/>
                  <a:ahLst/>
                  <a:cxnLst>
                    <a:cxn ang="0">
                      <a:pos x="64" y="0"/>
                    </a:cxn>
                    <a:cxn ang="0">
                      <a:pos x="80" y="16"/>
                    </a:cxn>
                    <a:cxn ang="0">
                      <a:pos x="64" y="56"/>
                    </a:cxn>
                    <a:cxn ang="0">
                      <a:pos x="64" y="56"/>
                    </a:cxn>
                    <a:cxn ang="0">
                      <a:pos x="40" y="88"/>
                    </a:cxn>
                    <a:cxn ang="0">
                      <a:pos x="8" y="96"/>
                    </a:cxn>
                    <a:cxn ang="0">
                      <a:pos x="8" y="96"/>
                    </a:cxn>
                    <a:cxn ang="0">
                      <a:pos x="0" y="80"/>
                    </a:cxn>
                    <a:cxn ang="0">
                      <a:pos x="16" y="40"/>
                    </a:cxn>
                    <a:cxn ang="0">
                      <a:pos x="16" y="40"/>
                    </a:cxn>
                    <a:cxn ang="0">
                      <a:pos x="40" y="8"/>
                    </a:cxn>
                    <a:cxn ang="0">
                      <a:pos x="64" y="0"/>
                    </a:cxn>
                  </a:cxnLst>
                  <a:rect l="0" t="0" r="r" b="b"/>
                  <a:pathLst>
                    <a:path w="80" h="96">
                      <a:moveTo>
                        <a:pt x="64" y="0"/>
                      </a:moveTo>
                      <a:lnTo>
                        <a:pt x="80" y="16"/>
                      </a:lnTo>
                      <a:lnTo>
                        <a:pt x="64" y="56"/>
                      </a:lnTo>
                      <a:lnTo>
                        <a:pt x="64" y="56"/>
                      </a:lnTo>
                      <a:lnTo>
                        <a:pt x="40" y="88"/>
                      </a:lnTo>
                      <a:lnTo>
                        <a:pt x="8" y="96"/>
                      </a:lnTo>
                      <a:lnTo>
                        <a:pt x="8" y="96"/>
                      </a:lnTo>
                      <a:lnTo>
                        <a:pt x="0" y="80"/>
                      </a:lnTo>
                      <a:lnTo>
                        <a:pt x="16" y="40"/>
                      </a:lnTo>
                      <a:lnTo>
                        <a:pt x="16"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063" name="Freeform 1159"/>
              <p:cNvSpPr>
                <a:spLocks/>
              </p:cNvSpPr>
              <p:nvPr/>
            </p:nvSpPr>
            <p:spPr bwMode="auto">
              <a:xfrm>
                <a:off x="572" y="1295"/>
                <a:ext cx="472" cy="334"/>
              </a:xfrm>
              <a:custGeom>
                <a:avLst/>
                <a:gdLst/>
                <a:ahLst/>
                <a:cxnLst>
                  <a:cxn ang="0">
                    <a:pos x="672" y="216"/>
                  </a:cxn>
                  <a:cxn ang="0">
                    <a:pos x="664" y="256"/>
                  </a:cxn>
                  <a:cxn ang="0">
                    <a:pos x="648" y="296"/>
                  </a:cxn>
                  <a:cxn ang="0">
                    <a:pos x="616" y="328"/>
                  </a:cxn>
                  <a:cxn ang="0">
                    <a:pos x="576" y="360"/>
                  </a:cxn>
                  <a:cxn ang="0">
                    <a:pos x="464" y="408"/>
                  </a:cxn>
                  <a:cxn ang="0">
                    <a:pos x="336" y="424"/>
                  </a:cxn>
                  <a:cxn ang="0">
                    <a:pos x="336" y="424"/>
                  </a:cxn>
                  <a:cxn ang="0">
                    <a:pos x="208" y="408"/>
                  </a:cxn>
                  <a:cxn ang="0">
                    <a:pos x="96" y="360"/>
                  </a:cxn>
                  <a:cxn ang="0">
                    <a:pos x="56" y="328"/>
                  </a:cxn>
                  <a:cxn ang="0">
                    <a:pos x="24" y="296"/>
                  </a:cxn>
                  <a:cxn ang="0">
                    <a:pos x="8" y="256"/>
                  </a:cxn>
                  <a:cxn ang="0">
                    <a:pos x="0" y="216"/>
                  </a:cxn>
                  <a:cxn ang="0">
                    <a:pos x="0" y="216"/>
                  </a:cxn>
                  <a:cxn ang="0">
                    <a:pos x="8" y="168"/>
                  </a:cxn>
                  <a:cxn ang="0">
                    <a:pos x="24" y="128"/>
                  </a:cxn>
                  <a:cxn ang="0">
                    <a:pos x="56" y="96"/>
                  </a:cxn>
                  <a:cxn ang="0">
                    <a:pos x="96" y="64"/>
                  </a:cxn>
                  <a:cxn ang="0">
                    <a:pos x="208" y="16"/>
                  </a:cxn>
                  <a:cxn ang="0">
                    <a:pos x="336" y="0"/>
                  </a:cxn>
                  <a:cxn ang="0">
                    <a:pos x="336" y="0"/>
                  </a:cxn>
                  <a:cxn ang="0">
                    <a:pos x="464" y="16"/>
                  </a:cxn>
                  <a:cxn ang="0">
                    <a:pos x="576" y="64"/>
                  </a:cxn>
                  <a:cxn ang="0">
                    <a:pos x="616" y="96"/>
                  </a:cxn>
                  <a:cxn ang="0">
                    <a:pos x="648" y="128"/>
                  </a:cxn>
                  <a:cxn ang="0">
                    <a:pos x="664" y="168"/>
                  </a:cxn>
                  <a:cxn ang="0">
                    <a:pos x="672" y="216"/>
                  </a:cxn>
                </a:cxnLst>
                <a:rect l="0" t="0" r="r" b="b"/>
                <a:pathLst>
                  <a:path w="672" h="424">
                    <a:moveTo>
                      <a:pt x="672" y="216"/>
                    </a:moveTo>
                    <a:lnTo>
                      <a:pt x="664" y="256"/>
                    </a:lnTo>
                    <a:lnTo>
                      <a:pt x="648" y="296"/>
                    </a:lnTo>
                    <a:lnTo>
                      <a:pt x="616" y="328"/>
                    </a:lnTo>
                    <a:lnTo>
                      <a:pt x="576" y="360"/>
                    </a:lnTo>
                    <a:lnTo>
                      <a:pt x="464" y="408"/>
                    </a:lnTo>
                    <a:lnTo>
                      <a:pt x="336" y="424"/>
                    </a:lnTo>
                    <a:lnTo>
                      <a:pt x="336" y="424"/>
                    </a:lnTo>
                    <a:lnTo>
                      <a:pt x="208" y="408"/>
                    </a:lnTo>
                    <a:lnTo>
                      <a:pt x="96" y="360"/>
                    </a:lnTo>
                    <a:lnTo>
                      <a:pt x="56" y="328"/>
                    </a:lnTo>
                    <a:lnTo>
                      <a:pt x="24" y="296"/>
                    </a:lnTo>
                    <a:lnTo>
                      <a:pt x="8" y="256"/>
                    </a:lnTo>
                    <a:lnTo>
                      <a:pt x="0" y="216"/>
                    </a:lnTo>
                    <a:lnTo>
                      <a:pt x="0" y="216"/>
                    </a:lnTo>
                    <a:lnTo>
                      <a:pt x="8" y="168"/>
                    </a:lnTo>
                    <a:lnTo>
                      <a:pt x="24" y="128"/>
                    </a:lnTo>
                    <a:lnTo>
                      <a:pt x="56" y="96"/>
                    </a:lnTo>
                    <a:lnTo>
                      <a:pt x="96" y="64"/>
                    </a:lnTo>
                    <a:lnTo>
                      <a:pt x="208" y="16"/>
                    </a:lnTo>
                    <a:lnTo>
                      <a:pt x="336" y="0"/>
                    </a:lnTo>
                    <a:lnTo>
                      <a:pt x="336" y="0"/>
                    </a:lnTo>
                    <a:lnTo>
                      <a:pt x="464" y="16"/>
                    </a:lnTo>
                    <a:lnTo>
                      <a:pt x="576" y="64"/>
                    </a:lnTo>
                    <a:lnTo>
                      <a:pt x="616" y="96"/>
                    </a:lnTo>
                    <a:lnTo>
                      <a:pt x="648" y="128"/>
                    </a:lnTo>
                    <a:lnTo>
                      <a:pt x="664" y="168"/>
                    </a:lnTo>
                    <a:lnTo>
                      <a:pt x="672" y="216"/>
                    </a:lnTo>
                    <a:close/>
                  </a:path>
                </a:pathLst>
              </a:custGeom>
              <a:gradFill rotWithShape="0">
                <a:gsLst>
                  <a:gs pos="0">
                    <a:srgbClr val="808080">
                      <a:gamma/>
                      <a:tint val="59608"/>
                      <a:invGamma/>
                    </a:srgbClr>
                  </a:gs>
                  <a:gs pos="100000">
                    <a:srgbClr val="808080"/>
                  </a:gs>
                </a:gsLst>
                <a:path path="rect">
                  <a:fillToRect l="50000" t="50000" r="50000" b="50000"/>
                </a:path>
              </a:gradFill>
              <a:ln w="3175" cmpd="sng">
                <a:solidFill>
                  <a:srgbClr val="808080"/>
                </a:solidFill>
                <a:round/>
                <a:headEnd/>
                <a:tailEnd/>
              </a:ln>
            </p:spPr>
            <p:txBody>
              <a:bodyPr>
                <a:prstTxWarp prst="textNoShape">
                  <a:avLst/>
                </a:prstTxWarp>
              </a:bodyPr>
              <a:lstStyle/>
              <a:p>
                <a:endParaRPr lang="en-US">
                  <a:latin typeface="Arial"/>
                  <a:cs typeface="Arial"/>
                </a:endParaRPr>
              </a:p>
            </p:txBody>
          </p:sp>
          <p:grpSp>
            <p:nvGrpSpPr>
              <p:cNvPr id="26" name="Group 1160"/>
              <p:cNvGrpSpPr>
                <a:grpSpLocks/>
              </p:cNvGrpSpPr>
              <p:nvPr/>
            </p:nvGrpSpPr>
            <p:grpSpPr bwMode="auto">
              <a:xfrm>
                <a:off x="632" y="1338"/>
                <a:ext cx="352" cy="248"/>
                <a:chOff x="636" y="2320"/>
                <a:chExt cx="352" cy="248"/>
              </a:xfrm>
            </p:grpSpPr>
            <p:sp>
              <p:nvSpPr>
                <p:cNvPr id="1661065" name="Freeform 1161"/>
                <p:cNvSpPr>
                  <a:spLocks/>
                </p:cNvSpPr>
                <p:nvPr/>
              </p:nvSpPr>
              <p:spPr bwMode="auto">
                <a:xfrm>
                  <a:off x="788" y="2424"/>
                  <a:ext cx="32" cy="16"/>
                </a:xfrm>
                <a:custGeom>
                  <a:avLst/>
                  <a:gdLst/>
                  <a:ahLst/>
                  <a:cxnLst>
                    <a:cxn ang="0">
                      <a:pos x="32" y="8"/>
                    </a:cxn>
                    <a:cxn ang="0">
                      <a:pos x="32" y="16"/>
                    </a:cxn>
                    <a:cxn ang="0">
                      <a:pos x="16" y="16"/>
                    </a:cxn>
                    <a:cxn ang="0">
                      <a:pos x="16" y="16"/>
                    </a:cxn>
                    <a:cxn ang="0">
                      <a:pos x="8" y="16"/>
                    </a:cxn>
                    <a:cxn ang="0">
                      <a:pos x="0" y="8"/>
                    </a:cxn>
                    <a:cxn ang="0">
                      <a:pos x="0" y="8"/>
                    </a:cxn>
                    <a:cxn ang="0">
                      <a:pos x="8" y="0"/>
                    </a:cxn>
                    <a:cxn ang="0">
                      <a:pos x="16" y="0"/>
                    </a:cxn>
                    <a:cxn ang="0">
                      <a:pos x="16" y="0"/>
                    </a:cxn>
                    <a:cxn ang="0">
                      <a:pos x="32" y="0"/>
                    </a:cxn>
                    <a:cxn ang="0">
                      <a:pos x="32" y="8"/>
                    </a:cxn>
                  </a:cxnLst>
                  <a:rect l="0" t="0" r="r" b="b"/>
                  <a:pathLst>
                    <a:path w="32" h="16">
                      <a:moveTo>
                        <a:pt x="32" y="8"/>
                      </a:moveTo>
                      <a:lnTo>
                        <a:pt x="32" y="16"/>
                      </a:lnTo>
                      <a:lnTo>
                        <a:pt x="16" y="16"/>
                      </a:lnTo>
                      <a:lnTo>
                        <a:pt x="16" y="16"/>
                      </a:lnTo>
                      <a:lnTo>
                        <a:pt x="8" y="16"/>
                      </a:lnTo>
                      <a:lnTo>
                        <a:pt x="0" y="8"/>
                      </a:lnTo>
                      <a:lnTo>
                        <a:pt x="0" y="8"/>
                      </a:lnTo>
                      <a:lnTo>
                        <a:pt x="8" y="0"/>
                      </a:lnTo>
                      <a:lnTo>
                        <a:pt x="16" y="0"/>
                      </a:lnTo>
                      <a:lnTo>
                        <a:pt x="16" y="0"/>
                      </a:lnTo>
                      <a:lnTo>
                        <a:pt x="32" y="0"/>
                      </a:lnTo>
                      <a:lnTo>
                        <a:pt x="32"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66" name="Freeform 1162"/>
                <p:cNvSpPr>
                  <a:spLocks/>
                </p:cNvSpPr>
                <p:nvPr/>
              </p:nvSpPr>
              <p:spPr bwMode="auto">
                <a:xfrm>
                  <a:off x="924" y="2416"/>
                  <a:ext cx="64" cy="24"/>
                </a:xfrm>
                <a:custGeom>
                  <a:avLst/>
                  <a:gdLst/>
                  <a:ahLst/>
                  <a:cxnLst>
                    <a:cxn ang="0">
                      <a:pos x="64" y="16"/>
                    </a:cxn>
                    <a:cxn ang="0">
                      <a:pos x="56" y="24"/>
                    </a:cxn>
                    <a:cxn ang="0">
                      <a:pos x="32" y="24"/>
                    </a:cxn>
                    <a:cxn ang="0">
                      <a:pos x="32" y="24"/>
                    </a:cxn>
                    <a:cxn ang="0">
                      <a:pos x="16" y="24"/>
                    </a:cxn>
                    <a:cxn ang="0">
                      <a:pos x="0" y="16"/>
                    </a:cxn>
                    <a:cxn ang="0">
                      <a:pos x="0" y="16"/>
                    </a:cxn>
                    <a:cxn ang="0">
                      <a:pos x="16" y="8"/>
                    </a:cxn>
                    <a:cxn ang="0">
                      <a:pos x="32" y="0"/>
                    </a:cxn>
                    <a:cxn ang="0">
                      <a:pos x="32" y="0"/>
                    </a:cxn>
                    <a:cxn ang="0">
                      <a:pos x="56" y="8"/>
                    </a:cxn>
                    <a:cxn ang="0">
                      <a:pos x="64" y="16"/>
                    </a:cxn>
                  </a:cxnLst>
                  <a:rect l="0" t="0" r="r" b="b"/>
                  <a:pathLst>
                    <a:path w="64" h="24">
                      <a:moveTo>
                        <a:pt x="64" y="16"/>
                      </a:moveTo>
                      <a:lnTo>
                        <a:pt x="56" y="24"/>
                      </a:lnTo>
                      <a:lnTo>
                        <a:pt x="32" y="24"/>
                      </a:lnTo>
                      <a:lnTo>
                        <a:pt x="32" y="24"/>
                      </a:lnTo>
                      <a:lnTo>
                        <a:pt x="16" y="24"/>
                      </a:lnTo>
                      <a:lnTo>
                        <a:pt x="0" y="16"/>
                      </a:lnTo>
                      <a:lnTo>
                        <a:pt x="0" y="16"/>
                      </a:lnTo>
                      <a:lnTo>
                        <a:pt x="16"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67" name="Freeform 1163"/>
                <p:cNvSpPr>
                  <a:spLocks/>
                </p:cNvSpPr>
                <p:nvPr/>
              </p:nvSpPr>
              <p:spPr bwMode="auto">
                <a:xfrm>
                  <a:off x="908" y="2512"/>
                  <a:ext cx="40" cy="32"/>
                </a:xfrm>
                <a:custGeom>
                  <a:avLst/>
                  <a:gdLst/>
                  <a:ahLst/>
                  <a:cxnLst>
                    <a:cxn ang="0">
                      <a:pos x="40" y="32"/>
                    </a:cxn>
                    <a:cxn ang="0">
                      <a:pos x="24" y="32"/>
                    </a:cxn>
                    <a:cxn ang="0">
                      <a:pos x="8" y="24"/>
                    </a:cxn>
                    <a:cxn ang="0">
                      <a:pos x="8" y="24"/>
                    </a:cxn>
                    <a:cxn ang="0">
                      <a:pos x="0" y="8"/>
                    </a:cxn>
                    <a:cxn ang="0">
                      <a:pos x="0" y="0"/>
                    </a:cxn>
                    <a:cxn ang="0">
                      <a:pos x="0" y="0"/>
                    </a:cxn>
                    <a:cxn ang="0">
                      <a:pos x="16" y="0"/>
                    </a:cxn>
                    <a:cxn ang="0">
                      <a:pos x="32" y="8"/>
                    </a:cxn>
                    <a:cxn ang="0">
                      <a:pos x="32" y="8"/>
                    </a:cxn>
                    <a:cxn ang="0">
                      <a:pos x="40" y="24"/>
                    </a:cxn>
                    <a:cxn ang="0">
                      <a:pos x="40" y="32"/>
                    </a:cxn>
                  </a:cxnLst>
                  <a:rect l="0" t="0" r="r" b="b"/>
                  <a:pathLst>
                    <a:path w="40" h="32">
                      <a:moveTo>
                        <a:pt x="40" y="32"/>
                      </a:moveTo>
                      <a:lnTo>
                        <a:pt x="24" y="32"/>
                      </a:lnTo>
                      <a:lnTo>
                        <a:pt x="8" y="24"/>
                      </a:lnTo>
                      <a:lnTo>
                        <a:pt x="8" y="24"/>
                      </a:lnTo>
                      <a:lnTo>
                        <a:pt x="0" y="8"/>
                      </a:lnTo>
                      <a:lnTo>
                        <a:pt x="0" y="0"/>
                      </a:lnTo>
                      <a:lnTo>
                        <a:pt x="0" y="0"/>
                      </a:lnTo>
                      <a:lnTo>
                        <a:pt x="16" y="0"/>
                      </a:lnTo>
                      <a:lnTo>
                        <a:pt x="32" y="8"/>
                      </a:lnTo>
                      <a:lnTo>
                        <a:pt x="32" y="8"/>
                      </a:lnTo>
                      <a:lnTo>
                        <a:pt x="40" y="24"/>
                      </a:lnTo>
                      <a:lnTo>
                        <a:pt x="4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68" name="Freeform 1164"/>
                <p:cNvSpPr>
                  <a:spLocks/>
                </p:cNvSpPr>
                <p:nvPr/>
              </p:nvSpPr>
              <p:spPr bwMode="auto">
                <a:xfrm>
                  <a:off x="780" y="2328"/>
                  <a:ext cx="32" cy="48"/>
                </a:xfrm>
                <a:custGeom>
                  <a:avLst/>
                  <a:gdLst/>
                  <a:ahLst/>
                  <a:cxnLst>
                    <a:cxn ang="0">
                      <a:pos x="16" y="48"/>
                    </a:cxn>
                    <a:cxn ang="0">
                      <a:pos x="8" y="48"/>
                    </a:cxn>
                    <a:cxn ang="0">
                      <a:pos x="0" y="24"/>
                    </a:cxn>
                    <a:cxn ang="0">
                      <a:pos x="0" y="24"/>
                    </a:cxn>
                    <a:cxn ang="0">
                      <a:pos x="8" y="8"/>
                    </a:cxn>
                    <a:cxn ang="0">
                      <a:pos x="16" y="0"/>
                    </a:cxn>
                    <a:cxn ang="0">
                      <a:pos x="16" y="0"/>
                    </a:cxn>
                    <a:cxn ang="0">
                      <a:pos x="24" y="8"/>
                    </a:cxn>
                    <a:cxn ang="0">
                      <a:pos x="32" y="24"/>
                    </a:cxn>
                    <a:cxn ang="0">
                      <a:pos x="32" y="24"/>
                    </a:cxn>
                    <a:cxn ang="0">
                      <a:pos x="24" y="48"/>
                    </a:cxn>
                    <a:cxn ang="0">
                      <a:pos x="16" y="48"/>
                    </a:cxn>
                  </a:cxnLst>
                  <a:rect l="0" t="0" r="r" b="b"/>
                  <a:pathLst>
                    <a:path w="32" h="48">
                      <a:moveTo>
                        <a:pt x="16" y="48"/>
                      </a:moveTo>
                      <a:lnTo>
                        <a:pt x="8" y="48"/>
                      </a:lnTo>
                      <a:lnTo>
                        <a:pt x="0" y="24"/>
                      </a:lnTo>
                      <a:lnTo>
                        <a:pt x="0" y="24"/>
                      </a:lnTo>
                      <a:lnTo>
                        <a:pt x="8" y="8"/>
                      </a:lnTo>
                      <a:lnTo>
                        <a:pt x="16" y="0"/>
                      </a:lnTo>
                      <a:lnTo>
                        <a:pt x="16" y="0"/>
                      </a:lnTo>
                      <a:lnTo>
                        <a:pt x="24" y="8"/>
                      </a:lnTo>
                      <a:lnTo>
                        <a:pt x="32" y="24"/>
                      </a:lnTo>
                      <a:lnTo>
                        <a:pt x="32" y="24"/>
                      </a:lnTo>
                      <a:lnTo>
                        <a:pt x="24" y="48"/>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69" name="Freeform 1165"/>
                <p:cNvSpPr>
                  <a:spLocks/>
                </p:cNvSpPr>
                <p:nvPr/>
              </p:nvSpPr>
              <p:spPr bwMode="auto">
                <a:xfrm>
                  <a:off x="676" y="2432"/>
                  <a:ext cx="64" cy="24"/>
                </a:xfrm>
                <a:custGeom>
                  <a:avLst/>
                  <a:gdLst/>
                  <a:ahLst/>
                  <a:cxnLst>
                    <a:cxn ang="0">
                      <a:pos x="64" y="16"/>
                    </a:cxn>
                    <a:cxn ang="0">
                      <a:pos x="56" y="24"/>
                    </a:cxn>
                    <a:cxn ang="0">
                      <a:pos x="32" y="24"/>
                    </a:cxn>
                    <a:cxn ang="0">
                      <a:pos x="32" y="24"/>
                    </a:cxn>
                    <a:cxn ang="0">
                      <a:pos x="8" y="24"/>
                    </a:cxn>
                    <a:cxn ang="0">
                      <a:pos x="0" y="16"/>
                    </a:cxn>
                    <a:cxn ang="0">
                      <a:pos x="0" y="16"/>
                    </a:cxn>
                    <a:cxn ang="0">
                      <a:pos x="8" y="8"/>
                    </a:cxn>
                    <a:cxn ang="0">
                      <a:pos x="32" y="0"/>
                    </a:cxn>
                    <a:cxn ang="0">
                      <a:pos x="32" y="0"/>
                    </a:cxn>
                    <a:cxn ang="0">
                      <a:pos x="56" y="8"/>
                    </a:cxn>
                    <a:cxn ang="0">
                      <a:pos x="64" y="16"/>
                    </a:cxn>
                  </a:cxnLst>
                  <a:rect l="0" t="0" r="r" b="b"/>
                  <a:pathLst>
                    <a:path w="64" h="24">
                      <a:moveTo>
                        <a:pt x="64" y="16"/>
                      </a:moveTo>
                      <a:lnTo>
                        <a:pt x="56" y="24"/>
                      </a:lnTo>
                      <a:lnTo>
                        <a:pt x="32" y="24"/>
                      </a:lnTo>
                      <a:lnTo>
                        <a:pt x="32" y="24"/>
                      </a:lnTo>
                      <a:lnTo>
                        <a:pt x="8" y="24"/>
                      </a:lnTo>
                      <a:lnTo>
                        <a:pt x="0" y="16"/>
                      </a:lnTo>
                      <a:lnTo>
                        <a:pt x="0" y="16"/>
                      </a:lnTo>
                      <a:lnTo>
                        <a:pt x="8"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70" name="Freeform 1166"/>
                <p:cNvSpPr>
                  <a:spLocks/>
                </p:cNvSpPr>
                <p:nvPr/>
              </p:nvSpPr>
              <p:spPr bwMode="auto">
                <a:xfrm>
                  <a:off x="788" y="2520"/>
                  <a:ext cx="32" cy="48"/>
                </a:xfrm>
                <a:custGeom>
                  <a:avLst/>
                  <a:gdLst/>
                  <a:ahLst/>
                  <a:cxnLst>
                    <a:cxn ang="0">
                      <a:pos x="16" y="48"/>
                    </a:cxn>
                    <a:cxn ang="0">
                      <a:pos x="8" y="40"/>
                    </a:cxn>
                    <a:cxn ang="0">
                      <a:pos x="0" y="24"/>
                    </a:cxn>
                    <a:cxn ang="0">
                      <a:pos x="0" y="24"/>
                    </a:cxn>
                    <a:cxn ang="0">
                      <a:pos x="8" y="8"/>
                    </a:cxn>
                    <a:cxn ang="0">
                      <a:pos x="16" y="0"/>
                    </a:cxn>
                    <a:cxn ang="0">
                      <a:pos x="16" y="0"/>
                    </a:cxn>
                    <a:cxn ang="0">
                      <a:pos x="32" y="8"/>
                    </a:cxn>
                    <a:cxn ang="0">
                      <a:pos x="32" y="24"/>
                    </a:cxn>
                    <a:cxn ang="0">
                      <a:pos x="32" y="24"/>
                    </a:cxn>
                    <a:cxn ang="0">
                      <a:pos x="32" y="40"/>
                    </a:cxn>
                    <a:cxn ang="0">
                      <a:pos x="16" y="48"/>
                    </a:cxn>
                  </a:cxnLst>
                  <a:rect l="0" t="0" r="r" b="b"/>
                  <a:pathLst>
                    <a:path w="32" h="48">
                      <a:moveTo>
                        <a:pt x="16" y="48"/>
                      </a:moveTo>
                      <a:lnTo>
                        <a:pt x="8" y="40"/>
                      </a:lnTo>
                      <a:lnTo>
                        <a:pt x="0" y="24"/>
                      </a:lnTo>
                      <a:lnTo>
                        <a:pt x="0" y="24"/>
                      </a:lnTo>
                      <a:lnTo>
                        <a:pt x="8" y="8"/>
                      </a:lnTo>
                      <a:lnTo>
                        <a:pt x="16" y="0"/>
                      </a:lnTo>
                      <a:lnTo>
                        <a:pt x="16" y="0"/>
                      </a:lnTo>
                      <a:lnTo>
                        <a:pt x="32" y="8"/>
                      </a:lnTo>
                      <a:lnTo>
                        <a:pt x="32" y="24"/>
                      </a:lnTo>
                      <a:lnTo>
                        <a:pt x="32" y="24"/>
                      </a:lnTo>
                      <a:lnTo>
                        <a:pt x="32" y="40"/>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71" name="Freeform 1167"/>
                <p:cNvSpPr>
                  <a:spLocks/>
                </p:cNvSpPr>
                <p:nvPr/>
              </p:nvSpPr>
              <p:spPr bwMode="auto">
                <a:xfrm>
                  <a:off x="660" y="2352"/>
                  <a:ext cx="48" cy="40"/>
                </a:xfrm>
                <a:custGeom>
                  <a:avLst/>
                  <a:gdLst/>
                  <a:ahLst/>
                  <a:cxnLst>
                    <a:cxn ang="0">
                      <a:pos x="48" y="32"/>
                    </a:cxn>
                    <a:cxn ang="0">
                      <a:pos x="32" y="40"/>
                    </a:cxn>
                    <a:cxn ang="0">
                      <a:pos x="16" y="24"/>
                    </a:cxn>
                    <a:cxn ang="0">
                      <a:pos x="16" y="24"/>
                    </a:cxn>
                    <a:cxn ang="0">
                      <a:pos x="0" y="16"/>
                    </a:cxn>
                    <a:cxn ang="0">
                      <a:pos x="0" y="0"/>
                    </a:cxn>
                    <a:cxn ang="0">
                      <a:pos x="0" y="0"/>
                    </a:cxn>
                    <a:cxn ang="0">
                      <a:pos x="16" y="0"/>
                    </a:cxn>
                    <a:cxn ang="0">
                      <a:pos x="32" y="8"/>
                    </a:cxn>
                    <a:cxn ang="0">
                      <a:pos x="32" y="8"/>
                    </a:cxn>
                    <a:cxn ang="0">
                      <a:pos x="48" y="24"/>
                    </a:cxn>
                    <a:cxn ang="0">
                      <a:pos x="48" y="32"/>
                    </a:cxn>
                  </a:cxnLst>
                  <a:rect l="0" t="0" r="r" b="b"/>
                  <a:pathLst>
                    <a:path w="48" h="40">
                      <a:moveTo>
                        <a:pt x="48" y="32"/>
                      </a:moveTo>
                      <a:lnTo>
                        <a:pt x="32" y="40"/>
                      </a:lnTo>
                      <a:lnTo>
                        <a:pt x="16" y="24"/>
                      </a:lnTo>
                      <a:lnTo>
                        <a:pt x="16" y="24"/>
                      </a:lnTo>
                      <a:lnTo>
                        <a:pt x="0" y="16"/>
                      </a:lnTo>
                      <a:lnTo>
                        <a:pt x="0" y="0"/>
                      </a:lnTo>
                      <a:lnTo>
                        <a:pt x="0" y="0"/>
                      </a:lnTo>
                      <a:lnTo>
                        <a:pt x="16" y="0"/>
                      </a:lnTo>
                      <a:lnTo>
                        <a:pt x="32" y="8"/>
                      </a:lnTo>
                      <a:lnTo>
                        <a:pt x="32" y="8"/>
                      </a:lnTo>
                      <a:lnTo>
                        <a:pt x="48" y="24"/>
                      </a:lnTo>
                      <a:lnTo>
                        <a:pt x="48"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72" name="Freeform 1168"/>
                <p:cNvSpPr>
                  <a:spLocks/>
                </p:cNvSpPr>
                <p:nvPr/>
              </p:nvSpPr>
              <p:spPr bwMode="auto">
                <a:xfrm>
                  <a:off x="892" y="2344"/>
                  <a:ext cx="48" cy="32"/>
                </a:xfrm>
                <a:custGeom>
                  <a:avLst/>
                  <a:gdLst/>
                  <a:ahLst/>
                  <a:cxnLst>
                    <a:cxn ang="0">
                      <a:pos x="0" y="32"/>
                    </a:cxn>
                    <a:cxn ang="0">
                      <a:pos x="0" y="24"/>
                    </a:cxn>
                    <a:cxn ang="0">
                      <a:pos x="8" y="8"/>
                    </a:cxn>
                    <a:cxn ang="0">
                      <a:pos x="8" y="8"/>
                    </a:cxn>
                    <a:cxn ang="0">
                      <a:pos x="32" y="0"/>
                    </a:cxn>
                    <a:cxn ang="0">
                      <a:pos x="48" y="0"/>
                    </a:cxn>
                    <a:cxn ang="0">
                      <a:pos x="48" y="0"/>
                    </a:cxn>
                    <a:cxn ang="0">
                      <a:pos x="48" y="8"/>
                    </a:cxn>
                    <a:cxn ang="0">
                      <a:pos x="32" y="24"/>
                    </a:cxn>
                    <a:cxn ang="0">
                      <a:pos x="32" y="24"/>
                    </a:cxn>
                    <a:cxn ang="0">
                      <a:pos x="16" y="32"/>
                    </a:cxn>
                    <a:cxn ang="0">
                      <a:pos x="0" y="32"/>
                    </a:cxn>
                  </a:cxnLst>
                  <a:rect l="0" t="0" r="r" b="b"/>
                  <a:pathLst>
                    <a:path w="48" h="32">
                      <a:moveTo>
                        <a:pt x="0" y="32"/>
                      </a:moveTo>
                      <a:lnTo>
                        <a:pt x="0" y="24"/>
                      </a:lnTo>
                      <a:lnTo>
                        <a:pt x="8" y="8"/>
                      </a:lnTo>
                      <a:lnTo>
                        <a:pt x="8" y="8"/>
                      </a:lnTo>
                      <a:lnTo>
                        <a:pt x="32" y="0"/>
                      </a:lnTo>
                      <a:lnTo>
                        <a:pt x="48" y="0"/>
                      </a:lnTo>
                      <a:lnTo>
                        <a:pt x="48" y="0"/>
                      </a:lnTo>
                      <a:lnTo>
                        <a:pt x="48" y="8"/>
                      </a:lnTo>
                      <a:lnTo>
                        <a:pt x="32" y="24"/>
                      </a:lnTo>
                      <a:lnTo>
                        <a:pt x="32" y="24"/>
                      </a:lnTo>
                      <a:lnTo>
                        <a:pt x="16" y="32"/>
                      </a:lnTo>
                      <a:lnTo>
                        <a:pt x="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73" name="Freeform 1169"/>
                <p:cNvSpPr>
                  <a:spLocks/>
                </p:cNvSpPr>
                <p:nvPr/>
              </p:nvSpPr>
              <p:spPr bwMode="auto">
                <a:xfrm>
                  <a:off x="876" y="2400"/>
                  <a:ext cx="48" cy="24"/>
                </a:xfrm>
                <a:custGeom>
                  <a:avLst/>
                  <a:gdLst/>
                  <a:ahLst/>
                  <a:cxnLst>
                    <a:cxn ang="0">
                      <a:pos x="0" y="24"/>
                    </a:cxn>
                    <a:cxn ang="0">
                      <a:pos x="0" y="8"/>
                    </a:cxn>
                    <a:cxn ang="0">
                      <a:pos x="16" y="0"/>
                    </a:cxn>
                    <a:cxn ang="0">
                      <a:pos x="16" y="0"/>
                    </a:cxn>
                    <a:cxn ang="0">
                      <a:pos x="32" y="0"/>
                    </a:cxn>
                    <a:cxn ang="0">
                      <a:pos x="48" y="8"/>
                    </a:cxn>
                    <a:cxn ang="0">
                      <a:pos x="48" y="8"/>
                    </a:cxn>
                    <a:cxn ang="0">
                      <a:pos x="48" y="16"/>
                    </a:cxn>
                    <a:cxn ang="0">
                      <a:pos x="32" y="24"/>
                    </a:cxn>
                    <a:cxn ang="0">
                      <a:pos x="32" y="24"/>
                    </a:cxn>
                    <a:cxn ang="0">
                      <a:pos x="8" y="24"/>
                    </a:cxn>
                    <a:cxn ang="0">
                      <a:pos x="0" y="24"/>
                    </a:cxn>
                  </a:cxnLst>
                  <a:rect l="0" t="0" r="r" b="b"/>
                  <a:pathLst>
                    <a:path w="48" h="24">
                      <a:moveTo>
                        <a:pt x="0" y="24"/>
                      </a:moveTo>
                      <a:lnTo>
                        <a:pt x="0" y="8"/>
                      </a:lnTo>
                      <a:lnTo>
                        <a:pt x="16" y="0"/>
                      </a:lnTo>
                      <a:lnTo>
                        <a:pt x="16" y="0"/>
                      </a:lnTo>
                      <a:lnTo>
                        <a:pt x="32" y="0"/>
                      </a:lnTo>
                      <a:lnTo>
                        <a:pt x="48" y="8"/>
                      </a:lnTo>
                      <a:lnTo>
                        <a:pt x="48" y="8"/>
                      </a:lnTo>
                      <a:lnTo>
                        <a:pt x="48" y="16"/>
                      </a:lnTo>
                      <a:lnTo>
                        <a:pt x="32" y="24"/>
                      </a:lnTo>
                      <a:lnTo>
                        <a:pt x="32" y="24"/>
                      </a:lnTo>
                      <a:lnTo>
                        <a:pt x="8" y="24"/>
                      </a:lnTo>
                      <a:lnTo>
                        <a:pt x="0"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74" name="Freeform 1170"/>
                <p:cNvSpPr>
                  <a:spLocks/>
                </p:cNvSpPr>
                <p:nvPr/>
              </p:nvSpPr>
              <p:spPr bwMode="auto">
                <a:xfrm>
                  <a:off x="660" y="2480"/>
                  <a:ext cx="48" cy="24"/>
                </a:xfrm>
                <a:custGeom>
                  <a:avLst/>
                  <a:gdLst/>
                  <a:ahLst/>
                  <a:cxnLst>
                    <a:cxn ang="0">
                      <a:pos x="0" y="16"/>
                    </a:cxn>
                    <a:cxn ang="0">
                      <a:pos x="0" y="8"/>
                    </a:cxn>
                    <a:cxn ang="0">
                      <a:pos x="16" y="0"/>
                    </a:cxn>
                    <a:cxn ang="0">
                      <a:pos x="16" y="0"/>
                    </a:cxn>
                    <a:cxn ang="0">
                      <a:pos x="40" y="0"/>
                    </a:cxn>
                    <a:cxn ang="0">
                      <a:pos x="48" y="0"/>
                    </a:cxn>
                    <a:cxn ang="0">
                      <a:pos x="48" y="0"/>
                    </a:cxn>
                    <a:cxn ang="0">
                      <a:pos x="48" y="16"/>
                    </a:cxn>
                    <a:cxn ang="0">
                      <a:pos x="32" y="24"/>
                    </a:cxn>
                    <a:cxn ang="0">
                      <a:pos x="32" y="24"/>
                    </a:cxn>
                    <a:cxn ang="0">
                      <a:pos x="8" y="24"/>
                    </a:cxn>
                    <a:cxn ang="0">
                      <a:pos x="0" y="16"/>
                    </a:cxn>
                  </a:cxnLst>
                  <a:rect l="0" t="0" r="r" b="b"/>
                  <a:pathLst>
                    <a:path w="48" h="24">
                      <a:moveTo>
                        <a:pt x="0" y="16"/>
                      </a:moveTo>
                      <a:lnTo>
                        <a:pt x="0" y="8"/>
                      </a:lnTo>
                      <a:lnTo>
                        <a:pt x="16" y="0"/>
                      </a:lnTo>
                      <a:lnTo>
                        <a:pt x="16" y="0"/>
                      </a:lnTo>
                      <a:lnTo>
                        <a:pt x="40" y="0"/>
                      </a:lnTo>
                      <a:lnTo>
                        <a:pt x="48" y="0"/>
                      </a:lnTo>
                      <a:lnTo>
                        <a:pt x="48" y="0"/>
                      </a:lnTo>
                      <a:lnTo>
                        <a:pt x="48" y="16"/>
                      </a:lnTo>
                      <a:lnTo>
                        <a:pt x="32" y="24"/>
                      </a:lnTo>
                      <a:lnTo>
                        <a:pt x="32" y="24"/>
                      </a:lnTo>
                      <a:lnTo>
                        <a:pt x="8" y="24"/>
                      </a:lnTo>
                      <a:lnTo>
                        <a:pt x="0"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75" name="Freeform 1171"/>
                <p:cNvSpPr>
                  <a:spLocks/>
                </p:cNvSpPr>
                <p:nvPr/>
              </p:nvSpPr>
              <p:spPr bwMode="auto">
                <a:xfrm>
                  <a:off x="732" y="2456"/>
                  <a:ext cx="48" cy="40"/>
                </a:xfrm>
                <a:custGeom>
                  <a:avLst/>
                  <a:gdLst/>
                  <a:ahLst/>
                  <a:cxnLst>
                    <a:cxn ang="0">
                      <a:pos x="8" y="40"/>
                    </a:cxn>
                    <a:cxn ang="0">
                      <a:pos x="0" y="24"/>
                    </a:cxn>
                    <a:cxn ang="0">
                      <a:pos x="16" y="16"/>
                    </a:cxn>
                    <a:cxn ang="0">
                      <a:pos x="16" y="16"/>
                    </a:cxn>
                    <a:cxn ang="0">
                      <a:pos x="32" y="0"/>
                    </a:cxn>
                    <a:cxn ang="0">
                      <a:pos x="48" y="8"/>
                    </a:cxn>
                    <a:cxn ang="0">
                      <a:pos x="48" y="8"/>
                    </a:cxn>
                    <a:cxn ang="0">
                      <a:pos x="48" y="16"/>
                    </a:cxn>
                    <a:cxn ang="0">
                      <a:pos x="40" y="32"/>
                    </a:cxn>
                    <a:cxn ang="0">
                      <a:pos x="40" y="32"/>
                    </a:cxn>
                    <a:cxn ang="0">
                      <a:pos x="16" y="40"/>
                    </a:cxn>
                    <a:cxn ang="0">
                      <a:pos x="8" y="40"/>
                    </a:cxn>
                  </a:cxnLst>
                  <a:rect l="0" t="0" r="r" b="b"/>
                  <a:pathLst>
                    <a:path w="48" h="40">
                      <a:moveTo>
                        <a:pt x="8" y="40"/>
                      </a:moveTo>
                      <a:lnTo>
                        <a:pt x="0" y="24"/>
                      </a:lnTo>
                      <a:lnTo>
                        <a:pt x="16" y="16"/>
                      </a:lnTo>
                      <a:lnTo>
                        <a:pt x="16" y="16"/>
                      </a:lnTo>
                      <a:lnTo>
                        <a:pt x="32" y="0"/>
                      </a:lnTo>
                      <a:lnTo>
                        <a:pt x="48" y="8"/>
                      </a:lnTo>
                      <a:lnTo>
                        <a:pt x="48" y="8"/>
                      </a:lnTo>
                      <a:lnTo>
                        <a:pt x="48" y="16"/>
                      </a:lnTo>
                      <a:lnTo>
                        <a:pt x="40" y="32"/>
                      </a:lnTo>
                      <a:lnTo>
                        <a:pt x="40" y="32"/>
                      </a:lnTo>
                      <a:lnTo>
                        <a:pt x="16" y="40"/>
                      </a:lnTo>
                      <a:lnTo>
                        <a:pt x="8" y="4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76" name="Freeform 1172"/>
                <p:cNvSpPr>
                  <a:spLocks/>
                </p:cNvSpPr>
                <p:nvPr/>
              </p:nvSpPr>
              <p:spPr bwMode="auto">
                <a:xfrm>
                  <a:off x="924" y="2472"/>
                  <a:ext cx="56" cy="32"/>
                </a:xfrm>
                <a:custGeom>
                  <a:avLst/>
                  <a:gdLst/>
                  <a:ahLst/>
                  <a:cxnLst>
                    <a:cxn ang="0">
                      <a:pos x="0" y="8"/>
                    </a:cxn>
                    <a:cxn ang="0">
                      <a:pos x="16" y="0"/>
                    </a:cxn>
                    <a:cxn ang="0">
                      <a:pos x="32" y="8"/>
                    </a:cxn>
                    <a:cxn ang="0">
                      <a:pos x="32" y="8"/>
                    </a:cxn>
                    <a:cxn ang="0">
                      <a:pos x="56" y="16"/>
                    </a:cxn>
                    <a:cxn ang="0">
                      <a:pos x="56" y="24"/>
                    </a:cxn>
                    <a:cxn ang="0">
                      <a:pos x="56" y="24"/>
                    </a:cxn>
                    <a:cxn ang="0">
                      <a:pos x="48" y="32"/>
                    </a:cxn>
                    <a:cxn ang="0">
                      <a:pos x="24" y="24"/>
                    </a:cxn>
                    <a:cxn ang="0">
                      <a:pos x="24" y="24"/>
                    </a:cxn>
                    <a:cxn ang="0">
                      <a:pos x="0" y="16"/>
                    </a:cxn>
                    <a:cxn ang="0">
                      <a:pos x="0" y="8"/>
                    </a:cxn>
                  </a:cxnLst>
                  <a:rect l="0" t="0" r="r" b="b"/>
                  <a:pathLst>
                    <a:path w="56" h="32">
                      <a:moveTo>
                        <a:pt x="0" y="8"/>
                      </a:moveTo>
                      <a:lnTo>
                        <a:pt x="16" y="0"/>
                      </a:lnTo>
                      <a:lnTo>
                        <a:pt x="32" y="8"/>
                      </a:lnTo>
                      <a:lnTo>
                        <a:pt x="32" y="8"/>
                      </a:lnTo>
                      <a:lnTo>
                        <a:pt x="56" y="16"/>
                      </a:lnTo>
                      <a:lnTo>
                        <a:pt x="56" y="24"/>
                      </a:lnTo>
                      <a:lnTo>
                        <a:pt x="56" y="24"/>
                      </a:lnTo>
                      <a:lnTo>
                        <a:pt x="48" y="32"/>
                      </a:lnTo>
                      <a:lnTo>
                        <a:pt x="24" y="24"/>
                      </a:lnTo>
                      <a:lnTo>
                        <a:pt x="24"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77" name="Freeform 1173"/>
                <p:cNvSpPr>
                  <a:spLocks/>
                </p:cNvSpPr>
                <p:nvPr/>
              </p:nvSpPr>
              <p:spPr bwMode="auto">
                <a:xfrm>
                  <a:off x="636" y="2392"/>
                  <a:ext cx="64" cy="32"/>
                </a:xfrm>
                <a:custGeom>
                  <a:avLst/>
                  <a:gdLst/>
                  <a:ahLst/>
                  <a:cxnLst>
                    <a:cxn ang="0">
                      <a:pos x="0" y="8"/>
                    </a:cxn>
                    <a:cxn ang="0">
                      <a:pos x="16" y="0"/>
                    </a:cxn>
                    <a:cxn ang="0">
                      <a:pos x="40" y="8"/>
                    </a:cxn>
                    <a:cxn ang="0">
                      <a:pos x="40" y="8"/>
                    </a:cxn>
                    <a:cxn ang="0">
                      <a:pos x="56" y="16"/>
                    </a:cxn>
                    <a:cxn ang="0">
                      <a:pos x="64" y="24"/>
                    </a:cxn>
                    <a:cxn ang="0">
                      <a:pos x="64" y="24"/>
                    </a:cxn>
                    <a:cxn ang="0">
                      <a:pos x="48" y="32"/>
                    </a:cxn>
                    <a:cxn ang="0">
                      <a:pos x="24" y="32"/>
                    </a:cxn>
                    <a:cxn ang="0">
                      <a:pos x="24" y="32"/>
                    </a:cxn>
                    <a:cxn ang="0">
                      <a:pos x="8" y="16"/>
                    </a:cxn>
                    <a:cxn ang="0">
                      <a:pos x="0" y="8"/>
                    </a:cxn>
                  </a:cxnLst>
                  <a:rect l="0" t="0" r="r" b="b"/>
                  <a:pathLst>
                    <a:path w="64" h="32">
                      <a:moveTo>
                        <a:pt x="0" y="8"/>
                      </a:moveTo>
                      <a:lnTo>
                        <a:pt x="16" y="0"/>
                      </a:lnTo>
                      <a:lnTo>
                        <a:pt x="40" y="8"/>
                      </a:lnTo>
                      <a:lnTo>
                        <a:pt x="40" y="8"/>
                      </a:lnTo>
                      <a:lnTo>
                        <a:pt x="56" y="16"/>
                      </a:lnTo>
                      <a:lnTo>
                        <a:pt x="64" y="24"/>
                      </a:lnTo>
                      <a:lnTo>
                        <a:pt x="64" y="24"/>
                      </a:lnTo>
                      <a:lnTo>
                        <a:pt x="48" y="32"/>
                      </a:lnTo>
                      <a:lnTo>
                        <a:pt x="24" y="32"/>
                      </a:lnTo>
                      <a:lnTo>
                        <a:pt x="24" y="32"/>
                      </a:lnTo>
                      <a:lnTo>
                        <a:pt x="8"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78" name="Freeform 1174"/>
                <p:cNvSpPr>
                  <a:spLocks/>
                </p:cNvSpPr>
                <p:nvPr/>
              </p:nvSpPr>
              <p:spPr bwMode="auto">
                <a:xfrm>
                  <a:off x="716" y="2320"/>
                  <a:ext cx="40" cy="48"/>
                </a:xfrm>
                <a:custGeom>
                  <a:avLst/>
                  <a:gdLst/>
                  <a:ahLst/>
                  <a:cxnLst>
                    <a:cxn ang="0">
                      <a:pos x="8" y="0"/>
                    </a:cxn>
                    <a:cxn ang="0">
                      <a:pos x="24" y="0"/>
                    </a:cxn>
                    <a:cxn ang="0">
                      <a:pos x="32" y="16"/>
                    </a:cxn>
                    <a:cxn ang="0">
                      <a:pos x="32" y="16"/>
                    </a:cxn>
                    <a:cxn ang="0">
                      <a:pos x="40" y="40"/>
                    </a:cxn>
                    <a:cxn ang="0">
                      <a:pos x="32" y="48"/>
                    </a:cxn>
                    <a:cxn ang="0">
                      <a:pos x="32" y="48"/>
                    </a:cxn>
                    <a:cxn ang="0">
                      <a:pos x="16" y="40"/>
                    </a:cxn>
                    <a:cxn ang="0">
                      <a:pos x="8" y="24"/>
                    </a:cxn>
                    <a:cxn ang="0">
                      <a:pos x="8" y="24"/>
                    </a:cxn>
                    <a:cxn ang="0">
                      <a:pos x="0" y="8"/>
                    </a:cxn>
                    <a:cxn ang="0">
                      <a:pos x="8" y="0"/>
                    </a:cxn>
                  </a:cxnLst>
                  <a:rect l="0" t="0" r="r" b="b"/>
                  <a:pathLst>
                    <a:path w="40" h="48">
                      <a:moveTo>
                        <a:pt x="8" y="0"/>
                      </a:moveTo>
                      <a:lnTo>
                        <a:pt x="24" y="0"/>
                      </a:lnTo>
                      <a:lnTo>
                        <a:pt x="32" y="16"/>
                      </a:lnTo>
                      <a:lnTo>
                        <a:pt x="32" y="16"/>
                      </a:lnTo>
                      <a:lnTo>
                        <a:pt x="40" y="40"/>
                      </a:lnTo>
                      <a:lnTo>
                        <a:pt x="32" y="48"/>
                      </a:lnTo>
                      <a:lnTo>
                        <a:pt x="32" y="48"/>
                      </a:lnTo>
                      <a:lnTo>
                        <a:pt x="16"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79" name="Freeform 1175"/>
                <p:cNvSpPr>
                  <a:spLocks/>
                </p:cNvSpPr>
                <p:nvPr/>
              </p:nvSpPr>
              <p:spPr bwMode="auto">
                <a:xfrm>
                  <a:off x="820" y="2480"/>
                  <a:ext cx="40" cy="40"/>
                </a:xfrm>
                <a:custGeom>
                  <a:avLst/>
                  <a:gdLst/>
                  <a:ahLst/>
                  <a:cxnLst>
                    <a:cxn ang="0">
                      <a:pos x="8" y="0"/>
                    </a:cxn>
                    <a:cxn ang="0">
                      <a:pos x="24" y="0"/>
                    </a:cxn>
                    <a:cxn ang="0">
                      <a:pos x="40" y="16"/>
                    </a:cxn>
                    <a:cxn ang="0">
                      <a:pos x="40" y="16"/>
                    </a:cxn>
                    <a:cxn ang="0">
                      <a:pos x="40" y="32"/>
                    </a:cxn>
                    <a:cxn ang="0">
                      <a:pos x="32" y="40"/>
                    </a:cxn>
                    <a:cxn ang="0">
                      <a:pos x="32" y="40"/>
                    </a:cxn>
                    <a:cxn ang="0">
                      <a:pos x="24" y="40"/>
                    </a:cxn>
                    <a:cxn ang="0">
                      <a:pos x="8" y="24"/>
                    </a:cxn>
                    <a:cxn ang="0">
                      <a:pos x="8" y="24"/>
                    </a:cxn>
                    <a:cxn ang="0">
                      <a:pos x="0" y="8"/>
                    </a:cxn>
                    <a:cxn ang="0">
                      <a:pos x="8" y="0"/>
                    </a:cxn>
                  </a:cxnLst>
                  <a:rect l="0" t="0" r="r" b="b"/>
                  <a:pathLst>
                    <a:path w="40" h="40">
                      <a:moveTo>
                        <a:pt x="8" y="0"/>
                      </a:moveTo>
                      <a:lnTo>
                        <a:pt x="24" y="0"/>
                      </a:lnTo>
                      <a:lnTo>
                        <a:pt x="40" y="16"/>
                      </a:lnTo>
                      <a:lnTo>
                        <a:pt x="40" y="16"/>
                      </a:lnTo>
                      <a:lnTo>
                        <a:pt x="40" y="32"/>
                      </a:lnTo>
                      <a:lnTo>
                        <a:pt x="32" y="40"/>
                      </a:lnTo>
                      <a:lnTo>
                        <a:pt x="32" y="40"/>
                      </a:lnTo>
                      <a:lnTo>
                        <a:pt x="24"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80" name="Freeform 1176"/>
                <p:cNvSpPr>
                  <a:spLocks/>
                </p:cNvSpPr>
                <p:nvPr/>
              </p:nvSpPr>
              <p:spPr bwMode="auto">
                <a:xfrm>
                  <a:off x="836" y="2320"/>
                  <a:ext cx="40" cy="48"/>
                </a:xfrm>
                <a:custGeom>
                  <a:avLst/>
                  <a:gdLst/>
                  <a:ahLst/>
                  <a:cxnLst>
                    <a:cxn ang="0">
                      <a:pos x="32" y="0"/>
                    </a:cxn>
                    <a:cxn ang="0">
                      <a:pos x="40" y="8"/>
                    </a:cxn>
                    <a:cxn ang="0">
                      <a:pos x="40" y="24"/>
                    </a:cxn>
                    <a:cxn ang="0">
                      <a:pos x="40" y="24"/>
                    </a:cxn>
                    <a:cxn ang="0">
                      <a:pos x="24" y="40"/>
                    </a:cxn>
                    <a:cxn ang="0">
                      <a:pos x="8" y="48"/>
                    </a:cxn>
                    <a:cxn ang="0">
                      <a:pos x="8" y="48"/>
                    </a:cxn>
                    <a:cxn ang="0">
                      <a:pos x="0" y="32"/>
                    </a:cxn>
                    <a:cxn ang="0">
                      <a:pos x="8" y="16"/>
                    </a:cxn>
                    <a:cxn ang="0">
                      <a:pos x="8" y="16"/>
                    </a:cxn>
                    <a:cxn ang="0">
                      <a:pos x="24" y="0"/>
                    </a:cxn>
                    <a:cxn ang="0">
                      <a:pos x="32" y="0"/>
                    </a:cxn>
                  </a:cxnLst>
                  <a:rect l="0" t="0" r="r" b="b"/>
                  <a:pathLst>
                    <a:path w="40" h="48">
                      <a:moveTo>
                        <a:pt x="32" y="0"/>
                      </a:moveTo>
                      <a:lnTo>
                        <a:pt x="40" y="8"/>
                      </a:lnTo>
                      <a:lnTo>
                        <a:pt x="40" y="24"/>
                      </a:lnTo>
                      <a:lnTo>
                        <a:pt x="40" y="24"/>
                      </a:lnTo>
                      <a:lnTo>
                        <a:pt x="24" y="40"/>
                      </a:lnTo>
                      <a:lnTo>
                        <a:pt x="8" y="48"/>
                      </a:lnTo>
                      <a:lnTo>
                        <a:pt x="8" y="48"/>
                      </a:lnTo>
                      <a:lnTo>
                        <a:pt x="0" y="32"/>
                      </a:lnTo>
                      <a:lnTo>
                        <a:pt x="8" y="16"/>
                      </a:lnTo>
                      <a:lnTo>
                        <a:pt x="8" y="16"/>
                      </a:lnTo>
                      <a:lnTo>
                        <a:pt x="24" y="0"/>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81" name="Freeform 1177"/>
                <p:cNvSpPr>
                  <a:spLocks/>
                </p:cNvSpPr>
                <p:nvPr/>
              </p:nvSpPr>
              <p:spPr bwMode="auto">
                <a:xfrm>
                  <a:off x="732" y="2504"/>
                  <a:ext cx="40" cy="48"/>
                </a:xfrm>
                <a:custGeom>
                  <a:avLst/>
                  <a:gdLst/>
                  <a:ahLst/>
                  <a:cxnLst>
                    <a:cxn ang="0">
                      <a:pos x="32" y="0"/>
                    </a:cxn>
                    <a:cxn ang="0">
                      <a:pos x="40" y="8"/>
                    </a:cxn>
                    <a:cxn ang="0">
                      <a:pos x="32" y="32"/>
                    </a:cxn>
                    <a:cxn ang="0">
                      <a:pos x="32" y="32"/>
                    </a:cxn>
                    <a:cxn ang="0">
                      <a:pos x="24" y="40"/>
                    </a:cxn>
                    <a:cxn ang="0">
                      <a:pos x="8" y="48"/>
                    </a:cxn>
                    <a:cxn ang="0">
                      <a:pos x="8" y="48"/>
                    </a:cxn>
                    <a:cxn ang="0">
                      <a:pos x="0" y="40"/>
                    </a:cxn>
                    <a:cxn ang="0">
                      <a:pos x="8" y="16"/>
                    </a:cxn>
                    <a:cxn ang="0">
                      <a:pos x="8" y="16"/>
                    </a:cxn>
                    <a:cxn ang="0">
                      <a:pos x="16" y="8"/>
                    </a:cxn>
                    <a:cxn ang="0">
                      <a:pos x="32" y="0"/>
                    </a:cxn>
                  </a:cxnLst>
                  <a:rect l="0" t="0" r="r" b="b"/>
                  <a:pathLst>
                    <a:path w="40" h="48">
                      <a:moveTo>
                        <a:pt x="32" y="0"/>
                      </a:moveTo>
                      <a:lnTo>
                        <a:pt x="40" y="8"/>
                      </a:lnTo>
                      <a:lnTo>
                        <a:pt x="32" y="32"/>
                      </a:lnTo>
                      <a:lnTo>
                        <a:pt x="32" y="32"/>
                      </a:lnTo>
                      <a:lnTo>
                        <a:pt x="24" y="40"/>
                      </a:lnTo>
                      <a:lnTo>
                        <a:pt x="8" y="48"/>
                      </a:lnTo>
                      <a:lnTo>
                        <a:pt x="8" y="48"/>
                      </a:lnTo>
                      <a:lnTo>
                        <a:pt x="0" y="40"/>
                      </a:lnTo>
                      <a:lnTo>
                        <a:pt x="8" y="16"/>
                      </a:lnTo>
                      <a:lnTo>
                        <a:pt x="8" y="16"/>
                      </a:lnTo>
                      <a:lnTo>
                        <a:pt x="16" y="8"/>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27" name="Group 1178"/>
            <p:cNvGrpSpPr>
              <a:grpSpLocks/>
            </p:cNvGrpSpPr>
            <p:nvPr/>
          </p:nvGrpSpPr>
          <p:grpSpPr bwMode="auto">
            <a:xfrm rot="20911106" flipH="1">
              <a:off x="4538" y="2693"/>
              <a:ext cx="598" cy="112"/>
              <a:chOff x="290" y="1936"/>
              <a:chExt cx="598" cy="112"/>
            </a:xfrm>
          </p:grpSpPr>
          <p:sp>
            <p:nvSpPr>
              <p:cNvPr id="1661083" name="Freeform 1179"/>
              <p:cNvSpPr>
                <a:spLocks/>
              </p:cNvSpPr>
              <p:nvPr/>
            </p:nvSpPr>
            <p:spPr bwMode="auto">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a:ln>
              <a:effectLst/>
            </p:spPr>
            <p:txBody>
              <a:bodyPr wrap="none">
                <a:prstTxWarp prst="textNoShape">
                  <a:avLst/>
                </a:prstTxWarp>
              </a:bodyPr>
              <a:lstStyle/>
              <a:p>
                <a:endParaRPr lang="en-US">
                  <a:latin typeface="Arial"/>
                  <a:cs typeface="Arial"/>
                </a:endParaRPr>
              </a:p>
            </p:txBody>
          </p:sp>
          <p:grpSp>
            <p:nvGrpSpPr>
              <p:cNvPr id="28" name="Group 1180"/>
              <p:cNvGrpSpPr>
                <a:grpSpLocks/>
              </p:cNvGrpSpPr>
              <p:nvPr/>
            </p:nvGrpSpPr>
            <p:grpSpPr bwMode="auto">
              <a:xfrm>
                <a:off x="324" y="1936"/>
                <a:ext cx="544" cy="112"/>
                <a:chOff x="324" y="1872"/>
                <a:chExt cx="544" cy="112"/>
              </a:xfrm>
            </p:grpSpPr>
            <p:sp>
              <p:nvSpPr>
                <p:cNvPr id="1661085" name="Freeform 1181"/>
                <p:cNvSpPr>
                  <a:spLocks/>
                </p:cNvSpPr>
                <p:nvPr/>
              </p:nvSpPr>
              <p:spPr bwMode="auto">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86" name="Freeform 1182"/>
                <p:cNvSpPr>
                  <a:spLocks/>
                </p:cNvSpPr>
                <p:nvPr/>
              </p:nvSpPr>
              <p:spPr bwMode="auto">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87" name="Freeform 1183"/>
                <p:cNvSpPr>
                  <a:spLocks/>
                </p:cNvSpPr>
                <p:nvPr/>
              </p:nvSpPr>
              <p:spPr bwMode="auto">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88" name="Freeform 1184"/>
                <p:cNvSpPr>
                  <a:spLocks/>
                </p:cNvSpPr>
                <p:nvPr/>
              </p:nvSpPr>
              <p:spPr bwMode="auto">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89" name="Freeform 1185"/>
                <p:cNvSpPr>
                  <a:spLocks/>
                </p:cNvSpPr>
                <p:nvPr/>
              </p:nvSpPr>
              <p:spPr bwMode="auto">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90" name="Freeform 1186"/>
                <p:cNvSpPr>
                  <a:spLocks/>
                </p:cNvSpPr>
                <p:nvPr/>
              </p:nvSpPr>
              <p:spPr bwMode="auto">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91" name="Freeform 1187"/>
                <p:cNvSpPr>
                  <a:spLocks/>
                </p:cNvSpPr>
                <p:nvPr/>
              </p:nvSpPr>
              <p:spPr bwMode="auto">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29" name="Group 1188"/>
            <p:cNvGrpSpPr>
              <a:grpSpLocks/>
            </p:cNvGrpSpPr>
            <p:nvPr/>
          </p:nvGrpSpPr>
          <p:grpSpPr bwMode="auto">
            <a:xfrm>
              <a:off x="4512" y="2832"/>
              <a:ext cx="672" cy="96"/>
              <a:chOff x="540" y="1270"/>
              <a:chExt cx="536" cy="384"/>
            </a:xfrm>
          </p:grpSpPr>
          <p:grpSp>
            <p:nvGrpSpPr>
              <p:cNvPr id="30" name="Group 1189"/>
              <p:cNvGrpSpPr>
                <a:grpSpLocks/>
              </p:cNvGrpSpPr>
              <p:nvPr/>
            </p:nvGrpSpPr>
            <p:grpSpPr bwMode="auto">
              <a:xfrm>
                <a:off x="540" y="1270"/>
                <a:ext cx="536" cy="384"/>
                <a:chOff x="540" y="2248"/>
                <a:chExt cx="536" cy="384"/>
              </a:xfrm>
            </p:grpSpPr>
            <p:sp>
              <p:nvSpPr>
                <p:cNvPr id="1661094" name="Freeform 1190"/>
                <p:cNvSpPr>
                  <a:spLocks/>
                </p:cNvSpPr>
                <p:nvPr/>
              </p:nvSpPr>
              <p:spPr bwMode="auto">
                <a:xfrm>
                  <a:off x="932" y="2416"/>
                  <a:ext cx="144" cy="40"/>
                </a:xfrm>
                <a:custGeom>
                  <a:avLst/>
                  <a:gdLst/>
                  <a:ahLst/>
                  <a:cxnLst>
                    <a:cxn ang="0">
                      <a:pos x="144" y="16"/>
                    </a:cxn>
                    <a:cxn ang="0">
                      <a:pos x="144" y="24"/>
                    </a:cxn>
                    <a:cxn ang="0">
                      <a:pos x="128" y="32"/>
                    </a:cxn>
                    <a:cxn ang="0">
                      <a:pos x="104" y="32"/>
                    </a:cxn>
                    <a:cxn ang="0">
                      <a:pos x="72" y="40"/>
                    </a:cxn>
                    <a:cxn ang="0">
                      <a:pos x="72" y="40"/>
                    </a:cxn>
                    <a:cxn ang="0">
                      <a:pos x="40" y="32"/>
                    </a:cxn>
                    <a:cxn ang="0">
                      <a:pos x="16" y="32"/>
                    </a:cxn>
                    <a:cxn ang="0">
                      <a:pos x="0" y="24"/>
                    </a:cxn>
                    <a:cxn ang="0">
                      <a:pos x="0" y="16"/>
                    </a:cxn>
                    <a:cxn ang="0">
                      <a:pos x="0" y="16"/>
                    </a:cxn>
                    <a:cxn ang="0">
                      <a:pos x="0" y="8"/>
                    </a:cxn>
                    <a:cxn ang="0">
                      <a:pos x="16" y="0"/>
                    </a:cxn>
                    <a:cxn ang="0">
                      <a:pos x="40" y="0"/>
                    </a:cxn>
                    <a:cxn ang="0">
                      <a:pos x="72" y="0"/>
                    </a:cxn>
                    <a:cxn ang="0">
                      <a:pos x="72" y="0"/>
                    </a:cxn>
                    <a:cxn ang="0">
                      <a:pos x="104" y="0"/>
                    </a:cxn>
                    <a:cxn ang="0">
                      <a:pos x="128" y="0"/>
                    </a:cxn>
                    <a:cxn ang="0">
                      <a:pos x="144" y="8"/>
                    </a:cxn>
                    <a:cxn ang="0">
                      <a:pos x="144" y="16"/>
                    </a:cxn>
                  </a:cxnLst>
                  <a:rect l="0" t="0" r="r" b="b"/>
                  <a:pathLst>
                    <a:path w="144" h="40">
                      <a:moveTo>
                        <a:pt x="144" y="16"/>
                      </a:moveTo>
                      <a:lnTo>
                        <a:pt x="144" y="24"/>
                      </a:lnTo>
                      <a:lnTo>
                        <a:pt x="128" y="32"/>
                      </a:lnTo>
                      <a:lnTo>
                        <a:pt x="104" y="32"/>
                      </a:lnTo>
                      <a:lnTo>
                        <a:pt x="72" y="40"/>
                      </a:lnTo>
                      <a:lnTo>
                        <a:pt x="72" y="40"/>
                      </a:lnTo>
                      <a:lnTo>
                        <a:pt x="40" y="32"/>
                      </a:lnTo>
                      <a:lnTo>
                        <a:pt x="16" y="32"/>
                      </a:lnTo>
                      <a:lnTo>
                        <a:pt x="0" y="24"/>
                      </a:lnTo>
                      <a:lnTo>
                        <a:pt x="0" y="16"/>
                      </a:lnTo>
                      <a:lnTo>
                        <a:pt x="0" y="16"/>
                      </a:lnTo>
                      <a:lnTo>
                        <a:pt x="0" y="8"/>
                      </a:lnTo>
                      <a:lnTo>
                        <a:pt x="16" y="0"/>
                      </a:lnTo>
                      <a:lnTo>
                        <a:pt x="40" y="0"/>
                      </a:lnTo>
                      <a:lnTo>
                        <a:pt x="72" y="0"/>
                      </a:lnTo>
                      <a:lnTo>
                        <a:pt x="72" y="0"/>
                      </a:lnTo>
                      <a:lnTo>
                        <a:pt x="104" y="0"/>
                      </a:lnTo>
                      <a:lnTo>
                        <a:pt x="128" y="0"/>
                      </a:lnTo>
                      <a:lnTo>
                        <a:pt x="144" y="8"/>
                      </a:lnTo>
                      <a:lnTo>
                        <a:pt x="14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95" name="Freeform 1191"/>
                <p:cNvSpPr>
                  <a:spLocks/>
                </p:cNvSpPr>
                <p:nvPr/>
              </p:nvSpPr>
              <p:spPr bwMode="auto">
                <a:xfrm>
                  <a:off x="892" y="2496"/>
                  <a:ext cx="112" cy="80"/>
                </a:xfrm>
                <a:custGeom>
                  <a:avLst/>
                  <a:gdLst/>
                  <a:ahLst/>
                  <a:cxnLst>
                    <a:cxn ang="0">
                      <a:pos x="112" y="80"/>
                    </a:cxn>
                    <a:cxn ang="0">
                      <a:pos x="80" y="80"/>
                    </a:cxn>
                    <a:cxn ang="0">
                      <a:pos x="40" y="56"/>
                    </a:cxn>
                    <a:cxn ang="0">
                      <a:pos x="40" y="56"/>
                    </a:cxn>
                    <a:cxn ang="0">
                      <a:pos x="16" y="40"/>
                    </a:cxn>
                    <a:cxn ang="0">
                      <a:pos x="8" y="24"/>
                    </a:cxn>
                    <a:cxn ang="0">
                      <a:pos x="0" y="8"/>
                    </a:cxn>
                    <a:cxn ang="0">
                      <a:pos x="8" y="0"/>
                    </a:cxn>
                    <a:cxn ang="0">
                      <a:pos x="8" y="0"/>
                    </a:cxn>
                    <a:cxn ang="0">
                      <a:pos x="32" y="0"/>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8" y="0"/>
                      </a:lnTo>
                      <a:lnTo>
                        <a:pt x="8" y="0"/>
                      </a:lnTo>
                      <a:lnTo>
                        <a:pt x="32" y="0"/>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96" name="Freeform 1192"/>
                <p:cNvSpPr>
                  <a:spLocks/>
                </p:cNvSpPr>
                <p:nvPr/>
              </p:nvSpPr>
              <p:spPr bwMode="auto">
                <a:xfrm>
                  <a:off x="780" y="2248"/>
                  <a:ext cx="48" cy="104"/>
                </a:xfrm>
                <a:custGeom>
                  <a:avLst/>
                  <a:gdLst/>
                  <a:ahLst/>
                  <a:cxnLst>
                    <a:cxn ang="0">
                      <a:pos x="24" y="104"/>
                    </a:cxn>
                    <a:cxn ang="0">
                      <a:pos x="8" y="88"/>
                    </a:cxn>
                    <a:cxn ang="0">
                      <a:pos x="0" y="56"/>
                    </a:cxn>
                    <a:cxn ang="0">
                      <a:pos x="0" y="56"/>
                    </a:cxn>
                    <a:cxn ang="0">
                      <a:pos x="8" y="16"/>
                    </a:cxn>
                    <a:cxn ang="0">
                      <a:pos x="24" y="0"/>
                    </a:cxn>
                    <a:cxn ang="0">
                      <a:pos x="24" y="0"/>
                    </a:cxn>
                    <a:cxn ang="0">
                      <a:pos x="40" y="16"/>
                    </a:cxn>
                    <a:cxn ang="0">
                      <a:pos x="48" y="56"/>
                    </a:cxn>
                    <a:cxn ang="0">
                      <a:pos x="48" y="56"/>
                    </a:cxn>
                    <a:cxn ang="0">
                      <a:pos x="40" y="88"/>
                    </a:cxn>
                    <a:cxn ang="0">
                      <a:pos x="24" y="104"/>
                    </a:cxn>
                  </a:cxnLst>
                  <a:rect l="0" t="0" r="r" b="b"/>
                  <a:pathLst>
                    <a:path w="48" h="104">
                      <a:moveTo>
                        <a:pt x="24" y="104"/>
                      </a:moveTo>
                      <a:lnTo>
                        <a:pt x="8" y="88"/>
                      </a:lnTo>
                      <a:lnTo>
                        <a:pt x="0" y="56"/>
                      </a:lnTo>
                      <a:lnTo>
                        <a:pt x="0" y="56"/>
                      </a:lnTo>
                      <a:lnTo>
                        <a:pt x="8" y="16"/>
                      </a:lnTo>
                      <a:lnTo>
                        <a:pt x="24" y="0"/>
                      </a:lnTo>
                      <a:lnTo>
                        <a:pt x="24" y="0"/>
                      </a:lnTo>
                      <a:lnTo>
                        <a:pt x="40" y="16"/>
                      </a:lnTo>
                      <a:lnTo>
                        <a:pt x="48" y="56"/>
                      </a:lnTo>
                      <a:lnTo>
                        <a:pt x="48" y="56"/>
                      </a:lnTo>
                      <a:lnTo>
                        <a:pt x="40" y="88"/>
                      </a:lnTo>
                      <a:lnTo>
                        <a:pt x="24" y="10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97" name="Freeform 1193"/>
                <p:cNvSpPr>
                  <a:spLocks/>
                </p:cNvSpPr>
                <p:nvPr/>
              </p:nvSpPr>
              <p:spPr bwMode="auto">
                <a:xfrm>
                  <a:off x="540" y="2416"/>
                  <a:ext cx="152" cy="40"/>
                </a:xfrm>
                <a:custGeom>
                  <a:avLst/>
                  <a:gdLst/>
                  <a:ahLst/>
                  <a:cxnLst>
                    <a:cxn ang="0">
                      <a:pos x="152" y="24"/>
                    </a:cxn>
                    <a:cxn ang="0">
                      <a:pos x="144" y="32"/>
                    </a:cxn>
                    <a:cxn ang="0">
                      <a:pos x="128" y="32"/>
                    </a:cxn>
                    <a:cxn ang="0">
                      <a:pos x="104" y="40"/>
                    </a:cxn>
                    <a:cxn ang="0">
                      <a:pos x="80" y="40"/>
                    </a:cxn>
                    <a:cxn ang="0">
                      <a:pos x="80" y="40"/>
                    </a:cxn>
                    <a:cxn ang="0">
                      <a:pos x="48" y="40"/>
                    </a:cxn>
                    <a:cxn ang="0">
                      <a:pos x="24" y="32"/>
                    </a:cxn>
                    <a:cxn ang="0">
                      <a:pos x="8" y="32"/>
                    </a:cxn>
                    <a:cxn ang="0">
                      <a:pos x="0" y="24"/>
                    </a:cxn>
                    <a:cxn ang="0">
                      <a:pos x="0" y="24"/>
                    </a:cxn>
                    <a:cxn ang="0">
                      <a:pos x="8" y="16"/>
                    </a:cxn>
                    <a:cxn ang="0">
                      <a:pos x="24" y="8"/>
                    </a:cxn>
                    <a:cxn ang="0">
                      <a:pos x="48" y="0"/>
                    </a:cxn>
                    <a:cxn ang="0">
                      <a:pos x="80" y="0"/>
                    </a:cxn>
                    <a:cxn ang="0">
                      <a:pos x="80" y="0"/>
                    </a:cxn>
                    <a:cxn ang="0">
                      <a:pos x="104" y="0"/>
                    </a:cxn>
                    <a:cxn ang="0">
                      <a:pos x="128" y="8"/>
                    </a:cxn>
                    <a:cxn ang="0">
                      <a:pos x="144" y="16"/>
                    </a:cxn>
                    <a:cxn ang="0">
                      <a:pos x="152" y="24"/>
                    </a:cxn>
                  </a:cxnLst>
                  <a:rect l="0" t="0" r="r" b="b"/>
                  <a:pathLst>
                    <a:path w="152" h="40">
                      <a:moveTo>
                        <a:pt x="152" y="24"/>
                      </a:moveTo>
                      <a:lnTo>
                        <a:pt x="144" y="32"/>
                      </a:lnTo>
                      <a:lnTo>
                        <a:pt x="128" y="32"/>
                      </a:lnTo>
                      <a:lnTo>
                        <a:pt x="104" y="40"/>
                      </a:lnTo>
                      <a:lnTo>
                        <a:pt x="80" y="40"/>
                      </a:lnTo>
                      <a:lnTo>
                        <a:pt x="80" y="40"/>
                      </a:lnTo>
                      <a:lnTo>
                        <a:pt x="48" y="40"/>
                      </a:lnTo>
                      <a:lnTo>
                        <a:pt x="24" y="32"/>
                      </a:lnTo>
                      <a:lnTo>
                        <a:pt x="8" y="32"/>
                      </a:lnTo>
                      <a:lnTo>
                        <a:pt x="0" y="24"/>
                      </a:lnTo>
                      <a:lnTo>
                        <a:pt x="0" y="24"/>
                      </a:lnTo>
                      <a:lnTo>
                        <a:pt x="8" y="16"/>
                      </a:lnTo>
                      <a:lnTo>
                        <a:pt x="24" y="8"/>
                      </a:lnTo>
                      <a:lnTo>
                        <a:pt x="48" y="0"/>
                      </a:lnTo>
                      <a:lnTo>
                        <a:pt x="80" y="0"/>
                      </a:lnTo>
                      <a:lnTo>
                        <a:pt x="80" y="0"/>
                      </a:lnTo>
                      <a:lnTo>
                        <a:pt x="104" y="0"/>
                      </a:lnTo>
                      <a:lnTo>
                        <a:pt x="128" y="8"/>
                      </a:lnTo>
                      <a:lnTo>
                        <a:pt x="144" y="16"/>
                      </a:lnTo>
                      <a:lnTo>
                        <a:pt x="152"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98" name="Freeform 1194"/>
                <p:cNvSpPr>
                  <a:spLocks/>
                </p:cNvSpPr>
                <p:nvPr/>
              </p:nvSpPr>
              <p:spPr bwMode="auto">
                <a:xfrm>
                  <a:off x="780" y="2520"/>
                  <a:ext cx="48" cy="112"/>
                </a:xfrm>
                <a:custGeom>
                  <a:avLst/>
                  <a:gdLst/>
                  <a:ahLst/>
                  <a:cxnLst>
                    <a:cxn ang="0">
                      <a:pos x="24" y="112"/>
                    </a:cxn>
                    <a:cxn ang="0">
                      <a:pos x="8" y="96"/>
                    </a:cxn>
                    <a:cxn ang="0">
                      <a:pos x="0" y="56"/>
                    </a:cxn>
                    <a:cxn ang="0">
                      <a:pos x="0" y="56"/>
                    </a:cxn>
                    <a:cxn ang="0">
                      <a:pos x="8" y="16"/>
                    </a:cxn>
                    <a:cxn ang="0">
                      <a:pos x="24" y="0"/>
                    </a:cxn>
                    <a:cxn ang="0">
                      <a:pos x="24" y="0"/>
                    </a:cxn>
                    <a:cxn ang="0">
                      <a:pos x="40" y="16"/>
                    </a:cxn>
                    <a:cxn ang="0">
                      <a:pos x="48" y="56"/>
                    </a:cxn>
                    <a:cxn ang="0">
                      <a:pos x="48" y="56"/>
                    </a:cxn>
                    <a:cxn ang="0">
                      <a:pos x="40" y="96"/>
                    </a:cxn>
                    <a:cxn ang="0">
                      <a:pos x="24" y="112"/>
                    </a:cxn>
                  </a:cxnLst>
                  <a:rect l="0" t="0" r="r" b="b"/>
                  <a:pathLst>
                    <a:path w="48" h="112">
                      <a:moveTo>
                        <a:pt x="24" y="112"/>
                      </a:moveTo>
                      <a:lnTo>
                        <a:pt x="8" y="96"/>
                      </a:lnTo>
                      <a:lnTo>
                        <a:pt x="0" y="56"/>
                      </a:lnTo>
                      <a:lnTo>
                        <a:pt x="0" y="56"/>
                      </a:lnTo>
                      <a:lnTo>
                        <a:pt x="8" y="16"/>
                      </a:lnTo>
                      <a:lnTo>
                        <a:pt x="24" y="0"/>
                      </a:lnTo>
                      <a:lnTo>
                        <a:pt x="24" y="0"/>
                      </a:lnTo>
                      <a:lnTo>
                        <a:pt x="40" y="16"/>
                      </a:lnTo>
                      <a:lnTo>
                        <a:pt x="48" y="56"/>
                      </a:lnTo>
                      <a:lnTo>
                        <a:pt x="48" y="56"/>
                      </a:lnTo>
                      <a:lnTo>
                        <a:pt x="40" y="96"/>
                      </a:lnTo>
                      <a:lnTo>
                        <a:pt x="24" y="11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099" name="Freeform 1195"/>
                <p:cNvSpPr>
                  <a:spLocks/>
                </p:cNvSpPr>
                <p:nvPr/>
              </p:nvSpPr>
              <p:spPr bwMode="auto">
                <a:xfrm>
                  <a:off x="612" y="2304"/>
                  <a:ext cx="112" cy="80"/>
                </a:xfrm>
                <a:custGeom>
                  <a:avLst/>
                  <a:gdLst/>
                  <a:ahLst/>
                  <a:cxnLst>
                    <a:cxn ang="0">
                      <a:pos x="112" y="80"/>
                    </a:cxn>
                    <a:cxn ang="0">
                      <a:pos x="80" y="80"/>
                    </a:cxn>
                    <a:cxn ang="0">
                      <a:pos x="40" y="56"/>
                    </a:cxn>
                    <a:cxn ang="0">
                      <a:pos x="40" y="56"/>
                    </a:cxn>
                    <a:cxn ang="0">
                      <a:pos x="16" y="40"/>
                    </a:cxn>
                    <a:cxn ang="0">
                      <a:pos x="8" y="24"/>
                    </a:cxn>
                    <a:cxn ang="0">
                      <a:pos x="0" y="8"/>
                    </a:cxn>
                    <a:cxn ang="0">
                      <a:pos x="0" y="0"/>
                    </a:cxn>
                    <a:cxn ang="0">
                      <a:pos x="0" y="0"/>
                    </a:cxn>
                    <a:cxn ang="0">
                      <a:pos x="32" y="8"/>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0" y="0"/>
                      </a:lnTo>
                      <a:lnTo>
                        <a:pt x="0" y="0"/>
                      </a:lnTo>
                      <a:lnTo>
                        <a:pt x="32" y="8"/>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00" name="Freeform 1196"/>
                <p:cNvSpPr>
                  <a:spLocks/>
                </p:cNvSpPr>
                <p:nvPr/>
              </p:nvSpPr>
              <p:spPr bwMode="auto">
                <a:xfrm>
                  <a:off x="876" y="2296"/>
                  <a:ext cx="112" cy="80"/>
                </a:xfrm>
                <a:custGeom>
                  <a:avLst/>
                  <a:gdLst/>
                  <a:ahLst/>
                  <a:cxnLst>
                    <a:cxn ang="0">
                      <a:pos x="8" y="80"/>
                    </a:cxn>
                    <a:cxn ang="0">
                      <a:pos x="0" y="72"/>
                    </a:cxn>
                    <a:cxn ang="0">
                      <a:pos x="8" y="56"/>
                    </a:cxn>
                    <a:cxn ang="0">
                      <a:pos x="24" y="40"/>
                    </a:cxn>
                    <a:cxn ang="0">
                      <a:pos x="40" y="24"/>
                    </a:cxn>
                    <a:cxn ang="0">
                      <a:pos x="40" y="24"/>
                    </a:cxn>
                    <a:cxn ang="0">
                      <a:pos x="80" y="8"/>
                    </a:cxn>
                    <a:cxn ang="0">
                      <a:pos x="112" y="0"/>
                    </a:cxn>
                    <a:cxn ang="0">
                      <a:pos x="112" y="0"/>
                    </a:cxn>
                    <a:cxn ang="0">
                      <a:pos x="112" y="8"/>
                    </a:cxn>
                    <a:cxn ang="0">
                      <a:pos x="112" y="24"/>
                    </a:cxn>
                    <a:cxn ang="0">
                      <a:pos x="96" y="40"/>
                    </a:cxn>
                    <a:cxn ang="0">
                      <a:pos x="80" y="56"/>
                    </a:cxn>
                    <a:cxn ang="0">
                      <a:pos x="80" y="56"/>
                    </a:cxn>
                    <a:cxn ang="0">
                      <a:pos x="32" y="80"/>
                    </a:cxn>
                    <a:cxn ang="0">
                      <a:pos x="8" y="80"/>
                    </a:cxn>
                  </a:cxnLst>
                  <a:rect l="0" t="0" r="r" b="b"/>
                  <a:pathLst>
                    <a:path w="112" h="80">
                      <a:moveTo>
                        <a:pt x="8" y="80"/>
                      </a:moveTo>
                      <a:lnTo>
                        <a:pt x="0" y="72"/>
                      </a:lnTo>
                      <a:lnTo>
                        <a:pt x="8" y="56"/>
                      </a:lnTo>
                      <a:lnTo>
                        <a:pt x="24" y="40"/>
                      </a:lnTo>
                      <a:lnTo>
                        <a:pt x="40" y="24"/>
                      </a:lnTo>
                      <a:lnTo>
                        <a:pt x="40" y="24"/>
                      </a:lnTo>
                      <a:lnTo>
                        <a:pt x="80" y="8"/>
                      </a:lnTo>
                      <a:lnTo>
                        <a:pt x="112" y="0"/>
                      </a:lnTo>
                      <a:lnTo>
                        <a:pt x="112" y="0"/>
                      </a:lnTo>
                      <a:lnTo>
                        <a:pt x="112" y="8"/>
                      </a:lnTo>
                      <a:lnTo>
                        <a:pt x="112" y="24"/>
                      </a:lnTo>
                      <a:lnTo>
                        <a:pt x="96" y="40"/>
                      </a:lnTo>
                      <a:lnTo>
                        <a:pt x="80" y="56"/>
                      </a:lnTo>
                      <a:lnTo>
                        <a:pt x="80" y="56"/>
                      </a:lnTo>
                      <a:lnTo>
                        <a:pt x="32" y="80"/>
                      </a:lnTo>
                      <a:lnTo>
                        <a:pt x="8"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01" name="Freeform 1197"/>
                <p:cNvSpPr>
                  <a:spLocks/>
                </p:cNvSpPr>
                <p:nvPr/>
              </p:nvSpPr>
              <p:spPr bwMode="auto">
                <a:xfrm>
                  <a:off x="916" y="2352"/>
                  <a:ext cx="136" cy="56"/>
                </a:xfrm>
                <a:custGeom>
                  <a:avLst/>
                  <a:gdLst/>
                  <a:ahLst/>
                  <a:cxnLst>
                    <a:cxn ang="0">
                      <a:pos x="0" y="48"/>
                    </a:cxn>
                    <a:cxn ang="0">
                      <a:pos x="0" y="40"/>
                    </a:cxn>
                    <a:cxn ang="0">
                      <a:pos x="16" y="32"/>
                    </a:cxn>
                    <a:cxn ang="0">
                      <a:pos x="32" y="16"/>
                    </a:cxn>
                    <a:cxn ang="0">
                      <a:pos x="56" y="8"/>
                    </a:cxn>
                    <a:cxn ang="0">
                      <a:pos x="56" y="8"/>
                    </a:cxn>
                    <a:cxn ang="0">
                      <a:pos x="88" y="0"/>
                    </a:cxn>
                    <a:cxn ang="0">
                      <a:pos x="112" y="0"/>
                    </a:cxn>
                    <a:cxn ang="0">
                      <a:pos x="128" y="0"/>
                    </a:cxn>
                    <a:cxn ang="0">
                      <a:pos x="136" y="8"/>
                    </a:cxn>
                    <a:cxn ang="0">
                      <a:pos x="136" y="8"/>
                    </a:cxn>
                    <a:cxn ang="0">
                      <a:pos x="136" y="16"/>
                    </a:cxn>
                    <a:cxn ang="0">
                      <a:pos x="128"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16" y="32"/>
                      </a:lnTo>
                      <a:lnTo>
                        <a:pt x="32" y="16"/>
                      </a:lnTo>
                      <a:lnTo>
                        <a:pt x="56" y="8"/>
                      </a:lnTo>
                      <a:lnTo>
                        <a:pt x="56" y="8"/>
                      </a:lnTo>
                      <a:lnTo>
                        <a:pt x="88" y="0"/>
                      </a:lnTo>
                      <a:lnTo>
                        <a:pt x="112" y="0"/>
                      </a:lnTo>
                      <a:lnTo>
                        <a:pt x="128" y="0"/>
                      </a:lnTo>
                      <a:lnTo>
                        <a:pt x="136" y="8"/>
                      </a:lnTo>
                      <a:lnTo>
                        <a:pt x="136" y="8"/>
                      </a:lnTo>
                      <a:lnTo>
                        <a:pt x="136" y="16"/>
                      </a:lnTo>
                      <a:lnTo>
                        <a:pt x="128"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02" name="Freeform 1198"/>
                <p:cNvSpPr>
                  <a:spLocks/>
                </p:cNvSpPr>
                <p:nvPr/>
              </p:nvSpPr>
              <p:spPr bwMode="auto">
                <a:xfrm>
                  <a:off x="564" y="2472"/>
                  <a:ext cx="136" cy="56"/>
                </a:xfrm>
                <a:custGeom>
                  <a:avLst/>
                  <a:gdLst/>
                  <a:ahLst/>
                  <a:cxnLst>
                    <a:cxn ang="0">
                      <a:pos x="0" y="48"/>
                    </a:cxn>
                    <a:cxn ang="0">
                      <a:pos x="0" y="40"/>
                    </a:cxn>
                    <a:cxn ang="0">
                      <a:pos x="8" y="32"/>
                    </a:cxn>
                    <a:cxn ang="0">
                      <a:pos x="32" y="16"/>
                    </a:cxn>
                    <a:cxn ang="0">
                      <a:pos x="56" y="8"/>
                    </a:cxn>
                    <a:cxn ang="0">
                      <a:pos x="56" y="8"/>
                    </a:cxn>
                    <a:cxn ang="0">
                      <a:pos x="88" y="0"/>
                    </a:cxn>
                    <a:cxn ang="0">
                      <a:pos x="112" y="0"/>
                    </a:cxn>
                    <a:cxn ang="0">
                      <a:pos x="128" y="0"/>
                    </a:cxn>
                    <a:cxn ang="0">
                      <a:pos x="136" y="8"/>
                    </a:cxn>
                    <a:cxn ang="0">
                      <a:pos x="136" y="8"/>
                    </a:cxn>
                    <a:cxn ang="0">
                      <a:pos x="136" y="16"/>
                    </a:cxn>
                    <a:cxn ang="0">
                      <a:pos x="120"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8" y="32"/>
                      </a:lnTo>
                      <a:lnTo>
                        <a:pt x="32" y="16"/>
                      </a:lnTo>
                      <a:lnTo>
                        <a:pt x="56" y="8"/>
                      </a:lnTo>
                      <a:lnTo>
                        <a:pt x="56" y="8"/>
                      </a:lnTo>
                      <a:lnTo>
                        <a:pt x="88" y="0"/>
                      </a:lnTo>
                      <a:lnTo>
                        <a:pt x="112" y="0"/>
                      </a:lnTo>
                      <a:lnTo>
                        <a:pt x="128" y="0"/>
                      </a:lnTo>
                      <a:lnTo>
                        <a:pt x="136" y="8"/>
                      </a:lnTo>
                      <a:lnTo>
                        <a:pt x="136" y="8"/>
                      </a:lnTo>
                      <a:lnTo>
                        <a:pt x="136" y="16"/>
                      </a:lnTo>
                      <a:lnTo>
                        <a:pt x="120"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03" name="Freeform 1199"/>
                <p:cNvSpPr>
                  <a:spLocks/>
                </p:cNvSpPr>
                <p:nvPr/>
              </p:nvSpPr>
              <p:spPr bwMode="auto">
                <a:xfrm>
                  <a:off x="628" y="2504"/>
                  <a:ext cx="112" cy="72"/>
                </a:xfrm>
                <a:custGeom>
                  <a:avLst/>
                  <a:gdLst/>
                  <a:ahLst/>
                  <a:cxnLst>
                    <a:cxn ang="0">
                      <a:pos x="8" y="72"/>
                    </a:cxn>
                    <a:cxn ang="0">
                      <a:pos x="0" y="64"/>
                    </a:cxn>
                    <a:cxn ang="0">
                      <a:pos x="8" y="56"/>
                    </a:cxn>
                    <a:cxn ang="0">
                      <a:pos x="16" y="40"/>
                    </a:cxn>
                    <a:cxn ang="0">
                      <a:pos x="40" y="24"/>
                    </a:cxn>
                    <a:cxn ang="0">
                      <a:pos x="40" y="24"/>
                    </a:cxn>
                    <a:cxn ang="0">
                      <a:pos x="80" y="0"/>
                    </a:cxn>
                    <a:cxn ang="0">
                      <a:pos x="112" y="0"/>
                    </a:cxn>
                    <a:cxn ang="0">
                      <a:pos x="112" y="0"/>
                    </a:cxn>
                    <a:cxn ang="0">
                      <a:pos x="112" y="8"/>
                    </a:cxn>
                    <a:cxn ang="0">
                      <a:pos x="112" y="16"/>
                    </a:cxn>
                    <a:cxn ang="0">
                      <a:pos x="96" y="32"/>
                    </a:cxn>
                    <a:cxn ang="0">
                      <a:pos x="80" y="48"/>
                    </a:cxn>
                    <a:cxn ang="0">
                      <a:pos x="80" y="48"/>
                    </a:cxn>
                    <a:cxn ang="0">
                      <a:pos x="32" y="72"/>
                    </a:cxn>
                    <a:cxn ang="0">
                      <a:pos x="8" y="72"/>
                    </a:cxn>
                  </a:cxnLst>
                  <a:rect l="0" t="0" r="r" b="b"/>
                  <a:pathLst>
                    <a:path w="112" h="72">
                      <a:moveTo>
                        <a:pt x="8" y="72"/>
                      </a:moveTo>
                      <a:lnTo>
                        <a:pt x="0" y="64"/>
                      </a:lnTo>
                      <a:lnTo>
                        <a:pt x="8" y="56"/>
                      </a:lnTo>
                      <a:lnTo>
                        <a:pt x="16" y="40"/>
                      </a:lnTo>
                      <a:lnTo>
                        <a:pt x="40" y="24"/>
                      </a:lnTo>
                      <a:lnTo>
                        <a:pt x="40" y="24"/>
                      </a:lnTo>
                      <a:lnTo>
                        <a:pt x="80" y="0"/>
                      </a:lnTo>
                      <a:lnTo>
                        <a:pt x="112" y="0"/>
                      </a:lnTo>
                      <a:lnTo>
                        <a:pt x="112" y="0"/>
                      </a:lnTo>
                      <a:lnTo>
                        <a:pt x="112" y="8"/>
                      </a:lnTo>
                      <a:lnTo>
                        <a:pt x="112" y="16"/>
                      </a:lnTo>
                      <a:lnTo>
                        <a:pt x="96" y="32"/>
                      </a:lnTo>
                      <a:lnTo>
                        <a:pt x="80" y="48"/>
                      </a:lnTo>
                      <a:lnTo>
                        <a:pt x="80" y="48"/>
                      </a:lnTo>
                      <a:lnTo>
                        <a:pt x="32" y="72"/>
                      </a:lnTo>
                      <a:lnTo>
                        <a:pt x="8" y="7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04" name="Freeform 1200"/>
                <p:cNvSpPr>
                  <a:spLocks/>
                </p:cNvSpPr>
                <p:nvPr/>
              </p:nvSpPr>
              <p:spPr bwMode="auto">
                <a:xfrm>
                  <a:off x="932" y="2464"/>
                  <a:ext cx="136" cy="56"/>
                </a:xfrm>
                <a:custGeom>
                  <a:avLst/>
                  <a:gdLst/>
                  <a:ahLst/>
                  <a:cxnLst>
                    <a:cxn ang="0">
                      <a:pos x="0" y="8"/>
                    </a:cxn>
                    <a:cxn ang="0">
                      <a:pos x="8" y="0"/>
                    </a:cxn>
                    <a:cxn ang="0">
                      <a:pos x="32" y="0"/>
                    </a:cxn>
                    <a:cxn ang="0">
                      <a:pos x="56" y="0"/>
                    </a:cxn>
                    <a:cxn ang="0">
                      <a:pos x="80" y="8"/>
                    </a:cxn>
                    <a:cxn ang="0">
                      <a:pos x="80" y="8"/>
                    </a:cxn>
                    <a:cxn ang="0">
                      <a:pos x="104" y="16"/>
                    </a:cxn>
                    <a:cxn ang="0">
                      <a:pos x="128" y="32"/>
                    </a:cxn>
                    <a:cxn ang="0">
                      <a:pos x="136" y="40"/>
                    </a:cxn>
                    <a:cxn ang="0">
                      <a:pos x="136" y="48"/>
                    </a:cxn>
                    <a:cxn ang="0">
                      <a:pos x="136" y="48"/>
                    </a:cxn>
                    <a:cxn ang="0">
                      <a:pos x="128" y="56"/>
                    </a:cxn>
                    <a:cxn ang="0">
                      <a:pos x="112" y="56"/>
                    </a:cxn>
                    <a:cxn ang="0">
                      <a:pos x="88" y="56"/>
                    </a:cxn>
                    <a:cxn ang="0">
                      <a:pos x="64" y="48"/>
                    </a:cxn>
                    <a:cxn ang="0">
                      <a:pos x="64" y="48"/>
                    </a:cxn>
                    <a:cxn ang="0">
                      <a:pos x="32" y="40"/>
                    </a:cxn>
                    <a:cxn ang="0">
                      <a:pos x="16" y="24"/>
                    </a:cxn>
                    <a:cxn ang="0">
                      <a:pos x="0" y="16"/>
                    </a:cxn>
                    <a:cxn ang="0">
                      <a:pos x="0" y="8"/>
                    </a:cxn>
                  </a:cxnLst>
                  <a:rect l="0" t="0" r="r" b="b"/>
                  <a:pathLst>
                    <a:path w="136" h="56">
                      <a:moveTo>
                        <a:pt x="0" y="8"/>
                      </a:moveTo>
                      <a:lnTo>
                        <a:pt x="8" y="0"/>
                      </a:lnTo>
                      <a:lnTo>
                        <a:pt x="32" y="0"/>
                      </a:lnTo>
                      <a:lnTo>
                        <a:pt x="56" y="0"/>
                      </a:lnTo>
                      <a:lnTo>
                        <a:pt x="80" y="8"/>
                      </a:lnTo>
                      <a:lnTo>
                        <a:pt x="80" y="8"/>
                      </a:lnTo>
                      <a:lnTo>
                        <a:pt x="104" y="16"/>
                      </a:lnTo>
                      <a:lnTo>
                        <a:pt x="128" y="32"/>
                      </a:lnTo>
                      <a:lnTo>
                        <a:pt x="136" y="40"/>
                      </a:lnTo>
                      <a:lnTo>
                        <a:pt x="136" y="48"/>
                      </a:lnTo>
                      <a:lnTo>
                        <a:pt x="136" y="48"/>
                      </a:lnTo>
                      <a:lnTo>
                        <a:pt x="128" y="56"/>
                      </a:lnTo>
                      <a:lnTo>
                        <a:pt x="112" y="56"/>
                      </a:lnTo>
                      <a:lnTo>
                        <a:pt x="88" y="56"/>
                      </a:lnTo>
                      <a:lnTo>
                        <a:pt x="64" y="48"/>
                      </a:lnTo>
                      <a:lnTo>
                        <a:pt x="64" y="48"/>
                      </a:lnTo>
                      <a:lnTo>
                        <a:pt x="32" y="40"/>
                      </a:lnTo>
                      <a:lnTo>
                        <a:pt x="16"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05" name="Freeform 1201"/>
                <p:cNvSpPr>
                  <a:spLocks/>
                </p:cNvSpPr>
                <p:nvPr/>
              </p:nvSpPr>
              <p:spPr bwMode="auto">
                <a:xfrm>
                  <a:off x="564" y="2360"/>
                  <a:ext cx="136" cy="56"/>
                </a:xfrm>
                <a:custGeom>
                  <a:avLst/>
                  <a:gdLst/>
                  <a:ahLst/>
                  <a:cxnLst>
                    <a:cxn ang="0">
                      <a:pos x="0" y="8"/>
                    </a:cxn>
                    <a:cxn ang="0">
                      <a:pos x="8" y="0"/>
                    </a:cxn>
                    <a:cxn ang="0">
                      <a:pos x="24" y="0"/>
                    </a:cxn>
                    <a:cxn ang="0">
                      <a:pos x="48" y="0"/>
                    </a:cxn>
                    <a:cxn ang="0">
                      <a:pos x="80" y="8"/>
                    </a:cxn>
                    <a:cxn ang="0">
                      <a:pos x="80" y="8"/>
                    </a:cxn>
                    <a:cxn ang="0">
                      <a:pos x="104" y="16"/>
                    </a:cxn>
                    <a:cxn ang="0">
                      <a:pos x="120" y="24"/>
                    </a:cxn>
                    <a:cxn ang="0">
                      <a:pos x="136" y="40"/>
                    </a:cxn>
                    <a:cxn ang="0">
                      <a:pos x="136" y="48"/>
                    </a:cxn>
                    <a:cxn ang="0">
                      <a:pos x="136" y="48"/>
                    </a:cxn>
                    <a:cxn ang="0">
                      <a:pos x="128" y="48"/>
                    </a:cxn>
                    <a:cxn ang="0">
                      <a:pos x="112" y="56"/>
                    </a:cxn>
                    <a:cxn ang="0">
                      <a:pos x="88" y="48"/>
                    </a:cxn>
                    <a:cxn ang="0">
                      <a:pos x="56" y="40"/>
                    </a:cxn>
                    <a:cxn ang="0">
                      <a:pos x="56" y="40"/>
                    </a:cxn>
                    <a:cxn ang="0">
                      <a:pos x="32" y="32"/>
                    </a:cxn>
                    <a:cxn ang="0">
                      <a:pos x="8" y="24"/>
                    </a:cxn>
                    <a:cxn ang="0">
                      <a:pos x="0" y="16"/>
                    </a:cxn>
                    <a:cxn ang="0">
                      <a:pos x="0" y="8"/>
                    </a:cxn>
                  </a:cxnLst>
                  <a:rect l="0" t="0" r="r" b="b"/>
                  <a:pathLst>
                    <a:path w="136" h="56">
                      <a:moveTo>
                        <a:pt x="0" y="8"/>
                      </a:moveTo>
                      <a:lnTo>
                        <a:pt x="8" y="0"/>
                      </a:lnTo>
                      <a:lnTo>
                        <a:pt x="24" y="0"/>
                      </a:lnTo>
                      <a:lnTo>
                        <a:pt x="48" y="0"/>
                      </a:lnTo>
                      <a:lnTo>
                        <a:pt x="80" y="8"/>
                      </a:lnTo>
                      <a:lnTo>
                        <a:pt x="80" y="8"/>
                      </a:lnTo>
                      <a:lnTo>
                        <a:pt x="104" y="16"/>
                      </a:lnTo>
                      <a:lnTo>
                        <a:pt x="120" y="24"/>
                      </a:lnTo>
                      <a:lnTo>
                        <a:pt x="136" y="40"/>
                      </a:lnTo>
                      <a:lnTo>
                        <a:pt x="136" y="48"/>
                      </a:lnTo>
                      <a:lnTo>
                        <a:pt x="136" y="48"/>
                      </a:lnTo>
                      <a:lnTo>
                        <a:pt x="128" y="48"/>
                      </a:lnTo>
                      <a:lnTo>
                        <a:pt x="112" y="56"/>
                      </a:lnTo>
                      <a:lnTo>
                        <a:pt x="88" y="48"/>
                      </a:lnTo>
                      <a:lnTo>
                        <a:pt x="56" y="40"/>
                      </a:lnTo>
                      <a:lnTo>
                        <a:pt x="56" y="40"/>
                      </a:lnTo>
                      <a:lnTo>
                        <a:pt x="32" y="32"/>
                      </a:lnTo>
                      <a:lnTo>
                        <a:pt x="8"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06" name="Freeform 1202"/>
                <p:cNvSpPr>
                  <a:spLocks/>
                </p:cNvSpPr>
                <p:nvPr/>
              </p:nvSpPr>
              <p:spPr bwMode="auto">
                <a:xfrm>
                  <a:off x="692" y="2256"/>
                  <a:ext cx="72" cy="104"/>
                </a:xfrm>
                <a:custGeom>
                  <a:avLst/>
                  <a:gdLst/>
                  <a:ahLst/>
                  <a:cxnLst>
                    <a:cxn ang="0">
                      <a:pos x="8" y="0"/>
                    </a:cxn>
                    <a:cxn ang="0">
                      <a:pos x="32" y="8"/>
                    </a:cxn>
                    <a:cxn ang="0">
                      <a:pos x="64" y="48"/>
                    </a:cxn>
                    <a:cxn ang="0">
                      <a:pos x="64" y="48"/>
                    </a:cxn>
                    <a:cxn ang="0">
                      <a:pos x="72" y="80"/>
                    </a:cxn>
                    <a:cxn ang="0">
                      <a:pos x="64" y="104"/>
                    </a:cxn>
                    <a:cxn ang="0">
                      <a:pos x="64" y="104"/>
                    </a:cxn>
                    <a:cxn ang="0">
                      <a:pos x="40" y="96"/>
                    </a:cxn>
                    <a:cxn ang="0">
                      <a:pos x="16" y="56"/>
                    </a:cxn>
                    <a:cxn ang="0">
                      <a:pos x="16" y="56"/>
                    </a:cxn>
                    <a:cxn ang="0">
                      <a:pos x="0" y="24"/>
                    </a:cxn>
                    <a:cxn ang="0">
                      <a:pos x="8" y="0"/>
                    </a:cxn>
                  </a:cxnLst>
                  <a:rect l="0" t="0" r="r" b="b"/>
                  <a:pathLst>
                    <a:path w="72" h="104">
                      <a:moveTo>
                        <a:pt x="8" y="0"/>
                      </a:moveTo>
                      <a:lnTo>
                        <a:pt x="32" y="8"/>
                      </a:lnTo>
                      <a:lnTo>
                        <a:pt x="64" y="48"/>
                      </a:lnTo>
                      <a:lnTo>
                        <a:pt x="64" y="48"/>
                      </a:lnTo>
                      <a:lnTo>
                        <a:pt x="72" y="80"/>
                      </a:lnTo>
                      <a:lnTo>
                        <a:pt x="64" y="104"/>
                      </a:lnTo>
                      <a:lnTo>
                        <a:pt x="64" y="104"/>
                      </a:lnTo>
                      <a:lnTo>
                        <a:pt x="40" y="96"/>
                      </a:lnTo>
                      <a:lnTo>
                        <a:pt x="16" y="56"/>
                      </a:lnTo>
                      <a:lnTo>
                        <a:pt x="16" y="56"/>
                      </a:lnTo>
                      <a:lnTo>
                        <a:pt x="0" y="24"/>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07" name="Freeform 1203"/>
                <p:cNvSpPr>
                  <a:spLocks/>
                </p:cNvSpPr>
                <p:nvPr/>
              </p:nvSpPr>
              <p:spPr bwMode="auto">
                <a:xfrm>
                  <a:off x="852" y="2520"/>
                  <a:ext cx="72" cy="96"/>
                </a:xfrm>
                <a:custGeom>
                  <a:avLst/>
                  <a:gdLst/>
                  <a:ahLst/>
                  <a:cxnLst>
                    <a:cxn ang="0">
                      <a:pos x="8" y="0"/>
                    </a:cxn>
                    <a:cxn ang="0">
                      <a:pos x="32" y="8"/>
                    </a:cxn>
                    <a:cxn ang="0">
                      <a:pos x="56" y="40"/>
                    </a:cxn>
                    <a:cxn ang="0">
                      <a:pos x="56" y="40"/>
                    </a:cxn>
                    <a:cxn ang="0">
                      <a:pos x="72" y="80"/>
                    </a:cxn>
                    <a:cxn ang="0">
                      <a:pos x="64" y="96"/>
                    </a:cxn>
                    <a:cxn ang="0">
                      <a:pos x="64" y="96"/>
                    </a:cxn>
                    <a:cxn ang="0">
                      <a:pos x="40" y="88"/>
                    </a:cxn>
                    <a:cxn ang="0">
                      <a:pos x="8" y="56"/>
                    </a:cxn>
                    <a:cxn ang="0">
                      <a:pos x="8" y="56"/>
                    </a:cxn>
                    <a:cxn ang="0">
                      <a:pos x="0" y="16"/>
                    </a:cxn>
                    <a:cxn ang="0">
                      <a:pos x="8" y="0"/>
                    </a:cxn>
                  </a:cxnLst>
                  <a:rect l="0" t="0" r="r" b="b"/>
                  <a:pathLst>
                    <a:path w="72" h="96">
                      <a:moveTo>
                        <a:pt x="8" y="0"/>
                      </a:moveTo>
                      <a:lnTo>
                        <a:pt x="32" y="8"/>
                      </a:lnTo>
                      <a:lnTo>
                        <a:pt x="56" y="40"/>
                      </a:lnTo>
                      <a:lnTo>
                        <a:pt x="56" y="40"/>
                      </a:lnTo>
                      <a:lnTo>
                        <a:pt x="72" y="80"/>
                      </a:lnTo>
                      <a:lnTo>
                        <a:pt x="64" y="96"/>
                      </a:lnTo>
                      <a:lnTo>
                        <a:pt x="64" y="96"/>
                      </a:lnTo>
                      <a:lnTo>
                        <a:pt x="40" y="88"/>
                      </a:lnTo>
                      <a:lnTo>
                        <a:pt x="8" y="56"/>
                      </a:lnTo>
                      <a:lnTo>
                        <a:pt x="8" y="56"/>
                      </a:lnTo>
                      <a:lnTo>
                        <a:pt x="0" y="16"/>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08" name="Freeform 1204"/>
                <p:cNvSpPr>
                  <a:spLocks/>
                </p:cNvSpPr>
                <p:nvPr/>
              </p:nvSpPr>
              <p:spPr bwMode="auto">
                <a:xfrm>
                  <a:off x="844" y="2256"/>
                  <a:ext cx="72" cy="104"/>
                </a:xfrm>
                <a:custGeom>
                  <a:avLst/>
                  <a:gdLst/>
                  <a:ahLst/>
                  <a:cxnLst>
                    <a:cxn ang="0">
                      <a:pos x="64" y="0"/>
                    </a:cxn>
                    <a:cxn ang="0">
                      <a:pos x="72" y="24"/>
                    </a:cxn>
                    <a:cxn ang="0">
                      <a:pos x="56" y="56"/>
                    </a:cxn>
                    <a:cxn ang="0">
                      <a:pos x="56" y="56"/>
                    </a:cxn>
                    <a:cxn ang="0">
                      <a:pos x="32" y="88"/>
                    </a:cxn>
                    <a:cxn ang="0">
                      <a:pos x="8" y="104"/>
                    </a:cxn>
                    <a:cxn ang="0">
                      <a:pos x="8" y="104"/>
                    </a:cxn>
                    <a:cxn ang="0">
                      <a:pos x="0" y="80"/>
                    </a:cxn>
                    <a:cxn ang="0">
                      <a:pos x="8" y="40"/>
                    </a:cxn>
                    <a:cxn ang="0">
                      <a:pos x="8" y="40"/>
                    </a:cxn>
                    <a:cxn ang="0">
                      <a:pos x="40" y="8"/>
                    </a:cxn>
                    <a:cxn ang="0">
                      <a:pos x="64" y="0"/>
                    </a:cxn>
                  </a:cxnLst>
                  <a:rect l="0" t="0" r="r" b="b"/>
                  <a:pathLst>
                    <a:path w="72" h="104">
                      <a:moveTo>
                        <a:pt x="64" y="0"/>
                      </a:moveTo>
                      <a:lnTo>
                        <a:pt x="72" y="24"/>
                      </a:lnTo>
                      <a:lnTo>
                        <a:pt x="56" y="56"/>
                      </a:lnTo>
                      <a:lnTo>
                        <a:pt x="56" y="56"/>
                      </a:lnTo>
                      <a:lnTo>
                        <a:pt x="32" y="88"/>
                      </a:lnTo>
                      <a:lnTo>
                        <a:pt x="8" y="104"/>
                      </a:lnTo>
                      <a:lnTo>
                        <a:pt x="8" y="104"/>
                      </a:lnTo>
                      <a:lnTo>
                        <a:pt x="0" y="80"/>
                      </a:lnTo>
                      <a:lnTo>
                        <a:pt x="8" y="40"/>
                      </a:lnTo>
                      <a:lnTo>
                        <a:pt x="8"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09" name="Freeform 1205"/>
                <p:cNvSpPr>
                  <a:spLocks/>
                </p:cNvSpPr>
                <p:nvPr/>
              </p:nvSpPr>
              <p:spPr bwMode="auto">
                <a:xfrm>
                  <a:off x="700" y="2520"/>
                  <a:ext cx="80" cy="96"/>
                </a:xfrm>
                <a:custGeom>
                  <a:avLst/>
                  <a:gdLst/>
                  <a:ahLst/>
                  <a:cxnLst>
                    <a:cxn ang="0">
                      <a:pos x="64" y="0"/>
                    </a:cxn>
                    <a:cxn ang="0">
                      <a:pos x="80" y="16"/>
                    </a:cxn>
                    <a:cxn ang="0">
                      <a:pos x="64" y="56"/>
                    </a:cxn>
                    <a:cxn ang="0">
                      <a:pos x="64" y="56"/>
                    </a:cxn>
                    <a:cxn ang="0">
                      <a:pos x="40" y="88"/>
                    </a:cxn>
                    <a:cxn ang="0">
                      <a:pos x="8" y="96"/>
                    </a:cxn>
                    <a:cxn ang="0">
                      <a:pos x="8" y="96"/>
                    </a:cxn>
                    <a:cxn ang="0">
                      <a:pos x="0" y="80"/>
                    </a:cxn>
                    <a:cxn ang="0">
                      <a:pos x="16" y="40"/>
                    </a:cxn>
                    <a:cxn ang="0">
                      <a:pos x="16" y="40"/>
                    </a:cxn>
                    <a:cxn ang="0">
                      <a:pos x="40" y="8"/>
                    </a:cxn>
                    <a:cxn ang="0">
                      <a:pos x="64" y="0"/>
                    </a:cxn>
                  </a:cxnLst>
                  <a:rect l="0" t="0" r="r" b="b"/>
                  <a:pathLst>
                    <a:path w="80" h="96">
                      <a:moveTo>
                        <a:pt x="64" y="0"/>
                      </a:moveTo>
                      <a:lnTo>
                        <a:pt x="80" y="16"/>
                      </a:lnTo>
                      <a:lnTo>
                        <a:pt x="64" y="56"/>
                      </a:lnTo>
                      <a:lnTo>
                        <a:pt x="64" y="56"/>
                      </a:lnTo>
                      <a:lnTo>
                        <a:pt x="40" y="88"/>
                      </a:lnTo>
                      <a:lnTo>
                        <a:pt x="8" y="96"/>
                      </a:lnTo>
                      <a:lnTo>
                        <a:pt x="8" y="96"/>
                      </a:lnTo>
                      <a:lnTo>
                        <a:pt x="0" y="80"/>
                      </a:lnTo>
                      <a:lnTo>
                        <a:pt x="16" y="40"/>
                      </a:lnTo>
                      <a:lnTo>
                        <a:pt x="16"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110" name="Freeform 1206"/>
              <p:cNvSpPr>
                <a:spLocks/>
              </p:cNvSpPr>
              <p:nvPr/>
            </p:nvSpPr>
            <p:spPr bwMode="auto">
              <a:xfrm>
                <a:off x="572" y="1295"/>
                <a:ext cx="472" cy="334"/>
              </a:xfrm>
              <a:custGeom>
                <a:avLst/>
                <a:gdLst/>
                <a:ahLst/>
                <a:cxnLst>
                  <a:cxn ang="0">
                    <a:pos x="672" y="216"/>
                  </a:cxn>
                  <a:cxn ang="0">
                    <a:pos x="664" y="256"/>
                  </a:cxn>
                  <a:cxn ang="0">
                    <a:pos x="648" y="296"/>
                  </a:cxn>
                  <a:cxn ang="0">
                    <a:pos x="616" y="328"/>
                  </a:cxn>
                  <a:cxn ang="0">
                    <a:pos x="576" y="360"/>
                  </a:cxn>
                  <a:cxn ang="0">
                    <a:pos x="464" y="408"/>
                  </a:cxn>
                  <a:cxn ang="0">
                    <a:pos x="336" y="424"/>
                  </a:cxn>
                  <a:cxn ang="0">
                    <a:pos x="336" y="424"/>
                  </a:cxn>
                  <a:cxn ang="0">
                    <a:pos x="208" y="408"/>
                  </a:cxn>
                  <a:cxn ang="0">
                    <a:pos x="96" y="360"/>
                  </a:cxn>
                  <a:cxn ang="0">
                    <a:pos x="56" y="328"/>
                  </a:cxn>
                  <a:cxn ang="0">
                    <a:pos x="24" y="296"/>
                  </a:cxn>
                  <a:cxn ang="0">
                    <a:pos x="8" y="256"/>
                  </a:cxn>
                  <a:cxn ang="0">
                    <a:pos x="0" y="216"/>
                  </a:cxn>
                  <a:cxn ang="0">
                    <a:pos x="0" y="216"/>
                  </a:cxn>
                  <a:cxn ang="0">
                    <a:pos x="8" y="168"/>
                  </a:cxn>
                  <a:cxn ang="0">
                    <a:pos x="24" y="128"/>
                  </a:cxn>
                  <a:cxn ang="0">
                    <a:pos x="56" y="96"/>
                  </a:cxn>
                  <a:cxn ang="0">
                    <a:pos x="96" y="64"/>
                  </a:cxn>
                  <a:cxn ang="0">
                    <a:pos x="208" y="16"/>
                  </a:cxn>
                  <a:cxn ang="0">
                    <a:pos x="336" y="0"/>
                  </a:cxn>
                  <a:cxn ang="0">
                    <a:pos x="336" y="0"/>
                  </a:cxn>
                  <a:cxn ang="0">
                    <a:pos x="464" y="16"/>
                  </a:cxn>
                  <a:cxn ang="0">
                    <a:pos x="576" y="64"/>
                  </a:cxn>
                  <a:cxn ang="0">
                    <a:pos x="616" y="96"/>
                  </a:cxn>
                  <a:cxn ang="0">
                    <a:pos x="648" y="128"/>
                  </a:cxn>
                  <a:cxn ang="0">
                    <a:pos x="664" y="168"/>
                  </a:cxn>
                  <a:cxn ang="0">
                    <a:pos x="672" y="216"/>
                  </a:cxn>
                </a:cxnLst>
                <a:rect l="0" t="0" r="r" b="b"/>
                <a:pathLst>
                  <a:path w="672" h="424">
                    <a:moveTo>
                      <a:pt x="672" y="216"/>
                    </a:moveTo>
                    <a:lnTo>
                      <a:pt x="664" y="256"/>
                    </a:lnTo>
                    <a:lnTo>
                      <a:pt x="648" y="296"/>
                    </a:lnTo>
                    <a:lnTo>
                      <a:pt x="616" y="328"/>
                    </a:lnTo>
                    <a:lnTo>
                      <a:pt x="576" y="360"/>
                    </a:lnTo>
                    <a:lnTo>
                      <a:pt x="464" y="408"/>
                    </a:lnTo>
                    <a:lnTo>
                      <a:pt x="336" y="424"/>
                    </a:lnTo>
                    <a:lnTo>
                      <a:pt x="336" y="424"/>
                    </a:lnTo>
                    <a:lnTo>
                      <a:pt x="208" y="408"/>
                    </a:lnTo>
                    <a:lnTo>
                      <a:pt x="96" y="360"/>
                    </a:lnTo>
                    <a:lnTo>
                      <a:pt x="56" y="328"/>
                    </a:lnTo>
                    <a:lnTo>
                      <a:pt x="24" y="296"/>
                    </a:lnTo>
                    <a:lnTo>
                      <a:pt x="8" y="256"/>
                    </a:lnTo>
                    <a:lnTo>
                      <a:pt x="0" y="216"/>
                    </a:lnTo>
                    <a:lnTo>
                      <a:pt x="0" y="216"/>
                    </a:lnTo>
                    <a:lnTo>
                      <a:pt x="8" y="168"/>
                    </a:lnTo>
                    <a:lnTo>
                      <a:pt x="24" y="128"/>
                    </a:lnTo>
                    <a:lnTo>
                      <a:pt x="56" y="96"/>
                    </a:lnTo>
                    <a:lnTo>
                      <a:pt x="96" y="64"/>
                    </a:lnTo>
                    <a:lnTo>
                      <a:pt x="208" y="16"/>
                    </a:lnTo>
                    <a:lnTo>
                      <a:pt x="336" y="0"/>
                    </a:lnTo>
                    <a:lnTo>
                      <a:pt x="336" y="0"/>
                    </a:lnTo>
                    <a:lnTo>
                      <a:pt x="464" y="16"/>
                    </a:lnTo>
                    <a:lnTo>
                      <a:pt x="576" y="64"/>
                    </a:lnTo>
                    <a:lnTo>
                      <a:pt x="616" y="96"/>
                    </a:lnTo>
                    <a:lnTo>
                      <a:pt x="648" y="128"/>
                    </a:lnTo>
                    <a:lnTo>
                      <a:pt x="664" y="168"/>
                    </a:lnTo>
                    <a:lnTo>
                      <a:pt x="672" y="216"/>
                    </a:lnTo>
                    <a:close/>
                  </a:path>
                </a:pathLst>
              </a:custGeom>
              <a:gradFill rotWithShape="0">
                <a:gsLst>
                  <a:gs pos="0">
                    <a:srgbClr val="808080">
                      <a:gamma/>
                      <a:tint val="59608"/>
                      <a:invGamma/>
                    </a:srgbClr>
                  </a:gs>
                  <a:gs pos="100000">
                    <a:srgbClr val="808080"/>
                  </a:gs>
                </a:gsLst>
                <a:path path="rect">
                  <a:fillToRect l="50000" t="50000" r="50000" b="50000"/>
                </a:path>
              </a:gradFill>
              <a:ln w="3175" cmpd="sng">
                <a:solidFill>
                  <a:srgbClr val="808080"/>
                </a:solidFill>
                <a:round/>
                <a:headEnd/>
                <a:tailEnd/>
              </a:ln>
            </p:spPr>
            <p:txBody>
              <a:bodyPr>
                <a:prstTxWarp prst="textNoShape">
                  <a:avLst/>
                </a:prstTxWarp>
              </a:bodyPr>
              <a:lstStyle/>
              <a:p>
                <a:endParaRPr lang="en-US">
                  <a:latin typeface="Arial"/>
                  <a:cs typeface="Arial"/>
                </a:endParaRPr>
              </a:p>
            </p:txBody>
          </p:sp>
          <p:grpSp>
            <p:nvGrpSpPr>
              <p:cNvPr id="31" name="Group 1207"/>
              <p:cNvGrpSpPr>
                <a:grpSpLocks/>
              </p:cNvGrpSpPr>
              <p:nvPr/>
            </p:nvGrpSpPr>
            <p:grpSpPr bwMode="auto">
              <a:xfrm>
                <a:off x="632" y="1338"/>
                <a:ext cx="352" cy="248"/>
                <a:chOff x="636" y="2320"/>
                <a:chExt cx="352" cy="248"/>
              </a:xfrm>
            </p:grpSpPr>
            <p:sp>
              <p:nvSpPr>
                <p:cNvPr id="1661112" name="Freeform 1208"/>
                <p:cNvSpPr>
                  <a:spLocks/>
                </p:cNvSpPr>
                <p:nvPr/>
              </p:nvSpPr>
              <p:spPr bwMode="auto">
                <a:xfrm>
                  <a:off x="788" y="2424"/>
                  <a:ext cx="32" cy="16"/>
                </a:xfrm>
                <a:custGeom>
                  <a:avLst/>
                  <a:gdLst/>
                  <a:ahLst/>
                  <a:cxnLst>
                    <a:cxn ang="0">
                      <a:pos x="32" y="8"/>
                    </a:cxn>
                    <a:cxn ang="0">
                      <a:pos x="32" y="16"/>
                    </a:cxn>
                    <a:cxn ang="0">
                      <a:pos x="16" y="16"/>
                    </a:cxn>
                    <a:cxn ang="0">
                      <a:pos x="16" y="16"/>
                    </a:cxn>
                    <a:cxn ang="0">
                      <a:pos x="8" y="16"/>
                    </a:cxn>
                    <a:cxn ang="0">
                      <a:pos x="0" y="8"/>
                    </a:cxn>
                    <a:cxn ang="0">
                      <a:pos x="0" y="8"/>
                    </a:cxn>
                    <a:cxn ang="0">
                      <a:pos x="8" y="0"/>
                    </a:cxn>
                    <a:cxn ang="0">
                      <a:pos x="16" y="0"/>
                    </a:cxn>
                    <a:cxn ang="0">
                      <a:pos x="16" y="0"/>
                    </a:cxn>
                    <a:cxn ang="0">
                      <a:pos x="32" y="0"/>
                    </a:cxn>
                    <a:cxn ang="0">
                      <a:pos x="32" y="8"/>
                    </a:cxn>
                  </a:cxnLst>
                  <a:rect l="0" t="0" r="r" b="b"/>
                  <a:pathLst>
                    <a:path w="32" h="16">
                      <a:moveTo>
                        <a:pt x="32" y="8"/>
                      </a:moveTo>
                      <a:lnTo>
                        <a:pt x="32" y="16"/>
                      </a:lnTo>
                      <a:lnTo>
                        <a:pt x="16" y="16"/>
                      </a:lnTo>
                      <a:lnTo>
                        <a:pt x="16" y="16"/>
                      </a:lnTo>
                      <a:lnTo>
                        <a:pt x="8" y="16"/>
                      </a:lnTo>
                      <a:lnTo>
                        <a:pt x="0" y="8"/>
                      </a:lnTo>
                      <a:lnTo>
                        <a:pt x="0" y="8"/>
                      </a:lnTo>
                      <a:lnTo>
                        <a:pt x="8" y="0"/>
                      </a:lnTo>
                      <a:lnTo>
                        <a:pt x="16" y="0"/>
                      </a:lnTo>
                      <a:lnTo>
                        <a:pt x="16" y="0"/>
                      </a:lnTo>
                      <a:lnTo>
                        <a:pt x="32" y="0"/>
                      </a:lnTo>
                      <a:lnTo>
                        <a:pt x="32"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13" name="Freeform 1209"/>
                <p:cNvSpPr>
                  <a:spLocks/>
                </p:cNvSpPr>
                <p:nvPr/>
              </p:nvSpPr>
              <p:spPr bwMode="auto">
                <a:xfrm>
                  <a:off x="924" y="2416"/>
                  <a:ext cx="64" cy="24"/>
                </a:xfrm>
                <a:custGeom>
                  <a:avLst/>
                  <a:gdLst/>
                  <a:ahLst/>
                  <a:cxnLst>
                    <a:cxn ang="0">
                      <a:pos x="64" y="16"/>
                    </a:cxn>
                    <a:cxn ang="0">
                      <a:pos x="56" y="24"/>
                    </a:cxn>
                    <a:cxn ang="0">
                      <a:pos x="32" y="24"/>
                    </a:cxn>
                    <a:cxn ang="0">
                      <a:pos x="32" y="24"/>
                    </a:cxn>
                    <a:cxn ang="0">
                      <a:pos x="16" y="24"/>
                    </a:cxn>
                    <a:cxn ang="0">
                      <a:pos x="0" y="16"/>
                    </a:cxn>
                    <a:cxn ang="0">
                      <a:pos x="0" y="16"/>
                    </a:cxn>
                    <a:cxn ang="0">
                      <a:pos x="16" y="8"/>
                    </a:cxn>
                    <a:cxn ang="0">
                      <a:pos x="32" y="0"/>
                    </a:cxn>
                    <a:cxn ang="0">
                      <a:pos x="32" y="0"/>
                    </a:cxn>
                    <a:cxn ang="0">
                      <a:pos x="56" y="8"/>
                    </a:cxn>
                    <a:cxn ang="0">
                      <a:pos x="64" y="16"/>
                    </a:cxn>
                  </a:cxnLst>
                  <a:rect l="0" t="0" r="r" b="b"/>
                  <a:pathLst>
                    <a:path w="64" h="24">
                      <a:moveTo>
                        <a:pt x="64" y="16"/>
                      </a:moveTo>
                      <a:lnTo>
                        <a:pt x="56" y="24"/>
                      </a:lnTo>
                      <a:lnTo>
                        <a:pt x="32" y="24"/>
                      </a:lnTo>
                      <a:lnTo>
                        <a:pt x="32" y="24"/>
                      </a:lnTo>
                      <a:lnTo>
                        <a:pt x="16" y="24"/>
                      </a:lnTo>
                      <a:lnTo>
                        <a:pt x="0" y="16"/>
                      </a:lnTo>
                      <a:lnTo>
                        <a:pt x="0" y="16"/>
                      </a:lnTo>
                      <a:lnTo>
                        <a:pt x="16"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14" name="Freeform 1210"/>
                <p:cNvSpPr>
                  <a:spLocks/>
                </p:cNvSpPr>
                <p:nvPr/>
              </p:nvSpPr>
              <p:spPr bwMode="auto">
                <a:xfrm>
                  <a:off x="908" y="2512"/>
                  <a:ext cx="40" cy="32"/>
                </a:xfrm>
                <a:custGeom>
                  <a:avLst/>
                  <a:gdLst/>
                  <a:ahLst/>
                  <a:cxnLst>
                    <a:cxn ang="0">
                      <a:pos x="40" y="32"/>
                    </a:cxn>
                    <a:cxn ang="0">
                      <a:pos x="24" y="32"/>
                    </a:cxn>
                    <a:cxn ang="0">
                      <a:pos x="8" y="24"/>
                    </a:cxn>
                    <a:cxn ang="0">
                      <a:pos x="8" y="24"/>
                    </a:cxn>
                    <a:cxn ang="0">
                      <a:pos x="0" y="8"/>
                    </a:cxn>
                    <a:cxn ang="0">
                      <a:pos x="0" y="0"/>
                    </a:cxn>
                    <a:cxn ang="0">
                      <a:pos x="0" y="0"/>
                    </a:cxn>
                    <a:cxn ang="0">
                      <a:pos x="16" y="0"/>
                    </a:cxn>
                    <a:cxn ang="0">
                      <a:pos x="32" y="8"/>
                    </a:cxn>
                    <a:cxn ang="0">
                      <a:pos x="32" y="8"/>
                    </a:cxn>
                    <a:cxn ang="0">
                      <a:pos x="40" y="24"/>
                    </a:cxn>
                    <a:cxn ang="0">
                      <a:pos x="40" y="32"/>
                    </a:cxn>
                  </a:cxnLst>
                  <a:rect l="0" t="0" r="r" b="b"/>
                  <a:pathLst>
                    <a:path w="40" h="32">
                      <a:moveTo>
                        <a:pt x="40" y="32"/>
                      </a:moveTo>
                      <a:lnTo>
                        <a:pt x="24" y="32"/>
                      </a:lnTo>
                      <a:lnTo>
                        <a:pt x="8" y="24"/>
                      </a:lnTo>
                      <a:lnTo>
                        <a:pt x="8" y="24"/>
                      </a:lnTo>
                      <a:lnTo>
                        <a:pt x="0" y="8"/>
                      </a:lnTo>
                      <a:lnTo>
                        <a:pt x="0" y="0"/>
                      </a:lnTo>
                      <a:lnTo>
                        <a:pt x="0" y="0"/>
                      </a:lnTo>
                      <a:lnTo>
                        <a:pt x="16" y="0"/>
                      </a:lnTo>
                      <a:lnTo>
                        <a:pt x="32" y="8"/>
                      </a:lnTo>
                      <a:lnTo>
                        <a:pt x="32" y="8"/>
                      </a:lnTo>
                      <a:lnTo>
                        <a:pt x="40" y="24"/>
                      </a:lnTo>
                      <a:lnTo>
                        <a:pt x="4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15" name="Freeform 1211"/>
                <p:cNvSpPr>
                  <a:spLocks/>
                </p:cNvSpPr>
                <p:nvPr/>
              </p:nvSpPr>
              <p:spPr bwMode="auto">
                <a:xfrm>
                  <a:off x="780" y="2328"/>
                  <a:ext cx="32" cy="48"/>
                </a:xfrm>
                <a:custGeom>
                  <a:avLst/>
                  <a:gdLst/>
                  <a:ahLst/>
                  <a:cxnLst>
                    <a:cxn ang="0">
                      <a:pos x="16" y="48"/>
                    </a:cxn>
                    <a:cxn ang="0">
                      <a:pos x="8" y="48"/>
                    </a:cxn>
                    <a:cxn ang="0">
                      <a:pos x="0" y="24"/>
                    </a:cxn>
                    <a:cxn ang="0">
                      <a:pos x="0" y="24"/>
                    </a:cxn>
                    <a:cxn ang="0">
                      <a:pos x="8" y="8"/>
                    </a:cxn>
                    <a:cxn ang="0">
                      <a:pos x="16" y="0"/>
                    </a:cxn>
                    <a:cxn ang="0">
                      <a:pos x="16" y="0"/>
                    </a:cxn>
                    <a:cxn ang="0">
                      <a:pos x="24" y="8"/>
                    </a:cxn>
                    <a:cxn ang="0">
                      <a:pos x="32" y="24"/>
                    </a:cxn>
                    <a:cxn ang="0">
                      <a:pos x="32" y="24"/>
                    </a:cxn>
                    <a:cxn ang="0">
                      <a:pos x="24" y="48"/>
                    </a:cxn>
                    <a:cxn ang="0">
                      <a:pos x="16" y="48"/>
                    </a:cxn>
                  </a:cxnLst>
                  <a:rect l="0" t="0" r="r" b="b"/>
                  <a:pathLst>
                    <a:path w="32" h="48">
                      <a:moveTo>
                        <a:pt x="16" y="48"/>
                      </a:moveTo>
                      <a:lnTo>
                        <a:pt x="8" y="48"/>
                      </a:lnTo>
                      <a:lnTo>
                        <a:pt x="0" y="24"/>
                      </a:lnTo>
                      <a:lnTo>
                        <a:pt x="0" y="24"/>
                      </a:lnTo>
                      <a:lnTo>
                        <a:pt x="8" y="8"/>
                      </a:lnTo>
                      <a:lnTo>
                        <a:pt x="16" y="0"/>
                      </a:lnTo>
                      <a:lnTo>
                        <a:pt x="16" y="0"/>
                      </a:lnTo>
                      <a:lnTo>
                        <a:pt x="24" y="8"/>
                      </a:lnTo>
                      <a:lnTo>
                        <a:pt x="32" y="24"/>
                      </a:lnTo>
                      <a:lnTo>
                        <a:pt x="32" y="24"/>
                      </a:lnTo>
                      <a:lnTo>
                        <a:pt x="24" y="48"/>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16" name="Freeform 1212"/>
                <p:cNvSpPr>
                  <a:spLocks/>
                </p:cNvSpPr>
                <p:nvPr/>
              </p:nvSpPr>
              <p:spPr bwMode="auto">
                <a:xfrm>
                  <a:off x="676" y="2432"/>
                  <a:ext cx="64" cy="24"/>
                </a:xfrm>
                <a:custGeom>
                  <a:avLst/>
                  <a:gdLst/>
                  <a:ahLst/>
                  <a:cxnLst>
                    <a:cxn ang="0">
                      <a:pos x="64" y="16"/>
                    </a:cxn>
                    <a:cxn ang="0">
                      <a:pos x="56" y="24"/>
                    </a:cxn>
                    <a:cxn ang="0">
                      <a:pos x="32" y="24"/>
                    </a:cxn>
                    <a:cxn ang="0">
                      <a:pos x="32" y="24"/>
                    </a:cxn>
                    <a:cxn ang="0">
                      <a:pos x="8" y="24"/>
                    </a:cxn>
                    <a:cxn ang="0">
                      <a:pos x="0" y="16"/>
                    </a:cxn>
                    <a:cxn ang="0">
                      <a:pos x="0" y="16"/>
                    </a:cxn>
                    <a:cxn ang="0">
                      <a:pos x="8" y="8"/>
                    </a:cxn>
                    <a:cxn ang="0">
                      <a:pos x="32" y="0"/>
                    </a:cxn>
                    <a:cxn ang="0">
                      <a:pos x="32" y="0"/>
                    </a:cxn>
                    <a:cxn ang="0">
                      <a:pos x="56" y="8"/>
                    </a:cxn>
                    <a:cxn ang="0">
                      <a:pos x="64" y="16"/>
                    </a:cxn>
                  </a:cxnLst>
                  <a:rect l="0" t="0" r="r" b="b"/>
                  <a:pathLst>
                    <a:path w="64" h="24">
                      <a:moveTo>
                        <a:pt x="64" y="16"/>
                      </a:moveTo>
                      <a:lnTo>
                        <a:pt x="56" y="24"/>
                      </a:lnTo>
                      <a:lnTo>
                        <a:pt x="32" y="24"/>
                      </a:lnTo>
                      <a:lnTo>
                        <a:pt x="32" y="24"/>
                      </a:lnTo>
                      <a:lnTo>
                        <a:pt x="8" y="24"/>
                      </a:lnTo>
                      <a:lnTo>
                        <a:pt x="0" y="16"/>
                      </a:lnTo>
                      <a:lnTo>
                        <a:pt x="0" y="16"/>
                      </a:lnTo>
                      <a:lnTo>
                        <a:pt x="8"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17" name="Freeform 1213"/>
                <p:cNvSpPr>
                  <a:spLocks/>
                </p:cNvSpPr>
                <p:nvPr/>
              </p:nvSpPr>
              <p:spPr bwMode="auto">
                <a:xfrm>
                  <a:off x="788" y="2520"/>
                  <a:ext cx="32" cy="48"/>
                </a:xfrm>
                <a:custGeom>
                  <a:avLst/>
                  <a:gdLst/>
                  <a:ahLst/>
                  <a:cxnLst>
                    <a:cxn ang="0">
                      <a:pos x="16" y="48"/>
                    </a:cxn>
                    <a:cxn ang="0">
                      <a:pos x="8" y="40"/>
                    </a:cxn>
                    <a:cxn ang="0">
                      <a:pos x="0" y="24"/>
                    </a:cxn>
                    <a:cxn ang="0">
                      <a:pos x="0" y="24"/>
                    </a:cxn>
                    <a:cxn ang="0">
                      <a:pos x="8" y="8"/>
                    </a:cxn>
                    <a:cxn ang="0">
                      <a:pos x="16" y="0"/>
                    </a:cxn>
                    <a:cxn ang="0">
                      <a:pos x="16" y="0"/>
                    </a:cxn>
                    <a:cxn ang="0">
                      <a:pos x="32" y="8"/>
                    </a:cxn>
                    <a:cxn ang="0">
                      <a:pos x="32" y="24"/>
                    </a:cxn>
                    <a:cxn ang="0">
                      <a:pos x="32" y="24"/>
                    </a:cxn>
                    <a:cxn ang="0">
                      <a:pos x="32" y="40"/>
                    </a:cxn>
                    <a:cxn ang="0">
                      <a:pos x="16" y="48"/>
                    </a:cxn>
                  </a:cxnLst>
                  <a:rect l="0" t="0" r="r" b="b"/>
                  <a:pathLst>
                    <a:path w="32" h="48">
                      <a:moveTo>
                        <a:pt x="16" y="48"/>
                      </a:moveTo>
                      <a:lnTo>
                        <a:pt x="8" y="40"/>
                      </a:lnTo>
                      <a:lnTo>
                        <a:pt x="0" y="24"/>
                      </a:lnTo>
                      <a:lnTo>
                        <a:pt x="0" y="24"/>
                      </a:lnTo>
                      <a:lnTo>
                        <a:pt x="8" y="8"/>
                      </a:lnTo>
                      <a:lnTo>
                        <a:pt x="16" y="0"/>
                      </a:lnTo>
                      <a:lnTo>
                        <a:pt x="16" y="0"/>
                      </a:lnTo>
                      <a:lnTo>
                        <a:pt x="32" y="8"/>
                      </a:lnTo>
                      <a:lnTo>
                        <a:pt x="32" y="24"/>
                      </a:lnTo>
                      <a:lnTo>
                        <a:pt x="32" y="24"/>
                      </a:lnTo>
                      <a:lnTo>
                        <a:pt x="32" y="40"/>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18" name="Freeform 1214"/>
                <p:cNvSpPr>
                  <a:spLocks/>
                </p:cNvSpPr>
                <p:nvPr/>
              </p:nvSpPr>
              <p:spPr bwMode="auto">
                <a:xfrm>
                  <a:off x="660" y="2352"/>
                  <a:ext cx="48" cy="40"/>
                </a:xfrm>
                <a:custGeom>
                  <a:avLst/>
                  <a:gdLst/>
                  <a:ahLst/>
                  <a:cxnLst>
                    <a:cxn ang="0">
                      <a:pos x="48" y="32"/>
                    </a:cxn>
                    <a:cxn ang="0">
                      <a:pos x="32" y="40"/>
                    </a:cxn>
                    <a:cxn ang="0">
                      <a:pos x="16" y="24"/>
                    </a:cxn>
                    <a:cxn ang="0">
                      <a:pos x="16" y="24"/>
                    </a:cxn>
                    <a:cxn ang="0">
                      <a:pos x="0" y="16"/>
                    </a:cxn>
                    <a:cxn ang="0">
                      <a:pos x="0" y="0"/>
                    </a:cxn>
                    <a:cxn ang="0">
                      <a:pos x="0" y="0"/>
                    </a:cxn>
                    <a:cxn ang="0">
                      <a:pos x="16" y="0"/>
                    </a:cxn>
                    <a:cxn ang="0">
                      <a:pos x="32" y="8"/>
                    </a:cxn>
                    <a:cxn ang="0">
                      <a:pos x="32" y="8"/>
                    </a:cxn>
                    <a:cxn ang="0">
                      <a:pos x="48" y="24"/>
                    </a:cxn>
                    <a:cxn ang="0">
                      <a:pos x="48" y="32"/>
                    </a:cxn>
                  </a:cxnLst>
                  <a:rect l="0" t="0" r="r" b="b"/>
                  <a:pathLst>
                    <a:path w="48" h="40">
                      <a:moveTo>
                        <a:pt x="48" y="32"/>
                      </a:moveTo>
                      <a:lnTo>
                        <a:pt x="32" y="40"/>
                      </a:lnTo>
                      <a:lnTo>
                        <a:pt x="16" y="24"/>
                      </a:lnTo>
                      <a:lnTo>
                        <a:pt x="16" y="24"/>
                      </a:lnTo>
                      <a:lnTo>
                        <a:pt x="0" y="16"/>
                      </a:lnTo>
                      <a:lnTo>
                        <a:pt x="0" y="0"/>
                      </a:lnTo>
                      <a:lnTo>
                        <a:pt x="0" y="0"/>
                      </a:lnTo>
                      <a:lnTo>
                        <a:pt x="16" y="0"/>
                      </a:lnTo>
                      <a:lnTo>
                        <a:pt x="32" y="8"/>
                      </a:lnTo>
                      <a:lnTo>
                        <a:pt x="32" y="8"/>
                      </a:lnTo>
                      <a:lnTo>
                        <a:pt x="48" y="24"/>
                      </a:lnTo>
                      <a:lnTo>
                        <a:pt x="48"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19" name="Freeform 1215"/>
                <p:cNvSpPr>
                  <a:spLocks/>
                </p:cNvSpPr>
                <p:nvPr/>
              </p:nvSpPr>
              <p:spPr bwMode="auto">
                <a:xfrm>
                  <a:off x="892" y="2344"/>
                  <a:ext cx="48" cy="32"/>
                </a:xfrm>
                <a:custGeom>
                  <a:avLst/>
                  <a:gdLst/>
                  <a:ahLst/>
                  <a:cxnLst>
                    <a:cxn ang="0">
                      <a:pos x="0" y="32"/>
                    </a:cxn>
                    <a:cxn ang="0">
                      <a:pos x="0" y="24"/>
                    </a:cxn>
                    <a:cxn ang="0">
                      <a:pos x="8" y="8"/>
                    </a:cxn>
                    <a:cxn ang="0">
                      <a:pos x="8" y="8"/>
                    </a:cxn>
                    <a:cxn ang="0">
                      <a:pos x="32" y="0"/>
                    </a:cxn>
                    <a:cxn ang="0">
                      <a:pos x="48" y="0"/>
                    </a:cxn>
                    <a:cxn ang="0">
                      <a:pos x="48" y="0"/>
                    </a:cxn>
                    <a:cxn ang="0">
                      <a:pos x="48" y="8"/>
                    </a:cxn>
                    <a:cxn ang="0">
                      <a:pos x="32" y="24"/>
                    </a:cxn>
                    <a:cxn ang="0">
                      <a:pos x="32" y="24"/>
                    </a:cxn>
                    <a:cxn ang="0">
                      <a:pos x="16" y="32"/>
                    </a:cxn>
                    <a:cxn ang="0">
                      <a:pos x="0" y="32"/>
                    </a:cxn>
                  </a:cxnLst>
                  <a:rect l="0" t="0" r="r" b="b"/>
                  <a:pathLst>
                    <a:path w="48" h="32">
                      <a:moveTo>
                        <a:pt x="0" y="32"/>
                      </a:moveTo>
                      <a:lnTo>
                        <a:pt x="0" y="24"/>
                      </a:lnTo>
                      <a:lnTo>
                        <a:pt x="8" y="8"/>
                      </a:lnTo>
                      <a:lnTo>
                        <a:pt x="8" y="8"/>
                      </a:lnTo>
                      <a:lnTo>
                        <a:pt x="32" y="0"/>
                      </a:lnTo>
                      <a:lnTo>
                        <a:pt x="48" y="0"/>
                      </a:lnTo>
                      <a:lnTo>
                        <a:pt x="48" y="0"/>
                      </a:lnTo>
                      <a:lnTo>
                        <a:pt x="48" y="8"/>
                      </a:lnTo>
                      <a:lnTo>
                        <a:pt x="32" y="24"/>
                      </a:lnTo>
                      <a:lnTo>
                        <a:pt x="32" y="24"/>
                      </a:lnTo>
                      <a:lnTo>
                        <a:pt x="16" y="32"/>
                      </a:lnTo>
                      <a:lnTo>
                        <a:pt x="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20" name="Freeform 1216"/>
                <p:cNvSpPr>
                  <a:spLocks/>
                </p:cNvSpPr>
                <p:nvPr/>
              </p:nvSpPr>
              <p:spPr bwMode="auto">
                <a:xfrm>
                  <a:off x="876" y="2400"/>
                  <a:ext cx="48" cy="24"/>
                </a:xfrm>
                <a:custGeom>
                  <a:avLst/>
                  <a:gdLst/>
                  <a:ahLst/>
                  <a:cxnLst>
                    <a:cxn ang="0">
                      <a:pos x="0" y="24"/>
                    </a:cxn>
                    <a:cxn ang="0">
                      <a:pos x="0" y="8"/>
                    </a:cxn>
                    <a:cxn ang="0">
                      <a:pos x="16" y="0"/>
                    </a:cxn>
                    <a:cxn ang="0">
                      <a:pos x="16" y="0"/>
                    </a:cxn>
                    <a:cxn ang="0">
                      <a:pos x="32" y="0"/>
                    </a:cxn>
                    <a:cxn ang="0">
                      <a:pos x="48" y="8"/>
                    </a:cxn>
                    <a:cxn ang="0">
                      <a:pos x="48" y="8"/>
                    </a:cxn>
                    <a:cxn ang="0">
                      <a:pos x="48" y="16"/>
                    </a:cxn>
                    <a:cxn ang="0">
                      <a:pos x="32" y="24"/>
                    </a:cxn>
                    <a:cxn ang="0">
                      <a:pos x="32" y="24"/>
                    </a:cxn>
                    <a:cxn ang="0">
                      <a:pos x="8" y="24"/>
                    </a:cxn>
                    <a:cxn ang="0">
                      <a:pos x="0" y="24"/>
                    </a:cxn>
                  </a:cxnLst>
                  <a:rect l="0" t="0" r="r" b="b"/>
                  <a:pathLst>
                    <a:path w="48" h="24">
                      <a:moveTo>
                        <a:pt x="0" y="24"/>
                      </a:moveTo>
                      <a:lnTo>
                        <a:pt x="0" y="8"/>
                      </a:lnTo>
                      <a:lnTo>
                        <a:pt x="16" y="0"/>
                      </a:lnTo>
                      <a:lnTo>
                        <a:pt x="16" y="0"/>
                      </a:lnTo>
                      <a:lnTo>
                        <a:pt x="32" y="0"/>
                      </a:lnTo>
                      <a:lnTo>
                        <a:pt x="48" y="8"/>
                      </a:lnTo>
                      <a:lnTo>
                        <a:pt x="48" y="8"/>
                      </a:lnTo>
                      <a:lnTo>
                        <a:pt x="48" y="16"/>
                      </a:lnTo>
                      <a:lnTo>
                        <a:pt x="32" y="24"/>
                      </a:lnTo>
                      <a:lnTo>
                        <a:pt x="32" y="24"/>
                      </a:lnTo>
                      <a:lnTo>
                        <a:pt x="8" y="24"/>
                      </a:lnTo>
                      <a:lnTo>
                        <a:pt x="0"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21" name="Freeform 1217"/>
                <p:cNvSpPr>
                  <a:spLocks/>
                </p:cNvSpPr>
                <p:nvPr/>
              </p:nvSpPr>
              <p:spPr bwMode="auto">
                <a:xfrm>
                  <a:off x="660" y="2480"/>
                  <a:ext cx="48" cy="24"/>
                </a:xfrm>
                <a:custGeom>
                  <a:avLst/>
                  <a:gdLst/>
                  <a:ahLst/>
                  <a:cxnLst>
                    <a:cxn ang="0">
                      <a:pos x="0" y="16"/>
                    </a:cxn>
                    <a:cxn ang="0">
                      <a:pos x="0" y="8"/>
                    </a:cxn>
                    <a:cxn ang="0">
                      <a:pos x="16" y="0"/>
                    </a:cxn>
                    <a:cxn ang="0">
                      <a:pos x="16" y="0"/>
                    </a:cxn>
                    <a:cxn ang="0">
                      <a:pos x="40" y="0"/>
                    </a:cxn>
                    <a:cxn ang="0">
                      <a:pos x="48" y="0"/>
                    </a:cxn>
                    <a:cxn ang="0">
                      <a:pos x="48" y="0"/>
                    </a:cxn>
                    <a:cxn ang="0">
                      <a:pos x="48" y="16"/>
                    </a:cxn>
                    <a:cxn ang="0">
                      <a:pos x="32" y="24"/>
                    </a:cxn>
                    <a:cxn ang="0">
                      <a:pos x="32" y="24"/>
                    </a:cxn>
                    <a:cxn ang="0">
                      <a:pos x="8" y="24"/>
                    </a:cxn>
                    <a:cxn ang="0">
                      <a:pos x="0" y="16"/>
                    </a:cxn>
                  </a:cxnLst>
                  <a:rect l="0" t="0" r="r" b="b"/>
                  <a:pathLst>
                    <a:path w="48" h="24">
                      <a:moveTo>
                        <a:pt x="0" y="16"/>
                      </a:moveTo>
                      <a:lnTo>
                        <a:pt x="0" y="8"/>
                      </a:lnTo>
                      <a:lnTo>
                        <a:pt x="16" y="0"/>
                      </a:lnTo>
                      <a:lnTo>
                        <a:pt x="16" y="0"/>
                      </a:lnTo>
                      <a:lnTo>
                        <a:pt x="40" y="0"/>
                      </a:lnTo>
                      <a:lnTo>
                        <a:pt x="48" y="0"/>
                      </a:lnTo>
                      <a:lnTo>
                        <a:pt x="48" y="0"/>
                      </a:lnTo>
                      <a:lnTo>
                        <a:pt x="48" y="16"/>
                      </a:lnTo>
                      <a:lnTo>
                        <a:pt x="32" y="24"/>
                      </a:lnTo>
                      <a:lnTo>
                        <a:pt x="32" y="24"/>
                      </a:lnTo>
                      <a:lnTo>
                        <a:pt x="8" y="24"/>
                      </a:lnTo>
                      <a:lnTo>
                        <a:pt x="0"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22" name="Freeform 1218"/>
                <p:cNvSpPr>
                  <a:spLocks/>
                </p:cNvSpPr>
                <p:nvPr/>
              </p:nvSpPr>
              <p:spPr bwMode="auto">
                <a:xfrm>
                  <a:off x="732" y="2456"/>
                  <a:ext cx="48" cy="40"/>
                </a:xfrm>
                <a:custGeom>
                  <a:avLst/>
                  <a:gdLst/>
                  <a:ahLst/>
                  <a:cxnLst>
                    <a:cxn ang="0">
                      <a:pos x="8" y="40"/>
                    </a:cxn>
                    <a:cxn ang="0">
                      <a:pos x="0" y="24"/>
                    </a:cxn>
                    <a:cxn ang="0">
                      <a:pos x="16" y="16"/>
                    </a:cxn>
                    <a:cxn ang="0">
                      <a:pos x="16" y="16"/>
                    </a:cxn>
                    <a:cxn ang="0">
                      <a:pos x="32" y="0"/>
                    </a:cxn>
                    <a:cxn ang="0">
                      <a:pos x="48" y="8"/>
                    </a:cxn>
                    <a:cxn ang="0">
                      <a:pos x="48" y="8"/>
                    </a:cxn>
                    <a:cxn ang="0">
                      <a:pos x="48" y="16"/>
                    </a:cxn>
                    <a:cxn ang="0">
                      <a:pos x="40" y="32"/>
                    </a:cxn>
                    <a:cxn ang="0">
                      <a:pos x="40" y="32"/>
                    </a:cxn>
                    <a:cxn ang="0">
                      <a:pos x="16" y="40"/>
                    </a:cxn>
                    <a:cxn ang="0">
                      <a:pos x="8" y="40"/>
                    </a:cxn>
                  </a:cxnLst>
                  <a:rect l="0" t="0" r="r" b="b"/>
                  <a:pathLst>
                    <a:path w="48" h="40">
                      <a:moveTo>
                        <a:pt x="8" y="40"/>
                      </a:moveTo>
                      <a:lnTo>
                        <a:pt x="0" y="24"/>
                      </a:lnTo>
                      <a:lnTo>
                        <a:pt x="16" y="16"/>
                      </a:lnTo>
                      <a:lnTo>
                        <a:pt x="16" y="16"/>
                      </a:lnTo>
                      <a:lnTo>
                        <a:pt x="32" y="0"/>
                      </a:lnTo>
                      <a:lnTo>
                        <a:pt x="48" y="8"/>
                      </a:lnTo>
                      <a:lnTo>
                        <a:pt x="48" y="8"/>
                      </a:lnTo>
                      <a:lnTo>
                        <a:pt x="48" y="16"/>
                      </a:lnTo>
                      <a:lnTo>
                        <a:pt x="40" y="32"/>
                      </a:lnTo>
                      <a:lnTo>
                        <a:pt x="40" y="32"/>
                      </a:lnTo>
                      <a:lnTo>
                        <a:pt x="16" y="40"/>
                      </a:lnTo>
                      <a:lnTo>
                        <a:pt x="8" y="4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23" name="Freeform 1219"/>
                <p:cNvSpPr>
                  <a:spLocks/>
                </p:cNvSpPr>
                <p:nvPr/>
              </p:nvSpPr>
              <p:spPr bwMode="auto">
                <a:xfrm>
                  <a:off x="924" y="2472"/>
                  <a:ext cx="56" cy="32"/>
                </a:xfrm>
                <a:custGeom>
                  <a:avLst/>
                  <a:gdLst/>
                  <a:ahLst/>
                  <a:cxnLst>
                    <a:cxn ang="0">
                      <a:pos x="0" y="8"/>
                    </a:cxn>
                    <a:cxn ang="0">
                      <a:pos x="16" y="0"/>
                    </a:cxn>
                    <a:cxn ang="0">
                      <a:pos x="32" y="8"/>
                    </a:cxn>
                    <a:cxn ang="0">
                      <a:pos x="32" y="8"/>
                    </a:cxn>
                    <a:cxn ang="0">
                      <a:pos x="56" y="16"/>
                    </a:cxn>
                    <a:cxn ang="0">
                      <a:pos x="56" y="24"/>
                    </a:cxn>
                    <a:cxn ang="0">
                      <a:pos x="56" y="24"/>
                    </a:cxn>
                    <a:cxn ang="0">
                      <a:pos x="48" y="32"/>
                    </a:cxn>
                    <a:cxn ang="0">
                      <a:pos x="24" y="24"/>
                    </a:cxn>
                    <a:cxn ang="0">
                      <a:pos x="24" y="24"/>
                    </a:cxn>
                    <a:cxn ang="0">
                      <a:pos x="0" y="16"/>
                    </a:cxn>
                    <a:cxn ang="0">
                      <a:pos x="0" y="8"/>
                    </a:cxn>
                  </a:cxnLst>
                  <a:rect l="0" t="0" r="r" b="b"/>
                  <a:pathLst>
                    <a:path w="56" h="32">
                      <a:moveTo>
                        <a:pt x="0" y="8"/>
                      </a:moveTo>
                      <a:lnTo>
                        <a:pt x="16" y="0"/>
                      </a:lnTo>
                      <a:lnTo>
                        <a:pt x="32" y="8"/>
                      </a:lnTo>
                      <a:lnTo>
                        <a:pt x="32" y="8"/>
                      </a:lnTo>
                      <a:lnTo>
                        <a:pt x="56" y="16"/>
                      </a:lnTo>
                      <a:lnTo>
                        <a:pt x="56" y="24"/>
                      </a:lnTo>
                      <a:lnTo>
                        <a:pt x="56" y="24"/>
                      </a:lnTo>
                      <a:lnTo>
                        <a:pt x="48" y="32"/>
                      </a:lnTo>
                      <a:lnTo>
                        <a:pt x="24" y="24"/>
                      </a:lnTo>
                      <a:lnTo>
                        <a:pt x="24"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24" name="Freeform 1220"/>
                <p:cNvSpPr>
                  <a:spLocks/>
                </p:cNvSpPr>
                <p:nvPr/>
              </p:nvSpPr>
              <p:spPr bwMode="auto">
                <a:xfrm>
                  <a:off x="636" y="2392"/>
                  <a:ext cx="64" cy="32"/>
                </a:xfrm>
                <a:custGeom>
                  <a:avLst/>
                  <a:gdLst/>
                  <a:ahLst/>
                  <a:cxnLst>
                    <a:cxn ang="0">
                      <a:pos x="0" y="8"/>
                    </a:cxn>
                    <a:cxn ang="0">
                      <a:pos x="16" y="0"/>
                    </a:cxn>
                    <a:cxn ang="0">
                      <a:pos x="40" y="8"/>
                    </a:cxn>
                    <a:cxn ang="0">
                      <a:pos x="40" y="8"/>
                    </a:cxn>
                    <a:cxn ang="0">
                      <a:pos x="56" y="16"/>
                    </a:cxn>
                    <a:cxn ang="0">
                      <a:pos x="64" y="24"/>
                    </a:cxn>
                    <a:cxn ang="0">
                      <a:pos x="64" y="24"/>
                    </a:cxn>
                    <a:cxn ang="0">
                      <a:pos x="48" y="32"/>
                    </a:cxn>
                    <a:cxn ang="0">
                      <a:pos x="24" y="32"/>
                    </a:cxn>
                    <a:cxn ang="0">
                      <a:pos x="24" y="32"/>
                    </a:cxn>
                    <a:cxn ang="0">
                      <a:pos x="8" y="16"/>
                    </a:cxn>
                    <a:cxn ang="0">
                      <a:pos x="0" y="8"/>
                    </a:cxn>
                  </a:cxnLst>
                  <a:rect l="0" t="0" r="r" b="b"/>
                  <a:pathLst>
                    <a:path w="64" h="32">
                      <a:moveTo>
                        <a:pt x="0" y="8"/>
                      </a:moveTo>
                      <a:lnTo>
                        <a:pt x="16" y="0"/>
                      </a:lnTo>
                      <a:lnTo>
                        <a:pt x="40" y="8"/>
                      </a:lnTo>
                      <a:lnTo>
                        <a:pt x="40" y="8"/>
                      </a:lnTo>
                      <a:lnTo>
                        <a:pt x="56" y="16"/>
                      </a:lnTo>
                      <a:lnTo>
                        <a:pt x="64" y="24"/>
                      </a:lnTo>
                      <a:lnTo>
                        <a:pt x="64" y="24"/>
                      </a:lnTo>
                      <a:lnTo>
                        <a:pt x="48" y="32"/>
                      </a:lnTo>
                      <a:lnTo>
                        <a:pt x="24" y="32"/>
                      </a:lnTo>
                      <a:lnTo>
                        <a:pt x="24" y="32"/>
                      </a:lnTo>
                      <a:lnTo>
                        <a:pt x="8"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25" name="Freeform 1221"/>
                <p:cNvSpPr>
                  <a:spLocks/>
                </p:cNvSpPr>
                <p:nvPr/>
              </p:nvSpPr>
              <p:spPr bwMode="auto">
                <a:xfrm>
                  <a:off x="716" y="2320"/>
                  <a:ext cx="40" cy="48"/>
                </a:xfrm>
                <a:custGeom>
                  <a:avLst/>
                  <a:gdLst/>
                  <a:ahLst/>
                  <a:cxnLst>
                    <a:cxn ang="0">
                      <a:pos x="8" y="0"/>
                    </a:cxn>
                    <a:cxn ang="0">
                      <a:pos x="24" y="0"/>
                    </a:cxn>
                    <a:cxn ang="0">
                      <a:pos x="32" y="16"/>
                    </a:cxn>
                    <a:cxn ang="0">
                      <a:pos x="32" y="16"/>
                    </a:cxn>
                    <a:cxn ang="0">
                      <a:pos x="40" y="40"/>
                    </a:cxn>
                    <a:cxn ang="0">
                      <a:pos x="32" y="48"/>
                    </a:cxn>
                    <a:cxn ang="0">
                      <a:pos x="32" y="48"/>
                    </a:cxn>
                    <a:cxn ang="0">
                      <a:pos x="16" y="40"/>
                    </a:cxn>
                    <a:cxn ang="0">
                      <a:pos x="8" y="24"/>
                    </a:cxn>
                    <a:cxn ang="0">
                      <a:pos x="8" y="24"/>
                    </a:cxn>
                    <a:cxn ang="0">
                      <a:pos x="0" y="8"/>
                    </a:cxn>
                    <a:cxn ang="0">
                      <a:pos x="8" y="0"/>
                    </a:cxn>
                  </a:cxnLst>
                  <a:rect l="0" t="0" r="r" b="b"/>
                  <a:pathLst>
                    <a:path w="40" h="48">
                      <a:moveTo>
                        <a:pt x="8" y="0"/>
                      </a:moveTo>
                      <a:lnTo>
                        <a:pt x="24" y="0"/>
                      </a:lnTo>
                      <a:lnTo>
                        <a:pt x="32" y="16"/>
                      </a:lnTo>
                      <a:lnTo>
                        <a:pt x="32" y="16"/>
                      </a:lnTo>
                      <a:lnTo>
                        <a:pt x="40" y="40"/>
                      </a:lnTo>
                      <a:lnTo>
                        <a:pt x="32" y="48"/>
                      </a:lnTo>
                      <a:lnTo>
                        <a:pt x="32" y="48"/>
                      </a:lnTo>
                      <a:lnTo>
                        <a:pt x="16"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26" name="Freeform 1222"/>
                <p:cNvSpPr>
                  <a:spLocks/>
                </p:cNvSpPr>
                <p:nvPr/>
              </p:nvSpPr>
              <p:spPr bwMode="auto">
                <a:xfrm>
                  <a:off x="820" y="2480"/>
                  <a:ext cx="40" cy="40"/>
                </a:xfrm>
                <a:custGeom>
                  <a:avLst/>
                  <a:gdLst/>
                  <a:ahLst/>
                  <a:cxnLst>
                    <a:cxn ang="0">
                      <a:pos x="8" y="0"/>
                    </a:cxn>
                    <a:cxn ang="0">
                      <a:pos x="24" y="0"/>
                    </a:cxn>
                    <a:cxn ang="0">
                      <a:pos x="40" y="16"/>
                    </a:cxn>
                    <a:cxn ang="0">
                      <a:pos x="40" y="16"/>
                    </a:cxn>
                    <a:cxn ang="0">
                      <a:pos x="40" y="32"/>
                    </a:cxn>
                    <a:cxn ang="0">
                      <a:pos x="32" y="40"/>
                    </a:cxn>
                    <a:cxn ang="0">
                      <a:pos x="32" y="40"/>
                    </a:cxn>
                    <a:cxn ang="0">
                      <a:pos x="24" y="40"/>
                    </a:cxn>
                    <a:cxn ang="0">
                      <a:pos x="8" y="24"/>
                    </a:cxn>
                    <a:cxn ang="0">
                      <a:pos x="8" y="24"/>
                    </a:cxn>
                    <a:cxn ang="0">
                      <a:pos x="0" y="8"/>
                    </a:cxn>
                    <a:cxn ang="0">
                      <a:pos x="8" y="0"/>
                    </a:cxn>
                  </a:cxnLst>
                  <a:rect l="0" t="0" r="r" b="b"/>
                  <a:pathLst>
                    <a:path w="40" h="40">
                      <a:moveTo>
                        <a:pt x="8" y="0"/>
                      </a:moveTo>
                      <a:lnTo>
                        <a:pt x="24" y="0"/>
                      </a:lnTo>
                      <a:lnTo>
                        <a:pt x="40" y="16"/>
                      </a:lnTo>
                      <a:lnTo>
                        <a:pt x="40" y="16"/>
                      </a:lnTo>
                      <a:lnTo>
                        <a:pt x="40" y="32"/>
                      </a:lnTo>
                      <a:lnTo>
                        <a:pt x="32" y="40"/>
                      </a:lnTo>
                      <a:lnTo>
                        <a:pt x="32" y="40"/>
                      </a:lnTo>
                      <a:lnTo>
                        <a:pt x="24"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27" name="Freeform 1223"/>
                <p:cNvSpPr>
                  <a:spLocks/>
                </p:cNvSpPr>
                <p:nvPr/>
              </p:nvSpPr>
              <p:spPr bwMode="auto">
                <a:xfrm>
                  <a:off x="836" y="2320"/>
                  <a:ext cx="40" cy="48"/>
                </a:xfrm>
                <a:custGeom>
                  <a:avLst/>
                  <a:gdLst/>
                  <a:ahLst/>
                  <a:cxnLst>
                    <a:cxn ang="0">
                      <a:pos x="32" y="0"/>
                    </a:cxn>
                    <a:cxn ang="0">
                      <a:pos x="40" y="8"/>
                    </a:cxn>
                    <a:cxn ang="0">
                      <a:pos x="40" y="24"/>
                    </a:cxn>
                    <a:cxn ang="0">
                      <a:pos x="40" y="24"/>
                    </a:cxn>
                    <a:cxn ang="0">
                      <a:pos x="24" y="40"/>
                    </a:cxn>
                    <a:cxn ang="0">
                      <a:pos x="8" y="48"/>
                    </a:cxn>
                    <a:cxn ang="0">
                      <a:pos x="8" y="48"/>
                    </a:cxn>
                    <a:cxn ang="0">
                      <a:pos x="0" y="32"/>
                    </a:cxn>
                    <a:cxn ang="0">
                      <a:pos x="8" y="16"/>
                    </a:cxn>
                    <a:cxn ang="0">
                      <a:pos x="8" y="16"/>
                    </a:cxn>
                    <a:cxn ang="0">
                      <a:pos x="24" y="0"/>
                    </a:cxn>
                    <a:cxn ang="0">
                      <a:pos x="32" y="0"/>
                    </a:cxn>
                  </a:cxnLst>
                  <a:rect l="0" t="0" r="r" b="b"/>
                  <a:pathLst>
                    <a:path w="40" h="48">
                      <a:moveTo>
                        <a:pt x="32" y="0"/>
                      </a:moveTo>
                      <a:lnTo>
                        <a:pt x="40" y="8"/>
                      </a:lnTo>
                      <a:lnTo>
                        <a:pt x="40" y="24"/>
                      </a:lnTo>
                      <a:lnTo>
                        <a:pt x="40" y="24"/>
                      </a:lnTo>
                      <a:lnTo>
                        <a:pt x="24" y="40"/>
                      </a:lnTo>
                      <a:lnTo>
                        <a:pt x="8" y="48"/>
                      </a:lnTo>
                      <a:lnTo>
                        <a:pt x="8" y="48"/>
                      </a:lnTo>
                      <a:lnTo>
                        <a:pt x="0" y="32"/>
                      </a:lnTo>
                      <a:lnTo>
                        <a:pt x="8" y="16"/>
                      </a:lnTo>
                      <a:lnTo>
                        <a:pt x="8" y="16"/>
                      </a:lnTo>
                      <a:lnTo>
                        <a:pt x="24" y="0"/>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28" name="Freeform 1224"/>
                <p:cNvSpPr>
                  <a:spLocks/>
                </p:cNvSpPr>
                <p:nvPr/>
              </p:nvSpPr>
              <p:spPr bwMode="auto">
                <a:xfrm>
                  <a:off x="732" y="2504"/>
                  <a:ext cx="40" cy="48"/>
                </a:xfrm>
                <a:custGeom>
                  <a:avLst/>
                  <a:gdLst/>
                  <a:ahLst/>
                  <a:cxnLst>
                    <a:cxn ang="0">
                      <a:pos x="32" y="0"/>
                    </a:cxn>
                    <a:cxn ang="0">
                      <a:pos x="40" y="8"/>
                    </a:cxn>
                    <a:cxn ang="0">
                      <a:pos x="32" y="32"/>
                    </a:cxn>
                    <a:cxn ang="0">
                      <a:pos x="32" y="32"/>
                    </a:cxn>
                    <a:cxn ang="0">
                      <a:pos x="24" y="40"/>
                    </a:cxn>
                    <a:cxn ang="0">
                      <a:pos x="8" y="48"/>
                    </a:cxn>
                    <a:cxn ang="0">
                      <a:pos x="8" y="48"/>
                    </a:cxn>
                    <a:cxn ang="0">
                      <a:pos x="0" y="40"/>
                    </a:cxn>
                    <a:cxn ang="0">
                      <a:pos x="8" y="16"/>
                    </a:cxn>
                    <a:cxn ang="0">
                      <a:pos x="8" y="16"/>
                    </a:cxn>
                    <a:cxn ang="0">
                      <a:pos x="16" y="8"/>
                    </a:cxn>
                    <a:cxn ang="0">
                      <a:pos x="32" y="0"/>
                    </a:cxn>
                  </a:cxnLst>
                  <a:rect l="0" t="0" r="r" b="b"/>
                  <a:pathLst>
                    <a:path w="40" h="48">
                      <a:moveTo>
                        <a:pt x="32" y="0"/>
                      </a:moveTo>
                      <a:lnTo>
                        <a:pt x="40" y="8"/>
                      </a:lnTo>
                      <a:lnTo>
                        <a:pt x="32" y="32"/>
                      </a:lnTo>
                      <a:lnTo>
                        <a:pt x="32" y="32"/>
                      </a:lnTo>
                      <a:lnTo>
                        <a:pt x="24" y="40"/>
                      </a:lnTo>
                      <a:lnTo>
                        <a:pt x="8" y="48"/>
                      </a:lnTo>
                      <a:lnTo>
                        <a:pt x="8" y="48"/>
                      </a:lnTo>
                      <a:lnTo>
                        <a:pt x="0" y="40"/>
                      </a:lnTo>
                      <a:lnTo>
                        <a:pt x="8" y="16"/>
                      </a:lnTo>
                      <a:lnTo>
                        <a:pt x="8" y="16"/>
                      </a:lnTo>
                      <a:lnTo>
                        <a:pt x="16" y="8"/>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159" name="Group 1225"/>
            <p:cNvGrpSpPr>
              <a:grpSpLocks/>
            </p:cNvGrpSpPr>
            <p:nvPr/>
          </p:nvGrpSpPr>
          <p:grpSpPr bwMode="auto">
            <a:xfrm>
              <a:off x="4688" y="2905"/>
              <a:ext cx="274" cy="138"/>
              <a:chOff x="1536" y="3120"/>
              <a:chExt cx="274" cy="138"/>
            </a:xfrm>
          </p:grpSpPr>
          <p:grpSp>
            <p:nvGrpSpPr>
              <p:cNvPr id="1661177" name="Group 1226"/>
              <p:cNvGrpSpPr>
                <a:grpSpLocks/>
              </p:cNvGrpSpPr>
              <p:nvPr/>
            </p:nvGrpSpPr>
            <p:grpSpPr bwMode="auto">
              <a:xfrm rot="625620">
                <a:off x="1536" y="3120"/>
                <a:ext cx="274" cy="138"/>
                <a:chOff x="1550" y="3072"/>
                <a:chExt cx="274" cy="138"/>
              </a:xfrm>
            </p:grpSpPr>
            <p:sp>
              <p:nvSpPr>
                <p:cNvPr id="1661131" name="Freeform 1227"/>
                <p:cNvSpPr>
                  <a:spLocks/>
                </p:cNvSpPr>
                <p:nvPr/>
              </p:nvSpPr>
              <p:spPr bwMode="auto">
                <a:xfrm>
                  <a:off x="1632" y="3120"/>
                  <a:ext cx="137" cy="25"/>
                </a:xfrm>
                <a:custGeom>
                  <a:avLst/>
                  <a:gdLst/>
                  <a:ahLst/>
                  <a:cxnLst>
                    <a:cxn ang="0">
                      <a:pos x="137" y="0"/>
                    </a:cxn>
                    <a:cxn ang="0">
                      <a:pos x="0" y="25"/>
                    </a:cxn>
                  </a:cxnLst>
                  <a:rect l="0" t="0" r="r" b="b"/>
                  <a:pathLst>
                    <a:path w="137" h="25">
                      <a:moveTo>
                        <a:pt x="137" y="0"/>
                      </a:moveTo>
                      <a:cubicBezTo>
                        <a:pt x="87" y="7"/>
                        <a:pt x="22" y="20"/>
                        <a:pt x="0" y="25"/>
                      </a:cubicBezTo>
                    </a:path>
                  </a:pathLst>
                </a:custGeom>
                <a:noFill/>
                <a:ln w="38100" cmpd="sng">
                  <a:solidFill>
                    <a:schemeClr val="tx1"/>
                  </a:solidFill>
                  <a:round/>
                  <a:headEnd/>
                  <a:tailEnd/>
                </a:ln>
                <a:effectLst/>
              </p:spPr>
              <p:txBody>
                <a:bodyPr wrap="none">
                  <a:prstTxWarp prst="textNoShape">
                    <a:avLst/>
                  </a:prstTxWarp>
                </a:bodyPr>
                <a:lstStyle/>
                <a:p>
                  <a:endParaRPr lang="en-US">
                    <a:latin typeface="Arial"/>
                    <a:cs typeface="Arial"/>
                  </a:endParaRPr>
                </a:p>
              </p:txBody>
            </p:sp>
            <p:sp>
              <p:nvSpPr>
                <p:cNvPr id="1661132" name="Freeform 1228"/>
                <p:cNvSpPr>
                  <a:spLocks/>
                </p:cNvSpPr>
                <p:nvPr/>
              </p:nvSpPr>
              <p:spPr bwMode="auto">
                <a:xfrm rot="20238998" flipH="1">
                  <a:off x="1550" y="3114"/>
                  <a:ext cx="96" cy="96"/>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33CC33"/>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33" name="Freeform 1229"/>
                <p:cNvSpPr>
                  <a:spLocks/>
                </p:cNvSpPr>
                <p:nvPr/>
              </p:nvSpPr>
              <p:spPr bwMode="auto">
                <a:xfrm rot="20238998" flipH="1">
                  <a:off x="1728" y="3072"/>
                  <a:ext cx="96" cy="96"/>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33CC33"/>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134" name="Freeform 1230"/>
              <p:cNvSpPr>
                <a:spLocks/>
              </p:cNvSpPr>
              <p:nvPr/>
            </p:nvSpPr>
            <p:spPr bwMode="auto">
              <a:xfrm rot="20238998" flipH="1">
                <a:off x="1646" y="3150"/>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33CC33"/>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nvGrpSpPr>
            <p:cNvPr id="1661179" name="Group 1231"/>
            <p:cNvGrpSpPr>
              <a:grpSpLocks/>
            </p:cNvGrpSpPr>
            <p:nvPr/>
          </p:nvGrpSpPr>
          <p:grpSpPr bwMode="auto">
            <a:xfrm>
              <a:off x="4812" y="2232"/>
              <a:ext cx="156" cy="215"/>
              <a:chOff x="5326" y="2299"/>
              <a:chExt cx="156" cy="215"/>
            </a:xfrm>
          </p:grpSpPr>
          <p:sp>
            <p:nvSpPr>
              <p:cNvPr id="1661136" name="Freeform 1232"/>
              <p:cNvSpPr>
                <a:spLocks/>
              </p:cNvSpPr>
              <p:nvPr/>
            </p:nvSpPr>
            <p:spPr bwMode="auto">
              <a:xfrm>
                <a:off x="5326" y="2333"/>
                <a:ext cx="136" cy="181"/>
              </a:xfrm>
              <a:custGeom>
                <a:avLst/>
                <a:gdLst/>
                <a:ahLst/>
                <a:cxnLst>
                  <a:cxn ang="0">
                    <a:pos x="0" y="181"/>
                  </a:cxn>
                  <a:cxn ang="0">
                    <a:pos x="75" y="64"/>
                  </a:cxn>
                  <a:cxn ang="0">
                    <a:pos x="136" y="0"/>
                  </a:cxn>
                </a:cxnLst>
                <a:rect l="0" t="0" r="r" b="b"/>
                <a:pathLst>
                  <a:path w="136" h="181">
                    <a:moveTo>
                      <a:pt x="0" y="181"/>
                    </a:moveTo>
                    <a:cubicBezTo>
                      <a:pt x="25" y="137"/>
                      <a:pt x="52" y="94"/>
                      <a:pt x="75" y="64"/>
                    </a:cubicBezTo>
                    <a:cubicBezTo>
                      <a:pt x="97" y="33"/>
                      <a:pt x="125" y="10"/>
                      <a:pt x="136" y="0"/>
                    </a:cubicBezTo>
                  </a:path>
                </a:pathLst>
              </a:custGeom>
              <a:noFill/>
              <a:ln w="38100" cmpd="sng">
                <a:solidFill>
                  <a:schemeClr val="tx1"/>
                </a:solidFill>
                <a:round/>
                <a:headEnd/>
                <a:tailEnd/>
              </a:ln>
              <a:effectLst/>
            </p:spPr>
            <p:txBody>
              <a:bodyPr wrap="none">
                <a:prstTxWarp prst="textNoShape">
                  <a:avLst/>
                </a:prstTxWarp>
              </a:bodyPr>
              <a:lstStyle/>
              <a:p>
                <a:endParaRPr lang="en-US">
                  <a:latin typeface="Arial"/>
                  <a:cs typeface="Arial"/>
                </a:endParaRPr>
              </a:p>
            </p:txBody>
          </p:sp>
          <p:sp>
            <p:nvSpPr>
              <p:cNvPr id="1661137" name="Freeform 1233"/>
              <p:cNvSpPr>
                <a:spLocks/>
              </p:cNvSpPr>
              <p:nvPr/>
            </p:nvSpPr>
            <p:spPr bwMode="auto">
              <a:xfrm rot="-2682521">
                <a:off x="5434" y="2299"/>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38" name="Freeform 1234"/>
              <p:cNvSpPr>
                <a:spLocks/>
              </p:cNvSpPr>
              <p:nvPr/>
            </p:nvSpPr>
            <p:spPr bwMode="auto">
              <a:xfrm rot="-2682521">
                <a:off x="5386" y="236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39" name="Freeform 1235"/>
              <p:cNvSpPr>
                <a:spLocks/>
              </p:cNvSpPr>
              <p:nvPr/>
            </p:nvSpPr>
            <p:spPr bwMode="auto">
              <a:xfrm rot="-2682521">
                <a:off x="5340" y="2447"/>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187" name="Group 1236"/>
          <p:cNvGrpSpPr>
            <a:grpSpLocks/>
          </p:cNvGrpSpPr>
          <p:nvPr/>
        </p:nvGrpSpPr>
        <p:grpSpPr bwMode="auto">
          <a:xfrm>
            <a:off x="4587875" y="2976804"/>
            <a:ext cx="850900" cy="609600"/>
            <a:chOff x="540" y="1270"/>
            <a:chExt cx="536" cy="384"/>
          </a:xfrm>
        </p:grpSpPr>
        <p:grpSp>
          <p:nvGrpSpPr>
            <p:cNvPr id="1661193" name="Group 1237"/>
            <p:cNvGrpSpPr>
              <a:grpSpLocks/>
            </p:cNvGrpSpPr>
            <p:nvPr/>
          </p:nvGrpSpPr>
          <p:grpSpPr bwMode="auto">
            <a:xfrm>
              <a:off x="540" y="1270"/>
              <a:ext cx="536" cy="384"/>
              <a:chOff x="540" y="2248"/>
              <a:chExt cx="536" cy="384"/>
            </a:xfrm>
          </p:grpSpPr>
          <p:sp>
            <p:nvSpPr>
              <p:cNvPr id="1661142" name="Freeform 1238"/>
              <p:cNvSpPr>
                <a:spLocks/>
              </p:cNvSpPr>
              <p:nvPr/>
            </p:nvSpPr>
            <p:spPr bwMode="invGray">
              <a:xfrm>
                <a:off x="932" y="2416"/>
                <a:ext cx="144" cy="40"/>
              </a:xfrm>
              <a:custGeom>
                <a:avLst/>
                <a:gdLst/>
                <a:ahLst/>
                <a:cxnLst>
                  <a:cxn ang="0">
                    <a:pos x="144" y="16"/>
                  </a:cxn>
                  <a:cxn ang="0">
                    <a:pos x="144" y="24"/>
                  </a:cxn>
                  <a:cxn ang="0">
                    <a:pos x="128" y="32"/>
                  </a:cxn>
                  <a:cxn ang="0">
                    <a:pos x="104" y="32"/>
                  </a:cxn>
                  <a:cxn ang="0">
                    <a:pos x="72" y="40"/>
                  </a:cxn>
                  <a:cxn ang="0">
                    <a:pos x="72" y="40"/>
                  </a:cxn>
                  <a:cxn ang="0">
                    <a:pos x="40" y="32"/>
                  </a:cxn>
                  <a:cxn ang="0">
                    <a:pos x="16" y="32"/>
                  </a:cxn>
                  <a:cxn ang="0">
                    <a:pos x="0" y="24"/>
                  </a:cxn>
                  <a:cxn ang="0">
                    <a:pos x="0" y="16"/>
                  </a:cxn>
                  <a:cxn ang="0">
                    <a:pos x="0" y="16"/>
                  </a:cxn>
                  <a:cxn ang="0">
                    <a:pos x="0" y="8"/>
                  </a:cxn>
                  <a:cxn ang="0">
                    <a:pos x="16" y="0"/>
                  </a:cxn>
                  <a:cxn ang="0">
                    <a:pos x="40" y="0"/>
                  </a:cxn>
                  <a:cxn ang="0">
                    <a:pos x="72" y="0"/>
                  </a:cxn>
                  <a:cxn ang="0">
                    <a:pos x="72" y="0"/>
                  </a:cxn>
                  <a:cxn ang="0">
                    <a:pos x="104" y="0"/>
                  </a:cxn>
                  <a:cxn ang="0">
                    <a:pos x="128" y="0"/>
                  </a:cxn>
                  <a:cxn ang="0">
                    <a:pos x="144" y="8"/>
                  </a:cxn>
                  <a:cxn ang="0">
                    <a:pos x="144" y="16"/>
                  </a:cxn>
                </a:cxnLst>
                <a:rect l="0" t="0" r="r" b="b"/>
                <a:pathLst>
                  <a:path w="144" h="40">
                    <a:moveTo>
                      <a:pt x="144" y="16"/>
                    </a:moveTo>
                    <a:lnTo>
                      <a:pt x="144" y="24"/>
                    </a:lnTo>
                    <a:lnTo>
                      <a:pt x="128" y="32"/>
                    </a:lnTo>
                    <a:lnTo>
                      <a:pt x="104" y="32"/>
                    </a:lnTo>
                    <a:lnTo>
                      <a:pt x="72" y="40"/>
                    </a:lnTo>
                    <a:lnTo>
                      <a:pt x="72" y="40"/>
                    </a:lnTo>
                    <a:lnTo>
                      <a:pt x="40" y="32"/>
                    </a:lnTo>
                    <a:lnTo>
                      <a:pt x="16" y="32"/>
                    </a:lnTo>
                    <a:lnTo>
                      <a:pt x="0" y="24"/>
                    </a:lnTo>
                    <a:lnTo>
                      <a:pt x="0" y="16"/>
                    </a:lnTo>
                    <a:lnTo>
                      <a:pt x="0" y="16"/>
                    </a:lnTo>
                    <a:lnTo>
                      <a:pt x="0" y="8"/>
                    </a:lnTo>
                    <a:lnTo>
                      <a:pt x="16" y="0"/>
                    </a:lnTo>
                    <a:lnTo>
                      <a:pt x="40" y="0"/>
                    </a:lnTo>
                    <a:lnTo>
                      <a:pt x="72" y="0"/>
                    </a:lnTo>
                    <a:lnTo>
                      <a:pt x="72" y="0"/>
                    </a:lnTo>
                    <a:lnTo>
                      <a:pt x="104" y="0"/>
                    </a:lnTo>
                    <a:lnTo>
                      <a:pt x="128" y="0"/>
                    </a:lnTo>
                    <a:lnTo>
                      <a:pt x="144" y="8"/>
                    </a:lnTo>
                    <a:lnTo>
                      <a:pt x="14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43" name="Freeform 1239"/>
              <p:cNvSpPr>
                <a:spLocks/>
              </p:cNvSpPr>
              <p:nvPr/>
            </p:nvSpPr>
            <p:spPr bwMode="invGray">
              <a:xfrm>
                <a:off x="892" y="2496"/>
                <a:ext cx="112" cy="80"/>
              </a:xfrm>
              <a:custGeom>
                <a:avLst/>
                <a:gdLst/>
                <a:ahLst/>
                <a:cxnLst>
                  <a:cxn ang="0">
                    <a:pos x="112" y="80"/>
                  </a:cxn>
                  <a:cxn ang="0">
                    <a:pos x="80" y="80"/>
                  </a:cxn>
                  <a:cxn ang="0">
                    <a:pos x="40" y="56"/>
                  </a:cxn>
                  <a:cxn ang="0">
                    <a:pos x="40" y="56"/>
                  </a:cxn>
                  <a:cxn ang="0">
                    <a:pos x="16" y="40"/>
                  </a:cxn>
                  <a:cxn ang="0">
                    <a:pos x="8" y="24"/>
                  </a:cxn>
                  <a:cxn ang="0">
                    <a:pos x="0" y="8"/>
                  </a:cxn>
                  <a:cxn ang="0">
                    <a:pos x="8" y="0"/>
                  </a:cxn>
                  <a:cxn ang="0">
                    <a:pos x="8" y="0"/>
                  </a:cxn>
                  <a:cxn ang="0">
                    <a:pos x="32" y="0"/>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8" y="0"/>
                    </a:lnTo>
                    <a:lnTo>
                      <a:pt x="8" y="0"/>
                    </a:lnTo>
                    <a:lnTo>
                      <a:pt x="32" y="0"/>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44" name="Freeform 1240"/>
              <p:cNvSpPr>
                <a:spLocks/>
              </p:cNvSpPr>
              <p:nvPr/>
            </p:nvSpPr>
            <p:spPr bwMode="invGray">
              <a:xfrm>
                <a:off x="780" y="2248"/>
                <a:ext cx="48" cy="104"/>
              </a:xfrm>
              <a:custGeom>
                <a:avLst/>
                <a:gdLst/>
                <a:ahLst/>
                <a:cxnLst>
                  <a:cxn ang="0">
                    <a:pos x="24" y="104"/>
                  </a:cxn>
                  <a:cxn ang="0">
                    <a:pos x="8" y="88"/>
                  </a:cxn>
                  <a:cxn ang="0">
                    <a:pos x="0" y="56"/>
                  </a:cxn>
                  <a:cxn ang="0">
                    <a:pos x="0" y="56"/>
                  </a:cxn>
                  <a:cxn ang="0">
                    <a:pos x="8" y="16"/>
                  </a:cxn>
                  <a:cxn ang="0">
                    <a:pos x="24" y="0"/>
                  </a:cxn>
                  <a:cxn ang="0">
                    <a:pos x="24" y="0"/>
                  </a:cxn>
                  <a:cxn ang="0">
                    <a:pos x="40" y="16"/>
                  </a:cxn>
                  <a:cxn ang="0">
                    <a:pos x="48" y="56"/>
                  </a:cxn>
                  <a:cxn ang="0">
                    <a:pos x="48" y="56"/>
                  </a:cxn>
                  <a:cxn ang="0">
                    <a:pos x="40" y="88"/>
                  </a:cxn>
                  <a:cxn ang="0">
                    <a:pos x="24" y="104"/>
                  </a:cxn>
                </a:cxnLst>
                <a:rect l="0" t="0" r="r" b="b"/>
                <a:pathLst>
                  <a:path w="48" h="104">
                    <a:moveTo>
                      <a:pt x="24" y="104"/>
                    </a:moveTo>
                    <a:lnTo>
                      <a:pt x="8" y="88"/>
                    </a:lnTo>
                    <a:lnTo>
                      <a:pt x="0" y="56"/>
                    </a:lnTo>
                    <a:lnTo>
                      <a:pt x="0" y="56"/>
                    </a:lnTo>
                    <a:lnTo>
                      <a:pt x="8" y="16"/>
                    </a:lnTo>
                    <a:lnTo>
                      <a:pt x="24" y="0"/>
                    </a:lnTo>
                    <a:lnTo>
                      <a:pt x="24" y="0"/>
                    </a:lnTo>
                    <a:lnTo>
                      <a:pt x="40" y="16"/>
                    </a:lnTo>
                    <a:lnTo>
                      <a:pt x="48" y="56"/>
                    </a:lnTo>
                    <a:lnTo>
                      <a:pt x="48" y="56"/>
                    </a:lnTo>
                    <a:lnTo>
                      <a:pt x="40" y="88"/>
                    </a:lnTo>
                    <a:lnTo>
                      <a:pt x="24" y="10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45" name="Freeform 1241"/>
              <p:cNvSpPr>
                <a:spLocks/>
              </p:cNvSpPr>
              <p:nvPr/>
            </p:nvSpPr>
            <p:spPr bwMode="invGray">
              <a:xfrm>
                <a:off x="540" y="2416"/>
                <a:ext cx="152" cy="40"/>
              </a:xfrm>
              <a:custGeom>
                <a:avLst/>
                <a:gdLst/>
                <a:ahLst/>
                <a:cxnLst>
                  <a:cxn ang="0">
                    <a:pos x="152" y="24"/>
                  </a:cxn>
                  <a:cxn ang="0">
                    <a:pos x="144" y="32"/>
                  </a:cxn>
                  <a:cxn ang="0">
                    <a:pos x="128" y="32"/>
                  </a:cxn>
                  <a:cxn ang="0">
                    <a:pos x="104" y="40"/>
                  </a:cxn>
                  <a:cxn ang="0">
                    <a:pos x="80" y="40"/>
                  </a:cxn>
                  <a:cxn ang="0">
                    <a:pos x="80" y="40"/>
                  </a:cxn>
                  <a:cxn ang="0">
                    <a:pos x="48" y="40"/>
                  </a:cxn>
                  <a:cxn ang="0">
                    <a:pos x="24" y="32"/>
                  </a:cxn>
                  <a:cxn ang="0">
                    <a:pos x="8" y="32"/>
                  </a:cxn>
                  <a:cxn ang="0">
                    <a:pos x="0" y="24"/>
                  </a:cxn>
                  <a:cxn ang="0">
                    <a:pos x="0" y="24"/>
                  </a:cxn>
                  <a:cxn ang="0">
                    <a:pos x="8" y="16"/>
                  </a:cxn>
                  <a:cxn ang="0">
                    <a:pos x="24" y="8"/>
                  </a:cxn>
                  <a:cxn ang="0">
                    <a:pos x="48" y="0"/>
                  </a:cxn>
                  <a:cxn ang="0">
                    <a:pos x="80" y="0"/>
                  </a:cxn>
                  <a:cxn ang="0">
                    <a:pos x="80" y="0"/>
                  </a:cxn>
                  <a:cxn ang="0">
                    <a:pos x="104" y="0"/>
                  </a:cxn>
                  <a:cxn ang="0">
                    <a:pos x="128" y="8"/>
                  </a:cxn>
                  <a:cxn ang="0">
                    <a:pos x="144" y="16"/>
                  </a:cxn>
                  <a:cxn ang="0">
                    <a:pos x="152" y="24"/>
                  </a:cxn>
                </a:cxnLst>
                <a:rect l="0" t="0" r="r" b="b"/>
                <a:pathLst>
                  <a:path w="152" h="40">
                    <a:moveTo>
                      <a:pt x="152" y="24"/>
                    </a:moveTo>
                    <a:lnTo>
                      <a:pt x="144" y="32"/>
                    </a:lnTo>
                    <a:lnTo>
                      <a:pt x="128" y="32"/>
                    </a:lnTo>
                    <a:lnTo>
                      <a:pt x="104" y="40"/>
                    </a:lnTo>
                    <a:lnTo>
                      <a:pt x="80" y="40"/>
                    </a:lnTo>
                    <a:lnTo>
                      <a:pt x="80" y="40"/>
                    </a:lnTo>
                    <a:lnTo>
                      <a:pt x="48" y="40"/>
                    </a:lnTo>
                    <a:lnTo>
                      <a:pt x="24" y="32"/>
                    </a:lnTo>
                    <a:lnTo>
                      <a:pt x="8" y="32"/>
                    </a:lnTo>
                    <a:lnTo>
                      <a:pt x="0" y="24"/>
                    </a:lnTo>
                    <a:lnTo>
                      <a:pt x="0" y="24"/>
                    </a:lnTo>
                    <a:lnTo>
                      <a:pt x="8" y="16"/>
                    </a:lnTo>
                    <a:lnTo>
                      <a:pt x="24" y="8"/>
                    </a:lnTo>
                    <a:lnTo>
                      <a:pt x="48" y="0"/>
                    </a:lnTo>
                    <a:lnTo>
                      <a:pt x="80" y="0"/>
                    </a:lnTo>
                    <a:lnTo>
                      <a:pt x="80" y="0"/>
                    </a:lnTo>
                    <a:lnTo>
                      <a:pt x="104" y="0"/>
                    </a:lnTo>
                    <a:lnTo>
                      <a:pt x="128" y="8"/>
                    </a:lnTo>
                    <a:lnTo>
                      <a:pt x="144" y="16"/>
                    </a:lnTo>
                    <a:lnTo>
                      <a:pt x="152"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46" name="Freeform 1242"/>
              <p:cNvSpPr>
                <a:spLocks/>
              </p:cNvSpPr>
              <p:nvPr/>
            </p:nvSpPr>
            <p:spPr bwMode="invGray">
              <a:xfrm>
                <a:off x="780" y="2520"/>
                <a:ext cx="48" cy="112"/>
              </a:xfrm>
              <a:custGeom>
                <a:avLst/>
                <a:gdLst/>
                <a:ahLst/>
                <a:cxnLst>
                  <a:cxn ang="0">
                    <a:pos x="24" y="112"/>
                  </a:cxn>
                  <a:cxn ang="0">
                    <a:pos x="8" y="96"/>
                  </a:cxn>
                  <a:cxn ang="0">
                    <a:pos x="0" y="56"/>
                  </a:cxn>
                  <a:cxn ang="0">
                    <a:pos x="0" y="56"/>
                  </a:cxn>
                  <a:cxn ang="0">
                    <a:pos x="8" y="16"/>
                  </a:cxn>
                  <a:cxn ang="0">
                    <a:pos x="24" y="0"/>
                  </a:cxn>
                  <a:cxn ang="0">
                    <a:pos x="24" y="0"/>
                  </a:cxn>
                  <a:cxn ang="0">
                    <a:pos x="40" y="16"/>
                  </a:cxn>
                  <a:cxn ang="0">
                    <a:pos x="48" y="56"/>
                  </a:cxn>
                  <a:cxn ang="0">
                    <a:pos x="48" y="56"/>
                  </a:cxn>
                  <a:cxn ang="0">
                    <a:pos x="40" y="96"/>
                  </a:cxn>
                  <a:cxn ang="0">
                    <a:pos x="24" y="112"/>
                  </a:cxn>
                </a:cxnLst>
                <a:rect l="0" t="0" r="r" b="b"/>
                <a:pathLst>
                  <a:path w="48" h="112">
                    <a:moveTo>
                      <a:pt x="24" y="112"/>
                    </a:moveTo>
                    <a:lnTo>
                      <a:pt x="8" y="96"/>
                    </a:lnTo>
                    <a:lnTo>
                      <a:pt x="0" y="56"/>
                    </a:lnTo>
                    <a:lnTo>
                      <a:pt x="0" y="56"/>
                    </a:lnTo>
                    <a:lnTo>
                      <a:pt x="8" y="16"/>
                    </a:lnTo>
                    <a:lnTo>
                      <a:pt x="24" y="0"/>
                    </a:lnTo>
                    <a:lnTo>
                      <a:pt x="24" y="0"/>
                    </a:lnTo>
                    <a:lnTo>
                      <a:pt x="40" y="16"/>
                    </a:lnTo>
                    <a:lnTo>
                      <a:pt x="48" y="56"/>
                    </a:lnTo>
                    <a:lnTo>
                      <a:pt x="48" y="56"/>
                    </a:lnTo>
                    <a:lnTo>
                      <a:pt x="40" y="96"/>
                    </a:lnTo>
                    <a:lnTo>
                      <a:pt x="24" y="11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47" name="Freeform 1243"/>
              <p:cNvSpPr>
                <a:spLocks/>
              </p:cNvSpPr>
              <p:nvPr/>
            </p:nvSpPr>
            <p:spPr bwMode="invGray">
              <a:xfrm>
                <a:off x="612" y="2304"/>
                <a:ext cx="112" cy="80"/>
              </a:xfrm>
              <a:custGeom>
                <a:avLst/>
                <a:gdLst/>
                <a:ahLst/>
                <a:cxnLst>
                  <a:cxn ang="0">
                    <a:pos x="112" y="80"/>
                  </a:cxn>
                  <a:cxn ang="0">
                    <a:pos x="80" y="80"/>
                  </a:cxn>
                  <a:cxn ang="0">
                    <a:pos x="40" y="56"/>
                  </a:cxn>
                  <a:cxn ang="0">
                    <a:pos x="40" y="56"/>
                  </a:cxn>
                  <a:cxn ang="0">
                    <a:pos x="16" y="40"/>
                  </a:cxn>
                  <a:cxn ang="0">
                    <a:pos x="8" y="24"/>
                  </a:cxn>
                  <a:cxn ang="0">
                    <a:pos x="0" y="8"/>
                  </a:cxn>
                  <a:cxn ang="0">
                    <a:pos x="0" y="0"/>
                  </a:cxn>
                  <a:cxn ang="0">
                    <a:pos x="0" y="0"/>
                  </a:cxn>
                  <a:cxn ang="0">
                    <a:pos x="32" y="8"/>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0" y="0"/>
                    </a:lnTo>
                    <a:lnTo>
                      <a:pt x="0" y="0"/>
                    </a:lnTo>
                    <a:lnTo>
                      <a:pt x="32" y="8"/>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48" name="Freeform 1244"/>
              <p:cNvSpPr>
                <a:spLocks/>
              </p:cNvSpPr>
              <p:nvPr/>
            </p:nvSpPr>
            <p:spPr bwMode="invGray">
              <a:xfrm>
                <a:off x="876" y="2296"/>
                <a:ext cx="112" cy="80"/>
              </a:xfrm>
              <a:custGeom>
                <a:avLst/>
                <a:gdLst/>
                <a:ahLst/>
                <a:cxnLst>
                  <a:cxn ang="0">
                    <a:pos x="8" y="80"/>
                  </a:cxn>
                  <a:cxn ang="0">
                    <a:pos x="0" y="72"/>
                  </a:cxn>
                  <a:cxn ang="0">
                    <a:pos x="8" y="56"/>
                  </a:cxn>
                  <a:cxn ang="0">
                    <a:pos x="24" y="40"/>
                  </a:cxn>
                  <a:cxn ang="0">
                    <a:pos x="40" y="24"/>
                  </a:cxn>
                  <a:cxn ang="0">
                    <a:pos x="40" y="24"/>
                  </a:cxn>
                  <a:cxn ang="0">
                    <a:pos x="80" y="8"/>
                  </a:cxn>
                  <a:cxn ang="0">
                    <a:pos x="112" y="0"/>
                  </a:cxn>
                  <a:cxn ang="0">
                    <a:pos x="112" y="0"/>
                  </a:cxn>
                  <a:cxn ang="0">
                    <a:pos x="112" y="8"/>
                  </a:cxn>
                  <a:cxn ang="0">
                    <a:pos x="112" y="24"/>
                  </a:cxn>
                  <a:cxn ang="0">
                    <a:pos x="96" y="40"/>
                  </a:cxn>
                  <a:cxn ang="0">
                    <a:pos x="80" y="56"/>
                  </a:cxn>
                  <a:cxn ang="0">
                    <a:pos x="80" y="56"/>
                  </a:cxn>
                  <a:cxn ang="0">
                    <a:pos x="32" y="80"/>
                  </a:cxn>
                  <a:cxn ang="0">
                    <a:pos x="8" y="80"/>
                  </a:cxn>
                </a:cxnLst>
                <a:rect l="0" t="0" r="r" b="b"/>
                <a:pathLst>
                  <a:path w="112" h="80">
                    <a:moveTo>
                      <a:pt x="8" y="80"/>
                    </a:moveTo>
                    <a:lnTo>
                      <a:pt x="0" y="72"/>
                    </a:lnTo>
                    <a:lnTo>
                      <a:pt x="8" y="56"/>
                    </a:lnTo>
                    <a:lnTo>
                      <a:pt x="24" y="40"/>
                    </a:lnTo>
                    <a:lnTo>
                      <a:pt x="40" y="24"/>
                    </a:lnTo>
                    <a:lnTo>
                      <a:pt x="40" y="24"/>
                    </a:lnTo>
                    <a:lnTo>
                      <a:pt x="80" y="8"/>
                    </a:lnTo>
                    <a:lnTo>
                      <a:pt x="112" y="0"/>
                    </a:lnTo>
                    <a:lnTo>
                      <a:pt x="112" y="0"/>
                    </a:lnTo>
                    <a:lnTo>
                      <a:pt x="112" y="8"/>
                    </a:lnTo>
                    <a:lnTo>
                      <a:pt x="112" y="24"/>
                    </a:lnTo>
                    <a:lnTo>
                      <a:pt x="96" y="40"/>
                    </a:lnTo>
                    <a:lnTo>
                      <a:pt x="80" y="56"/>
                    </a:lnTo>
                    <a:lnTo>
                      <a:pt x="80" y="56"/>
                    </a:lnTo>
                    <a:lnTo>
                      <a:pt x="32" y="80"/>
                    </a:lnTo>
                    <a:lnTo>
                      <a:pt x="8"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49" name="Freeform 1245"/>
              <p:cNvSpPr>
                <a:spLocks/>
              </p:cNvSpPr>
              <p:nvPr/>
            </p:nvSpPr>
            <p:spPr bwMode="invGray">
              <a:xfrm>
                <a:off x="916" y="2352"/>
                <a:ext cx="136" cy="56"/>
              </a:xfrm>
              <a:custGeom>
                <a:avLst/>
                <a:gdLst/>
                <a:ahLst/>
                <a:cxnLst>
                  <a:cxn ang="0">
                    <a:pos x="0" y="48"/>
                  </a:cxn>
                  <a:cxn ang="0">
                    <a:pos x="0" y="40"/>
                  </a:cxn>
                  <a:cxn ang="0">
                    <a:pos x="16" y="32"/>
                  </a:cxn>
                  <a:cxn ang="0">
                    <a:pos x="32" y="16"/>
                  </a:cxn>
                  <a:cxn ang="0">
                    <a:pos x="56" y="8"/>
                  </a:cxn>
                  <a:cxn ang="0">
                    <a:pos x="56" y="8"/>
                  </a:cxn>
                  <a:cxn ang="0">
                    <a:pos x="88" y="0"/>
                  </a:cxn>
                  <a:cxn ang="0">
                    <a:pos x="112" y="0"/>
                  </a:cxn>
                  <a:cxn ang="0">
                    <a:pos x="128" y="0"/>
                  </a:cxn>
                  <a:cxn ang="0">
                    <a:pos x="136" y="8"/>
                  </a:cxn>
                  <a:cxn ang="0">
                    <a:pos x="136" y="8"/>
                  </a:cxn>
                  <a:cxn ang="0">
                    <a:pos x="136" y="16"/>
                  </a:cxn>
                  <a:cxn ang="0">
                    <a:pos x="128"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16" y="32"/>
                    </a:lnTo>
                    <a:lnTo>
                      <a:pt x="32" y="16"/>
                    </a:lnTo>
                    <a:lnTo>
                      <a:pt x="56" y="8"/>
                    </a:lnTo>
                    <a:lnTo>
                      <a:pt x="56" y="8"/>
                    </a:lnTo>
                    <a:lnTo>
                      <a:pt x="88" y="0"/>
                    </a:lnTo>
                    <a:lnTo>
                      <a:pt x="112" y="0"/>
                    </a:lnTo>
                    <a:lnTo>
                      <a:pt x="128" y="0"/>
                    </a:lnTo>
                    <a:lnTo>
                      <a:pt x="136" y="8"/>
                    </a:lnTo>
                    <a:lnTo>
                      <a:pt x="136" y="8"/>
                    </a:lnTo>
                    <a:lnTo>
                      <a:pt x="136" y="16"/>
                    </a:lnTo>
                    <a:lnTo>
                      <a:pt x="128"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50" name="Freeform 1246"/>
              <p:cNvSpPr>
                <a:spLocks/>
              </p:cNvSpPr>
              <p:nvPr/>
            </p:nvSpPr>
            <p:spPr bwMode="invGray">
              <a:xfrm>
                <a:off x="564" y="2472"/>
                <a:ext cx="136" cy="56"/>
              </a:xfrm>
              <a:custGeom>
                <a:avLst/>
                <a:gdLst/>
                <a:ahLst/>
                <a:cxnLst>
                  <a:cxn ang="0">
                    <a:pos x="0" y="48"/>
                  </a:cxn>
                  <a:cxn ang="0">
                    <a:pos x="0" y="40"/>
                  </a:cxn>
                  <a:cxn ang="0">
                    <a:pos x="8" y="32"/>
                  </a:cxn>
                  <a:cxn ang="0">
                    <a:pos x="32" y="16"/>
                  </a:cxn>
                  <a:cxn ang="0">
                    <a:pos x="56" y="8"/>
                  </a:cxn>
                  <a:cxn ang="0">
                    <a:pos x="56" y="8"/>
                  </a:cxn>
                  <a:cxn ang="0">
                    <a:pos x="88" y="0"/>
                  </a:cxn>
                  <a:cxn ang="0">
                    <a:pos x="112" y="0"/>
                  </a:cxn>
                  <a:cxn ang="0">
                    <a:pos x="128" y="0"/>
                  </a:cxn>
                  <a:cxn ang="0">
                    <a:pos x="136" y="8"/>
                  </a:cxn>
                  <a:cxn ang="0">
                    <a:pos x="136" y="8"/>
                  </a:cxn>
                  <a:cxn ang="0">
                    <a:pos x="136" y="16"/>
                  </a:cxn>
                  <a:cxn ang="0">
                    <a:pos x="120"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8" y="32"/>
                    </a:lnTo>
                    <a:lnTo>
                      <a:pt x="32" y="16"/>
                    </a:lnTo>
                    <a:lnTo>
                      <a:pt x="56" y="8"/>
                    </a:lnTo>
                    <a:lnTo>
                      <a:pt x="56" y="8"/>
                    </a:lnTo>
                    <a:lnTo>
                      <a:pt x="88" y="0"/>
                    </a:lnTo>
                    <a:lnTo>
                      <a:pt x="112" y="0"/>
                    </a:lnTo>
                    <a:lnTo>
                      <a:pt x="128" y="0"/>
                    </a:lnTo>
                    <a:lnTo>
                      <a:pt x="136" y="8"/>
                    </a:lnTo>
                    <a:lnTo>
                      <a:pt x="136" y="8"/>
                    </a:lnTo>
                    <a:lnTo>
                      <a:pt x="136" y="16"/>
                    </a:lnTo>
                    <a:lnTo>
                      <a:pt x="120"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51" name="Freeform 1247"/>
              <p:cNvSpPr>
                <a:spLocks/>
              </p:cNvSpPr>
              <p:nvPr/>
            </p:nvSpPr>
            <p:spPr bwMode="invGray">
              <a:xfrm>
                <a:off x="628" y="2504"/>
                <a:ext cx="112" cy="72"/>
              </a:xfrm>
              <a:custGeom>
                <a:avLst/>
                <a:gdLst/>
                <a:ahLst/>
                <a:cxnLst>
                  <a:cxn ang="0">
                    <a:pos x="8" y="72"/>
                  </a:cxn>
                  <a:cxn ang="0">
                    <a:pos x="0" y="64"/>
                  </a:cxn>
                  <a:cxn ang="0">
                    <a:pos x="8" y="56"/>
                  </a:cxn>
                  <a:cxn ang="0">
                    <a:pos x="16" y="40"/>
                  </a:cxn>
                  <a:cxn ang="0">
                    <a:pos x="40" y="24"/>
                  </a:cxn>
                  <a:cxn ang="0">
                    <a:pos x="40" y="24"/>
                  </a:cxn>
                  <a:cxn ang="0">
                    <a:pos x="80" y="0"/>
                  </a:cxn>
                  <a:cxn ang="0">
                    <a:pos x="112" y="0"/>
                  </a:cxn>
                  <a:cxn ang="0">
                    <a:pos x="112" y="0"/>
                  </a:cxn>
                  <a:cxn ang="0">
                    <a:pos x="112" y="8"/>
                  </a:cxn>
                  <a:cxn ang="0">
                    <a:pos x="112" y="16"/>
                  </a:cxn>
                  <a:cxn ang="0">
                    <a:pos x="96" y="32"/>
                  </a:cxn>
                  <a:cxn ang="0">
                    <a:pos x="80" y="48"/>
                  </a:cxn>
                  <a:cxn ang="0">
                    <a:pos x="80" y="48"/>
                  </a:cxn>
                  <a:cxn ang="0">
                    <a:pos x="32" y="72"/>
                  </a:cxn>
                  <a:cxn ang="0">
                    <a:pos x="8" y="72"/>
                  </a:cxn>
                </a:cxnLst>
                <a:rect l="0" t="0" r="r" b="b"/>
                <a:pathLst>
                  <a:path w="112" h="72">
                    <a:moveTo>
                      <a:pt x="8" y="72"/>
                    </a:moveTo>
                    <a:lnTo>
                      <a:pt x="0" y="64"/>
                    </a:lnTo>
                    <a:lnTo>
                      <a:pt x="8" y="56"/>
                    </a:lnTo>
                    <a:lnTo>
                      <a:pt x="16" y="40"/>
                    </a:lnTo>
                    <a:lnTo>
                      <a:pt x="40" y="24"/>
                    </a:lnTo>
                    <a:lnTo>
                      <a:pt x="40" y="24"/>
                    </a:lnTo>
                    <a:lnTo>
                      <a:pt x="80" y="0"/>
                    </a:lnTo>
                    <a:lnTo>
                      <a:pt x="112" y="0"/>
                    </a:lnTo>
                    <a:lnTo>
                      <a:pt x="112" y="0"/>
                    </a:lnTo>
                    <a:lnTo>
                      <a:pt x="112" y="8"/>
                    </a:lnTo>
                    <a:lnTo>
                      <a:pt x="112" y="16"/>
                    </a:lnTo>
                    <a:lnTo>
                      <a:pt x="96" y="32"/>
                    </a:lnTo>
                    <a:lnTo>
                      <a:pt x="80" y="48"/>
                    </a:lnTo>
                    <a:lnTo>
                      <a:pt x="80" y="48"/>
                    </a:lnTo>
                    <a:lnTo>
                      <a:pt x="32" y="72"/>
                    </a:lnTo>
                    <a:lnTo>
                      <a:pt x="8" y="7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52" name="Freeform 1248"/>
              <p:cNvSpPr>
                <a:spLocks/>
              </p:cNvSpPr>
              <p:nvPr/>
            </p:nvSpPr>
            <p:spPr bwMode="invGray">
              <a:xfrm>
                <a:off x="932" y="2464"/>
                <a:ext cx="136" cy="56"/>
              </a:xfrm>
              <a:custGeom>
                <a:avLst/>
                <a:gdLst/>
                <a:ahLst/>
                <a:cxnLst>
                  <a:cxn ang="0">
                    <a:pos x="0" y="8"/>
                  </a:cxn>
                  <a:cxn ang="0">
                    <a:pos x="8" y="0"/>
                  </a:cxn>
                  <a:cxn ang="0">
                    <a:pos x="32" y="0"/>
                  </a:cxn>
                  <a:cxn ang="0">
                    <a:pos x="56" y="0"/>
                  </a:cxn>
                  <a:cxn ang="0">
                    <a:pos x="80" y="8"/>
                  </a:cxn>
                  <a:cxn ang="0">
                    <a:pos x="80" y="8"/>
                  </a:cxn>
                  <a:cxn ang="0">
                    <a:pos x="104" y="16"/>
                  </a:cxn>
                  <a:cxn ang="0">
                    <a:pos x="128" y="32"/>
                  </a:cxn>
                  <a:cxn ang="0">
                    <a:pos x="136" y="40"/>
                  </a:cxn>
                  <a:cxn ang="0">
                    <a:pos x="136" y="48"/>
                  </a:cxn>
                  <a:cxn ang="0">
                    <a:pos x="136" y="48"/>
                  </a:cxn>
                  <a:cxn ang="0">
                    <a:pos x="128" y="56"/>
                  </a:cxn>
                  <a:cxn ang="0">
                    <a:pos x="112" y="56"/>
                  </a:cxn>
                  <a:cxn ang="0">
                    <a:pos x="88" y="56"/>
                  </a:cxn>
                  <a:cxn ang="0">
                    <a:pos x="64" y="48"/>
                  </a:cxn>
                  <a:cxn ang="0">
                    <a:pos x="64" y="48"/>
                  </a:cxn>
                  <a:cxn ang="0">
                    <a:pos x="32" y="40"/>
                  </a:cxn>
                  <a:cxn ang="0">
                    <a:pos x="16" y="24"/>
                  </a:cxn>
                  <a:cxn ang="0">
                    <a:pos x="0" y="16"/>
                  </a:cxn>
                  <a:cxn ang="0">
                    <a:pos x="0" y="8"/>
                  </a:cxn>
                </a:cxnLst>
                <a:rect l="0" t="0" r="r" b="b"/>
                <a:pathLst>
                  <a:path w="136" h="56">
                    <a:moveTo>
                      <a:pt x="0" y="8"/>
                    </a:moveTo>
                    <a:lnTo>
                      <a:pt x="8" y="0"/>
                    </a:lnTo>
                    <a:lnTo>
                      <a:pt x="32" y="0"/>
                    </a:lnTo>
                    <a:lnTo>
                      <a:pt x="56" y="0"/>
                    </a:lnTo>
                    <a:lnTo>
                      <a:pt x="80" y="8"/>
                    </a:lnTo>
                    <a:lnTo>
                      <a:pt x="80" y="8"/>
                    </a:lnTo>
                    <a:lnTo>
                      <a:pt x="104" y="16"/>
                    </a:lnTo>
                    <a:lnTo>
                      <a:pt x="128" y="32"/>
                    </a:lnTo>
                    <a:lnTo>
                      <a:pt x="136" y="40"/>
                    </a:lnTo>
                    <a:lnTo>
                      <a:pt x="136" y="48"/>
                    </a:lnTo>
                    <a:lnTo>
                      <a:pt x="136" y="48"/>
                    </a:lnTo>
                    <a:lnTo>
                      <a:pt x="128" y="56"/>
                    </a:lnTo>
                    <a:lnTo>
                      <a:pt x="112" y="56"/>
                    </a:lnTo>
                    <a:lnTo>
                      <a:pt x="88" y="56"/>
                    </a:lnTo>
                    <a:lnTo>
                      <a:pt x="64" y="48"/>
                    </a:lnTo>
                    <a:lnTo>
                      <a:pt x="64" y="48"/>
                    </a:lnTo>
                    <a:lnTo>
                      <a:pt x="32" y="40"/>
                    </a:lnTo>
                    <a:lnTo>
                      <a:pt x="16"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53" name="Freeform 1249"/>
              <p:cNvSpPr>
                <a:spLocks/>
              </p:cNvSpPr>
              <p:nvPr/>
            </p:nvSpPr>
            <p:spPr bwMode="invGray">
              <a:xfrm>
                <a:off x="564" y="2360"/>
                <a:ext cx="136" cy="56"/>
              </a:xfrm>
              <a:custGeom>
                <a:avLst/>
                <a:gdLst/>
                <a:ahLst/>
                <a:cxnLst>
                  <a:cxn ang="0">
                    <a:pos x="0" y="8"/>
                  </a:cxn>
                  <a:cxn ang="0">
                    <a:pos x="8" y="0"/>
                  </a:cxn>
                  <a:cxn ang="0">
                    <a:pos x="24" y="0"/>
                  </a:cxn>
                  <a:cxn ang="0">
                    <a:pos x="48" y="0"/>
                  </a:cxn>
                  <a:cxn ang="0">
                    <a:pos x="80" y="8"/>
                  </a:cxn>
                  <a:cxn ang="0">
                    <a:pos x="80" y="8"/>
                  </a:cxn>
                  <a:cxn ang="0">
                    <a:pos x="104" y="16"/>
                  </a:cxn>
                  <a:cxn ang="0">
                    <a:pos x="120" y="24"/>
                  </a:cxn>
                  <a:cxn ang="0">
                    <a:pos x="136" y="40"/>
                  </a:cxn>
                  <a:cxn ang="0">
                    <a:pos x="136" y="48"/>
                  </a:cxn>
                  <a:cxn ang="0">
                    <a:pos x="136" y="48"/>
                  </a:cxn>
                  <a:cxn ang="0">
                    <a:pos x="128" y="48"/>
                  </a:cxn>
                  <a:cxn ang="0">
                    <a:pos x="112" y="56"/>
                  </a:cxn>
                  <a:cxn ang="0">
                    <a:pos x="88" y="48"/>
                  </a:cxn>
                  <a:cxn ang="0">
                    <a:pos x="56" y="40"/>
                  </a:cxn>
                  <a:cxn ang="0">
                    <a:pos x="56" y="40"/>
                  </a:cxn>
                  <a:cxn ang="0">
                    <a:pos x="32" y="32"/>
                  </a:cxn>
                  <a:cxn ang="0">
                    <a:pos x="8" y="24"/>
                  </a:cxn>
                  <a:cxn ang="0">
                    <a:pos x="0" y="16"/>
                  </a:cxn>
                  <a:cxn ang="0">
                    <a:pos x="0" y="8"/>
                  </a:cxn>
                </a:cxnLst>
                <a:rect l="0" t="0" r="r" b="b"/>
                <a:pathLst>
                  <a:path w="136" h="56">
                    <a:moveTo>
                      <a:pt x="0" y="8"/>
                    </a:moveTo>
                    <a:lnTo>
                      <a:pt x="8" y="0"/>
                    </a:lnTo>
                    <a:lnTo>
                      <a:pt x="24" y="0"/>
                    </a:lnTo>
                    <a:lnTo>
                      <a:pt x="48" y="0"/>
                    </a:lnTo>
                    <a:lnTo>
                      <a:pt x="80" y="8"/>
                    </a:lnTo>
                    <a:lnTo>
                      <a:pt x="80" y="8"/>
                    </a:lnTo>
                    <a:lnTo>
                      <a:pt x="104" y="16"/>
                    </a:lnTo>
                    <a:lnTo>
                      <a:pt x="120" y="24"/>
                    </a:lnTo>
                    <a:lnTo>
                      <a:pt x="136" y="40"/>
                    </a:lnTo>
                    <a:lnTo>
                      <a:pt x="136" y="48"/>
                    </a:lnTo>
                    <a:lnTo>
                      <a:pt x="136" y="48"/>
                    </a:lnTo>
                    <a:lnTo>
                      <a:pt x="128" y="48"/>
                    </a:lnTo>
                    <a:lnTo>
                      <a:pt x="112" y="56"/>
                    </a:lnTo>
                    <a:lnTo>
                      <a:pt x="88" y="48"/>
                    </a:lnTo>
                    <a:lnTo>
                      <a:pt x="56" y="40"/>
                    </a:lnTo>
                    <a:lnTo>
                      <a:pt x="56" y="40"/>
                    </a:lnTo>
                    <a:lnTo>
                      <a:pt x="32" y="32"/>
                    </a:lnTo>
                    <a:lnTo>
                      <a:pt x="8"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54" name="Freeform 1250"/>
              <p:cNvSpPr>
                <a:spLocks/>
              </p:cNvSpPr>
              <p:nvPr/>
            </p:nvSpPr>
            <p:spPr bwMode="invGray">
              <a:xfrm>
                <a:off x="692" y="2256"/>
                <a:ext cx="72" cy="104"/>
              </a:xfrm>
              <a:custGeom>
                <a:avLst/>
                <a:gdLst/>
                <a:ahLst/>
                <a:cxnLst>
                  <a:cxn ang="0">
                    <a:pos x="8" y="0"/>
                  </a:cxn>
                  <a:cxn ang="0">
                    <a:pos x="32" y="8"/>
                  </a:cxn>
                  <a:cxn ang="0">
                    <a:pos x="64" y="48"/>
                  </a:cxn>
                  <a:cxn ang="0">
                    <a:pos x="64" y="48"/>
                  </a:cxn>
                  <a:cxn ang="0">
                    <a:pos x="72" y="80"/>
                  </a:cxn>
                  <a:cxn ang="0">
                    <a:pos x="64" y="104"/>
                  </a:cxn>
                  <a:cxn ang="0">
                    <a:pos x="64" y="104"/>
                  </a:cxn>
                  <a:cxn ang="0">
                    <a:pos x="40" y="96"/>
                  </a:cxn>
                  <a:cxn ang="0">
                    <a:pos x="16" y="56"/>
                  </a:cxn>
                  <a:cxn ang="0">
                    <a:pos x="16" y="56"/>
                  </a:cxn>
                  <a:cxn ang="0">
                    <a:pos x="0" y="24"/>
                  </a:cxn>
                  <a:cxn ang="0">
                    <a:pos x="8" y="0"/>
                  </a:cxn>
                </a:cxnLst>
                <a:rect l="0" t="0" r="r" b="b"/>
                <a:pathLst>
                  <a:path w="72" h="104">
                    <a:moveTo>
                      <a:pt x="8" y="0"/>
                    </a:moveTo>
                    <a:lnTo>
                      <a:pt x="32" y="8"/>
                    </a:lnTo>
                    <a:lnTo>
                      <a:pt x="64" y="48"/>
                    </a:lnTo>
                    <a:lnTo>
                      <a:pt x="64" y="48"/>
                    </a:lnTo>
                    <a:lnTo>
                      <a:pt x="72" y="80"/>
                    </a:lnTo>
                    <a:lnTo>
                      <a:pt x="64" y="104"/>
                    </a:lnTo>
                    <a:lnTo>
                      <a:pt x="64" y="104"/>
                    </a:lnTo>
                    <a:lnTo>
                      <a:pt x="40" y="96"/>
                    </a:lnTo>
                    <a:lnTo>
                      <a:pt x="16" y="56"/>
                    </a:lnTo>
                    <a:lnTo>
                      <a:pt x="16" y="56"/>
                    </a:lnTo>
                    <a:lnTo>
                      <a:pt x="0" y="24"/>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55" name="Freeform 1251"/>
              <p:cNvSpPr>
                <a:spLocks/>
              </p:cNvSpPr>
              <p:nvPr/>
            </p:nvSpPr>
            <p:spPr bwMode="invGray">
              <a:xfrm>
                <a:off x="852" y="2520"/>
                <a:ext cx="72" cy="96"/>
              </a:xfrm>
              <a:custGeom>
                <a:avLst/>
                <a:gdLst/>
                <a:ahLst/>
                <a:cxnLst>
                  <a:cxn ang="0">
                    <a:pos x="8" y="0"/>
                  </a:cxn>
                  <a:cxn ang="0">
                    <a:pos x="32" y="8"/>
                  </a:cxn>
                  <a:cxn ang="0">
                    <a:pos x="56" y="40"/>
                  </a:cxn>
                  <a:cxn ang="0">
                    <a:pos x="56" y="40"/>
                  </a:cxn>
                  <a:cxn ang="0">
                    <a:pos x="72" y="80"/>
                  </a:cxn>
                  <a:cxn ang="0">
                    <a:pos x="64" y="96"/>
                  </a:cxn>
                  <a:cxn ang="0">
                    <a:pos x="64" y="96"/>
                  </a:cxn>
                  <a:cxn ang="0">
                    <a:pos x="40" y="88"/>
                  </a:cxn>
                  <a:cxn ang="0">
                    <a:pos x="8" y="56"/>
                  </a:cxn>
                  <a:cxn ang="0">
                    <a:pos x="8" y="56"/>
                  </a:cxn>
                  <a:cxn ang="0">
                    <a:pos x="0" y="16"/>
                  </a:cxn>
                  <a:cxn ang="0">
                    <a:pos x="8" y="0"/>
                  </a:cxn>
                </a:cxnLst>
                <a:rect l="0" t="0" r="r" b="b"/>
                <a:pathLst>
                  <a:path w="72" h="96">
                    <a:moveTo>
                      <a:pt x="8" y="0"/>
                    </a:moveTo>
                    <a:lnTo>
                      <a:pt x="32" y="8"/>
                    </a:lnTo>
                    <a:lnTo>
                      <a:pt x="56" y="40"/>
                    </a:lnTo>
                    <a:lnTo>
                      <a:pt x="56" y="40"/>
                    </a:lnTo>
                    <a:lnTo>
                      <a:pt x="72" y="80"/>
                    </a:lnTo>
                    <a:lnTo>
                      <a:pt x="64" y="96"/>
                    </a:lnTo>
                    <a:lnTo>
                      <a:pt x="64" y="96"/>
                    </a:lnTo>
                    <a:lnTo>
                      <a:pt x="40" y="88"/>
                    </a:lnTo>
                    <a:lnTo>
                      <a:pt x="8" y="56"/>
                    </a:lnTo>
                    <a:lnTo>
                      <a:pt x="8" y="56"/>
                    </a:lnTo>
                    <a:lnTo>
                      <a:pt x="0" y="16"/>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56" name="Freeform 1252"/>
              <p:cNvSpPr>
                <a:spLocks/>
              </p:cNvSpPr>
              <p:nvPr/>
            </p:nvSpPr>
            <p:spPr bwMode="invGray">
              <a:xfrm>
                <a:off x="844" y="2256"/>
                <a:ext cx="72" cy="104"/>
              </a:xfrm>
              <a:custGeom>
                <a:avLst/>
                <a:gdLst/>
                <a:ahLst/>
                <a:cxnLst>
                  <a:cxn ang="0">
                    <a:pos x="64" y="0"/>
                  </a:cxn>
                  <a:cxn ang="0">
                    <a:pos x="72" y="24"/>
                  </a:cxn>
                  <a:cxn ang="0">
                    <a:pos x="56" y="56"/>
                  </a:cxn>
                  <a:cxn ang="0">
                    <a:pos x="56" y="56"/>
                  </a:cxn>
                  <a:cxn ang="0">
                    <a:pos x="32" y="88"/>
                  </a:cxn>
                  <a:cxn ang="0">
                    <a:pos x="8" y="104"/>
                  </a:cxn>
                  <a:cxn ang="0">
                    <a:pos x="8" y="104"/>
                  </a:cxn>
                  <a:cxn ang="0">
                    <a:pos x="0" y="80"/>
                  </a:cxn>
                  <a:cxn ang="0">
                    <a:pos x="8" y="40"/>
                  </a:cxn>
                  <a:cxn ang="0">
                    <a:pos x="8" y="40"/>
                  </a:cxn>
                  <a:cxn ang="0">
                    <a:pos x="40" y="8"/>
                  </a:cxn>
                  <a:cxn ang="0">
                    <a:pos x="64" y="0"/>
                  </a:cxn>
                </a:cxnLst>
                <a:rect l="0" t="0" r="r" b="b"/>
                <a:pathLst>
                  <a:path w="72" h="104">
                    <a:moveTo>
                      <a:pt x="64" y="0"/>
                    </a:moveTo>
                    <a:lnTo>
                      <a:pt x="72" y="24"/>
                    </a:lnTo>
                    <a:lnTo>
                      <a:pt x="56" y="56"/>
                    </a:lnTo>
                    <a:lnTo>
                      <a:pt x="56" y="56"/>
                    </a:lnTo>
                    <a:lnTo>
                      <a:pt x="32" y="88"/>
                    </a:lnTo>
                    <a:lnTo>
                      <a:pt x="8" y="104"/>
                    </a:lnTo>
                    <a:lnTo>
                      <a:pt x="8" y="104"/>
                    </a:lnTo>
                    <a:lnTo>
                      <a:pt x="0" y="80"/>
                    </a:lnTo>
                    <a:lnTo>
                      <a:pt x="8" y="40"/>
                    </a:lnTo>
                    <a:lnTo>
                      <a:pt x="8"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57" name="Freeform 1253"/>
              <p:cNvSpPr>
                <a:spLocks/>
              </p:cNvSpPr>
              <p:nvPr/>
            </p:nvSpPr>
            <p:spPr bwMode="invGray">
              <a:xfrm>
                <a:off x="700" y="2520"/>
                <a:ext cx="80" cy="96"/>
              </a:xfrm>
              <a:custGeom>
                <a:avLst/>
                <a:gdLst/>
                <a:ahLst/>
                <a:cxnLst>
                  <a:cxn ang="0">
                    <a:pos x="64" y="0"/>
                  </a:cxn>
                  <a:cxn ang="0">
                    <a:pos x="80" y="16"/>
                  </a:cxn>
                  <a:cxn ang="0">
                    <a:pos x="64" y="56"/>
                  </a:cxn>
                  <a:cxn ang="0">
                    <a:pos x="64" y="56"/>
                  </a:cxn>
                  <a:cxn ang="0">
                    <a:pos x="40" y="88"/>
                  </a:cxn>
                  <a:cxn ang="0">
                    <a:pos x="8" y="96"/>
                  </a:cxn>
                  <a:cxn ang="0">
                    <a:pos x="8" y="96"/>
                  </a:cxn>
                  <a:cxn ang="0">
                    <a:pos x="0" y="80"/>
                  </a:cxn>
                  <a:cxn ang="0">
                    <a:pos x="16" y="40"/>
                  </a:cxn>
                  <a:cxn ang="0">
                    <a:pos x="16" y="40"/>
                  </a:cxn>
                  <a:cxn ang="0">
                    <a:pos x="40" y="8"/>
                  </a:cxn>
                  <a:cxn ang="0">
                    <a:pos x="64" y="0"/>
                  </a:cxn>
                </a:cxnLst>
                <a:rect l="0" t="0" r="r" b="b"/>
                <a:pathLst>
                  <a:path w="80" h="96">
                    <a:moveTo>
                      <a:pt x="64" y="0"/>
                    </a:moveTo>
                    <a:lnTo>
                      <a:pt x="80" y="16"/>
                    </a:lnTo>
                    <a:lnTo>
                      <a:pt x="64" y="56"/>
                    </a:lnTo>
                    <a:lnTo>
                      <a:pt x="64" y="56"/>
                    </a:lnTo>
                    <a:lnTo>
                      <a:pt x="40" y="88"/>
                    </a:lnTo>
                    <a:lnTo>
                      <a:pt x="8" y="96"/>
                    </a:lnTo>
                    <a:lnTo>
                      <a:pt x="8" y="96"/>
                    </a:lnTo>
                    <a:lnTo>
                      <a:pt x="0" y="80"/>
                    </a:lnTo>
                    <a:lnTo>
                      <a:pt x="16" y="40"/>
                    </a:lnTo>
                    <a:lnTo>
                      <a:pt x="16"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158" name="Freeform 1254"/>
            <p:cNvSpPr>
              <a:spLocks/>
            </p:cNvSpPr>
            <p:nvPr/>
          </p:nvSpPr>
          <p:spPr bwMode="invGray">
            <a:xfrm>
              <a:off x="572" y="1295"/>
              <a:ext cx="472" cy="334"/>
            </a:xfrm>
            <a:custGeom>
              <a:avLst/>
              <a:gdLst/>
              <a:ahLst/>
              <a:cxnLst>
                <a:cxn ang="0">
                  <a:pos x="672" y="216"/>
                </a:cxn>
                <a:cxn ang="0">
                  <a:pos x="664" y="256"/>
                </a:cxn>
                <a:cxn ang="0">
                  <a:pos x="648" y="296"/>
                </a:cxn>
                <a:cxn ang="0">
                  <a:pos x="616" y="328"/>
                </a:cxn>
                <a:cxn ang="0">
                  <a:pos x="576" y="360"/>
                </a:cxn>
                <a:cxn ang="0">
                  <a:pos x="464" y="408"/>
                </a:cxn>
                <a:cxn ang="0">
                  <a:pos x="336" y="424"/>
                </a:cxn>
                <a:cxn ang="0">
                  <a:pos x="336" y="424"/>
                </a:cxn>
                <a:cxn ang="0">
                  <a:pos x="208" y="408"/>
                </a:cxn>
                <a:cxn ang="0">
                  <a:pos x="96" y="360"/>
                </a:cxn>
                <a:cxn ang="0">
                  <a:pos x="56" y="328"/>
                </a:cxn>
                <a:cxn ang="0">
                  <a:pos x="24" y="296"/>
                </a:cxn>
                <a:cxn ang="0">
                  <a:pos x="8" y="256"/>
                </a:cxn>
                <a:cxn ang="0">
                  <a:pos x="0" y="216"/>
                </a:cxn>
                <a:cxn ang="0">
                  <a:pos x="0" y="216"/>
                </a:cxn>
                <a:cxn ang="0">
                  <a:pos x="8" y="168"/>
                </a:cxn>
                <a:cxn ang="0">
                  <a:pos x="24" y="128"/>
                </a:cxn>
                <a:cxn ang="0">
                  <a:pos x="56" y="96"/>
                </a:cxn>
                <a:cxn ang="0">
                  <a:pos x="96" y="64"/>
                </a:cxn>
                <a:cxn ang="0">
                  <a:pos x="208" y="16"/>
                </a:cxn>
                <a:cxn ang="0">
                  <a:pos x="336" y="0"/>
                </a:cxn>
                <a:cxn ang="0">
                  <a:pos x="336" y="0"/>
                </a:cxn>
                <a:cxn ang="0">
                  <a:pos x="464" y="16"/>
                </a:cxn>
                <a:cxn ang="0">
                  <a:pos x="576" y="64"/>
                </a:cxn>
                <a:cxn ang="0">
                  <a:pos x="616" y="96"/>
                </a:cxn>
                <a:cxn ang="0">
                  <a:pos x="648" y="128"/>
                </a:cxn>
                <a:cxn ang="0">
                  <a:pos x="664" y="168"/>
                </a:cxn>
                <a:cxn ang="0">
                  <a:pos x="672" y="216"/>
                </a:cxn>
              </a:cxnLst>
              <a:rect l="0" t="0" r="r" b="b"/>
              <a:pathLst>
                <a:path w="672" h="424">
                  <a:moveTo>
                    <a:pt x="672" y="216"/>
                  </a:moveTo>
                  <a:lnTo>
                    <a:pt x="664" y="256"/>
                  </a:lnTo>
                  <a:lnTo>
                    <a:pt x="648" y="296"/>
                  </a:lnTo>
                  <a:lnTo>
                    <a:pt x="616" y="328"/>
                  </a:lnTo>
                  <a:lnTo>
                    <a:pt x="576" y="360"/>
                  </a:lnTo>
                  <a:lnTo>
                    <a:pt x="464" y="408"/>
                  </a:lnTo>
                  <a:lnTo>
                    <a:pt x="336" y="424"/>
                  </a:lnTo>
                  <a:lnTo>
                    <a:pt x="336" y="424"/>
                  </a:lnTo>
                  <a:lnTo>
                    <a:pt x="208" y="408"/>
                  </a:lnTo>
                  <a:lnTo>
                    <a:pt x="96" y="360"/>
                  </a:lnTo>
                  <a:lnTo>
                    <a:pt x="56" y="328"/>
                  </a:lnTo>
                  <a:lnTo>
                    <a:pt x="24" y="296"/>
                  </a:lnTo>
                  <a:lnTo>
                    <a:pt x="8" y="256"/>
                  </a:lnTo>
                  <a:lnTo>
                    <a:pt x="0" y="216"/>
                  </a:lnTo>
                  <a:lnTo>
                    <a:pt x="0" y="216"/>
                  </a:lnTo>
                  <a:lnTo>
                    <a:pt x="8" y="168"/>
                  </a:lnTo>
                  <a:lnTo>
                    <a:pt x="24" y="128"/>
                  </a:lnTo>
                  <a:lnTo>
                    <a:pt x="56" y="96"/>
                  </a:lnTo>
                  <a:lnTo>
                    <a:pt x="96" y="64"/>
                  </a:lnTo>
                  <a:lnTo>
                    <a:pt x="208" y="16"/>
                  </a:lnTo>
                  <a:lnTo>
                    <a:pt x="336" y="0"/>
                  </a:lnTo>
                  <a:lnTo>
                    <a:pt x="336" y="0"/>
                  </a:lnTo>
                  <a:lnTo>
                    <a:pt x="464" y="16"/>
                  </a:lnTo>
                  <a:lnTo>
                    <a:pt x="576" y="64"/>
                  </a:lnTo>
                  <a:lnTo>
                    <a:pt x="616" y="96"/>
                  </a:lnTo>
                  <a:lnTo>
                    <a:pt x="648" y="128"/>
                  </a:lnTo>
                  <a:lnTo>
                    <a:pt x="664" y="168"/>
                  </a:lnTo>
                  <a:lnTo>
                    <a:pt x="672" y="216"/>
                  </a:lnTo>
                  <a:close/>
                </a:path>
              </a:pathLst>
            </a:custGeom>
            <a:gradFill rotWithShape="0">
              <a:gsLst>
                <a:gs pos="0">
                  <a:srgbClr val="808080">
                    <a:gamma/>
                    <a:tint val="59608"/>
                    <a:invGamma/>
                  </a:srgbClr>
                </a:gs>
                <a:gs pos="100000">
                  <a:srgbClr val="808080"/>
                </a:gs>
              </a:gsLst>
              <a:path path="rect">
                <a:fillToRect l="50000" t="50000" r="50000" b="50000"/>
              </a:path>
            </a:gradFill>
            <a:ln w="3175" cmpd="sng">
              <a:solidFill>
                <a:srgbClr val="808080"/>
              </a:solidFill>
              <a:round/>
              <a:headEnd/>
              <a:tailEnd/>
            </a:ln>
          </p:spPr>
          <p:txBody>
            <a:bodyPr>
              <a:prstTxWarp prst="textNoShape">
                <a:avLst/>
              </a:prstTxWarp>
            </a:bodyPr>
            <a:lstStyle/>
            <a:p>
              <a:endParaRPr lang="en-US">
                <a:latin typeface="Arial"/>
                <a:cs typeface="Arial"/>
              </a:endParaRPr>
            </a:p>
          </p:txBody>
        </p:sp>
        <p:grpSp>
          <p:nvGrpSpPr>
            <p:cNvPr id="1661197" name="Group 1255"/>
            <p:cNvGrpSpPr>
              <a:grpSpLocks/>
            </p:cNvGrpSpPr>
            <p:nvPr/>
          </p:nvGrpSpPr>
          <p:grpSpPr bwMode="auto">
            <a:xfrm>
              <a:off x="632" y="1338"/>
              <a:ext cx="352" cy="248"/>
              <a:chOff x="636" y="2320"/>
              <a:chExt cx="352" cy="248"/>
            </a:xfrm>
          </p:grpSpPr>
          <p:sp>
            <p:nvSpPr>
              <p:cNvPr id="1661160" name="Freeform 1256"/>
              <p:cNvSpPr>
                <a:spLocks/>
              </p:cNvSpPr>
              <p:nvPr/>
            </p:nvSpPr>
            <p:spPr bwMode="invGray">
              <a:xfrm>
                <a:off x="788" y="2424"/>
                <a:ext cx="32" cy="16"/>
              </a:xfrm>
              <a:custGeom>
                <a:avLst/>
                <a:gdLst/>
                <a:ahLst/>
                <a:cxnLst>
                  <a:cxn ang="0">
                    <a:pos x="32" y="8"/>
                  </a:cxn>
                  <a:cxn ang="0">
                    <a:pos x="32" y="16"/>
                  </a:cxn>
                  <a:cxn ang="0">
                    <a:pos x="16" y="16"/>
                  </a:cxn>
                  <a:cxn ang="0">
                    <a:pos x="16" y="16"/>
                  </a:cxn>
                  <a:cxn ang="0">
                    <a:pos x="8" y="16"/>
                  </a:cxn>
                  <a:cxn ang="0">
                    <a:pos x="0" y="8"/>
                  </a:cxn>
                  <a:cxn ang="0">
                    <a:pos x="0" y="8"/>
                  </a:cxn>
                  <a:cxn ang="0">
                    <a:pos x="8" y="0"/>
                  </a:cxn>
                  <a:cxn ang="0">
                    <a:pos x="16" y="0"/>
                  </a:cxn>
                  <a:cxn ang="0">
                    <a:pos x="16" y="0"/>
                  </a:cxn>
                  <a:cxn ang="0">
                    <a:pos x="32" y="0"/>
                  </a:cxn>
                  <a:cxn ang="0">
                    <a:pos x="32" y="8"/>
                  </a:cxn>
                </a:cxnLst>
                <a:rect l="0" t="0" r="r" b="b"/>
                <a:pathLst>
                  <a:path w="32" h="16">
                    <a:moveTo>
                      <a:pt x="32" y="8"/>
                    </a:moveTo>
                    <a:lnTo>
                      <a:pt x="32" y="16"/>
                    </a:lnTo>
                    <a:lnTo>
                      <a:pt x="16" y="16"/>
                    </a:lnTo>
                    <a:lnTo>
                      <a:pt x="16" y="16"/>
                    </a:lnTo>
                    <a:lnTo>
                      <a:pt x="8" y="16"/>
                    </a:lnTo>
                    <a:lnTo>
                      <a:pt x="0" y="8"/>
                    </a:lnTo>
                    <a:lnTo>
                      <a:pt x="0" y="8"/>
                    </a:lnTo>
                    <a:lnTo>
                      <a:pt x="8" y="0"/>
                    </a:lnTo>
                    <a:lnTo>
                      <a:pt x="16" y="0"/>
                    </a:lnTo>
                    <a:lnTo>
                      <a:pt x="16" y="0"/>
                    </a:lnTo>
                    <a:lnTo>
                      <a:pt x="32" y="0"/>
                    </a:lnTo>
                    <a:lnTo>
                      <a:pt x="32"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61" name="Freeform 1257"/>
              <p:cNvSpPr>
                <a:spLocks/>
              </p:cNvSpPr>
              <p:nvPr/>
            </p:nvSpPr>
            <p:spPr bwMode="invGray">
              <a:xfrm>
                <a:off x="924" y="2416"/>
                <a:ext cx="64" cy="24"/>
              </a:xfrm>
              <a:custGeom>
                <a:avLst/>
                <a:gdLst/>
                <a:ahLst/>
                <a:cxnLst>
                  <a:cxn ang="0">
                    <a:pos x="64" y="16"/>
                  </a:cxn>
                  <a:cxn ang="0">
                    <a:pos x="56" y="24"/>
                  </a:cxn>
                  <a:cxn ang="0">
                    <a:pos x="32" y="24"/>
                  </a:cxn>
                  <a:cxn ang="0">
                    <a:pos x="32" y="24"/>
                  </a:cxn>
                  <a:cxn ang="0">
                    <a:pos x="16" y="24"/>
                  </a:cxn>
                  <a:cxn ang="0">
                    <a:pos x="0" y="16"/>
                  </a:cxn>
                  <a:cxn ang="0">
                    <a:pos x="0" y="16"/>
                  </a:cxn>
                  <a:cxn ang="0">
                    <a:pos x="16" y="8"/>
                  </a:cxn>
                  <a:cxn ang="0">
                    <a:pos x="32" y="0"/>
                  </a:cxn>
                  <a:cxn ang="0">
                    <a:pos x="32" y="0"/>
                  </a:cxn>
                  <a:cxn ang="0">
                    <a:pos x="56" y="8"/>
                  </a:cxn>
                  <a:cxn ang="0">
                    <a:pos x="64" y="16"/>
                  </a:cxn>
                </a:cxnLst>
                <a:rect l="0" t="0" r="r" b="b"/>
                <a:pathLst>
                  <a:path w="64" h="24">
                    <a:moveTo>
                      <a:pt x="64" y="16"/>
                    </a:moveTo>
                    <a:lnTo>
                      <a:pt x="56" y="24"/>
                    </a:lnTo>
                    <a:lnTo>
                      <a:pt x="32" y="24"/>
                    </a:lnTo>
                    <a:lnTo>
                      <a:pt x="32" y="24"/>
                    </a:lnTo>
                    <a:lnTo>
                      <a:pt x="16" y="24"/>
                    </a:lnTo>
                    <a:lnTo>
                      <a:pt x="0" y="16"/>
                    </a:lnTo>
                    <a:lnTo>
                      <a:pt x="0" y="16"/>
                    </a:lnTo>
                    <a:lnTo>
                      <a:pt x="16"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62" name="Freeform 1258"/>
              <p:cNvSpPr>
                <a:spLocks/>
              </p:cNvSpPr>
              <p:nvPr/>
            </p:nvSpPr>
            <p:spPr bwMode="invGray">
              <a:xfrm>
                <a:off x="908" y="2512"/>
                <a:ext cx="40" cy="32"/>
              </a:xfrm>
              <a:custGeom>
                <a:avLst/>
                <a:gdLst/>
                <a:ahLst/>
                <a:cxnLst>
                  <a:cxn ang="0">
                    <a:pos x="40" y="32"/>
                  </a:cxn>
                  <a:cxn ang="0">
                    <a:pos x="24" y="32"/>
                  </a:cxn>
                  <a:cxn ang="0">
                    <a:pos x="8" y="24"/>
                  </a:cxn>
                  <a:cxn ang="0">
                    <a:pos x="8" y="24"/>
                  </a:cxn>
                  <a:cxn ang="0">
                    <a:pos x="0" y="8"/>
                  </a:cxn>
                  <a:cxn ang="0">
                    <a:pos x="0" y="0"/>
                  </a:cxn>
                  <a:cxn ang="0">
                    <a:pos x="0" y="0"/>
                  </a:cxn>
                  <a:cxn ang="0">
                    <a:pos x="16" y="0"/>
                  </a:cxn>
                  <a:cxn ang="0">
                    <a:pos x="32" y="8"/>
                  </a:cxn>
                  <a:cxn ang="0">
                    <a:pos x="32" y="8"/>
                  </a:cxn>
                  <a:cxn ang="0">
                    <a:pos x="40" y="24"/>
                  </a:cxn>
                  <a:cxn ang="0">
                    <a:pos x="40" y="32"/>
                  </a:cxn>
                </a:cxnLst>
                <a:rect l="0" t="0" r="r" b="b"/>
                <a:pathLst>
                  <a:path w="40" h="32">
                    <a:moveTo>
                      <a:pt x="40" y="32"/>
                    </a:moveTo>
                    <a:lnTo>
                      <a:pt x="24" y="32"/>
                    </a:lnTo>
                    <a:lnTo>
                      <a:pt x="8" y="24"/>
                    </a:lnTo>
                    <a:lnTo>
                      <a:pt x="8" y="24"/>
                    </a:lnTo>
                    <a:lnTo>
                      <a:pt x="0" y="8"/>
                    </a:lnTo>
                    <a:lnTo>
                      <a:pt x="0" y="0"/>
                    </a:lnTo>
                    <a:lnTo>
                      <a:pt x="0" y="0"/>
                    </a:lnTo>
                    <a:lnTo>
                      <a:pt x="16" y="0"/>
                    </a:lnTo>
                    <a:lnTo>
                      <a:pt x="32" y="8"/>
                    </a:lnTo>
                    <a:lnTo>
                      <a:pt x="32" y="8"/>
                    </a:lnTo>
                    <a:lnTo>
                      <a:pt x="40" y="24"/>
                    </a:lnTo>
                    <a:lnTo>
                      <a:pt x="4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63" name="Freeform 1259"/>
              <p:cNvSpPr>
                <a:spLocks/>
              </p:cNvSpPr>
              <p:nvPr/>
            </p:nvSpPr>
            <p:spPr bwMode="invGray">
              <a:xfrm>
                <a:off x="780" y="2328"/>
                <a:ext cx="32" cy="48"/>
              </a:xfrm>
              <a:custGeom>
                <a:avLst/>
                <a:gdLst/>
                <a:ahLst/>
                <a:cxnLst>
                  <a:cxn ang="0">
                    <a:pos x="16" y="48"/>
                  </a:cxn>
                  <a:cxn ang="0">
                    <a:pos x="8" y="48"/>
                  </a:cxn>
                  <a:cxn ang="0">
                    <a:pos x="0" y="24"/>
                  </a:cxn>
                  <a:cxn ang="0">
                    <a:pos x="0" y="24"/>
                  </a:cxn>
                  <a:cxn ang="0">
                    <a:pos x="8" y="8"/>
                  </a:cxn>
                  <a:cxn ang="0">
                    <a:pos x="16" y="0"/>
                  </a:cxn>
                  <a:cxn ang="0">
                    <a:pos x="16" y="0"/>
                  </a:cxn>
                  <a:cxn ang="0">
                    <a:pos x="24" y="8"/>
                  </a:cxn>
                  <a:cxn ang="0">
                    <a:pos x="32" y="24"/>
                  </a:cxn>
                  <a:cxn ang="0">
                    <a:pos x="32" y="24"/>
                  </a:cxn>
                  <a:cxn ang="0">
                    <a:pos x="24" y="48"/>
                  </a:cxn>
                  <a:cxn ang="0">
                    <a:pos x="16" y="48"/>
                  </a:cxn>
                </a:cxnLst>
                <a:rect l="0" t="0" r="r" b="b"/>
                <a:pathLst>
                  <a:path w="32" h="48">
                    <a:moveTo>
                      <a:pt x="16" y="48"/>
                    </a:moveTo>
                    <a:lnTo>
                      <a:pt x="8" y="48"/>
                    </a:lnTo>
                    <a:lnTo>
                      <a:pt x="0" y="24"/>
                    </a:lnTo>
                    <a:lnTo>
                      <a:pt x="0" y="24"/>
                    </a:lnTo>
                    <a:lnTo>
                      <a:pt x="8" y="8"/>
                    </a:lnTo>
                    <a:lnTo>
                      <a:pt x="16" y="0"/>
                    </a:lnTo>
                    <a:lnTo>
                      <a:pt x="16" y="0"/>
                    </a:lnTo>
                    <a:lnTo>
                      <a:pt x="24" y="8"/>
                    </a:lnTo>
                    <a:lnTo>
                      <a:pt x="32" y="24"/>
                    </a:lnTo>
                    <a:lnTo>
                      <a:pt x="32" y="24"/>
                    </a:lnTo>
                    <a:lnTo>
                      <a:pt x="24" y="48"/>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64" name="Freeform 1260"/>
              <p:cNvSpPr>
                <a:spLocks/>
              </p:cNvSpPr>
              <p:nvPr/>
            </p:nvSpPr>
            <p:spPr bwMode="invGray">
              <a:xfrm>
                <a:off x="676" y="2432"/>
                <a:ext cx="64" cy="24"/>
              </a:xfrm>
              <a:custGeom>
                <a:avLst/>
                <a:gdLst/>
                <a:ahLst/>
                <a:cxnLst>
                  <a:cxn ang="0">
                    <a:pos x="64" y="16"/>
                  </a:cxn>
                  <a:cxn ang="0">
                    <a:pos x="56" y="24"/>
                  </a:cxn>
                  <a:cxn ang="0">
                    <a:pos x="32" y="24"/>
                  </a:cxn>
                  <a:cxn ang="0">
                    <a:pos x="32" y="24"/>
                  </a:cxn>
                  <a:cxn ang="0">
                    <a:pos x="8" y="24"/>
                  </a:cxn>
                  <a:cxn ang="0">
                    <a:pos x="0" y="16"/>
                  </a:cxn>
                  <a:cxn ang="0">
                    <a:pos x="0" y="16"/>
                  </a:cxn>
                  <a:cxn ang="0">
                    <a:pos x="8" y="8"/>
                  </a:cxn>
                  <a:cxn ang="0">
                    <a:pos x="32" y="0"/>
                  </a:cxn>
                  <a:cxn ang="0">
                    <a:pos x="32" y="0"/>
                  </a:cxn>
                  <a:cxn ang="0">
                    <a:pos x="56" y="8"/>
                  </a:cxn>
                  <a:cxn ang="0">
                    <a:pos x="64" y="16"/>
                  </a:cxn>
                </a:cxnLst>
                <a:rect l="0" t="0" r="r" b="b"/>
                <a:pathLst>
                  <a:path w="64" h="24">
                    <a:moveTo>
                      <a:pt x="64" y="16"/>
                    </a:moveTo>
                    <a:lnTo>
                      <a:pt x="56" y="24"/>
                    </a:lnTo>
                    <a:lnTo>
                      <a:pt x="32" y="24"/>
                    </a:lnTo>
                    <a:lnTo>
                      <a:pt x="32" y="24"/>
                    </a:lnTo>
                    <a:lnTo>
                      <a:pt x="8" y="24"/>
                    </a:lnTo>
                    <a:lnTo>
                      <a:pt x="0" y="16"/>
                    </a:lnTo>
                    <a:lnTo>
                      <a:pt x="0" y="16"/>
                    </a:lnTo>
                    <a:lnTo>
                      <a:pt x="8"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65" name="Freeform 1261"/>
              <p:cNvSpPr>
                <a:spLocks/>
              </p:cNvSpPr>
              <p:nvPr/>
            </p:nvSpPr>
            <p:spPr bwMode="invGray">
              <a:xfrm>
                <a:off x="788" y="2520"/>
                <a:ext cx="32" cy="48"/>
              </a:xfrm>
              <a:custGeom>
                <a:avLst/>
                <a:gdLst/>
                <a:ahLst/>
                <a:cxnLst>
                  <a:cxn ang="0">
                    <a:pos x="16" y="48"/>
                  </a:cxn>
                  <a:cxn ang="0">
                    <a:pos x="8" y="40"/>
                  </a:cxn>
                  <a:cxn ang="0">
                    <a:pos x="0" y="24"/>
                  </a:cxn>
                  <a:cxn ang="0">
                    <a:pos x="0" y="24"/>
                  </a:cxn>
                  <a:cxn ang="0">
                    <a:pos x="8" y="8"/>
                  </a:cxn>
                  <a:cxn ang="0">
                    <a:pos x="16" y="0"/>
                  </a:cxn>
                  <a:cxn ang="0">
                    <a:pos x="16" y="0"/>
                  </a:cxn>
                  <a:cxn ang="0">
                    <a:pos x="32" y="8"/>
                  </a:cxn>
                  <a:cxn ang="0">
                    <a:pos x="32" y="24"/>
                  </a:cxn>
                  <a:cxn ang="0">
                    <a:pos x="32" y="24"/>
                  </a:cxn>
                  <a:cxn ang="0">
                    <a:pos x="32" y="40"/>
                  </a:cxn>
                  <a:cxn ang="0">
                    <a:pos x="16" y="48"/>
                  </a:cxn>
                </a:cxnLst>
                <a:rect l="0" t="0" r="r" b="b"/>
                <a:pathLst>
                  <a:path w="32" h="48">
                    <a:moveTo>
                      <a:pt x="16" y="48"/>
                    </a:moveTo>
                    <a:lnTo>
                      <a:pt x="8" y="40"/>
                    </a:lnTo>
                    <a:lnTo>
                      <a:pt x="0" y="24"/>
                    </a:lnTo>
                    <a:lnTo>
                      <a:pt x="0" y="24"/>
                    </a:lnTo>
                    <a:lnTo>
                      <a:pt x="8" y="8"/>
                    </a:lnTo>
                    <a:lnTo>
                      <a:pt x="16" y="0"/>
                    </a:lnTo>
                    <a:lnTo>
                      <a:pt x="16" y="0"/>
                    </a:lnTo>
                    <a:lnTo>
                      <a:pt x="32" y="8"/>
                    </a:lnTo>
                    <a:lnTo>
                      <a:pt x="32" y="24"/>
                    </a:lnTo>
                    <a:lnTo>
                      <a:pt x="32" y="24"/>
                    </a:lnTo>
                    <a:lnTo>
                      <a:pt x="32" y="40"/>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66" name="Freeform 1262"/>
              <p:cNvSpPr>
                <a:spLocks/>
              </p:cNvSpPr>
              <p:nvPr/>
            </p:nvSpPr>
            <p:spPr bwMode="invGray">
              <a:xfrm>
                <a:off x="660" y="2352"/>
                <a:ext cx="48" cy="40"/>
              </a:xfrm>
              <a:custGeom>
                <a:avLst/>
                <a:gdLst/>
                <a:ahLst/>
                <a:cxnLst>
                  <a:cxn ang="0">
                    <a:pos x="48" y="32"/>
                  </a:cxn>
                  <a:cxn ang="0">
                    <a:pos x="32" y="40"/>
                  </a:cxn>
                  <a:cxn ang="0">
                    <a:pos x="16" y="24"/>
                  </a:cxn>
                  <a:cxn ang="0">
                    <a:pos x="16" y="24"/>
                  </a:cxn>
                  <a:cxn ang="0">
                    <a:pos x="0" y="16"/>
                  </a:cxn>
                  <a:cxn ang="0">
                    <a:pos x="0" y="0"/>
                  </a:cxn>
                  <a:cxn ang="0">
                    <a:pos x="0" y="0"/>
                  </a:cxn>
                  <a:cxn ang="0">
                    <a:pos x="16" y="0"/>
                  </a:cxn>
                  <a:cxn ang="0">
                    <a:pos x="32" y="8"/>
                  </a:cxn>
                  <a:cxn ang="0">
                    <a:pos x="32" y="8"/>
                  </a:cxn>
                  <a:cxn ang="0">
                    <a:pos x="48" y="24"/>
                  </a:cxn>
                  <a:cxn ang="0">
                    <a:pos x="48" y="32"/>
                  </a:cxn>
                </a:cxnLst>
                <a:rect l="0" t="0" r="r" b="b"/>
                <a:pathLst>
                  <a:path w="48" h="40">
                    <a:moveTo>
                      <a:pt x="48" y="32"/>
                    </a:moveTo>
                    <a:lnTo>
                      <a:pt x="32" y="40"/>
                    </a:lnTo>
                    <a:lnTo>
                      <a:pt x="16" y="24"/>
                    </a:lnTo>
                    <a:lnTo>
                      <a:pt x="16" y="24"/>
                    </a:lnTo>
                    <a:lnTo>
                      <a:pt x="0" y="16"/>
                    </a:lnTo>
                    <a:lnTo>
                      <a:pt x="0" y="0"/>
                    </a:lnTo>
                    <a:lnTo>
                      <a:pt x="0" y="0"/>
                    </a:lnTo>
                    <a:lnTo>
                      <a:pt x="16" y="0"/>
                    </a:lnTo>
                    <a:lnTo>
                      <a:pt x="32" y="8"/>
                    </a:lnTo>
                    <a:lnTo>
                      <a:pt x="32" y="8"/>
                    </a:lnTo>
                    <a:lnTo>
                      <a:pt x="48" y="24"/>
                    </a:lnTo>
                    <a:lnTo>
                      <a:pt x="48"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67" name="Freeform 1263"/>
              <p:cNvSpPr>
                <a:spLocks/>
              </p:cNvSpPr>
              <p:nvPr/>
            </p:nvSpPr>
            <p:spPr bwMode="invGray">
              <a:xfrm>
                <a:off x="892" y="2344"/>
                <a:ext cx="48" cy="32"/>
              </a:xfrm>
              <a:custGeom>
                <a:avLst/>
                <a:gdLst/>
                <a:ahLst/>
                <a:cxnLst>
                  <a:cxn ang="0">
                    <a:pos x="0" y="32"/>
                  </a:cxn>
                  <a:cxn ang="0">
                    <a:pos x="0" y="24"/>
                  </a:cxn>
                  <a:cxn ang="0">
                    <a:pos x="8" y="8"/>
                  </a:cxn>
                  <a:cxn ang="0">
                    <a:pos x="8" y="8"/>
                  </a:cxn>
                  <a:cxn ang="0">
                    <a:pos x="32" y="0"/>
                  </a:cxn>
                  <a:cxn ang="0">
                    <a:pos x="48" y="0"/>
                  </a:cxn>
                  <a:cxn ang="0">
                    <a:pos x="48" y="0"/>
                  </a:cxn>
                  <a:cxn ang="0">
                    <a:pos x="48" y="8"/>
                  </a:cxn>
                  <a:cxn ang="0">
                    <a:pos x="32" y="24"/>
                  </a:cxn>
                  <a:cxn ang="0">
                    <a:pos x="32" y="24"/>
                  </a:cxn>
                  <a:cxn ang="0">
                    <a:pos x="16" y="32"/>
                  </a:cxn>
                  <a:cxn ang="0">
                    <a:pos x="0" y="32"/>
                  </a:cxn>
                </a:cxnLst>
                <a:rect l="0" t="0" r="r" b="b"/>
                <a:pathLst>
                  <a:path w="48" h="32">
                    <a:moveTo>
                      <a:pt x="0" y="32"/>
                    </a:moveTo>
                    <a:lnTo>
                      <a:pt x="0" y="24"/>
                    </a:lnTo>
                    <a:lnTo>
                      <a:pt x="8" y="8"/>
                    </a:lnTo>
                    <a:lnTo>
                      <a:pt x="8" y="8"/>
                    </a:lnTo>
                    <a:lnTo>
                      <a:pt x="32" y="0"/>
                    </a:lnTo>
                    <a:lnTo>
                      <a:pt x="48" y="0"/>
                    </a:lnTo>
                    <a:lnTo>
                      <a:pt x="48" y="0"/>
                    </a:lnTo>
                    <a:lnTo>
                      <a:pt x="48" y="8"/>
                    </a:lnTo>
                    <a:lnTo>
                      <a:pt x="32" y="24"/>
                    </a:lnTo>
                    <a:lnTo>
                      <a:pt x="32" y="24"/>
                    </a:lnTo>
                    <a:lnTo>
                      <a:pt x="16" y="32"/>
                    </a:lnTo>
                    <a:lnTo>
                      <a:pt x="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68" name="Freeform 1264"/>
              <p:cNvSpPr>
                <a:spLocks/>
              </p:cNvSpPr>
              <p:nvPr/>
            </p:nvSpPr>
            <p:spPr bwMode="invGray">
              <a:xfrm>
                <a:off x="876" y="2400"/>
                <a:ext cx="48" cy="24"/>
              </a:xfrm>
              <a:custGeom>
                <a:avLst/>
                <a:gdLst/>
                <a:ahLst/>
                <a:cxnLst>
                  <a:cxn ang="0">
                    <a:pos x="0" y="24"/>
                  </a:cxn>
                  <a:cxn ang="0">
                    <a:pos x="0" y="8"/>
                  </a:cxn>
                  <a:cxn ang="0">
                    <a:pos x="16" y="0"/>
                  </a:cxn>
                  <a:cxn ang="0">
                    <a:pos x="16" y="0"/>
                  </a:cxn>
                  <a:cxn ang="0">
                    <a:pos x="32" y="0"/>
                  </a:cxn>
                  <a:cxn ang="0">
                    <a:pos x="48" y="8"/>
                  </a:cxn>
                  <a:cxn ang="0">
                    <a:pos x="48" y="8"/>
                  </a:cxn>
                  <a:cxn ang="0">
                    <a:pos x="48" y="16"/>
                  </a:cxn>
                  <a:cxn ang="0">
                    <a:pos x="32" y="24"/>
                  </a:cxn>
                  <a:cxn ang="0">
                    <a:pos x="32" y="24"/>
                  </a:cxn>
                  <a:cxn ang="0">
                    <a:pos x="8" y="24"/>
                  </a:cxn>
                  <a:cxn ang="0">
                    <a:pos x="0" y="24"/>
                  </a:cxn>
                </a:cxnLst>
                <a:rect l="0" t="0" r="r" b="b"/>
                <a:pathLst>
                  <a:path w="48" h="24">
                    <a:moveTo>
                      <a:pt x="0" y="24"/>
                    </a:moveTo>
                    <a:lnTo>
                      <a:pt x="0" y="8"/>
                    </a:lnTo>
                    <a:lnTo>
                      <a:pt x="16" y="0"/>
                    </a:lnTo>
                    <a:lnTo>
                      <a:pt x="16" y="0"/>
                    </a:lnTo>
                    <a:lnTo>
                      <a:pt x="32" y="0"/>
                    </a:lnTo>
                    <a:lnTo>
                      <a:pt x="48" y="8"/>
                    </a:lnTo>
                    <a:lnTo>
                      <a:pt x="48" y="8"/>
                    </a:lnTo>
                    <a:lnTo>
                      <a:pt x="48" y="16"/>
                    </a:lnTo>
                    <a:lnTo>
                      <a:pt x="32" y="24"/>
                    </a:lnTo>
                    <a:lnTo>
                      <a:pt x="32" y="24"/>
                    </a:lnTo>
                    <a:lnTo>
                      <a:pt x="8" y="24"/>
                    </a:lnTo>
                    <a:lnTo>
                      <a:pt x="0"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69" name="Freeform 1265"/>
              <p:cNvSpPr>
                <a:spLocks/>
              </p:cNvSpPr>
              <p:nvPr/>
            </p:nvSpPr>
            <p:spPr bwMode="invGray">
              <a:xfrm>
                <a:off x="660" y="2480"/>
                <a:ext cx="48" cy="24"/>
              </a:xfrm>
              <a:custGeom>
                <a:avLst/>
                <a:gdLst/>
                <a:ahLst/>
                <a:cxnLst>
                  <a:cxn ang="0">
                    <a:pos x="0" y="16"/>
                  </a:cxn>
                  <a:cxn ang="0">
                    <a:pos x="0" y="8"/>
                  </a:cxn>
                  <a:cxn ang="0">
                    <a:pos x="16" y="0"/>
                  </a:cxn>
                  <a:cxn ang="0">
                    <a:pos x="16" y="0"/>
                  </a:cxn>
                  <a:cxn ang="0">
                    <a:pos x="40" y="0"/>
                  </a:cxn>
                  <a:cxn ang="0">
                    <a:pos x="48" y="0"/>
                  </a:cxn>
                  <a:cxn ang="0">
                    <a:pos x="48" y="0"/>
                  </a:cxn>
                  <a:cxn ang="0">
                    <a:pos x="48" y="16"/>
                  </a:cxn>
                  <a:cxn ang="0">
                    <a:pos x="32" y="24"/>
                  </a:cxn>
                  <a:cxn ang="0">
                    <a:pos x="32" y="24"/>
                  </a:cxn>
                  <a:cxn ang="0">
                    <a:pos x="8" y="24"/>
                  </a:cxn>
                  <a:cxn ang="0">
                    <a:pos x="0" y="16"/>
                  </a:cxn>
                </a:cxnLst>
                <a:rect l="0" t="0" r="r" b="b"/>
                <a:pathLst>
                  <a:path w="48" h="24">
                    <a:moveTo>
                      <a:pt x="0" y="16"/>
                    </a:moveTo>
                    <a:lnTo>
                      <a:pt x="0" y="8"/>
                    </a:lnTo>
                    <a:lnTo>
                      <a:pt x="16" y="0"/>
                    </a:lnTo>
                    <a:lnTo>
                      <a:pt x="16" y="0"/>
                    </a:lnTo>
                    <a:lnTo>
                      <a:pt x="40" y="0"/>
                    </a:lnTo>
                    <a:lnTo>
                      <a:pt x="48" y="0"/>
                    </a:lnTo>
                    <a:lnTo>
                      <a:pt x="48" y="0"/>
                    </a:lnTo>
                    <a:lnTo>
                      <a:pt x="48" y="16"/>
                    </a:lnTo>
                    <a:lnTo>
                      <a:pt x="32" y="24"/>
                    </a:lnTo>
                    <a:lnTo>
                      <a:pt x="32" y="24"/>
                    </a:lnTo>
                    <a:lnTo>
                      <a:pt x="8" y="24"/>
                    </a:lnTo>
                    <a:lnTo>
                      <a:pt x="0"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70" name="Freeform 1266"/>
              <p:cNvSpPr>
                <a:spLocks/>
              </p:cNvSpPr>
              <p:nvPr/>
            </p:nvSpPr>
            <p:spPr bwMode="invGray">
              <a:xfrm>
                <a:off x="732" y="2456"/>
                <a:ext cx="48" cy="40"/>
              </a:xfrm>
              <a:custGeom>
                <a:avLst/>
                <a:gdLst/>
                <a:ahLst/>
                <a:cxnLst>
                  <a:cxn ang="0">
                    <a:pos x="8" y="40"/>
                  </a:cxn>
                  <a:cxn ang="0">
                    <a:pos x="0" y="24"/>
                  </a:cxn>
                  <a:cxn ang="0">
                    <a:pos x="16" y="16"/>
                  </a:cxn>
                  <a:cxn ang="0">
                    <a:pos x="16" y="16"/>
                  </a:cxn>
                  <a:cxn ang="0">
                    <a:pos x="32" y="0"/>
                  </a:cxn>
                  <a:cxn ang="0">
                    <a:pos x="48" y="8"/>
                  </a:cxn>
                  <a:cxn ang="0">
                    <a:pos x="48" y="8"/>
                  </a:cxn>
                  <a:cxn ang="0">
                    <a:pos x="48" y="16"/>
                  </a:cxn>
                  <a:cxn ang="0">
                    <a:pos x="40" y="32"/>
                  </a:cxn>
                  <a:cxn ang="0">
                    <a:pos x="40" y="32"/>
                  </a:cxn>
                  <a:cxn ang="0">
                    <a:pos x="16" y="40"/>
                  </a:cxn>
                  <a:cxn ang="0">
                    <a:pos x="8" y="40"/>
                  </a:cxn>
                </a:cxnLst>
                <a:rect l="0" t="0" r="r" b="b"/>
                <a:pathLst>
                  <a:path w="48" h="40">
                    <a:moveTo>
                      <a:pt x="8" y="40"/>
                    </a:moveTo>
                    <a:lnTo>
                      <a:pt x="0" y="24"/>
                    </a:lnTo>
                    <a:lnTo>
                      <a:pt x="16" y="16"/>
                    </a:lnTo>
                    <a:lnTo>
                      <a:pt x="16" y="16"/>
                    </a:lnTo>
                    <a:lnTo>
                      <a:pt x="32" y="0"/>
                    </a:lnTo>
                    <a:lnTo>
                      <a:pt x="48" y="8"/>
                    </a:lnTo>
                    <a:lnTo>
                      <a:pt x="48" y="8"/>
                    </a:lnTo>
                    <a:lnTo>
                      <a:pt x="48" y="16"/>
                    </a:lnTo>
                    <a:lnTo>
                      <a:pt x="40" y="32"/>
                    </a:lnTo>
                    <a:lnTo>
                      <a:pt x="40" y="32"/>
                    </a:lnTo>
                    <a:lnTo>
                      <a:pt x="16" y="40"/>
                    </a:lnTo>
                    <a:lnTo>
                      <a:pt x="8" y="4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71" name="Freeform 1267"/>
              <p:cNvSpPr>
                <a:spLocks/>
              </p:cNvSpPr>
              <p:nvPr/>
            </p:nvSpPr>
            <p:spPr bwMode="invGray">
              <a:xfrm>
                <a:off x="924" y="2472"/>
                <a:ext cx="56" cy="32"/>
              </a:xfrm>
              <a:custGeom>
                <a:avLst/>
                <a:gdLst/>
                <a:ahLst/>
                <a:cxnLst>
                  <a:cxn ang="0">
                    <a:pos x="0" y="8"/>
                  </a:cxn>
                  <a:cxn ang="0">
                    <a:pos x="16" y="0"/>
                  </a:cxn>
                  <a:cxn ang="0">
                    <a:pos x="32" y="8"/>
                  </a:cxn>
                  <a:cxn ang="0">
                    <a:pos x="32" y="8"/>
                  </a:cxn>
                  <a:cxn ang="0">
                    <a:pos x="56" y="16"/>
                  </a:cxn>
                  <a:cxn ang="0">
                    <a:pos x="56" y="24"/>
                  </a:cxn>
                  <a:cxn ang="0">
                    <a:pos x="56" y="24"/>
                  </a:cxn>
                  <a:cxn ang="0">
                    <a:pos x="48" y="32"/>
                  </a:cxn>
                  <a:cxn ang="0">
                    <a:pos x="24" y="24"/>
                  </a:cxn>
                  <a:cxn ang="0">
                    <a:pos x="24" y="24"/>
                  </a:cxn>
                  <a:cxn ang="0">
                    <a:pos x="0" y="16"/>
                  </a:cxn>
                  <a:cxn ang="0">
                    <a:pos x="0" y="8"/>
                  </a:cxn>
                </a:cxnLst>
                <a:rect l="0" t="0" r="r" b="b"/>
                <a:pathLst>
                  <a:path w="56" h="32">
                    <a:moveTo>
                      <a:pt x="0" y="8"/>
                    </a:moveTo>
                    <a:lnTo>
                      <a:pt x="16" y="0"/>
                    </a:lnTo>
                    <a:lnTo>
                      <a:pt x="32" y="8"/>
                    </a:lnTo>
                    <a:lnTo>
                      <a:pt x="32" y="8"/>
                    </a:lnTo>
                    <a:lnTo>
                      <a:pt x="56" y="16"/>
                    </a:lnTo>
                    <a:lnTo>
                      <a:pt x="56" y="24"/>
                    </a:lnTo>
                    <a:lnTo>
                      <a:pt x="56" y="24"/>
                    </a:lnTo>
                    <a:lnTo>
                      <a:pt x="48" y="32"/>
                    </a:lnTo>
                    <a:lnTo>
                      <a:pt x="24" y="24"/>
                    </a:lnTo>
                    <a:lnTo>
                      <a:pt x="24"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72" name="Freeform 1268"/>
              <p:cNvSpPr>
                <a:spLocks/>
              </p:cNvSpPr>
              <p:nvPr/>
            </p:nvSpPr>
            <p:spPr bwMode="invGray">
              <a:xfrm>
                <a:off x="636" y="2392"/>
                <a:ext cx="64" cy="32"/>
              </a:xfrm>
              <a:custGeom>
                <a:avLst/>
                <a:gdLst/>
                <a:ahLst/>
                <a:cxnLst>
                  <a:cxn ang="0">
                    <a:pos x="0" y="8"/>
                  </a:cxn>
                  <a:cxn ang="0">
                    <a:pos x="16" y="0"/>
                  </a:cxn>
                  <a:cxn ang="0">
                    <a:pos x="40" y="8"/>
                  </a:cxn>
                  <a:cxn ang="0">
                    <a:pos x="40" y="8"/>
                  </a:cxn>
                  <a:cxn ang="0">
                    <a:pos x="56" y="16"/>
                  </a:cxn>
                  <a:cxn ang="0">
                    <a:pos x="64" y="24"/>
                  </a:cxn>
                  <a:cxn ang="0">
                    <a:pos x="64" y="24"/>
                  </a:cxn>
                  <a:cxn ang="0">
                    <a:pos x="48" y="32"/>
                  </a:cxn>
                  <a:cxn ang="0">
                    <a:pos x="24" y="32"/>
                  </a:cxn>
                  <a:cxn ang="0">
                    <a:pos x="24" y="32"/>
                  </a:cxn>
                  <a:cxn ang="0">
                    <a:pos x="8" y="16"/>
                  </a:cxn>
                  <a:cxn ang="0">
                    <a:pos x="0" y="8"/>
                  </a:cxn>
                </a:cxnLst>
                <a:rect l="0" t="0" r="r" b="b"/>
                <a:pathLst>
                  <a:path w="64" h="32">
                    <a:moveTo>
                      <a:pt x="0" y="8"/>
                    </a:moveTo>
                    <a:lnTo>
                      <a:pt x="16" y="0"/>
                    </a:lnTo>
                    <a:lnTo>
                      <a:pt x="40" y="8"/>
                    </a:lnTo>
                    <a:lnTo>
                      <a:pt x="40" y="8"/>
                    </a:lnTo>
                    <a:lnTo>
                      <a:pt x="56" y="16"/>
                    </a:lnTo>
                    <a:lnTo>
                      <a:pt x="64" y="24"/>
                    </a:lnTo>
                    <a:lnTo>
                      <a:pt x="64" y="24"/>
                    </a:lnTo>
                    <a:lnTo>
                      <a:pt x="48" y="32"/>
                    </a:lnTo>
                    <a:lnTo>
                      <a:pt x="24" y="32"/>
                    </a:lnTo>
                    <a:lnTo>
                      <a:pt x="24" y="32"/>
                    </a:lnTo>
                    <a:lnTo>
                      <a:pt x="8"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73" name="Freeform 1269"/>
              <p:cNvSpPr>
                <a:spLocks/>
              </p:cNvSpPr>
              <p:nvPr/>
            </p:nvSpPr>
            <p:spPr bwMode="invGray">
              <a:xfrm>
                <a:off x="716" y="2320"/>
                <a:ext cx="40" cy="48"/>
              </a:xfrm>
              <a:custGeom>
                <a:avLst/>
                <a:gdLst/>
                <a:ahLst/>
                <a:cxnLst>
                  <a:cxn ang="0">
                    <a:pos x="8" y="0"/>
                  </a:cxn>
                  <a:cxn ang="0">
                    <a:pos x="24" y="0"/>
                  </a:cxn>
                  <a:cxn ang="0">
                    <a:pos x="32" y="16"/>
                  </a:cxn>
                  <a:cxn ang="0">
                    <a:pos x="32" y="16"/>
                  </a:cxn>
                  <a:cxn ang="0">
                    <a:pos x="40" y="40"/>
                  </a:cxn>
                  <a:cxn ang="0">
                    <a:pos x="32" y="48"/>
                  </a:cxn>
                  <a:cxn ang="0">
                    <a:pos x="32" y="48"/>
                  </a:cxn>
                  <a:cxn ang="0">
                    <a:pos x="16" y="40"/>
                  </a:cxn>
                  <a:cxn ang="0">
                    <a:pos x="8" y="24"/>
                  </a:cxn>
                  <a:cxn ang="0">
                    <a:pos x="8" y="24"/>
                  </a:cxn>
                  <a:cxn ang="0">
                    <a:pos x="0" y="8"/>
                  </a:cxn>
                  <a:cxn ang="0">
                    <a:pos x="8" y="0"/>
                  </a:cxn>
                </a:cxnLst>
                <a:rect l="0" t="0" r="r" b="b"/>
                <a:pathLst>
                  <a:path w="40" h="48">
                    <a:moveTo>
                      <a:pt x="8" y="0"/>
                    </a:moveTo>
                    <a:lnTo>
                      <a:pt x="24" y="0"/>
                    </a:lnTo>
                    <a:lnTo>
                      <a:pt x="32" y="16"/>
                    </a:lnTo>
                    <a:lnTo>
                      <a:pt x="32" y="16"/>
                    </a:lnTo>
                    <a:lnTo>
                      <a:pt x="40" y="40"/>
                    </a:lnTo>
                    <a:lnTo>
                      <a:pt x="32" y="48"/>
                    </a:lnTo>
                    <a:lnTo>
                      <a:pt x="32" y="48"/>
                    </a:lnTo>
                    <a:lnTo>
                      <a:pt x="16"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74" name="Freeform 1270"/>
              <p:cNvSpPr>
                <a:spLocks/>
              </p:cNvSpPr>
              <p:nvPr/>
            </p:nvSpPr>
            <p:spPr bwMode="invGray">
              <a:xfrm>
                <a:off x="820" y="2480"/>
                <a:ext cx="40" cy="40"/>
              </a:xfrm>
              <a:custGeom>
                <a:avLst/>
                <a:gdLst/>
                <a:ahLst/>
                <a:cxnLst>
                  <a:cxn ang="0">
                    <a:pos x="8" y="0"/>
                  </a:cxn>
                  <a:cxn ang="0">
                    <a:pos x="24" y="0"/>
                  </a:cxn>
                  <a:cxn ang="0">
                    <a:pos x="40" y="16"/>
                  </a:cxn>
                  <a:cxn ang="0">
                    <a:pos x="40" y="16"/>
                  </a:cxn>
                  <a:cxn ang="0">
                    <a:pos x="40" y="32"/>
                  </a:cxn>
                  <a:cxn ang="0">
                    <a:pos x="32" y="40"/>
                  </a:cxn>
                  <a:cxn ang="0">
                    <a:pos x="32" y="40"/>
                  </a:cxn>
                  <a:cxn ang="0">
                    <a:pos x="24" y="40"/>
                  </a:cxn>
                  <a:cxn ang="0">
                    <a:pos x="8" y="24"/>
                  </a:cxn>
                  <a:cxn ang="0">
                    <a:pos x="8" y="24"/>
                  </a:cxn>
                  <a:cxn ang="0">
                    <a:pos x="0" y="8"/>
                  </a:cxn>
                  <a:cxn ang="0">
                    <a:pos x="8" y="0"/>
                  </a:cxn>
                </a:cxnLst>
                <a:rect l="0" t="0" r="r" b="b"/>
                <a:pathLst>
                  <a:path w="40" h="40">
                    <a:moveTo>
                      <a:pt x="8" y="0"/>
                    </a:moveTo>
                    <a:lnTo>
                      <a:pt x="24" y="0"/>
                    </a:lnTo>
                    <a:lnTo>
                      <a:pt x="40" y="16"/>
                    </a:lnTo>
                    <a:lnTo>
                      <a:pt x="40" y="16"/>
                    </a:lnTo>
                    <a:lnTo>
                      <a:pt x="40" y="32"/>
                    </a:lnTo>
                    <a:lnTo>
                      <a:pt x="32" y="40"/>
                    </a:lnTo>
                    <a:lnTo>
                      <a:pt x="32" y="40"/>
                    </a:lnTo>
                    <a:lnTo>
                      <a:pt x="24"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75" name="Freeform 1271"/>
              <p:cNvSpPr>
                <a:spLocks/>
              </p:cNvSpPr>
              <p:nvPr/>
            </p:nvSpPr>
            <p:spPr bwMode="invGray">
              <a:xfrm>
                <a:off x="836" y="2320"/>
                <a:ext cx="40" cy="48"/>
              </a:xfrm>
              <a:custGeom>
                <a:avLst/>
                <a:gdLst/>
                <a:ahLst/>
                <a:cxnLst>
                  <a:cxn ang="0">
                    <a:pos x="32" y="0"/>
                  </a:cxn>
                  <a:cxn ang="0">
                    <a:pos x="40" y="8"/>
                  </a:cxn>
                  <a:cxn ang="0">
                    <a:pos x="40" y="24"/>
                  </a:cxn>
                  <a:cxn ang="0">
                    <a:pos x="40" y="24"/>
                  </a:cxn>
                  <a:cxn ang="0">
                    <a:pos x="24" y="40"/>
                  </a:cxn>
                  <a:cxn ang="0">
                    <a:pos x="8" y="48"/>
                  </a:cxn>
                  <a:cxn ang="0">
                    <a:pos x="8" y="48"/>
                  </a:cxn>
                  <a:cxn ang="0">
                    <a:pos x="0" y="32"/>
                  </a:cxn>
                  <a:cxn ang="0">
                    <a:pos x="8" y="16"/>
                  </a:cxn>
                  <a:cxn ang="0">
                    <a:pos x="8" y="16"/>
                  </a:cxn>
                  <a:cxn ang="0">
                    <a:pos x="24" y="0"/>
                  </a:cxn>
                  <a:cxn ang="0">
                    <a:pos x="32" y="0"/>
                  </a:cxn>
                </a:cxnLst>
                <a:rect l="0" t="0" r="r" b="b"/>
                <a:pathLst>
                  <a:path w="40" h="48">
                    <a:moveTo>
                      <a:pt x="32" y="0"/>
                    </a:moveTo>
                    <a:lnTo>
                      <a:pt x="40" y="8"/>
                    </a:lnTo>
                    <a:lnTo>
                      <a:pt x="40" y="24"/>
                    </a:lnTo>
                    <a:lnTo>
                      <a:pt x="40" y="24"/>
                    </a:lnTo>
                    <a:lnTo>
                      <a:pt x="24" y="40"/>
                    </a:lnTo>
                    <a:lnTo>
                      <a:pt x="8" y="48"/>
                    </a:lnTo>
                    <a:lnTo>
                      <a:pt x="8" y="48"/>
                    </a:lnTo>
                    <a:lnTo>
                      <a:pt x="0" y="32"/>
                    </a:lnTo>
                    <a:lnTo>
                      <a:pt x="8" y="16"/>
                    </a:lnTo>
                    <a:lnTo>
                      <a:pt x="8" y="16"/>
                    </a:lnTo>
                    <a:lnTo>
                      <a:pt x="24" y="0"/>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76" name="Freeform 1272"/>
              <p:cNvSpPr>
                <a:spLocks/>
              </p:cNvSpPr>
              <p:nvPr/>
            </p:nvSpPr>
            <p:spPr bwMode="invGray">
              <a:xfrm>
                <a:off x="732" y="2504"/>
                <a:ext cx="40" cy="48"/>
              </a:xfrm>
              <a:custGeom>
                <a:avLst/>
                <a:gdLst/>
                <a:ahLst/>
                <a:cxnLst>
                  <a:cxn ang="0">
                    <a:pos x="32" y="0"/>
                  </a:cxn>
                  <a:cxn ang="0">
                    <a:pos x="40" y="8"/>
                  </a:cxn>
                  <a:cxn ang="0">
                    <a:pos x="32" y="32"/>
                  </a:cxn>
                  <a:cxn ang="0">
                    <a:pos x="32" y="32"/>
                  </a:cxn>
                  <a:cxn ang="0">
                    <a:pos x="24" y="40"/>
                  </a:cxn>
                  <a:cxn ang="0">
                    <a:pos x="8" y="48"/>
                  </a:cxn>
                  <a:cxn ang="0">
                    <a:pos x="8" y="48"/>
                  </a:cxn>
                  <a:cxn ang="0">
                    <a:pos x="0" y="40"/>
                  </a:cxn>
                  <a:cxn ang="0">
                    <a:pos x="8" y="16"/>
                  </a:cxn>
                  <a:cxn ang="0">
                    <a:pos x="8" y="16"/>
                  </a:cxn>
                  <a:cxn ang="0">
                    <a:pos x="16" y="8"/>
                  </a:cxn>
                  <a:cxn ang="0">
                    <a:pos x="32" y="0"/>
                  </a:cxn>
                </a:cxnLst>
                <a:rect l="0" t="0" r="r" b="b"/>
                <a:pathLst>
                  <a:path w="40" h="48">
                    <a:moveTo>
                      <a:pt x="32" y="0"/>
                    </a:moveTo>
                    <a:lnTo>
                      <a:pt x="40" y="8"/>
                    </a:lnTo>
                    <a:lnTo>
                      <a:pt x="32" y="32"/>
                    </a:lnTo>
                    <a:lnTo>
                      <a:pt x="32" y="32"/>
                    </a:lnTo>
                    <a:lnTo>
                      <a:pt x="24" y="40"/>
                    </a:lnTo>
                    <a:lnTo>
                      <a:pt x="8" y="48"/>
                    </a:lnTo>
                    <a:lnTo>
                      <a:pt x="8" y="48"/>
                    </a:lnTo>
                    <a:lnTo>
                      <a:pt x="0" y="40"/>
                    </a:lnTo>
                    <a:lnTo>
                      <a:pt x="8" y="16"/>
                    </a:lnTo>
                    <a:lnTo>
                      <a:pt x="8" y="16"/>
                    </a:lnTo>
                    <a:lnTo>
                      <a:pt x="16" y="8"/>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203" name="Group 1273"/>
          <p:cNvGrpSpPr>
            <a:grpSpLocks/>
          </p:cNvGrpSpPr>
          <p:nvPr/>
        </p:nvGrpSpPr>
        <p:grpSpPr bwMode="auto">
          <a:xfrm rot="169036">
            <a:off x="4214814" y="3945179"/>
            <a:ext cx="949325" cy="177800"/>
            <a:chOff x="290" y="1936"/>
            <a:chExt cx="598" cy="112"/>
          </a:xfrm>
        </p:grpSpPr>
        <p:sp>
          <p:nvSpPr>
            <p:cNvPr id="1661178" name="Freeform 1274"/>
            <p:cNvSpPr>
              <a:spLocks/>
            </p:cNvSpPr>
            <p:nvPr/>
          </p:nvSpPr>
          <p:spPr bwMode="invGray">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a:ln>
            <a:effectLst/>
          </p:spPr>
          <p:txBody>
            <a:bodyPr wrap="none" anchor="ctr">
              <a:prstTxWarp prst="textNoShape">
                <a:avLst/>
              </a:prstTxWarp>
            </a:bodyPr>
            <a:lstStyle/>
            <a:p>
              <a:endParaRPr lang="en-US">
                <a:latin typeface="Arial"/>
                <a:cs typeface="Arial"/>
              </a:endParaRPr>
            </a:p>
          </p:txBody>
        </p:sp>
        <p:grpSp>
          <p:nvGrpSpPr>
            <p:cNvPr id="1661210" name="Group 1275"/>
            <p:cNvGrpSpPr>
              <a:grpSpLocks/>
            </p:cNvGrpSpPr>
            <p:nvPr/>
          </p:nvGrpSpPr>
          <p:grpSpPr bwMode="auto">
            <a:xfrm>
              <a:off x="324" y="1936"/>
              <a:ext cx="544" cy="112"/>
              <a:chOff x="324" y="1872"/>
              <a:chExt cx="544" cy="112"/>
            </a:xfrm>
          </p:grpSpPr>
          <p:sp>
            <p:nvSpPr>
              <p:cNvPr id="1661180" name="Freeform 1276"/>
              <p:cNvSpPr>
                <a:spLocks/>
              </p:cNvSpPr>
              <p:nvPr/>
            </p:nvSpPr>
            <p:spPr bwMode="invGray">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81" name="Freeform 1277"/>
              <p:cNvSpPr>
                <a:spLocks/>
              </p:cNvSpPr>
              <p:nvPr/>
            </p:nvSpPr>
            <p:spPr bwMode="invGray">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82" name="Freeform 1278"/>
              <p:cNvSpPr>
                <a:spLocks/>
              </p:cNvSpPr>
              <p:nvPr/>
            </p:nvSpPr>
            <p:spPr bwMode="invGray">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83" name="Freeform 1279"/>
              <p:cNvSpPr>
                <a:spLocks/>
              </p:cNvSpPr>
              <p:nvPr/>
            </p:nvSpPr>
            <p:spPr bwMode="invGray">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84" name="Freeform 1280"/>
              <p:cNvSpPr>
                <a:spLocks/>
              </p:cNvSpPr>
              <p:nvPr/>
            </p:nvSpPr>
            <p:spPr bwMode="invGray">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85" name="Freeform 1281"/>
              <p:cNvSpPr>
                <a:spLocks/>
              </p:cNvSpPr>
              <p:nvPr/>
            </p:nvSpPr>
            <p:spPr bwMode="invGray">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86" name="Freeform 1282"/>
              <p:cNvSpPr>
                <a:spLocks/>
              </p:cNvSpPr>
              <p:nvPr/>
            </p:nvSpPr>
            <p:spPr bwMode="invGray">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218" name="Group 1283"/>
          <p:cNvGrpSpPr>
            <a:grpSpLocks/>
          </p:cNvGrpSpPr>
          <p:nvPr/>
        </p:nvGrpSpPr>
        <p:grpSpPr bwMode="auto">
          <a:xfrm rot="3015309">
            <a:off x="4852988" y="4437305"/>
            <a:ext cx="333375" cy="381000"/>
            <a:chOff x="5516" y="2080"/>
            <a:chExt cx="210" cy="240"/>
          </a:xfrm>
        </p:grpSpPr>
        <p:sp>
          <p:nvSpPr>
            <p:cNvPr id="1661188" name="Freeform 1284"/>
            <p:cNvSpPr>
              <a:spLocks/>
            </p:cNvSpPr>
            <p:nvPr/>
          </p:nvSpPr>
          <p:spPr bwMode="invGray">
            <a:xfrm>
              <a:off x="5517" y="2113"/>
              <a:ext cx="201" cy="197"/>
            </a:xfrm>
            <a:custGeom>
              <a:avLst/>
              <a:gdLst/>
              <a:ahLst/>
              <a:cxnLst>
                <a:cxn ang="0">
                  <a:pos x="0" y="197"/>
                </a:cxn>
                <a:cxn ang="0">
                  <a:pos x="76" y="143"/>
                </a:cxn>
                <a:cxn ang="0">
                  <a:pos x="123" y="91"/>
                </a:cxn>
                <a:cxn ang="0">
                  <a:pos x="201" y="0"/>
                </a:cxn>
              </a:cxnLst>
              <a:rect l="0" t="0" r="r" b="b"/>
              <a:pathLst>
                <a:path w="201" h="197">
                  <a:moveTo>
                    <a:pt x="0" y="197"/>
                  </a:moveTo>
                  <a:cubicBezTo>
                    <a:pt x="12" y="188"/>
                    <a:pt x="56" y="161"/>
                    <a:pt x="76" y="143"/>
                  </a:cubicBezTo>
                  <a:cubicBezTo>
                    <a:pt x="97" y="126"/>
                    <a:pt x="102" y="115"/>
                    <a:pt x="123" y="91"/>
                  </a:cubicBezTo>
                  <a:cubicBezTo>
                    <a:pt x="143" y="67"/>
                    <a:pt x="189" y="15"/>
                    <a:pt x="201" y="0"/>
                  </a:cubicBezTo>
                </a:path>
              </a:pathLst>
            </a:custGeom>
            <a:noFill/>
            <a:ln w="38100" cmpd="sng">
              <a:solidFill>
                <a:schemeClr val="tx1"/>
              </a:solidFill>
              <a:round/>
              <a:headEnd/>
              <a:tailEnd/>
            </a:ln>
            <a:effectLst/>
          </p:spPr>
          <p:txBody>
            <a:bodyPr wrap="none" anchor="ctr">
              <a:prstTxWarp prst="textNoShape">
                <a:avLst/>
              </a:prstTxWarp>
            </a:bodyPr>
            <a:lstStyle/>
            <a:p>
              <a:endParaRPr lang="en-US">
                <a:latin typeface="Arial"/>
                <a:cs typeface="Arial"/>
              </a:endParaRPr>
            </a:p>
          </p:txBody>
        </p:sp>
        <p:sp>
          <p:nvSpPr>
            <p:cNvPr id="1661189" name="Freeform 1285"/>
            <p:cNvSpPr>
              <a:spLocks/>
            </p:cNvSpPr>
            <p:nvPr/>
          </p:nvSpPr>
          <p:spPr bwMode="invGray">
            <a:xfrm rot="-2682521">
              <a:off x="5587" y="2226"/>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90" name="Freeform 1286"/>
            <p:cNvSpPr>
              <a:spLocks/>
            </p:cNvSpPr>
            <p:nvPr/>
          </p:nvSpPr>
          <p:spPr bwMode="invGray">
            <a:xfrm rot="-2682521">
              <a:off x="5678" y="2080"/>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91" name="Freeform 1287"/>
            <p:cNvSpPr>
              <a:spLocks/>
            </p:cNvSpPr>
            <p:nvPr/>
          </p:nvSpPr>
          <p:spPr bwMode="invGray">
            <a:xfrm rot="-2682521">
              <a:off x="5516" y="227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92" name="Freeform 1288"/>
            <p:cNvSpPr>
              <a:spLocks/>
            </p:cNvSpPr>
            <p:nvPr/>
          </p:nvSpPr>
          <p:spPr bwMode="invGray">
            <a:xfrm rot="-2682521">
              <a:off x="5635" y="2165"/>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nvGrpSpPr>
          <p:cNvPr id="1661219" name="Group 1289"/>
          <p:cNvGrpSpPr>
            <a:grpSpLocks/>
          </p:cNvGrpSpPr>
          <p:nvPr/>
        </p:nvGrpSpPr>
        <p:grpSpPr bwMode="auto">
          <a:xfrm rot="1878434">
            <a:off x="4257676" y="4269029"/>
            <a:ext cx="188913" cy="158750"/>
            <a:chOff x="1606" y="2502"/>
            <a:chExt cx="119" cy="100"/>
          </a:xfrm>
        </p:grpSpPr>
        <p:sp>
          <p:nvSpPr>
            <p:cNvPr id="1661194" name="Freeform 1290"/>
            <p:cNvSpPr>
              <a:spLocks/>
            </p:cNvSpPr>
            <p:nvPr/>
          </p:nvSpPr>
          <p:spPr bwMode="invGray">
            <a:xfrm>
              <a:off x="1607" y="2502"/>
              <a:ext cx="115" cy="90"/>
            </a:xfrm>
            <a:custGeom>
              <a:avLst/>
              <a:gdLst/>
              <a:ahLst/>
              <a:cxnLst>
                <a:cxn ang="0">
                  <a:pos x="0" y="90"/>
                </a:cxn>
                <a:cxn ang="0">
                  <a:pos x="76" y="36"/>
                </a:cxn>
                <a:cxn ang="0">
                  <a:pos x="115" y="0"/>
                </a:cxn>
              </a:cxnLst>
              <a:rect l="0" t="0" r="r" b="b"/>
              <a:pathLst>
                <a:path w="115" h="90">
                  <a:moveTo>
                    <a:pt x="0" y="90"/>
                  </a:moveTo>
                  <a:cubicBezTo>
                    <a:pt x="12" y="81"/>
                    <a:pt x="57" y="51"/>
                    <a:pt x="76" y="36"/>
                  </a:cubicBezTo>
                  <a:cubicBezTo>
                    <a:pt x="95" y="21"/>
                    <a:pt x="107" y="7"/>
                    <a:pt x="115" y="0"/>
                  </a:cubicBezTo>
                </a:path>
              </a:pathLst>
            </a:custGeom>
            <a:noFill/>
            <a:ln w="38100" cmpd="sng">
              <a:solidFill>
                <a:schemeClr val="tx1"/>
              </a:solidFill>
              <a:round/>
              <a:headEnd/>
              <a:tailEnd/>
            </a:ln>
            <a:effectLst/>
          </p:spPr>
          <p:txBody>
            <a:bodyPr wrap="none" anchor="ctr">
              <a:prstTxWarp prst="textNoShape">
                <a:avLst/>
              </a:prstTxWarp>
            </a:bodyPr>
            <a:lstStyle/>
            <a:p>
              <a:endParaRPr lang="en-US">
                <a:latin typeface="Arial"/>
                <a:cs typeface="Arial"/>
              </a:endParaRPr>
            </a:p>
          </p:txBody>
        </p:sp>
        <p:sp>
          <p:nvSpPr>
            <p:cNvPr id="1661195" name="Freeform 1291"/>
            <p:cNvSpPr>
              <a:spLocks/>
            </p:cNvSpPr>
            <p:nvPr/>
          </p:nvSpPr>
          <p:spPr bwMode="invGray">
            <a:xfrm rot="-2682521">
              <a:off x="1677" y="250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196" name="Freeform 1292"/>
            <p:cNvSpPr>
              <a:spLocks/>
            </p:cNvSpPr>
            <p:nvPr/>
          </p:nvSpPr>
          <p:spPr bwMode="invGray">
            <a:xfrm rot="-2682521">
              <a:off x="1606" y="2554"/>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nvGrpSpPr>
          <p:cNvPr id="1661221" name="Group 1293"/>
          <p:cNvGrpSpPr>
            <a:grpSpLocks/>
          </p:cNvGrpSpPr>
          <p:nvPr/>
        </p:nvGrpSpPr>
        <p:grpSpPr bwMode="auto">
          <a:xfrm rot="2362956">
            <a:off x="4295775" y="4526204"/>
            <a:ext cx="266700" cy="260350"/>
            <a:chOff x="1702" y="2534"/>
            <a:chExt cx="168" cy="164"/>
          </a:xfrm>
        </p:grpSpPr>
        <p:sp>
          <p:nvSpPr>
            <p:cNvPr id="1661198" name="Freeform 1294"/>
            <p:cNvSpPr>
              <a:spLocks/>
            </p:cNvSpPr>
            <p:nvPr/>
          </p:nvSpPr>
          <p:spPr bwMode="invGray">
            <a:xfrm>
              <a:off x="1703" y="2534"/>
              <a:ext cx="167" cy="154"/>
            </a:xfrm>
            <a:custGeom>
              <a:avLst/>
              <a:gdLst/>
              <a:ahLst/>
              <a:cxnLst>
                <a:cxn ang="0">
                  <a:pos x="0" y="154"/>
                </a:cxn>
                <a:cxn ang="0">
                  <a:pos x="76" y="100"/>
                </a:cxn>
                <a:cxn ang="0">
                  <a:pos x="123" y="48"/>
                </a:cxn>
                <a:cxn ang="0">
                  <a:pos x="167" y="0"/>
                </a:cxn>
              </a:cxnLst>
              <a:rect l="0" t="0" r="r" b="b"/>
              <a:pathLst>
                <a:path w="167" h="154">
                  <a:moveTo>
                    <a:pt x="0" y="154"/>
                  </a:moveTo>
                  <a:cubicBezTo>
                    <a:pt x="12" y="145"/>
                    <a:pt x="56" y="118"/>
                    <a:pt x="76" y="100"/>
                  </a:cubicBezTo>
                  <a:cubicBezTo>
                    <a:pt x="97" y="83"/>
                    <a:pt x="108" y="65"/>
                    <a:pt x="123" y="48"/>
                  </a:cubicBezTo>
                  <a:cubicBezTo>
                    <a:pt x="138" y="31"/>
                    <a:pt x="158" y="10"/>
                    <a:pt x="167" y="0"/>
                  </a:cubicBezTo>
                </a:path>
              </a:pathLst>
            </a:custGeom>
            <a:noFill/>
            <a:ln w="38100" cmpd="sng">
              <a:solidFill>
                <a:schemeClr val="tx1"/>
              </a:solidFill>
              <a:round/>
              <a:headEnd/>
              <a:tailEnd/>
            </a:ln>
            <a:effectLst/>
          </p:spPr>
          <p:txBody>
            <a:bodyPr wrap="none" anchor="ctr">
              <a:prstTxWarp prst="textNoShape">
                <a:avLst/>
              </a:prstTxWarp>
            </a:bodyPr>
            <a:lstStyle/>
            <a:p>
              <a:endParaRPr lang="en-US">
                <a:latin typeface="Arial"/>
                <a:cs typeface="Arial"/>
              </a:endParaRPr>
            </a:p>
          </p:txBody>
        </p:sp>
        <p:sp>
          <p:nvSpPr>
            <p:cNvPr id="1661199" name="Freeform 1295"/>
            <p:cNvSpPr>
              <a:spLocks/>
            </p:cNvSpPr>
            <p:nvPr/>
          </p:nvSpPr>
          <p:spPr bwMode="invGray">
            <a:xfrm rot="-2682521">
              <a:off x="1773" y="2604"/>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00" name="Freeform 1296"/>
            <p:cNvSpPr>
              <a:spLocks/>
            </p:cNvSpPr>
            <p:nvPr/>
          </p:nvSpPr>
          <p:spPr bwMode="invGray">
            <a:xfrm rot="-2682521">
              <a:off x="1702" y="2650"/>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01" name="Freeform 1297"/>
            <p:cNvSpPr>
              <a:spLocks/>
            </p:cNvSpPr>
            <p:nvPr/>
          </p:nvSpPr>
          <p:spPr bwMode="invGray">
            <a:xfrm rot="-2682521">
              <a:off x="1821" y="2543"/>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202" name="Freeform 1298"/>
          <p:cNvSpPr>
            <a:spLocks/>
          </p:cNvSpPr>
          <p:nvPr/>
        </p:nvSpPr>
        <p:spPr bwMode="invGray">
          <a:xfrm rot="2717479">
            <a:off x="4295775" y="4873867"/>
            <a:ext cx="76200" cy="76200"/>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nvGrpSpPr>
          <p:cNvPr id="1661223" name="Group 1299"/>
          <p:cNvGrpSpPr>
            <a:grpSpLocks/>
          </p:cNvGrpSpPr>
          <p:nvPr/>
        </p:nvGrpSpPr>
        <p:grpSpPr bwMode="auto">
          <a:xfrm rot="18379777">
            <a:off x="4723607" y="4074561"/>
            <a:ext cx="450850" cy="493713"/>
            <a:chOff x="2074" y="2002"/>
            <a:chExt cx="284" cy="311"/>
          </a:xfrm>
        </p:grpSpPr>
        <p:sp>
          <p:nvSpPr>
            <p:cNvPr id="1661204" name="Freeform 1300"/>
            <p:cNvSpPr>
              <a:spLocks/>
            </p:cNvSpPr>
            <p:nvPr/>
          </p:nvSpPr>
          <p:spPr bwMode="invGray">
            <a:xfrm>
              <a:off x="2074" y="2002"/>
              <a:ext cx="282" cy="311"/>
            </a:xfrm>
            <a:custGeom>
              <a:avLst/>
              <a:gdLst/>
              <a:ahLst/>
              <a:cxnLst>
                <a:cxn ang="0">
                  <a:pos x="0" y="0"/>
                </a:cxn>
                <a:cxn ang="0">
                  <a:pos x="31" y="34"/>
                </a:cxn>
                <a:cxn ang="0">
                  <a:pos x="85" y="110"/>
                </a:cxn>
                <a:cxn ang="0">
                  <a:pos x="139" y="186"/>
                </a:cxn>
                <a:cxn ang="0">
                  <a:pos x="191" y="233"/>
                </a:cxn>
                <a:cxn ang="0">
                  <a:pos x="282" y="311"/>
                </a:cxn>
              </a:cxnLst>
              <a:rect l="0" t="0" r="r" b="b"/>
              <a:pathLst>
                <a:path w="282" h="311">
                  <a:moveTo>
                    <a:pt x="0" y="0"/>
                  </a:moveTo>
                  <a:cubicBezTo>
                    <a:pt x="5" y="6"/>
                    <a:pt x="17" y="16"/>
                    <a:pt x="31" y="34"/>
                  </a:cubicBezTo>
                  <a:cubicBezTo>
                    <a:pt x="45" y="52"/>
                    <a:pt x="67" y="84"/>
                    <a:pt x="85" y="110"/>
                  </a:cubicBezTo>
                  <a:cubicBezTo>
                    <a:pt x="103" y="134"/>
                    <a:pt x="121" y="166"/>
                    <a:pt x="139" y="186"/>
                  </a:cubicBezTo>
                  <a:cubicBezTo>
                    <a:pt x="156" y="207"/>
                    <a:pt x="167" y="212"/>
                    <a:pt x="191" y="233"/>
                  </a:cubicBezTo>
                  <a:cubicBezTo>
                    <a:pt x="215" y="253"/>
                    <a:pt x="267" y="299"/>
                    <a:pt x="282" y="311"/>
                  </a:cubicBezTo>
                </a:path>
              </a:pathLst>
            </a:custGeom>
            <a:noFill/>
            <a:ln w="38100" cmpd="sng">
              <a:solidFill>
                <a:schemeClr val="tx1"/>
              </a:solidFill>
              <a:round/>
              <a:headEnd/>
              <a:tailEnd/>
            </a:ln>
            <a:effectLst/>
          </p:spPr>
          <p:txBody>
            <a:bodyPr wrap="none" anchor="ctr">
              <a:prstTxWarp prst="textNoShape">
                <a:avLst/>
              </a:prstTxWarp>
            </a:bodyPr>
            <a:lstStyle/>
            <a:p>
              <a:endParaRPr lang="en-US">
                <a:latin typeface="Arial"/>
                <a:cs typeface="Arial"/>
              </a:endParaRPr>
            </a:p>
          </p:txBody>
        </p:sp>
        <p:sp>
          <p:nvSpPr>
            <p:cNvPr id="1661205" name="Freeform 1301"/>
            <p:cNvSpPr>
              <a:spLocks/>
            </p:cNvSpPr>
            <p:nvPr/>
          </p:nvSpPr>
          <p:spPr bwMode="invGray">
            <a:xfrm rot="2717479">
              <a:off x="2087" y="2004"/>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06" name="Freeform 1302"/>
            <p:cNvSpPr>
              <a:spLocks/>
            </p:cNvSpPr>
            <p:nvPr/>
          </p:nvSpPr>
          <p:spPr bwMode="invGray">
            <a:xfrm rot="2717479">
              <a:off x="2160" y="2157"/>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07" name="Freeform 1303"/>
            <p:cNvSpPr>
              <a:spLocks/>
            </p:cNvSpPr>
            <p:nvPr/>
          </p:nvSpPr>
          <p:spPr bwMode="invGray">
            <a:xfrm rot="2717479">
              <a:off x="2306" y="224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08" name="Freeform 1304"/>
            <p:cNvSpPr>
              <a:spLocks/>
            </p:cNvSpPr>
            <p:nvPr/>
          </p:nvSpPr>
          <p:spPr bwMode="invGray">
            <a:xfrm rot="2717479">
              <a:off x="2118" y="2090"/>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09" name="Freeform 1305"/>
            <p:cNvSpPr>
              <a:spLocks/>
            </p:cNvSpPr>
            <p:nvPr/>
          </p:nvSpPr>
          <p:spPr bwMode="invGray">
            <a:xfrm rot="2717479">
              <a:off x="2225" y="2209"/>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nvGrpSpPr>
          <p:cNvPr id="1661231" name="Group 1306"/>
          <p:cNvGrpSpPr>
            <a:grpSpLocks/>
          </p:cNvGrpSpPr>
          <p:nvPr/>
        </p:nvGrpSpPr>
        <p:grpSpPr bwMode="auto">
          <a:xfrm rot="18745573">
            <a:off x="4662489" y="4611930"/>
            <a:ext cx="536575" cy="568325"/>
            <a:chOff x="2206" y="1818"/>
            <a:chExt cx="338" cy="358"/>
          </a:xfrm>
        </p:grpSpPr>
        <p:sp>
          <p:nvSpPr>
            <p:cNvPr id="1661211" name="Freeform 1307"/>
            <p:cNvSpPr>
              <a:spLocks/>
            </p:cNvSpPr>
            <p:nvPr/>
          </p:nvSpPr>
          <p:spPr bwMode="invGray">
            <a:xfrm>
              <a:off x="2206" y="1818"/>
              <a:ext cx="336" cy="358"/>
            </a:xfrm>
            <a:custGeom>
              <a:avLst/>
              <a:gdLst/>
              <a:ahLst/>
              <a:cxnLst>
                <a:cxn ang="0">
                  <a:pos x="0" y="0"/>
                </a:cxn>
                <a:cxn ang="0">
                  <a:pos x="85" y="81"/>
                </a:cxn>
                <a:cxn ang="0">
                  <a:pos x="139" y="157"/>
                </a:cxn>
                <a:cxn ang="0">
                  <a:pos x="193" y="233"/>
                </a:cxn>
                <a:cxn ang="0">
                  <a:pos x="245" y="280"/>
                </a:cxn>
                <a:cxn ang="0">
                  <a:pos x="336" y="358"/>
                </a:cxn>
              </a:cxnLst>
              <a:rect l="0" t="0" r="r" b="b"/>
              <a:pathLst>
                <a:path w="336" h="358">
                  <a:moveTo>
                    <a:pt x="0" y="0"/>
                  </a:moveTo>
                  <a:cubicBezTo>
                    <a:pt x="14" y="13"/>
                    <a:pt x="62" y="55"/>
                    <a:pt x="85" y="81"/>
                  </a:cubicBezTo>
                  <a:cubicBezTo>
                    <a:pt x="108" y="107"/>
                    <a:pt x="121" y="131"/>
                    <a:pt x="139" y="157"/>
                  </a:cubicBezTo>
                  <a:cubicBezTo>
                    <a:pt x="157" y="181"/>
                    <a:pt x="175" y="213"/>
                    <a:pt x="193" y="233"/>
                  </a:cubicBezTo>
                  <a:cubicBezTo>
                    <a:pt x="210" y="254"/>
                    <a:pt x="221" y="259"/>
                    <a:pt x="245" y="280"/>
                  </a:cubicBezTo>
                  <a:cubicBezTo>
                    <a:pt x="269" y="300"/>
                    <a:pt x="321" y="346"/>
                    <a:pt x="336" y="358"/>
                  </a:cubicBezTo>
                </a:path>
              </a:pathLst>
            </a:custGeom>
            <a:noFill/>
            <a:ln w="38100" cmpd="sng">
              <a:solidFill>
                <a:schemeClr val="tx1"/>
              </a:solidFill>
              <a:round/>
              <a:headEnd/>
              <a:tailEnd/>
            </a:ln>
            <a:effectLst/>
          </p:spPr>
          <p:txBody>
            <a:bodyPr wrap="none" anchor="ctr">
              <a:prstTxWarp prst="textNoShape">
                <a:avLst/>
              </a:prstTxWarp>
            </a:bodyPr>
            <a:lstStyle/>
            <a:p>
              <a:endParaRPr lang="en-US">
                <a:latin typeface="Arial"/>
                <a:cs typeface="Arial"/>
              </a:endParaRPr>
            </a:p>
          </p:txBody>
        </p:sp>
        <p:sp>
          <p:nvSpPr>
            <p:cNvPr id="1661212" name="Freeform 1308"/>
            <p:cNvSpPr>
              <a:spLocks/>
            </p:cNvSpPr>
            <p:nvPr/>
          </p:nvSpPr>
          <p:spPr bwMode="invGray">
            <a:xfrm rot="2717479">
              <a:off x="2273" y="1867"/>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13" name="Freeform 1309"/>
            <p:cNvSpPr>
              <a:spLocks/>
            </p:cNvSpPr>
            <p:nvPr/>
          </p:nvSpPr>
          <p:spPr bwMode="invGray">
            <a:xfrm rot="2717479">
              <a:off x="2346" y="2020"/>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14" name="Freeform 1310"/>
            <p:cNvSpPr>
              <a:spLocks/>
            </p:cNvSpPr>
            <p:nvPr/>
          </p:nvSpPr>
          <p:spPr bwMode="invGray">
            <a:xfrm rot="2717479">
              <a:off x="2492" y="2111"/>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15" name="Freeform 1311"/>
            <p:cNvSpPr>
              <a:spLocks/>
            </p:cNvSpPr>
            <p:nvPr/>
          </p:nvSpPr>
          <p:spPr bwMode="invGray">
            <a:xfrm rot="2717479">
              <a:off x="2208" y="1823"/>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16" name="Freeform 1312"/>
            <p:cNvSpPr>
              <a:spLocks/>
            </p:cNvSpPr>
            <p:nvPr/>
          </p:nvSpPr>
          <p:spPr bwMode="invGray">
            <a:xfrm rot="2717479">
              <a:off x="2304" y="1953"/>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17" name="Freeform 1313"/>
            <p:cNvSpPr>
              <a:spLocks/>
            </p:cNvSpPr>
            <p:nvPr/>
          </p:nvSpPr>
          <p:spPr bwMode="invGray">
            <a:xfrm rot="2717479">
              <a:off x="2411" y="2072"/>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nvGrpSpPr>
          <p:cNvPr id="1661233" name="Group 1314"/>
          <p:cNvGrpSpPr>
            <a:grpSpLocks/>
          </p:cNvGrpSpPr>
          <p:nvPr/>
        </p:nvGrpSpPr>
        <p:grpSpPr bwMode="auto">
          <a:xfrm>
            <a:off x="6400801" y="2070342"/>
            <a:ext cx="3997325" cy="4303713"/>
            <a:chOff x="3072" y="1001"/>
            <a:chExt cx="2518" cy="2711"/>
          </a:xfrm>
        </p:grpSpPr>
        <p:grpSp>
          <p:nvGrpSpPr>
            <p:cNvPr id="1661241" name="Group 1315"/>
            <p:cNvGrpSpPr>
              <a:grpSpLocks/>
            </p:cNvGrpSpPr>
            <p:nvPr/>
          </p:nvGrpSpPr>
          <p:grpSpPr bwMode="auto">
            <a:xfrm>
              <a:off x="3072" y="2976"/>
              <a:ext cx="2518" cy="112"/>
              <a:chOff x="240" y="2976"/>
              <a:chExt cx="2518" cy="112"/>
            </a:xfrm>
          </p:grpSpPr>
          <p:sp>
            <p:nvSpPr>
              <p:cNvPr id="1661220" name="Line 1316"/>
              <p:cNvSpPr>
                <a:spLocks noChangeShapeType="1"/>
              </p:cNvSpPr>
              <p:nvPr/>
            </p:nvSpPr>
            <p:spPr bwMode="auto">
              <a:xfrm flipV="1">
                <a:off x="240" y="3072"/>
                <a:ext cx="2518" cy="0"/>
              </a:xfrm>
              <a:prstGeom prst="line">
                <a:avLst/>
              </a:prstGeom>
              <a:noFill/>
              <a:ln w="38100">
                <a:solidFill>
                  <a:schemeClr val="tx1"/>
                </a:solidFill>
                <a:round/>
                <a:headEnd/>
                <a:tailEnd/>
              </a:ln>
              <a:effectLst/>
            </p:spPr>
            <p:txBody>
              <a:bodyPr wrap="none" anchor="ctr">
                <a:prstTxWarp prst="textNoShape">
                  <a:avLst/>
                </a:prstTxWarp>
              </a:bodyPr>
              <a:lstStyle/>
              <a:p>
                <a:endParaRPr lang="en-US">
                  <a:latin typeface="Arial"/>
                  <a:cs typeface="Arial"/>
                </a:endParaRPr>
              </a:p>
            </p:txBody>
          </p:sp>
          <p:grpSp>
            <p:nvGrpSpPr>
              <p:cNvPr id="1661243" name="Group 1317"/>
              <p:cNvGrpSpPr>
                <a:grpSpLocks/>
              </p:cNvGrpSpPr>
              <p:nvPr/>
            </p:nvGrpSpPr>
            <p:grpSpPr bwMode="auto">
              <a:xfrm>
                <a:off x="288" y="2976"/>
                <a:ext cx="598" cy="112"/>
                <a:chOff x="290" y="1936"/>
                <a:chExt cx="598" cy="112"/>
              </a:xfrm>
            </p:grpSpPr>
            <p:sp>
              <p:nvSpPr>
                <p:cNvPr id="1661222" name="Freeform 1318"/>
                <p:cNvSpPr>
                  <a:spLocks/>
                </p:cNvSpPr>
                <p:nvPr/>
              </p:nvSpPr>
              <p:spPr bwMode="auto">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type="none" w="med" len="med"/>
                </a:ln>
                <a:effectLst/>
              </p:spPr>
              <p:txBody>
                <a:bodyPr wrap="none" anchor="ctr">
                  <a:prstTxWarp prst="textNoShape">
                    <a:avLst/>
                  </a:prstTxWarp>
                </a:bodyPr>
                <a:lstStyle/>
                <a:p>
                  <a:endParaRPr lang="en-US">
                    <a:latin typeface="Arial"/>
                    <a:cs typeface="Arial"/>
                  </a:endParaRPr>
                </a:p>
              </p:txBody>
            </p:sp>
            <p:grpSp>
              <p:nvGrpSpPr>
                <p:cNvPr id="1661251" name="Group 1319"/>
                <p:cNvGrpSpPr>
                  <a:grpSpLocks/>
                </p:cNvGrpSpPr>
                <p:nvPr/>
              </p:nvGrpSpPr>
              <p:grpSpPr bwMode="auto">
                <a:xfrm>
                  <a:off x="324" y="1936"/>
                  <a:ext cx="544" cy="112"/>
                  <a:chOff x="324" y="1872"/>
                  <a:chExt cx="544" cy="112"/>
                </a:xfrm>
              </p:grpSpPr>
              <p:sp>
                <p:nvSpPr>
                  <p:cNvPr id="1661224" name="Freeform 1320"/>
                  <p:cNvSpPr>
                    <a:spLocks/>
                  </p:cNvSpPr>
                  <p:nvPr/>
                </p:nvSpPr>
                <p:spPr bwMode="auto">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25" name="Freeform 1321"/>
                  <p:cNvSpPr>
                    <a:spLocks/>
                  </p:cNvSpPr>
                  <p:nvPr/>
                </p:nvSpPr>
                <p:spPr bwMode="auto">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26" name="Freeform 1322"/>
                  <p:cNvSpPr>
                    <a:spLocks/>
                  </p:cNvSpPr>
                  <p:nvPr/>
                </p:nvSpPr>
                <p:spPr bwMode="auto">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27" name="Freeform 1323"/>
                  <p:cNvSpPr>
                    <a:spLocks/>
                  </p:cNvSpPr>
                  <p:nvPr/>
                </p:nvSpPr>
                <p:spPr bwMode="auto">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28" name="Freeform 1324"/>
                  <p:cNvSpPr>
                    <a:spLocks/>
                  </p:cNvSpPr>
                  <p:nvPr/>
                </p:nvSpPr>
                <p:spPr bwMode="auto">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29" name="Freeform 1325"/>
                  <p:cNvSpPr>
                    <a:spLocks/>
                  </p:cNvSpPr>
                  <p:nvPr/>
                </p:nvSpPr>
                <p:spPr bwMode="auto">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30" name="Freeform 1326"/>
                  <p:cNvSpPr>
                    <a:spLocks/>
                  </p:cNvSpPr>
                  <p:nvPr/>
                </p:nvSpPr>
                <p:spPr bwMode="auto">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253" name="Group 1327"/>
              <p:cNvGrpSpPr>
                <a:grpSpLocks/>
              </p:cNvGrpSpPr>
              <p:nvPr/>
            </p:nvGrpSpPr>
            <p:grpSpPr bwMode="auto">
              <a:xfrm>
                <a:off x="912" y="2976"/>
                <a:ext cx="598" cy="112"/>
                <a:chOff x="290" y="1936"/>
                <a:chExt cx="598" cy="112"/>
              </a:xfrm>
            </p:grpSpPr>
            <p:sp>
              <p:nvSpPr>
                <p:cNvPr id="1661232" name="Freeform 1328"/>
                <p:cNvSpPr>
                  <a:spLocks/>
                </p:cNvSpPr>
                <p:nvPr/>
              </p:nvSpPr>
              <p:spPr bwMode="auto">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type="none" w="med" len="med"/>
                </a:ln>
                <a:effectLst/>
              </p:spPr>
              <p:txBody>
                <a:bodyPr wrap="none" anchor="ctr">
                  <a:prstTxWarp prst="textNoShape">
                    <a:avLst/>
                  </a:prstTxWarp>
                </a:bodyPr>
                <a:lstStyle/>
                <a:p>
                  <a:endParaRPr lang="en-US">
                    <a:latin typeface="Arial"/>
                    <a:cs typeface="Arial"/>
                  </a:endParaRPr>
                </a:p>
              </p:txBody>
            </p:sp>
            <p:grpSp>
              <p:nvGrpSpPr>
                <p:cNvPr id="1661262" name="Group 1329"/>
                <p:cNvGrpSpPr>
                  <a:grpSpLocks/>
                </p:cNvGrpSpPr>
                <p:nvPr/>
              </p:nvGrpSpPr>
              <p:grpSpPr bwMode="auto">
                <a:xfrm>
                  <a:off x="324" y="1936"/>
                  <a:ext cx="544" cy="112"/>
                  <a:chOff x="324" y="1872"/>
                  <a:chExt cx="544" cy="112"/>
                </a:xfrm>
              </p:grpSpPr>
              <p:sp>
                <p:nvSpPr>
                  <p:cNvPr id="1661234" name="Freeform 1330"/>
                  <p:cNvSpPr>
                    <a:spLocks/>
                  </p:cNvSpPr>
                  <p:nvPr/>
                </p:nvSpPr>
                <p:spPr bwMode="auto">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35" name="Freeform 1331"/>
                  <p:cNvSpPr>
                    <a:spLocks/>
                  </p:cNvSpPr>
                  <p:nvPr/>
                </p:nvSpPr>
                <p:spPr bwMode="auto">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36" name="Freeform 1332"/>
                  <p:cNvSpPr>
                    <a:spLocks/>
                  </p:cNvSpPr>
                  <p:nvPr/>
                </p:nvSpPr>
                <p:spPr bwMode="auto">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37" name="Freeform 1333"/>
                  <p:cNvSpPr>
                    <a:spLocks/>
                  </p:cNvSpPr>
                  <p:nvPr/>
                </p:nvSpPr>
                <p:spPr bwMode="auto">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38" name="Freeform 1334"/>
                  <p:cNvSpPr>
                    <a:spLocks/>
                  </p:cNvSpPr>
                  <p:nvPr/>
                </p:nvSpPr>
                <p:spPr bwMode="auto">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39" name="Freeform 1335"/>
                  <p:cNvSpPr>
                    <a:spLocks/>
                  </p:cNvSpPr>
                  <p:nvPr/>
                </p:nvSpPr>
                <p:spPr bwMode="auto">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40" name="Freeform 1336"/>
                  <p:cNvSpPr>
                    <a:spLocks/>
                  </p:cNvSpPr>
                  <p:nvPr/>
                </p:nvSpPr>
                <p:spPr bwMode="auto">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263" name="Group 1337"/>
              <p:cNvGrpSpPr>
                <a:grpSpLocks/>
              </p:cNvGrpSpPr>
              <p:nvPr/>
            </p:nvGrpSpPr>
            <p:grpSpPr bwMode="auto">
              <a:xfrm>
                <a:off x="1536" y="2976"/>
                <a:ext cx="598" cy="112"/>
                <a:chOff x="290" y="1936"/>
                <a:chExt cx="598" cy="112"/>
              </a:xfrm>
            </p:grpSpPr>
            <p:sp>
              <p:nvSpPr>
                <p:cNvPr id="1661242" name="Freeform 1338"/>
                <p:cNvSpPr>
                  <a:spLocks/>
                </p:cNvSpPr>
                <p:nvPr/>
              </p:nvSpPr>
              <p:spPr bwMode="auto">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type="none" w="med" len="med"/>
                </a:ln>
                <a:effectLst/>
              </p:spPr>
              <p:txBody>
                <a:bodyPr wrap="none" anchor="ctr">
                  <a:prstTxWarp prst="textNoShape">
                    <a:avLst/>
                  </a:prstTxWarp>
                </a:bodyPr>
                <a:lstStyle/>
                <a:p>
                  <a:endParaRPr lang="en-US">
                    <a:latin typeface="Arial"/>
                    <a:cs typeface="Arial"/>
                  </a:endParaRPr>
                </a:p>
              </p:txBody>
            </p:sp>
            <p:grpSp>
              <p:nvGrpSpPr>
                <p:cNvPr id="1661281" name="Group 1339"/>
                <p:cNvGrpSpPr>
                  <a:grpSpLocks/>
                </p:cNvGrpSpPr>
                <p:nvPr/>
              </p:nvGrpSpPr>
              <p:grpSpPr bwMode="auto">
                <a:xfrm>
                  <a:off x="324" y="1936"/>
                  <a:ext cx="544" cy="112"/>
                  <a:chOff x="324" y="1872"/>
                  <a:chExt cx="544" cy="112"/>
                </a:xfrm>
              </p:grpSpPr>
              <p:sp>
                <p:nvSpPr>
                  <p:cNvPr id="1661244" name="Freeform 1340"/>
                  <p:cNvSpPr>
                    <a:spLocks/>
                  </p:cNvSpPr>
                  <p:nvPr/>
                </p:nvSpPr>
                <p:spPr bwMode="auto">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45" name="Freeform 1341"/>
                  <p:cNvSpPr>
                    <a:spLocks/>
                  </p:cNvSpPr>
                  <p:nvPr/>
                </p:nvSpPr>
                <p:spPr bwMode="auto">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46" name="Freeform 1342"/>
                  <p:cNvSpPr>
                    <a:spLocks/>
                  </p:cNvSpPr>
                  <p:nvPr/>
                </p:nvSpPr>
                <p:spPr bwMode="auto">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47" name="Freeform 1343"/>
                  <p:cNvSpPr>
                    <a:spLocks/>
                  </p:cNvSpPr>
                  <p:nvPr/>
                </p:nvSpPr>
                <p:spPr bwMode="auto">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48" name="Freeform 1344"/>
                  <p:cNvSpPr>
                    <a:spLocks/>
                  </p:cNvSpPr>
                  <p:nvPr/>
                </p:nvSpPr>
                <p:spPr bwMode="auto">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49" name="Freeform 1345"/>
                  <p:cNvSpPr>
                    <a:spLocks/>
                  </p:cNvSpPr>
                  <p:nvPr/>
                </p:nvSpPr>
                <p:spPr bwMode="auto">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50" name="Freeform 1346"/>
                  <p:cNvSpPr>
                    <a:spLocks/>
                  </p:cNvSpPr>
                  <p:nvPr/>
                </p:nvSpPr>
                <p:spPr bwMode="auto">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299" name="Group 1347"/>
              <p:cNvGrpSpPr>
                <a:grpSpLocks/>
              </p:cNvGrpSpPr>
              <p:nvPr/>
            </p:nvGrpSpPr>
            <p:grpSpPr bwMode="auto">
              <a:xfrm>
                <a:off x="2160" y="2976"/>
                <a:ext cx="598" cy="112"/>
                <a:chOff x="290" y="1936"/>
                <a:chExt cx="598" cy="112"/>
              </a:xfrm>
            </p:grpSpPr>
            <p:sp>
              <p:nvSpPr>
                <p:cNvPr id="1661252" name="Freeform 1348"/>
                <p:cNvSpPr>
                  <a:spLocks/>
                </p:cNvSpPr>
                <p:nvPr/>
              </p:nvSpPr>
              <p:spPr bwMode="auto">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type="none" w="med" len="med"/>
                </a:ln>
                <a:effectLst/>
              </p:spPr>
              <p:txBody>
                <a:bodyPr wrap="none" anchor="ctr">
                  <a:prstTxWarp prst="textNoShape">
                    <a:avLst/>
                  </a:prstTxWarp>
                </a:bodyPr>
                <a:lstStyle/>
                <a:p>
                  <a:endParaRPr lang="en-US">
                    <a:latin typeface="Arial"/>
                    <a:cs typeface="Arial"/>
                  </a:endParaRPr>
                </a:p>
              </p:txBody>
            </p:sp>
            <p:grpSp>
              <p:nvGrpSpPr>
                <p:cNvPr id="1661300" name="Group 1349"/>
                <p:cNvGrpSpPr>
                  <a:grpSpLocks/>
                </p:cNvGrpSpPr>
                <p:nvPr/>
              </p:nvGrpSpPr>
              <p:grpSpPr bwMode="auto">
                <a:xfrm>
                  <a:off x="324" y="1936"/>
                  <a:ext cx="544" cy="112"/>
                  <a:chOff x="324" y="1872"/>
                  <a:chExt cx="544" cy="112"/>
                </a:xfrm>
              </p:grpSpPr>
              <p:sp>
                <p:nvSpPr>
                  <p:cNvPr id="1661254" name="Freeform 1350"/>
                  <p:cNvSpPr>
                    <a:spLocks/>
                  </p:cNvSpPr>
                  <p:nvPr/>
                </p:nvSpPr>
                <p:spPr bwMode="auto">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55" name="Freeform 1351"/>
                  <p:cNvSpPr>
                    <a:spLocks/>
                  </p:cNvSpPr>
                  <p:nvPr/>
                </p:nvSpPr>
                <p:spPr bwMode="auto">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56" name="Freeform 1352"/>
                  <p:cNvSpPr>
                    <a:spLocks/>
                  </p:cNvSpPr>
                  <p:nvPr/>
                </p:nvSpPr>
                <p:spPr bwMode="auto">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57" name="Freeform 1353"/>
                  <p:cNvSpPr>
                    <a:spLocks/>
                  </p:cNvSpPr>
                  <p:nvPr/>
                </p:nvSpPr>
                <p:spPr bwMode="auto">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58" name="Freeform 1354"/>
                  <p:cNvSpPr>
                    <a:spLocks/>
                  </p:cNvSpPr>
                  <p:nvPr/>
                </p:nvSpPr>
                <p:spPr bwMode="auto">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59" name="Freeform 1355"/>
                  <p:cNvSpPr>
                    <a:spLocks/>
                  </p:cNvSpPr>
                  <p:nvPr/>
                </p:nvSpPr>
                <p:spPr bwMode="auto">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60" name="Freeform 1356"/>
                  <p:cNvSpPr>
                    <a:spLocks/>
                  </p:cNvSpPr>
                  <p:nvPr/>
                </p:nvSpPr>
                <p:spPr bwMode="auto">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sp>
          <p:nvSpPr>
            <p:cNvPr id="1661261" name="Text Box 1357"/>
            <p:cNvSpPr txBox="1">
              <a:spLocks noChangeArrowheads="1"/>
            </p:cNvSpPr>
            <p:nvPr/>
          </p:nvSpPr>
          <p:spPr bwMode="auto">
            <a:xfrm>
              <a:off x="3113" y="3130"/>
              <a:ext cx="1869" cy="582"/>
            </a:xfrm>
            <a:prstGeom prst="rect">
              <a:avLst/>
            </a:prstGeom>
            <a:noFill/>
            <a:ln w="19050">
              <a:noFill/>
              <a:miter lim="800000"/>
              <a:headEnd/>
              <a:tailEnd/>
            </a:ln>
            <a:effectLst/>
          </p:spPr>
          <p:txBody>
            <a:bodyPr wrap="none">
              <a:prstTxWarp prst="textNoShape">
                <a:avLst/>
              </a:prstTxWarp>
              <a:spAutoFit/>
            </a:bodyPr>
            <a:lstStyle/>
            <a:p>
              <a:r>
                <a:rPr lang="en-US" dirty="0" err="1">
                  <a:latin typeface="Arial"/>
                  <a:cs typeface="Arial"/>
                </a:rPr>
                <a:t>Ultralarge</a:t>
              </a:r>
              <a:r>
                <a:rPr lang="en-US" dirty="0">
                  <a:latin typeface="Arial"/>
                  <a:cs typeface="Arial"/>
                </a:rPr>
                <a:t> VWF </a:t>
              </a:r>
              <a:r>
                <a:rPr lang="en-US" dirty="0" err="1">
                  <a:latin typeface="Arial"/>
                  <a:cs typeface="Arial"/>
                </a:rPr>
                <a:t>Multimer</a:t>
              </a:r>
              <a:r>
                <a:rPr lang="tr-TR" dirty="0">
                  <a:latin typeface="Arial"/>
                  <a:cs typeface="Arial"/>
                </a:rPr>
                <a:t>ler</a:t>
              </a:r>
              <a:endParaRPr lang="en-US" dirty="0">
                <a:latin typeface="Arial"/>
                <a:cs typeface="Arial"/>
              </a:endParaRPr>
            </a:p>
            <a:p>
              <a:r>
                <a:rPr lang="en-US" dirty="0" err="1">
                  <a:latin typeface="Arial"/>
                  <a:cs typeface="Arial"/>
                </a:rPr>
                <a:t>Mi</a:t>
              </a:r>
              <a:r>
                <a:rPr lang="tr-TR" dirty="0">
                  <a:latin typeface="Arial"/>
                  <a:cs typeface="Arial"/>
                </a:rPr>
                <a:t>k</a:t>
              </a:r>
              <a:r>
                <a:rPr lang="en-US" dirty="0" err="1">
                  <a:latin typeface="Arial"/>
                  <a:cs typeface="Arial"/>
                </a:rPr>
                <a:t>rovas</a:t>
              </a:r>
              <a:r>
                <a:rPr lang="tr-TR" dirty="0">
                  <a:latin typeface="Arial"/>
                  <a:cs typeface="Arial"/>
                </a:rPr>
                <a:t>k</a:t>
              </a:r>
              <a:r>
                <a:rPr lang="en-US" dirty="0" err="1">
                  <a:latin typeface="Arial"/>
                  <a:cs typeface="Arial"/>
                </a:rPr>
                <a:t>ul</a:t>
              </a:r>
              <a:r>
                <a:rPr lang="tr-TR" dirty="0">
                  <a:latin typeface="Arial"/>
                  <a:cs typeface="Arial"/>
                </a:rPr>
                <a:t>e</a:t>
              </a:r>
              <a:r>
                <a:rPr lang="en-US" dirty="0">
                  <a:latin typeface="Arial"/>
                  <a:cs typeface="Arial"/>
                </a:rPr>
                <a:t>r </a:t>
              </a:r>
              <a:r>
                <a:rPr lang="en-US" dirty="0" err="1">
                  <a:latin typeface="Arial"/>
                  <a:cs typeface="Arial"/>
                </a:rPr>
                <a:t>Trombo</a:t>
              </a:r>
              <a:r>
                <a:rPr lang="tr-TR" dirty="0">
                  <a:latin typeface="Arial"/>
                  <a:cs typeface="Arial"/>
                </a:rPr>
                <a:t>z</a:t>
              </a:r>
              <a:endParaRPr lang="en-US" dirty="0">
                <a:latin typeface="Arial"/>
                <a:cs typeface="Arial"/>
              </a:endParaRPr>
            </a:p>
            <a:p>
              <a:r>
                <a:rPr lang="en-US" dirty="0">
                  <a:latin typeface="Arial"/>
                  <a:cs typeface="Arial"/>
                </a:rPr>
                <a:t>(TTP)</a:t>
              </a:r>
            </a:p>
          </p:txBody>
        </p:sp>
        <p:grpSp>
          <p:nvGrpSpPr>
            <p:cNvPr id="1661305" name="Group 1358"/>
            <p:cNvGrpSpPr>
              <a:grpSpLocks/>
            </p:cNvGrpSpPr>
            <p:nvPr/>
          </p:nvGrpSpPr>
          <p:grpSpPr bwMode="auto">
            <a:xfrm>
              <a:off x="4012" y="2861"/>
              <a:ext cx="672" cy="96"/>
              <a:chOff x="540" y="1270"/>
              <a:chExt cx="536" cy="384"/>
            </a:xfrm>
          </p:grpSpPr>
          <p:grpSp>
            <p:nvGrpSpPr>
              <p:cNvPr id="1661307" name="Group 1359"/>
              <p:cNvGrpSpPr>
                <a:grpSpLocks/>
              </p:cNvGrpSpPr>
              <p:nvPr/>
            </p:nvGrpSpPr>
            <p:grpSpPr bwMode="auto">
              <a:xfrm>
                <a:off x="540" y="1270"/>
                <a:ext cx="536" cy="384"/>
                <a:chOff x="540" y="2248"/>
                <a:chExt cx="536" cy="384"/>
              </a:xfrm>
            </p:grpSpPr>
            <p:sp>
              <p:nvSpPr>
                <p:cNvPr id="1661264" name="Freeform 1360"/>
                <p:cNvSpPr>
                  <a:spLocks/>
                </p:cNvSpPr>
                <p:nvPr/>
              </p:nvSpPr>
              <p:spPr bwMode="auto">
                <a:xfrm>
                  <a:off x="932" y="2416"/>
                  <a:ext cx="144" cy="40"/>
                </a:xfrm>
                <a:custGeom>
                  <a:avLst/>
                  <a:gdLst/>
                  <a:ahLst/>
                  <a:cxnLst>
                    <a:cxn ang="0">
                      <a:pos x="144" y="16"/>
                    </a:cxn>
                    <a:cxn ang="0">
                      <a:pos x="144" y="24"/>
                    </a:cxn>
                    <a:cxn ang="0">
                      <a:pos x="128" y="32"/>
                    </a:cxn>
                    <a:cxn ang="0">
                      <a:pos x="104" y="32"/>
                    </a:cxn>
                    <a:cxn ang="0">
                      <a:pos x="72" y="40"/>
                    </a:cxn>
                    <a:cxn ang="0">
                      <a:pos x="72" y="40"/>
                    </a:cxn>
                    <a:cxn ang="0">
                      <a:pos x="40" y="32"/>
                    </a:cxn>
                    <a:cxn ang="0">
                      <a:pos x="16" y="32"/>
                    </a:cxn>
                    <a:cxn ang="0">
                      <a:pos x="0" y="24"/>
                    </a:cxn>
                    <a:cxn ang="0">
                      <a:pos x="0" y="16"/>
                    </a:cxn>
                    <a:cxn ang="0">
                      <a:pos x="0" y="16"/>
                    </a:cxn>
                    <a:cxn ang="0">
                      <a:pos x="0" y="8"/>
                    </a:cxn>
                    <a:cxn ang="0">
                      <a:pos x="16" y="0"/>
                    </a:cxn>
                    <a:cxn ang="0">
                      <a:pos x="40" y="0"/>
                    </a:cxn>
                    <a:cxn ang="0">
                      <a:pos x="72" y="0"/>
                    </a:cxn>
                    <a:cxn ang="0">
                      <a:pos x="72" y="0"/>
                    </a:cxn>
                    <a:cxn ang="0">
                      <a:pos x="104" y="0"/>
                    </a:cxn>
                    <a:cxn ang="0">
                      <a:pos x="128" y="0"/>
                    </a:cxn>
                    <a:cxn ang="0">
                      <a:pos x="144" y="8"/>
                    </a:cxn>
                    <a:cxn ang="0">
                      <a:pos x="144" y="16"/>
                    </a:cxn>
                  </a:cxnLst>
                  <a:rect l="0" t="0" r="r" b="b"/>
                  <a:pathLst>
                    <a:path w="144" h="40">
                      <a:moveTo>
                        <a:pt x="144" y="16"/>
                      </a:moveTo>
                      <a:lnTo>
                        <a:pt x="144" y="24"/>
                      </a:lnTo>
                      <a:lnTo>
                        <a:pt x="128" y="32"/>
                      </a:lnTo>
                      <a:lnTo>
                        <a:pt x="104" y="32"/>
                      </a:lnTo>
                      <a:lnTo>
                        <a:pt x="72" y="40"/>
                      </a:lnTo>
                      <a:lnTo>
                        <a:pt x="72" y="40"/>
                      </a:lnTo>
                      <a:lnTo>
                        <a:pt x="40" y="32"/>
                      </a:lnTo>
                      <a:lnTo>
                        <a:pt x="16" y="32"/>
                      </a:lnTo>
                      <a:lnTo>
                        <a:pt x="0" y="24"/>
                      </a:lnTo>
                      <a:lnTo>
                        <a:pt x="0" y="16"/>
                      </a:lnTo>
                      <a:lnTo>
                        <a:pt x="0" y="16"/>
                      </a:lnTo>
                      <a:lnTo>
                        <a:pt x="0" y="8"/>
                      </a:lnTo>
                      <a:lnTo>
                        <a:pt x="16" y="0"/>
                      </a:lnTo>
                      <a:lnTo>
                        <a:pt x="40" y="0"/>
                      </a:lnTo>
                      <a:lnTo>
                        <a:pt x="72" y="0"/>
                      </a:lnTo>
                      <a:lnTo>
                        <a:pt x="72" y="0"/>
                      </a:lnTo>
                      <a:lnTo>
                        <a:pt x="104" y="0"/>
                      </a:lnTo>
                      <a:lnTo>
                        <a:pt x="128" y="0"/>
                      </a:lnTo>
                      <a:lnTo>
                        <a:pt x="144" y="8"/>
                      </a:lnTo>
                      <a:lnTo>
                        <a:pt x="14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65" name="Freeform 1361"/>
                <p:cNvSpPr>
                  <a:spLocks/>
                </p:cNvSpPr>
                <p:nvPr/>
              </p:nvSpPr>
              <p:spPr bwMode="auto">
                <a:xfrm>
                  <a:off x="892" y="2496"/>
                  <a:ext cx="112" cy="80"/>
                </a:xfrm>
                <a:custGeom>
                  <a:avLst/>
                  <a:gdLst/>
                  <a:ahLst/>
                  <a:cxnLst>
                    <a:cxn ang="0">
                      <a:pos x="112" y="80"/>
                    </a:cxn>
                    <a:cxn ang="0">
                      <a:pos x="80" y="80"/>
                    </a:cxn>
                    <a:cxn ang="0">
                      <a:pos x="40" y="56"/>
                    </a:cxn>
                    <a:cxn ang="0">
                      <a:pos x="40" y="56"/>
                    </a:cxn>
                    <a:cxn ang="0">
                      <a:pos x="16" y="40"/>
                    </a:cxn>
                    <a:cxn ang="0">
                      <a:pos x="8" y="24"/>
                    </a:cxn>
                    <a:cxn ang="0">
                      <a:pos x="0" y="8"/>
                    </a:cxn>
                    <a:cxn ang="0">
                      <a:pos x="8" y="0"/>
                    </a:cxn>
                    <a:cxn ang="0">
                      <a:pos x="8" y="0"/>
                    </a:cxn>
                    <a:cxn ang="0">
                      <a:pos x="32" y="0"/>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8" y="0"/>
                      </a:lnTo>
                      <a:lnTo>
                        <a:pt x="8" y="0"/>
                      </a:lnTo>
                      <a:lnTo>
                        <a:pt x="32" y="0"/>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66" name="Freeform 1362"/>
                <p:cNvSpPr>
                  <a:spLocks/>
                </p:cNvSpPr>
                <p:nvPr/>
              </p:nvSpPr>
              <p:spPr bwMode="auto">
                <a:xfrm>
                  <a:off x="780" y="2248"/>
                  <a:ext cx="48" cy="104"/>
                </a:xfrm>
                <a:custGeom>
                  <a:avLst/>
                  <a:gdLst/>
                  <a:ahLst/>
                  <a:cxnLst>
                    <a:cxn ang="0">
                      <a:pos x="24" y="104"/>
                    </a:cxn>
                    <a:cxn ang="0">
                      <a:pos x="8" y="88"/>
                    </a:cxn>
                    <a:cxn ang="0">
                      <a:pos x="0" y="56"/>
                    </a:cxn>
                    <a:cxn ang="0">
                      <a:pos x="0" y="56"/>
                    </a:cxn>
                    <a:cxn ang="0">
                      <a:pos x="8" y="16"/>
                    </a:cxn>
                    <a:cxn ang="0">
                      <a:pos x="24" y="0"/>
                    </a:cxn>
                    <a:cxn ang="0">
                      <a:pos x="24" y="0"/>
                    </a:cxn>
                    <a:cxn ang="0">
                      <a:pos x="40" y="16"/>
                    </a:cxn>
                    <a:cxn ang="0">
                      <a:pos x="48" y="56"/>
                    </a:cxn>
                    <a:cxn ang="0">
                      <a:pos x="48" y="56"/>
                    </a:cxn>
                    <a:cxn ang="0">
                      <a:pos x="40" y="88"/>
                    </a:cxn>
                    <a:cxn ang="0">
                      <a:pos x="24" y="104"/>
                    </a:cxn>
                  </a:cxnLst>
                  <a:rect l="0" t="0" r="r" b="b"/>
                  <a:pathLst>
                    <a:path w="48" h="104">
                      <a:moveTo>
                        <a:pt x="24" y="104"/>
                      </a:moveTo>
                      <a:lnTo>
                        <a:pt x="8" y="88"/>
                      </a:lnTo>
                      <a:lnTo>
                        <a:pt x="0" y="56"/>
                      </a:lnTo>
                      <a:lnTo>
                        <a:pt x="0" y="56"/>
                      </a:lnTo>
                      <a:lnTo>
                        <a:pt x="8" y="16"/>
                      </a:lnTo>
                      <a:lnTo>
                        <a:pt x="24" y="0"/>
                      </a:lnTo>
                      <a:lnTo>
                        <a:pt x="24" y="0"/>
                      </a:lnTo>
                      <a:lnTo>
                        <a:pt x="40" y="16"/>
                      </a:lnTo>
                      <a:lnTo>
                        <a:pt x="48" y="56"/>
                      </a:lnTo>
                      <a:lnTo>
                        <a:pt x="48" y="56"/>
                      </a:lnTo>
                      <a:lnTo>
                        <a:pt x="40" y="88"/>
                      </a:lnTo>
                      <a:lnTo>
                        <a:pt x="24" y="10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67" name="Freeform 1363"/>
                <p:cNvSpPr>
                  <a:spLocks/>
                </p:cNvSpPr>
                <p:nvPr/>
              </p:nvSpPr>
              <p:spPr bwMode="auto">
                <a:xfrm>
                  <a:off x="540" y="2416"/>
                  <a:ext cx="152" cy="40"/>
                </a:xfrm>
                <a:custGeom>
                  <a:avLst/>
                  <a:gdLst/>
                  <a:ahLst/>
                  <a:cxnLst>
                    <a:cxn ang="0">
                      <a:pos x="152" y="24"/>
                    </a:cxn>
                    <a:cxn ang="0">
                      <a:pos x="144" y="32"/>
                    </a:cxn>
                    <a:cxn ang="0">
                      <a:pos x="128" y="32"/>
                    </a:cxn>
                    <a:cxn ang="0">
                      <a:pos x="104" y="40"/>
                    </a:cxn>
                    <a:cxn ang="0">
                      <a:pos x="80" y="40"/>
                    </a:cxn>
                    <a:cxn ang="0">
                      <a:pos x="80" y="40"/>
                    </a:cxn>
                    <a:cxn ang="0">
                      <a:pos x="48" y="40"/>
                    </a:cxn>
                    <a:cxn ang="0">
                      <a:pos x="24" y="32"/>
                    </a:cxn>
                    <a:cxn ang="0">
                      <a:pos x="8" y="32"/>
                    </a:cxn>
                    <a:cxn ang="0">
                      <a:pos x="0" y="24"/>
                    </a:cxn>
                    <a:cxn ang="0">
                      <a:pos x="0" y="24"/>
                    </a:cxn>
                    <a:cxn ang="0">
                      <a:pos x="8" y="16"/>
                    </a:cxn>
                    <a:cxn ang="0">
                      <a:pos x="24" y="8"/>
                    </a:cxn>
                    <a:cxn ang="0">
                      <a:pos x="48" y="0"/>
                    </a:cxn>
                    <a:cxn ang="0">
                      <a:pos x="80" y="0"/>
                    </a:cxn>
                    <a:cxn ang="0">
                      <a:pos x="80" y="0"/>
                    </a:cxn>
                    <a:cxn ang="0">
                      <a:pos x="104" y="0"/>
                    </a:cxn>
                    <a:cxn ang="0">
                      <a:pos x="128" y="8"/>
                    </a:cxn>
                    <a:cxn ang="0">
                      <a:pos x="144" y="16"/>
                    </a:cxn>
                    <a:cxn ang="0">
                      <a:pos x="152" y="24"/>
                    </a:cxn>
                  </a:cxnLst>
                  <a:rect l="0" t="0" r="r" b="b"/>
                  <a:pathLst>
                    <a:path w="152" h="40">
                      <a:moveTo>
                        <a:pt x="152" y="24"/>
                      </a:moveTo>
                      <a:lnTo>
                        <a:pt x="144" y="32"/>
                      </a:lnTo>
                      <a:lnTo>
                        <a:pt x="128" y="32"/>
                      </a:lnTo>
                      <a:lnTo>
                        <a:pt x="104" y="40"/>
                      </a:lnTo>
                      <a:lnTo>
                        <a:pt x="80" y="40"/>
                      </a:lnTo>
                      <a:lnTo>
                        <a:pt x="80" y="40"/>
                      </a:lnTo>
                      <a:lnTo>
                        <a:pt x="48" y="40"/>
                      </a:lnTo>
                      <a:lnTo>
                        <a:pt x="24" y="32"/>
                      </a:lnTo>
                      <a:lnTo>
                        <a:pt x="8" y="32"/>
                      </a:lnTo>
                      <a:lnTo>
                        <a:pt x="0" y="24"/>
                      </a:lnTo>
                      <a:lnTo>
                        <a:pt x="0" y="24"/>
                      </a:lnTo>
                      <a:lnTo>
                        <a:pt x="8" y="16"/>
                      </a:lnTo>
                      <a:lnTo>
                        <a:pt x="24" y="8"/>
                      </a:lnTo>
                      <a:lnTo>
                        <a:pt x="48" y="0"/>
                      </a:lnTo>
                      <a:lnTo>
                        <a:pt x="80" y="0"/>
                      </a:lnTo>
                      <a:lnTo>
                        <a:pt x="80" y="0"/>
                      </a:lnTo>
                      <a:lnTo>
                        <a:pt x="104" y="0"/>
                      </a:lnTo>
                      <a:lnTo>
                        <a:pt x="128" y="8"/>
                      </a:lnTo>
                      <a:lnTo>
                        <a:pt x="144" y="16"/>
                      </a:lnTo>
                      <a:lnTo>
                        <a:pt x="152"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68" name="Freeform 1364"/>
                <p:cNvSpPr>
                  <a:spLocks/>
                </p:cNvSpPr>
                <p:nvPr/>
              </p:nvSpPr>
              <p:spPr bwMode="auto">
                <a:xfrm>
                  <a:off x="780" y="2520"/>
                  <a:ext cx="48" cy="112"/>
                </a:xfrm>
                <a:custGeom>
                  <a:avLst/>
                  <a:gdLst/>
                  <a:ahLst/>
                  <a:cxnLst>
                    <a:cxn ang="0">
                      <a:pos x="24" y="112"/>
                    </a:cxn>
                    <a:cxn ang="0">
                      <a:pos x="8" y="96"/>
                    </a:cxn>
                    <a:cxn ang="0">
                      <a:pos x="0" y="56"/>
                    </a:cxn>
                    <a:cxn ang="0">
                      <a:pos x="0" y="56"/>
                    </a:cxn>
                    <a:cxn ang="0">
                      <a:pos x="8" y="16"/>
                    </a:cxn>
                    <a:cxn ang="0">
                      <a:pos x="24" y="0"/>
                    </a:cxn>
                    <a:cxn ang="0">
                      <a:pos x="24" y="0"/>
                    </a:cxn>
                    <a:cxn ang="0">
                      <a:pos x="40" y="16"/>
                    </a:cxn>
                    <a:cxn ang="0">
                      <a:pos x="48" y="56"/>
                    </a:cxn>
                    <a:cxn ang="0">
                      <a:pos x="48" y="56"/>
                    </a:cxn>
                    <a:cxn ang="0">
                      <a:pos x="40" y="96"/>
                    </a:cxn>
                    <a:cxn ang="0">
                      <a:pos x="24" y="112"/>
                    </a:cxn>
                  </a:cxnLst>
                  <a:rect l="0" t="0" r="r" b="b"/>
                  <a:pathLst>
                    <a:path w="48" h="112">
                      <a:moveTo>
                        <a:pt x="24" y="112"/>
                      </a:moveTo>
                      <a:lnTo>
                        <a:pt x="8" y="96"/>
                      </a:lnTo>
                      <a:lnTo>
                        <a:pt x="0" y="56"/>
                      </a:lnTo>
                      <a:lnTo>
                        <a:pt x="0" y="56"/>
                      </a:lnTo>
                      <a:lnTo>
                        <a:pt x="8" y="16"/>
                      </a:lnTo>
                      <a:lnTo>
                        <a:pt x="24" y="0"/>
                      </a:lnTo>
                      <a:lnTo>
                        <a:pt x="24" y="0"/>
                      </a:lnTo>
                      <a:lnTo>
                        <a:pt x="40" y="16"/>
                      </a:lnTo>
                      <a:lnTo>
                        <a:pt x="48" y="56"/>
                      </a:lnTo>
                      <a:lnTo>
                        <a:pt x="48" y="56"/>
                      </a:lnTo>
                      <a:lnTo>
                        <a:pt x="40" y="96"/>
                      </a:lnTo>
                      <a:lnTo>
                        <a:pt x="24" y="11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69" name="Freeform 1365"/>
                <p:cNvSpPr>
                  <a:spLocks/>
                </p:cNvSpPr>
                <p:nvPr/>
              </p:nvSpPr>
              <p:spPr bwMode="auto">
                <a:xfrm>
                  <a:off x="612" y="2304"/>
                  <a:ext cx="112" cy="80"/>
                </a:xfrm>
                <a:custGeom>
                  <a:avLst/>
                  <a:gdLst/>
                  <a:ahLst/>
                  <a:cxnLst>
                    <a:cxn ang="0">
                      <a:pos x="112" y="80"/>
                    </a:cxn>
                    <a:cxn ang="0">
                      <a:pos x="80" y="80"/>
                    </a:cxn>
                    <a:cxn ang="0">
                      <a:pos x="40" y="56"/>
                    </a:cxn>
                    <a:cxn ang="0">
                      <a:pos x="40" y="56"/>
                    </a:cxn>
                    <a:cxn ang="0">
                      <a:pos x="16" y="40"/>
                    </a:cxn>
                    <a:cxn ang="0">
                      <a:pos x="8" y="24"/>
                    </a:cxn>
                    <a:cxn ang="0">
                      <a:pos x="0" y="8"/>
                    </a:cxn>
                    <a:cxn ang="0">
                      <a:pos x="0" y="0"/>
                    </a:cxn>
                    <a:cxn ang="0">
                      <a:pos x="0" y="0"/>
                    </a:cxn>
                    <a:cxn ang="0">
                      <a:pos x="32" y="8"/>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0" y="0"/>
                      </a:lnTo>
                      <a:lnTo>
                        <a:pt x="0" y="0"/>
                      </a:lnTo>
                      <a:lnTo>
                        <a:pt x="32" y="8"/>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70" name="Freeform 1366"/>
                <p:cNvSpPr>
                  <a:spLocks/>
                </p:cNvSpPr>
                <p:nvPr/>
              </p:nvSpPr>
              <p:spPr bwMode="auto">
                <a:xfrm>
                  <a:off x="876" y="2296"/>
                  <a:ext cx="112" cy="80"/>
                </a:xfrm>
                <a:custGeom>
                  <a:avLst/>
                  <a:gdLst/>
                  <a:ahLst/>
                  <a:cxnLst>
                    <a:cxn ang="0">
                      <a:pos x="8" y="80"/>
                    </a:cxn>
                    <a:cxn ang="0">
                      <a:pos x="0" y="72"/>
                    </a:cxn>
                    <a:cxn ang="0">
                      <a:pos x="8" y="56"/>
                    </a:cxn>
                    <a:cxn ang="0">
                      <a:pos x="24" y="40"/>
                    </a:cxn>
                    <a:cxn ang="0">
                      <a:pos x="40" y="24"/>
                    </a:cxn>
                    <a:cxn ang="0">
                      <a:pos x="40" y="24"/>
                    </a:cxn>
                    <a:cxn ang="0">
                      <a:pos x="80" y="8"/>
                    </a:cxn>
                    <a:cxn ang="0">
                      <a:pos x="112" y="0"/>
                    </a:cxn>
                    <a:cxn ang="0">
                      <a:pos x="112" y="0"/>
                    </a:cxn>
                    <a:cxn ang="0">
                      <a:pos x="112" y="8"/>
                    </a:cxn>
                    <a:cxn ang="0">
                      <a:pos x="112" y="24"/>
                    </a:cxn>
                    <a:cxn ang="0">
                      <a:pos x="96" y="40"/>
                    </a:cxn>
                    <a:cxn ang="0">
                      <a:pos x="80" y="56"/>
                    </a:cxn>
                    <a:cxn ang="0">
                      <a:pos x="80" y="56"/>
                    </a:cxn>
                    <a:cxn ang="0">
                      <a:pos x="32" y="80"/>
                    </a:cxn>
                    <a:cxn ang="0">
                      <a:pos x="8" y="80"/>
                    </a:cxn>
                  </a:cxnLst>
                  <a:rect l="0" t="0" r="r" b="b"/>
                  <a:pathLst>
                    <a:path w="112" h="80">
                      <a:moveTo>
                        <a:pt x="8" y="80"/>
                      </a:moveTo>
                      <a:lnTo>
                        <a:pt x="0" y="72"/>
                      </a:lnTo>
                      <a:lnTo>
                        <a:pt x="8" y="56"/>
                      </a:lnTo>
                      <a:lnTo>
                        <a:pt x="24" y="40"/>
                      </a:lnTo>
                      <a:lnTo>
                        <a:pt x="40" y="24"/>
                      </a:lnTo>
                      <a:lnTo>
                        <a:pt x="40" y="24"/>
                      </a:lnTo>
                      <a:lnTo>
                        <a:pt x="80" y="8"/>
                      </a:lnTo>
                      <a:lnTo>
                        <a:pt x="112" y="0"/>
                      </a:lnTo>
                      <a:lnTo>
                        <a:pt x="112" y="0"/>
                      </a:lnTo>
                      <a:lnTo>
                        <a:pt x="112" y="8"/>
                      </a:lnTo>
                      <a:lnTo>
                        <a:pt x="112" y="24"/>
                      </a:lnTo>
                      <a:lnTo>
                        <a:pt x="96" y="40"/>
                      </a:lnTo>
                      <a:lnTo>
                        <a:pt x="80" y="56"/>
                      </a:lnTo>
                      <a:lnTo>
                        <a:pt x="80" y="56"/>
                      </a:lnTo>
                      <a:lnTo>
                        <a:pt x="32" y="80"/>
                      </a:lnTo>
                      <a:lnTo>
                        <a:pt x="8"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71" name="Freeform 1367"/>
                <p:cNvSpPr>
                  <a:spLocks/>
                </p:cNvSpPr>
                <p:nvPr/>
              </p:nvSpPr>
              <p:spPr bwMode="auto">
                <a:xfrm>
                  <a:off x="916" y="2352"/>
                  <a:ext cx="136" cy="56"/>
                </a:xfrm>
                <a:custGeom>
                  <a:avLst/>
                  <a:gdLst/>
                  <a:ahLst/>
                  <a:cxnLst>
                    <a:cxn ang="0">
                      <a:pos x="0" y="48"/>
                    </a:cxn>
                    <a:cxn ang="0">
                      <a:pos x="0" y="40"/>
                    </a:cxn>
                    <a:cxn ang="0">
                      <a:pos x="16" y="32"/>
                    </a:cxn>
                    <a:cxn ang="0">
                      <a:pos x="32" y="16"/>
                    </a:cxn>
                    <a:cxn ang="0">
                      <a:pos x="56" y="8"/>
                    </a:cxn>
                    <a:cxn ang="0">
                      <a:pos x="56" y="8"/>
                    </a:cxn>
                    <a:cxn ang="0">
                      <a:pos x="88" y="0"/>
                    </a:cxn>
                    <a:cxn ang="0">
                      <a:pos x="112" y="0"/>
                    </a:cxn>
                    <a:cxn ang="0">
                      <a:pos x="128" y="0"/>
                    </a:cxn>
                    <a:cxn ang="0">
                      <a:pos x="136" y="8"/>
                    </a:cxn>
                    <a:cxn ang="0">
                      <a:pos x="136" y="8"/>
                    </a:cxn>
                    <a:cxn ang="0">
                      <a:pos x="136" y="16"/>
                    </a:cxn>
                    <a:cxn ang="0">
                      <a:pos x="128"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16" y="32"/>
                      </a:lnTo>
                      <a:lnTo>
                        <a:pt x="32" y="16"/>
                      </a:lnTo>
                      <a:lnTo>
                        <a:pt x="56" y="8"/>
                      </a:lnTo>
                      <a:lnTo>
                        <a:pt x="56" y="8"/>
                      </a:lnTo>
                      <a:lnTo>
                        <a:pt x="88" y="0"/>
                      </a:lnTo>
                      <a:lnTo>
                        <a:pt x="112" y="0"/>
                      </a:lnTo>
                      <a:lnTo>
                        <a:pt x="128" y="0"/>
                      </a:lnTo>
                      <a:lnTo>
                        <a:pt x="136" y="8"/>
                      </a:lnTo>
                      <a:lnTo>
                        <a:pt x="136" y="8"/>
                      </a:lnTo>
                      <a:lnTo>
                        <a:pt x="136" y="16"/>
                      </a:lnTo>
                      <a:lnTo>
                        <a:pt x="128"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72" name="Freeform 1368"/>
                <p:cNvSpPr>
                  <a:spLocks/>
                </p:cNvSpPr>
                <p:nvPr/>
              </p:nvSpPr>
              <p:spPr bwMode="auto">
                <a:xfrm>
                  <a:off x="564" y="2472"/>
                  <a:ext cx="136" cy="56"/>
                </a:xfrm>
                <a:custGeom>
                  <a:avLst/>
                  <a:gdLst/>
                  <a:ahLst/>
                  <a:cxnLst>
                    <a:cxn ang="0">
                      <a:pos x="0" y="48"/>
                    </a:cxn>
                    <a:cxn ang="0">
                      <a:pos x="0" y="40"/>
                    </a:cxn>
                    <a:cxn ang="0">
                      <a:pos x="8" y="32"/>
                    </a:cxn>
                    <a:cxn ang="0">
                      <a:pos x="32" y="16"/>
                    </a:cxn>
                    <a:cxn ang="0">
                      <a:pos x="56" y="8"/>
                    </a:cxn>
                    <a:cxn ang="0">
                      <a:pos x="56" y="8"/>
                    </a:cxn>
                    <a:cxn ang="0">
                      <a:pos x="88" y="0"/>
                    </a:cxn>
                    <a:cxn ang="0">
                      <a:pos x="112" y="0"/>
                    </a:cxn>
                    <a:cxn ang="0">
                      <a:pos x="128" y="0"/>
                    </a:cxn>
                    <a:cxn ang="0">
                      <a:pos x="136" y="8"/>
                    </a:cxn>
                    <a:cxn ang="0">
                      <a:pos x="136" y="8"/>
                    </a:cxn>
                    <a:cxn ang="0">
                      <a:pos x="136" y="16"/>
                    </a:cxn>
                    <a:cxn ang="0">
                      <a:pos x="120"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8" y="32"/>
                      </a:lnTo>
                      <a:lnTo>
                        <a:pt x="32" y="16"/>
                      </a:lnTo>
                      <a:lnTo>
                        <a:pt x="56" y="8"/>
                      </a:lnTo>
                      <a:lnTo>
                        <a:pt x="56" y="8"/>
                      </a:lnTo>
                      <a:lnTo>
                        <a:pt x="88" y="0"/>
                      </a:lnTo>
                      <a:lnTo>
                        <a:pt x="112" y="0"/>
                      </a:lnTo>
                      <a:lnTo>
                        <a:pt x="128" y="0"/>
                      </a:lnTo>
                      <a:lnTo>
                        <a:pt x="136" y="8"/>
                      </a:lnTo>
                      <a:lnTo>
                        <a:pt x="136" y="8"/>
                      </a:lnTo>
                      <a:lnTo>
                        <a:pt x="136" y="16"/>
                      </a:lnTo>
                      <a:lnTo>
                        <a:pt x="120"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73" name="Freeform 1369"/>
                <p:cNvSpPr>
                  <a:spLocks/>
                </p:cNvSpPr>
                <p:nvPr/>
              </p:nvSpPr>
              <p:spPr bwMode="auto">
                <a:xfrm>
                  <a:off x="628" y="2504"/>
                  <a:ext cx="112" cy="72"/>
                </a:xfrm>
                <a:custGeom>
                  <a:avLst/>
                  <a:gdLst/>
                  <a:ahLst/>
                  <a:cxnLst>
                    <a:cxn ang="0">
                      <a:pos x="8" y="72"/>
                    </a:cxn>
                    <a:cxn ang="0">
                      <a:pos x="0" y="64"/>
                    </a:cxn>
                    <a:cxn ang="0">
                      <a:pos x="8" y="56"/>
                    </a:cxn>
                    <a:cxn ang="0">
                      <a:pos x="16" y="40"/>
                    </a:cxn>
                    <a:cxn ang="0">
                      <a:pos x="40" y="24"/>
                    </a:cxn>
                    <a:cxn ang="0">
                      <a:pos x="40" y="24"/>
                    </a:cxn>
                    <a:cxn ang="0">
                      <a:pos x="80" y="0"/>
                    </a:cxn>
                    <a:cxn ang="0">
                      <a:pos x="112" y="0"/>
                    </a:cxn>
                    <a:cxn ang="0">
                      <a:pos x="112" y="0"/>
                    </a:cxn>
                    <a:cxn ang="0">
                      <a:pos x="112" y="8"/>
                    </a:cxn>
                    <a:cxn ang="0">
                      <a:pos x="112" y="16"/>
                    </a:cxn>
                    <a:cxn ang="0">
                      <a:pos x="96" y="32"/>
                    </a:cxn>
                    <a:cxn ang="0">
                      <a:pos x="80" y="48"/>
                    </a:cxn>
                    <a:cxn ang="0">
                      <a:pos x="80" y="48"/>
                    </a:cxn>
                    <a:cxn ang="0">
                      <a:pos x="32" y="72"/>
                    </a:cxn>
                    <a:cxn ang="0">
                      <a:pos x="8" y="72"/>
                    </a:cxn>
                  </a:cxnLst>
                  <a:rect l="0" t="0" r="r" b="b"/>
                  <a:pathLst>
                    <a:path w="112" h="72">
                      <a:moveTo>
                        <a:pt x="8" y="72"/>
                      </a:moveTo>
                      <a:lnTo>
                        <a:pt x="0" y="64"/>
                      </a:lnTo>
                      <a:lnTo>
                        <a:pt x="8" y="56"/>
                      </a:lnTo>
                      <a:lnTo>
                        <a:pt x="16" y="40"/>
                      </a:lnTo>
                      <a:lnTo>
                        <a:pt x="40" y="24"/>
                      </a:lnTo>
                      <a:lnTo>
                        <a:pt x="40" y="24"/>
                      </a:lnTo>
                      <a:lnTo>
                        <a:pt x="80" y="0"/>
                      </a:lnTo>
                      <a:lnTo>
                        <a:pt x="112" y="0"/>
                      </a:lnTo>
                      <a:lnTo>
                        <a:pt x="112" y="0"/>
                      </a:lnTo>
                      <a:lnTo>
                        <a:pt x="112" y="8"/>
                      </a:lnTo>
                      <a:lnTo>
                        <a:pt x="112" y="16"/>
                      </a:lnTo>
                      <a:lnTo>
                        <a:pt x="96" y="32"/>
                      </a:lnTo>
                      <a:lnTo>
                        <a:pt x="80" y="48"/>
                      </a:lnTo>
                      <a:lnTo>
                        <a:pt x="80" y="48"/>
                      </a:lnTo>
                      <a:lnTo>
                        <a:pt x="32" y="72"/>
                      </a:lnTo>
                      <a:lnTo>
                        <a:pt x="8" y="7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74" name="Freeform 1370"/>
                <p:cNvSpPr>
                  <a:spLocks/>
                </p:cNvSpPr>
                <p:nvPr/>
              </p:nvSpPr>
              <p:spPr bwMode="auto">
                <a:xfrm>
                  <a:off x="932" y="2464"/>
                  <a:ext cx="136" cy="56"/>
                </a:xfrm>
                <a:custGeom>
                  <a:avLst/>
                  <a:gdLst/>
                  <a:ahLst/>
                  <a:cxnLst>
                    <a:cxn ang="0">
                      <a:pos x="0" y="8"/>
                    </a:cxn>
                    <a:cxn ang="0">
                      <a:pos x="8" y="0"/>
                    </a:cxn>
                    <a:cxn ang="0">
                      <a:pos x="32" y="0"/>
                    </a:cxn>
                    <a:cxn ang="0">
                      <a:pos x="56" y="0"/>
                    </a:cxn>
                    <a:cxn ang="0">
                      <a:pos x="80" y="8"/>
                    </a:cxn>
                    <a:cxn ang="0">
                      <a:pos x="80" y="8"/>
                    </a:cxn>
                    <a:cxn ang="0">
                      <a:pos x="104" y="16"/>
                    </a:cxn>
                    <a:cxn ang="0">
                      <a:pos x="128" y="32"/>
                    </a:cxn>
                    <a:cxn ang="0">
                      <a:pos x="136" y="40"/>
                    </a:cxn>
                    <a:cxn ang="0">
                      <a:pos x="136" y="48"/>
                    </a:cxn>
                    <a:cxn ang="0">
                      <a:pos x="136" y="48"/>
                    </a:cxn>
                    <a:cxn ang="0">
                      <a:pos x="128" y="56"/>
                    </a:cxn>
                    <a:cxn ang="0">
                      <a:pos x="112" y="56"/>
                    </a:cxn>
                    <a:cxn ang="0">
                      <a:pos x="88" y="56"/>
                    </a:cxn>
                    <a:cxn ang="0">
                      <a:pos x="64" y="48"/>
                    </a:cxn>
                    <a:cxn ang="0">
                      <a:pos x="64" y="48"/>
                    </a:cxn>
                    <a:cxn ang="0">
                      <a:pos x="32" y="40"/>
                    </a:cxn>
                    <a:cxn ang="0">
                      <a:pos x="16" y="24"/>
                    </a:cxn>
                    <a:cxn ang="0">
                      <a:pos x="0" y="16"/>
                    </a:cxn>
                    <a:cxn ang="0">
                      <a:pos x="0" y="8"/>
                    </a:cxn>
                  </a:cxnLst>
                  <a:rect l="0" t="0" r="r" b="b"/>
                  <a:pathLst>
                    <a:path w="136" h="56">
                      <a:moveTo>
                        <a:pt x="0" y="8"/>
                      </a:moveTo>
                      <a:lnTo>
                        <a:pt x="8" y="0"/>
                      </a:lnTo>
                      <a:lnTo>
                        <a:pt x="32" y="0"/>
                      </a:lnTo>
                      <a:lnTo>
                        <a:pt x="56" y="0"/>
                      </a:lnTo>
                      <a:lnTo>
                        <a:pt x="80" y="8"/>
                      </a:lnTo>
                      <a:lnTo>
                        <a:pt x="80" y="8"/>
                      </a:lnTo>
                      <a:lnTo>
                        <a:pt x="104" y="16"/>
                      </a:lnTo>
                      <a:lnTo>
                        <a:pt x="128" y="32"/>
                      </a:lnTo>
                      <a:lnTo>
                        <a:pt x="136" y="40"/>
                      </a:lnTo>
                      <a:lnTo>
                        <a:pt x="136" y="48"/>
                      </a:lnTo>
                      <a:lnTo>
                        <a:pt x="136" y="48"/>
                      </a:lnTo>
                      <a:lnTo>
                        <a:pt x="128" y="56"/>
                      </a:lnTo>
                      <a:lnTo>
                        <a:pt x="112" y="56"/>
                      </a:lnTo>
                      <a:lnTo>
                        <a:pt x="88" y="56"/>
                      </a:lnTo>
                      <a:lnTo>
                        <a:pt x="64" y="48"/>
                      </a:lnTo>
                      <a:lnTo>
                        <a:pt x="64" y="48"/>
                      </a:lnTo>
                      <a:lnTo>
                        <a:pt x="32" y="40"/>
                      </a:lnTo>
                      <a:lnTo>
                        <a:pt x="16"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75" name="Freeform 1371"/>
                <p:cNvSpPr>
                  <a:spLocks/>
                </p:cNvSpPr>
                <p:nvPr/>
              </p:nvSpPr>
              <p:spPr bwMode="auto">
                <a:xfrm>
                  <a:off x="564" y="2360"/>
                  <a:ext cx="136" cy="56"/>
                </a:xfrm>
                <a:custGeom>
                  <a:avLst/>
                  <a:gdLst/>
                  <a:ahLst/>
                  <a:cxnLst>
                    <a:cxn ang="0">
                      <a:pos x="0" y="8"/>
                    </a:cxn>
                    <a:cxn ang="0">
                      <a:pos x="8" y="0"/>
                    </a:cxn>
                    <a:cxn ang="0">
                      <a:pos x="24" y="0"/>
                    </a:cxn>
                    <a:cxn ang="0">
                      <a:pos x="48" y="0"/>
                    </a:cxn>
                    <a:cxn ang="0">
                      <a:pos x="80" y="8"/>
                    </a:cxn>
                    <a:cxn ang="0">
                      <a:pos x="80" y="8"/>
                    </a:cxn>
                    <a:cxn ang="0">
                      <a:pos x="104" y="16"/>
                    </a:cxn>
                    <a:cxn ang="0">
                      <a:pos x="120" y="24"/>
                    </a:cxn>
                    <a:cxn ang="0">
                      <a:pos x="136" y="40"/>
                    </a:cxn>
                    <a:cxn ang="0">
                      <a:pos x="136" y="48"/>
                    </a:cxn>
                    <a:cxn ang="0">
                      <a:pos x="136" y="48"/>
                    </a:cxn>
                    <a:cxn ang="0">
                      <a:pos x="128" y="48"/>
                    </a:cxn>
                    <a:cxn ang="0">
                      <a:pos x="112" y="56"/>
                    </a:cxn>
                    <a:cxn ang="0">
                      <a:pos x="88" y="48"/>
                    </a:cxn>
                    <a:cxn ang="0">
                      <a:pos x="56" y="40"/>
                    </a:cxn>
                    <a:cxn ang="0">
                      <a:pos x="56" y="40"/>
                    </a:cxn>
                    <a:cxn ang="0">
                      <a:pos x="32" y="32"/>
                    </a:cxn>
                    <a:cxn ang="0">
                      <a:pos x="8" y="24"/>
                    </a:cxn>
                    <a:cxn ang="0">
                      <a:pos x="0" y="16"/>
                    </a:cxn>
                    <a:cxn ang="0">
                      <a:pos x="0" y="8"/>
                    </a:cxn>
                  </a:cxnLst>
                  <a:rect l="0" t="0" r="r" b="b"/>
                  <a:pathLst>
                    <a:path w="136" h="56">
                      <a:moveTo>
                        <a:pt x="0" y="8"/>
                      </a:moveTo>
                      <a:lnTo>
                        <a:pt x="8" y="0"/>
                      </a:lnTo>
                      <a:lnTo>
                        <a:pt x="24" y="0"/>
                      </a:lnTo>
                      <a:lnTo>
                        <a:pt x="48" y="0"/>
                      </a:lnTo>
                      <a:lnTo>
                        <a:pt x="80" y="8"/>
                      </a:lnTo>
                      <a:lnTo>
                        <a:pt x="80" y="8"/>
                      </a:lnTo>
                      <a:lnTo>
                        <a:pt x="104" y="16"/>
                      </a:lnTo>
                      <a:lnTo>
                        <a:pt x="120" y="24"/>
                      </a:lnTo>
                      <a:lnTo>
                        <a:pt x="136" y="40"/>
                      </a:lnTo>
                      <a:lnTo>
                        <a:pt x="136" y="48"/>
                      </a:lnTo>
                      <a:lnTo>
                        <a:pt x="136" y="48"/>
                      </a:lnTo>
                      <a:lnTo>
                        <a:pt x="128" y="48"/>
                      </a:lnTo>
                      <a:lnTo>
                        <a:pt x="112" y="56"/>
                      </a:lnTo>
                      <a:lnTo>
                        <a:pt x="88" y="48"/>
                      </a:lnTo>
                      <a:lnTo>
                        <a:pt x="56" y="40"/>
                      </a:lnTo>
                      <a:lnTo>
                        <a:pt x="56" y="40"/>
                      </a:lnTo>
                      <a:lnTo>
                        <a:pt x="32" y="32"/>
                      </a:lnTo>
                      <a:lnTo>
                        <a:pt x="8"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76" name="Freeform 1372"/>
                <p:cNvSpPr>
                  <a:spLocks/>
                </p:cNvSpPr>
                <p:nvPr/>
              </p:nvSpPr>
              <p:spPr bwMode="auto">
                <a:xfrm>
                  <a:off x="692" y="2256"/>
                  <a:ext cx="72" cy="104"/>
                </a:xfrm>
                <a:custGeom>
                  <a:avLst/>
                  <a:gdLst/>
                  <a:ahLst/>
                  <a:cxnLst>
                    <a:cxn ang="0">
                      <a:pos x="8" y="0"/>
                    </a:cxn>
                    <a:cxn ang="0">
                      <a:pos x="32" y="8"/>
                    </a:cxn>
                    <a:cxn ang="0">
                      <a:pos x="64" y="48"/>
                    </a:cxn>
                    <a:cxn ang="0">
                      <a:pos x="64" y="48"/>
                    </a:cxn>
                    <a:cxn ang="0">
                      <a:pos x="72" y="80"/>
                    </a:cxn>
                    <a:cxn ang="0">
                      <a:pos x="64" y="104"/>
                    </a:cxn>
                    <a:cxn ang="0">
                      <a:pos x="64" y="104"/>
                    </a:cxn>
                    <a:cxn ang="0">
                      <a:pos x="40" y="96"/>
                    </a:cxn>
                    <a:cxn ang="0">
                      <a:pos x="16" y="56"/>
                    </a:cxn>
                    <a:cxn ang="0">
                      <a:pos x="16" y="56"/>
                    </a:cxn>
                    <a:cxn ang="0">
                      <a:pos x="0" y="24"/>
                    </a:cxn>
                    <a:cxn ang="0">
                      <a:pos x="8" y="0"/>
                    </a:cxn>
                  </a:cxnLst>
                  <a:rect l="0" t="0" r="r" b="b"/>
                  <a:pathLst>
                    <a:path w="72" h="104">
                      <a:moveTo>
                        <a:pt x="8" y="0"/>
                      </a:moveTo>
                      <a:lnTo>
                        <a:pt x="32" y="8"/>
                      </a:lnTo>
                      <a:lnTo>
                        <a:pt x="64" y="48"/>
                      </a:lnTo>
                      <a:lnTo>
                        <a:pt x="64" y="48"/>
                      </a:lnTo>
                      <a:lnTo>
                        <a:pt x="72" y="80"/>
                      </a:lnTo>
                      <a:lnTo>
                        <a:pt x="64" y="104"/>
                      </a:lnTo>
                      <a:lnTo>
                        <a:pt x="64" y="104"/>
                      </a:lnTo>
                      <a:lnTo>
                        <a:pt x="40" y="96"/>
                      </a:lnTo>
                      <a:lnTo>
                        <a:pt x="16" y="56"/>
                      </a:lnTo>
                      <a:lnTo>
                        <a:pt x="16" y="56"/>
                      </a:lnTo>
                      <a:lnTo>
                        <a:pt x="0" y="24"/>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77" name="Freeform 1373"/>
                <p:cNvSpPr>
                  <a:spLocks/>
                </p:cNvSpPr>
                <p:nvPr/>
              </p:nvSpPr>
              <p:spPr bwMode="auto">
                <a:xfrm>
                  <a:off x="852" y="2520"/>
                  <a:ext cx="72" cy="96"/>
                </a:xfrm>
                <a:custGeom>
                  <a:avLst/>
                  <a:gdLst/>
                  <a:ahLst/>
                  <a:cxnLst>
                    <a:cxn ang="0">
                      <a:pos x="8" y="0"/>
                    </a:cxn>
                    <a:cxn ang="0">
                      <a:pos x="32" y="8"/>
                    </a:cxn>
                    <a:cxn ang="0">
                      <a:pos x="56" y="40"/>
                    </a:cxn>
                    <a:cxn ang="0">
                      <a:pos x="56" y="40"/>
                    </a:cxn>
                    <a:cxn ang="0">
                      <a:pos x="72" y="80"/>
                    </a:cxn>
                    <a:cxn ang="0">
                      <a:pos x="64" y="96"/>
                    </a:cxn>
                    <a:cxn ang="0">
                      <a:pos x="64" y="96"/>
                    </a:cxn>
                    <a:cxn ang="0">
                      <a:pos x="40" y="88"/>
                    </a:cxn>
                    <a:cxn ang="0">
                      <a:pos x="8" y="56"/>
                    </a:cxn>
                    <a:cxn ang="0">
                      <a:pos x="8" y="56"/>
                    </a:cxn>
                    <a:cxn ang="0">
                      <a:pos x="0" y="16"/>
                    </a:cxn>
                    <a:cxn ang="0">
                      <a:pos x="8" y="0"/>
                    </a:cxn>
                  </a:cxnLst>
                  <a:rect l="0" t="0" r="r" b="b"/>
                  <a:pathLst>
                    <a:path w="72" h="96">
                      <a:moveTo>
                        <a:pt x="8" y="0"/>
                      </a:moveTo>
                      <a:lnTo>
                        <a:pt x="32" y="8"/>
                      </a:lnTo>
                      <a:lnTo>
                        <a:pt x="56" y="40"/>
                      </a:lnTo>
                      <a:lnTo>
                        <a:pt x="56" y="40"/>
                      </a:lnTo>
                      <a:lnTo>
                        <a:pt x="72" y="80"/>
                      </a:lnTo>
                      <a:lnTo>
                        <a:pt x="64" y="96"/>
                      </a:lnTo>
                      <a:lnTo>
                        <a:pt x="64" y="96"/>
                      </a:lnTo>
                      <a:lnTo>
                        <a:pt x="40" y="88"/>
                      </a:lnTo>
                      <a:lnTo>
                        <a:pt x="8" y="56"/>
                      </a:lnTo>
                      <a:lnTo>
                        <a:pt x="8" y="56"/>
                      </a:lnTo>
                      <a:lnTo>
                        <a:pt x="0" y="16"/>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78" name="Freeform 1374"/>
                <p:cNvSpPr>
                  <a:spLocks/>
                </p:cNvSpPr>
                <p:nvPr/>
              </p:nvSpPr>
              <p:spPr bwMode="auto">
                <a:xfrm>
                  <a:off x="844" y="2256"/>
                  <a:ext cx="72" cy="104"/>
                </a:xfrm>
                <a:custGeom>
                  <a:avLst/>
                  <a:gdLst/>
                  <a:ahLst/>
                  <a:cxnLst>
                    <a:cxn ang="0">
                      <a:pos x="64" y="0"/>
                    </a:cxn>
                    <a:cxn ang="0">
                      <a:pos x="72" y="24"/>
                    </a:cxn>
                    <a:cxn ang="0">
                      <a:pos x="56" y="56"/>
                    </a:cxn>
                    <a:cxn ang="0">
                      <a:pos x="56" y="56"/>
                    </a:cxn>
                    <a:cxn ang="0">
                      <a:pos x="32" y="88"/>
                    </a:cxn>
                    <a:cxn ang="0">
                      <a:pos x="8" y="104"/>
                    </a:cxn>
                    <a:cxn ang="0">
                      <a:pos x="8" y="104"/>
                    </a:cxn>
                    <a:cxn ang="0">
                      <a:pos x="0" y="80"/>
                    </a:cxn>
                    <a:cxn ang="0">
                      <a:pos x="8" y="40"/>
                    </a:cxn>
                    <a:cxn ang="0">
                      <a:pos x="8" y="40"/>
                    </a:cxn>
                    <a:cxn ang="0">
                      <a:pos x="40" y="8"/>
                    </a:cxn>
                    <a:cxn ang="0">
                      <a:pos x="64" y="0"/>
                    </a:cxn>
                  </a:cxnLst>
                  <a:rect l="0" t="0" r="r" b="b"/>
                  <a:pathLst>
                    <a:path w="72" h="104">
                      <a:moveTo>
                        <a:pt x="64" y="0"/>
                      </a:moveTo>
                      <a:lnTo>
                        <a:pt x="72" y="24"/>
                      </a:lnTo>
                      <a:lnTo>
                        <a:pt x="56" y="56"/>
                      </a:lnTo>
                      <a:lnTo>
                        <a:pt x="56" y="56"/>
                      </a:lnTo>
                      <a:lnTo>
                        <a:pt x="32" y="88"/>
                      </a:lnTo>
                      <a:lnTo>
                        <a:pt x="8" y="104"/>
                      </a:lnTo>
                      <a:lnTo>
                        <a:pt x="8" y="104"/>
                      </a:lnTo>
                      <a:lnTo>
                        <a:pt x="0" y="80"/>
                      </a:lnTo>
                      <a:lnTo>
                        <a:pt x="8" y="40"/>
                      </a:lnTo>
                      <a:lnTo>
                        <a:pt x="8"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79" name="Freeform 1375"/>
                <p:cNvSpPr>
                  <a:spLocks/>
                </p:cNvSpPr>
                <p:nvPr/>
              </p:nvSpPr>
              <p:spPr bwMode="auto">
                <a:xfrm>
                  <a:off x="700" y="2520"/>
                  <a:ext cx="80" cy="96"/>
                </a:xfrm>
                <a:custGeom>
                  <a:avLst/>
                  <a:gdLst/>
                  <a:ahLst/>
                  <a:cxnLst>
                    <a:cxn ang="0">
                      <a:pos x="64" y="0"/>
                    </a:cxn>
                    <a:cxn ang="0">
                      <a:pos x="80" y="16"/>
                    </a:cxn>
                    <a:cxn ang="0">
                      <a:pos x="64" y="56"/>
                    </a:cxn>
                    <a:cxn ang="0">
                      <a:pos x="64" y="56"/>
                    </a:cxn>
                    <a:cxn ang="0">
                      <a:pos x="40" y="88"/>
                    </a:cxn>
                    <a:cxn ang="0">
                      <a:pos x="8" y="96"/>
                    </a:cxn>
                    <a:cxn ang="0">
                      <a:pos x="8" y="96"/>
                    </a:cxn>
                    <a:cxn ang="0">
                      <a:pos x="0" y="80"/>
                    </a:cxn>
                    <a:cxn ang="0">
                      <a:pos x="16" y="40"/>
                    </a:cxn>
                    <a:cxn ang="0">
                      <a:pos x="16" y="40"/>
                    </a:cxn>
                    <a:cxn ang="0">
                      <a:pos x="40" y="8"/>
                    </a:cxn>
                    <a:cxn ang="0">
                      <a:pos x="64" y="0"/>
                    </a:cxn>
                  </a:cxnLst>
                  <a:rect l="0" t="0" r="r" b="b"/>
                  <a:pathLst>
                    <a:path w="80" h="96">
                      <a:moveTo>
                        <a:pt x="64" y="0"/>
                      </a:moveTo>
                      <a:lnTo>
                        <a:pt x="80" y="16"/>
                      </a:lnTo>
                      <a:lnTo>
                        <a:pt x="64" y="56"/>
                      </a:lnTo>
                      <a:lnTo>
                        <a:pt x="64" y="56"/>
                      </a:lnTo>
                      <a:lnTo>
                        <a:pt x="40" y="88"/>
                      </a:lnTo>
                      <a:lnTo>
                        <a:pt x="8" y="96"/>
                      </a:lnTo>
                      <a:lnTo>
                        <a:pt x="8" y="96"/>
                      </a:lnTo>
                      <a:lnTo>
                        <a:pt x="0" y="80"/>
                      </a:lnTo>
                      <a:lnTo>
                        <a:pt x="16" y="40"/>
                      </a:lnTo>
                      <a:lnTo>
                        <a:pt x="16"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280" name="Freeform 1376"/>
              <p:cNvSpPr>
                <a:spLocks/>
              </p:cNvSpPr>
              <p:nvPr/>
            </p:nvSpPr>
            <p:spPr bwMode="auto">
              <a:xfrm>
                <a:off x="572" y="1295"/>
                <a:ext cx="472" cy="334"/>
              </a:xfrm>
              <a:custGeom>
                <a:avLst/>
                <a:gdLst/>
                <a:ahLst/>
                <a:cxnLst>
                  <a:cxn ang="0">
                    <a:pos x="672" y="216"/>
                  </a:cxn>
                  <a:cxn ang="0">
                    <a:pos x="664" y="256"/>
                  </a:cxn>
                  <a:cxn ang="0">
                    <a:pos x="648" y="296"/>
                  </a:cxn>
                  <a:cxn ang="0">
                    <a:pos x="616" y="328"/>
                  </a:cxn>
                  <a:cxn ang="0">
                    <a:pos x="576" y="360"/>
                  </a:cxn>
                  <a:cxn ang="0">
                    <a:pos x="464" y="408"/>
                  </a:cxn>
                  <a:cxn ang="0">
                    <a:pos x="336" y="424"/>
                  </a:cxn>
                  <a:cxn ang="0">
                    <a:pos x="336" y="424"/>
                  </a:cxn>
                  <a:cxn ang="0">
                    <a:pos x="208" y="408"/>
                  </a:cxn>
                  <a:cxn ang="0">
                    <a:pos x="96" y="360"/>
                  </a:cxn>
                  <a:cxn ang="0">
                    <a:pos x="56" y="328"/>
                  </a:cxn>
                  <a:cxn ang="0">
                    <a:pos x="24" y="296"/>
                  </a:cxn>
                  <a:cxn ang="0">
                    <a:pos x="8" y="256"/>
                  </a:cxn>
                  <a:cxn ang="0">
                    <a:pos x="0" y="216"/>
                  </a:cxn>
                  <a:cxn ang="0">
                    <a:pos x="0" y="216"/>
                  </a:cxn>
                  <a:cxn ang="0">
                    <a:pos x="8" y="168"/>
                  </a:cxn>
                  <a:cxn ang="0">
                    <a:pos x="24" y="128"/>
                  </a:cxn>
                  <a:cxn ang="0">
                    <a:pos x="56" y="96"/>
                  </a:cxn>
                  <a:cxn ang="0">
                    <a:pos x="96" y="64"/>
                  </a:cxn>
                  <a:cxn ang="0">
                    <a:pos x="208" y="16"/>
                  </a:cxn>
                  <a:cxn ang="0">
                    <a:pos x="336" y="0"/>
                  </a:cxn>
                  <a:cxn ang="0">
                    <a:pos x="336" y="0"/>
                  </a:cxn>
                  <a:cxn ang="0">
                    <a:pos x="464" y="16"/>
                  </a:cxn>
                  <a:cxn ang="0">
                    <a:pos x="576" y="64"/>
                  </a:cxn>
                  <a:cxn ang="0">
                    <a:pos x="616" y="96"/>
                  </a:cxn>
                  <a:cxn ang="0">
                    <a:pos x="648" y="128"/>
                  </a:cxn>
                  <a:cxn ang="0">
                    <a:pos x="664" y="168"/>
                  </a:cxn>
                  <a:cxn ang="0">
                    <a:pos x="672" y="216"/>
                  </a:cxn>
                </a:cxnLst>
                <a:rect l="0" t="0" r="r" b="b"/>
                <a:pathLst>
                  <a:path w="672" h="424">
                    <a:moveTo>
                      <a:pt x="672" y="216"/>
                    </a:moveTo>
                    <a:lnTo>
                      <a:pt x="664" y="256"/>
                    </a:lnTo>
                    <a:lnTo>
                      <a:pt x="648" y="296"/>
                    </a:lnTo>
                    <a:lnTo>
                      <a:pt x="616" y="328"/>
                    </a:lnTo>
                    <a:lnTo>
                      <a:pt x="576" y="360"/>
                    </a:lnTo>
                    <a:lnTo>
                      <a:pt x="464" y="408"/>
                    </a:lnTo>
                    <a:lnTo>
                      <a:pt x="336" y="424"/>
                    </a:lnTo>
                    <a:lnTo>
                      <a:pt x="336" y="424"/>
                    </a:lnTo>
                    <a:lnTo>
                      <a:pt x="208" y="408"/>
                    </a:lnTo>
                    <a:lnTo>
                      <a:pt x="96" y="360"/>
                    </a:lnTo>
                    <a:lnTo>
                      <a:pt x="56" y="328"/>
                    </a:lnTo>
                    <a:lnTo>
                      <a:pt x="24" y="296"/>
                    </a:lnTo>
                    <a:lnTo>
                      <a:pt x="8" y="256"/>
                    </a:lnTo>
                    <a:lnTo>
                      <a:pt x="0" y="216"/>
                    </a:lnTo>
                    <a:lnTo>
                      <a:pt x="0" y="216"/>
                    </a:lnTo>
                    <a:lnTo>
                      <a:pt x="8" y="168"/>
                    </a:lnTo>
                    <a:lnTo>
                      <a:pt x="24" y="128"/>
                    </a:lnTo>
                    <a:lnTo>
                      <a:pt x="56" y="96"/>
                    </a:lnTo>
                    <a:lnTo>
                      <a:pt x="96" y="64"/>
                    </a:lnTo>
                    <a:lnTo>
                      <a:pt x="208" y="16"/>
                    </a:lnTo>
                    <a:lnTo>
                      <a:pt x="336" y="0"/>
                    </a:lnTo>
                    <a:lnTo>
                      <a:pt x="336" y="0"/>
                    </a:lnTo>
                    <a:lnTo>
                      <a:pt x="464" y="16"/>
                    </a:lnTo>
                    <a:lnTo>
                      <a:pt x="576" y="64"/>
                    </a:lnTo>
                    <a:lnTo>
                      <a:pt x="616" y="96"/>
                    </a:lnTo>
                    <a:lnTo>
                      <a:pt x="648" y="128"/>
                    </a:lnTo>
                    <a:lnTo>
                      <a:pt x="664" y="168"/>
                    </a:lnTo>
                    <a:lnTo>
                      <a:pt x="672" y="216"/>
                    </a:lnTo>
                    <a:close/>
                  </a:path>
                </a:pathLst>
              </a:custGeom>
              <a:gradFill rotWithShape="0">
                <a:gsLst>
                  <a:gs pos="0">
                    <a:srgbClr val="808080">
                      <a:gamma/>
                      <a:tint val="59608"/>
                      <a:invGamma/>
                    </a:srgbClr>
                  </a:gs>
                  <a:gs pos="100000">
                    <a:srgbClr val="808080"/>
                  </a:gs>
                </a:gsLst>
                <a:path path="rect">
                  <a:fillToRect l="50000" t="50000" r="50000" b="50000"/>
                </a:path>
              </a:gradFill>
              <a:ln w="3175" cmpd="sng">
                <a:solidFill>
                  <a:srgbClr val="808080"/>
                </a:solidFill>
                <a:round/>
                <a:headEnd/>
                <a:tailEnd/>
              </a:ln>
            </p:spPr>
            <p:txBody>
              <a:bodyPr>
                <a:prstTxWarp prst="textNoShape">
                  <a:avLst/>
                </a:prstTxWarp>
              </a:bodyPr>
              <a:lstStyle/>
              <a:p>
                <a:endParaRPr lang="en-US">
                  <a:latin typeface="Arial"/>
                  <a:cs typeface="Arial"/>
                </a:endParaRPr>
              </a:p>
            </p:txBody>
          </p:sp>
          <p:grpSp>
            <p:nvGrpSpPr>
              <p:cNvPr id="1661315" name="Group 1377"/>
              <p:cNvGrpSpPr>
                <a:grpSpLocks/>
              </p:cNvGrpSpPr>
              <p:nvPr/>
            </p:nvGrpSpPr>
            <p:grpSpPr bwMode="auto">
              <a:xfrm>
                <a:off x="632" y="1338"/>
                <a:ext cx="352" cy="248"/>
                <a:chOff x="636" y="2320"/>
                <a:chExt cx="352" cy="248"/>
              </a:xfrm>
            </p:grpSpPr>
            <p:sp>
              <p:nvSpPr>
                <p:cNvPr id="1661282" name="Freeform 1378"/>
                <p:cNvSpPr>
                  <a:spLocks/>
                </p:cNvSpPr>
                <p:nvPr/>
              </p:nvSpPr>
              <p:spPr bwMode="auto">
                <a:xfrm>
                  <a:off x="788" y="2424"/>
                  <a:ext cx="32" cy="16"/>
                </a:xfrm>
                <a:custGeom>
                  <a:avLst/>
                  <a:gdLst/>
                  <a:ahLst/>
                  <a:cxnLst>
                    <a:cxn ang="0">
                      <a:pos x="32" y="8"/>
                    </a:cxn>
                    <a:cxn ang="0">
                      <a:pos x="32" y="16"/>
                    </a:cxn>
                    <a:cxn ang="0">
                      <a:pos x="16" y="16"/>
                    </a:cxn>
                    <a:cxn ang="0">
                      <a:pos x="16" y="16"/>
                    </a:cxn>
                    <a:cxn ang="0">
                      <a:pos x="8" y="16"/>
                    </a:cxn>
                    <a:cxn ang="0">
                      <a:pos x="0" y="8"/>
                    </a:cxn>
                    <a:cxn ang="0">
                      <a:pos x="0" y="8"/>
                    </a:cxn>
                    <a:cxn ang="0">
                      <a:pos x="8" y="0"/>
                    </a:cxn>
                    <a:cxn ang="0">
                      <a:pos x="16" y="0"/>
                    </a:cxn>
                    <a:cxn ang="0">
                      <a:pos x="16" y="0"/>
                    </a:cxn>
                    <a:cxn ang="0">
                      <a:pos x="32" y="0"/>
                    </a:cxn>
                    <a:cxn ang="0">
                      <a:pos x="32" y="8"/>
                    </a:cxn>
                  </a:cxnLst>
                  <a:rect l="0" t="0" r="r" b="b"/>
                  <a:pathLst>
                    <a:path w="32" h="16">
                      <a:moveTo>
                        <a:pt x="32" y="8"/>
                      </a:moveTo>
                      <a:lnTo>
                        <a:pt x="32" y="16"/>
                      </a:lnTo>
                      <a:lnTo>
                        <a:pt x="16" y="16"/>
                      </a:lnTo>
                      <a:lnTo>
                        <a:pt x="16" y="16"/>
                      </a:lnTo>
                      <a:lnTo>
                        <a:pt x="8" y="16"/>
                      </a:lnTo>
                      <a:lnTo>
                        <a:pt x="0" y="8"/>
                      </a:lnTo>
                      <a:lnTo>
                        <a:pt x="0" y="8"/>
                      </a:lnTo>
                      <a:lnTo>
                        <a:pt x="8" y="0"/>
                      </a:lnTo>
                      <a:lnTo>
                        <a:pt x="16" y="0"/>
                      </a:lnTo>
                      <a:lnTo>
                        <a:pt x="16" y="0"/>
                      </a:lnTo>
                      <a:lnTo>
                        <a:pt x="32" y="0"/>
                      </a:lnTo>
                      <a:lnTo>
                        <a:pt x="32"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83" name="Freeform 1379"/>
                <p:cNvSpPr>
                  <a:spLocks/>
                </p:cNvSpPr>
                <p:nvPr/>
              </p:nvSpPr>
              <p:spPr bwMode="auto">
                <a:xfrm>
                  <a:off x="924" y="2416"/>
                  <a:ext cx="64" cy="24"/>
                </a:xfrm>
                <a:custGeom>
                  <a:avLst/>
                  <a:gdLst/>
                  <a:ahLst/>
                  <a:cxnLst>
                    <a:cxn ang="0">
                      <a:pos x="64" y="16"/>
                    </a:cxn>
                    <a:cxn ang="0">
                      <a:pos x="56" y="24"/>
                    </a:cxn>
                    <a:cxn ang="0">
                      <a:pos x="32" y="24"/>
                    </a:cxn>
                    <a:cxn ang="0">
                      <a:pos x="32" y="24"/>
                    </a:cxn>
                    <a:cxn ang="0">
                      <a:pos x="16" y="24"/>
                    </a:cxn>
                    <a:cxn ang="0">
                      <a:pos x="0" y="16"/>
                    </a:cxn>
                    <a:cxn ang="0">
                      <a:pos x="0" y="16"/>
                    </a:cxn>
                    <a:cxn ang="0">
                      <a:pos x="16" y="8"/>
                    </a:cxn>
                    <a:cxn ang="0">
                      <a:pos x="32" y="0"/>
                    </a:cxn>
                    <a:cxn ang="0">
                      <a:pos x="32" y="0"/>
                    </a:cxn>
                    <a:cxn ang="0">
                      <a:pos x="56" y="8"/>
                    </a:cxn>
                    <a:cxn ang="0">
                      <a:pos x="64" y="16"/>
                    </a:cxn>
                  </a:cxnLst>
                  <a:rect l="0" t="0" r="r" b="b"/>
                  <a:pathLst>
                    <a:path w="64" h="24">
                      <a:moveTo>
                        <a:pt x="64" y="16"/>
                      </a:moveTo>
                      <a:lnTo>
                        <a:pt x="56" y="24"/>
                      </a:lnTo>
                      <a:lnTo>
                        <a:pt x="32" y="24"/>
                      </a:lnTo>
                      <a:lnTo>
                        <a:pt x="32" y="24"/>
                      </a:lnTo>
                      <a:lnTo>
                        <a:pt x="16" y="24"/>
                      </a:lnTo>
                      <a:lnTo>
                        <a:pt x="0" y="16"/>
                      </a:lnTo>
                      <a:lnTo>
                        <a:pt x="0" y="16"/>
                      </a:lnTo>
                      <a:lnTo>
                        <a:pt x="16"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84" name="Freeform 1380"/>
                <p:cNvSpPr>
                  <a:spLocks/>
                </p:cNvSpPr>
                <p:nvPr/>
              </p:nvSpPr>
              <p:spPr bwMode="auto">
                <a:xfrm>
                  <a:off x="908" y="2512"/>
                  <a:ext cx="40" cy="32"/>
                </a:xfrm>
                <a:custGeom>
                  <a:avLst/>
                  <a:gdLst/>
                  <a:ahLst/>
                  <a:cxnLst>
                    <a:cxn ang="0">
                      <a:pos x="40" y="32"/>
                    </a:cxn>
                    <a:cxn ang="0">
                      <a:pos x="24" y="32"/>
                    </a:cxn>
                    <a:cxn ang="0">
                      <a:pos x="8" y="24"/>
                    </a:cxn>
                    <a:cxn ang="0">
                      <a:pos x="8" y="24"/>
                    </a:cxn>
                    <a:cxn ang="0">
                      <a:pos x="0" y="8"/>
                    </a:cxn>
                    <a:cxn ang="0">
                      <a:pos x="0" y="0"/>
                    </a:cxn>
                    <a:cxn ang="0">
                      <a:pos x="0" y="0"/>
                    </a:cxn>
                    <a:cxn ang="0">
                      <a:pos x="16" y="0"/>
                    </a:cxn>
                    <a:cxn ang="0">
                      <a:pos x="32" y="8"/>
                    </a:cxn>
                    <a:cxn ang="0">
                      <a:pos x="32" y="8"/>
                    </a:cxn>
                    <a:cxn ang="0">
                      <a:pos x="40" y="24"/>
                    </a:cxn>
                    <a:cxn ang="0">
                      <a:pos x="40" y="32"/>
                    </a:cxn>
                  </a:cxnLst>
                  <a:rect l="0" t="0" r="r" b="b"/>
                  <a:pathLst>
                    <a:path w="40" h="32">
                      <a:moveTo>
                        <a:pt x="40" y="32"/>
                      </a:moveTo>
                      <a:lnTo>
                        <a:pt x="24" y="32"/>
                      </a:lnTo>
                      <a:lnTo>
                        <a:pt x="8" y="24"/>
                      </a:lnTo>
                      <a:lnTo>
                        <a:pt x="8" y="24"/>
                      </a:lnTo>
                      <a:lnTo>
                        <a:pt x="0" y="8"/>
                      </a:lnTo>
                      <a:lnTo>
                        <a:pt x="0" y="0"/>
                      </a:lnTo>
                      <a:lnTo>
                        <a:pt x="0" y="0"/>
                      </a:lnTo>
                      <a:lnTo>
                        <a:pt x="16" y="0"/>
                      </a:lnTo>
                      <a:lnTo>
                        <a:pt x="32" y="8"/>
                      </a:lnTo>
                      <a:lnTo>
                        <a:pt x="32" y="8"/>
                      </a:lnTo>
                      <a:lnTo>
                        <a:pt x="40" y="24"/>
                      </a:lnTo>
                      <a:lnTo>
                        <a:pt x="4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85" name="Freeform 1381"/>
                <p:cNvSpPr>
                  <a:spLocks/>
                </p:cNvSpPr>
                <p:nvPr/>
              </p:nvSpPr>
              <p:spPr bwMode="auto">
                <a:xfrm>
                  <a:off x="780" y="2328"/>
                  <a:ext cx="32" cy="48"/>
                </a:xfrm>
                <a:custGeom>
                  <a:avLst/>
                  <a:gdLst/>
                  <a:ahLst/>
                  <a:cxnLst>
                    <a:cxn ang="0">
                      <a:pos x="16" y="48"/>
                    </a:cxn>
                    <a:cxn ang="0">
                      <a:pos x="8" y="48"/>
                    </a:cxn>
                    <a:cxn ang="0">
                      <a:pos x="0" y="24"/>
                    </a:cxn>
                    <a:cxn ang="0">
                      <a:pos x="0" y="24"/>
                    </a:cxn>
                    <a:cxn ang="0">
                      <a:pos x="8" y="8"/>
                    </a:cxn>
                    <a:cxn ang="0">
                      <a:pos x="16" y="0"/>
                    </a:cxn>
                    <a:cxn ang="0">
                      <a:pos x="16" y="0"/>
                    </a:cxn>
                    <a:cxn ang="0">
                      <a:pos x="24" y="8"/>
                    </a:cxn>
                    <a:cxn ang="0">
                      <a:pos x="32" y="24"/>
                    </a:cxn>
                    <a:cxn ang="0">
                      <a:pos x="32" y="24"/>
                    </a:cxn>
                    <a:cxn ang="0">
                      <a:pos x="24" y="48"/>
                    </a:cxn>
                    <a:cxn ang="0">
                      <a:pos x="16" y="48"/>
                    </a:cxn>
                  </a:cxnLst>
                  <a:rect l="0" t="0" r="r" b="b"/>
                  <a:pathLst>
                    <a:path w="32" h="48">
                      <a:moveTo>
                        <a:pt x="16" y="48"/>
                      </a:moveTo>
                      <a:lnTo>
                        <a:pt x="8" y="48"/>
                      </a:lnTo>
                      <a:lnTo>
                        <a:pt x="0" y="24"/>
                      </a:lnTo>
                      <a:lnTo>
                        <a:pt x="0" y="24"/>
                      </a:lnTo>
                      <a:lnTo>
                        <a:pt x="8" y="8"/>
                      </a:lnTo>
                      <a:lnTo>
                        <a:pt x="16" y="0"/>
                      </a:lnTo>
                      <a:lnTo>
                        <a:pt x="16" y="0"/>
                      </a:lnTo>
                      <a:lnTo>
                        <a:pt x="24" y="8"/>
                      </a:lnTo>
                      <a:lnTo>
                        <a:pt x="32" y="24"/>
                      </a:lnTo>
                      <a:lnTo>
                        <a:pt x="32" y="24"/>
                      </a:lnTo>
                      <a:lnTo>
                        <a:pt x="24" y="48"/>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86" name="Freeform 1382"/>
                <p:cNvSpPr>
                  <a:spLocks/>
                </p:cNvSpPr>
                <p:nvPr/>
              </p:nvSpPr>
              <p:spPr bwMode="auto">
                <a:xfrm>
                  <a:off x="676" y="2432"/>
                  <a:ext cx="64" cy="24"/>
                </a:xfrm>
                <a:custGeom>
                  <a:avLst/>
                  <a:gdLst/>
                  <a:ahLst/>
                  <a:cxnLst>
                    <a:cxn ang="0">
                      <a:pos x="64" y="16"/>
                    </a:cxn>
                    <a:cxn ang="0">
                      <a:pos x="56" y="24"/>
                    </a:cxn>
                    <a:cxn ang="0">
                      <a:pos x="32" y="24"/>
                    </a:cxn>
                    <a:cxn ang="0">
                      <a:pos x="32" y="24"/>
                    </a:cxn>
                    <a:cxn ang="0">
                      <a:pos x="8" y="24"/>
                    </a:cxn>
                    <a:cxn ang="0">
                      <a:pos x="0" y="16"/>
                    </a:cxn>
                    <a:cxn ang="0">
                      <a:pos x="0" y="16"/>
                    </a:cxn>
                    <a:cxn ang="0">
                      <a:pos x="8" y="8"/>
                    </a:cxn>
                    <a:cxn ang="0">
                      <a:pos x="32" y="0"/>
                    </a:cxn>
                    <a:cxn ang="0">
                      <a:pos x="32" y="0"/>
                    </a:cxn>
                    <a:cxn ang="0">
                      <a:pos x="56" y="8"/>
                    </a:cxn>
                    <a:cxn ang="0">
                      <a:pos x="64" y="16"/>
                    </a:cxn>
                  </a:cxnLst>
                  <a:rect l="0" t="0" r="r" b="b"/>
                  <a:pathLst>
                    <a:path w="64" h="24">
                      <a:moveTo>
                        <a:pt x="64" y="16"/>
                      </a:moveTo>
                      <a:lnTo>
                        <a:pt x="56" y="24"/>
                      </a:lnTo>
                      <a:lnTo>
                        <a:pt x="32" y="24"/>
                      </a:lnTo>
                      <a:lnTo>
                        <a:pt x="32" y="24"/>
                      </a:lnTo>
                      <a:lnTo>
                        <a:pt x="8" y="24"/>
                      </a:lnTo>
                      <a:lnTo>
                        <a:pt x="0" y="16"/>
                      </a:lnTo>
                      <a:lnTo>
                        <a:pt x="0" y="16"/>
                      </a:lnTo>
                      <a:lnTo>
                        <a:pt x="8"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87" name="Freeform 1383"/>
                <p:cNvSpPr>
                  <a:spLocks/>
                </p:cNvSpPr>
                <p:nvPr/>
              </p:nvSpPr>
              <p:spPr bwMode="auto">
                <a:xfrm>
                  <a:off x="788" y="2520"/>
                  <a:ext cx="32" cy="48"/>
                </a:xfrm>
                <a:custGeom>
                  <a:avLst/>
                  <a:gdLst/>
                  <a:ahLst/>
                  <a:cxnLst>
                    <a:cxn ang="0">
                      <a:pos x="16" y="48"/>
                    </a:cxn>
                    <a:cxn ang="0">
                      <a:pos x="8" y="40"/>
                    </a:cxn>
                    <a:cxn ang="0">
                      <a:pos x="0" y="24"/>
                    </a:cxn>
                    <a:cxn ang="0">
                      <a:pos x="0" y="24"/>
                    </a:cxn>
                    <a:cxn ang="0">
                      <a:pos x="8" y="8"/>
                    </a:cxn>
                    <a:cxn ang="0">
                      <a:pos x="16" y="0"/>
                    </a:cxn>
                    <a:cxn ang="0">
                      <a:pos x="16" y="0"/>
                    </a:cxn>
                    <a:cxn ang="0">
                      <a:pos x="32" y="8"/>
                    </a:cxn>
                    <a:cxn ang="0">
                      <a:pos x="32" y="24"/>
                    </a:cxn>
                    <a:cxn ang="0">
                      <a:pos x="32" y="24"/>
                    </a:cxn>
                    <a:cxn ang="0">
                      <a:pos x="32" y="40"/>
                    </a:cxn>
                    <a:cxn ang="0">
                      <a:pos x="16" y="48"/>
                    </a:cxn>
                  </a:cxnLst>
                  <a:rect l="0" t="0" r="r" b="b"/>
                  <a:pathLst>
                    <a:path w="32" h="48">
                      <a:moveTo>
                        <a:pt x="16" y="48"/>
                      </a:moveTo>
                      <a:lnTo>
                        <a:pt x="8" y="40"/>
                      </a:lnTo>
                      <a:lnTo>
                        <a:pt x="0" y="24"/>
                      </a:lnTo>
                      <a:lnTo>
                        <a:pt x="0" y="24"/>
                      </a:lnTo>
                      <a:lnTo>
                        <a:pt x="8" y="8"/>
                      </a:lnTo>
                      <a:lnTo>
                        <a:pt x="16" y="0"/>
                      </a:lnTo>
                      <a:lnTo>
                        <a:pt x="16" y="0"/>
                      </a:lnTo>
                      <a:lnTo>
                        <a:pt x="32" y="8"/>
                      </a:lnTo>
                      <a:lnTo>
                        <a:pt x="32" y="24"/>
                      </a:lnTo>
                      <a:lnTo>
                        <a:pt x="32" y="24"/>
                      </a:lnTo>
                      <a:lnTo>
                        <a:pt x="32" y="40"/>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88" name="Freeform 1384"/>
                <p:cNvSpPr>
                  <a:spLocks/>
                </p:cNvSpPr>
                <p:nvPr/>
              </p:nvSpPr>
              <p:spPr bwMode="auto">
                <a:xfrm>
                  <a:off x="660" y="2352"/>
                  <a:ext cx="48" cy="40"/>
                </a:xfrm>
                <a:custGeom>
                  <a:avLst/>
                  <a:gdLst/>
                  <a:ahLst/>
                  <a:cxnLst>
                    <a:cxn ang="0">
                      <a:pos x="48" y="32"/>
                    </a:cxn>
                    <a:cxn ang="0">
                      <a:pos x="32" y="40"/>
                    </a:cxn>
                    <a:cxn ang="0">
                      <a:pos x="16" y="24"/>
                    </a:cxn>
                    <a:cxn ang="0">
                      <a:pos x="16" y="24"/>
                    </a:cxn>
                    <a:cxn ang="0">
                      <a:pos x="0" y="16"/>
                    </a:cxn>
                    <a:cxn ang="0">
                      <a:pos x="0" y="0"/>
                    </a:cxn>
                    <a:cxn ang="0">
                      <a:pos x="0" y="0"/>
                    </a:cxn>
                    <a:cxn ang="0">
                      <a:pos x="16" y="0"/>
                    </a:cxn>
                    <a:cxn ang="0">
                      <a:pos x="32" y="8"/>
                    </a:cxn>
                    <a:cxn ang="0">
                      <a:pos x="32" y="8"/>
                    </a:cxn>
                    <a:cxn ang="0">
                      <a:pos x="48" y="24"/>
                    </a:cxn>
                    <a:cxn ang="0">
                      <a:pos x="48" y="32"/>
                    </a:cxn>
                  </a:cxnLst>
                  <a:rect l="0" t="0" r="r" b="b"/>
                  <a:pathLst>
                    <a:path w="48" h="40">
                      <a:moveTo>
                        <a:pt x="48" y="32"/>
                      </a:moveTo>
                      <a:lnTo>
                        <a:pt x="32" y="40"/>
                      </a:lnTo>
                      <a:lnTo>
                        <a:pt x="16" y="24"/>
                      </a:lnTo>
                      <a:lnTo>
                        <a:pt x="16" y="24"/>
                      </a:lnTo>
                      <a:lnTo>
                        <a:pt x="0" y="16"/>
                      </a:lnTo>
                      <a:lnTo>
                        <a:pt x="0" y="0"/>
                      </a:lnTo>
                      <a:lnTo>
                        <a:pt x="0" y="0"/>
                      </a:lnTo>
                      <a:lnTo>
                        <a:pt x="16" y="0"/>
                      </a:lnTo>
                      <a:lnTo>
                        <a:pt x="32" y="8"/>
                      </a:lnTo>
                      <a:lnTo>
                        <a:pt x="32" y="8"/>
                      </a:lnTo>
                      <a:lnTo>
                        <a:pt x="48" y="24"/>
                      </a:lnTo>
                      <a:lnTo>
                        <a:pt x="48"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89" name="Freeform 1385"/>
                <p:cNvSpPr>
                  <a:spLocks/>
                </p:cNvSpPr>
                <p:nvPr/>
              </p:nvSpPr>
              <p:spPr bwMode="auto">
                <a:xfrm>
                  <a:off x="892" y="2344"/>
                  <a:ext cx="48" cy="32"/>
                </a:xfrm>
                <a:custGeom>
                  <a:avLst/>
                  <a:gdLst/>
                  <a:ahLst/>
                  <a:cxnLst>
                    <a:cxn ang="0">
                      <a:pos x="0" y="32"/>
                    </a:cxn>
                    <a:cxn ang="0">
                      <a:pos x="0" y="24"/>
                    </a:cxn>
                    <a:cxn ang="0">
                      <a:pos x="8" y="8"/>
                    </a:cxn>
                    <a:cxn ang="0">
                      <a:pos x="8" y="8"/>
                    </a:cxn>
                    <a:cxn ang="0">
                      <a:pos x="32" y="0"/>
                    </a:cxn>
                    <a:cxn ang="0">
                      <a:pos x="48" y="0"/>
                    </a:cxn>
                    <a:cxn ang="0">
                      <a:pos x="48" y="0"/>
                    </a:cxn>
                    <a:cxn ang="0">
                      <a:pos x="48" y="8"/>
                    </a:cxn>
                    <a:cxn ang="0">
                      <a:pos x="32" y="24"/>
                    </a:cxn>
                    <a:cxn ang="0">
                      <a:pos x="32" y="24"/>
                    </a:cxn>
                    <a:cxn ang="0">
                      <a:pos x="16" y="32"/>
                    </a:cxn>
                    <a:cxn ang="0">
                      <a:pos x="0" y="32"/>
                    </a:cxn>
                  </a:cxnLst>
                  <a:rect l="0" t="0" r="r" b="b"/>
                  <a:pathLst>
                    <a:path w="48" h="32">
                      <a:moveTo>
                        <a:pt x="0" y="32"/>
                      </a:moveTo>
                      <a:lnTo>
                        <a:pt x="0" y="24"/>
                      </a:lnTo>
                      <a:lnTo>
                        <a:pt x="8" y="8"/>
                      </a:lnTo>
                      <a:lnTo>
                        <a:pt x="8" y="8"/>
                      </a:lnTo>
                      <a:lnTo>
                        <a:pt x="32" y="0"/>
                      </a:lnTo>
                      <a:lnTo>
                        <a:pt x="48" y="0"/>
                      </a:lnTo>
                      <a:lnTo>
                        <a:pt x="48" y="0"/>
                      </a:lnTo>
                      <a:lnTo>
                        <a:pt x="48" y="8"/>
                      </a:lnTo>
                      <a:lnTo>
                        <a:pt x="32" y="24"/>
                      </a:lnTo>
                      <a:lnTo>
                        <a:pt x="32" y="24"/>
                      </a:lnTo>
                      <a:lnTo>
                        <a:pt x="16" y="32"/>
                      </a:lnTo>
                      <a:lnTo>
                        <a:pt x="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90" name="Freeform 1386"/>
                <p:cNvSpPr>
                  <a:spLocks/>
                </p:cNvSpPr>
                <p:nvPr/>
              </p:nvSpPr>
              <p:spPr bwMode="auto">
                <a:xfrm>
                  <a:off x="876" y="2400"/>
                  <a:ext cx="48" cy="24"/>
                </a:xfrm>
                <a:custGeom>
                  <a:avLst/>
                  <a:gdLst/>
                  <a:ahLst/>
                  <a:cxnLst>
                    <a:cxn ang="0">
                      <a:pos x="0" y="24"/>
                    </a:cxn>
                    <a:cxn ang="0">
                      <a:pos x="0" y="8"/>
                    </a:cxn>
                    <a:cxn ang="0">
                      <a:pos x="16" y="0"/>
                    </a:cxn>
                    <a:cxn ang="0">
                      <a:pos x="16" y="0"/>
                    </a:cxn>
                    <a:cxn ang="0">
                      <a:pos x="32" y="0"/>
                    </a:cxn>
                    <a:cxn ang="0">
                      <a:pos x="48" y="8"/>
                    </a:cxn>
                    <a:cxn ang="0">
                      <a:pos x="48" y="8"/>
                    </a:cxn>
                    <a:cxn ang="0">
                      <a:pos x="48" y="16"/>
                    </a:cxn>
                    <a:cxn ang="0">
                      <a:pos x="32" y="24"/>
                    </a:cxn>
                    <a:cxn ang="0">
                      <a:pos x="32" y="24"/>
                    </a:cxn>
                    <a:cxn ang="0">
                      <a:pos x="8" y="24"/>
                    </a:cxn>
                    <a:cxn ang="0">
                      <a:pos x="0" y="24"/>
                    </a:cxn>
                  </a:cxnLst>
                  <a:rect l="0" t="0" r="r" b="b"/>
                  <a:pathLst>
                    <a:path w="48" h="24">
                      <a:moveTo>
                        <a:pt x="0" y="24"/>
                      </a:moveTo>
                      <a:lnTo>
                        <a:pt x="0" y="8"/>
                      </a:lnTo>
                      <a:lnTo>
                        <a:pt x="16" y="0"/>
                      </a:lnTo>
                      <a:lnTo>
                        <a:pt x="16" y="0"/>
                      </a:lnTo>
                      <a:lnTo>
                        <a:pt x="32" y="0"/>
                      </a:lnTo>
                      <a:lnTo>
                        <a:pt x="48" y="8"/>
                      </a:lnTo>
                      <a:lnTo>
                        <a:pt x="48" y="8"/>
                      </a:lnTo>
                      <a:lnTo>
                        <a:pt x="48" y="16"/>
                      </a:lnTo>
                      <a:lnTo>
                        <a:pt x="32" y="24"/>
                      </a:lnTo>
                      <a:lnTo>
                        <a:pt x="32" y="24"/>
                      </a:lnTo>
                      <a:lnTo>
                        <a:pt x="8" y="24"/>
                      </a:lnTo>
                      <a:lnTo>
                        <a:pt x="0"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91" name="Freeform 1387"/>
                <p:cNvSpPr>
                  <a:spLocks/>
                </p:cNvSpPr>
                <p:nvPr/>
              </p:nvSpPr>
              <p:spPr bwMode="auto">
                <a:xfrm>
                  <a:off x="660" y="2480"/>
                  <a:ext cx="48" cy="24"/>
                </a:xfrm>
                <a:custGeom>
                  <a:avLst/>
                  <a:gdLst/>
                  <a:ahLst/>
                  <a:cxnLst>
                    <a:cxn ang="0">
                      <a:pos x="0" y="16"/>
                    </a:cxn>
                    <a:cxn ang="0">
                      <a:pos x="0" y="8"/>
                    </a:cxn>
                    <a:cxn ang="0">
                      <a:pos x="16" y="0"/>
                    </a:cxn>
                    <a:cxn ang="0">
                      <a:pos x="16" y="0"/>
                    </a:cxn>
                    <a:cxn ang="0">
                      <a:pos x="40" y="0"/>
                    </a:cxn>
                    <a:cxn ang="0">
                      <a:pos x="48" y="0"/>
                    </a:cxn>
                    <a:cxn ang="0">
                      <a:pos x="48" y="0"/>
                    </a:cxn>
                    <a:cxn ang="0">
                      <a:pos x="48" y="16"/>
                    </a:cxn>
                    <a:cxn ang="0">
                      <a:pos x="32" y="24"/>
                    </a:cxn>
                    <a:cxn ang="0">
                      <a:pos x="32" y="24"/>
                    </a:cxn>
                    <a:cxn ang="0">
                      <a:pos x="8" y="24"/>
                    </a:cxn>
                    <a:cxn ang="0">
                      <a:pos x="0" y="16"/>
                    </a:cxn>
                  </a:cxnLst>
                  <a:rect l="0" t="0" r="r" b="b"/>
                  <a:pathLst>
                    <a:path w="48" h="24">
                      <a:moveTo>
                        <a:pt x="0" y="16"/>
                      </a:moveTo>
                      <a:lnTo>
                        <a:pt x="0" y="8"/>
                      </a:lnTo>
                      <a:lnTo>
                        <a:pt x="16" y="0"/>
                      </a:lnTo>
                      <a:lnTo>
                        <a:pt x="16" y="0"/>
                      </a:lnTo>
                      <a:lnTo>
                        <a:pt x="40" y="0"/>
                      </a:lnTo>
                      <a:lnTo>
                        <a:pt x="48" y="0"/>
                      </a:lnTo>
                      <a:lnTo>
                        <a:pt x="48" y="0"/>
                      </a:lnTo>
                      <a:lnTo>
                        <a:pt x="48" y="16"/>
                      </a:lnTo>
                      <a:lnTo>
                        <a:pt x="32" y="24"/>
                      </a:lnTo>
                      <a:lnTo>
                        <a:pt x="32" y="24"/>
                      </a:lnTo>
                      <a:lnTo>
                        <a:pt x="8" y="24"/>
                      </a:lnTo>
                      <a:lnTo>
                        <a:pt x="0"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92" name="Freeform 1388"/>
                <p:cNvSpPr>
                  <a:spLocks/>
                </p:cNvSpPr>
                <p:nvPr/>
              </p:nvSpPr>
              <p:spPr bwMode="auto">
                <a:xfrm>
                  <a:off x="732" y="2456"/>
                  <a:ext cx="48" cy="40"/>
                </a:xfrm>
                <a:custGeom>
                  <a:avLst/>
                  <a:gdLst/>
                  <a:ahLst/>
                  <a:cxnLst>
                    <a:cxn ang="0">
                      <a:pos x="8" y="40"/>
                    </a:cxn>
                    <a:cxn ang="0">
                      <a:pos x="0" y="24"/>
                    </a:cxn>
                    <a:cxn ang="0">
                      <a:pos x="16" y="16"/>
                    </a:cxn>
                    <a:cxn ang="0">
                      <a:pos x="16" y="16"/>
                    </a:cxn>
                    <a:cxn ang="0">
                      <a:pos x="32" y="0"/>
                    </a:cxn>
                    <a:cxn ang="0">
                      <a:pos x="48" y="8"/>
                    </a:cxn>
                    <a:cxn ang="0">
                      <a:pos x="48" y="8"/>
                    </a:cxn>
                    <a:cxn ang="0">
                      <a:pos x="48" y="16"/>
                    </a:cxn>
                    <a:cxn ang="0">
                      <a:pos x="40" y="32"/>
                    </a:cxn>
                    <a:cxn ang="0">
                      <a:pos x="40" y="32"/>
                    </a:cxn>
                    <a:cxn ang="0">
                      <a:pos x="16" y="40"/>
                    </a:cxn>
                    <a:cxn ang="0">
                      <a:pos x="8" y="40"/>
                    </a:cxn>
                  </a:cxnLst>
                  <a:rect l="0" t="0" r="r" b="b"/>
                  <a:pathLst>
                    <a:path w="48" h="40">
                      <a:moveTo>
                        <a:pt x="8" y="40"/>
                      </a:moveTo>
                      <a:lnTo>
                        <a:pt x="0" y="24"/>
                      </a:lnTo>
                      <a:lnTo>
                        <a:pt x="16" y="16"/>
                      </a:lnTo>
                      <a:lnTo>
                        <a:pt x="16" y="16"/>
                      </a:lnTo>
                      <a:lnTo>
                        <a:pt x="32" y="0"/>
                      </a:lnTo>
                      <a:lnTo>
                        <a:pt x="48" y="8"/>
                      </a:lnTo>
                      <a:lnTo>
                        <a:pt x="48" y="8"/>
                      </a:lnTo>
                      <a:lnTo>
                        <a:pt x="48" y="16"/>
                      </a:lnTo>
                      <a:lnTo>
                        <a:pt x="40" y="32"/>
                      </a:lnTo>
                      <a:lnTo>
                        <a:pt x="40" y="32"/>
                      </a:lnTo>
                      <a:lnTo>
                        <a:pt x="16" y="40"/>
                      </a:lnTo>
                      <a:lnTo>
                        <a:pt x="8" y="4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93" name="Freeform 1389"/>
                <p:cNvSpPr>
                  <a:spLocks/>
                </p:cNvSpPr>
                <p:nvPr/>
              </p:nvSpPr>
              <p:spPr bwMode="auto">
                <a:xfrm>
                  <a:off x="924" y="2472"/>
                  <a:ext cx="56" cy="32"/>
                </a:xfrm>
                <a:custGeom>
                  <a:avLst/>
                  <a:gdLst/>
                  <a:ahLst/>
                  <a:cxnLst>
                    <a:cxn ang="0">
                      <a:pos x="0" y="8"/>
                    </a:cxn>
                    <a:cxn ang="0">
                      <a:pos x="16" y="0"/>
                    </a:cxn>
                    <a:cxn ang="0">
                      <a:pos x="32" y="8"/>
                    </a:cxn>
                    <a:cxn ang="0">
                      <a:pos x="32" y="8"/>
                    </a:cxn>
                    <a:cxn ang="0">
                      <a:pos x="56" y="16"/>
                    </a:cxn>
                    <a:cxn ang="0">
                      <a:pos x="56" y="24"/>
                    </a:cxn>
                    <a:cxn ang="0">
                      <a:pos x="56" y="24"/>
                    </a:cxn>
                    <a:cxn ang="0">
                      <a:pos x="48" y="32"/>
                    </a:cxn>
                    <a:cxn ang="0">
                      <a:pos x="24" y="24"/>
                    </a:cxn>
                    <a:cxn ang="0">
                      <a:pos x="24" y="24"/>
                    </a:cxn>
                    <a:cxn ang="0">
                      <a:pos x="0" y="16"/>
                    </a:cxn>
                    <a:cxn ang="0">
                      <a:pos x="0" y="8"/>
                    </a:cxn>
                  </a:cxnLst>
                  <a:rect l="0" t="0" r="r" b="b"/>
                  <a:pathLst>
                    <a:path w="56" h="32">
                      <a:moveTo>
                        <a:pt x="0" y="8"/>
                      </a:moveTo>
                      <a:lnTo>
                        <a:pt x="16" y="0"/>
                      </a:lnTo>
                      <a:lnTo>
                        <a:pt x="32" y="8"/>
                      </a:lnTo>
                      <a:lnTo>
                        <a:pt x="32" y="8"/>
                      </a:lnTo>
                      <a:lnTo>
                        <a:pt x="56" y="16"/>
                      </a:lnTo>
                      <a:lnTo>
                        <a:pt x="56" y="24"/>
                      </a:lnTo>
                      <a:lnTo>
                        <a:pt x="56" y="24"/>
                      </a:lnTo>
                      <a:lnTo>
                        <a:pt x="48" y="32"/>
                      </a:lnTo>
                      <a:lnTo>
                        <a:pt x="24" y="24"/>
                      </a:lnTo>
                      <a:lnTo>
                        <a:pt x="24"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94" name="Freeform 1390"/>
                <p:cNvSpPr>
                  <a:spLocks/>
                </p:cNvSpPr>
                <p:nvPr/>
              </p:nvSpPr>
              <p:spPr bwMode="auto">
                <a:xfrm>
                  <a:off x="636" y="2392"/>
                  <a:ext cx="64" cy="32"/>
                </a:xfrm>
                <a:custGeom>
                  <a:avLst/>
                  <a:gdLst/>
                  <a:ahLst/>
                  <a:cxnLst>
                    <a:cxn ang="0">
                      <a:pos x="0" y="8"/>
                    </a:cxn>
                    <a:cxn ang="0">
                      <a:pos x="16" y="0"/>
                    </a:cxn>
                    <a:cxn ang="0">
                      <a:pos x="40" y="8"/>
                    </a:cxn>
                    <a:cxn ang="0">
                      <a:pos x="40" y="8"/>
                    </a:cxn>
                    <a:cxn ang="0">
                      <a:pos x="56" y="16"/>
                    </a:cxn>
                    <a:cxn ang="0">
                      <a:pos x="64" y="24"/>
                    </a:cxn>
                    <a:cxn ang="0">
                      <a:pos x="64" y="24"/>
                    </a:cxn>
                    <a:cxn ang="0">
                      <a:pos x="48" y="32"/>
                    </a:cxn>
                    <a:cxn ang="0">
                      <a:pos x="24" y="32"/>
                    </a:cxn>
                    <a:cxn ang="0">
                      <a:pos x="24" y="32"/>
                    </a:cxn>
                    <a:cxn ang="0">
                      <a:pos x="8" y="16"/>
                    </a:cxn>
                    <a:cxn ang="0">
                      <a:pos x="0" y="8"/>
                    </a:cxn>
                  </a:cxnLst>
                  <a:rect l="0" t="0" r="r" b="b"/>
                  <a:pathLst>
                    <a:path w="64" h="32">
                      <a:moveTo>
                        <a:pt x="0" y="8"/>
                      </a:moveTo>
                      <a:lnTo>
                        <a:pt x="16" y="0"/>
                      </a:lnTo>
                      <a:lnTo>
                        <a:pt x="40" y="8"/>
                      </a:lnTo>
                      <a:lnTo>
                        <a:pt x="40" y="8"/>
                      </a:lnTo>
                      <a:lnTo>
                        <a:pt x="56" y="16"/>
                      </a:lnTo>
                      <a:lnTo>
                        <a:pt x="64" y="24"/>
                      </a:lnTo>
                      <a:lnTo>
                        <a:pt x="64" y="24"/>
                      </a:lnTo>
                      <a:lnTo>
                        <a:pt x="48" y="32"/>
                      </a:lnTo>
                      <a:lnTo>
                        <a:pt x="24" y="32"/>
                      </a:lnTo>
                      <a:lnTo>
                        <a:pt x="24" y="32"/>
                      </a:lnTo>
                      <a:lnTo>
                        <a:pt x="8"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95" name="Freeform 1391"/>
                <p:cNvSpPr>
                  <a:spLocks/>
                </p:cNvSpPr>
                <p:nvPr/>
              </p:nvSpPr>
              <p:spPr bwMode="auto">
                <a:xfrm>
                  <a:off x="716" y="2320"/>
                  <a:ext cx="40" cy="48"/>
                </a:xfrm>
                <a:custGeom>
                  <a:avLst/>
                  <a:gdLst/>
                  <a:ahLst/>
                  <a:cxnLst>
                    <a:cxn ang="0">
                      <a:pos x="8" y="0"/>
                    </a:cxn>
                    <a:cxn ang="0">
                      <a:pos x="24" y="0"/>
                    </a:cxn>
                    <a:cxn ang="0">
                      <a:pos x="32" y="16"/>
                    </a:cxn>
                    <a:cxn ang="0">
                      <a:pos x="32" y="16"/>
                    </a:cxn>
                    <a:cxn ang="0">
                      <a:pos x="40" y="40"/>
                    </a:cxn>
                    <a:cxn ang="0">
                      <a:pos x="32" y="48"/>
                    </a:cxn>
                    <a:cxn ang="0">
                      <a:pos x="32" y="48"/>
                    </a:cxn>
                    <a:cxn ang="0">
                      <a:pos x="16" y="40"/>
                    </a:cxn>
                    <a:cxn ang="0">
                      <a:pos x="8" y="24"/>
                    </a:cxn>
                    <a:cxn ang="0">
                      <a:pos x="8" y="24"/>
                    </a:cxn>
                    <a:cxn ang="0">
                      <a:pos x="0" y="8"/>
                    </a:cxn>
                    <a:cxn ang="0">
                      <a:pos x="8" y="0"/>
                    </a:cxn>
                  </a:cxnLst>
                  <a:rect l="0" t="0" r="r" b="b"/>
                  <a:pathLst>
                    <a:path w="40" h="48">
                      <a:moveTo>
                        <a:pt x="8" y="0"/>
                      </a:moveTo>
                      <a:lnTo>
                        <a:pt x="24" y="0"/>
                      </a:lnTo>
                      <a:lnTo>
                        <a:pt x="32" y="16"/>
                      </a:lnTo>
                      <a:lnTo>
                        <a:pt x="32" y="16"/>
                      </a:lnTo>
                      <a:lnTo>
                        <a:pt x="40" y="40"/>
                      </a:lnTo>
                      <a:lnTo>
                        <a:pt x="32" y="48"/>
                      </a:lnTo>
                      <a:lnTo>
                        <a:pt x="32" y="48"/>
                      </a:lnTo>
                      <a:lnTo>
                        <a:pt x="16"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96" name="Freeform 1392"/>
                <p:cNvSpPr>
                  <a:spLocks/>
                </p:cNvSpPr>
                <p:nvPr/>
              </p:nvSpPr>
              <p:spPr bwMode="auto">
                <a:xfrm>
                  <a:off x="820" y="2480"/>
                  <a:ext cx="40" cy="40"/>
                </a:xfrm>
                <a:custGeom>
                  <a:avLst/>
                  <a:gdLst/>
                  <a:ahLst/>
                  <a:cxnLst>
                    <a:cxn ang="0">
                      <a:pos x="8" y="0"/>
                    </a:cxn>
                    <a:cxn ang="0">
                      <a:pos x="24" y="0"/>
                    </a:cxn>
                    <a:cxn ang="0">
                      <a:pos x="40" y="16"/>
                    </a:cxn>
                    <a:cxn ang="0">
                      <a:pos x="40" y="16"/>
                    </a:cxn>
                    <a:cxn ang="0">
                      <a:pos x="40" y="32"/>
                    </a:cxn>
                    <a:cxn ang="0">
                      <a:pos x="32" y="40"/>
                    </a:cxn>
                    <a:cxn ang="0">
                      <a:pos x="32" y="40"/>
                    </a:cxn>
                    <a:cxn ang="0">
                      <a:pos x="24" y="40"/>
                    </a:cxn>
                    <a:cxn ang="0">
                      <a:pos x="8" y="24"/>
                    </a:cxn>
                    <a:cxn ang="0">
                      <a:pos x="8" y="24"/>
                    </a:cxn>
                    <a:cxn ang="0">
                      <a:pos x="0" y="8"/>
                    </a:cxn>
                    <a:cxn ang="0">
                      <a:pos x="8" y="0"/>
                    </a:cxn>
                  </a:cxnLst>
                  <a:rect l="0" t="0" r="r" b="b"/>
                  <a:pathLst>
                    <a:path w="40" h="40">
                      <a:moveTo>
                        <a:pt x="8" y="0"/>
                      </a:moveTo>
                      <a:lnTo>
                        <a:pt x="24" y="0"/>
                      </a:lnTo>
                      <a:lnTo>
                        <a:pt x="40" y="16"/>
                      </a:lnTo>
                      <a:lnTo>
                        <a:pt x="40" y="16"/>
                      </a:lnTo>
                      <a:lnTo>
                        <a:pt x="40" y="32"/>
                      </a:lnTo>
                      <a:lnTo>
                        <a:pt x="32" y="40"/>
                      </a:lnTo>
                      <a:lnTo>
                        <a:pt x="32" y="40"/>
                      </a:lnTo>
                      <a:lnTo>
                        <a:pt x="24"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97" name="Freeform 1393"/>
                <p:cNvSpPr>
                  <a:spLocks/>
                </p:cNvSpPr>
                <p:nvPr/>
              </p:nvSpPr>
              <p:spPr bwMode="auto">
                <a:xfrm>
                  <a:off x="836" y="2320"/>
                  <a:ext cx="40" cy="48"/>
                </a:xfrm>
                <a:custGeom>
                  <a:avLst/>
                  <a:gdLst/>
                  <a:ahLst/>
                  <a:cxnLst>
                    <a:cxn ang="0">
                      <a:pos x="32" y="0"/>
                    </a:cxn>
                    <a:cxn ang="0">
                      <a:pos x="40" y="8"/>
                    </a:cxn>
                    <a:cxn ang="0">
                      <a:pos x="40" y="24"/>
                    </a:cxn>
                    <a:cxn ang="0">
                      <a:pos x="40" y="24"/>
                    </a:cxn>
                    <a:cxn ang="0">
                      <a:pos x="24" y="40"/>
                    </a:cxn>
                    <a:cxn ang="0">
                      <a:pos x="8" y="48"/>
                    </a:cxn>
                    <a:cxn ang="0">
                      <a:pos x="8" y="48"/>
                    </a:cxn>
                    <a:cxn ang="0">
                      <a:pos x="0" y="32"/>
                    </a:cxn>
                    <a:cxn ang="0">
                      <a:pos x="8" y="16"/>
                    </a:cxn>
                    <a:cxn ang="0">
                      <a:pos x="8" y="16"/>
                    </a:cxn>
                    <a:cxn ang="0">
                      <a:pos x="24" y="0"/>
                    </a:cxn>
                    <a:cxn ang="0">
                      <a:pos x="32" y="0"/>
                    </a:cxn>
                  </a:cxnLst>
                  <a:rect l="0" t="0" r="r" b="b"/>
                  <a:pathLst>
                    <a:path w="40" h="48">
                      <a:moveTo>
                        <a:pt x="32" y="0"/>
                      </a:moveTo>
                      <a:lnTo>
                        <a:pt x="40" y="8"/>
                      </a:lnTo>
                      <a:lnTo>
                        <a:pt x="40" y="24"/>
                      </a:lnTo>
                      <a:lnTo>
                        <a:pt x="40" y="24"/>
                      </a:lnTo>
                      <a:lnTo>
                        <a:pt x="24" y="40"/>
                      </a:lnTo>
                      <a:lnTo>
                        <a:pt x="8" y="48"/>
                      </a:lnTo>
                      <a:lnTo>
                        <a:pt x="8" y="48"/>
                      </a:lnTo>
                      <a:lnTo>
                        <a:pt x="0" y="32"/>
                      </a:lnTo>
                      <a:lnTo>
                        <a:pt x="8" y="16"/>
                      </a:lnTo>
                      <a:lnTo>
                        <a:pt x="8" y="16"/>
                      </a:lnTo>
                      <a:lnTo>
                        <a:pt x="24" y="0"/>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298" name="Freeform 1394"/>
                <p:cNvSpPr>
                  <a:spLocks/>
                </p:cNvSpPr>
                <p:nvPr/>
              </p:nvSpPr>
              <p:spPr bwMode="auto">
                <a:xfrm>
                  <a:off x="732" y="2504"/>
                  <a:ext cx="40" cy="48"/>
                </a:xfrm>
                <a:custGeom>
                  <a:avLst/>
                  <a:gdLst/>
                  <a:ahLst/>
                  <a:cxnLst>
                    <a:cxn ang="0">
                      <a:pos x="32" y="0"/>
                    </a:cxn>
                    <a:cxn ang="0">
                      <a:pos x="40" y="8"/>
                    </a:cxn>
                    <a:cxn ang="0">
                      <a:pos x="32" y="32"/>
                    </a:cxn>
                    <a:cxn ang="0">
                      <a:pos x="32" y="32"/>
                    </a:cxn>
                    <a:cxn ang="0">
                      <a:pos x="24" y="40"/>
                    </a:cxn>
                    <a:cxn ang="0">
                      <a:pos x="8" y="48"/>
                    </a:cxn>
                    <a:cxn ang="0">
                      <a:pos x="8" y="48"/>
                    </a:cxn>
                    <a:cxn ang="0">
                      <a:pos x="0" y="40"/>
                    </a:cxn>
                    <a:cxn ang="0">
                      <a:pos x="8" y="16"/>
                    </a:cxn>
                    <a:cxn ang="0">
                      <a:pos x="8" y="16"/>
                    </a:cxn>
                    <a:cxn ang="0">
                      <a:pos x="16" y="8"/>
                    </a:cxn>
                    <a:cxn ang="0">
                      <a:pos x="32" y="0"/>
                    </a:cxn>
                  </a:cxnLst>
                  <a:rect l="0" t="0" r="r" b="b"/>
                  <a:pathLst>
                    <a:path w="40" h="48">
                      <a:moveTo>
                        <a:pt x="32" y="0"/>
                      </a:moveTo>
                      <a:lnTo>
                        <a:pt x="40" y="8"/>
                      </a:lnTo>
                      <a:lnTo>
                        <a:pt x="32" y="32"/>
                      </a:lnTo>
                      <a:lnTo>
                        <a:pt x="32" y="32"/>
                      </a:lnTo>
                      <a:lnTo>
                        <a:pt x="24" y="40"/>
                      </a:lnTo>
                      <a:lnTo>
                        <a:pt x="8" y="48"/>
                      </a:lnTo>
                      <a:lnTo>
                        <a:pt x="8" y="48"/>
                      </a:lnTo>
                      <a:lnTo>
                        <a:pt x="0" y="40"/>
                      </a:lnTo>
                      <a:lnTo>
                        <a:pt x="8" y="16"/>
                      </a:lnTo>
                      <a:lnTo>
                        <a:pt x="8" y="16"/>
                      </a:lnTo>
                      <a:lnTo>
                        <a:pt x="16" y="8"/>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316" name="Group 1395"/>
            <p:cNvGrpSpPr>
              <a:grpSpLocks/>
            </p:cNvGrpSpPr>
            <p:nvPr/>
          </p:nvGrpSpPr>
          <p:grpSpPr bwMode="auto">
            <a:xfrm>
              <a:off x="4188" y="2934"/>
              <a:ext cx="274" cy="138"/>
              <a:chOff x="1536" y="3120"/>
              <a:chExt cx="274" cy="138"/>
            </a:xfrm>
          </p:grpSpPr>
          <p:grpSp>
            <p:nvGrpSpPr>
              <p:cNvPr id="1661334" name="Group 1396"/>
              <p:cNvGrpSpPr>
                <a:grpSpLocks/>
              </p:cNvGrpSpPr>
              <p:nvPr/>
            </p:nvGrpSpPr>
            <p:grpSpPr bwMode="auto">
              <a:xfrm rot="625620">
                <a:off x="1536" y="3120"/>
                <a:ext cx="274" cy="138"/>
                <a:chOff x="1550" y="3072"/>
                <a:chExt cx="274" cy="138"/>
              </a:xfrm>
            </p:grpSpPr>
            <p:sp>
              <p:nvSpPr>
                <p:cNvPr id="1661301" name="Freeform 1397"/>
                <p:cNvSpPr>
                  <a:spLocks/>
                </p:cNvSpPr>
                <p:nvPr/>
              </p:nvSpPr>
              <p:spPr bwMode="auto">
                <a:xfrm>
                  <a:off x="1632" y="3120"/>
                  <a:ext cx="137" cy="25"/>
                </a:xfrm>
                <a:custGeom>
                  <a:avLst/>
                  <a:gdLst/>
                  <a:ahLst/>
                  <a:cxnLst>
                    <a:cxn ang="0">
                      <a:pos x="137" y="0"/>
                    </a:cxn>
                    <a:cxn ang="0">
                      <a:pos x="0" y="25"/>
                    </a:cxn>
                  </a:cxnLst>
                  <a:rect l="0" t="0" r="r" b="b"/>
                  <a:pathLst>
                    <a:path w="137" h="25">
                      <a:moveTo>
                        <a:pt x="137" y="0"/>
                      </a:moveTo>
                      <a:cubicBezTo>
                        <a:pt x="87" y="7"/>
                        <a:pt x="22" y="20"/>
                        <a:pt x="0" y="25"/>
                      </a:cubicBezTo>
                    </a:path>
                  </a:pathLst>
                </a:custGeom>
                <a:noFill/>
                <a:ln w="38100" cmpd="sng">
                  <a:solidFill>
                    <a:schemeClr val="tx1"/>
                  </a:solidFill>
                  <a:round/>
                  <a:headEnd/>
                  <a:tailEnd/>
                </a:ln>
                <a:effectLst/>
              </p:spPr>
              <p:txBody>
                <a:bodyPr wrap="none">
                  <a:prstTxWarp prst="textNoShape">
                    <a:avLst/>
                  </a:prstTxWarp>
                </a:bodyPr>
                <a:lstStyle/>
                <a:p>
                  <a:endParaRPr lang="en-US">
                    <a:latin typeface="Arial"/>
                    <a:cs typeface="Arial"/>
                  </a:endParaRPr>
                </a:p>
              </p:txBody>
            </p:sp>
            <p:sp>
              <p:nvSpPr>
                <p:cNvPr id="1661302" name="Freeform 1398"/>
                <p:cNvSpPr>
                  <a:spLocks/>
                </p:cNvSpPr>
                <p:nvPr/>
              </p:nvSpPr>
              <p:spPr bwMode="auto">
                <a:xfrm rot="20238998" flipH="1">
                  <a:off x="1550" y="3114"/>
                  <a:ext cx="96" cy="96"/>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33CC33"/>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03" name="Freeform 1399"/>
                <p:cNvSpPr>
                  <a:spLocks/>
                </p:cNvSpPr>
                <p:nvPr/>
              </p:nvSpPr>
              <p:spPr bwMode="auto">
                <a:xfrm rot="20238998" flipH="1">
                  <a:off x="1728" y="3072"/>
                  <a:ext cx="96" cy="96"/>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33CC33"/>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304" name="Freeform 1400"/>
              <p:cNvSpPr>
                <a:spLocks/>
              </p:cNvSpPr>
              <p:nvPr/>
            </p:nvSpPr>
            <p:spPr bwMode="auto">
              <a:xfrm rot="20238998" flipH="1">
                <a:off x="1646" y="3150"/>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33CC33"/>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nvGrpSpPr>
            <p:cNvPr id="1661352" name="Group 1401"/>
            <p:cNvGrpSpPr>
              <a:grpSpLocks/>
            </p:cNvGrpSpPr>
            <p:nvPr/>
          </p:nvGrpSpPr>
          <p:grpSpPr bwMode="auto">
            <a:xfrm>
              <a:off x="4131" y="2316"/>
              <a:ext cx="598" cy="112"/>
              <a:chOff x="290" y="1936"/>
              <a:chExt cx="598" cy="112"/>
            </a:xfrm>
          </p:grpSpPr>
          <p:sp>
            <p:nvSpPr>
              <p:cNvPr id="1661306" name="Freeform 1402"/>
              <p:cNvSpPr>
                <a:spLocks/>
              </p:cNvSpPr>
              <p:nvPr/>
            </p:nvSpPr>
            <p:spPr bwMode="auto">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a:ln>
              <a:effectLst/>
            </p:spPr>
            <p:txBody>
              <a:bodyPr wrap="none">
                <a:prstTxWarp prst="textNoShape">
                  <a:avLst/>
                </a:prstTxWarp>
              </a:bodyPr>
              <a:lstStyle/>
              <a:p>
                <a:endParaRPr lang="en-US">
                  <a:latin typeface="Arial"/>
                  <a:cs typeface="Arial"/>
                </a:endParaRPr>
              </a:p>
            </p:txBody>
          </p:sp>
          <p:grpSp>
            <p:nvGrpSpPr>
              <p:cNvPr id="1661354" name="Group 1403"/>
              <p:cNvGrpSpPr>
                <a:grpSpLocks/>
              </p:cNvGrpSpPr>
              <p:nvPr/>
            </p:nvGrpSpPr>
            <p:grpSpPr bwMode="auto">
              <a:xfrm>
                <a:off x="324" y="1936"/>
                <a:ext cx="544" cy="112"/>
                <a:chOff x="324" y="1872"/>
                <a:chExt cx="544" cy="112"/>
              </a:xfrm>
            </p:grpSpPr>
            <p:sp>
              <p:nvSpPr>
                <p:cNvPr id="1661308" name="Freeform 1404"/>
                <p:cNvSpPr>
                  <a:spLocks/>
                </p:cNvSpPr>
                <p:nvPr/>
              </p:nvSpPr>
              <p:spPr bwMode="auto">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09" name="Freeform 1405"/>
                <p:cNvSpPr>
                  <a:spLocks/>
                </p:cNvSpPr>
                <p:nvPr/>
              </p:nvSpPr>
              <p:spPr bwMode="auto">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10" name="Freeform 1406"/>
                <p:cNvSpPr>
                  <a:spLocks/>
                </p:cNvSpPr>
                <p:nvPr/>
              </p:nvSpPr>
              <p:spPr bwMode="auto">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11" name="Freeform 1407"/>
                <p:cNvSpPr>
                  <a:spLocks/>
                </p:cNvSpPr>
                <p:nvPr/>
              </p:nvSpPr>
              <p:spPr bwMode="auto">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12" name="Freeform 1408"/>
                <p:cNvSpPr>
                  <a:spLocks/>
                </p:cNvSpPr>
                <p:nvPr/>
              </p:nvSpPr>
              <p:spPr bwMode="auto">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13" name="Freeform 1409"/>
                <p:cNvSpPr>
                  <a:spLocks/>
                </p:cNvSpPr>
                <p:nvPr/>
              </p:nvSpPr>
              <p:spPr bwMode="auto">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14" name="Freeform 1410"/>
                <p:cNvSpPr>
                  <a:spLocks/>
                </p:cNvSpPr>
                <p:nvPr/>
              </p:nvSpPr>
              <p:spPr bwMode="auto">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362" name="Group 1411"/>
            <p:cNvGrpSpPr>
              <a:grpSpLocks/>
            </p:cNvGrpSpPr>
            <p:nvPr/>
          </p:nvGrpSpPr>
          <p:grpSpPr bwMode="auto">
            <a:xfrm rot="2700000">
              <a:off x="4097" y="2414"/>
              <a:ext cx="536" cy="384"/>
              <a:chOff x="540" y="1270"/>
              <a:chExt cx="536" cy="384"/>
            </a:xfrm>
          </p:grpSpPr>
          <p:grpSp>
            <p:nvGrpSpPr>
              <p:cNvPr id="1661363" name="Group 1412"/>
              <p:cNvGrpSpPr>
                <a:grpSpLocks/>
              </p:cNvGrpSpPr>
              <p:nvPr/>
            </p:nvGrpSpPr>
            <p:grpSpPr bwMode="auto">
              <a:xfrm>
                <a:off x="540" y="1270"/>
                <a:ext cx="536" cy="384"/>
                <a:chOff x="540" y="2248"/>
                <a:chExt cx="536" cy="384"/>
              </a:xfrm>
            </p:grpSpPr>
            <p:sp>
              <p:nvSpPr>
                <p:cNvPr id="1661317" name="Freeform 1413"/>
                <p:cNvSpPr>
                  <a:spLocks/>
                </p:cNvSpPr>
                <p:nvPr/>
              </p:nvSpPr>
              <p:spPr bwMode="auto">
                <a:xfrm>
                  <a:off x="932" y="2416"/>
                  <a:ext cx="144" cy="40"/>
                </a:xfrm>
                <a:custGeom>
                  <a:avLst/>
                  <a:gdLst/>
                  <a:ahLst/>
                  <a:cxnLst>
                    <a:cxn ang="0">
                      <a:pos x="144" y="16"/>
                    </a:cxn>
                    <a:cxn ang="0">
                      <a:pos x="144" y="24"/>
                    </a:cxn>
                    <a:cxn ang="0">
                      <a:pos x="128" y="32"/>
                    </a:cxn>
                    <a:cxn ang="0">
                      <a:pos x="104" y="32"/>
                    </a:cxn>
                    <a:cxn ang="0">
                      <a:pos x="72" y="40"/>
                    </a:cxn>
                    <a:cxn ang="0">
                      <a:pos x="72" y="40"/>
                    </a:cxn>
                    <a:cxn ang="0">
                      <a:pos x="40" y="32"/>
                    </a:cxn>
                    <a:cxn ang="0">
                      <a:pos x="16" y="32"/>
                    </a:cxn>
                    <a:cxn ang="0">
                      <a:pos x="0" y="24"/>
                    </a:cxn>
                    <a:cxn ang="0">
                      <a:pos x="0" y="16"/>
                    </a:cxn>
                    <a:cxn ang="0">
                      <a:pos x="0" y="16"/>
                    </a:cxn>
                    <a:cxn ang="0">
                      <a:pos x="0" y="8"/>
                    </a:cxn>
                    <a:cxn ang="0">
                      <a:pos x="16" y="0"/>
                    </a:cxn>
                    <a:cxn ang="0">
                      <a:pos x="40" y="0"/>
                    </a:cxn>
                    <a:cxn ang="0">
                      <a:pos x="72" y="0"/>
                    </a:cxn>
                    <a:cxn ang="0">
                      <a:pos x="72" y="0"/>
                    </a:cxn>
                    <a:cxn ang="0">
                      <a:pos x="104" y="0"/>
                    </a:cxn>
                    <a:cxn ang="0">
                      <a:pos x="128" y="0"/>
                    </a:cxn>
                    <a:cxn ang="0">
                      <a:pos x="144" y="8"/>
                    </a:cxn>
                    <a:cxn ang="0">
                      <a:pos x="144" y="16"/>
                    </a:cxn>
                  </a:cxnLst>
                  <a:rect l="0" t="0" r="r" b="b"/>
                  <a:pathLst>
                    <a:path w="144" h="40">
                      <a:moveTo>
                        <a:pt x="144" y="16"/>
                      </a:moveTo>
                      <a:lnTo>
                        <a:pt x="144" y="24"/>
                      </a:lnTo>
                      <a:lnTo>
                        <a:pt x="128" y="32"/>
                      </a:lnTo>
                      <a:lnTo>
                        <a:pt x="104" y="32"/>
                      </a:lnTo>
                      <a:lnTo>
                        <a:pt x="72" y="40"/>
                      </a:lnTo>
                      <a:lnTo>
                        <a:pt x="72" y="40"/>
                      </a:lnTo>
                      <a:lnTo>
                        <a:pt x="40" y="32"/>
                      </a:lnTo>
                      <a:lnTo>
                        <a:pt x="16" y="32"/>
                      </a:lnTo>
                      <a:lnTo>
                        <a:pt x="0" y="24"/>
                      </a:lnTo>
                      <a:lnTo>
                        <a:pt x="0" y="16"/>
                      </a:lnTo>
                      <a:lnTo>
                        <a:pt x="0" y="16"/>
                      </a:lnTo>
                      <a:lnTo>
                        <a:pt x="0" y="8"/>
                      </a:lnTo>
                      <a:lnTo>
                        <a:pt x="16" y="0"/>
                      </a:lnTo>
                      <a:lnTo>
                        <a:pt x="40" y="0"/>
                      </a:lnTo>
                      <a:lnTo>
                        <a:pt x="72" y="0"/>
                      </a:lnTo>
                      <a:lnTo>
                        <a:pt x="72" y="0"/>
                      </a:lnTo>
                      <a:lnTo>
                        <a:pt x="104" y="0"/>
                      </a:lnTo>
                      <a:lnTo>
                        <a:pt x="128" y="0"/>
                      </a:lnTo>
                      <a:lnTo>
                        <a:pt x="144" y="8"/>
                      </a:lnTo>
                      <a:lnTo>
                        <a:pt x="14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18" name="Freeform 1414"/>
                <p:cNvSpPr>
                  <a:spLocks/>
                </p:cNvSpPr>
                <p:nvPr/>
              </p:nvSpPr>
              <p:spPr bwMode="auto">
                <a:xfrm>
                  <a:off x="892" y="2496"/>
                  <a:ext cx="112" cy="80"/>
                </a:xfrm>
                <a:custGeom>
                  <a:avLst/>
                  <a:gdLst/>
                  <a:ahLst/>
                  <a:cxnLst>
                    <a:cxn ang="0">
                      <a:pos x="112" y="80"/>
                    </a:cxn>
                    <a:cxn ang="0">
                      <a:pos x="80" y="80"/>
                    </a:cxn>
                    <a:cxn ang="0">
                      <a:pos x="40" y="56"/>
                    </a:cxn>
                    <a:cxn ang="0">
                      <a:pos x="40" y="56"/>
                    </a:cxn>
                    <a:cxn ang="0">
                      <a:pos x="16" y="40"/>
                    </a:cxn>
                    <a:cxn ang="0">
                      <a:pos x="8" y="24"/>
                    </a:cxn>
                    <a:cxn ang="0">
                      <a:pos x="0" y="8"/>
                    </a:cxn>
                    <a:cxn ang="0">
                      <a:pos x="8" y="0"/>
                    </a:cxn>
                    <a:cxn ang="0">
                      <a:pos x="8" y="0"/>
                    </a:cxn>
                    <a:cxn ang="0">
                      <a:pos x="32" y="0"/>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8" y="0"/>
                      </a:lnTo>
                      <a:lnTo>
                        <a:pt x="8" y="0"/>
                      </a:lnTo>
                      <a:lnTo>
                        <a:pt x="32" y="0"/>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19" name="Freeform 1415"/>
                <p:cNvSpPr>
                  <a:spLocks/>
                </p:cNvSpPr>
                <p:nvPr/>
              </p:nvSpPr>
              <p:spPr bwMode="auto">
                <a:xfrm>
                  <a:off x="780" y="2248"/>
                  <a:ext cx="48" cy="104"/>
                </a:xfrm>
                <a:custGeom>
                  <a:avLst/>
                  <a:gdLst/>
                  <a:ahLst/>
                  <a:cxnLst>
                    <a:cxn ang="0">
                      <a:pos x="24" y="104"/>
                    </a:cxn>
                    <a:cxn ang="0">
                      <a:pos x="8" y="88"/>
                    </a:cxn>
                    <a:cxn ang="0">
                      <a:pos x="0" y="56"/>
                    </a:cxn>
                    <a:cxn ang="0">
                      <a:pos x="0" y="56"/>
                    </a:cxn>
                    <a:cxn ang="0">
                      <a:pos x="8" y="16"/>
                    </a:cxn>
                    <a:cxn ang="0">
                      <a:pos x="24" y="0"/>
                    </a:cxn>
                    <a:cxn ang="0">
                      <a:pos x="24" y="0"/>
                    </a:cxn>
                    <a:cxn ang="0">
                      <a:pos x="40" y="16"/>
                    </a:cxn>
                    <a:cxn ang="0">
                      <a:pos x="48" y="56"/>
                    </a:cxn>
                    <a:cxn ang="0">
                      <a:pos x="48" y="56"/>
                    </a:cxn>
                    <a:cxn ang="0">
                      <a:pos x="40" y="88"/>
                    </a:cxn>
                    <a:cxn ang="0">
                      <a:pos x="24" y="104"/>
                    </a:cxn>
                  </a:cxnLst>
                  <a:rect l="0" t="0" r="r" b="b"/>
                  <a:pathLst>
                    <a:path w="48" h="104">
                      <a:moveTo>
                        <a:pt x="24" y="104"/>
                      </a:moveTo>
                      <a:lnTo>
                        <a:pt x="8" y="88"/>
                      </a:lnTo>
                      <a:lnTo>
                        <a:pt x="0" y="56"/>
                      </a:lnTo>
                      <a:lnTo>
                        <a:pt x="0" y="56"/>
                      </a:lnTo>
                      <a:lnTo>
                        <a:pt x="8" y="16"/>
                      </a:lnTo>
                      <a:lnTo>
                        <a:pt x="24" y="0"/>
                      </a:lnTo>
                      <a:lnTo>
                        <a:pt x="24" y="0"/>
                      </a:lnTo>
                      <a:lnTo>
                        <a:pt x="40" y="16"/>
                      </a:lnTo>
                      <a:lnTo>
                        <a:pt x="48" y="56"/>
                      </a:lnTo>
                      <a:lnTo>
                        <a:pt x="48" y="56"/>
                      </a:lnTo>
                      <a:lnTo>
                        <a:pt x="40" y="88"/>
                      </a:lnTo>
                      <a:lnTo>
                        <a:pt x="24" y="10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20" name="Freeform 1416"/>
                <p:cNvSpPr>
                  <a:spLocks/>
                </p:cNvSpPr>
                <p:nvPr/>
              </p:nvSpPr>
              <p:spPr bwMode="auto">
                <a:xfrm>
                  <a:off x="540" y="2416"/>
                  <a:ext cx="152" cy="40"/>
                </a:xfrm>
                <a:custGeom>
                  <a:avLst/>
                  <a:gdLst/>
                  <a:ahLst/>
                  <a:cxnLst>
                    <a:cxn ang="0">
                      <a:pos x="152" y="24"/>
                    </a:cxn>
                    <a:cxn ang="0">
                      <a:pos x="144" y="32"/>
                    </a:cxn>
                    <a:cxn ang="0">
                      <a:pos x="128" y="32"/>
                    </a:cxn>
                    <a:cxn ang="0">
                      <a:pos x="104" y="40"/>
                    </a:cxn>
                    <a:cxn ang="0">
                      <a:pos x="80" y="40"/>
                    </a:cxn>
                    <a:cxn ang="0">
                      <a:pos x="80" y="40"/>
                    </a:cxn>
                    <a:cxn ang="0">
                      <a:pos x="48" y="40"/>
                    </a:cxn>
                    <a:cxn ang="0">
                      <a:pos x="24" y="32"/>
                    </a:cxn>
                    <a:cxn ang="0">
                      <a:pos x="8" y="32"/>
                    </a:cxn>
                    <a:cxn ang="0">
                      <a:pos x="0" y="24"/>
                    </a:cxn>
                    <a:cxn ang="0">
                      <a:pos x="0" y="24"/>
                    </a:cxn>
                    <a:cxn ang="0">
                      <a:pos x="8" y="16"/>
                    </a:cxn>
                    <a:cxn ang="0">
                      <a:pos x="24" y="8"/>
                    </a:cxn>
                    <a:cxn ang="0">
                      <a:pos x="48" y="0"/>
                    </a:cxn>
                    <a:cxn ang="0">
                      <a:pos x="80" y="0"/>
                    </a:cxn>
                    <a:cxn ang="0">
                      <a:pos x="80" y="0"/>
                    </a:cxn>
                    <a:cxn ang="0">
                      <a:pos x="104" y="0"/>
                    </a:cxn>
                    <a:cxn ang="0">
                      <a:pos x="128" y="8"/>
                    </a:cxn>
                    <a:cxn ang="0">
                      <a:pos x="144" y="16"/>
                    </a:cxn>
                    <a:cxn ang="0">
                      <a:pos x="152" y="24"/>
                    </a:cxn>
                  </a:cxnLst>
                  <a:rect l="0" t="0" r="r" b="b"/>
                  <a:pathLst>
                    <a:path w="152" h="40">
                      <a:moveTo>
                        <a:pt x="152" y="24"/>
                      </a:moveTo>
                      <a:lnTo>
                        <a:pt x="144" y="32"/>
                      </a:lnTo>
                      <a:lnTo>
                        <a:pt x="128" y="32"/>
                      </a:lnTo>
                      <a:lnTo>
                        <a:pt x="104" y="40"/>
                      </a:lnTo>
                      <a:lnTo>
                        <a:pt x="80" y="40"/>
                      </a:lnTo>
                      <a:lnTo>
                        <a:pt x="80" y="40"/>
                      </a:lnTo>
                      <a:lnTo>
                        <a:pt x="48" y="40"/>
                      </a:lnTo>
                      <a:lnTo>
                        <a:pt x="24" y="32"/>
                      </a:lnTo>
                      <a:lnTo>
                        <a:pt x="8" y="32"/>
                      </a:lnTo>
                      <a:lnTo>
                        <a:pt x="0" y="24"/>
                      </a:lnTo>
                      <a:lnTo>
                        <a:pt x="0" y="24"/>
                      </a:lnTo>
                      <a:lnTo>
                        <a:pt x="8" y="16"/>
                      </a:lnTo>
                      <a:lnTo>
                        <a:pt x="24" y="8"/>
                      </a:lnTo>
                      <a:lnTo>
                        <a:pt x="48" y="0"/>
                      </a:lnTo>
                      <a:lnTo>
                        <a:pt x="80" y="0"/>
                      </a:lnTo>
                      <a:lnTo>
                        <a:pt x="80" y="0"/>
                      </a:lnTo>
                      <a:lnTo>
                        <a:pt x="104" y="0"/>
                      </a:lnTo>
                      <a:lnTo>
                        <a:pt x="128" y="8"/>
                      </a:lnTo>
                      <a:lnTo>
                        <a:pt x="144" y="16"/>
                      </a:lnTo>
                      <a:lnTo>
                        <a:pt x="152"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21" name="Freeform 1417"/>
                <p:cNvSpPr>
                  <a:spLocks/>
                </p:cNvSpPr>
                <p:nvPr/>
              </p:nvSpPr>
              <p:spPr bwMode="auto">
                <a:xfrm>
                  <a:off x="780" y="2520"/>
                  <a:ext cx="48" cy="112"/>
                </a:xfrm>
                <a:custGeom>
                  <a:avLst/>
                  <a:gdLst/>
                  <a:ahLst/>
                  <a:cxnLst>
                    <a:cxn ang="0">
                      <a:pos x="24" y="112"/>
                    </a:cxn>
                    <a:cxn ang="0">
                      <a:pos x="8" y="96"/>
                    </a:cxn>
                    <a:cxn ang="0">
                      <a:pos x="0" y="56"/>
                    </a:cxn>
                    <a:cxn ang="0">
                      <a:pos x="0" y="56"/>
                    </a:cxn>
                    <a:cxn ang="0">
                      <a:pos x="8" y="16"/>
                    </a:cxn>
                    <a:cxn ang="0">
                      <a:pos x="24" y="0"/>
                    </a:cxn>
                    <a:cxn ang="0">
                      <a:pos x="24" y="0"/>
                    </a:cxn>
                    <a:cxn ang="0">
                      <a:pos x="40" y="16"/>
                    </a:cxn>
                    <a:cxn ang="0">
                      <a:pos x="48" y="56"/>
                    </a:cxn>
                    <a:cxn ang="0">
                      <a:pos x="48" y="56"/>
                    </a:cxn>
                    <a:cxn ang="0">
                      <a:pos x="40" y="96"/>
                    </a:cxn>
                    <a:cxn ang="0">
                      <a:pos x="24" y="112"/>
                    </a:cxn>
                  </a:cxnLst>
                  <a:rect l="0" t="0" r="r" b="b"/>
                  <a:pathLst>
                    <a:path w="48" h="112">
                      <a:moveTo>
                        <a:pt x="24" y="112"/>
                      </a:moveTo>
                      <a:lnTo>
                        <a:pt x="8" y="96"/>
                      </a:lnTo>
                      <a:lnTo>
                        <a:pt x="0" y="56"/>
                      </a:lnTo>
                      <a:lnTo>
                        <a:pt x="0" y="56"/>
                      </a:lnTo>
                      <a:lnTo>
                        <a:pt x="8" y="16"/>
                      </a:lnTo>
                      <a:lnTo>
                        <a:pt x="24" y="0"/>
                      </a:lnTo>
                      <a:lnTo>
                        <a:pt x="24" y="0"/>
                      </a:lnTo>
                      <a:lnTo>
                        <a:pt x="40" y="16"/>
                      </a:lnTo>
                      <a:lnTo>
                        <a:pt x="48" y="56"/>
                      </a:lnTo>
                      <a:lnTo>
                        <a:pt x="48" y="56"/>
                      </a:lnTo>
                      <a:lnTo>
                        <a:pt x="40" y="96"/>
                      </a:lnTo>
                      <a:lnTo>
                        <a:pt x="24" y="11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22" name="Freeform 1418"/>
                <p:cNvSpPr>
                  <a:spLocks/>
                </p:cNvSpPr>
                <p:nvPr/>
              </p:nvSpPr>
              <p:spPr bwMode="auto">
                <a:xfrm>
                  <a:off x="612" y="2304"/>
                  <a:ext cx="112" cy="80"/>
                </a:xfrm>
                <a:custGeom>
                  <a:avLst/>
                  <a:gdLst/>
                  <a:ahLst/>
                  <a:cxnLst>
                    <a:cxn ang="0">
                      <a:pos x="112" y="80"/>
                    </a:cxn>
                    <a:cxn ang="0">
                      <a:pos x="80" y="80"/>
                    </a:cxn>
                    <a:cxn ang="0">
                      <a:pos x="40" y="56"/>
                    </a:cxn>
                    <a:cxn ang="0">
                      <a:pos x="40" y="56"/>
                    </a:cxn>
                    <a:cxn ang="0">
                      <a:pos x="16" y="40"/>
                    </a:cxn>
                    <a:cxn ang="0">
                      <a:pos x="8" y="24"/>
                    </a:cxn>
                    <a:cxn ang="0">
                      <a:pos x="0" y="8"/>
                    </a:cxn>
                    <a:cxn ang="0">
                      <a:pos x="0" y="0"/>
                    </a:cxn>
                    <a:cxn ang="0">
                      <a:pos x="0" y="0"/>
                    </a:cxn>
                    <a:cxn ang="0">
                      <a:pos x="32" y="8"/>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0" y="0"/>
                      </a:lnTo>
                      <a:lnTo>
                        <a:pt x="0" y="0"/>
                      </a:lnTo>
                      <a:lnTo>
                        <a:pt x="32" y="8"/>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23" name="Freeform 1419"/>
                <p:cNvSpPr>
                  <a:spLocks/>
                </p:cNvSpPr>
                <p:nvPr/>
              </p:nvSpPr>
              <p:spPr bwMode="auto">
                <a:xfrm>
                  <a:off x="876" y="2296"/>
                  <a:ext cx="112" cy="80"/>
                </a:xfrm>
                <a:custGeom>
                  <a:avLst/>
                  <a:gdLst/>
                  <a:ahLst/>
                  <a:cxnLst>
                    <a:cxn ang="0">
                      <a:pos x="8" y="80"/>
                    </a:cxn>
                    <a:cxn ang="0">
                      <a:pos x="0" y="72"/>
                    </a:cxn>
                    <a:cxn ang="0">
                      <a:pos x="8" y="56"/>
                    </a:cxn>
                    <a:cxn ang="0">
                      <a:pos x="24" y="40"/>
                    </a:cxn>
                    <a:cxn ang="0">
                      <a:pos x="40" y="24"/>
                    </a:cxn>
                    <a:cxn ang="0">
                      <a:pos x="40" y="24"/>
                    </a:cxn>
                    <a:cxn ang="0">
                      <a:pos x="80" y="8"/>
                    </a:cxn>
                    <a:cxn ang="0">
                      <a:pos x="112" y="0"/>
                    </a:cxn>
                    <a:cxn ang="0">
                      <a:pos x="112" y="0"/>
                    </a:cxn>
                    <a:cxn ang="0">
                      <a:pos x="112" y="8"/>
                    </a:cxn>
                    <a:cxn ang="0">
                      <a:pos x="112" y="24"/>
                    </a:cxn>
                    <a:cxn ang="0">
                      <a:pos x="96" y="40"/>
                    </a:cxn>
                    <a:cxn ang="0">
                      <a:pos x="80" y="56"/>
                    </a:cxn>
                    <a:cxn ang="0">
                      <a:pos x="80" y="56"/>
                    </a:cxn>
                    <a:cxn ang="0">
                      <a:pos x="32" y="80"/>
                    </a:cxn>
                    <a:cxn ang="0">
                      <a:pos x="8" y="80"/>
                    </a:cxn>
                  </a:cxnLst>
                  <a:rect l="0" t="0" r="r" b="b"/>
                  <a:pathLst>
                    <a:path w="112" h="80">
                      <a:moveTo>
                        <a:pt x="8" y="80"/>
                      </a:moveTo>
                      <a:lnTo>
                        <a:pt x="0" y="72"/>
                      </a:lnTo>
                      <a:lnTo>
                        <a:pt x="8" y="56"/>
                      </a:lnTo>
                      <a:lnTo>
                        <a:pt x="24" y="40"/>
                      </a:lnTo>
                      <a:lnTo>
                        <a:pt x="40" y="24"/>
                      </a:lnTo>
                      <a:lnTo>
                        <a:pt x="40" y="24"/>
                      </a:lnTo>
                      <a:lnTo>
                        <a:pt x="80" y="8"/>
                      </a:lnTo>
                      <a:lnTo>
                        <a:pt x="112" y="0"/>
                      </a:lnTo>
                      <a:lnTo>
                        <a:pt x="112" y="0"/>
                      </a:lnTo>
                      <a:lnTo>
                        <a:pt x="112" y="8"/>
                      </a:lnTo>
                      <a:lnTo>
                        <a:pt x="112" y="24"/>
                      </a:lnTo>
                      <a:lnTo>
                        <a:pt x="96" y="40"/>
                      </a:lnTo>
                      <a:lnTo>
                        <a:pt x="80" y="56"/>
                      </a:lnTo>
                      <a:lnTo>
                        <a:pt x="80" y="56"/>
                      </a:lnTo>
                      <a:lnTo>
                        <a:pt x="32" y="80"/>
                      </a:lnTo>
                      <a:lnTo>
                        <a:pt x="8"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24" name="Freeform 1420"/>
                <p:cNvSpPr>
                  <a:spLocks/>
                </p:cNvSpPr>
                <p:nvPr/>
              </p:nvSpPr>
              <p:spPr bwMode="auto">
                <a:xfrm>
                  <a:off x="916" y="2352"/>
                  <a:ext cx="136" cy="56"/>
                </a:xfrm>
                <a:custGeom>
                  <a:avLst/>
                  <a:gdLst/>
                  <a:ahLst/>
                  <a:cxnLst>
                    <a:cxn ang="0">
                      <a:pos x="0" y="48"/>
                    </a:cxn>
                    <a:cxn ang="0">
                      <a:pos x="0" y="40"/>
                    </a:cxn>
                    <a:cxn ang="0">
                      <a:pos x="16" y="32"/>
                    </a:cxn>
                    <a:cxn ang="0">
                      <a:pos x="32" y="16"/>
                    </a:cxn>
                    <a:cxn ang="0">
                      <a:pos x="56" y="8"/>
                    </a:cxn>
                    <a:cxn ang="0">
                      <a:pos x="56" y="8"/>
                    </a:cxn>
                    <a:cxn ang="0">
                      <a:pos x="88" y="0"/>
                    </a:cxn>
                    <a:cxn ang="0">
                      <a:pos x="112" y="0"/>
                    </a:cxn>
                    <a:cxn ang="0">
                      <a:pos x="128" y="0"/>
                    </a:cxn>
                    <a:cxn ang="0">
                      <a:pos x="136" y="8"/>
                    </a:cxn>
                    <a:cxn ang="0">
                      <a:pos x="136" y="8"/>
                    </a:cxn>
                    <a:cxn ang="0">
                      <a:pos x="136" y="16"/>
                    </a:cxn>
                    <a:cxn ang="0">
                      <a:pos x="128"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16" y="32"/>
                      </a:lnTo>
                      <a:lnTo>
                        <a:pt x="32" y="16"/>
                      </a:lnTo>
                      <a:lnTo>
                        <a:pt x="56" y="8"/>
                      </a:lnTo>
                      <a:lnTo>
                        <a:pt x="56" y="8"/>
                      </a:lnTo>
                      <a:lnTo>
                        <a:pt x="88" y="0"/>
                      </a:lnTo>
                      <a:lnTo>
                        <a:pt x="112" y="0"/>
                      </a:lnTo>
                      <a:lnTo>
                        <a:pt x="128" y="0"/>
                      </a:lnTo>
                      <a:lnTo>
                        <a:pt x="136" y="8"/>
                      </a:lnTo>
                      <a:lnTo>
                        <a:pt x="136" y="8"/>
                      </a:lnTo>
                      <a:lnTo>
                        <a:pt x="136" y="16"/>
                      </a:lnTo>
                      <a:lnTo>
                        <a:pt x="128"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25" name="Freeform 1421"/>
                <p:cNvSpPr>
                  <a:spLocks/>
                </p:cNvSpPr>
                <p:nvPr/>
              </p:nvSpPr>
              <p:spPr bwMode="auto">
                <a:xfrm>
                  <a:off x="564" y="2472"/>
                  <a:ext cx="136" cy="56"/>
                </a:xfrm>
                <a:custGeom>
                  <a:avLst/>
                  <a:gdLst/>
                  <a:ahLst/>
                  <a:cxnLst>
                    <a:cxn ang="0">
                      <a:pos x="0" y="48"/>
                    </a:cxn>
                    <a:cxn ang="0">
                      <a:pos x="0" y="40"/>
                    </a:cxn>
                    <a:cxn ang="0">
                      <a:pos x="8" y="32"/>
                    </a:cxn>
                    <a:cxn ang="0">
                      <a:pos x="32" y="16"/>
                    </a:cxn>
                    <a:cxn ang="0">
                      <a:pos x="56" y="8"/>
                    </a:cxn>
                    <a:cxn ang="0">
                      <a:pos x="56" y="8"/>
                    </a:cxn>
                    <a:cxn ang="0">
                      <a:pos x="88" y="0"/>
                    </a:cxn>
                    <a:cxn ang="0">
                      <a:pos x="112" y="0"/>
                    </a:cxn>
                    <a:cxn ang="0">
                      <a:pos x="128" y="0"/>
                    </a:cxn>
                    <a:cxn ang="0">
                      <a:pos x="136" y="8"/>
                    </a:cxn>
                    <a:cxn ang="0">
                      <a:pos x="136" y="8"/>
                    </a:cxn>
                    <a:cxn ang="0">
                      <a:pos x="136" y="16"/>
                    </a:cxn>
                    <a:cxn ang="0">
                      <a:pos x="120"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8" y="32"/>
                      </a:lnTo>
                      <a:lnTo>
                        <a:pt x="32" y="16"/>
                      </a:lnTo>
                      <a:lnTo>
                        <a:pt x="56" y="8"/>
                      </a:lnTo>
                      <a:lnTo>
                        <a:pt x="56" y="8"/>
                      </a:lnTo>
                      <a:lnTo>
                        <a:pt x="88" y="0"/>
                      </a:lnTo>
                      <a:lnTo>
                        <a:pt x="112" y="0"/>
                      </a:lnTo>
                      <a:lnTo>
                        <a:pt x="128" y="0"/>
                      </a:lnTo>
                      <a:lnTo>
                        <a:pt x="136" y="8"/>
                      </a:lnTo>
                      <a:lnTo>
                        <a:pt x="136" y="8"/>
                      </a:lnTo>
                      <a:lnTo>
                        <a:pt x="136" y="16"/>
                      </a:lnTo>
                      <a:lnTo>
                        <a:pt x="120"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26" name="Freeform 1422"/>
                <p:cNvSpPr>
                  <a:spLocks/>
                </p:cNvSpPr>
                <p:nvPr/>
              </p:nvSpPr>
              <p:spPr bwMode="auto">
                <a:xfrm>
                  <a:off x="628" y="2504"/>
                  <a:ext cx="112" cy="72"/>
                </a:xfrm>
                <a:custGeom>
                  <a:avLst/>
                  <a:gdLst/>
                  <a:ahLst/>
                  <a:cxnLst>
                    <a:cxn ang="0">
                      <a:pos x="8" y="72"/>
                    </a:cxn>
                    <a:cxn ang="0">
                      <a:pos x="0" y="64"/>
                    </a:cxn>
                    <a:cxn ang="0">
                      <a:pos x="8" y="56"/>
                    </a:cxn>
                    <a:cxn ang="0">
                      <a:pos x="16" y="40"/>
                    </a:cxn>
                    <a:cxn ang="0">
                      <a:pos x="40" y="24"/>
                    </a:cxn>
                    <a:cxn ang="0">
                      <a:pos x="40" y="24"/>
                    </a:cxn>
                    <a:cxn ang="0">
                      <a:pos x="80" y="0"/>
                    </a:cxn>
                    <a:cxn ang="0">
                      <a:pos x="112" y="0"/>
                    </a:cxn>
                    <a:cxn ang="0">
                      <a:pos x="112" y="0"/>
                    </a:cxn>
                    <a:cxn ang="0">
                      <a:pos x="112" y="8"/>
                    </a:cxn>
                    <a:cxn ang="0">
                      <a:pos x="112" y="16"/>
                    </a:cxn>
                    <a:cxn ang="0">
                      <a:pos x="96" y="32"/>
                    </a:cxn>
                    <a:cxn ang="0">
                      <a:pos x="80" y="48"/>
                    </a:cxn>
                    <a:cxn ang="0">
                      <a:pos x="80" y="48"/>
                    </a:cxn>
                    <a:cxn ang="0">
                      <a:pos x="32" y="72"/>
                    </a:cxn>
                    <a:cxn ang="0">
                      <a:pos x="8" y="72"/>
                    </a:cxn>
                  </a:cxnLst>
                  <a:rect l="0" t="0" r="r" b="b"/>
                  <a:pathLst>
                    <a:path w="112" h="72">
                      <a:moveTo>
                        <a:pt x="8" y="72"/>
                      </a:moveTo>
                      <a:lnTo>
                        <a:pt x="0" y="64"/>
                      </a:lnTo>
                      <a:lnTo>
                        <a:pt x="8" y="56"/>
                      </a:lnTo>
                      <a:lnTo>
                        <a:pt x="16" y="40"/>
                      </a:lnTo>
                      <a:lnTo>
                        <a:pt x="40" y="24"/>
                      </a:lnTo>
                      <a:lnTo>
                        <a:pt x="40" y="24"/>
                      </a:lnTo>
                      <a:lnTo>
                        <a:pt x="80" y="0"/>
                      </a:lnTo>
                      <a:lnTo>
                        <a:pt x="112" y="0"/>
                      </a:lnTo>
                      <a:lnTo>
                        <a:pt x="112" y="0"/>
                      </a:lnTo>
                      <a:lnTo>
                        <a:pt x="112" y="8"/>
                      </a:lnTo>
                      <a:lnTo>
                        <a:pt x="112" y="16"/>
                      </a:lnTo>
                      <a:lnTo>
                        <a:pt x="96" y="32"/>
                      </a:lnTo>
                      <a:lnTo>
                        <a:pt x="80" y="48"/>
                      </a:lnTo>
                      <a:lnTo>
                        <a:pt x="80" y="48"/>
                      </a:lnTo>
                      <a:lnTo>
                        <a:pt x="32" y="72"/>
                      </a:lnTo>
                      <a:lnTo>
                        <a:pt x="8" y="7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27" name="Freeform 1423"/>
                <p:cNvSpPr>
                  <a:spLocks/>
                </p:cNvSpPr>
                <p:nvPr/>
              </p:nvSpPr>
              <p:spPr bwMode="auto">
                <a:xfrm>
                  <a:off x="932" y="2464"/>
                  <a:ext cx="136" cy="56"/>
                </a:xfrm>
                <a:custGeom>
                  <a:avLst/>
                  <a:gdLst/>
                  <a:ahLst/>
                  <a:cxnLst>
                    <a:cxn ang="0">
                      <a:pos x="0" y="8"/>
                    </a:cxn>
                    <a:cxn ang="0">
                      <a:pos x="8" y="0"/>
                    </a:cxn>
                    <a:cxn ang="0">
                      <a:pos x="32" y="0"/>
                    </a:cxn>
                    <a:cxn ang="0">
                      <a:pos x="56" y="0"/>
                    </a:cxn>
                    <a:cxn ang="0">
                      <a:pos x="80" y="8"/>
                    </a:cxn>
                    <a:cxn ang="0">
                      <a:pos x="80" y="8"/>
                    </a:cxn>
                    <a:cxn ang="0">
                      <a:pos x="104" y="16"/>
                    </a:cxn>
                    <a:cxn ang="0">
                      <a:pos x="128" y="32"/>
                    </a:cxn>
                    <a:cxn ang="0">
                      <a:pos x="136" y="40"/>
                    </a:cxn>
                    <a:cxn ang="0">
                      <a:pos x="136" y="48"/>
                    </a:cxn>
                    <a:cxn ang="0">
                      <a:pos x="136" y="48"/>
                    </a:cxn>
                    <a:cxn ang="0">
                      <a:pos x="128" y="56"/>
                    </a:cxn>
                    <a:cxn ang="0">
                      <a:pos x="112" y="56"/>
                    </a:cxn>
                    <a:cxn ang="0">
                      <a:pos x="88" y="56"/>
                    </a:cxn>
                    <a:cxn ang="0">
                      <a:pos x="64" y="48"/>
                    </a:cxn>
                    <a:cxn ang="0">
                      <a:pos x="64" y="48"/>
                    </a:cxn>
                    <a:cxn ang="0">
                      <a:pos x="32" y="40"/>
                    </a:cxn>
                    <a:cxn ang="0">
                      <a:pos x="16" y="24"/>
                    </a:cxn>
                    <a:cxn ang="0">
                      <a:pos x="0" y="16"/>
                    </a:cxn>
                    <a:cxn ang="0">
                      <a:pos x="0" y="8"/>
                    </a:cxn>
                  </a:cxnLst>
                  <a:rect l="0" t="0" r="r" b="b"/>
                  <a:pathLst>
                    <a:path w="136" h="56">
                      <a:moveTo>
                        <a:pt x="0" y="8"/>
                      </a:moveTo>
                      <a:lnTo>
                        <a:pt x="8" y="0"/>
                      </a:lnTo>
                      <a:lnTo>
                        <a:pt x="32" y="0"/>
                      </a:lnTo>
                      <a:lnTo>
                        <a:pt x="56" y="0"/>
                      </a:lnTo>
                      <a:lnTo>
                        <a:pt x="80" y="8"/>
                      </a:lnTo>
                      <a:lnTo>
                        <a:pt x="80" y="8"/>
                      </a:lnTo>
                      <a:lnTo>
                        <a:pt x="104" y="16"/>
                      </a:lnTo>
                      <a:lnTo>
                        <a:pt x="128" y="32"/>
                      </a:lnTo>
                      <a:lnTo>
                        <a:pt x="136" y="40"/>
                      </a:lnTo>
                      <a:lnTo>
                        <a:pt x="136" y="48"/>
                      </a:lnTo>
                      <a:lnTo>
                        <a:pt x="136" y="48"/>
                      </a:lnTo>
                      <a:lnTo>
                        <a:pt x="128" y="56"/>
                      </a:lnTo>
                      <a:lnTo>
                        <a:pt x="112" y="56"/>
                      </a:lnTo>
                      <a:lnTo>
                        <a:pt x="88" y="56"/>
                      </a:lnTo>
                      <a:lnTo>
                        <a:pt x="64" y="48"/>
                      </a:lnTo>
                      <a:lnTo>
                        <a:pt x="64" y="48"/>
                      </a:lnTo>
                      <a:lnTo>
                        <a:pt x="32" y="40"/>
                      </a:lnTo>
                      <a:lnTo>
                        <a:pt x="16"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28" name="Freeform 1424"/>
                <p:cNvSpPr>
                  <a:spLocks/>
                </p:cNvSpPr>
                <p:nvPr/>
              </p:nvSpPr>
              <p:spPr bwMode="auto">
                <a:xfrm>
                  <a:off x="564" y="2360"/>
                  <a:ext cx="136" cy="56"/>
                </a:xfrm>
                <a:custGeom>
                  <a:avLst/>
                  <a:gdLst/>
                  <a:ahLst/>
                  <a:cxnLst>
                    <a:cxn ang="0">
                      <a:pos x="0" y="8"/>
                    </a:cxn>
                    <a:cxn ang="0">
                      <a:pos x="8" y="0"/>
                    </a:cxn>
                    <a:cxn ang="0">
                      <a:pos x="24" y="0"/>
                    </a:cxn>
                    <a:cxn ang="0">
                      <a:pos x="48" y="0"/>
                    </a:cxn>
                    <a:cxn ang="0">
                      <a:pos x="80" y="8"/>
                    </a:cxn>
                    <a:cxn ang="0">
                      <a:pos x="80" y="8"/>
                    </a:cxn>
                    <a:cxn ang="0">
                      <a:pos x="104" y="16"/>
                    </a:cxn>
                    <a:cxn ang="0">
                      <a:pos x="120" y="24"/>
                    </a:cxn>
                    <a:cxn ang="0">
                      <a:pos x="136" y="40"/>
                    </a:cxn>
                    <a:cxn ang="0">
                      <a:pos x="136" y="48"/>
                    </a:cxn>
                    <a:cxn ang="0">
                      <a:pos x="136" y="48"/>
                    </a:cxn>
                    <a:cxn ang="0">
                      <a:pos x="128" y="48"/>
                    </a:cxn>
                    <a:cxn ang="0">
                      <a:pos x="112" y="56"/>
                    </a:cxn>
                    <a:cxn ang="0">
                      <a:pos x="88" y="48"/>
                    </a:cxn>
                    <a:cxn ang="0">
                      <a:pos x="56" y="40"/>
                    </a:cxn>
                    <a:cxn ang="0">
                      <a:pos x="56" y="40"/>
                    </a:cxn>
                    <a:cxn ang="0">
                      <a:pos x="32" y="32"/>
                    </a:cxn>
                    <a:cxn ang="0">
                      <a:pos x="8" y="24"/>
                    </a:cxn>
                    <a:cxn ang="0">
                      <a:pos x="0" y="16"/>
                    </a:cxn>
                    <a:cxn ang="0">
                      <a:pos x="0" y="8"/>
                    </a:cxn>
                  </a:cxnLst>
                  <a:rect l="0" t="0" r="r" b="b"/>
                  <a:pathLst>
                    <a:path w="136" h="56">
                      <a:moveTo>
                        <a:pt x="0" y="8"/>
                      </a:moveTo>
                      <a:lnTo>
                        <a:pt x="8" y="0"/>
                      </a:lnTo>
                      <a:lnTo>
                        <a:pt x="24" y="0"/>
                      </a:lnTo>
                      <a:lnTo>
                        <a:pt x="48" y="0"/>
                      </a:lnTo>
                      <a:lnTo>
                        <a:pt x="80" y="8"/>
                      </a:lnTo>
                      <a:lnTo>
                        <a:pt x="80" y="8"/>
                      </a:lnTo>
                      <a:lnTo>
                        <a:pt x="104" y="16"/>
                      </a:lnTo>
                      <a:lnTo>
                        <a:pt x="120" y="24"/>
                      </a:lnTo>
                      <a:lnTo>
                        <a:pt x="136" y="40"/>
                      </a:lnTo>
                      <a:lnTo>
                        <a:pt x="136" y="48"/>
                      </a:lnTo>
                      <a:lnTo>
                        <a:pt x="136" y="48"/>
                      </a:lnTo>
                      <a:lnTo>
                        <a:pt x="128" y="48"/>
                      </a:lnTo>
                      <a:lnTo>
                        <a:pt x="112" y="56"/>
                      </a:lnTo>
                      <a:lnTo>
                        <a:pt x="88" y="48"/>
                      </a:lnTo>
                      <a:lnTo>
                        <a:pt x="56" y="40"/>
                      </a:lnTo>
                      <a:lnTo>
                        <a:pt x="56" y="40"/>
                      </a:lnTo>
                      <a:lnTo>
                        <a:pt x="32" y="32"/>
                      </a:lnTo>
                      <a:lnTo>
                        <a:pt x="8"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29" name="Freeform 1425"/>
                <p:cNvSpPr>
                  <a:spLocks/>
                </p:cNvSpPr>
                <p:nvPr/>
              </p:nvSpPr>
              <p:spPr bwMode="auto">
                <a:xfrm>
                  <a:off x="692" y="2256"/>
                  <a:ext cx="72" cy="104"/>
                </a:xfrm>
                <a:custGeom>
                  <a:avLst/>
                  <a:gdLst/>
                  <a:ahLst/>
                  <a:cxnLst>
                    <a:cxn ang="0">
                      <a:pos x="8" y="0"/>
                    </a:cxn>
                    <a:cxn ang="0">
                      <a:pos x="32" y="8"/>
                    </a:cxn>
                    <a:cxn ang="0">
                      <a:pos x="64" y="48"/>
                    </a:cxn>
                    <a:cxn ang="0">
                      <a:pos x="64" y="48"/>
                    </a:cxn>
                    <a:cxn ang="0">
                      <a:pos x="72" y="80"/>
                    </a:cxn>
                    <a:cxn ang="0">
                      <a:pos x="64" y="104"/>
                    </a:cxn>
                    <a:cxn ang="0">
                      <a:pos x="64" y="104"/>
                    </a:cxn>
                    <a:cxn ang="0">
                      <a:pos x="40" y="96"/>
                    </a:cxn>
                    <a:cxn ang="0">
                      <a:pos x="16" y="56"/>
                    </a:cxn>
                    <a:cxn ang="0">
                      <a:pos x="16" y="56"/>
                    </a:cxn>
                    <a:cxn ang="0">
                      <a:pos x="0" y="24"/>
                    </a:cxn>
                    <a:cxn ang="0">
                      <a:pos x="8" y="0"/>
                    </a:cxn>
                  </a:cxnLst>
                  <a:rect l="0" t="0" r="r" b="b"/>
                  <a:pathLst>
                    <a:path w="72" h="104">
                      <a:moveTo>
                        <a:pt x="8" y="0"/>
                      </a:moveTo>
                      <a:lnTo>
                        <a:pt x="32" y="8"/>
                      </a:lnTo>
                      <a:lnTo>
                        <a:pt x="64" y="48"/>
                      </a:lnTo>
                      <a:lnTo>
                        <a:pt x="64" y="48"/>
                      </a:lnTo>
                      <a:lnTo>
                        <a:pt x="72" y="80"/>
                      </a:lnTo>
                      <a:lnTo>
                        <a:pt x="64" y="104"/>
                      </a:lnTo>
                      <a:lnTo>
                        <a:pt x="64" y="104"/>
                      </a:lnTo>
                      <a:lnTo>
                        <a:pt x="40" y="96"/>
                      </a:lnTo>
                      <a:lnTo>
                        <a:pt x="16" y="56"/>
                      </a:lnTo>
                      <a:lnTo>
                        <a:pt x="16" y="56"/>
                      </a:lnTo>
                      <a:lnTo>
                        <a:pt x="0" y="24"/>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30" name="Freeform 1426"/>
                <p:cNvSpPr>
                  <a:spLocks/>
                </p:cNvSpPr>
                <p:nvPr/>
              </p:nvSpPr>
              <p:spPr bwMode="auto">
                <a:xfrm>
                  <a:off x="852" y="2520"/>
                  <a:ext cx="72" cy="96"/>
                </a:xfrm>
                <a:custGeom>
                  <a:avLst/>
                  <a:gdLst/>
                  <a:ahLst/>
                  <a:cxnLst>
                    <a:cxn ang="0">
                      <a:pos x="8" y="0"/>
                    </a:cxn>
                    <a:cxn ang="0">
                      <a:pos x="32" y="8"/>
                    </a:cxn>
                    <a:cxn ang="0">
                      <a:pos x="56" y="40"/>
                    </a:cxn>
                    <a:cxn ang="0">
                      <a:pos x="56" y="40"/>
                    </a:cxn>
                    <a:cxn ang="0">
                      <a:pos x="72" y="80"/>
                    </a:cxn>
                    <a:cxn ang="0">
                      <a:pos x="64" y="96"/>
                    </a:cxn>
                    <a:cxn ang="0">
                      <a:pos x="64" y="96"/>
                    </a:cxn>
                    <a:cxn ang="0">
                      <a:pos x="40" y="88"/>
                    </a:cxn>
                    <a:cxn ang="0">
                      <a:pos x="8" y="56"/>
                    </a:cxn>
                    <a:cxn ang="0">
                      <a:pos x="8" y="56"/>
                    </a:cxn>
                    <a:cxn ang="0">
                      <a:pos x="0" y="16"/>
                    </a:cxn>
                    <a:cxn ang="0">
                      <a:pos x="8" y="0"/>
                    </a:cxn>
                  </a:cxnLst>
                  <a:rect l="0" t="0" r="r" b="b"/>
                  <a:pathLst>
                    <a:path w="72" h="96">
                      <a:moveTo>
                        <a:pt x="8" y="0"/>
                      </a:moveTo>
                      <a:lnTo>
                        <a:pt x="32" y="8"/>
                      </a:lnTo>
                      <a:lnTo>
                        <a:pt x="56" y="40"/>
                      </a:lnTo>
                      <a:lnTo>
                        <a:pt x="56" y="40"/>
                      </a:lnTo>
                      <a:lnTo>
                        <a:pt x="72" y="80"/>
                      </a:lnTo>
                      <a:lnTo>
                        <a:pt x="64" y="96"/>
                      </a:lnTo>
                      <a:lnTo>
                        <a:pt x="64" y="96"/>
                      </a:lnTo>
                      <a:lnTo>
                        <a:pt x="40" y="88"/>
                      </a:lnTo>
                      <a:lnTo>
                        <a:pt x="8" y="56"/>
                      </a:lnTo>
                      <a:lnTo>
                        <a:pt x="8" y="56"/>
                      </a:lnTo>
                      <a:lnTo>
                        <a:pt x="0" y="16"/>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31" name="Freeform 1427"/>
                <p:cNvSpPr>
                  <a:spLocks/>
                </p:cNvSpPr>
                <p:nvPr/>
              </p:nvSpPr>
              <p:spPr bwMode="auto">
                <a:xfrm>
                  <a:off x="844" y="2256"/>
                  <a:ext cx="72" cy="104"/>
                </a:xfrm>
                <a:custGeom>
                  <a:avLst/>
                  <a:gdLst/>
                  <a:ahLst/>
                  <a:cxnLst>
                    <a:cxn ang="0">
                      <a:pos x="64" y="0"/>
                    </a:cxn>
                    <a:cxn ang="0">
                      <a:pos x="72" y="24"/>
                    </a:cxn>
                    <a:cxn ang="0">
                      <a:pos x="56" y="56"/>
                    </a:cxn>
                    <a:cxn ang="0">
                      <a:pos x="56" y="56"/>
                    </a:cxn>
                    <a:cxn ang="0">
                      <a:pos x="32" y="88"/>
                    </a:cxn>
                    <a:cxn ang="0">
                      <a:pos x="8" y="104"/>
                    </a:cxn>
                    <a:cxn ang="0">
                      <a:pos x="8" y="104"/>
                    </a:cxn>
                    <a:cxn ang="0">
                      <a:pos x="0" y="80"/>
                    </a:cxn>
                    <a:cxn ang="0">
                      <a:pos x="8" y="40"/>
                    </a:cxn>
                    <a:cxn ang="0">
                      <a:pos x="8" y="40"/>
                    </a:cxn>
                    <a:cxn ang="0">
                      <a:pos x="40" y="8"/>
                    </a:cxn>
                    <a:cxn ang="0">
                      <a:pos x="64" y="0"/>
                    </a:cxn>
                  </a:cxnLst>
                  <a:rect l="0" t="0" r="r" b="b"/>
                  <a:pathLst>
                    <a:path w="72" h="104">
                      <a:moveTo>
                        <a:pt x="64" y="0"/>
                      </a:moveTo>
                      <a:lnTo>
                        <a:pt x="72" y="24"/>
                      </a:lnTo>
                      <a:lnTo>
                        <a:pt x="56" y="56"/>
                      </a:lnTo>
                      <a:lnTo>
                        <a:pt x="56" y="56"/>
                      </a:lnTo>
                      <a:lnTo>
                        <a:pt x="32" y="88"/>
                      </a:lnTo>
                      <a:lnTo>
                        <a:pt x="8" y="104"/>
                      </a:lnTo>
                      <a:lnTo>
                        <a:pt x="8" y="104"/>
                      </a:lnTo>
                      <a:lnTo>
                        <a:pt x="0" y="80"/>
                      </a:lnTo>
                      <a:lnTo>
                        <a:pt x="8" y="40"/>
                      </a:lnTo>
                      <a:lnTo>
                        <a:pt x="8"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32" name="Freeform 1428"/>
                <p:cNvSpPr>
                  <a:spLocks/>
                </p:cNvSpPr>
                <p:nvPr/>
              </p:nvSpPr>
              <p:spPr bwMode="auto">
                <a:xfrm>
                  <a:off x="700" y="2520"/>
                  <a:ext cx="80" cy="96"/>
                </a:xfrm>
                <a:custGeom>
                  <a:avLst/>
                  <a:gdLst/>
                  <a:ahLst/>
                  <a:cxnLst>
                    <a:cxn ang="0">
                      <a:pos x="64" y="0"/>
                    </a:cxn>
                    <a:cxn ang="0">
                      <a:pos x="80" y="16"/>
                    </a:cxn>
                    <a:cxn ang="0">
                      <a:pos x="64" y="56"/>
                    </a:cxn>
                    <a:cxn ang="0">
                      <a:pos x="64" y="56"/>
                    </a:cxn>
                    <a:cxn ang="0">
                      <a:pos x="40" y="88"/>
                    </a:cxn>
                    <a:cxn ang="0">
                      <a:pos x="8" y="96"/>
                    </a:cxn>
                    <a:cxn ang="0">
                      <a:pos x="8" y="96"/>
                    </a:cxn>
                    <a:cxn ang="0">
                      <a:pos x="0" y="80"/>
                    </a:cxn>
                    <a:cxn ang="0">
                      <a:pos x="16" y="40"/>
                    </a:cxn>
                    <a:cxn ang="0">
                      <a:pos x="16" y="40"/>
                    </a:cxn>
                    <a:cxn ang="0">
                      <a:pos x="40" y="8"/>
                    </a:cxn>
                    <a:cxn ang="0">
                      <a:pos x="64" y="0"/>
                    </a:cxn>
                  </a:cxnLst>
                  <a:rect l="0" t="0" r="r" b="b"/>
                  <a:pathLst>
                    <a:path w="80" h="96">
                      <a:moveTo>
                        <a:pt x="64" y="0"/>
                      </a:moveTo>
                      <a:lnTo>
                        <a:pt x="80" y="16"/>
                      </a:lnTo>
                      <a:lnTo>
                        <a:pt x="64" y="56"/>
                      </a:lnTo>
                      <a:lnTo>
                        <a:pt x="64" y="56"/>
                      </a:lnTo>
                      <a:lnTo>
                        <a:pt x="40" y="88"/>
                      </a:lnTo>
                      <a:lnTo>
                        <a:pt x="8" y="96"/>
                      </a:lnTo>
                      <a:lnTo>
                        <a:pt x="8" y="96"/>
                      </a:lnTo>
                      <a:lnTo>
                        <a:pt x="0" y="80"/>
                      </a:lnTo>
                      <a:lnTo>
                        <a:pt x="16" y="40"/>
                      </a:lnTo>
                      <a:lnTo>
                        <a:pt x="16"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333" name="Freeform 1429"/>
              <p:cNvSpPr>
                <a:spLocks/>
              </p:cNvSpPr>
              <p:nvPr/>
            </p:nvSpPr>
            <p:spPr bwMode="auto">
              <a:xfrm>
                <a:off x="572" y="1295"/>
                <a:ext cx="472" cy="334"/>
              </a:xfrm>
              <a:custGeom>
                <a:avLst/>
                <a:gdLst/>
                <a:ahLst/>
                <a:cxnLst>
                  <a:cxn ang="0">
                    <a:pos x="672" y="216"/>
                  </a:cxn>
                  <a:cxn ang="0">
                    <a:pos x="664" y="256"/>
                  </a:cxn>
                  <a:cxn ang="0">
                    <a:pos x="648" y="296"/>
                  </a:cxn>
                  <a:cxn ang="0">
                    <a:pos x="616" y="328"/>
                  </a:cxn>
                  <a:cxn ang="0">
                    <a:pos x="576" y="360"/>
                  </a:cxn>
                  <a:cxn ang="0">
                    <a:pos x="464" y="408"/>
                  </a:cxn>
                  <a:cxn ang="0">
                    <a:pos x="336" y="424"/>
                  </a:cxn>
                  <a:cxn ang="0">
                    <a:pos x="336" y="424"/>
                  </a:cxn>
                  <a:cxn ang="0">
                    <a:pos x="208" y="408"/>
                  </a:cxn>
                  <a:cxn ang="0">
                    <a:pos x="96" y="360"/>
                  </a:cxn>
                  <a:cxn ang="0">
                    <a:pos x="56" y="328"/>
                  </a:cxn>
                  <a:cxn ang="0">
                    <a:pos x="24" y="296"/>
                  </a:cxn>
                  <a:cxn ang="0">
                    <a:pos x="8" y="256"/>
                  </a:cxn>
                  <a:cxn ang="0">
                    <a:pos x="0" y="216"/>
                  </a:cxn>
                  <a:cxn ang="0">
                    <a:pos x="0" y="216"/>
                  </a:cxn>
                  <a:cxn ang="0">
                    <a:pos x="8" y="168"/>
                  </a:cxn>
                  <a:cxn ang="0">
                    <a:pos x="24" y="128"/>
                  </a:cxn>
                  <a:cxn ang="0">
                    <a:pos x="56" y="96"/>
                  </a:cxn>
                  <a:cxn ang="0">
                    <a:pos x="96" y="64"/>
                  </a:cxn>
                  <a:cxn ang="0">
                    <a:pos x="208" y="16"/>
                  </a:cxn>
                  <a:cxn ang="0">
                    <a:pos x="336" y="0"/>
                  </a:cxn>
                  <a:cxn ang="0">
                    <a:pos x="336" y="0"/>
                  </a:cxn>
                  <a:cxn ang="0">
                    <a:pos x="464" y="16"/>
                  </a:cxn>
                  <a:cxn ang="0">
                    <a:pos x="576" y="64"/>
                  </a:cxn>
                  <a:cxn ang="0">
                    <a:pos x="616" y="96"/>
                  </a:cxn>
                  <a:cxn ang="0">
                    <a:pos x="648" y="128"/>
                  </a:cxn>
                  <a:cxn ang="0">
                    <a:pos x="664" y="168"/>
                  </a:cxn>
                  <a:cxn ang="0">
                    <a:pos x="672" y="216"/>
                  </a:cxn>
                </a:cxnLst>
                <a:rect l="0" t="0" r="r" b="b"/>
                <a:pathLst>
                  <a:path w="672" h="424">
                    <a:moveTo>
                      <a:pt x="672" y="216"/>
                    </a:moveTo>
                    <a:lnTo>
                      <a:pt x="664" y="256"/>
                    </a:lnTo>
                    <a:lnTo>
                      <a:pt x="648" y="296"/>
                    </a:lnTo>
                    <a:lnTo>
                      <a:pt x="616" y="328"/>
                    </a:lnTo>
                    <a:lnTo>
                      <a:pt x="576" y="360"/>
                    </a:lnTo>
                    <a:lnTo>
                      <a:pt x="464" y="408"/>
                    </a:lnTo>
                    <a:lnTo>
                      <a:pt x="336" y="424"/>
                    </a:lnTo>
                    <a:lnTo>
                      <a:pt x="336" y="424"/>
                    </a:lnTo>
                    <a:lnTo>
                      <a:pt x="208" y="408"/>
                    </a:lnTo>
                    <a:lnTo>
                      <a:pt x="96" y="360"/>
                    </a:lnTo>
                    <a:lnTo>
                      <a:pt x="56" y="328"/>
                    </a:lnTo>
                    <a:lnTo>
                      <a:pt x="24" y="296"/>
                    </a:lnTo>
                    <a:lnTo>
                      <a:pt x="8" y="256"/>
                    </a:lnTo>
                    <a:lnTo>
                      <a:pt x="0" y="216"/>
                    </a:lnTo>
                    <a:lnTo>
                      <a:pt x="0" y="216"/>
                    </a:lnTo>
                    <a:lnTo>
                      <a:pt x="8" y="168"/>
                    </a:lnTo>
                    <a:lnTo>
                      <a:pt x="24" y="128"/>
                    </a:lnTo>
                    <a:lnTo>
                      <a:pt x="56" y="96"/>
                    </a:lnTo>
                    <a:lnTo>
                      <a:pt x="96" y="64"/>
                    </a:lnTo>
                    <a:lnTo>
                      <a:pt x="208" y="16"/>
                    </a:lnTo>
                    <a:lnTo>
                      <a:pt x="336" y="0"/>
                    </a:lnTo>
                    <a:lnTo>
                      <a:pt x="336" y="0"/>
                    </a:lnTo>
                    <a:lnTo>
                      <a:pt x="464" y="16"/>
                    </a:lnTo>
                    <a:lnTo>
                      <a:pt x="576" y="64"/>
                    </a:lnTo>
                    <a:lnTo>
                      <a:pt x="616" y="96"/>
                    </a:lnTo>
                    <a:lnTo>
                      <a:pt x="648" y="128"/>
                    </a:lnTo>
                    <a:lnTo>
                      <a:pt x="664" y="168"/>
                    </a:lnTo>
                    <a:lnTo>
                      <a:pt x="672" y="216"/>
                    </a:lnTo>
                    <a:close/>
                  </a:path>
                </a:pathLst>
              </a:custGeom>
              <a:gradFill rotWithShape="0">
                <a:gsLst>
                  <a:gs pos="0">
                    <a:srgbClr val="808080">
                      <a:gamma/>
                      <a:tint val="59608"/>
                      <a:invGamma/>
                    </a:srgbClr>
                  </a:gs>
                  <a:gs pos="100000">
                    <a:srgbClr val="808080"/>
                  </a:gs>
                </a:gsLst>
                <a:path path="rect">
                  <a:fillToRect l="50000" t="50000" r="50000" b="50000"/>
                </a:path>
              </a:gradFill>
              <a:ln w="3175" cmpd="sng">
                <a:solidFill>
                  <a:srgbClr val="808080"/>
                </a:solidFill>
                <a:round/>
                <a:headEnd/>
                <a:tailEnd/>
              </a:ln>
            </p:spPr>
            <p:txBody>
              <a:bodyPr>
                <a:prstTxWarp prst="textNoShape">
                  <a:avLst/>
                </a:prstTxWarp>
              </a:bodyPr>
              <a:lstStyle/>
              <a:p>
                <a:endParaRPr lang="en-US">
                  <a:latin typeface="Arial"/>
                  <a:cs typeface="Arial"/>
                </a:endParaRPr>
              </a:p>
            </p:txBody>
          </p:sp>
          <p:grpSp>
            <p:nvGrpSpPr>
              <p:cNvPr id="1661368" name="Group 1430"/>
              <p:cNvGrpSpPr>
                <a:grpSpLocks/>
              </p:cNvGrpSpPr>
              <p:nvPr/>
            </p:nvGrpSpPr>
            <p:grpSpPr bwMode="auto">
              <a:xfrm>
                <a:off x="632" y="1338"/>
                <a:ext cx="352" cy="248"/>
                <a:chOff x="636" y="2320"/>
                <a:chExt cx="352" cy="248"/>
              </a:xfrm>
            </p:grpSpPr>
            <p:sp>
              <p:nvSpPr>
                <p:cNvPr id="1661335" name="Freeform 1431"/>
                <p:cNvSpPr>
                  <a:spLocks/>
                </p:cNvSpPr>
                <p:nvPr/>
              </p:nvSpPr>
              <p:spPr bwMode="auto">
                <a:xfrm>
                  <a:off x="788" y="2424"/>
                  <a:ext cx="32" cy="16"/>
                </a:xfrm>
                <a:custGeom>
                  <a:avLst/>
                  <a:gdLst/>
                  <a:ahLst/>
                  <a:cxnLst>
                    <a:cxn ang="0">
                      <a:pos x="32" y="8"/>
                    </a:cxn>
                    <a:cxn ang="0">
                      <a:pos x="32" y="16"/>
                    </a:cxn>
                    <a:cxn ang="0">
                      <a:pos x="16" y="16"/>
                    </a:cxn>
                    <a:cxn ang="0">
                      <a:pos x="16" y="16"/>
                    </a:cxn>
                    <a:cxn ang="0">
                      <a:pos x="8" y="16"/>
                    </a:cxn>
                    <a:cxn ang="0">
                      <a:pos x="0" y="8"/>
                    </a:cxn>
                    <a:cxn ang="0">
                      <a:pos x="0" y="8"/>
                    </a:cxn>
                    <a:cxn ang="0">
                      <a:pos x="8" y="0"/>
                    </a:cxn>
                    <a:cxn ang="0">
                      <a:pos x="16" y="0"/>
                    </a:cxn>
                    <a:cxn ang="0">
                      <a:pos x="16" y="0"/>
                    </a:cxn>
                    <a:cxn ang="0">
                      <a:pos x="32" y="0"/>
                    </a:cxn>
                    <a:cxn ang="0">
                      <a:pos x="32" y="8"/>
                    </a:cxn>
                  </a:cxnLst>
                  <a:rect l="0" t="0" r="r" b="b"/>
                  <a:pathLst>
                    <a:path w="32" h="16">
                      <a:moveTo>
                        <a:pt x="32" y="8"/>
                      </a:moveTo>
                      <a:lnTo>
                        <a:pt x="32" y="16"/>
                      </a:lnTo>
                      <a:lnTo>
                        <a:pt x="16" y="16"/>
                      </a:lnTo>
                      <a:lnTo>
                        <a:pt x="16" y="16"/>
                      </a:lnTo>
                      <a:lnTo>
                        <a:pt x="8" y="16"/>
                      </a:lnTo>
                      <a:lnTo>
                        <a:pt x="0" y="8"/>
                      </a:lnTo>
                      <a:lnTo>
                        <a:pt x="0" y="8"/>
                      </a:lnTo>
                      <a:lnTo>
                        <a:pt x="8" y="0"/>
                      </a:lnTo>
                      <a:lnTo>
                        <a:pt x="16" y="0"/>
                      </a:lnTo>
                      <a:lnTo>
                        <a:pt x="16" y="0"/>
                      </a:lnTo>
                      <a:lnTo>
                        <a:pt x="32" y="0"/>
                      </a:lnTo>
                      <a:lnTo>
                        <a:pt x="32"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36" name="Freeform 1432"/>
                <p:cNvSpPr>
                  <a:spLocks/>
                </p:cNvSpPr>
                <p:nvPr/>
              </p:nvSpPr>
              <p:spPr bwMode="auto">
                <a:xfrm>
                  <a:off x="924" y="2416"/>
                  <a:ext cx="64" cy="24"/>
                </a:xfrm>
                <a:custGeom>
                  <a:avLst/>
                  <a:gdLst/>
                  <a:ahLst/>
                  <a:cxnLst>
                    <a:cxn ang="0">
                      <a:pos x="64" y="16"/>
                    </a:cxn>
                    <a:cxn ang="0">
                      <a:pos x="56" y="24"/>
                    </a:cxn>
                    <a:cxn ang="0">
                      <a:pos x="32" y="24"/>
                    </a:cxn>
                    <a:cxn ang="0">
                      <a:pos x="32" y="24"/>
                    </a:cxn>
                    <a:cxn ang="0">
                      <a:pos x="16" y="24"/>
                    </a:cxn>
                    <a:cxn ang="0">
                      <a:pos x="0" y="16"/>
                    </a:cxn>
                    <a:cxn ang="0">
                      <a:pos x="0" y="16"/>
                    </a:cxn>
                    <a:cxn ang="0">
                      <a:pos x="16" y="8"/>
                    </a:cxn>
                    <a:cxn ang="0">
                      <a:pos x="32" y="0"/>
                    </a:cxn>
                    <a:cxn ang="0">
                      <a:pos x="32" y="0"/>
                    </a:cxn>
                    <a:cxn ang="0">
                      <a:pos x="56" y="8"/>
                    </a:cxn>
                    <a:cxn ang="0">
                      <a:pos x="64" y="16"/>
                    </a:cxn>
                  </a:cxnLst>
                  <a:rect l="0" t="0" r="r" b="b"/>
                  <a:pathLst>
                    <a:path w="64" h="24">
                      <a:moveTo>
                        <a:pt x="64" y="16"/>
                      </a:moveTo>
                      <a:lnTo>
                        <a:pt x="56" y="24"/>
                      </a:lnTo>
                      <a:lnTo>
                        <a:pt x="32" y="24"/>
                      </a:lnTo>
                      <a:lnTo>
                        <a:pt x="32" y="24"/>
                      </a:lnTo>
                      <a:lnTo>
                        <a:pt x="16" y="24"/>
                      </a:lnTo>
                      <a:lnTo>
                        <a:pt x="0" y="16"/>
                      </a:lnTo>
                      <a:lnTo>
                        <a:pt x="0" y="16"/>
                      </a:lnTo>
                      <a:lnTo>
                        <a:pt x="16"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37" name="Freeform 1433"/>
                <p:cNvSpPr>
                  <a:spLocks/>
                </p:cNvSpPr>
                <p:nvPr/>
              </p:nvSpPr>
              <p:spPr bwMode="auto">
                <a:xfrm>
                  <a:off x="908" y="2512"/>
                  <a:ext cx="40" cy="32"/>
                </a:xfrm>
                <a:custGeom>
                  <a:avLst/>
                  <a:gdLst/>
                  <a:ahLst/>
                  <a:cxnLst>
                    <a:cxn ang="0">
                      <a:pos x="40" y="32"/>
                    </a:cxn>
                    <a:cxn ang="0">
                      <a:pos x="24" y="32"/>
                    </a:cxn>
                    <a:cxn ang="0">
                      <a:pos x="8" y="24"/>
                    </a:cxn>
                    <a:cxn ang="0">
                      <a:pos x="8" y="24"/>
                    </a:cxn>
                    <a:cxn ang="0">
                      <a:pos x="0" y="8"/>
                    </a:cxn>
                    <a:cxn ang="0">
                      <a:pos x="0" y="0"/>
                    </a:cxn>
                    <a:cxn ang="0">
                      <a:pos x="0" y="0"/>
                    </a:cxn>
                    <a:cxn ang="0">
                      <a:pos x="16" y="0"/>
                    </a:cxn>
                    <a:cxn ang="0">
                      <a:pos x="32" y="8"/>
                    </a:cxn>
                    <a:cxn ang="0">
                      <a:pos x="32" y="8"/>
                    </a:cxn>
                    <a:cxn ang="0">
                      <a:pos x="40" y="24"/>
                    </a:cxn>
                    <a:cxn ang="0">
                      <a:pos x="40" y="32"/>
                    </a:cxn>
                  </a:cxnLst>
                  <a:rect l="0" t="0" r="r" b="b"/>
                  <a:pathLst>
                    <a:path w="40" h="32">
                      <a:moveTo>
                        <a:pt x="40" y="32"/>
                      </a:moveTo>
                      <a:lnTo>
                        <a:pt x="24" y="32"/>
                      </a:lnTo>
                      <a:lnTo>
                        <a:pt x="8" y="24"/>
                      </a:lnTo>
                      <a:lnTo>
                        <a:pt x="8" y="24"/>
                      </a:lnTo>
                      <a:lnTo>
                        <a:pt x="0" y="8"/>
                      </a:lnTo>
                      <a:lnTo>
                        <a:pt x="0" y="0"/>
                      </a:lnTo>
                      <a:lnTo>
                        <a:pt x="0" y="0"/>
                      </a:lnTo>
                      <a:lnTo>
                        <a:pt x="16" y="0"/>
                      </a:lnTo>
                      <a:lnTo>
                        <a:pt x="32" y="8"/>
                      </a:lnTo>
                      <a:lnTo>
                        <a:pt x="32" y="8"/>
                      </a:lnTo>
                      <a:lnTo>
                        <a:pt x="40" y="24"/>
                      </a:lnTo>
                      <a:lnTo>
                        <a:pt x="4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38" name="Freeform 1434"/>
                <p:cNvSpPr>
                  <a:spLocks/>
                </p:cNvSpPr>
                <p:nvPr/>
              </p:nvSpPr>
              <p:spPr bwMode="auto">
                <a:xfrm>
                  <a:off x="780" y="2328"/>
                  <a:ext cx="32" cy="48"/>
                </a:xfrm>
                <a:custGeom>
                  <a:avLst/>
                  <a:gdLst/>
                  <a:ahLst/>
                  <a:cxnLst>
                    <a:cxn ang="0">
                      <a:pos x="16" y="48"/>
                    </a:cxn>
                    <a:cxn ang="0">
                      <a:pos x="8" y="48"/>
                    </a:cxn>
                    <a:cxn ang="0">
                      <a:pos x="0" y="24"/>
                    </a:cxn>
                    <a:cxn ang="0">
                      <a:pos x="0" y="24"/>
                    </a:cxn>
                    <a:cxn ang="0">
                      <a:pos x="8" y="8"/>
                    </a:cxn>
                    <a:cxn ang="0">
                      <a:pos x="16" y="0"/>
                    </a:cxn>
                    <a:cxn ang="0">
                      <a:pos x="16" y="0"/>
                    </a:cxn>
                    <a:cxn ang="0">
                      <a:pos x="24" y="8"/>
                    </a:cxn>
                    <a:cxn ang="0">
                      <a:pos x="32" y="24"/>
                    </a:cxn>
                    <a:cxn ang="0">
                      <a:pos x="32" y="24"/>
                    </a:cxn>
                    <a:cxn ang="0">
                      <a:pos x="24" y="48"/>
                    </a:cxn>
                    <a:cxn ang="0">
                      <a:pos x="16" y="48"/>
                    </a:cxn>
                  </a:cxnLst>
                  <a:rect l="0" t="0" r="r" b="b"/>
                  <a:pathLst>
                    <a:path w="32" h="48">
                      <a:moveTo>
                        <a:pt x="16" y="48"/>
                      </a:moveTo>
                      <a:lnTo>
                        <a:pt x="8" y="48"/>
                      </a:lnTo>
                      <a:lnTo>
                        <a:pt x="0" y="24"/>
                      </a:lnTo>
                      <a:lnTo>
                        <a:pt x="0" y="24"/>
                      </a:lnTo>
                      <a:lnTo>
                        <a:pt x="8" y="8"/>
                      </a:lnTo>
                      <a:lnTo>
                        <a:pt x="16" y="0"/>
                      </a:lnTo>
                      <a:lnTo>
                        <a:pt x="16" y="0"/>
                      </a:lnTo>
                      <a:lnTo>
                        <a:pt x="24" y="8"/>
                      </a:lnTo>
                      <a:lnTo>
                        <a:pt x="32" y="24"/>
                      </a:lnTo>
                      <a:lnTo>
                        <a:pt x="32" y="24"/>
                      </a:lnTo>
                      <a:lnTo>
                        <a:pt x="24" y="48"/>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39" name="Freeform 1435"/>
                <p:cNvSpPr>
                  <a:spLocks/>
                </p:cNvSpPr>
                <p:nvPr/>
              </p:nvSpPr>
              <p:spPr bwMode="auto">
                <a:xfrm>
                  <a:off x="676" y="2432"/>
                  <a:ext cx="64" cy="24"/>
                </a:xfrm>
                <a:custGeom>
                  <a:avLst/>
                  <a:gdLst/>
                  <a:ahLst/>
                  <a:cxnLst>
                    <a:cxn ang="0">
                      <a:pos x="64" y="16"/>
                    </a:cxn>
                    <a:cxn ang="0">
                      <a:pos x="56" y="24"/>
                    </a:cxn>
                    <a:cxn ang="0">
                      <a:pos x="32" y="24"/>
                    </a:cxn>
                    <a:cxn ang="0">
                      <a:pos x="32" y="24"/>
                    </a:cxn>
                    <a:cxn ang="0">
                      <a:pos x="8" y="24"/>
                    </a:cxn>
                    <a:cxn ang="0">
                      <a:pos x="0" y="16"/>
                    </a:cxn>
                    <a:cxn ang="0">
                      <a:pos x="0" y="16"/>
                    </a:cxn>
                    <a:cxn ang="0">
                      <a:pos x="8" y="8"/>
                    </a:cxn>
                    <a:cxn ang="0">
                      <a:pos x="32" y="0"/>
                    </a:cxn>
                    <a:cxn ang="0">
                      <a:pos x="32" y="0"/>
                    </a:cxn>
                    <a:cxn ang="0">
                      <a:pos x="56" y="8"/>
                    </a:cxn>
                    <a:cxn ang="0">
                      <a:pos x="64" y="16"/>
                    </a:cxn>
                  </a:cxnLst>
                  <a:rect l="0" t="0" r="r" b="b"/>
                  <a:pathLst>
                    <a:path w="64" h="24">
                      <a:moveTo>
                        <a:pt x="64" y="16"/>
                      </a:moveTo>
                      <a:lnTo>
                        <a:pt x="56" y="24"/>
                      </a:lnTo>
                      <a:lnTo>
                        <a:pt x="32" y="24"/>
                      </a:lnTo>
                      <a:lnTo>
                        <a:pt x="32" y="24"/>
                      </a:lnTo>
                      <a:lnTo>
                        <a:pt x="8" y="24"/>
                      </a:lnTo>
                      <a:lnTo>
                        <a:pt x="0" y="16"/>
                      </a:lnTo>
                      <a:lnTo>
                        <a:pt x="0" y="16"/>
                      </a:lnTo>
                      <a:lnTo>
                        <a:pt x="8"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40" name="Freeform 1436"/>
                <p:cNvSpPr>
                  <a:spLocks/>
                </p:cNvSpPr>
                <p:nvPr/>
              </p:nvSpPr>
              <p:spPr bwMode="auto">
                <a:xfrm>
                  <a:off x="788" y="2520"/>
                  <a:ext cx="32" cy="48"/>
                </a:xfrm>
                <a:custGeom>
                  <a:avLst/>
                  <a:gdLst/>
                  <a:ahLst/>
                  <a:cxnLst>
                    <a:cxn ang="0">
                      <a:pos x="16" y="48"/>
                    </a:cxn>
                    <a:cxn ang="0">
                      <a:pos x="8" y="40"/>
                    </a:cxn>
                    <a:cxn ang="0">
                      <a:pos x="0" y="24"/>
                    </a:cxn>
                    <a:cxn ang="0">
                      <a:pos x="0" y="24"/>
                    </a:cxn>
                    <a:cxn ang="0">
                      <a:pos x="8" y="8"/>
                    </a:cxn>
                    <a:cxn ang="0">
                      <a:pos x="16" y="0"/>
                    </a:cxn>
                    <a:cxn ang="0">
                      <a:pos x="16" y="0"/>
                    </a:cxn>
                    <a:cxn ang="0">
                      <a:pos x="32" y="8"/>
                    </a:cxn>
                    <a:cxn ang="0">
                      <a:pos x="32" y="24"/>
                    </a:cxn>
                    <a:cxn ang="0">
                      <a:pos x="32" y="24"/>
                    </a:cxn>
                    <a:cxn ang="0">
                      <a:pos x="32" y="40"/>
                    </a:cxn>
                    <a:cxn ang="0">
                      <a:pos x="16" y="48"/>
                    </a:cxn>
                  </a:cxnLst>
                  <a:rect l="0" t="0" r="r" b="b"/>
                  <a:pathLst>
                    <a:path w="32" h="48">
                      <a:moveTo>
                        <a:pt x="16" y="48"/>
                      </a:moveTo>
                      <a:lnTo>
                        <a:pt x="8" y="40"/>
                      </a:lnTo>
                      <a:lnTo>
                        <a:pt x="0" y="24"/>
                      </a:lnTo>
                      <a:lnTo>
                        <a:pt x="0" y="24"/>
                      </a:lnTo>
                      <a:lnTo>
                        <a:pt x="8" y="8"/>
                      </a:lnTo>
                      <a:lnTo>
                        <a:pt x="16" y="0"/>
                      </a:lnTo>
                      <a:lnTo>
                        <a:pt x="16" y="0"/>
                      </a:lnTo>
                      <a:lnTo>
                        <a:pt x="32" y="8"/>
                      </a:lnTo>
                      <a:lnTo>
                        <a:pt x="32" y="24"/>
                      </a:lnTo>
                      <a:lnTo>
                        <a:pt x="32" y="24"/>
                      </a:lnTo>
                      <a:lnTo>
                        <a:pt x="32" y="40"/>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41" name="Freeform 1437"/>
                <p:cNvSpPr>
                  <a:spLocks/>
                </p:cNvSpPr>
                <p:nvPr/>
              </p:nvSpPr>
              <p:spPr bwMode="auto">
                <a:xfrm>
                  <a:off x="660" y="2352"/>
                  <a:ext cx="48" cy="40"/>
                </a:xfrm>
                <a:custGeom>
                  <a:avLst/>
                  <a:gdLst/>
                  <a:ahLst/>
                  <a:cxnLst>
                    <a:cxn ang="0">
                      <a:pos x="48" y="32"/>
                    </a:cxn>
                    <a:cxn ang="0">
                      <a:pos x="32" y="40"/>
                    </a:cxn>
                    <a:cxn ang="0">
                      <a:pos x="16" y="24"/>
                    </a:cxn>
                    <a:cxn ang="0">
                      <a:pos x="16" y="24"/>
                    </a:cxn>
                    <a:cxn ang="0">
                      <a:pos x="0" y="16"/>
                    </a:cxn>
                    <a:cxn ang="0">
                      <a:pos x="0" y="0"/>
                    </a:cxn>
                    <a:cxn ang="0">
                      <a:pos x="0" y="0"/>
                    </a:cxn>
                    <a:cxn ang="0">
                      <a:pos x="16" y="0"/>
                    </a:cxn>
                    <a:cxn ang="0">
                      <a:pos x="32" y="8"/>
                    </a:cxn>
                    <a:cxn ang="0">
                      <a:pos x="32" y="8"/>
                    </a:cxn>
                    <a:cxn ang="0">
                      <a:pos x="48" y="24"/>
                    </a:cxn>
                    <a:cxn ang="0">
                      <a:pos x="48" y="32"/>
                    </a:cxn>
                  </a:cxnLst>
                  <a:rect l="0" t="0" r="r" b="b"/>
                  <a:pathLst>
                    <a:path w="48" h="40">
                      <a:moveTo>
                        <a:pt x="48" y="32"/>
                      </a:moveTo>
                      <a:lnTo>
                        <a:pt x="32" y="40"/>
                      </a:lnTo>
                      <a:lnTo>
                        <a:pt x="16" y="24"/>
                      </a:lnTo>
                      <a:lnTo>
                        <a:pt x="16" y="24"/>
                      </a:lnTo>
                      <a:lnTo>
                        <a:pt x="0" y="16"/>
                      </a:lnTo>
                      <a:lnTo>
                        <a:pt x="0" y="0"/>
                      </a:lnTo>
                      <a:lnTo>
                        <a:pt x="0" y="0"/>
                      </a:lnTo>
                      <a:lnTo>
                        <a:pt x="16" y="0"/>
                      </a:lnTo>
                      <a:lnTo>
                        <a:pt x="32" y="8"/>
                      </a:lnTo>
                      <a:lnTo>
                        <a:pt x="32" y="8"/>
                      </a:lnTo>
                      <a:lnTo>
                        <a:pt x="48" y="24"/>
                      </a:lnTo>
                      <a:lnTo>
                        <a:pt x="48"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42" name="Freeform 1438"/>
                <p:cNvSpPr>
                  <a:spLocks/>
                </p:cNvSpPr>
                <p:nvPr/>
              </p:nvSpPr>
              <p:spPr bwMode="auto">
                <a:xfrm>
                  <a:off x="892" y="2344"/>
                  <a:ext cx="48" cy="32"/>
                </a:xfrm>
                <a:custGeom>
                  <a:avLst/>
                  <a:gdLst/>
                  <a:ahLst/>
                  <a:cxnLst>
                    <a:cxn ang="0">
                      <a:pos x="0" y="32"/>
                    </a:cxn>
                    <a:cxn ang="0">
                      <a:pos x="0" y="24"/>
                    </a:cxn>
                    <a:cxn ang="0">
                      <a:pos x="8" y="8"/>
                    </a:cxn>
                    <a:cxn ang="0">
                      <a:pos x="8" y="8"/>
                    </a:cxn>
                    <a:cxn ang="0">
                      <a:pos x="32" y="0"/>
                    </a:cxn>
                    <a:cxn ang="0">
                      <a:pos x="48" y="0"/>
                    </a:cxn>
                    <a:cxn ang="0">
                      <a:pos x="48" y="0"/>
                    </a:cxn>
                    <a:cxn ang="0">
                      <a:pos x="48" y="8"/>
                    </a:cxn>
                    <a:cxn ang="0">
                      <a:pos x="32" y="24"/>
                    </a:cxn>
                    <a:cxn ang="0">
                      <a:pos x="32" y="24"/>
                    </a:cxn>
                    <a:cxn ang="0">
                      <a:pos x="16" y="32"/>
                    </a:cxn>
                    <a:cxn ang="0">
                      <a:pos x="0" y="32"/>
                    </a:cxn>
                  </a:cxnLst>
                  <a:rect l="0" t="0" r="r" b="b"/>
                  <a:pathLst>
                    <a:path w="48" h="32">
                      <a:moveTo>
                        <a:pt x="0" y="32"/>
                      </a:moveTo>
                      <a:lnTo>
                        <a:pt x="0" y="24"/>
                      </a:lnTo>
                      <a:lnTo>
                        <a:pt x="8" y="8"/>
                      </a:lnTo>
                      <a:lnTo>
                        <a:pt x="8" y="8"/>
                      </a:lnTo>
                      <a:lnTo>
                        <a:pt x="32" y="0"/>
                      </a:lnTo>
                      <a:lnTo>
                        <a:pt x="48" y="0"/>
                      </a:lnTo>
                      <a:lnTo>
                        <a:pt x="48" y="0"/>
                      </a:lnTo>
                      <a:lnTo>
                        <a:pt x="48" y="8"/>
                      </a:lnTo>
                      <a:lnTo>
                        <a:pt x="32" y="24"/>
                      </a:lnTo>
                      <a:lnTo>
                        <a:pt x="32" y="24"/>
                      </a:lnTo>
                      <a:lnTo>
                        <a:pt x="16" y="32"/>
                      </a:lnTo>
                      <a:lnTo>
                        <a:pt x="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43" name="Freeform 1439"/>
                <p:cNvSpPr>
                  <a:spLocks/>
                </p:cNvSpPr>
                <p:nvPr/>
              </p:nvSpPr>
              <p:spPr bwMode="auto">
                <a:xfrm>
                  <a:off x="876" y="2400"/>
                  <a:ext cx="48" cy="24"/>
                </a:xfrm>
                <a:custGeom>
                  <a:avLst/>
                  <a:gdLst/>
                  <a:ahLst/>
                  <a:cxnLst>
                    <a:cxn ang="0">
                      <a:pos x="0" y="24"/>
                    </a:cxn>
                    <a:cxn ang="0">
                      <a:pos x="0" y="8"/>
                    </a:cxn>
                    <a:cxn ang="0">
                      <a:pos x="16" y="0"/>
                    </a:cxn>
                    <a:cxn ang="0">
                      <a:pos x="16" y="0"/>
                    </a:cxn>
                    <a:cxn ang="0">
                      <a:pos x="32" y="0"/>
                    </a:cxn>
                    <a:cxn ang="0">
                      <a:pos x="48" y="8"/>
                    </a:cxn>
                    <a:cxn ang="0">
                      <a:pos x="48" y="8"/>
                    </a:cxn>
                    <a:cxn ang="0">
                      <a:pos x="48" y="16"/>
                    </a:cxn>
                    <a:cxn ang="0">
                      <a:pos x="32" y="24"/>
                    </a:cxn>
                    <a:cxn ang="0">
                      <a:pos x="32" y="24"/>
                    </a:cxn>
                    <a:cxn ang="0">
                      <a:pos x="8" y="24"/>
                    </a:cxn>
                    <a:cxn ang="0">
                      <a:pos x="0" y="24"/>
                    </a:cxn>
                  </a:cxnLst>
                  <a:rect l="0" t="0" r="r" b="b"/>
                  <a:pathLst>
                    <a:path w="48" h="24">
                      <a:moveTo>
                        <a:pt x="0" y="24"/>
                      </a:moveTo>
                      <a:lnTo>
                        <a:pt x="0" y="8"/>
                      </a:lnTo>
                      <a:lnTo>
                        <a:pt x="16" y="0"/>
                      </a:lnTo>
                      <a:lnTo>
                        <a:pt x="16" y="0"/>
                      </a:lnTo>
                      <a:lnTo>
                        <a:pt x="32" y="0"/>
                      </a:lnTo>
                      <a:lnTo>
                        <a:pt x="48" y="8"/>
                      </a:lnTo>
                      <a:lnTo>
                        <a:pt x="48" y="8"/>
                      </a:lnTo>
                      <a:lnTo>
                        <a:pt x="48" y="16"/>
                      </a:lnTo>
                      <a:lnTo>
                        <a:pt x="32" y="24"/>
                      </a:lnTo>
                      <a:lnTo>
                        <a:pt x="32" y="24"/>
                      </a:lnTo>
                      <a:lnTo>
                        <a:pt x="8" y="24"/>
                      </a:lnTo>
                      <a:lnTo>
                        <a:pt x="0"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44" name="Freeform 1440"/>
                <p:cNvSpPr>
                  <a:spLocks/>
                </p:cNvSpPr>
                <p:nvPr/>
              </p:nvSpPr>
              <p:spPr bwMode="auto">
                <a:xfrm>
                  <a:off x="660" y="2480"/>
                  <a:ext cx="48" cy="24"/>
                </a:xfrm>
                <a:custGeom>
                  <a:avLst/>
                  <a:gdLst/>
                  <a:ahLst/>
                  <a:cxnLst>
                    <a:cxn ang="0">
                      <a:pos x="0" y="16"/>
                    </a:cxn>
                    <a:cxn ang="0">
                      <a:pos x="0" y="8"/>
                    </a:cxn>
                    <a:cxn ang="0">
                      <a:pos x="16" y="0"/>
                    </a:cxn>
                    <a:cxn ang="0">
                      <a:pos x="16" y="0"/>
                    </a:cxn>
                    <a:cxn ang="0">
                      <a:pos x="40" y="0"/>
                    </a:cxn>
                    <a:cxn ang="0">
                      <a:pos x="48" y="0"/>
                    </a:cxn>
                    <a:cxn ang="0">
                      <a:pos x="48" y="0"/>
                    </a:cxn>
                    <a:cxn ang="0">
                      <a:pos x="48" y="16"/>
                    </a:cxn>
                    <a:cxn ang="0">
                      <a:pos x="32" y="24"/>
                    </a:cxn>
                    <a:cxn ang="0">
                      <a:pos x="32" y="24"/>
                    </a:cxn>
                    <a:cxn ang="0">
                      <a:pos x="8" y="24"/>
                    </a:cxn>
                    <a:cxn ang="0">
                      <a:pos x="0" y="16"/>
                    </a:cxn>
                  </a:cxnLst>
                  <a:rect l="0" t="0" r="r" b="b"/>
                  <a:pathLst>
                    <a:path w="48" h="24">
                      <a:moveTo>
                        <a:pt x="0" y="16"/>
                      </a:moveTo>
                      <a:lnTo>
                        <a:pt x="0" y="8"/>
                      </a:lnTo>
                      <a:lnTo>
                        <a:pt x="16" y="0"/>
                      </a:lnTo>
                      <a:lnTo>
                        <a:pt x="16" y="0"/>
                      </a:lnTo>
                      <a:lnTo>
                        <a:pt x="40" y="0"/>
                      </a:lnTo>
                      <a:lnTo>
                        <a:pt x="48" y="0"/>
                      </a:lnTo>
                      <a:lnTo>
                        <a:pt x="48" y="0"/>
                      </a:lnTo>
                      <a:lnTo>
                        <a:pt x="48" y="16"/>
                      </a:lnTo>
                      <a:lnTo>
                        <a:pt x="32" y="24"/>
                      </a:lnTo>
                      <a:lnTo>
                        <a:pt x="32" y="24"/>
                      </a:lnTo>
                      <a:lnTo>
                        <a:pt x="8" y="24"/>
                      </a:lnTo>
                      <a:lnTo>
                        <a:pt x="0"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45" name="Freeform 1441"/>
                <p:cNvSpPr>
                  <a:spLocks/>
                </p:cNvSpPr>
                <p:nvPr/>
              </p:nvSpPr>
              <p:spPr bwMode="auto">
                <a:xfrm>
                  <a:off x="732" y="2456"/>
                  <a:ext cx="48" cy="40"/>
                </a:xfrm>
                <a:custGeom>
                  <a:avLst/>
                  <a:gdLst/>
                  <a:ahLst/>
                  <a:cxnLst>
                    <a:cxn ang="0">
                      <a:pos x="8" y="40"/>
                    </a:cxn>
                    <a:cxn ang="0">
                      <a:pos x="0" y="24"/>
                    </a:cxn>
                    <a:cxn ang="0">
                      <a:pos x="16" y="16"/>
                    </a:cxn>
                    <a:cxn ang="0">
                      <a:pos x="16" y="16"/>
                    </a:cxn>
                    <a:cxn ang="0">
                      <a:pos x="32" y="0"/>
                    </a:cxn>
                    <a:cxn ang="0">
                      <a:pos x="48" y="8"/>
                    </a:cxn>
                    <a:cxn ang="0">
                      <a:pos x="48" y="8"/>
                    </a:cxn>
                    <a:cxn ang="0">
                      <a:pos x="48" y="16"/>
                    </a:cxn>
                    <a:cxn ang="0">
                      <a:pos x="40" y="32"/>
                    </a:cxn>
                    <a:cxn ang="0">
                      <a:pos x="40" y="32"/>
                    </a:cxn>
                    <a:cxn ang="0">
                      <a:pos x="16" y="40"/>
                    </a:cxn>
                    <a:cxn ang="0">
                      <a:pos x="8" y="40"/>
                    </a:cxn>
                  </a:cxnLst>
                  <a:rect l="0" t="0" r="r" b="b"/>
                  <a:pathLst>
                    <a:path w="48" h="40">
                      <a:moveTo>
                        <a:pt x="8" y="40"/>
                      </a:moveTo>
                      <a:lnTo>
                        <a:pt x="0" y="24"/>
                      </a:lnTo>
                      <a:lnTo>
                        <a:pt x="16" y="16"/>
                      </a:lnTo>
                      <a:lnTo>
                        <a:pt x="16" y="16"/>
                      </a:lnTo>
                      <a:lnTo>
                        <a:pt x="32" y="0"/>
                      </a:lnTo>
                      <a:lnTo>
                        <a:pt x="48" y="8"/>
                      </a:lnTo>
                      <a:lnTo>
                        <a:pt x="48" y="8"/>
                      </a:lnTo>
                      <a:lnTo>
                        <a:pt x="48" y="16"/>
                      </a:lnTo>
                      <a:lnTo>
                        <a:pt x="40" y="32"/>
                      </a:lnTo>
                      <a:lnTo>
                        <a:pt x="40" y="32"/>
                      </a:lnTo>
                      <a:lnTo>
                        <a:pt x="16" y="40"/>
                      </a:lnTo>
                      <a:lnTo>
                        <a:pt x="8" y="4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46" name="Freeform 1442"/>
                <p:cNvSpPr>
                  <a:spLocks/>
                </p:cNvSpPr>
                <p:nvPr/>
              </p:nvSpPr>
              <p:spPr bwMode="auto">
                <a:xfrm>
                  <a:off x="924" y="2472"/>
                  <a:ext cx="56" cy="32"/>
                </a:xfrm>
                <a:custGeom>
                  <a:avLst/>
                  <a:gdLst/>
                  <a:ahLst/>
                  <a:cxnLst>
                    <a:cxn ang="0">
                      <a:pos x="0" y="8"/>
                    </a:cxn>
                    <a:cxn ang="0">
                      <a:pos x="16" y="0"/>
                    </a:cxn>
                    <a:cxn ang="0">
                      <a:pos x="32" y="8"/>
                    </a:cxn>
                    <a:cxn ang="0">
                      <a:pos x="32" y="8"/>
                    </a:cxn>
                    <a:cxn ang="0">
                      <a:pos x="56" y="16"/>
                    </a:cxn>
                    <a:cxn ang="0">
                      <a:pos x="56" y="24"/>
                    </a:cxn>
                    <a:cxn ang="0">
                      <a:pos x="56" y="24"/>
                    </a:cxn>
                    <a:cxn ang="0">
                      <a:pos x="48" y="32"/>
                    </a:cxn>
                    <a:cxn ang="0">
                      <a:pos x="24" y="24"/>
                    </a:cxn>
                    <a:cxn ang="0">
                      <a:pos x="24" y="24"/>
                    </a:cxn>
                    <a:cxn ang="0">
                      <a:pos x="0" y="16"/>
                    </a:cxn>
                    <a:cxn ang="0">
                      <a:pos x="0" y="8"/>
                    </a:cxn>
                  </a:cxnLst>
                  <a:rect l="0" t="0" r="r" b="b"/>
                  <a:pathLst>
                    <a:path w="56" h="32">
                      <a:moveTo>
                        <a:pt x="0" y="8"/>
                      </a:moveTo>
                      <a:lnTo>
                        <a:pt x="16" y="0"/>
                      </a:lnTo>
                      <a:lnTo>
                        <a:pt x="32" y="8"/>
                      </a:lnTo>
                      <a:lnTo>
                        <a:pt x="32" y="8"/>
                      </a:lnTo>
                      <a:lnTo>
                        <a:pt x="56" y="16"/>
                      </a:lnTo>
                      <a:lnTo>
                        <a:pt x="56" y="24"/>
                      </a:lnTo>
                      <a:lnTo>
                        <a:pt x="56" y="24"/>
                      </a:lnTo>
                      <a:lnTo>
                        <a:pt x="48" y="32"/>
                      </a:lnTo>
                      <a:lnTo>
                        <a:pt x="24" y="24"/>
                      </a:lnTo>
                      <a:lnTo>
                        <a:pt x="24"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47" name="Freeform 1443"/>
                <p:cNvSpPr>
                  <a:spLocks/>
                </p:cNvSpPr>
                <p:nvPr/>
              </p:nvSpPr>
              <p:spPr bwMode="auto">
                <a:xfrm>
                  <a:off x="636" y="2392"/>
                  <a:ext cx="64" cy="32"/>
                </a:xfrm>
                <a:custGeom>
                  <a:avLst/>
                  <a:gdLst/>
                  <a:ahLst/>
                  <a:cxnLst>
                    <a:cxn ang="0">
                      <a:pos x="0" y="8"/>
                    </a:cxn>
                    <a:cxn ang="0">
                      <a:pos x="16" y="0"/>
                    </a:cxn>
                    <a:cxn ang="0">
                      <a:pos x="40" y="8"/>
                    </a:cxn>
                    <a:cxn ang="0">
                      <a:pos x="40" y="8"/>
                    </a:cxn>
                    <a:cxn ang="0">
                      <a:pos x="56" y="16"/>
                    </a:cxn>
                    <a:cxn ang="0">
                      <a:pos x="64" y="24"/>
                    </a:cxn>
                    <a:cxn ang="0">
                      <a:pos x="64" y="24"/>
                    </a:cxn>
                    <a:cxn ang="0">
                      <a:pos x="48" y="32"/>
                    </a:cxn>
                    <a:cxn ang="0">
                      <a:pos x="24" y="32"/>
                    </a:cxn>
                    <a:cxn ang="0">
                      <a:pos x="24" y="32"/>
                    </a:cxn>
                    <a:cxn ang="0">
                      <a:pos x="8" y="16"/>
                    </a:cxn>
                    <a:cxn ang="0">
                      <a:pos x="0" y="8"/>
                    </a:cxn>
                  </a:cxnLst>
                  <a:rect l="0" t="0" r="r" b="b"/>
                  <a:pathLst>
                    <a:path w="64" h="32">
                      <a:moveTo>
                        <a:pt x="0" y="8"/>
                      </a:moveTo>
                      <a:lnTo>
                        <a:pt x="16" y="0"/>
                      </a:lnTo>
                      <a:lnTo>
                        <a:pt x="40" y="8"/>
                      </a:lnTo>
                      <a:lnTo>
                        <a:pt x="40" y="8"/>
                      </a:lnTo>
                      <a:lnTo>
                        <a:pt x="56" y="16"/>
                      </a:lnTo>
                      <a:lnTo>
                        <a:pt x="64" y="24"/>
                      </a:lnTo>
                      <a:lnTo>
                        <a:pt x="64" y="24"/>
                      </a:lnTo>
                      <a:lnTo>
                        <a:pt x="48" y="32"/>
                      </a:lnTo>
                      <a:lnTo>
                        <a:pt x="24" y="32"/>
                      </a:lnTo>
                      <a:lnTo>
                        <a:pt x="24" y="32"/>
                      </a:lnTo>
                      <a:lnTo>
                        <a:pt x="8"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48" name="Freeform 1444"/>
                <p:cNvSpPr>
                  <a:spLocks/>
                </p:cNvSpPr>
                <p:nvPr/>
              </p:nvSpPr>
              <p:spPr bwMode="auto">
                <a:xfrm>
                  <a:off x="716" y="2320"/>
                  <a:ext cx="40" cy="48"/>
                </a:xfrm>
                <a:custGeom>
                  <a:avLst/>
                  <a:gdLst/>
                  <a:ahLst/>
                  <a:cxnLst>
                    <a:cxn ang="0">
                      <a:pos x="8" y="0"/>
                    </a:cxn>
                    <a:cxn ang="0">
                      <a:pos x="24" y="0"/>
                    </a:cxn>
                    <a:cxn ang="0">
                      <a:pos x="32" y="16"/>
                    </a:cxn>
                    <a:cxn ang="0">
                      <a:pos x="32" y="16"/>
                    </a:cxn>
                    <a:cxn ang="0">
                      <a:pos x="40" y="40"/>
                    </a:cxn>
                    <a:cxn ang="0">
                      <a:pos x="32" y="48"/>
                    </a:cxn>
                    <a:cxn ang="0">
                      <a:pos x="32" y="48"/>
                    </a:cxn>
                    <a:cxn ang="0">
                      <a:pos x="16" y="40"/>
                    </a:cxn>
                    <a:cxn ang="0">
                      <a:pos x="8" y="24"/>
                    </a:cxn>
                    <a:cxn ang="0">
                      <a:pos x="8" y="24"/>
                    </a:cxn>
                    <a:cxn ang="0">
                      <a:pos x="0" y="8"/>
                    </a:cxn>
                    <a:cxn ang="0">
                      <a:pos x="8" y="0"/>
                    </a:cxn>
                  </a:cxnLst>
                  <a:rect l="0" t="0" r="r" b="b"/>
                  <a:pathLst>
                    <a:path w="40" h="48">
                      <a:moveTo>
                        <a:pt x="8" y="0"/>
                      </a:moveTo>
                      <a:lnTo>
                        <a:pt x="24" y="0"/>
                      </a:lnTo>
                      <a:lnTo>
                        <a:pt x="32" y="16"/>
                      </a:lnTo>
                      <a:lnTo>
                        <a:pt x="32" y="16"/>
                      </a:lnTo>
                      <a:lnTo>
                        <a:pt x="40" y="40"/>
                      </a:lnTo>
                      <a:lnTo>
                        <a:pt x="32" y="48"/>
                      </a:lnTo>
                      <a:lnTo>
                        <a:pt x="32" y="48"/>
                      </a:lnTo>
                      <a:lnTo>
                        <a:pt x="16"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49" name="Freeform 1445"/>
                <p:cNvSpPr>
                  <a:spLocks/>
                </p:cNvSpPr>
                <p:nvPr/>
              </p:nvSpPr>
              <p:spPr bwMode="auto">
                <a:xfrm>
                  <a:off x="820" y="2480"/>
                  <a:ext cx="40" cy="40"/>
                </a:xfrm>
                <a:custGeom>
                  <a:avLst/>
                  <a:gdLst/>
                  <a:ahLst/>
                  <a:cxnLst>
                    <a:cxn ang="0">
                      <a:pos x="8" y="0"/>
                    </a:cxn>
                    <a:cxn ang="0">
                      <a:pos x="24" y="0"/>
                    </a:cxn>
                    <a:cxn ang="0">
                      <a:pos x="40" y="16"/>
                    </a:cxn>
                    <a:cxn ang="0">
                      <a:pos x="40" y="16"/>
                    </a:cxn>
                    <a:cxn ang="0">
                      <a:pos x="40" y="32"/>
                    </a:cxn>
                    <a:cxn ang="0">
                      <a:pos x="32" y="40"/>
                    </a:cxn>
                    <a:cxn ang="0">
                      <a:pos x="32" y="40"/>
                    </a:cxn>
                    <a:cxn ang="0">
                      <a:pos x="24" y="40"/>
                    </a:cxn>
                    <a:cxn ang="0">
                      <a:pos x="8" y="24"/>
                    </a:cxn>
                    <a:cxn ang="0">
                      <a:pos x="8" y="24"/>
                    </a:cxn>
                    <a:cxn ang="0">
                      <a:pos x="0" y="8"/>
                    </a:cxn>
                    <a:cxn ang="0">
                      <a:pos x="8" y="0"/>
                    </a:cxn>
                  </a:cxnLst>
                  <a:rect l="0" t="0" r="r" b="b"/>
                  <a:pathLst>
                    <a:path w="40" h="40">
                      <a:moveTo>
                        <a:pt x="8" y="0"/>
                      </a:moveTo>
                      <a:lnTo>
                        <a:pt x="24" y="0"/>
                      </a:lnTo>
                      <a:lnTo>
                        <a:pt x="40" y="16"/>
                      </a:lnTo>
                      <a:lnTo>
                        <a:pt x="40" y="16"/>
                      </a:lnTo>
                      <a:lnTo>
                        <a:pt x="40" y="32"/>
                      </a:lnTo>
                      <a:lnTo>
                        <a:pt x="32" y="40"/>
                      </a:lnTo>
                      <a:lnTo>
                        <a:pt x="32" y="40"/>
                      </a:lnTo>
                      <a:lnTo>
                        <a:pt x="24"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50" name="Freeform 1446"/>
                <p:cNvSpPr>
                  <a:spLocks/>
                </p:cNvSpPr>
                <p:nvPr/>
              </p:nvSpPr>
              <p:spPr bwMode="auto">
                <a:xfrm>
                  <a:off x="836" y="2320"/>
                  <a:ext cx="40" cy="48"/>
                </a:xfrm>
                <a:custGeom>
                  <a:avLst/>
                  <a:gdLst/>
                  <a:ahLst/>
                  <a:cxnLst>
                    <a:cxn ang="0">
                      <a:pos x="32" y="0"/>
                    </a:cxn>
                    <a:cxn ang="0">
                      <a:pos x="40" y="8"/>
                    </a:cxn>
                    <a:cxn ang="0">
                      <a:pos x="40" y="24"/>
                    </a:cxn>
                    <a:cxn ang="0">
                      <a:pos x="40" y="24"/>
                    </a:cxn>
                    <a:cxn ang="0">
                      <a:pos x="24" y="40"/>
                    </a:cxn>
                    <a:cxn ang="0">
                      <a:pos x="8" y="48"/>
                    </a:cxn>
                    <a:cxn ang="0">
                      <a:pos x="8" y="48"/>
                    </a:cxn>
                    <a:cxn ang="0">
                      <a:pos x="0" y="32"/>
                    </a:cxn>
                    <a:cxn ang="0">
                      <a:pos x="8" y="16"/>
                    </a:cxn>
                    <a:cxn ang="0">
                      <a:pos x="8" y="16"/>
                    </a:cxn>
                    <a:cxn ang="0">
                      <a:pos x="24" y="0"/>
                    </a:cxn>
                    <a:cxn ang="0">
                      <a:pos x="32" y="0"/>
                    </a:cxn>
                  </a:cxnLst>
                  <a:rect l="0" t="0" r="r" b="b"/>
                  <a:pathLst>
                    <a:path w="40" h="48">
                      <a:moveTo>
                        <a:pt x="32" y="0"/>
                      </a:moveTo>
                      <a:lnTo>
                        <a:pt x="40" y="8"/>
                      </a:lnTo>
                      <a:lnTo>
                        <a:pt x="40" y="24"/>
                      </a:lnTo>
                      <a:lnTo>
                        <a:pt x="40" y="24"/>
                      </a:lnTo>
                      <a:lnTo>
                        <a:pt x="24" y="40"/>
                      </a:lnTo>
                      <a:lnTo>
                        <a:pt x="8" y="48"/>
                      </a:lnTo>
                      <a:lnTo>
                        <a:pt x="8" y="48"/>
                      </a:lnTo>
                      <a:lnTo>
                        <a:pt x="0" y="32"/>
                      </a:lnTo>
                      <a:lnTo>
                        <a:pt x="8" y="16"/>
                      </a:lnTo>
                      <a:lnTo>
                        <a:pt x="8" y="16"/>
                      </a:lnTo>
                      <a:lnTo>
                        <a:pt x="24" y="0"/>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51" name="Freeform 1447"/>
                <p:cNvSpPr>
                  <a:spLocks/>
                </p:cNvSpPr>
                <p:nvPr/>
              </p:nvSpPr>
              <p:spPr bwMode="auto">
                <a:xfrm>
                  <a:off x="732" y="2504"/>
                  <a:ext cx="40" cy="48"/>
                </a:xfrm>
                <a:custGeom>
                  <a:avLst/>
                  <a:gdLst/>
                  <a:ahLst/>
                  <a:cxnLst>
                    <a:cxn ang="0">
                      <a:pos x="32" y="0"/>
                    </a:cxn>
                    <a:cxn ang="0">
                      <a:pos x="40" y="8"/>
                    </a:cxn>
                    <a:cxn ang="0">
                      <a:pos x="32" y="32"/>
                    </a:cxn>
                    <a:cxn ang="0">
                      <a:pos x="32" y="32"/>
                    </a:cxn>
                    <a:cxn ang="0">
                      <a:pos x="24" y="40"/>
                    </a:cxn>
                    <a:cxn ang="0">
                      <a:pos x="8" y="48"/>
                    </a:cxn>
                    <a:cxn ang="0">
                      <a:pos x="8" y="48"/>
                    </a:cxn>
                    <a:cxn ang="0">
                      <a:pos x="0" y="40"/>
                    </a:cxn>
                    <a:cxn ang="0">
                      <a:pos x="8" y="16"/>
                    </a:cxn>
                    <a:cxn ang="0">
                      <a:pos x="8" y="16"/>
                    </a:cxn>
                    <a:cxn ang="0">
                      <a:pos x="16" y="8"/>
                    </a:cxn>
                    <a:cxn ang="0">
                      <a:pos x="32" y="0"/>
                    </a:cxn>
                  </a:cxnLst>
                  <a:rect l="0" t="0" r="r" b="b"/>
                  <a:pathLst>
                    <a:path w="40" h="48">
                      <a:moveTo>
                        <a:pt x="32" y="0"/>
                      </a:moveTo>
                      <a:lnTo>
                        <a:pt x="40" y="8"/>
                      </a:lnTo>
                      <a:lnTo>
                        <a:pt x="32" y="32"/>
                      </a:lnTo>
                      <a:lnTo>
                        <a:pt x="32" y="32"/>
                      </a:lnTo>
                      <a:lnTo>
                        <a:pt x="24" y="40"/>
                      </a:lnTo>
                      <a:lnTo>
                        <a:pt x="8" y="48"/>
                      </a:lnTo>
                      <a:lnTo>
                        <a:pt x="8" y="48"/>
                      </a:lnTo>
                      <a:lnTo>
                        <a:pt x="0" y="40"/>
                      </a:lnTo>
                      <a:lnTo>
                        <a:pt x="8" y="16"/>
                      </a:lnTo>
                      <a:lnTo>
                        <a:pt x="8" y="16"/>
                      </a:lnTo>
                      <a:lnTo>
                        <a:pt x="16" y="8"/>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369" name="Group 1448"/>
            <p:cNvGrpSpPr>
              <a:grpSpLocks/>
            </p:cNvGrpSpPr>
            <p:nvPr/>
          </p:nvGrpSpPr>
          <p:grpSpPr bwMode="auto">
            <a:xfrm rot="20911106" flipH="1">
              <a:off x="4001" y="2789"/>
              <a:ext cx="598" cy="112"/>
              <a:chOff x="290" y="1936"/>
              <a:chExt cx="598" cy="112"/>
            </a:xfrm>
          </p:grpSpPr>
          <p:sp>
            <p:nvSpPr>
              <p:cNvPr id="1661353" name="Freeform 1449"/>
              <p:cNvSpPr>
                <a:spLocks/>
              </p:cNvSpPr>
              <p:nvPr/>
            </p:nvSpPr>
            <p:spPr bwMode="auto">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a:ln>
              <a:effectLst/>
            </p:spPr>
            <p:txBody>
              <a:bodyPr wrap="none">
                <a:prstTxWarp prst="textNoShape">
                  <a:avLst/>
                </a:prstTxWarp>
              </a:bodyPr>
              <a:lstStyle/>
              <a:p>
                <a:endParaRPr lang="en-US">
                  <a:latin typeface="Arial"/>
                  <a:cs typeface="Arial"/>
                </a:endParaRPr>
              </a:p>
            </p:txBody>
          </p:sp>
          <p:grpSp>
            <p:nvGrpSpPr>
              <p:cNvPr id="1661387" name="Group 1450"/>
              <p:cNvGrpSpPr>
                <a:grpSpLocks/>
              </p:cNvGrpSpPr>
              <p:nvPr/>
            </p:nvGrpSpPr>
            <p:grpSpPr bwMode="auto">
              <a:xfrm>
                <a:off x="324" y="1936"/>
                <a:ext cx="544" cy="112"/>
                <a:chOff x="324" y="1872"/>
                <a:chExt cx="544" cy="112"/>
              </a:xfrm>
            </p:grpSpPr>
            <p:sp>
              <p:nvSpPr>
                <p:cNvPr id="1661355" name="Freeform 1451"/>
                <p:cNvSpPr>
                  <a:spLocks/>
                </p:cNvSpPr>
                <p:nvPr/>
              </p:nvSpPr>
              <p:spPr bwMode="auto">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56" name="Freeform 1452"/>
                <p:cNvSpPr>
                  <a:spLocks/>
                </p:cNvSpPr>
                <p:nvPr/>
              </p:nvSpPr>
              <p:spPr bwMode="auto">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57" name="Freeform 1453"/>
                <p:cNvSpPr>
                  <a:spLocks/>
                </p:cNvSpPr>
                <p:nvPr/>
              </p:nvSpPr>
              <p:spPr bwMode="auto">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58" name="Freeform 1454"/>
                <p:cNvSpPr>
                  <a:spLocks/>
                </p:cNvSpPr>
                <p:nvPr/>
              </p:nvSpPr>
              <p:spPr bwMode="auto">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59" name="Freeform 1455"/>
                <p:cNvSpPr>
                  <a:spLocks/>
                </p:cNvSpPr>
                <p:nvPr/>
              </p:nvSpPr>
              <p:spPr bwMode="auto">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60" name="Freeform 1456"/>
                <p:cNvSpPr>
                  <a:spLocks/>
                </p:cNvSpPr>
                <p:nvPr/>
              </p:nvSpPr>
              <p:spPr bwMode="auto">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61" name="Freeform 1457"/>
                <p:cNvSpPr>
                  <a:spLocks/>
                </p:cNvSpPr>
                <p:nvPr/>
              </p:nvSpPr>
              <p:spPr bwMode="auto">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405" name="Group 1458"/>
            <p:cNvGrpSpPr>
              <a:grpSpLocks/>
            </p:cNvGrpSpPr>
            <p:nvPr/>
          </p:nvGrpSpPr>
          <p:grpSpPr bwMode="auto">
            <a:xfrm>
              <a:off x="4278" y="2760"/>
              <a:ext cx="274" cy="138"/>
              <a:chOff x="1536" y="3120"/>
              <a:chExt cx="274" cy="138"/>
            </a:xfrm>
          </p:grpSpPr>
          <p:grpSp>
            <p:nvGrpSpPr>
              <p:cNvPr id="1661407" name="Group 1459"/>
              <p:cNvGrpSpPr>
                <a:grpSpLocks/>
              </p:cNvGrpSpPr>
              <p:nvPr/>
            </p:nvGrpSpPr>
            <p:grpSpPr bwMode="auto">
              <a:xfrm rot="625620">
                <a:off x="1536" y="3120"/>
                <a:ext cx="274" cy="138"/>
                <a:chOff x="1550" y="3072"/>
                <a:chExt cx="274" cy="138"/>
              </a:xfrm>
            </p:grpSpPr>
            <p:sp>
              <p:nvSpPr>
                <p:cNvPr id="1661364" name="Freeform 1460"/>
                <p:cNvSpPr>
                  <a:spLocks/>
                </p:cNvSpPr>
                <p:nvPr/>
              </p:nvSpPr>
              <p:spPr bwMode="auto">
                <a:xfrm>
                  <a:off x="1632" y="3120"/>
                  <a:ext cx="137" cy="25"/>
                </a:xfrm>
                <a:custGeom>
                  <a:avLst/>
                  <a:gdLst/>
                  <a:ahLst/>
                  <a:cxnLst>
                    <a:cxn ang="0">
                      <a:pos x="137" y="0"/>
                    </a:cxn>
                    <a:cxn ang="0">
                      <a:pos x="0" y="25"/>
                    </a:cxn>
                  </a:cxnLst>
                  <a:rect l="0" t="0" r="r" b="b"/>
                  <a:pathLst>
                    <a:path w="137" h="25">
                      <a:moveTo>
                        <a:pt x="137" y="0"/>
                      </a:moveTo>
                      <a:cubicBezTo>
                        <a:pt x="87" y="7"/>
                        <a:pt x="22" y="20"/>
                        <a:pt x="0" y="25"/>
                      </a:cubicBezTo>
                    </a:path>
                  </a:pathLst>
                </a:custGeom>
                <a:noFill/>
                <a:ln w="38100" cmpd="sng">
                  <a:solidFill>
                    <a:schemeClr val="tx1"/>
                  </a:solidFill>
                  <a:round/>
                  <a:headEnd/>
                  <a:tailEnd/>
                </a:ln>
                <a:effectLst/>
              </p:spPr>
              <p:txBody>
                <a:bodyPr wrap="none">
                  <a:prstTxWarp prst="textNoShape">
                    <a:avLst/>
                  </a:prstTxWarp>
                </a:bodyPr>
                <a:lstStyle/>
                <a:p>
                  <a:endParaRPr lang="en-US">
                    <a:latin typeface="Arial"/>
                    <a:cs typeface="Arial"/>
                  </a:endParaRPr>
                </a:p>
              </p:txBody>
            </p:sp>
            <p:sp>
              <p:nvSpPr>
                <p:cNvPr id="1661365" name="Freeform 1461"/>
                <p:cNvSpPr>
                  <a:spLocks/>
                </p:cNvSpPr>
                <p:nvPr/>
              </p:nvSpPr>
              <p:spPr bwMode="auto">
                <a:xfrm rot="20238998" flipH="1">
                  <a:off x="1550" y="3114"/>
                  <a:ext cx="96" cy="96"/>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33CC33"/>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66" name="Freeform 1462"/>
                <p:cNvSpPr>
                  <a:spLocks/>
                </p:cNvSpPr>
                <p:nvPr/>
              </p:nvSpPr>
              <p:spPr bwMode="auto">
                <a:xfrm rot="20238998" flipH="1">
                  <a:off x="1728" y="3072"/>
                  <a:ext cx="96" cy="96"/>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33CC33"/>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367" name="Freeform 1463"/>
              <p:cNvSpPr>
                <a:spLocks/>
              </p:cNvSpPr>
              <p:nvPr/>
            </p:nvSpPr>
            <p:spPr bwMode="auto">
              <a:xfrm rot="20238998" flipH="1">
                <a:off x="1646" y="3150"/>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33CC33"/>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nvGrpSpPr>
            <p:cNvPr id="1661415" name="Group 1464"/>
            <p:cNvGrpSpPr>
              <a:grpSpLocks/>
            </p:cNvGrpSpPr>
            <p:nvPr/>
          </p:nvGrpSpPr>
          <p:grpSpPr bwMode="auto">
            <a:xfrm rot="19285950">
              <a:off x="3807" y="2048"/>
              <a:ext cx="536" cy="384"/>
              <a:chOff x="540" y="1270"/>
              <a:chExt cx="536" cy="384"/>
            </a:xfrm>
          </p:grpSpPr>
          <p:grpSp>
            <p:nvGrpSpPr>
              <p:cNvPr id="1661416" name="Group 1465"/>
              <p:cNvGrpSpPr>
                <a:grpSpLocks/>
              </p:cNvGrpSpPr>
              <p:nvPr/>
            </p:nvGrpSpPr>
            <p:grpSpPr bwMode="auto">
              <a:xfrm>
                <a:off x="540" y="1270"/>
                <a:ext cx="536" cy="384"/>
                <a:chOff x="540" y="2248"/>
                <a:chExt cx="536" cy="384"/>
              </a:xfrm>
            </p:grpSpPr>
            <p:sp>
              <p:nvSpPr>
                <p:cNvPr id="1661370" name="Freeform 1466"/>
                <p:cNvSpPr>
                  <a:spLocks/>
                </p:cNvSpPr>
                <p:nvPr/>
              </p:nvSpPr>
              <p:spPr bwMode="auto">
                <a:xfrm>
                  <a:off x="932" y="2416"/>
                  <a:ext cx="144" cy="40"/>
                </a:xfrm>
                <a:custGeom>
                  <a:avLst/>
                  <a:gdLst/>
                  <a:ahLst/>
                  <a:cxnLst>
                    <a:cxn ang="0">
                      <a:pos x="144" y="16"/>
                    </a:cxn>
                    <a:cxn ang="0">
                      <a:pos x="144" y="24"/>
                    </a:cxn>
                    <a:cxn ang="0">
                      <a:pos x="128" y="32"/>
                    </a:cxn>
                    <a:cxn ang="0">
                      <a:pos x="104" y="32"/>
                    </a:cxn>
                    <a:cxn ang="0">
                      <a:pos x="72" y="40"/>
                    </a:cxn>
                    <a:cxn ang="0">
                      <a:pos x="72" y="40"/>
                    </a:cxn>
                    <a:cxn ang="0">
                      <a:pos x="40" y="32"/>
                    </a:cxn>
                    <a:cxn ang="0">
                      <a:pos x="16" y="32"/>
                    </a:cxn>
                    <a:cxn ang="0">
                      <a:pos x="0" y="24"/>
                    </a:cxn>
                    <a:cxn ang="0">
                      <a:pos x="0" y="16"/>
                    </a:cxn>
                    <a:cxn ang="0">
                      <a:pos x="0" y="16"/>
                    </a:cxn>
                    <a:cxn ang="0">
                      <a:pos x="0" y="8"/>
                    </a:cxn>
                    <a:cxn ang="0">
                      <a:pos x="16" y="0"/>
                    </a:cxn>
                    <a:cxn ang="0">
                      <a:pos x="40" y="0"/>
                    </a:cxn>
                    <a:cxn ang="0">
                      <a:pos x="72" y="0"/>
                    </a:cxn>
                    <a:cxn ang="0">
                      <a:pos x="72" y="0"/>
                    </a:cxn>
                    <a:cxn ang="0">
                      <a:pos x="104" y="0"/>
                    </a:cxn>
                    <a:cxn ang="0">
                      <a:pos x="128" y="0"/>
                    </a:cxn>
                    <a:cxn ang="0">
                      <a:pos x="144" y="8"/>
                    </a:cxn>
                    <a:cxn ang="0">
                      <a:pos x="144" y="16"/>
                    </a:cxn>
                  </a:cxnLst>
                  <a:rect l="0" t="0" r="r" b="b"/>
                  <a:pathLst>
                    <a:path w="144" h="40">
                      <a:moveTo>
                        <a:pt x="144" y="16"/>
                      </a:moveTo>
                      <a:lnTo>
                        <a:pt x="144" y="24"/>
                      </a:lnTo>
                      <a:lnTo>
                        <a:pt x="128" y="32"/>
                      </a:lnTo>
                      <a:lnTo>
                        <a:pt x="104" y="32"/>
                      </a:lnTo>
                      <a:lnTo>
                        <a:pt x="72" y="40"/>
                      </a:lnTo>
                      <a:lnTo>
                        <a:pt x="72" y="40"/>
                      </a:lnTo>
                      <a:lnTo>
                        <a:pt x="40" y="32"/>
                      </a:lnTo>
                      <a:lnTo>
                        <a:pt x="16" y="32"/>
                      </a:lnTo>
                      <a:lnTo>
                        <a:pt x="0" y="24"/>
                      </a:lnTo>
                      <a:lnTo>
                        <a:pt x="0" y="16"/>
                      </a:lnTo>
                      <a:lnTo>
                        <a:pt x="0" y="16"/>
                      </a:lnTo>
                      <a:lnTo>
                        <a:pt x="0" y="8"/>
                      </a:lnTo>
                      <a:lnTo>
                        <a:pt x="16" y="0"/>
                      </a:lnTo>
                      <a:lnTo>
                        <a:pt x="40" y="0"/>
                      </a:lnTo>
                      <a:lnTo>
                        <a:pt x="72" y="0"/>
                      </a:lnTo>
                      <a:lnTo>
                        <a:pt x="72" y="0"/>
                      </a:lnTo>
                      <a:lnTo>
                        <a:pt x="104" y="0"/>
                      </a:lnTo>
                      <a:lnTo>
                        <a:pt x="128" y="0"/>
                      </a:lnTo>
                      <a:lnTo>
                        <a:pt x="144" y="8"/>
                      </a:lnTo>
                      <a:lnTo>
                        <a:pt x="14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71" name="Freeform 1467"/>
                <p:cNvSpPr>
                  <a:spLocks/>
                </p:cNvSpPr>
                <p:nvPr/>
              </p:nvSpPr>
              <p:spPr bwMode="auto">
                <a:xfrm>
                  <a:off x="892" y="2496"/>
                  <a:ext cx="112" cy="80"/>
                </a:xfrm>
                <a:custGeom>
                  <a:avLst/>
                  <a:gdLst/>
                  <a:ahLst/>
                  <a:cxnLst>
                    <a:cxn ang="0">
                      <a:pos x="112" y="80"/>
                    </a:cxn>
                    <a:cxn ang="0">
                      <a:pos x="80" y="80"/>
                    </a:cxn>
                    <a:cxn ang="0">
                      <a:pos x="40" y="56"/>
                    </a:cxn>
                    <a:cxn ang="0">
                      <a:pos x="40" y="56"/>
                    </a:cxn>
                    <a:cxn ang="0">
                      <a:pos x="16" y="40"/>
                    </a:cxn>
                    <a:cxn ang="0">
                      <a:pos x="8" y="24"/>
                    </a:cxn>
                    <a:cxn ang="0">
                      <a:pos x="0" y="8"/>
                    </a:cxn>
                    <a:cxn ang="0">
                      <a:pos x="8" y="0"/>
                    </a:cxn>
                    <a:cxn ang="0">
                      <a:pos x="8" y="0"/>
                    </a:cxn>
                    <a:cxn ang="0">
                      <a:pos x="32" y="0"/>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8" y="0"/>
                      </a:lnTo>
                      <a:lnTo>
                        <a:pt x="8" y="0"/>
                      </a:lnTo>
                      <a:lnTo>
                        <a:pt x="32" y="0"/>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72" name="Freeform 1468"/>
                <p:cNvSpPr>
                  <a:spLocks/>
                </p:cNvSpPr>
                <p:nvPr/>
              </p:nvSpPr>
              <p:spPr bwMode="auto">
                <a:xfrm>
                  <a:off x="780" y="2248"/>
                  <a:ext cx="48" cy="104"/>
                </a:xfrm>
                <a:custGeom>
                  <a:avLst/>
                  <a:gdLst/>
                  <a:ahLst/>
                  <a:cxnLst>
                    <a:cxn ang="0">
                      <a:pos x="24" y="104"/>
                    </a:cxn>
                    <a:cxn ang="0">
                      <a:pos x="8" y="88"/>
                    </a:cxn>
                    <a:cxn ang="0">
                      <a:pos x="0" y="56"/>
                    </a:cxn>
                    <a:cxn ang="0">
                      <a:pos x="0" y="56"/>
                    </a:cxn>
                    <a:cxn ang="0">
                      <a:pos x="8" y="16"/>
                    </a:cxn>
                    <a:cxn ang="0">
                      <a:pos x="24" y="0"/>
                    </a:cxn>
                    <a:cxn ang="0">
                      <a:pos x="24" y="0"/>
                    </a:cxn>
                    <a:cxn ang="0">
                      <a:pos x="40" y="16"/>
                    </a:cxn>
                    <a:cxn ang="0">
                      <a:pos x="48" y="56"/>
                    </a:cxn>
                    <a:cxn ang="0">
                      <a:pos x="48" y="56"/>
                    </a:cxn>
                    <a:cxn ang="0">
                      <a:pos x="40" y="88"/>
                    </a:cxn>
                    <a:cxn ang="0">
                      <a:pos x="24" y="104"/>
                    </a:cxn>
                  </a:cxnLst>
                  <a:rect l="0" t="0" r="r" b="b"/>
                  <a:pathLst>
                    <a:path w="48" h="104">
                      <a:moveTo>
                        <a:pt x="24" y="104"/>
                      </a:moveTo>
                      <a:lnTo>
                        <a:pt x="8" y="88"/>
                      </a:lnTo>
                      <a:lnTo>
                        <a:pt x="0" y="56"/>
                      </a:lnTo>
                      <a:lnTo>
                        <a:pt x="0" y="56"/>
                      </a:lnTo>
                      <a:lnTo>
                        <a:pt x="8" y="16"/>
                      </a:lnTo>
                      <a:lnTo>
                        <a:pt x="24" y="0"/>
                      </a:lnTo>
                      <a:lnTo>
                        <a:pt x="24" y="0"/>
                      </a:lnTo>
                      <a:lnTo>
                        <a:pt x="40" y="16"/>
                      </a:lnTo>
                      <a:lnTo>
                        <a:pt x="48" y="56"/>
                      </a:lnTo>
                      <a:lnTo>
                        <a:pt x="48" y="56"/>
                      </a:lnTo>
                      <a:lnTo>
                        <a:pt x="40" y="88"/>
                      </a:lnTo>
                      <a:lnTo>
                        <a:pt x="24" y="10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73" name="Freeform 1469"/>
                <p:cNvSpPr>
                  <a:spLocks/>
                </p:cNvSpPr>
                <p:nvPr/>
              </p:nvSpPr>
              <p:spPr bwMode="auto">
                <a:xfrm>
                  <a:off x="540" y="2416"/>
                  <a:ext cx="152" cy="40"/>
                </a:xfrm>
                <a:custGeom>
                  <a:avLst/>
                  <a:gdLst/>
                  <a:ahLst/>
                  <a:cxnLst>
                    <a:cxn ang="0">
                      <a:pos x="152" y="24"/>
                    </a:cxn>
                    <a:cxn ang="0">
                      <a:pos x="144" y="32"/>
                    </a:cxn>
                    <a:cxn ang="0">
                      <a:pos x="128" y="32"/>
                    </a:cxn>
                    <a:cxn ang="0">
                      <a:pos x="104" y="40"/>
                    </a:cxn>
                    <a:cxn ang="0">
                      <a:pos x="80" y="40"/>
                    </a:cxn>
                    <a:cxn ang="0">
                      <a:pos x="80" y="40"/>
                    </a:cxn>
                    <a:cxn ang="0">
                      <a:pos x="48" y="40"/>
                    </a:cxn>
                    <a:cxn ang="0">
                      <a:pos x="24" y="32"/>
                    </a:cxn>
                    <a:cxn ang="0">
                      <a:pos x="8" y="32"/>
                    </a:cxn>
                    <a:cxn ang="0">
                      <a:pos x="0" y="24"/>
                    </a:cxn>
                    <a:cxn ang="0">
                      <a:pos x="0" y="24"/>
                    </a:cxn>
                    <a:cxn ang="0">
                      <a:pos x="8" y="16"/>
                    </a:cxn>
                    <a:cxn ang="0">
                      <a:pos x="24" y="8"/>
                    </a:cxn>
                    <a:cxn ang="0">
                      <a:pos x="48" y="0"/>
                    </a:cxn>
                    <a:cxn ang="0">
                      <a:pos x="80" y="0"/>
                    </a:cxn>
                    <a:cxn ang="0">
                      <a:pos x="80" y="0"/>
                    </a:cxn>
                    <a:cxn ang="0">
                      <a:pos x="104" y="0"/>
                    </a:cxn>
                    <a:cxn ang="0">
                      <a:pos x="128" y="8"/>
                    </a:cxn>
                    <a:cxn ang="0">
                      <a:pos x="144" y="16"/>
                    </a:cxn>
                    <a:cxn ang="0">
                      <a:pos x="152" y="24"/>
                    </a:cxn>
                  </a:cxnLst>
                  <a:rect l="0" t="0" r="r" b="b"/>
                  <a:pathLst>
                    <a:path w="152" h="40">
                      <a:moveTo>
                        <a:pt x="152" y="24"/>
                      </a:moveTo>
                      <a:lnTo>
                        <a:pt x="144" y="32"/>
                      </a:lnTo>
                      <a:lnTo>
                        <a:pt x="128" y="32"/>
                      </a:lnTo>
                      <a:lnTo>
                        <a:pt x="104" y="40"/>
                      </a:lnTo>
                      <a:lnTo>
                        <a:pt x="80" y="40"/>
                      </a:lnTo>
                      <a:lnTo>
                        <a:pt x="80" y="40"/>
                      </a:lnTo>
                      <a:lnTo>
                        <a:pt x="48" y="40"/>
                      </a:lnTo>
                      <a:lnTo>
                        <a:pt x="24" y="32"/>
                      </a:lnTo>
                      <a:lnTo>
                        <a:pt x="8" y="32"/>
                      </a:lnTo>
                      <a:lnTo>
                        <a:pt x="0" y="24"/>
                      </a:lnTo>
                      <a:lnTo>
                        <a:pt x="0" y="24"/>
                      </a:lnTo>
                      <a:lnTo>
                        <a:pt x="8" y="16"/>
                      </a:lnTo>
                      <a:lnTo>
                        <a:pt x="24" y="8"/>
                      </a:lnTo>
                      <a:lnTo>
                        <a:pt x="48" y="0"/>
                      </a:lnTo>
                      <a:lnTo>
                        <a:pt x="80" y="0"/>
                      </a:lnTo>
                      <a:lnTo>
                        <a:pt x="80" y="0"/>
                      </a:lnTo>
                      <a:lnTo>
                        <a:pt x="104" y="0"/>
                      </a:lnTo>
                      <a:lnTo>
                        <a:pt x="128" y="8"/>
                      </a:lnTo>
                      <a:lnTo>
                        <a:pt x="144" y="16"/>
                      </a:lnTo>
                      <a:lnTo>
                        <a:pt x="152"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74" name="Freeform 1470"/>
                <p:cNvSpPr>
                  <a:spLocks/>
                </p:cNvSpPr>
                <p:nvPr/>
              </p:nvSpPr>
              <p:spPr bwMode="auto">
                <a:xfrm>
                  <a:off x="780" y="2520"/>
                  <a:ext cx="48" cy="112"/>
                </a:xfrm>
                <a:custGeom>
                  <a:avLst/>
                  <a:gdLst/>
                  <a:ahLst/>
                  <a:cxnLst>
                    <a:cxn ang="0">
                      <a:pos x="24" y="112"/>
                    </a:cxn>
                    <a:cxn ang="0">
                      <a:pos x="8" y="96"/>
                    </a:cxn>
                    <a:cxn ang="0">
                      <a:pos x="0" y="56"/>
                    </a:cxn>
                    <a:cxn ang="0">
                      <a:pos x="0" y="56"/>
                    </a:cxn>
                    <a:cxn ang="0">
                      <a:pos x="8" y="16"/>
                    </a:cxn>
                    <a:cxn ang="0">
                      <a:pos x="24" y="0"/>
                    </a:cxn>
                    <a:cxn ang="0">
                      <a:pos x="24" y="0"/>
                    </a:cxn>
                    <a:cxn ang="0">
                      <a:pos x="40" y="16"/>
                    </a:cxn>
                    <a:cxn ang="0">
                      <a:pos x="48" y="56"/>
                    </a:cxn>
                    <a:cxn ang="0">
                      <a:pos x="48" y="56"/>
                    </a:cxn>
                    <a:cxn ang="0">
                      <a:pos x="40" y="96"/>
                    </a:cxn>
                    <a:cxn ang="0">
                      <a:pos x="24" y="112"/>
                    </a:cxn>
                  </a:cxnLst>
                  <a:rect l="0" t="0" r="r" b="b"/>
                  <a:pathLst>
                    <a:path w="48" h="112">
                      <a:moveTo>
                        <a:pt x="24" y="112"/>
                      </a:moveTo>
                      <a:lnTo>
                        <a:pt x="8" y="96"/>
                      </a:lnTo>
                      <a:lnTo>
                        <a:pt x="0" y="56"/>
                      </a:lnTo>
                      <a:lnTo>
                        <a:pt x="0" y="56"/>
                      </a:lnTo>
                      <a:lnTo>
                        <a:pt x="8" y="16"/>
                      </a:lnTo>
                      <a:lnTo>
                        <a:pt x="24" y="0"/>
                      </a:lnTo>
                      <a:lnTo>
                        <a:pt x="24" y="0"/>
                      </a:lnTo>
                      <a:lnTo>
                        <a:pt x="40" y="16"/>
                      </a:lnTo>
                      <a:lnTo>
                        <a:pt x="48" y="56"/>
                      </a:lnTo>
                      <a:lnTo>
                        <a:pt x="48" y="56"/>
                      </a:lnTo>
                      <a:lnTo>
                        <a:pt x="40" y="96"/>
                      </a:lnTo>
                      <a:lnTo>
                        <a:pt x="24" y="11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75" name="Freeform 1471"/>
                <p:cNvSpPr>
                  <a:spLocks/>
                </p:cNvSpPr>
                <p:nvPr/>
              </p:nvSpPr>
              <p:spPr bwMode="auto">
                <a:xfrm>
                  <a:off x="612" y="2304"/>
                  <a:ext cx="112" cy="80"/>
                </a:xfrm>
                <a:custGeom>
                  <a:avLst/>
                  <a:gdLst/>
                  <a:ahLst/>
                  <a:cxnLst>
                    <a:cxn ang="0">
                      <a:pos x="112" y="80"/>
                    </a:cxn>
                    <a:cxn ang="0">
                      <a:pos x="80" y="80"/>
                    </a:cxn>
                    <a:cxn ang="0">
                      <a:pos x="40" y="56"/>
                    </a:cxn>
                    <a:cxn ang="0">
                      <a:pos x="40" y="56"/>
                    </a:cxn>
                    <a:cxn ang="0">
                      <a:pos x="16" y="40"/>
                    </a:cxn>
                    <a:cxn ang="0">
                      <a:pos x="8" y="24"/>
                    </a:cxn>
                    <a:cxn ang="0">
                      <a:pos x="0" y="8"/>
                    </a:cxn>
                    <a:cxn ang="0">
                      <a:pos x="0" y="0"/>
                    </a:cxn>
                    <a:cxn ang="0">
                      <a:pos x="0" y="0"/>
                    </a:cxn>
                    <a:cxn ang="0">
                      <a:pos x="32" y="8"/>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0" y="0"/>
                      </a:lnTo>
                      <a:lnTo>
                        <a:pt x="0" y="0"/>
                      </a:lnTo>
                      <a:lnTo>
                        <a:pt x="32" y="8"/>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76" name="Freeform 1472"/>
                <p:cNvSpPr>
                  <a:spLocks/>
                </p:cNvSpPr>
                <p:nvPr/>
              </p:nvSpPr>
              <p:spPr bwMode="auto">
                <a:xfrm>
                  <a:off x="876" y="2296"/>
                  <a:ext cx="112" cy="80"/>
                </a:xfrm>
                <a:custGeom>
                  <a:avLst/>
                  <a:gdLst/>
                  <a:ahLst/>
                  <a:cxnLst>
                    <a:cxn ang="0">
                      <a:pos x="8" y="80"/>
                    </a:cxn>
                    <a:cxn ang="0">
                      <a:pos x="0" y="72"/>
                    </a:cxn>
                    <a:cxn ang="0">
                      <a:pos x="8" y="56"/>
                    </a:cxn>
                    <a:cxn ang="0">
                      <a:pos x="24" y="40"/>
                    </a:cxn>
                    <a:cxn ang="0">
                      <a:pos x="40" y="24"/>
                    </a:cxn>
                    <a:cxn ang="0">
                      <a:pos x="40" y="24"/>
                    </a:cxn>
                    <a:cxn ang="0">
                      <a:pos x="80" y="8"/>
                    </a:cxn>
                    <a:cxn ang="0">
                      <a:pos x="112" y="0"/>
                    </a:cxn>
                    <a:cxn ang="0">
                      <a:pos x="112" y="0"/>
                    </a:cxn>
                    <a:cxn ang="0">
                      <a:pos x="112" y="8"/>
                    </a:cxn>
                    <a:cxn ang="0">
                      <a:pos x="112" y="24"/>
                    </a:cxn>
                    <a:cxn ang="0">
                      <a:pos x="96" y="40"/>
                    </a:cxn>
                    <a:cxn ang="0">
                      <a:pos x="80" y="56"/>
                    </a:cxn>
                    <a:cxn ang="0">
                      <a:pos x="80" y="56"/>
                    </a:cxn>
                    <a:cxn ang="0">
                      <a:pos x="32" y="80"/>
                    </a:cxn>
                    <a:cxn ang="0">
                      <a:pos x="8" y="80"/>
                    </a:cxn>
                  </a:cxnLst>
                  <a:rect l="0" t="0" r="r" b="b"/>
                  <a:pathLst>
                    <a:path w="112" h="80">
                      <a:moveTo>
                        <a:pt x="8" y="80"/>
                      </a:moveTo>
                      <a:lnTo>
                        <a:pt x="0" y="72"/>
                      </a:lnTo>
                      <a:lnTo>
                        <a:pt x="8" y="56"/>
                      </a:lnTo>
                      <a:lnTo>
                        <a:pt x="24" y="40"/>
                      </a:lnTo>
                      <a:lnTo>
                        <a:pt x="40" y="24"/>
                      </a:lnTo>
                      <a:lnTo>
                        <a:pt x="40" y="24"/>
                      </a:lnTo>
                      <a:lnTo>
                        <a:pt x="80" y="8"/>
                      </a:lnTo>
                      <a:lnTo>
                        <a:pt x="112" y="0"/>
                      </a:lnTo>
                      <a:lnTo>
                        <a:pt x="112" y="0"/>
                      </a:lnTo>
                      <a:lnTo>
                        <a:pt x="112" y="8"/>
                      </a:lnTo>
                      <a:lnTo>
                        <a:pt x="112" y="24"/>
                      </a:lnTo>
                      <a:lnTo>
                        <a:pt x="96" y="40"/>
                      </a:lnTo>
                      <a:lnTo>
                        <a:pt x="80" y="56"/>
                      </a:lnTo>
                      <a:lnTo>
                        <a:pt x="80" y="56"/>
                      </a:lnTo>
                      <a:lnTo>
                        <a:pt x="32" y="80"/>
                      </a:lnTo>
                      <a:lnTo>
                        <a:pt x="8"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77" name="Freeform 1473"/>
                <p:cNvSpPr>
                  <a:spLocks/>
                </p:cNvSpPr>
                <p:nvPr/>
              </p:nvSpPr>
              <p:spPr bwMode="auto">
                <a:xfrm>
                  <a:off x="916" y="2352"/>
                  <a:ext cx="136" cy="56"/>
                </a:xfrm>
                <a:custGeom>
                  <a:avLst/>
                  <a:gdLst/>
                  <a:ahLst/>
                  <a:cxnLst>
                    <a:cxn ang="0">
                      <a:pos x="0" y="48"/>
                    </a:cxn>
                    <a:cxn ang="0">
                      <a:pos x="0" y="40"/>
                    </a:cxn>
                    <a:cxn ang="0">
                      <a:pos x="16" y="32"/>
                    </a:cxn>
                    <a:cxn ang="0">
                      <a:pos x="32" y="16"/>
                    </a:cxn>
                    <a:cxn ang="0">
                      <a:pos x="56" y="8"/>
                    </a:cxn>
                    <a:cxn ang="0">
                      <a:pos x="56" y="8"/>
                    </a:cxn>
                    <a:cxn ang="0">
                      <a:pos x="88" y="0"/>
                    </a:cxn>
                    <a:cxn ang="0">
                      <a:pos x="112" y="0"/>
                    </a:cxn>
                    <a:cxn ang="0">
                      <a:pos x="128" y="0"/>
                    </a:cxn>
                    <a:cxn ang="0">
                      <a:pos x="136" y="8"/>
                    </a:cxn>
                    <a:cxn ang="0">
                      <a:pos x="136" y="8"/>
                    </a:cxn>
                    <a:cxn ang="0">
                      <a:pos x="136" y="16"/>
                    </a:cxn>
                    <a:cxn ang="0">
                      <a:pos x="128"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16" y="32"/>
                      </a:lnTo>
                      <a:lnTo>
                        <a:pt x="32" y="16"/>
                      </a:lnTo>
                      <a:lnTo>
                        <a:pt x="56" y="8"/>
                      </a:lnTo>
                      <a:lnTo>
                        <a:pt x="56" y="8"/>
                      </a:lnTo>
                      <a:lnTo>
                        <a:pt x="88" y="0"/>
                      </a:lnTo>
                      <a:lnTo>
                        <a:pt x="112" y="0"/>
                      </a:lnTo>
                      <a:lnTo>
                        <a:pt x="128" y="0"/>
                      </a:lnTo>
                      <a:lnTo>
                        <a:pt x="136" y="8"/>
                      </a:lnTo>
                      <a:lnTo>
                        <a:pt x="136" y="8"/>
                      </a:lnTo>
                      <a:lnTo>
                        <a:pt x="136" y="16"/>
                      </a:lnTo>
                      <a:lnTo>
                        <a:pt x="128"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78" name="Freeform 1474"/>
                <p:cNvSpPr>
                  <a:spLocks/>
                </p:cNvSpPr>
                <p:nvPr/>
              </p:nvSpPr>
              <p:spPr bwMode="auto">
                <a:xfrm>
                  <a:off x="564" y="2472"/>
                  <a:ext cx="136" cy="56"/>
                </a:xfrm>
                <a:custGeom>
                  <a:avLst/>
                  <a:gdLst/>
                  <a:ahLst/>
                  <a:cxnLst>
                    <a:cxn ang="0">
                      <a:pos x="0" y="48"/>
                    </a:cxn>
                    <a:cxn ang="0">
                      <a:pos x="0" y="40"/>
                    </a:cxn>
                    <a:cxn ang="0">
                      <a:pos x="8" y="32"/>
                    </a:cxn>
                    <a:cxn ang="0">
                      <a:pos x="32" y="16"/>
                    </a:cxn>
                    <a:cxn ang="0">
                      <a:pos x="56" y="8"/>
                    </a:cxn>
                    <a:cxn ang="0">
                      <a:pos x="56" y="8"/>
                    </a:cxn>
                    <a:cxn ang="0">
                      <a:pos x="88" y="0"/>
                    </a:cxn>
                    <a:cxn ang="0">
                      <a:pos x="112" y="0"/>
                    </a:cxn>
                    <a:cxn ang="0">
                      <a:pos x="128" y="0"/>
                    </a:cxn>
                    <a:cxn ang="0">
                      <a:pos x="136" y="8"/>
                    </a:cxn>
                    <a:cxn ang="0">
                      <a:pos x="136" y="8"/>
                    </a:cxn>
                    <a:cxn ang="0">
                      <a:pos x="136" y="16"/>
                    </a:cxn>
                    <a:cxn ang="0">
                      <a:pos x="120"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8" y="32"/>
                      </a:lnTo>
                      <a:lnTo>
                        <a:pt x="32" y="16"/>
                      </a:lnTo>
                      <a:lnTo>
                        <a:pt x="56" y="8"/>
                      </a:lnTo>
                      <a:lnTo>
                        <a:pt x="56" y="8"/>
                      </a:lnTo>
                      <a:lnTo>
                        <a:pt x="88" y="0"/>
                      </a:lnTo>
                      <a:lnTo>
                        <a:pt x="112" y="0"/>
                      </a:lnTo>
                      <a:lnTo>
                        <a:pt x="128" y="0"/>
                      </a:lnTo>
                      <a:lnTo>
                        <a:pt x="136" y="8"/>
                      </a:lnTo>
                      <a:lnTo>
                        <a:pt x="136" y="8"/>
                      </a:lnTo>
                      <a:lnTo>
                        <a:pt x="136" y="16"/>
                      </a:lnTo>
                      <a:lnTo>
                        <a:pt x="120"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79" name="Freeform 1475"/>
                <p:cNvSpPr>
                  <a:spLocks/>
                </p:cNvSpPr>
                <p:nvPr/>
              </p:nvSpPr>
              <p:spPr bwMode="auto">
                <a:xfrm>
                  <a:off x="628" y="2504"/>
                  <a:ext cx="112" cy="72"/>
                </a:xfrm>
                <a:custGeom>
                  <a:avLst/>
                  <a:gdLst/>
                  <a:ahLst/>
                  <a:cxnLst>
                    <a:cxn ang="0">
                      <a:pos x="8" y="72"/>
                    </a:cxn>
                    <a:cxn ang="0">
                      <a:pos x="0" y="64"/>
                    </a:cxn>
                    <a:cxn ang="0">
                      <a:pos x="8" y="56"/>
                    </a:cxn>
                    <a:cxn ang="0">
                      <a:pos x="16" y="40"/>
                    </a:cxn>
                    <a:cxn ang="0">
                      <a:pos x="40" y="24"/>
                    </a:cxn>
                    <a:cxn ang="0">
                      <a:pos x="40" y="24"/>
                    </a:cxn>
                    <a:cxn ang="0">
                      <a:pos x="80" y="0"/>
                    </a:cxn>
                    <a:cxn ang="0">
                      <a:pos x="112" y="0"/>
                    </a:cxn>
                    <a:cxn ang="0">
                      <a:pos x="112" y="0"/>
                    </a:cxn>
                    <a:cxn ang="0">
                      <a:pos x="112" y="8"/>
                    </a:cxn>
                    <a:cxn ang="0">
                      <a:pos x="112" y="16"/>
                    </a:cxn>
                    <a:cxn ang="0">
                      <a:pos x="96" y="32"/>
                    </a:cxn>
                    <a:cxn ang="0">
                      <a:pos x="80" y="48"/>
                    </a:cxn>
                    <a:cxn ang="0">
                      <a:pos x="80" y="48"/>
                    </a:cxn>
                    <a:cxn ang="0">
                      <a:pos x="32" y="72"/>
                    </a:cxn>
                    <a:cxn ang="0">
                      <a:pos x="8" y="72"/>
                    </a:cxn>
                  </a:cxnLst>
                  <a:rect l="0" t="0" r="r" b="b"/>
                  <a:pathLst>
                    <a:path w="112" h="72">
                      <a:moveTo>
                        <a:pt x="8" y="72"/>
                      </a:moveTo>
                      <a:lnTo>
                        <a:pt x="0" y="64"/>
                      </a:lnTo>
                      <a:lnTo>
                        <a:pt x="8" y="56"/>
                      </a:lnTo>
                      <a:lnTo>
                        <a:pt x="16" y="40"/>
                      </a:lnTo>
                      <a:lnTo>
                        <a:pt x="40" y="24"/>
                      </a:lnTo>
                      <a:lnTo>
                        <a:pt x="40" y="24"/>
                      </a:lnTo>
                      <a:lnTo>
                        <a:pt x="80" y="0"/>
                      </a:lnTo>
                      <a:lnTo>
                        <a:pt x="112" y="0"/>
                      </a:lnTo>
                      <a:lnTo>
                        <a:pt x="112" y="0"/>
                      </a:lnTo>
                      <a:lnTo>
                        <a:pt x="112" y="8"/>
                      </a:lnTo>
                      <a:lnTo>
                        <a:pt x="112" y="16"/>
                      </a:lnTo>
                      <a:lnTo>
                        <a:pt x="96" y="32"/>
                      </a:lnTo>
                      <a:lnTo>
                        <a:pt x="80" y="48"/>
                      </a:lnTo>
                      <a:lnTo>
                        <a:pt x="80" y="48"/>
                      </a:lnTo>
                      <a:lnTo>
                        <a:pt x="32" y="72"/>
                      </a:lnTo>
                      <a:lnTo>
                        <a:pt x="8" y="7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80" name="Freeform 1476"/>
                <p:cNvSpPr>
                  <a:spLocks/>
                </p:cNvSpPr>
                <p:nvPr/>
              </p:nvSpPr>
              <p:spPr bwMode="auto">
                <a:xfrm>
                  <a:off x="932" y="2464"/>
                  <a:ext cx="136" cy="56"/>
                </a:xfrm>
                <a:custGeom>
                  <a:avLst/>
                  <a:gdLst/>
                  <a:ahLst/>
                  <a:cxnLst>
                    <a:cxn ang="0">
                      <a:pos x="0" y="8"/>
                    </a:cxn>
                    <a:cxn ang="0">
                      <a:pos x="8" y="0"/>
                    </a:cxn>
                    <a:cxn ang="0">
                      <a:pos x="32" y="0"/>
                    </a:cxn>
                    <a:cxn ang="0">
                      <a:pos x="56" y="0"/>
                    </a:cxn>
                    <a:cxn ang="0">
                      <a:pos x="80" y="8"/>
                    </a:cxn>
                    <a:cxn ang="0">
                      <a:pos x="80" y="8"/>
                    </a:cxn>
                    <a:cxn ang="0">
                      <a:pos x="104" y="16"/>
                    </a:cxn>
                    <a:cxn ang="0">
                      <a:pos x="128" y="32"/>
                    </a:cxn>
                    <a:cxn ang="0">
                      <a:pos x="136" y="40"/>
                    </a:cxn>
                    <a:cxn ang="0">
                      <a:pos x="136" y="48"/>
                    </a:cxn>
                    <a:cxn ang="0">
                      <a:pos x="136" y="48"/>
                    </a:cxn>
                    <a:cxn ang="0">
                      <a:pos x="128" y="56"/>
                    </a:cxn>
                    <a:cxn ang="0">
                      <a:pos x="112" y="56"/>
                    </a:cxn>
                    <a:cxn ang="0">
                      <a:pos x="88" y="56"/>
                    </a:cxn>
                    <a:cxn ang="0">
                      <a:pos x="64" y="48"/>
                    </a:cxn>
                    <a:cxn ang="0">
                      <a:pos x="64" y="48"/>
                    </a:cxn>
                    <a:cxn ang="0">
                      <a:pos x="32" y="40"/>
                    </a:cxn>
                    <a:cxn ang="0">
                      <a:pos x="16" y="24"/>
                    </a:cxn>
                    <a:cxn ang="0">
                      <a:pos x="0" y="16"/>
                    </a:cxn>
                    <a:cxn ang="0">
                      <a:pos x="0" y="8"/>
                    </a:cxn>
                  </a:cxnLst>
                  <a:rect l="0" t="0" r="r" b="b"/>
                  <a:pathLst>
                    <a:path w="136" h="56">
                      <a:moveTo>
                        <a:pt x="0" y="8"/>
                      </a:moveTo>
                      <a:lnTo>
                        <a:pt x="8" y="0"/>
                      </a:lnTo>
                      <a:lnTo>
                        <a:pt x="32" y="0"/>
                      </a:lnTo>
                      <a:lnTo>
                        <a:pt x="56" y="0"/>
                      </a:lnTo>
                      <a:lnTo>
                        <a:pt x="80" y="8"/>
                      </a:lnTo>
                      <a:lnTo>
                        <a:pt x="80" y="8"/>
                      </a:lnTo>
                      <a:lnTo>
                        <a:pt x="104" y="16"/>
                      </a:lnTo>
                      <a:lnTo>
                        <a:pt x="128" y="32"/>
                      </a:lnTo>
                      <a:lnTo>
                        <a:pt x="136" y="40"/>
                      </a:lnTo>
                      <a:lnTo>
                        <a:pt x="136" y="48"/>
                      </a:lnTo>
                      <a:lnTo>
                        <a:pt x="136" y="48"/>
                      </a:lnTo>
                      <a:lnTo>
                        <a:pt x="128" y="56"/>
                      </a:lnTo>
                      <a:lnTo>
                        <a:pt x="112" y="56"/>
                      </a:lnTo>
                      <a:lnTo>
                        <a:pt x="88" y="56"/>
                      </a:lnTo>
                      <a:lnTo>
                        <a:pt x="64" y="48"/>
                      </a:lnTo>
                      <a:lnTo>
                        <a:pt x="64" y="48"/>
                      </a:lnTo>
                      <a:lnTo>
                        <a:pt x="32" y="40"/>
                      </a:lnTo>
                      <a:lnTo>
                        <a:pt x="16"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81" name="Freeform 1477"/>
                <p:cNvSpPr>
                  <a:spLocks/>
                </p:cNvSpPr>
                <p:nvPr/>
              </p:nvSpPr>
              <p:spPr bwMode="auto">
                <a:xfrm>
                  <a:off x="564" y="2360"/>
                  <a:ext cx="136" cy="56"/>
                </a:xfrm>
                <a:custGeom>
                  <a:avLst/>
                  <a:gdLst/>
                  <a:ahLst/>
                  <a:cxnLst>
                    <a:cxn ang="0">
                      <a:pos x="0" y="8"/>
                    </a:cxn>
                    <a:cxn ang="0">
                      <a:pos x="8" y="0"/>
                    </a:cxn>
                    <a:cxn ang="0">
                      <a:pos x="24" y="0"/>
                    </a:cxn>
                    <a:cxn ang="0">
                      <a:pos x="48" y="0"/>
                    </a:cxn>
                    <a:cxn ang="0">
                      <a:pos x="80" y="8"/>
                    </a:cxn>
                    <a:cxn ang="0">
                      <a:pos x="80" y="8"/>
                    </a:cxn>
                    <a:cxn ang="0">
                      <a:pos x="104" y="16"/>
                    </a:cxn>
                    <a:cxn ang="0">
                      <a:pos x="120" y="24"/>
                    </a:cxn>
                    <a:cxn ang="0">
                      <a:pos x="136" y="40"/>
                    </a:cxn>
                    <a:cxn ang="0">
                      <a:pos x="136" y="48"/>
                    </a:cxn>
                    <a:cxn ang="0">
                      <a:pos x="136" y="48"/>
                    </a:cxn>
                    <a:cxn ang="0">
                      <a:pos x="128" y="48"/>
                    </a:cxn>
                    <a:cxn ang="0">
                      <a:pos x="112" y="56"/>
                    </a:cxn>
                    <a:cxn ang="0">
                      <a:pos x="88" y="48"/>
                    </a:cxn>
                    <a:cxn ang="0">
                      <a:pos x="56" y="40"/>
                    </a:cxn>
                    <a:cxn ang="0">
                      <a:pos x="56" y="40"/>
                    </a:cxn>
                    <a:cxn ang="0">
                      <a:pos x="32" y="32"/>
                    </a:cxn>
                    <a:cxn ang="0">
                      <a:pos x="8" y="24"/>
                    </a:cxn>
                    <a:cxn ang="0">
                      <a:pos x="0" y="16"/>
                    </a:cxn>
                    <a:cxn ang="0">
                      <a:pos x="0" y="8"/>
                    </a:cxn>
                  </a:cxnLst>
                  <a:rect l="0" t="0" r="r" b="b"/>
                  <a:pathLst>
                    <a:path w="136" h="56">
                      <a:moveTo>
                        <a:pt x="0" y="8"/>
                      </a:moveTo>
                      <a:lnTo>
                        <a:pt x="8" y="0"/>
                      </a:lnTo>
                      <a:lnTo>
                        <a:pt x="24" y="0"/>
                      </a:lnTo>
                      <a:lnTo>
                        <a:pt x="48" y="0"/>
                      </a:lnTo>
                      <a:lnTo>
                        <a:pt x="80" y="8"/>
                      </a:lnTo>
                      <a:lnTo>
                        <a:pt x="80" y="8"/>
                      </a:lnTo>
                      <a:lnTo>
                        <a:pt x="104" y="16"/>
                      </a:lnTo>
                      <a:lnTo>
                        <a:pt x="120" y="24"/>
                      </a:lnTo>
                      <a:lnTo>
                        <a:pt x="136" y="40"/>
                      </a:lnTo>
                      <a:lnTo>
                        <a:pt x="136" y="48"/>
                      </a:lnTo>
                      <a:lnTo>
                        <a:pt x="136" y="48"/>
                      </a:lnTo>
                      <a:lnTo>
                        <a:pt x="128" y="48"/>
                      </a:lnTo>
                      <a:lnTo>
                        <a:pt x="112" y="56"/>
                      </a:lnTo>
                      <a:lnTo>
                        <a:pt x="88" y="48"/>
                      </a:lnTo>
                      <a:lnTo>
                        <a:pt x="56" y="40"/>
                      </a:lnTo>
                      <a:lnTo>
                        <a:pt x="56" y="40"/>
                      </a:lnTo>
                      <a:lnTo>
                        <a:pt x="32" y="32"/>
                      </a:lnTo>
                      <a:lnTo>
                        <a:pt x="8"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82" name="Freeform 1478"/>
                <p:cNvSpPr>
                  <a:spLocks/>
                </p:cNvSpPr>
                <p:nvPr/>
              </p:nvSpPr>
              <p:spPr bwMode="auto">
                <a:xfrm>
                  <a:off x="692" y="2256"/>
                  <a:ext cx="72" cy="104"/>
                </a:xfrm>
                <a:custGeom>
                  <a:avLst/>
                  <a:gdLst/>
                  <a:ahLst/>
                  <a:cxnLst>
                    <a:cxn ang="0">
                      <a:pos x="8" y="0"/>
                    </a:cxn>
                    <a:cxn ang="0">
                      <a:pos x="32" y="8"/>
                    </a:cxn>
                    <a:cxn ang="0">
                      <a:pos x="64" y="48"/>
                    </a:cxn>
                    <a:cxn ang="0">
                      <a:pos x="64" y="48"/>
                    </a:cxn>
                    <a:cxn ang="0">
                      <a:pos x="72" y="80"/>
                    </a:cxn>
                    <a:cxn ang="0">
                      <a:pos x="64" y="104"/>
                    </a:cxn>
                    <a:cxn ang="0">
                      <a:pos x="64" y="104"/>
                    </a:cxn>
                    <a:cxn ang="0">
                      <a:pos x="40" y="96"/>
                    </a:cxn>
                    <a:cxn ang="0">
                      <a:pos x="16" y="56"/>
                    </a:cxn>
                    <a:cxn ang="0">
                      <a:pos x="16" y="56"/>
                    </a:cxn>
                    <a:cxn ang="0">
                      <a:pos x="0" y="24"/>
                    </a:cxn>
                    <a:cxn ang="0">
                      <a:pos x="8" y="0"/>
                    </a:cxn>
                  </a:cxnLst>
                  <a:rect l="0" t="0" r="r" b="b"/>
                  <a:pathLst>
                    <a:path w="72" h="104">
                      <a:moveTo>
                        <a:pt x="8" y="0"/>
                      </a:moveTo>
                      <a:lnTo>
                        <a:pt x="32" y="8"/>
                      </a:lnTo>
                      <a:lnTo>
                        <a:pt x="64" y="48"/>
                      </a:lnTo>
                      <a:lnTo>
                        <a:pt x="64" y="48"/>
                      </a:lnTo>
                      <a:lnTo>
                        <a:pt x="72" y="80"/>
                      </a:lnTo>
                      <a:lnTo>
                        <a:pt x="64" y="104"/>
                      </a:lnTo>
                      <a:lnTo>
                        <a:pt x="64" y="104"/>
                      </a:lnTo>
                      <a:lnTo>
                        <a:pt x="40" y="96"/>
                      </a:lnTo>
                      <a:lnTo>
                        <a:pt x="16" y="56"/>
                      </a:lnTo>
                      <a:lnTo>
                        <a:pt x="16" y="56"/>
                      </a:lnTo>
                      <a:lnTo>
                        <a:pt x="0" y="24"/>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83" name="Freeform 1479"/>
                <p:cNvSpPr>
                  <a:spLocks/>
                </p:cNvSpPr>
                <p:nvPr/>
              </p:nvSpPr>
              <p:spPr bwMode="auto">
                <a:xfrm>
                  <a:off x="852" y="2520"/>
                  <a:ext cx="72" cy="96"/>
                </a:xfrm>
                <a:custGeom>
                  <a:avLst/>
                  <a:gdLst/>
                  <a:ahLst/>
                  <a:cxnLst>
                    <a:cxn ang="0">
                      <a:pos x="8" y="0"/>
                    </a:cxn>
                    <a:cxn ang="0">
                      <a:pos x="32" y="8"/>
                    </a:cxn>
                    <a:cxn ang="0">
                      <a:pos x="56" y="40"/>
                    </a:cxn>
                    <a:cxn ang="0">
                      <a:pos x="56" y="40"/>
                    </a:cxn>
                    <a:cxn ang="0">
                      <a:pos x="72" y="80"/>
                    </a:cxn>
                    <a:cxn ang="0">
                      <a:pos x="64" y="96"/>
                    </a:cxn>
                    <a:cxn ang="0">
                      <a:pos x="64" y="96"/>
                    </a:cxn>
                    <a:cxn ang="0">
                      <a:pos x="40" y="88"/>
                    </a:cxn>
                    <a:cxn ang="0">
                      <a:pos x="8" y="56"/>
                    </a:cxn>
                    <a:cxn ang="0">
                      <a:pos x="8" y="56"/>
                    </a:cxn>
                    <a:cxn ang="0">
                      <a:pos x="0" y="16"/>
                    </a:cxn>
                    <a:cxn ang="0">
                      <a:pos x="8" y="0"/>
                    </a:cxn>
                  </a:cxnLst>
                  <a:rect l="0" t="0" r="r" b="b"/>
                  <a:pathLst>
                    <a:path w="72" h="96">
                      <a:moveTo>
                        <a:pt x="8" y="0"/>
                      </a:moveTo>
                      <a:lnTo>
                        <a:pt x="32" y="8"/>
                      </a:lnTo>
                      <a:lnTo>
                        <a:pt x="56" y="40"/>
                      </a:lnTo>
                      <a:lnTo>
                        <a:pt x="56" y="40"/>
                      </a:lnTo>
                      <a:lnTo>
                        <a:pt x="72" y="80"/>
                      </a:lnTo>
                      <a:lnTo>
                        <a:pt x="64" y="96"/>
                      </a:lnTo>
                      <a:lnTo>
                        <a:pt x="64" y="96"/>
                      </a:lnTo>
                      <a:lnTo>
                        <a:pt x="40" y="88"/>
                      </a:lnTo>
                      <a:lnTo>
                        <a:pt x="8" y="56"/>
                      </a:lnTo>
                      <a:lnTo>
                        <a:pt x="8" y="56"/>
                      </a:lnTo>
                      <a:lnTo>
                        <a:pt x="0" y="16"/>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84" name="Freeform 1480"/>
                <p:cNvSpPr>
                  <a:spLocks/>
                </p:cNvSpPr>
                <p:nvPr/>
              </p:nvSpPr>
              <p:spPr bwMode="auto">
                <a:xfrm>
                  <a:off x="844" y="2256"/>
                  <a:ext cx="72" cy="104"/>
                </a:xfrm>
                <a:custGeom>
                  <a:avLst/>
                  <a:gdLst/>
                  <a:ahLst/>
                  <a:cxnLst>
                    <a:cxn ang="0">
                      <a:pos x="64" y="0"/>
                    </a:cxn>
                    <a:cxn ang="0">
                      <a:pos x="72" y="24"/>
                    </a:cxn>
                    <a:cxn ang="0">
                      <a:pos x="56" y="56"/>
                    </a:cxn>
                    <a:cxn ang="0">
                      <a:pos x="56" y="56"/>
                    </a:cxn>
                    <a:cxn ang="0">
                      <a:pos x="32" y="88"/>
                    </a:cxn>
                    <a:cxn ang="0">
                      <a:pos x="8" y="104"/>
                    </a:cxn>
                    <a:cxn ang="0">
                      <a:pos x="8" y="104"/>
                    </a:cxn>
                    <a:cxn ang="0">
                      <a:pos x="0" y="80"/>
                    </a:cxn>
                    <a:cxn ang="0">
                      <a:pos x="8" y="40"/>
                    </a:cxn>
                    <a:cxn ang="0">
                      <a:pos x="8" y="40"/>
                    </a:cxn>
                    <a:cxn ang="0">
                      <a:pos x="40" y="8"/>
                    </a:cxn>
                    <a:cxn ang="0">
                      <a:pos x="64" y="0"/>
                    </a:cxn>
                  </a:cxnLst>
                  <a:rect l="0" t="0" r="r" b="b"/>
                  <a:pathLst>
                    <a:path w="72" h="104">
                      <a:moveTo>
                        <a:pt x="64" y="0"/>
                      </a:moveTo>
                      <a:lnTo>
                        <a:pt x="72" y="24"/>
                      </a:lnTo>
                      <a:lnTo>
                        <a:pt x="56" y="56"/>
                      </a:lnTo>
                      <a:lnTo>
                        <a:pt x="56" y="56"/>
                      </a:lnTo>
                      <a:lnTo>
                        <a:pt x="32" y="88"/>
                      </a:lnTo>
                      <a:lnTo>
                        <a:pt x="8" y="104"/>
                      </a:lnTo>
                      <a:lnTo>
                        <a:pt x="8" y="104"/>
                      </a:lnTo>
                      <a:lnTo>
                        <a:pt x="0" y="80"/>
                      </a:lnTo>
                      <a:lnTo>
                        <a:pt x="8" y="40"/>
                      </a:lnTo>
                      <a:lnTo>
                        <a:pt x="8"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85" name="Freeform 1481"/>
                <p:cNvSpPr>
                  <a:spLocks/>
                </p:cNvSpPr>
                <p:nvPr/>
              </p:nvSpPr>
              <p:spPr bwMode="auto">
                <a:xfrm>
                  <a:off x="700" y="2520"/>
                  <a:ext cx="80" cy="96"/>
                </a:xfrm>
                <a:custGeom>
                  <a:avLst/>
                  <a:gdLst/>
                  <a:ahLst/>
                  <a:cxnLst>
                    <a:cxn ang="0">
                      <a:pos x="64" y="0"/>
                    </a:cxn>
                    <a:cxn ang="0">
                      <a:pos x="80" y="16"/>
                    </a:cxn>
                    <a:cxn ang="0">
                      <a:pos x="64" y="56"/>
                    </a:cxn>
                    <a:cxn ang="0">
                      <a:pos x="64" y="56"/>
                    </a:cxn>
                    <a:cxn ang="0">
                      <a:pos x="40" y="88"/>
                    </a:cxn>
                    <a:cxn ang="0">
                      <a:pos x="8" y="96"/>
                    </a:cxn>
                    <a:cxn ang="0">
                      <a:pos x="8" y="96"/>
                    </a:cxn>
                    <a:cxn ang="0">
                      <a:pos x="0" y="80"/>
                    </a:cxn>
                    <a:cxn ang="0">
                      <a:pos x="16" y="40"/>
                    </a:cxn>
                    <a:cxn ang="0">
                      <a:pos x="16" y="40"/>
                    </a:cxn>
                    <a:cxn ang="0">
                      <a:pos x="40" y="8"/>
                    </a:cxn>
                    <a:cxn ang="0">
                      <a:pos x="64" y="0"/>
                    </a:cxn>
                  </a:cxnLst>
                  <a:rect l="0" t="0" r="r" b="b"/>
                  <a:pathLst>
                    <a:path w="80" h="96">
                      <a:moveTo>
                        <a:pt x="64" y="0"/>
                      </a:moveTo>
                      <a:lnTo>
                        <a:pt x="80" y="16"/>
                      </a:lnTo>
                      <a:lnTo>
                        <a:pt x="64" y="56"/>
                      </a:lnTo>
                      <a:lnTo>
                        <a:pt x="64" y="56"/>
                      </a:lnTo>
                      <a:lnTo>
                        <a:pt x="40" y="88"/>
                      </a:lnTo>
                      <a:lnTo>
                        <a:pt x="8" y="96"/>
                      </a:lnTo>
                      <a:lnTo>
                        <a:pt x="8" y="96"/>
                      </a:lnTo>
                      <a:lnTo>
                        <a:pt x="0" y="80"/>
                      </a:lnTo>
                      <a:lnTo>
                        <a:pt x="16" y="40"/>
                      </a:lnTo>
                      <a:lnTo>
                        <a:pt x="16"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386" name="Freeform 1482"/>
              <p:cNvSpPr>
                <a:spLocks/>
              </p:cNvSpPr>
              <p:nvPr/>
            </p:nvSpPr>
            <p:spPr bwMode="auto">
              <a:xfrm>
                <a:off x="572" y="1295"/>
                <a:ext cx="472" cy="334"/>
              </a:xfrm>
              <a:custGeom>
                <a:avLst/>
                <a:gdLst/>
                <a:ahLst/>
                <a:cxnLst>
                  <a:cxn ang="0">
                    <a:pos x="672" y="216"/>
                  </a:cxn>
                  <a:cxn ang="0">
                    <a:pos x="664" y="256"/>
                  </a:cxn>
                  <a:cxn ang="0">
                    <a:pos x="648" y="296"/>
                  </a:cxn>
                  <a:cxn ang="0">
                    <a:pos x="616" y="328"/>
                  </a:cxn>
                  <a:cxn ang="0">
                    <a:pos x="576" y="360"/>
                  </a:cxn>
                  <a:cxn ang="0">
                    <a:pos x="464" y="408"/>
                  </a:cxn>
                  <a:cxn ang="0">
                    <a:pos x="336" y="424"/>
                  </a:cxn>
                  <a:cxn ang="0">
                    <a:pos x="336" y="424"/>
                  </a:cxn>
                  <a:cxn ang="0">
                    <a:pos x="208" y="408"/>
                  </a:cxn>
                  <a:cxn ang="0">
                    <a:pos x="96" y="360"/>
                  </a:cxn>
                  <a:cxn ang="0">
                    <a:pos x="56" y="328"/>
                  </a:cxn>
                  <a:cxn ang="0">
                    <a:pos x="24" y="296"/>
                  </a:cxn>
                  <a:cxn ang="0">
                    <a:pos x="8" y="256"/>
                  </a:cxn>
                  <a:cxn ang="0">
                    <a:pos x="0" y="216"/>
                  </a:cxn>
                  <a:cxn ang="0">
                    <a:pos x="0" y="216"/>
                  </a:cxn>
                  <a:cxn ang="0">
                    <a:pos x="8" y="168"/>
                  </a:cxn>
                  <a:cxn ang="0">
                    <a:pos x="24" y="128"/>
                  </a:cxn>
                  <a:cxn ang="0">
                    <a:pos x="56" y="96"/>
                  </a:cxn>
                  <a:cxn ang="0">
                    <a:pos x="96" y="64"/>
                  </a:cxn>
                  <a:cxn ang="0">
                    <a:pos x="208" y="16"/>
                  </a:cxn>
                  <a:cxn ang="0">
                    <a:pos x="336" y="0"/>
                  </a:cxn>
                  <a:cxn ang="0">
                    <a:pos x="336" y="0"/>
                  </a:cxn>
                  <a:cxn ang="0">
                    <a:pos x="464" y="16"/>
                  </a:cxn>
                  <a:cxn ang="0">
                    <a:pos x="576" y="64"/>
                  </a:cxn>
                  <a:cxn ang="0">
                    <a:pos x="616" y="96"/>
                  </a:cxn>
                  <a:cxn ang="0">
                    <a:pos x="648" y="128"/>
                  </a:cxn>
                  <a:cxn ang="0">
                    <a:pos x="664" y="168"/>
                  </a:cxn>
                  <a:cxn ang="0">
                    <a:pos x="672" y="216"/>
                  </a:cxn>
                </a:cxnLst>
                <a:rect l="0" t="0" r="r" b="b"/>
                <a:pathLst>
                  <a:path w="672" h="424">
                    <a:moveTo>
                      <a:pt x="672" y="216"/>
                    </a:moveTo>
                    <a:lnTo>
                      <a:pt x="664" y="256"/>
                    </a:lnTo>
                    <a:lnTo>
                      <a:pt x="648" y="296"/>
                    </a:lnTo>
                    <a:lnTo>
                      <a:pt x="616" y="328"/>
                    </a:lnTo>
                    <a:lnTo>
                      <a:pt x="576" y="360"/>
                    </a:lnTo>
                    <a:lnTo>
                      <a:pt x="464" y="408"/>
                    </a:lnTo>
                    <a:lnTo>
                      <a:pt x="336" y="424"/>
                    </a:lnTo>
                    <a:lnTo>
                      <a:pt x="336" y="424"/>
                    </a:lnTo>
                    <a:lnTo>
                      <a:pt x="208" y="408"/>
                    </a:lnTo>
                    <a:lnTo>
                      <a:pt x="96" y="360"/>
                    </a:lnTo>
                    <a:lnTo>
                      <a:pt x="56" y="328"/>
                    </a:lnTo>
                    <a:lnTo>
                      <a:pt x="24" y="296"/>
                    </a:lnTo>
                    <a:lnTo>
                      <a:pt x="8" y="256"/>
                    </a:lnTo>
                    <a:lnTo>
                      <a:pt x="0" y="216"/>
                    </a:lnTo>
                    <a:lnTo>
                      <a:pt x="0" y="216"/>
                    </a:lnTo>
                    <a:lnTo>
                      <a:pt x="8" y="168"/>
                    </a:lnTo>
                    <a:lnTo>
                      <a:pt x="24" y="128"/>
                    </a:lnTo>
                    <a:lnTo>
                      <a:pt x="56" y="96"/>
                    </a:lnTo>
                    <a:lnTo>
                      <a:pt x="96" y="64"/>
                    </a:lnTo>
                    <a:lnTo>
                      <a:pt x="208" y="16"/>
                    </a:lnTo>
                    <a:lnTo>
                      <a:pt x="336" y="0"/>
                    </a:lnTo>
                    <a:lnTo>
                      <a:pt x="336" y="0"/>
                    </a:lnTo>
                    <a:lnTo>
                      <a:pt x="464" y="16"/>
                    </a:lnTo>
                    <a:lnTo>
                      <a:pt x="576" y="64"/>
                    </a:lnTo>
                    <a:lnTo>
                      <a:pt x="616" y="96"/>
                    </a:lnTo>
                    <a:lnTo>
                      <a:pt x="648" y="128"/>
                    </a:lnTo>
                    <a:lnTo>
                      <a:pt x="664" y="168"/>
                    </a:lnTo>
                    <a:lnTo>
                      <a:pt x="672" y="216"/>
                    </a:lnTo>
                    <a:close/>
                  </a:path>
                </a:pathLst>
              </a:custGeom>
              <a:gradFill rotWithShape="0">
                <a:gsLst>
                  <a:gs pos="0">
                    <a:srgbClr val="808080">
                      <a:gamma/>
                      <a:tint val="59608"/>
                      <a:invGamma/>
                    </a:srgbClr>
                  </a:gs>
                  <a:gs pos="100000">
                    <a:srgbClr val="808080"/>
                  </a:gs>
                </a:gsLst>
                <a:path path="rect">
                  <a:fillToRect l="50000" t="50000" r="50000" b="50000"/>
                </a:path>
              </a:gradFill>
              <a:ln w="3175" cmpd="sng">
                <a:solidFill>
                  <a:srgbClr val="808080"/>
                </a:solidFill>
                <a:round/>
                <a:headEnd/>
                <a:tailEnd/>
              </a:ln>
            </p:spPr>
            <p:txBody>
              <a:bodyPr>
                <a:prstTxWarp prst="textNoShape">
                  <a:avLst/>
                </a:prstTxWarp>
              </a:bodyPr>
              <a:lstStyle/>
              <a:p>
                <a:endParaRPr lang="en-US">
                  <a:latin typeface="Arial"/>
                  <a:cs typeface="Arial"/>
                </a:endParaRPr>
              </a:p>
            </p:txBody>
          </p:sp>
          <p:grpSp>
            <p:nvGrpSpPr>
              <p:cNvPr id="1661434" name="Group 1483"/>
              <p:cNvGrpSpPr>
                <a:grpSpLocks/>
              </p:cNvGrpSpPr>
              <p:nvPr/>
            </p:nvGrpSpPr>
            <p:grpSpPr bwMode="auto">
              <a:xfrm>
                <a:off x="632" y="1338"/>
                <a:ext cx="352" cy="248"/>
                <a:chOff x="636" y="2320"/>
                <a:chExt cx="352" cy="248"/>
              </a:xfrm>
            </p:grpSpPr>
            <p:sp>
              <p:nvSpPr>
                <p:cNvPr id="1661388" name="Freeform 1484"/>
                <p:cNvSpPr>
                  <a:spLocks/>
                </p:cNvSpPr>
                <p:nvPr/>
              </p:nvSpPr>
              <p:spPr bwMode="auto">
                <a:xfrm>
                  <a:off x="788" y="2424"/>
                  <a:ext cx="32" cy="16"/>
                </a:xfrm>
                <a:custGeom>
                  <a:avLst/>
                  <a:gdLst/>
                  <a:ahLst/>
                  <a:cxnLst>
                    <a:cxn ang="0">
                      <a:pos x="32" y="8"/>
                    </a:cxn>
                    <a:cxn ang="0">
                      <a:pos x="32" y="16"/>
                    </a:cxn>
                    <a:cxn ang="0">
                      <a:pos x="16" y="16"/>
                    </a:cxn>
                    <a:cxn ang="0">
                      <a:pos x="16" y="16"/>
                    </a:cxn>
                    <a:cxn ang="0">
                      <a:pos x="8" y="16"/>
                    </a:cxn>
                    <a:cxn ang="0">
                      <a:pos x="0" y="8"/>
                    </a:cxn>
                    <a:cxn ang="0">
                      <a:pos x="0" y="8"/>
                    </a:cxn>
                    <a:cxn ang="0">
                      <a:pos x="8" y="0"/>
                    </a:cxn>
                    <a:cxn ang="0">
                      <a:pos x="16" y="0"/>
                    </a:cxn>
                    <a:cxn ang="0">
                      <a:pos x="16" y="0"/>
                    </a:cxn>
                    <a:cxn ang="0">
                      <a:pos x="32" y="0"/>
                    </a:cxn>
                    <a:cxn ang="0">
                      <a:pos x="32" y="8"/>
                    </a:cxn>
                  </a:cxnLst>
                  <a:rect l="0" t="0" r="r" b="b"/>
                  <a:pathLst>
                    <a:path w="32" h="16">
                      <a:moveTo>
                        <a:pt x="32" y="8"/>
                      </a:moveTo>
                      <a:lnTo>
                        <a:pt x="32" y="16"/>
                      </a:lnTo>
                      <a:lnTo>
                        <a:pt x="16" y="16"/>
                      </a:lnTo>
                      <a:lnTo>
                        <a:pt x="16" y="16"/>
                      </a:lnTo>
                      <a:lnTo>
                        <a:pt x="8" y="16"/>
                      </a:lnTo>
                      <a:lnTo>
                        <a:pt x="0" y="8"/>
                      </a:lnTo>
                      <a:lnTo>
                        <a:pt x="0" y="8"/>
                      </a:lnTo>
                      <a:lnTo>
                        <a:pt x="8" y="0"/>
                      </a:lnTo>
                      <a:lnTo>
                        <a:pt x="16" y="0"/>
                      </a:lnTo>
                      <a:lnTo>
                        <a:pt x="16" y="0"/>
                      </a:lnTo>
                      <a:lnTo>
                        <a:pt x="32" y="0"/>
                      </a:lnTo>
                      <a:lnTo>
                        <a:pt x="32"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89" name="Freeform 1485"/>
                <p:cNvSpPr>
                  <a:spLocks/>
                </p:cNvSpPr>
                <p:nvPr/>
              </p:nvSpPr>
              <p:spPr bwMode="auto">
                <a:xfrm>
                  <a:off x="924" y="2416"/>
                  <a:ext cx="64" cy="24"/>
                </a:xfrm>
                <a:custGeom>
                  <a:avLst/>
                  <a:gdLst/>
                  <a:ahLst/>
                  <a:cxnLst>
                    <a:cxn ang="0">
                      <a:pos x="64" y="16"/>
                    </a:cxn>
                    <a:cxn ang="0">
                      <a:pos x="56" y="24"/>
                    </a:cxn>
                    <a:cxn ang="0">
                      <a:pos x="32" y="24"/>
                    </a:cxn>
                    <a:cxn ang="0">
                      <a:pos x="32" y="24"/>
                    </a:cxn>
                    <a:cxn ang="0">
                      <a:pos x="16" y="24"/>
                    </a:cxn>
                    <a:cxn ang="0">
                      <a:pos x="0" y="16"/>
                    </a:cxn>
                    <a:cxn ang="0">
                      <a:pos x="0" y="16"/>
                    </a:cxn>
                    <a:cxn ang="0">
                      <a:pos x="16" y="8"/>
                    </a:cxn>
                    <a:cxn ang="0">
                      <a:pos x="32" y="0"/>
                    </a:cxn>
                    <a:cxn ang="0">
                      <a:pos x="32" y="0"/>
                    </a:cxn>
                    <a:cxn ang="0">
                      <a:pos x="56" y="8"/>
                    </a:cxn>
                    <a:cxn ang="0">
                      <a:pos x="64" y="16"/>
                    </a:cxn>
                  </a:cxnLst>
                  <a:rect l="0" t="0" r="r" b="b"/>
                  <a:pathLst>
                    <a:path w="64" h="24">
                      <a:moveTo>
                        <a:pt x="64" y="16"/>
                      </a:moveTo>
                      <a:lnTo>
                        <a:pt x="56" y="24"/>
                      </a:lnTo>
                      <a:lnTo>
                        <a:pt x="32" y="24"/>
                      </a:lnTo>
                      <a:lnTo>
                        <a:pt x="32" y="24"/>
                      </a:lnTo>
                      <a:lnTo>
                        <a:pt x="16" y="24"/>
                      </a:lnTo>
                      <a:lnTo>
                        <a:pt x="0" y="16"/>
                      </a:lnTo>
                      <a:lnTo>
                        <a:pt x="0" y="16"/>
                      </a:lnTo>
                      <a:lnTo>
                        <a:pt x="16"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90" name="Freeform 1486"/>
                <p:cNvSpPr>
                  <a:spLocks/>
                </p:cNvSpPr>
                <p:nvPr/>
              </p:nvSpPr>
              <p:spPr bwMode="auto">
                <a:xfrm>
                  <a:off x="908" y="2512"/>
                  <a:ext cx="40" cy="32"/>
                </a:xfrm>
                <a:custGeom>
                  <a:avLst/>
                  <a:gdLst/>
                  <a:ahLst/>
                  <a:cxnLst>
                    <a:cxn ang="0">
                      <a:pos x="40" y="32"/>
                    </a:cxn>
                    <a:cxn ang="0">
                      <a:pos x="24" y="32"/>
                    </a:cxn>
                    <a:cxn ang="0">
                      <a:pos x="8" y="24"/>
                    </a:cxn>
                    <a:cxn ang="0">
                      <a:pos x="8" y="24"/>
                    </a:cxn>
                    <a:cxn ang="0">
                      <a:pos x="0" y="8"/>
                    </a:cxn>
                    <a:cxn ang="0">
                      <a:pos x="0" y="0"/>
                    </a:cxn>
                    <a:cxn ang="0">
                      <a:pos x="0" y="0"/>
                    </a:cxn>
                    <a:cxn ang="0">
                      <a:pos x="16" y="0"/>
                    </a:cxn>
                    <a:cxn ang="0">
                      <a:pos x="32" y="8"/>
                    </a:cxn>
                    <a:cxn ang="0">
                      <a:pos x="32" y="8"/>
                    </a:cxn>
                    <a:cxn ang="0">
                      <a:pos x="40" y="24"/>
                    </a:cxn>
                    <a:cxn ang="0">
                      <a:pos x="40" y="32"/>
                    </a:cxn>
                  </a:cxnLst>
                  <a:rect l="0" t="0" r="r" b="b"/>
                  <a:pathLst>
                    <a:path w="40" h="32">
                      <a:moveTo>
                        <a:pt x="40" y="32"/>
                      </a:moveTo>
                      <a:lnTo>
                        <a:pt x="24" y="32"/>
                      </a:lnTo>
                      <a:lnTo>
                        <a:pt x="8" y="24"/>
                      </a:lnTo>
                      <a:lnTo>
                        <a:pt x="8" y="24"/>
                      </a:lnTo>
                      <a:lnTo>
                        <a:pt x="0" y="8"/>
                      </a:lnTo>
                      <a:lnTo>
                        <a:pt x="0" y="0"/>
                      </a:lnTo>
                      <a:lnTo>
                        <a:pt x="0" y="0"/>
                      </a:lnTo>
                      <a:lnTo>
                        <a:pt x="16" y="0"/>
                      </a:lnTo>
                      <a:lnTo>
                        <a:pt x="32" y="8"/>
                      </a:lnTo>
                      <a:lnTo>
                        <a:pt x="32" y="8"/>
                      </a:lnTo>
                      <a:lnTo>
                        <a:pt x="40" y="24"/>
                      </a:lnTo>
                      <a:lnTo>
                        <a:pt x="4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91" name="Freeform 1487"/>
                <p:cNvSpPr>
                  <a:spLocks/>
                </p:cNvSpPr>
                <p:nvPr/>
              </p:nvSpPr>
              <p:spPr bwMode="auto">
                <a:xfrm>
                  <a:off x="780" y="2328"/>
                  <a:ext cx="32" cy="48"/>
                </a:xfrm>
                <a:custGeom>
                  <a:avLst/>
                  <a:gdLst/>
                  <a:ahLst/>
                  <a:cxnLst>
                    <a:cxn ang="0">
                      <a:pos x="16" y="48"/>
                    </a:cxn>
                    <a:cxn ang="0">
                      <a:pos x="8" y="48"/>
                    </a:cxn>
                    <a:cxn ang="0">
                      <a:pos x="0" y="24"/>
                    </a:cxn>
                    <a:cxn ang="0">
                      <a:pos x="0" y="24"/>
                    </a:cxn>
                    <a:cxn ang="0">
                      <a:pos x="8" y="8"/>
                    </a:cxn>
                    <a:cxn ang="0">
                      <a:pos x="16" y="0"/>
                    </a:cxn>
                    <a:cxn ang="0">
                      <a:pos x="16" y="0"/>
                    </a:cxn>
                    <a:cxn ang="0">
                      <a:pos x="24" y="8"/>
                    </a:cxn>
                    <a:cxn ang="0">
                      <a:pos x="32" y="24"/>
                    </a:cxn>
                    <a:cxn ang="0">
                      <a:pos x="32" y="24"/>
                    </a:cxn>
                    <a:cxn ang="0">
                      <a:pos x="24" y="48"/>
                    </a:cxn>
                    <a:cxn ang="0">
                      <a:pos x="16" y="48"/>
                    </a:cxn>
                  </a:cxnLst>
                  <a:rect l="0" t="0" r="r" b="b"/>
                  <a:pathLst>
                    <a:path w="32" h="48">
                      <a:moveTo>
                        <a:pt x="16" y="48"/>
                      </a:moveTo>
                      <a:lnTo>
                        <a:pt x="8" y="48"/>
                      </a:lnTo>
                      <a:lnTo>
                        <a:pt x="0" y="24"/>
                      </a:lnTo>
                      <a:lnTo>
                        <a:pt x="0" y="24"/>
                      </a:lnTo>
                      <a:lnTo>
                        <a:pt x="8" y="8"/>
                      </a:lnTo>
                      <a:lnTo>
                        <a:pt x="16" y="0"/>
                      </a:lnTo>
                      <a:lnTo>
                        <a:pt x="16" y="0"/>
                      </a:lnTo>
                      <a:lnTo>
                        <a:pt x="24" y="8"/>
                      </a:lnTo>
                      <a:lnTo>
                        <a:pt x="32" y="24"/>
                      </a:lnTo>
                      <a:lnTo>
                        <a:pt x="32" y="24"/>
                      </a:lnTo>
                      <a:lnTo>
                        <a:pt x="24" y="48"/>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92" name="Freeform 1488"/>
                <p:cNvSpPr>
                  <a:spLocks/>
                </p:cNvSpPr>
                <p:nvPr/>
              </p:nvSpPr>
              <p:spPr bwMode="auto">
                <a:xfrm>
                  <a:off x="676" y="2432"/>
                  <a:ext cx="64" cy="24"/>
                </a:xfrm>
                <a:custGeom>
                  <a:avLst/>
                  <a:gdLst/>
                  <a:ahLst/>
                  <a:cxnLst>
                    <a:cxn ang="0">
                      <a:pos x="64" y="16"/>
                    </a:cxn>
                    <a:cxn ang="0">
                      <a:pos x="56" y="24"/>
                    </a:cxn>
                    <a:cxn ang="0">
                      <a:pos x="32" y="24"/>
                    </a:cxn>
                    <a:cxn ang="0">
                      <a:pos x="32" y="24"/>
                    </a:cxn>
                    <a:cxn ang="0">
                      <a:pos x="8" y="24"/>
                    </a:cxn>
                    <a:cxn ang="0">
                      <a:pos x="0" y="16"/>
                    </a:cxn>
                    <a:cxn ang="0">
                      <a:pos x="0" y="16"/>
                    </a:cxn>
                    <a:cxn ang="0">
                      <a:pos x="8" y="8"/>
                    </a:cxn>
                    <a:cxn ang="0">
                      <a:pos x="32" y="0"/>
                    </a:cxn>
                    <a:cxn ang="0">
                      <a:pos x="32" y="0"/>
                    </a:cxn>
                    <a:cxn ang="0">
                      <a:pos x="56" y="8"/>
                    </a:cxn>
                    <a:cxn ang="0">
                      <a:pos x="64" y="16"/>
                    </a:cxn>
                  </a:cxnLst>
                  <a:rect l="0" t="0" r="r" b="b"/>
                  <a:pathLst>
                    <a:path w="64" h="24">
                      <a:moveTo>
                        <a:pt x="64" y="16"/>
                      </a:moveTo>
                      <a:lnTo>
                        <a:pt x="56" y="24"/>
                      </a:lnTo>
                      <a:lnTo>
                        <a:pt x="32" y="24"/>
                      </a:lnTo>
                      <a:lnTo>
                        <a:pt x="32" y="24"/>
                      </a:lnTo>
                      <a:lnTo>
                        <a:pt x="8" y="24"/>
                      </a:lnTo>
                      <a:lnTo>
                        <a:pt x="0" y="16"/>
                      </a:lnTo>
                      <a:lnTo>
                        <a:pt x="0" y="16"/>
                      </a:lnTo>
                      <a:lnTo>
                        <a:pt x="8"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93" name="Freeform 1489"/>
                <p:cNvSpPr>
                  <a:spLocks/>
                </p:cNvSpPr>
                <p:nvPr/>
              </p:nvSpPr>
              <p:spPr bwMode="auto">
                <a:xfrm>
                  <a:off x="788" y="2520"/>
                  <a:ext cx="32" cy="48"/>
                </a:xfrm>
                <a:custGeom>
                  <a:avLst/>
                  <a:gdLst/>
                  <a:ahLst/>
                  <a:cxnLst>
                    <a:cxn ang="0">
                      <a:pos x="16" y="48"/>
                    </a:cxn>
                    <a:cxn ang="0">
                      <a:pos x="8" y="40"/>
                    </a:cxn>
                    <a:cxn ang="0">
                      <a:pos x="0" y="24"/>
                    </a:cxn>
                    <a:cxn ang="0">
                      <a:pos x="0" y="24"/>
                    </a:cxn>
                    <a:cxn ang="0">
                      <a:pos x="8" y="8"/>
                    </a:cxn>
                    <a:cxn ang="0">
                      <a:pos x="16" y="0"/>
                    </a:cxn>
                    <a:cxn ang="0">
                      <a:pos x="16" y="0"/>
                    </a:cxn>
                    <a:cxn ang="0">
                      <a:pos x="32" y="8"/>
                    </a:cxn>
                    <a:cxn ang="0">
                      <a:pos x="32" y="24"/>
                    </a:cxn>
                    <a:cxn ang="0">
                      <a:pos x="32" y="24"/>
                    </a:cxn>
                    <a:cxn ang="0">
                      <a:pos x="32" y="40"/>
                    </a:cxn>
                    <a:cxn ang="0">
                      <a:pos x="16" y="48"/>
                    </a:cxn>
                  </a:cxnLst>
                  <a:rect l="0" t="0" r="r" b="b"/>
                  <a:pathLst>
                    <a:path w="32" h="48">
                      <a:moveTo>
                        <a:pt x="16" y="48"/>
                      </a:moveTo>
                      <a:lnTo>
                        <a:pt x="8" y="40"/>
                      </a:lnTo>
                      <a:lnTo>
                        <a:pt x="0" y="24"/>
                      </a:lnTo>
                      <a:lnTo>
                        <a:pt x="0" y="24"/>
                      </a:lnTo>
                      <a:lnTo>
                        <a:pt x="8" y="8"/>
                      </a:lnTo>
                      <a:lnTo>
                        <a:pt x="16" y="0"/>
                      </a:lnTo>
                      <a:lnTo>
                        <a:pt x="16" y="0"/>
                      </a:lnTo>
                      <a:lnTo>
                        <a:pt x="32" y="8"/>
                      </a:lnTo>
                      <a:lnTo>
                        <a:pt x="32" y="24"/>
                      </a:lnTo>
                      <a:lnTo>
                        <a:pt x="32" y="24"/>
                      </a:lnTo>
                      <a:lnTo>
                        <a:pt x="32" y="40"/>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94" name="Freeform 1490"/>
                <p:cNvSpPr>
                  <a:spLocks/>
                </p:cNvSpPr>
                <p:nvPr/>
              </p:nvSpPr>
              <p:spPr bwMode="auto">
                <a:xfrm>
                  <a:off x="660" y="2352"/>
                  <a:ext cx="48" cy="40"/>
                </a:xfrm>
                <a:custGeom>
                  <a:avLst/>
                  <a:gdLst/>
                  <a:ahLst/>
                  <a:cxnLst>
                    <a:cxn ang="0">
                      <a:pos x="48" y="32"/>
                    </a:cxn>
                    <a:cxn ang="0">
                      <a:pos x="32" y="40"/>
                    </a:cxn>
                    <a:cxn ang="0">
                      <a:pos x="16" y="24"/>
                    </a:cxn>
                    <a:cxn ang="0">
                      <a:pos x="16" y="24"/>
                    </a:cxn>
                    <a:cxn ang="0">
                      <a:pos x="0" y="16"/>
                    </a:cxn>
                    <a:cxn ang="0">
                      <a:pos x="0" y="0"/>
                    </a:cxn>
                    <a:cxn ang="0">
                      <a:pos x="0" y="0"/>
                    </a:cxn>
                    <a:cxn ang="0">
                      <a:pos x="16" y="0"/>
                    </a:cxn>
                    <a:cxn ang="0">
                      <a:pos x="32" y="8"/>
                    </a:cxn>
                    <a:cxn ang="0">
                      <a:pos x="32" y="8"/>
                    </a:cxn>
                    <a:cxn ang="0">
                      <a:pos x="48" y="24"/>
                    </a:cxn>
                    <a:cxn ang="0">
                      <a:pos x="48" y="32"/>
                    </a:cxn>
                  </a:cxnLst>
                  <a:rect l="0" t="0" r="r" b="b"/>
                  <a:pathLst>
                    <a:path w="48" h="40">
                      <a:moveTo>
                        <a:pt x="48" y="32"/>
                      </a:moveTo>
                      <a:lnTo>
                        <a:pt x="32" y="40"/>
                      </a:lnTo>
                      <a:lnTo>
                        <a:pt x="16" y="24"/>
                      </a:lnTo>
                      <a:lnTo>
                        <a:pt x="16" y="24"/>
                      </a:lnTo>
                      <a:lnTo>
                        <a:pt x="0" y="16"/>
                      </a:lnTo>
                      <a:lnTo>
                        <a:pt x="0" y="0"/>
                      </a:lnTo>
                      <a:lnTo>
                        <a:pt x="0" y="0"/>
                      </a:lnTo>
                      <a:lnTo>
                        <a:pt x="16" y="0"/>
                      </a:lnTo>
                      <a:lnTo>
                        <a:pt x="32" y="8"/>
                      </a:lnTo>
                      <a:lnTo>
                        <a:pt x="32" y="8"/>
                      </a:lnTo>
                      <a:lnTo>
                        <a:pt x="48" y="24"/>
                      </a:lnTo>
                      <a:lnTo>
                        <a:pt x="48"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95" name="Freeform 1491"/>
                <p:cNvSpPr>
                  <a:spLocks/>
                </p:cNvSpPr>
                <p:nvPr/>
              </p:nvSpPr>
              <p:spPr bwMode="auto">
                <a:xfrm>
                  <a:off x="892" y="2344"/>
                  <a:ext cx="48" cy="32"/>
                </a:xfrm>
                <a:custGeom>
                  <a:avLst/>
                  <a:gdLst/>
                  <a:ahLst/>
                  <a:cxnLst>
                    <a:cxn ang="0">
                      <a:pos x="0" y="32"/>
                    </a:cxn>
                    <a:cxn ang="0">
                      <a:pos x="0" y="24"/>
                    </a:cxn>
                    <a:cxn ang="0">
                      <a:pos x="8" y="8"/>
                    </a:cxn>
                    <a:cxn ang="0">
                      <a:pos x="8" y="8"/>
                    </a:cxn>
                    <a:cxn ang="0">
                      <a:pos x="32" y="0"/>
                    </a:cxn>
                    <a:cxn ang="0">
                      <a:pos x="48" y="0"/>
                    </a:cxn>
                    <a:cxn ang="0">
                      <a:pos x="48" y="0"/>
                    </a:cxn>
                    <a:cxn ang="0">
                      <a:pos x="48" y="8"/>
                    </a:cxn>
                    <a:cxn ang="0">
                      <a:pos x="32" y="24"/>
                    </a:cxn>
                    <a:cxn ang="0">
                      <a:pos x="32" y="24"/>
                    </a:cxn>
                    <a:cxn ang="0">
                      <a:pos x="16" y="32"/>
                    </a:cxn>
                    <a:cxn ang="0">
                      <a:pos x="0" y="32"/>
                    </a:cxn>
                  </a:cxnLst>
                  <a:rect l="0" t="0" r="r" b="b"/>
                  <a:pathLst>
                    <a:path w="48" h="32">
                      <a:moveTo>
                        <a:pt x="0" y="32"/>
                      </a:moveTo>
                      <a:lnTo>
                        <a:pt x="0" y="24"/>
                      </a:lnTo>
                      <a:lnTo>
                        <a:pt x="8" y="8"/>
                      </a:lnTo>
                      <a:lnTo>
                        <a:pt x="8" y="8"/>
                      </a:lnTo>
                      <a:lnTo>
                        <a:pt x="32" y="0"/>
                      </a:lnTo>
                      <a:lnTo>
                        <a:pt x="48" y="0"/>
                      </a:lnTo>
                      <a:lnTo>
                        <a:pt x="48" y="0"/>
                      </a:lnTo>
                      <a:lnTo>
                        <a:pt x="48" y="8"/>
                      </a:lnTo>
                      <a:lnTo>
                        <a:pt x="32" y="24"/>
                      </a:lnTo>
                      <a:lnTo>
                        <a:pt x="32" y="24"/>
                      </a:lnTo>
                      <a:lnTo>
                        <a:pt x="16" y="32"/>
                      </a:lnTo>
                      <a:lnTo>
                        <a:pt x="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96" name="Freeform 1492"/>
                <p:cNvSpPr>
                  <a:spLocks/>
                </p:cNvSpPr>
                <p:nvPr/>
              </p:nvSpPr>
              <p:spPr bwMode="auto">
                <a:xfrm>
                  <a:off x="876" y="2400"/>
                  <a:ext cx="48" cy="24"/>
                </a:xfrm>
                <a:custGeom>
                  <a:avLst/>
                  <a:gdLst/>
                  <a:ahLst/>
                  <a:cxnLst>
                    <a:cxn ang="0">
                      <a:pos x="0" y="24"/>
                    </a:cxn>
                    <a:cxn ang="0">
                      <a:pos x="0" y="8"/>
                    </a:cxn>
                    <a:cxn ang="0">
                      <a:pos x="16" y="0"/>
                    </a:cxn>
                    <a:cxn ang="0">
                      <a:pos x="16" y="0"/>
                    </a:cxn>
                    <a:cxn ang="0">
                      <a:pos x="32" y="0"/>
                    </a:cxn>
                    <a:cxn ang="0">
                      <a:pos x="48" y="8"/>
                    </a:cxn>
                    <a:cxn ang="0">
                      <a:pos x="48" y="8"/>
                    </a:cxn>
                    <a:cxn ang="0">
                      <a:pos x="48" y="16"/>
                    </a:cxn>
                    <a:cxn ang="0">
                      <a:pos x="32" y="24"/>
                    </a:cxn>
                    <a:cxn ang="0">
                      <a:pos x="32" y="24"/>
                    </a:cxn>
                    <a:cxn ang="0">
                      <a:pos x="8" y="24"/>
                    </a:cxn>
                    <a:cxn ang="0">
                      <a:pos x="0" y="24"/>
                    </a:cxn>
                  </a:cxnLst>
                  <a:rect l="0" t="0" r="r" b="b"/>
                  <a:pathLst>
                    <a:path w="48" h="24">
                      <a:moveTo>
                        <a:pt x="0" y="24"/>
                      </a:moveTo>
                      <a:lnTo>
                        <a:pt x="0" y="8"/>
                      </a:lnTo>
                      <a:lnTo>
                        <a:pt x="16" y="0"/>
                      </a:lnTo>
                      <a:lnTo>
                        <a:pt x="16" y="0"/>
                      </a:lnTo>
                      <a:lnTo>
                        <a:pt x="32" y="0"/>
                      </a:lnTo>
                      <a:lnTo>
                        <a:pt x="48" y="8"/>
                      </a:lnTo>
                      <a:lnTo>
                        <a:pt x="48" y="8"/>
                      </a:lnTo>
                      <a:lnTo>
                        <a:pt x="48" y="16"/>
                      </a:lnTo>
                      <a:lnTo>
                        <a:pt x="32" y="24"/>
                      </a:lnTo>
                      <a:lnTo>
                        <a:pt x="32" y="24"/>
                      </a:lnTo>
                      <a:lnTo>
                        <a:pt x="8" y="24"/>
                      </a:lnTo>
                      <a:lnTo>
                        <a:pt x="0"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97" name="Freeform 1493"/>
                <p:cNvSpPr>
                  <a:spLocks/>
                </p:cNvSpPr>
                <p:nvPr/>
              </p:nvSpPr>
              <p:spPr bwMode="auto">
                <a:xfrm>
                  <a:off x="660" y="2480"/>
                  <a:ext cx="48" cy="24"/>
                </a:xfrm>
                <a:custGeom>
                  <a:avLst/>
                  <a:gdLst/>
                  <a:ahLst/>
                  <a:cxnLst>
                    <a:cxn ang="0">
                      <a:pos x="0" y="16"/>
                    </a:cxn>
                    <a:cxn ang="0">
                      <a:pos x="0" y="8"/>
                    </a:cxn>
                    <a:cxn ang="0">
                      <a:pos x="16" y="0"/>
                    </a:cxn>
                    <a:cxn ang="0">
                      <a:pos x="16" y="0"/>
                    </a:cxn>
                    <a:cxn ang="0">
                      <a:pos x="40" y="0"/>
                    </a:cxn>
                    <a:cxn ang="0">
                      <a:pos x="48" y="0"/>
                    </a:cxn>
                    <a:cxn ang="0">
                      <a:pos x="48" y="0"/>
                    </a:cxn>
                    <a:cxn ang="0">
                      <a:pos x="48" y="16"/>
                    </a:cxn>
                    <a:cxn ang="0">
                      <a:pos x="32" y="24"/>
                    </a:cxn>
                    <a:cxn ang="0">
                      <a:pos x="32" y="24"/>
                    </a:cxn>
                    <a:cxn ang="0">
                      <a:pos x="8" y="24"/>
                    </a:cxn>
                    <a:cxn ang="0">
                      <a:pos x="0" y="16"/>
                    </a:cxn>
                  </a:cxnLst>
                  <a:rect l="0" t="0" r="r" b="b"/>
                  <a:pathLst>
                    <a:path w="48" h="24">
                      <a:moveTo>
                        <a:pt x="0" y="16"/>
                      </a:moveTo>
                      <a:lnTo>
                        <a:pt x="0" y="8"/>
                      </a:lnTo>
                      <a:lnTo>
                        <a:pt x="16" y="0"/>
                      </a:lnTo>
                      <a:lnTo>
                        <a:pt x="16" y="0"/>
                      </a:lnTo>
                      <a:lnTo>
                        <a:pt x="40" y="0"/>
                      </a:lnTo>
                      <a:lnTo>
                        <a:pt x="48" y="0"/>
                      </a:lnTo>
                      <a:lnTo>
                        <a:pt x="48" y="0"/>
                      </a:lnTo>
                      <a:lnTo>
                        <a:pt x="48" y="16"/>
                      </a:lnTo>
                      <a:lnTo>
                        <a:pt x="32" y="24"/>
                      </a:lnTo>
                      <a:lnTo>
                        <a:pt x="32" y="24"/>
                      </a:lnTo>
                      <a:lnTo>
                        <a:pt x="8" y="24"/>
                      </a:lnTo>
                      <a:lnTo>
                        <a:pt x="0"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98" name="Freeform 1494"/>
                <p:cNvSpPr>
                  <a:spLocks/>
                </p:cNvSpPr>
                <p:nvPr/>
              </p:nvSpPr>
              <p:spPr bwMode="auto">
                <a:xfrm>
                  <a:off x="732" y="2456"/>
                  <a:ext cx="48" cy="40"/>
                </a:xfrm>
                <a:custGeom>
                  <a:avLst/>
                  <a:gdLst/>
                  <a:ahLst/>
                  <a:cxnLst>
                    <a:cxn ang="0">
                      <a:pos x="8" y="40"/>
                    </a:cxn>
                    <a:cxn ang="0">
                      <a:pos x="0" y="24"/>
                    </a:cxn>
                    <a:cxn ang="0">
                      <a:pos x="16" y="16"/>
                    </a:cxn>
                    <a:cxn ang="0">
                      <a:pos x="16" y="16"/>
                    </a:cxn>
                    <a:cxn ang="0">
                      <a:pos x="32" y="0"/>
                    </a:cxn>
                    <a:cxn ang="0">
                      <a:pos x="48" y="8"/>
                    </a:cxn>
                    <a:cxn ang="0">
                      <a:pos x="48" y="8"/>
                    </a:cxn>
                    <a:cxn ang="0">
                      <a:pos x="48" y="16"/>
                    </a:cxn>
                    <a:cxn ang="0">
                      <a:pos x="40" y="32"/>
                    </a:cxn>
                    <a:cxn ang="0">
                      <a:pos x="40" y="32"/>
                    </a:cxn>
                    <a:cxn ang="0">
                      <a:pos x="16" y="40"/>
                    </a:cxn>
                    <a:cxn ang="0">
                      <a:pos x="8" y="40"/>
                    </a:cxn>
                  </a:cxnLst>
                  <a:rect l="0" t="0" r="r" b="b"/>
                  <a:pathLst>
                    <a:path w="48" h="40">
                      <a:moveTo>
                        <a:pt x="8" y="40"/>
                      </a:moveTo>
                      <a:lnTo>
                        <a:pt x="0" y="24"/>
                      </a:lnTo>
                      <a:lnTo>
                        <a:pt x="16" y="16"/>
                      </a:lnTo>
                      <a:lnTo>
                        <a:pt x="16" y="16"/>
                      </a:lnTo>
                      <a:lnTo>
                        <a:pt x="32" y="0"/>
                      </a:lnTo>
                      <a:lnTo>
                        <a:pt x="48" y="8"/>
                      </a:lnTo>
                      <a:lnTo>
                        <a:pt x="48" y="8"/>
                      </a:lnTo>
                      <a:lnTo>
                        <a:pt x="48" y="16"/>
                      </a:lnTo>
                      <a:lnTo>
                        <a:pt x="40" y="32"/>
                      </a:lnTo>
                      <a:lnTo>
                        <a:pt x="40" y="32"/>
                      </a:lnTo>
                      <a:lnTo>
                        <a:pt x="16" y="40"/>
                      </a:lnTo>
                      <a:lnTo>
                        <a:pt x="8" y="4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399" name="Freeform 1495"/>
                <p:cNvSpPr>
                  <a:spLocks/>
                </p:cNvSpPr>
                <p:nvPr/>
              </p:nvSpPr>
              <p:spPr bwMode="auto">
                <a:xfrm>
                  <a:off x="924" y="2472"/>
                  <a:ext cx="56" cy="32"/>
                </a:xfrm>
                <a:custGeom>
                  <a:avLst/>
                  <a:gdLst/>
                  <a:ahLst/>
                  <a:cxnLst>
                    <a:cxn ang="0">
                      <a:pos x="0" y="8"/>
                    </a:cxn>
                    <a:cxn ang="0">
                      <a:pos x="16" y="0"/>
                    </a:cxn>
                    <a:cxn ang="0">
                      <a:pos x="32" y="8"/>
                    </a:cxn>
                    <a:cxn ang="0">
                      <a:pos x="32" y="8"/>
                    </a:cxn>
                    <a:cxn ang="0">
                      <a:pos x="56" y="16"/>
                    </a:cxn>
                    <a:cxn ang="0">
                      <a:pos x="56" y="24"/>
                    </a:cxn>
                    <a:cxn ang="0">
                      <a:pos x="56" y="24"/>
                    </a:cxn>
                    <a:cxn ang="0">
                      <a:pos x="48" y="32"/>
                    </a:cxn>
                    <a:cxn ang="0">
                      <a:pos x="24" y="24"/>
                    </a:cxn>
                    <a:cxn ang="0">
                      <a:pos x="24" y="24"/>
                    </a:cxn>
                    <a:cxn ang="0">
                      <a:pos x="0" y="16"/>
                    </a:cxn>
                    <a:cxn ang="0">
                      <a:pos x="0" y="8"/>
                    </a:cxn>
                  </a:cxnLst>
                  <a:rect l="0" t="0" r="r" b="b"/>
                  <a:pathLst>
                    <a:path w="56" h="32">
                      <a:moveTo>
                        <a:pt x="0" y="8"/>
                      </a:moveTo>
                      <a:lnTo>
                        <a:pt x="16" y="0"/>
                      </a:lnTo>
                      <a:lnTo>
                        <a:pt x="32" y="8"/>
                      </a:lnTo>
                      <a:lnTo>
                        <a:pt x="32" y="8"/>
                      </a:lnTo>
                      <a:lnTo>
                        <a:pt x="56" y="16"/>
                      </a:lnTo>
                      <a:lnTo>
                        <a:pt x="56" y="24"/>
                      </a:lnTo>
                      <a:lnTo>
                        <a:pt x="56" y="24"/>
                      </a:lnTo>
                      <a:lnTo>
                        <a:pt x="48" y="32"/>
                      </a:lnTo>
                      <a:lnTo>
                        <a:pt x="24" y="24"/>
                      </a:lnTo>
                      <a:lnTo>
                        <a:pt x="24"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00" name="Freeform 1496"/>
                <p:cNvSpPr>
                  <a:spLocks/>
                </p:cNvSpPr>
                <p:nvPr/>
              </p:nvSpPr>
              <p:spPr bwMode="auto">
                <a:xfrm>
                  <a:off x="636" y="2392"/>
                  <a:ext cx="64" cy="32"/>
                </a:xfrm>
                <a:custGeom>
                  <a:avLst/>
                  <a:gdLst/>
                  <a:ahLst/>
                  <a:cxnLst>
                    <a:cxn ang="0">
                      <a:pos x="0" y="8"/>
                    </a:cxn>
                    <a:cxn ang="0">
                      <a:pos x="16" y="0"/>
                    </a:cxn>
                    <a:cxn ang="0">
                      <a:pos x="40" y="8"/>
                    </a:cxn>
                    <a:cxn ang="0">
                      <a:pos x="40" y="8"/>
                    </a:cxn>
                    <a:cxn ang="0">
                      <a:pos x="56" y="16"/>
                    </a:cxn>
                    <a:cxn ang="0">
                      <a:pos x="64" y="24"/>
                    </a:cxn>
                    <a:cxn ang="0">
                      <a:pos x="64" y="24"/>
                    </a:cxn>
                    <a:cxn ang="0">
                      <a:pos x="48" y="32"/>
                    </a:cxn>
                    <a:cxn ang="0">
                      <a:pos x="24" y="32"/>
                    </a:cxn>
                    <a:cxn ang="0">
                      <a:pos x="24" y="32"/>
                    </a:cxn>
                    <a:cxn ang="0">
                      <a:pos x="8" y="16"/>
                    </a:cxn>
                    <a:cxn ang="0">
                      <a:pos x="0" y="8"/>
                    </a:cxn>
                  </a:cxnLst>
                  <a:rect l="0" t="0" r="r" b="b"/>
                  <a:pathLst>
                    <a:path w="64" h="32">
                      <a:moveTo>
                        <a:pt x="0" y="8"/>
                      </a:moveTo>
                      <a:lnTo>
                        <a:pt x="16" y="0"/>
                      </a:lnTo>
                      <a:lnTo>
                        <a:pt x="40" y="8"/>
                      </a:lnTo>
                      <a:lnTo>
                        <a:pt x="40" y="8"/>
                      </a:lnTo>
                      <a:lnTo>
                        <a:pt x="56" y="16"/>
                      </a:lnTo>
                      <a:lnTo>
                        <a:pt x="64" y="24"/>
                      </a:lnTo>
                      <a:lnTo>
                        <a:pt x="64" y="24"/>
                      </a:lnTo>
                      <a:lnTo>
                        <a:pt x="48" y="32"/>
                      </a:lnTo>
                      <a:lnTo>
                        <a:pt x="24" y="32"/>
                      </a:lnTo>
                      <a:lnTo>
                        <a:pt x="24" y="32"/>
                      </a:lnTo>
                      <a:lnTo>
                        <a:pt x="8"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01" name="Freeform 1497"/>
                <p:cNvSpPr>
                  <a:spLocks/>
                </p:cNvSpPr>
                <p:nvPr/>
              </p:nvSpPr>
              <p:spPr bwMode="auto">
                <a:xfrm>
                  <a:off x="716" y="2320"/>
                  <a:ext cx="40" cy="48"/>
                </a:xfrm>
                <a:custGeom>
                  <a:avLst/>
                  <a:gdLst/>
                  <a:ahLst/>
                  <a:cxnLst>
                    <a:cxn ang="0">
                      <a:pos x="8" y="0"/>
                    </a:cxn>
                    <a:cxn ang="0">
                      <a:pos x="24" y="0"/>
                    </a:cxn>
                    <a:cxn ang="0">
                      <a:pos x="32" y="16"/>
                    </a:cxn>
                    <a:cxn ang="0">
                      <a:pos x="32" y="16"/>
                    </a:cxn>
                    <a:cxn ang="0">
                      <a:pos x="40" y="40"/>
                    </a:cxn>
                    <a:cxn ang="0">
                      <a:pos x="32" y="48"/>
                    </a:cxn>
                    <a:cxn ang="0">
                      <a:pos x="32" y="48"/>
                    </a:cxn>
                    <a:cxn ang="0">
                      <a:pos x="16" y="40"/>
                    </a:cxn>
                    <a:cxn ang="0">
                      <a:pos x="8" y="24"/>
                    </a:cxn>
                    <a:cxn ang="0">
                      <a:pos x="8" y="24"/>
                    </a:cxn>
                    <a:cxn ang="0">
                      <a:pos x="0" y="8"/>
                    </a:cxn>
                    <a:cxn ang="0">
                      <a:pos x="8" y="0"/>
                    </a:cxn>
                  </a:cxnLst>
                  <a:rect l="0" t="0" r="r" b="b"/>
                  <a:pathLst>
                    <a:path w="40" h="48">
                      <a:moveTo>
                        <a:pt x="8" y="0"/>
                      </a:moveTo>
                      <a:lnTo>
                        <a:pt x="24" y="0"/>
                      </a:lnTo>
                      <a:lnTo>
                        <a:pt x="32" y="16"/>
                      </a:lnTo>
                      <a:lnTo>
                        <a:pt x="32" y="16"/>
                      </a:lnTo>
                      <a:lnTo>
                        <a:pt x="40" y="40"/>
                      </a:lnTo>
                      <a:lnTo>
                        <a:pt x="32" y="48"/>
                      </a:lnTo>
                      <a:lnTo>
                        <a:pt x="32" y="48"/>
                      </a:lnTo>
                      <a:lnTo>
                        <a:pt x="16"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02" name="Freeform 1498"/>
                <p:cNvSpPr>
                  <a:spLocks/>
                </p:cNvSpPr>
                <p:nvPr/>
              </p:nvSpPr>
              <p:spPr bwMode="auto">
                <a:xfrm>
                  <a:off x="820" y="2480"/>
                  <a:ext cx="40" cy="40"/>
                </a:xfrm>
                <a:custGeom>
                  <a:avLst/>
                  <a:gdLst/>
                  <a:ahLst/>
                  <a:cxnLst>
                    <a:cxn ang="0">
                      <a:pos x="8" y="0"/>
                    </a:cxn>
                    <a:cxn ang="0">
                      <a:pos x="24" y="0"/>
                    </a:cxn>
                    <a:cxn ang="0">
                      <a:pos x="40" y="16"/>
                    </a:cxn>
                    <a:cxn ang="0">
                      <a:pos x="40" y="16"/>
                    </a:cxn>
                    <a:cxn ang="0">
                      <a:pos x="40" y="32"/>
                    </a:cxn>
                    <a:cxn ang="0">
                      <a:pos x="32" y="40"/>
                    </a:cxn>
                    <a:cxn ang="0">
                      <a:pos x="32" y="40"/>
                    </a:cxn>
                    <a:cxn ang="0">
                      <a:pos x="24" y="40"/>
                    </a:cxn>
                    <a:cxn ang="0">
                      <a:pos x="8" y="24"/>
                    </a:cxn>
                    <a:cxn ang="0">
                      <a:pos x="8" y="24"/>
                    </a:cxn>
                    <a:cxn ang="0">
                      <a:pos x="0" y="8"/>
                    </a:cxn>
                    <a:cxn ang="0">
                      <a:pos x="8" y="0"/>
                    </a:cxn>
                  </a:cxnLst>
                  <a:rect l="0" t="0" r="r" b="b"/>
                  <a:pathLst>
                    <a:path w="40" h="40">
                      <a:moveTo>
                        <a:pt x="8" y="0"/>
                      </a:moveTo>
                      <a:lnTo>
                        <a:pt x="24" y="0"/>
                      </a:lnTo>
                      <a:lnTo>
                        <a:pt x="40" y="16"/>
                      </a:lnTo>
                      <a:lnTo>
                        <a:pt x="40" y="16"/>
                      </a:lnTo>
                      <a:lnTo>
                        <a:pt x="40" y="32"/>
                      </a:lnTo>
                      <a:lnTo>
                        <a:pt x="32" y="40"/>
                      </a:lnTo>
                      <a:lnTo>
                        <a:pt x="32" y="40"/>
                      </a:lnTo>
                      <a:lnTo>
                        <a:pt x="24"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03" name="Freeform 1499"/>
                <p:cNvSpPr>
                  <a:spLocks/>
                </p:cNvSpPr>
                <p:nvPr/>
              </p:nvSpPr>
              <p:spPr bwMode="auto">
                <a:xfrm>
                  <a:off x="836" y="2320"/>
                  <a:ext cx="40" cy="48"/>
                </a:xfrm>
                <a:custGeom>
                  <a:avLst/>
                  <a:gdLst/>
                  <a:ahLst/>
                  <a:cxnLst>
                    <a:cxn ang="0">
                      <a:pos x="32" y="0"/>
                    </a:cxn>
                    <a:cxn ang="0">
                      <a:pos x="40" y="8"/>
                    </a:cxn>
                    <a:cxn ang="0">
                      <a:pos x="40" y="24"/>
                    </a:cxn>
                    <a:cxn ang="0">
                      <a:pos x="40" y="24"/>
                    </a:cxn>
                    <a:cxn ang="0">
                      <a:pos x="24" y="40"/>
                    </a:cxn>
                    <a:cxn ang="0">
                      <a:pos x="8" y="48"/>
                    </a:cxn>
                    <a:cxn ang="0">
                      <a:pos x="8" y="48"/>
                    </a:cxn>
                    <a:cxn ang="0">
                      <a:pos x="0" y="32"/>
                    </a:cxn>
                    <a:cxn ang="0">
                      <a:pos x="8" y="16"/>
                    </a:cxn>
                    <a:cxn ang="0">
                      <a:pos x="8" y="16"/>
                    </a:cxn>
                    <a:cxn ang="0">
                      <a:pos x="24" y="0"/>
                    </a:cxn>
                    <a:cxn ang="0">
                      <a:pos x="32" y="0"/>
                    </a:cxn>
                  </a:cxnLst>
                  <a:rect l="0" t="0" r="r" b="b"/>
                  <a:pathLst>
                    <a:path w="40" h="48">
                      <a:moveTo>
                        <a:pt x="32" y="0"/>
                      </a:moveTo>
                      <a:lnTo>
                        <a:pt x="40" y="8"/>
                      </a:lnTo>
                      <a:lnTo>
                        <a:pt x="40" y="24"/>
                      </a:lnTo>
                      <a:lnTo>
                        <a:pt x="40" y="24"/>
                      </a:lnTo>
                      <a:lnTo>
                        <a:pt x="24" y="40"/>
                      </a:lnTo>
                      <a:lnTo>
                        <a:pt x="8" y="48"/>
                      </a:lnTo>
                      <a:lnTo>
                        <a:pt x="8" y="48"/>
                      </a:lnTo>
                      <a:lnTo>
                        <a:pt x="0" y="32"/>
                      </a:lnTo>
                      <a:lnTo>
                        <a:pt x="8" y="16"/>
                      </a:lnTo>
                      <a:lnTo>
                        <a:pt x="8" y="16"/>
                      </a:lnTo>
                      <a:lnTo>
                        <a:pt x="24" y="0"/>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04" name="Freeform 1500"/>
                <p:cNvSpPr>
                  <a:spLocks/>
                </p:cNvSpPr>
                <p:nvPr/>
              </p:nvSpPr>
              <p:spPr bwMode="auto">
                <a:xfrm>
                  <a:off x="732" y="2504"/>
                  <a:ext cx="40" cy="48"/>
                </a:xfrm>
                <a:custGeom>
                  <a:avLst/>
                  <a:gdLst/>
                  <a:ahLst/>
                  <a:cxnLst>
                    <a:cxn ang="0">
                      <a:pos x="32" y="0"/>
                    </a:cxn>
                    <a:cxn ang="0">
                      <a:pos x="40" y="8"/>
                    </a:cxn>
                    <a:cxn ang="0">
                      <a:pos x="32" y="32"/>
                    </a:cxn>
                    <a:cxn ang="0">
                      <a:pos x="32" y="32"/>
                    </a:cxn>
                    <a:cxn ang="0">
                      <a:pos x="24" y="40"/>
                    </a:cxn>
                    <a:cxn ang="0">
                      <a:pos x="8" y="48"/>
                    </a:cxn>
                    <a:cxn ang="0">
                      <a:pos x="8" y="48"/>
                    </a:cxn>
                    <a:cxn ang="0">
                      <a:pos x="0" y="40"/>
                    </a:cxn>
                    <a:cxn ang="0">
                      <a:pos x="8" y="16"/>
                    </a:cxn>
                    <a:cxn ang="0">
                      <a:pos x="8" y="16"/>
                    </a:cxn>
                    <a:cxn ang="0">
                      <a:pos x="16" y="8"/>
                    </a:cxn>
                    <a:cxn ang="0">
                      <a:pos x="32" y="0"/>
                    </a:cxn>
                  </a:cxnLst>
                  <a:rect l="0" t="0" r="r" b="b"/>
                  <a:pathLst>
                    <a:path w="40" h="48">
                      <a:moveTo>
                        <a:pt x="32" y="0"/>
                      </a:moveTo>
                      <a:lnTo>
                        <a:pt x="40" y="8"/>
                      </a:lnTo>
                      <a:lnTo>
                        <a:pt x="32" y="32"/>
                      </a:lnTo>
                      <a:lnTo>
                        <a:pt x="32" y="32"/>
                      </a:lnTo>
                      <a:lnTo>
                        <a:pt x="24" y="40"/>
                      </a:lnTo>
                      <a:lnTo>
                        <a:pt x="8" y="48"/>
                      </a:lnTo>
                      <a:lnTo>
                        <a:pt x="8" y="48"/>
                      </a:lnTo>
                      <a:lnTo>
                        <a:pt x="0" y="40"/>
                      </a:lnTo>
                      <a:lnTo>
                        <a:pt x="8" y="16"/>
                      </a:lnTo>
                      <a:lnTo>
                        <a:pt x="8" y="16"/>
                      </a:lnTo>
                      <a:lnTo>
                        <a:pt x="16" y="8"/>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452" name="Group 1501"/>
            <p:cNvGrpSpPr>
              <a:grpSpLocks/>
            </p:cNvGrpSpPr>
            <p:nvPr/>
          </p:nvGrpSpPr>
          <p:grpSpPr bwMode="auto">
            <a:xfrm rot="2717479">
              <a:off x="3787" y="2548"/>
              <a:ext cx="598" cy="112"/>
              <a:chOff x="290" y="1936"/>
              <a:chExt cx="598" cy="112"/>
            </a:xfrm>
          </p:grpSpPr>
          <p:sp>
            <p:nvSpPr>
              <p:cNvPr id="1661406" name="Freeform 1502"/>
              <p:cNvSpPr>
                <a:spLocks/>
              </p:cNvSpPr>
              <p:nvPr/>
            </p:nvSpPr>
            <p:spPr bwMode="auto">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a:ln>
              <a:effectLst/>
            </p:spPr>
            <p:txBody>
              <a:bodyPr wrap="none" anchor="ctr">
                <a:prstTxWarp prst="textNoShape">
                  <a:avLst/>
                </a:prstTxWarp>
              </a:bodyPr>
              <a:lstStyle/>
              <a:p>
                <a:endParaRPr lang="en-US">
                  <a:latin typeface="Arial"/>
                  <a:cs typeface="Arial"/>
                </a:endParaRPr>
              </a:p>
            </p:txBody>
          </p:sp>
          <p:grpSp>
            <p:nvGrpSpPr>
              <p:cNvPr id="1661453" name="Group 1503"/>
              <p:cNvGrpSpPr>
                <a:grpSpLocks/>
              </p:cNvGrpSpPr>
              <p:nvPr/>
            </p:nvGrpSpPr>
            <p:grpSpPr bwMode="auto">
              <a:xfrm>
                <a:off x="324" y="1936"/>
                <a:ext cx="544" cy="112"/>
                <a:chOff x="324" y="1872"/>
                <a:chExt cx="544" cy="112"/>
              </a:xfrm>
            </p:grpSpPr>
            <p:sp>
              <p:nvSpPr>
                <p:cNvPr id="1661408" name="Freeform 1504"/>
                <p:cNvSpPr>
                  <a:spLocks/>
                </p:cNvSpPr>
                <p:nvPr/>
              </p:nvSpPr>
              <p:spPr bwMode="auto">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09" name="Freeform 1505"/>
                <p:cNvSpPr>
                  <a:spLocks/>
                </p:cNvSpPr>
                <p:nvPr/>
              </p:nvSpPr>
              <p:spPr bwMode="auto">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10" name="Freeform 1506"/>
                <p:cNvSpPr>
                  <a:spLocks/>
                </p:cNvSpPr>
                <p:nvPr/>
              </p:nvSpPr>
              <p:spPr bwMode="auto">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11" name="Freeform 1507"/>
                <p:cNvSpPr>
                  <a:spLocks/>
                </p:cNvSpPr>
                <p:nvPr/>
              </p:nvSpPr>
              <p:spPr bwMode="auto">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12" name="Freeform 1508"/>
                <p:cNvSpPr>
                  <a:spLocks/>
                </p:cNvSpPr>
                <p:nvPr/>
              </p:nvSpPr>
              <p:spPr bwMode="auto">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13" name="Freeform 1509"/>
                <p:cNvSpPr>
                  <a:spLocks/>
                </p:cNvSpPr>
                <p:nvPr/>
              </p:nvSpPr>
              <p:spPr bwMode="auto">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14" name="Freeform 1510"/>
                <p:cNvSpPr>
                  <a:spLocks/>
                </p:cNvSpPr>
                <p:nvPr/>
              </p:nvSpPr>
              <p:spPr bwMode="auto">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471" name="Group 1511"/>
            <p:cNvGrpSpPr>
              <a:grpSpLocks/>
            </p:cNvGrpSpPr>
            <p:nvPr/>
          </p:nvGrpSpPr>
          <p:grpSpPr bwMode="auto">
            <a:xfrm>
              <a:off x="4270" y="1993"/>
              <a:ext cx="536" cy="384"/>
              <a:chOff x="540" y="1270"/>
              <a:chExt cx="536" cy="384"/>
            </a:xfrm>
          </p:grpSpPr>
          <p:grpSp>
            <p:nvGrpSpPr>
              <p:cNvPr id="1661490" name="Group 1512"/>
              <p:cNvGrpSpPr>
                <a:grpSpLocks/>
              </p:cNvGrpSpPr>
              <p:nvPr/>
            </p:nvGrpSpPr>
            <p:grpSpPr bwMode="auto">
              <a:xfrm>
                <a:off x="540" y="1270"/>
                <a:ext cx="536" cy="384"/>
                <a:chOff x="540" y="2248"/>
                <a:chExt cx="536" cy="384"/>
              </a:xfrm>
            </p:grpSpPr>
            <p:sp>
              <p:nvSpPr>
                <p:cNvPr id="1661417" name="Freeform 1513"/>
                <p:cNvSpPr>
                  <a:spLocks/>
                </p:cNvSpPr>
                <p:nvPr/>
              </p:nvSpPr>
              <p:spPr bwMode="auto">
                <a:xfrm>
                  <a:off x="932" y="2416"/>
                  <a:ext cx="144" cy="40"/>
                </a:xfrm>
                <a:custGeom>
                  <a:avLst/>
                  <a:gdLst/>
                  <a:ahLst/>
                  <a:cxnLst>
                    <a:cxn ang="0">
                      <a:pos x="144" y="16"/>
                    </a:cxn>
                    <a:cxn ang="0">
                      <a:pos x="144" y="24"/>
                    </a:cxn>
                    <a:cxn ang="0">
                      <a:pos x="128" y="32"/>
                    </a:cxn>
                    <a:cxn ang="0">
                      <a:pos x="104" y="32"/>
                    </a:cxn>
                    <a:cxn ang="0">
                      <a:pos x="72" y="40"/>
                    </a:cxn>
                    <a:cxn ang="0">
                      <a:pos x="72" y="40"/>
                    </a:cxn>
                    <a:cxn ang="0">
                      <a:pos x="40" y="32"/>
                    </a:cxn>
                    <a:cxn ang="0">
                      <a:pos x="16" y="32"/>
                    </a:cxn>
                    <a:cxn ang="0">
                      <a:pos x="0" y="24"/>
                    </a:cxn>
                    <a:cxn ang="0">
                      <a:pos x="0" y="16"/>
                    </a:cxn>
                    <a:cxn ang="0">
                      <a:pos x="0" y="16"/>
                    </a:cxn>
                    <a:cxn ang="0">
                      <a:pos x="0" y="8"/>
                    </a:cxn>
                    <a:cxn ang="0">
                      <a:pos x="16" y="0"/>
                    </a:cxn>
                    <a:cxn ang="0">
                      <a:pos x="40" y="0"/>
                    </a:cxn>
                    <a:cxn ang="0">
                      <a:pos x="72" y="0"/>
                    </a:cxn>
                    <a:cxn ang="0">
                      <a:pos x="72" y="0"/>
                    </a:cxn>
                    <a:cxn ang="0">
                      <a:pos x="104" y="0"/>
                    </a:cxn>
                    <a:cxn ang="0">
                      <a:pos x="128" y="0"/>
                    </a:cxn>
                    <a:cxn ang="0">
                      <a:pos x="144" y="8"/>
                    </a:cxn>
                    <a:cxn ang="0">
                      <a:pos x="144" y="16"/>
                    </a:cxn>
                  </a:cxnLst>
                  <a:rect l="0" t="0" r="r" b="b"/>
                  <a:pathLst>
                    <a:path w="144" h="40">
                      <a:moveTo>
                        <a:pt x="144" y="16"/>
                      </a:moveTo>
                      <a:lnTo>
                        <a:pt x="144" y="24"/>
                      </a:lnTo>
                      <a:lnTo>
                        <a:pt x="128" y="32"/>
                      </a:lnTo>
                      <a:lnTo>
                        <a:pt x="104" y="32"/>
                      </a:lnTo>
                      <a:lnTo>
                        <a:pt x="72" y="40"/>
                      </a:lnTo>
                      <a:lnTo>
                        <a:pt x="72" y="40"/>
                      </a:lnTo>
                      <a:lnTo>
                        <a:pt x="40" y="32"/>
                      </a:lnTo>
                      <a:lnTo>
                        <a:pt x="16" y="32"/>
                      </a:lnTo>
                      <a:lnTo>
                        <a:pt x="0" y="24"/>
                      </a:lnTo>
                      <a:lnTo>
                        <a:pt x="0" y="16"/>
                      </a:lnTo>
                      <a:lnTo>
                        <a:pt x="0" y="16"/>
                      </a:lnTo>
                      <a:lnTo>
                        <a:pt x="0" y="8"/>
                      </a:lnTo>
                      <a:lnTo>
                        <a:pt x="16" y="0"/>
                      </a:lnTo>
                      <a:lnTo>
                        <a:pt x="40" y="0"/>
                      </a:lnTo>
                      <a:lnTo>
                        <a:pt x="72" y="0"/>
                      </a:lnTo>
                      <a:lnTo>
                        <a:pt x="72" y="0"/>
                      </a:lnTo>
                      <a:lnTo>
                        <a:pt x="104" y="0"/>
                      </a:lnTo>
                      <a:lnTo>
                        <a:pt x="128" y="0"/>
                      </a:lnTo>
                      <a:lnTo>
                        <a:pt x="144" y="8"/>
                      </a:lnTo>
                      <a:lnTo>
                        <a:pt x="14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18" name="Freeform 1514"/>
                <p:cNvSpPr>
                  <a:spLocks/>
                </p:cNvSpPr>
                <p:nvPr/>
              </p:nvSpPr>
              <p:spPr bwMode="auto">
                <a:xfrm>
                  <a:off x="892" y="2496"/>
                  <a:ext cx="112" cy="80"/>
                </a:xfrm>
                <a:custGeom>
                  <a:avLst/>
                  <a:gdLst/>
                  <a:ahLst/>
                  <a:cxnLst>
                    <a:cxn ang="0">
                      <a:pos x="112" y="80"/>
                    </a:cxn>
                    <a:cxn ang="0">
                      <a:pos x="80" y="80"/>
                    </a:cxn>
                    <a:cxn ang="0">
                      <a:pos x="40" y="56"/>
                    </a:cxn>
                    <a:cxn ang="0">
                      <a:pos x="40" y="56"/>
                    </a:cxn>
                    <a:cxn ang="0">
                      <a:pos x="16" y="40"/>
                    </a:cxn>
                    <a:cxn ang="0">
                      <a:pos x="8" y="24"/>
                    </a:cxn>
                    <a:cxn ang="0">
                      <a:pos x="0" y="8"/>
                    </a:cxn>
                    <a:cxn ang="0">
                      <a:pos x="8" y="0"/>
                    </a:cxn>
                    <a:cxn ang="0">
                      <a:pos x="8" y="0"/>
                    </a:cxn>
                    <a:cxn ang="0">
                      <a:pos x="32" y="0"/>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8" y="0"/>
                      </a:lnTo>
                      <a:lnTo>
                        <a:pt x="8" y="0"/>
                      </a:lnTo>
                      <a:lnTo>
                        <a:pt x="32" y="0"/>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19" name="Freeform 1515"/>
                <p:cNvSpPr>
                  <a:spLocks/>
                </p:cNvSpPr>
                <p:nvPr/>
              </p:nvSpPr>
              <p:spPr bwMode="auto">
                <a:xfrm>
                  <a:off x="780" y="2248"/>
                  <a:ext cx="48" cy="104"/>
                </a:xfrm>
                <a:custGeom>
                  <a:avLst/>
                  <a:gdLst/>
                  <a:ahLst/>
                  <a:cxnLst>
                    <a:cxn ang="0">
                      <a:pos x="24" y="104"/>
                    </a:cxn>
                    <a:cxn ang="0">
                      <a:pos x="8" y="88"/>
                    </a:cxn>
                    <a:cxn ang="0">
                      <a:pos x="0" y="56"/>
                    </a:cxn>
                    <a:cxn ang="0">
                      <a:pos x="0" y="56"/>
                    </a:cxn>
                    <a:cxn ang="0">
                      <a:pos x="8" y="16"/>
                    </a:cxn>
                    <a:cxn ang="0">
                      <a:pos x="24" y="0"/>
                    </a:cxn>
                    <a:cxn ang="0">
                      <a:pos x="24" y="0"/>
                    </a:cxn>
                    <a:cxn ang="0">
                      <a:pos x="40" y="16"/>
                    </a:cxn>
                    <a:cxn ang="0">
                      <a:pos x="48" y="56"/>
                    </a:cxn>
                    <a:cxn ang="0">
                      <a:pos x="48" y="56"/>
                    </a:cxn>
                    <a:cxn ang="0">
                      <a:pos x="40" y="88"/>
                    </a:cxn>
                    <a:cxn ang="0">
                      <a:pos x="24" y="104"/>
                    </a:cxn>
                  </a:cxnLst>
                  <a:rect l="0" t="0" r="r" b="b"/>
                  <a:pathLst>
                    <a:path w="48" h="104">
                      <a:moveTo>
                        <a:pt x="24" y="104"/>
                      </a:moveTo>
                      <a:lnTo>
                        <a:pt x="8" y="88"/>
                      </a:lnTo>
                      <a:lnTo>
                        <a:pt x="0" y="56"/>
                      </a:lnTo>
                      <a:lnTo>
                        <a:pt x="0" y="56"/>
                      </a:lnTo>
                      <a:lnTo>
                        <a:pt x="8" y="16"/>
                      </a:lnTo>
                      <a:lnTo>
                        <a:pt x="24" y="0"/>
                      </a:lnTo>
                      <a:lnTo>
                        <a:pt x="24" y="0"/>
                      </a:lnTo>
                      <a:lnTo>
                        <a:pt x="40" y="16"/>
                      </a:lnTo>
                      <a:lnTo>
                        <a:pt x="48" y="56"/>
                      </a:lnTo>
                      <a:lnTo>
                        <a:pt x="48" y="56"/>
                      </a:lnTo>
                      <a:lnTo>
                        <a:pt x="40" y="88"/>
                      </a:lnTo>
                      <a:lnTo>
                        <a:pt x="24" y="10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20" name="Freeform 1516"/>
                <p:cNvSpPr>
                  <a:spLocks/>
                </p:cNvSpPr>
                <p:nvPr/>
              </p:nvSpPr>
              <p:spPr bwMode="auto">
                <a:xfrm>
                  <a:off x="540" y="2416"/>
                  <a:ext cx="152" cy="40"/>
                </a:xfrm>
                <a:custGeom>
                  <a:avLst/>
                  <a:gdLst/>
                  <a:ahLst/>
                  <a:cxnLst>
                    <a:cxn ang="0">
                      <a:pos x="152" y="24"/>
                    </a:cxn>
                    <a:cxn ang="0">
                      <a:pos x="144" y="32"/>
                    </a:cxn>
                    <a:cxn ang="0">
                      <a:pos x="128" y="32"/>
                    </a:cxn>
                    <a:cxn ang="0">
                      <a:pos x="104" y="40"/>
                    </a:cxn>
                    <a:cxn ang="0">
                      <a:pos x="80" y="40"/>
                    </a:cxn>
                    <a:cxn ang="0">
                      <a:pos x="80" y="40"/>
                    </a:cxn>
                    <a:cxn ang="0">
                      <a:pos x="48" y="40"/>
                    </a:cxn>
                    <a:cxn ang="0">
                      <a:pos x="24" y="32"/>
                    </a:cxn>
                    <a:cxn ang="0">
                      <a:pos x="8" y="32"/>
                    </a:cxn>
                    <a:cxn ang="0">
                      <a:pos x="0" y="24"/>
                    </a:cxn>
                    <a:cxn ang="0">
                      <a:pos x="0" y="24"/>
                    </a:cxn>
                    <a:cxn ang="0">
                      <a:pos x="8" y="16"/>
                    </a:cxn>
                    <a:cxn ang="0">
                      <a:pos x="24" y="8"/>
                    </a:cxn>
                    <a:cxn ang="0">
                      <a:pos x="48" y="0"/>
                    </a:cxn>
                    <a:cxn ang="0">
                      <a:pos x="80" y="0"/>
                    </a:cxn>
                    <a:cxn ang="0">
                      <a:pos x="80" y="0"/>
                    </a:cxn>
                    <a:cxn ang="0">
                      <a:pos x="104" y="0"/>
                    </a:cxn>
                    <a:cxn ang="0">
                      <a:pos x="128" y="8"/>
                    </a:cxn>
                    <a:cxn ang="0">
                      <a:pos x="144" y="16"/>
                    </a:cxn>
                    <a:cxn ang="0">
                      <a:pos x="152" y="24"/>
                    </a:cxn>
                  </a:cxnLst>
                  <a:rect l="0" t="0" r="r" b="b"/>
                  <a:pathLst>
                    <a:path w="152" h="40">
                      <a:moveTo>
                        <a:pt x="152" y="24"/>
                      </a:moveTo>
                      <a:lnTo>
                        <a:pt x="144" y="32"/>
                      </a:lnTo>
                      <a:lnTo>
                        <a:pt x="128" y="32"/>
                      </a:lnTo>
                      <a:lnTo>
                        <a:pt x="104" y="40"/>
                      </a:lnTo>
                      <a:lnTo>
                        <a:pt x="80" y="40"/>
                      </a:lnTo>
                      <a:lnTo>
                        <a:pt x="80" y="40"/>
                      </a:lnTo>
                      <a:lnTo>
                        <a:pt x="48" y="40"/>
                      </a:lnTo>
                      <a:lnTo>
                        <a:pt x="24" y="32"/>
                      </a:lnTo>
                      <a:lnTo>
                        <a:pt x="8" y="32"/>
                      </a:lnTo>
                      <a:lnTo>
                        <a:pt x="0" y="24"/>
                      </a:lnTo>
                      <a:lnTo>
                        <a:pt x="0" y="24"/>
                      </a:lnTo>
                      <a:lnTo>
                        <a:pt x="8" y="16"/>
                      </a:lnTo>
                      <a:lnTo>
                        <a:pt x="24" y="8"/>
                      </a:lnTo>
                      <a:lnTo>
                        <a:pt x="48" y="0"/>
                      </a:lnTo>
                      <a:lnTo>
                        <a:pt x="80" y="0"/>
                      </a:lnTo>
                      <a:lnTo>
                        <a:pt x="80" y="0"/>
                      </a:lnTo>
                      <a:lnTo>
                        <a:pt x="104" y="0"/>
                      </a:lnTo>
                      <a:lnTo>
                        <a:pt x="128" y="8"/>
                      </a:lnTo>
                      <a:lnTo>
                        <a:pt x="144" y="16"/>
                      </a:lnTo>
                      <a:lnTo>
                        <a:pt x="152"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21" name="Freeform 1517"/>
                <p:cNvSpPr>
                  <a:spLocks/>
                </p:cNvSpPr>
                <p:nvPr/>
              </p:nvSpPr>
              <p:spPr bwMode="auto">
                <a:xfrm>
                  <a:off x="780" y="2520"/>
                  <a:ext cx="48" cy="112"/>
                </a:xfrm>
                <a:custGeom>
                  <a:avLst/>
                  <a:gdLst/>
                  <a:ahLst/>
                  <a:cxnLst>
                    <a:cxn ang="0">
                      <a:pos x="24" y="112"/>
                    </a:cxn>
                    <a:cxn ang="0">
                      <a:pos x="8" y="96"/>
                    </a:cxn>
                    <a:cxn ang="0">
                      <a:pos x="0" y="56"/>
                    </a:cxn>
                    <a:cxn ang="0">
                      <a:pos x="0" y="56"/>
                    </a:cxn>
                    <a:cxn ang="0">
                      <a:pos x="8" y="16"/>
                    </a:cxn>
                    <a:cxn ang="0">
                      <a:pos x="24" y="0"/>
                    </a:cxn>
                    <a:cxn ang="0">
                      <a:pos x="24" y="0"/>
                    </a:cxn>
                    <a:cxn ang="0">
                      <a:pos x="40" y="16"/>
                    </a:cxn>
                    <a:cxn ang="0">
                      <a:pos x="48" y="56"/>
                    </a:cxn>
                    <a:cxn ang="0">
                      <a:pos x="48" y="56"/>
                    </a:cxn>
                    <a:cxn ang="0">
                      <a:pos x="40" y="96"/>
                    </a:cxn>
                    <a:cxn ang="0">
                      <a:pos x="24" y="112"/>
                    </a:cxn>
                  </a:cxnLst>
                  <a:rect l="0" t="0" r="r" b="b"/>
                  <a:pathLst>
                    <a:path w="48" h="112">
                      <a:moveTo>
                        <a:pt x="24" y="112"/>
                      </a:moveTo>
                      <a:lnTo>
                        <a:pt x="8" y="96"/>
                      </a:lnTo>
                      <a:lnTo>
                        <a:pt x="0" y="56"/>
                      </a:lnTo>
                      <a:lnTo>
                        <a:pt x="0" y="56"/>
                      </a:lnTo>
                      <a:lnTo>
                        <a:pt x="8" y="16"/>
                      </a:lnTo>
                      <a:lnTo>
                        <a:pt x="24" y="0"/>
                      </a:lnTo>
                      <a:lnTo>
                        <a:pt x="24" y="0"/>
                      </a:lnTo>
                      <a:lnTo>
                        <a:pt x="40" y="16"/>
                      </a:lnTo>
                      <a:lnTo>
                        <a:pt x="48" y="56"/>
                      </a:lnTo>
                      <a:lnTo>
                        <a:pt x="48" y="56"/>
                      </a:lnTo>
                      <a:lnTo>
                        <a:pt x="40" y="96"/>
                      </a:lnTo>
                      <a:lnTo>
                        <a:pt x="24" y="11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22" name="Freeform 1518"/>
                <p:cNvSpPr>
                  <a:spLocks/>
                </p:cNvSpPr>
                <p:nvPr/>
              </p:nvSpPr>
              <p:spPr bwMode="auto">
                <a:xfrm>
                  <a:off x="612" y="2304"/>
                  <a:ext cx="112" cy="80"/>
                </a:xfrm>
                <a:custGeom>
                  <a:avLst/>
                  <a:gdLst/>
                  <a:ahLst/>
                  <a:cxnLst>
                    <a:cxn ang="0">
                      <a:pos x="112" y="80"/>
                    </a:cxn>
                    <a:cxn ang="0">
                      <a:pos x="80" y="80"/>
                    </a:cxn>
                    <a:cxn ang="0">
                      <a:pos x="40" y="56"/>
                    </a:cxn>
                    <a:cxn ang="0">
                      <a:pos x="40" y="56"/>
                    </a:cxn>
                    <a:cxn ang="0">
                      <a:pos x="16" y="40"/>
                    </a:cxn>
                    <a:cxn ang="0">
                      <a:pos x="8" y="24"/>
                    </a:cxn>
                    <a:cxn ang="0">
                      <a:pos x="0" y="8"/>
                    </a:cxn>
                    <a:cxn ang="0">
                      <a:pos x="0" y="0"/>
                    </a:cxn>
                    <a:cxn ang="0">
                      <a:pos x="0" y="0"/>
                    </a:cxn>
                    <a:cxn ang="0">
                      <a:pos x="32" y="8"/>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0" y="0"/>
                      </a:lnTo>
                      <a:lnTo>
                        <a:pt x="0" y="0"/>
                      </a:lnTo>
                      <a:lnTo>
                        <a:pt x="32" y="8"/>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23" name="Freeform 1519"/>
                <p:cNvSpPr>
                  <a:spLocks/>
                </p:cNvSpPr>
                <p:nvPr/>
              </p:nvSpPr>
              <p:spPr bwMode="auto">
                <a:xfrm>
                  <a:off x="876" y="2296"/>
                  <a:ext cx="112" cy="80"/>
                </a:xfrm>
                <a:custGeom>
                  <a:avLst/>
                  <a:gdLst/>
                  <a:ahLst/>
                  <a:cxnLst>
                    <a:cxn ang="0">
                      <a:pos x="8" y="80"/>
                    </a:cxn>
                    <a:cxn ang="0">
                      <a:pos x="0" y="72"/>
                    </a:cxn>
                    <a:cxn ang="0">
                      <a:pos x="8" y="56"/>
                    </a:cxn>
                    <a:cxn ang="0">
                      <a:pos x="24" y="40"/>
                    </a:cxn>
                    <a:cxn ang="0">
                      <a:pos x="40" y="24"/>
                    </a:cxn>
                    <a:cxn ang="0">
                      <a:pos x="40" y="24"/>
                    </a:cxn>
                    <a:cxn ang="0">
                      <a:pos x="80" y="8"/>
                    </a:cxn>
                    <a:cxn ang="0">
                      <a:pos x="112" y="0"/>
                    </a:cxn>
                    <a:cxn ang="0">
                      <a:pos x="112" y="0"/>
                    </a:cxn>
                    <a:cxn ang="0">
                      <a:pos x="112" y="8"/>
                    </a:cxn>
                    <a:cxn ang="0">
                      <a:pos x="112" y="24"/>
                    </a:cxn>
                    <a:cxn ang="0">
                      <a:pos x="96" y="40"/>
                    </a:cxn>
                    <a:cxn ang="0">
                      <a:pos x="80" y="56"/>
                    </a:cxn>
                    <a:cxn ang="0">
                      <a:pos x="80" y="56"/>
                    </a:cxn>
                    <a:cxn ang="0">
                      <a:pos x="32" y="80"/>
                    </a:cxn>
                    <a:cxn ang="0">
                      <a:pos x="8" y="80"/>
                    </a:cxn>
                  </a:cxnLst>
                  <a:rect l="0" t="0" r="r" b="b"/>
                  <a:pathLst>
                    <a:path w="112" h="80">
                      <a:moveTo>
                        <a:pt x="8" y="80"/>
                      </a:moveTo>
                      <a:lnTo>
                        <a:pt x="0" y="72"/>
                      </a:lnTo>
                      <a:lnTo>
                        <a:pt x="8" y="56"/>
                      </a:lnTo>
                      <a:lnTo>
                        <a:pt x="24" y="40"/>
                      </a:lnTo>
                      <a:lnTo>
                        <a:pt x="40" y="24"/>
                      </a:lnTo>
                      <a:lnTo>
                        <a:pt x="40" y="24"/>
                      </a:lnTo>
                      <a:lnTo>
                        <a:pt x="80" y="8"/>
                      </a:lnTo>
                      <a:lnTo>
                        <a:pt x="112" y="0"/>
                      </a:lnTo>
                      <a:lnTo>
                        <a:pt x="112" y="0"/>
                      </a:lnTo>
                      <a:lnTo>
                        <a:pt x="112" y="8"/>
                      </a:lnTo>
                      <a:lnTo>
                        <a:pt x="112" y="24"/>
                      </a:lnTo>
                      <a:lnTo>
                        <a:pt x="96" y="40"/>
                      </a:lnTo>
                      <a:lnTo>
                        <a:pt x="80" y="56"/>
                      </a:lnTo>
                      <a:lnTo>
                        <a:pt x="80" y="56"/>
                      </a:lnTo>
                      <a:lnTo>
                        <a:pt x="32" y="80"/>
                      </a:lnTo>
                      <a:lnTo>
                        <a:pt x="8"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24" name="Freeform 1520"/>
                <p:cNvSpPr>
                  <a:spLocks/>
                </p:cNvSpPr>
                <p:nvPr/>
              </p:nvSpPr>
              <p:spPr bwMode="auto">
                <a:xfrm>
                  <a:off x="916" y="2352"/>
                  <a:ext cx="136" cy="56"/>
                </a:xfrm>
                <a:custGeom>
                  <a:avLst/>
                  <a:gdLst/>
                  <a:ahLst/>
                  <a:cxnLst>
                    <a:cxn ang="0">
                      <a:pos x="0" y="48"/>
                    </a:cxn>
                    <a:cxn ang="0">
                      <a:pos x="0" y="40"/>
                    </a:cxn>
                    <a:cxn ang="0">
                      <a:pos x="16" y="32"/>
                    </a:cxn>
                    <a:cxn ang="0">
                      <a:pos x="32" y="16"/>
                    </a:cxn>
                    <a:cxn ang="0">
                      <a:pos x="56" y="8"/>
                    </a:cxn>
                    <a:cxn ang="0">
                      <a:pos x="56" y="8"/>
                    </a:cxn>
                    <a:cxn ang="0">
                      <a:pos x="88" y="0"/>
                    </a:cxn>
                    <a:cxn ang="0">
                      <a:pos x="112" y="0"/>
                    </a:cxn>
                    <a:cxn ang="0">
                      <a:pos x="128" y="0"/>
                    </a:cxn>
                    <a:cxn ang="0">
                      <a:pos x="136" y="8"/>
                    </a:cxn>
                    <a:cxn ang="0">
                      <a:pos x="136" y="8"/>
                    </a:cxn>
                    <a:cxn ang="0">
                      <a:pos x="136" y="16"/>
                    </a:cxn>
                    <a:cxn ang="0">
                      <a:pos x="128"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16" y="32"/>
                      </a:lnTo>
                      <a:lnTo>
                        <a:pt x="32" y="16"/>
                      </a:lnTo>
                      <a:lnTo>
                        <a:pt x="56" y="8"/>
                      </a:lnTo>
                      <a:lnTo>
                        <a:pt x="56" y="8"/>
                      </a:lnTo>
                      <a:lnTo>
                        <a:pt x="88" y="0"/>
                      </a:lnTo>
                      <a:lnTo>
                        <a:pt x="112" y="0"/>
                      </a:lnTo>
                      <a:lnTo>
                        <a:pt x="128" y="0"/>
                      </a:lnTo>
                      <a:lnTo>
                        <a:pt x="136" y="8"/>
                      </a:lnTo>
                      <a:lnTo>
                        <a:pt x="136" y="8"/>
                      </a:lnTo>
                      <a:lnTo>
                        <a:pt x="136" y="16"/>
                      </a:lnTo>
                      <a:lnTo>
                        <a:pt x="128"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25" name="Freeform 1521"/>
                <p:cNvSpPr>
                  <a:spLocks/>
                </p:cNvSpPr>
                <p:nvPr/>
              </p:nvSpPr>
              <p:spPr bwMode="auto">
                <a:xfrm>
                  <a:off x="564" y="2472"/>
                  <a:ext cx="136" cy="56"/>
                </a:xfrm>
                <a:custGeom>
                  <a:avLst/>
                  <a:gdLst/>
                  <a:ahLst/>
                  <a:cxnLst>
                    <a:cxn ang="0">
                      <a:pos x="0" y="48"/>
                    </a:cxn>
                    <a:cxn ang="0">
                      <a:pos x="0" y="40"/>
                    </a:cxn>
                    <a:cxn ang="0">
                      <a:pos x="8" y="32"/>
                    </a:cxn>
                    <a:cxn ang="0">
                      <a:pos x="32" y="16"/>
                    </a:cxn>
                    <a:cxn ang="0">
                      <a:pos x="56" y="8"/>
                    </a:cxn>
                    <a:cxn ang="0">
                      <a:pos x="56" y="8"/>
                    </a:cxn>
                    <a:cxn ang="0">
                      <a:pos x="88" y="0"/>
                    </a:cxn>
                    <a:cxn ang="0">
                      <a:pos x="112" y="0"/>
                    </a:cxn>
                    <a:cxn ang="0">
                      <a:pos x="128" y="0"/>
                    </a:cxn>
                    <a:cxn ang="0">
                      <a:pos x="136" y="8"/>
                    </a:cxn>
                    <a:cxn ang="0">
                      <a:pos x="136" y="8"/>
                    </a:cxn>
                    <a:cxn ang="0">
                      <a:pos x="136" y="16"/>
                    </a:cxn>
                    <a:cxn ang="0">
                      <a:pos x="120"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8" y="32"/>
                      </a:lnTo>
                      <a:lnTo>
                        <a:pt x="32" y="16"/>
                      </a:lnTo>
                      <a:lnTo>
                        <a:pt x="56" y="8"/>
                      </a:lnTo>
                      <a:lnTo>
                        <a:pt x="56" y="8"/>
                      </a:lnTo>
                      <a:lnTo>
                        <a:pt x="88" y="0"/>
                      </a:lnTo>
                      <a:lnTo>
                        <a:pt x="112" y="0"/>
                      </a:lnTo>
                      <a:lnTo>
                        <a:pt x="128" y="0"/>
                      </a:lnTo>
                      <a:lnTo>
                        <a:pt x="136" y="8"/>
                      </a:lnTo>
                      <a:lnTo>
                        <a:pt x="136" y="8"/>
                      </a:lnTo>
                      <a:lnTo>
                        <a:pt x="136" y="16"/>
                      </a:lnTo>
                      <a:lnTo>
                        <a:pt x="120"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26" name="Freeform 1522"/>
                <p:cNvSpPr>
                  <a:spLocks/>
                </p:cNvSpPr>
                <p:nvPr/>
              </p:nvSpPr>
              <p:spPr bwMode="auto">
                <a:xfrm>
                  <a:off x="628" y="2504"/>
                  <a:ext cx="112" cy="72"/>
                </a:xfrm>
                <a:custGeom>
                  <a:avLst/>
                  <a:gdLst/>
                  <a:ahLst/>
                  <a:cxnLst>
                    <a:cxn ang="0">
                      <a:pos x="8" y="72"/>
                    </a:cxn>
                    <a:cxn ang="0">
                      <a:pos x="0" y="64"/>
                    </a:cxn>
                    <a:cxn ang="0">
                      <a:pos x="8" y="56"/>
                    </a:cxn>
                    <a:cxn ang="0">
                      <a:pos x="16" y="40"/>
                    </a:cxn>
                    <a:cxn ang="0">
                      <a:pos x="40" y="24"/>
                    </a:cxn>
                    <a:cxn ang="0">
                      <a:pos x="40" y="24"/>
                    </a:cxn>
                    <a:cxn ang="0">
                      <a:pos x="80" y="0"/>
                    </a:cxn>
                    <a:cxn ang="0">
                      <a:pos x="112" y="0"/>
                    </a:cxn>
                    <a:cxn ang="0">
                      <a:pos x="112" y="0"/>
                    </a:cxn>
                    <a:cxn ang="0">
                      <a:pos x="112" y="8"/>
                    </a:cxn>
                    <a:cxn ang="0">
                      <a:pos x="112" y="16"/>
                    </a:cxn>
                    <a:cxn ang="0">
                      <a:pos x="96" y="32"/>
                    </a:cxn>
                    <a:cxn ang="0">
                      <a:pos x="80" y="48"/>
                    </a:cxn>
                    <a:cxn ang="0">
                      <a:pos x="80" y="48"/>
                    </a:cxn>
                    <a:cxn ang="0">
                      <a:pos x="32" y="72"/>
                    </a:cxn>
                    <a:cxn ang="0">
                      <a:pos x="8" y="72"/>
                    </a:cxn>
                  </a:cxnLst>
                  <a:rect l="0" t="0" r="r" b="b"/>
                  <a:pathLst>
                    <a:path w="112" h="72">
                      <a:moveTo>
                        <a:pt x="8" y="72"/>
                      </a:moveTo>
                      <a:lnTo>
                        <a:pt x="0" y="64"/>
                      </a:lnTo>
                      <a:lnTo>
                        <a:pt x="8" y="56"/>
                      </a:lnTo>
                      <a:lnTo>
                        <a:pt x="16" y="40"/>
                      </a:lnTo>
                      <a:lnTo>
                        <a:pt x="40" y="24"/>
                      </a:lnTo>
                      <a:lnTo>
                        <a:pt x="40" y="24"/>
                      </a:lnTo>
                      <a:lnTo>
                        <a:pt x="80" y="0"/>
                      </a:lnTo>
                      <a:lnTo>
                        <a:pt x="112" y="0"/>
                      </a:lnTo>
                      <a:lnTo>
                        <a:pt x="112" y="0"/>
                      </a:lnTo>
                      <a:lnTo>
                        <a:pt x="112" y="8"/>
                      </a:lnTo>
                      <a:lnTo>
                        <a:pt x="112" y="16"/>
                      </a:lnTo>
                      <a:lnTo>
                        <a:pt x="96" y="32"/>
                      </a:lnTo>
                      <a:lnTo>
                        <a:pt x="80" y="48"/>
                      </a:lnTo>
                      <a:lnTo>
                        <a:pt x="80" y="48"/>
                      </a:lnTo>
                      <a:lnTo>
                        <a:pt x="32" y="72"/>
                      </a:lnTo>
                      <a:lnTo>
                        <a:pt x="8" y="7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27" name="Freeform 1523"/>
                <p:cNvSpPr>
                  <a:spLocks/>
                </p:cNvSpPr>
                <p:nvPr/>
              </p:nvSpPr>
              <p:spPr bwMode="auto">
                <a:xfrm>
                  <a:off x="932" y="2464"/>
                  <a:ext cx="136" cy="56"/>
                </a:xfrm>
                <a:custGeom>
                  <a:avLst/>
                  <a:gdLst/>
                  <a:ahLst/>
                  <a:cxnLst>
                    <a:cxn ang="0">
                      <a:pos x="0" y="8"/>
                    </a:cxn>
                    <a:cxn ang="0">
                      <a:pos x="8" y="0"/>
                    </a:cxn>
                    <a:cxn ang="0">
                      <a:pos x="32" y="0"/>
                    </a:cxn>
                    <a:cxn ang="0">
                      <a:pos x="56" y="0"/>
                    </a:cxn>
                    <a:cxn ang="0">
                      <a:pos x="80" y="8"/>
                    </a:cxn>
                    <a:cxn ang="0">
                      <a:pos x="80" y="8"/>
                    </a:cxn>
                    <a:cxn ang="0">
                      <a:pos x="104" y="16"/>
                    </a:cxn>
                    <a:cxn ang="0">
                      <a:pos x="128" y="32"/>
                    </a:cxn>
                    <a:cxn ang="0">
                      <a:pos x="136" y="40"/>
                    </a:cxn>
                    <a:cxn ang="0">
                      <a:pos x="136" y="48"/>
                    </a:cxn>
                    <a:cxn ang="0">
                      <a:pos x="136" y="48"/>
                    </a:cxn>
                    <a:cxn ang="0">
                      <a:pos x="128" y="56"/>
                    </a:cxn>
                    <a:cxn ang="0">
                      <a:pos x="112" y="56"/>
                    </a:cxn>
                    <a:cxn ang="0">
                      <a:pos x="88" y="56"/>
                    </a:cxn>
                    <a:cxn ang="0">
                      <a:pos x="64" y="48"/>
                    </a:cxn>
                    <a:cxn ang="0">
                      <a:pos x="64" y="48"/>
                    </a:cxn>
                    <a:cxn ang="0">
                      <a:pos x="32" y="40"/>
                    </a:cxn>
                    <a:cxn ang="0">
                      <a:pos x="16" y="24"/>
                    </a:cxn>
                    <a:cxn ang="0">
                      <a:pos x="0" y="16"/>
                    </a:cxn>
                    <a:cxn ang="0">
                      <a:pos x="0" y="8"/>
                    </a:cxn>
                  </a:cxnLst>
                  <a:rect l="0" t="0" r="r" b="b"/>
                  <a:pathLst>
                    <a:path w="136" h="56">
                      <a:moveTo>
                        <a:pt x="0" y="8"/>
                      </a:moveTo>
                      <a:lnTo>
                        <a:pt x="8" y="0"/>
                      </a:lnTo>
                      <a:lnTo>
                        <a:pt x="32" y="0"/>
                      </a:lnTo>
                      <a:lnTo>
                        <a:pt x="56" y="0"/>
                      </a:lnTo>
                      <a:lnTo>
                        <a:pt x="80" y="8"/>
                      </a:lnTo>
                      <a:lnTo>
                        <a:pt x="80" y="8"/>
                      </a:lnTo>
                      <a:lnTo>
                        <a:pt x="104" y="16"/>
                      </a:lnTo>
                      <a:lnTo>
                        <a:pt x="128" y="32"/>
                      </a:lnTo>
                      <a:lnTo>
                        <a:pt x="136" y="40"/>
                      </a:lnTo>
                      <a:lnTo>
                        <a:pt x="136" y="48"/>
                      </a:lnTo>
                      <a:lnTo>
                        <a:pt x="136" y="48"/>
                      </a:lnTo>
                      <a:lnTo>
                        <a:pt x="128" y="56"/>
                      </a:lnTo>
                      <a:lnTo>
                        <a:pt x="112" y="56"/>
                      </a:lnTo>
                      <a:lnTo>
                        <a:pt x="88" y="56"/>
                      </a:lnTo>
                      <a:lnTo>
                        <a:pt x="64" y="48"/>
                      </a:lnTo>
                      <a:lnTo>
                        <a:pt x="64" y="48"/>
                      </a:lnTo>
                      <a:lnTo>
                        <a:pt x="32" y="40"/>
                      </a:lnTo>
                      <a:lnTo>
                        <a:pt x="16"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28" name="Freeform 1524"/>
                <p:cNvSpPr>
                  <a:spLocks/>
                </p:cNvSpPr>
                <p:nvPr/>
              </p:nvSpPr>
              <p:spPr bwMode="auto">
                <a:xfrm>
                  <a:off x="564" y="2360"/>
                  <a:ext cx="136" cy="56"/>
                </a:xfrm>
                <a:custGeom>
                  <a:avLst/>
                  <a:gdLst/>
                  <a:ahLst/>
                  <a:cxnLst>
                    <a:cxn ang="0">
                      <a:pos x="0" y="8"/>
                    </a:cxn>
                    <a:cxn ang="0">
                      <a:pos x="8" y="0"/>
                    </a:cxn>
                    <a:cxn ang="0">
                      <a:pos x="24" y="0"/>
                    </a:cxn>
                    <a:cxn ang="0">
                      <a:pos x="48" y="0"/>
                    </a:cxn>
                    <a:cxn ang="0">
                      <a:pos x="80" y="8"/>
                    </a:cxn>
                    <a:cxn ang="0">
                      <a:pos x="80" y="8"/>
                    </a:cxn>
                    <a:cxn ang="0">
                      <a:pos x="104" y="16"/>
                    </a:cxn>
                    <a:cxn ang="0">
                      <a:pos x="120" y="24"/>
                    </a:cxn>
                    <a:cxn ang="0">
                      <a:pos x="136" y="40"/>
                    </a:cxn>
                    <a:cxn ang="0">
                      <a:pos x="136" y="48"/>
                    </a:cxn>
                    <a:cxn ang="0">
                      <a:pos x="136" y="48"/>
                    </a:cxn>
                    <a:cxn ang="0">
                      <a:pos x="128" y="48"/>
                    </a:cxn>
                    <a:cxn ang="0">
                      <a:pos x="112" y="56"/>
                    </a:cxn>
                    <a:cxn ang="0">
                      <a:pos x="88" y="48"/>
                    </a:cxn>
                    <a:cxn ang="0">
                      <a:pos x="56" y="40"/>
                    </a:cxn>
                    <a:cxn ang="0">
                      <a:pos x="56" y="40"/>
                    </a:cxn>
                    <a:cxn ang="0">
                      <a:pos x="32" y="32"/>
                    </a:cxn>
                    <a:cxn ang="0">
                      <a:pos x="8" y="24"/>
                    </a:cxn>
                    <a:cxn ang="0">
                      <a:pos x="0" y="16"/>
                    </a:cxn>
                    <a:cxn ang="0">
                      <a:pos x="0" y="8"/>
                    </a:cxn>
                  </a:cxnLst>
                  <a:rect l="0" t="0" r="r" b="b"/>
                  <a:pathLst>
                    <a:path w="136" h="56">
                      <a:moveTo>
                        <a:pt x="0" y="8"/>
                      </a:moveTo>
                      <a:lnTo>
                        <a:pt x="8" y="0"/>
                      </a:lnTo>
                      <a:lnTo>
                        <a:pt x="24" y="0"/>
                      </a:lnTo>
                      <a:lnTo>
                        <a:pt x="48" y="0"/>
                      </a:lnTo>
                      <a:lnTo>
                        <a:pt x="80" y="8"/>
                      </a:lnTo>
                      <a:lnTo>
                        <a:pt x="80" y="8"/>
                      </a:lnTo>
                      <a:lnTo>
                        <a:pt x="104" y="16"/>
                      </a:lnTo>
                      <a:lnTo>
                        <a:pt x="120" y="24"/>
                      </a:lnTo>
                      <a:lnTo>
                        <a:pt x="136" y="40"/>
                      </a:lnTo>
                      <a:lnTo>
                        <a:pt x="136" y="48"/>
                      </a:lnTo>
                      <a:lnTo>
                        <a:pt x="136" y="48"/>
                      </a:lnTo>
                      <a:lnTo>
                        <a:pt x="128" y="48"/>
                      </a:lnTo>
                      <a:lnTo>
                        <a:pt x="112" y="56"/>
                      </a:lnTo>
                      <a:lnTo>
                        <a:pt x="88" y="48"/>
                      </a:lnTo>
                      <a:lnTo>
                        <a:pt x="56" y="40"/>
                      </a:lnTo>
                      <a:lnTo>
                        <a:pt x="56" y="40"/>
                      </a:lnTo>
                      <a:lnTo>
                        <a:pt x="32" y="32"/>
                      </a:lnTo>
                      <a:lnTo>
                        <a:pt x="8"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29" name="Freeform 1525"/>
                <p:cNvSpPr>
                  <a:spLocks/>
                </p:cNvSpPr>
                <p:nvPr/>
              </p:nvSpPr>
              <p:spPr bwMode="auto">
                <a:xfrm>
                  <a:off x="692" y="2256"/>
                  <a:ext cx="72" cy="104"/>
                </a:xfrm>
                <a:custGeom>
                  <a:avLst/>
                  <a:gdLst/>
                  <a:ahLst/>
                  <a:cxnLst>
                    <a:cxn ang="0">
                      <a:pos x="8" y="0"/>
                    </a:cxn>
                    <a:cxn ang="0">
                      <a:pos x="32" y="8"/>
                    </a:cxn>
                    <a:cxn ang="0">
                      <a:pos x="64" y="48"/>
                    </a:cxn>
                    <a:cxn ang="0">
                      <a:pos x="64" y="48"/>
                    </a:cxn>
                    <a:cxn ang="0">
                      <a:pos x="72" y="80"/>
                    </a:cxn>
                    <a:cxn ang="0">
                      <a:pos x="64" y="104"/>
                    </a:cxn>
                    <a:cxn ang="0">
                      <a:pos x="64" y="104"/>
                    </a:cxn>
                    <a:cxn ang="0">
                      <a:pos x="40" y="96"/>
                    </a:cxn>
                    <a:cxn ang="0">
                      <a:pos x="16" y="56"/>
                    </a:cxn>
                    <a:cxn ang="0">
                      <a:pos x="16" y="56"/>
                    </a:cxn>
                    <a:cxn ang="0">
                      <a:pos x="0" y="24"/>
                    </a:cxn>
                    <a:cxn ang="0">
                      <a:pos x="8" y="0"/>
                    </a:cxn>
                  </a:cxnLst>
                  <a:rect l="0" t="0" r="r" b="b"/>
                  <a:pathLst>
                    <a:path w="72" h="104">
                      <a:moveTo>
                        <a:pt x="8" y="0"/>
                      </a:moveTo>
                      <a:lnTo>
                        <a:pt x="32" y="8"/>
                      </a:lnTo>
                      <a:lnTo>
                        <a:pt x="64" y="48"/>
                      </a:lnTo>
                      <a:lnTo>
                        <a:pt x="64" y="48"/>
                      </a:lnTo>
                      <a:lnTo>
                        <a:pt x="72" y="80"/>
                      </a:lnTo>
                      <a:lnTo>
                        <a:pt x="64" y="104"/>
                      </a:lnTo>
                      <a:lnTo>
                        <a:pt x="64" y="104"/>
                      </a:lnTo>
                      <a:lnTo>
                        <a:pt x="40" y="96"/>
                      </a:lnTo>
                      <a:lnTo>
                        <a:pt x="16" y="56"/>
                      </a:lnTo>
                      <a:lnTo>
                        <a:pt x="16" y="56"/>
                      </a:lnTo>
                      <a:lnTo>
                        <a:pt x="0" y="24"/>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30" name="Freeform 1526"/>
                <p:cNvSpPr>
                  <a:spLocks/>
                </p:cNvSpPr>
                <p:nvPr/>
              </p:nvSpPr>
              <p:spPr bwMode="auto">
                <a:xfrm>
                  <a:off x="852" y="2520"/>
                  <a:ext cx="72" cy="96"/>
                </a:xfrm>
                <a:custGeom>
                  <a:avLst/>
                  <a:gdLst/>
                  <a:ahLst/>
                  <a:cxnLst>
                    <a:cxn ang="0">
                      <a:pos x="8" y="0"/>
                    </a:cxn>
                    <a:cxn ang="0">
                      <a:pos x="32" y="8"/>
                    </a:cxn>
                    <a:cxn ang="0">
                      <a:pos x="56" y="40"/>
                    </a:cxn>
                    <a:cxn ang="0">
                      <a:pos x="56" y="40"/>
                    </a:cxn>
                    <a:cxn ang="0">
                      <a:pos x="72" y="80"/>
                    </a:cxn>
                    <a:cxn ang="0">
                      <a:pos x="64" y="96"/>
                    </a:cxn>
                    <a:cxn ang="0">
                      <a:pos x="64" y="96"/>
                    </a:cxn>
                    <a:cxn ang="0">
                      <a:pos x="40" y="88"/>
                    </a:cxn>
                    <a:cxn ang="0">
                      <a:pos x="8" y="56"/>
                    </a:cxn>
                    <a:cxn ang="0">
                      <a:pos x="8" y="56"/>
                    </a:cxn>
                    <a:cxn ang="0">
                      <a:pos x="0" y="16"/>
                    </a:cxn>
                    <a:cxn ang="0">
                      <a:pos x="8" y="0"/>
                    </a:cxn>
                  </a:cxnLst>
                  <a:rect l="0" t="0" r="r" b="b"/>
                  <a:pathLst>
                    <a:path w="72" h="96">
                      <a:moveTo>
                        <a:pt x="8" y="0"/>
                      </a:moveTo>
                      <a:lnTo>
                        <a:pt x="32" y="8"/>
                      </a:lnTo>
                      <a:lnTo>
                        <a:pt x="56" y="40"/>
                      </a:lnTo>
                      <a:lnTo>
                        <a:pt x="56" y="40"/>
                      </a:lnTo>
                      <a:lnTo>
                        <a:pt x="72" y="80"/>
                      </a:lnTo>
                      <a:lnTo>
                        <a:pt x="64" y="96"/>
                      </a:lnTo>
                      <a:lnTo>
                        <a:pt x="64" y="96"/>
                      </a:lnTo>
                      <a:lnTo>
                        <a:pt x="40" y="88"/>
                      </a:lnTo>
                      <a:lnTo>
                        <a:pt x="8" y="56"/>
                      </a:lnTo>
                      <a:lnTo>
                        <a:pt x="8" y="56"/>
                      </a:lnTo>
                      <a:lnTo>
                        <a:pt x="0" y="16"/>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31" name="Freeform 1527"/>
                <p:cNvSpPr>
                  <a:spLocks/>
                </p:cNvSpPr>
                <p:nvPr/>
              </p:nvSpPr>
              <p:spPr bwMode="auto">
                <a:xfrm>
                  <a:off x="844" y="2256"/>
                  <a:ext cx="72" cy="104"/>
                </a:xfrm>
                <a:custGeom>
                  <a:avLst/>
                  <a:gdLst/>
                  <a:ahLst/>
                  <a:cxnLst>
                    <a:cxn ang="0">
                      <a:pos x="64" y="0"/>
                    </a:cxn>
                    <a:cxn ang="0">
                      <a:pos x="72" y="24"/>
                    </a:cxn>
                    <a:cxn ang="0">
                      <a:pos x="56" y="56"/>
                    </a:cxn>
                    <a:cxn ang="0">
                      <a:pos x="56" y="56"/>
                    </a:cxn>
                    <a:cxn ang="0">
                      <a:pos x="32" y="88"/>
                    </a:cxn>
                    <a:cxn ang="0">
                      <a:pos x="8" y="104"/>
                    </a:cxn>
                    <a:cxn ang="0">
                      <a:pos x="8" y="104"/>
                    </a:cxn>
                    <a:cxn ang="0">
                      <a:pos x="0" y="80"/>
                    </a:cxn>
                    <a:cxn ang="0">
                      <a:pos x="8" y="40"/>
                    </a:cxn>
                    <a:cxn ang="0">
                      <a:pos x="8" y="40"/>
                    </a:cxn>
                    <a:cxn ang="0">
                      <a:pos x="40" y="8"/>
                    </a:cxn>
                    <a:cxn ang="0">
                      <a:pos x="64" y="0"/>
                    </a:cxn>
                  </a:cxnLst>
                  <a:rect l="0" t="0" r="r" b="b"/>
                  <a:pathLst>
                    <a:path w="72" h="104">
                      <a:moveTo>
                        <a:pt x="64" y="0"/>
                      </a:moveTo>
                      <a:lnTo>
                        <a:pt x="72" y="24"/>
                      </a:lnTo>
                      <a:lnTo>
                        <a:pt x="56" y="56"/>
                      </a:lnTo>
                      <a:lnTo>
                        <a:pt x="56" y="56"/>
                      </a:lnTo>
                      <a:lnTo>
                        <a:pt x="32" y="88"/>
                      </a:lnTo>
                      <a:lnTo>
                        <a:pt x="8" y="104"/>
                      </a:lnTo>
                      <a:lnTo>
                        <a:pt x="8" y="104"/>
                      </a:lnTo>
                      <a:lnTo>
                        <a:pt x="0" y="80"/>
                      </a:lnTo>
                      <a:lnTo>
                        <a:pt x="8" y="40"/>
                      </a:lnTo>
                      <a:lnTo>
                        <a:pt x="8"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32" name="Freeform 1528"/>
                <p:cNvSpPr>
                  <a:spLocks/>
                </p:cNvSpPr>
                <p:nvPr/>
              </p:nvSpPr>
              <p:spPr bwMode="auto">
                <a:xfrm>
                  <a:off x="700" y="2520"/>
                  <a:ext cx="80" cy="96"/>
                </a:xfrm>
                <a:custGeom>
                  <a:avLst/>
                  <a:gdLst/>
                  <a:ahLst/>
                  <a:cxnLst>
                    <a:cxn ang="0">
                      <a:pos x="64" y="0"/>
                    </a:cxn>
                    <a:cxn ang="0">
                      <a:pos x="80" y="16"/>
                    </a:cxn>
                    <a:cxn ang="0">
                      <a:pos x="64" y="56"/>
                    </a:cxn>
                    <a:cxn ang="0">
                      <a:pos x="64" y="56"/>
                    </a:cxn>
                    <a:cxn ang="0">
                      <a:pos x="40" y="88"/>
                    </a:cxn>
                    <a:cxn ang="0">
                      <a:pos x="8" y="96"/>
                    </a:cxn>
                    <a:cxn ang="0">
                      <a:pos x="8" y="96"/>
                    </a:cxn>
                    <a:cxn ang="0">
                      <a:pos x="0" y="80"/>
                    </a:cxn>
                    <a:cxn ang="0">
                      <a:pos x="16" y="40"/>
                    </a:cxn>
                    <a:cxn ang="0">
                      <a:pos x="16" y="40"/>
                    </a:cxn>
                    <a:cxn ang="0">
                      <a:pos x="40" y="8"/>
                    </a:cxn>
                    <a:cxn ang="0">
                      <a:pos x="64" y="0"/>
                    </a:cxn>
                  </a:cxnLst>
                  <a:rect l="0" t="0" r="r" b="b"/>
                  <a:pathLst>
                    <a:path w="80" h="96">
                      <a:moveTo>
                        <a:pt x="64" y="0"/>
                      </a:moveTo>
                      <a:lnTo>
                        <a:pt x="80" y="16"/>
                      </a:lnTo>
                      <a:lnTo>
                        <a:pt x="64" y="56"/>
                      </a:lnTo>
                      <a:lnTo>
                        <a:pt x="64" y="56"/>
                      </a:lnTo>
                      <a:lnTo>
                        <a:pt x="40" y="88"/>
                      </a:lnTo>
                      <a:lnTo>
                        <a:pt x="8" y="96"/>
                      </a:lnTo>
                      <a:lnTo>
                        <a:pt x="8" y="96"/>
                      </a:lnTo>
                      <a:lnTo>
                        <a:pt x="0" y="80"/>
                      </a:lnTo>
                      <a:lnTo>
                        <a:pt x="16" y="40"/>
                      </a:lnTo>
                      <a:lnTo>
                        <a:pt x="16"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433" name="Freeform 1529"/>
              <p:cNvSpPr>
                <a:spLocks/>
              </p:cNvSpPr>
              <p:nvPr/>
            </p:nvSpPr>
            <p:spPr bwMode="auto">
              <a:xfrm>
                <a:off x="572" y="1295"/>
                <a:ext cx="472" cy="334"/>
              </a:xfrm>
              <a:custGeom>
                <a:avLst/>
                <a:gdLst/>
                <a:ahLst/>
                <a:cxnLst>
                  <a:cxn ang="0">
                    <a:pos x="672" y="216"/>
                  </a:cxn>
                  <a:cxn ang="0">
                    <a:pos x="664" y="256"/>
                  </a:cxn>
                  <a:cxn ang="0">
                    <a:pos x="648" y="296"/>
                  </a:cxn>
                  <a:cxn ang="0">
                    <a:pos x="616" y="328"/>
                  </a:cxn>
                  <a:cxn ang="0">
                    <a:pos x="576" y="360"/>
                  </a:cxn>
                  <a:cxn ang="0">
                    <a:pos x="464" y="408"/>
                  </a:cxn>
                  <a:cxn ang="0">
                    <a:pos x="336" y="424"/>
                  </a:cxn>
                  <a:cxn ang="0">
                    <a:pos x="336" y="424"/>
                  </a:cxn>
                  <a:cxn ang="0">
                    <a:pos x="208" y="408"/>
                  </a:cxn>
                  <a:cxn ang="0">
                    <a:pos x="96" y="360"/>
                  </a:cxn>
                  <a:cxn ang="0">
                    <a:pos x="56" y="328"/>
                  </a:cxn>
                  <a:cxn ang="0">
                    <a:pos x="24" y="296"/>
                  </a:cxn>
                  <a:cxn ang="0">
                    <a:pos x="8" y="256"/>
                  </a:cxn>
                  <a:cxn ang="0">
                    <a:pos x="0" y="216"/>
                  </a:cxn>
                  <a:cxn ang="0">
                    <a:pos x="0" y="216"/>
                  </a:cxn>
                  <a:cxn ang="0">
                    <a:pos x="8" y="168"/>
                  </a:cxn>
                  <a:cxn ang="0">
                    <a:pos x="24" y="128"/>
                  </a:cxn>
                  <a:cxn ang="0">
                    <a:pos x="56" y="96"/>
                  </a:cxn>
                  <a:cxn ang="0">
                    <a:pos x="96" y="64"/>
                  </a:cxn>
                  <a:cxn ang="0">
                    <a:pos x="208" y="16"/>
                  </a:cxn>
                  <a:cxn ang="0">
                    <a:pos x="336" y="0"/>
                  </a:cxn>
                  <a:cxn ang="0">
                    <a:pos x="336" y="0"/>
                  </a:cxn>
                  <a:cxn ang="0">
                    <a:pos x="464" y="16"/>
                  </a:cxn>
                  <a:cxn ang="0">
                    <a:pos x="576" y="64"/>
                  </a:cxn>
                  <a:cxn ang="0">
                    <a:pos x="616" y="96"/>
                  </a:cxn>
                  <a:cxn ang="0">
                    <a:pos x="648" y="128"/>
                  </a:cxn>
                  <a:cxn ang="0">
                    <a:pos x="664" y="168"/>
                  </a:cxn>
                  <a:cxn ang="0">
                    <a:pos x="672" y="216"/>
                  </a:cxn>
                </a:cxnLst>
                <a:rect l="0" t="0" r="r" b="b"/>
                <a:pathLst>
                  <a:path w="672" h="424">
                    <a:moveTo>
                      <a:pt x="672" y="216"/>
                    </a:moveTo>
                    <a:lnTo>
                      <a:pt x="664" y="256"/>
                    </a:lnTo>
                    <a:lnTo>
                      <a:pt x="648" y="296"/>
                    </a:lnTo>
                    <a:lnTo>
                      <a:pt x="616" y="328"/>
                    </a:lnTo>
                    <a:lnTo>
                      <a:pt x="576" y="360"/>
                    </a:lnTo>
                    <a:lnTo>
                      <a:pt x="464" y="408"/>
                    </a:lnTo>
                    <a:lnTo>
                      <a:pt x="336" y="424"/>
                    </a:lnTo>
                    <a:lnTo>
                      <a:pt x="336" y="424"/>
                    </a:lnTo>
                    <a:lnTo>
                      <a:pt x="208" y="408"/>
                    </a:lnTo>
                    <a:lnTo>
                      <a:pt x="96" y="360"/>
                    </a:lnTo>
                    <a:lnTo>
                      <a:pt x="56" y="328"/>
                    </a:lnTo>
                    <a:lnTo>
                      <a:pt x="24" y="296"/>
                    </a:lnTo>
                    <a:lnTo>
                      <a:pt x="8" y="256"/>
                    </a:lnTo>
                    <a:lnTo>
                      <a:pt x="0" y="216"/>
                    </a:lnTo>
                    <a:lnTo>
                      <a:pt x="0" y="216"/>
                    </a:lnTo>
                    <a:lnTo>
                      <a:pt x="8" y="168"/>
                    </a:lnTo>
                    <a:lnTo>
                      <a:pt x="24" y="128"/>
                    </a:lnTo>
                    <a:lnTo>
                      <a:pt x="56" y="96"/>
                    </a:lnTo>
                    <a:lnTo>
                      <a:pt x="96" y="64"/>
                    </a:lnTo>
                    <a:lnTo>
                      <a:pt x="208" y="16"/>
                    </a:lnTo>
                    <a:lnTo>
                      <a:pt x="336" y="0"/>
                    </a:lnTo>
                    <a:lnTo>
                      <a:pt x="336" y="0"/>
                    </a:lnTo>
                    <a:lnTo>
                      <a:pt x="464" y="16"/>
                    </a:lnTo>
                    <a:lnTo>
                      <a:pt x="576" y="64"/>
                    </a:lnTo>
                    <a:lnTo>
                      <a:pt x="616" y="96"/>
                    </a:lnTo>
                    <a:lnTo>
                      <a:pt x="648" y="128"/>
                    </a:lnTo>
                    <a:lnTo>
                      <a:pt x="664" y="168"/>
                    </a:lnTo>
                    <a:lnTo>
                      <a:pt x="672" y="216"/>
                    </a:lnTo>
                    <a:close/>
                  </a:path>
                </a:pathLst>
              </a:custGeom>
              <a:gradFill rotWithShape="0">
                <a:gsLst>
                  <a:gs pos="0">
                    <a:srgbClr val="808080">
                      <a:gamma/>
                      <a:tint val="59608"/>
                      <a:invGamma/>
                    </a:srgbClr>
                  </a:gs>
                  <a:gs pos="100000">
                    <a:srgbClr val="808080"/>
                  </a:gs>
                </a:gsLst>
                <a:path path="rect">
                  <a:fillToRect l="50000" t="50000" r="50000" b="50000"/>
                </a:path>
              </a:gradFill>
              <a:ln w="3175" cmpd="sng">
                <a:solidFill>
                  <a:srgbClr val="808080"/>
                </a:solidFill>
                <a:round/>
                <a:headEnd/>
                <a:tailEnd/>
              </a:ln>
            </p:spPr>
            <p:txBody>
              <a:bodyPr>
                <a:prstTxWarp prst="textNoShape">
                  <a:avLst/>
                </a:prstTxWarp>
              </a:bodyPr>
              <a:lstStyle/>
              <a:p>
                <a:endParaRPr lang="en-US">
                  <a:latin typeface="Arial"/>
                  <a:cs typeface="Arial"/>
                </a:endParaRPr>
              </a:p>
            </p:txBody>
          </p:sp>
          <p:grpSp>
            <p:nvGrpSpPr>
              <p:cNvPr id="1661491" name="Group 1530"/>
              <p:cNvGrpSpPr>
                <a:grpSpLocks/>
              </p:cNvGrpSpPr>
              <p:nvPr/>
            </p:nvGrpSpPr>
            <p:grpSpPr bwMode="auto">
              <a:xfrm>
                <a:off x="632" y="1338"/>
                <a:ext cx="352" cy="248"/>
                <a:chOff x="636" y="2320"/>
                <a:chExt cx="352" cy="248"/>
              </a:xfrm>
            </p:grpSpPr>
            <p:sp>
              <p:nvSpPr>
                <p:cNvPr id="1661435" name="Freeform 1531"/>
                <p:cNvSpPr>
                  <a:spLocks/>
                </p:cNvSpPr>
                <p:nvPr/>
              </p:nvSpPr>
              <p:spPr bwMode="auto">
                <a:xfrm>
                  <a:off x="788" y="2424"/>
                  <a:ext cx="32" cy="16"/>
                </a:xfrm>
                <a:custGeom>
                  <a:avLst/>
                  <a:gdLst/>
                  <a:ahLst/>
                  <a:cxnLst>
                    <a:cxn ang="0">
                      <a:pos x="32" y="8"/>
                    </a:cxn>
                    <a:cxn ang="0">
                      <a:pos x="32" y="16"/>
                    </a:cxn>
                    <a:cxn ang="0">
                      <a:pos x="16" y="16"/>
                    </a:cxn>
                    <a:cxn ang="0">
                      <a:pos x="16" y="16"/>
                    </a:cxn>
                    <a:cxn ang="0">
                      <a:pos x="8" y="16"/>
                    </a:cxn>
                    <a:cxn ang="0">
                      <a:pos x="0" y="8"/>
                    </a:cxn>
                    <a:cxn ang="0">
                      <a:pos x="0" y="8"/>
                    </a:cxn>
                    <a:cxn ang="0">
                      <a:pos x="8" y="0"/>
                    </a:cxn>
                    <a:cxn ang="0">
                      <a:pos x="16" y="0"/>
                    </a:cxn>
                    <a:cxn ang="0">
                      <a:pos x="16" y="0"/>
                    </a:cxn>
                    <a:cxn ang="0">
                      <a:pos x="32" y="0"/>
                    </a:cxn>
                    <a:cxn ang="0">
                      <a:pos x="32" y="8"/>
                    </a:cxn>
                  </a:cxnLst>
                  <a:rect l="0" t="0" r="r" b="b"/>
                  <a:pathLst>
                    <a:path w="32" h="16">
                      <a:moveTo>
                        <a:pt x="32" y="8"/>
                      </a:moveTo>
                      <a:lnTo>
                        <a:pt x="32" y="16"/>
                      </a:lnTo>
                      <a:lnTo>
                        <a:pt x="16" y="16"/>
                      </a:lnTo>
                      <a:lnTo>
                        <a:pt x="16" y="16"/>
                      </a:lnTo>
                      <a:lnTo>
                        <a:pt x="8" y="16"/>
                      </a:lnTo>
                      <a:lnTo>
                        <a:pt x="0" y="8"/>
                      </a:lnTo>
                      <a:lnTo>
                        <a:pt x="0" y="8"/>
                      </a:lnTo>
                      <a:lnTo>
                        <a:pt x="8" y="0"/>
                      </a:lnTo>
                      <a:lnTo>
                        <a:pt x="16" y="0"/>
                      </a:lnTo>
                      <a:lnTo>
                        <a:pt x="16" y="0"/>
                      </a:lnTo>
                      <a:lnTo>
                        <a:pt x="32" y="0"/>
                      </a:lnTo>
                      <a:lnTo>
                        <a:pt x="32"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36" name="Freeform 1532"/>
                <p:cNvSpPr>
                  <a:spLocks/>
                </p:cNvSpPr>
                <p:nvPr/>
              </p:nvSpPr>
              <p:spPr bwMode="auto">
                <a:xfrm>
                  <a:off x="924" y="2416"/>
                  <a:ext cx="64" cy="24"/>
                </a:xfrm>
                <a:custGeom>
                  <a:avLst/>
                  <a:gdLst/>
                  <a:ahLst/>
                  <a:cxnLst>
                    <a:cxn ang="0">
                      <a:pos x="64" y="16"/>
                    </a:cxn>
                    <a:cxn ang="0">
                      <a:pos x="56" y="24"/>
                    </a:cxn>
                    <a:cxn ang="0">
                      <a:pos x="32" y="24"/>
                    </a:cxn>
                    <a:cxn ang="0">
                      <a:pos x="32" y="24"/>
                    </a:cxn>
                    <a:cxn ang="0">
                      <a:pos x="16" y="24"/>
                    </a:cxn>
                    <a:cxn ang="0">
                      <a:pos x="0" y="16"/>
                    </a:cxn>
                    <a:cxn ang="0">
                      <a:pos x="0" y="16"/>
                    </a:cxn>
                    <a:cxn ang="0">
                      <a:pos x="16" y="8"/>
                    </a:cxn>
                    <a:cxn ang="0">
                      <a:pos x="32" y="0"/>
                    </a:cxn>
                    <a:cxn ang="0">
                      <a:pos x="32" y="0"/>
                    </a:cxn>
                    <a:cxn ang="0">
                      <a:pos x="56" y="8"/>
                    </a:cxn>
                    <a:cxn ang="0">
                      <a:pos x="64" y="16"/>
                    </a:cxn>
                  </a:cxnLst>
                  <a:rect l="0" t="0" r="r" b="b"/>
                  <a:pathLst>
                    <a:path w="64" h="24">
                      <a:moveTo>
                        <a:pt x="64" y="16"/>
                      </a:moveTo>
                      <a:lnTo>
                        <a:pt x="56" y="24"/>
                      </a:lnTo>
                      <a:lnTo>
                        <a:pt x="32" y="24"/>
                      </a:lnTo>
                      <a:lnTo>
                        <a:pt x="32" y="24"/>
                      </a:lnTo>
                      <a:lnTo>
                        <a:pt x="16" y="24"/>
                      </a:lnTo>
                      <a:lnTo>
                        <a:pt x="0" y="16"/>
                      </a:lnTo>
                      <a:lnTo>
                        <a:pt x="0" y="16"/>
                      </a:lnTo>
                      <a:lnTo>
                        <a:pt x="16"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37" name="Freeform 1533"/>
                <p:cNvSpPr>
                  <a:spLocks/>
                </p:cNvSpPr>
                <p:nvPr/>
              </p:nvSpPr>
              <p:spPr bwMode="auto">
                <a:xfrm>
                  <a:off x="908" y="2512"/>
                  <a:ext cx="40" cy="32"/>
                </a:xfrm>
                <a:custGeom>
                  <a:avLst/>
                  <a:gdLst/>
                  <a:ahLst/>
                  <a:cxnLst>
                    <a:cxn ang="0">
                      <a:pos x="40" y="32"/>
                    </a:cxn>
                    <a:cxn ang="0">
                      <a:pos x="24" y="32"/>
                    </a:cxn>
                    <a:cxn ang="0">
                      <a:pos x="8" y="24"/>
                    </a:cxn>
                    <a:cxn ang="0">
                      <a:pos x="8" y="24"/>
                    </a:cxn>
                    <a:cxn ang="0">
                      <a:pos x="0" y="8"/>
                    </a:cxn>
                    <a:cxn ang="0">
                      <a:pos x="0" y="0"/>
                    </a:cxn>
                    <a:cxn ang="0">
                      <a:pos x="0" y="0"/>
                    </a:cxn>
                    <a:cxn ang="0">
                      <a:pos x="16" y="0"/>
                    </a:cxn>
                    <a:cxn ang="0">
                      <a:pos x="32" y="8"/>
                    </a:cxn>
                    <a:cxn ang="0">
                      <a:pos x="32" y="8"/>
                    </a:cxn>
                    <a:cxn ang="0">
                      <a:pos x="40" y="24"/>
                    </a:cxn>
                    <a:cxn ang="0">
                      <a:pos x="40" y="32"/>
                    </a:cxn>
                  </a:cxnLst>
                  <a:rect l="0" t="0" r="r" b="b"/>
                  <a:pathLst>
                    <a:path w="40" h="32">
                      <a:moveTo>
                        <a:pt x="40" y="32"/>
                      </a:moveTo>
                      <a:lnTo>
                        <a:pt x="24" y="32"/>
                      </a:lnTo>
                      <a:lnTo>
                        <a:pt x="8" y="24"/>
                      </a:lnTo>
                      <a:lnTo>
                        <a:pt x="8" y="24"/>
                      </a:lnTo>
                      <a:lnTo>
                        <a:pt x="0" y="8"/>
                      </a:lnTo>
                      <a:lnTo>
                        <a:pt x="0" y="0"/>
                      </a:lnTo>
                      <a:lnTo>
                        <a:pt x="0" y="0"/>
                      </a:lnTo>
                      <a:lnTo>
                        <a:pt x="16" y="0"/>
                      </a:lnTo>
                      <a:lnTo>
                        <a:pt x="32" y="8"/>
                      </a:lnTo>
                      <a:lnTo>
                        <a:pt x="32" y="8"/>
                      </a:lnTo>
                      <a:lnTo>
                        <a:pt x="40" y="24"/>
                      </a:lnTo>
                      <a:lnTo>
                        <a:pt x="4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38" name="Freeform 1534"/>
                <p:cNvSpPr>
                  <a:spLocks/>
                </p:cNvSpPr>
                <p:nvPr/>
              </p:nvSpPr>
              <p:spPr bwMode="auto">
                <a:xfrm>
                  <a:off x="780" y="2328"/>
                  <a:ext cx="32" cy="48"/>
                </a:xfrm>
                <a:custGeom>
                  <a:avLst/>
                  <a:gdLst/>
                  <a:ahLst/>
                  <a:cxnLst>
                    <a:cxn ang="0">
                      <a:pos x="16" y="48"/>
                    </a:cxn>
                    <a:cxn ang="0">
                      <a:pos x="8" y="48"/>
                    </a:cxn>
                    <a:cxn ang="0">
                      <a:pos x="0" y="24"/>
                    </a:cxn>
                    <a:cxn ang="0">
                      <a:pos x="0" y="24"/>
                    </a:cxn>
                    <a:cxn ang="0">
                      <a:pos x="8" y="8"/>
                    </a:cxn>
                    <a:cxn ang="0">
                      <a:pos x="16" y="0"/>
                    </a:cxn>
                    <a:cxn ang="0">
                      <a:pos x="16" y="0"/>
                    </a:cxn>
                    <a:cxn ang="0">
                      <a:pos x="24" y="8"/>
                    </a:cxn>
                    <a:cxn ang="0">
                      <a:pos x="32" y="24"/>
                    </a:cxn>
                    <a:cxn ang="0">
                      <a:pos x="32" y="24"/>
                    </a:cxn>
                    <a:cxn ang="0">
                      <a:pos x="24" y="48"/>
                    </a:cxn>
                    <a:cxn ang="0">
                      <a:pos x="16" y="48"/>
                    </a:cxn>
                  </a:cxnLst>
                  <a:rect l="0" t="0" r="r" b="b"/>
                  <a:pathLst>
                    <a:path w="32" h="48">
                      <a:moveTo>
                        <a:pt x="16" y="48"/>
                      </a:moveTo>
                      <a:lnTo>
                        <a:pt x="8" y="48"/>
                      </a:lnTo>
                      <a:lnTo>
                        <a:pt x="0" y="24"/>
                      </a:lnTo>
                      <a:lnTo>
                        <a:pt x="0" y="24"/>
                      </a:lnTo>
                      <a:lnTo>
                        <a:pt x="8" y="8"/>
                      </a:lnTo>
                      <a:lnTo>
                        <a:pt x="16" y="0"/>
                      </a:lnTo>
                      <a:lnTo>
                        <a:pt x="16" y="0"/>
                      </a:lnTo>
                      <a:lnTo>
                        <a:pt x="24" y="8"/>
                      </a:lnTo>
                      <a:lnTo>
                        <a:pt x="32" y="24"/>
                      </a:lnTo>
                      <a:lnTo>
                        <a:pt x="32" y="24"/>
                      </a:lnTo>
                      <a:lnTo>
                        <a:pt x="24" y="48"/>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39" name="Freeform 1535"/>
                <p:cNvSpPr>
                  <a:spLocks/>
                </p:cNvSpPr>
                <p:nvPr/>
              </p:nvSpPr>
              <p:spPr bwMode="auto">
                <a:xfrm>
                  <a:off x="676" y="2432"/>
                  <a:ext cx="64" cy="24"/>
                </a:xfrm>
                <a:custGeom>
                  <a:avLst/>
                  <a:gdLst/>
                  <a:ahLst/>
                  <a:cxnLst>
                    <a:cxn ang="0">
                      <a:pos x="64" y="16"/>
                    </a:cxn>
                    <a:cxn ang="0">
                      <a:pos x="56" y="24"/>
                    </a:cxn>
                    <a:cxn ang="0">
                      <a:pos x="32" y="24"/>
                    </a:cxn>
                    <a:cxn ang="0">
                      <a:pos x="32" y="24"/>
                    </a:cxn>
                    <a:cxn ang="0">
                      <a:pos x="8" y="24"/>
                    </a:cxn>
                    <a:cxn ang="0">
                      <a:pos x="0" y="16"/>
                    </a:cxn>
                    <a:cxn ang="0">
                      <a:pos x="0" y="16"/>
                    </a:cxn>
                    <a:cxn ang="0">
                      <a:pos x="8" y="8"/>
                    </a:cxn>
                    <a:cxn ang="0">
                      <a:pos x="32" y="0"/>
                    </a:cxn>
                    <a:cxn ang="0">
                      <a:pos x="32" y="0"/>
                    </a:cxn>
                    <a:cxn ang="0">
                      <a:pos x="56" y="8"/>
                    </a:cxn>
                    <a:cxn ang="0">
                      <a:pos x="64" y="16"/>
                    </a:cxn>
                  </a:cxnLst>
                  <a:rect l="0" t="0" r="r" b="b"/>
                  <a:pathLst>
                    <a:path w="64" h="24">
                      <a:moveTo>
                        <a:pt x="64" y="16"/>
                      </a:moveTo>
                      <a:lnTo>
                        <a:pt x="56" y="24"/>
                      </a:lnTo>
                      <a:lnTo>
                        <a:pt x="32" y="24"/>
                      </a:lnTo>
                      <a:lnTo>
                        <a:pt x="32" y="24"/>
                      </a:lnTo>
                      <a:lnTo>
                        <a:pt x="8" y="24"/>
                      </a:lnTo>
                      <a:lnTo>
                        <a:pt x="0" y="16"/>
                      </a:lnTo>
                      <a:lnTo>
                        <a:pt x="0" y="16"/>
                      </a:lnTo>
                      <a:lnTo>
                        <a:pt x="8"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40" name="Freeform 1536"/>
                <p:cNvSpPr>
                  <a:spLocks/>
                </p:cNvSpPr>
                <p:nvPr/>
              </p:nvSpPr>
              <p:spPr bwMode="auto">
                <a:xfrm>
                  <a:off x="788" y="2520"/>
                  <a:ext cx="32" cy="48"/>
                </a:xfrm>
                <a:custGeom>
                  <a:avLst/>
                  <a:gdLst/>
                  <a:ahLst/>
                  <a:cxnLst>
                    <a:cxn ang="0">
                      <a:pos x="16" y="48"/>
                    </a:cxn>
                    <a:cxn ang="0">
                      <a:pos x="8" y="40"/>
                    </a:cxn>
                    <a:cxn ang="0">
                      <a:pos x="0" y="24"/>
                    </a:cxn>
                    <a:cxn ang="0">
                      <a:pos x="0" y="24"/>
                    </a:cxn>
                    <a:cxn ang="0">
                      <a:pos x="8" y="8"/>
                    </a:cxn>
                    <a:cxn ang="0">
                      <a:pos x="16" y="0"/>
                    </a:cxn>
                    <a:cxn ang="0">
                      <a:pos x="16" y="0"/>
                    </a:cxn>
                    <a:cxn ang="0">
                      <a:pos x="32" y="8"/>
                    </a:cxn>
                    <a:cxn ang="0">
                      <a:pos x="32" y="24"/>
                    </a:cxn>
                    <a:cxn ang="0">
                      <a:pos x="32" y="24"/>
                    </a:cxn>
                    <a:cxn ang="0">
                      <a:pos x="32" y="40"/>
                    </a:cxn>
                    <a:cxn ang="0">
                      <a:pos x="16" y="48"/>
                    </a:cxn>
                  </a:cxnLst>
                  <a:rect l="0" t="0" r="r" b="b"/>
                  <a:pathLst>
                    <a:path w="32" h="48">
                      <a:moveTo>
                        <a:pt x="16" y="48"/>
                      </a:moveTo>
                      <a:lnTo>
                        <a:pt x="8" y="40"/>
                      </a:lnTo>
                      <a:lnTo>
                        <a:pt x="0" y="24"/>
                      </a:lnTo>
                      <a:lnTo>
                        <a:pt x="0" y="24"/>
                      </a:lnTo>
                      <a:lnTo>
                        <a:pt x="8" y="8"/>
                      </a:lnTo>
                      <a:lnTo>
                        <a:pt x="16" y="0"/>
                      </a:lnTo>
                      <a:lnTo>
                        <a:pt x="16" y="0"/>
                      </a:lnTo>
                      <a:lnTo>
                        <a:pt x="32" y="8"/>
                      </a:lnTo>
                      <a:lnTo>
                        <a:pt x="32" y="24"/>
                      </a:lnTo>
                      <a:lnTo>
                        <a:pt x="32" y="24"/>
                      </a:lnTo>
                      <a:lnTo>
                        <a:pt x="32" y="40"/>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41" name="Freeform 1537"/>
                <p:cNvSpPr>
                  <a:spLocks/>
                </p:cNvSpPr>
                <p:nvPr/>
              </p:nvSpPr>
              <p:spPr bwMode="auto">
                <a:xfrm>
                  <a:off x="660" y="2352"/>
                  <a:ext cx="48" cy="40"/>
                </a:xfrm>
                <a:custGeom>
                  <a:avLst/>
                  <a:gdLst/>
                  <a:ahLst/>
                  <a:cxnLst>
                    <a:cxn ang="0">
                      <a:pos x="48" y="32"/>
                    </a:cxn>
                    <a:cxn ang="0">
                      <a:pos x="32" y="40"/>
                    </a:cxn>
                    <a:cxn ang="0">
                      <a:pos x="16" y="24"/>
                    </a:cxn>
                    <a:cxn ang="0">
                      <a:pos x="16" y="24"/>
                    </a:cxn>
                    <a:cxn ang="0">
                      <a:pos x="0" y="16"/>
                    </a:cxn>
                    <a:cxn ang="0">
                      <a:pos x="0" y="0"/>
                    </a:cxn>
                    <a:cxn ang="0">
                      <a:pos x="0" y="0"/>
                    </a:cxn>
                    <a:cxn ang="0">
                      <a:pos x="16" y="0"/>
                    </a:cxn>
                    <a:cxn ang="0">
                      <a:pos x="32" y="8"/>
                    </a:cxn>
                    <a:cxn ang="0">
                      <a:pos x="32" y="8"/>
                    </a:cxn>
                    <a:cxn ang="0">
                      <a:pos x="48" y="24"/>
                    </a:cxn>
                    <a:cxn ang="0">
                      <a:pos x="48" y="32"/>
                    </a:cxn>
                  </a:cxnLst>
                  <a:rect l="0" t="0" r="r" b="b"/>
                  <a:pathLst>
                    <a:path w="48" h="40">
                      <a:moveTo>
                        <a:pt x="48" y="32"/>
                      </a:moveTo>
                      <a:lnTo>
                        <a:pt x="32" y="40"/>
                      </a:lnTo>
                      <a:lnTo>
                        <a:pt x="16" y="24"/>
                      </a:lnTo>
                      <a:lnTo>
                        <a:pt x="16" y="24"/>
                      </a:lnTo>
                      <a:lnTo>
                        <a:pt x="0" y="16"/>
                      </a:lnTo>
                      <a:lnTo>
                        <a:pt x="0" y="0"/>
                      </a:lnTo>
                      <a:lnTo>
                        <a:pt x="0" y="0"/>
                      </a:lnTo>
                      <a:lnTo>
                        <a:pt x="16" y="0"/>
                      </a:lnTo>
                      <a:lnTo>
                        <a:pt x="32" y="8"/>
                      </a:lnTo>
                      <a:lnTo>
                        <a:pt x="32" y="8"/>
                      </a:lnTo>
                      <a:lnTo>
                        <a:pt x="48" y="24"/>
                      </a:lnTo>
                      <a:lnTo>
                        <a:pt x="48"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42" name="Freeform 1538"/>
                <p:cNvSpPr>
                  <a:spLocks/>
                </p:cNvSpPr>
                <p:nvPr/>
              </p:nvSpPr>
              <p:spPr bwMode="auto">
                <a:xfrm>
                  <a:off x="892" y="2344"/>
                  <a:ext cx="48" cy="32"/>
                </a:xfrm>
                <a:custGeom>
                  <a:avLst/>
                  <a:gdLst/>
                  <a:ahLst/>
                  <a:cxnLst>
                    <a:cxn ang="0">
                      <a:pos x="0" y="32"/>
                    </a:cxn>
                    <a:cxn ang="0">
                      <a:pos x="0" y="24"/>
                    </a:cxn>
                    <a:cxn ang="0">
                      <a:pos x="8" y="8"/>
                    </a:cxn>
                    <a:cxn ang="0">
                      <a:pos x="8" y="8"/>
                    </a:cxn>
                    <a:cxn ang="0">
                      <a:pos x="32" y="0"/>
                    </a:cxn>
                    <a:cxn ang="0">
                      <a:pos x="48" y="0"/>
                    </a:cxn>
                    <a:cxn ang="0">
                      <a:pos x="48" y="0"/>
                    </a:cxn>
                    <a:cxn ang="0">
                      <a:pos x="48" y="8"/>
                    </a:cxn>
                    <a:cxn ang="0">
                      <a:pos x="32" y="24"/>
                    </a:cxn>
                    <a:cxn ang="0">
                      <a:pos x="32" y="24"/>
                    </a:cxn>
                    <a:cxn ang="0">
                      <a:pos x="16" y="32"/>
                    </a:cxn>
                    <a:cxn ang="0">
                      <a:pos x="0" y="32"/>
                    </a:cxn>
                  </a:cxnLst>
                  <a:rect l="0" t="0" r="r" b="b"/>
                  <a:pathLst>
                    <a:path w="48" h="32">
                      <a:moveTo>
                        <a:pt x="0" y="32"/>
                      </a:moveTo>
                      <a:lnTo>
                        <a:pt x="0" y="24"/>
                      </a:lnTo>
                      <a:lnTo>
                        <a:pt x="8" y="8"/>
                      </a:lnTo>
                      <a:lnTo>
                        <a:pt x="8" y="8"/>
                      </a:lnTo>
                      <a:lnTo>
                        <a:pt x="32" y="0"/>
                      </a:lnTo>
                      <a:lnTo>
                        <a:pt x="48" y="0"/>
                      </a:lnTo>
                      <a:lnTo>
                        <a:pt x="48" y="0"/>
                      </a:lnTo>
                      <a:lnTo>
                        <a:pt x="48" y="8"/>
                      </a:lnTo>
                      <a:lnTo>
                        <a:pt x="32" y="24"/>
                      </a:lnTo>
                      <a:lnTo>
                        <a:pt x="32" y="24"/>
                      </a:lnTo>
                      <a:lnTo>
                        <a:pt x="16" y="32"/>
                      </a:lnTo>
                      <a:lnTo>
                        <a:pt x="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43" name="Freeform 1539"/>
                <p:cNvSpPr>
                  <a:spLocks/>
                </p:cNvSpPr>
                <p:nvPr/>
              </p:nvSpPr>
              <p:spPr bwMode="auto">
                <a:xfrm>
                  <a:off x="876" y="2400"/>
                  <a:ext cx="48" cy="24"/>
                </a:xfrm>
                <a:custGeom>
                  <a:avLst/>
                  <a:gdLst/>
                  <a:ahLst/>
                  <a:cxnLst>
                    <a:cxn ang="0">
                      <a:pos x="0" y="24"/>
                    </a:cxn>
                    <a:cxn ang="0">
                      <a:pos x="0" y="8"/>
                    </a:cxn>
                    <a:cxn ang="0">
                      <a:pos x="16" y="0"/>
                    </a:cxn>
                    <a:cxn ang="0">
                      <a:pos x="16" y="0"/>
                    </a:cxn>
                    <a:cxn ang="0">
                      <a:pos x="32" y="0"/>
                    </a:cxn>
                    <a:cxn ang="0">
                      <a:pos x="48" y="8"/>
                    </a:cxn>
                    <a:cxn ang="0">
                      <a:pos x="48" y="8"/>
                    </a:cxn>
                    <a:cxn ang="0">
                      <a:pos x="48" y="16"/>
                    </a:cxn>
                    <a:cxn ang="0">
                      <a:pos x="32" y="24"/>
                    </a:cxn>
                    <a:cxn ang="0">
                      <a:pos x="32" y="24"/>
                    </a:cxn>
                    <a:cxn ang="0">
                      <a:pos x="8" y="24"/>
                    </a:cxn>
                    <a:cxn ang="0">
                      <a:pos x="0" y="24"/>
                    </a:cxn>
                  </a:cxnLst>
                  <a:rect l="0" t="0" r="r" b="b"/>
                  <a:pathLst>
                    <a:path w="48" h="24">
                      <a:moveTo>
                        <a:pt x="0" y="24"/>
                      </a:moveTo>
                      <a:lnTo>
                        <a:pt x="0" y="8"/>
                      </a:lnTo>
                      <a:lnTo>
                        <a:pt x="16" y="0"/>
                      </a:lnTo>
                      <a:lnTo>
                        <a:pt x="16" y="0"/>
                      </a:lnTo>
                      <a:lnTo>
                        <a:pt x="32" y="0"/>
                      </a:lnTo>
                      <a:lnTo>
                        <a:pt x="48" y="8"/>
                      </a:lnTo>
                      <a:lnTo>
                        <a:pt x="48" y="8"/>
                      </a:lnTo>
                      <a:lnTo>
                        <a:pt x="48" y="16"/>
                      </a:lnTo>
                      <a:lnTo>
                        <a:pt x="32" y="24"/>
                      </a:lnTo>
                      <a:lnTo>
                        <a:pt x="32" y="24"/>
                      </a:lnTo>
                      <a:lnTo>
                        <a:pt x="8" y="24"/>
                      </a:lnTo>
                      <a:lnTo>
                        <a:pt x="0"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44" name="Freeform 1540"/>
                <p:cNvSpPr>
                  <a:spLocks/>
                </p:cNvSpPr>
                <p:nvPr/>
              </p:nvSpPr>
              <p:spPr bwMode="auto">
                <a:xfrm>
                  <a:off x="660" y="2480"/>
                  <a:ext cx="48" cy="24"/>
                </a:xfrm>
                <a:custGeom>
                  <a:avLst/>
                  <a:gdLst/>
                  <a:ahLst/>
                  <a:cxnLst>
                    <a:cxn ang="0">
                      <a:pos x="0" y="16"/>
                    </a:cxn>
                    <a:cxn ang="0">
                      <a:pos x="0" y="8"/>
                    </a:cxn>
                    <a:cxn ang="0">
                      <a:pos x="16" y="0"/>
                    </a:cxn>
                    <a:cxn ang="0">
                      <a:pos x="16" y="0"/>
                    </a:cxn>
                    <a:cxn ang="0">
                      <a:pos x="40" y="0"/>
                    </a:cxn>
                    <a:cxn ang="0">
                      <a:pos x="48" y="0"/>
                    </a:cxn>
                    <a:cxn ang="0">
                      <a:pos x="48" y="0"/>
                    </a:cxn>
                    <a:cxn ang="0">
                      <a:pos x="48" y="16"/>
                    </a:cxn>
                    <a:cxn ang="0">
                      <a:pos x="32" y="24"/>
                    </a:cxn>
                    <a:cxn ang="0">
                      <a:pos x="32" y="24"/>
                    </a:cxn>
                    <a:cxn ang="0">
                      <a:pos x="8" y="24"/>
                    </a:cxn>
                    <a:cxn ang="0">
                      <a:pos x="0" y="16"/>
                    </a:cxn>
                  </a:cxnLst>
                  <a:rect l="0" t="0" r="r" b="b"/>
                  <a:pathLst>
                    <a:path w="48" h="24">
                      <a:moveTo>
                        <a:pt x="0" y="16"/>
                      </a:moveTo>
                      <a:lnTo>
                        <a:pt x="0" y="8"/>
                      </a:lnTo>
                      <a:lnTo>
                        <a:pt x="16" y="0"/>
                      </a:lnTo>
                      <a:lnTo>
                        <a:pt x="16" y="0"/>
                      </a:lnTo>
                      <a:lnTo>
                        <a:pt x="40" y="0"/>
                      </a:lnTo>
                      <a:lnTo>
                        <a:pt x="48" y="0"/>
                      </a:lnTo>
                      <a:lnTo>
                        <a:pt x="48" y="0"/>
                      </a:lnTo>
                      <a:lnTo>
                        <a:pt x="48" y="16"/>
                      </a:lnTo>
                      <a:lnTo>
                        <a:pt x="32" y="24"/>
                      </a:lnTo>
                      <a:lnTo>
                        <a:pt x="32" y="24"/>
                      </a:lnTo>
                      <a:lnTo>
                        <a:pt x="8" y="24"/>
                      </a:lnTo>
                      <a:lnTo>
                        <a:pt x="0"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45" name="Freeform 1541"/>
                <p:cNvSpPr>
                  <a:spLocks/>
                </p:cNvSpPr>
                <p:nvPr/>
              </p:nvSpPr>
              <p:spPr bwMode="auto">
                <a:xfrm>
                  <a:off x="732" y="2456"/>
                  <a:ext cx="48" cy="40"/>
                </a:xfrm>
                <a:custGeom>
                  <a:avLst/>
                  <a:gdLst/>
                  <a:ahLst/>
                  <a:cxnLst>
                    <a:cxn ang="0">
                      <a:pos x="8" y="40"/>
                    </a:cxn>
                    <a:cxn ang="0">
                      <a:pos x="0" y="24"/>
                    </a:cxn>
                    <a:cxn ang="0">
                      <a:pos x="16" y="16"/>
                    </a:cxn>
                    <a:cxn ang="0">
                      <a:pos x="16" y="16"/>
                    </a:cxn>
                    <a:cxn ang="0">
                      <a:pos x="32" y="0"/>
                    </a:cxn>
                    <a:cxn ang="0">
                      <a:pos x="48" y="8"/>
                    </a:cxn>
                    <a:cxn ang="0">
                      <a:pos x="48" y="8"/>
                    </a:cxn>
                    <a:cxn ang="0">
                      <a:pos x="48" y="16"/>
                    </a:cxn>
                    <a:cxn ang="0">
                      <a:pos x="40" y="32"/>
                    </a:cxn>
                    <a:cxn ang="0">
                      <a:pos x="40" y="32"/>
                    </a:cxn>
                    <a:cxn ang="0">
                      <a:pos x="16" y="40"/>
                    </a:cxn>
                    <a:cxn ang="0">
                      <a:pos x="8" y="40"/>
                    </a:cxn>
                  </a:cxnLst>
                  <a:rect l="0" t="0" r="r" b="b"/>
                  <a:pathLst>
                    <a:path w="48" h="40">
                      <a:moveTo>
                        <a:pt x="8" y="40"/>
                      </a:moveTo>
                      <a:lnTo>
                        <a:pt x="0" y="24"/>
                      </a:lnTo>
                      <a:lnTo>
                        <a:pt x="16" y="16"/>
                      </a:lnTo>
                      <a:lnTo>
                        <a:pt x="16" y="16"/>
                      </a:lnTo>
                      <a:lnTo>
                        <a:pt x="32" y="0"/>
                      </a:lnTo>
                      <a:lnTo>
                        <a:pt x="48" y="8"/>
                      </a:lnTo>
                      <a:lnTo>
                        <a:pt x="48" y="8"/>
                      </a:lnTo>
                      <a:lnTo>
                        <a:pt x="48" y="16"/>
                      </a:lnTo>
                      <a:lnTo>
                        <a:pt x="40" y="32"/>
                      </a:lnTo>
                      <a:lnTo>
                        <a:pt x="40" y="32"/>
                      </a:lnTo>
                      <a:lnTo>
                        <a:pt x="16" y="40"/>
                      </a:lnTo>
                      <a:lnTo>
                        <a:pt x="8" y="4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46" name="Freeform 1542"/>
                <p:cNvSpPr>
                  <a:spLocks/>
                </p:cNvSpPr>
                <p:nvPr/>
              </p:nvSpPr>
              <p:spPr bwMode="auto">
                <a:xfrm>
                  <a:off x="924" y="2472"/>
                  <a:ext cx="56" cy="32"/>
                </a:xfrm>
                <a:custGeom>
                  <a:avLst/>
                  <a:gdLst/>
                  <a:ahLst/>
                  <a:cxnLst>
                    <a:cxn ang="0">
                      <a:pos x="0" y="8"/>
                    </a:cxn>
                    <a:cxn ang="0">
                      <a:pos x="16" y="0"/>
                    </a:cxn>
                    <a:cxn ang="0">
                      <a:pos x="32" y="8"/>
                    </a:cxn>
                    <a:cxn ang="0">
                      <a:pos x="32" y="8"/>
                    </a:cxn>
                    <a:cxn ang="0">
                      <a:pos x="56" y="16"/>
                    </a:cxn>
                    <a:cxn ang="0">
                      <a:pos x="56" y="24"/>
                    </a:cxn>
                    <a:cxn ang="0">
                      <a:pos x="56" y="24"/>
                    </a:cxn>
                    <a:cxn ang="0">
                      <a:pos x="48" y="32"/>
                    </a:cxn>
                    <a:cxn ang="0">
                      <a:pos x="24" y="24"/>
                    </a:cxn>
                    <a:cxn ang="0">
                      <a:pos x="24" y="24"/>
                    </a:cxn>
                    <a:cxn ang="0">
                      <a:pos x="0" y="16"/>
                    </a:cxn>
                    <a:cxn ang="0">
                      <a:pos x="0" y="8"/>
                    </a:cxn>
                  </a:cxnLst>
                  <a:rect l="0" t="0" r="r" b="b"/>
                  <a:pathLst>
                    <a:path w="56" h="32">
                      <a:moveTo>
                        <a:pt x="0" y="8"/>
                      </a:moveTo>
                      <a:lnTo>
                        <a:pt x="16" y="0"/>
                      </a:lnTo>
                      <a:lnTo>
                        <a:pt x="32" y="8"/>
                      </a:lnTo>
                      <a:lnTo>
                        <a:pt x="32" y="8"/>
                      </a:lnTo>
                      <a:lnTo>
                        <a:pt x="56" y="16"/>
                      </a:lnTo>
                      <a:lnTo>
                        <a:pt x="56" y="24"/>
                      </a:lnTo>
                      <a:lnTo>
                        <a:pt x="56" y="24"/>
                      </a:lnTo>
                      <a:lnTo>
                        <a:pt x="48" y="32"/>
                      </a:lnTo>
                      <a:lnTo>
                        <a:pt x="24" y="24"/>
                      </a:lnTo>
                      <a:lnTo>
                        <a:pt x="24"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47" name="Freeform 1543"/>
                <p:cNvSpPr>
                  <a:spLocks/>
                </p:cNvSpPr>
                <p:nvPr/>
              </p:nvSpPr>
              <p:spPr bwMode="auto">
                <a:xfrm>
                  <a:off x="636" y="2392"/>
                  <a:ext cx="64" cy="32"/>
                </a:xfrm>
                <a:custGeom>
                  <a:avLst/>
                  <a:gdLst/>
                  <a:ahLst/>
                  <a:cxnLst>
                    <a:cxn ang="0">
                      <a:pos x="0" y="8"/>
                    </a:cxn>
                    <a:cxn ang="0">
                      <a:pos x="16" y="0"/>
                    </a:cxn>
                    <a:cxn ang="0">
                      <a:pos x="40" y="8"/>
                    </a:cxn>
                    <a:cxn ang="0">
                      <a:pos x="40" y="8"/>
                    </a:cxn>
                    <a:cxn ang="0">
                      <a:pos x="56" y="16"/>
                    </a:cxn>
                    <a:cxn ang="0">
                      <a:pos x="64" y="24"/>
                    </a:cxn>
                    <a:cxn ang="0">
                      <a:pos x="64" y="24"/>
                    </a:cxn>
                    <a:cxn ang="0">
                      <a:pos x="48" y="32"/>
                    </a:cxn>
                    <a:cxn ang="0">
                      <a:pos x="24" y="32"/>
                    </a:cxn>
                    <a:cxn ang="0">
                      <a:pos x="24" y="32"/>
                    </a:cxn>
                    <a:cxn ang="0">
                      <a:pos x="8" y="16"/>
                    </a:cxn>
                    <a:cxn ang="0">
                      <a:pos x="0" y="8"/>
                    </a:cxn>
                  </a:cxnLst>
                  <a:rect l="0" t="0" r="r" b="b"/>
                  <a:pathLst>
                    <a:path w="64" h="32">
                      <a:moveTo>
                        <a:pt x="0" y="8"/>
                      </a:moveTo>
                      <a:lnTo>
                        <a:pt x="16" y="0"/>
                      </a:lnTo>
                      <a:lnTo>
                        <a:pt x="40" y="8"/>
                      </a:lnTo>
                      <a:lnTo>
                        <a:pt x="40" y="8"/>
                      </a:lnTo>
                      <a:lnTo>
                        <a:pt x="56" y="16"/>
                      </a:lnTo>
                      <a:lnTo>
                        <a:pt x="64" y="24"/>
                      </a:lnTo>
                      <a:lnTo>
                        <a:pt x="64" y="24"/>
                      </a:lnTo>
                      <a:lnTo>
                        <a:pt x="48" y="32"/>
                      </a:lnTo>
                      <a:lnTo>
                        <a:pt x="24" y="32"/>
                      </a:lnTo>
                      <a:lnTo>
                        <a:pt x="24" y="32"/>
                      </a:lnTo>
                      <a:lnTo>
                        <a:pt x="8"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48" name="Freeform 1544"/>
                <p:cNvSpPr>
                  <a:spLocks/>
                </p:cNvSpPr>
                <p:nvPr/>
              </p:nvSpPr>
              <p:spPr bwMode="auto">
                <a:xfrm>
                  <a:off x="716" y="2320"/>
                  <a:ext cx="40" cy="48"/>
                </a:xfrm>
                <a:custGeom>
                  <a:avLst/>
                  <a:gdLst/>
                  <a:ahLst/>
                  <a:cxnLst>
                    <a:cxn ang="0">
                      <a:pos x="8" y="0"/>
                    </a:cxn>
                    <a:cxn ang="0">
                      <a:pos x="24" y="0"/>
                    </a:cxn>
                    <a:cxn ang="0">
                      <a:pos x="32" y="16"/>
                    </a:cxn>
                    <a:cxn ang="0">
                      <a:pos x="32" y="16"/>
                    </a:cxn>
                    <a:cxn ang="0">
                      <a:pos x="40" y="40"/>
                    </a:cxn>
                    <a:cxn ang="0">
                      <a:pos x="32" y="48"/>
                    </a:cxn>
                    <a:cxn ang="0">
                      <a:pos x="32" y="48"/>
                    </a:cxn>
                    <a:cxn ang="0">
                      <a:pos x="16" y="40"/>
                    </a:cxn>
                    <a:cxn ang="0">
                      <a:pos x="8" y="24"/>
                    </a:cxn>
                    <a:cxn ang="0">
                      <a:pos x="8" y="24"/>
                    </a:cxn>
                    <a:cxn ang="0">
                      <a:pos x="0" y="8"/>
                    </a:cxn>
                    <a:cxn ang="0">
                      <a:pos x="8" y="0"/>
                    </a:cxn>
                  </a:cxnLst>
                  <a:rect l="0" t="0" r="r" b="b"/>
                  <a:pathLst>
                    <a:path w="40" h="48">
                      <a:moveTo>
                        <a:pt x="8" y="0"/>
                      </a:moveTo>
                      <a:lnTo>
                        <a:pt x="24" y="0"/>
                      </a:lnTo>
                      <a:lnTo>
                        <a:pt x="32" y="16"/>
                      </a:lnTo>
                      <a:lnTo>
                        <a:pt x="32" y="16"/>
                      </a:lnTo>
                      <a:lnTo>
                        <a:pt x="40" y="40"/>
                      </a:lnTo>
                      <a:lnTo>
                        <a:pt x="32" y="48"/>
                      </a:lnTo>
                      <a:lnTo>
                        <a:pt x="32" y="48"/>
                      </a:lnTo>
                      <a:lnTo>
                        <a:pt x="16"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49" name="Freeform 1545"/>
                <p:cNvSpPr>
                  <a:spLocks/>
                </p:cNvSpPr>
                <p:nvPr/>
              </p:nvSpPr>
              <p:spPr bwMode="auto">
                <a:xfrm>
                  <a:off x="820" y="2480"/>
                  <a:ext cx="40" cy="40"/>
                </a:xfrm>
                <a:custGeom>
                  <a:avLst/>
                  <a:gdLst/>
                  <a:ahLst/>
                  <a:cxnLst>
                    <a:cxn ang="0">
                      <a:pos x="8" y="0"/>
                    </a:cxn>
                    <a:cxn ang="0">
                      <a:pos x="24" y="0"/>
                    </a:cxn>
                    <a:cxn ang="0">
                      <a:pos x="40" y="16"/>
                    </a:cxn>
                    <a:cxn ang="0">
                      <a:pos x="40" y="16"/>
                    </a:cxn>
                    <a:cxn ang="0">
                      <a:pos x="40" y="32"/>
                    </a:cxn>
                    <a:cxn ang="0">
                      <a:pos x="32" y="40"/>
                    </a:cxn>
                    <a:cxn ang="0">
                      <a:pos x="32" y="40"/>
                    </a:cxn>
                    <a:cxn ang="0">
                      <a:pos x="24" y="40"/>
                    </a:cxn>
                    <a:cxn ang="0">
                      <a:pos x="8" y="24"/>
                    </a:cxn>
                    <a:cxn ang="0">
                      <a:pos x="8" y="24"/>
                    </a:cxn>
                    <a:cxn ang="0">
                      <a:pos x="0" y="8"/>
                    </a:cxn>
                    <a:cxn ang="0">
                      <a:pos x="8" y="0"/>
                    </a:cxn>
                  </a:cxnLst>
                  <a:rect l="0" t="0" r="r" b="b"/>
                  <a:pathLst>
                    <a:path w="40" h="40">
                      <a:moveTo>
                        <a:pt x="8" y="0"/>
                      </a:moveTo>
                      <a:lnTo>
                        <a:pt x="24" y="0"/>
                      </a:lnTo>
                      <a:lnTo>
                        <a:pt x="40" y="16"/>
                      </a:lnTo>
                      <a:lnTo>
                        <a:pt x="40" y="16"/>
                      </a:lnTo>
                      <a:lnTo>
                        <a:pt x="40" y="32"/>
                      </a:lnTo>
                      <a:lnTo>
                        <a:pt x="32" y="40"/>
                      </a:lnTo>
                      <a:lnTo>
                        <a:pt x="32" y="40"/>
                      </a:lnTo>
                      <a:lnTo>
                        <a:pt x="24"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50" name="Freeform 1546"/>
                <p:cNvSpPr>
                  <a:spLocks/>
                </p:cNvSpPr>
                <p:nvPr/>
              </p:nvSpPr>
              <p:spPr bwMode="auto">
                <a:xfrm>
                  <a:off x="836" y="2320"/>
                  <a:ext cx="40" cy="48"/>
                </a:xfrm>
                <a:custGeom>
                  <a:avLst/>
                  <a:gdLst/>
                  <a:ahLst/>
                  <a:cxnLst>
                    <a:cxn ang="0">
                      <a:pos x="32" y="0"/>
                    </a:cxn>
                    <a:cxn ang="0">
                      <a:pos x="40" y="8"/>
                    </a:cxn>
                    <a:cxn ang="0">
                      <a:pos x="40" y="24"/>
                    </a:cxn>
                    <a:cxn ang="0">
                      <a:pos x="40" y="24"/>
                    </a:cxn>
                    <a:cxn ang="0">
                      <a:pos x="24" y="40"/>
                    </a:cxn>
                    <a:cxn ang="0">
                      <a:pos x="8" y="48"/>
                    </a:cxn>
                    <a:cxn ang="0">
                      <a:pos x="8" y="48"/>
                    </a:cxn>
                    <a:cxn ang="0">
                      <a:pos x="0" y="32"/>
                    </a:cxn>
                    <a:cxn ang="0">
                      <a:pos x="8" y="16"/>
                    </a:cxn>
                    <a:cxn ang="0">
                      <a:pos x="8" y="16"/>
                    </a:cxn>
                    <a:cxn ang="0">
                      <a:pos x="24" y="0"/>
                    </a:cxn>
                    <a:cxn ang="0">
                      <a:pos x="32" y="0"/>
                    </a:cxn>
                  </a:cxnLst>
                  <a:rect l="0" t="0" r="r" b="b"/>
                  <a:pathLst>
                    <a:path w="40" h="48">
                      <a:moveTo>
                        <a:pt x="32" y="0"/>
                      </a:moveTo>
                      <a:lnTo>
                        <a:pt x="40" y="8"/>
                      </a:lnTo>
                      <a:lnTo>
                        <a:pt x="40" y="24"/>
                      </a:lnTo>
                      <a:lnTo>
                        <a:pt x="40" y="24"/>
                      </a:lnTo>
                      <a:lnTo>
                        <a:pt x="24" y="40"/>
                      </a:lnTo>
                      <a:lnTo>
                        <a:pt x="8" y="48"/>
                      </a:lnTo>
                      <a:lnTo>
                        <a:pt x="8" y="48"/>
                      </a:lnTo>
                      <a:lnTo>
                        <a:pt x="0" y="32"/>
                      </a:lnTo>
                      <a:lnTo>
                        <a:pt x="8" y="16"/>
                      </a:lnTo>
                      <a:lnTo>
                        <a:pt x="8" y="16"/>
                      </a:lnTo>
                      <a:lnTo>
                        <a:pt x="24" y="0"/>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51" name="Freeform 1547"/>
                <p:cNvSpPr>
                  <a:spLocks/>
                </p:cNvSpPr>
                <p:nvPr/>
              </p:nvSpPr>
              <p:spPr bwMode="auto">
                <a:xfrm>
                  <a:off x="732" y="2504"/>
                  <a:ext cx="40" cy="48"/>
                </a:xfrm>
                <a:custGeom>
                  <a:avLst/>
                  <a:gdLst/>
                  <a:ahLst/>
                  <a:cxnLst>
                    <a:cxn ang="0">
                      <a:pos x="32" y="0"/>
                    </a:cxn>
                    <a:cxn ang="0">
                      <a:pos x="40" y="8"/>
                    </a:cxn>
                    <a:cxn ang="0">
                      <a:pos x="32" y="32"/>
                    </a:cxn>
                    <a:cxn ang="0">
                      <a:pos x="32" y="32"/>
                    </a:cxn>
                    <a:cxn ang="0">
                      <a:pos x="24" y="40"/>
                    </a:cxn>
                    <a:cxn ang="0">
                      <a:pos x="8" y="48"/>
                    </a:cxn>
                    <a:cxn ang="0">
                      <a:pos x="8" y="48"/>
                    </a:cxn>
                    <a:cxn ang="0">
                      <a:pos x="0" y="40"/>
                    </a:cxn>
                    <a:cxn ang="0">
                      <a:pos x="8" y="16"/>
                    </a:cxn>
                    <a:cxn ang="0">
                      <a:pos x="8" y="16"/>
                    </a:cxn>
                    <a:cxn ang="0">
                      <a:pos x="16" y="8"/>
                    </a:cxn>
                    <a:cxn ang="0">
                      <a:pos x="32" y="0"/>
                    </a:cxn>
                  </a:cxnLst>
                  <a:rect l="0" t="0" r="r" b="b"/>
                  <a:pathLst>
                    <a:path w="40" h="48">
                      <a:moveTo>
                        <a:pt x="32" y="0"/>
                      </a:moveTo>
                      <a:lnTo>
                        <a:pt x="40" y="8"/>
                      </a:lnTo>
                      <a:lnTo>
                        <a:pt x="32" y="32"/>
                      </a:lnTo>
                      <a:lnTo>
                        <a:pt x="32" y="32"/>
                      </a:lnTo>
                      <a:lnTo>
                        <a:pt x="24" y="40"/>
                      </a:lnTo>
                      <a:lnTo>
                        <a:pt x="8" y="48"/>
                      </a:lnTo>
                      <a:lnTo>
                        <a:pt x="8" y="48"/>
                      </a:lnTo>
                      <a:lnTo>
                        <a:pt x="0" y="40"/>
                      </a:lnTo>
                      <a:lnTo>
                        <a:pt x="8" y="16"/>
                      </a:lnTo>
                      <a:lnTo>
                        <a:pt x="8" y="16"/>
                      </a:lnTo>
                      <a:lnTo>
                        <a:pt x="16" y="8"/>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509" name="Group 1548"/>
            <p:cNvGrpSpPr>
              <a:grpSpLocks/>
            </p:cNvGrpSpPr>
            <p:nvPr/>
          </p:nvGrpSpPr>
          <p:grpSpPr bwMode="auto">
            <a:xfrm>
              <a:off x="3559" y="2907"/>
              <a:ext cx="672" cy="96"/>
              <a:chOff x="540" y="1270"/>
              <a:chExt cx="536" cy="384"/>
            </a:xfrm>
          </p:grpSpPr>
          <p:grpSp>
            <p:nvGrpSpPr>
              <p:cNvPr id="1661527" name="Group 1549"/>
              <p:cNvGrpSpPr>
                <a:grpSpLocks/>
              </p:cNvGrpSpPr>
              <p:nvPr/>
            </p:nvGrpSpPr>
            <p:grpSpPr bwMode="auto">
              <a:xfrm>
                <a:off x="540" y="1270"/>
                <a:ext cx="536" cy="384"/>
                <a:chOff x="540" y="2248"/>
                <a:chExt cx="536" cy="384"/>
              </a:xfrm>
            </p:grpSpPr>
            <p:sp>
              <p:nvSpPr>
                <p:cNvPr id="1661454" name="Freeform 1550"/>
                <p:cNvSpPr>
                  <a:spLocks/>
                </p:cNvSpPr>
                <p:nvPr/>
              </p:nvSpPr>
              <p:spPr bwMode="auto">
                <a:xfrm>
                  <a:off x="932" y="2416"/>
                  <a:ext cx="144" cy="40"/>
                </a:xfrm>
                <a:custGeom>
                  <a:avLst/>
                  <a:gdLst/>
                  <a:ahLst/>
                  <a:cxnLst>
                    <a:cxn ang="0">
                      <a:pos x="144" y="16"/>
                    </a:cxn>
                    <a:cxn ang="0">
                      <a:pos x="144" y="24"/>
                    </a:cxn>
                    <a:cxn ang="0">
                      <a:pos x="128" y="32"/>
                    </a:cxn>
                    <a:cxn ang="0">
                      <a:pos x="104" y="32"/>
                    </a:cxn>
                    <a:cxn ang="0">
                      <a:pos x="72" y="40"/>
                    </a:cxn>
                    <a:cxn ang="0">
                      <a:pos x="72" y="40"/>
                    </a:cxn>
                    <a:cxn ang="0">
                      <a:pos x="40" y="32"/>
                    </a:cxn>
                    <a:cxn ang="0">
                      <a:pos x="16" y="32"/>
                    </a:cxn>
                    <a:cxn ang="0">
                      <a:pos x="0" y="24"/>
                    </a:cxn>
                    <a:cxn ang="0">
                      <a:pos x="0" y="16"/>
                    </a:cxn>
                    <a:cxn ang="0">
                      <a:pos x="0" y="16"/>
                    </a:cxn>
                    <a:cxn ang="0">
                      <a:pos x="0" y="8"/>
                    </a:cxn>
                    <a:cxn ang="0">
                      <a:pos x="16" y="0"/>
                    </a:cxn>
                    <a:cxn ang="0">
                      <a:pos x="40" y="0"/>
                    </a:cxn>
                    <a:cxn ang="0">
                      <a:pos x="72" y="0"/>
                    </a:cxn>
                    <a:cxn ang="0">
                      <a:pos x="72" y="0"/>
                    </a:cxn>
                    <a:cxn ang="0">
                      <a:pos x="104" y="0"/>
                    </a:cxn>
                    <a:cxn ang="0">
                      <a:pos x="128" y="0"/>
                    </a:cxn>
                    <a:cxn ang="0">
                      <a:pos x="144" y="8"/>
                    </a:cxn>
                    <a:cxn ang="0">
                      <a:pos x="144" y="16"/>
                    </a:cxn>
                  </a:cxnLst>
                  <a:rect l="0" t="0" r="r" b="b"/>
                  <a:pathLst>
                    <a:path w="144" h="40">
                      <a:moveTo>
                        <a:pt x="144" y="16"/>
                      </a:moveTo>
                      <a:lnTo>
                        <a:pt x="144" y="24"/>
                      </a:lnTo>
                      <a:lnTo>
                        <a:pt x="128" y="32"/>
                      </a:lnTo>
                      <a:lnTo>
                        <a:pt x="104" y="32"/>
                      </a:lnTo>
                      <a:lnTo>
                        <a:pt x="72" y="40"/>
                      </a:lnTo>
                      <a:lnTo>
                        <a:pt x="72" y="40"/>
                      </a:lnTo>
                      <a:lnTo>
                        <a:pt x="40" y="32"/>
                      </a:lnTo>
                      <a:lnTo>
                        <a:pt x="16" y="32"/>
                      </a:lnTo>
                      <a:lnTo>
                        <a:pt x="0" y="24"/>
                      </a:lnTo>
                      <a:lnTo>
                        <a:pt x="0" y="16"/>
                      </a:lnTo>
                      <a:lnTo>
                        <a:pt x="0" y="16"/>
                      </a:lnTo>
                      <a:lnTo>
                        <a:pt x="0" y="8"/>
                      </a:lnTo>
                      <a:lnTo>
                        <a:pt x="16" y="0"/>
                      </a:lnTo>
                      <a:lnTo>
                        <a:pt x="40" y="0"/>
                      </a:lnTo>
                      <a:lnTo>
                        <a:pt x="72" y="0"/>
                      </a:lnTo>
                      <a:lnTo>
                        <a:pt x="72" y="0"/>
                      </a:lnTo>
                      <a:lnTo>
                        <a:pt x="104" y="0"/>
                      </a:lnTo>
                      <a:lnTo>
                        <a:pt x="128" y="0"/>
                      </a:lnTo>
                      <a:lnTo>
                        <a:pt x="144" y="8"/>
                      </a:lnTo>
                      <a:lnTo>
                        <a:pt x="14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55" name="Freeform 1551"/>
                <p:cNvSpPr>
                  <a:spLocks/>
                </p:cNvSpPr>
                <p:nvPr/>
              </p:nvSpPr>
              <p:spPr bwMode="auto">
                <a:xfrm>
                  <a:off x="892" y="2496"/>
                  <a:ext cx="112" cy="80"/>
                </a:xfrm>
                <a:custGeom>
                  <a:avLst/>
                  <a:gdLst/>
                  <a:ahLst/>
                  <a:cxnLst>
                    <a:cxn ang="0">
                      <a:pos x="112" y="80"/>
                    </a:cxn>
                    <a:cxn ang="0">
                      <a:pos x="80" y="80"/>
                    </a:cxn>
                    <a:cxn ang="0">
                      <a:pos x="40" y="56"/>
                    </a:cxn>
                    <a:cxn ang="0">
                      <a:pos x="40" y="56"/>
                    </a:cxn>
                    <a:cxn ang="0">
                      <a:pos x="16" y="40"/>
                    </a:cxn>
                    <a:cxn ang="0">
                      <a:pos x="8" y="24"/>
                    </a:cxn>
                    <a:cxn ang="0">
                      <a:pos x="0" y="8"/>
                    </a:cxn>
                    <a:cxn ang="0">
                      <a:pos x="8" y="0"/>
                    </a:cxn>
                    <a:cxn ang="0">
                      <a:pos x="8" y="0"/>
                    </a:cxn>
                    <a:cxn ang="0">
                      <a:pos x="32" y="0"/>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8" y="0"/>
                      </a:lnTo>
                      <a:lnTo>
                        <a:pt x="8" y="0"/>
                      </a:lnTo>
                      <a:lnTo>
                        <a:pt x="32" y="0"/>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56" name="Freeform 1552"/>
                <p:cNvSpPr>
                  <a:spLocks/>
                </p:cNvSpPr>
                <p:nvPr/>
              </p:nvSpPr>
              <p:spPr bwMode="auto">
                <a:xfrm>
                  <a:off x="780" y="2248"/>
                  <a:ext cx="48" cy="104"/>
                </a:xfrm>
                <a:custGeom>
                  <a:avLst/>
                  <a:gdLst/>
                  <a:ahLst/>
                  <a:cxnLst>
                    <a:cxn ang="0">
                      <a:pos x="24" y="104"/>
                    </a:cxn>
                    <a:cxn ang="0">
                      <a:pos x="8" y="88"/>
                    </a:cxn>
                    <a:cxn ang="0">
                      <a:pos x="0" y="56"/>
                    </a:cxn>
                    <a:cxn ang="0">
                      <a:pos x="0" y="56"/>
                    </a:cxn>
                    <a:cxn ang="0">
                      <a:pos x="8" y="16"/>
                    </a:cxn>
                    <a:cxn ang="0">
                      <a:pos x="24" y="0"/>
                    </a:cxn>
                    <a:cxn ang="0">
                      <a:pos x="24" y="0"/>
                    </a:cxn>
                    <a:cxn ang="0">
                      <a:pos x="40" y="16"/>
                    </a:cxn>
                    <a:cxn ang="0">
                      <a:pos x="48" y="56"/>
                    </a:cxn>
                    <a:cxn ang="0">
                      <a:pos x="48" y="56"/>
                    </a:cxn>
                    <a:cxn ang="0">
                      <a:pos x="40" y="88"/>
                    </a:cxn>
                    <a:cxn ang="0">
                      <a:pos x="24" y="104"/>
                    </a:cxn>
                  </a:cxnLst>
                  <a:rect l="0" t="0" r="r" b="b"/>
                  <a:pathLst>
                    <a:path w="48" h="104">
                      <a:moveTo>
                        <a:pt x="24" y="104"/>
                      </a:moveTo>
                      <a:lnTo>
                        <a:pt x="8" y="88"/>
                      </a:lnTo>
                      <a:lnTo>
                        <a:pt x="0" y="56"/>
                      </a:lnTo>
                      <a:lnTo>
                        <a:pt x="0" y="56"/>
                      </a:lnTo>
                      <a:lnTo>
                        <a:pt x="8" y="16"/>
                      </a:lnTo>
                      <a:lnTo>
                        <a:pt x="24" y="0"/>
                      </a:lnTo>
                      <a:lnTo>
                        <a:pt x="24" y="0"/>
                      </a:lnTo>
                      <a:lnTo>
                        <a:pt x="40" y="16"/>
                      </a:lnTo>
                      <a:lnTo>
                        <a:pt x="48" y="56"/>
                      </a:lnTo>
                      <a:lnTo>
                        <a:pt x="48" y="56"/>
                      </a:lnTo>
                      <a:lnTo>
                        <a:pt x="40" y="88"/>
                      </a:lnTo>
                      <a:lnTo>
                        <a:pt x="24" y="10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57" name="Freeform 1553"/>
                <p:cNvSpPr>
                  <a:spLocks/>
                </p:cNvSpPr>
                <p:nvPr/>
              </p:nvSpPr>
              <p:spPr bwMode="auto">
                <a:xfrm>
                  <a:off x="540" y="2416"/>
                  <a:ext cx="152" cy="40"/>
                </a:xfrm>
                <a:custGeom>
                  <a:avLst/>
                  <a:gdLst/>
                  <a:ahLst/>
                  <a:cxnLst>
                    <a:cxn ang="0">
                      <a:pos x="152" y="24"/>
                    </a:cxn>
                    <a:cxn ang="0">
                      <a:pos x="144" y="32"/>
                    </a:cxn>
                    <a:cxn ang="0">
                      <a:pos x="128" y="32"/>
                    </a:cxn>
                    <a:cxn ang="0">
                      <a:pos x="104" y="40"/>
                    </a:cxn>
                    <a:cxn ang="0">
                      <a:pos x="80" y="40"/>
                    </a:cxn>
                    <a:cxn ang="0">
                      <a:pos x="80" y="40"/>
                    </a:cxn>
                    <a:cxn ang="0">
                      <a:pos x="48" y="40"/>
                    </a:cxn>
                    <a:cxn ang="0">
                      <a:pos x="24" y="32"/>
                    </a:cxn>
                    <a:cxn ang="0">
                      <a:pos x="8" y="32"/>
                    </a:cxn>
                    <a:cxn ang="0">
                      <a:pos x="0" y="24"/>
                    </a:cxn>
                    <a:cxn ang="0">
                      <a:pos x="0" y="24"/>
                    </a:cxn>
                    <a:cxn ang="0">
                      <a:pos x="8" y="16"/>
                    </a:cxn>
                    <a:cxn ang="0">
                      <a:pos x="24" y="8"/>
                    </a:cxn>
                    <a:cxn ang="0">
                      <a:pos x="48" y="0"/>
                    </a:cxn>
                    <a:cxn ang="0">
                      <a:pos x="80" y="0"/>
                    </a:cxn>
                    <a:cxn ang="0">
                      <a:pos x="80" y="0"/>
                    </a:cxn>
                    <a:cxn ang="0">
                      <a:pos x="104" y="0"/>
                    </a:cxn>
                    <a:cxn ang="0">
                      <a:pos x="128" y="8"/>
                    </a:cxn>
                    <a:cxn ang="0">
                      <a:pos x="144" y="16"/>
                    </a:cxn>
                    <a:cxn ang="0">
                      <a:pos x="152" y="24"/>
                    </a:cxn>
                  </a:cxnLst>
                  <a:rect l="0" t="0" r="r" b="b"/>
                  <a:pathLst>
                    <a:path w="152" h="40">
                      <a:moveTo>
                        <a:pt x="152" y="24"/>
                      </a:moveTo>
                      <a:lnTo>
                        <a:pt x="144" y="32"/>
                      </a:lnTo>
                      <a:lnTo>
                        <a:pt x="128" y="32"/>
                      </a:lnTo>
                      <a:lnTo>
                        <a:pt x="104" y="40"/>
                      </a:lnTo>
                      <a:lnTo>
                        <a:pt x="80" y="40"/>
                      </a:lnTo>
                      <a:lnTo>
                        <a:pt x="80" y="40"/>
                      </a:lnTo>
                      <a:lnTo>
                        <a:pt x="48" y="40"/>
                      </a:lnTo>
                      <a:lnTo>
                        <a:pt x="24" y="32"/>
                      </a:lnTo>
                      <a:lnTo>
                        <a:pt x="8" y="32"/>
                      </a:lnTo>
                      <a:lnTo>
                        <a:pt x="0" y="24"/>
                      </a:lnTo>
                      <a:lnTo>
                        <a:pt x="0" y="24"/>
                      </a:lnTo>
                      <a:lnTo>
                        <a:pt x="8" y="16"/>
                      </a:lnTo>
                      <a:lnTo>
                        <a:pt x="24" y="8"/>
                      </a:lnTo>
                      <a:lnTo>
                        <a:pt x="48" y="0"/>
                      </a:lnTo>
                      <a:lnTo>
                        <a:pt x="80" y="0"/>
                      </a:lnTo>
                      <a:lnTo>
                        <a:pt x="80" y="0"/>
                      </a:lnTo>
                      <a:lnTo>
                        <a:pt x="104" y="0"/>
                      </a:lnTo>
                      <a:lnTo>
                        <a:pt x="128" y="8"/>
                      </a:lnTo>
                      <a:lnTo>
                        <a:pt x="144" y="16"/>
                      </a:lnTo>
                      <a:lnTo>
                        <a:pt x="152"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58" name="Freeform 1554"/>
                <p:cNvSpPr>
                  <a:spLocks/>
                </p:cNvSpPr>
                <p:nvPr/>
              </p:nvSpPr>
              <p:spPr bwMode="auto">
                <a:xfrm>
                  <a:off x="780" y="2520"/>
                  <a:ext cx="48" cy="112"/>
                </a:xfrm>
                <a:custGeom>
                  <a:avLst/>
                  <a:gdLst/>
                  <a:ahLst/>
                  <a:cxnLst>
                    <a:cxn ang="0">
                      <a:pos x="24" y="112"/>
                    </a:cxn>
                    <a:cxn ang="0">
                      <a:pos x="8" y="96"/>
                    </a:cxn>
                    <a:cxn ang="0">
                      <a:pos x="0" y="56"/>
                    </a:cxn>
                    <a:cxn ang="0">
                      <a:pos x="0" y="56"/>
                    </a:cxn>
                    <a:cxn ang="0">
                      <a:pos x="8" y="16"/>
                    </a:cxn>
                    <a:cxn ang="0">
                      <a:pos x="24" y="0"/>
                    </a:cxn>
                    <a:cxn ang="0">
                      <a:pos x="24" y="0"/>
                    </a:cxn>
                    <a:cxn ang="0">
                      <a:pos x="40" y="16"/>
                    </a:cxn>
                    <a:cxn ang="0">
                      <a:pos x="48" y="56"/>
                    </a:cxn>
                    <a:cxn ang="0">
                      <a:pos x="48" y="56"/>
                    </a:cxn>
                    <a:cxn ang="0">
                      <a:pos x="40" y="96"/>
                    </a:cxn>
                    <a:cxn ang="0">
                      <a:pos x="24" y="112"/>
                    </a:cxn>
                  </a:cxnLst>
                  <a:rect l="0" t="0" r="r" b="b"/>
                  <a:pathLst>
                    <a:path w="48" h="112">
                      <a:moveTo>
                        <a:pt x="24" y="112"/>
                      </a:moveTo>
                      <a:lnTo>
                        <a:pt x="8" y="96"/>
                      </a:lnTo>
                      <a:lnTo>
                        <a:pt x="0" y="56"/>
                      </a:lnTo>
                      <a:lnTo>
                        <a:pt x="0" y="56"/>
                      </a:lnTo>
                      <a:lnTo>
                        <a:pt x="8" y="16"/>
                      </a:lnTo>
                      <a:lnTo>
                        <a:pt x="24" y="0"/>
                      </a:lnTo>
                      <a:lnTo>
                        <a:pt x="24" y="0"/>
                      </a:lnTo>
                      <a:lnTo>
                        <a:pt x="40" y="16"/>
                      </a:lnTo>
                      <a:lnTo>
                        <a:pt x="48" y="56"/>
                      </a:lnTo>
                      <a:lnTo>
                        <a:pt x="48" y="56"/>
                      </a:lnTo>
                      <a:lnTo>
                        <a:pt x="40" y="96"/>
                      </a:lnTo>
                      <a:lnTo>
                        <a:pt x="24" y="11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59" name="Freeform 1555"/>
                <p:cNvSpPr>
                  <a:spLocks/>
                </p:cNvSpPr>
                <p:nvPr/>
              </p:nvSpPr>
              <p:spPr bwMode="auto">
                <a:xfrm>
                  <a:off x="612" y="2304"/>
                  <a:ext cx="112" cy="80"/>
                </a:xfrm>
                <a:custGeom>
                  <a:avLst/>
                  <a:gdLst/>
                  <a:ahLst/>
                  <a:cxnLst>
                    <a:cxn ang="0">
                      <a:pos x="112" y="80"/>
                    </a:cxn>
                    <a:cxn ang="0">
                      <a:pos x="80" y="80"/>
                    </a:cxn>
                    <a:cxn ang="0">
                      <a:pos x="40" y="56"/>
                    </a:cxn>
                    <a:cxn ang="0">
                      <a:pos x="40" y="56"/>
                    </a:cxn>
                    <a:cxn ang="0">
                      <a:pos x="16" y="40"/>
                    </a:cxn>
                    <a:cxn ang="0">
                      <a:pos x="8" y="24"/>
                    </a:cxn>
                    <a:cxn ang="0">
                      <a:pos x="0" y="8"/>
                    </a:cxn>
                    <a:cxn ang="0">
                      <a:pos x="0" y="0"/>
                    </a:cxn>
                    <a:cxn ang="0">
                      <a:pos x="0" y="0"/>
                    </a:cxn>
                    <a:cxn ang="0">
                      <a:pos x="32" y="8"/>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0" y="0"/>
                      </a:lnTo>
                      <a:lnTo>
                        <a:pt x="0" y="0"/>
                      </a:lnTo>
                      <a:lnTo>
                        <a:pt x="32" y="8"/>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60" name="Freeform 1556"/>
                <p:cNvSpPr>
                  <a:spLocks/>
                </p:cNvSpPr>
                <p:nvPr/>
              </p:nvSpPr>
              <p:spPr bwMode="auto">
                <a:xfrm>
                  <a:off x="876" y="2296"/>
                  <a:ext cx="112" cy="80"/>
                </a:xfrm>
                <a:custGeom>
                  <a:avLst/>
                  <a:gdLst/>
                  <a:ahLst/>
                  <a:cxnLst>
                    <a:cxn ang="0">
                      <a:pos x="8" y="80"/>
                    </a:cxn>
                    <a:cxn ang="0">
                      <a:pos x="0" y="72"/>
                    </a:cxn>
                    <a:cxn ang="0">
                      <a:pos x="8" y="56"/>
                    </a:cxn>
                    <a:cxn ang="0">
                      <a:pos x="24" y="40"/>
                    </a:cxn>
                    <a:cxn ang="0">
                      <a:pos x="40" y="24"/>
                    </a:cxn>
                    <a:cxn ang="0">
                      <a:pos x="40" y="24"/>
                    </a:cxn>
                    <a:cxn ang="0">
                      <a:pos x="80" y="8"/>
                    </a:cxn>
                    <a:cxn ang="0">
                      <a:pos x="112" y="0"/>
                    </a:cxn>
                    <a:cxn ang="0">
                      <a:pos x="112" y="0"/>
                    </a:cxn>
                    <a:cxn ang="0">
                      <a:pos x="112" y="8"/>
                    </a:cxn>
                    <a:cxn ang="0">
                      <a:pos x="112" y="24"/>
                    </a:cxn>
                    <a:cxn ang="0">
                      <a:pos x="96" y="40"/>
                    </a:cxn>
                    <a:cxn ang="0">
                      <a:pos x="80" y="56"/>
                    </a:cxn>
                    <a:cxn ang="0">
                      <a:pos x="80" y="56"/>
                    </a:cxn>
                    <a:cxn ang="0">
                      <a:pos x="32" y="80"/>
                    </a:cxn>
                    <a:cxn ang="0">
                      <a:pos x="8" y="80"/>
                    </a:cxn>
                  </a:cxnLst>
                  <a:rect l="0" t="0" r="r" b="b"/>
                  <a:pathLst>
                    <a:path w="112" h="80">
                      <a:moveTo>
                        <a:pt x="8" y="80"/>
                      </a:moveTo>
                      <a:lnTo>
                        <a:pt x="0" y="72"/>
                      </a:lnTo>
                      <a:lnTo>
                        <a:pt x="8" y="56"/>
                      </a:lnTo>
                      <a:lnTo>
                        <a:pt x="24" y="40"/>
                      </a:lnTo>
                      <a:lnTo>
                        <a:pt x="40" y="24"/>
                      </a:lnTo>
                      <a:lnTo>
                        <a:pt x="40" y="24"/>
                      </a:lnTo>
                      <a:lnTo>
                        <a:pt x="80" y="8"/>
                      </a:lnTo>
                      <a:lnTo>
                        <a:pt x="112" y="0"/>
                      </a:lnTo>
                      <a:lnTo>
                        <a:pt x="112" y="0"/>
                      </a:lnTo>
                      <a:lnTo>
                        <a:pt x="112" y="8"/>
                      </a:lnTo>
                      <a:lnTo>
                        <a:pt x="112" y="24"/>
                      </a:lnTo>
                      <a:lnTo>
                        <a:pt x="96" y="40"/>
                      </a:lnTo>
                      <a:lnTo>
                        <a:pt x="80" y="56"/>
                      </a:lnTo>
                      <a:lnTo>
                        <a:pt x="80" y="56"/>
                      </a:lnTo>
                      <a:lnTo>
                        <a:pt x="32" y="80"/>
                      </a:lnTo>
                      <a:lnTo>
                        <a:pt x="8"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61" name="Freeform 1557"/>
                <p:cNvSpPr>
                  <a:spLocks/>
                </p:cNvSpPr>
                <p:nvPr/>
              </p:nvSpPr>
              <p:spPr bwMode="auto">
                <a:xfrm>
                  <a:off x="916" y="2352"/>
                  <a:ext cx="136" cy="56"/>
                </a:xfrm>
                <a:custGeom>
                  <a:avLst/>
                  <a:gdLst/>
                  <a:ahLst/>
                  <a:cxnLst>
                    <a:cxn ang="0">
                      <a:pos x="0" y="48"/>
                    </a:cxn>
                    <a:cxn ang="0">
                      <a:pos x="0" y="40"/>
                    </a:cxn>
                    <a:cxn ang="0">
                      <a:pos x="16" y="32"/>
                    </a:cxn>
                    <a:cxn ang="0">
                      <a:pos x="32" y="16"/>
                    </a:cxn>
                    <a:cxn ang="0">
                      <a:pos x="56" y="8"/>
                    </a:cxn>
                    <a:cxn ang="0">
                      <a:pos x="56" y="8"/>
                    </a:cxn>
                    <a:cxn ang="0">
                      <a:pos x="88" y="0"/>
                    </a:cxn>
                    <a:cxn ang="0">
                      <a:pos x="112" y="0"/>
                    </a:cxn>
                    <a:cxn ang="0">
                      <a:pos x="128" y="0"/>
                    </a:cxn>
                    <a:cxn ang="0">
                      <a:pos x="136" y="8"/>
                    </a:cxn>
                    <a:cxn ang="0">
                      <a:pos x="136" y="8"/>
                    </a:cxn>
                    <a:cxn ang="0">
                      <a:pos x="136" y="16"/>
                    </a:cxn>
                    <a:cxn ang="0">
                      <a:pos x="128"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16" y="32"/>
                      </a:lnTo>
                      <a:lnTo>
                        <a:pt x="32" y="16"/>
                      </a:lnTo>
                      <a:lnTo>
                        <a:pt x="56" y="8"/>
                      </a:lnTo>
                      <a:lnTo>
                        <a:pt x="56" y="8"/>
                      </a:lnTo>
                      <a:lnTo>
                        <a:pt x="88" y="0"/>
                      </a:lnTo>
                      <a:lnTo>
                        <a:pt x="112" y="0"/>
                      </a:lnTo>
                      <a:lnTo>
                        <a:pt x="128" y="0"/>
                      </a:lnTo>
                      <a:lnTo>
                        <a:pt x="136" y="8"/>
                      </a:lnTo>
                      <a:lnTo>
                        <a:pt x="136" y="8"/>
                      </a:lnTo>
                      <a:lnTo>
                        <a:pt x="136" y="16"/>
                      </a:lnTo>
                      <a:lnTo>
                        <a:pt x="128"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62" name="Freeform 1558"/>
                <p:cNvSpPr>
                  <a:spLocks/>
                </p:cNvSpPr>
                <p:nvPr/>
              </p:nvSpPr>
              <p:spPr bwMode="auto">
                <a:xfrm>
                  <a:off x="564" y="2472"/>
                  <a:ext cx="136" cy="56"/>
                </a:xfrm>
                <a:custGeom>
                  <a:avLst/>
                  <a:gdLst/>
                  <a:ahLst/>
                  <a:cxnLst>
                    <a:cxn ang="0">
                      <a:pos x="0" y="48"/>
                    </a:cxn>
                    <a:cxn ang="0">
                      <a:pos x="0" y="40"/>
                    </a:cxn>
                    <a:cxn ang="0">
                      <a:pos x="8" y="32"/>
                    </a:cxn>
                    <a:cxn ang="0">
                      <a:pos x="32" y="16"/>
                    </a:cxn>
                    <a:cxn ang="0">
                      <a:pos x="56" y="8"/>
                    </a:cxn>
                    <a:cxn ang="0">
                      <a:pos x="56" y="8"/>
                    </a:cxn>
                    <a:cxn ang="0">
                      <a:pos x="88" y="0"/>
                    </a:cxn>
                    <a:cxn ang="0">
                      <a:pos x="112" y="0"/>
                    </a:cxn>
                    <a:cxn ang="0">
                      <a:pos x="128" y="0"/>
                    </a:cxn>
                    <a:cxn ang="0">
                      <a:pos x="136" y="8"/>
                    </a:cxn>
                    <a:cxn ang="0">
                      <a:pos x="136" y="8"/>
                    </a:cxn>
                    <a:cxn ang="0">
                      <a:pos x="136" y="16"/>
                    </a:cxn>
                    <a:cxn ang="0">
                      <a:pos x="120"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8" y="32"/>
                      </a:lnTo>
                      <a:lnTo>
                        <a:pt x="32" y="16"/>
                      </a:lnTo>
                      <a:lnTo>
                        <a:pt x="56" y="8"/>
                      </a:lnTo>
                      <a:lnTo>
                        <a:pt x="56" y="8"/>
                      </a:lnTo>
                      <a:lnTo>
                        <a:pt x="88" y="0"/>
                      </a:lnTo>
                      <a:lnTo>
                        <a:pt x="112" y="0"/>
                      </a:lnTo>
                      <a:lnTo>
                        <a:pt x="128" y="0"/>
                      </a:lnTo>
                      <a:lnTo>
                        <a:pt x="136" y="8"/>
                      </a:lnTo>
                      <a:lnTo>
                        <a:pt x="136" y="8"/>
                      </a:lnTo>
                      <a:lnTo>
                        <a:pt x="136" y="16"/>
                      </a:lnTo>
                      <a:lnTo>
                        <a:pt x="120"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63" name="Freeform 1559"/>
                <p:cNvSpPr>
                  <a:spLocks/>
                </p:cNvSpPr>
                <p:nvPr/>
              </p:nvSpPr>
              <p:spPr bwMode="auto">
                <a:xfrm>
                  <a:off x="628" y="2504"/>
                  <a:ext cx="112" cy="72"/>
                </a:xfrm>
                <a:custGeom>
                  <a:avLst/>
                  <a:gdLst/>
                  <a:ahLst/>
                  <a:cxnLst>
                    <a:cxn ang="0">
                      <a:pos x="8" y="72"/>
                    </a:cxn>
                    <a:cxn ang="0">
                      <a:pos x="0" y="64"/>
                    </a:cxn>
                    <a:cxn ang="0">
                      <a:pos x="8" y="56"/>
                    </a:cxn>
                    <a:cxn ang="0">
                      <a:pos x="16" y="40"/>
                    </a:cxn>
                    <a:cxn ang="0">
                      <a:pos x="40" y="24"/>
                    </a:cxn>
                    <a:cxn ang="0">
                      <a:pos x="40" y="24"/>
                    </a:cxn>
                    <a:cxn ang="0">
                      <a:pos x="80" y="0"/>
                    </a:cxn>
                    <a:cxn ang="0">
                      <a:pos x="112" y="0"/>
                    </a:cxn>
                    <a:cxn ang="0">
                      <a:pos x="112" y="0"/>
                    </a:cxn>
                    <a:cxn ang="0">
                      <a:pos x="112" y="8"/>
                    </a:cxn>
                    <a:cxn ang="0">
                      <a:pos x="112" y="16"/>
                    </a:cxn>
                    <a:cxn ang="0">
                      <a:pos x="96" y="32"/>
                    </a:cxn>
                    <a:cxn ang="0">
                      <a:pos x="80" y="48"/>
                    </a:cxn>
                    <a:cxn ang="0">
                      <a:pos x="80" y="48"/>
                    </a:cxn>
                    <a:cxn ang="0">
                      <a:pos x="32" y="72"/>
                    </a:cxn>
                    <a:cxn ang="0">
                      <a:pos x="8" y="72"/>
                    </a:cxn>
                  </a:cxnLst>
                  <a:rect l="0" t="0" r="r" b="b"/>
                  <a:pathLst>
                    <a:path w="112" h="72">
                      <a:moveTo>
                        <a:pt x="8" y="72"/>
                      </a:moveTo>
                      <a:lnTo>
                        <a:pt x="0" y="64"/>
                      </a:lnTo>
                      <a:lnTo>
                        <a:pt x="8" y="56"/>
                      </a:lnTo>
                      <a:lnTo>
                        <a:pt x="16" y="40"/>
                      </a:lnTo>
                      <a:lnTo>
                        <a:pt x="40" y="24"/>
                      </a:lnTo>
                      <a:lnTo>
                        <a:pt x="40" y="24"/>
                      </a:lnTo>
                      <a:lnTo>
                        <a:pt x="80" y="0"/>
                      </a:lnTo>
                      <a:lnTo>
                        <a:pt x="112" y="0"/>
                      </a:lnTo>
                      <a:lnTo>
                        <a:pt x="112" y="0"/>
                      </a:lnTo>
                      <a:lnTo>
                        <a:pt x="112" y="8"/>
                      </a:lnTo>
                      <a:lnTo>
                        <a:pt x="112" y="16"/>
                      </a:lnTo>
                      <a:lnTo>
                        <a:pt x="96" y="32"/>
                      </a:lnTo>
                      <a:lnTo>
                        <a:pt x="80" y="48"/>
                      </a:lnTo>
                      <a:lnTo>
                        <a:pt x="80" y="48"/>
                      </a:lnTo>
                      <a:lnTo>
                        <a:pt x="32" y="72"/>
                      </a:lnTo>
                      <a:lnTo>
                        <a:pt x="8" y="7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64" name="Freeform 1560"/>
                <p:cNvSpPr>
                  <a:spLocks/>
                </p:cNvSpPr>
                <p:nvPr/>
              </p:nvSpPr>
              <p:spPr bwMode="auto">
                <a:xfrm>
                  <a:off x="932" y="2464"/>
                  <a:ext cx="136" cy="56"/>
                </a:xfrm>
                <a:custGeom>
                  <a:avLst/>
                  <a:gdLst/>
                  <a:ahLst/>
                  <a:cxnLst>
                    <a:cxn ang="0">
                      <a:pos x="0" y="8"/>
                    </a:cxn>
                    <a:cxn ang="0">
                      <a:pos x="8" y="0"/>
                    </a:cxn>
                    <a:cxn ang="0">
                      <a:pos x="32" y="0"/>
                    </a:cxn>
                    <a:cxn ang="0">
                      <a:pos x="56" y="0"/>
                    </a:cxn>
                    <a:cxn ang="0">
                      <a:pos x="80" y="8"/>
                    </a:cxn>
                    <a:cxn ang="0">
                      <a:pos x="80" y="8"/>
                    </a:cxn>
                    <a:cxn ang="0">
                      <a:pos x="104" y="16"/>
                    </a:cxn>
                    <a:cxn ang="0">
                      <a:pos x="128" y="32"/>
                    </a:cxn>
                    <a:cxn ang="0">
                      <a:pos x="136" y="40"/>
                    </a:cxn>
                    <a:cxn ang="0">
                      <a:pos x="136" y="48"/>
                    </a:cxn>
                    <a:cxn ang="0">
                      <a:pos x="136" y="48"/>
                    </a:cxn>
                    <a:cxn ang="0">
                      <a:pos x="128" y="56"/>
                    </a:cxn>
                    <a:cxn ang="0">
                      <a:pos x="112" y="56"/>
                    </a:cxn>
                    <a:cxn ang="0">
                      <a:pos x="88" y="56"/>
                    </a:cxn>
                    <a:cxn ang="0">
                      <a:pos x="64" y="48"/>
                    </a:cxn>
                    <a:cxn ang="0">
                      <a:pos x="64" y="48"/>
                    </a:cxn>
                    <a:cxn ang="0">
                      <a:pos x="32" y="40"/>
                    </a:cxn>
                    <a:cxn ang="0">
                      <a:pos x="16" y="24"/>
                    </a:cxn>
                    <a:cxn ang="0">
                      <a:pos x="0" y="16"/>
                    </a:cxn>
                    <a:cxn ang="0">
                      <a:pos x="0" y="8"/>
                    </a:cxn>
                  </a:cxnLst>
                  <a:rect l="0" t="0" r="r" b="b"/>
                  <a:pathLst>
                    <a:path w="136" h="56">
                      <a:moveTo>
                        <a:pt x="0" y="8"/>
                      </a:moveTo>
                      <a:lnTo>
                        <a:pt x="8" y="0"/>
                      </a:lnTo>
                      <a:lnTo>
                        <a:pt x="32" y="0"/>
                      </a:lnTo>
                      <a:lnTo>
                        <a:pt x="56" y="0"/>
                      </a:lnTo>
                      <a:lnTo>
                        <a:pt x="80" y="8"/>
                      </a:lnTo>
                      <a:lnTo>
                        <a:pt x="80" y="8"/>
                      </a:lnTo>
                      <a:lnTo>
                        <a:pt x="104" y="16"/>
                      </a:lnTo>
                      <a:lnTo>
                        <a:pt x="128" y="32"/>
                      </a:lnTo>
                      <a:lnTo>
                        <a:pt x="136" y="40"/>
                      </a:lnTo>
                      <a:lnTo>
                        <a:pt x="136" y="48"/>
                      </a:lnTo>
                      <a:lnTo>
                        <a:pt x="136" y="48"/>
                      </a:lnTo>
                      <a:lnTo>
                        <a:pt x="128" y="56"/>
                      </a:lnTo>
                      <a:lnTo>
                        <a:pt x="112" y="56"/>
                      </a:lnTo>
                      <a:lnTo>
                        <a:pt x="88" y="56"/>
                      </a:lnTo>
                      <a:lnTo>
                        <a:pt x="64" y="48"/>
                      </a:lnTo>
                      <a:lnTo>
                        <a:pt x="64" y="48"/>
                      </a:lnTo>
                      <a:lnTo>
                        <a:pt x="32" y="40"/>
                      </a:lnTo>
                      <a:lnTo>
                        <a:pt x="16"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65" name="Freeform 1561"/>
                <p:cNvSpPr>
                  <a:spLocks/>
                </p:cNvSpPr>
                <p:nvPr/>
              </p:nvSpPr>
              <p:spPr bwMode="auto">
                <a:xfrm>
                  <a:off x="564" y="2360"/>
                  <a:ext cx="136" cy="56"/>
                </a:xfrm>
                <a:custGeom>
                  <a:avLst/>
                  <a:gdLst/>
                  <a:ahLst/>
                  <a:cxnLst>
                    <a:cxn ang="0">
                      <a:pos x="0" y="8"/>
                    </a:cxn>
                    <a:cxn ang="0">
                      <a:pos x="8" y="0"/>
                    </a:cxn>
                    <a:cxn ang="0">
                      <a:pos x="24" y="0"/>
                    </a:cxn>
                    <a:cxn ang="0">
                      <a:pos x="48" y="0"/>
                    </a:cxn>
                    <a:cxn ang="0">
                      <a:pos x="80" y="8"/>
                    </a:cxn>
                    <a:cxn ang="0">
                      <a:pos x="80" y="8"/>
                    </a:cxn>
                    <a:cxn ang="0">
                      <a:pos x="104" y="16"/>
                    </a:cxn>
                    <a:cxn ang="0">
                      <a:pos x="120" y="24"/>
                    </a:cxn>
                    <a:cxn ang="0">
                      <a:pos x="136" y="40"/>
                    </a:cxn>
                    <a:cxn ang="0">
                      <a:pos x="136" y="48"/>
                    </a:cxn>
                    <a:cxn ang="0">
                      <a:pos x="136" y="48"/>
                    </a:cxn>
                    <a:cxn ang="0">
                      <a:pos x="128" y="48"/>
                    </a:cxn>
                    <a:cxn ang="0">
                      <a:pos x="112" y="56"/>
                    </a:cxn>
                    <a:cxn ang="0">
                      <a:pos x="88" y="48"/>
                    </a:cxn>
                    <a:cxn ang="0">
                      <a:pos x="56" y="40"/>
                    </a:cxn>
                    <a:cxn ang="0">
                      <a:pos x="56" y="40"/>
                    </a:cxn>
                    <a:cxn ang="0">
                      <a:pos x="32" y="32"/>
                    </a:cxn>
                    <a:cxn ang="0">
                      <a:pos x="8" y="24"/>
                    </a:cxn>
                    <a:cxn ang="0">
                      <a:pos x="0" y="16"/>
                    </a:cxn>
                    <a:cxn ang="0">
                      <a:pos x="0" y="8"/>
                    </a:cxn>
                  </a:cxnLst>
                  <a:rect l="0" t="0" r="r" b="b"/>
                  <a:pathLst>
                    <a:path w="136" h="56">
                      <a:moveTo>
                        <a:pt x="0" y="8"/>
                      </a:moveTo>
                      <a:lnTo>
                        <a:pt x="8" y="0"/>
                      </a:lnTo>
                      <a:lnTo>
                        <a:pt x="24" y="0"/>
                      </a:lnTo>
                      <a:lnTo>
                        <a:pt x="48" y="0"/>
                      </a:lnTo>
                      <a:lnTo>
                        <a:pt x="80" y="8"/>
                      </a:lnTo>
                      <a:lnTo>
                        <a:pt x="80" y="8"/>
                      </a:lnTo>
                      <a:lnTo>
                        <a:pt x="104" y="16"/>
                      </a:lnTo>
                      <a:lnTo>
                        <a:pt x="120" y="24"/>
                      </a:lnTo>
                      <a:lnTo>
                        <a:pt x="136" y="40"/>
                      </a:lnTo>
                      <a:lnTo>
                        <a:pt x="136" y="48"/>
                      </a:lnTo>
                      <a:lnTo>
                        <a:pt x="136" y="48"/>
                      </a:lnTo>
                      <a:lnTo>
                        <a:pt x="128" y="48"/>
                      </a:lnTo>
                      <a:lnTo>
                        <a:pt x="112" y="56"/>
                      </a:lnTo>
                      <a:lnTo>
                        <a:pt x="88" y="48"/>
                      </a:lnTo>
                      <a:lnTo>
                        <a:pt x="56" y="40"/>
                      </a:lnTo>
                      <a:lnTo>
                        <a:pt x="56" y="40"/>
                      </a:lnTo>
                      <a:lnTo>
                        <a:pt x="32" y="32"/>
                      </a:lnTo>
                      <a:lnTo>
                        <a:pt x="8"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66" name="Freeform 1562"/>
                <p:cNvSpPr>
                  <a:spLocks/>
                </p:cNvSpPr>
                <p:nvPr/>
              </p:nvSpPr>
              <p:spPr bwMode="auto">
                <a:xfrm>
                  <a:off x="692" y="2256"/>
                  <a:ext cx="72" cy="104"/>
                </a:xfrm>
                <a:custGeom>
                  <a:avLst/>
                  <a:gdLst/>
                  <a:ahLst/>
                  <a:cxnLst>
                    <a:cxn ang="0">
                      <a:pos x="8" y="0"/>
                    </a:cxn>
                    <a:cxn ang="0">
                      <a:pos x="32" y="8"/>
                    </a:cxn>
                    <a:cxn ang="0">
                      <a:pos x="64" y="48"/>
                    </a:cxn>
                    <a:cxn ang="0">
                      <a:pos x="64" y="48"/>
                    </a:cxn>
                    <a:cxn ang="0">
                      <a:pos x="72" y="80"/>
                    </a:cxn>
                    <a:cxn ang="0">
                      <a:pos x="64" y="104"/>
                    </a:cxn>
                    <a:cxn ang="0">
                      <a:pos x="64" y="104"/>
                    </a:cxn>
                    <a:cxn ang="0">
                      <a:pos x="40" y="96"/>
                    </a:cxn>
                    <a:cxn ang="0">
                      <a:pos x="16" y="56"/>
                    </a:cxn>
                    <a:cxn ang="0">
                      <a:pos x="16" y="56"/>
                    </a:cxn>
                    <a:cxn ang="0">
                      <a:pos x="0" y="24"/>
                    </a:cxn>
                    <a:cxn ang="0">
                      <a:pos x="8" y="0"/>
                    </a:cxn>
                  </a:cxnLst>
                  <a:rect l="0" t="0" r="r" b="b"/>
                  <a:pathLst>
                    <a:path w="72" h="104">
                      <a:moveTo>
                        <a:pt x="8" y="0"/>
                      </a:moveTo>
                      <a:lnTo>
                        <a:pt x="32" y="8"/>
                      </a:lnTo>
                      <a:lnTo>
                        <a:pt x="64" y="48"/>
                      </a:lnTo>
                      <a:lnTo>
                        <a:pt x="64" y="48"/>
                      </a:lnTo>
                      <a:lnTo>
                        <a:pt x="72" y="80"/>
                      </a:lnTo>
                      <a:lnTo>
                        <a:pt x="64" y="104"/>
                      </a:lnTo>
                      <a:lnTo>
                        <a:pt x="64" y="104"/>
                      </a:lnTo>
                      <a:lnTo>
                        <a:pt x="40" y="96"/>
                      </a:lnTo>
                      <a:lnTo>
                        <a:pt x="16" y="56"/>
                      </a:lnTo>
                      <a:lnTo>
                        <a:pt x="16" y="56"/>
                      </a:lnTo>
                      <a:lnTo>
                        <a:pt x="0" y="24"/>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67" name="Freeform 1563"/>
                <p:cNvSpPr>
                  <a:spLocks/>
                </p:cNvSpPr>
                <p:nvPr/>
              </p:nvSpPr>
              <p:spPr bwMode="auto">
                <a:xfrm>
                  <a:off x="852" y="2520"/>
                  <a:ext cx="72" cy="96"/>
                </a:xfrm>
                <a:custGeom>
                  <a:avLst/>
                  <a:gdLst/>
                  <a:ahLst/>
                  <a:cxnLst>
                    <a:cxn ang="0">
                      <a:pos x="8" y="0"/>
                    </a:cxn>
                    <a:cxn ang="0">
                      <a:pos x="32" y="8"/>
                    </a:cxn>
                    <a:cxn ang="0">
                      <a:pos x="56" y="40"/>
                    </a:cxn>
                    <a:cxn ang="0">
                      <a:pos x="56" y="40"/>
                    </a:cxn>
                    <a:cxn ang="0">
                      <a:pos x="72" y="80"/>
                    </a:cxn>
                    <a:cxn ang="0">
                      <a:pos x="64" y="96"/>
                    </a:cxn>
                    <a:cxn ang="0">
                      <a:pos x="64" y="96"/>
                    </a:cxn>
                    <a:cxn ang="0">
                      <a:pos x="40" y="88"/>
                    </a:cxn>
                    <a:cxn ang="0">
                      <a:pos x="8" y="56"/>
                    </a:cxn>
                    <a:cxn ang="0">
                      <a:pos x="8" y="56"/>
                    </a:cxn>
                    <a:cxn ang="0">
                      <a:pos x="0" y="16"/>
                    </a:cxn>
                    <a:cxn ang="0">
                      <a:pos x="8" y="0"/>
                    </a:cxn>
                  </a:cxnLst>
                  <a:rect l="0" t="0" r="r" b="b"/>
                  <a:pathLst>
                    <a:path w="72" h="96">
                      <a:moveTo>
                        <a:pt x="8" y="0"/>
                      </a:moveTo>
                      <a:lnTo>
                        <a:pt x="32" y="8"/>
                      </a:lnTo>
                      <a:lnTo>
                        <a:pt x="56" y="40"/>
                      </a:lnTo>
                      <a:lnTo>
                        <a:pt x="56" y="40"/>
                      </a:lnTo>
                      <a:lnTo>
                        <a:pt x="72" y="80"/>
                      </a:lnTo>
                      <a:lnTo>
                        <a:pt x="64" y="96"/>
                      </a:lnTo>
                      <a:lnTo>
                        <a:pt x="64" y="96"/>
                      </a:lnTo>
                      <a:lnTo>
                        <a:pt x="40" y="88"/>
                      </a:lnTo>
                      <a:lnTo>
                        <a:pt x="8" y="56"/>
                      </a:lnTo>
                      <a:lnTo>
                        <a:pt x="8" y="56"/>
                      </a:lnTo>
                      <a:lnTo>
                        <a:pt x="0" y="16"/>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68" name="Freeform 1564"/>
                <p:cNvSpPr>
                  <a:spLocks/>
                </p:cNvSpPr>
                <p:nvPr/>
              </p:nvSpPr>
              <p:spPr bwMode="auto">
                <a:xfrm>
                  <a:off x="844" y="2256"/>
                  <a:ext cx="72" cy="104"/>
                </a:xfrm>
                <a:custGeom>
                  <a:avLst/>
                  <a:gdLst/>
                  <a:ahLst/>
                  <a:cxnLst>
                    <a:cxn ang="0">
                      <a:pos x="64" y="0"/>
                    </a:cxn>
                    <a:cxn ang="0">
                      <a:pos x="72" y="24"/>
                    </a:cxn>
                    <a:cxn ang="0">
                      <a:pos x="56" y="56"/>
                    </a:cxn>
                    <a:cxn ang="0">
                      <a:pos x="56" y="56"/>
                    </a:cxn>
                    <a:cxn ang="0">
                      <a:pos x="32" y="88"/>
                    </a:cxn>
                    <a:cxn ang="0">
                      <a:pos x="8" y="104"/>
                    </a:cxn>
                    <a:cxn ang="0">
                      <a:pos x="8" y="104"/>
                    </a:cxn>
                    <a:cxn ang="0">
                      <a:pos x="0" y="80"/>
                    </a:cxn>
                    <a:cxn ang="0">
                      <a:pos x="8" y="40"/>
                    </a:cxn>
                    <a:cxn ang="0">
                      <a:pos x="8" y="40"/>
                    </a:cxn>
                    <a:cxn ang="0">
                      <a:pos x="40" y="8"/>
                    </a:cxn>
                    <a:cxn ang="0">
                      <a:pos x="64" y="0"/>
                    </a:cxn>
                  </a:cxnLst>
                  <a:rect l="0" t="0" r="r" b="b"/>
                  <a:pathLst>
                    <a:path w="72" h="104">
                      <a:moveTo>
                        <a:pt x="64" y="0"/>
                      </a:moveTo>
                      <a:lnTo>
                        <a:pt x="72" y="24"/>
                      </a:lnTo>
                      <a:lnTo>
                        <a:pt x="56" y="56"/>
                      </a:lnTo>
                      <a:lnTo>
                        <a:pt x="56" y="56"/>
                      </a:lnTo>
                      <a:lnTo>
                        <a:pt x="32" y="88"/>
                      </a:lnTo>
                      <a:lnTo>
                        <a:pt x="8" y="104"/>
                      </a:lnTo>
                      <a:lnTo>
                        <a:pt x="8" y="104"/>
                      </a:lnTo>
                      <a:lnTo>
                        <a:pt x="0" y="80"/>
                      </a:lnTo>
                      <a:lnTo>
                        <a:pt x="8" y="40"/>
                      </a:lnTo>
                      <a:lnTo>
                        <a:pt x="8"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69" name="Freeform 1565"/>
                <p:cNvSpPr>
                  <a:spLocks/>
                </p:cNvSpPr>
                <p:nvPr/>
              </p:nvSpPr>
              <p:spPr bwMode="auto">
                <a:xfrm>
                  <a:off x="700" y="2520"/>
                  <a:ext cx="80" cy="96"/>
                </a:xfrm>
                <a:custGeom>
                  <a:avLst/>
                  <a:gdLst/>
                  <a:ahLst/>
                  <a:cxnLst>
                    <a:cxn ang="0">
                      <a:pos x="64" y="0"/>
                    </a:cxn>
                    <a:cxn ang="0">
                      <a:pos x="80" y="16"/>
                    </a:cxn>
                    <a:cxn ang="0">
                      <a:pos x="64" y="56"/>
                    </a:cxn>
                    <a:cxn ang="0">
                      <a:pos x="64" y="56"/>
                    </a:cxn>
                    <a:cxn ang="0">
                      <a:pos x="40" y="88"/>
                    </a:cxn>
                    <a:cxn ang="0">
                      <a:pos x="8" y="96"/>
                    </a:cxn>
                    <a:cxn ang="0">
                      <a:pos x="8" y="96"/>
                    </a:cxn>
                    <a:cxn ang="0">
                      <a:pos x="0" y="80"/>
                    </a:cxn>
                    <a:cxn ang="0">
                      <a:pos x="16" y="40"/>
                    </a:cxn>
                    <a:cxn ang="0">
                      <a:pos x="16" y="40"/>
                    </a:cxn>
                    <a:cxn ang="0">
                      <a:pos x="40" y="8"/>
                    </a:cxn>
                    <a:cxn ang="0">
                      <a:pos x="64" y="0"/>
                    </a:cxn>
                  </a:cxnLst>
                  <a:rect l="0" t="0" r="r" b="b"/>
                  <a:pathLst>
                    <a:path w="80" h="96">
                      <a:moveTo>
                        <a:pt x="64" y="0"/>
                      </a:moveTo>
                      <a:lnTo>
                        <a:pt x="80" y="16"/>
                      </a:lnTo>
                      <a:lnTo>
                        <a:pt x="64" y="56"/>
                      </a:lnTo>
                      <a:lnTo>
                        <a:pt x="64" y="56"/>
                      </a:lnTo>
                      <a:lnTo>
                        <a:pt x="40" y="88"/>
                      </a:lnTo>
                      <a:lnTo>
                        <a:pt x="8" y="96"/>
                      </a:lnTo>
                      <a:lnTo>
                        <a:pt x="8" y="96"/>
                      </a:lnTo>
                      <a:lnTo>
                        <a:pt x="0" y="80"/>
                      </a:lnTo>
                      <a:lnTo>
                        <a:pt x="16" y="40"/>
                      </a:lnTo>
                      <a:lnTo>
                        <a:pt x="16"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470" name="Freeform 1566"/>
              <p:cNvSpPr>
                <a:spLocks/>
              </p:cNvSpPr>
              <p:nvPr/>
            </p:nvSpPr>
            <p:spPr bwMode="auto">
              <a:xfrm>
                <a:off x="572" y="1295"/>
                <a:ext cx="472" cy="334"/>
              </a:xfrm>
              <a:custGeom>
                <a:avLst/>
                <a:gdLst/>
                <a:ahLst/>
                <a:cxnLst>
                  <a:cxn ang="0">
                    <a:pos x="672" y="216"/>
                  </a:cxn>
                  <a:cxn ang="0">
                    <a:pos x="664" y="256"/>
                  </a:cxn>
                  <a:cxn ang="0">
                    <a:pos x="648" y="296"/>
                  </a:cxn>
                  <a:cxn ang="0">
                    <a:pos x="616" y="328"/>
                  </a:cxn>
                  <a:cxn ang="0">
                    <a:pos x="576" y="360"/>
                  </a:cxn>
                  <a:cxn ang="0">
                    <a:pos x="464" y="408"/>
                  </a:cxn>
                  <a:cxn ang="0">
                    <a:pos x="336" y="424"/>
                  </a:cxn>
                  <a:cxn ang="0">
                    <a:pos x="336" y="424"/>
                  </a:cxn>
                  <a:cxn ang="0">
                    <a:pos x="208" y="408"/>
                  </a:cxn>
                  <a:cxn ang="0">
                    <a:pos x="96" y="360"/>
                  </a:cxn>
                  <a:cxn ang="0">
                    <a:pos x="56" y="328"/>
                  </a:cxn>
                  <a:cxn ang="0">
                    <a:pos x="24" y="296"/>
                  </a:cxn>
                  <a:cxn ang="0">
                    <a:pos x="8" y="256"/>
                  </a:cxn>
                  <a:cxn ang="0">
                    <a:pos x="0" y="216"/>
                  </a:cxn>
                  <a:cxn ang="0">
                    <a:pos x="0" y="216"/>
                  </a:cxn>
                  <a:cxn ang="0">
                    <a:pos x="8" y="168"/>
                  </a:cxn>
                  <a:cxn ang="0">
                    <a:pos x="24" y="128"/>
                  </a:cxn>
                  <a:cxn ang="0">
                    <a:pos x="56" y="96"/>
                  </a:cxn>
                  <a:cxn ang="0">
                    <a:pos x="96" y="64"/>
                  </a:cxn>
                  <a:cxn ang="0">
                    <a:pos x="208" y="16"/>
                  </a:cxn>
                  <a:cxn ang="0">
                    <a:pos x="336" y="0"/>
                  </a:cxn>
                  <a:cxn ang="0">
                    <a:pos x="336" y="0"/>
                  </a:cxn>
                  <a:cxn ang="0">
                    <a:pos x="464" y="16"/>
                  </a:cxn>
                  <a:cxn ang="0">
                    <a:pos x="576" y="64"/>
                  </a:cxn>
                  <a:cxn ang="0">
                    <a:pos x="616" y="96"/>
                  </a:cxn>
                  <a:cxn ang="0">
                    <a:pos x="648" y="128"/>
                  </a:cxn>
                  <a:cxn ang="0">
                    <a:pos x="664" y="168"/>
                  </a:cxn>
                  <a:cxn ang="0">
                    <a:pos x="672" y="216"/>
                  </a:cxn>
                </a:cxnLst>
                <a:rect l="0" t="0" r="r" b="b"/>
                <a:pathLst>
                  <a:path w="672" h="424">
                    <a:moveTo>
                      <a:pt x="672" y="216"/>
                    </a:moveTo>
                    <a:lnTo>
                      <a:pt x="664" y="256"/>
                    </a:lnTo>
                    <a:lnTo>
                      <a:pt x="648" y="296"/>
                    </a:lnTo>
                    <a:lnTo>
                      <a:pt x="616" y="328"/>
                    </a:lnTo>
                    <a:lnTo>
                      <a:pt x="576" y="360"/>
                    </a:lnTo>
                    <a:lnTo>
                      <a:pt x="464" y="408"/>
                    </a:lnTo>
                    <a:lnTo>
                      <a:pt x="336" y="424"/>
                    </a:lnTo>
                    <a:lnTo>
                      <a:pt x="336" y="424"/>
                    </a:lnTo>
                    <a:lnTo>
                      <a:pt x="208" y="408"/>
                    </a:lnTo>
                    <a:lnTo>
                      <a:pt x="96" y="360"/>
                    </a:lnTo>
                    <a:lnTo>
                      <a:pt x="56" y="328"/>
                    </a:lnTo>
                    <a:lnTo>
                      <a:pt x="24" y="296"/>
                    </a:lnTo>
                    <a:lnTo>
                      <a:pt x="8" y="256"/>
                    </a:lnTo>
                    <a:lnTo>
                      <a:pt x="0" y="216"/>
                    </a:lnTo>
                    <a:lnTo>
                      <a:pt x="0" y="216"/>
                    </a:lnTo>
                    <a:lnTo>
                      <a:pt x="8" y="168"/>
                    </a:lnTo>
                    <a:lnTo>
                      <a:pt x="24" y="128"/>
                    </a:lnTo>
                    <a:lnTo>
                      <a:pt x="56" y="96"/>
                    </a:lnTo>
                    <a:lnTo>
                      <a:pt x="96" y="64"/>
                    </a:lnTo>
                    <a:lnTo>
                      <a:pt x="208" y="16"/>
                    </a:lnTo>
                    <a:lnTo>
                      <a:pt x="336" y="0"/>
                    </a:lnTo>
                    <a:lnTo>
                      <a:pt x="336" y="0"/>
                    </a:lnTo>
                    <a:lnTo>
                      <a:pt x="464" y="16"/>
                    </a:lnTo>
                    <a:lnTo>
                      <a:pt x="576" y="64"/>
                    </a:lnTo>
                    <a:lnTo>
                      <a:pt x="616" y="96"/>
                    </a:lnTo>
                    <a:lnTo>
                      <a:pt x="648" y="128"/>
                    </a:lnTo>
                    <a:lnTo>
                      <a:pt x="664" y="168"/>
                    </a:lnTo>
                    <a:lnTo>
                      <a:pt x="672" y="216"/>
                    </a:lnTo>
                    <a:close/>
                  </a:path>
                </a:pathLst>
              </a:custGeom>
              <a:gradFill rotWithShape="0">
                <a:gsLst>
                  <a:gs pos="0">
                    <a:srgbClr val="808080">
                      <a:gamma/>
                      <a:tint val="59608"/>
                      <a:invGamma/>
                    </a:srgbClr>
                  </a:gs>
                  <a:gs pos="100000">
                    <a:srgbClr val="808080"/>
                  </a:gs>
                </a:gsLst>
                <a:path path="rect">
                  <a:fillToRect l="50000" t="50000" r="50000" b="50000"/>
                </a:path>
              </a:gradFill>
              <a:ln w="3175" cmpd="sng">
                <a:solidFill>
                  <a:srgbClr val="808080"/>
                </a:solidFill>
                <a:round/>
                <a:headEnd/>
                <a:tailEnd/>
              </a:ln>
            </p:spPr>
            <p:txBody>
              <a:bodyPr>
                <a:prstTxWarp prst="textNoShape">
                  <a:avLst/>
                </a:prstTxWarp>
              </a:bodyPr>
              <a:lstStyle/>
              <a:p>
                <a:endParaRPr lang="en-US">
                  <a:latin typeface="Arial"/>
                  <a:cs typeface="Arial"/>
                </a:endParaRPr>
              </a:p>
            </p:txBody>
          </p:sp>
          <p:grpSp>
            <p:nvGrpSpPr>
              <p:cNvPr id="1661529" name="Group 1567"/>
              <p:cNvGrpSpPr>
                <a:grpSpLocks/>
              </p:cNvGrpSpPr>
              <p:nvPr/>
            </p:nvGrpSpPr>
            <p:grpSpPr bwMode="auto">
              <a:xfrm>
                <a:off x="632" y="1338"/>
                <a:ext cx="352" cy="248"/>
                <a:chOff x="636" y="2320"/>
                <a:chExt cx="352" cy="248"/>
              </a:xfrm>
            </p:grpSpPr>
            <p:sp>
              <p:nvSpPr>
                <p:cNvPr id="1661472" name="Freeform 1568"/>
                <p:cNvSpPr>
                  <a:spLocks/>
                </p:cNvSpPr>
                <p:nvPr/>
              </p:nvSpPr>
              <p:spPr bwMode="auto">
                <a:xfrm>
                  <a:off x="788" y="2424"/>
                  <a:ext cx="32" cy="16"/>
                </a:xfrm>
                <a:custGeom>
                  <a:avLst/>
                  <a:gdLst/>
                  <a:ahLst/>
                  <a:cxnLst>
                    <a:cxn ang="0">
                      <a:pos x="32" y="8"/>
                    </a:cxn>
                    <a:cxn ang="0">
                      <a:pos x="32" y="16"/>
                    </a:cxn>
                    <a:cxn ang="0">
                      <a:pos x="16" y="16"/>
                    </a:cxn>
                    <a:cxn ang="0">
                      <a:pos x="16" y="16"/>
                    </a:cxn>
                    <a:cxn ang="0">
                      <a:pos x="8" y="16"/>
                    </a:cxn>
                    <a:cxn ang="0">
                      <a:pos x="0" y="8"/>
                    </a:cxn>
                    <a:cxn ang="0">
                      <a:pos x="0" y="8"/>
                    </a:cxn>
                    <a:cxn ang="0">
                      <a:pos x="8" y="0"/>
                    </a:cxn>
                    <a:cxn ang="0">
                      <a:pos x="16" y="0"/>
                    </a:cxn>
                    <a:cxn ang="0">
                      <a:pos x="16" y="0"/>
                    </a:cxn>
                    <a:cxn ang="0">
                      <a:pos x="32" y="0"/>
                    </a:cxn>
                    <a:cxn ang="0">
                      <a:pos x="32" y="8"/>
                    </a:cxn>
                  </a:cxnLst>
                  <a:rect l="0" t="0" r="r" b="b"/>
                  <a:pathLst>
                    <a:path w="32" h="16">
                      <a:moveTo>
                        <a:pt x="32" y="8"/>
                      </a:moveTo>
                      <a:lnTo>
                        <a:pt x="32" y="16"/>
                      </a:lnTo>
                      <a:lnTo>
                        <a:pt x="16" y="16"/>
                      </a:lnTo>
                      <a:lnTo>
                        <a:pt x="16" y="16"/>
                      </a:lnTo>
                      <a:lnTo>
                        <a:pt x="8" y="16"/>
                      </a:lnTo>
                      <a:lnTo>
                        <a:pt x="0" y="8"/>
                      </a:lnTo>
                      <a:lnTo>
                        <a:pt x="0" y="8"/>
                      </a:lnTo>
                      <a:lnTo>
                        <a:pt x="8" y="0"/>
                      </a:lnTo>
                      <a:lnTo>
                        <a:pt x="16" y="0"/>
                      </a:lnTo>
                      <a:lnTo>
                        <a:pt x="16" y="0"/>
                      </a:lnTo>
                      <a:lnTo>
                        <a:pt x="32" y="0"/>
                      </a:lnTo>
                      <a:lnTo>
                        <a:pt x="32"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73" name="Freeform 1569"/>
                <p:cNvSpPr>
                  <a:spLocks/>
                </p:cNvSpPr>
                <p:nvPr/>
              </p:nvSpPr>
              <p:spPr bwMode="auto">
                <a:xfrm>
                  <a:off x="924" y="2416"/>
                  <a:ext cx="64" cy="24"/>
                </a:xfrm>
                <a:custGeom>
                  <a:avLst/>
                  <a:gdLst/>
                  <a:ahLst/>
                  <a:cxnLst>
                    <a:cxn ang="0">
                      <a:pos x="64" y="16"/>
                    </a:cxn>
                    <a:cxn ang="0">
                      <a:pos x="56" y="24"/>
                    </a:cxn>
                    <a:cxn ang="0">
                      <a:pos x="32" y="24"/>
                    </a:cxn>
                    <a:cxn ang="0">
                      <a:pos x="32" y="24"/>
                    </a:cxn>
                    <a:cxn ang="0">
                      <a:pos x="16" y="24"/>
                    </a:cxn>
                    <a:cxn ang="0">
                      <a:pos x="0" y="16"/>
                    </a:cxn>
                    <a:cxn ang="0">
                      <a:pos x="0" y="16"/>
                    </a:cxn>
                    <a:cxn ang="0">
                      <a:pos x="16" y="8"/>
                    </a:cxn>
                    <a:cxn ang="0">
                      <a:pos x="32" y="0"/>
                    </a:cxn>
                    <a:cxn ang="0">
                      <a:pos x="32" y="0"/>
                    </a:cxn>
                    <a:cxn ang="0">
                      <a:pos x="56" y="8"/>
                    </a:cxn>
                    <a:cxn ang="0">
                      <a:pos x="64" y="16"/>
                    </a:cxn>
                  </a:cxnLst>
                  <a:rect l="0" t="0" r="r" b="b"/>
                  <a:pathLst>
                    <a:path w="64" h="24">
                      <a:moveTo>
                        <a:pt x="64" y="16"/>
                      </a:moveTo>
                      <a:lnTo>
                        <a:pt x="56" y="24"/>
                      </a:lnTo>
                      <a:lnTo>
                        <a:pt x="32" y="24"/>
                      </a:lnTo>
                      <a:lnTo>
                        <a:pt x="32" y="24"/>
                      </a:lnTo>
                      <a:lnTo>
                        <a:pt x="16" y="24"/>
                      </a:lnTo>
                      <a:lnTo>
                        <a:pt x="0" y="16"/>
                      </a:lnTo>
                      <a:lnTo>
                        <a:pt x="0" y="16"/>
                      </a:lnTo>
                      <a:lnTo>
                        <a:pt x="16"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74" name="Freeform 1570"/>
                <p:cNvSpPr>
                  <a:spLocks/>
                </p:cNvSpPr>
                <p:nvPr/>
              </p:nvSpPr>
              <p:spPr bwMode="auto">
                <a:xfrm>
                  <a:off x="908" y="2512"/>
                  <a:ext cx="40" cy="32"/>
                </a:xfrm>
                <a:custGeom>
                  <a:avLst/>
                  <a:gdLst/>
                  <a:ahLst/>
                  <a:cxnLst>
                    <a:cxn ang="0">
                      <a:pos x="40" y="32"/>
                    </a:cxn>
                    <a:cxn ang="0">
                      <a:pos x="24" y="32"/>
                    </a:cxn>
                    <a:cxn ang="0">
                      <a:pos x="8" y="24"/>
                    </a:cxn>
                    <a:cxn ang="0">
                      <a:pos x="8" y="24"/>
                    </a:cxn>
                    <a:cxn ang="0">
                      <a:pos x="0" y="8"/>
                    </a:cxn>
                    <a:cxn ang="0">
                      <a:pos x="0" y="0"/>
                    </a:cxn>
                    <a:cxn ang="0">
                      <a:pos x="0" y="0"/>
                    </a:cxn>
                    <a:cxn ang="0">
                      <a:pos x="16" y="0"/>
                    </a:cxn>
                    <a:cxn ang="0">
                      <a:pos x="32" y="8"/>
                    </a:cxn>
                    <a:cxn ang="0">
                      <a:pos x="32" y="8"/>
                    </a:cxn>
                    <a:cxn ang="0">
                      <a:pos x="40" y="24"/>
                    </a:cxn>
                    <a:cxn ang="0">
                      <a:pos x="40" y="32"/>
                    </a:cxn>
                  </a:cxnLst>
                  <a:rect l="0" t="0" r="r" b="b"/>
                  <a:pathLst>
                    <a:path w="40" h="32">
                      <a:moveTo>
                        <a:pt x="40" y="32"/>
                      </a:moveTo>
                      <a:lnTo>
                        <a:pt x="24" y="32"/>
                      </a:lnTo>
                      <a:lnTo>
                        <a:pt x="8" y="24"/>
                      </a:lnTo>
                      <a:lnTo>
                        <a:pt x="8" y="24"/>
                      </a:lnTo>
                      <a:lnTo>
                        <a:pt x="0" y="8"/>
                      </a:lnTo>
                      <a:lnTo>
                        <a:pt x="0" y="0"/>
                      </a:lnTo>
                      <a:lnTo>
                        <a:pt x="0" y="0"/>
                      </a:lnTo>
                      <a:lnTo>
                        <a:pt x="16" y="0"/>
                      </a:lnTo>
                      <a:lnTo>
                        <a:pt x="32" y="8"/>
                      </a:lnTo>
                      <a:lnTo>
                        <a:pt x="32" y="8"/>
                      </a:lnTo>
                      <a:lnTo>
                        <a:pt x="40" y="24"/>
                      </a:lnTo>
                      <a:lnTo>
                        <a:pt x="4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75" name="Freeform 1571"/>
                <p:cNvSpPr>
                  <a:spLocks/>
                </p:cNvSpPr>
                <p:nvPr/>
              </p:nvSpPr>
              <p:spPr bwMode="auto">
                <a:xfrm>
                  <a:off x="780" y="2328"/>
                  <a:ext cx="32" cy="48"/>
                </a:xfrm>
                <a:custGeom>
                  <a:avLst/>
                  <a:gdLst/>
                  <a:ahLst/>
                  <a:cxnLst>
                    <a:cxn ang="0">
                      <a:pos x="16" y="48"/>
                    </a:cxn>
                    <a:cxn ang="0">
                      <a:pos x="8" y="48"/>
                    </a:cxn>
                    <a:cxn ang="0">
                      <a:pos x="0" y="24"/>
                    </a:cxn>
                    <a:cxn ang="0">
                      <a:pos x="0" y="24"/>
                    </a:cxn>
                    <a:cxn ang="0">
                      <a:pos x="8" y="8"/>
                    </a:cxn>
                    <a:cxn ang="0">
                      <a:pos x="16" y="0"/>
                    </a:cxn>
                    <a:cxn ang="0">
                      <a:pos x="16" y="0"/>
                    </a:cxn>
                    <a:cxn ang="0">
                      <a:pos x="24" y="8"/>
                    </a:cxn>
                    <a:cxn ang="0">
                      <a:pos x="32" y="24"/>
                    </a:cxn>
                    <a:cxn ang="0">
                      <a:pos x="32" y="24"/>
                    </a:cxn>
                    <a:cxn ang="0">
                      <a:pos x="24" y="48"/>
                    </a:cxn>
                    <a:cxn ang="0">
                      <a:pos x="16" y="48"/>
                    </a:cxn>
                  </a:cxnLst>
                  <a:rect l="0" t="0" r="r" b="b"/>
                  <a:pathLst>
                    <a:path w="32" h="48">
                      <a:moveTo>
                        <a:pt x="16" y="48"/>
                      </a:moveTo>
                      <a:lnTo>
                        <a:pt x="8" y="48"/>
                      </a:lnTo>
                      <a:lnTo>
                        <a:pt x="0" y="24"/>
                      </a:lnTo>
                      <a:lnTo>
                        <a:pt x="0" y="24"/>
                      </a:lnTo>
                      <a:lnTo>
                        <a:pt x="8" y="8"/>
                      </a:lnTo>
                      <a:lnTo>
                        <a:pt x="16" y="0"/>
                      </a:lnTo>
                      <a:lnTo>
                        <a:pt x="16" y="0"/>
                      </a:lnTo>
                      <a:lnTo>
                        <a:pt x="24" y="8"/>
                      </a:lnTo>
                      <a:lnTo>
                        <a:pt x="32" y="24"/>
                      </a:lnTo>
                      <a:lnTo>
                        <a:pt x="32" y="24"/>
                      </a:lnTo>
                      <a:lnTo>
                        <a:pt x="24" y="48"/>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76" name="Freeform 1572"/>
                <p:cNvSpPr>
                  <a:spLocks/>
                </p:cNvSpPr>
                <p:nvPr/>
              </p:nvSpPr>
              <p:spPr bwMode="auto">
                <a:xfrm>
                  <a:off x="676" y="2432"/>
                  <a:ext cx="64" cy="24"/>
                </a:xfrm>
                <a:custGeom>
                  <a:avLst/>
                  <a:gdLst/>
                  <a:ahLst/>
                  <a:cxnLst>
                    <a:cxn ang="0">
                      <a:pos x="64" y="16"/>
                    </a:cxn>
                    <a:cxn ang="0">
                      <a:pos x="56" y="24"/>
                    </a:cxn>
                    <a:cxn ang="0">
                      <a:pos x="32" y="24"/>
                    </a:cxn>
                    <a:cxn ang="0">
                      <a:pos x="32" y="24"/>
                    </a:cxn>
                    <a:cxn ang="0">
                      <a:pos x="8" y="24"/>
                    </a:cxn>
                    <a:cxn ang="0">
                      <a:pos x="0" y="16"/>
                    </a:cxn>
                    <a:cxn ang="0">
                      <a:pos x="0" y="16"/>
                    </a:cxn>
                    <a:cxn ang="0">
                      <a:pos x="8" y="8"/>
                    </a:cxn>
                    <a:cxn ang="0">
                      <a:pos x="32" y="0"/>
                    </a:cxn>
                    <a:cxn ang="0">
                      <a:pos x="32" y="0"/>
                    </a:cxn>
                    <a:cxn ang="0">
                      <a:pos x="56" y="8"/>
                    </a:cxn>
                    <a:cxn ang="0">
                      <a:pos x="64" y="16"/>
                    </a:cxn>
                  </a:cxnLst>
                  <a:rect l="0" t="0" r="r" b="b"/>
                  <a:pathLst>
                    <a:path w="64" h="24">
                      <a:moveTo>
                        <a:pt x="64" y="16"/>
                      </a:moveTo>
                      <a:lnTo>
                        <a:pt x="56" y="24"/>
                      </a:lnTo>
                      <a:lnTo>
                        <a:pt x="32" y="24"/>
                      </a:lnTo>
                      <a:lnTo>
                        <a:pt x="32" y="24"/>
                      </a:lnTo>
                      <a:lnTo>
                        <a:pt x="8" y="24"/>
                      </a:lnTo>
                      <a:lnTo>
                        <a:pt x="0" y="16"/>
                      </a:lnTo>
                      <a:lnTo>
                        <a:pt x="0" y="16"/>
                      </a:lnTo>
                      <a:lnTo>
                        <a:pt x="8"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77" name="Freeform 1573"/>
                <p:cNvSpPr>
                  <a:spLocks/>
                </p:cNvSpPr>
                <p:nvPr/>
              </p:nvSpPr>
              <p:spPr bwMode="auto">
                <a:xfrm>
                  <a:off x="788" y="2520"/>
                  <a:ext cx="32" cy="48"/>
                </a:xfrm>
                <a:custGeom>
                  <a:avLst/>
                  <a:gdLst/>
                  <a:ahLst/>
                  <a:cxnLst>
                    <a:cxn ang="0">
                      <a:pos x="16" y="48"/>
                    </a:cxn>
                    <a:cxn ang="0">
                      <a:pos x="8" y="40"/>
                    </a:cxn>
                    <a:cxn ang="0">
                      <a:pos x="0" y="24"/>
                    </a:cxn>
                    <a:cxn ang="0">
                      <a:pos x="0" y="24"/>
                    </a:cxn>
                    <a:cxn ang="0">
                      <a:pos x="8" y="8"/>
                    </a:cxn>
                    <a:cxn ang="0">
                      <a:pos x="16" y="0"/>
                    </a:cxn>
                    <a:cxn ang="0">
                      <a:pos x="16" y="0"/>
                    </a:cxn>
                    <a:cxn ang="0">
                      <a:pos x="32" y="8"/>
                    </a:cxn>
                    <a:cxn ang="0">
                      <a:pos x="32" y="24"/>
                    </a:cxn>
                    <a:cxn ang="0">
                      <a:pos x="32" y="24"/>
                    </a:cxn>
                    <a:cxn ang="0">
                      <a:pos x="32" y="40"/>
                    </a:cxn>
                    <a:cxn ang="0">
                      <a:pos x="16" y="48"/>
                    </a:cxn>
                  </a:cxnLst>
                  <a:rect l="0" t="0" r="r" b="b"/>
                  <a:pathLst>
                    <a:path w="32" h="48">
                      <a:moveTo>
                        <a:pt x="16" y="48"/>
                      </a:moveTo>
                      <a:lnTo>
                        <a:pt x="8" y="40"/>
                      </a:lnTo>
                      <a:lnTo>
                        <a:pt x="0" y="24"/>
                      </a:lnTo>
                      <a:lnTo>
                        <a:pt x="0" y="24"/>
                      </a:lnTo>
                      <a:lnTo>
                        <a:pt x="8" y="8"/>
                      </a:lnTo>
                      <a:lnTo>
                        <a:pt x="16" y="0"/>
                      </a:lnTo>
                      <a:lnTo>
                        <a:pt x="16" y="0"/>
                      </a:lnTo>
                      <a:lnTo>
                        <a:pt x="32" y="8"/>
                      </a:lnTo>
                      <a:lnTo>
                        <a:pt x="32" y="24"/>
                      </a:lnTo>
                      <a:lnTo>
                        <a:pt x="32" y="24"/>
                      </a:lnTo>
                      <a:lnTo>
                        <a:pt x="32" y="40"/>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78" name="Freeform 1574"/>
                <p:cNvSpPr>
                  <a:spLocks/>
                </p:cNvSpPr>
                <p:nvPr/>
              </p:nvSpPr>
              <p:spPr bwMode="auto">
                <a:xfrm>
                  <a:off x="660" y="2352"/>
                  <a:ext cx="48" cy="40"/>
                </a:xfrm>
                <a:custGeom>
                  <a:avLst/>
                  <a:gdLst/>
                  <a:ahLst/>
                  <a:cxnLst>
                    <a:cxn ang="0">
                      <a:pos x="48" y="32"/>
                    </a:cxn>
                    <a:cxn ang="0">
                      <a:pos x="32" y="40"/>
                    </a:cxn>
                    <a:cxn ang="0">
                      <a:pos x="16" y="24"/>
                    </a:cxn>
                    <a:cxn ang="0">
                      <a:pos x="16" y="24"/>
                    </a:cxn>
                    <a:cxn ang="0">
                      <a:pos x="0" y="16"/>
                    </a:cxn>
                    <a:cxn ang="0">
                      <a:pos x="0" y="0"/>
                    </a:cxn>
                    <a:cxn ang="0">
                      <a:pos x="0" y="0"/>
                    </a:cxn>
                    <a:cxn ang="0">
                      <a:pos x="16" y="0"/>
                    </a:cxn>
                    <a:cxn ang="0">
                      <a:pos x="32" y="8"/>
                    </a:cxn>
                    <a:cxn ang="0">
                      <a:pos x="32" y="8"/>
                    </a:cxn>
                    <a:cxn ang="0">
                      <a:pos x="48" y="24"/>
                    </a:cxn>
                    <a:cxn ang="0">
                      <a:pos x="48" y="32"/>
                    </a:cxn>
                  </a:cxnLst>
                  <a:rect l="0" t="0" r="r" b="b"/>
                  <a:pathLst>
                    <a:path w="48" h="40">
                      <a:moveTo>
                        <a:pt x="48" y="32"/>
                      </a:moveTo>
                      <a:lnTo>
                        <a:pt x="32" y="40"/>
                      </a:lnTo>
                      <a:lnTo>
                        <a:pt x="16" y="24"/>
                      </a:lnTo>
                      <a:lnTo>
                        <a:pt x="16" y="24"/>
                      </a:lnTo>
                      <a:lnTo>
                        <a:pt x="0" y="16"/>
                      </a:lnTo>
                      <a:lnTo>
                        <a:pt x="0" y="0"/>
                      </a:lnTo>
                      <a:lnTo>
                        <a:pt x="0" y="0"/>
                      </a:lnTo>
                      <a:lnTo>
                        <a:pt x="16" y="0"/>
                      </a:lnTo>
                      <a:lnTo>
                        <a:pt x="32" y="8"/>
                      </a:lnTo>
                      <a:lnTo>
                        <a:pt x="32" y="8"/>
                      </a:lnTo>
                      <a:lnTo>
                        <a:pt x="48" y="24"/>
                      </a:lnTo>
                      <a:lnTo>
                        <a:pt x="48"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79" name="Freeform 1575"/>
                <p:cNvSpPr>
                  <a:spLocks/>
                </p:cNvSpPr>
                <p:nvPr/>
              </p:nvSpPr>
              <p:spPr bwMode="auto">
                <a:xfrm>
                  <a:off x="892" y="2344"/>
                  <a:ext cx="48" cy="32"/>
                </a:xfrm>
                <a:custGeom>
                  <a:avLst/>
                  <a:gdLst/>
                  <a:ahLst/>
                  <a:cxnLst>
                    <a:cxn ang="0">
                      <a:pos x="0" y="32"/>
                    </a:cxn>
                    <a:cxn ang="0">
                      <a:pos x="0" y="24"/>
                    </a:cxn>
                    <a:cxn ang="0">
                      <a:pos x="8" y="8"/>
                    </a:cxn>
                    <a:cxn ang="0">
                      <a:pos x="8" y="8"/>
                    </a:cxn>
                    <a:cxn ang="0">
                      <a:pos x="32" y="0"/>
                    </a:cxn>
                    <a:cxn ang="0">
                      <a:pos x="48" y="0"/>
                    </a:cxn>
                    <a:cxn ang="0">
                      <a:pos x="48" y="0"/>
                    </a:cxn>
                    <a:cxn ang="0">
                      <a:pos x="48" y="8"/>
                    </a:cxn>
                    <a:cxn ang="0">
                      <a:pos x="32" y="24"/>
                    </a:cxn>
                    <a:cxn ang="0">
                      <a:pos x="32" y="24"/>
                    </a:cxn>
                    <a:cxn ang="0">
                      <a:pos x="16" y="32"/>
                    </a:cxn>
                    <a:cxn ang="0">
                      <a:pos x="0" y="32"/>
                    </a:cxn>
                  </a:cxnLst>
                  <a:rect l="0" t="0" r="r" b="b"/>
                  <a:pathLst>
                    <a:path w="48" h="32">
                      <a:moveTo>
                        <a:pt x="0" y="32"/>
                      </a:moveTo>
                      <a:lnTo>
                        <a:pt x="0" y="24"/>
                      </a:lnTo>
                      <a:lnTo>
                        <a:pt x="8" y="8"/>
                      </a:lnTo>
                      <a:lnTo>
                        <a:pt x="8" y="8"/>
                      </a:lnTo>
                      <a:lnTo>
                        <a:pt x="32" y="0"/>
                      </a:lnTo>
                      <a:lnTo>
                        <a:pt x="48" y="0"/>
                      </a:lnTo>
                      <a:lnTo>
                        <a:pt x="48" y="0"/>
                      </a:lnTo>
                      <a:lnTo>
                        <a:pt x="48" y="8"/>
                      </a:lnTo>
                      <a:lnTo>
                        <a:pt x="32" y="24"/>
                      </a:lnTo>
                      <a:lnTo>
                        <a:pt x="32" y="24"/>
                      </a:lnTo>
                      <a:lnTo>
                        <a:pt x="16" y="32"/>
                      </a:lnTo>
                      <a:lnTo>
                        <a:pt x="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80" name="Freeform 1576"/>
                <p:cNvSpPr>
                  <a:spLocks/>
                </p:cNvSpPr>
                <p:nvPr/>
              </p:nvSpPr>
              <p:spPr bwMode="auto">
                <a:xfrm>
                  <a:off x="876" y="2400"/>
                  <a:ext cx="48" cy="24"/>
                </a:xfrm>
                <a:custGeom>
                  <a:avLst/>
                  <a:gdLst/>
                  <a:ahLst/>
                  <a:cxnLst>
                    <a:cxn ang="0">
                      <a:pos x="0" y="24"/>
                    </a:cxn>
                    <a:cxn ang="0">
                      <a:pos x="0" y="8"/>
                    </a:cxn>
                    <a:cxn ang="0">
                      <a:pos x="16" y="0"/>
                    </a:cxn>
                    <a:cxn ang="0">
                      <a:pos x="16" y="0"/>
                    </a:cxn>
                    <a:cxn ang="0">
                      <a:pos x="32" y="0"/>
                    </a:cxn>
                    <a:cxn ang="0">
                      <a:pos x="48" y="8"/>
                    </a:cxn>
                    <a:cxn ang="0">
                      <a:pos x="48" y="8"/>
                    </a:cxn>
                    <a:cxn ang="0">
                      <a:pos x="48" y="16"/>
                    </a:cxn>
                    <a:cxn ang="0">
                      <a:pos x="32" y="24"/>
                    </a:cxn>
                    <a:cxn ang="0">
                      <a:pos x="32" y="24"/>
                    </a:cxn>
                    <a:cxn ang="0">
                      <a:pos x="8" y="24"/>
                    </a:cxn>
                    <a:cxn ang="0">
                      <a:pos x="0" y="24"/>
                    </a:cxn>
                  </a:cxnLst>
                  <a:rect l="0" t="0" r="r" b="b"/>
                  <a:pathLst>
                    <a:path w="48" h="24">
                      <a:moveTo>
                        <a:pt x="0" y="24"/>
                      </a:moveTo>
                      <a:lnTo>
                        <a:pt x="0" y="8"/>
                      </a:lnTo>
                      <a:lnTo>
                        <a:pt x="16" y="0"/>
                      </a:lnTo>
                      <a:lnTo>
                        <a:pt x="16" y="0"/>
                      </a:lnTo>
                      <a:lnTo>
                        <a:pt x="32" y="0"/>
                      </a:lnTo>
                      <a:lnTo>
                        <a:pt x="48" y="8"/>
                      </a:lnTo>
                      <a:lnTo>
                        <a:pt x="48" y="8"/>
                      </a:lnTo>
                      <a:lnTo>
                        <a:pt x="48" y="16"/>
                      </a:lnTo>
                      <a:lnTo>
                        <a:pt x="32" y="24"/>
                      </a:lnTo>
                      <a:lnTo>
                        <a:pt x="32" y="24"/>
                      </a:lnTo>
                      <a:lnTo>
                        <a:pt x="8" y="24"/>
                      </a:lnTo>
                      <a:lnTo>
                        <a:pt x="0"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81" name="Freeform 1577"/>
                <p:cNvSpPr>
                  <a:spLocks/>
                </p:cNvSpPr>
                <p:nvPr/>
              </p:nvSpPr>
              <p:spPr bwMode="auto">
                <a:xfrm>
                  <a:off x="660" y="2480"/>
                  <a:ext cx="48" cy="24"/>
                </a:xfrm>
                <a:custGeom>
                  <a:avLst/>
                  <a:gdLst/>
                  <a:ahLst/>
                  <a:cxnLst>
                    <a:cxn ang="0">
                      <a:pos x="0" y="16"/>
                    </a:cxn>
                    <a:cxn ang="0">
                      <a:pos x="0" y="8"/>
                    </a:cxn>
                    <a:cxn ang="0">
                      <a:pos x="16" y="0"/>
                    </a:cxn>
                    <a:cxn ang="0">
                      <a:pos x="16" y="0"/>
                    </a:cxn>
                    <a:cxn ang="0">
                      <a:pos x="40" y="0"/>
                    </a:cxn>
                    <a:cxn ang="0">
                      <a:pos x="48" y="0"/>
                    </a:cxn>
                    <a:cxn ang="0">
                      <a:pos x="48" y="0"/>
                    </a:cxn>
                    <a:cxn ang="0">
                      <a:pos x="48" y="16"/>
                    </a:cxn>
                    <a:cxn ang="0">
                      <a:pos x="32" y="24"/>
                    </a:cxn>
                    <a:cxn ang="0">
                      <a:pos x="32" y="24"/>
                    </a:cxn>
                    <a:cxn ang="0">
                      <a:pos x="8" y="24"/>
                    </a:cxn>
                    <a:cxn ang="0">
                      <a:pos x="0" y="16"/>
                    </a:cxn>
                  </a:cxnLst>
                  <a:rect l="0" t="0" r="r" b="b"/>
                  <a:pathLst>
                    <a:path w="48" h="24">
                      <a:moveTo>
                        <a:pt x="0" y="16"/>
                      </a:moveTo>
                      <a:lnTo>
                        <a:pt x="0" y="8"/>
                      </a:lnTo>
                      <a:lnTo>
                        <a:pt x="16" y="0"/>
                      </a:lnTo>
                      <a:lnTo>
                        <a:pt x="16" y="0"/>
                      </a:lnTo>
                      <a:lnTo>
                        <a:pt x="40" y="0"/>
                      </a:lnTo>
                      <a:lnTo>
                        <a:pt x="48" y="0"/>
                      </a:lnTo>
                      <a:lnTo>
                        <a:pt x="48" y="0"/>
                      </a:lnTo>
                      <a:lnTo>
                        <a:pt x="48" y="16"/>
                      </a:lnTo>
                      <a:lnTo>
                        <a:pt x="32" y="24"/>
                      </a:lnTo>
                      <a:lnTo>
                        <a:pt x="32" y="24"/>
                      </a:lnTo>
                      <a:lnTo>
                        <a:pt x="8" y="24"/>
                      </a:lnTo>
                      <a:lnTo>
                        <a:pt x="0"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82" name="Freeform 1578"/>
                <p:cNvSpPr>
                  <a:spLocks/>
                </p:cNvSpPr>
                <p:nvPr/>
              </p:nvSpPr>
              <p:spPr bwMode="auto">
                <a:xfrm>
                  <a:off x="732" y="2456"/>
                  <a:ext cx="48" cy="40"/>
                </a:xfrm>
                <a:custGeom>
                  <a:avLst/>
                  <a:gdLst/>
                  <a:ahLst/>
                  <a:cxnLst>
                    <a:cxn ang="0">
                      <a:pos x="8" y="40"/>
                    </a:cxn>
                    <a:cxn ang="0">
                      <a:pos x="0" y="24"/>
                    </a:cxn>
                    <a:cxn ang="0">
                      <a:pos x="16" y="16"/>
                    </a:cxn>
                    <a:cxn ang="0">
                      <a:pos x="16" y="16"/>
                    </a:cxn>
                    <a:cxn ang="0">
                      <a:pos x="32" y="0"/>
                    </a:cxn>
                    <a:cxn ang="0">
                      <a:pos x="48" y="8"/>
                    </a:cxn>
                    <a:cxn ang="0">
                      <a:pos x="48" y="8"/>
                    </a:cxn>
                    <a:cxn ang="0">
                      <a:pos x="48" y="16"/>
                    </a:cxn>
                    <a:cxn ang="0">
                      <a:pos x="40" y="32"/>
                    </a:cxn>
                    <a:cxn ang="0">
                      <a:pos x="40" y="32"/>
                    </a:cxn>
                    <a:cxn ang="0">
                      <a:pos x="16" y="40"/>
                    </a:cxn>
                    <a:cxn ang="0">
                      <a:pos x="8" y="40"/>
                    </a:cxn>
                  </a:cxnLst>
                  <a:rect l="0" t="0" r="r" b="b"/>
                  <a:pathLst>
                    <a:path w="48" h="40">
                      <a:moveTo>
                        <a:pt x="8" y="40"/>
                      </a:moveTo>
                      <a:lnTo>
                        <a:pt x="0" y="24"/>
                      </a:lnTo>
                      <a:lnTo>
                        <a:pt x="16" y="16"/>
                      </a:lnTo>
                      <a:lnTo>
                        <a:pt x="16" y="16"/>
                      </a:lnTo>
                      <a:lnTo>
                        <a:pt x="32" y="0"/>
                      </a:lnTo>
                      <a:lnTo>
                        <a:pt x="48" y="8"/>
                      </a:lnTo>
                      <a:lnTo>
                        <a:pt x="48" y="8"/>
                      </a:lnTo>
                      <a:lnTo>
                        <a:pt x="48" y="16"/>
                      </a:lnTo>
                      <a:lnTo>
                        <a:pt x="40" y="32"/>
                      </a:lnTo>
                      <a:lnTo>
                        <a:pt x="40" y="32"/>
                      </a:lnTo>
                      <a:lnTo>
                        <a:pt x="16" y="40"/>
                      </a:lnTo>
                      <a:lnTo>
                        <a:pt x="8" y="4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83" name="Freeform 1579"/>
                <p:cNvSpPr>
                  <a:spLocks/>
                </p:cNvSpPr>
                <p:nvPr/>
              </p:nvSpPr>
              <p:spPr bwMode="auto">
                <a:xfrm>
                  <a:off x="924" y="2472"/>
                  <a:ext cx="56" cy="32"/>
                </a:xfrm>
                <a:custGeom>
                  <a:avLst/>
                  <a:gdLst/>
                  <a:ahLst/>
                  <a:cxnLst>
                    <a:cxn ang="0">
                      <a:pos x="0" y="8"/>
                    </a:cxn>
                    <a:cxn ang="0">
                      <a:pos x="16" y="0"/>
                    </a:cxn>
                    <a:cxn ang="0">
                      <a:pos x="32" y="8"/>
                    </a:cxn>
                    <a:cxn ang="0">
                      <a:pos x="32" y="8"/>
                    </a:cxn>
                    <a:cxn ang="0">
                      <a:pos x="56" y="16"/>
                    </a:cxn>
                    <a:cxn ang="0">
                      <a:pos x="56" y="24"/>
                    </a:cxn>
                    <a:cxn ang="0">
                      <a:pos x="56" y="24"/>
                    </a:cxn>
                    <a:cxn ang="0">
                      <a:pos x="48" y="32"/>
                    </a:cxn>
                    <a:cxn ang="0">
                      <a:pos x="24" y="24"/>
                    </a:cxn>
                    <a:cxn ang="0">
                      <a:pos x="24" y="24"/>
                    </a:cxn>
                    <a:cxn ang="0">
                      <a:pos x="0" y="16"/>
                    </a:cxn>
                    <a:cxn ang="0">
                      <a:pos x="0" y="8"/>
                    </a:cxn>
                  </a:cxnLst>
                  <a:rect l="0" t="0" r="r" b="b"/>
                  <a:pathLst>
                    <a:path w="56" h="32">
                      <a:moveTo>
                        <a:pt x="0" y="8"/>
                      </a:moveTo>
                      <a:lnTo>
                        <a:pt x="16" y="0"/>
                      </a:lnTo>
                      <a:lnTo>
                        <a:pt x="32" y="8"/>
                      </a:lnTo>
                      <a:lnTo>
                        <a:pt x="32" y="8"/>
                      </a:lnTo>
                      <a:lnTo>
                        <a:pt x="56" y="16"/>
                      </a:lnTo>
                      <a:lnTo>
                        <a:pt x="56" y="24"/>
                      </a:lnTo>
                      <a:lnTo>
                        <a:pt x="56" y="24"/>
                      </a:lnTo>
                      <a:lnTo>
                        <a:pt x="48" y="32"/>
                      </a:lnTo>
                      <a:lnTo>
                        <a:pt x="24" y="24"/>
                      </a:lnTo>
                      <a:lnTo>
                        <a:pt x="24"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84" name="Freeform 1580"/>
                <p:cNvSpPr>
                  <a:spLocks/>
                </p:cNvSpPr>
                <p:nvPr/>
              </p:nvSpPr>
              <p:spPr bwMode="auto">
                <a:xfrm>
                  <a:off x="636" y="2392"/>
                  <a:ext cx="64" cy="32"/>
                </a:xfrm>
                <a:custGeom>
                  <a:avLst/>
                  <a:gdLst/>
                  <a:ahLst/>
                  <a:cxnLst>
                    <a:cxn ang="0">
                      <a:pos x="0" y="8"/>
                    </a:cxn>
                    <a:cxn ang="0">
                      <a:pos x="16" y="0"/>
                    </a:cxn>
                    <a:cxn ang="0">
                      <a:pos x="40" y="8"/>
                    </a:cxn>
                    <a:cxn ang="0">
                      <a:pos x="40" y="8"/>
                    </a:cxn>
                    <a:cxn ang="0">
                      <a:pos x="56" y="16"/>
                    </a:cxn>
                    <a:cxn ang="0">
                      <a:pos x="64" y="24"/>
                    </a:cxn>
                    <a:cxn ang="0">
                      <a:pos x="64" y="24"/>
                    </a:cxn>
                    <a:cxn ang="0">
                      <a:pos x="48" y="32"/>
                    </a:cxn>
                    <a:cxn ang="0">
                      <a:pos x="24" y="32"/>
                    </a:cxn>
                    <a:cxn ang="0">
                      <a:pos x="24" y="32"/>
                    </a:cxn>
                    <a:cxn ang="0">
                      <a:pos x="8" y="16"/>
                    </a:cxn>
                    <a:cxn ang="0">
                      <a:pos x="0" y="8"/>
                    </a:cxn>
                  </a:cxnLst>
                  <a:rect l="0" t="0" r="r" b="b"/>
                  <a:pathLst>
                    <a:path w="64" h="32">
                      <a:moveTo>
                        <a:pt x="0" y="8"/>
                      </a:moveTo>
                      <a:lnTo>
                        <a:pt x="16" y="0"/>
                      </a:lnTo>
                      <a:lnTo>
                        <a:pt x="40" y="8"/>
                      </a:lnTo>
                      <a:lnTo>
                        <a:pt x="40" y="8"/>
                      </a:lnTo>
                      <a:lnTo>
                        <a:pt x="56" y="16"/>
                      </a:lnTo>
                      <a:lnTo>
                        <a:pt x="64" y="24"/>
                      </a:lnTo>
                      <a:lnTo>
                        <a:pt x="64" y="24"/>
                      </a:lnTo>
                      <a:lnTo>
                        <a:pt x="48" y="32"/>
                      </a:lnTo>
                      <a:lnTo>
                        <a:pt x="24" y="32"/>
                      </a:lnTo>
                      <a:lnTo>
                        <a:pt x="24" y="32"/>
                      </a:lnTo>
                      <a:lnTo>
                        <a:pt x="8"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85" name="Freeform 1581"/>
                <p:cNvSpPr>
                  <a:spLocks/>
                </p:cNvSpPr>
                <p:nvPr/>
              </p:nvSpPr>
              <p:spPr bwMode="auto">
                <a:xfrm>
                  <a:off x="716" y="2320"/>
                  <a:ext cx="40" cy="48"/>
                </a:xfrm>
                <a:custGeom>
                  <a:avLst/>
                  <a:gdLst/>
                  <a:ahLst/>
                  <a:cxnLst>
                    <a:cxn ang="0">
                      <a:pos x="8" y="0"/>
                    </a:cxn>
                    <a:cxn ang="0">
                      <a:pos x="24" y="0"/>
                    </a:cxn>
                    <a:cxn ang="0">
                      <a:pos x="32" y="16"/>
                    </a:cxn>
                    <a:cxn ang="0">
                      <a:pos x="32" y="16"/>
                    </a:cxn>
                    <a:cxn ang="0">
                      <a:pos x="40" y="40"/>
                    </a:cxn>
                    <a:cxn ang="0">
                      <a:pos x="32" y="48"/>
                    </a:cxn>
                    <a:cxn ang="0">
                      <a:pos x="32" y="48"/>
                    </a:cxn>
                    <a:cxn ang="0">
                      <a:pos x="16" y="40"/>
                    </a:cxn>
                    <a:cxn ang="0">
                      <a:pos x="8" y="24"/>
                    </a:cxn>
                    <a:cxn ang="0">
                      <a:pos x="8" y="24"/>
                    </a:cxn>
                    <a:cxn ang="0">
                      <a:pos x="0" y="8"/>
                    </a:cxn>
                    <a:cxn ang="0">
                      <a:pos x="8" y="0"/>
                    </a:cxn>
                  </a:cxnLst>
                  <a:rect l="0" t="0" r="r" b="b"/>
                  <a:pathLst>
                    <a:path w="40" h="48">
                      <a:moveTo>
                        <a:pt x="8" y="0"/>
                      </a:moveTo>
                      <a:lnTo>
                        <a:pt x="24" y="0"/>
                      </a:lnTo>
                      <a:lnTo>
                        <a:pt x="32" y="16"/>
                      </a:lnTo>
                      <a:lnTo>
                        <a:pt x="32" y="16"/>
                      </a:lnTo>
                      <a:lnTo>
                        <a:pt x="40" y="40"/>
                      </a:lnTo>
                      <a:lnTo>
                        <a:pt x="32" y="48"/>
                      </a:lnTo>
                      <a:lnTo>
                        <a:pt x="32" y="48"/>
                      </a:lnTo>
                      <a:lnTo>
                        <a:pt x="16"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86" name="Freeform 1582"/>
                <p:cNvSpPr>
                  <a:spLocks/>
                </p:cNvSpPr>
                <p:nvPr/>
              </p:nvSpPr>
              <p:spPr bwMode="auto">
                <a:xfrm>
                  <a:off x="820" y="2480"/>
                  <a:ext cx="40" cy="40"/>
                </a:xfrm>
                <a:custGeom>
                  <a:avLst/>
                  <a:gdLst/>
                  <a:ahLst/>
                  <a:cxnLst>
                    <a:cxn ang="0">
                      <a:pos x="8" y="0"/>
                    </a:cxn>
                    <a:cxn ang="0">
                      <a:pos x="24" y="0"/>
                    </a:cxn>
                    <a:cxn ang="0">
                      <a:pos x="40" y="16"/>
                    </a:cxn>
                    <a:cxn ang="0">
                      <a:pos x="40" y="16"/>
                    </a:cxn>
                    <a:cxn ang="0">
                      <a:pos x="40" y="32"/>
                    </a:cxn>
                    <a:cxn ang="0">
                      <a:pos x="32" y="40"/>
                    </a:cxn>
                    <a:cxn ang="0">
                      <a:pos x="32" y="40"/>
                    </a:cxn>
                    <a:cxn ang="0">
                      <a:pos x="24" y="40"/>
                    </a:cxn>
                    <a:cxn ang="0">
                      <a:pos x="8" y="24"/>
                    </a:cxn>
                    <a:cxn ang="0">
                      <a:pos x="8" y="24"/>
                    </a:cxn>
                    <a:cxn ang="0">
                      <a:pos x="0" y="8"/>
                    </a:cxn>
                    <a:cxn ang="0">
                      <a:pos x="8" y="0"/>
                    </a:cxn>
                  </a:cxnLst>
                  <a:rect l="0" t="0" r="r" b="b"/>
                  <a:pathLst>
                    <a:path w="40" h="40">
                      <a:moveTo>
                        <a:pt x="8" y="0"/>
                      </a:moveTo>
                      <a:lnTo>
                        <a:pt x="24" y="0"/>
                      </a:lnTo>
                      <a:lnTo>
                        <a:pt x="40" y="16"/>
                      </a:lnTo>
                      <a:lnTo>
                        <a:pt x="40" y="16"/>
                      </a:lnTo>
                      <a:lnTo>
                        <a:pt x="40" y="32"/>
                      </a:lnTo>
                      <a:lnTo>
                        <a:pt x="32" y="40"/>
                      </a:lnTo>
                      <a:lnTo>
                        <a:pt x="32" y="40"/>
                      </a:lnTo>
                      <a:lnTo>
                        <a:pt x="24"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87" name="Freeform 1583"/>
                <p:cNvSpPr>
                  <a:spLocks/>
                </p:cNvSpPr>
                <p:nvPr/>
              </p:nvSpPr>
              <p:spPr bwMode="auto">
                <a:xfrm>
                  <a:off x="836" y="2320"/>
                  <a:ext cx="40" cy="48"/>
                </a:xfrm>
                <a:custGeom>
                  <a:avLst/>
                  <a:gdLst/>
                  <a:ahLst/>
                  <a:cxnLst>
                    <a:cxn ang="0">
                      <a:pos x="32" y="0"/>
                    </a:cxn>
                    <a:cxn ang="0">
                      <a:pos x="40" y="8"/>
                    </a:cxn>
                    <a:cxn ang="0">
                      <a:pos x="40" y="24"/>
                    </a:cxn>
                    <a:cxn ang="0">
                      <a:pos x="40" y="24"/>
                    </a:cxn>
                    <a:cxn ang="0">
                      <a:pos x="24" y="40"/>
                    </a:cxn>
                    <a:cxn ang="0">
                      <a:pos x="8" y="48"/>
                    </a:cxn>
                    <a:cxn ang="0">
                      <a:pos x="8" y="48"/>
                    </a:cxn>
                    <a:cxn ang="0">
                      <a:pos x="0" y="32"/>
                    </a:cxn>
                    <a:cxn ang="0">
                      <a:pos x="8" y="16"/>
                    </a:cxn>
                    <a:cxn ang="0">
                      <a:pos x="8" y="16"/>
                    </a:cxn>
                    <a:cxn ang="0">
                      <a:pos x="24" y="0"/>
                    </a:cxn>
                    <a:cxn ang="0">
                      <a:pos x="32" y="0"/>
                    </a:cxn>
                  </a:cxnLst>
                  <a:rect l="0" t="0" r="r" b="b"/>
                  <a:pathLst>
                    <a:path w="40" h="48">
                      <a:moveTo>
                        <a:pt x="32" y="0"/>
                      </a:moveTo>
                      <a:lnTo>
                        <a:pt x="40" y="8"/>
                      </a:lnTo>
                      <a:lnTo>
                        <a:pt x="40" y="24"/>
                      </a:lnTo>
                      <a:lnTo>
                        <a:pt x="40" y="24"/>
                      </a:lnTo>
                      <a:lnTo>
                        <a:pt x="24" y="40"/>
                      </a:lnTo>
                      <a:lnTo>
                        <a:pt x="8" y="48"/>
                      </a:lnTo>
                      <a:lnTo>
                        <a:pt x="8" y="48"/>
                      </a:lnTo>
                      <a:lnTo>
                        <a:pt x="0" y="32"/>
                      </a:lnTo>
                      <a:lnTo>
                        <a:pt x="8" y="16"/>
                      </a:lnTo>
                      <a:lnTo>
                        <a:pt x="8" y="16"/>
                      </a:lnTo>
                      <a:lnTo>
                        <a:pt x="24" y="0"/>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88" name="Freeform 1584"/>
                <p:cNvSpPr>
                  <a:spLocks/>
                </p:cNvSpPr>
                <p:nvPr/>
              </p:nvSpPr>
              <p:spPr bwMode="auto">
                <a:xfrm>
                  <a:off x="732" y="2504"/>
                  <a:ext cx="40" cy="48"/>
                </a:xfrm>
                <a:custGeom>
                  <a:avLst/>
                  <a:gdLst/>
                  <a:ahLst/>
                  <a:cxnLst>
                    <a:cxn ang="0">
                      <a:pos x="32" y="0"/>
                    </a:cxn>
                    <a:cxn ang="0">
                      <a:pos x="40" y="8"/>
                    </a:cxn>
                    <a:cxn ang="0">
                      <a:pos x="32" y="32"/>
                    </a:cxn>
                    <a:cxn ang="0">
                      <a:pos x="32" y="32"/>
                    </a:cxn>
                    <a:cxn ang="0">
                      <a:pos x="24" y="40"/>
                    </a:cxn>
                    <a:cxn ang="0">
                      <a:pos x="8" y="48"/>
                    </a:cxn>
                    <a:cxn ang="0">
                      <a:pos x="8" y="48"/>
                    </a:cxn>
                    <a:cxn ang="0">
                      <a:pos x="0" y="40"/>
                    </a:cxn>
                    <a:cxn ang="0">
                      <a:pos x="8" y="16"/>
                    </a:cxn>
                    <a:cxn ang="0">
                      <a:pos x="8" y="16"/>
                    </a:cxn>
                    <a:cxn ang="0">
                      <a:pos x="16" y="8"/>
                    </a:cxn>
                    <a:cxn ang="0">
                      <a:pos x="32" y="0"/>
                    </a:cxn>
                  </a:cxnLst>
                  <a:rect l="0" t="0" r="r" b="b"/>
                  <a:pathLst>
                    <a:path w="40" h="48">
                      <a:moveTo>
                        <a:pt x="32" y="0"/>
                      </a:moveTo>
                      <a:lnTo>
                        <a:pt x="40" y="8"/>
                      </a:lnTo>
                      <a:lnTo>
                        <a:pt x="32" y="32"/>
                      </a:lnTo>
                      <a:lnTo>
                        <a:pt x="32" y="32"/>
                      </a:lnTo>
                      <a:lnTo>
                        <a:pt x="24" y="40"/>
                      </a:lnTo>
                      <a:lnTo>
                        <a:pt x="8" y="48"/>
                      </a:lnTo>
                      <a:lnTo>
                        <a:pt x="8" y="48"/>
                      </a:lnTo>
                      <a:lnTo>
                        <a:pt x="0" y="40"/>
                      </a:lnTo>
                      <a:lnTo>
                        <a:pt x="8" y="16"/>
                      </a:lnTo>
                      <a:lnTo>
                        <a:pt x="8" y="16"/>
                      </a:lnTo>
                      <a:lnTo>
                        <a:pt x="16" y="8"/>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sp>
          <p:nvSpPr>
            <p:cNvPr id="1661489" name="Text Box 1585"/>
            <p:cNvSpPr txBox="1">
              <a:spLocks noChangeArrowheads="1"/>
            </p:cNvSpPr>
            <p:nvPr/>
          </p:nvSpPr>
          <p:spPr bwMode="auto">
            <a:xfrm>
              <a:off x="3536" y="1001"/>
              <a:ext cx="1009" cy="446"/>
            </a:xfrm>
            <a:prstGeom prst="rect">
              <a:avLst/>
            </a:prstGeom>
            <a:noFill/>
            <a:ln w="19050">
              <a:noFill/>
              <a:miter lim="800000"/>
              <a:headEnd/>
              <a:tailEnd/>
            </a:ln>
            <a:effectLst/>
          </p:spPr>
          <p:txBody>
            <a:bodyPr wrap="none" anchor="ctr">
              <a:prstTxWarp prst="textNoShape">
                <a:avLst/>
              </a:prstTxWarp>
              <a:spAutoFit/>
            </a:bodyPr>
            <a:lstStyle/>
            <a:p>
              <a:r>
                <a:rPr lang="tr-TR" sz="2000" i="1" dirty="0" smtClean="0">
                  <a:latin typeface="Arial"/>
                  <a:cs typeface="Arial"/>
                </a:rPr>
                <a:t>Yetersiz</a:t>
              </a:r>
            </a:p>
            <a:p>
              <a:r>
                <a:rPr lang="tr-TR" sz="2000" i="1" dirty="0" smtClean="0">
                  <a:latin typeface="Arial"/>
                  <a:cs typeface="Arial"/>
                </a:rPr>
                <a:t> </a:t>
              </a:r>
              <a:r>
                <a:rPr lang="en-US" sz="2000" i="1" dirty="0">
                  <a:latin typeface="Arial"/>
                  <a:cs typeface="Arial"/>
                </a:rPr>
                <a:t>ADAMTS13</a:t>
              </a:r>
            </a:p>
          </p:txBody>
        </p:sp>
        <p:grpSp>
          <p:nvGrpSpPr>
            <p:cNvPr id="1661537" name="Group 1586"/>
            <p:cNvGrpSpPr>
              <a:grpSpLocks/>
            </p:cNvGrpSpPr>
            <p:nvPr/>
          </p:nvGrpSpPr>
          <p:grpSpPr bwMode="auto">
            <a:xfrm>
              <a:off x="3545" y="2386"/>
              <a:ext cx="536" cy="384"/>
              <a:chOff x="540" y="1270"/>
              <a:chExt cx="536" cy="384"/>
            </a:xfrm>
          </p:grpSpPr>
          <p:grpSp>
            <p:nvGrpSpPr>
              <p:cNvPr id="1661538" name="Group 1587"/>
              <p:cNvGrpSpPr>
                <a:grpSpLocks/>
              </p:cNvGrpSpPr>
              <p:nvPr/>
            </p:nvGrpSpPr>
            <p:grpSpPr bwMode="auto">
              <a:xfrm>
                <a:off x="540" y="1270"/>
                <a:ext cx="536" cy="384"/>
                <a:chOff x="540" y="2248"/>
                <a:chExt cx="536" cy="384"/>
              </a:xfrm>
            </p:grpSpPr>
            <p:sp>
              <p:nvSpPr>
                <p:cNvPr id="1661492" name="Freeform 1588"/>
                <p:cNvSpPr>
                  <a:spLocks/>
                </p:cNvSpPr>
                <p:nvPr/>
              </p:nvSpPr>
              <p:spPr bwMode="invGray">
                <a:xfrm>
                  <a:off x="932" y="2416"/>
                  <a:ext cx="144" cy="40"/>
                </a:xfrm>
                <a:custGeom>
                  <a:avLst/>
                  <a:gdLst/>
                  <a:ahLst/>
                  <a:cxnLst>
                    <a:cxn ang="0">
                      <a:pos x="144" y="16"/>
                    </a:cxn>
                    <a:cxn ang="0">
                      <a:pos x="144" y="24"/>
                    </a:cxn>
                    <a:cxn ang="0">
                      <a:pos x="128" y="32"/>
                    </a:cxn>
                    <a:cxn ang="0">
                      <a:pos x="104" y="32"/>
                    </a:cxn>
                    <a:cxn ang="0">
                      <a:pos x="72" y="40"/>
                    </a:cxn>
                    <a:cxn ang="0">
                      <a:pos x="72" y="40"/>
                    </a:cxn>
                    <a:cxn ang="0">
                      <a:pos x="40" y="32"/>
                    </a:cxn>
                    <a:cxn ang="0">
                      <a:pos x="16" y="32"/>
                    </a:cxn>
                    <a:cxn ang="0">
                      <a:pos x="0" y="24"/>
                    </a:cxn>
                    <a:cxn ang="0">
                      <a:pos x="0" y="16"/>
                    </a:cxn>
                    <a:cxn ang="0">
                      <a:pos x="0" y="16"/>
                    </a:cxn>
                    <a:cxn ang="0">
                      <a:pos x="0" y="8"/>
                    </a:cxn>
                    <a:cxn ang="0">
                      <a:pos x="16" y="0"/>
                    </a:cxn>
                    <a:cxn ang="0">
                      <a:pos x="40" y="0"/>
                    </a:cxn>
                    <a:cxn ang="0">
                      <a:pos x="72" y="0"/>
                    </a:cxn>
                    <a:cxn ang="0">
                      <a:pos x="72" y="0"/>
                    </a:cxn>
                    <a:cxn ang="0">
                      <a:pos x="104" y="0"/>
                    </a:cxn>
                    <a:cxn ang="0">
                      <a:pos x="128" y="0"/>
                    </a:cxn>
                    <a:cxn ang="0">
                      <a:pos x="144" y="8"/>
                    </a:cxn>
                    <a:cxn ang="0">
                      <a:pos x="144" y="16"/>
                    </a:cxn>
                  </a:cxnLst>
                  <a:rect l="0" t="0" r="r" b="b"/>
                  <a:pathLst>
                    <a:path w="144" h="40">
                      <a:moveTo>
                        <a:pt x="144" y="16"/>
                      </a:moveTo>
                      <a:lnTo>
                        <a:pt x="144" y="24"/>
                      </a:lnTo>
                      <a:lnTo>
                        <a:pt x="128" y="32"/>
                      </a:lnTo>
                      <a:lnTo>
                        <a:pt x="104" y="32"/>
                      </a:lnTo>
                      <a:lnTo>
                        <a:pt x="72" y="40"/>
                      </a:lnTo>
                      <a:lnTo>
                        <a:pt x="72" y="40"/>
                      </a:lnTo>
                      <a:lnTo>
                        <a:pt x="40" y="32"/>
                      </a:lnTo>
                      <a:lnTo>
                        <a:pt x="16" y="32"/>
                      </a:lnTo>
                      <a:lnTo>
                        <a:pt x="0" y="24"/>
                      </a:lnTo>
                      <a:lnTo>
                        <a:pt x="0" y="16"/>
                      </a:lnTo>
                      <a:lnTo>
                        <a:pt x="0" y="16"/>
                      </a:lnTo>
                      <a:lnTo>
                        <a:pt x="0" y="8"/>
                      </a:lnTo>
                      <a:lnTo>
                        <a:pt x="16" y="0"/>
                      </a:lnTo>
                      <a:lnTo>
                        <a:pt x="40" y="0"/>
                      </a:lnTo>
                      <a:lnTo>
                        <a:pt x="72" y="0"/>
                      </a:lnTo>
                      <a:lnTo>
                        <a:pt x="72" y="0"/>
                      </a:lnTo>
                      <a:lnTo>
                        <a:pt x="104" y="0"/>
                      </a:lnTo>
                      <a:lnTo>
                        <a:pt x="128" y="0"/>
                      </a:lnTo>
                      <a:lnTo>
                        <a:pt x="144" y="8"/>
                      </a:lnTo>
                      <a:lnTo>
                        <a:pt x="14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93" name="Freeform 1589"/>
                <p:cNvSpPr>
                  <a:spLocks/>
                </p:cNvSpPr>
                <p:nvPr/>
              </p:nvSpPr>
              <p:spPr bwMode="invGray">
                <a:xfrm>
                  <a:off x="892" y="2496"/>
                  <a:ext cx="112" cy="80"/>
                </a:xfrm>
                <a:custGeom>
                  <a:avLst/>
                  <a:gdLst/>
                  <a:ahLst/>
                  <a:cxnLst>
                    <a:cxn ang="0">
                      <a:pos x="112" y="80"/>
                    </a:cxn>
                    <a:cxn ang="0">
                      <a:pos x="80" y="80"/>
                    </a:cxn>
                    <a:cxn ang="0">
                      <a:pos x="40" y="56"/>
                    </a:cxn>
                    <a:cxn ang="0">
                      <a:pos x="40" y="56"/>
                    </a:cxn>
                    <a:cxn ang="0">
                      <a:pos x="16" y="40"/>
                    </a:cxn>
                    <a:cxn ang="0">
                      <a:pos x="8" y="24"/>
                    </a:cxn>
                    <a:cxn ang="0">
                      <a:pos x="0" y="8"/>
                    </a:cxn>
                    <a:cxn ang="0">
                      <a:pos x="8" y="0"/>
                    </a:cxn>
                    <a:cxn ang="0">
                      <a:pos x="8" y="0"/>
                    </a:cxn>
                    <a:cxn ang="0">
                      <a:pos x="32" y="0"/>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8" y="0"/>
                      </a:lnTo>
                      <a:lnTo>
                        <a:pt x="8" y="0"/>
                      </a:lnTo>
                      <a:lnTo>
                        <a:pt x="32" y="0"/>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94" name="Freeform 1590"/>
                <p:cNvSpPr>
                  <a:spLocks/>
                </p:cNvSpPr>
                <p:nvPr/>
              </p:nvSpPr>
              <p:spPr bwMode="invGray">
                <a:xfrm>
                  <a:off x="780" y="2248"/>
                  <a:ext cx="48" cy="104"/>
                </a:xfrm>
                <a:custGeom>
                  <a:avLst/>
                  <a:gdLst/>
                  <a:ahLst/>
                  <a:cxnLst>
                    <a:cxn ang="0">
                      <a:pos x="24" y="104"/>
                    </a:cxn>
                    <a:cxn ang="0">
                      <a:pos x="8" y="88"/>
                    </a:cxn>
                    <a:cxn ang="0">
                      <a:pos x="0" y="56"/>
                    </a:cxn>
                    <a:cxn ang="0">
                      <a:pos x="0" y="56"/>
                    </a:cxn>
                    <a:cxn ang="0">
                      <a:pos x="8" y="16"/>
                    </a:cxn>
                    <a:cxn ang="0">
                      <a:pos x="24" y="0"/>
                    </a:cxn>
                    <a:cxn ang="0">
                      <a:pos x="24" y="0"/>
                    </a:cxn>
                    <a:cxn ang="0">
                      <a:pos x="40" y="16"/>
                    </a:cxn>
                    <a:cxn ang="0">
                      <a:pos x="48" y="56"/>
                    </a:cxn>
                    <a:cxn ang="0">
                      <a:pos x="48" y="56"/>
                    </a:cxn>
                    <a:cxn ang="0">
                      <a:pos x="40" y="88"/>
                    </a:cxn>
                    <a:cxn ang="0">
                      <a:pos x="24" y="104"/>
                    </a:cxn>
                  </a:cxnLst>
                  <a:rect l="0" t="0" r="r" b="b"/>
                  <a:pathLst>
                    <a:path w="48" h="104">
                      <a:moveTo>
                        <a:pt x="24" y="104"/>
                      </a:moveTo>
                      <a:lnTo>
                        <a:pt x="8" y="88"/>
                      </a:lnTo>
                      <a:lnTo>
                        <a:pt x="0" y="56"/>
                      </a:lnTo>
                      <a:lnTo>
                        <a:pt x="0" y="56"/>
                      </a:lnTo>
                      <a:lnTo>
                        <a:pt x="8" y="16"/>
                      </a:lnTo>
                      <a:lnTo>
                        <a:pt x="24" y="0"/>
                      </a:lnTo>
                      <a:lnTo>
                        <a:pt x="24" y="0"/>
                      </a:lnTo>
                      <a:lnTo>
                        <a:pt x="40" y="16"/>
                      </a:lnTo>
                      <a:lnTo>
                        <a:pt x="48" y="56"/>
                      </a:lnTo>
                      <a:lnTo>
                        <a:pt x="48" y="56"/>
                      </a:lnTo>
                      <a:lnTo>
                        <a:pt x="40" y="88"/>
                      </a:lnTo>
                      <a:lnTo>
                        <a:pt x="24" y="10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95" name="Freeform 1591"/>
                <p:cNvSpPr>
                  <a:spLocks/>
                </p:cNvSpPr>
                <p:nvPr/>
              </p:nvSpPr>
              <p:spPr bwMode="invGray">
                <a:xfrm>
                  <a:off x="540" y="2416"/>
                  <a:ext cx="152" cy="40"/>
                </a:xfrm>
                <a:custGeom>
                  <a:avLst/>
                  <a:gdLst/>
                  <a:ahLst/>
                  <a:cxnLst>
                    <a:cxn ang="0">
                      <a:pos x="152" y="24"/>
                    </a:cxn>
                    <a:cxn ang="0">
                      <a:pos x="144" y="32"/>
                    </a:cxn>
                    <a:cxn ang="0">
                      <a:pos x="128" y="32"/>
                    </a:cxn>
                    <a:cxn ang="0">
                      <a:pos x="104" y="40"/>
                    </a:cxn>
                    <a:cxn ang="0">
                      <a:pos x="80" y="40"/>
                    </a:cxn>
                    <a:cxn ang="0">
                      <a:pos x="80" y="40"/>
                    </a:cxn>
                    <a:cxn ang="0">
                      <a:pos x="48" y="40"/>
                    </a:cxn>
                    <a:cxn ang="0">
                      <a:pos x="24" y="32"/>
                    </a:cxn>
                    <a:cxn ang="0">
                      <a:pos x="8" y="32"/>
                    </a:cxn>
                    <a:cxn ang="0">
                      <a:pos x="0" y="24"/>
                    </a:cxn>
                    <a:cxn ang="0">
                      <a:pos x="0" y="24"/>
                    </a:cxn>
                    <a:cxn ang="0">
                      <a:pos x="8" y="16"/>
                    </a:cxn>
                    <a:cxn ang="0">
                      <a:pos x="24" y="8"/>
                    </a:cxn>
                    <a:cxn ang="0">
                      <a:pos x="48" y="0"/>
                    </a:cxn>
                    <a:cxn ang="0">
                      <a:pos x="80" y="0"/>
                    </a:cxn>
                    <a:cxn ang="0">
                      <a:pos x="80" y="0"/>
                    </a:cxn>
                    <a:cxn ang="0">
                      <a:pos x="104" y="0"/>
                    </a:cxn>
                    <a:cxn ang="0">
                      <a:pos x="128" y="8"/>
                    </a:cxn>
                    <a:cxn ang="0">
                      <a:pos x="144" y="16"/>
                    </a:cxn>
                    <a:cxn ang="0">
                      <a:pos x="152" y="24"/>
                    </a:cxn>
                  </a:cxnLst>
                  <a:rect l="0" t="0" r="r" b="b"/>
                  <a:pathLst>
                    <a:path w="152" h="40">
                      <a:moveTo>
                        <a:pt x="152" y="24"/>
                      </a:moveTo>
                      <a:lnTo>
                        <a:pt x="144" y="32"/>
                      </a:lnTo>
                      <a:lnTo>
                        <a:pt x="128" y="32"/>
                      </a:lnTo>
                      <a:lnTo>
                        <a:pt x="104" y="40"/>
                      </a:lnTo>
                      <a:lnTo>
                        <a:pt x="80" y="40"/>
                      </a:lnTo>
                      <a:lnTo>
                        <a:pt x="80" y="40"/>
                      </a:lnTo>
                      <a:lnTo>
                        <a:pt x="48" y="40"/>
                      </a:lnTo>
                      <a:lnTo>
                        <a:pt x="24" y="32"/>
                      </a:lnTo>
                      <a:lnTo>
                        <a:pt x="8" y="32"/>
                      </a:lnTo>
                      <a:lnTo>
                        <a:pt x="0" y="24"/>
                      </a:lnTo>
                      <a:lnTo>
                        <a:pt x="0" y="24"/>
                      </a:lnTo>
                      <a:lnTo>
                        <a:pt x="8" y="16"/>
                      </a:lnTo>
                      <a:lnTo>
                        <a:pt x="24" y="8"/>
                      </a:lnTo>
                      <a:lnTo>
                        <a:pt x="48" y="0"/>
                      </a:lnTo>
                      <a:lnTo>
                        <a:pt x="80" y="0"/>
                      </a:lnTo>
                      <a:lnTo>
                        <a:pt x="80" y="0"/>
                      </a:lnTo>
                      <a:lnTo>
                        <a:pt x="104" y="0"/>
                      </a:lnTo>
                      <a:lnTo>
                        <a:pt x="128" y="8"/>
                      </a:lnTo>
                      <a:lnTo>
                        <a:pt x="144" y="16"/>
                      </a:lnTo>
                      <a:lnTo>
                        <a:pt x="152"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96" name="Freeform 1592"/>
                <p:cNvSpPr>
                  <a:spLocks/>
                </p:cNvSpPr>
                <p:nvPr/>
              </p:nvSpPr>
              <p:spPr bwMode="invGray">
                <a:xfrm>
                  <a:off x="780" y="2520"/>
                  <a:ext cx="48" cy="112"/>
                </a:xfrm>
                <a:custGeom>
                  <a:avLst/>
                  <a:gdLst/>
                  <a:ahLst/>
                  <a:cxnLst>
                    <a:cxn ang="0">
                      <a:pos x="24" y="112"/>
                    </a:cxn>
                    <a:cxn ang="0">
                      <a:pos x="8" y="96"/>
                    </a:cxn>
                    <a:cxn ang="0">
                      <a:pos x="0" y="56"/>
                    </a:cxn>
                    <a:cxn ang="0">
                      <a:pos x="0" y="56"/>
                    </a:cxn>
                    <a:cxn ang="0">
                      <a:pos x="8" y="16"/>
                    </a:cxn>
                    <a:cxn ang="0">
                      <a:pos x="24" y="0"/>
                    </a:cxn>
                    <a:cxn ang="0">
                      <a:pos x="24" y="0"/>
                    </a:cxn>
                    <a:cxn ang="0">
                      <a:pos x="40" y="16"/>
                    </a:cxn>
                    <a:cxn ang="0">
                      <a:pos x="48" y="56"/>
                    </a:cxn>
                    <a:cxn ang="0">
                      <a:pos x="48" y="56"/>
                    </a:cxn>
                    <a:cxn ang="0">
                      <a:pos x="40" y="96"/>
                    </a:cxn>
                    <a:cxn ang="0">
                      <a:pos x="24" y="112"/>
                    </a:cxn>
                  </a:cxnLst>
                  <a:rect l="0" t="0" r="r" b="b"/>
                  <a:pathLst>
                    <a:path w="48" h="112">
                      <a:moveTo>
                        <a:pt x="24" y="112"/>
                      </a:moveTo>
                      <a:lnTo>
                        <a:pt x="8" y="96"/>
                      </a:lnTo>
                      <a:lnTo>
                        <a:pt x="0" y="56"/>
                      </a:lnTo>
                      <a:lnTo>
                        <a:pt x="0" y="56"/>
                      </a:lnTo>
                      <a:lnTo>
                        <a:pt x="8" y="16"/>
                      </a:lnTo>
                      <a:lnTo>
                        <a:pt x="24" y="0"/>
                      </a:lnTo>
                      <a:lnTo>
                        <a:pt x="24" y="0"/>
                      </a:lnTo>
                      <a:lnTo>
                        <a:pt x="40" y="16"/>
                      </a:lnTo>
                      <a:lnTo>
                        <a:pt x="48" y="56"/>
                      </a:lnTo>
                      <a:lnTo>
                        <a:pt x="48" y="56"/>
                      </a:lnTo>
                      <a:lnTo>
                        <a:pt x="40" y="96"/>
                      </a:lnTo>
                      <a:lnTo>
                        <a:pt x="24" y="11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97" name="Freeform 1593"/>
                <p:cNvSpPr>
                  <a:spLocks/>
                </p:cNvSpPr>
                <p:nvPr/>
              </p:nvSpPr>
              <p:spPr bwMode="invGray">
                <a:xfrm>
                  <a:off x="612" y="2304"/>
                  <a:ext cx="112" cy="80"/>
                </a:xfrm>
                <a:custGeom>
                  <a:avLst/>
                  <a:gdLst/>
                  <a:ahLst/>
                  <a:cxnLst>
                    <a:cxn ang="0">
                      <a:pos x="112" y="80"/>
                    </a:cxn>
                    <a:cxn ang="0">
                      <a:pos x="80" y="80"/>
                    </a:cxn>
                    <a:cxn ang="0">
                      <a:pos x="40" y="56"/>
                    </a:cxn>
                    <a:cxn ang="0">
                      <a:pos x="40" y="56"/>
                    </a:cxn>
                    <a:cxn ang="0">
                      <a:pos x="16" y="40"/>
                    </a:cxn>
                    <a:cxn ang="0">
                      <a:pos x="8" y="24"/>
                    </a:cxn>
                    <a:cxn ang="0">
                      <a:pos x="0" y="8"/>
                    </a:cxn>
                    <a:cxn ang="0">
                      <a:pos x="0" y="0"/>
                    </a:cxn>
                    <a:cxn ang="0">
                      <a:pos x="0" y="0"/>
                    </a:cxn>
                    <a:cxn ang="0">
                      <a:pos x="32" y="8"/>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0" y="0"/>
                      </a:lnTo>
                      <a:lnTo>
                        <a:pt x="0" y="0"/>
                      </a:lnTo>
                      <a:lnTo>
                        <a:pt x="32" y="8"/>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98" name="Freeform 1594"/>
                <p:cNvSpPr>
                  <a:spLocks/>
                </p:cNvSpPr>
                <p:nvPr/>
              </p:nvSpPr>
              <p:spPr bwMode="invGray">
                <a:xfrm>
                  <a:off x="876" y="2296"/>
                  <a:ext cx="112" cy="80"/>
                </a:xfrm>
                <a:custGeom>
                  <a:avLst/>
                  <a:gdLst/>
                  <a:ahLst/>
                  <a:cxnLst>
                    <a:cxn ang="0">
                      <a:pos x="8" y="80"/>
                    </a:cxn>
                    <a:cxn ang="0">
                      <a:pos x="0" y="72"/>
                    </a:cxn>
                    <a:cxn ang="0">
                      <a:pos x="8" y="56"/>
                    </a:cxn>
                    <a:cxn ang="0">
                      <a:pos x="24" y="40"/>
                    </a:cxn>
                    <a:cxn ang="0">
                      <a:pos x="40" y="24"/>
                    </a:cxn>
                    <a:cxn ang="0">
                      <a:pos x="40" y="24"/>
                    </a:cxn>
                    <a:cxn ang="0">
                      <a:pos x="80" y="8"/>
                    </a:cxn>
                    <a:cxn ang="0">
                      <a:pos x="112" y="0"/>
                    </a:cxn>
                    <a:cxn ang="0">
                      <a:pos x="112" y="0"/>
                    </a:cxn>
                    <a:cxn ang="0">
                      <a:pos x="112" y="8"/>
                    </a:cxn>
                    <a:cxn ang="0">
                      <a:pos x="112" y="24"/>
                    </a:cxn>
                    <a:cxn ang="0">
                      <a:pos x="96" y="40"/>
                    </a:cxn>
                    <a:cxn ang="0">
                      <a:pos x="80" y="56"/>
                    </a:cxn>
                    <a:cxn ang="0">
                      <a:pos x="80" y="56"/>
                    </a:cxn>
                    <a:cxn ang="0">
                      <a:pos x="32" y="80"/>
                    </a:cxn>
                    <a:cxn ang="0">
                      <a:pos x="8" y="80"/>
                    </a:cxn>
                  </a:cxnLst>
                  <a:rect l="0" t="0" r="r" b="b"/>
                  <a:pathLst>
                    <a:path w="112" h="80">
                      <a:moveTo>
                        <a:pt x="8" y="80"/>
                      </a:moveTo>
                      <a:lnTo>
                        <a:pt x="0" y="72"/>
                      </a:lnTo>
                      <a:lnTo>
                        <a:pt x="8" y="56"/>
                      </a:lnTo>
                      <a:lnTo>
                        <a:pt x="24" y="40"/>
                      </a:lnTo>
                      <a:lnTo>
                        <a:pt x="40" y="24"/>
                      </a:lnTo>
                      <a:lnTo>
                        <a:pt x="40" y="24"/>
                      </a:lnTo>
                      <a:lnTo>
                        <a:pt x="80" y="8"/>
                      </a:lnTo>
                      <a:lnTo>
                        <a:pt x="112" y="0"/>
                      </a:lnTo>
                      <a:lnTo>
                        <a:pt x="112" y="0"/>
                      </a:lnTo>
                      <a:lnTo>
                        <a:pt x="112" y="8"/>
                      </a:lnTo>
                      <a:lnTo>
                        <a:pt x="112" y="24"/>
                      </a:lnTo>
                      <a:lnTo>
                        <a:pt x="96" y="40"/>
                      </a:lnTo>
                      <a:lnTo>
                        <a:pt x="80" y="56"/>
                      </a:lnTo>
                      <a:lnTo>
                        <a:pt x="80" y="56"/>
                      </a:lnTo>
                      <a:lnTo>
                        <a:pt x="32" y="80"/>
                      </a:lnTo>
                      <a:lnTo>
                        <a:pt x="8"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499" name="Freeform 1595"/>
                <p:cNvSpPr>
                  <a:spLocks/>
                </p:cNvSpPr>
                <p:nvPr/>
              </p:nvSpPr>
              <p:spPr bwMode="invGray">
                <a:xfrm>
                  <a:off x="916" y="2352"/>
                  <a:ext cx="136" cy="56"/>
                </a:xfrm>
                <a:custGeom>
                  <a:avLst/>
                  <a:gdLst/>
                  <a:ahLst/>
                  <a:cxnLst>
                    <a:cxn ang="0">
                      <a:pos x="0" y="48"/>
                    </a:cxn>
                    <a:cxn ang="0">
                      <a:pos x="0" y="40"/>
                    </a:cxn>
                    <a:cxn ang="0">
                      <a:pos x="16" y="32"/>
                    </a:cxn>
                    <a:cxn ang="0">
                      <a:pos x="32" y="16"/>
                    </a:cxn>
                    <a:cxn ang="0">
                      <a:pos x="56" y="8"/>
                    </a:cxn>
                    <a:cxn ang="0">
                      <a:pos x="56" y="8"/>
                    </a:cxn>
                    <a:cxn ang="0">
                      <a:pos x="88" y="0"/>
                    </a:cxn>
                    <a:cxn ang="0">
                      <a:pos x="112" y="0"/>
                    </a:cxn>
                    <a:cxn ang="0">
                      <a:pos x="128" y="0"/>
                    </a:cxn>
                    <a:cxn ang="0">
                      <a:pos x="136" y="8"/>
                    </a:cxn>
                    <a:cxn ang="0">
                      <a:pos x="136" y="8"/>
                    </a:cxn>
                    <a:cxn ang="0">
                      <a:pos x="136" y="16"/>
                    </a:cxn>
                    <a:cxn ang="0">
                      <a:pos x="128"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16" y="32"/>
                      </a:lnTo>
                      <a:lnTo>
                        <a:pt x="32" y="16"/>
                      </a:lnTo>
                      <a:lnTo>
                        <a:pt x="56" y="8"/>
                      </a:lnTo>
                      <a:lnTo>
                        <a:pt x="56" y="8"/>
                      </a:lnTo>
                      <a:lnTo>
                        <a:pt x="88" y="0"/>
                      </a:lnTo>
                      <a:lnTo>
                        <a:pt x="112" y="0"/>
                      </a:lnTo>
                      <a:lnTo>
                        <a:pt x="128" y="0"/>
                      </a:lnTo>
                      <a:lnTo>
                        <a:pt x="136" y="8"/>
                      </a:lnTo>
                      <a:lnTo>
                        <a:pt x="136" y="8"/>
                      </a:lnTo>
                      <a:lnTo>
                        <a:pt x="136" y="16"/>
                      </a:lnTo>
                      <a:lnTo>
                        <a:pt x="128"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00" name="Freeform 1596"/>
                <p:cNvSpPr>
                  <a:spLocks/>
                </p:cNvSpPr>
                <p:nvPr/>
              </p:nvSpPr>
              <p:spPr bwMode="invGray">
                <a:xfrm>
                  <a:off x="564" y="2472"/>
                  <a:ext cx="136" cy="56"/>
                </a:xfrm>
                <a:custGeom>
                  <a:avLst/>
                  <a:gdLst/>
                  <a:ahLst/>
                  <a:cxnLst>
                    <a:cxn ang="0">
                      <a:pos x="0" y="48"/>
                    </a:cxn>
                    <a:cxn ang="0">
                      <a:pos x="0" y="40"/>
                    </a:cxn>
                    <a:cxn ang="0">
                      <a:pos x="8" y="32"/>
                    </a:cxn>
                    <a:cxn ang="0">
                      <a:pos x="32" y="16"/>
                    </a:cxn>
                    <a:cxn ang="0">
                      <a:pos x="56" y="8"/>
                    </a:cxn>
                    <a:cxn ang="0">
                      <a:pos x="56" y="8"/>
                    </a:cxn>
                    <a:cxn ang="0">
                      <a:pos x="88" y="0"/>
                    </a:cxn>
                    <a:cxn ang="0">
                      <a:pos x="112" y="0"/>
                    </a:cxn>
                    <a:cxn ang="0">
                      <a:pos x="128" y="0"/>
                    </a:cxn>
                    <a:cxn ang="0">
                      <a:pos x="136" y="8"/>
                    </a:cxn>
                    <a:cxn ang="0">
                      <a:pos x="136" y="8"/>
                    </a:cxn>
                    <a:cxn ang="0">
                      <a:pos x="136" y="16"/>
                    </a:cxn>
                    <a:cxn ang="0">
                      <a:pos x="120"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8" y="32"/>
                      </a:lnTo>
                      <a:lnTo>
                        <a:pt x="32" y="16"/>
                      </a:lnTo>
                      <a:lnTo>
                        <a:pt x="56" y="8"/>
                      </a:lnTo>
                      <a:lnTo>
                        <a:pt x="56" y="8"/>
                      </a:lnTo>
                      <a:lnTo>
                        <a:pt x="88" y="0"/>
                      </a:lnTo>
                      <a:lnTo>
                        <a:pt x="112" y="0"/>
                      </a:lnTo>
                      <a:lnTo>
                        <a:pt x="128" y="0"/>
                      </a:lnTo>
                      <a:lnTo>
                        <a:pt x="136" y="8"/>
                      </a:lnTo>
                      <a:lnTo>
                        <a:pt x="136" y="8"/>
                      </a:lnTo>
                      <a:lnTo>
                        <a:pt x="136" y="16"/>
                      </a:lnTo>
                      <a:lnTo>
                        <a:pt x="120"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01" name="Freeform 1597"/>
                <p:cNvSpPr>
                  <a:spLocks/>
                </p:cNvSpPr>
                <p:nvPr/>
              </p:nvSpPr>
              <p:spPr bwMode="invGray">
                <a:xfrm>
                  <a:off x="628" y="2504"/>
                  <a:ext cx="112" cy="72"/>
                </a:xfrm>
                <a:custGeom>
                  <a:avLst/>
                  <a:gdLst/>
                  <a:ahLst/>
                  <a:cxnLst>
                    <a:cxn ang="0">
                      <a:pos x="8" y="72"/>
                    </a:cxn>
                    <a:cxn ang="0">
                      <a:pos x="0" y="64"/>
                    </a:cxn>
                    <a:cxn ang="0">
                      <a:pos x="8" y="56"/>
                    </a:cxn>
                    <a:cxn ang="0">
                      <a:pos x="16" y="40"/>
                    </a:cxn>
                    <a:cxn ang="0">
                      <a:pos x="40" y="24"/>
                    </a:cxn>
                    <a:cxn ang="0">
                      <a:pos x="40" y="24"/>
                    </a:cxn>
                    <a:cxn ang="0">
                      <a:pos x="80" y="0"/>
                    </a:cxn>
                    <a:cxn ang="0">
                      <a:pos x="112" y="0"/>
                    </a:cxn>
                    <a:cxn ang="0">
                      <a:pos x="112" y="0"/>
                    </a:cxn>
                    <a:cxn ang="0">
                      <a:pos x="112" y="8"/>
                    </a:cxn>
                    <a:cxn ang="0">
                      <a:pos x="112" y="16"/>
                    </a:cxn>
                    <a:cxn ang="0">
                      <a:pos x="96" y="32"/>
                    </a:cxn>
                    <a:cxn ang="0">
                      <a:pos x="80" y="48"/>
                    </a:cxn>
                    <a:cxn ang="0">
                      <a:pos x="80" y="48"/>
                    </a:cxn>
                    <a:cxn ang="0">
                      <a:pos x="32" y="72"/>
                    </a:cxn>
                    <a:cxn ang="0">
                      <a:pos x="8" y="72"/>
                    </a:cxn>
                  </a:cxnLst>
                  <a:rect l="0" t="0" r="r" b="b"/>
                  <a:pathLst>
                    <a:path w="112" h="72">
                      <a:moveTo>
                        <a:pt x="8" y="72"/>
                      </a:moveTo>
                      <a:lnTo>
                        <a:pt x="0" y="64"/>
                      </a:lnTo>
                      <a:lnTo>
                        <a:pt x="8" y="56"/>
                      </a:lnTo>
                      <a:lnTo>
                        <a:pt x="16" y="40"/>
                      </a:lnTo>
                      <a:lnTo>
                        <a:pt x="40" y="24"/>
                      </a:lnTo>
                      <a:lnTo>
                        <a:pt x="40" y="24"/>
                      </a:lnTo>
                      <a:lnTo>
                        <a:pt x="80" y="0"/>
                      </a:lnTo>
                      <a:lnTo>
                        <a:pt x="112" y="0"/>
                      </a:lnTo>
                      <a:lnTo>
                        <a:pt x="112" y="0"/>
                      </a:lnTo>
                      <a:lnTo>
                        <a:pt x="112" y="8"/>
                      </a:lnTo>
                      <a:lnTo>
                        <a:pt x="112" y="16"/>
                      </a:lnTo>
                      <a:lnTo>
                        <a:pt x="96" y="32"/>
                      </a:lnTo>
                      <a:lnTo>
                        <a:pt x="80" y="48"/>
                      </a:lnTo>
                      <a:lnTo>
                        <a:pt x="80" y="48"/>
                      </a:lnTo>
                      <a:lnTo>
                        <a:pt x="32" y="72"/>
                      </a:lnTo>
                      <a:lnTo>
                        <a:pt x="8" y="7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02" name="Freeform 1598"/>
                <p:cNvSpPr>
                  <a:spLocks/>
                </p:cNvSpPr>
                <p:nvPr/>
              </p:nvSpPr>
              <p:spPr bwMode="invGray">
                <a:xfrm>
                  <a:off x="932" y="2464"/>
                  <a:ext cx="136" cy="56"/>
                </a:xfrm>
                <a:custGeom>
                  <a:avLst/>
                  <a:gdLst/>
                  <a:ahLst/>
                  <a:cxnLst>
                    <a:cxn ang="0">
                      <a:pos x="0" y="8"/>
                    </a:cxn>
                    <a:cxn ang="0">
                      <a:pos x="8" y="0"/>
                    </a:cxn>
                    <a:cxn ang="0">
                      <a:pos x="32" y="0"/>
                    </a:cxn>
                    <a:cxn ang="0">
                      <a:pos x="56" y="0"/>
                    </a:cxn>
                    <a:cxn ang="0">
                      <a:pos x="80" y="8"/>
                    </a:cxn>
                    <a:cxn ang="0">
                      <a:pos x="80" y="8"/>
                    </a:cxn>
                    <a:cxn ang="0">
                      <a:pos x="104" y="16"/>
                    </a:cxn>
                    <a:cxn ang="0">
                      <a:pos x="128" y="32"/>
                    </a:cxn>
                    <a:cxn ang="0">
                      <a:pos x="136" y="40"/>
                    </a:cxn>
                    <a:cxn ang="0">
                      <a:pos x="136" y="48"/>
                    </a:cxn>
                    <a:cxn ang="0">
                      <a:pos x="136" y="48"/>
                    </a:cxn>
                    <a:cxn ang="0">
                      <a:pos x="128" y="56"/>
                    </a:cxn>
                    <a:cxn ang="0">
                      <a:pos x="112" y="56"/>
                    </a:cxn>
                    <a:cxn ang="0">
                      <a:pos x="88" y="56"/>
                    </a:cxn>
                    <a:cxn ang="0">
                      <a:pos x="64" y="48"/>
                    </a:cxn>
                    <a:cxn ang="0">
                      <a:pos x="64" y="48"/>
                    </a:cxn>
                    <a:cxn ang="0">
                      <a:pos x="32" y="40"/>
                    </a:cxn>
                    <a:cxn ang="0">
                      <a:pos x="16" y="24"/>
                    </a:cxn>
                    <a:cxn ang="0">
                      <a:pos x="0" y="16"/>
                    </a:cxn>
                    <a:cxn ang="0">
                      <a:pos x="0" y="8"/>
                    </a:cxn>
                  </a:cxnLst>
                  <a:rect l="0" t="0" r="r" b="b"/>
                  <a:pathLst>
                    <a:path w="136" h="56">
                      <a:moveTo>
                        <a:pt x="0" y="8"/>
                      </a:moveTo>
                      <a:lnTo>
                        <a:pt x="8" y="0"/>
                      </a:lnTo>
                      <a:lnTo>
                        <a:pt x="32" y="0"/>
                      </a:lnTo>
                      <a:lnTo>
                        <a:pt x="56" y="0"/>
                      </a:lnTo>
                      <a:lnTo>
                        <a:pt x="80" y="8"/>
                      </a:lnTo>
                      <a:lnTo>
                        <a:pt x="80" y="8"/>
                      </a:lnTo>
                      <a:lnTo>
                        <a:pt x="104" y="16"/>
                      </a:lnTo>
                      <a:lnTo>
                        <a:pt x="128" y="32"/>
                      </a:lnTo>
                      <a:lnTo>
                        <a:pt x="136" y="40"/>
                      </a:lnTo>
                      <a:lnTo>
                        <a:pt x="136" y="48"/>
                      </a:lnTo>
                      <a:lnTo>
                        <a:pt x="136" y="48"/>
                      </a:lnTo>
                      <a:lnTo>
                        <a:pt x="128" y="56"/>
                      </a:lnTo>
                      <a:lnTo>
                        <a:pt x="112" y="56"/>
                      </a:lnTo>
                      <a:lnTo>
                        <a:pt x="88" y="56"/>
                      </a:lnTo>
                      <a:lnTo>
                        <a:pt x="64" y="48"/>
                      </a:lnTo>
                      <a:lnTo>
                        <a:pt x="64" y="48"/>
                      </a:lnTo>
                      <a:lnTo>
                        <a:pt x="32" y="40"/>
                      </a:lnTo>
                      <a:lnTo>
                        <a:pt x="16"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03" name="Freeform 1599"/>
                <p:cNvSpPr>
                  <a:spLocks/>
                </p:cNvSpPr>
                <p:nvPr/>
              </p:nvSpPr>
              <p:spPr bwMode="invGray">
                <a:xfrm>
                  <a:off x="564" y="2360"/>
                  <a:ext cx="136" cy="56"/>
                </a:xfrm>
                <a:custGeom>
                  <a:avLst/>
                  <a:gdLst/>
                  <a:ahLst/>
                  <a:cxnLst>
                    <a:cxn ang="0">
                      <a:pos x="0" y="8"/>
                    </a:cxn>
                    <a:cxn ang="0">
                      <a:pos x="8" y="0"/>
                    </a:cxn>
                    <a:cxn ang="0">
                      <a:pos x="24" y="0"/>
                    </a:cxn>
                    <a:cxn ang="0">
                      <a:pos x="48" y="0"/>
                    </a:cxn>
                    <a:cxn ang="0">
                      <a:pos x="80" y="8"/>
                    </a:cxn>
                    <a:cxn ang="0">
                      <a:pos x="80" y="8"/>
                    </a:cxn>
                    <a:cxn ang="0">
                      <a:pos x="104" y="16"/>
                    </a:cxn>
                    <a:cxn ang="0">
                      <a:pos x="120" y="24"/>
                    </a:cxn>
                    <a:cxn ang="0">
                      <a:pos x="136" y="40"/>
                    </a:cxn>
                    <a:cxn ang="0">
                      <a:pos x="136" y="48"/>
                    </a:cxn>
                    <a:cxn ang="0">
                      <a:pos x="136" y="48"/>
                    </a:cxn>
                    <a:cxn ang="0">
                      <a:pos x="128" y="48"/>
                    </a:cxn>
                    <a:cxn ang="0">
                      <a:pos x="112" y="56"/>
                    </a:cxn>
                    <a:cxn ang="0">
                      <a:pos x="88" y="48"/>
                    </a:cxn>
                    <a:cxn ang="0">
                      <a:pos x="56" y="40"/>
                    </a:cxn>
                    <a:cxn ang="0">
                      <a:pos x="56" y="40"/>
                    </a:cxn>
                    <a:cxn ang="0">
                      <a:pos x="32" y="32"/>
                    </a:cxn>
                    <a:cxn ang="0">
                      <a:pos x="8" y="24"/>
                    </a:cxn>
                    <a:cxn ang="0">
                      <a:pos x="0" y="16"/>
                    </a:cxn>
                    <a:cxn ang="0">
                      <a:pos x="0" y="8"/>
                    </a:cxn>
                  </a:cxnLst>
                  <a:rect l="0" t="0" r="r" b="b"/>
                  <a:pathLst>
                    <a:path w="136" h="56">
                      <a:moveTo>
                        <a:pt x="0" y="8"/>
                      </a:moveTo>
                      <a:lnTo>
                        <a:pt x="8" y="0"/>
                      </a:lnTo>
                      <a:lnTo>
                        <a:pt x="24" y="0"/>
                      </a:lnTo>
                      <a:lnTo>
                        <a:pt x="48" y="0"/>
                      </a:lnTo>
                      <a:lnTo>
                        <a:pt x="80" y="8"/>
                      </a:lnTo>
                      <a:lnTo>
                        <a:pt x="80" y="8"/>
                      </a:lnTo>
                      <a:lnTo>
                        <a:pt x="104" y="16"/>
                      </a:lnTo>
                      <a:lnTo>
                        <a:pt x="120" y="24"/>
                      </a:lnTo>
                      <a:lnTo>
                        <a:pt x="136" y="40"/>
                      </a:lnTo>
                      <a:lnTo>
                        <a:pt x="136" y="48"/>
                      </a:lnTo>
                      <a:lnTo>
                        <a:pt x="136" y="48"/>
                      </a:lnTo>
                      <a:lnTo>
                        <a:pt x="128" y="48"/>
                      </a:lnTo>
                      <a:lnTo>
                        <a:pt x="112" y="56"/>
                      </a:lnTo>
                      <a:lnTo>
                        <a:pt x="88" y="48"/>
                      </a:lnTo>
                      <a:lnTo>
                        <a:pt x="56" y="40"/>
                      </a:lnTo>
                      <a:lnTo>
                        <a:pt x="56" y="40"/>
                      </a:lnTo>
                      <a:lnTo>
                        <a:pt x="32" y="32"/>
                      </a:lnTo>
                      <a:lnTo>
                        <a:pt x="8"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04" name="Freeform 1600"/>
                <p:cNvSpPr>
                  <a:spLocks/>
                </p:cNvSpPr>
                <p:nvPr/>
              </p:nvSpPr>
              <p:spPr bwMode="invGray">
                <a:xfrm>
                  <a:off x="692" y="2256"/>
                  <a:ext cx="72" cy="104"/>
                </a:xfrm>
                <a:custGeom>
                  <a:avLst/>
                  <a:gdLst/>
                  <a:ahLst/>
                  <a:cxnLst>
                    <a:cxn ang="0">
                      <a:pos x="8" y="0"/>
                    </a:cxn>
                    <a:cxn ang="0">
                      <a:pos x="32" y="8"/>
                    </a:cxn>
                    <a:cxn ang="0">
                      <a:pos x="64" y="48"/>
                    </a:cxn>
                    <a:cxn ang="0">
                      <a:pos x="64" y="48"/>
                    </a:cxn>
                    <a:cxn ang="0">
                      <a:pos x="72" y="80"/>
                    </a:cxn>
                    <a:cxn ang="0">
                      <a:pos x="64" y="104"/>
                    </a:cxn>
                    <a:cxn ang="0">
                      <a:pos x="64" y="104"/>
                    </a:cxn>
                    <a:cxn ang="0">
                      <a:pos x="40" y="96"/>
                    </a:cxn>
                    <a:cxn ang="0">
                      <a:pos x="16" y="56"/>
                    </a:cxn>
                    <a:cxn ang="0">
                      <a:pos x="16" y="56"/>
                    </a:cxn>
                    <a:cxn ang="0">
                      <a:pos x="0" y="24"/>
                    </a:cxn>
                    <a:cxn ang="0">
                      <a:pos x="8" y="0"/>
                    </a:cxn>
                  </a:cxnLst>
                  <a:rect l="0" t="0" r="r" b="b"/>
                  <a:pathLst>
                    <a:path w="72" h="104">
                      <a:moveTo>
                        <a:pt x="8" y="0"/>
                      </a:moveTo>
                      <a:lnTo>
                        <a:pt x="32" y="8"/>
                      </a:lnTo>
                      <a:lnTo>
                        <a:pt x="64" y="48"/>
                      </a:lnTo>
                      <a:lnTo>
                        <a:pt x="64" y="48"/>
                      </a:lnTo>
                      <a:lnTo>
                        <a:pt x="72" y="80"/>
                      </a:lnTo>
                      <a:lnTo>
                        <a:pt x="64" y="104"/>
                      </a:lnTo>
                      <a:lnTo>
                        <a:pt x="64" y="104"/>
                      </a:lnTo>
                      <a:lnTo>
                        <a:pt x="40" y="96"/>
                      </a:lnTo>
                      <a:lnTo>
                        <a:pt x="16" y="56"/>
                      </a:lnTo>
                      <a:lnTo>
                        <a:pt x="16" y="56"/>
                      </a:lnTo>
                      <a:lnTo>
                        <a:pt x="0" y="24"/>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05" name="Freeform 1601"/>
                <p:cNvSpPr>
                  <a:spLocks/>
                </p:cNvSpPr>
                <p:nvPr/>
              </p:nvSpPr>
              <p:spPr bwMode="invGray">
                <a:xfrm>
                  <a:off x="852" y="2520"/>
                  <a:ext cx="72" cy="96"/>
                </a:xfrm>
                <a:custGeom>
                  <a:avLst/>
                  <a:gdLst/>
                  <a:ahLst/>
                  <a:cxnLst>
                    <a:cxn ang="0">
                      <a:pos x="8" y="0"/>
                    </a:cxn>
                    <a:cxn ang="0">
                      <a:pos x="32" y="8"/>
                    </a:cxn>
                    <a:cxn ang="0">
                      <a:pos x="56" y="40"/>
                    </a:cxn>
                    <a:cxn ang="0">
                      <a:pos x="56" y="40"/>
                    </a:cxn>
                    <a:cxn ang="0">
                      <a:pos x="72" y="80"/>
                    </a:cxn>
                    <a:cxn ang="0">
                      <a:pos x="64" y="96"/>
                    </a:cxn>
                    <a:cxn ang="0">
                      <a:pos x="64" y="96"/>
                    </a:cxn>
                    <a:cxn ang="0">
                      <a:pos x="40" y="88"/>
                    </a:cxn>
                    <a:cxn ang="0">
                      <a:pos x="8" y="56"/>
                    </a:cxn>
                    <a:cxn ang="0">
                      <a:pos x="8" y="56"/>
                    </a:cxn>
                    <a:cxn ang="0">
                      <a:pos x="0" y="16"/>
                    </a:cxn>
                    <a:cxn ang="0">
                      <a:pos x="8" y="0"/>
                    </a:cxn>
                  </a:cxnLst>
                  <a:rect l="0" t="0" r="r" b="b"/>
                  <a:pathLst>
                    <a:path w="72" h="96">
                      <a:moveTo>
                        <a:pt x="8" y="0"/>
                      </a:moveTo>
                      <a:lnTo>
                        <a:pt x="32" y="8"/>
                      </a:lnTo>
                      <a:lnTo>
                        <a:pt x="56" y="40"/>
                      </a:lnTo>
                      <a:lnTo>
                        <a:pt x="56" y="40"/>
                      </a:lnTo>
                      <a:lnTo>
                        <a:pt x="72" y="80"/>
                      </a:lnTo>
                      <a:lnTo>
                        <a:pt x="64" y="96"/>
                      </a:lnTo>
                      <a:lnTo>
                        <a:pt x="64" y="96"/>
                      </a:lnTo>
                      <a:lnTo>
                        <a:pt x="40" y="88"/>
                      </a:lnTo>
                      <a:lnTo>
                        <a:pt x="8" y="56"/>
                      </a:lnTo>
                      <a:lnTo>
                        <a:pt x="8" y="56"/>
                      </a:lnTo>
                      <a:lnTo>
                        <a:pt x="0" y="16"/>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06" name="Freeform 1602"/>
                <p:cNvSpPr>
                  <a:spLocks/>
                </p:cNvSpPr>
                <p:nvPr/>
              </p:nvSpPr>
              <p:spPr bwMode="invGray">
                <a:xfrm>
                  <a:off x="844" y="2256"/>
                  <a:ext cx="72" cy="104"/>
                </a:xfrm>
                <a:custGeom>
                  <a:avLst/>
                  <a:gdLst/>
                  <a:ahLst/>
                  <a:cxnLst>
                    <a:cxn ang="0">
                      <a:pos x="64" y="0"/>
                    </a:cxn>
                    <a:cxn ang="0">
                      <a:pos x="72" y="24"/>
                    </a:cxn>
                    <a:cxn ang="0">
                      <a:pos x="56" y="56"/>
                    </a:cxn>
                    <a:cxn ang="0">
                      <a:pos x="56" y="56"/>
                    </a:cxn>
                    <a:cxn ang="0">
                      <a:pos x="32" y="88"/>
                    </a:cxn>
                    <a:cxn ang="0">
                      <a:pos x="8" y="104"/>
                    </a:cxn>
                    <a:cxn ang="0">
                      <a:pos x="8" y="104"/>
                    </a:cxn>
                    <a:cxn ang="0">
                      <a:pos x="0" y="80"/>
                    </a:cxn>
                    <a:cxn ang="0">
                      <a:pos x="8" y="40"/>
                    </a:cxn>
                    <a:cxn ang="0">
                      <a:pos x="8" y="40"/>
                    </a:cxn>
                    <a:cxn ang="0">
                      <a:pos x="40" y="8"/>
                    </a:cxn>
                    <a:cxn ang="0">
                      <a:pos x="64" y="0"/>
                    </a:cxn>
                  </a:cxnLst>
                  <a:rect l="0" t="0" r="r" b="b"/>
                  <a:pathLst>
                    <a:path w="72" h="104">
                      <a:moveTo>
                        <a:pt x="64" y="0"/>
                      </a:moveTo>
                      <a:lnTo>
                        <a:pt x="72" y="24"/>
                      </a:lnTo>
                      <a:lnTo>
                        <a:pt x="56" y="56"/>
                      </a:lnTo>
                      <a:lnTo>
                        <a:pt x="56" y="56"/>
                      </a:lnTo>
                      <a:lnTo>
                        <a:pt x="32" y="88"/>
                      </a:lnTo>
                      <a:lnTo>
                        <a:pt x="8" y="104"/>
                      </a:lnTo>
                      <a:lnTo>
                        <a:pt x="8" y="104"/>
                      </a:lnTo>
                      <a:lnTo>
                        <a:pt x="0" y="80"/>
                      </a:lnTo>
                      <a:lnTo>
                        <a:pt x="8" y="40"/>
                      </a:lnTo>
                      <a:lnTo>
                        <a:pt x="8"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07" name="Freeform 1603"/>
                <p:cNvSpPr>
                  <a:spLocks/>
                </p:cNvSpPr>
                <p:nvPr/>
              </p:nvSpPr>
              <p:spPr bwMode="invGray">
                <a:xfrm>
                  <a:off x="700" y="2520"/>
                  <a:ext cx="80" cy="96"/>
                </a:xfrm>
                <a:custGeom>
                  <a:avLst/>
                  <a:gdLst/>
                  <a:ahLst/>
                  <a:cxnLst>
                    <a:cxn ang="0">
                      <a:pos x="64" y="0"/>
                    </a:cxn>
                    <a:cxn ang="0">
                      <a:pos x="80" y="16"/>
                    </a:cxn>
                    <a:cxn ang="0">
                      <a:pos x="64" y="56"/>
                    </a:cxn>
                    <a:cxn ang="0">
                      <a:pos x="64" y="56"/>
                    </a:cxn>
                    <a:cxn ang="0">
                      <a:pos x="40" y="88"/>
                    </a:cxn>
                    <a:cxn ang="0">
                      <a:pos x="8" y="96"/>
                    </a:cxn>
                    <a:cxn ang="0">
                      <a:pos x="8" y="96"/>
                    </a:cxn>
                    <a:cxn ang="0">
                      <a:pos x="0" y="80"/>
                    </a:cxn>
                    <a:cxn ang="0">
                      <a:pos x="16" y="40"/>
                    </a:cxn>
                    <a:cxn ang="0">
                      <a:pos x="16" y="40"/>
                    </a:cxn>
                    <a:cxn ang="0">
                      <a:pos x="40" y="8"/>
                    </a:cxn>
                    <a:cxn ang="0">
                      <a:pos x="64" y="0"/>
                    </a:cxn>
                  </a:cxnLst>
                  <a:rect l="0" t="0" r="r" b="b"/>
                  <a:pathLst>
                    <a:path w="80" h="96">
                      <a:moveTo>
                        <a:pt x="64" y="0"/>
                      </a:moveTo>
                      <a:lnTo>
                        <a:pt x="80" y="16"/>
                      </a:lnTo>
                      <a:lnTo>
                        <a:pt x="64" y="56"/>
                      </a:lnTo>
                      <a:lnTo>
                        <a:pt x="64" y="56"/>
                      </a:lnTo>
                      <a:lnTo>
                        <a:pt x="40" y="88"/>
                      </a:lnTo>
                      <a:lnTo>
                        <a:pt x="8" y="96"/>
                      </a:lnTo>
                      <a:lnTo>
                        <a:pt x="8" y="96"/>
                      </a:lnTo>
                      <a:lnTo>
                        <a:pt x="0" y="80"/>
                      </a:lnTo>
                      <a:lnTo>
                        <a:pt x="16" y="40"/>
                      </a:lnTo>
                      <a:lnTo>
                        <a:pt x="16"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508" name="Freeform 1604"/>
              <p:cNvSpPr>
                <a:spLocks/>
              </p:cNvSpPr>
              <p:nvPr/>
            </p:nvSpPr>
            <p:spPr bwMode="invGray">
              <a:xfrm>
                <a:off x="572" y="1295"/>
                <a:ext cx="472" cy="334"/>
              </a:xfrm>
              <a:custGeom>
                <a:avLst/>
                <a:gdLst/>
                <a:ahLst/>
                <a:cxnLst>
                  <a:cxn ang="0">
                    <a:pos x="672" y="216"/>
                  </a:cxn>
                  <a:cxn ang="0">
                    <a:pos x="664" y="256"/>
                  </a:cxn>
                  <a:cxn ang="0">
                    <a:pos x="648" y="296"/>
                  </a:cxn>
                  <a:cxn ang="0">
                    <a:pos x="616" y="328"/>
                  </a:cxn>
                  <a:cxn ang="0">
                    <a:pos x="576" y="360"/>
                  </a:cxn>
                  <a:cxn ang="0">
                    <a:pos x="464" y="408"/>
                  </a:cxn>
                  <a:cxn ang="0">
                    <a:pos x="336" y="424"/>
                  </a:cxn>
                  <a:cxn ang="0">
                    <a:pos x="336" y="424"/>
                  </a:cxn>
                  <a:cxn ang="0">
                    <a:pos x="208" y="408"/>
                  </a:cxn>
                  <a:cxn ang="0">
                    <a:pos x="96" y="360"/>
                  </a:cxn>
                  <a:cxn ang="0">
                    <a:pos x="56" y="328"/>
                  </a:cxn>
                  <a:cxn ang="0">
                    <a:pos x="24" y="296"/>
                  </a:cxn>
                  <a:cxn ang="0">
                    <a:pos x="8" y="256"/>
                  </a:cxn>
                  <a:cxn ang="0">
                    <a:pos x="0" y="216"/>
                  </a:cxn>
                  <a:cxn ang="0">
                    <a:pos x="0" y="216"/>
                  </a:cxn>
                  <a:cxn ang="0">
                    <a:pos x="8" y="168"/>
                  </a:cxn>
                  <a:cxn ang="0">
                    <a:pos x="24" y="128"/>
                  </a:cxn>
                  <a:cxn ang="0">
                    <a:pos x="56" y="96"/>
                  </a:cxn>
                  <a:cxn ang="0">
                    <a:pos x="96" y="64"/>
                  </a:cxn>
                  <a:cxn ang="0">
                    <a:pos x="208" y="16"/>
                  </a:cxn>
                  <a:cxn ang="0">
                    <a:pos x="336" y="0"/>
                  </a:cxn>
                  <a:cxn ang="0">
                    <a:pos x="336" y="0"/>
                  </a:cxn>
                  <a:cxn ang="0">
                    <a:pos x="464" y="16"/>
                  </a:cxn>
                  <a:cxn ang="0">
                    <a:pos x="576" y="64"/>
                  </a:cxn>
                  <a:cxn ang="0">
                    <a:pos x="616" y="96"/>
                  </a:cxn>
                  <a:cxn ang="0">
                    <a:pos x="648" y="128"/>
                  </a:cxn>
                  <a:cxn ang="0">
                    <a:pos x="664" y="168"/>
                  </a:cxn>
                  <a:cxn ang="0">
                    <a:pos x="672" y="216"/>
                  </a:cxn>
                </a:cxnLst>
                <a:rect l="0" t="0" r="r" b="b"/>
                <a:pathLst>
                  <a:path w="672" h="424">
                    <a:moveTo>
                      <a:pt x="672" y="216"/>
                    </a:moveTo>
                    <a:lnTo>
                      <a:pt x="664" y="256"/>
                    </a:lnTo>
                    <a:lnTo>
                      <a:pt x="648" y="296"/>
                    </a:lnTo>
                    <a:lnTo>
                      <a:pt x="616" y="328"/>
                    </a:lnTo>
                    <a:lnTo>
                      <a:pt x="576" y="360"/>
                    </a:lnTo>
                    <a:lnTo>
                      <a:pt x="464" y="408"/>
                    </a:lnTo>
                    <a:lnTo>
                      <a:pt x="336" y="424"/>
                    </a:lnTo>
                    <a:lnTo>
                      <a:pt x="336" y="424"/>
                    </a:lnTo>
                    <a:lnTo>
                      <a:pt x="208" y="408"/>
                    </a:lnTo>
                    <a:lnTo>
                      <a:pt x="96" y="360"/>
                    </a:lnTo>
                    <a:lnTo>
                      <a:pt x="56" y="328"/>
                    </a:lnTo>
                    <a:lnTo>
                      <a:pt x="24" y="296"/>
                    </a:lnTo>
                    <a:lnTo>
                      <a:pt x="8" y="256"/>
                    </a:lnTo>
                    <a:lnTo>
                      <a:pt x="0" y="216"/>
                    </a:lnTo>
                    <a:lnTo>
                      <a:pt x="0" y="216"/>
                    </a:lnTo>
                    <a:lnTo>
                      <a:pt x="8" y="168"/>
                    </a:lnTo>
                    <a:lnTo>
                      <a:pt x="24" y="128"/>
                    </a:lnTo>
                    <a:lnTo>
                      <a:pt x="56" y="96"/>
                    </a:lnTo>
                    <a:lnTo>
                      <a:pt x="96" y="64"/>
                    </a:lnTo>
                    <a:lnTo>
                      <a:pt x="208" y="16"/>
                    </a:lnTo>
                    <a:lnTo>
                      <a:pt x="336" y="0"/>
                    </a:lnTo>
                    <a:lnTo>
                      <a:pt x="336" y="0"/>
                    </a:lnTo>
                    <a:lnTo>
                      <a:pt x="464" y="16"/>
                    </a:lnTo>
                    <a:lnTo>
                      <a:pt x="576" y="64"/>
                    </a:lnTo>
                    <a:lnTo>
                      <a:pt x="616" y="96"/>
                    </a:lnTo>
                    <a:lnTo>
                      <a:pt x="648" y="128"/>
                    </a:lnTo>
                    <a:lnTo>
                      <a:pt x="664" y="168"/>
                    </a:lnTo>
                    <a:lnTo>
                      <a:pt x="672" y="216"/>
                    </a:lnTo>
                    <a:close/>
                  </a:path>
                </a:pathLst>
              </a:custGeom>
              <a:gradFill rotWithShape="0">
                <a:gsLst>
                  <a:gs pos="0">
                    <a:srgbClr val="808080">
                      <a:gamma/>
                      <a:tint val="59608"/>
                      <a:invGamma/>
                    </a:srgbClr>
                  </a:gs>
                  <a:gs pos="100000">
                    <a:srgbClr val="808080"/>
                  </a:gs>
                </a:gsLst>
                <a:path path="rect">
                  <a:fillToRect l="50000" t="50000" r="50000" b="50000"/>
                </a:path>
              </a:gradFill>
              <a:ln w="3175" cmpd="sng">
                <a:solidFill>
                  <a:srgbClr val="808080"/>
                </a:solidFill>
                <a:round/>
                <a:headEnd/>
                <a:tailEnd/>
              </a:ln>
            </p:spPr>
            <p:txBody>
              <a:bodyPr>
                <a:prstTxWarp prst="textNoShape">
                  <a:avLst/>
                </a:prstTxWarp>
              </a:bodyPr>
              <a:lstStyle/>
              <a:p>
                <a:endParaRPr lang="en-US">
                  <a:latin typeface="Arial"/>
                  <a:cs typeface="Arial"/>
                </a:endParaRPr>
              </a:p>
            </p:txBody>
          </p:sp>
          <p:grpSp>
            <p:nvGrpSpPr>
              <p:cNvPr id="1661556" name="Group 1605"/>
              <p:cNvGrpSpPr>
                <a:grpSpLocks/>
              </p:cNvGrpSpPr>
              <p:nvPr/>
            </p:nvGrpSpPr>
            <p:grpSpPr bwMode="auto">
              <a:xfrm>
                <a:off x="632" y="1338"/>
                <a:ext cx="352" cy="248"/>
                <a:chOff x="636" y="2320"/>
                <a:chExt cx="352" cy="248"/>
              </a:xfrm>
            </p:grpSpPr>
            <p:sp>
              <p:nvSpPr>
                <p:cNvPr id="1661510" name="Freeform 1606"/>
                <p:cNvSpPr>
                  <a:spLocks/>
                </p:cNvSpPr>
                <p:nvPr/>
              </p:nvSpPr>
              <p:spPr bwMode="invGray">
                <a:xfrm>
                  <a:off x="788" y="2424"/>
                  <a:ext cx="32" cy="16"/>
                </a:xfrm>
                <a:custGeom>
                  <a:avLst/>
                  <a:gdLst/>
                  <a:ahLst/>
                  <a:cxnLst>
                    <a:cxn ang="0">
                      <a:pos x="32" y="8"/>
                    </a:cxn>
                    <a:cxn ang="0">
                      <a:pos x="32" y="16"/>
                    </a:cxn>
                    <a:cxn ang="0">
                      <a:pos x="16" y="16"/>
                    </a:cxn>
                    <a:cxn ang="0">
                      <a:pos x="16" y="16"/>
                    </a:cxn>
                    <a:cxn ang="0">
                      <a:pos x="8" y="16"/>
                    </a:cxn>
                    <a:cxn ang="0">
                      <a:pos x="0" y="8"/>
                    </a:cxn>
                    <a:cxn ang="0">
                      <a:pos x="0" y="8"/>
                    </a:cxn>
                    <a:cxn ang="0">
                      <a:pos x="8" y="0"/>
                    </a:cxn>
                    <a:cxn ang="0">
                      <a:pos x="16" y="0"/>
                    </a:cxn>
                    <a:cxn ang="0">
                      <a:pos x="16" y="0"/>
                    </a:cxn>
                    <a:cxn ang="0">
                      <a:pos x="32" y="0"/>
                    </a:cxn>
                    <a:cxn ang="0">
                      <a:pos x="32" y="8"/>
                    </a:cxn>
                  </a:cxnLst>
                  <a:rect l="0" t="0" r="r" b="b"/>
                  <a:pathLst>
                    <a:path w="32" h="16">
                      <a:moveTo>
                        <a:pt x="32" y="8"/>
                      </a:moveTo>
                      <a:lnTo>
                        <a:pt x="32" y="16"/>
                      </a:lnTo>
                      <a:lnTo>
                        <a:pt x="16" y="16"/>
                      </a:lnTo>
                      <a:lnTo>
                        <a:pt x="16" y="16"/>
                      </a:lnTo>
                      <a:lnTo>
                        <a:pt x="8" y="16"/>
                      </a:lnTo>
                      <a:lnTo>
                        <a:pt x="0" y="8"/>
                      </a:lnTo>
                      <a:lnTo>
                        <a:pt x="0" y="8"/>
                      </a:lnTo>
                      <a:lnTo>
                        <a:pt x="8" y="0"/>
                      </a:lnTo>
                      <a:lnTo>
                        <a:pt x="16" y="0"/>
                      </a:lnTo>
                      <a:lnTo>
                        <a:pt x="16" y="0"/>
                      </a:lnTo>
                      <a:lnTo>
                        <a:pt x="32" y="0"/>
                      </a:lnTo>
                      <a:lnTo>
                        <a:pt x="32"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11" name="Freeform 1607"/>
                <p:cNvSpPr>
                  <a:spLocks/>
                </p:cNvSpPr>
                <p:nvPr/>
              </p:nvSpPr>
              <p:spPr bwMode="invGray">
                <a:xfrm>
                  <a:off x="924" y="2416"/>
                  <a:ext cx="64" cy="24"/>
                </a:xfrm>
                <a:custGeom>
                  <a:avLst/>
                  <a:gdLst/>
                  <a:ahLst/>
                  <a:cxnLst>
                    <a:cxn ang="0">
                      <a:pos x="64" y="16"/>
                    </a:cxn>
                    <a:cxn ang="0">
                      <a:pos x="56" y="24"/>
                    </a:cxn>
                    <a:cxn ang="0">
                      <a:pos x="32" y="24"/>
                    </a:cxn>
                    <a:cxn ang="0">
                      <a:pos x="32" y="24"/>
                    </a:cxn>
                    <a:cxn ang="0">
                      <a:pos x="16" y="24"/>
                    </a:cxn>
                    <a:cxn ang="0">
                      <a:pos x="0" y="16"/>
                    </a:cxn>
                    <a:cxn ang="0">
                      <a:pos x="0" y="16"/>
                    </a:cxn>
                    <a:cxn ang="0">
                      <a:pos x="16" y="8"/>
                    </a:cxn>
                    <a:cxn ang="0">
                      <a:pos x="32" y="0"/>
                    </a:cxn>
                    <a:cxn ang="0">
                      <a:pos x="32" y="0"/>
                    </a:cxn>
                    <a:cxn ang="0">
                      <a:pos x="56" y="8"/>
                    </a:cxn>
                    <a:cxn ang="0">
                      <a:pos x="64" y="16"/>
                    </a:cxn>
                  </a:cxnLst>
                  <a:rect l="0" t="0" r="r" b="b"/>
                  <a:pathLst>
                    <a:path w="64" h="24">
                      <a:moveTo>
                        <a:pt x="64" y="16"/>
                      </a:moveTo>
                      <a:lnTo>
                        <a:pt x="56" y="24"/>
                      </a:lnTo>
                      <a:lnTo>
                        <a:pt x="32" y="24"/>
                      </a:lnTo>
                      <a:lnTo>
                        <a:pt x="32" y="24"/>
                      </a:lnTo>
                      <a:lnTo>
                        <a:pt x="16" y="24"/>
                      </a:lnTo>
                      <a:lnTo>
                        <a:pt x="0" y="16"/>
                      </a:lnTo>
                      <a:lnTo>
                        <a:pt x="0" y="16"/>
                      </a:lnTo>
                      <a:lnTo>
                        <a:pt x="16"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12" name="Freeform 1608"/>
                <p:cNvSpPr>
                  <a:spLocks/>
                </p:cNvSpPr>
                <p:nvPr/>
              </p:nvSpPr>
              <p:spPr bwMode="invGray">
                <a:xfrm>
                  <a:off x="908" y="2512"/>
                  <a:ext cx="40" cy="32"/>
                </a:xfrm>
                <a:custGeom>
                  <a:avLst/>
                  <a:gdLst/>
                  <a:ahLst/>
                  <a:cxnLst>
                    <a:cxn ang="0">
                      <a:pos x="40" y="32"/>
                    </a:cxn>
                    <a:cxn ang="0">
                      <a:pos x="24" y="32"/>
                    </a:cxn>
                    <a:cxn ang="0">
                      <a:pos x="8" y="24"/>
                    </a:cxn>
                    <a:cxn ang="0">
                      <a:pos x="8" y="24"/>
                    </a:cxn>
                    <a:cxn ang="0">
                      <a:pos x="0" y="8"/>
                    </a:cxn>
                    <a:cxn ang="0">
                      <a:pos x="0" y="0"/>
                    </a:cxn>
                    <a:cxn ang="0">
                      <a:pos x="0" y="0"/>
                    </a:cxn>
                    <a:cxn ang="0">
                      <a:pos x="16" y="0"/>
                    </a:cxn>
                    <a:cxn ang="0">
                      <a:pos x="32" y="8"/>
                    </a:cxn>
                    <a:cxn ang="0">
                      <a:pos x="32" y="8"/>
                    </a:cxn>
                    <a:cxn ang="0">
                      <a:pos x="40" y="24"/>
                    </a:cxn>
                    <a:cxn ang="0">
                      <a:pos x="40" y="32"/>
                    </a:cxn>
                  </a:cxnLst>
                  <a:rect l="0" t="0" r="r" b="b"/>
                  <a:pathLst>
                    <a:path w="40" h="32">
                      <a:moveTo>
                        <a:pt x="40" y="32"/>
                      </a:moveTo>
                      <a:lnTo>
                        <a:pt x="24" y="32"/>
                      </a:lnTo>
                      <a:lnTo>
                        <a:pt x="8" y="24"/>
                      </a:lnTo>
                      <a:lnTo>
                        <a:pt x="8" y="24"/>
                      </a:lnTo>
                      <a:lnTo>
                        <a:pt x="0" y="8"/>
                      </a:lnTo>
                      <a:lnTo>
                        <a:pt x="0" y="0"/>
                      </a:lnTo>
                      <a:lnTo>
                        <a:pt x="0" y="0"/>
                      </a:lnTo>
                      <a:lnTo>
                        <a:pt x="16" y="0"/>
                      </a:lnTo>
                      <a:lnTo>
                        <a:pt x="32" y="8"/>
                      </a:lnTo>
                      <a:lnTo>
                        <a:pt x="32" y="8"/>
                      </a:lnTo>
                      <a:lnTo>
                        <a:pt x="40" y="24"/>
                      </a:lnTo>
                      <a:lnTo>
                        <a:pt x="4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13" name="Freeform 1609"/>
                <p:cNvSpPr>
                  <a:spLocks/>
                </p:cNvSpPr>
                <p:nvPr/>
              </p:nvSpPr>
              <p:spPr bwMode="invGray">
                <a:xfrm>
                  <a:off x="780" y="2328"/>
                  <a:ext cx="32" cy="48"/>
                </a:xfrm>
                <a:custGeom>
                  <a:avLst/>
                  <a:gdLst/>
                  <a:ahLst/>
                  <a:cxnLst>
                    <a:cxn ang="0">
                      <a:pos x="16" y="48"/>
                    </a:cxn>
                    <a:cxn ang="0">
                      <a:pos x="8" y="48"/>
                    </a:cxn>
                    <a:cxn ang="0">
                      <a:pos x="0" y="24"/>
                    </a:cxn>
                    <a:cxn ang="0">
                      <a:pos x="0" y="24"/>
                    </a:cxn>
                    <a:cxn ang="0">
                      <a:pos x="8" y="8"/>
                    </a:cxn>
                    <a:cxn ang="0">
                      <a:pos x="16" y="0"/>
                    </a:cxn>
                    <a:cxn ang="0">
                      <a:pos x="16" y="0"/>
                    </a:cxn>
                    <a:cxn ang="0">
                      <a:pos x="24" y="8"/>
                    </a:cxn>
                    <a:cxn ang="0">
                      <a:pos x="32" y="24"/>
                    </a:cxn>
                    <a:cxn ang="0">
                      <a:pos x="32" y="24"/>
                    </a:cxn>
                    <a:cxn ang="0">
                      <a:pos x="24" y="48"/>
                    </a:cxn>
                    <a:cxn ang="0">
                      <a:pos x="16" y="48"/>
                    </a:cxn>
                  </a:cxnLst>
                  <a:rect l="0" t="0" r="r" b="b"/>
                  <a:pathLst>
                    <a:path w="32" h="48">
                      <a:moveTo>
                        <a:pt x="16" y="48"/>
                      </a:moveTo>
                      <a:lnTo>
                        <a:pt x="8" y="48"/>
                      </a:lnTo>
                      <a:lnTo>
                        <a:pt x="0" y="24"/>
                      </a:lnTo>
                      <a:lnTo>
                        <a:pt x="0" y="24"/>
                      </a:lnTo>
                      <a:lnTo>
                        <a:pt x="8" y="8"/>
                      </a:lnTo>
                      <a:lnTo>
                        <a:pt x="16" y="0"/>
                      </a:lnTo>
                      <a:lnTo>
                        <a:pt x="16" y="0"/>
                      </a:lnTo>
                      <a:lnTo>
                        <a:pt x="24" y="8"/>
                      </a:lnTo>
                      <a:lnTo>
                        <a:pt x="32" y="24"/>
                      </a:lnTo>
                      <a:lnTo>
                        <a:pt x="32" y="24"/>
                      </a:lnTo>
                      <a:lnTo>
                        <a:pt x="24" y="48"/>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14" name="Freeform 1610"/>
                <p:cNvSpPr>
                  <a:spLocks/>
                </p:cNvSpPr>
                <p:nvPr/>
              </p:nvSpPr>
              <p:spPr bwMode="invGray">
                <a:xfrm>
                  <a:off x="676" y="2432"/>
                  <a:ext cx="64" cy="24"/>
                </a:xfrm>
                <a:custGeom>
                  <a:avLst/>
                  <a:gdLst/>
                  <a:ahLst/>
                  <a:cxnLst>
                    <a:cxn ang="0">
                      <a:pos x="64" y="16"/>
                    </a:cxn>
                    <a:cxn ang="0">
                      <a:pos x="56" y="24"/>
                    </a:cxn>
                    <a:cxn ang="0">
                      <a:pos x="32" y="24"/>
                    </a:cxn>
                    <a:cxn ang="0">
                      <a:pos x="32" y="24"/>
                    </a:cxn>
                    <a:cxn ang="0">
                      <a:pos x="8" y="24"/>
                    </a:cxn>
                    <a:cxn ang="0">
                      <a:pos x="0" y="16"/>
                    </a:cxn>
                    <a:cxn ang="0">
                      <a:pos x="0" y="16"/>
                    </a:cxn>
                    <a:cxn ang="0">
                      <a:pos x="8" y="8"/>
                    </a:cxn>
                    <a:cxn ang="0">
                      <a:pos x="32" y="0"/>
                    </a:cxn>
                    <a:cxn ang="0">
                      <a:pos x="32" y="0"/>
                    </a:cxn>
                    <a:cxn ang="0">
                      <a:pos x="56" y="8"/>
                    </a:cxn>
                    <a:cxn ang="0">
                      <a:pos x="64" y="16"/>
                    </a:cxn>
                  </a:cxnLst>
                  <a:rect l="0" t="0" r="r" b="b"/>
                  <a:pathLst>
                    <a:path w="64" h="24">
                      <a:moveTo>
                        <a:pt x="64" y="16"/>
                      </a:moveTo>
                      <a:lnTo>
                        <a:pt x="56" y="24"/>
                      </a:lnTo>
                      <a:lnTo>
                        <a:pt x="32" y="24"/>
                      </a:lnTo>
                      <a:lnTo>
                        <a:pt x="32" y="24"/>
                      </a:lnTo>
                      <a:lnTo>
                        <a:pt x="8" y="24"/>
                      </a:lnTo>
                      <a:lnTo>
                        <a:pt x="0" y="16"/>
                      </a:lnTo>
                      <a:lnTo>
                        <a:pt x="0" y="16"/>
                      </a:lnTo>
                      <a:lnTo>
                        <a:pt x="8"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15" name="Freeform 1611"/>
                <p:cNvSpPr>
                  <a:spLocks/>
                </p:cNvSpPr>
                <p:nvPr/>
              </p:nvSpPr>
              <p:spPr bwMode="invGray">
                <a:xfrm>
                  <a:off x="788" y="2520"/>
                  <a:ext cx="32" cy="48"/>
                </a:xfrm>
                <a:custGeom>
                  <a:avLst/>
                  <a:gdLst/>
                  <a:ahLst/>
                  <a:cxnLst>
                    <a:cxn ang="0">
                      <a:pos x="16" y="48"/>
                    </a:cxn>
                    <a:cxn ang="0">
                      <a:pos x="8" y="40"/>
                    </a:cxn>
                    <a:cxn ang="0">
                      <a:pos x="0" y="24"/>
                    </a:cxn>
                    <a:cxn ang="0">
                      <a:pos x="0" y="24"/>
                    </a:cxn>
                    <a:cxn ang="0">
                      <a:pos x="8" y="8"/>
                    </a:cxn>
                    <a:cxn ang="0">
                      <a:pos x="16" y="0"/>
                    </a:cxn>
                    <a:cxn ang="0">
                      <a:pos x="16" y="0"/>
                    </a:cxn>
                    <a:cxn ang="0">
                      <a:pos x="32" y="8"/>
                    </a:cxn>
                    <a:cxn ang="0">
                      <a:pos x="32" y="24"/>
                    </a:cxn>
                    <a:cxn ang="0">
                      <a:pos x="32" y="24"/>
                    </a:cxn>
                    <a:cxn ang="0">
                      <a:pos x="32" y="40"/>
                    </a:cxn>
                    <a:cxn ang="0">
                      <a:pos x="16" y="48"/>
                    </a:cxn>
                  </a:cxnLst>
                  <a:rect l="0" t="0" r="r" b="b"/>
                  <a:pathLst>
                    <a:path w="32" h="48">
                      <a:moveTo>
                        <a:pt x="16" y="48"/>
                      </a:moveTo>
                      <a:lnTo>
                        <a:pt x="8" y="40"/>
                      </a:lnTo>
                      <a:lnTo>
                        <a:pt x="0" y="24"/>
                      </a:lnTo>
                      <a:lnTo>
                        <a:pt x="0" y="24"/>
                      </a:lnTo>
                      <a:lnTo>
                        <a:pt x="8" y="8"/>
                      </a:lnTo>
                      <a:lnTo>
                        <a:pt x="16" y="0"/>
                      </a:lnTo>
                      <a:lnTo>
                        <a:pt x="16" y="0"/>
                      </a:lnTo>
                      <a:lnTo>
                        <a:pt x="32" y="8"/>
                      </a:lnTo>
                      <a:lnTo>
                        <a:pt x="32" y="24"/>
                      </a:lnTo>
                      <a:lnTo>
                        <a:pt x="32" y="24"/>
                      </a:lnTo>
                      <a:lnTo>
                        <a:pt x="32" y="40"/>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16" name="Freeform 1612"/>
                <p:cNvSpPr>
                  <a:spLocks/>
                </p:cNvSpPr>
                <p:nvPr/>
              </p:nvSpPr>
              <p:spPr bwMode="invGray">
                <a:xfrm>
                  <a:off x="660" y="2352"/>
                  <a:ext cx="48" cy="40"/>
                </a:xfrm>
                <a:custGeom>
                  <a:avLst/>
                  <a:gdLst/>
                  <a:ahLst/>
                  <a:cxnLst>
                    <a:cxn ang="0">
                      <a:pos x="48" y="32"/>
                    </a:cxn>
                    <a:cxn ang="0">
                      <a:pos x="32" y="40"/>
                    </a:cxn>
                    <a:cxn ang="0">
                      <a:pos x="16" y="24"/>
                    </a:cxn>
                    <a:cxn ang="0">
                      <a:pos x="16" y="24"/>
                    </a:cxn>
                    <a:cxn ang="0">
                      <a:pos x="0" y="16"/>
                    </a:cxn>
                    <a:cxn ang="0">
                      <a:pos x="0" y="0"/>
                    </a:cxn>
                    <a:cxn ang="0">
                      <a:pos x="0" y="0"/>
                    </a:cxn>
                    <a:cxn ang="0">
                      <a:pos x="16" y="0"/>
                    </a:cxn>
                    <a:cxn ang="0">
                      <a:pos x="32" y="8"/>
                    </a:cxn>
                    <a:cxn ang="0">
                      <a:pos x="32" y="8"/>
                    </a:cxn>
                    <a:cxn ang="0">
                      <a:pos x="48" y="24"/>
                    </a:cxn>
                    <a:cxn ang="0">
                      <a:pos x="48" y="32"/>
                    </a:cxn>
                  </a:cxnLst>
                  <a:rect l="0" t="0" r="r" b="b"/>
                  <a:pathLst>
                    <a:path w="48" h="40">
                      <a:moveTo>
                        <a:pt x="48" y="32"/>
                      </a:moveTo>
                      <a:lnTo>
                        <a:pt x="32" y="40"/>
                      </a:lnTo>
                      <a:lnTo>
                        <a:pt x="16" y="24"/>
                      </a:lnTo>
                      <a:lnTo>
                        <a:pt x="16" y="24"/>
                      </a:lnTo>
                      <a:lnTo>
                        <a:pt x="0" y="16"/>
                      </a:lnTo>
                      <a:lnTo>
                        <a:pt x="0" y="0"/>
                      </a:lnTo>
                      <a:lnTo>
                        <a:pt x="0" y="0"/>
                      </a:lnTo>
                      <a:lnTo>
                        <a:pt x="16" y="0"/>
                      </a:lnTo>
                      <a:lnTo>
                        <a:pt x="32" y="8"/>
                      </a:lnTo>
                      <a:lnTo>
                        <a:pt x="32" y="8"/>
                      </a:lnTo>
                      <a:lnTo>
                        <a:pt x="48" y="24"/>
                      </a:lnTo>
                      <a:lnTo>
                        <a:pt x="48"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17" name="Freeform 1613"/>
                <p:cNvSpPr>
                  <a:spLocks/>
                </p:cNvSpPr>
                <p:nvPr/>
              </p:nvSpPr>
              <p:spPr bwMode="invGray">
                <a:xfrm>
                  <a:off x="892" y="2344"/>
                  <a:ext cx="48" cy="32"/>
                </a:xfrm>
                <a:custGeom>
                  <a:avLst/>
                  <a:gdLst/>
                  <a:ahLst/>
                  <a:cxnLst>
                    <a:cxn ang="0">
                      <a:pos x="0" y="32"/>
                    </a:cxn>
                    <a:cxn ang="0">
                      <a:pos x="0" y="24"/>
                    </a:cxn>
                    <a:cxn ang="0">
                      <a:pos x="8" y="8"/>
                    </a:cxn>
                    <a:cxn ang="0">
                      <a:pos x="8" y="8"/>
                    </a:cxn>
                    <a:cxn ang="0">
                      <a:pos x="32" y="0"/>
                    </a:cxn>
                    <a:cxn ang="0">
                      <a:pos x="48" y="0"/>
                    </a:cxn>
                    <a:cxn ang="0">
                      <a:pos x="48" y="0"/>
                    </a:cxn>
                    <a:cxn ang="0">
                      <a:pos x="48" y="8"/>
                    </a:cxn>
                    <a:cxn ang="0">
                      <a:pos x="32" y="24"/>
                    </a:cxn>
                    <a:cxn ang="0">
                      <a:pos x="32" y="24"/>
                    </a:cxn>
                    <a:cxn ang="0">
                      <a:pos x="16" y="32"/>
                    </a:cxn>
                    <a:cxn ang="0">
                      <a:pos x="0" y="32"/>
                    </a:cxn>
                  </a:cxnLst>
                  <a:rect l="0" t="0" r="r" b="b"/>
                  <a:pathLst>
                    <a:path w="48" h="32">
                      <a:moveTo>
                        <a:pt x="0" y="32"/>
                      </a:moveTo>
                      <a:lnTo>
                        <a:pt x="0" y="24"/>
                      </a:lnTo>
                      <a:lnTo>
                        <a:pt x="8" y="8"/>
                      </a:lnTo>
                      <a:lnTo>
                        <a:pt x="8" y="8"/>
                      </a:lnTo>
                      <a:lnTo>
                        <a:pt x="32" y="0"/>
                      </a:lnTo>
                      <a:lnTo>
                        <a:pt x="48" y="0"/>
                      </a:lnTo>
                      <a:lnTo>
                        <a:pt x="48" y="0"/>
                      </a:lnTo>
                      <a:lnTo>
                        <a:pt x="48" y="8"/>
                      </a:lnTo>
                      <a:lnTo>
                        <a:pt x="32" y="24"/>
                      </a:lnTo>
                      <a:lnTo>
                        <a:pt x="32" y="24"/>
                      </a:lnTo>
                      <a:lnTo>
                        <a:pt x="16" y="32"/>
                      </a:lnTo>
                      <a:lnTo>
                        <a:pt x="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18" name="Freeform 1614"/>
                <p:cNvSpPr>
                  <a:spLocks/>
                </p:cNvSpPr>
                <p:nvPr/>
              </p:nvSpPr>
              <p:spPr bwMode="invGray">
                <a:xfrm>
                  <a:off x="876" y="2400"/>
                  <a:ext cx="48" cy="24"/>
                </a:xfrm>
                <a:custGeom>
                  <a:avLst/>
                  <a:gdLst/>
                  <a:ahLst/>
                  <a:cxnLst>
                    <a:cxn ang="0">
                      <a:pos x="0" y="24"/>
                    </a:cxn>
                    <a:cxn ang="0">
                      <a:pos x="0" y="8"/>
                    </a:cxn>
                    <a:cxn ang="0">
                      <a:pos x="16" y="0"/>
                    </a:cxn>
                    <a:cxn ang="0">
                      <a:pos x="16" y="0"/>
                    </a:cxn>
                    <a:cxn ang="0">
                      <a:pos x="32" y="0"/>
                    </a:cxn>
                    <a:cxn ang="0">
                      <a:pos x="48" y="8"/>
                    </a:cxn>
                    <a:cxn ang="0">
                      <a:pos x="48" y="8"/>
                    </a:cxn>
                    <a:cxn ang="0">
                      <a:pos x="48" y="16"/>
                    </a:cxn>
                    <a:cxn ang="0">
                      <a:pos x="32" y="24"/>
                    </a:cxn>
                    <a:cxn ang="0">
                      <a:pos x="32" y="24"/>
                    </a:cxn>
                    <a:cxn ang="0">
                      <a:pos x="8" y="24"/>
                    </a:cxn>
                    <a:cxn ang="0">
                      <a:pos x="0" y="24"/>
                    </a:cxn>
                  </a:cxnLst>
                  <a:rect l="0" t="0" r="r" b="b"/>
                  <a:pathLst>
                    <a:path w="48" h="24">
                      <a:moveTo>
                        <a:pt x="0" y="24"/>
                      </a:moveTo>
                      <a:lnTo>
                        <a:pt x="0" y="8"/>
                      </a:lnTo>
                      <a:lnTo>
                        <a:pt x="16" y="0"/>
                      </a:lnTo>
                      <a:lnTo>
                        <a:pt x="16" y="0"/>
                      </a:lnTo>
                      <a:lnTo>
                        <a:pt x="32" y="0"/>
                      </a:lnTo>
                      <a:lnTo>
                        <a:pt x="48" y="8"/>
                      </a:lnTo>
                      <a:lnTo>
                        <a:pt x="48" y="8"/>
                      </a:lnTo>
                      <a:lnTo>
                        <a:pt x="48" y="16"/>
                      </a:lnTo>
                      <a:lnTo>
                        <a:pt x="32" y="24"/>
                      </a:lnTo>
                      <a:lnTo>
                        <a:pt x="32" y="24"/>
                      </a:lnTo>
                      <a:lnTo>
                        <a:pt x="8" y="24"/>
                      </a:lnTo>
                      <a:lnTo>
                        <a:pt x="0"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19" name="Freeform 1615"/>
                <p:cNvSpPr>
                  <a:spLocks/>
                </p:cNvSpPr>
                <p:nvPr/>
              </p:nvSpPr>
              <p:spPr bwMode="invGray">
                <a:xfrm>
                  <a:off x="660" y="2480"/>
                  <a:ext cx="48" cy="24"/>
                </a:xfrm>
                <a:custGeom>
                  <a:avLst/>
                  <a:gdLst/>
                  <a:ahLst/>
                  <a:cxnLst>
                    <a:cxn ang="0">
                      <a:pos x="0" y="16"/>
                    </a:cxn>
                    <a:cxn ang="0">
                      <a:pos x="0" y="8"/>
                    </a:cxn>
                    <a:cxn ang="0">
                      <a:pos x="16" y="0"/>
                    </a:cxn>
                    <a:cxn ang="0">
                      <a:pos x="16" y="0"/>
                    </a:cxn>
                    <a:cxn ang="0">
                      <a:pos x="40" y="0"/>
                    </a:cxn>
                    <a:cxn ang="0">
                      <a:pos x="48" y="0"/>
                    </a:cxn>
                    <a:cxn ang="0">
                      <a:pos x="48" y="0"/>
                    </a:cxn>
                    <a:cxn ang="0">
                      <a:pos x="48" y="16"/>
                    </a:cxn>
                    <a:cxn ang="0">
                      <a:pos x="32" y="24"/>
                    </a:cxn>
                    <a:cxn ang="0">
                      <a:pos x="32" y="24"/>
                    </a:cxn>
                    <a:cxn ang="0">
                      <a:pos x="8" y="24"/>
                    </a:cxn>
                    <a:cxn ang="0">
                      <a:pos x="0" y="16"/>
                    </a:cxn>
                  </a:cxnLst>
                  <a:rect l="0" t="0" r="r" b="b"/>
                  <a:pathLst>
                    <a:path w="48" h="24">
                      <a:moveTo>
                        <a:pt x="0" y="16"/>
                      </a:moveTo>
                      <a:lnTo>
                        <a:pt x="0" y="8"/>
                      </a:lnTo>
                      <a:lnTo>
                        <a:pt x="16" y="0"/>
                      </a:lnTo>
                      <a:lnTo>
                        <a:pt x="16" y="0"/>
                      </a:lnTo>
                      <a:lnTo>
                        <a:pt x="40" y="0"/>
                      </a:lnTo>
                      <a:lnTo>
                        <a:pt x="48" y="0"/>
                      </a:lnTo>
                      <a:lnTo>
                        <a:pt x="48" y="0"/>
                      </a:lnTo>
                      <a:lnTo>
                        <a:pt x="48" y="16"/>
                      </a:lnTo>
                      <a:lnTo>
                        <a:pt x="32" y="24"/>
                      </a:lnTo>
                      <a:lnTo>
                        <a:pt x="32" y="24"/>
                      </a:lnTo>
                      <a:lnTo>
                        <a:pt x="8" y="24"/>
                      </a:lnTo>
                      <a:lnTo>
                        <a:pt x="0"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20" name="Freeform 1616"/>
                <p:cNvSpPr>
                  <a:spLocks/>
                </p:cNvSpPr>
                <p:nvPr/>
              </p:nvSpPr>
              <p:spPr bwMode="invGray">
                <a:xfrm>
                  <a:off x="732" y="2456"/>
                  <a:ext cx="48" cy="40"/>
                </a:xfrm>
                <a:custGeom>
                  <a:avLst/>
                  <a:gdLst/>
                  <a:ahLst/>
                  <a:cxnLst>
                    <a:cxn ang="0">
                      <a:pos x="8" y="40"/>
                    </a:cxn>
                    <a:cxn ang="0">
                      <a:pos x="0" y="24"/>
                    </a:cxn>
                    <a:cxn ang="0">
                      <a:pos x="16" y="16"/>
                    </a:cxn>
                    <a:cxn ang="0">
                      <a:pos x="16" y="16"/>
                    </a:cxn>
                    <a:cxn ang="0">
                      <a:pos x="32" y="0"/>
                    </a:cxn>
                    <a:cxn ang="0">
                      <a:pos x="48" y="8"/>
                    </a:cxn>
                    <a:cxn ang="0">
                      <a:pos x="48" y="8"/>
                    </a:cxn>
                    <a:cxn ang="0">
                      <a:pos x="48" y="16"/>
                    </a:cxn>
                    <a:cxn ang="0">
                      <a:pos x="40" y="32"/>
                    </a:cxn>
                    <a:cxn ang="0">
                      <a:pos x="40" y="32"/>
                    </a:cxn>
                    <a:cxn ang="0">
                      <a:pos x="16" y="40"/>
                    </a:cxn>
                    <a:cxn ang="0">
                      <a:pos x="8" y="40"/>
                    </a:cxn>
                  </a:cxnLst>
                  <a:rect l="0" t="0" r="r" b="b"/>
                  <a:pathLst>
                    <a:path w="48" h="40">
                      <a:moveTo>
                        <a:pt x="8" y="40"/>
                      </a:moveTo>
                      <a:lnTo>
                        <a:pt x="0" y="24"/>
                      </a:lnTo>
                      <a:lnTo>
                        <a:pt x="16" y="16"/>
                      </a:lnTo>
                      <a:lnTo>
                        <a:pt x="16" y="16"/>
                      </a:lnTo>
                      <a:lnTo>
                        <a:pt x="32" y="0"/>
                      </a:lnTo>
                      <a:lnTo>
                        <a:pt x="48" y="8"/>
                      </a:lnTo>
                      <a:lnTo>
                        <a:pt x="48" y="8"/>
                      </a:lnTo>
                      <a:lnTo>
                        <a:pt x="48" y="16"/>
                      </a:lnTo>
                      <a:lnTo>
                        <a:pt x="40" y="32"/>
                      </a:lnTo>
                      <a:lnTo>
                        <a:pt x="40" y="32"/>
                      </a:lnTo>
                      <a:lnTo>
                        <a:pt x="16" y="40"/>
                      </a:lnTo>
                      <a:lnTo>
                        <a:pt x="8" y="4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21" name="Freeform 1617"/>
                <p:cNvSpPr>
                  <a:spLocks/>
                </p:cNvSpPr>
                <p:nvPr/>
              </p:nvSpPr>
              <p:spPr bwMode="invGray">
                <a:xfrm>
                  <a:off x="924" y="2472"/>
                  <a:ext cx="56" cy="32"/>
                </a:xfrm>
                <a:custGeom>
                  <a:avLst/>
                  <a:gdLst/>
                  <a:ahLst/>
                  <a:cxnLst>
                    <a:cxn ang="0">
                      <a:pos x="0" y="8"/>
                    </a:cxn>
                    <a:cxn ang="0">
                      <a:pos x="16" y="0"/>
                    </a:cxn>
                    <a:cxn ang="0">
                      <a:pos x="32" y="8"/>
                    </a:cxn>
                    <a:cxn ang="0">
                      <a:pos x="32" y="8"/>
                    </a:cxn>
                    <a:cxn ang="0">
                      <a:pos x="56" y="16"/>
                    </a:cxn>
                    <a:cxn ang="0">
                      <a:pos x="56" y="24"/>
                    </a:cxn>
                    <a:cxn ang="0">
                      <a:pos x="56" y="24"/>
                    </a:cxn>
                    <a:cxn ang="0">
                      <a:pos x="48" y="32"/>
                    </a:cxn>
                    <a:cxn ang="0">
                      <a:pos x="24" y="24"/>
                    </a:cxn>
                    <a:cxn ang="0">
                      <a:pos x="24" y="24"/>
                    </a:cxn>
                    <a:cxn ang="0">
                      <a:pos x="0" y="16"/>
                    </a:cxn>
                    <a:cxn ang="0">
                      <a:pos x="0" y="8"/>
                    </a:cxn>
                  </a:cxnLst>
                  <a:rect l="0" t="0" r="r" b="b"/>
                  <a:pathLst>
                    <a:path w="56" h="32">
                      <a:moveTo>
                        <a:pt x="0" y="8"/>
                      </a:moveTo>
                      <a:lnTo>
                        <a:pt x="16" y="0"/>
                      </a:lnTo>
                      <a:lnTo>
                        <a:pt x="32" y="8"/>
                      </a:lnTo>
                      <a:lnTo>
                        <a:pt x="32" y="8"/>
                      </a:lnTo>
                      <a:lnTo>
                        <a:pt x="56" y="16"/>
                      </a:lnTo>
                      <a:lnTo>
                        <a:pt x="56" y="24"/>
                      </a:lnTo>
                      <a:lnTo>
                        <a:pt x="56" y="24"/>
                      </a:lnTo>
                      <a:lnTo>
                        <a:pt x="48" y="32"/>
                      </a:lnTo>
                      <a:lnTo>
                        <a:pt x="24" y="24"/>
                      </a:lnTo>
                      <a:lnTo>
                        <a:pt x="24"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22" name="Freeform 1618"/>
                <p:cNvSpPr>
                  <a:spLocks/>
                </p:cNvSpPr>
                <p:nvPr/>
              </p:nvSpPr>
              <p:spPr bwMode="invGray">
                <a:xfrm>
                  <a:off x="636" y="2392"/>
                  <a:ext cx="64" cy="32"/>
                </a:xfrm>
                <a:custGeom>
                  <a:avLst/>
                  <a:gdLst/>
                  <a:ahLst/>
                  <a:cxnLst>
                    <a:cxn ang="0">
                      <a:pos x="0" y="8"/>
                    </a:cxn>
                    <a:cxn ang="0">
                      <a:pos x="16" y="0"/>
                    </a:cxn>
                    <a:cxn ang="0">
                      <a:pos x="40" y="8"/>
                    </a:cxn>
                    <a:cxn ang="0">
                      <a:pos x="40" y="8"/>
                    </a:cxn>
                    <a:cxn ang="0">
                      <a:pos x="56" y="16"/>
                    </a:cxn>
                    <a:cxn ang="0">
                      <a:pos x="64" y="24"/>
                    </a:cxn>
                    <a:cxn ang="0">
                      <a:pos x="64" y="24"/>
                    </a:cxn>
                    <a:cxn ang="0">
                      <a:pos x="48" y="32"/>
                    </a:cxn>
                    <a:cxn ang="0">
                      <a:pos x="24" y="32"/>
                    </a:cxn>
                    <a:cxn ang="0">
                      <a:pos x="24" y="32"/>
                    </a:cxn>
                    <a:cxn ang="0">
                      <a:pos x="8" y="16"/>
                    </a:cxn>
                    <a:cxn ang="0">
                      <a:pos x="0" y="8"/>
                    </a:cxn>
                  </a:cxnLst>
                  <a:rect l="0" t="0" r="r" b="b"/>
                  <a:pathLst>
                    <a:path w="64" h="32">
                      <a:moveTo>
                        <a:pt x="0" y="8"/>
                      </a:moveTo>
                      <a:lnTo>
                        <a:pt x="16" y="0"/>
                      </a:lnTo>
                      <a:lnTo>
                        <a:pt x="40" y="8"/>
                      </a:lnTo>
                      <a:lnTo>
                        <a:pt x="40" y="8"/>
                      </a:lnTo>
                      <a:lnTo>
                        <a:pt x="56" y="16"/>
                      </a:lnTo>
                      <a:lnTo>
                        <a:pt x="64" y="24"/>
                      </a:lnTo>
                      <a:lnTo>
                        <a:pt x="64" y="24"/>
                      </a:lnTo>
                      <a:lnTo>
                        <a:pt x="48" y="32"/>
                      </a:lnTo>
                      <a:lnTo>
                        <a:pt x="24" y="32"/>
                      </a:lnTo>
                      <a:lnTo>
                        <a:pt x="24" y="32"/>
                      </a:lnTo>
                      <a:lnTo>
                        <a:pt x="8"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23" name="Freeform 1619"/>
                <p:cNvSpPr>
                  <a:spLocks/>
                </p:cNvSpPr>
                <p:nvPr/>
              </p:nvSpPr>
              <p:spPr bwMode="invGray">
                <a:xfrm>
                  <a:off x="716" y="2320"/>
                  <a:ext cx="40" cy="48"/>
                </a:xfrm>
                <a:custGeom>
                  <a:avLst/>
                  <a:gdLst/>
                  <a:ahLst/>
                  <a:cxnLst>
                    <a:cxn ang="0">
                      <a:pos x="8" y="0"/>
                    </a:cxn>
                    <a:cxn ang="0">
                      <a:pos x="24" y="0"/>
                    </a:cxn>
                    <a:cxn ang="0">
                      <a:pos x="32" y="16"/>
                    </a:cxn>
                    <a:cxn ang="0">
                      <a:pos x="32" y="16"/>
                    </a:cxn>
                    <a:cxn ang="0">
                      <a:pos x="40" y="40"/>
                    </a:cxn>
                    <a:cxn ang="0">
                      <a:pos x="32" y="48"/>
                    </a:cxn>
                    <a:cxn ang="0">
                      <a:pos x="32" y="48"/>
                    </a:cxn>
                    <a:cxn ang="0">
                      <a:pos x="16" y="40"/>
                    </a:cxn>
                    <a:cxn ang="0">
                      <a:pos x="8" y="24"/>
                    </a:cxn>
                    <a:cxn ang="0">
                      <a:pos x="8" y="24"/>
                    </a:cxn>
                    <a:cxn ang="0">
                      <a:pos x="0" y="8"/>
                    </a:cxn>
                    <a:cxn ang="0">
                      <a:pos x="8" y="0"/>
                    </a:cxn>
                  </a:cxnLst>
                  <a:rect l="0" t="0" r="r" b="b"/>
                  <a:pathLst>
                    <a:path w="40" h="48">
                      <a:moveTo>
                        <a:pt x="8" y="0"/>
                      </a:moveTo>
                      <a:lnTo>
                        <a:pt x="24" y="0"/>
                      </a:lnTo>
                      <a:lnTo>
                        <a:pt x="32" y="16"/>
                      </a:lnTo>
                      <a:lnTo>
                        <a:pt x="32" y="16"/>
                      </a:lnTo>
                      <a:lnTo>
                        <a:pt x="40" y="40"/>
                      </a:lnTo>
                      <a:lnTo>
                        <a:pt x="32" y="48"/>
                      </a:lnTo>
                      <a:lnTo>
                        <a:pt x="32" y="48"/>
                      </a:lnTo>
                      <a:lnTo>
                        <a:pt x="16"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24" name="Freeform 1620"/>
                <p:cNvSpPr>
                  <a:spLocks/>
                </p:cNvSpPr>
                <p:nvPr/>
              </p:nvSpPr>
              <p:spPr bwMode="invGray">
                <a:xfrm>
                  <a:off x="820" y="2480"/>
                  <a:ext cx="40" cy="40"/>
                </a:xfrm>
                <a:custGeom>
                  <a:avLst/>
                  <a:gdLst/>
                  <a:ahLst/>
                  <a:cxnLst>
                    <a:cxn ang="0">
                      <a:pos x="8" y="0"/>
                    </a:cxn>
                    <a:cxn ang="0">
                      <a:pos x="24" y="0"/>
                    </a:cxn>
                    <a:cxn ang="0">
                      <a:pos x="40" y="16"/>
                    </a:cxn>
                    <a:cxn ang="0">
                      <a:pos x="40" y="16"/>
                    </a:cxn>
                    <a:cxn ang="0">
                      <a:pos x="40" y="32"/>
                    </a:cxn>
                    <a:cxn ang="0">
                      <a:pos x="32" y="40"/>
                    </a:cxn>
                    <a:cxn ang="0">
                      <a:pos x="32" y="40"/>
                    </a:cxn>
                    <a:cxn ang="0">
                      <a:pos x="24" y="40"/>
                    </a:cxn>
                    <a:cxn ang="0">
                      <a:pos x="8" y="24"/>
                    </a:cxn>
                    <a:cxn ang="0">
                      <a:pos x="8" y="24"/>
                    </a:cxn>
                    <a:cxn ang="0">
                      <a:pos x="0" y="8"/>
                    </a:cxn>
                    <a:cxn ang="0">
                      <a:pos x="8" y="0"/>
                    </a:cxn>
                  </a:cxnLst>
                  <a:rect l="0" t="0" r="r" b="b"/>
                  <a:pathLst>
                    <a:path w="40" h="40">
                      <a:moveTo>
                        <a:pt x="8" y="0"/>
                      </a:moveTo>
                      <a:lnTo>
                        <a:pt x="24" y="0"/>
                      </a:lnTo>
                      <a:lnTo>
                        <a:pt x="40" y="16"/>
                      </a:lnTo>
                      <a:lnTo>
                        <a:pt x="40" y="16"/>
                      </a:lnTo>
                      <a:lnTo>
                        <a:pt x="40" y="32"/>
                      </a:lnTo>
                      <a:lnTo>
                        <a:pt x="32" y="40"/>
                      </a:lnTo>
                      <a:lnTo>
                        <a:pt x="32" y="40"/>
                      </a:lnTo>
                      <a:lnTo>
                        <a:pt x="24"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25" name="Freeform 1621"/>
                <p:cNvSpPr>
                  <a:spLocks/>
                </p:cNvSpPr>
                <p:nvPr/>
              </p:nvSpPr>
              <p:spPr bwMode="invGray">
                <a:xfrm>
                  <a:off x="836" y="2320"/>
                  <a:ext cx="40" cy="48"/>
                </a:xfrm>
                <a:custGeom>
                  <a:avLst/>
                  <a:gdLst/>
                  <a:ahLst/>
                  <a:cxnLst>
                    <a:cxn ang="0">
                      <a:pos x="32" y="0"/>
                    </a:cxn>
                    <a:cxn ang="0">
                      <a:pos x="40" y="8"/>
                    </a:cxn>
                    <a:cxn ang="0">
                      <a:pos x="40" y="24"/>
                    </a:cxn>
                    <a:cxn ang="0">
                      <a:pos x="40" y="24"/>
                    </a:cxn>
                    <a:cxn ang="0">
                      <a:pos x="24" y="40"/>
                    </a:cxn>
                    <a:cxn ang="0">
                      <a:pos x="8" y="48"/>
                    </a:cxn>
                    <a:cxn ang="0">
                      <a:pos x="8" y="48"/>
                    </a:cxn>
                    <a:cxn ang="0">
                      <a:pos x="0" y="32"/>
                    </a:cxn>
                    <a:cxn ang="0">
                      <a:pos x="8" y="16"/>
                    </a:cxn>
                    <a:cxn ang="0">
                      <a:pos x="8" y="16"/>
                    </a:cxn>
                    <a:cxn ang="0">
                      <a:pos x="24" y="0"/>
                    </a:cxn>
                    <a:cxn ang="0">
                      <a:pos x="32" y="0"/>
                    </a:cxn>
                  </a:cxnLst>
                  <a:rect l="0" t="0" r="r" b="b"/>
                  <a:pathLst>
                    <a:path w="40" h="48">
                      <a:moveTo>
                        <a:pt x="32" y="0"/>
                      </a:moveTo>
                      <a:lnTo>
                        <a:pt x="40" y="8"/>
                      </a:lnTo>
                      <a:lnTo>
                        <a:pt x="40" y="24"/>
                      </a:lnTo>
                      <a:lnTo>
                        <a:pt x="40" y="24"/>
                      </a:lnTo>
                      <a:lnTo>
                        <a:pt x="24" y="40"/>
                      </a:lnTo>
                      <a:lnTo>
                        <a:pt x="8" y="48"/>
                      </a:lnTo>
                      <a:lnTo>
                        <a:pt x="8" y="48"/>
                      </a:lnTo>
                      <a:lnTo>
                        <a:pt x="0" y="32"/>
                      </a:lnTo>
                      <a:lnTo>
                        <a:pt x="8" y="16"/>
                      </a:lnTo>
                      <a:lnTo>
                        <a:pt x="8" y="16"/>
                      </a:lnTo>
                      <a:lnTo>
                        <a:pt x="24" y="0"/>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26" name="Freeform 1622"/>
                <p:cNvSpPr>
                  <a:spLocks/>
                </p:cNvSpPr>
                <p:nvPr/>
              </p:nvSpPr>
              <p:spPr bwMode="invGray">
                <a:xfrm>
                  <a:off x="732" y="2504"/>
                  <a:ext cx="40" cy="48"/>
                </a:xfrm>
                <a:custGeom>
                  <a:avLst/>
                  <a:gdLst/>
                  <a:ahLst/>
                  <a:cxnLst>
                    <a:cxn ang="0">
                      <a:pos x="32" y="0"/>
                    </a:cxn>
                    <a:cxn ang="0">
                      <a:pos x="40" y="8"/>
                    </a:cxn>
                    <a:cxn ang="0">
                      <a:pos x="32" y="32"/>
                    </a:cxn>
                    <a:cxn ang="0">
                      <a:pos x="32" y="32"/>
                    </a:cxn>
                    <a:cxn ang="0">
                      <a:pos x="24" y="40"/>
                    </a:cxn>
                    <a:cxn ang="0">
                      <a:pos x="8" y="48"/>
                    </a:cxn>
                    <a:cxn ang="0">
                      <a:pos x="8" y="48"/>
                    </a:cxn>
                    <a:cxn ang="0">
                      <a:pos x="0" y="40"/>
                    </a:cxn>
                    <a:cxn ang="0">
                      <a:pos x="8" y="16"/>
                    </a:cxn>
                    <a:cxn ang="0">
                      <a:pos x="8" y="16"/>
                    </a:cxn>
                    <a:cxn ang="0">
                      <a:pos x="16" y="8"/>
                    </a:cxn>
                    <a:cxn ang="0">
                      <a:pos x="32" y="0"/>
                    </a:cxn>
                  </a:cxnLst>
                  <a:rect l="0" t="0" r="r" b="b"/>
                  <a:pathLst>
                    <a:path w="40" h="48">
                      <a:moveTo>
                        <a:pt x="32" y="0"/>
                      </a:moveTo>
                      <a:lnTo>
                        <a:pt x="40" y="8"/>
                      </a:lnTo>
                      <a:lnTo>
                        <a:pt x="32" y="32"/>
                      </a:lnTo>
                      <a:lnTo>
                        <a:pt x="32" y="32"/>
                      </a:lnTo>
                      <a:lnTo>
                        <a:pt x="24" y="40"/>
                      </a:lnTo>
                      <a:lnTo>
                        <a:pt x="8" y="48"/>
                      </a:lnTo>
                      <a:lnTo>
                        <a:pt x="8" y="48"/>
                      </a:lnTo>
                      <a:lnTo>
                        <a:pt x="0" y="40"/>
                      </a:lnTo>
                      <a:lnTo>
                        <a:pt x="8" y="16"/>
                      </a:lnTo>
                      <a:lnTo>
                        <a:pt x="8" y="16"/>
                      </a:lnTo>
                      <a:lnTo>
                        <a:pt x="16" y="8"/>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574" name="Group 1623"/>
            <p:cNvGrpSpPr>
              <a:grpSpLocks/>
            </p:cNvGrpSpPr>
            <p:nvPr/>
          </p:nvGrpSpPr>
          <p:grpSpPr bwMode="auto">
            <a:xfrm rot="20911106" flipH="1">
              <a:off x="3511" y="2842"/>
              <a:ext cx="598" cy="112"/>
              <a:chOff x="290" y="1936"/>
              <a:chExt cx="598" cy="112"/>
            </a:xfrm>
          </p:grpSpPr>
          <p:sp>
            <p:nvSpPr>
              <p:cNvPr id="1661528" name="Freeform 1624"/>
              <p:cNvSpPr>
                <a:spLocks/>
              </p:cNvSpPr>
              <p:nvPr/>
            </p:nvSpPr>
            <p:spPr bwMode="auto">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a:ln>
              <a:effectLst/>
            </p:spPr>
            <p:txBody>
              <a:bodyPr wrap="none">
                <a:prstTxWarp prst="textNoShape">
                  <a:avLst/>
                </a:prstTxWarp>
              </a:bodyPr>
              <a:lstStyle/>
              <a:p>
                <a:endParaRPr lang="en-US">
                  <a:latin typeface="Arial"/>
                  <a:cs typeface="Arial"/>
                </a:endParaRPr>
              </a:p>
            </p:txBody>
          </p:sp>
          <p:grpSp>
            <p:nvGrpSpPr>
              <p:cNvPr id="1661576" name="Group 1625"/>
              <p:cNvGrpSpPr>
                <a:grpSpLocks/>
              </p:cNvGrpSpPr>
              <p:nvPr/>
            </p:nvGrpSpPr>
            <p:grpSpPr bwMode="auto">
              <a:xfrm>
                <a:off x="324" y="1936"/>
                <a:ext cx="544" cy="112"/>
                <a:chOff x="324" y="1872"/>
                <a:chExt cx="544" cy="112"/>
              </a:xfrm>
            </p:grpSpPr>
            <p:sp>
              <p:nvSpPr>
                <p:cNvPr id="1661530" name="Freeform 1626"/>
                <p:cNvSpPr>
                  <a:spLocks/>
                </p:cNvSpPr>
                <p:nvPr/>
              </p:nvSpPr>
              <p:spPr bwMode="auto">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31" name="Freeform 1627"/>
                <p:cNvSpPr>
                  <a:spLocks/>
                </p:cNvSpPr>
                <p:nvPr/>
              </p:nvSpPr>
              <p:spPr bwMode="auto">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32" name="Freeform 1628"/>
                <p:cNvSpPr>
                  <a:spLocks/>
                </p:cNvSpPr>
                <p:nvPr/>
              </p:nvSpPr>
              <p:spPr bwMode="auto">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33" name="Freeform 1629"/>
                <p:cNvSpPr>
                  <a:spLocks/>
                </p:cNvSpPr>
                <p:nvPr/>
              </p:nvSpPr>
              <p:spPr bwMode="auto">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34" name="Freeform 1630"/>
                <p:cNvSpPr>
                  <a:spLocks/>
                </p:cNvSpPr>
                <p:nvPr/>
              </p:nvSpPr>
              <p:spPr bwMode="auto">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35" name="Freeform 1631"/>
                <p:cNvSpPr>
                  <a:spLocks/>
                </p:cNvSpPr>
                <p:nvPr/>
              </p:nvSpPr>
              <p:spPr bwMode="auto">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36" name="Freeform 1632"/>
                <p:cNvSpPr>
                  <a:spLocks/>
                </p:cNvSpPr>
                <p:nvPr/>
              </p:nvSpPr>
              <p:spPr bwMode="auto">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584" name="Group 1633"/>
            <p:cNvGrpSpPr>
              <a:grpSpLocks/>
            </p:cNvGrpSpPr>
            <p:nvPr/>
          </p:nvGrpSpPr>
          <p:grpSpPr bwMode="auto">
            <a:xfrm>
              <a:off x="3691" y="2766"/>
              <a:ext cx="672" cy="96"/>
              <a:chOff x="540" y="1270"/>
              <a:chExt cx="536" cy="384"/>
            </a:xfrm>
          </p:grpSpPr>
          <p:grpSp>
            <p:nvGrpSpPr>
              <p:cNvPr id="1661586" name="Group 1634"/>
              <p:cNvGrpSpPr>
                <a:grpSpLocks/>
              </p:cNvGrpSpPr>
              <p:nvPr/>
            </p:nvGrpSpPr>
            <p:grpSpPr bwMode="auto">
              <a:xfrm>
                <a:off x="540" y="1270"/>
                <a:ext cx="536" cy="384"/>
                <a:chOff x="540" y="2248"/>
                <a:chExt cx="536" cy="384"/>
              </a:xfrm>
            </p:grpSpPr>
            <p:sp>
              <p:nvSpPr>
                <p:cNvPr id="1661539" name="Freeform 1635"/>
                <p:cNvSpPr>
                  <a:spLocks/>
                </p:cNvSpPr>
                <p:nvPr/>
              </p:nvSpPr>
              <p:spPr bwMode="auto">
                <a:xfrm>
                  <a:off x="932" y="2416"/>
                  <a:ext cx="144" cy="40"/>
                </a:xfrm>
                <a:custGeom>
                  <a:avLst/>
                  <a:gdLst/>
                  <a:ahLst/>
                  <a:cxnLst>
                    <a:cxn ang="0">
                      <a:pos x="144" y="16"/>
                    </a:cxn>
                    <a:cxn ang="0">
                      <a:pos x="144" y="24"/>
                    </a:cxn>
                    <a:cxn ang="0">
                      <a:pos x="128" y="32"/>
                    </a:cxn>
                    <a:cxn ang="0">
                      <a:pos x="104" y="32"/>
                    </a:cxn>
                    <a:cxn ang="0">
                      <a:pos x="72" y="40"/>
                    </a:cxn>
                    <a:cxn ang="0">
                      <a:pos x="72" y="40"/>
                    </a:cxn>
                    <a:cxn ang="0">
                      <a:pos x="40" y="32"/>
                    </a:cxn>
                    <a:cxn ang="0">
                      <a:pos x="16" y="32"/>
                    </a:cxn>
                    <a:cxn ang="0">
                      <a:pos x="0" y="24"/>
                    </a:cxn>
                    <a:cxn ang="0">
                      <a:pos x="0" y="16"/>
                    </a:cxn>
                    <a:cxn ang="0">
                      <a:pos x="0" y="16"/>
                    </a:cxn>
                    <a:cxn ang="0">
                      <a:pos x="0" y="8"/>
                    </a:cxn>
                    <a:cxn ang="0">
                      <a:pos x="16" y="0"/>
                    </a:cxn>
                    <a:cxn ang="0">
                      <a:pos x="40" y="0"/>
                    </a:cxn>
                    <a:cxn ang="0">
                      <a:pos x="72" y="0"/>
                    </a:cxn>
                    <a:cxn ang="0">
                      <a:pos x="72" y="0"/>
                    </a:cxn>
                    <a:cxn ang="0">
                      <a:pos x="104" y="0"/>
                    </a:cxn>
                    <a:cxn ang="0">
                      <a:pos x="128" y="0"/>
                    </a:cxn>
                    <a:cxn ang="0">
                      <a:pos x="144" y="8"/>
                    </a:cxn>
                    <a:cxn ang="0">
                      <a:pos x="144" y="16"/>
                    </a:cxn>
                  </a:cxnLst>
                  <a:rect l="0" t="0" r="r" b="b"/>
                  <a:pathLst>
                    <a:path w="144" h="40">
                      <a:moveTo>
                        <a:pt x="144" y="16"/>
                      </a:moveTo>
                      <a:lnTo>
                        <a:pt x="144" y="24"/>
                      </a:lnTo>
                      <a:lnTo>
                        <a:pt x="128" y="32"/>
                      </a:lnTo>
                      <a:lnTo>
                        <a:pt x="104" y="32"/>
                      </a:lnTo>
                      <a:lnTo>
                        <a:pt x="72" y="40"/>
                      </a:lnTo>
                      <a:lnTo>
                        <a:pt x="72" y="40"/>
                      </a:lnTo>
                      <a:lnTo>
                        <a:pt x="40" y="32"/>
                      </a:lnTo>
                      <a:lnTo>
                        <a:pt x="16" y="32"/>
                      </a:lnTo>
                      <a:lnTo>
                        <a:pt x="0" y="24"/>
                      </a:lnTo>
                      <a:lnTo>
                        <a:pt x="0" y="16"/>
                      </a:lnTo>
                      <a:lnTo>
                        <a:pt x="0" y="16"/>
                      </a:lnTo>
                      <a:lnTo>
                        <a:pt x="0" y="8"/>
                      </a:lnTo>
                      <a:lnTo>
                        <a:pt x="16" y="0"/>
                      </a:lnTo>
                      <a:lnTo>
                        <a:pt x="40" y="0"/>
                      </a:lnTo>
                      <a:lnTo>
                        <a:pt x="72" y="0"/>
                      </a:lnTo>
                      <a:lnTo>
                        <a:pt x="72" y="0"/>
                      </a:lnTo>
                      <a:lnTo>
                        <a:pt x="104" y="0"/>
                      </a:lnTo>
                      <a:lnTo>
                        <a:pt x="128" y="0"/>
                      </a:lnTo>
                      <a:lnTo>
                        <a:pt x="144" y="8"/>
                      </a:lnTo>
                      <a:lnTo>
                        <a:pt x="14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40" name="Freeform 1636"/>
                <p:cNvSpPr>
                  <a:spLocks/>
                </p:cNvSpPr>
                <p:nvPr/>
              </p:nvSpPr>
              <p:spPr bwMode="auto">
                <a:xfrm>
                  <a:off x="892" y="2496"/>
                  <a:ext cx="112" cy="80"/>
                </a:xfrm>
                <a:custGeom>
                  <a:avLst/>
                  <a:gdLst/>
                  <a:ahLst/>
                  <a:cxnLst>
                    <a:cxn ang="0">
                      <a:pos x="112" y="80"/>
                    </a:cxn>
                    <a:cxn ang="0">
                      <a:pos x="80" y="80"/>
                    </a:cxn>
                    <a:cxn ang="0">
                      <a:pos x="40" y="56"/>
                    </a:cxn>
                    <a:cxn ang="0">
                      <a:pos x="40" y="56"/>
                    </a:cxn>
                    <a:cxn ang="0">
                      <a:pos x="16" y="40"/>
                    </a:cxn>
                    <a:cxn ang="0">
                      <a:pos x="8" y="24"/>
                    </a:cxn>
                    <a:cxn ang="0">
                      <a:pos x="0" y="8"/>
                    </a:cxn>
                    <a:cxn ang="0">
                      <a:pos x="8" y="0"/>
                    </a:cxn>
                    <a:cxn ang="0">
                      <a:pos x="8" y="0"/>
                    </a:cxn>
                    <a:cxn ang="0">
                      <a:pos x="32" y="0"/>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8" y="0"/>
                      </a:lnTo>
                      <a:lnTo>
                        <a:pt x="8" y="0"/>
                      </a:lnTo>
                      <a:lnTo>
                        <a:pt x="32" y="0"/>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41" name="Freeform 1637"/>
                <p:cNvSpPr>
                  <a:spLocks/>
                </p:cNvSpPr>
                <p:nvPr/>
              </p:nvSpPr>
              <p:spPr bwMode="auto">
                <a:xfrm>
                  <a:off x="780" y="2248"/>
                  <a:ext cx="48" cy="104"/>
                </a:xfrm>
                <a:custGeom>
                  <a:avLst/>
                  <a:gdLst/>
                  <a:ahLst/>
                  <a:cxnLst>
                    <a:cxn ang="0">
                      <a:pos x="24" y="104"/>
                    </a:cxn>
                    <a:cxn ang="0">
                      <a:pos x="8" y="88"/>
                    </a:cxn>
                    <a:cxn ang="0">
                      <a:pos x="0" y="56"/>
                    </a:cxn>
                    <a:cxn ang="0">
                      <a:pos x="0" y="56"/>
                    </a:cxn>
                    <a:cxn ang="0">
                      <a:pos x="8" y="16"/>
                    </a:cxn>
                    <a:cxn ang="0">
                      <a:pos x="24" y="0"/>
                    </a:cxn>
                    <a:cxn ang="0">
                      <a:pos x="24" y="0"/>
                    </a:cxn>
                    <a:cxn ang="0">
                      <a:pos x="40" y="16"/>
                    </a:cxn>
                    <a:cxn ang="0">
                      <a:pos x="48" y="56"/>
                    </a:cxn>
                    <a:cxn ang="0">
                      <a:pos x="48" y="56"/>
                    </a:cxn>
                    <a:cxn ang="0">
                      <a:pos x="40" y="88"/>
                    </a:cxn>
                    <a:cxn ang="0">
                      <a:pos x="24" y="104"/>
                    </a:cxn>
                  </a:cxnLst>
                  <a:rect l="0" t="0" r="r" b="b"/>
                  <a:pathLst>
                    <a:path w="48" h="104">
                      <a:moveTo>
                        <a:pt x="24" y="104"/>
                      </a:moveTo>
                      <a:lnTo>
                        <a:pt x="8" y="88"/>
                      </a:lnTo>
                      <a:lnTo>
                        <a:pt x="0" y="56"/>
                      </a:lnTo>
                      <a:lnTo>
                        <a:pt x="0" y="56"/>
                      </a:lnTo>
                      <a:lnTo>
                        <a:pt x="8" y="16"/>
                      </a:lnTo>
                      <a:lnTo>
                        <a:pt x="24" y="0"/>
                      </a:lnTo>
                      <a:lnTo>
                        <a:pt x="24" y="0"/>
                      </a:lnTo>
                      <a:lnTo>
                        <a:pt x="40" y="16"/>
                      </a:lnTo>
                      <a:lnTo>
                        <a:pt x="48" y="56"/>
                      </a:lnTo>
                      <a:lnTo>
                        <a:pt x="48" y="56"/>
                      </a:lnTo>
                      <a:lnTo>
                        <a:pt x="40" y="88"/>
                      </a:lnTo>
                      <a:lnTo>
                        <a:pt x="24" y="10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42" name="Freeform 1638"/>
                <p:cNvSpPr>
                  <a:spLocks/>
                </p:cNvSpPr>
                <p:nvPr/>
              </p:nvSpPr>
              <p:spPr bwMode="auto">
                <a:xfrm>
                  <a:off x="540" y="2416"/>
                  <a:ext cx="152" cy="40"/>
                </a:xfrm>
                <a:custGeom>
                  <a:avLst/>
                  <a:gdLst/>
                  <a:ahLst/>
                  <a:cxnLst>
                    <a:cxn ang="0">
                      <a:pos x="152" y="24"/>
                    </a:cxn>
                    <a:cxn ang="0">
                      <a:pos x="144" y="32"/>
                    </a:cxn>
                    <a:cxn ang="0">
                      <a:pos x="128" y="32"/>
                    </a:cxn>
                    <a:cxn ang="0">
                      <a:pos x="104" y="40"/>
                    </a:cxn>
                    <a:cxn ang="0">
                      <a:pos x="80" y="40"/>
                    </a:cxn>
                    <a:cxn ang="0">
                      <a:pos x="80" y="40"/>
                    </a:cxn>
                    <a:cxn ang="0">
                      <a:pos x="48" y="40"/>
                    </a:cxn>
                    <a:cxn ang="0">
                      <a:pos x="24" y="32"/>
                    </a:cxn>
                    <a:cxn ang="0">
                      <a:pos x="8" y="32"/>
                    </a:cxn>
                    <a:cxn ang="0">
                      <a:pos x="0" y="24"/>
                    </a:cxn>
                    <a:cxn ang="0">
                      <a:pos x="0" y="24"/>
                    </a:cxn>
                    <a:cxn ang="0">
                      <a:pos x="8" y="16"/>
                    </a:cxn>
                    <a:cxn ang="0">
                      <a:pos x="24" y="8"/>
                    </a:cxn>
                    <a:cxn ang="0">
                      <a:pos x="48" y="0"/>
                    </a:cxn>
                    <a:cxn ang="0">
                      <a:pos x="80" y="0"/>
                    </a:cxn>
                    <a:cxn ang="0">
                      <a:pos x="80" y="0"/>
                    </a:cxn>
                    <a:cxn ang="0">
                      <a:pos x="104" y="0"/>
                    </a:cxn>
                    <a:cxn ang="0">
                      <a:pos x="128" y="8"/>
                    </a:cxn>
                    <a:cxn ang="0">
                      <a:pos x="144" y="16"/>
                    </a:cxn>
                    <a:cxn ang="0">
                      <a:pos x="152" y="24"/>
                    </a:cxn>
                  </a:cxnLst>
                  <a:rect l="0" t="0" r="r" b="b"/>
                  <a:pathLst>
                    <a:path w="152" h="40">
                      <a:moveTo>
                        <a:pt x="152" y="24"/>
                      </a:moveTo>
                      <a:lnTo>
                        <a:pt x="144" y="32"/>
                      </a:lnTo>
                      <a:lnTo>
                        <a:pt x="128" y="32"/>
                      </a:lnTo>
                      <a:lnTo>
                        <a:pt x="104" y="40"/>
                      </a:lnTo>
                      <a:lnTo>
                        <a:pt x="80" y="40"/>
                      </a:lnTo>
                      <a:lnTo>
                        <a:pt x="80" y="40"/>
                      </a:lnTo>
                      <a:lnTo>
                        <a:pt x="48" y="40"/>
                      </a:lnTo>
                      <a:lnTo>
                        <a:pt x="24" y="32"/>
                      </a:lnTo>
                      <a:lnTo>
                        <a:pt x="8" y="32"/>
                      </a:lnTo>
                      <a:lnTo>
                        <a:pt x="0" y="24"/>
                      </a:lnTo>
                      <a:lnTo>
                        <a:pt x="0" y="24"/>
                      </a:lnTo>
                      <a:lnTo>
                        <a:pt x="8" y="16"/>
                      </a:lnTo>
                      <a:lnTo>
                        <a:pt x="24" y="8"/>
                      </a:lnTo>
                      <a:lnTo>
                        <a:pt x="48" y="0"/>
                      </a:lnTo>
                      <a:lnTo>
                        <a:pt x="80" y="0"/>
                      </a:lnTo>
                      <a:lnTo>
                        <a:pt x="80" y="0"/>
                      </a:lnTo>
                      <a:lnTo>
                        <a:pt x="104" y="0"/>
                      </a:lnTo>
                      <a:lnTo>
                        <a:pt x="128" y="8"/>
                      </a:lnTo>
                      <a:lnTo>
                        <a:pt x="144" y="16"/>
                      </a:lnTo>
                      <a:lnTo>
                        <a:pt x="152"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43" name="Freeform 1639"/>
                <p:cNvSpPr>
                  <a:spLocks/>
                </p:cNvSpPr>
                <p:nvPr/>
              </p:nvSpPr>
              <p:spPr bwMode="auto">
                <a:xfrm>
                  <a:off x="780" y="2520"/>
                  <a:ext cx="48" cy="112"/>
                </a:xfrm>
                <a:custGeom>
                  <a:avLst/>
                  <a:gdLst/>
                  <a:ahLst/>
                  <a:cxnLst>
                    <a:cxn ang="0">
                      <a:pos x="24" y="112"/>
                    </a:cxn>
                    <a:cxn ang="0">
                      <a:pos x="8" y="96"/>
                    </a:cxn>
                    <a:cxn ang="0">
                      <a:pos x="0" y="56"/>
                    </a:cxn>
                    <a:cxn ang="0">
                      <a:pos x="0" y="56"/>
                    </a:cxn>
                    <a:cxn ang="0">
                      <a:pos x="8" y="16"/>
                    </a:cxn>
                    <a:cxn ang="0">
                      <a:pos x="24" y="0"/>
                    </a:cxn>
                    <a:cxn ang="0">
                      <a:pos x="24" y="0"/>
                    </a:cxn>
                    <a:cxn ang="0">
                      <a:pos x="40" y="16"/>
                    </a:cxn>
                    <a:cxn ang="0">
                      <a:pos x="48" y="56"/>
                    </a:cxn>
                    <a:cxn ang="0">
                      <a:pos x="48" y="56"/>
                    </a:cxn>
                    <a:cxn ang="0">
                      <a:pos x="40" y="96"/>
                    </a:cxn>
                    <a:cxn ang="0">
                      <a:pos x="24" y="112"/>
                    </a:cxn>
                  </a:cxnLst>
                  <a:rect l="0" t="0" r="r" b="b"/>
                  <a:pathLst>
                    <a:path w="48" h="112">
                      <a:moveTo>
                        <a:pt x="24" y="112"/>
                      </a:moveTo>
                      <a:lnTo>
                        <a:pt x="8" y="96"/>
                      </a:lnTo>
                      <a:lnTo>
                        <a:pt x="0" y="56"/>
                      </a:lnTo>
                      <a:lnTo>
                        <a:pt x="0" y="56"/>
                      </a:lnTo>
                      <a:lnTo>
                        <a:pt x="8" y="16"/>
                      </a:lnTo>
                      <a:lnTo>
                        <a:pt x="24" y="0"/>
                      </a:lnTo>
                      <a:lnTo>
                        <a:pt x="24" y="0"/>
                      </a:lnTo>
                      <a:lnTo>
                        <a:pt x="40" y="16"/>
                      </a:lnTo>
                      <a:lnTo>
                        <a:pt x="48" y="56"/>
                      </a:lnTo>
                      <a:lnTo>
                        <a:pt x="48" y="56"/>
                      </a:lnTo>
                      <a:lnTo>
                        <a:pt x="40" y="96"/>
                      </a:lnTo>
                      <a:lnTo>
                        <a:pt x="24" y="11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44" name="Freeform 1640"/>
                <p:cNvSpPr>
                  <a:spLocks/>
                </p:cNvSpPr>
                <p:nvPr/>
              </p:nvSpPr>
              <p:spPr bwMode="auto">
                <a:xfrm>
                  <a:off x="612" y="2304"/>
                  <a:ext cx="112" cy="80"/>
                </a:xfrm>
                <a:custGeom>
                  <a:avLst/>
                  <a:gdLst/>
                  <a:ahLst/>
                  <a:cxnLst>
                    <a:cxn ang="0">
                      <a:pos x="112" y="80"/>
                    </a:cxn>
                    <a:cxn ang="0">
                      <a:pos x="80" y="80"/>
                    </a:cxn>
                    <a:cxn ang="0">
                      <a:pos x="40" y="56"/>
                    </a:cxn>
                    <a:cxn ang="0">
                      <a:pos x="40" y="56"/>
                    </a:cxn>
                    <a:cxn ang="0">
                      <a:pos x="16" y="40"/>
                    </a:cxn>
                    <a:cxn ang="0">
                      <a:pos x="8" y="24"/>
                    </a:cxn>
                    <a:cxn ang="0">
                      <a:pos x="0" y="8"/>
                    </a:cxn>
                    <a:cxn ang="0">
                      <a:pos x="0" y="0"/>
                    </a:cxn>
                    <a:cxn ang="0">
                      <a:pos x="0" y="0"/>
                    </a:cxn>
                    <a:cxn ang="0">
                      <a:pos x="32" y="8"/>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0" y="0"/>
                      </a:lnTo>
                      <a:lnTo>
                        <a:pt x="0" y="0"/>
                      </a:lnTo>
                      <a:lnTo>
                        <a:pt x="32" y="8"/>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45" name="Freeform 1641"/>
                <p:cNvSpPr>
                  <a:spLocks/>
                </p:cNvSpPr>
                <p:nvPr/>
              </p:nvSpPr>
              <p:spPr bwMode="auto">
                <a:xfrm>
                  <a:off x="876" y="2296"/>
                  <a:ext cx="112" cy="80"/>
                </a:xfrm>
                <a:custGeom>
                  <a:avLst/>
                  <a:gdLst/>
                  <a:ahLst/>
                  <a:cxnLst>
                    <a:cxn ang="0">
                      <a:pos x="8" y="80"/>
                    </a:cxn>
                    <a:cxn ang="0">
                      <a:pos x="0" y="72"/>
                    </a:cxn>
                    <a:cxn ang="0">
                      <a:pos x="8" y="56"/>
                    </a:cxn>
                    <a:cxn ang="0">
                      <a:pos x="24" y="40"/>
                    </a:cxn>
                    <a:cxn ang="0">
                      <a:pos x="40" y="24"/>
                    </a:cxn>
                    <a:cxn ang="0">
                      <a:pos x="40" y="24"/>
                    </a:cxn>
                    <a:cxn ang="0">
                      <a:pos x="80" y="8"/>
                    </a:cxn>
                    <a:cxn ang="0">
                      <a:pos x="112" y="0"/>
                    </a:cxn>
                    <a:cxn ang="0">
                      <a:pos x="112" y="0"/>
                    </a:cxn>
                    <a:cxn ang="0">
                      <a:pos x="112" y="8"/>
                    </a:cxn>
                    <a:cxn ang="0">
                      <a:pos x="112" y="24"/>
                    </a:cxn>
                    <a:cxn ang="0">
                      <a:pos x="96" y="40"/>
                    </a:cxn>
                    <a:cxn ang="0">
                      <a:pos x="80" y="56"/>
                    </a:cxn>
                    <a:cxn ang="0">
                      <a:pos x="80" y="56"/>
                    </a:cxn>
                    <a:cxn ang="0">
                      <a:pos x="32" y="80"/>
                    </a:cxn>
                    <a:cxn ang="0">
                      <a:pos x="8" y="80"/>
                    </a:cxn>
                  </a:cxnLst>
                  <a:rect l="0" t="0" r="r" b="b"/>
                  <a:pathLst>
                    <a:path w="112" h="80">
                      <a:moveTo>
                        <a:pt x="8" y="80"/>
                      </a:moveTo>
                      <a:lnTo>
                        <a:pt x="0" y="72"/>
                      </a:lnTo>
                      <a:lnTo>
                        <a:pt x="8" y="56"/>
                      </a:lnTo>
                      <a:lnTo>
                        <a:pt x="24" y="40"/>
                      </a:lnTo>
                      <a:lnTo>
                        <a:pt x="40" y="24"/>
                      </a:lnTo>
                      <a:lnTo>
                        <a:pt x="40" y="24"/>
                      </a:lnTo>
                      <a:lnTo>
                        <a:pt x="80" y="8"/>
                      </a:lnTo>
                      <a:lnTo>
                        <a:pt x="112" y="0"/>
                      </a:lnTo>
                      <a:lnTo>
                        <a:pt x="112" y="0"/>
                      </a:lnTo>
                      <a:lnTo>
                        <a:pt x="112" y="8"/>
                      </a:lnTo>
                      <a:lnTo>
                        <a:pt x="112" y="24"/>
                      </a:lnTo>
                      <a:lnTo>
                        <a:pt x="96" y="40"/>
                      </a:lnTo>
                      <a:lnTo>
                        <a:pt x="80" y="56"/>
                      </a:lnTo>
                      <a:lnTo>
                        <a:pt x="80" y="56"/>
                      </a:lnTo>
                      <a:lnTo>
                        <a:pt x="32" y="80"/>
                      </a:lnTo>
                      <a:lnTo>
                        <a:pt x="8"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46" name="Freeform 1642"/>
                <p:cNvSpPr>
                  <a:spLocks/>
                </p:cNvSpPr>
                <p:nvPr/>
              </p:nvSpPr>
              <p:spPr bwMode="auto">
                <a:xfrm>
                  <a:off x="916" y="2352"/>
                  <a:ext cx="136" cy="56"/>
                </a:xfrm>
                <a:custGeom>
                  <a:avLst/>
                  <a:gdLst/>
                  <a:ahLst/>
                  <a:cxnLst>
                    <a:cxn ang="0">
                      <a:pos x="0" y="48"/>
                    </a:cxn>
                    <a:cxn ang="0">
                      <a:pos x="0" y="40"/>
                    </a:cxn>
                    <a:cxn ang="0">
                      <a:pos x="16" y="32"/>
                    </a:cxn>
                    <a:cxn ang="0">
                      <a:pos x="32" y="16"/>
                    </a:cxn>
                    <a:cxn ang="0">
                      <a:pos x="56" y="8"/>
                    </a:cxn>
                    <a:cxn ang="0">
                      <a:pos x="56" y="8"/>
                    </a:cxn>
                    <a:cxn ang="0">
                      <a:pos x="88" y="0"/>
                    </a:cxn>
                    <a:cxn ang="0">
                      <a:pos x="112" y="0"/>
                    </a:cxn>
                    <a:cxn ang="0">
                      <a:pos x="128" y="0"/>
                    </a:cxn>
                    <a:cxn ang="0">
                      <a:pos x="136" y="8"/>
                    </a:cxn>
                    <a:cxn ang="0">
                      <a:pos x="136" y="8"/>
                    </a:cxn>
                    <a:cxn ang="0">
                      <a:pos x="136" y="16"/>
                    </a:cxn>
                    <a:cxn ang="0">
                      <a:pos x="128"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16" y="32"/>
                      </a:lnTo>
                      <a:lnTo>
                        <a:pt x="32" y="16"/>
                      </a:lnTo>
                      <a:lnTo>
                        <a:pt x="56" y="8"/>
                      </a:lnTo>
                      <a:lnTo>
                        <a:pt x="56" y="8"/>
                      </a:lnTo>
                      <a:lnTo>
                        <a:pt x="88" y="0"/>
                      </a:lnTo>
                      <a:lnTo>
                        <a:pt x="112" y="0"/>
                      </a:lnTo>
                      <a:lnTo>
                        <a:pt x="128" y="0"/>
                      </a:lnTo>
                      <a:lnTo>
                        <a:pt x="136" y="8"/>
                      </a:lnTo>
                      <a:lnTo>
                        <a:pt x="136" y="8"/>
                      </a:lnTo>
                      <a:lnTo>
                        <a:pt x="136" y="16"/>
                      </a:lnTo>
                      <a:lnTo>
                        <a:pt x="128"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47" name="Freeform 1643"/>
                <p:cNvSpPr>
                  <a:spLocks/>
                </p:cNvSpPr>
                <p:nvPr/>
              </p:nvSpPr>
              <p:spPr bwMode="auto">
                <a:xfrm>
                  <a:off x="564" y="2472"/>
                  <a:ext cx="136" cy="56"/>
                </a:xfrm>
                <a:custGeom>
                  <a:avLst/>
                  <a:gdLst/>
                  <a:ahLst/>
                  <a:cxnLst>
                    <a:cxn ang="0">
                      <a:pos x="0" y="48"/>
                    </a:cxn>
                    <a:cxn ang="0">
                      <a:pos x="0" y="40"/>
                    </a:cxn>
                    <a:cxn ang="0">
                      <a:pos x="8" y="32"/>
                    </a:cxn>
                    <a:cxn ang="0">
                      <a:pos x="32" y="16"/>
                    </a:cxn>
                    <a:cxn ang="0">
                      <a:pos x="56" y="8"/>
                    </a:cxn>
                    <a:cxn ang="0">
                      <a:pos x="56" y="8"/>
                    </a:cxn>
                    <a:cxn ang="0">
                      <a:pos x="88" y="0"/>
                    </a:cxn>
                    <a:cxn ang="0">
                      <a:pos x="112" y="0"/>
                    </a:cxn>
                    <a:cxn ang="0">
                      <a:pos x="128" y="0"/>
                    </a:cxn>
                    <a:cxn ang="0">
                      <a:pos x="136" y="8"/>
                    </a:cxn>
                    <a:cxn ang="0">
                      <a:pos x="136" y="8"/>
                    </a:cxn>
                    <a:cxn ang="0">
                      <a:pos x="136" y="16"/>
                    </a:cxn>
                    <a:cxn ang="0">
                      <a:pos x="120"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8" y="32"/>
                      </a:lnTo>
                      <a:lnTo>
                        <a:pt x="32" y="16"/>
                      </a:lnTo>
                      <a:lnTo>
                        <a:pt x="56" y="8"/>
                      </a:lnTo>
                      <a:lnTo>
                        <a:pt x="56" y="8"/>
                      </a:lnTo>
                      <a:lnTo>
                        <a:pt x="88" y="0"/>
                      </a:lnTo>
                      <a:lnTo>
                        <a:pt x="112" y="0"/>
                      </a:lnTo>
                      <a:lnTo>
                        <a:pt x="128" y="0"/>
                      </a:lnTo>
                      <a:lnTo>
                        <a:pt x="136" y="8"/>
                      </a:lnTo>
                      <a:lnTo>
                        <a:pt x="136" y="8"/>
                      </a:lnTo>
                      <a:lnTo>
                        <a:pt x="136" y="16"/>
                      </a:lnTo>
                      <a:lnTo>
                        <a:pt x="120"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48" name="Freeform 1644"/>
                <p:cNvSpPr>
                  <a:spLocks/>
                </p:cNvSpPr>
                <p:nvPr/>
              </p:nvSpPr>
              <p:spPr bwMode="auto">
                <a:xfrm>
                  <a:off x="628" y="2504"/>
                  <a:ext cx="112" cy="72"/>
                </a:xfrm>
                <a:custGeom>
                  <a:avLst/>
                  <a:gdLst/>
                  <a:ahLst/>
                  <a:cxnLst>
                    <a:cxn ang="0">
                      <a:pos x="8" y="72"/>
                    </a:cxn>
                    <a:cxn ang="0">
                      <a:pos x="0" y="64"/>
                    </a:cxn>
                    <a:cxn ang="0">
                      <a:pos x="8" y="56"/>
                    </a:cxn>
                    <a:cxn ang="0">
                      <a:pos x="16" y="40"/>
                    </a:cxn>
                    <a:cxn ang="0">
                      <a:pos x="40" y="24"/>
                    </a:cxn>
                    <a:cxn ang="0">
                      <a:pos x="40" y="24"/>
                    </a:cxn>
                    <a:cxn ang="0">
                      <a:pos x="80" y="0"/>
                    </a:cxn>
                    <a:cxn ang="0">
                      <a:pos x="112" y="0"/>
                    </a:cxn>
                    <a:cxn ang="0">
                      <a:pos x="112" y="0"/>
                    </a:cxn>
                    <a:cxn ang="0">
                      <a:pos x="112" y="8"/>
                    </a:cxn>
                    <a:cxn ang="0">
                      <a:pos x="112" y="16"/>
                    </a:cxn>
                    <a:cxn ang="0">
                      <a:pos x="96" y="32"/>
                    </a:cxn>
                    <a:cxn ang="0">
                      <a:pos x="80" y="48"/>
                    </a:cxn>
                    <a:cxn ang="0">
                      <a:pos x="80" y="48"/>
                    </a:cxn>
                    <a:cxn ang="0">
                      <a:pos x="32" y="72"/>
                    </a:cxn>
                    <a:cxn ang="0">
                      <a:pos x="8" y="72"/>
                    </a:cxn>
                  </a:cxnLst>
                  <a:rect l="0" t="0" r="r" b="b"/>
                  <a:pathLst>
                    <a:path w="112" h="72">
                      <a:moveTo>
                        <a:pt x="8" y="72"/>
                      </a:moveTo>
                      <a:lnTo>
                        <a:pt x="0" y="64"/>
                      </a:lnTo>
                      <a:lnTo>
                        <a:pt x="8" y="56"/>
                      </a:lnTo>
                      <a:lnTo>
                        <a:pt x="16" y="40"/>
                      </a:lnTo>
                      <a:lnTo>
                        <a:pt x="40" y="24"/>
                      </a:lnTo>
                      <a:lnTo>
                        <a:pt x="40" y="24"/>
                      </a:lnTo>
                      <a:lnTo>
                        <a:pt x="80" y="0"/>
                      </a:lnTo>
                      <a:lnTo>
                        <a:pt x="112" y="0"/>
                      </a:lnTo>
                      <a:lnTo>
                        <a:pt x="112" y="0"/>
                      </a:lnTo>
                      <a:lnTo>
                        <a:pt x="112" y="8"/>
                      </a:lnTo>
                      <a:lnTo>
                        <a:pt x="112" y="16"/>
                      </a:lnTo>
                      <a:lnTo>
                        <a:pt x="96" y="32"/>
                      </a:lnTo>
                      <a:lnTo>
                        <a:pt x="80" y="48"/>
                      </a:lnTo>
                      <a:lnTo>
                        <a:pt x="80" y="48"/>
                      </a:lnTo>
                      <a:lnTo>
                        <a:pt x="32" y="72"/>
                      </a:lnTo>
                      <a:lnTo>
                        <a:pt x="8" y="7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49" name="Freeform 1645"/>
                <p:cNvSpPr>
                  <a:spLocks/>
                </p:cNvSpPr>
                <p:nvPr/>
              </p:nvSpPr>
              <p:spPr bwMode="auto">
                <a:xfrm>
                  <a:off x="932" y="2464"/>
                  <a:ext cx="136" cy="56"/>
                </a:xfrm>
                <a:custGeom>
                  <a:avLst/>
                  <a:gdLst/>
                  <a:ahLst/>
                  <a:cxnLst>
                    <a:cxn ang="0">
                      <a:pos x="0" y="8"/>
                    </a:cxn>
                    <a:cxn ang="0">
                      <a:pos x="8" y="0"/>
                    </a:cxn>
                    <a:cxn ang="0">
                      <a:pos x="32" y="0"/>
                    </a:cxn>
                    <a:cxn ang="0">
                      <a:pos x="56" y="0"/>
                    </a:cxn>
                    <a:cxn ang="0">
                      <a:pos x="80" y="8"/>
                    </a:cxn>
                    <a:cxn ang="0">
                      <a:pos x="80" y="8"/>
                    </a:cxn>
                    <a:cxn ang="0">
                      <a:pos x="104" y="16"/>
                    </a:cxn>
                    <a:cxn ang="0">
                      <a:pos x="128" y="32"/>
                    </a:cxn>
                    <a:cxn ang="0">
                      <a:pos x="136" y="40"/>
                    </a:cxn>
                    <a:cxn ang="0">
                      <a:pos x="136" y="48"/>
                    </a:cxn>
                    <a:cxn ang="0">
                      <a:pos x="136" y="48"/>
                    </a:cxn>
                    <a:cxn ang="0">
                      <a:pos x="128" y="56"/>
                    </a:cxn>
                    <a:cxn ang="0">
                      <a:pos x="112" y="56"/>
                    </a:cxn>
                    <a:cxn ang="0">
                      <a:pos x="88" y="56"/>
                    </a:cxn>
                    <a:cxn ang="0">
                      <a:pos x="64" y="48"/>
                    </a:cxn>
                    <a:cxn ang="0">
                      <a:pos x="64" y="48"/>
                    </a:cxn>
                    <a:cxn ang="0">
                      <a:pos x="32" y="40"/>
                    </a:cxn>
                    <a:cxn ang="0">
                      <a:pos x="16" y="24"/>
                    </a:cxn>
                    <a:cxn ang="0">
                      <a:pos x="0" y="16"/>
                    </a:cxn>
                    <a:cxn ang="0">
                      <a:pos x="0" y="8"/>
                    </a:cxn>
                  </a:cxnLst>
                  <a:rect l="0" t="0" r="r" b="b"/>
                  <a:pathLst>
                    <a:path w="136" h="56">
                      <a:moveTo>
                        <a:pt x="0" y="8"/>
                      </a:moveTo>
                      <a:lnTo>
                        <a:pt x="8" y="0"/>
                      </a:lnTo>
                      <a:lnTo>
                        <a:pt x="32" y="0"/>
                      </a:lnTo>
                      <a:lnTo>
                        <a:pt x="56" y="0"/>
                      </a:lnTo>
                      <a:lnTo>
                        <a:pt x="80" y="8"/>
                      </a:lnTo>
                      <a:lnTo>
                        <a:pt x="80" y="8"/>
                      </a:lnTo>
                      <a:lnTo>
                        <a:pt x="104" y="16"/>
                      </a:lnTo>
                      <a:lnTo>
                        <a:pt x="128" y="32"/>
                      </a:lnTo>
                      <a:lnTo>
                        <a:pt x="136" y="40"/>
                      </a:lnTo>
                      <a:lnTo>
                        <a:pt x="136" y="48"/>
                      </a:lnTo>
                      <a:lnTo>
                        <a:pt x="136" y="48"/>
                      </a:lnTo>
                      <a:lnTo>
                        <a:pt x="128" y="56"/>
                      </a:lnTo>
                      <a:lnTo>
                        <a:pt x="112" y="56"/>
                      </a:lnTo>
                      <a:lnTo>
                        <a:pt x="88" y="56"/>
                      </a:lnTo>
                      <a:lnTo>
                        <a:pt x="64" y="48"/>
                      </a:lnTo>
                      <a:lnTo>
                        <a:pt x="64" y="48"/>
                      </a:lnTo>
                      <a:lnTo>
                        <a:pt x="32" y="40"/>
                      </a:lnTo>
                      <a:lnTo>
                        <a:pt x="16"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50" name="Freeform 1646"/>
                <p:cNvSpPr>
                  <a:spLocks/>
                </p:cNvSpPr>
                <p:nvPr/>
              </p:nvSpPr>
              <p:spPr bwMode="auto">
                <a:xfrm>
                  <a:off x="564" y="2360"/>
                  <a:ext cx="136" cy="56"/>
                </a:xfrm>
                <a:custGeom>
                  <a:avLst/>
                  <a:gdLst/>
                  <a:ahLst/>
                  <a:cxnLst>
                    <a:cxn ang="0">
                      <a:pos x="0" y="8"/>
                    </a:cxn>
                    <a:cxn ang="0">
                      <a:pos x="8" y="0"/>
                    </a:cxn>
                    <a:cxn ang="0">
                      <a:pos x="24" y="0"/>
                    </a:cxn>
                    <a:cxn ang="0">
                      <a:pos x="48" y="0"/>
                    </a:cxn>
                    <a:cxn ang="0">
                      <a:pos x="80" y="8"/>
                    </a:cxn>
                    <a:cxn ang="0">
                      <a:pos x="80" y="8"/>
                    </a:cxn>
                    <a:cxn ang="0">
                      <a:pos x="104" y="16"/>
                    </a:cxn>
                    <a:cxn ang="0">
                      <a:pos x="120" y="24"/>
                    </a:cxn>
                    <a:cxn ang="0">
                      <a:pos x="136" y="40"/>
                    </a:cxn>
                    <a:cxn ang="0">
                      <a:pos x="136" y="48"/>
                    </a:cxn>
                    <a:cxn ang="0">
                      <a:pos x="136" y="48"/>
                    </a:cxn>
                    <a:cxn ang="0">
                      <a:pos x="128" y="48"/>
                    </a:cxn>
                    <a:cxn ang="0">
                      <a:pos x="112" y="56"/>
                    </a:cxn>
                    <a:cxn ang="0">
                      <a:pos x="88" y="48"/>
                    </a:cxn>
                    <a:cxn ang="0">
                      <a:pos x="56" y="40"/>
                    </a:cxn>
                    <a:cxn ang="0">
                      <a:pos x="56" y="40"/>
                    </a:cxn>
                    <a:cxn ang="0">
                      <a:pos x="32" y="32"/>
                    </a:cxn>
                    <a:cxn ang="0">
                      <a:pos x="8" y="24"/>
                    </a:cxn>
                    <a:cxn ang="0">
                      <a:pos x="0" y="16"/>
                    </a:cxn>
                    <a:cxn ang="0">
                      <a:pos x="0" y="8"/>
                    </a:cxn>
                  </a:cxnLst>
                  <a:rect l="0" t="0" r="r" b="b"/>
                  <a:pathLst>
                    <a:path w="136" h="56">
                      <a:moveTo>
                        <a:pt x="0" y="8"/>
                      </a:moveTo>
                      <a:lnTo>
                        <a:pt x="8" y="0"/>
                      </a:lnTo>
                      <a:lnTo>
                        <a:pt x="24" y="0"/>
                      </a:lnTo>
                      <a:lnTo>
                        <a:pt x="48" y="0"/>
                      </a:lnTo>
                      <a:lnTo>
                        <a:pt x="80" y="8"/>
                      </a:lnTo>
                      <a:lnTo>
                        <a:pt x="80" y="8"/>
                      </a:lnTo>
                      <a:lnTo>
                        <a:pt x="104" y="16"/>
                      </a:lnTo>
                      <a:lnTo>
                        <a:pt x="120" y="24"/>
                      </a:lnTo>
                      <a:lnTo>
                        <a:pt x="136" y="40"/>
                      </a:lnTo>
                      <a:lnTo>
                        <a:pt x="136" y="48"/>
                      </a:lnTo>
                      <a:lnTo>
                        <a:pt x="136" y="48"/>
                      </a:lnTo>
                      <a:lnTo>
                        <a:pt x="128" y="48"/>
                      </a:lnTo>
                      <a:lnTo>
                        <a:pt x="112" y="56"/>
                      </a:lnTo>
                      <a:lnTo>
                        <a:pt x="88" y="48"/>
                      </a:lnTo>
                      <a:lnTo>
                        <a:pt x="56" y="40"/>
                      </a:lnTo>
                      <a:lnTo>
                        <a:pt x="56" y="40"/>
                      </a:lnTo>
                      <a:lnTo>
                        <a:pt x="32" y="32"/>
                      </a:lnTo>
                      <a:lnTo>
                        <a:pt x="8"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51" name="Freeform 1647"/>
                <p:cNvSpPr>
                  <a:spLocks/>
                </p:cNvSpPr>
                <p:nvPr/>
              </p:nvSpPr>
              <p:spPr bwMode="auto">
                <a:xfrm>
                  <a:off x="692" y="2256"/>
                  <a:ext cx="72" cy="104"/>
                </a:xfrm>
                <a:custGeom>
                  <a:avLst/>
                  <a:gdLst/>
                  <a:ahLst/>
                  <a:cxnLst>
                    <a:cxn ang="0">
                      <a:pos x="8" y="0"/>
                    </a:cxn>
                    <a:cxn ang="0">
                      <a:pos x="32" y="8"/>
                    </a:cxn>
                    <a:cxn ang="0">
                      <a:pos x="64" y="48"/>
                    </a:cxn>
                    <a:cxn ang="0">
                      <a:pos x="64" y="48"/>
                    </a:cxn>
                    <a:cxn ang="0">
                      <a:pos x="72" y="80"/>
                    </a:cxn>
                    <a:cxn ang="0">
                      <a:pos x="64" y="104"/>
                    </a:cxn>
                    <a:cxn ang="0">
                      <a:pos x="64" y="104"/>
                    </a:cxn>
                    <a:cxn ang="0">
                      <a:pos x="40" y="96"/>
                    </a:cxn>
                    <a:cxn ang="0">
                      <a:pos x="16" y="56"/>
                    </a:cxn>
                    <a:cxn ang="0">
                      <a:pos x="16" y="56"/>
                    </a:cxn>
                    <a:cxn ang="0">
                      <a:pos x="0" y="24"/>
                    </a:cxn>
                    <a:cxn ang="0">
                      <a:pos x="8" y="0"/>
                    </a:cxn>
                  </a:cxnLst>
                  <a:rect l="0" t="0" r="r" b="b"/>
                  <a:pathLst>
                    <a:path w="72" h="104">
                      <a:moveTo>
                        <a:pt x="8" y="0"/>
                      </a:moveTo>
                      <a:lnTo>
                        <a:pt x="32" y="8"/>
                      </a:lnTo>
                      <a:lnTo>
                        <a:pt x="64" y="48"/>
                      </a:lnTo>
                      <a:lnTo>
                        <a:pt x="64" y="48"/>
                      </a:lnTo>
                      <a:lnTo>
                        <a:pt x="72" y="80"/>
                      </a:lnTo>
                      <a:lnTo>
                        <a:pt x="64" y="104"/>
                      </a:lnTo>
                      <a:lnTo>
                        <a:pt x="64" y="104"/>
                      </a:lnTo>
                      <a:lnTo>
                        <a:pt x="40" y="96"/>
                      </a:lnTo>
                      <a:lnTo>
                        <a:pt x="16" y="56"/>
                      </a:lnTo>
                      <a:lnTo>
                        <a:pt x="16" y="56"/>
                      </a:lnTo>
                      <a:lnTo>
                        <a:pt x="0" y="24"/>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52" name="Freeform 1648"/>
                <p:cNvSpPr>
                  <a:spLocks/>
                </p:cNvSpPr>
                <p:nvPr/>
              </p:nvSpPr>
              <p:spPr bwMode="auto">
                <a:xfrm>
                  <a:off x="852" y="2520"/>
                  <a:ext cx="72" cy="96"/>
                </a:xfrm>
                <a:custGeom>
                  <a:avLst/>
                  <a:gdLst/>
                  <a:ahLst/>
                  <a:cxnLst>
                    <a:cxn ang="0">
                      <a:pos x="8" y="0"/>
                    </a:cxn>
                    <a:cxn ang="0">
                      <a:pos x="32" y="8"/>
                    </a:cxn>
                    <a:cxn ang="0">
                      <a:pos x="56" y="40"/>
                    </a:cxn>
                    <a:cxn ang="0">
                      <a:pos x="56" y="40"/>
                    </a:cxn>
                    <a:cxn ang="0">
                      <a:pos x="72" y="80"/>
                    </a:cxn>
                    <a:cxn ang="0">
                      <a:pos x="64" y="96"/>
                    </a:cxn>
                    <a:cxn ang="0">
                      <a:pos x="64" y="96"/>
                    </a:cxn>
                    <a:cxn ang="0">
                      <a:pos x="40" y="88"/>
                    </a:cxn>
                    <a:cxn ang="0">
                      <a:pos x="8" y="56"/>
                    </a:cxn>
                    <a:cxn ang="0">
                      <a:pos x="8" y="56"/>
                    </a:cxn>
                    <a:cxn ang="0">
                      <a:pos x="0" y="16"/>
                    </a:cxn>
                    <a:cxn ang="0">
                      <a:pos x="8" y="0"/>
                    </a:cxn>
                  </a:cxnLst>
                  <a:rect l="0" t="0" r="r" b="b"/>
                  <a:pathLst>
                    <a:path w="72" h="96">
                      <a:moveTo>
                        <a:pt x="8" y="0"/>
                      </a:moveTo>
                      <a:lnTo>
                        <a:pt x="32" y="8"/>
                      </a:lnTo>
                      <a:lnTo>
                        <a:pt x="56" y="40"/>
                      </a:lnTo>
                      <a:lnTo>
                        <a:pt x="56" y="40"/>
                      </a:lnTo>
                      <a:lnTo>
                        <a:pt x="72" y="80"/>
                      </a:lnTo>
                      <a:lnTo>
                        <a:pt x="64" y="96"/>
                      </a:lnTo>
                      <a:lnTo>
                        <a:pt x="64" y="96"/>
                      </a:lnTo>
                      <a:lnTo>
                        <a:pt x="40" y="88"/>
                      </a:lnTo>
                      <a:lnTo>
                        <a:pt x="8" y="56"/>
                      </a:lnTo>
                      <a:lnTo>
                        <a:pt x="8" y="56"/>
                      </a:lnTo>
                      <a:lnTo>
                        <a:pt x="0" y="16"/>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53" name="Freeform 1649"/>
                <p:cNvSpPr>
                  <a:spLocks/>
                </p:cNvSpPr>
                <p:nvPr/>
              </p:nvSpPr>
              <p:spPr bwMode="auto">
                <a:xfrm>
                  <a:off x="844" y="2256"/>
                  <a:ext cx="72" cy="104"/>
                </a:xfrm>
                <a:custGeom>
                  <a:avLst/>
                  <a:gdLst/>
                  <a:ahLst/>
                  <a:cxnLst>
                    <a:cxn ang="0">
                      <a:pos x="64" y="0"/>
                    </a:cxn>
                    <a:cxn ang="0">
                      <a:pos x="72" y="24"/>
                    </a:cxn>
                    <a:cxn ang="0">
                      <a:pos x="56" y="56"/>
                    </a:cxn>
                    <a:cxn ang="0">
                      <a:pos x="56" y="56"/>
                    </a:cxn>
                    <a:cxn ang="0">
                      <a:pos x="32" y="88"/>
                    </a:cxn>
                    <a:cxn ang="0">
                      <a:pos x="8" y="104"/>
                    </a:cxn>
                    <a:cxn ang="0">
                      <a:pos x="8" y="104"/>
                    </a:cxn>
                    <a:cxn ang="0">
                      <a:pos x="0" y="80"/>
                    </a:cxn>
                    <a:cxn ang="0">
                      <a:pos x="8" y="40"/>
                    </a:cxn>
                    <a:cxn ang="0">
                      <a:pos x="8" y="40"/>
                    </a:cxn>
                    <a:cxn ang="0">
                      <a:pos x="40" y="8"/>
                    </a:cxn>
                    <a:cxn ang="0">
                      <a:pos x="64" y="0"/>
                    </a:cxn>
                  </a:cxnLst>
                  <a:rect l="0" t="0" r="r" b="b"/>
                  <a:pathLst>
                    <a:path w="72" h="104">
                      <a:moveTo>
                        <a:pt x="64" y="0"/>
                      </a:moveTo>
                      <a:lnTo>
                        <a:pt x="72" y="24"/>
                      </a:lnTo>
                      <a:lnTo>
                        <a:pt x="56" y="56"/>
                      </a:lnTo>
                      <a:lnTo>
                        <a:pt x="56" y="56"/>
                      </a:lnTo>
                      <a:lnTo>
                        <a:pt x="32" y="88"/>
                      </a:lnTo>
                      <a:lnTo>
                        <a:pt x="8" y="104"/>
                      </a:lnTo>
                      <a:lnTo>
                        <a:pt x="8" y="104"/>
                      </a:lnTo>
                      <a:lnTo>
                        <a:pt x="0" y="80"/>
                      </a:lnTo>
                      <a:lnTo>
                        <a:pt x="8" y="40"/>
                      </a:lnTo>
                      <a:lnTo>
                        <a:pt x="8"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54" name="Freeform 1650"/>
                <p:cNvSpPr>
                  <a:spLocks/>
                </p:cNvSpPr>
                <p:nvPr/>
              </p:nvSpPr>
              <p:spPr bwMode="auto">
                <a:xfrm>
                  <a:off x="700" y="2520"/>
                  <a:ext cx="80" cy="96"/>
                </a:xfrm>
                <a:custGeom>
                  <a:avLst/>
                  <a:gdLst/>
                  <a:ahLst/>
                  <a:cxnLst>
                    <a:cxn ang="0">
                      <a:pos x="64" y="0"/>
                    </a:cxn>
                    <a:cxn ang="0">
                      <a:pos x="80" y="16"/>
                    </a:cxn>
                    <a:cxn ang="0">
                      <a:pos x="64" y="56"/>
                    </a:cxn>
                    <a:cxn ang="0">
                      <a:pos x="64" y="56"/>
                    </a:cxn>
                    <a:cxn ang="0">
                      <a:pos x="40" y="88"/>
                    </a:cxn>
                    <a:cxn ang="0">
                      <a:pos x="8" y="96"/>
                    </a:cxn>
                    <a:cxn ang="0">
                      <a:pos x="8" y="96"/>
                    </a:cxn>
                    <a:cxn ang="0">
                      <a:pos x="0" y="80"/>
                    </a:cxn>
                    <a:cxn ang="0">
                      <a:pos x="16" y="40"/>
                    </a:cxn>
                    <a:cxn ang="0">
                      <a:pos x="16" y="40"/>
                    </a:cxn>
                    <a:cxn ang="0">
                      <a:pos x="40" y="8"/>
                    </a:cxn>
                    <a:cxn ang="0">
                      <a:pos x="64" y="0"/>
                    </a:cxn>
                  </a:cxnLst>
                  <a:rect l="0" t="0" r="r" b="b"/>
                  <a:pathLst>
                    <a:path w="80" h="96">
                      <a:moveTo>
                        <a:pt x="64" y="0"/>
                      </a:moveTo>
                      <a:lnTo>
                        <a:pt x="80" y="16"/>
                      </a:lnTo>
                      <a:lnTo>
                        <a:pt x="64" y="56"/>
                      </a:lnTo>
                      <a:lnTo>
                        <a:pt x="64" y="56"/>
                      </a:lnTo>
                      <a:lnTo>
                        <a:pt x="40" y="88"/>
                      </a:lnTo>
                      <a:lnTo>
                        <a:pt x="8" y="96"/>
                      </a:lnTo>
                      <a:lnTo>
                        <a:pt x="8" y="96"/>
                      </a:lnTo>
                      <a:lnTo>
                        <a:pt x="0" y="80"/>
                      </a:lnTo>
                      <a:lnTo>
                        <a:pt x="16" y="40"/>
                      </a:lnTo>
                      <a:lnTo>
                        <a:pt x="16"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555" name="Freeform 1651"/>
              <p:cNvSpPr>
                <a:spLocks/>
              </p:cNvSpPr>
              <p:nvPr/>
            </p:nvSpPr>
            <p:spPr bwMode="auto">
              <a:xfrm>
                <a:off x="572" y="1295"/>
                <a:ext cx="472" cy="334"/>
              </a:xfrm>
              <a:custGeom>
                <a:avLst/>
                <a:gdLst/>
                <a:ahLst/>
                <a:cxnLst>
                  <a:cxn ang="0">
                    <a:pos x="672" y="216"/>
                  </a:cxn>
                  <a:cxn ang="0">
                    <a:pos x="664" y="256"/>
                  </a:cxn>
                  <a:cxn ang="0">
                    <a:pos x="648" y="296"/>
                  </a:cxn>
                  <a:cxn ang="0">
                    <a:pos x="616" y="328"/>
                  </a:cxn>
                  <a:cxn ang="0">
                    <a:pos x="576" y="360"/>
                  </a:cxn>
                  <a:cxn ang="0">
                    <a:pos x="464" y="408"/>
                  </a:cxn>
                  <a:cxn ang="0">
                    <a:pos x="336" y="424"/>
                  </a:cxn>
                  <a:cxn ang="0">
                    <a:pos x="336" y="424"/>
                  </a:cxn>
                  <a:cxn ang="0">
                    <a:pos x="208" y="408"/>
                  </a:cxn>
                  <a:cxn ang="0">
                    <a:pos x="96" y="360"/>
                  </a:cxn>
                  <a:cxn ang="0">
                    <a:pos x="56" y="328"/>
                  </a:cxn>
                  <a:cxn ang="0">
                    <a:pos x="24" y="296"/>
                  </a:cxn>
                  <a:cxn ang="0">
                    <a:pos x="8" y="256"/>
                  </a:cxn>
                  <a:cxn ang="0">
                    <a:pos x="0" y="216"/>
                  </a:cxn>
                  <a:cxn ang="0">
                    <a:pos x="0" y="216"/>
                  </a:cxn>
                  <a:cxn ang="0">
                    <a:pos x="8" y="168"/>
                  </a:cxn>
                  <a:cxn ang="0">
                    <a:pos x="24" y="128"/>
                  </a:cxn>
                  <a:cxn ang="0">
                    <a:pos x="56" y="96"/>
                  </a:cxn>
                  <a:cxn ang="0">
                    <a:pos x="96" y="64"/>
                  </a:cxn>
                  <a:cxn ang="0">
                    <a:pos x="208" y="16"/>
                  </a:cxn>
                  <a:cxn ang="0">
                    <a:pos x="336" y="0"/>
                  </a:cxn>
                  <a:cxn ang="0">
                    <a:pos x="336" y="0"/>
                  </a:cxn>
                  <a:cxn ang="0">
                    <a:pos x="464" y="16"/>
                  </a:cxn>
                  <a:cxn ang="0">
                    <a:pos x="576" y="64"/>
                  </a:cxn>
                  <a:cxn ang="0">
                    <a:pos x="616" y="96"/>
                  </a:cxn>
                  <a:cxn ang="0">
                    <a:pos x="648" y="128"/>
                  </a:cxn>
                  <a:cxn ang="0">
                    <a:pos x="664" y="168"/>
                  </a:cxn>
                  <a:cxn ang="0">
                    <a:pos x="672" y="216"/>
                  </a:cxn>
                </a:cxnLst>
                <a:rect l="0" t="0" r="r" b="b"/>
                <a:pathLst>
                  <a:path w="672" h="424">
                    <a:moveTo>
                      <a:pt x="672" y="216"/>
                    </a:moveTo>
                    <a:lnTo>
                      <a:pt x="664" y="256"/>
                    </a:lnTo>
                    <a:lnTo>
                      <a:pt x="648" y="296"/>
                    </a:lnTo>
                    <a:lnTo>
                      <a:pt x="616" y="328"/>
                    </a:lnTo>
                    <a:lnTo>
                      <a:pt x="576" y="360"/>
                    </a:lnTo>
                    <a:lnTo>
                      <a:pt x="464" y="408"/>
                    </a:lnTo>
                    <a:lnTo>
                      <a:pt x="336" y="424"/>
                    </a:lnTo>
                    <a:lnTo>
                      <a:pt x="336" y="424"/>
                    </a:lnTo>
                    <a:lnTo>
                      <a:pt x="208" y="408"/>
                    </a:lnTo>
                    <a:lnTo>
                      <a:pt x="96" y="360"/>
                    </a:lnTo>
                    <a:lnTo>
                      <a:pt x="56" y="328"/>
                    </a:lnTo>
                    <a:lnTo>
                      <a:pt x="24" y="296"/>
                    </a:lnTo>
                    <a:lnTo>
                      <a:pt x="8" y="256"/>
                    </a:lnTo>
                    <a:lnTo>
                      <a:pt x="0" y="216"/>
                    </a:lnTo>
                    <a:lnTo>
                      <a:pt x="0" y="216"/>
                    </a:lnTo>
                    <a:lnTo>
                      <a:pt x="8" y="168"/>
                    </a:lnTo>
                    <a:lnTo>
                      <a:pt x="24" y="128"/>
                    </a:lnTo>
                    <a:lnTo>
                      <a:pt x="56" y="96"/>
                    </a:lnTo>
                    <a:lnTo>
                      <a:pt x="96" y="64"/>
                    </a:lnTo>
                    <a:lnTo>
                      <a:pt x="208" y="16"/>
                    </a:lnTo>
                    <a:lnTo>
                      <a:pt x="336" y="0"/>
                    </a:lnTo>
                    <a:lnTo>
                      <a:pt x="336" y="0"/>
                    </a:lnTo>
                    <a:lnTo>
                      <a:pt x="464" y="16"/>
                    </a:lnTo>
                    <a:lnTo>
                      <a:pt x="576" y="64"/>
                    </a:lnTo>
                    <a:lnTo>
                      <a:pt x="616" y="96"/>
                    </a:lnTo>
                    <a:lnTo>
                      <a:pt x="648" y="128"/>
                    </a:lnTo>
                    <a:lnTo>
                      <a:pt x="664" y="168"/>
                    </a:lnTo>
                    <a:lnTo>
                      <a:pt x="672" y="216"/>
                    </a:lnTo>
                    <a:close/>
                  </a:path>
                </a:pathLst>
              </a:custGeom>
              <a:gradFill rotWithShape="0">
                <a:gsLst>
                  <a:gs pos="0">
                    <a:srgbClr val="808080">
                      <a:gamma/>
                      <a:tint val="59608"/>
                      <a:invGamma/>
                    </a:srgbClr>
                  </a:gs>
                  <a:gs pos="100000">
                    <a:srgbClr val="808080"/>
                  </a:gs>
                </a:gsLst>
                <a:path path="rect">
                  <a:fillToRect l="50000" t="50000" r="50000" b="50000"/>
                </a:path>
              </a:gradFill>
              <a:ln w="3175" cmpd="sng">
                <a:solidFill>
                  <a:srgbClr val="808080"/>
                </a:solidFill>
                <a:round/>
                <a:headEnd/>
                <a:tailEnd/>
              </a:ln>
            </p:spPr>
            <p:txBody>
              <a:bodyPr>
                <a:prstTxWarp prst="textNoShape">
                  <a:avLst/>
                </a:prstTxWarp>
              </a:bodyPr>
              <a:lstStyle/>
              <a:p>
                <a:endParaRPr lang="en-US">
                  <a:latin typeface="Arial"/>
                  <a:cs typeface="Arial"/>
                </a:endParaRPr>
              </a:p>
            </p:txBody>
          </p:sp>
          <p:grpSp>
            <p:nvGrpSpPr>
              <p:cNvPr id="1661594" name="Group 1652"/>
              <p:cNvGrpSpPr>
                <a:grpSpLocks/>
              </p:cNvGrpSpPr>
              <p:nvPr/>
            </p:nvGrpSpPr>
            <p:grpSpPr bwMode="auto">
              <a:xfrm>
                <a:off x="632" y="1338"/>
                <a:ext cx="352" cy="248"/>
                <a:chOff x="636" y="2320"/>
                <a:chExt cx="352" cy="248"/>
              </a:xfrm>
            </p:grpSpPr>
            <p:sp>
              <p:nvSpPr>
                <p:cNvPr id="1661557" name="Freeform 1653"/>
                <p:cNvSpPr>
                  <a:spLocks/>
                </p:cNvSpPr>
                <p:nvPr/>
              </p:nvSpPr>
              <p:spPr bwMode="auto">
                <a:xfrm>
                  <a:off x="788" y="2424"/>
                  <a:ext cx="32" cy="16"/>
                </a:xfrm>
                <a:custGeom>
                  <a:avLst/>
                  <a:gdLst/>
                  <a:ahLst/>
                  <a:cxnLst>
                    <a:cxn ang="0">
                      <a:pos x="32" y="8"/>
                    </a:cxn>
                    <a:cxn ang="0">
                      <a:pos x="32" y="16"/>
                    </a:cxn>
                    <a:cxn ang="0">
                      <a:pos x="16" y="16"/>
                    </a:cxn>
                    <a:cxn ang="0">
                      <a:pos x="16" y="16"/>
                    </a:cxn>
                    <a:cxn ang="0">
                      <a:pos x="8" y="16"/>
                    </a:cxn>
                    <a:cxn ang="0">
                      <a:pos x="0" y="8"/>
                    </a:cxn>
                    <a:cxn ang="0">
                      <a:pos x="0" y="8"/>
                    </a:cxn>
                    <a:cxn ang="0">
                      <a:pos x="8" y="0"/>
                    </a:cxn>
                    <a:cxn ang="0">
                      <a:pos x="16" y="0"/>
                    </a:cxn>
                    <a:cxn ang="0">
                      <a:pos x="16" y="0"/>
                    </a:cxn>
                    <a:cxn ang="0">
                      <a:pos x="32" y="0"/>
                    </a:cxn>
                    <a:cxn ang="0">
                      <a:pos x="32" y="8"/>
                    </a:cxn>
                  </a:cxnLst>
                  <a:rect l="0" t="0" r="r" b="b"/>
                  <a:pathLst>
                    <a:path w="32" h="16">
                      <a:moveTo>
                        <a:pt x="32" y="8"/>
                      </a:moveTo>
                      <a:lnTo>
                        <a:pt x="32" y="16"/>
                      </a:lnTo>
                      <a:lnTo>
                        <a:pt x="16" y="16"/>
                      </a:lnTo>
                      <a:lnTo>
                        <a:pt x="16" y="16"/>
                      </a:lnTo>
                      <a:lnTo>
                        <a:pt x="8" y="16"/>
                      </a:lnTo>
                      <a:lnTo>
                        <a:pt x="0" y="8"/>
                      </a:lnTo>
                      <a:lnTo>
                        <a:pt x="0" y="8"/>
                      </a:lnTo>
                      <a:lnTo>
                        <a:pt x="8" y="0"/>
                      </a:lnTo>
                      <a:lnTo>
                        <a:pt x="16" y="0"/>
                      </a:lnTo>
                      <a:lnTo>
                        <a:pt x="16" y="0"/>
                      </a:lnTo>
                      <a:lnTo>
                        <a:pt x="32" y="0"/>
                      </a:lnTo>
                      <a:lnTo>
                        <a:pt x="32"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58" name="Freeform 1654"/>
                <p:cNvSpPr>
                  <a:spLocks/>
                </p:cNvSpPr>
                <p:nvPr/>
              </p:nvSpPr>
              <p:spPr bwMode="auto">
                <a:xfrm>
                  <a:off x="924" y="2416"/>
                  <a:ext cx="64" cy="24"/>
                </a:xfrm>
                <a:custGeom>
                  <a:avLst/>
                  <a:gdLst/>
                  <a:ahLst/>
                  <a:cxnLst>
                    <a:cxn ang="0">
                      <a:pos x="64" y="16"/>
                    </a:cxn>
                    <a:cxn ang="0">
                      <a:pos x="56" y="24"/>
                    </a:cxn>
                    <a:cxn ang="0">
                      <a:pos x="32" y="24"/>
                    </a:cxn>
                    <a:cxn ang="0">
                      <a:pos x="32" y="24"/>
                    </a:cxn>
                    <a:cxn ang="0">
                      <a:pos x="16" y="24"/>
                    </a:cxn>
                    <a:cxn ang="0">
                      <a:pos x="0" y="16"/>
                    </a:cxn>
                    <a:cxn ang="0">
                      <a:pos x="0" y="16"/>
                    </a:cxn>
                    <a:cxn ang="0">
                      <a:pos x="16" y="8"/>
                    </a:cxn>
                    <a:cxn ang="0">
                      <a:pos x="32" y="0"/>
                    </a:cxn>
                    <a:cxn ang="0">
                      <a:pos x="32" y="0"/>
                    </a:cxn>
                    <a:cxn ang="0">
                      <a:pos x="56" y="8"/>
                    </a:cxn>
                    <a:cxn ang="0">
                      <a:pos x="64" y="16"/>
                    </a:cxn>
                  </a:cxnLst>
                  <a:rect l="0" t="0" r="r" b="b"/>
                  <a:pathLst>
                    <a:path w="64" h="24">
                      <a:moveTo>
                        <a:pt x="64" y="16"/>
                      </a:moveTo>
                      <a:lnTo>
                        <a:pt x="56" y="24"/>
                      </a:lnTo>
                      <a:lnTo>
                        <a:pt x="32" y="24"/>
                      </a:lnTo>
                      <a:lnTo>
                        <a:pt x="32" y="24"/>
                      </a:lnTo>
                      <a:lnTo>
                        <a:pt x="16" y="24"/>
                      </a:lnTo>
                      <a:lnTo>
                        <a:pt x="0" y="16"/>
                      </a:lnTo>
                      <a:lnTo>
                        <a:pt x="0" y="16"/>
                      </a:lnTo>
                      <a:lnTo>
                        <a:pt x="16"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59" name="Freeform 1655"/>
                <p:cNvSpPr>
                  <a:spLocks/>
                </p:cNvSpPr>
                <p:nvPr/>
              </p:nvSpPr>
              <p:spPr bwMode="auto">
                <a:xfrm>
                  <a:off x="908" y="2512"/>
                  <a:ext cx="40" cy="32"/>
                </a:xfrm>
                <a:custGeom>
                  <a:avLst/>
                  <a:gdLst/>
                  <a:ahLst/>
                  <a:cxnLst>
                    <a:cxn ang="0">
                      <a:pos x="40" y="32"/>
                    </a:cxn>
                    <a:cxn ang="0">
                      <a:pos x="24" y="32"/>
                    </a:cxn>
                    <a:cxn ang="0">
                      <a:pos x="8" y="24"/>
                    </a:cxn>
                    <a:cxn ang="0">
                      <a:pos x="8" y="24"/>
                    </a:cxn>
                    <a:cxn ang="0">
                      <a:pos x="0" y="8"/>
                    </a:cxn>
                    <a:cxn ang="0">
                      <a:pos x="0" y="0"/>
                    </a:cxn>
                    <a:cxn ang="0">
                      <a:pos x="0" y="0"/>
                    </a:cxn>
                    <a:cxn ang="0">
                      <a:pos x="16" y="0"/>
                    </a:cxn>
                    <a:cxn ang="0">
                      <a:pos x="32" y="8"/>
                    </a:cxn>
                    <a:cxn ang="0">
                      <a:pos x="32" y="8"/>
                    </a:cxn>
                    <a:cxn ang="0">
                      <a:pos x="40" y="24"/>
                    </a:cxn>
                    <a:cxn ang="0">
                      <a:pos x="40" y="32"/>
                    </a:cxn>
                  </a:cxnLst>
                  <a:rect l="0" t="0" r="r" b="b"/>
                  <a:pathLst>
                    <a:path w="40" h="32">
                      <a:moveTo>
                        <a:pt x="40" y="32"/>
                      </a:moveTo>
                      <a:lnTo>
                        <a:pt x="24" y="32"/>
                      </a:lnTo>
                      <a:lnTo>
                        <a:pt x="8" y="24"/>
                      </a:lnTo>
                      <a:lnTo>
                        <a:pt x="8" y="24"/>
                      </a:lnTo>
                      <a:lnTo>
                        <a:pt x="0" y="8"/>
                      </a:lnTo>
                      <a:lnTo>
                        <a:pt x="0" y="0"/>
                      </a:lnTo>
                      <a:lnTo>
                        <a:pt x="0" y="0"/>
                      </a:lnTo>
                      <a:lnTo>
                        <a:pt x="16" y="0"/>
                      </a:lnTo>
                      <a:lnTo>
                        <a:pt x="32" y="8"/>
                      </a:lnTo>
                      <a:lnTo>
                        <a:pt x="32" y="8"/>
                      </a:lnTo>
                      <a:lnTo>
                        <a:pt x="40" y="24"/>
                      </a:lnTo>
                      <a:lnTo>
                        <a:pt x="4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60" name="Freeform 1656"/>
                <p:cNvSpPr>
                  <a:spLocks/>
                </p:cNvSpPr>
                <p:nvPr/>
              </p:nvSpPr>
              <p:spPr bwMode="auto">
                <a:xfrm>
                  <a:off x="780" y="2328"/>
                  <a:ext cx="32" cy="48"/>
                </a:xfrm>
                <a:custGeom>
                  <a:avLst/>
                  <a:gdLst/>
                  <a:ahLst/>
                  <a:cxnLst>
                    <a:cxn ang="0">
                      <a:pos x="16" y="48"/>
                    </a:cxn>
                    <a:cxn ang="0">
                      <a:pos x="8" y="48"/>
                    </a:cxn>
                    <a:cxn ang="0">
                      <a:pos x="0" y="24"/>
                    </a:cxn>
                    <a:cxn ang="0">
                      <a:pos x="0" y="24"/>
                    </a:cxn>
                    <a:cxn ang="0">
                      <a:pos x="8" y="8"/>
                    </a:cxn>
                    <a:cxn ang="0">
                      <a:pos x="16" y="0"/>
                    </a:cxn>
                    <a:cxn ang="0">
                      <a:pos x="16" y="0"/>
                    </a:cxn>
                    <a:cxn ang="0">
                      <a:pos x="24" y="8"/>
                    </a:cxn>
                    <a:cxn ang="0">
                      <a:pos x="32" y="24"/>
                    </a:cxn>
                    <a:cxn ang="0">
                      <a:pos x="32" y="24"/>
                    </a:cxn>
                    <a:cxn ang="0">
                      <a:pos x="24" y="48"/>
                    </a:cxn>
                    <a:cxn ang="0">
                      <a:pos x="16" y="48"/>
                    </a:cxn>
                  </a:cxnLst>
                  <a:rect l="0" t="0" r="r" b="b"/>
                  <a:pathLst>
                    <a:path w="32" h="48">
                      <a:moveTo>
                        <a:pt x="16" y="48"/>
                      </a:moveTo>
                      <a:lnTo>
                        <a:pt x="8" y="48"/>
                      </a:lnTo>
                      <a:lnTo>
                        <a:pt x="0" y="24"/>
                      </a:lnTo>
                      <a:lnTo>
                        <a:pt x="0" y="24"/>
                      </a:lnTo>
                      <a:lnTo>
                        <a:pt x="8" y="8"/>
                      </a:lnTo>
                      <a:lnTo>
                        <a:pt x="16" y="0"/>
                      </a:lnTo>
                      <a:lnTo>
                        <a:pt x="16" y="0"/>
                      </a:lnTo>
                      <a:lnTo>
                        <a:pt x="24" y="8"/>
                      </a:lnTo>
                      <a:lnTo>
                        <a:pt x="32" y="24"/>
                      </a:lnTo>
                      <a:lnTo>
                        <a:pt x="32" y="24"/>
                      </a:lnTo>
                      <a:lnTo>
                        <a:pt x="24" y="48"/>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61" name="Freeform 1657"/>
                <p:cNvSpPr>
                  <a:spLocks/>
                </p:cNvSpPr>
                <p:nvPr/>
              </p:nvSpPr>
              <p:spPr bwMode="auto">
                <a:xfrm>
                  <a:off x="676" y="2432"/>
                  <a:ext cx="64" cy="24"/>
                </a:xfrm>
                <a:custGeom>
                  <a:avLst/>
                  <a:gdLst/>
                  <a:ahLst/>
                  <a:cxnLst>
                    <a:cxn ang="0">
                      <a:pos x="64" y="16"/>
                    </a:cxn>
                    <a:cxn ang="0">
                      <a:pos x="56" y="24"/>
                    </a:cxn>
                    <a:cxn ang="0">
                      <a:pos x="32" y="24"/>
                    </a:cxn>
                    <a:cxn ang="0">
                      <a:pos x="32" y="24"/>
                    </a:cxn>
                    <a:cxn ang="0">
                      <a:pos x="8" y="24"/>
                    </a:cxn>
                    <a:cxn ang="0">
                      <a:pos x="0" y="16"/>
                    </a:cxn>
                    <a:cxn ang="0">
                      <a:pos x="0" y="16"/>
                    </a:cxn>
                    <a:cxn ang="0">
                      <a:pos x="8" y="8"/>
                    </a:cxn>
                    <a:cxn ang="0">
                      <a:pos x="32" y="0"/>
                    </a:cxn>
                    <a:cxn ang="0">
                      <a:pos x="32" y="0"/>
                    </a:cxn>
                    <a:cxn ang="0">
                      <a:pos x="56" y="8"/>
                    </a:cxn>
                    <a:cxn ang="0">
                      <a:pos x="64" y="16"/>
                    </a:cxn>
                  </a:cxnLst>
                  <a:rect l="0" t="0" r="r" b="b"/>
                  <a:pathLst>
                    <a:path w="64" h="24">
                      <a:moveTo>
                        <a:pt x="64" y="16"/>
                      </a:moveTo>
                      <a:lnTo>
                        <a:pt x="56" y="24"/>
                      </a:lnTo>
                      <a:lnTo>
                        <a:pt x="32" y="24"/>
                      </a:lnTo>
                      <a:lnTo>
                        <a:pt x="32" y="24"/>
                      </a:lnTo>
                      <a:lnTo>
                        <a:pt x="8" y="24"/>
                      </a:lnTo>
                      <a:lnTo>
                        <a:pt x="0" y="16"/>
                      </a:lnTo>
                      <a:lnTo>
                        <a:pt x="0" y="16"/>
                      </a:lnTo>
                      <a:lnTo>
                        <a:pt x="8"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62" name="Freeform 1658"/>
                <p:cNvSpPr>
                  <a:spLocks/>
                </p:cNvSpPr>
                <p:nvPr/>
              </p:nvSpPr>
              <p:spPr bwMode="auto">
                <a:xfrm>
                  <a:off x="788" y="2520"/>
                  <a:ext cx="32" cy="48"/>
                </a:xfrm>
                <a:custGeom>
                  <a:avLst/>
                  <a:gdLst/>
                  <a:ahLst/>
                  <a:cxnLst>
                    <a:cxn ang="0">
                      <a:pos x="16" y="48"/>
                    </a:cxn>
                    <a:cxn ang="0">
                      <a:pos x="8" y="40"/>
                    </a:cxn>
                    <a:cxn ang="0">
                      <a:pos x="0" y="24"/>
                    </a:cxn>
                    <a:cxn ang="0">
                      <a:pos x="0" y="24"/>
                    </a:cxn>
                    <a:cxn ang="0">
                      <a:pos x="8" y="8"/>
                    </a:cxn>
                    <a:cxn ang="0">
                      <a:pos x="16" y="0"/>
                    </a:cxn>
                    <a:cxn ang="0">
                      <a:pos x="16" y="0"/>
                    </a:cxn>
                    <a:cxn ang="0">
                      <a:pos x="32" y="8"/>
                    </a:cxn>
                    <a:cxn ang="0">
                      <a:pos x="32" y="24"/>
                    </a:cxn>
                    <a:cxn ang="0">
                      <a:pos x="32" y="24"/>
                    </a:cxn>
                    <a:cxn ang="0">
                      <a:pos x="32" y="40"/>
                    </a:cxn>
                    <a:cxn ang="0">
                      <a:pos x="16" y="48"/>
                    </a:cxn>
                  </a:cxnLst>
                  <a:rect l="0" t="0" r="r" b="b"/>
                  <a:pathLst>
                    <a:path w="32" h="48">
                      <a:moveTo>
                        <a:pt x="16" y="48"/>
                      </a:moveTo>
                      <a:lnTo>
                        <a:pt x="8" y="40"/>
                      </a:lnTo>
                      <a:lnTo>
                        <a:pt x="0" y="24"/>
                      </a:lnTo>
                      <a:lnTo>
                        <a:pt x="0" y="24"/>
                      </a:lnTo>
                      <a:lnTo>
                        <a:pt x="8" y="8"/>
                      </a:lnTo>
                      <a:lnTo>
                        <a:pt x="16" y="0"/>
                      </a:lnTo>
                      <a:lnTo>
                        <a:pt x="16" y="0"/>
                      </a:lnTo>
                      <a:lnTo>
                        <a:pt x="32" y="8"/>
                      </a:lnTo>
                      <a:lnTo>
                        <a:pt x="32" y="24"/>
                      </a:lnTo>
                      <a:lnTo>
                        <a:pt x="32" y="24"/>
                      </a:lnTo>
                      <a:lnTo>
                        <a:pt x="32" y="40"/>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63" name="Freeform 1659"/>
                <p:cNvSpPr>
                  <a:spLocks/>
                </p:cNvSpPr>
                <p:nvPr/>
              </p:nvSpPr>
              <p:spPr bwMode="auto">
                <a:xfrm>
                  <a:off x="660" y="2352"/>
                  <a:ext cx="48" cy="40"/>
                </a:xfrm>
                <a:custGeom>
                  <a:avLst/>
                  <a:gdLst/>
                  <a:ahLst/>
                  <a:cxnLst>
                    <a:cxn ang="0">
                      <a:pos x="48" y="32"/>
                    </a:cxn>
                    <a:cxn ang="0">
                      <a:pos x="32" y="40"/>
                    </a:cxn>
                    <a:cxn ang="0">
                      <a:pos x="16" y="24"/>
                    </a:cxn>
                    <a:cxn ang="0">
                      <a:pos x="16" y="24"/>
                    </a:cxn>
                    <a:cxn ang="0">
                      <a:pos x="0" y="16"/>
                    </a:cxn>
                    <a:cxn ang="0">
                      <a:pos x="0" y="0"/>
                    </a:cxn>
                    <a:cxn ang="0">
                      <a:pos x="0" y="0"/>
                    </a:cxn>
                    <a:cxn ang="0">
                      <a:pos x="16" y="0"/>
                    </a:cxn>
                    <a:cxn ang="0">
                      <a:pos x="32" y="8"/>
                    </a:cxn>
                    <a:cxn ang="0">
                      <a:pos x="32" y="8"/>
                    </a:cxn>
                    <a:cxn ang="0">
                      <a:pos x="48" y="24"/>
                    </a:cxn>
                    <a:cxn ang="0">
                      <a:pos x="48" y="32"/>
                    </a:cxn>
                  </a:cxnLst>
                  <a:rect l="0" t="0" r="r" b="b"/>
                  <a:pathLst>
                    <a:path w="48" h="40">
                      <a:moveTo>
                        <a:pt x="48" y="32"/>
                      </a:moveTo>
                      <a:lnTo>
                        <a:pt x="32" y="40"/>
                      </a:lnTo>
                      <a:lnTo>
                        <a:pt x="16" y="24"/>
                      </a:lnTo>
                      <a:lnTo>
                        <a:pt x="16" y="24"/>
                      </a:lnTo>
                      <a:lnTo>
                        <a:pt x="0" y="16"/>
                      </a:lnTo>
                      <a:lnTo>
                        <a:pt x="0" y="0"/>
                      </a:lnTo>
                      <a:lnTo>
                        <a:pt x="0" y="0"/>
                      </a:lnTo>
                      <a:lnTo>
                        <a:pt x="16" y="0"/>
                      </a:lnTo>
                      <a:lnTo>
                        <a:pt x="32" y="8"/>
                      </a:lnTo>
                      <a:lnTo>
                        <a:pt x="32" y="8"/>
                      </a:lnTo>
                      <a:lnTo>
                        <a:pt x="48" y="24"/>
                      </a:lnTo>
                      <a:lnTo>
                        <a:pt x="48"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64" name="Freeform 1660"/>
                <p:cNvSpPr>
                  <a:spLocks/>
                </p:cNvSpPr>
                <p:nvPr/>
              </p:nvSpPr>
              <p:spPr bwMode="auto">
                <a:xfrm>
                  <a:off x="892" y="2344"/>
                  <a:ext cx="48" cy="32"/>
                </a:xfrm>
                <a:custGeom>
                  <a:avLst/>
                  <a:gdLst/>
                  <a:ahLst/>
                  <a:cxnLst>
                    <a:cxn ang="0">
                      <a:pos x="0" y="32"/>
                    </a:cxn>
                    <a:cxn ang="0">
                      <a:pos x="0" y="24"/>
                    </a:cxn>
                    <a:cxn ang="0">
                      <a:pos x="8" y="8"/>
                    </a:cxn>
                    <a:cxn ang="0">
                      <a:pos x="8" y="8"/>
                    </a:cxn>
                    <a:cxn ang="0">
                      <a:pos x="32" y="0"/>
                    </a:cxn>
                    <a:cxn ang="0">
                      <a:pos x="48" y="0"/>
                    </a:cxn>
                    <a:cxn ang="0">
                      <a:pos x="48" y="0"/>
                    </a:cxn>
                    <a:cxn ang="0">
                      <a:pos x="48" y="8"/>
                    </a:cxn>
                    <a:cxn ang="0">
                      <a:pos x="32" y="24"/>
                    </a:cxn>
                    <a:cxn ang="0">
                      <a:pos x="32" y="24"/>
                    </a:cxn>
                    <a:cxn ang="0">
                      <a:pos x="16" y="32"/>
                    </a:cxn>
                    <a:cxn ang="0">
                      <a:pos x="0" y="32"/>
                    </a:cxn>
                  </a:cxnLst>
                  <a:rect l="0" t="0" r="r" b="b"/>
                  <a:pathLst>
                    <a:path w="48" h="32">
                      <a:moveTo>
                        <a:pt x="0" y="32"/>
                      </a:moveTo>
                      <a:lnTo>
                        <a:pt x="0" y="24"/>
                      </a:lnTo>
                      <a:lnTo>
                        <a:pt x="8" y="8"/>
                      </a:lnTo>
                      <a:lnTo>
                        <a:pt x="8" y="8"/>
                      </a:lnTo>
                      <a:lnTo>
                        <a:pt x="32" y="0"/>
                      </a:lnTo>
                      <a:lnTo>
                        <a:pt x="48" y="0"/>
                      </a:lnTo>
                      <a:lnTo>
                        <a:pt x="48" y="0"/>
                      </a:lnTo>
                      <a:lnTo>
                        <a:pt x="48" y="8"/>
                      </a:lnTo>
                      <a:lnTo>
                        <a:pt x="32" y="24"/>
                      </a:lnTo>
                      <a:lnTo>
                        <a:pt x="32" y="24"/>
                      </a:lnTo>
                      <a:lnTo>
                        <a:pt x="16" y="32"/>
                      </a:lnTo>
                      <a:lnTo>
                        <a:pt x="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65" name="Freeform 1661"/>
                <p:cNvSpPr>
                  <a:spLocks/>
                </p:cNvSpPr>
                <p:nvPr/>
              </p:nvSpPr>
              <p:spPr bwMode="auto">
                <a:xfrm>
                  <a:off x="876" y="2400"/>
                  <a:ext cx="48" cy="24"/>
                </a:xfrm>
                <a:custGeom>
                  <a:avLst/>
                  <a:gdLst/>
                  <a:ahLst/>
                  <a:cxnLst>
                    <a:cxn ang="0">
                      <a:pos x="0" y="24"/>
                    </a:cxn>
                    <a:cxn ang="0">
                      <a:pos x="0" y="8"/>
                    </a:cxn>
                    <a:cxn ang="0">
                      <a:pos x="16" y="0"/>
                    </a:cxn>
                    <a:cxn ang="0">
                      <a:pos x="16" y="0"/>
                    </a:cxn>
                    <a:cxn ang="0">
                      <a:pos x="32" y="0"/>
                    </a:cxn>
                    <a:cxn ang="0">
                      <a:pos x="48" y="8"/>
                    </a:cxn>
                    <a:cxn ang="0">
                      <a:pos x="48" y="8"/>
                    </a:cxn>
                    <a:cxn ang="0">
                      <a:pos x="48" y="16"/>
                    </a:cxn>
                    <a:cxn ang="0">
                      <a:pos x="32" y="24"/>
                    </a:cxn>
                    <a:cxn ang="0">
                      <a:pos x="32" y="24"/>
                    </a:cxn>
                    <a:cxn ang="0">
                      <a:pos x="8" y="24"/>
                    </a:cxn>
                    <a:cxn ang="0">
                      <a:pos x="0" y="24"/>
                    </a:cxn>
                  </a:cxnLst>
                  <a:rect l="0" t="0" r="r" b="b"/>
                  <a:pathLst>
                    <a:path w="48" h="24">
                      <a:moveTo>
                        <a:pt x="0" y="24"/>
                      </a:moveTo>
                      <a:lnTo>
                        <a:pt x="0" y="8"/>
                      </a:lnTo>
                      <a:lnTo>
                        <a:pt x="16" y="0"/>
                      </a:lnTo>
                      <a:lnTo>
                        <a:pt x="16" y="0"/>
                      </a:lnTo>
                      <a:lnTo>
                        <a:pt x="32" y="0"/>
                      </a:lnTo>
                      <a:lnTo>
                        <a:pt x="48" y="8"/>
                      </a:lnTo>
                      <a:lnTo>
                        <a:pt x="48" y="8"/>
                      </a:lnTo>
                      <a:lnTo>
                        <a:pt x="48" y="16"/>
                      </a:lnTo>
                      <a:lnTo>
                        <a:pt x="32" y="24"/>
                      </a:lnTo>
                      <a:lnTo>
                        <a:pt x="32" y="24"/>
                      </a:lnTo>
                      <a:lnTo>
                        <a:pt x="8" y="24"/>
                      </a:lnTo>
                      <a:lnTo>
                        <a:pt x="0"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66" name="Freeform 1662"/>
                <p:cNvSpPr>
                  <a:spLocks/>
                </p:cNvSpPr>
                <p:nvPr/>
              </p:nvSpPr>
              <p:spPr bwMode="auto">
                <a:xfrm>
                  <a:off x="660" y="2480"/>
                  <a:ext cx="48" cy="24"/>
                </a:xfrm>
                <a:custGeom>
                  <a:avLst/>
                  <a:gdLst/>
                  <a:ahLst/>
                  <a:cxnLst>
                    <a:cxn ang="0">
                      <a:pos x="0" y="16"/>
                    </a:cxn>
                    <a:cxn ang="0">
                      <a:pos x="0" y="8"/>
                    </a:cxn>
                    <a:cxn ang="0">
                      <a:pos x="16" y="0"/>
                    </a:cxn>
                    <a:cxn ang="0">
                      <a:pos x="16" y="0"/>
                    </a:cxn>
                    <a:cxn ang="0">
                      <a:pos x="40" y="0"/>
                    </a:cxn>
                    <a:cxn ang="0">
                      <a:pos x="48" y="0"/>
                    </a:cxn>
                    <a:cxn ang="0">
                      <a:pos x="48" y="0"/>
                    </a:cxn>
                    <a:cxn ang="0">
                      <a:pos x="48" y="16"/>
                    </a:cxn>
                    <a:cxn ang="0">
                      <a:pos x="32" y="24"/>
                    </a:cxn>
                    <a:cxn ang="0">
                      <a:pos x="32" y="24"/>
                    </a:cxn>
                    <a:cxn ang="0">
                      <a:pos x="8" y="24"/>
                    </a:cxn>
                    <a:cxn ang="0">
                      <a:pos x="0" y="16"/>
                    </a:cxn>
                  </a:cxnLst>
                  <a:rect l="0" t="0" r="r" b="b"/>
                  <a:pathLst>
                    <a:path w="48" h="24">
                      <a:moveTo>
                        <a:pt x="0" y="16"/>
                      </a:moveTo>
                      <a:lnTo>
                        <a:pt x="0" y="8"/>
                      </a:lnTo>
                      <a:lnTo>
                        <a:pt x="16" y="0"/>
                      </a:lnTo>
                      <a:lnTo>
                        <a:pt x="16" y="0"/>
                      </a:lnTo>
                      <a:lnTo>
                        <a:pt x="40" y="0"/>
                      </a:lnTo>
                      <a:lnTo>
                        <a:pt x="48" y="0"/>
                      </a:lnTo>
                      <a:lnTo>
                        <a:pt x="48" y="0"/>
                      </a:lnTo>
                      <a:lnTo>
                        <a:pt x="48" y="16"/>
                      </a:lnTo>
                      <a:lnTo>
                        <a:pt x="32" y="24"/>
                      </a:lnTo>
                      <a:lnTo>
                        <a:pt x="32" y="24"/>
                      </a:lnTo>
                      <a:lnTo>
                        <a:pt x="8" y="24"/>
                      </a:lnTo>
                      <a:lnTo>
                        <a:pt x="0"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67" name="Freeform 1663"/>
                <p:cNvSpPr>
                  <a:spLocks/>
                </p:cNvSpPr>
                <p:nvPr/>
              </p:nvSpPr>
              <p:spPr bwMode="auto">
                <a:xfrm>
                  <a:off x="732" y="2456"/>
                  <a:ext cx="48" cy="40"/>
                </a:xfrm>
                <a:custGeom>
                  <a:avLst/>
                  <a:gdLst/>
                  <a:ahLst/>
                  <a:cxnLst>
                    <a:cxn ang="0">
                      <a:pos x="8" y="40"/>
                    </a:cxn>
                    <a:cxn ang="0">
                      <a:pos x="0" y="24"/>
                    </a:cxn>
                    <a:cxn ang="0">
                      <a:pos x="16" y="16"/>
                    </a:cxn>
                    <a:cxn ang="0">
                      <a:pos x="16" y="16"/>
                    </a:cxn>
                    <a:cxn ang="0">
                      <a:pos x="32" y="0"/>
                    </a:cxn>
                    <a:cxn ang="0">
                      <a:pos x="48" y="8"/>
                    </a:cxn>
                    <a:cxn ang="0">
                      <a:pos x="48" y="8"/>
                    </a:cxn>
                    <a:cxn ang="0">
                      <a:pos x="48" y="16"/>
                    </a:cxn>
                    <a:cxn ang="0">
                      <a:pos x="40" y="32"/>
                    </a:cxn>
                    <a:cxn ang="0">
                      <a:pos x="40" y="32"/>
                    </a:cxn>
                    <a:cxn ang="0">
                      <a:pos x="16" y="40"/>
                    </a:cxn>
                    <a:cxn ang="0">
                      <a:pos x="8" y="40"/>
                    </a:cxn>
                  </a:cxnLst>
                  <a:rect l="0" t="0" r="r" b="b"/>
                  <a:pathLst>
                    <a:path w="48" h="40">
                      <a:moveTo>
                        <a:pt x="8" y="40"/>
                      </a:moveTo>
                      <a:lnTo>
                        <a:pt x="0" y="24"/>
                      </a:lnTo>
                      <a:lnTo>
                        <a:pt x="16" y="16"/>
                      </a:lnTo>
                      <a:lnTo>
                        <a:pt x="16" y="16"/>
                      </a:lnTo>
                      <a:lnTo>
                        <a:pt x="32" y="0"/>
                      </a:lnTo>
                      <a:lnTo>
                        <a:pt x="48" y="8"/>
                      </a:lnTo>
                      <a:lnTo>
                        <a:pt x="48" y="8"/>
                      </a:lnTo>
                      <a:lnTo>
                        <a:pt x="48" y="16"/>
                      </a:lnTo>
                      <a:lnTo>
                        <a:pt x="40" y="32"/>
                      </a:lnTo>
                      <a:lnTo>
                        <a:pt x="40" y="32"/>
                      </a:lnTo>
                      <a:lnTo>
                        <a:pt x="16" y="40"/>
                      </a:lnTo>
                      <a:lnTo>
                        <a:pt x="8" y="4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68" name="Freeform 1664"/>
                <p:cNvSpPr>
                  <a:spLocks/>
                </p:cNvSpPr>
                <p:nvPr/>
              </p:nvSpPr>
              <p:spPr bwMode="auto">
                <a:xfrm>
                  <a:off x="924" y="2472"/>
                  <a:ext cx="56" cy="32"/>
                </a:xfrm>
                <a:custGeom>
                  <a:avLst/>
                  <a:gdLst/>
                  <a:ahLst/>
                  <a:cxnLst>
                    <a:cxn ang="0">
                      <a:pos x="0" y="8"/>
                    </a:cxn>
                    <a:cxn ang="0">
                      <a:pos x="16" y="0"/>
                    </a:cxn>
                    <a:cxn ang="0">
                      <a:pos x="32" y="8"/>
                    </a:cxn>
                    <a:cxn ang="0">
                      <a:pos x="32" y="8"/>
                    </a:cxn>
                    <a:cxn ang="0">
                      <a:pos x="56" y="16"/>
                    </a:cxn>
                    <a:cxn ang="0">
                      <a:pos x="56" y="24"/>
                    </a:cxn>
                    <a:cxn ang="0">
                      <a:pos x="56" y="24"/>
                    </a:cxn>
                    <a:cxn ang="0">
                      <a:pos x="48" y="32"/>
                    </a:cxn>
                    <a:cxn ang="0">
                      <a:pos x="24" y="24"/>
                    </a:cxn>
                    <a:cxn ang="0">
                      <a:pos x="24" y="24"/>
                    </a:cxn>
                    <a:cxn ang="0">
                      <a:pos x="0" y="16"/>
                    </a:cxn>
                    <a:cxn ang="0">
                      <a:pos x="0" y="8"/>
                    </a:cxn>
                  </a:cxnLst>
                  <a:rect l="0" t="0" r="r" b="b"/>
                  <a:pathLst>
                    <a:path w="56" h="32">
                      <a:moveTo>
                        <a:pt x="0" y="8"/>
                      </a:moveTo>
                      <a:lnTo>
                        <a:pt x="16" y="0"/>
                      </a:lnTo>
                      <a:lnTo>
                        <a:pt x="32" y="8"/>
                      </a:lnTo>
                      <a:lnTo>
                        <a:pt x="32" y="8"/>
                      </a:lnTo>
                      <a:lnTo>
                        <a:pt x="56" y="16"/>
                      </a:lnTo>
                      <a:lnTo>
                        <a:pt x="56" y="24"/>
                      </a:lnTo>
                      <a:lnTo>
                        <a:pt x="56" y="24"/>
                      </a:lnTo>
                      <a:lnTo>
                        <a:pt x="48" y="32"/>
                      </a:lnTo>
                      <a:lnTo>
                        <a:pt x="24" y="24"/>
                      </a:lnTo>
                      <a:lnTo>
                        <a:pt x="24"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69" name="Freeform 1665"/>
                <p:cNvSpPr>
                  <a:spLocks/>
                </p:cNvSpPr>
                <p:nvPr/>
              </p:nvSpPr>
              <p:spPr bwMode="auto">
                <a:xfrm>
                  <a:off x="636" y="2392"/>
                  <a:ext cx="64" cy="32"/>
                </a:xfrm>
                <a:custGeom>
                  <a:avLst/>
                  <a:gdLst/>
                  <a:ahLst/>
                  <a:cxnLst>
                    <a:cxn ang="0">
                      <a:pos x="0" y="8"/>
                    </a:cxn>
                    <a:cxn ang="0">
                      <a:pos x="16" y="0"/>
                    </a:cxn>
                    <a:cxn ang="0">
                      <a:pos x="40" y="8"/>
                    </a:cxn>
                    <a:cxn ang="0">
                      <a:pos x="40" y="8"/>
                    </a:cxn>
                    <a:cxn ang="0">
                      <a:pos x="56" y="16"/>
                    </a:cxn>
                    <a:cxn ang="0">
                      <a:pos x="64" y="24"/>
                    </a:cxn>
                    <a:cxn ang="0">
                      <a:pos x="64" y="24"/>
                    </a:cxn>
                    <a:cxn ang="0">
                      <a:pos x="48" y="32"/>
                    </a:cxn>
                    <a:cxn ang="0">
                      <a:pos x="24" y="32"/>
                    </a:cxn>
                    <a:cxn ang="0">
                      <a:pos x="24" y="32"/>
                    </a:cxn>
                    <a:cxn ang="0">
                      <a:pos x="8" y="16"/>
                    </a:cxn>
                    <a:cxn ang="0">
                      <a:pos x="0" y="8"/>
                    </a:cxn>
                  </a:cxnLst>
                  <a:rect l="0" t="0" r="r" b="b"/>
                  <a:pathLst>
                    <a:path w="64" h="32">
                      <a:moveTo>
                        <a:pt x="0" y="8"/>
                      </a:moveTo>
                      <a:lnTo>
                        <a:pt x="16" y="0"/>
                      </a:lnTo>
                      <a:lnTo>
                        <a:pt x="40" y="8"/>
                      </a:lnTo>
                      <a:lnTo>
                        <a:pt x="40" y="8"/>
                      </a:lnTo>
                      <a:lnTo>
                        <a:pt x="56" y="16"/>
                      </a:lnTo>
                      <a:lnTo>
                        <a:pt x="64" y="24"/>
                      </a:lnTo>
                      <a:lnTo>
                        <a:pt x="64" y="24"/>
                      </a:lnTo>
                      <a:lnTo>
                        <a:pt x="48" y="32"/>
                      </a:lnTo>
                      <a:lnTo>
                        <a:pt x="24" y="32"/>
                      </a:lnTo>
                      <a:lnTo>
                        <a:pt x="24" y="32"/>
                      </a:lnTo>
                      <a:lnTo>
                        <a:pt x="8"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70" name="Freeform 1666"/>
                <p:cNvSpPr>
                  <a:spLocks/>
                </p:cNvSpPr>
                <p:nvPr/>
              </p:nvSpPr>
              <p:spPr bwMode="auto">
                <a:xfrm>
                  <a:off x="716" y="2320"/>
                  <a:ext cx="40" cy="48"/>
                </a:xfrm>
                <a:custGeom>
                  <a:avLst/>
                  <a:gdLst/>
                  <a:ahLst/>
                  <a:cxnLst>
                    <a:cxn ang="0">
                      <a:pos x="8" y="0"/>
                    </a:cxn>
                    <a:cxn ang="0">
                      <a:pos x="24" y="0"/>
                    </a:cxn>
                    <a:cxn ang="0">
                      <a:pos x="32" y="16"/>
                    </a:cxn>
                    <a:cxn ang="0">
                      <a:pos x="32" y="16"/>
                    </a:cxn>
                    <a:cxn ang="0">
                      <a:pos x="40" y="40"/>
                    </a:cxn>
                    <a:cxn ang="0">
                      <a:pos x="32" y="48"/>
                    </a:cxn>
                    <a:cxn ang="0">
                      <a:pos x="32" y="48"/>
                    </a:cxn>
                    <a:cxn ang="0">
                      <a:pos x="16" y="40"/>
                    </a:cxn>
                    <a:cxn ang="0">
                      <a:pos x="8" y="24"/>
                    </a:cxn>
                    <a:cxn ang="0">
                      <a:pos x="8" y="24"/>
                    </a:cxn>
                    <a:cxn ang="0">
                      <a:pos x="0" y="8"/>
                    </a:cxn>
                    <a:cxn ang="0">
                      <a:pos x="8" y="0"/>
                    </a:cxn>
                  </a:cxnLst>
                  <a:rect l="0" t="0" r="r" b="b"/>
                  <a:pathLst>
                    <a:path w="40" h="48">
                      <a:moveTo>
                        <a:pt x="8" y="0"/>
                      </a:moveTo>
                      <a:lnTo>
                        <a:pt x="24" y="0"/>
                      </a:lnTo>
                      <a:lnTo>
                        <a:pt x="32" y="16"/>
                      </a:lnTo>
                      <a:lnTo>
                        <a:pt x="32" y="16"/>
                      </a:lnTo>
                      <a:lnTo>
                        <a:pt x="40" y="40"/>
                      </a:lnTo>
                      <a:lnTo>
                        <a:pt x="32" y="48"/>
                      </a:lnTo>
                      <a:lnTo>
                        <a:pt x="32" y="48"/>
                      </a:lnTo>
                      <a:lnTo>
                        <a:pt x="16"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71" name="Freeform 1667"/>
                <p:cNvSpPr>
                  <a:spLocks/>
                </p:cNvSpPr>
                <p:nvPr/>
              </p:nvSpPr>
              <p:spPr bwMode="auto">
                <a:xfrm>
                  <a:off x="820" y="2480"/>
                  <a:ext cx="40" cy="40"/>
                </a:xfrm>
                <a:custGeom>
                  <a:avLst/>
                  <a:gdLst/>
                  <a:ahLst/>
                  <a:cxnLst>
                    <a:cxn ang="0">
                      <a:pos x="8" y="0"/>
                    </a:cxn>
                    <a:cxn ang="0">
                      <a:pos x="24" y="0"/>
                    </a:cxn>
                    <a:cxn ang="0">
                      <a:pos x="40" y="16"/>
                    </a:cxn>
                    <a:cxn ang="0">
                      <a:pos x="40" y="16"/>
                    </a:cxn>
                    <a:cxn ang="0">
                      <a:pos x="40" y="32"/>
                    </a:cxn>
                    <a:cxn ang="0">
                      <a:pos x="32" y="40"/>
                    </a:cxn>
                    <a:cxn ang="0">
                      <a:pos x="32" y="40"/>
                    </a:cxn>
                    <a:cxn ang="0">
                      <a:pos x="24" y="40"/>
                    </a:cxn>
                    <a:cxn ang="0">
                      <a:pos x="8" y="24"/>
                    </a:cxn>
                    <a:cxn ang="0">
                      <a:pos x="8" y="24"/>
                    </a:cxn>
                    <a:cxn ang="0">
                      <a:pos x="0" y="8"/>
                    </a:cxn>
                    <a:cxn ang="0">
                      <a:pos x="8" y="0"/>
                    </a:cxn>
                  </a:cxnLst>
                  <a:rect l="0" t="0" r="r" b="b"/>
                  <a:pathLst>
                    <a:path w="40" h="40">
                      <a:moveTo>
                        <a:pt x="8" y="0"/>
                      </a:moveTo>
                      <a:lnTo>
                        <a:pt x="24" y="0"/>
                      </a:lnTo>
                      <a:lnTo>
                        <a:pt x="40" y="16"/>
                      </a:lnTo>
                      <a:lnTo>
                        <a:pt x="40" y="16"/>
                      </a:lnTo>
                      <a:lnTo>
                        <a:pt x="40" y="32"/>
                      </a:lnTo>
                      <a:lnTo>
                        <a:pt x="32" y="40"/>
                      </a:lnTo>
                      <a:lnTo>
                        <a:pt x="32" y="40"/>
                      </a:lnTo>
                      <a:lnTo>
                        <a:pt x="24"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72" name="Freeform 1668"/>
                <p:cNvSpPr>
                  <a:spLocks/>
                </p:cNvSpPr>
                <p:nvPr/>
              </p:nvSpPr>
              <p:spPr bwMode="auto">
                <a:xfrm>
                  <a:off x="836" y="2320"/>
                  <a:ext cx="40" cy="48"/>
                </a:xfrm>
                <a:custGeom>
                  <a:avLst/>
                  <a:gdLst/>
                  <a:ahLst/>
                  <a:cxnLst>
                    <a:cxn ang="0">
                      <a:pos x="32" y="0"/>
                    </a:cxn>
                    <a:cxn ang="0">
                      <a:pos x="40" y="8"/>
                    </a:cxn>
                    <a:cxn ang="0">
                      <a:pos x="40" y="24"/>
                    </a:cxn>
                    <a:cxn ang="0">
                      <a:pos x="40" y="24"/>
                    </a:cxn>
                    <a:cxn ang="0">
                      <a:pos x="24" y="40"/>
                    </a:cxn>
                    <a:cxn ang="0">
                      <a:pos x="8" y="48"/>
                    </a:cxn>
                    <a:cxn ang="0">
                      <a:pos x="8" y="48"/>
                    </a:cxn>
                    <a:cxn ang="0">
                      <a:pos x="0" y="32"/>
                    </a:cxn>
                    <a:cxn ang="0">
                      <a:pos x="8" y="16"/>
                    </a:cxn>
                    <a:cxn ang="0">
                      <a:pos x="8" y="16"/>
                    </a:cxn>
                    <a:cxn ang="0">
                      <a:pos x="24" y="0"/>
                    </a:cxn>
                    <a:cxn ang="0">
                      <a:pos x="32" y="0"/>
                    </a:cxn>
                  </a:cxnLst>
                  <a:rect l="0" t="0" r="r" b="b"/>
                  <a:pathLst>
                    <a:path w="40" h="48">
                      <a:moveTo>
                        <a:pt x="32" y="0"/>
                      </a:moveTo>
                      <a:lnTo>
                        <a:pt x="40" y="8"/>
                      </a:lnTo>
                      <a:lnTo>
                        <a:pt x="40" y="24"/>
                      </a:lnTo>
                      <a:lnTo>
                        <a:pt x="40" y="24"/>
                      </a:lnTo>
                      <a:lnTo>
                        <a:pt x="24" y="40"/>
                      </a:lnTo>
                      <a:lnTo>
                        <a:pt x="8" y="48"/>
                      </a:lnTo>
                      <a:lnTo>
                        <a:pt x="8" y="48"/>
                      </a:lnTo>
                      <a:lnTo>
                        <a:pt x="0" y="32"/>
                      </a:lnTo>
                      <a:lnTo>
                        <a:pt x="8" y="16"/>
                      </a:lnTo>
                      <a:lnTo>
                        <a:pt x="8" y="16"/>
                      </a:lnTo>
                      <a:lnTo>
                        <a:pt x="24" y="0"/>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73" name="Freeform 1669"/>
                <p:cNvSpPr>
                  <a:spLocks/>
                </p:cNvSpPr>
                <p:nvPr/>
              </p:nvSpPr>
              <p:spPr bwMode="auto">
                <a:xfrm>
                  <a:off x="732" y="2504"/>
                  <a:ext cx="40" cy="48"/>
                </a:xfrm>
                <a:custGeom>
                  <a:avLst/>
                  <a:gdLst/>
                  <a:ahLst/>
                  <a:cxnLst>
                    <a:cxn ang="0">
                      <a:pos x="32" y="0"/>
                    </a:cxn>
                    <a:cxn ang="0">
                      <a:pos x="40" y="8"/>
                    </a:cxn>
                    <a:cxn ang="0">
                      <a:pos x="32" y="32"/>
                    </a:cxn>
                    <a:cxn ang="0">
                      <a:pos x="32" y="32"/>
                    </a:cxn>
                    <a:cxn ang="0">
                      <a:pos x="24" y="40"/>
                    </a:cxn>
                    <a:cxn ang="0">
                      <a:pos x="8" y="48"/>
                    </a:cxn>
                    <a:cxn ang="0">
                      <a:pos x="8" y="48"/>
                    </a:cxn>
                    <a:cxn ang="0">
                      <a:pos x="0" y="40"/>
                    </a:cxn>
                    <a:cxn ang="0">
                      <a:pos x="8" y="16"/>
                    </a:cxn>
                    <a:cxn ang="0">
                      <a:pos x="8" y="16"/>
                    </a:cxn>
                    <a:cxn ang="0">
                      <a:pos x="16" y="8"/>
                    </a:cxn>
                    <a:cxn ang="0">
                      <a:pos x="32" y="0"/>
                    </a:cxn>
                  </a:cxnLst>
                  <a:rect l="0" t="0" r="r" b="b"/>
                  <a:pathLst>
                    <a:path w="40" h="48">
                      <a:moveTo>
                        <a:pt x="32" y="0"/>
                      </a:moveTo>
                      <a:lnTo>
                        <a:pt x="40" y="8"/>
                      </a:lnTo>
                      <a:lnTo>
                        <a:pt x="32" y="32"/>
                      </a:lnTo>
                      <a:lnTo>
                        <a:pt x="32" y="32"/>
                      </a:lnTo>
                      <a:lnTo>
                        <a:pt x="24" y="40"/>
                      </a:lnTo>
                      <a:lnTo>
                        <a:pt x="8" y="48"/>
                      </a:lnTo>
                      <a:lnTo>
                        <a:pt x="8" y="48"/>
                      </a:lnTo>
                      <a:lnTo>
                        <a:pt x="0" y="40"/>
                      </a:lnTo>
                      <a:lnTo>
                        <a:pt x="8" y="16"/>
                      </a:lnTo>
                      <a:lnTo>
                        <a:pt x="8" y="16"/>
                      </a:lnTo>
                      <a:lnTo>
                        <a:pt x="16" y="8"/>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595" name="Group 1670"/>
            <p:cNvGrpSpPr>
              <a:grpSpLocks/>
            </p:cNvGrpSpPr>
            <p:nvPr/>
          </p:nvGrpSpPr>
          <p:grpSpPr bwMode="auto">
            <a:xfrm>
              <a:off x="3599" y="2693"/>
              <a:ext cx="598" cy="112"/>
              <a:chOff x="290" y="1936"/>
              <a:chExt cx="598" cy="112"/>
            </a:xfrm>
          </p:grpSpPr>
          <p:sp>
            <p:nvSpPr>
              <p:cNvPr id="1661575" name="Freeform 1671"/>
              <p:cNvSpPr>
                <a:spLocks/>
              </p:cNvSpPr>
              <p:nvPr/>
            </p:nvSpPr>
            <p:spPr bwMode="auto">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a:ln>
              <a:effectLst/>
            </p:spPr>
            <p:txBody>
              <a:bodyPr wrap="none">
                <a:prstTxWarp prst="textNoShape">
                  <a:avLst/>
                </a:prstTxWarp>
              </a:bodyPr>
              <a:lstStyle/>
              <a:p>
                <a:endParaRPr lang="en-US">
                  <a:latin typeface="Arial"/>
                  <a:cs typeface="Arial"/>
                </a:endParaRPr>
              </a:p>
            </p:txBody>
          </p:sp>
          <p:grpSp>
            <p:nvGrpSpPr>
              <p:cNvPr id="1661613" name="Group 1672"/>
              <p:cNvGrpSpPr>
                <a:grpSpLocks/>
              </p:cNvGrpSpPr>
              <p:nvPr/>
            </p:nvGrpSpPr>
            <p:grpSpPr bwMode="auto">
              <a:xfrm>
                <a:off x="324" y="1936"/>
                <a:ext cx="544" cy="112"/>
                <a:chOff x="324" y="1872"/>
                <a:chExt cx="544" cy="112"/>
              </a:xfrm>
            </p:grpSpPr>
            <p:sp>
              <p:nvSpPr>
                <p:cNvPr id="1661577" name="Freeform 1673"/>
                <p:cNvSpPr>
                  <a:spLocks/>
                </p:cNvSpPr>
                <p:nvPr/>
              </p:nvSpPr>
              <p:spPr bwMode="auto">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78" name="Freeform 1674"/>
                <p:cNvSpPr>
                  <a:spLocks/>
                </p:cNvSpPr>
                <p:nvPr/>
              </p:nvSpPr>
              <p:spPr bwMode="auto">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79" name="Freeform 1675"/>
                <p:cNvSpPr>
                  <a:spLocks/>
                </p:cNvSpPr>
                <p:nvPr/>
              </p:nvSpPr>
              <p:spPr bwMode="auto">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80" name="Freeform 1676"/>
                <p:cNvSpPr>
                  <a:spLocks/>
                </p:cNvSpPr>
                <p:nvPr/>
              </p:nvSpPr>
              <p:spPr bwMode="auto">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81" name="Freeform 1677"/>
                <p:cNvSpPr>
                  <a:spLocks/>
                </p:cNvSpPr>
                <p:nvPr/>
              </p:nvSpPr>
              <p:spPr bwMode="auto">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82" name="Freeform 1678"/>
                <p:cNvSpPr>
                  <a:spLocks/>
                </p:cNvSpPr>
                <p:nvPr/>
              </p:nvSpPr>
              <p:spPr bwMode="auto">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83" name="Freeform 1679"/>
                <p:cNvSpPr>
                  <a:spLocks/>
                </p:cNvSpPr>
                <p:nvPr/>
              </p:nvSpPr>
              <p:spPr bwMode="auto">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631" name="Group 1680"/>
            <p:cNvGrpSpPr>
              <a:grpSpLocks/>
            </p:cNvGrpSpPr>
            <p:nvPr/>
          </p:nvGrpSpPr>
          <p:grpSpPr bwMode="auto">
            <a:xfrm rot="18882521" flipH="1">
              <a:off x="3529" y="2197"/>
              <a:ext cx="598" cy="112"/>
              <a:chOff x="290" y="1936"/>
              <a:chExt cx="598" cy="112"/>
            </a:xfrm>
          </p:grpSpPr>
          <p:sp>
            <p:nvSpPr>
              <p:cNvPr id="1661585" name="Freeform 1681"/>
              <p:cNvSpPr>
                <a:spLocks/>
              </p:cNvSpPr>
              <p:nvPr/>
            </p:nvSpPr>
            <p:spPr bwMode="auto">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a:ln>
              <a:effectLst/>
            </p:spPr>
            <p:txBody>
              <a:bodyPr wrap="none" anchor="ctr">
                <a:prstTxWarp prst="textNoShape">
                  <a:avLst/>
                </a:prstTxWarp>
              </a:bodyPr>
              <a:lstStyle/>
              <a:p>
                <a:endParaRPr lang="en-US">
                  <a:latin typeface="Arial"/>
                  <a:cs typeface="Arial"/>
                </a:endParaRPr>
              </a:p>
            </p:txBody>
          </p:sp>
          <p:grpSp>
            <p:nvGrpSpPr>
              <p:cNvPr id="1661633" name="Group 1682"/>
              <p:cNvGrpSpPr>
                <a:grpSpLocks/>
              </p:cNvGrpSpPr>
              <p:nvPr/>
            </p:nvGrpSpPr>
            <p:grpSpPr bwMode="auto">
              <a:xfrm>
                <a:off x="324" y="1936"/>
                <a:ext cx="544" cy="112"/>
                <a:chOff x="324" y="1872"/>
                <a:chExt cx="544" cy="112"/>
              </a:xfrm>
            </p:grpSpPr>
            <p:sp>
              <p:nvSpPr>
                <p:cNvPr id="1661587" name="Freeform 1683"/>
                <p:cNvSpPr>
                  <a:spLocks/>
                </p:cNvSpPr>
                <p:nvPr/>
              </p:nvSpPr>
              <p:spPr bwMode="auto">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88" name="Freeform 1684"/>
                <p:cNvSpPr>
                  <a:spLocks/>
                </p:cNvSpPr>
                <p:nvPr/>
              </p:nvSpPr>
              <p:spPr bwMode="auto">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89" name="Freeform 1685"/>
                <p:cNvSpPr>
                  <a:spLocks/>
                </p:cNvSpPr>
                <p:nvPr/>
              </p:nvSpPr>
              <p:spPr bwMode="auto">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90" name="Freeform 1686"/>
                <p:cNvSpPr>
                  <a:spLocks/>
                </p:cNvSpPr>
                <p:nvPr/>
              </p:nvSpPr>
              <p:spPr bwMode="auto">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91" name="Freeform 1687"/>
                <p:cNvSpPr>
                  <a:spLocks/>
                </p:cNvSpPr>
                <p:nvPr/>
              </p:nvSpPr>
              <p:spPr bwMode="auto">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92" name="Freeform 1688"/>
                <p:cNvSpPr>
                  <a:spLocks/>
                </p:cNvSpPr>
                <p:nvPr/>
              </p:nvSpPr>
              <p:spPr bwMode="auto">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93" name="Freeform 1689"/>
                <p:cNvSpPr>
                  <a:spLocks/>
                </p:cNvSpPr>
                <p:nvPr/>
              </p:nvSpPr>
              <p:spPr bwMode="auto">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641" name="Group 1690"/>
            <p:cNvGrpSpPr>
              <a:grpSpLocks/>
            </p:cNvGrpSpPr>
            <p:nvPr/>
          </p:nvGrpSpPr>
          <p:grpSpPr bwMode="auto">
            <a:xfrm>
              <a:off x="3485" y="1920"/>
              <a:ext cx="536" cy="384"/>
              <a:chOff x="540" y="1270"/>
              <a:chExt cx="536" cy="384"/>
            </a:xfrm>
          </p:grpSpPr>
          <p:grpSp>
            <p:nvGrpSpPr>
              <p:cNvPr id="1661643" name="Group 1691"/>
              <p:cNvGrpSpPr>
                <a:grpSpLocks/>
              </p:cNvGrpSpPr>
              <p:nvPr/>
            </p:nvGrpSpPr>
            <p:grpSpPr bwMode="auto">
              <a:xfrm>
                <a:off x="540" y="1270"/>
                <a:ext cx="536" cy="384"/>
                <a:chOff x="540" y="2248"/>
                <a:chExt cx="536" cy="384"/>
              </a:xfrm>
            </p:grpSpPr>
            <p:sp>
              <p:nvSpPr>
                <p:cNvPr id="1661596" name="Freeform 1692"/>
                <p:cNvSpPr>
                  <a:spLocks/>
                </p:cNvSpPr>
                <p:nvPr/>
              </p:nvSpPr>
              <p:spPr bwMode="invGray">
                <a:xfrm>
                  <a:off x="932" y="2416"/>
                  <a:ext cx="144" cy="40"/>
                </a:xfrm>
                <a:custGeom>
                  <a:avLst/>
                  <a:gdLst/>
                  <a:ahLst/>
                  <a:cxnLst>
                    <a:cxn ang="0">
                      <a:pos x="144" y="16"/>
                    </a:cxn>
                    <a:cxn ang="0">
                      <a:pos x="144" y="24"/>
                    </a:cxn>
                    <a:cxn ang="0">
                      <a:pos x="128" y="32"/>
                    </a:cxn>
                    <a:cxn ang="0">
                      <a:pos x="104" y="32"/>
                    </a:cxn>
                    <a:cxn ang="0">
                      <a:pos x="72" y="40"/>
                    </a:cxn>
                    <a:cxn ang="0">
                      <a:pos x="72" y="40"/>
                    </a:cxn>
                    <a:cxn ang="0">
                      <a:pos x="40" y="32"/>
                    </a:cxn>
                    <a:cxn ang="0">
                      <a:pos x="16" y="32"/>
                    </a:cxn>
                    <a:cxn ang="0">
                      <a:pos x="0" y="24"/>
                    </a:cxn>
                    <a:cxn ang="0">
                      <a:pos x="0" y="16"/>
                    </a:cxn>
                    <a:cxn ang="0">
                      <a:pos x="0" y="16"/>
                    </a:cxn>
                    <a:cxn ang="0">
                      <a:pos x="0" y="8"/>
                    </a:cxn>
                    <a:cxn ang="0">
                      <a:pos x="16" y="0"/>
                    </a:cxn>
                    <a:cxn ang="0">
                      <a:pos x="40" y="0"/>
                    </a:cxn>
                    <a:cxn ang="0">
                      <a:pos x="72" y="0"/>
                    </a:cxn>
                    <a:cxn ang="0">
                      <a:pos x="72" y="0"/>
                    </a:cxn>
                    <a:cxn ang="0">
                      <a:pos x="104" y="0"/>
                    </a:cxn>
                    <a:cxn ang="0">
                      <a:pos x="128" y="0"/>
                    </a:cxn>
                    <a:cxn ang="0">
                      <a:pos x="144" y="8"/>
                    </a:cxn>
                    <a:cxn ang="0">
                      <a:pos x="144" y="16"/>
                    </a:cxn>
                  </a:cxnLst>
                  <a:rect l="0" t="0" r="r" b="b"/>
                  <a:pathLst>
                    <a:path w="144" h="40">
                      <a:moveTo>
                        <a:pt x="144" y="16"/>
                      </a:moveTo>
                      <a:lnTo>
                        <a:pt x="144" y="24"/>
                      </a:lnTo>
                      <a:lnTo>
                        <a:pt x="128" y="32"/>
                      </a:lnTo>
                      <a:lnTo>
                        <a:pt x="104" y="32"/>
                      </a:lnTo>
                      <a:lnTo>
                        <a:pt x="72" y="40"/>
                      </a:lnTo>
                      <a:lnTo>
                        <a:pt x="72" y="40"/>
                      </a:lnTo>
                      <a:lnTo>
                        <a:pt x="40" y="32"/>
                      </a:lnTo>
                      <a:lnTo>
                        <a:pt x="16" y="32"/>
                      </a:lnTo>
                      <a:lnTo>
                        <a:pt x="0" y="24"/>
                      </a:lnTo>
                      <a:lnTo>
                        <a:pt x="0" y="16"/>
                      </a:lnTo>
                      <a:lnTo>
                        <a:pt x="0" y="16"/>
                      </a:lnTo>
                      <a:lnTo>
                        <a:pt x="0" y="8"/>
                      </a:lnTo>
                      <a:lnTo>
                        <a:pt x="16" y="0"/>
                      </a:lnTo>
                      <a:lnTo>
                        <a:pt x="40" y="0"/>
                      </a:lnTo>
                      <a:lnTo>
                        <a:pt x="72" y="0"/>
                      </a:lnTo>
                      <a:lnTo>
                        <a:pt x="72" y="0"/>
                      </a:lnTo>
                      <a:lnTo>
                        <a:pt x="104" y="0"/>
                      </a:lnTo>
                      <a:lnTo>
                        <a:pt x="128" y="0"/>
                      </a:lnTo>
                      <a:lnTo>
                        <a:pt x="144" y="8"/>
                      </a:lnTo>
                      <a:lnTo>
                        <a:pt x="14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97" name="Freeform 1693"/>
                <p:cNvSpPr>
                  <a:spLocks/>
                </p:cNvSpPr>
                <p:nvPr/>
              </p:nvSpPr>
              <p:spPr bwMode="invGray">
                <a:xfrm>
                  <a:off x="892" y="2496"/>
                  <a:ext cx="112" cy="80"/>
                </a:xfrm>
                <a:custGeom>
                  <a:avLst/>
                  <a:gdLst/>
                  <a:ahLst/>
                  <a:cxnLst>
                    <a:cxn ang="0">
                      <a:pos x="112" y="80"/>
                    </a:cxn>
                    <a:cxn ang="0">
                      <a:pos x="80" y="80"/>
                    </a:cxn>
                    <a:cxn ang="0">
                      <a:pos x="40" y="56"/>
                    </a:cxn>
                    <a:cxn ang="0">
                      <a:pos x="40" y="56"/>
                    </a:cxn>
                    <a:cxn ang="0">
                      <a:pos x="16" y="40"/>
                    </a:cxn>
                    <a:cxn ang="0">
                      <a:pos x="8" y="24"/>
                    </a:cxn>
                    <a:cxn ang="0">
                      <a:pos x="0" y="8"/>
                    </a:cxn>
                    <a:cxn ang="0">
                      <a:pos x="8" y="0"/>
                    </a:cxn>
                    <a:cxn ang="0">
                      <a:pos x="8" y="0"/>
                    </a:cxn>
                    <a:cxn ang="0">
                      <a:pos x="32" y="0"/>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8" y="0"/>
                      </a:lnTo>
                      <a:lnTo>
                        <a:pt x="8" y="0"/>
                      </a:lnTo>
                      <a:lnTo>
                        <a:pt x="32" y="0"/>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98" name="Freeform 1694"/>
                <p:cNvSpPr>
                  <a:spLocks/>
                </p:cNvSpPr>
                <p:nvPr/>
              </p:nvSpPr>
              <p:spPr bwMode="invGray">
                <a:xfrm>
                  <a:off x="780" y="2248"/>
                  <a:ext cx="48" cy="104"/>
                </a:xfrm>
                <a:custGeom>
                  <a:avLst/>
                  <a:gdLst/>
                  <a:ahLst/>
                  <a:cxnLst>
                    <a:cxn ang="0">
                      <a:pos x="24" y="104"/>
                    </a:cxn>
                    <a:cxn ang="0">
                      <a:pos x="8" y="88"/>
                    </a:cxn>
                    <a:cxn ang="0">
                      <a:pos x="0" y="56"/>
                    </a:cxn>
                    <a:cxn ang="0">
                      <a:pos x="0" y="56"/>
                    </a:cxn>
                    <a:cxn ang="0">
                      <a:pos x="8" y="16"/>
                    </a:cxn>
                    <a:cxn ang="0">
                      <a:pos x="24" y="0"/>
                    </a:cxn>
                    <a:cxn ang="0">
                      <a:pos x="24" y="0"/>
                    </a:cxn>
                    <a:cxn ang="0">
                      <a:pos x="40" y="16"/>
                    </a:cxn>
                    <a:cxn ang="0">
                      <a:pos x="48" y="56"/>
                    </a:cxn>
                    <a:cxn ang="0">
                      <a:pos x="48" y="56"/>
                    </a:cxn>
                    <a:cxn ang="0">
                      <a:pos x="40" y="88"/>
                    </a:cxn>
                    <a:cxn ang="0">
                      <a:pos x="24" y="104"/>
                    </a:cxn>
                  </a:cxnLst>
                  <a:rect l="0" t="0" r="r" b="b"/>
                  <a:pathLst>
                    <a:path w="48" h="104">
                      <a:moveTo>
                        <a:pt x="24" y="104"/>
                      </a:moveTo>
                      <a:lnTo>
                        <a:pt x="8" y="88"/>
                      </a:lnTo>
                      <a:lnTo>
                        <a:pt x="0" y="56"/>
                      </a:lnTo>
                      <a:lnTo>
                        <a:pt x="0" y="56"/>
                      </a:lnTo>
                      <a:lnTo>
                        <a:pt x="8" y="16"/>
                      </a:lnTo>
                      <a:lnTo>
                        <a:pt x="24" y="0"/>
                      </a:lnTo>
                      <a:lnTo>
                        <a:pt x="24" y="0"/>
                      </a:lnTo>
                      <a:lnTo>
                        <a:pt x="40" y="16"/>
                      </a:lnTo>
                      <a:lnTo>
                        <a:pt x="48" y="56"/>
                      </a:lnTo>
                      <a:lnTo>
                        <a:pt x="48" y="56"/>
                      </a:lnTo>
                      <a:lnTo>
                        <a:pt x="40" y="88"/>
                      </a:lnTo>
                      <a:lnTo>
                        <a:pt x="24" y="10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599" name="Freeform 1695"/>
                <p:cNvSpPr>
                  <a:spLocks/>
                </p:cNvSpPr>
                <p:nvPr/>
              </p:nvSpPr>
              <p:spPr bwMode="invGray">
                <a:xfrm>
                  <a:off x="540" y="2416"/>
                  <a:ext cx="152" cy="40"/>
                </a:xfrm>
                <a:custGeom>
                  <a:avLst/>
                  <a:gdLst/>
                  <a:ahLst/>
                  <a:cxnLst>
                    <a:cxn ang="0">
                      <a:pos x="152" y="24"/>
                    </a:cxn>
                    <a:cxn ang="0">
                      <a:pos x="144" y="32"/>
                    </a:cxn>
                    <a:cxn ang="0">
                      <a:pos x="128" y="32"/>
                    </a:cxn>
                    <a:cxn ang="0">
                      <a:pos x="104" y="40"/>
                    </a:cxn>
                    <a:cxn ang="0">
                      <a:pos x="80" y="40"/>
                    </a:cxn>
                    <a:cxn ang="0">
                      <a:pos x="80" y="40"/>
                    </a:cxn>
                    <a:cxn ang="0">
                      <a:pos x="48" y="40"/>
                    </a:cxn>
                    <a:cxn ang="0">
                      <a:pos x="24" y="32"/>
                    </a:cxn>
                    <a:cxn ang="0">
                      <a:pos x="8" y="32"/>
                    </a:cxn>
                    <a:cxn ang="0">
                      <a:pos x="0" y="24"/>
                    </a:cxn>
                    <a:cxn ang="0">
                      <a:pos x="0" y="24"/>
                    </a:cxn>
                    <a:cxn ang="0">
                      <a:pos x="8" y="16"/>
                    </a:cxn>
                    <a:cxn ang="0">
                      <a:pos x="24" y="8"/>
                    </a:cxn>
                    <a:cxn ang="0">
                      <a:pos x="48" y="0"/>
                    </a:cxn>
                    <a:cxn ang="0">
                      <a:pos x="80" y="0"/>
                    </a:cxn>
                    <a:cxn ang="0">
                      <a:pos x="80" y="0"/>
                    </a:cxn>
                    <a:cxn ang="0">
                      <a:pos x="104" y="0"/>
                    </a:cxn>
                    <a:cxn ang="0">
                      <a:pos x="128" y="8"/>
                    </a:cxn>
                    <a:cxn ang="0">
                      <a:pos x="144" y="16"/>
                    </a:cxn>
                    <a:cxn ang="0">
                      <a:pos x="152" y="24"/>
                    </a:cxn>
                  </a:cxnLst>
                  <a:rect l="0" t="0" r="r" b="b"/>
                  <a:pathLst>
                    <a:path w="152" h="40">
                      <a:moveTo>
                        <a:pt x="152" y="24"/>
                      </a:moveTo>
                      <a:lnTo>
                        <a:pt x="144" y="32"/>
                      </a:lnTo>
                      <a:lnTo>
                        <a:pt x="128" y="32"/>
                      </a:lnTo>
                      <a:lnTo>
                        <a:pt x="104" y="40"/>
                      </a:lnTo>
                      <a:lnTo>
                        <a:pt x="80" y="40"/>
                      </a:lnTo>
                      <a:lnTo>
                        <a:pt x="80" y="40"/>
                      </a:lnTo>
                      <a:lnTo>
                        <a:pt x="48" y="40"/>
                      </a:lnTo>
                      <a:lnTo>
                        <a:pt x="24" y="32"/>
                      </a:lnTo>
                      <a:lnTo>
                        <a:pt x="8" y="32"/>
                      </a:lnTo>
                      <a:lnTo>
                        <a:pt x="0" y="24"/>
                      </a:lnTo>
                      <a:lnTo>
                        <a:pt x="0" y="24"/>
                      </a:lnTo>
                      <a:lnTo>
                        <a:pt x="8" y="16"/>
                      </a:lnTo>
                      <a:lnTo>
                        <a:pt x="24" y="8"/>
                      </a:lnTo>
                      <a:lnTo>
                        <a:pt x="48" y="0"/>
                      </a:lnTo>
                      <a:lnTo>
                        <a:pt x="80" y="0"/>
                      </a:lnTo>
                      <a:lnTo>
                        <a:pt x="80" y="0"/>
                      </a:lnTo>
                      <a:lnTo>
                        <a:pt x="104" y="0"/>
                      </a:lnTo>
                      <a:lnTo>
                        <a:pt x="128" y="8"/>
                      </a:lnTo>
                      <a:lnTo>
                        <a:pt x="144" y="16"/>
                      </a:lnTo>
                      <a:lnTo>
                        <a:pt x="152"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00" name="Freeform 1696"/>
                <p:cNvSpPr>
                  <a:spLocks/>
                </p:cNvSpPr>
                <p:nvPr/>
              </p:nvSpPr>
              <p:spPr bwMode="invGray">
                <a:xfrm>
                  <a:off x="780" y="2520"/>
                  <a:ext cx="48" cy="112"/>
                </a:xfrm>
                <a:custGeom>
                  <a:avLst/>
                  <a:gdLst/>
                  <a:ahLst/>
                  <a:cxnLst>
                    <a:cxn ang="0">
                      <a:pos x="24" y="112"/>
                    </a:cxn>
                    <a:cxn ang="0">
                      <a:pos x="8" y="96"/>
                    </a:cxn>
                    <a:cxn ang="0">
                      <a:pos x="0" y="56"/>
                    </a:cxn>
                    <a:cxn ang="0">
                      <a:pos x="0" y="56"/>
                    </a:cxn>
                    <a:cxn ang="0">
                      <a:pos x="8" y="16"/>
                    </a:cxn>
                    <a:cxn ang="0">
                      <a:pos x="24" y="0"/>
                    </a:cxn>
                    <a:cxn ang="0">
                      <a:pos x="24" y="0"/>
                    </a:cxn>
                    <a:cxn ang="0">
                      <a:pos x="40" y="16"/>
                    </a:cxn>
                    <a:cxn ang="0">
                      <a:pos x="48" y="56"/>
                    </a:cxn>
                    <a:cxn ang="0">
                      <a:pos x="48" y="56"/>
                    </a:cxn>
                    <a:cxn ang="0">
                      <a:pos x="40" y="96"/>
                    </a:cxn>
                    <a:cxn ang="0">
                      <a:pos x="24" y="112"/>
                    </a:cxn>
                  </a:cxnLst>
                  <a:rect l="0" t="0" r="r" b="b"/>
                  <a:pathLst>
                    <a:path w="48" h="112">
                      <a:moveTo>
                        <a:pt x="24" y="112"/>
                      </a:moveTo>
                      <a:lnTo>
                        <a:pt x="8" y="96"/>
                      </a:lnTo>
                      <a:lnTo>
                        <a:pt x="0" y="56"/>
                      </a:lnTo>
                      <a:lnTo>
                        <a:pt x="0" y="56"/>
                      </a:lnTo>
                      <a:lnTo>
                        <a:pt x="8" y="16"/>
                      </a:lnTo>
                      <a:lnTo>
                        <a:pt x="24" y="0"/>
                      </a:lnTo>
                      <a:lnTo>
                        <a:pt x="24" y="0"/>
                      </a:lnTo>
                      <a:lnTo>
                        <a:pt x="40" y="16"/>
                      </a:lnTo>
                      <a:lnTo>
                        <a:pt x="48" y="56"/>
                      </a:lnTo>
                      <a:lnTo>
                        <a:pt x="48" y="56"/>
                      </a:lnTo>
                      <a:lnTo>
                        <a:pt x="40" y="96"/>
                      </a:lnTo>
                      <a:lnTo>
                        <a:pt x="24" y="11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01" name="Freeform 1697"/>
                <p:cNvSpPr>
                  <a:spLocks/>
                </p:cNvSpPr>
                <p:nvPr/>
              </p:nvSpPr>
              <p:spPr bwMode="invGray">
                <a:xfrm>
                  <a:off x="612" y="2304"/>
                  <a:ext cx="112" cy="80"/>
                </a:xfrm>
                <a:custGeom>
                  <a:avLst/>
                  <a:gdLst/>
                  <a:ahLst/>
                  <a:cxnLst>
                    <a:cxn ang="0">
                      <a:pos x="112" y="80"/>
                    </a:cxn>
                    <a:cxn ang="0">
                      <a:pos x="80" y="80"/>
                    </a:cxn>
                    <a:cxn ang="0">
                      <a:pos x="40" y="56"/>
                    </a:cxn>
                    <a:cxn ang="0">
                      <a:pos x="40" y="56"/>
                    </a:cxn>
                    <a:cxn ang="0">
                      <a:pos x="16" y="40"/>
                    </a:cxn>
                    <a:cxn ang="0">
                      <a:pos x="8" y="24"/>
                    </a:cxn>
                    <a:cxn ang="0">
                      <a:pos x="0" y="8"/>
                    </a:cxn>
                    <a:cxn ang="0">
                      <a:pos x="0" y="0"/>
                    </a:cxn>
                    <a:cxn ang="0">
                      <a:pos x="0" y="0"/>
                    </a:cxn>
                    <a:cxn ang="0">
                      <a:pos x="32" y="8"/>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0" y="0"/>
                      </a:lnTo>
                      <a:lnTo>
                        <a:pt x="0" y="0"/>
                      </a:lnTo>
                      <a:lnTo>
                        <a:pt x="32" y="8"/>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02" name="Freeform 1698"/>
                <p:cNvSpPr>
                  <a:spLocks/>
                </p:cNvSpPr>
                <p:nvPr/>
              </p:nvSpPr>
              <p:spPr bwMode="invGray">
                <a:xfrm>
                  <a:off x="876" y="2296"/>
                  <a:ext cx="112" cy="80"/>
                </a:xfrm>
                <a:custGeom>
                  <a:avLst/>
                  <a:gdLst/>
                  <a:ahLst/>
                  <a:cxnLst>
                    <a:cxn ang="0">
                      <a:pos x="8" y="80"/>
                    </a:cxn>
                    <a:cxn ang="0">
                      <a:pos x="0" y="72"/>
                    </a:cxn>
                    <a:cxn ang="0">
                      <a:pos x="8" y="56"/>
                    </a:cxn>
                    <a:cxn ang="0">
                      <a:pos x="24" y="40"/>
                    </a:cxn>
                    <a:cxn ang="0">
                      <a:pos x="40" y="24"/>
                    </a:cxn>
                    <a:cxn ang="0">
                      <a:pos x="40" y="24"/>
                    </a:cxn>
                    <a:cxn ang="0">
                      <a:pos x="80" y="8"/>
                    </a:cxn>
                    <a:cxn ang="0">
                      <a:pos x="112" y="0"/>
                    </a:cxn>
                    <a:cxn ang="0">
                      <a:pos x="112" y="0"/>
                    </a:cxn>
                    <a:cxn ang="0">
                      <a:pos x="112" y="8"/>
                    </a:cxn>
                    <a:cxn ang="0">
                      <a:pos x="112" y="24"/>
                    </a:cxn>
                    <a:cxn ang="0">
                      <a:pos x="96" y="40"/>
                    </a:cxn>
                    <a:cxn ang="0">
                      <a:pos x="80" y="56"/>
                    </a:cxn>
                    <a:cxn ang="0">
                      <a:pos x="80" y="56"/>
                    </a:cxn>
                    <a:cxn ang="0">
                      <a:pos x="32" y="80"/>
                    </a:cxn>
                    <a:cxn ang="0">
                      <a:pos x="8" y="80"/>
                    </a:cxn>
                  </a:cxnLst>
                  <a:rect l="0" t="0" r="r" b="b"/>
                  <a:pathLst>
                    <a:path w="112" h="80">
                      <a:moveTo>
                        <a:pt x="8" y="80"/>
                      </a:moveTo>
                      <a:lnTo>
                        <a:pt x="0" y="72"/>
                      </a:lnTo>
                      <a:lnTo>
                        <a:pt x="8" y="56"/>
                      </a:lnTo>
                      <a:lnTo>
                        <a:pt x="24" y="40"/>
                      </a:lnTo>
                      <a:lnTo>
                        <a:pt x="40" y="24"/>
                      </a:lnTo>
                      <a:lnTo>
                        <a:pt x="40" y="24"/>
                      </a:lnTo>
                      <a:lnTo>
                        <a:pt x="80" y="8"/>
                      </a:lnTo>
                      <a:lnTo>
                        <a:pt x="112" y="0"/>
                      </a:lnTo>
                      <a:lnTo>
                        <a:pt x="112" y="0"/>
                      </a:lnTo>
                      <a:lnTo>
                        <a:pt x="112" y="8"/>
                      </a:lnTo>
                      <a:lnTo>
                        <a:pt x="112" y="24"/>
                      </a:lnTo>
                      <a:lnTo>
                        <a:pt x="96" y="40"/>
                      </a:lnTo>
                      <a:lnTo>
                        <a:pt x="80" y="56"/>
                      </a:lnTo>
                      <a:lnTo>
                        <a:pt x="80" y="56"/>
                      </a:lnTo>
                      <a:lnTo>
                        <a:pt x="32" y="80"/>
                      </a:lnTo>
                      <a:lnTo>
                        <a:pt x="8"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03" name="Freeform 1699"/>
                <p:cNvSpPr>
                  <a:spLocks/>
                </p:cNvSpPr>
                <p:nvPr/>
              </p:nvSpPr>
              <p:spPr bwMode="invGray">
                <a:xfrm>
                  <a:off x="916" y="2352"/>
                  <a:ext cx="136" cy="56"/>
                </a:xfrm>
                <a:custGeom>
                  <a:avLst/>
                  <a:gdLst/>
                  <a:ahLst/>
                  <a:cxnLst>
                    <a:cxn ang="0">
                      <a:pos x="0" y="48"/>
                    </a:cxn>
                    <a:cxn ang="0">
                      <a:pos x="0" y="40"/>
                    </a:cxn>
                    <a:cxn ang="0">
                      <a:pos x="16" y="32"/>
                    </a:cxn>
                    <a:cxn ang="0">
                      <a:pos x="32" y="16"/>
                    </a:cxn>
                    <a:cxn ang="0">
                      <a:pos x="56" y="8"/>
                    </a:cxn>
                    <a:cxn ang="0">
                      <a:pos x="56" y="8"/>
                    </a:cxn>
                    <a:cxn ang="0">
                      <a:pos x="88" y="0"/>
                    </a:cxn>
                    <a:cxn ang="0">
                      <a:pos x="112" y="0"/>
                    </a:cxn>
                    <a:cxn ang="0">
                      <a:pos x="128" y="0"/>
                    </a:cxn>
                    <a:cxn ang="0">
                      <a:pos x="136" y="8"/>
                    </a:cxn>
                    <a:cxn ang="0">
                      <a:pos x="136" y="8"/>
                    </a:cxn>
                    <a:cxn ang="0">
                      <a:pos x="136" y="16"/>
                    </a:cxn>
                    <a:cxn ang="0">
                      <a:pos x="128"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16" y="32"/>
                      </a:lnTo>
                      <a:lnTo>
                        <a:pt x="32" y="16"/>
                      </a:lnTo>
                      <a:lnTo>
                        <a:pt x="56" y="8"/>
                      </a:lnTo>
                      <a:lnTo>
                        <a:pt x="56" y="8"/>
                      </a:lnTo>
                      <a:lnTo>
                        <a:pt x="88" y="0"/>
                      </a:lnTo>
                      <a:lnTo>
                        <a:pt x="112" y="0"/>
                      </a:lnTo>
                      <a:lnTo>
                        <a:pt x="128" y="0"/>
                      </a:lnTo>
                      <a:lnTo>
                        <a:pt x="136" y="8"/>
                      </a:lnTo>
                      <a:lnTo>
                        <a:pt x="136" y="8"/>
                      </a:lnTo>
                      <a:lnTo>
                        <a:pt x="136" y="16"/>
                      </a:lnTo>
                      <a:lnTo>
                        <a:pt x="128"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04" name="Freeform 1700"/>
                <p:cNvSpPr>
                  <a:spLocks/>
                </p:cNvSpPr>
                <p:nvPr/>
              </p:nvSpPr>
              <p:spPr bwMode="invGray">
                <a:xfrm>
                  <a:off x="564" y="2472"/>
                  <a:ext cx="136" cy="56"/>
                </a:xfrm>
                <a:custGeom>
                  <a:avLst/>
                  <a:gdLst/>
                  <a:ahLst/>
                  <a:cxnLst>
                    <a:cxn ang="0">
                      <a:pos x="0" y="48"/>
                    </a:cxn>
                    <a:cxn ang="0">
                      <a:pos x="0" y="40"/>
                    </a:cxn>
                    <a:cxn ang="0">
                      <a:pos x="8" y="32"/>
                    </a:cxn>
                    <a:cxn ang="0">
                      <a:pos x="32" y="16"/>
                    </a:cxn>
                    <a:cxn ang="0">
                      <a:pos x="56" y="8"/>
                    </a:cxn>
                    <a:cxn ang="0">
                      <a:pos x="56" y="8"/>
                    </a:cxn>
                    <a:cxn ang="0">
                      <a:pos x="88" y="0"/>
                    </a:cxn>
                    <a:cxn ang="0">
                      <a:pos x="112" y="0"/>
                    </a:cxn>
                    <a:cxn ang="0">
                      <a:pos x="128" y="0"/>
                    </a:cxn>
                    <a:cxn ang="0">
                      <a:pos x="136" y="8"/>
                    </a:cxn>
                    <a:cxn ang="0">
                      <a:pos x="136" y="8"/>
                    </a:cxn>
                    <a:cxn ang="0">
                      <a:pos x="136" y="16"/>
                    </a:cxn>
                    <a:cxn ang="0">
                      <a:pos x="120"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8" y="32"/>
                      </a:lnTo>
                      <a:lnTo>
                        <a:pt x="32" y="16"/>
                      </a:lnTo>
                      <a:lnTo>
                        <a:pt x="56" y="8"/>
                      </a:lnTo>
                      <a:lnTo>
                        <a:pt x="56" y="8"/>
                      </a:lnTo>
                      <a:lnTo>
                        <a:pt x="88" y="0"/>
                      </a:lnTo>
                      <a:lnTo>
                        <a:pt x="112" y="0"/>
                      </a:lnTo>
                      <a:lnTo>
                        <a:pt x="128" y="0"/>
                      </a:lnTo>
                      <a:lnTo>
                        <a:pt x="136" y="8"/>
                      </a:lnTo>
                      <a:lnTo>
                        <a:pt x="136" y="8"/>
                      </a:lnTo>
                      <a:lnTo>
                        <a:pt x="136" y="16"/>
                      </a:lnTo>
                      <a:lnTo>
                        <a:pt x="120"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05" name="Freeform 1701"/>
                <p:cNvSpPr>
                  <a:spLocks/>
                </p:cNvSpPr>
                <p:nvPr/>
              </p:nvSpPr>
              <p:spPr bwMode="invGray">
                <a:xfrm>
                  <a:off x="628" y="2504"/>
                  <a:ext cx="112" cy="72"/>
                </a:xfrm>
                <a:custGeom>
                  <a:avLst/>
                  <a:gdLst/>
                  <a:ahLst/>
                  <a:cxnLst>
                    <a:cxn ang="0">
                      <a:pos x="8" y="72"/>
                    </a:cxn>
                    <a:cxn ang="0">
                      <a:pos x="0" y="64"/>
                    </a:cxn>
                    <a:cxn ang="0">
                      <a:pos x="8" y="56"/>
                    </a:cxn>
                    <a:cxn ang="0">
                      <a:pos x="16" y="40"/>
                    </a:cxn>
                    <a:cxn ang="0">
                      <a:pos x="40" y="24"/>
                    </a:cxn>
                    <a:cxn ang="0">
                      <a:pos x="40" y="24"/>
                    </a:cxn>
                    <a:cxn ang="0">
                      <a:pos x="80" y="0"/>
                    </a:cxn>
                    <a:cxn ang="0">
                      <a:pos x="112" y="0"/>
                    </a:cxn>
                    <a:cxn ang="0">
                      <a:pos x="112" y="0"/>
                    </a:cxn>
                    <a:cxn ang="0">
                      <a:pos x="112" y="8"/>
                    </a:cxn>
                    <a:cxn ang="0">
                      <a:pos x="112" y="16"/>
                    </a:cxn>
                    <a:cxn ang="0">
                      <a:pos x="96" y="32"/>
                    </a:cxn>
                    <a:cxn ang="0">
                      <a:pos x="80" y="48"/>
                    </a:cxn>
                    <a:cxn ang="0">
                      <a:pos x="80" y="48"/>
                    </a:cxn>
                    <a:cxn ang="0">
                      <a:pos x="32" y="72"/>
                    </a:cxn>
                    <a:cxn ang="0">
                      <a:pos x="8" y="72"/>
                    </a:cxn>
                  </a:cxnLst>
                  <a:rect l="0" t="0" r="r" b="b"/>
                  <a:pathLst>
                    <a:path w="112" h="72">
                      <a:moveTo>
                        <a:pt x="8" y="72"/>
                      </a:moveTo>
                      <a:lnTo>
                        <a:pt x="0" y="64"/>
                      </a:lnTo>
                      <a:lnTo>
                        <a:pt x="8" y="56"/>
                      </a:lnTo>
                      <a:lnTo>
                        <a:pt x="16" y="40"/>
                      </a:lnTo>
                      <a:lnTo>
                        <a:pt x="40" y="24"/>
                      </a:lnTo>
                      <a:lnTo>
                        <a:pt x="40" y="24"/>
                      </a:lnTo>
                      <a:lnTo>
                        <a:pt x="80" y="0"/>
                      </a:lnTo>
                      <a:lnTo>
                        <a:pt x="112" y="0"/>
                      </a:lnTo>
                      <a:lnTo>
                        <a:pt x="112" y="0"/>
                      </a:lnTo>
                      <a:lnTo>
                        <a:pt x="112" y="8"/>
                      </a:lnTo>
                      <a:lnTo>
                        <a:pt x="112" y="16"/>
                      </a:lnTo>
                      <a:lnTo>
                        <a:pt x="96" y="32"/>
                      </a:lnTo>
                      <a:lnTo>
                        <a:pt x="80" y="48"/>
                      </a:lnTo>
                      <a:lnTo>
                        <a:pt x="80" y="48"/>
                      </a:lnTo>
                      <a:lnTo>
                        <a:pt x="32" y="72"/>
                      </a:lnTo>
                      <a:lnTo>
                        <a:pt x="8" y="7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06" name="Freeform 1702"/>
                <p:cNvSpPr>
                  <a:spLocks/>
                </p:cNvSpPr>
                <p:nvPr/>
              </p:nvSpPr>
              <p:spPr bwMode="invGray">
                <a:xfrm>
                  <a:off x="932" y="2464"/>
                  <a:ext cx="136" cy="56"/>
                </a:xfrm>
                <a:custGeom>
                  <a:avLst/>
                  <a:gdLst/>
                  <a:ahLst/>
                  <a:cxnLst>
                    <a:cxn ang="0">
                      <a:pos x="0" y="8"/>
                    </a:cxn>
                    <a:cxn ang="0">
                      <a:pos x="8" y="0"/>
                    </a:cxn>
                    <a:cxn ang="0">
                      <a:pos x="32" y="0"/>
                    </a:cxn>
                    <a:cxn ang="0">
                      <a:pos x="56" y="0"/>
                    </a:cxn>
                    <a:cxn ang="0">
                      <a:pos x="80" y="8"/>
                    </a:cxn>
                    <a:cxn ang="0">
                      <a:pos x="80" y="8"/>
                    </a:cxn>
                    <a:cxn ang="0">
                      <a:pos x="104" y="16"/>
                    </a:cxn>
                    <a:cxn ang="0">
                      <a:pos x="128" y="32"/>
                    </a:cxn>
                    <a:cxn ang="0">
                      <a:pos x="136" y="40"/>
                    </a:cxn>
                    <a:cxn ang="0">
                      <a:pos x="136" y="48"/>
                    </a:cxn>
                    <a:cxn ang="0">
                      <a:pos x="136" y="48"/>
                    </a:cxn>
                    <a:cxn ang="0">
                      <a:pos x="128" y="56"/>
                    </a:cxn>
                    <a:cxn ang="0">
                      <a:pos x="112" y="56"/>
                    </a:cxn>
                    <a:cxn ang="0">
                      <a:pos x="88" y="56"/>
                    </a:cxn>
                    <a:cxn ang="0">
                      <a:pos x="64" y="48"/>
                    </a:cxn>
                    <a:cxn ang="0">
                      <a:pos x="64" y="48"/>
                    </a:cxn>
                    <a:cxn ang="0">
                      <a:pos x="32" y="40"/>
                    </a:cxn>
                    <a:cxn ang="0">
                      <a:pos x="16" y="24"/>
                    </a:cxn>
                    <a:cxn ang="0">
                      <a:pos x="0" y="16"/>
                    </a:cxn>
                    <a:cxn ang="0">
                      <a:pos x="0" y="8"/>
                    </a:cxn>
                  </a:cxnLst>
                  <a:rect l="0" t="0" r="r" b="b"/>
                  <a:pathLst>
                    <a:path w="136" h="56">
                      <a:moveTo>
                        <a:pt x="0" y="8"/>
                      </a:moveTo>
                      <a:lnTo>
                        <a:pt x="8" y="0"/>
                      </a:lnTo>
                      <a:lnTo>
                        <a:pt x="32" y="0"/>
                      </a:lnTo>
                      <a:lnTo>
                        <a:pt x="56" y="0"/>
                      </a:lnTo>
                      <a:lnTo>
                        <a:pt x="80" y="8"/>
                      </a:lnTo>
                      <a:lnTo>
                        <a:pt x="80" y="8"/>
                      </a:lnTo>
                      <a:lnTo>
                        <a:pt x="104" y="16"/>
                      </a:lnTo>
                      <a:lnTo>
                        <a:pt x="128" y="32"/>
                      </a:lnTo>
                      <a:lnTo>
                        <a:pt x="136" y="40"/>
                      </a:lnTo>
                      <a:lnTo>
                        <a:pt x="136" y="48"/>
                      </a:lnTo>
                      <a:lnTo>
                        <a:pt x="136" y="48"/>
                      </a:lnTo>
                      <a:lnTo>
                        <a:pt x="128" y="56"/>
                      </a:lnTo>
                      <a:lnTo>
                        <a:pt x="112" y="56"/>
                      </a:lnTo>
                      <a:lnTo>
                        <a:pt x="88" y="56"/>
                      </a:lnTo>
                      <a:lnTo>
                        <a:pt x="64" y="48"/>
                      </a:lnTo>
                      <a:lnTo>
                        <a:pt x="64" y="48"/>
                      </a:lnTo>
                      <a:lnTo>
                        <a:pt x="32" y="40"/>
                      </a:lnTo>
                      <a:lnTo>
                        <a:pt x="16"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07" name="Freeform 1703"/>
                <p:cNvSpPr>
                  <a:spLocks/>
                </p:cNvSpPr>
                <p:nvPr/>
              </p:nvSpPr>
              <p:spPr bwMode="invGray">
                <a:xfrm>
                  <a:off x="564" y="2360"/>
                  <a:ext cx="136" cy="56"/>
                </a:xfrm>
                <a:custGeom>
                  <a:avLst/>
                  <a:gdLst/>
                  <a:ahLst/>
                  <a:cxnLst>
                    <a:cxn ang="0">
                      <a:pos x="0" y="8"/>
                    </a:cxn>
                    <a:cxn ang="0">
                      <a:pos x="8" y="0"/>
                    </a:cxn>
                    <a:cxn ang="0">
                      <a:pos x="24" y="0"/>
                    </a:cxn>
                    <a:cxn ang="0">
                      <a:pos x="48" y="0"/>
                    </a:cxn>
                    <a:cxn ang="0">
                      <a:pos x="80" y="8"/>
                    </a:cxn>
                    <a:cxn ang="0">
                      <a:pos x="80" y="8"/>
                    </a:cxn>
                    <a:cxn ang="0">
                      <a:pos x="104" y="16"/>
                    </a:cxn>
                    <a:cxn ang="0">
                      <a:pos x="120" y="24"/>
                    </a:cxn>
                    <a:cxn ang="0">
                      <a:pos x="136" y="40"/>
                    </a:cxn>
                    <a:cxn ang="0">
                      <a:pos x="136" y="48"/>
                    </a:cxn>
                    <a:cxn ang="0">
                      <a:pos x="136" y="48"/>
                    </a:cxn>
                    <a:cxn ang="0">
                      <a:pos x="128" y="48"/>
                    </a:cxn>
                    <a:cxn ang="0">
                      <a:pos x="112" y="56"/>
                    </a:cxn>
                    <a:cxn ang="0">
                      <a:pos x="88" y="48"/>
                    </a:cxn>
                    <a:cxn ang="0">
                      <a:pos x="56" y="40"/>
                    </a:cxn>
                    <a:cxn ang="0">
                      <a:pos x="56" y="40"/>
                    </a:cxn>
                    <a:cxn ang="0">
                      <a:pos x="32" y="32"/>
                    </a:cxn>
                    <a:cxn ang="0">
                      <a:pos x="8" y="24"/>
                    </a:cxn>
                    <a:cxn ang="0">
                      <a:pos x="0" y="16"/>
                    </a:cxn>
                    <a:cxn ang="0">
                      <a:pos x="0" y="8"/>
                    </a:cxn>
                  </a:cxnLst>
                  <a:rect l="0" t="0" r="r" b="b"/>
                  <a:pathLst>
                    <a:path w="136" h="56">
                      <a:moveTo>
                        <a:pt x="0" y="8"/>
                      </a:moveTo>
                      <a:lnTo>
                        <a:pt x="8" y="0"/>
                      </a:lnTo>
                      <a:lnTo>
                        <a:pt x="24" y="0"/>
                      </a:lnTo>
                      <a:lnTo>
                        <a:pt x="48" y="0"/>
                      </a:lnTo>
                      <a:lnTo>
                        <a:pt x="80" y="8"/>
                      </a:lnTo>
                      <a:lnTo>
                        <a:pt x="80" y="8"/>
                      </a:lnTo>
                      <a:lnTo>
                        <a:pt x="104" y="16"/>
                      </a:lnTo>
                      <a:lnTo>
                        <a:pt x="120" y="24"/>
                      </a:lnTo>
                      <a:lnTo>
                        <a:pt x="136" y="40"/>
                      </a:lnTo>
                      <a:lnTo>
                        <a:pt x="136" y="48"/>
                      </a:lnTo>
                      <a:lnTo>
                        <a:pt x="136" y="48"/>
                      </a:lnTo>
                      <a:lnTo>
                        <a:pt x="128" y="48"/>
                      </a:lnTo>
                      <a:lnTo>
                        <a:pt x="112" y="56"/>
                      </a:lnTo>
                      <a:lnTo>
                        <a:pt x="88" y="48"/>
                      </a:lnTo>
                      <a:lnTo>
                        <a:pt x="56" y="40"/>
                      </a:lnTo>
                      <a:lnTo>
                        <a:pt x="56" y="40"/>
                      </a:lnTo>
                      <a:lnTo>
                        <a:pt x="32" y="32"/>
                      </a:lnTo>
                      <a:lnTo>
                        <a:pt x="8"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08" name="Freeform 1704"/>
                <p:cNvSpPr>
                  <a:spLocks/>
                </p:cNvSpPr>
                <p:nvPr/>
              </p:nvSpPr>
              <p:spPr bwMode="invGray">
                <a:xfrm>
                  <a:off x="692" y="2256"/>
                  <a:ext cx="72" cy="104"/>
                </a:xfrm>
                <a:custGeom>
                  <a:avLst/>
                  <a:gdLst/>
                  <a:ahLst/>
                  <a:cxnLst>
                    <a:cxn ang="0">
                      <a:pos x="8" y="0"/>
                    </a:cxn>
                    <a:cxn ang="0">
                      <a:pos x="32" y="8"/>
                    </a:cxn>
                    <a:cxn ang="0">
                      <a:pos x="64" y="48"/>
                    </a:cxn>
                    <a:cxn ang="0">
                      <a:pos x="64" y="48"/>
                    </a:cxn>
                    <a:cxn ang="0">
                      <a:pos x="72" y="80"/>
                    </a:cxn>
                    <a:cxn ang="0">
                      <a:pos x="64" y="104"/>
                    </a:cxn>
                    <a:cxn ang="0">
                      <a:pos x="64" y="104"/>
                    </a:cxn>
                    <a:cxn ang="0">
                      <a:pos x="40" y="96"/>
                    </a:cxn>
                    <a:cxn ang="0">
                      <a:pos x="16" y="56"/>
                    </a:cxn>
                    <a:cxn ang="0">
                      <a:pos x="16" y="56"/>
                    </a:cxn>
                    <a:cxn ang="0">
                      <a:pos x="0" y="24"/>
                    </a:cxn>
                    <a:cxn ang="0">
                      <a:pos x="8" y="0"/>
                    </a:cxn>
                  </a:cxnLst>
                  <a:rect l="0" t="0" r="r" b="b"/>
                  <a:pathLst>
                    <a:path w="72" h="104">
                      <a:moveTo>
                        <a:pt x="8" y="0"/>
                      </a:moveTo>
                      <a:lnTo>
                        <a:pt x="32" y="8"/>
                      </a:lnTo>
                      <a:lnTo>
                        <a:pt x="64" y="48"/>
                      </a:lnTo>
                      <a:lnTo>
                        <a:pt x="64" y="48"/>
                      </a:lnTo>
                      <a:lnTo>
                        <a:pt x="72" y="80"/>
                      </a:lnTo>
                      <a:lnTo>
                        <a:pt x="64" y="104"/>
                      </a:lnTo>
                      <a:lnTo>
                        <a:pt x="64" y="104"/>
                      </a:lnTo>
                      <a:lnTo>
                        <a:pt x="40" y="96"/>
                      </a:lnTo>
                      <a:lnTo>
                        <a:pt x="16" y="56"/>
                      </a:lnTo>
                      <a:lnTo>
                        <a:pt x="16" y="56"/>
                      </a:lnTo>
                      <a:lnTo>
                        <a:pt x="0" y="24"/>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09" name="Freeform 1705"/>
                <p:cNvSpPr>
                  <a:spLocks/>
                </p:cNvSpPr>
                <p:nvPr/>
              </p:nvSpPr>
              <p:spPr bwMode="invGray">
                <a:xfrm>
                  <a:off x="852" y="2520"/>
                  <a:ext cx="72" cy="96"/>
                </a:xfrm>
                <a:custGeom>
                  <a:avLst/>
                  <a:gdLst/>
                  <a:ahLst/>
                  <a:cxnLst>
                    <a:cxn ang="0">
                      <a:pos x="8" y="0"/>
                    </a:cxn>
                    <a:cxn ang="0">
                      <a:pos x="32" y="8"/>
                    </a:cxn>
                    <a:cxn ang="0">
                      <a:pos x="56" y="40"/>
                    </a:cxn>
                    <a:cxn ang="0">
                      <a:pos x="56" y="40"/>
                    </a:cxn>
                    <a:cxn ang="0">
                      <a:pos x="72" y="80"/>
                    </a:cxn>
                    <a:cxn ang="0">
                      <a:pos x="64" y="96"/>
                    </a:cxn>
                    <a:cxn ang="0">
                      <a:pos x="64" y="96"/>
                    </a:cxn>
                    <a:cxn ang="0">
                      <a:pos x="40" y="88"/>
                    </a:cxn>
                    <a:cxn ang="0">
                      <a:pos x="8" y="56"/>
                    </a:cxn>
                    <a:cxn ang="0">
                      <a:pos x="8" y="56"/>
                    </a:cxn>
                    <a:cxn ang="0">
                      <a:pos x="0" y="16"/>
                    </a:cxn>
                    <a:cxn ang="0">
                      <a:pos x="8" y="0"/>
                    </a:cxn>
                  </a:cxnLst>
                  <a:rect l="0" t="0" r="r" b="b"/>
                  <a:pathLst>
                    <a:path w="72" h="96">
                      <a:moveTo>
                        <a:pt x="8" y="0"/>
                      </a:moveTo>
                      <a:lnTo>
                        <a:pt x="32" y="8"/>
                      </a:lnTo>
                      <a:lnTo>
                        <a:pt x="56" y="40"/>
                      </a:lnTo>
                      <a:lnTo>
                        <a:pt x="56" y="40"/>
                      </a:lnTo>
                      <a:lnTo>
                        <a:pt x="72" y="80"/>
                      </a:lnTo>
                      <a:lnTo>
                        <a:pt x="64" y="96"/>
                      </a:lnTo>
                      <a:lnTo>
                        <a:pt x="64" y="96"/>
                      </a:lnTo>
                      <a:lnTo>
                        <a:pt x="40" y="88"/>
                      </a:lnTo>
                      <a:lnTo>
                        <a:pt x="8" y="56"/>
                      </a:lnTo>
                      <a:lnTo>
                        <a:pt x="8" y="56"/>
                      </a:lnTo>
                      <a:lnTo>
                        <a:pt x="0" y="16"/>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10" name="Freeform 1706"/>
                <p:cNvSpPr>
                  <a:spLocks/>
                </p:cNvSpPr>
                <p:nvPr/>
              </p:nvSpPr>
              <p:spPr bwMode="invGray">
                <a:xfrm>
                  <a:off x="844" y="2256"/>
                  <a:ext cx="72" cy="104"/>
                </a:xfrm>
                <a:custGeom>
                  <a:avLst/>
                  <a:gdLst/>
                  <a:ahLst/>
                  <a:cxnLst>
                    <a:cxn ang="0">
                      <a:pos x="64" y="0"/>
                    </a:cxn>
                    <a:cxn ang="0">
                      <a:pos x="72" y="24"/>
                    </a:cxn>
                    <a:cxn ang="0">
                      <a:pos x="56" y="56"/>
                    </a:cxn>
                    <a:cxn ang="0">
                      <a:pos x="56" y="56"/>
                    </a:cxn>
                    <a:cxn ang="0">
                      <a:pos x="32" y="88"/>
                    </a:cxn>
                    <a:cxn ang="0">
                      <a:pos x="8" y="104"/>
                    </a:cxn>
                    <a:cxn ang="0">
                      <a:pos x="8" y="104"/>
                    </a:cxn>
                    <a:cxn ang="0">
                      <a:pos x="0" y="80"/>
                    </a:cxn>
                    <a:cxn ang="0">
                      <a:pos x="8" y="40"/>
                    </a:cxn>
                    <a:cxn ang="0">
                      <a:pos x="8" y="40"/>
                    </a:cxn>
                    <a:cxn ang="0">
                      <a:pos x="40" y="8"/>
                    </a:cxn>
                    <a:cxn ang="0">
                      <a:pos x="64" y="0"/>
                    </a:cxn>
                  </a:cxnLst>
                  <a:rect l="0" t="0" r="r" b="b"/>
                  <a:pathLst>
                    <a:path w="72" h="104">
                      <a:moveTo>
                        <a:pt x="64" y="0"/>
                      </a:moveTo>
                      <a:lnTo>
                        <a:pt x="72" y="24"/>
                      </a:lnTo>
                      <a:lnTo>
                        <a:pt x="56" y="56"/>
                      </a:lnTo>
                      <a:lnTo>
                        <a:pt x="56" y="56"/>
                      </a:lnTo>
                      <a:lnTo>
                        <a:pt x="32" y="88"/>
                      </a:lnTo>
                      <a:lnTo>
                        <a:pt x="8" y="104"/>
                      </a:lnTo>
                      <a:lnTo>
                        <a:pt x="8" y="104"/>
                      </a:lnTo>
                      <a:lnTo>
                        <a:pt x="0" y="80"/>
                      </a:lnTo>
                      <a:lnTo>
                        <a:pt x="8" y="40"/>
                      </a:lnTo>
                      <a:lnTo>
                        <a:pt x="8"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11" name="Freeform 1707"/>
                <p:cNvSpPr>
                  <a:spLocks/>
                </p:cNvSpPr>
                <p:nvPr/>
              </p:nvSpPr>
              <p:spPr bwMode="invGray">
                <a:xfrm>
                  <a:off x="700" y="2520"/>
                  <a:ext cx="80" cy="96"/>
                </a:xfrm>
                <a:custGeom>
                  <a:avLst/>
                  <a:gdLst/>
                  <a:ahLst/>
                  <a:cxnLst>
                    <a:cxn ang="0">
                      <a:pos x="64" y="0"/>
                    </a:cxn>
                    <a:cxn ang="0">
                      <a:pos x="80" y="16"/>
                    </a:cxn>
                    <a:cxn ang="0">
                      <a:pos x="64" y="56"/>
                    </a:cxn>
                    <a:cxn ang="0">
                      <a:pos x="64" y="56"/>
                    </a:cxn>
                    <a:cxn ang="0">
                      <a:pos x="40" y="88"/>
                    </a:cxn>
                    <a:cxn ang="0">
                      <a:pos x="8" y="96"/>
                    </a:cxn>
                    <a:cxn ang="0">
                      <a:pos x="8" y="96"/>
                    </a:cxn>
                    <a:cxn ang="0">
                      <a:pos x="0" y="80"/>
                    </a:cxn>
                    <a:cxn ang="0">
                      <a:pos x="16" y="40"/>
                    </a:cxn>
                    <a:cxn ang="0">
                      <a:pos x="16" y="40"/>
                    </a:cxn>
                    <a:cxn ang="0">
                      <a:pos x="40" y="8"/>
                    </a:cxn>
                    <a:cxn ang="0">
                      <a:pos x="64" y="0"/>
                    </a:cxn>
                  </a:cxnLst>
                  <a:rect l="0" t="0" r="r" b="b"/>
                  <a:pathLst>
                    <a:path w="80" h="96">
                      <a:moveTo>
                        <a:pt x="64" y="0"/>
                      </a:moveTo>
                      <a:lnTo>
                        <a:pt x="80" y="16"/>
                      </a:lnTo>
                      <a:lnTo>
                        <a:pt x="64" y="56"/>
                      </a:lnTo>
                      <a:lnTo>
                        <a:pt x="64" y="56"/>
                      </a:lnTo>
                      <a:lnTo>
                        <a:pt x="40" y="88"/>
                      </a:lnTo>
                      <a:lnTo>
                        <a:pt x="8" y="96"/>
                      </a:lnTo>
                      <a:lnTo>
                        <a:pt x="8" y="96"/>
                      </a:lnTo>
                      <a:lnTo>
                        <a:pt x="0" y="80"/>
                      </a:lnTo>
                      <a:lnTo>
                        <a:pt x="16" y="40"/>
                      </a:lnTo>
                      <a:lnTo>
                        <a:pt x="16"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612" name="Freeform 1708"/>
              <p:cNvSpPr>
                <a:spLocks/>
              </p:cNvSpPr>
              <p:nvPr/>
            </p:nvSpPr>
            <p:spPr bwMode="invGray">
              <a:xfrm>
                <a:off x="572" y="1295"/>
                <a:ext cx="472" cy="334"/>
              </a:xfrm>
              <a:custGeom>
                <a:avLst/>
                <a:gdLst/>
                <a:ahLst/>
                <a:cxnLst>
                  <a:cxn ang="0">
                    <a:pos x="672" y="216"/>
                  </a:cxn>
                  <a:cxn ang="0">
                    <a:pos x="664" y="256"/>
                  </a:cxn>
                  <a:cxn ang="0">
                    <a:pos x="648" y="296"/>
                  </a:cxn>
                  <a:cxn ang="0">
                    <a:pos x="616" y="328"/>
                  </a:cxn>
                  <a:cxn ang="0">
                    <a:pos x="576" y="360"/>
                  </a:cxn>
                  <a:cxn ang="0">
                    <a:pos x="464" y="408"/>
                  </a:cxn>
                  <a:cxn ang="0">
                    <a:pos x="336" y="424"/>
                  </a:cxn>
                  <a:cxn ang="0">
                    <a:pos x="336" y="424"/>
                  </a:cxn>
                  <a:cxn ang="0">
                    <a:pos x="208" y="408"/>
                  </a:cxn>
                  <a:cxn ang="0">
                    <a:pos x="96" y="360"/>
                  </a:cxn>
                  <a:cxn ang="0">
                    <a:pos x="56" y="328"/>
                  </a:cxn>
                  <a:cxn ang="0">
                    <a:pos x="24" y="296"/>
                  </a:cxn>
                  <a:cxn ang="0">
                    <a:pos x="8" y="256"/>
                  </a:cxn>
                  <a:cxn ang="0">
                    <a:pos x="0" y="216"/>
                  </a:cxn>
                  <a:cxn ang="0">
                    <a:pos x="0" y="216"/>
                  </a:cxn>
                  <a:cxn ang="0">
                    <a:pos x="8" y="168"/>
                  </a:cxn>
                  <a:cxn ang="0">
                    <a:pos x="24" y="128"/>
                  </a:cxn>
                  <a:cxn ang="0">
                    <a:pos x="56" y="96"/>
                  </a:cxn>
                  <a:cxn ang="0">
                    <a:pos x="96" y="64"/>
                  </a:cxn>
                  <a:cxn ang="0">
                    <a:pos x="208" y="16"/>
                  </a:cxn>
                  <a:cxn ang="0">
                    <a:pos x="336" y="0"/>
                  </a:cxn>
                  <a:cxn ang="0">
                    <a:pos x="336" y="0"/>
                  </a:cxn>
                  <a:cxn ang="0">
                    <a:pos x="464" y="16"/>
                  </a:cxn>
                  <a:cxn ang="0">
                    <a:pos x="576" y="64"/>
                  </a:cxn>
                  <a:cxn ang="0">
                    <a:pos x="616" y="96"/>
                  </a:cxn>
                  <a:cxn ang="0">
                    <a:pos x="648" y="128"/>
                  </a:cxn>
                  <a:cxn ang="0">
                    <a:pos x="664" y="168"/>
                  </a:cxn>
                  <a:cxn ang="0">
                    <a:pos x="672" y="216"/>
                  </a:cxn>
                </a:cxnLst>
                <a:rect l="0" t="0" r="r" b="b"/>
                <a:pathLst>
                  <a:path w="672" h="424">
                    <a:moveTo>
                      <a:pt x="672" y="216"/>
                    </a:moveTo>
                    <a:lnTo>
                      <a:pt x="664" y="256"/>
                    </a:lnTo>
                    <a:lnTo>
                      <a:pt x="648" y="296"/>
                    </a:lnTo>
                    <a:lnTo>
                      <a:pt x="616" y="328"/>
                    </a:lnTo>
                    <a:lnTo>
                      <a:pt x="576" y="360"/>
                    </a:lnTo>
                    <a:lnTo>
                      <a:pt x="464" y="408"/>
                    </a:lnTo>
                    <a:lnTo>
                      <a:pt x="336" y="424"/>
                    </a:lnTo>
                    <a:lnTo>
                      <a:pt x="336" y="424"/>
                    </a:lnTo>
                    <a:lnTo>
                      <a:pt x="208" y="408"/>
                    </a:lnTo>
                    <a:lnTo>
                      <a:pt x="96" y="360"/>
                    </a:lnTo>
                    <a:lnTo>
                      <a:pt x="56" y="328"/>
                    </a:lnTo>
                    <a:lnTo>
                      <a:pt x="24" y="296"/>
                    </a:lnTo>
                    <a:lnTo>
                      <a:pt x="8" y="256"/>
                    </a:lnTo>
                    <a:lnTo>
                      <a:pt x="0" y="216"/>
                    </a:lnTo>
                    <a:lnTo>
                      <a:pt x="0" y="216"/>
                    </a:lnTo>
                    <a:lnTo>
                      <a:pt x="8" y="168"/>
                    </a:lnTo>
                    <a:lnTo>
                      <a:pt x="24" y="128"/>
                    </a:lnTo>
                    <a:lnTo>
                      <a:pt x="56" y="96"/>
                    </a:lnTo>
                    <a:lnTo>
                      <a:pt x="96" y="64"/>
                    </a:lnTo>
                    <a:lnTo>
                      <a:pt x="208" y="16"/>
                    </a:lnTo>
                    <a:lnTo>
                      <a:pt x="336" y="0"/>
                    </a:lnTo>
                    <a:lnTo>
                      <a:pt x="336" y="0"/>
                    </a:lnTo>
                    <a:lnTo>
                      <a:pt x="464" y="16"/>
                    </a:lnTo>
                    <a:lnTo>
                      <a:pt x="576" y="64"/>
                    </a:lnTo>
                    <a:lnTo>
                      <a:pt x="616" y="96"/>
                    </a:lnTo>
                    <a:lnTo>
                      <a:pt x="648" y="128"/>
                    </a:lnTo>
                    <a:lnTo>
                      <a:pt x="664" y="168"/>
                    </a:lnTo>
                    <a:lnTo>
                      <a:pt x="672" y="216"/>
                    </a:lnTo>
                    <a:close/>
                  </a:path>
                </a:pathLst>
              </a:custGeom>
              <a:gradFill rotWithShape="0">
                <a:gsLst>
                  <a:gs pos="0">
                    <a:srgbClr val="808080">
                      <a:gamma/>
                      <a:tint val="59608"/>
                      <a:invGamma/>
                    </a:srgbClr>
                  </a:gs>
                  <a:gs pos="100000">
                    <a:srgbClr val="808080"/>
                  </a:gs>
                </a:gsLst>
                <a:path path="rect">
                  <a:fillToRect l="50000" t="50000" r="50000" b="50000"/>
                </a:path>
              </a:gradFill>
              <a:ln w="3175" cmpd="sng">
                <a:solidFill>
                  <a:srgbClr val="808080"/>
                </a:solidFill>
                <a:round/>
                <a:headEnd/>
                <a:tailEnd/>
              </a:ln>
            </p:spPr>
            <p:txBody>
              <a:bodyPr>
                <a:prstTxWarp prst="textNoShape">
                  <a:avLst/>
                </a:prstTxWarp>
              </a:bodyPr>
              <a:lstStyle/>
              <a:p>
                <a:endParaRPr lang="en-US">
                  <a:latin typeface="Arial"/>
                  <a:cs typeface="Arial"/>
                </a:endParaRPr>
              </a:p>
            </p:txBody>
          </p:sp>
          <p:grpSp>
            <p:nvGrpSpPr>
              <p:cNvPr id="1661651" name="Group 1709"/>
              <p:cNvGrpSpPr>
                <a:grpSpLocks/>
              </p:cNvGrpSpPr>
              <p:nvPr/>
            </p:nvGrpSpPr>
            <p:grpSpPr bwMode="auto">
              <a:xfrm>
                <a:off x="632" y="1338"/>
                <a:ext cx="352" cy="248"/>
                <a:chOff x="636" y="2320"/>
                <a:chExt cx="352" cy="248"/>
              </a:xfrm>
            </p:grpSpPr>
            <p:sp>
              <p:nvSpPr>
                <p:cNvPr id="1661614" name="Freeform 1710"/>
                <p:cNvSpPr>
                  <a:spLocks/>
                </p:cNvSpPr>
                <p:nvPr/>
              </p:nvSpPr>
              <p:spPr bwMode="invGray">
                <a:xfrm>
                  <a:off x="788" y="2424"/>
                  <a:ext cx="32" cy="16"/>
                </a:xfrm>
                <a:custGeom>
                  <a:avLst/>
                  <a:gdLst/>
                  <a:ahLst/>
                  <a:cxnLst>
                    <a:cxn ang="0">
                      <a:pos x="32" y="8"/>
                    </a:cxn>
                    <a:cxn ang="0">
                      <a:pos x="32" y="16"/>
                    </a:cxn>
                    <a:cxn ang="0">
                      <a:pos x="16" y="16"/>
                    </a:cxn>
                    <a:cxn ang="0">
                      <a:pos x="16" y="16"/>
                    </a:cxn>
                    <a:cxn ang="0">
                      <a:pos x="8" y="16"/>
                    </a:cxn>
                    <a:cxn ang="0">
                      <a:pos x="0" y="8"/>
                    </a:cxn>
                    <a:cxn ang="0">
                      <a:pos x="0" y="8"/>
                    </a:cxn>
                    <a:cxn ang="0">
                      <a:pos x="8" y="0"/>
                    </a:cxn>
                    <a:cxn ang="0">
                      <a:pos x="16" y="0"/>
                    </a:cxn>
                    <a:cxn ang="0">
                      <a:pos x="16" y="0"/>
                    </a:cxn>
                    <a:cxn ang="0">
                      <a:pos x="32" y="0"/>
                    </a:cxn>
                    <a:cxn ang="0">
                      <a:pos x="32" y="8"/>
                    </a:cxn>
                  </a:cxnLst>
                  <a:rect l="0" t="0" r="r" b="b"/>
                  <a:pathLst>
                    <a:path w="32" h="16">
                      <a:moveTo>
                        <a:pt x="32" y="8"/>
                      </a:moveTo>
                      <a:lnTo>
                        <a:pt x="32" y="16"/>
                      </a:lnTo>
                      <a:lnTo>
                        <a:pt x="16" y="16"/>
                      </a:lnTo>
                      <a:lnTo>
                        <a:pt x="16" y="16"/>
                      </a:lnTo>
                      <a:lnTo>
                        <a:pt x="8" y="16"/>
                      </a:lnTo>
                      <a:lnTo>
                        <a:pt x="0" y="8"/>
                      </a:lnTo>
                      <a:lnTo>
                        <a:pt x="0" y="8"/>
                      </a:lnTo>
                      <a:lnTo>
                        <a:pt x="8" y="0"/>
                      </a:lnTo>
                      <a:lnTo>
                        <a:pt x="16" y="0"/>
                      </a:lnTo>
                      <a:lnTo>
                        <a:pt x="16" y="0"/>
                      </a:lnTo>
                      <a:lnTo>
                        <a:pt x="32" y="0"/>
                      </a:lnTo>
                      <a:lnTo>
                        <a:pt x="32"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15" name="Freeform 1711"/>
                <p:cNvSpPr>
                  <a:spLocks/>
                </p:cNvSpPr>
                <p:nvPr/>
              </p:nvSpPr>
              <p:spPr bwMode="invGray">
                <a:xfrm>
                  <a:off x="924" y="2416"/>
                  <a:ext cx="64" cy="24"/>
                </a:xfrm>
                <a:custGeom>
                  <a:avLst/>
                  <a:gdLst/>
                  <a:ahLst/>
                  <a:cxnLst>
                    <a:cxn ang="0">
                      <a:pos x="64" y="16"/>
                    </a:cxn>
                    <a:cxn ang="0">
                      <a:pos x="56" y="24"/>
                    </a:cxn>
                    <a:cxn ang="0">
                      <a:pos x="32" y="24"/>
                    </a:cxn>
                    <a:cxn ang="0">
                      <a:pos x="32" y="24"/>
                    </a:cxn>
                    <a:cxn ang="0">
                      <a:pos x="16" y="24"/>
                    </a:cxn>
                    <a:cxn ang="0">
                      <a:pos x="0" y="16"/>
                    </a:cxn>
                    <a:cxn ang="0">
                      <a:pos x="0" y="16"/>
                    </a:cxn>
                    <a:cxn ang="0">
                      <a:pos x="16" y="8"/>
                    </a:cxn>
                    <a:cxn ang="0">
                      <a:pos x="32" y="0"/>
                    </a:cxn>
                    <a:cxn ang="0">
                      <a:pos x="32" y="0"/>
                    </a:cxn>
                    <a:cxn ang="0">
                      <a:pos x="56" y="8"/>
                    </a:cxn>
                    <a:cxn ang="0">
                      <a:pos x="64" y="16"/>
                    </a:cxn>
                  </a:cxnLst>
                  <a:rect l="0" t="0" r="r" b="b"/>
                  <a:pathLst>
                    <a:path w="64" h="24">
                      <a:moveTo>
                        <a:pt x="64" y="16"/>
                      </a:moveTo>
                      <a:lnTo>
                        <a:pt x="56" y="24"/>
                      </a:lnTo>
                      <a:lnTo>
                        <a:pt x="32" y="24"/>
                      </a:lnTo>
                      <a:lnTo>
                        <a:pt x="32" y="24"/>
                      </a:lnTo>
                      <a:lnTo>
                        <a:pt x="16" y="24"/>
                      </a:lnTo>
                      <a:lnTo>
                        <a:pt x="0" y="16"/>
                      </a:lnTo>
                      <a:lnTo>
                        <a:pt x="0" y="16"/>
                      </a:lnTo>
                      <a:lnTo>
                        <a:pt x="16"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16" name="Freeform 1712"/>
                <p:cNvSpPr>
                  <a:spLocks/>
                </p:cNvSpPr>
                <p:nvPr/>
              </p:nvSpPr>
              <p:spPr bwMode="invGray">
                <a:xfrm>
                  <a:off x="908" y="2512"/>
                  <a:ext cx="40" cy="32"/>
                </a:xfrm>
                <a:custGeom>
                  <a:avLst/>
                  <a:gdLst/>
                  <a:ahLst/>
                  <a:cxnLst>
                    <a:cxn ang="0">
                      <a:pos x="40" y="32"/>
                    </a:cxn>
                    <a:cxn ang="0">
                      <a:pos x="24" y="32"/>
                    </a:cxn>
                    <a:cxn ang="0">
                      <a:pos x="8" y="24"/>
                    </a:cxn>
                    <a:cxn ang="0">
                      <a:pos x="8" y="24"/>
                    </a:cxn>
                    <a:cxn ang="0">
                      <a:pos x="0" y="8"/>
                    </a:cxn>
                    <a:cxn ang="0">
                      <a:pos x="0" y="0"/>
                    </a:cxn>
                    <a:cxn ang="0">
                      <a:pos x="0" y="0"/>
                    </a:cxn>
                    <a:cxn ang="0">
                      <a:pos x="16" y="0"/>
                    </a:cxn>
                    <a:cxn ang="0">
                      <a:pos x="32" y="8"/>
                    </a:cxn>
                    <a:cxn ang="0">
                      <a:pos x="32" y="8"/>
                    </a:cxn>
                    <a:cxn ang="0">
                      <a:pos x="40" y="24"/>
                    </a:cxn>
                    <a:cxn ang="0">
                      <a:pos x="40" y="32"/>
                    </a:cxn>
                  </a:cxnLst>
                  <a:rect l="0" t="0" r="r" b="b"/>
                  <a:pathLst>
                    <a:path w="40" h="32">
                      <a:moveTo>
                        <a:pt x="40" y="32"/>
                      </a:moveTo>
                      <a:lnTo>
                        <a:pt x="24" y="32"/>
                      </a:lnTo>
                      <a:lnTo>
                        <a:pt x="8" y="24"/>
                      </a:lnTo>
                      <a:lnTo>
                        <a:pt x="8" y="24"/>
                      </a:lnTo>
                      <a:lnTo>
                        <a:pt x="0" y="8"/>
                      </a:lnTo>
                      <a:lnTo>
                        <a:pt x="0" y="0"/>
                      </a:lnTo>
                      <a:lnTo>
                        <a:pt x="0" y="0"/>
                      </a:lnTo>
                      <a:lnTo>
                        <a:pt x="16" y="0"/>
                      </a:lnTo>
                      <a:lnTo>
                        <a:pt x="32" y="8"/>
                      </a:lnTo>
                      <a:lnTo>
                        <a:pt x="32" y="8"/>
                      </a:lnTo>
                      <a:lnTo>
                        <a:pt x="40" y="24"/>
                      </a:lnTo>
                      <a:lnTo>
                        <a:pt x="4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17" name="Freeform 1713"/>
                <p:cNvSpPr>
                  <a:spLocks/>
                </p:cNvSpPr>
                <p:nvPr/>
              </p:nvSpPr>
              <p:spPr bwMode="invGray">
                <a:xfrm>
                  <a:off x="780" y="2328"/>
                  <a:ext cx="32" cy="48"/>
                </a:xfrm>
                <a:custGeom>
                  <a:avLst/>
                  <a:gdLst/>
                  <a:ahLst/>
                  <a:cxnLst>
                    <a:cxn ang="0">
                      <a:pos x="16" y="48"/>
                    </a:cxn>
                    <a:cxn ang="0">
                      <a:pos x="8" y="48"/>
                    </a:cxn>
                    <a:cxn ang="0">
                      <a:pos x="0" y="24"/>
                    </a:cxn>
                    <a:cxn ang="0">
                      <a:pos x="0" y="24"/>
                    </a:cxn>
                    <a:cxn ang="0">
                      <a:pos x="8" y="8"/>
                    </a:cxn>
                    <a:cxn ang="0">
                      <a:pos x="16" y="0"/>
                    </a:cxn>
                    <a:cxn ang="0">
                      <a:pos x="16" y="0"/>
                    </a:cxn>
                    <a:cxn ang="0">
                      <a:pos x="24" y="8"/>
                    </a:cxn>
                    <a:cxn ang="0">
                      <a:pos x="32" y="24"/>
                    </a:cxn>
                    <a:cxn ang="0">
                      <a:pos x="32" y="24"/>
                    </a:cxn>
                    <a:cxn ang="0">
                      <a:pos x="24" y="48"/>
                    </a:cxn>
                    <a:cxn ang="0">
                      <a:pos x="16" y="48"/>
                    </a:cxn>
                  </a:cxnLst>
                  <a:rect l="0" t="0" r="r" b="b"/>
                  <a:pathLst>
                    <a:path w="32" h="48">
                      <a:moveTo>
                        <a:pt x="16" y="48"/>
                      </a:moveTo>
                      <a:lnTo>
                        <a:pt x="8" y="48"/>
                      </a:lnTo>
                      <a:lnTo>
                        <a:pt x="0" y="24"/>
                      </a:lnTo>
                      <a:lnTo>
                        <a:pt x="0" y="24"/>
                      </a:lnTo>
                      <a:lnTo>
                        <a:pt x="8" y="8"/>
                      </a:lnTo>
                      <a:lnTo>
                        <a:pt x="16" y="0"/>
                      </a:lnTo>
                      <a:lnTo>
                        <a:pt x="16" y="0"/>
                      </a:lnTo>
                      <a:lnTo>
                        <a:pt x="24" y="8"/>
                      </a:lnTo>
                      <a:lnTo>
                        <a:pt x="32" y="24"/>
                      </a:lnTo>
                      <a:lnTo>
                        <a:pt x="32" y="24"/>
                      </a:lnTo>
                      <a:lnTo>
                        <a:pt x="24" y="48"/>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18" name="Freeform 1714"/>
                <p:cNvSpPr>
                  <a:spLocks/>
                </p:cNvSpPr>
                <p:nvPr/>
              </p:nvSpPr>
              <p:spPr bwMode="invGray">
                <a:xfrm>
                  <a:off x="676" y="2432"/>
                  <a:ext cx="64" cy="24"/>
                </a:xfrm>
                <a:custGeom>
                  <a:avLst/>
                  <a:gdLst/>
                  <a:ahLst/>
                  <a:cxnLst>
                    <a:cxn ang="0">
                      <a:pos x="64" y="16"/>
                    </a:cxn>
                    <a:cxn ang="0">
                      <a:pos x="56" y="24"/>
                    </a:cxn>
                    <a:cxn ang="0">
                      <a:pos x="32" y="24"/>
                    </a:cxn>
                    <a:cxn ang="0">
                      <a:pos x="32" y="24"/>
                    </a:cxn>
                    <a:cxn ang="0">
                      <a:pos x="8" y="24"/>
                    </a:cxn>
                    <a:cxn ang="0">
                      <a:pos x="0" y="16"/>
                    </a:cxn>
                    <a:cxn ang="0">
                      <a:pos x="0" y="16"/>
                    </a:cxn>
                    <a:cxn ang="0">
                      <a:pos x="8" y="8"/>
                    </a:cxn>
                    <a:cxn ang="0">
                      <a:pos x="32" y="0"/>
                    </a:cxn>
                    <a:cxn ang="0">
                      <a:pos x="32" y="0"/>
                    </a:cxn>
                    <a:cxn ang="0">
                      <a:pos x="56" y="8"/>
                    </a:cxn>
                    <a:cxn ang="0">
                      <a:pos x="64" y="16"/>
                    </a:cxn>
                  </a:cxnLst>
                  <a:rect l="0" t="0" r="r" b="b"/>
                  <a:pathLst>
                    <a:path w="64" h="24">
                      <a:moveTo>
                        <a:pt x="64" y="16"/>
                      </a:moveTo>
                      <a:lnTo>
                        <a:pt x="56" y="24"/>
                      </a:lnTo>
                      <a:lnTo>
                        <a:pt x="32" y="24"/>
                      </a:lnTo>
                      <a:lnTo>
                        <a:pt x="32" y="24"/>
                      </a:lnTo>
                      <a:lnTo>
                        <a:pt x="8" y="24"/>
                      </a:lnTo>
                      <a:lnTo>
                        <a:pt x="0" y="16"/>
                      </a:lnTo>
                      <a:lnTo>
                        <a:pt x="0" y="16"/>
                      </a:lnTo>
                      <a:lnTo>
                        <a:pt x="8"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19" name="Freeform 1715"/>
                <p:cNvSpPr>
                  <a:spLocks/>
                </p:cNvSpPr>
                <p:nvPr/>
              </p:nvSpPr>
              <p:spPr bwMode="invGray">
                <a:xfrm>
                  <a:off x="788" y="2520"/>
                  <a:ext cx="32" cy="48"/>
                </a:xfrm>
                <a:custGeom>
                  <a:avLst/>
                  <a:gdLst/>
                  <a:ahLst/>
                  <a:cxnLst>
                    <a:cxn ang="0">
                      <a:pos x="16" y="48"/>
                    </a:cxn>
                    <a:cxn ang="0">
                      <a:pos x="8" y="40"/>
                    </a:cxn>
                    <a:cxn ang="0">
                      <a:pos x="0" y="24"/>
                    </a:cxn>
                    <a:cxn ang="0">
                      <a:pos x="0" y="24"/>
                    </a:cxn>
                    <a:cxn ang="0">
                      <a:pos x="8" y="8"/>
                    </a:cxn>
                    <a:cxn ang="0">
                      <a:pos x="16" y="0"/>
                    </a:cxn>
                    <a:cxn ang="0">
                      <a:pos x="16" y="0"/>
                    </a:cxn>
                    <a:cxn ang="0">
                      <a:pos x="32" y="8"/>
                    </a:cxn>
                    <a:cxn ang="0">
                      <a:pos x="32" y="24"/>
                    </a:cxn>
                    <a:cxn ang="0">
                      <a:pos x="32" y="24"/>
                    </a:cxn>
                    <a:cxn ang="0">
                      <a:pos x="32" y="40"/>
                    </a:cxn>
                    <a:cxn ang="0">
                      <a:pos x="16" y="48"/>
                    </a:cxn>
                  </a:cxnLst>
                  <a:rect l="0" t="0" r="r" b="b"/>
                  <a:pathLst>
                    <a:path w="32" h="48">
                      <a:moveTo>
                        <a:pt x="16" y="48"/>
                      </a:moveTo>
                      <a:lnTo>
                        <a:pt x="8" y="40"/>
                      </a:lnTo>
                      <a:lnTo>
                        <a:pt x="0" y="24"/>
                      </a:lnTo>
                      <a:lnTo>
                        <a:pt x="0" y="24"/>
                      </a:lnTo>
                      <a:lnTo>
                        <a:pt x="8" y="8"/>
                      </a:lnTo>
                      <a:lnTo>
                        <a:pt x="16" y="0"/>
                      </a:lnTo>
                      <a:lnTo>
                        <a:pt x="16" y="0"/>
                      </a:lnTo>
                      <a:lnTo>
                        <a:pt x="32" y="8"/>
                      </a:lnTo>
                      <a:lnTo>
                        <a:pt x="32" y="24"/>
                      </a:lnTo>
                      <a:lnTo>
                        <a:pt x="32" y="24"/>
                      </a:lnTo>
                      <a:lnTo>
                        <a:pt x="32" y="40"/>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20" name="Freeform 1716"/>
                <p:cNvSpPr>
                  <a:spLocks/>
                </p:cNvSpPr>
                <p:nvPr/>
              </p:nvSpPr>
              <p:spPr bwMode="invGray">
                <a:xfrm>
                  <a:off x="660" y="2352"/>
                  <a:ext cx="48" cy="40"/>
                </a:xfrm>
                <a:custGeom>
                  <a:avLst/>
                  <a:gdLst/>
                  <a:ahLst/>
                  <a:cxnLst>
                    <a:cxn ang="0">
                      <a:pos x="48" y="32"/>
                    </a:cxn>
                    <a:cxn ang="0">
                      <a:pos x="32" y="40"/>
                    </a:cxn>
                    <a:cxn ang="0">
                      <a:pos x="16" y="24"/>
                    </a:cxn>
                    <a:cxn ang="0">
                      <a:pos x="16" y="24"/>
                    </a:cxn>
                    <a:cxn ang="0">
                      <a:pos x="0" y="16"/>
                    </a:cxn>
                    <a:cxn ang="0">
                      <a:pos x="0" y="0"/>
                    </a:cxn>
                    <a:cxn ang="0">
                      <a:pos x="0" y="0"/>
                    </a:cxn>
                    <a:cxn ang="0">
                      <a:pos x="16" y="0"/>
                    </a:cxn>
                    <a:cxn ang="0">
                      <a:pos x="32" y="8"/>
                    </a:cxn>
                    <a:cxn ang="0">
                      <a:pos x="32" y="8"/>
                    </a:cxn>
                    <a:cxn ang="0">
                      <a:pos x="48" y="24"/>
                    </a:cxn>
                    <a:cxn ang="0">
                      <a:pos x="48" y="32"/>
                    </a:cxn>
                  </a:cxnLst>
                  <a:rect l="0" t="0" r="r" b="b"/>
                  <a:pathLst>
                    <a:path w="48" h="40">
                      <a:moveTo>
                        <a:pt x="48" y="32"/>
                      </a:moveTo>
                      <a:lnTo>
                        <a:pt x="32" y="40"/>
                      </a:lnTo>
                      <a:lnTo>
                        <a:pt x="16" y="24"/>
                      </a:lnTo>
                      <a:lnTo>
                        <a:pt x="16" y="24"/>
                      </a:lnTo>
                      <a:lnTo>
                        <a:pt x="0" y="16"/>
                      </a:lnTo>
                      <a:lnTo>
                        <a:pt x="0" y="0"/>
                      </a:lnTo>
                      <a:lnTo>
                        <a:pt x="0" y="0"/>
                      </a:lnTo>
                      <a:lnTo>
                        <a:pt x="16" y="0"/>
                      </a:lnTo>
                      <a:lnTo>
                        <a:pt x="32" y="8"/>
                      </a:lnTo>
                      <a:lnTo>
                        <a:pt x="32" y="8"/>
                      </a:lnTo>
                      <a:lnTo>
                        <a:pt x="48" y="24"/>
                      </a:lnTo>
                      <a:lnTo>
                        <a:pt x="48"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21" name="Freeform 1717"/>
                <p:cNvSpPr>
                  <a:spLocks/>
                </p:cNvSpPr>
                <p:nvPr/>
              </p:nvSpPr>
              <p:spPr bwMode="invGray">
                <a:xfrm>
                  <a:off x="892" y="2344"/>
                  <a:ext cx="48" cy="32"/>
                </a:xfrm>
                <a:custGeom>
                  <a:avLst/>
                  <a:gdLst/>
                  <a:ahLst/>
                  <a:cxnLst>
                    <a:cxn ang="0">
                      <a:pos x="0" y="32"/>
                    </a:cxn>
                    <a:cxn ang="0">
                      <a:pos x="0" y="24"/>
                    </a:cxn>
                    <a:cxn ang="0">
                      <a:pos x="8" y="8"/>
                    </a:cxn>
                    <a:cxn ang="0">
                      <a:pos x="8" y="8"/>
                    </a:cxn>
                    <a:cxn ang="0">
                      <a:pos x="32" y="0"/>
                    </a:cxn>
                    <a:cxn ang="0">
                      <a:pos x="48" y="0"/>
                    </a:cxn>
                    <a:cxn ang="0">
                      <a:pos x="48" y="0"/>
                    </a:cxn>
                    <a:cxn ang="0">
                      <a:pos x="48" y="8"/>
                    </a:cxn>
                    <a:cxn ang="0">
                      <a:pos x="32" y="24"/>
                    </a:cxn>
                    <a:cxn ang="0">
                      <a:pos x="32" y="24"/>
                    </a:cxn>
                    <a:cxn ang="0">
                      <a:pos x="16" y="32"/>
                    </a:cxn>
                    <a:cxn ang="0">
                      <a:pos x="0" y="32"/>
                    </a:cxn>
                  </a:cxnLst>
                  <a:rect l="0" t="0" r="r" b="b"/>
                  <a:pathLst>
                    <a:path w="48" h="32">
                      <a:moveTo>
                        <a:pt x="0" y="32"/>
                      </a:moveTo>
                      <a:lnTo>
                        <a:pt x="0" y="24"/>
                      </a:lnTo>
                      <a:lnTo>
                        <a:pt x="8" y="8"/>
                      </a:lnTo>
                      <a:lnTo>
                        <a:pt x="8" y="8"/>
                      </a:lnTo>
                      <a:lnTo>
                        <a:pt x="32" y="0"/>
                      </a:lnTo>
                      <a:lnTo>
                        <a:pt x="48" y="0"/>
                      </a:lnTo>
                      <a:lnTo>
                        <a:pt x="48" y="0"/>
                      </a:lnTo>
                      <a:lnTo>
                        <a:pt x="48" y="8"/>
                      </a:lnTo>
                      <a:lnTo>
                        <a:pt x="32" y="24"/>
                      </a:lnTo>
                      <a:lnTo>
                        <a:pt x="32" y="24"/>
                      </a:lnTo>
                      <a:lnTo>
                        <a:pt x="16" y="32"/>
                      </a:lnTo>
                      <a:lnTo>
                        <a:pt x="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22" name="Freeform 1718"/>
                <p:cNvSpPr>
                  <a:spLocks/>
                </p:cNvSpPr>
                <p:nvPr/>
              </p:nvSpPr>
              <p:spPr bwMode="invGray">
                <a:xfrm>
                  <a:off x="876" y="2400"/>
                  <a:ext cx="48" cy="24"/>
                </a:xfrm>
                <a:custGeom>
                  <a:avLst/>
                  <a:gdLst/>
                  <a:ahLst/>
                  <a:cxnLst>
                    <a:cxn ang="0">
                      <a:pos x="0" y="24"/>
                    </a:cxn>
                    <a:cxn ang="0">
                      <a:pos x="0" y="8"/>
                    </a:cxn>
                    <a:cxn ang="0">
                      <a:pos x="16" y="0"/>
                    </a:cxn>
                    <a:cxn ang="0">
                      <a:pos x="16" y="0"/>
                    </a:cxn>
                    <a:cxn ang="0">
                      <a:pos x="32" y="0"/>
                    </a:cxn>
                    <a:cxn ang="0">
                      <a:pos x="48" y="8"/>
                    </a:cxn>
                    <a:cxn ang="0">
                      <a:pos x="48" y="8"/>
                    </a:cxn>
                    <a:cxn ang="0">
                      <a:pos x="48" y="16"/>
                    </a:cxn>
                    <a:cxn ang="0">
                      <a:pos x="32" y="24"/>
                    </a:cxn>
                    <a:cxn ang="0">
                      <a:pos x="32" y="24"/>
                    </a:cxn>
                    <a:cxn ang="0">
                      <a:pos x="8" y="24"/>
                    </a:cxn>
                    <a:cxn ang="0">
                      <a:pos x="0" y="24"/>
                    </a:cxn>
                  </a:cxnLst>
                  <a:rect l="0" t="0" r="r" b="b"/>
                  <a:pathLst>
                    <a:path w="48" h="24">
                      <a:moveTo>
                        <a:pt x="0" y="24"/>
                      </a:moveTo>
                      <a:lnTo>
                        <a:pt x="0" y="8"/>
                      </a:lnTo>
                      <a:lnTo>
                        <a:pt x="16" y="0"/>
                      </a:lnTo>
                      <a:lnTo>
                        <a:pt x="16" y="0"/>
                      </a:lnTo>
                      <a:lnTo>
                        <a:pt x="32" y="0"/>
                      </a:lnTo>
                      <a:lnTo>
                        <a:pt x="48" y="8"/>
                      </a:lnTo>
                      <a:lnTo>
                        <a:pt x="48" y="8"/>
                      </a:lnTo>
                      <a:lnTo>
                        <a:pt x="48" y="16"/>
                      </a:lnTo>
                      <a:lnTo>
                        <a:pt x="32" y="24"/>
                      </a:lnTo>
                      <a:lnTo>
                        <a:pt x="32" y="24"/>
                      </a:lnTo>
                      <a:lnTo>
                        <a:pt x="8" y="24"/>
                      </a:lnTo>
                      <a:lnTo>
                        <a:pt x="0"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23" name="Freeform 1719"/>
                <p:cNvSpPr>
                  <a:spLocks/>
                </p:cNvSpPr>
                <p:nvPr/>
              </p:nvSpPr>
              <p:spPr bwMode="invGray">
                <a:xfrm>
                  <a:off x="660" y="2480"/>
                  <a:ext cx="48" cy="24"/>
                </a:xfrm>
                <a:custGeom>
                  <a:avLst/>
                  <a:gdLst/>
                  <a:ahLst/>
                  <a:cxnLst>
                    <a:cxn ang="0">
                      <a:pos x="0" y="16"/>
                    </a:cxn>
                    <a:cxn ang="0">
                      <a:pos x="0" y="8"/>
                    </a:cxn>
                    <a:cxn ang="0">
                      <a:pos x="16" y="0"/>
                    </a:cxn>
                    <a:cxn ang="0">
                      <a:pos x="16" y="0"/>
                    </a:cxn>
                    <a:cxn ang="0">
                      <a:pos x="40" y="0"/>
                    </a:cxn>
                    <a:cxn ang="0">
                      <a:pos x="48" y="0"/>
                    </a:cxn>
                    <a:cxn ang="0">
                      <a:pos x="48" y="0"/>
                    </a:cxn>
                    <a:cxn ang="0">
                      <a:pos x="48" y="16"/>
                    </a:cxn>
                    <a:cxn ang="0">
                      <a:pos x="32" y="24"/>
                    </a:cxn>
                    <a:cxn ang="0">
                      <a:pos x="32" y="24"/>
                    </a:cxn>
                    <a:cxn ang="0">
                      <a:pos x="8" y="24"/>
                    </a:cxn>
                    <a:cxn ang="0">
                      <a:pos x="0" y="16"/>
                    </a:cxn>
                  </a:cxnLst>
                  <a:rect l="0" t="0" r="r" b="b"/>
                  <a:pathLst>
                    <a:path w="48" h="24">
                      <a:moveTo>
                        <a:pt x="0" y="16"/>
                      </a:moveTo>
                      <a:lnTo>
                        <a:pt x="0" y="8"/>
                      </a:lnTo>
                      <a:lnTo>
                        <a:pt x="16" y="0"/>
                      </a:lnTo>
                      <a:lnTo>
                        <a:pt x="16" y="0"/>
                      </a:lnTo>
                      <a:lnTo>
                        <a:pt x="40" y="0"/>
                      </a:lnTo>
                      <a:lnTo>
                        <a:pt x="48" y="0"/>
                      </a:lnTo>
                      <a:lnTo>
                        <a:pt x="48" y="0"/>
                      </a:lnTo>
                      <a:lnTo>
                        <a:pt x="48" y="16"/>
                      </a:lnTo>
                      <a:lnTo>
                        <a:pt x="32" y="24"/>
                      </a:lnTo>
                      <a:lnTo>
                        <a:pt x="32" y="24"/>
                      </a:lnTo>
                      <a:lnTo>
                        <a:pt x="8" y="24"/>
                      </a:lnTo>
                      <a:lnTo>
                        <a:pt x="0"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24" name="Freeform 1720"/>
                <p:cNvSpPr>
                  <a:spLocks/>
                </p:cNvSpPr>
                <p:nvPr/>
              </p:nvSpPr>
              <p:spPr bwMode="invGray">
                <a:xfrm>
                  <a:off x="732" y="2456"/>
                  <a:ext cx="48" cy="40"/>
                </a:xfrm>
                <a:custGeom>
                  <a:avLst/>
                  <a:gdLst/>
                  <a:ahLst/>
                  <a:cxnLst>
                    <a:cxn ang="0">
                      <a:pos x="8" y="40"/>
                    </a:cxn>
                    <a:cxn ang="0">
                      <a:pos x="0" y="24"/>
                    </a:cxn>
                    <a:cxn ang="0">
                      <a:pos x="16" y="16"/>
                    </a:cxn>
                    <a:cxn ang="0">
                      <a:pos x="16" y="16"/>
                    </a:cxn>
                    <a:cxn ang="0">
                      <a:pos x="32" y="0"/>
                    </a:cxn>
                    <a:cxn ang="0">
                      <a:pos x="48" y="8"/>
                    </a:cxn>
                    <a:cxn ang="0">
                      <a:pos x="48" y="8"/>
                    </a:cxn>
                    <a:cxn ang="0">
                      <a:pos x="48" y="16"/>
                    </a:cxn>
                    <a:cxn ang="0">
                      <a:pos x="40" y="32"/>
                    </a:cxn>
                    <a:cxn ang="0">
                      <a:pos x="40" y="32"/>
                    </a:cxn>
                    <a:cxn ang="0">
                      <a:pos x="16" y="40"/>
                    </a:cxn>
                    <a:cxn ang="0">
                      <a:pos x="8" y="40"/>
                    </a:cxn>
                  </a:cxnLst>
                  <a:rect l="0" t="0" r="r" b="b"/>
                  <a:pathLst>
                    <a:path w="48" h="40">
                      <a:moveTo>
                        <a:pt x="8" y="40"/>
                      </a:moveTo>
                      <a:lnTo>
                        <a:pt x="0" y="24"/>
                      </a:lnTo>
                      <a:lnTo>
                        <a:pt x="16" y="16"/>
                      </a:lnTo>
                      <a:lnTo>
                        <a:pt x="16" y="16"/>
                      </a:lnTo>
                      <a:lnTo>
                        <a:pt x="32" y="0"/>
                      </a:lnTo>
                      <a:lnTo>
                        <a:pt x="48" y="8"/>
                      </a:lnTo>
                      <a:lnTo>
                        <a:pt x="48" y="8"/>
                      </a:lnTo>
                      <a:lnTo>
                        <a:pt x="48" y="16"/>
                      </a:lnTo>
                      <a:lnTo>
                        <a:pt x="40" y="32"/>
                      </a:lnTo>
                      <a:lnTo>
                        <a:pt x="40" y="32"/>
                      </a:lnTo>
                      <a:lnTo>
                        <a:pt x="16" y="40"/>
                      </a:lnTo>
                      <a:lnTo>
                        <a:pt x="8" y="4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25" name="Freeform 1721"/>
                <p:cNvSpPr>
                  <a:spLocks/>
                </p:cNvSpPr>
                <p:nvPr/>
              </p:nvSpPr>
              <p:spPr bwMode="invGray">
                <a:xfrm>
                  <a:off x="924" y="2472"/>
                  <a:ext cx="56" cy="32"/>
                </a:xfrm>
                <a:custGeom>
                  <a:avLst/>
                  <a:gdLst/>
                  <a:ahLst/>
                  <a:cxnLst>
                    <a:cxn ang="0">
                      <a:pos x="0" y="8"/>
                    </a:cxn>
                    <a:cxn ang="0">
                      <a:pos x="16" y="0"/>
                    </a:cxn>
                    <a:cxn ang="0">
                      <a:pos x="32" y="8"/>
                    </a:cxn>
                    <a:cxn ang="0">
                      <a:pos x="32" y="8"/>
                    </a:cxn>
                    <a:cxn ang="0">
                      <a:pos x="56" y="16"/>
                    </a:cxn>
                    <a:cxn ang="0">
                      <a:pos x="56" y="24"/>
                    </a:cxn>
                    <a:cxn ang="0">
                      <a:pos x="56" y="24"/>
                    </a:cxn>
                    <a:cxn ang="0">
                      <a:pos x="48" y="32"/>
                    </a:cxn>
                    <a:cxn ang="0">
                      <a:pos x="24" y="24"/>
                    </a:cxn>
                    <a:cxn ang="0">
                      <a:pos x="24" y="24"/>
                    </a:cxn>
                    <a:cxn ang="0">
                      <a:pos x="0" y="16"/>
                    </a:cxn>
                    <a:cxn ang="0">
                      <a:pos x="0" y="8"/>
                    </a:cxn>
                  </a:cxnLst>
                  <a:rect l="0" t="0" r="r" b="b"/>
                  <a:pathLst>
                    <a:path w="56" h="32">
                      <a:moveTo>
                        <a:pt x="0" y="8"/>
                      </a:moveTo>
                      <a:lnTo>
                        <a:pt x="16" y="0"/>
                      </a:lnTo>
                      <a:lnTo>
                        <a:pt x="32" y="8"/>
                      </a:lnTo>
                      <a:lnTo>
                        <a:pt x="32" y="8"/>
                      </a:lnTo>
                      <a:lnTo>
                        <a:pt x="56" y="16"/>
                      </a:lnTo>
                      <a:lnTo>
                        <a:pt x="56" y="24"/>
                      </a:lnTo>
                      <a:lnTo>
                        <a:pt x="56" y="24"/>
                      </a:lnTo>
                      <a:lnTo>
                        <a:pt x="48" y="32"/>
                      </a:lnTo>
                      <a:lnTo>
                        <a:pt x="24" y="24"/>
                      </a:lnTo>
                      <a:lnTo>
                        <a:pt x="24"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26" name="Freeform 1722"/>
                <p:cNvSpPr>
                  <a:spLocks/>
                </p:cNvSpPr>
                <p:nvPr/>
              </p:nvSpPr>
              <p:spPr bwMode="invGray">
                <a:xfrm>
                  <a:off x="636" y="2392"/>
                  <a:ext cx="64" cy="32"/>
                </a:xfrm>
                <a:custGeom>
                  <a:avLst/>
                  <a:gdLst/>
                  <a:ahLst/>
                  <a:cxnLst>
                    <a:cxn ang="0">
                      <a:pos x="0" y="8"/>
                    </a:cxn>
                    <a:cxn ang="0">
                      <a:pos x="16" y="0"/>
                    </a:cxn>
                    <a:cxn ang="0">
                      <a:pos x="40" y="8"/>
                    </a:cxn>
                    <a:cxn ang="0">
                      <a:pos x="40" y="8"/>
                    </a:cxn>
                    <a:cxn ang="0">
                      <a:pos x="56" y="16"/>
                    </a:cxn>
                    <a:cxn ang="0">
                      <a:pos x="64" y="24"/>
                    </a:cxn>
                    <a:cxn ang="0">
                      <a:pos x="64" y="24"/>
                    </a:cxn>
                    <a:cxn ang="0">
                      <a:pos x="48" y="32"/>
                    </a:cxn>
                    <a:cxn ang="0">
                      <a:pos x="24" y="32"/>
                    </a:cxn>
                    <a:cxn ang="0">
                      <a:pos x="24" y="32"/>
                    </a:cxn>
                    <a:cxn ang="0">
                      <a:pos x="8" y="16"/>
                    </a:cxn>
                    <a:cxn ang="0">
                      <a:pos x="0" y="8"/>
                    </a:cxn>
                  </a:cxnLst>
                  <a:rect l="0" t="0" r="r" b="b"/>
                  <a:pathLst>
                    <a:path w="64" h="32">
                      <a:moveTo>
                        <a:pt x="0" y="8"/>
                      </a:moveTo>
                      <a:lnTo>
                        <a:pt x="16" y="0"/>
                      </a:lnTo>
                      <a:lnTo>
                        <a:pt x="40" y="8"/>
                      </a:lnTo>
                      <a:lnTo>
                        <a:pt x="40" y="8"/>
                      </a:lnTo>
                      <a:lnTo>
                        <a:pt x="56" y="16"/>
                      </a:lnTo>
                      <a:lnTo>
                        <a:pt x="64" y="24"/>
                      </a:lnTo>
                      <a:lnTo>
                        <a:pt x="64" y="24"/>
                      </a:lnTo>
                      <a:lnTo>
                        <a:pt x="48" y="32"/>
                      </a:lnTo>
                      <a:lnTo>
                        <a:pt x="24" y="32"/>
                      </a:lnTo>
                      <a:lnTo>
                        <a:pt x="24" y="32"/>
                      </a:lnTo>
                      <a:lnTo>
                        <a:pt x="8"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27" name="Freeform 1723"/>
                <p:cNvSpPr>
                  <a:spLocks/>
                </p:cNvSpPr>
                <p:nvPr/>
              </p:nvSpPr>
              <p:spPr bwMode="invGray">
                <a:xfrm>
                  <a:off x="716" y="2320"/>
                  <a:ext cx="40" cy="48"/>
                </a:xfrm>
                <a:custGeom>
                  <a:avLst/>
                  <a:gdLst/>
                  <a:ahLst/>
                  <a:cxnLst>
                    <a:cxn ang="0">
                      <a:pos x="8" y="0"/>
                    </a:cxn>
                    <a:cxn ang="0">
                      <a:pos x="24" y="0"/>
                    </a:cxn>
                    <a:cxn ang="0">
                      <a:pos x="32" y="16"/>
                    </a:cxn>
                    <a:cxn ang="0">
                      <a:pos x="32" y="16"/>
                    </a:cxn>
                    <a:cxn ang="0">
                      <a:pos x="40" y="40"/>
                    </a:cxn>
                    <a:cxn ang="0">
                      <a:pos x="32" y="48"/>
                    </a:cxn>
                    <a:cxn ang="0">
                      <a:pos x="32" y="48"/>
                    </a:cxn>
                    <a:cxn ang="0">
                      <a:pos x="16" y="40"/>
                    </a:cxn>
                    <a:cxn ang="0">
                      <a:pos x="8" y="24"/>
                    </a:cxn>
                    <a:cxn ang="0">
                      <a:pos x="8" y="24"/>
                    </a:cxn>
                    <a:cxn ang="0">
                      <a:pos x="0" y="8"/>
                    </a:cxn>
                    <a:cxn ang="0">
                      <a:pos x="8" y="0"/>
                    </a:cxn>
                  </a:cxnLst>
                  <a:rect l="0" t="0" r="r" b="b"/>
                  <a:pathLst>
                    <a:path w="40" h="48">
                      <a:moveTo>
                        <a:pt x="8" y="0"/>
                      </a:moveTo>
                      <a:lnTo>
                        <a:pt x="24" y="0"/>
                      </a:lnTo>
                      <a:lnTo>
                        <a:pt x="32" y="16"/>
                      </a:lnTo>
                      <a:lnTo>
                        <a:pt x="32" y="16"/>
                      </a:lnTo>
                      <a:lnTo>
                        <a:pt x="40" y="40"/>
                      </a:lnTo>
                      <a:lnTo>
                        <a:pt x="32" y="48"/>
                      </a:lnTo>
                      <a:lnTo>
                        <a:pt x="32" y="48"/>
                      </a:lnTo>
                      <a:lnTo>
                        <a:pt x="16"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28" name="Freeform 1724"/>
                <p:cNvSpPr>
                  <a:spLocks/>
                </p:cNvSpPr>
                <p:nvPr/>
              </p:nvSpPr>
              <p:spPr bwMode="invGray">
                <a:xfrm>
                  <a:off x="820" y="2480"/>
                  <a:ext cx="40" cy="40"/>
                </a:xfrm>
                <a:custGeom>
                  <a:avLst/>
                  <a:gdLst/>
                  <a:ahLst/>
                  <a:cxnLst>
                    <a:cxn ang="0">
                      <a:pos x="8" y="0"/>
                    </a:cxn>
                    <a:cxn ang="0">
                      <a:pos x="24" y="0"/>
                    </a:cxn>
                    <a:cxn ang="0">
                      <a:pos x="40" y="16"/>
                    </a:cxn>
                    <a:cxn ang="0">
                      <a:pos x="40" y="16"/>
                    </a:cxn>
                    <a:cxn ang="0">
                      <a:pos x="40" y="32"/>
                    </a:cxn>
                    <a:cxn ang="0">
                      <a:pos x="32" y="40"/>
                    </a:cxn>
                    <a:cxn ang="0">
                      <a:pos x="32" y="40"/>
                    </a:cxn>
                    <a:cxn ang="0">
                      <a:pos x="24" y="40"/>
                    </a:cxn>
                    <a:cxn ang="0">
                      <a:pos x="8" y="24"/>
                    </a:cxn>
                    <a:cxn ang="0">
                      <a:pos x="8" y="24"/>
                    </a:cxn>
                    <a:cxn ang="0">
                      <a:pos x="0" y="8"/>
                    </a:cxn>
                    <a:cxn ang="0">
                      <a:pos x="8" y="0"/>
                    </a:cxn>
                  </a:cxnLst>
                  <a:rect l="0" t="0" r="r" b="b"/>
                  <a:pathLst>
                    <a:path w="40" h="40">
                      <a:moveTo>
                        <a:pt x="8" y="0"/>
                      </a:moveTo>
                      <a:lnTo>
                        <a:pt x="24" y="0"/>
                      </a:lnTo>
                      <a:lnTo>
                        <a:pt x="40" y="16"/>
                      </a:lnTo>
                      <a:lnTo>
                        <a:pt x="40" y="16"/>
                      </a:lnTo>
                      <a:lnTo>
                        <a:pt x="40" y="32"/>
                      </a:lnTo>
                      <a:lnTo>
                        <a:pt x="32" y="40"/>
                      </a:lnTo>
                      <a:lnTo>
                        <a:pt x="32" y="40"/>
                      </a:lnTo>
                      <a:lnTo>
                        <a:pt x="24"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29" name="Freeform 1725"/>
                <p:cNvSpPr>
                  <a:spLocks/>
                </p:cNvSpPr>
                <p:nvPr/>
              </p:nvSpPr>
              <p:spPr bwMode="invGray">
                <a:xfrm>
                  <a:off x="836" y="2320"/>
                  <a:ext cx="40" cy="48"/>
                </a:xfrm>
                <a:custGeom>
                  <a:avLst/>
                  <a:gdLst/>
                  <a:ahLst/>
                  <a:cxnLst>
                    <a:cxn ang="0">
                      <a:pos x="32" y="0"/>
                    </a:cxn>
                    <a:cxn ang="0">
                      <a:pos x="40" y="8"/>
                    </a:cxn>
                    <a:cxn ang="0">
                      <a:pos x="40" y="24"/>
                    </a:cxn>
                    <a:cxn ang="0">
                      <a:pos x="40" y="24"/>
                    </a:cxn>
                    <a:cxn ang="0">
                      <a:pos x="24" y="40"/>
                    </a:cxn>
                    <a:cxn ang="0">
                      <a:pos x="8" y="48"/>
                    </a:cxn>
                    <a:cxn ang="0">
                      <a:pos x="8" y="48"/>
                    </a:cxn>
                    <a:cxn ang="0">
                      <a:pos x="0" y="32"/>
                    </a:cxn>
                    <a:cxn ang="0">
                      <a:pos x="8" y="16"/>
                    </a:cxn>
                    <a:cxn ang="0">
                      <a:pos x="8" y="16"/>
                    </a:cxn>
                    <a:cxn ang="0">
                      <a:pos x="24" y="0"/>
                    </a:cxn>
                    <a:cxn ang="0">
                      <a:pos x="32" y="0"/>
                    </a:cxn>
                  </a:cxnLst>
                  <a:rect l="0" t="0" r="r" b="b"/>
                  <a:pathLst>
                    <a:path w="40" h="48">
                      <a:moveTo>
                        <a:pt x="32" y="0"/>
                      </a:moveTo>
                      <a:lnTo>
                        <a:pt x="40" y="8"/>
                      </a:lnTo>
                      <a:lnTo>
                        <a:pt x="40" y="24"/>
                      </a:lnTo>
                      <a:lnTo>
                        <a:pt x="40" y="24"/>
                      </a:lnTo>
                      <a:lnTo>
                        <a:pt x="24" y="40"/>
                      </a:lnTo>
                      <a:lnTo>
                        <a:pt x="8" y="48"/>
                      </a:lnTo>
                      <a:lnTo>
                        <a:pt x="8" y="48"/>
                      </a:lnTo>
                      <a:lnTo>
                        <a:pt x="0" y="32"/>
                      </a:lnTo>
                      <a:lnTo>
                        <a:pt x="8" y="16"/>
                      </a:lnTo>
                      <a:lnTo>
                        <a:pt x="8" y="16"/>
                      </a:lnTo>
                      <a:lnTo>
                        <a:pt x="24" y="0"/>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30" name="Freeform 1726"/>
                <p:cNvSpPr>
                  <a:spLocks/>
                </p:cNvSpPr>
                <p:nvPr/>
              </p:nvSpPr>
              <p:spPr bwMode="invGray">
                <a:xfrm>
                  <a:off x="732" y="2504"/>
                  <a:ext cx="40" cy="48"/>
                </a:xfrm>
                <a:custGeom>
                  <a:avLst/>
                  <a:gdLst/>
                  <a:ahLst/>
                  <a:cxnLst>
                    <a:cxn ang="0">
                      <a:pos x="32" y="0"/>
                    </a:cxn>
                    <a:cxn ang="0">
                      <a:pos x="40" y="8"/>
                    </a:cxn>
                    <a:cxn ang="0">
                      <a:pos x="32" y="32"/>
                    </a:cxn>
                    <a:cxn ang="0">
                      <a:pos x="32" y="32"/>
                    </a:cxn>
                    <a:cxn ang="0">
                      <a:pos x="24" y="40"/>
                    </a:cxn>
                    <a:cxn ang="0">
                      <a:pos x="8" y="48"/>
                    </a:cxn>
                    <a:cxn ang="0">
                      <a:pos x="8" y="48"/>
                    </a:cxn>
                    <a:cxn ang="0">
                      <a:pos x="0" y="40"/>
                    </a:cxn>
                    <a:cxn ang="0">
                      <a:pos x="8" y="16"/>
                    </a:cxn>
                    <a:cxn ang="0">
                      <a:pos x="8" y="16"/>
                    </a:cxn>
                    <a:cxn ang="0">
                      <a:pos x="16" y="8"/>
                    </a:cxn>
                    <a:cxn ang="0">
                      <a:pos x="32" y="0"/>
                    </a:cxn>
                  </a:cxnLst>
                  <a:rect l="0" t="0" r="r" b="b"/>
                  <a:pathLst>
                    <a:path w="40" h="48">
                      <a:moveTo>
                        <a:pt x="32" y="0"/>
                      </a:moveTo>
                      <a:lnTo>
                        <a:pt x="40" y="8"/>
                      </a:lnTo>
                      <a:lnTo>
                        <a:pt x="32" y="32"/>
                      </a:lnTo>
                      <a:lnTo>
                        <a:pt x="32" y="32"/>
                      </a:lnTo>
                      <a:lnTo>
                        <a:pt x="24" y="40"/>
                      </a:lnTo>
                      <a:lnTo>
                        <a:pt x="8" y="48"/>
                      </a:lnTo>
                      <a:lnTo>
                        <a:pt x="8" y="48"/>
                      </a:lnTo>
                      <a:lnTo>
                        <a:pt x="0" y="40"/>
                      </a:lnTo>
                      <a:lnTo>
                        <a:pt x="8" y="16"/>
                      </a:lnTo>
                      <a:lnTo>
                        <a:pt x="8" y="16"/>
                      </a:lnTo>
                      <a:lnTo>
                        <a:pt x="16" y="8"/>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652" name="Group 1727"/>
            <p:cNvGrpSpPr>
              <a:grpSpLocks/>
            </p:cNvGrpSpPr>
            <p:nvPr/>
          </p:nvGrpSpPr>
          <p:grpSpPr bwMode="auto">
            <a:xfrm>
              <a:off x="4009" y="1961"/>
              <a:ext cx="598" cy="112"/>
              <a:chOff x="290" y="1936"/>
              <a:chExt cx="598" cy="112"/>
            </a:xfrm>
          </p:grpSpPr>
          <p:sp>
            <p:nvSpPr>
              <p:cNvPr id="1661632" name="Freeform 1728"/>
              <p:cNvSpPr>
                <a:spLocks/>
              </p:cNvSpPr>
              <p:nvPr/>
            </p:nvSpPr>
            <p:spPr bwMode="auto">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a:ln>
              <a:effectLst/>
            </p:spPr>
            <p:txBody>
              <a:bodyPr wrap="none">
                <a:prstTxWarp prst="textNoShape">
                  <a:avLst/>
                </a:prstTxWarp>
              </a:bodyPr>
              <a:lstStyle/>
              <a:p>
                <a:endParaRPr lang="en-US">
                  <a:latin typeface="Arial"/>
                  <a:cs typeface="Arial"/>
                </a:endParaRPr>
              </a:p>
            </p:txBody>
          </p:sp>
          <p:grpSp>
            <p:nvGrpSpPr>
              <p:cNvPr id="1661670" name="Group 1729"/>
              <p:cNvGrpSpPr>
                <a:grpSpLocks/>
              </p:cNvGrpSpPr>
              <p:nvPr/>
            </p:nvGrpSpPr>
            <p:grpSpPr bwMode="auto">
              <a:xfrm>
                <a:off x="324" y="1936"/>
                <a:ext cx="544" cy="112"/>
                <a:chOff x="324" y="1872"/>
                <a:chExt cx="544" cy="112"/>
              </a:xfrm>
            </p:grpSpPr>
            <p:sp>
              <p:nvSpPr>
                <p:cNvPr id="1661634" name="Freeform 1730"/>
                <p:cNvSpPr>
                  <a:spLocks/>
                </p:cNvSpPr>
                <p:nvPr/>
              </p:nvSpPr>
              <p:spPr bwMode="auto">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35" name="Freeform 1731"/>
                <p:cNvSpPr>
                  <a:spLocks/>
                </p:cNvSpPr>
                <p:nvPr/>
              </p:nvSpPr>
              <p:spPr bwMode="auto">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36" name="Freeform 1732"/>
                <p:cNvSpPr>
                  <a:spLocks/>
                </p:cNvSpPr>
                <p:nvPr/>
              </p:nvSpPr>
              <p:spPr bwMode="auto">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37" name="Freeform 1733"/>
                <p:cNvSpPr>
                  <a:spLocks/>
                </p:cNvSpPr>
                <p:nvPr/>
              </p:nvSpPr>
              <p:spPr bwMode="auto">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38" name="Freeform 1734"/>
                <p:cNvSpPr>
                  <a:spLocks/>
                </p:cNvSpPr>
                <p:nvPr/>
              </p:nvSpPr>
              <p:spPr bwMode="auto">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39" name="Freeform 1735"/>
                <p:cNvSpPr>
                  <a:spLocks/>
                </p:cNvSpPr>
                <p:nvPr/>
              </p:nvSpPr>
              <p:spPr bwMode="auto">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40" name="Freeform 1736"/>
                <p:cNvSpPr>
                  <a:spLocks/>
                </p:cNvSpPr>
                <p:nvPr/>
              </p:nvSpPr>
              <p:spPr bwMode="auto">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688" name="Group 1737"/>
            <p:cNvGrpSpPr>
              <a:grpSpLocks/>
            </p:cNvGrpSpPr>
            <p:nvPr/>
          </p:nvGrpSpPr>
          <p:grpSpPr bwMode="auto">
            <a:xfrm rot="2717479">
              <a:off x="4287" y="2735"/>
              <a:ext cx="598" cy="112"/>
              <a:chOff x="290" y="1936"/>
              <a:chExt cx="598" cy="112"/>
            </a:xfrm>
          </p:grpSpPr>
          <p:sp>
            <p:nvSpPr>
              <p:cNvPr id="1661642" name="Freeform 1738"/>
              <p:cNvSpPr>
                <a:spLocks/>
              </p:cNvSpPr>
              <p:nvPr/>
            </p:nvSpPr>
            <p:spPr bwMode="auto">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a:ln>
              <a:effectLst/>
            </p:spPr>
            <p:txBody>
              <a:bodyPr wrap="none" anchor="ctr">
                <a:prstTxWarp prst="textNoShape">
                  <a:avLst/>
                </a:prstTxWarp>
              </a:bodyPr>
              <a:lstStyle/>
              <a:p>
                <a:endParaRPr lang="en-US">
                  <a:latin typeface="Arial"/>
                  <a:cs typeface="Arial"/>
                </a:endParaRPr>
              </a:p>
            </p:txBody>
          </p:sp>
          <p:grpSp>
            <p:nvGrpSpPr>
              <p:cNvPr id="1661689" name="Group 1739"/>
              <p:cNvGrpSpPr>
                <a:grpSpLocks/>
              </p:cNvGrpSpPr>
              <p:nvPr/>
            </p:nvGrpSpPr>
            <p:grpSpPr bwMode="auto">
              <a:xfrm>
                <a:off x="324" y="1936"/>
                <a:ext cx="544" cy="112"/>
                <a:chOff x="324" y="1872"/>
                <a:chExt cx="544" cy="112"/>
              </a:xfrm>
            </p:grpSpPr>
            <p:sp>
              <p:nvSpPr>
                <p:cNvPr id="1661644" name="Freeform 1740"/>
                <p:cNvSpPr>
                  <a:spLocks/>
                </p:cNvSpPr>
                <p:nvPr/>
              </p:nvSpPr>
              <p:spPr bwMode="auto">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45" name="Freeform 1741"/>
                <p:cNvSpPr>
                  <a:spLocks/>
                </p:cNvSpPr>
                <p:nvPr/>
              </p:nvSpPr>
              <p:spPr bwMode="auto">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46" name="Freeform 1742"/>
                <p:cNvSpPr>
                  <a:spLocks/>
                </p:cNvSpPr>
                <p:nvPr/>
              </p:nvSpPr>
              <p:spPr bwMode="auto">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47" name="Freeform 1743"/>
                <p:cNvSpPr>
                  <a:spLocks/>
                </p:cNvSpPr>
                <p:nvPr/>
              </p:nvSpPr>
              <p:spPr bwMode="auto">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48" name="Freeform 1744"/>
                <p:cNvSpPr>
                  <a:spLocks/>
                </p:cNvSpPr>
                <p:nvPr/>
              </p:nvSpPr>
              <p:spPr bwMode="auto">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49" name="Freeform 1745"/>
                <p:cNvSpPr>
                  <a:spLocks/>
                </p:cNvSpPr>
                <p:nvPr/>
              </p:nvSpPr>
              <p:spPr bwMode="auto">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50" name="Freeform 1746"/>
                <p:cNvSpPr>
                  <a:spLocks/>
                </p:cNvSpPr>
                <p:nvPr/>
              </p:nvSpPr>
              <p:spPr bwMode="auto">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0928" name="Group 1747"/>
            <p:cNvGrpSpPr>
              <a:grpSpLocks/>
            </p:cNvGrpSpPr>
            <p:nvPr/>
          </p:nvGrpSpPr>
          <p:grpSpPr bwMode="auto">
            <a:xfrm>
              <a:off x="4493" y="2546"/>
              <a:ext cx="536" cy="384"/>
              <a:chOff x="540" y="1270"/>
              <a:chExt cx="536" cy="384"/>
            </a:xfrm>
          </p:grpSpPr>
          <p:grpSp>
            <p:nvGrpSpPr>
              <p:cNvPr id="1660929" name="Group 1748"/>
              <p:cNvGrpSpPr>
                <a:grpSpLocks/>
              </p:cNvGrpSpPr>
              <p:nvPr/>
            </p:nvGrpSpPr>
            <p:grpSpPr bwMode="auto">
              <a:xfrm>
                <a:off x="540" y="1270"/>
                <a:ext cx="536" cy="384"/>
                <a:chOff x="540" y="2248"/>
                <a:chExt cx="536" cy="384"/>
              </a:xfrm>
            </p:grpSpPr>
            <p:sp>
              <p:nvSpPr>
                <p:cNvPr id="1661653" name="Freeform 1749"/>
                <p:cNvSpPr>
                  <a:spLocks/>
                </p:cNvSpPr>
                <p:nvPr/>
              </p:nvSpPr>
              <p:spPr bwMode="invGray">
                <a:xfrm>
                  <a:off x="932" y="2416"/>
                  <a:ext cx="144" cy="40"/>
                </a:xfrm>
                <a:custGeom>
                  <a:avLst/>
                  <a:gdLst/>
                  <a:ahLst/>
                  <a:cxnLst>
                    <a:cxn ang="0">
                      <a:pos x="144" y="16"/>
                    </a:cxn>
                    <a:cxn ang="0">
                      <a:pos x="144" y="24"/>
                    </a:cxn>
                    <a:cxn ang="0">
                      <a:pos x="128" y="32"/>
                    </a:cxn>
                    <a:cxn ang="0">
                      <a:pos x="104" y="32"/>
                    </a:cxn>
                    <a:cxn ang="0">
                      <a:pos x="72" y="40"/>
                    </a:cxn>
                    <a:cxn ang="0">
                      <a:pos x="72" y="40"/>
                    </a:cxn>
                    <a:cxn ang="0">
                      <a:pos x="40" y="32"/>
                    </a:cxn>
                    <a:cxn ang="0">
                      <a:pos x="16" y="32"/>
                    </a:cxn>
                    <a:cxn ang="0">
                      <a:pos x="0" y="24"/>
                    </a:cxn>
                    <a:cxn ang="0">
                      <a:pos x="0" y="16"/>
                    </a:cxn>
                    <a:cxn ang="0">
                      <a:pos x="0" y="16"/>
                    </a:cxn>
                    <a:cxn ang="0">
                      <a:pos x="0" y="8"/>
                    </a:cxn>
                    <a:cxn ang="0">
                      <a:pos x="16" y="0"/>
                    </a:cxn>
                    <a:cxn ang="0">
                      <a:pos x="40" y="0"/>
                    </a:cxn>
                    <a:cxn ang="0">
                      <a:pos x="72" y="0"/>
                    </a:cxn>
                    <a:cxn ang="0">
                      <a:pos x="72" y="0"/>
                    </a:cxn>
                    <a:cxn ang="0">
                      <a:pos x="104" y="0"/>
                    </a:cxn>
                    <a:cxn ang="0">
                      <a:pos x="128" y="0"/>
                    </a:cxn>
                    <a:cxn ang="0">
                      <a:pos x="144" y="8"/>
                    </a:cxn>
                    <a:cxn ang="0">
                      <a:pos x="144" y="16"/>
                    </a:cxn>
                  </a:cxnLst>
                  <a:rect l="0" t="0" r="r" b="b"/>
                  <a:pathLst>
                    <a:path w="144" h="40">
                      <a:moveTo>
                        <a:pt x="144" y="16"/>
                      </a:moveTo>
                      <a:lnTo>
                        <a:pt x="144" y="24"/>
                      </a:lnTo>
                      <a:lnTo>
                        <a:pt x="128" y="32"/>
                      </a:lnTo>
                      <a:lnTo>
                        <a:pt x="104" y="32"/>
                      </a:lnTo>
                      <a:lnTo>
                        <a:pt x="72" y="40"/>
                      </a:lnTo>
                      <a:lnTo>
                        <a:pt x="72" y="40"/>
                      </a:lnTo>
                      <a:lnTo>
                        <a:pt x="40" y="32"/>
                      </a:lnTo>
                      <a:lnTo>
                        <a:pt x="16" y="32"/>
                      </a:lnTo>
                      <a:lnTo>
                        <a:pt x="0" y="24"/>
                      </a:lnTo>
                      <a:lnTo>
                        <a:pt x="0" y="16"/>
                      </a:lnTo>
                      <a:lnTo>
                        <a:pt x="0" y="16"/>
                      </a:lnTo>
                      <a:lnTo>
                        <a:pt x="0" y="8"/>
                      </a:lnTo>
                      <a:lnTo>
                        <a:pt x="16" y="0"/>
                      </a:lnTo>
                      <a:lnTo>
                        <a:pt x="40" y="0"/>
                      </a:lnTo>
                      <a:lnTo>
                        <a:pt x="72" y="0"/>
                      </a:lnTo>
                      <a:lnTo>
                        <a:pt x="72" y="0"/>
                      </a:lnTo>
                      <a:lnTo>
                        <a:pt x="104" y="0"/>
                      </a:lnTo>
                      <a:lnTo>
                        <a:pt x="128" y="0"/>
                      </a:lnTo>
                      <a:lnTo>
                        <a:pt x="144" y="8"/>
                      </a:lnTo>
                      <a:lnTo>
                        <a:pt x="14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54" name="Freeform 1750"/>
                <p:cNvSpPr>
                  <a:spLocks/>
                </p:cNvSpPr>
                <p:nvPr/>
              </p:nvSpPr>
              <p:spPr bwMode="invGray">
                <a:xfrm>
                  <a:off x="892" y="2496"/>
                  <a:ext cx="112" cy="80"/>
                </a:xfrm>
                <a:custGeom>
                  <a:avLst/>
                  <a:gdLst/>
                  <a:ahLst/>
                  <a:cxnLst>
                    <a:cxn ang="0">
                      <a:pos x="112" y="80"/>
                    </a:cxn>
                    <a:cxn ang="0">
                      <a:pos x="80" y="80"/>
                    </a:cxn>
                    <a:cxn ang="0">
                      <a:pos x="40" y="56"/>
                    </a:cxn>
                    <a:cxn ang="0">
                      <a:pos x="40" y="56"/>
                    </a:cxn>
                    <a:cxn ang="0">
                      <a:pos x="16" y="40"/>
                    </a:cxn>
                    <a:cxn ang="0">
                      <a:pos x="8" y="24"/>
                    </a:cxn>
                    <a:cxn ang="0">
                      <a:pos x="0" y="8"/>
                    </a:cxn>
                    <a:cxn ang="0">
                      <a:pos x="8" y="0"/>
                    </a:cxn>
                    <a:cxn ang="0">
                      <a:pos x="8" y="0"/>
                    </a:cxn>
                    <a:cxn ang="0">
                      <a:pos x="32" y="0"/>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8" y="0"/>
                      </a:lnTo>
                      <a:lnTo>
                        <a:pt x="8" y="0"/>
                      </a:lnTo>
                      <a:lnTo>
                        <a:pt x="32" y="0"/>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55" name="Freeform 1751"/>
                <p:cNvSpPr>
                  <a:spLocks/>
                </p:cNvSpPr>
                <p:nvPr/>
              </p:nvSpPr>
              <p:spPr bwMode="invGray">
                <a:xfrm>
                  <a:off x="780" y="2248"/>
                  <a:ext cx="48" cy="104"/>
                </a:xfrm>
                <a:custGeom>
                  <a:avLst/>
                  <a:gdLst/>
                  <a:ahLst/>
                  <a:cxnLst>
                    <a:cxn ang="0">
                      <a:pos x="24" y="104"/>
                    </a:cxn>
                    <a:cxn ang="0">
                      <a:pos x="8" y="88"/>
                    </a:cxn>
                    <a:cxn ang="0">
                      <a:pos x="0" y="56"/>
                    </a:cxn>
                    <a:cxn ang="0">
                      <a:pos x="0" y="56"/>
                    </a:cxn>
                    <a:cxn ang="0">
                      <a:pos x="8" y="16"/>
                    </a:cxn>
                    <a:cxn ang="0">
                      <a:pos x="24" y="0"/>
                    </a:cxn>
                    <a:cxn ang="0">
                      <a:pos x="24" y="0"/>
                    </a:cxn>
                    <a:cxn ang="0">
                      <a:pos x="40" y="16"/>
                    </a:cxn>
                    <a:cxn ang="0">
                      <a:pos x="48" y="56"/>
                    </a:cxn>
                    <a:cxn ang="0">
                      <a:pos x="48" y="56"/>
                    </a:cxn>
                    <a:cxn ang="0">
                      <a:pos x="40" y="88"/>
                    </a:cxn>
                    <a:cxn ang="0">
                      <a:pos x="24" y="104"/>
                    </a:cxn>
                  </a:cxnLst>
                  <a:rect l="0" t="0" r="r" b="b"/>
                  <a:pathLst>
                    <a:path w="48" h="104">
                      <a:moveTo>
                        <a:pt x="24" y="104"/>
                      </a:moveTo>
                      <a:lnTo>
                        <a:pt x="8" y="88"/>
                      </a:lnTo>
                      <a:lnTo>
                        <a:pt x="0" y="56"/>
                      </a:lnTo>
                      <a:lnTo>
                        <a:pt x="0" y="56"/>
                      </a:lnTo>
                      <a:lnTo>
                        <a:pt x="8" y="16"/>
                      </a:lnTo>
                      <a:lnTo>
                        <a:pt x="24" y="0"/>
                      </a:lnTo>
                      <a:lnTo>
                        <a:pt x="24" y="0"/>
                      </a:lnTo>
                      <a:lnTo>
                        <a:pt x="40" y="16"/>
                      </a:lnTo>
                      <a:lnTo>
                        <a:pt x="48" y="56"/>
                      </a:lnTo>
                      <a:lnTo>
                        <a:pt x="48" y="56"/>
                      </a:lnTo>
                      <a:lnTo>
                        <a:pt x="40" y="88"/>
                      </a:lnTo>
                      <a:lnTo>
                        <a:pt x="24" y="10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56" name="Freeform 1752"/>
                <p:cNvSpPr>
                  <a:spLocks/>
                </p:cNvSpPr>
                <p:nvPr/>
              </p:nvSpPr>
              <p:spPr bwMode="invGray">
                <a:xfrm>
                  <a:off x="540" y="2416"/>
                  <a:ext cx="152" cy="40"/>
                </a:xfrm>
                <a:custGeom>
                  <a:avLst/>
                  <a:gdLst/>
                  <a:ahLst/>
                  <a:cxnLst>
                    <a:cxn ang="0">
                      <a:pos x="152" y="24"/>
                    </a:cxn>
                    <a:cxn ang="0">
                      <a:pos x="144" y="32"/>
                    </a:cxn>
                    <a:cxn ang="0">
                      <a:pos x="128" y="32"/>
                    </a:cxn>
                    <a:cxn ang="0">
                      <a:pos x="104" y="40"/>
                    </a:cxn>
                    <a:cxn ang="0">
                      <a:pos x="80" y="40"/>
                    </a:cxn>
                    <a:cxn ang="0">
                      <a:pos x="80" y="40"/>
                    </a:cxn>
                    <a:cxn ang="0">
                      <a:pos x="48" y="40"/>
                    </a:cxn>
                    <a:cxn ang="0">
                      <a:pos x="24" y="32"/>
                    </a:cxn>
                    <a:cxn ang="0">
                      <a:pos x="8" y="32"/>
                    </a:cxn>
                    <a:cxn ang="0">
                      <a:pos x="0" y="24"/>
                    </a:cxn>
                    <a:cxn ang="0">
                      <a:pos x="0" y="24"/>
                    </a:cxn>
                    <a:cxn ang="0">
                      <a:pos x="8" y="16"/>
                    </a:cxn>
                    <a:cxn ang="0">
                      <a:pos x="24" y="8"/>
                    </a:cxn>
                    <a:cxn ang="0">
                      <a:pos x="48" y="0"/>
                    </a:cxn>
                    <a:cxn ang="0">
                      <a:pos x="80" y="0"/>
                    </a:cxn>
                    <a:cxn ang="0">
                      <a:pos x="80" y="0"/>
                    </a:cxn>
                    <a:cxn ang="0">
                      <a:pos x="104" y="0"/>
                    </a:cxn>
                    <a:cxn ang="0">
                      <a:pos x="128" y="8"/>
                    </a:cxn>
                    <a:cxn ang="0">
                      <a:pos x="144" y="16"/>
                    </a:cxn>
                    <a:cxn ang="0">
                      <a:pos x="152" y="24"/>
                    </a:cxn>
                  </a:cxnLst>
                  <a:rect l="0" t="0" r="r" b="b"/>
                  <a:pathLst>
                    <a:path w="152" h="40">
                      <a:moveTo>
                        <a:pt x="152" y="24"/>
                      </a:moveTo>
                      <a:lnTo>
                        <a:pt x="144" y="32"/>
                      </a:lnTo>
                      <a:lnTo>
                        <a:pt x="128" y="32"/>
                      </a:lnTo>
                      <a:lnTo>
                        <a:pt x="104" y="40"/>
                      </a:lnTo>
                      <a:lnTo>
                        <a:pt x="80" y="40"/>
                      </a:lnTo>
                      <a:lnTo>
                        <a:pt x="80" y="40"/>
                      </a:lnTo>
                      <a:lnTo>
                        <a:pt x="48" y="40"/>
                      </a:lnTo>
                      <a:lnTo>
                        <a:pt x="24" y="32"/>
                      </a:lnTo>
                      <a:lnTo>
                        <a:pt x="8" y="32"/>
                      </a:lnTo>
                      <a:lnTo>
                        <a:pt x="0" y="24"/>
                      </a:lnTo>
                      <a:lnTo>
                        <a:pt x="0" y="24"/>
                      </a:lnTo>
                      <a:lnTo>
                        <a:pt x="8" y="16"/>
                      </a:lnTo>
                      <a:lnTo>
                        <a:pt x="24" y="8"/>
                      </a:lnTo>
                      <a:lnTo>
                        <a:pt x="48" y="0"/>
                      </a:lnTo>
                      <a:lnTo>
                        <a:pt x="80" y="0"/>
                      </a:lnTo>
                      <a:lnTo>
                        <a:pt x="80" y="0"/>
                      </a:lnTo>
                      <a:lnTo>
                        <a:pt x="104" y="0"/>
                      </a:lnTo>
                      <a:lnTo>
                        <a:pt x="128" y="8"/>
                      </a:lnTo>
                      <a:lnTo>
                        <a:pt x="144" y="16"/>
                      </a:lnTo>
                      <a:lnTo>
                        <a:pt x="152"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57" name="Freeform 1753"/>
                <p:cNvSpPr>
                  <a:spLocks/>
                </p:cNvSpPr>
                <p:nvPr/>
              </p:nvSpPr>
              <p:spPr bwMode="invGray">
                <a:xfrm>
                  <a:off x="780" y="2520"/>
                  <a:ext cx="48" cy="112"/>
                </a:xfrm>
                <a:custGeom>
                  <a:avLst/>
                  <a:gdLst/>
                  <a:ahLst/>
                  <a:cxnLst>
                    <a:cxn ang="0">
                      <a:pos x="24" y="112"/>
                    </a:cxn>
                    <a:cxn ang="0">
                      <a:pos x="8" y="96"/>
                    </a:cxn>
                    <a:cxn ang="0">
                      <a:pos x="0" y="56"/>
                    </a:cxn>
                    <a:cxn ang="0">
                      <a:pos x="0" y="56"/>
                    </a:cxn>
                    <a:cxn ang="0">
                      <a:pos x="8" y="16"/>
                    </a:cxn>
                    <a:cxn ang="0">
                      <a:pos x="24" y="0"/>
                    </a:cxn>
                    <a:cxn ang="0">
                      <a:pos x="24" y="0"/>
                    </a:cxn>
                    <a:cxn ang="0">
                      <a:pos x="40" y="16"/>
                    </a:cxn>
                    <a:cxn ang="0">
                      <a:pos x="48" y="56"/>
                    </a:cxn>
                    <a:cxn ang="0">
                      <a:pos x="48" y="56"/>
                    </a:cxn>
                    <a:cxn ang="0">
                      <a:pos x="40" y="96"/>
                    </a:cxn>
                    <a:cxn ang="0">
                      <a:pos x="24" y="112"/>
                    </a:cxn>
                  </a:cxnLst>
                  <a:rect l="0" t="0" r="r" b="b"/>
                  <a:pathLst>
                    <a:path w="48" h="112">
                      <a:moveTo>
                        <a:pt x="24" y="112"/>
                      </a:moveTo>
                      <a:lnTo>
                        <a:pt x="8" y="96"/>
                      </a:lnTo>
                      <a:lnTo>
                        <a:pt x="0" y="56"/>
                      </a:lnTo>
                      <a:lnTo>
                        <a:pt x="0" y="56"/>
                      </a:lnTo>
                      <a:lnTo>
                        <a:pt x="8" y="16"/>
                      </a:lnTo>
                      <a:lnTo>
                        <a:pt x="24" y="0"/>
                      </a:lnTo>
                      <a:lnTo>
                        <a:pt x="24" y="0"/>
                      </a:lnTo>
                      <a:lnTo>
                        <a:pt x="40" y="16"/>
                      </a:lnTo>
                      <a:lnTo>
                        <a:pt x="48" y="56"/>
                      </a:lnTo>
                      <a:lnTo>
                        <a:pt x="48" y="56"/>
                      </a:lnTo>
                      <a:lnTo>
                        <a:pt x="40" y="96"/>
                      </a:lnTo>
                      <a:lnTo>
                        <a:pt x="24" y="11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58" name="Freeform 1754"/>
                <p:cNvSpPr>
                  <a:spLocks/>
                </p:cNvSpPr>
                <p:nvPr/>
              </p:nvSpPr>
              <p:spPr bwMode="invGray">
                <a:xfrm>
                  <a:off x="612" y="2304"/>
                  <a:ext cx="112" cy="80"/>
                </a:xfrm>
                <a:custGeom>
                  <a:avLst/>
                  <a:gdLst/>
                  <a:ahLst/>
                  <a:cxnLst>
                    <a:cxn ang="0">
                      <a:pos x="112" y="80"/>
                    </a:cxn>
                    <a:cxn ang="0">
                      <a:pos x="80" y="80"/>
                    </a:cxn>
                    <a:cxn ang="0">
                      <a:pos x="40" y="56"/>
                    </a:cxn>
                    <a:cxn ang="0">
                      <a:pos x="40" y="56"/>
                    </a:cxn>
                    <a:cxn ang="0">
                      <a:pos x="16" y="40"/>
                    </a:cxn>
                    <a:cxn ang="0">
                      <a:pos x="8" y="24"/>
                    </a:cxn>
                    <a:cxn ang="0">
                      <a:pos x="0" y="8"/>
                    </a:cxn>
                    <a:cxn ang="0">
                      <a:pos x="0" y="0"/>
                    </a:cxn>
                    <a:cxn ang="0">
                      <a:pos x="0" y="0"/>
                    </a:cxn>
                    <a:cxn ang="0">
                      <a:pos x="32" y="8"/>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0" y="0"/>
                      </a:lnTo>
                      <a:lnTo>
                        <a:pt x="0" y="0"/>
                      </a:lnTo>
                      <a:lnTo>
                        <a:pt x="32" y="8"/>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59" name="Freeform 1755"/>
                <p:cNvSpPr>
                  <a:spLocks/>
                </p:cNvSpPr>
                <p:nvPr/>
              </p:nvSpPr>
              <p:spPr bwMode="invGray">
                <a:xfrm>
                  <a:off x="876" y="2296"/>
                  <a:ext cx="112" cy="80"/>
                </a:xfrm>
                <a:custGeom>
                  <a:avLst/>
                  <a:gdLst/>
                  <a:ahLst/>
                  <a:cxnLst>
                    <a:cxn ang="0">
                      <a:pos x="8" y="80"/>
                    </a:cxn>
                    <a:cxn ang="0">
                      <a:pos x="0" y="72"/>
                    </a:cxn>
                    <a:cxn ang="0">
                      <a:pos x="8" y="56"/>
                    </a:cxn>
                    <a:cxn ang="0">
                      <a:pos x="24" y="40"/>
                    </a:cxn>
                    <a:cxn ang="0">
                      <a:pos x="40" y="24"/>
                    </a:cxn>
                    <a:cxn ang="0">
                      <a:pos x="40" y="24"/>
                    </a:cxn>
                    <a:cxn ang="0">
                      <a:pos x="80" y="8"/>
                    </a:cxn>
                    <a:cxn ang="0">
                      <a:pos x="112" y="0"/>
                    </a:cxn>
                    <a:cxn ang="0">
                      <a:pos x="112" y="0"/>
                    </a:cxn>
                    <a:cxn ang="0">
                      <a:pos x="112" y="8"/>
                    </a:cxn>
                    <a:cxn ang="0">
                      <a:pos x="112" y="24"/>
                    </a:cxn>
                    <a:cxn ang="0">
                      <a:pos x="96" y="40"/>
                    </a:cxn>
                    <a:cxn ang="0">
                      <a:pos x="80" y="56"/>
                    </a:cxn>
                    <a:cxn ang="0">
                      <a:pos x="80" y="56"/>
                    </a:cxn>
                    <a:cxn ang="0">
                      <a:pos x="32" y="80"/>
                    </a:cxn>
                    <a:cxn ang="0">
                      <a:pos x="8" y="80"/>
                    </a:cxn>
                  </a:cxnLst>
                  <a:rect l="0" t="0" r="r" b="b"/>
                  <a:pathLst>
                    <a:path w="112" h="80">
                      <a:moveTo>
                        <a:pt x="8" y="80"/>
                      </a:moveTo>
                      <a:lnTo>
                        <a:pt x="0" y="72"/>
                      </a:lnTo>
                      <a:lnTo>
                        <a:pt x="8" y="56"/>
                      </a:lnTo>
                      <a:lnTo>
                        <a:pt x="24" y="40"/>
                      </a:lnTo>
                      <a:lnTo>
                        <a:pt x="40" y="24"/>
                      </a:lnTo>
                      <a:lnTo>
                        <a:pt x="40" y="24"/>
                      </a:lnTo>
                      <a:lnTo>
                        <a:pt x="80" y="8"/>
                      </a:lnTo>
                      <a:lnTo>
                        <a:pt x="112" y="0"/>
                      </a:lnTo>
                      <a:lnTo>
                        <a:pt x="112" y="0"/>
                      </a:lnTo>
                      <a:lnTo>
                        <a:pt x="112" y="8"/>
                      </a:lnTo>
                      <a:lnTo>
                        <a:pt x="112" y="24"/>
                      </a:lnTo>
                      <a:lnTo>
                        <a:pt x="96" y="40"/>
                      </a:lnTo>
                      <a:lnTo>
                        <a:pt x="80" y="56"/>
                      </a:lnTo>
                      <a:lnTo>
                        <a:pt x="80" y="56"/>
                      </a:lnTo>
                      <a:lnTo>
                        <a:pt x="32" y="80"/>
                      </a:lnTo>
                      <a:lnTo>
                        <a:pt x="8"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60" name="Freeform 1756"/>
                <p:cNvSpPr>
                  <a:spLocks/>
                </p:cNvSpPr>
                <p:nvPr/>
              </p:nvSpPr>
              <p:spPr bwMode="invGray">
                <a:xfrm>
                  <a:off x="916" y="2352"/>
                  <a:ext cx="136" cy="56"/>
                </a:xfrm>
                <a:custGeom>
                  <a:avLst/>
                  <a:gdLst/>
                  <a:ahLst/>
                  <a:cxnLst>
                    <a:cxn ang="0">
                      <a:pos x="0" y="48"/>
                    </a:cxn>
                    <a:cxn ang="0">
                      <a:pos x="0" y="40"/>
                    </a:cxn>
                    <a:cxn ang="0">
                      <a:pos x="16" y="32"/>
                    </a:cxn>
                    <a:cxn ang="0">
                      <a:pos x="32" y="16"/>
                    </a:cxn>
                    <a:cxn ang="0">
                      <a:pos x="56" y="8"/>
                    </a:cxn>
                    <a:cxn ang="0">
                      <a:pos x="56" y="8"/>
                    </a:cxn>
                    <a:cxn ang="0">
                      <a:pos x="88" y="0"/>
                    </a:cxn>
                    <a:cxn ang="0">
                      <a:pos x="112" y="0"/>
                    </a:cxn>
                    <a:cxn ang="0">
                      <a:pos x="128" y="0"/>
                    </a:cxn>
                    <a:cxn ang="0">
                      <a:pos x="136" y="8"/>
                    </a:cxn>
                    <a:cxn ang="0">
                      <a:pos x="136" y="8"/>
                    </a:cxn>
                    <a:cxn ang="0">
                      <a:pos x="136" y="16"/>
                    </a:cxn>
                    <a:cxn ang="0">
                      <a:pos x="128"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16" y="32"/>
                      </a:lnTo>
                      <a:lnTo>
                        <a:pt x="32" y="16"/>
                      </a:lnTo>
                      <a:lnTo>
                        <a:pt x="56" y="8"/>
                      </a:lnTo>
                      <a:lnTo>
                        <a:pt x="56" y="8"/>
                      </a:lnTo>
                      <a:lnTo>
                        <a:pt x="88" y="0"/>
                      </a:lnTo>
                      <a:lnTo>
                        <a:pt x="112" y="0"/>
                      </a:lnTo>
                      <a:lnTo>
                        <a:pt x="128" y="0"/>
                      </a:lnTo>
                      <a:lnTo>
                        <a:pt x="136" y="8"/>
                      </a:lnTo>
                      <a:lnTo>
                        <a:pt x="136" y="8"/>
                      </a:lnTo>
                      <a:lnTo>
                        <a:pt x="136" y="16"/>
                      </a:lnTo>
                      <a:lnTo>
                        <a:pt x="128"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61" name="Freeform 1757"/>
                <p:cNvSpPr>
                  <a:spLocks/>
                </p:cNvSpPr>
                <p:nvPr/>
              </p:nvSpPr>
              <p:spPr bwMode="invGray">
                <a:xfrm>
                  <a:off x="564" y="2472"/>
                  <a:ext cx="136" cy="56"/>
                </a:xfrm>
                <a:custGeom>
                  <a:avLst/>
                  <a:gdLst/>
                  <a:ahLst/>
                  <a:cxnLst>
                    <a:cxn ang="0">
                      <a:pos x="0" y="48"/>
                    </a:cxn>
                    <a:cxn ang="0">
                      <a:pos x="0" y="40"/>
                    </a:cxn>
                    <a:cxn ang="0">
                      <a:pos x="8" y="32"/>
                    </a:cxn>
                    <a:cxn ang="0">
                      <a:pos x="32" y="16"/>
                    </a:cxn>
                    <a:cxn ang="0">
                      <a:pos x="56" y="8"/>
                    </a:cxn>
                    <a:cxn ang="0">
                      <a:pos x="56" y="8"/>
                    </a:cxn>
                    <a:cxn ang="0">
                      <a:pos x="88" y="0"/>
                    </a:cxn>
                    <a:cxn ang="0">
                      <a:pos x="112" y="0"/>
                    </a:cxn>
                    <a:cxn ang="0">
                      <a:pos x="128" y="0"/>
                    </a:cxn>
                    <a:cxn ang="0">
                      <a:pos x="136" y="8"/>
                    </a:cxn>
                    <a:cxn ang="0">
                      <a:pos x="136" y="8"/>
                    </a:cxn>
                    <a:cxn ang="0">
                      <a:pos x="136" y="16"/>
                    </a:cxn>
                    <a:cxn ang="0">
                      <a:pos x="120"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8" y="32"/>
                      </a:lnTo>
                      <a:lnTo>
                        <a:pt x="32" y="16"/>
                      </a:lnTo>
                      <a:lnTo>
                        <a:pt x="56" y="8"/>
                      </a:lnTo>
                      <a:lnTo>
                        <a:pt x="56" y="8"/>
                      </a:lnTo>
                      <a:lnTo>
                        <a:pt x="88" y="0"/>
                      </a:lnTo>
                      <a:lnTo>
                        <a:pt x="112" y="0"/>
                      </a:lnTo>
                      <a:lnTo>
                        <a:pt x="128" y="0"/>
                      </a:lnTo>
                      <a:lnTo>
                        <a:pt x="136" y="8"/>
                      </a:lnTo>
                      <a:lnTo>
                        <a:pt x="136" y="8"/>
                      </a:lnTo>
                      <a:lnTo>
                        <a:pt x="136" y="16"/>
                      </a:lnTo>
                      <a:lnTo>
                        <a:pt x="120"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62" name="Freeform 1758"/>
                <p:cNvSpPr>
                  <a:spLocks/>
                </p:cNvSpPr>
                <p:nvPr/>
              </p:nvSpPr>
              <p:spPr bwMode="invGray">
                <a:xfrm>
                  <a:off x="628" y="2504"/>
                  <a:ext cx="112" cy="72"/>
                </a:xfrm>
                <a:custGeom>
                  <a:avLst/>
                  <a:gdLst/>
                  <a:ahLst/>
                  <a:cxnLst>
                    <a:cxn ang="0">
                      <a:pos x="8" y="72"/>
                    </a:cxn>
                    <a:cxn ang="0">
                      <a:pos x="0" y="64"/>
                    </a:cxn>
                    <a:cxn ang="0">
                      <a:pos x="8" y="56"/>
                    </a:cxn>
                    <a:cxn ang="0">
                      <a:pos x="16" y="40"/>
                    </a:cxn>
                    <a:cxn ang="0">
                      <a:pos x="40" y="24"/>
                    </a:cxn>
                    <a:cxn ang="0">
                      <a:pos x="40" y="24"/>
                    </a:cxn>
                    <a:cxn ang="0">
                      <a:pos x="80" y="0"/>
                    </a:cxn>
                    <a:cxn ang="0">
                      <a:pos x="112" y="0"/>
                    </a:cxn>
                    <a:cxn ang="0">
                      <a:pos x="112" y="0"/>
                    </a:cxn>
                    <a:cxn ang="0">
                      <a:pos x="112" y="8"/>
                    </a:cxn>
                    <a:cxn ang="0">
                      <a:pos x="112" y="16"/>
                    </a:cxn>
                    <a:cxn ang="0">
                      <a:pos x="96" y="32"/>
                    </a:cxn>
                    <a:cxn ang="0">
                      <a:pos x="80" y="48"/>
                    </a:cxn>
                    <a:cxn ang="0">
                      <a:pos x="80" y="48"/>
                    </a:cxn>
                    <a:cxn ang="0">
                      <a:pos x="32" y="72"/>
                    </a:cxn>
                    <a:cxn ang="0">
                      <a:pos x="8" y="72"/>
                    </a:cxn>
                  </a:cxnLst>
                  <a:rect l="0" t="0" r="r" b="b"/>
                  <a:pathLst>
                    <a:path w="112" h="72">
                      <a:moveTo>
                        <a:pt x="8" y="72"/>
                      </a:moveTo>
                      <a:lnTo>
                        <a:pt x="0" y="64"/>
                      </a:lnTo>
                      <a:lnTo>
                        <a:pt x="8" y="56"/>
                      </a:lnTo>
                      <a:lnTo>
                        <a:pt x="16" y="40"/>
                      </a:lnTo>
                      <a:lnTo>
                        <a:pt x="40" y="24"/>
                      </a:lnTo>
                      <a:lnTo>
                        <a:pt x="40" y="24"/>
                      </a:lnTo>
                      <a:lnTo>
                        <a:pt x="80" y="0"/>
                      </a:lnTo>
                      <a:lnTo>
                        <a:pt x="112" y="0"/>
                      </a:lnTo>
                      <a:lnTo>
                        <a:pt x="112" y="0"/>
                      </a:lnTo>
                      <a:lnTo>
                        <a:pt x="112" y="8"/>
                      </a:lnTo>
                      <a:lnTo>
                        <a:pt x="112" y="16"/>
                      </a:lnTo>
                      <a:lnTo>
                        <a:pt x="96" y="32"/>
                      </a:lnTo>
                      <a:lnTo>
                        <a:pt x="80" y="48"/>
                      </a:lnTo>
                      <a:lnTo>
                        <a:pt x="80" y="48"/>
                      </a:lnTo>
                      <a:lnTo>
                        <a:pt x="32" y="72"/>
                      </a:lnTo>
                      <a:lnTo>
                        <a:pt x="8" y="7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63" name="Freeform 1759"/>
                <p:cNvSpPr>
                  <a:spLocks/>
                </p:cNvSpPr>
                <p:nvPr/>
              </p:nvSpPr>
              <p:spPr bwMode="invGray">
                <a:xfrm>
                  <a:off x="932" y="2464"/>
                  <a:ext cx="136" cy="56"/>
                </a:xfrm>
                <a:custGeom>
                  <a:avLst/>
                  <a:gdLst/>
                  <a:ahLst/>
                  <a:cxnLst>
                    <a:cxn ang="0">
                      <a:pos x="0" y="8"/>
                    </a:cxn>
                    <a:cxn ang="0">
                      <a:pos x="8" y="0"/>
                    </a:cxn>
                    <a:cxn ang="0">
                      <a:pos x="32" y="0"/>
                    </a:cxn>
                    <a:cxn ang="0">
                      <a:pos x="56" y="0"/>
                    </a:cxn>
                    <a:cxn ang="0">
                      <a:pos x="80" y="8"/>
                    </a:cxn>
                    <a:cxn ang="0">
                      <a:pos x="80" y="8"/>
                    </a:cxn>
                    <a:cxn ang="0">
                      <a:pos x="104" y="16"/>
                    </a:cxn>
                    <a:cxn ang="0">
                      <a:pos x="128" y="32"/>
                    </a:cxn>
                    <a:cxn ang="0">
                      <a:pos x="136" y="40"/>
                    </a:cxn>
                    <a:cxn ang="0">
                      <a:pos x="136" y="48"/>
                    </a:cxn>
                    <a:cxn ang="0">
                      <a:pos x="136" y="48"/>
                    </a:cxn>
                    <a:cxn ang="0">
                      <a:pos x="128" y="56"/>
                    </a:cxn>
                    <a:cxn ang="0">
                      <a:pos x="112" y="56"/>
                    </a:cxn>
                    <a:cxn ang="0">
                      <a:pos x="88" y="56"/>
                    </a:cxn>
                    <a:cxn ang="0">
                      <a:pos x="64" y="48"/>
                    </a:cxn>
                    <a:cxn ang="0">
                      <a:pos x="64" y="48"/>
                    </a:cxn>
                    <a:cxn ang="0">
                      <a:pos x="32" y="40"/>
                    </a:cxn>
                    <a:cxn ang="0">
                      <a:pos x="16" y="24"/>
                    </a:cxn>
                    <a:cxn ang="0">
                      <a:pos x="0" y="16"/>
                    </a:cxn>
                    <a:cxn ang="0">
                      <a:pos x="0" y="8"/>
                    </a:cxn>
                  </a:cxnLst>
                  <a:rect l="0" t="0" r="r" b="b"/>
                  <a:pathLst>
                    <a:path w="136" h="56">
                      <a:moveTo>
                        <a:pt x="0" y="8"/>
                      </a:moveTo>
                      <a:lnTo>
                        <a:pt x="8" y="0"/>
                      </a:lnTo>
                      <a:lnTo>
                        <a:pt x="32" y="0"/>
                      </a:lnTo>
                      <a:lnTo>
                        <a:pt x="56" y="0"/>
                      </a:lnTo>
                      <a:lnTo>
                        <a:pt x="80" y="8"/>
                      </a:lnTo>
                      <a:lnTo>
                        <a:pt x="80" y="8"/>
                      </a:lnTo>
                      <a:lnTo>
                        <a:pt x="104" y="16"/>
                      </a:lnTo>
                      <a:lnTo>
                        <a:pt x="128" y="32"/>
                      </a:lnTo>
                      <a:lnTo>
                        <a:pt x="136" y="40"/>
                      </a:lnTo>
                      <a:lnTo>
                        <a:pt x="136" y="48"/>
                      </a:lnTo>
                      <a:lnTo>
                        <a:pt x="136" y="48"/>
                      </a:lnTo>
                      <a:lnTo>
                        <a:pt x="128" y="56"/>
                      </a:lnTo>
                      <a:lnTo>
                        <a:pt x="112" y="56"/>
                      </a:lnTo>
                      <a:lnTo>
                        <a:pt x="88" y="56"/>
                      </a:lnTo>
                      <a:lnTo>
                        <a:pt x="64" y="48"/>
                      </a:lnTo>
                      <a:lnTo>
                        <a:pt x="64" y="48"/>
                      </a:lnTo>
                      <a:lnTo>
                        <a:pt x="32" y="40"/>
                      </a:lnTo>
                      <a:lnTo>
                        <a:pt x="16"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64" name="Freeform 1760"/>
                <p:cNvSpPr>
                  <a:spLocks/>
                </p:cNvSpPr>
                <p:nvPr/>
              </p:nvSpPr>
              <p:spPr bwMode="invGray">
                <a:xfrm>
                  <a:off x="564" y="2360"/>
                  <a:ext cx="136" cy="56"/>
                </a:xfrm>
                <a:custGeom>
                  <a:avLst/>
                  <a:gdLst/>
                  <a:ahLst/>
                  <a:cxnLst>
                    <a:cxn ang="0">
                      <a:pos x="0" y="8"/>
                    </a:cxn>
                    <a:cxn ang="0">
                      <a:pos x="8" y="0"/>
                    </a:cxn>
                    <a:cxn ang="0">
                      <a:pos x="24" y="0"/>
                    </a:cxn>
                    <a:cxn ang="0">
                      <a:pos x="48" y="0"/>
                    </a:cxn>
                    <a:cxn ang="0">
                      <a:pos x="80" y="8"/>
                    </a:cxn>
                    <a:cxn ang="0">
                      <a:pos x="80" y="8"/>
                    </a:cxn>
                    <a:cxn ang="0">
                      <a:pos x="104" y="16"/>
                    </a:cxn>
                    <a:cxn ang="0">
                      <a:pos x="120" y="24"/>
                    </a:cxn>
                    <a:cxn ang="0">
                      <a:pos x="136" y="40"/>
                    </a:cxn>
                    <a:cxn ang="0">
                      <a:pos x="136" y="48"/>
                    </a:cxn>
                    <a:cxn ang="0">
                      <a:pos x="136" y="48"/>
                    </a:cxn>
                    <a:cxn ang="0">
                      <a:pos x="128" y="48"/>
                    </a:cxn>
                    <a:cxn ang="0">
                      <a:pos x="112" y="56"/>
                    </a:cxn>
                    <a:cxn ang="0">
                      <a:pos x="88" y="48"/>
                    </a:cxn>
                    <a:cxn ang="0">
                      <a:pos x="56" y="40"/>
                    </a:cxn>
                    <a:cxn ang="0">
                      <a:pos x="56" y="40"/>
                    </a:cxn>
                    <a:cxn ang="0">
                      <a:pos x="32" y="32"/>
                    </a:cxn>
                    <a:cxn ang="0">
                      <a:pos x="8" y="24"/>
                    </a:cxn>
                    <a:cxn ang="0">
                      <a:pos x="0" y="16"/>
                    </a:cxn>
                    <a:cxn ang="0">
                      <a:pos x="0" y="8"/>
                    </a:cxn>
                  </a:cxnLst>
                  <a:rect l="0" t="0" r="r" b="b"/>
                  <a:pathLst>
                    <a:path w="136" h="56">
                      <a:moveTo>
                        <a:pt x="0" y="8"/>
                      </a:moveTo>
                      <a:lnTo>
                        <a:pt x="8" y="0"/>
                      </a:lnTo>
                      <a:lnTo>
                        <a:pt x="24" y="0"/>
                      </a:lnTo>
                      <a:lnTo>
                        <a:pt x="48" y="0"/>
                      </a:lnTo>
                      <a:lnTo>
                        <a:pt x="80" y="8"/>
                      </a:lnTo>
                      <a:lnTo>
                        <a:pt x="80" y="8"/>
                      </a:lnTo>
                      <a:lnTo>
                        <a:pt x="104" y="16"/>
                      </a:lnTo>
                      <a:lnTo>
                        <a:pt x="120" y="24"/>
                      </a:lnTo>
                      <a:lnTo>
                        <a:pt x="136" y="40"/>
                      </a:lnTo>
                      <a:lnTo>
                        <a:pt x="136" y="48"/>
                      </a:lnTo>
                      <a:lnTo>
                        <a:pt x="136" y="48"/>
                      </a:lnTo>
                      <a:lnTo>
                        <a:pt x="128" y="48"/>
                      </a:lnTo>
                      <a:lnTo>
                        <a:pt x="112" y="56"/>
                      </a:lnTo>
                      <a:lnTo>
                        <a:pt x="88" y="48"/>
                      </a:lnTo>
                      <a:lnTo>
                        <a:pt x="56" y="40"/>
                      </a:lnTo>
                      <a:lnTo>
                        <a:pt x="56" y="40"/>
                      </a:lnTo>
                      <a:lnTo>
                        <a:pt x="32" y="32"/>
                      </a:lnTo>
                      <a:lnTo>
                        <a:pt x="8"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65" name="Freeform 1761"/>
                <p:cNvSpPr>
                  <a:spLocks/>
                </p:cNvSpPr>
                <p:nvPr/>
              </p:nvSpPr>
              <p:spPr bwMode="invGray">
                <a:xfrm>
                  <a:off x="692" y="2256"/>
                  <a:ext cx="72" cy="104"/>
                </a:xfrm>
                <a:custGeom>
                  <a:avLst/>
                  <a:gdLst/>
                  <a:ahLst/>
                  <a:cxnLst>
                    <a:cxn ang="0">
                      <a:pos x="8" y="0"/>
                    </a:cxn>
                    <a:cxn ang="0">
                      <a:pos x="32" y="8"/>
                    </a:cxn>
                    <a:cxn ang="0">
                      <a:pos x="64" y="48"/>
                    </a:cxn>
                    <a:cxn ang="0">
                      <a:pos x="64" y="48"/>
                    </a:cxn>
                    <a:cxn ang="0">
                      <a:pos x="72" y="80"/>
                    </a:cxn>
                    <a:cxn ang="0">
                      <a:pos x="64" y="104"/>
                    </a:cxn>
                    <a:cxn ang="0">
                      <a:pos x="64" y="104"/>
                    </a:cxn>
                    <a:cxn ang="0">
                      <a:pos x="40" y="96"/>
                    </a:cxn>
                    <a:cxn ang="0">
                      <a:pos x="16" y="56"/>
                    </a:cxn>
                    <a:cxn ang="0">
                      <a:pos x="16" y="56"/>
                    </a:cxn>
                    <a:cxn ang="0">
                      <a:pos x="0" y="24"/>
                    </a:cxn>
                    <a:cxn ang="0">
                      <a:pos x="8" y="0"/>
                    </a:cxn>
                  </a:cxnLst>
                  <a:rect l="0" t="0" r="r" b="b"/>
                  <a:pathLst>
                    <a:path w="72" h="104">
                      <a:moveTo>
                        <a:pt x="8" y="0"/>
                      </a:moveTo>
                      <a:lnTo>
                        <a:pt x="32" y="8"/>
                      </a:lnTo>
                      <a:lnTo>
                        <a:pt x="64" y="48"/>
                      </a:lnTo>
                      <a:lnTo>
                        <a:pt x="64" y="48"/>
                      </a:lnTo>
                      <a:lnTo>
                        <a:pt x="72" y="80"/>
                      </a:lnTo>
                      <a:lnTo>
                        <a:pt x="64" y="104"/>
                      </a:lnTo>
                      <a:lnTo>
                        <a:pt x="64" y="104"/>
                      </a:lnTo>
                      <a:lnTo>
                        <a:pt x="40" y="96"/>
                      </a:lnTo>
                      <a:lnTo>
                        <a:pt x="16" y="56"/>
                      </a:lnTo>
                      <a:lnTo>
                        <a:pt x="16" y="56"/>
                      </a:lnTo>
                      <a:lnTo>
                        <a:pt x="0" y="24"/>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66" name="Freeform 1762"/>
                <p:cNvSpPr>
                  <a:spLocks/>
                </p:cNvSpPr>
                <p:nvPr/>
              </p:nvSpPr>
              <p:spPr bwMode="invGray">
                <a:xfrm>
                  <a:off x="852" y="2520"/>
                  <a:ext cx="72" cy="96"/>
                </a:xfrm>
                <a:custGeom>
                  <a:avLst/>
                  <a:gdLst/>
                  <a:ahLst/>
                  <a:cxnLst>
                    <a:cxn ang="0">
                      <a:pos x="8" y="0"/>
                    </a:cxn>
                    <a:cxn ang="0">
                      <a:pos x="32" y="8"/>
                    </a:cxn>
                    <a:cxn ang="0">
                      <a:pos x="56" y="40"/>
                    </a:cxn>
                    <a:cxn ang="0">
                      <a:pos x="56" y="40"/>
                    </a:cxn>
                    <a:cxn ang="0">
                      <a:pos x="72" y="80"/>
                    </a:cxn>
                    <a:cxn ang="0">
                      <a:pos x="64" y="96"/>
                    </a:cxn>
                    <a:cxn ang="0">
                      <a:pos x="64" y="96"/>
                    </a:cxn>
                    <a:cxn ang="0">
                      <a:pos x="40" y="88"/>
                    </a:cxn>
                    <a:cxn ang="0">
                      <a:pos x="8" y="56"/>
                    </a:cxn>
                    <a:cxn ang="0">
                      <a:pos x="8" y="56"/>
                    </a:cxn>
                    <a:cxn ang="0">
                      <a:pos x="0" y="16"/>
                    </a:cxn>
                    <a:cxn ang="0">
                      <a:pos x="8" y="0"/>
                    </a:cxn>
                  </a:cxnLst>
                  <a:rect l="0" t="0" r="r" b="b"/>
                  <a:pathLst>
                    <a:path w="72" h="96">
                      <a:moveTo>
                        <a:pt x="8" y="0"/>
                      </a:moveTo>
                      <a:lnTo>
                        <a:pt x="32" y="8"/>
                      </a:lnTo>
                      <a:lnTo>
                        <a:pt x="56" y="40"/>
                      </a:lnTo>
                      <a:lnTo>
                        <a:pt x="56" y="40"/>
                      </a:lnTo>
                      <a:lnTo>
                        <a:pt x="72" y="80"/>
                      </a:lnTo>
                      <a:lnTo>
                        <a:pt x="64" y="96"/>
                      </a:lnTo>
                      <a:lnTo>
                        <a:pt x="64" y="96"/>
                      </a:lnTo>
                      <a:lnTo>
                        <a:pt x="40" y="88"/>
                      </a:lnTo>
                      <a:lnTo>
                        <a:pt x="8" y="56"/>
                      </a:lnTo>
                      <a:lnTo>
                        <a:pt x="8" y="56"/>
                      </a:lnTo>
                      <a:lnTo>
                        <a:pt x="0" y="16"/>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67" name="Freeform 1763"/>
                <p:cNvSpPr>
                  <a:spLocks/>
                </p:cNvSpPr>
                <p:nvPr/>
              </p:nvSpPr>
              <p:spPr bwMode="invGray">
                <a:xfrm>
                  <a:off x="844" y="2256"/>
                  <a:ext cx="72" cy="104"/>
                </a:xfrm>
                <a:custGeom>
                  <a:avLst/>
                  <a:gdLst/>
                  <a:ahLst/>
                  <a:cxnLst>
                    <a:cxn ang="0">
                      <a:pos x="64" y="0"/>
                    </a:cxn>
                    <a:cxn ang="0">
                      <a:pos x="72" y="24"/>
                    </a:cxn>
                    <a:cxn ang="0">
                      <a:pos x="56" y="56"/>
                    </a:cxn>
                    <a:cxn ang="0">
                      <a:pos x="56" y="56"/>
                    </a:cxn>
                    <a:cxn ang="0">
                      <a:pos x="32" y="88"/>
                    </a:cxn>
                    <a:cxn ang="0">
                      <a:pos x="8" y="104"/>
                    </a:cxn>
                    <a:cxn ang="0">
                      <a:pos x="8" y="104"/>
                    </a:cxn>
                    <a:cxn ang="0">
                      <a:pos x="0" y="80"/>
                    </a:cxn>
                    <a:cxn ang="0">
                      <a:pos x="8" y="40"/>
                    </a:cxn>
                    <a:cxn ang="0">
                      <a:pos x="8" y="40"/>
                    </a:cxn>
                    <a:cxn ang="0">
                      <a:pos x="40" y="8"/>
                    </a:cxn>
                    <a:cxn ang="0">
                      <a:pos x="64" y="0"/>
                    </a:cxn>
                  </a:cxnLst>
                  <a:rect l="0" t="0" r="r" b="b"/>
                  <a:pathLst>
                    <a:path w="72" h="104">
                      <a:moveTo>
                        <a:pt x="64" y="0"/>
                      </a:moveTo>
                      <a:lnTo>
                        <a:pt x="72" y="24"/>
                      </a:lnTo>
                      <a:lnTo>
                        <a:pt x="56" y="56"/>
                      </a:lnTo>
                      <a:lnTo>
                        <a:pt x="56" y="56"/>
                      </a:lnTo>
                      <a:lnTo>
                        <a:pt x="32" y="88"/>
                      </a:lnTo>
                      <a:lnTo>
                        <a:pt x="8" y="104"/>
                      </a:lnTo>
                      <a:lnTo>
                        <a:pt x="8" y="104"/>
                      </a:lnTo>
                      <a:lnTo>
                        <a:pt x="0" y="80"/>
                      </a:lnTo>
                      <a:lnTo>
                        <a:pt x="8" y="40"/>
                      </a:lnTo>
                      <a:lnTo>
                        <a:pt x="8"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68" name="Freeform 1764"/>
                <p:cNvSpPr>
                  <a:spLocks/>
                </p:cNvSpPr>
                <p:nvPr/>
              </p:nvSpPr>
              <p:spPr bwMode="invGray">
                <a:xfrm>
                  <a:off x="700" y="2520"/>
                  <a:ext cx="80" cy="96"/>
                </a:xfrm>
                <a:custGeom>
                  <a:avLst/>
                  <a:gdLst/>
                  <a:ahLst/>
                  <a:cxnLst>
                    <a:cxn ang="0">
                      <a:pos x="64" y="0"/>
                    </a:cxn>
                    <a:cxn ang="0">
                      <a:pos x="80" y="16"/>
                    </a:cxn>
                    <a:cxn ang="0">
                      <a:pos x="64" y="56"/>
                    </a:cxn>
                    <a:cxn ang="0">
                      <a:pos x="64" y="56"/>
                    </a:cxn>
                    <a:cxn ang="0">
                      <a:pos x="40" y="88"/>
                    </a:cxn>
                    <a:cxn ang="0">
                      <a:pos x="8" y="96"/>
                    </a:cxn>
                    <a:cxn ang="0">
                      <a:pos x="8" y="96"/>
                    </a:cxn>
                    <a:cxn ang="0">
                      <a:pos x="0" y="80"/>
                    </a:cxn>
                    <a:cxn ang="0">
                      <a:pos x="16" y="40"/>
                    </a:cxn>
                    <a:cxn ang="0">
                      <a:pos x="16" y="40"/>
                    </a:cxn>
                    <a:cxn ang="0">
                      <a:pos x="40" y="8"/>
                    </a:cxn>
                    <a:cxn ang="0">
                      <a:pos x="64" y="0"/>
                    </a:cxn>
                  </a:cxnLst>
                  <a:rect l="0" t="0" r="r" b="b"/>
                  <a:pathLst>
                    <a:path w="80" h="96">
                      <a:moveTo>
                        <a:pt x="64" y="0"/>
                      </a:moveTo>
                      <a:lnTo>
                        <a:pt x="80" y="16"/>
                      </a:lnTo>
                      <a:lnTo>
                        <a:pt x="64" y="56"/>
                      </a:lnTo>
                      <a:lnTo>
                        <a:pt x="64" y="56"/>
                      </a:lnTo>
                      <a:lnTo>
                        <a:pt x="40" y="88"/>
                      </a:lnTo>
                      <a:lnTo>
                        <a:pt x="8" y="96"/>
                      </a:lnTo>
                      <a:lnTo>
                        <a:pt x="8" y="96"/>
                      </a:lnTo>
                      <a:lnTo>
                        <a:pt x="0" y="80"/>
                      </a:lnTo>
                      <a:lnTo>
                        <a:pt x="16" y="40"/>
                      </a:lnTo>
                      <a:lnTo>
                        <a:pt x="16"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669" name="Freeform 1765"/>
              <p:cNvSpPr>
                <a:spLocks/>
              </p:cNvSpPr>
              <p:nvPr/>
            </p:nvSpPr>
            <p:spPr bwMode="invGray">
              <a:xfrm>
                <a:off x="572" y="1295"/>
                <a:ext cx="472" cy="334"/>
              </a:xfrm>
              <a:custGeom>
                <a:avLst/>
                <a:gdLst/>
                <a:ahLst/>
                <a:cxnLst>
                  <a:cxn ang="0">
                    <a:pos x="672" y="216"/>
                  </a:cxn>
                  <a:cxn ang="0">
                    <a:pos x="664" y="256"/>
                  </a:cxn>
                  <a:cxn ang="0">
                    <a:pos x="648" y="296"/>
                  </a:cxn>
                  <a:cxn ang="0">
                    <a:pos x="616" y="328"/>
                  </a:cxn>
                  <a:cxn ang="0">
                    <a:pos x="576" y="360"/>
                  </a:cxn>
                  <a:cxn ang="0">
                    <a:pos x="464" y="408"/>
                  </a:cxn>
                  <a:cxn ang="0">
                    <a:pos x="336" y="424"/>
                  </a:cxn>
                  <a:cxn ang="0">
                    <a:pos x="336" y="424"/>
                  </a:cxn>
                  <a:cxn ang="0">
                    <a:pos x="208" y="408"/>
                  </a:cxn>
                  <a:cxn ang="0">
                    <a:pos x="96" y="360"/>
                  </a:cxn>
                  <a:cxn ang="0">
                    <a:pos x="56" y="328"/>
                  </a:cxn>
                  <a:cxn ang="0">
                    <a:pos x="24" y="296"/>
                  </a:cxn>
                  <a:cxn ang="0">
                    <a:pos x="8" y="256"/>
                  </a:cxn>
                  <a:cxn ang="0">
                    <a:pos x="0" y="216"/>
                  </a:cxn>
                  <a:cxn ang="0">
                    <a:pos x="0" y="216"/>
                  </a:cxn>
                  <a:cxn ang="0">
                    <a:pos x="8" y="168"/>
                  </a:cxn>
                  <a:cxn ang="0">
                    <a:pos x="24" y="128"/>
                  </a:cxn>
                  <a:cxn ang="0">
                    <a:pos x="56" y="96"/>
                  </a:cxn>
                  <a:cxn ang="0">
                    <a:pos x="96" y="64"/>
                  </a:cxn>
                  <a:cxn ang="0">
                    <a:pos x="208" y="16"/>
                  </a:cxn>
                  <a:cxn ang="0">
                    <a:pos x="336" y="0"/>
                  </a:cxn>
                  <a:cxn ang="0">
                    <a:pos x="336" y="0"/>
                  </a:cxn>
                  <a:cxn ang="0">
                    <a:pos x="464" y="16"/>
                  </a:cxn>
                  <a:cxn ang="0">
                    <a:pos x="576" y="64"/>
                  </a:cxn>
                  <a:cxn ang="0">
                    <a:pos x="616" y="96"/>
                  </a:cxn>
                  <a:cxn ang="0">
                    <a:pos x="648" y="128"/>
                  </a:cxn>
                  <a:cxn ang="0">
                    <a:pos x="664" y="168"/>
                  </a:cxn>
                  <a:cxn ang="0">
                    <a:pos x="672" y="216"/>
                  </a:cxn>
                </a:cxnLst>
                <a:rect l="0" t="0" r="r" b="b"/>
                <a:pathLst>
                  <a:path w="672" h="424">
                    <a:moveTo>
                      <a:pt x="672" y="216"/>
                    </a:moveTo>
                    <a:lnTo>
                      <a:pt x="664" y="256"/>
                    </a:lnTo>
                    <a:lnTo>
                      <a:pt x="648" y="296"/>
                    </a:lnTo>
                    <a:lnTo>
                      <a:pt x="616" y="328"/>
                    </a:lnTo>
                    <a:lnTo>
                      <a:pt x="576" y="360"/>
                    </a:lnTo>
                    <a:lnTo>
                      <a:pt x="464" y="408"/>
                    </a:lnTo>
                    <a:lnTo>
                      <a:pt x="336" y="424"/>
                    </a:lnTo>
                    <a:lnTo>
                      <a:pt x="336" y="424"/>
                    </a:lnTo>
                    <a:lnTo>
                      <a:pt x="208" y="408"/>
                    </a:lnTo>
                    <a:lnTo>
                      <a:pt x="96" y="360"/>
                    </a:lnTo>
                    <a:lnTo>
                      <a:pt x="56" y="328"/>
                    </a:lnTo>
                    <a:lnTo>
                      <a:pt x="24" y="296"/>
                    </a:lnTo>
                    <a:lnTo>
                      <a:pt x="8" y="256"/>
                    </a:lnTo>
                    <a:lnTo>
                      <a:pt x="0" y="216"/>
                    </a:lnTo>
                    <a:lnTo>
                      <a:pt x="0" y="216"/>
                    </a:lnTo>
                    <a:lnTo>
                      <a:pt x="8" y="168"/>
                    </a:lnTo>
                    <a:lnTo>
                      <a:pt x="24" y="128"/>
                    </a:lnTo>
                    <a:lnTo>
                      <a:pt x="56" y="96"/>
                    </a:lnTo>
                    <a:lnTo>
                      <a:pt x="96" y="64"/>
                    </a:lnTo>
                    <a:lnTo>
                      <a:pt x="208" y="16"/>
                    </a:lnTo>
                    <a:lnTo>
                      <a:pt x="336" y="0"/>
                    </a:lnTo>
                    <a:lnTo>
                      <a:pt x="336" y="0"/>
                    </a:lnTo>
                    <a:lnTo>
                      <a:pt x="464" y="16"/>
                    </a:lnTo>
                    <a:lnTo>
                      <a:pt x="576" y="64"/>
                    </a:lnTo>
                    <a:lnTo>
                      <a:pt x="616" y="96"/>
                    </a:lnTo>
                    <a:lnTo>
                      <a:pt x="648" y="128"/>
                    </a:lnTo>
                    <a:lnTo>
                      <a:pt x="664" y="168"/>
                    </a:lnTo>
                    <a:lnTo>
                      <a:pt x="672" y="216"/>
                    </a:lnTo>
                    <a:close/>
                  </a:path>
                </a:pathLst>
              </a:custGeom>
              <a:gradFill rotWithShape="0">
                <a:gsLst>
                  <a:gs pos="0">
                    <a:srgbClr val="808080">
                      <a:gamma/>
                      <a:tint val="59608"/>
                      <a:invGamma/>
                    </a:srgbClr>
                  </a:gs>
                  <a:gs pos="100000">
                    <a:srgbClr val="808080"/>
                  </a:gs>
                </a:gsLst>
                <a:path path="rect">
                  <a:fillToRect l="50000" t="50000" r="50000" b="50000"/>
                </a:path>
              </a:gradFill>
              <a:ln w="3175" cmpd="sng">
                <a:solidFill>
                  <a:srgbClr val="808080"/>
                </a:solidFill>
                <a:round/>
                <a:headEnd/>
                <a:tailEnd/>
              </a:ln>
            </p:spPr>
            <p:txBody>
              <a:bodyPr>
                <a:prstTxWarp prst="textNoShape">
                  <a:avLst/>
                </a:prstTxWarp>
              </a:bodyPr>
              <a:lstStyle/>
              <a:p>
                <a:endParaRPr lang="en-US">
                  <a:latin typeface="Arial"/>
                  <a:cs typeface="Arial"/>
                </a:endParaRPr>
              </a:p>
            </p:txBody>
          </p:sp>
          <p:grpSp>
            <p:nvGrpSpPr>
              <p:cNvPr id="1660930" name="Group 1766"/>
              <p:cNvGrpSpPr>
                <a:grpSpLocks/>
              </p:cNvGrpSpPr>
              <p:nvPr/>
            </p:nvGrpSpPr>
            <p:grpSpPr bwMode="auto">
              <a:xfrm>
                <a:off x="632" y="1338"/>
                <a:ext cx="352" cy="248"/>
                <a:chOff x="636" y="2320"/>
                <a:chExt cx="352" cy="248"/>
              </a:xfrm>
            </p:grpSpPr>
            <p:sp>
              <p:nvSpPr>
                <p:cNvPr id="1661671" name="Freeform 1767"/>
                <p:cNvSpPr>
                  <a:spLocks/>
                </p:cNvSpPr>
                <p:nvPr/>
              </p:nvSpPr>
              <p:spPr bwMode="invGray">
                <a:xfrm>
                  <a:off x="788" y="2424"/>
                  <a:ext cx="32" cy="16"/>
                </a:xfrm>
                <a:custGeom>
                  <a:avLst/>
                  <a:gdLst/>
                  <a:ahLst/>
                  <a:cxnLst>
                    <a:cxn ang="0">
                      <a:pos x="32" y="8"/>
                    </a:cxn>
                    <a:cxn ang="0">
                      <a:pos x="32" y="16"/>
                    </a:cxn>
                    <a:cxn ang="0">
                      <a:pos x="16" y="16"/>
                    </a:cxn>
                    <a:cxn ang="0">
                      <a:pos x="16" y="16"/>
                    </a:cxn>
                    <a:cxn ang="0">
                      <a:pos x="8" y="16"/>
                    </a:cxn>
                    <a:cxn ang="0">
                      <a:pos x="0" y="8"/>
                    </a:cxn>
                    <a:cxn ang="0">
                      <a:pos x="0" y="8"/>
                    </a:cxn>
                    <a:cxn ang="0">
                      <a:pos x="8" y="0"/>
                    </a:cxn>
                    <a:cxn ang="0">
                      <a:pos x="16" y="0"/>
                    </a:cxn>
                    <a:cxn ang="0">
                      <a:pos x="16" y="0"/>
                    </a:cxn>
                    <a:cxn ang="0">
                      <a:pos x="32" y="0"/>
                    </a:cxn>
                    <a:cxn ang="0">
                      <a:pos x="32" y="8"/>
                    </a:cxn>
                  </a:cxnLst>
                  <a:rect l="0" t="0" r="r" b="b"/>
                  <a:pathLst>
                    <a:path w="32" h="16">
                      <a:moveTo>
                        <a:pt x="32" y="8"/>
                      </a:moveTo>
                      <a:lnTo>
                        <a:pt x="32" y="16"/>
                      </a:lnTo>
                      <a:lnTo>
                        <a:pt x="16" y="16"/>
                      </a:lnTo>
                      <a:lnTo>
                        <a:pt x="16" y="16"/>
                      </a:lnTo>
                      <a:lnTo>
                        <a:pt x="8" y="16"/>
                      </a:lnTo>
                      <a:lnTo>
                        <a:pt x="0" y="8"/>
                      </a:lnTo>
                      <a:lnTo>
                        <a:pt x="0" y="8"/>
                      </a:lnTo>
                      <a:lnTo>
                        <a:pt x="8" y="0"/>
                      </a:lnTo>
                      <a:lnTo>
                        <a:pt x="16" y="0"/>
                      </a:lnTo>
                      <a:lnTo>
                        <a:pt x="16" y="0"/>
                      </a:lnTo>
                      <a:lnTo>
                        <a:pt x="32" y="0"/>
                      </a:lnTo>
                      <a:lnTo>
                        <a:pt x="32"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72" name="Freeform 1768"/>
                <p:cNvSpPr>
                  <a:spLocks/>
                </p:cNvSpPr>
                <p:nvPr/>
              </p:nvSpPr>
              <p:spPr bwMode="invGray">
                <a:xfrm>
                  <a:off x="924" y="2416"/>
                  <a:ext cx="64" cy="24"/>
                </a:xfrm>
                <a:custGeom>
                  <a:avLst/>
                  <a:gdLst/>
                  <a:ahLst/>
                  <a:cxnLst>
                    <a:cxn ang="0">
                      <a:pos x="64" y="16"/>
                    </a:cxn>
                    <a:cxn ang="0">
                      <a:pos x="56" y="24"/>
                    </a:cxn>
                    <a:cxn ang="0">
                      <a:pos x="32" y="24"/>
                    </a:cxn>
                    <a:cxn ang="0">
                      <a:pos x="32" y="24"/>
                    </a:cxn>
                    <a:cxn ang="0">
                      <a:pos x="16" y="24"/>
                    </a:cxn>
                    <a:cxn ang="0">
                      <a:pos x="0" y="16"/>
                    </a:cxn>
                    <a:cxn ang="0">
                      <a:pos x="0" y="16"/>
                    </a:cxn>
                    <a:cxn ang="0">
                      <a:pos x="16" y="8"/>
                    </a:cxn>
                    <a:cxn ang="0">
                      <a:pos x="32" y="0"/>
                    </a:cxn>
                    <a:cxn ang="0">
                      <a:pos x="32" y="0"/>
                    </a:cxn>
                    <a:cxn ang="0">
                      <a:pos x="56" y="8"/>
                    </a:cxn>
                    <a:cxn ang="0">
                      <a:pos x="64" y="16"/>
                    </a:cxn>
                  </a:cxnLst>
                  <a:rect l="0" t="0" r="r" b="b"/>
                  <a:pathLst>
                    <a:path w="64" h="24">
                      <a:moveTo>
                        <a:pt x="64" y="16"/>
                      </a:moveTo>
                      <a:lnTo>
                        <a:pt x="56" y="24"/>
                      </a:lnTo>
                      <a:lnTo>
                        <a:pt x="32" y="24"/>
                      </a:lnTo>
                      <a:lnTo>
                        <a:pt x="32" y="24"/>
                      </a:lnTo>
                      <a:lnTo>
                        <a:pt x="16" y="24"/>
                      </a:lnTo>
                      <a:lnTo>
                        <a:pt x="0" y="16"/>
                      </a:lnTo>
                      <a:lnTo>
                        <a:pt x="0" y="16"/>
                      </a:lnTo>
                      <a:lnTo>
                        <a:pt x="16"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73" name="Freeform 1769"/>
                <p:cNvSpPr>
                  <a:spLocks/>
                </p:cNvSpPr>
                <p:nvPr/>
              </p:nvSpPr>
              <p:spPr bwMode="invGray">
                <a:xfrm>
                  <a:off x="908" y="2512"/>
                  <a:ext cx="40" cy="32"/>
                </a:xfrm>
                <a:custGeom>
                  <a:avLst/>
                  <a:gdLst/>
                  <a:ahLst/>
                  <a:cxnLst>
                    <a:cxn ang="0">
                      <a:pos x="40" y="32"/>
                    </a:cxn>
                    <a:cxn ang="0">
                      <a:pos x="24" y="32"/>
                    </a:cxn>
                    <a:cxn ang="0">
                      <a:pos x="8" y="24"/>
                    </a:cxn>
                    <a:cxn ang="0">
                      <a:pos x="8" y="24"/>
                    </a:cxn>
                    <a:cxn ang="0">
                      <a:pos x="0" y="8"/>
                    </a:cxn>
                    <a:cxn ang="0">
                      <a:pos x="0" y="0"/>
                    </a:cxn>
                    <a:cxn ang="0">
                      <a:pos x="0" y="0"/>
                    </a:cxn>
                    <a:cxn ang="0">
                      <a:pos x="16" y="0"/>
                    </a:cxn>
                    <a:cxn ang="0">
                      <a:pos x="32" y="8"/>
                    </a:cxn>
                    <a:cxn ang="0">
                      <a:pos x="32" y="8"/>
                    </a:cxn>
                    <a:cxn ang="0">
                      <a:pos x="40" y="24"/>
                    </a:cxn>
                    <a:cxn ang="0">
                      <a:pos x="40" y="32"/>
                    </a:cxn>
                  </a:cxnLst>
                  <a:rect l="0" t="0" r="r" b="b"/>
                  <a:pathLst>
                    <a:path w="40" h="32">
                      <a:moveTo>
                        <a:pt x="40" y="32"/>
                      </a:moveTo>
                      <a:lnTo>
                        <a:pt x="24" y="32"/>
                      </a:lnTo>
                      <a:lnTo>
                        <a:pt x="8" y="24"/>
                      </a:lnTo>
                      <a:lnTo>
                        <a:pt x="8" y="24"/>
                      </a:lnTo>
                      <a:lnTo>
                        <a:pt x="0" y="8"/>
                      </a:lnTo>
                      <a:lnTo>
                        <a:pt x="0" y="0"/>
                      </a:lnTo>
                      <a:lnTo>
                        <a:pt x="0" y="0"/>
                      </a:lnTo>
                      <a:lnTo>
                        <a:pt x="16" y="0"/>
                      </a:lnTo>
                      <a:lnTo>
                        <a:pt x="32" y="8"/>
                      </a:lnTo>
                      <a:lnTo>
                        <a:pt x="32" y="8"/>
                      </a:lnTo>
                      <a:lnTo>
                        <a:pt x="40" y="24"/>
                      </a:lnTo>
                      <a:lnTo>
                        <a:pt x="4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74" name="Freeform 1770"/>
                <p:cNvSpPr>
                  <a:spLocks/>
                </p:cNvSpPr>
                <p:nvPr/>
              </p:nvSpPr>
              <p:spPr bwMode="invGray">
                <a:xfrm>
                  <a:off x="780" y="2328"/>
                  <a:ext cx="32" cy="48"/>
                </a:xfrm>
                <a:custGeom>
                  <a:avLst/>
                  <a:gdLst/>
                  <a:ahLst/>
                  <a:cxnLst>
                    <a:cxn ang="0">
                      <a:pos x="16" y="48"/>
                    </a:cxn>
                    <a:cxn ang="0">
                      <a:pos x="8" y="48"/>
                    </a:cxn>
                    <a:cxn ang="0">
                      <a:pos x="0" y="24"/>
                    </a:cxn>
                    <a:cxn ang="0">
                      <a:pos x="0" y="24"/>
                    </a:cxn>
                    <a:cxn ang="0">
                      <a:pos x="8" y="8"/>
                    </a:cxn>
                    <a:cxn ang="0">
                      <a:pos x="16" y="0"/>
                    </a:cxn>
                    <a:cxn ang="0">
                      <a:pos x="16" y="0"/>
                    </a:cxn>
                    <a:cxn ang="0">
                      <a:pos x="24" y="8"/>
                    </a:cxn>
                    <a:cxn ang="0">
                      <a:pos x="32" y="24"/>
                    </a:cxn>
                    <a:cxn ang="0">
                      <a:pos x="32" y="24"/>
                    </a:cxn>
                    <a:cxn ang="0">
                      <a:pos x="24" y="48"/>
                    </a:cxn>
                    <a:cxn ang="0">
                      <a:pos x="16" y="48"/>
                    </a:cxn>
                  </a:cxnLst>
                  <a:rect l="0" t="0" r="r" b="b"/>
                  <a:pathLst>
                    <a:path w="32" h="48">
                      <a:moveTo>
                        <a:pt x="16" y="48"/>
                      </a:moveTo>
                      <a:lnTo>
                        <a:pt x="8" y="48"/>
                      </a:lnTo>
                      <a:lnTo>
                        <a:pt x="0" y="24"/>
                      </a:lnTo>
                      <a:lnTo>
                        <a:pt x="0" y="24"/>
                      </a:lnTo>
                      <a:lnTo>
                        <a:pt x="8" y="8"/>
                      </a:lnTo>
                      <a:lnTo>
                        <a:pt x="16" y="0"/>
                      </a:lnTo>
                      <a:lnTo>
                        <a:pt x="16" y="0"/>
                      </a:lnTo>
                      <a:lnTo>
                        <a:pt x="24" y="8"/>
                      </a:lnTo>
                      <a:lnTo>
                        <a:pt x="32" y="24"/>
                      </a:lnTo>
                      <a:lnTo>
                        <a:pt x="32" y="24"/>
                      </a:lnTo>
                      <a:lnTo>
                        <a:pt x="24" y="48"/>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75" name="Freeform 1771"/>
                <p:cNvSpPr>
                  <a:spLocks/>
                </p:cNvSpPr>
                <p:nvPr/>
              </p:nvSpPr>
              <p:spPr bwMode="invGray">
                <a:xfrm>
                  <a:off x="676" y="2432"/>
                  <a:ext cx="64" cy="24"/>
                </a:xfrm>
                <a:custGeom>
                  <a:avLst/>
                  <a:gdLst/>
                  <a:ahLst/>
                  <a:cxnLst>
                    <a:cxn ang="0">
                      <a:pos x="64" y="16"/>
                    </a:cxn>
                    <a:cxn ang="0">
                      <a:pos x="56" y="24"/>
                    </a:cxn>
                    <a:cxn ang="0">
                      <a:pos x="32" y="24"/>
                    </a:cxn>
                    <a:cxn ang="0">
                      <a:pos x="32" y="24"/>
                    </a:cxn>
                    <a:cxn ang="0">
                      <a:pos x="8" y="24"/>
                    </a:cxn>
                    <a:cxn ang="0">
                      <a:pos x="0" y="16"/>
                    </a:cxn>
                    <a:cxn ang="0">
                      <a:pos x="0" y="16"/>
                    </a:cxn>
                    <a:cxn ang="0">
                      <a:pos x="8" y="8"/>
                    </a:cxn>
                    <a:cxn ang="0">
                      <a:pos x="32" y="0"/>
                    </a:cxn>
                    <a:cxn ang="0">
                      <a:pos x="32" y="0"/>
                    </a:cxn>
                    <a:cxn ang="0">
                      <a:pos x="56" y="8"/>
                    </a:cxn>
                    <a:cxn ang="0">
                      <a:pos x="64" y="16"/>
                    </a:cxn>
                  </a:cxnLst>
                  <a:rect l="0" t="0" r="r" b="b"/>
                  <a:pathLst>
                    <a:path w="64" h="24">
                      <a:moveTo>
                        <a:pt x="64" y="16"/>
                      </a:moveTo>
                      <a:lnTo>
                        <a:pt x="56" y="24"/>
                      </a:lnTo>
                      <a:lnTo>
                        <a:pt x="32" y="24"/>
                      </a:lnTo>
                      <a:lnTo>
                        <a:pt x="32" y="24"/>
                      </a:lnTo>
                      <a:lnTo>
                        <a:pt x="8" y="24"/>
                      </a:lnTo>
                      <a:lnTo>
                        <a:pt x="0" y="16"/>
                      </a:lnTo>
                      <a:lnTo>
                        <a:pt x="0" y="16"/>
                      </a:lnTo>
                      <a:lnTo>
                        <a:pt x="8"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76" name="Freeform 1772"/>
                <p:cNvSpPr>
                  <a:spLocks/>
                </p:cNvSpPr>
                <p:nvPr/>
              </p:nvSpPr>
              <p:spPr bwMode="invGray">
                <a:xfrm>
                  <a:off x="788" y="2520"/>
                  <a:ext cx="32" cy="48"/>
                </a:xfrm>
                <a:custGeom>
                  <a:avLst/>
                  <a:gdLst/>
                  <a:ahLst/>
                  <a:cxnLst>
                    <a:cxn ang="0">
                      <a:pos x="16" y="48"/>
                    </a:cxn>
                    <a:cxn ang="0">
                      <a:pos x="8" y="40"/>
                    </a:cxn>
                    <a:cxn ang="0">
                      <a:pos x="0" y="24"/>
                    </a:cxn>
                    <a:cxn ang="0">
                      <a:pos x="0" y="24"/>
                    </a:cxn>
                    <a:cxn ang="0">
                      <a:pos x="8" y="8"/>
                    </a:cxn>
                    <a:cxn ang="0">
                      <a:pos x="16" y="0"/>
                    </a:cxn>
                    <a:cxn ang="0">
                      <a:pos x="16" y="0"/>
                    </a:cxn>
                    <a:cxn ang="0">
                      <a:pos x="32" y="8"/>
                    </a:cxn>
                    <a:cxn ang="0">
                      <a:pos x="32" y="24"/>
                    </a:cxn>
                    <a:cxn ang="0">
                      <a:pos x="32" y="24"/>
                    </a:cxn>
                    <a:cxn ang="0">
                      <a:pos x="32" y="40"/>
                    </a:cxn>
                    <a:cxn ang="0">
                      <a:pos x="16" y="48"/>
                    </a:cxn>
                  </a:cxnLst>
                  <a:rect l="0" t="0" r="r" b="b"/>
                  <a:pathLst>
                    <a:path w="32" h="48">
                      <a:moveTo>
                        <a:pt x="16" y="48"/>
                      </a:moveTo>
                      <a:lnTo>
                        <a:pt x="8" y="40"/>
                      </a:lnTo>
                      <a:lnTo>
                        <a:pt x="0" y="24"/>
                      </a:lnTo>
                      <a:lnTo>
                        <a:pt x="0" y="24"/>
                      </a:lnTo>
                      <a:lnTo>
                        <a:pt x="8" y="8"/>
                      </a:lnTo>
                      <a:lnTo>
                        <a:pt x="16" y="0"/>
                      </a:lnTo>
                      <a:lnTo>
                        <a:pt x="16" y="0"/>
                      </a:lnTo>
                      <a:lnTo>
                        <a:pt x="32" y="8"/>
                      </a:lnTo>
                      <a:lnTo>
                        <a:pt x="32" y="24"/>
                      </a:lnTo>
                      <a:lnTo>
                        <a:pt x="32" y="24"/>
                      </a:lnTo>
                      <a:lnTo>
                        <a:pt x="32" y="40"/>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77" name="Freeform 1773"/>
                <p:cNvSpPr>
                  <a:spLocks/>
                </p:cNvSpPr>
                <p:nvPr/>
              </p:nvSpPr>
              <p:spPr bwMode="invGray">
                <a:xfrm>
                  <a:off x="660" y="2352"/>
                  <a:ext cx="48" cy="40"/>
                </a:xfrm>
                <a:custGeom>
                  <a:avLst/>
                  <a:gdLst/>
                  <a:ahLst/>
                  <a:cxnLst>
                    <a:cxn ang="0">
                      <a:pos x="48" y="32"/>
                    </a:cxn>
                    <a:cxn ang="0">
                      <a:pos x="32" y="40"/>
                    </a:cxn>
                    <a:cxn ang="0">
                      <a:pos x="16" y="24"/>
                    </a:cxn>
                    <a:cxn ang="0">
                      <a:pos x="16" y="24"/>
                    </a:cxn>
                    <a:cxn ang="0">
                      <a:pos x="0" y="16"/>
                    </a:cxn>
                    <a:cxn ang="0">
                      <a:pos x="0" y="0"/>
                    </a:cxn>
                    <a:cxn ang="0">
                      <a:pos x="0" y="0"/>
                    </a:cxn>
                    <a:cxn ang="0">
                      <a:pos x="16" y="0"/>
                    </a:cxn>
                    <a:cxn ang="0">
                      <a:pos x="32" y="8"/>
                    </a:cxn>
                    <a:cxn ang="0">
                      <a:pos x="32" y="8"/>
                    </a:cxn>
                    <a:cxn ang="0">
                      <a:pos x="48" y="24"/>
                    </a:cxn>
                    <a:cxn ang="0">
                      <a:pos x="48" y="32"/>
                    </a:cxn>
                  </a:cxnLst>
                  <a:rect l="0" t="0" r="r" b="b"/>
                  <a:pathLst>
                    <a:path w="48" h="40">
                      <a:moveTo>
                        <a:pt x="48" y="32"/>
                      </a:moveTo>
                      <a:lnTo>
                        <a:pt x="32" y="40"/>
                      </a:lnTo>
                      <a:lnTo>
                        <a:pt x="16" y="24"/>
                      </a:lnTo>
                      <a:lnTo>
                        <a:pt x="16" y="24"/>
                      </a:lnTo>
                      <a:lnTo>
                        <a:pt x="0" y="16"/>
                      </a:lnTo>
                      <a:lnTo>
                        <a:pt x="0" y="0"/>
                      </a:lnTo>
                      <a:lnTo>
                        <a:pt x="0" y="0"/>
                      </a:lnTo>
                      <a:lnTo>
                        <a:pt x="16" y="0"/>
                      </a:lnTo>
                      <a:lnTo>
                        <a:pt x="32" y="8"/>
                      </a:lnTo>
                      <a:lnTo>
                        <a:pt x="32" y="8"/>
                      </a:lnTo>
                      <a:lnTo>
                        <a:pt x="48" y="24"/>
                      </a:lnTo>
                      <a:lnTo>
                        <a:pt x="48"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78" name="Freeform 1774"/>
                <p:cNvSpPr>
                  <a:spLocks/>
                </p:cNvSpPr>
                <p:nvPr/>
              </p:nvSpPr>
              <p:spPr bwMode="invGray">
                <a:xfrm>
                  <a:off x="892" y="2344"/>
                  <a:ext cx="48" cy="32"/>
                </a:xfrm>
                <a:custGeom>
                  <a:avLst/>
                  <a:gdLst/>
                  <a:ahLst/>
                  <a:cxnLst>
                    <a:cxn ang="0">
                      <a:pos x="0" y="32"/>
                    </a:cxn>
                    <a:cxn ang="0">
                      <a:pos x="0" y="24"/>
                    </a:cxn>
                    <a:cxn ang="0">
                      <a:pos x="8" y="8"/>
                    </a:cxn>
                    <a:cxn ang="0">
                      <a:pos x="8" y="8"/>
                    </a:cxn>
                    <a:cxn ang="0">
                      <a:pos x="32" y="0"/>
                    </a:cxn>
                    <a:cxn ang="0">
                      <a:pos x="48" y="0"/>
                    </a:cxn>
                    <a:cxn ang="0">
                      <a:pos x="48" y="0"/>
                    </a:cxn>
                    <a:cxn ang="0">
                      <a:pos x="48" y="8"/>
                    </a:cxn>
                    <a:cxn ang="0">
                      <a:pos x="32" y="24"/>
                    </a:cxn>
                    <a:cxn ang="0">
                      <a:pos x="32" y="24"/>
                    </a:cxn>
                    <a:cxn ang="0">
                      <a:pos x="16" y="32"/>
                    </a:cxn>
                    <a:cxn ang="0">
                      <a:pos x="0" y="32"/>
                    </a:cxn>
                  </a:cxnLst>
                  <a:rect l="0" t="0" r="r" b="b"/>
                  <a:pathLst>
                    <a:path w="48" h="32">
                      <a:moveTo>
                        <a:pt x="0" y="32"/>
                      </a:moveTo>
                      <a:lnTo>
                        <a:pt x="0" y="24"/>
                      </a:lnTo>
                      <a:lnTo>
                        <a:pt x="8" y="8"/>
                      </a:lnTo>
                      <a:lnTo>
                        <a:pt x="8" y="8"/>
                      </a:lnTo>
                      <a:lnTo>
                        <a:pt x="32" y="0"/>
                      </a:lnTo>
                      <a:lnTo>
                        <a:pt x="48" y="0"/>
                      </a:lnTo>
                      <a:lnTo>
                        <a:pt x="48" y="0"/>
                      </a:lnTo>
                      <a:lnTo>
                        <a:pt x="48" y="8"/>
                      </a:lnTo>
                      <a:lnTo>
                        <a:pt x="32" y="24"/>
                      </a:lnTo>
                      <a:lnTo>
                        <a:pt x="32" y="24"/>
                      </a:lnTo>
                      <a:lnTo>
                        <a:pt x="16" y="32"/>
                      </a:lnTo>
                      <a:lnTo>
                        <a:pt x="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79" name="Freeform 1775"/>
                <p:cNvSpPr>
                  <a:spLocks/>
                </p:cNvSpPr>
                <p:nvPr/>
              </p:nvSpPr>
              <p:spPr bwMode="invGray">
                <a:xfrm>
                  <a:off x="876" y="2400"/>
                  <a:ext cx="48" cy="24"/>
                </a:xfrm>
                <a:custGeom>
                  <a:avLst/>
                  <a:gdLst/>
                  <a:ahLst/>
                  <a:cxnLst>
                    <a:cxn ang="0">
                      <a:pos x="0" y="24"/>
                    </a:cxn>
                    <a:cxn ang="0">
                      <a:pos x="0" y="8"/>
                    </a:cxn>
                    <a:cxn ang="0">
                      <a:pos x="16" y="0"/>
                    </a:cxn>
                    <a:cxn ang="0">
                      <a:pos x="16" y="0"/>
                    </a:cxn>
                    <a:cxn ang="0">
                      <a:pos x="32" y="0"/>
                    </a:cxn>
                    <a:cxn ang="0">
                      <a:pos x="48" y="8"/>
                    </a:cxn>
                    <a:cxn ang="0">
                      <a:pos x="48" y="8"/>
                    </a:cxn>
                    <a:cxn ang="0">
                      <a:pos x="48" y="16"/>
                    </a:cxn>
                    <a:cxn ang="0">
                      <a:pos x="32" y="24"/>
                    </a:cxn>
                    <a:cxn ang="0">
                      <a:pos x="32" y="24"/>
                    </a:cxn>
                    <a:cxn ang="0">
                      <a:pos x="8" y="24"/>
                    </a:cxn>
                    <a:cxn ang="0">
                      <a:pos x="0" y="24"/>
                    </a:cxn>
                  </a:cxnLst>
                  <a:rect l="0" t="0" r="r" b="b"/>
                  <a:pathLst>
                    <a:path w="48" h="24">
                      <a:moveTo>
                        <a:pt x="0" y="24"/>
                      </a:moveTo>
                      <a:lnTo>
                        <a:pt x="0" y="8"/>
                      </a:lnTo>
                      <a:lnTo>
                        <a:pt x="16" y="0"/>
                      </a:lnTo>
                      <a:lnTo>
                        <a:pt x="16" y="0"/>
                      </a:lnTo>
                      <a:lnTo>
                        <a:pt x="32" y="0"/>
                      </a:lnTo>
                      <a:lnTo>
                        <a:pt x="48" y="8"/>
                      </a:lnTo>
                      <a:lnTo>
                        <a:pt x="48" y="8"/>
                      </a:lnTo>
                      <a:lnTo>
                        <a:pt x="48" y="16"/>
                      </a:lnTo>
                      <a:lnTo>
                        <a:pt x="32" y="24"/>
                      </a:lnTo>
                      <a:lnTo>
                        <a:pt x="32" y="24"/>
                      </a:lnTo>
                      <a:lnTo>
                        <a:pt x="8" y="24"/>
                      </a:lnTo>
                      <a:lnTo>
                        <a:pt x="0"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80" name="Freeform 1776"/>
                <p:cNvSpPr>
                  <a:spLocks/>
                </p:cNvSpPr>
                <p:nvPr/>
              </p:nvSpPr>
              <p:spPr bwMode="invGray">
                <a:xfrm>
                  <a:off x="660" y="2480"/>
                  <a:ext cx="48" cy="24"/>
                </a:xfrm>
                <a:custGeom>
                  <a:avLst/>
                  <a:gdLst/>
                  <a:ahLst/>
                  <a:cxnLst>
                    <a:cxn ang="0">
                      <a:pos x="0" y="16"/>
                    </a:cxn>
                    <a:cxn ang="0">
                      <a:pos x="0" y="8"/>
                    </a:cxn>
                    <a:cxn ang="0">
                      <a:pos x="16" y="0"/>
                    </a:cxn>
                    <a:cxn ang="0">
                      <a:pos x="16" y="0"/>
                    </a:cxn>
                    <a:cxn ang="0">
                      <a:pos x="40" y="0"/>
                    </a:cxn>
                    <a:cxn ang="0">
                      <a:pos x="48" y="0"/>
                    </a:cxn>
                    <a:cxn ang="0">
                      <a:pos x="48" y="0"/>
                    </a:cxn>
                    <a:cxn ang="0">
                      <a:pos x="48" y="16"/>
                    </a:cxn>
                    <a:cxn ang="0">
                      <a:pos x="32" y="24"/>
                    </a:cxn>
                    <a:cxn ang="0">
                      <a:pos x="32" y="24"/>
                    </a:cxn>
                    <a:cxn ang="0">
                      <a:pos x="8" y="24"/>
                    </a:cxn>
                    <a:cxn ang="0">
                      <a:pos x="0" y="16"/>
                    </a:cxn>
                  </a:cxnLst>
                  <a:rect l="0" t="0" r="r" b="b"/>
                  <a:pathLst>
                    <a:path w="48" h="24">
                      <a:moveTo>
                        <a:pt x="0" y="16"/>
                      </a:moveTo>
                      <a:lnTo>
                        <a:pt x="0" y="8"/>
                      </a:lnTo>
                      <a:lnTo>
                        <a:pt x="16" y="0"/>
                      </a:lnTo>
                      <a:lnTo>
                        <a:pt x="16" y="0"/>
                      </a:lnTo>
                      <a:lnTo>
                        <a:pt x="40" y="0"/>
                      </a:lnTo>
                      <a:lnTo>
                        <a:pt x="48" y="0"/>
                      </a:lnTo>
                      <a:lnTo>
                        <a:pt x="48" y="0"/>
                      </a:lnTo>
                      <a:lnTo>
                        <a:pt x="48" y="16"/>
                      </a:lnTo>
                      <a:lnTo>
                        <a:pt x="32" y="24"/>
                      </a:lnTo>
                      <a:lnTo>
                        <a:pt x="32" y="24"/>
                      </a:lnTo>
                      <a:lnTo>
                        <a:pt x="8" y="24"/>
                      </a:lnTo>
                      <a:lnTo>
                        <a:pt x="0"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81" name="Freeform 1777"/>
                <p:cNvSpPr>
                  <a:spLocks/>
                </p:cNvSpPr>
                <p:nvPr/>
              </p:nvSpPr>
              <p:spPr bwMode="invGray">
                <a:xfrm>
                  <a:off x="732" y="2456"/>
                  <a:ext cx="48" cy="40"/>
                </a:xfrm>
                <a:custGeom>
                  <a:avLst/>
                  <a:gdLst/>
                  <a:ahLst/>
                  <a:cxnLst>
                    <a:cxn ang="0">
                      <a:pos x="8" y="40"/>
                    </a:cxn>
                    <a:cxn ang="0">
                      <a:pos x="0" y="24"/>
                    </a:cxn>
                    <a:cxn ang="0">
                      <a:pos x="16" y="16"/>
                    </a:cxn>
                    <a:cxn ang="0">
                      <a:pos x="16" y="16"/>
                    </a:cxn>
                    <a:cxn ang="0">
                      <a:pos x="32" y="0"/>
                    </a:cxn>
                    <a:cxn ang="0">
                      <a:pos x="48" y="8"/>
                    </a:cxn>
                    <a:cxn ang="0">
                      <a:pos x="48" y="8"/>
                    </a:cxn>
                    <a:cxn ang="0">
                      <a:pos x="48" y="16"/>
                    </a:cxn>
                    <a:cxn ang="0">
                      <a:pos x="40" y="32"/>
                    </a:cxn>
                    <a:cxn ang="0">
                      <a:pos x="40" y="32"/>
                    </a:cxn>
                    <a:cxn ang="0">
                      <a:pos x="16" y="40"/>
                    </a:cxn>
                    <a:cxn ang="0">
                      <a:pos x="8" y="40"/>
                    </a:cxn>
                  </a:cxnLst>
                  <a:rect l="0" t="0" r="r" b="b"/>
                  <a:pathLst>
                    <a:path w="48" h="40">
                      <a:moveTo>
                        <a:pt x="8" y="40"/>
                      </a:moveTo>
                      <a:lnTo>
                        <a:pt x="0" y="24"/>
                      </a:lnTo>
                      <a:lnTo>
                        <a:pt x="16" y="16"/>
                      </a:lnTo>
                      <a:lnTo>
                        <a:pt x="16" y="16"/>
                      </a:lnTo>
                      <a:lnTo>
                        <a:pt x="32" y="0"/>
                      </a:lnTo>
                      <a:lnTo>
                        <a:pt x="48" y="8"/>
                      </a:lnTo>
                      <a:lnTo>
                        <a:pt x="48" y="8"/>
                      </a:lnTo>
                      <a:lnTo>
                        <a:pt x="48" y="16"/>
                      </a:lnTo>
                      <a:lnTo>
                        <a:pt x="40" y="32"/>
                      </a:lnTo>
                      <a:lnTo>
                        <a:pt x="40" y="32"/>
                      </a:lnTo>
                      <a:lnTo>
                        <a:pt x="16" y="40"/>
                      </a:lnTo>
                      <a:lnTo>
                        <a:pt x="8" y="4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82" name="Freeform 1778"/>
                <p:cNvSpPr>
                  <a:spLocks/>
                </p:cNvSpPr>
                <p:nvPr/>
              </p:nvSpPr>
              <p:spPr bwMode="invGray">
                <a:xfrm>
                  <a:off x="924" y="2472"/>
                  <a:ext cx="56" cy="32"/>
                </a:xfrm>
                <a:custGeom>
                  <a:avLst/>
                  <a:gdLst/>
                  <a:ahLst/>
                  <a:cxnLst>
                    <a:cxn ang="0">
                      <a:pos x="0" y="8"/>
                    </a:cxn>
                    <a:cxn ang="0">
                      <a:pos x="16" y="0"/>
                    </a:cxn>
                    <a:cxn ang="0">
                      <a:pos x="32" y="8"/>
                    </a:cxn>
                    <a:cxn ang="0">
                      <a:pos x="32" y="8"/>
                    </a:cxn>
                    <a:cxn ang="0">
                      <a:pos x="56" y="16"/>
                    </a:cxn>
                    <a:cxn ang="0">
                      <a:pos x="56" y="24"/>
                    </a:cxn>
                    <a:cxn ang="0">
                      <a:pos x="56" y="24"/>
                    </a:cxn>
                    <a:cxn ang="0">
                      <a:pos x="48" y="32"/>
                    </a:cxn>
                    <a:cxn ang="0">
                      <a:pos x="24" y="24"/>
                    </a:cxn>
                    <a:cxn ang="0">
                      <a:pos x="24" y="24"/>
                    </a:cxn>
                    <a:cxn ang="0">
                      <a:pos x="0" y="16"/>
                    </a:cxn>
                    <a:cxn ang="0">
                      <a:pos x="0" y="8"/>
                    </a:cxn>
                  </a:cxnLst>
                  <a:rect l="0" t="0" r="r" b="b"/>
                  <a:pathLst>
                    <a:path w="56" h="32">
                      <a:moveTo>
                        <a:pt x="0" y="8"/>
                      </a:moveTo>
                      <a:lnTo>
                        <a:pt x="16" y="0"/>
                      </a:lnTo>
                      <a:lnTo>
                        <a:pt x="32" y="8"/>
                      </a:lnTo>
                      <a:lnTo>
                        <a:pt x="32" y="8"/>
                      </a:lnTo>
                      <a:lnTo>
                        <a:pt x="56" y="16"/>
                      </a:lnTo>
                      <a:lnTo>
                        <a:pt x="56" y="24"/>
                      </a:lnTo>
                      <a:lnTo>
                        <a:pt x="56" y="24"/>
                      </a:lnTo>
                      <a:lnTo>
                        <a:pt x="48" y="32"/>
                      </a:lnTo>
                      <a:lnTo>
                        <a:pt x="24" y="24"/>
                      </a:lnTo>
                      <a:lnTo>
                        <a:pt x="24"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83" name="Freeform 1779"/>
                <p:cNvSpPr>
                  <a:spLocks/>
                </p:cNvSpPr>
                <p:nvPr/>
              </p:nvSpPr>
              <p:spPr bwMode="invGray">
                <a:xfrm>
                  <a:off x="636" y="2392"/>
                  <a:ext cx="64" cy="32"/>
                </a:xfrm>
                <a:custGeom>
                  <a:avLst/>
                  <a:gdLst/>
                  <a:ahLst/>
                  <a:cxnLst>
                    <a:cxn ang="0">
                      <a:pos x="0" y="8"/>
                    </a:cxn>
                    <a:cxn ang="0">
                      <a:pos x="16" y="0"/>
                    </a:cxn>
                    <a:cxn ang="0">
                      <a:pos x="40" y="8"/>
                    </a:cxn>
                    <a:cxn ang="0">
                      <a:pos x="40" y="8"/>
                    </a:cxn>
                    <a:cxn ang="0">
                      <a:pos x="56" y="16"/>
                    </a:cxn>
                    <a:cxn ang="0">
                      <a:pos x="64" y="24"/>
                    </a:cxn>
                    <a:cxn ang="0">
                      <a:pos x="64" y="24"/>
                    </a:cxn>
                    <a:cxn ang="0">
                      <a:pos x="48" y="32"/>
                    </a:cxn>
                    <a:cxn ang="0">
                      <a:pos x="24" y="32"/>
                    </a:cxn>
                    <a:cxn ang="0">
                      <a:pos x="24" y="32"/>
                    </a:cxn>
                    <a:cxn ang="0">
                      <a:pos x="8" y="16"/>
                    </a:cxn>
                    <a:cxn ang="0">
                      <a:pos x="0" y="8"/>
                    </a:cxn>
                  </a:cxnLst>
                  <a:rect l="0" t="0" r="r" b="b"/>
                  <a:pathLst>
                    <a:path w="64" h="32">
                      <a:moveTo>
                        <a:pt x="0" y="8"/>
                      </a:moveTo>
                      <a:lnTo>
                        <a:pt x="16" y="0"/>
                      </a:lnTo>
                      <a:lnTo>
                        <a:pt x="40" y="8"/>
                      </a:lnTo>
                      <a:lnTo>
                        <a:pt x="40" y="8"/>
                      </a:lnTo>
                      <a:lnTo>
                        <a:pt x="56" y="16"/>
                      </a:lnTo>
                      <a:lnTo>
                        <a:pt x="64" y="24"/>
                      </a:lnTo>
                      <a:lnTo>
                        <a:pt x="64" y="24"/>
                      </a:lnTo>
                      <a:lnTo>
                        <a:pt x="48" y="32"/>
                      </a:lnTo>
                      <a:lnTo>
                        <a:pt x="24" y="32"/>
                      </a:lnTo>
                      <a:lnTo>
                        <a:pt x="24" y="32"/>
                      </a:lnTo>
                      <a:lnTo>
                        <a:pt x="8"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84" name="Freeform 1780"/>
                <p:cNvSpPr>
                  <a:spLocks/>
                </p:cNvSpPr>
                <p:nvPr/>
              </p:nvSpPr>
              <p:spPr bwMode="invGray">
                <a:xfrm>
                  <a:off x="716" y="2320"/>
                  <a:ext cx="40" cy="48"/>
                </a:xfrm>
                <a:custGeom>
                  <a:avLst/>
                  <a:gdLst/>
                  <a:ahLst/>
                  <a:cxnLst>
                    <a:cxn ang="0">
                      <a:pos x="8" y="0"/>
                    </a:cxn>
                    <a:cxn ang="0">
                      <a:pos x="24" y="0"/>
                    </a:cxn>
                    <a:cxn ang="0">
                      <a:pos x="32" y="16"/>
                    </a:cxn>
                    <a:cxn ang="0">
                      <a:pos x="32" y="16"/>
                    </a:cxn>
                    <a:cxn ang="0">
                      <a:pos x="40" y="40"/>
                    </a:cxn>
                    <a:cxn ang="0">
                      <a:pos x="32" y="48"/>
                    </a:cxn>
                    <a:cxn ang="0">
                      <a:pos x="32" y="48"/>
                    </a:cxn>
                    <a:cxn ang="0">
                      <a:pos x="16" y="40"/>
                    </a:cxn>
                    <a:cxn ang="0">
                      <a:pos x="8" y="24"/>
                    </a:cxn>
                    <a:cxn ang="0">
                      <a:pos x="8" y="24"/>
                    </a:cxn>
                    <a:cxn ang="0">
                      <a:pos x="0" y="8"/>
                    </a:cxn>
                    <a:cxn ang="0">
                      <a:pos x="8" y="0"/>
                    </a:cxn>
                  </a:cxnLst>
                  <a:rect l="0" t="0" r="r" b="b"/>
                  <a:pathLst>
                    <a:path w="40" h="48">
                      <a:moveTo>
                        <a:pt x="8" y="0"/>
                      </a:moveTo>
                      <a:lnTo>
                        <a:pt x="24" y="0"/>
                      </a:lnTo>
                      <a:lnTo>
                        <a:pt x="32" y="16"/>
                      </a:lnTo>
                      <a:lnTo>
                        <a:pt x="32" y="16"/>
                      </a:lnTo>
                      <a:lnTo>
                        <a:pt x="40" y="40"/>
                      </a:lnTo>
                      <a:lnTo>
                        <a:pt x="32" y="48"/>
                      </a:lnTo>
                      <a:lnTo>
                        <a:pt x="32" y="48"/>
                      </a:lnTo>
                      <a:lnTo>
                        <a:pt x="16"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85" name="Freeform 1781"/>
                <p:cNvSpPr>
                  <a:spLocks/>
                </p:cNvSpPr>
                <p:nvPr/>
              </p:nvSpPr>
              <p:spPr bwMode="invGray">
                <a:xfrm>
                  <a:off x="820" y="2480"/>
                  <a:ext cx="40" cy="40"/>
                </a:xfrm>
                <a:custGeom>
                  <a:avLst/>
                  <a:gdLst/>
                  <a:ahLst/>
                  <a:cxnLst>
                    <a:cxn ang="0">
                      <a:pos x="8" y="0"/>
                    </a:cxn>
                    <a:cxn ang="0">
                      <a:pos x="24" y="0"/>
                    </a:cxn>
                    <a:cxn ang="0">
                      <a:pos x="40" y="16"/>
                    </a:cxn>
                    <a:cxn ang="0">
                      <a:pos x="40" y="16"/>
                    </a:cxn>
                    <a:cxn ang="0">
                      <a:pos x="40" y="32"/>
                    </a:cxn>
                    <a:cxn ang="0">
                      <a:pos x="32" y="40"/>
                    </a:cxn>
                    <a:cxn ang="0">
                      <a:pos x="32" y="40"/>
                    </a:cxn>
                    <a:cxn ang="0">
                      <a:pos x="24" y="40"/>
                    </a:cxn>
                    <a:cxn ang="0">
                      <a:pos x="8" y="24"/>
                    </a:cxn>
                    <a:cxn ang="0">
                      <a:pos x="8" y="24"/>
                    </a:cxn>
                    <a:cxn ang="0">
                      <a:pos x="0" y="8"/>
                    </a:cxn>
                    <a:cxn ang="0">
                      <a:pos x="8" y="0"/>
                    </a:cxn>
                  </a:cxnLst>
                  <a:rect l="0" t="0" r="r" b="b"/>
                  <a:pathLst>
                    <a:path w="40" h="40">
                      <a:moveTo>
                        <a:pt x="8" y="0"/>
                      </a:moveTo>
                      <a:lnTo>
                        <a:pt x="24" y="0"/>
                      </a:lnTo>
                      <a:lnTo>
                        <a:pt x="40" y="16"/>
                      </a:lnTo>
                      <a:lnTo>
                        <a:pt x="40" y="16"/>
                      </a:lnTo>
                      <a:lnTo>
                        <a:pt x="40" y="32"/>
                      </a:lnTo>
                      <a:lnTo>
                        <a:pt x="32" y="40"/>
                      </a:lnTo>
                      <a:lnTo>
                        <a:pt x="32" y="40"/>
                      </a:lnTo>
                      <a:lnTo>
                        <a:pt x="24"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86" name="Freeform 1782"/>
                <p:cNvSpPr>
                  <a:spLocks/>
                </p:cNvSpPr>
                <p:nvPr/>
              </p:nvSpPr>
              <p:spPr bwMode="invGray">
                <a:xfrm>
                  <a:off x="836" y="2320"/>
                  <a:ext cx="40" cy="48"/>
                </a:xfrm>
                <a:custGeom>
                  <a:avLst/>
                  <a:gdLst/>
                  <a:ahLst/>
                  <a:cxnLst>
                    <a:cxn ang="0">
                      <a:pos x="32" y="0"/>
                    </a:cxn>
                    <a:cxn ang="0">
                      <a:pos x="40" y="8"/>
                    </a:cxn>
                    <a:cxn ang="0">
                      <a:pos x="40" y="24"/>
                    </a:cxn>
                    <a:cxn ang="0">
                      <a:pos x="40" y="24"/>
                    </a:cxn>
                    <a:cxn ang="0">
                      <a:pos x="24" y="40"/>
                    </a:cxn>
                    <a:cxn ang="0">
                      <a:pos x="8" y="48"/>
                    </a:cxn>
                    <a:cxn ang="0">
                      <a:pos x="8" y="48"/>
                    </a:cxn>
                    <a:cxn ang="0">
                      <a:pos x="0" y="32"/>
                    </a:cxn>
                    <a:cxn ang="0">
                      <a:pos x="8" y="16"/>
                    </a:cxn>
                    <a:cxn ang="0">
                      <a:pos x="8" y="16"/>
                    </a:cxn>
                    <a:cxn ang="0">
                      <a:pos x="24" y="0"/>
                    </a:cxn>
                    <a:cxn ang="0">
                      <a:pos x="32" y="0"/>
                    </a:cxn>
                  </a:cxnLst>
                  <a:rect l="0" t="0" r="r" b="b"/>
                  <a:pathLst>
                    <a:path w="40" h="48">
                      <a:moveTo>
                        <a:pt x="32" y="0"/>
                      </a:moveTo>
                      <a:lnTo>
                        <a:pt x="40" y="8"/>
                      </a:lnTo>
                      <a:lnTo>
                        <a:pt x="40" y="24"/>
                      </a:lnTo>
                      <a:lnTo>
                        <a:pt x="40" y="24"/>
                      </a:lnTo>
                      <a:lnTo>
                        <a:pt x="24" y="40"/>
                      </a:lnTo>
                      <a:lnTo>
                        <a:pt x="8" y="48"/>
                      </a:lnTo>
                      <a:lnTo>
                        <a:pt x="8" y="48"/>
                      </a:lnTo>
                      <a:lnTo>
                        <a:pt x="0" y="32"/>
                      </a:lnTo>
                      <a:lnTo>
                        <a:pt x="8" y="16"/>
                      </a:lnTo>
                      <a:lnTo>
                        <a:pt x="8" y="16"/>
                      </a:lnTo>
                      <a:lnTo>
                        <a:pt x="24" y="0"/>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87" name="Freeform 1783"/>
                <p:cNvSpPr>
                  <a:spLocks/>
                </p:cNvSpPr>
                <p:nvPr/>
              </p:nvSpPr>
              <p:spPr bwMode="invGray">
                <a:xfrm>
                  <a:off x="732" y="2504"/>
                  <a:ext cx="40" cy="48"/>
                </a:xfrm>
                <a:custGeom>
                  <a:avLst/>
                  <a:gdLst/>
                  <a:ahLst/>
                  <a:cxnLst>
                    <a:cxn ang="0">
                      <a:pos x="32" y="0"/>
                    </a:cxn>
                    <a:cxn ang="0">
                      <a:pos x="40" y="8"/>
                    </a:cxn>
                    <a:cxn ang="0">
                      <a:pos x="32" y="32"/>
                    </a:cxn>
                    <a:cxn ang="0">
                      <a:pos x="32" y="32"/>
                    </a:cxn>
                    <a:cxn ang="0">
                      <a:pos x="24" y="40"/>
                    </a:cxn>
                    <a:cxn ang="0">
                      <a:pos x="8" y="48"/>
                    </a:cxn>
                    <a:cxn ang="0">
                      <a:pos x="8" y="48"/>
                    </a:cxn>
                    <a:cxn ang="0">
                      <a:pos x="0" y="40"/>
                    </a:cxn>
                    <a:cxn ang="0">
                      <a:pos x="8" y="16"/>
                    </a:cxn>
                    <a:cxn ang="0">
                      <a:pos x="8" y="16"/>
                    </a:cxn>
                    <a:cxn ang="0">
                      <a:pos x="16" y="8"/>
                    </a:cxn>
                    <a:cxn ang="0">
                      <a:pos x="32" y="0"/>
                    </a:cxn>
                  </a:cxnLst>
                  <a:rect l="0" t="0" r="r" b="b"/>
                  <a:pathLst>
                    <a:path w="40" h="48">
                      <a:moveTo>
                        <a:pt x="32" y="0"/>
                      </a:moveTo>
                      <a:lnTo>
                        <a:pt x="40" y="8"/>
                      </a:lnTo>
                      <a:lnTo>
                        <a:pt x="32" y="32"/>
                      </a:lnTo>
                      <a:lnTo>
                        <a:pt x="32" y="32"/>
                      </a:lnTo>
                      <a:lnTo>
                        <a:pt x="24" y="40"/>
                      </a:lnTo>
                      <a:lnTo>
                        <a:pt x="8" y="48"/>
                      </a:lnTo>
                      <a:lnTo>
                        <a:pt x="8" y="48"/>
                      </a:lnTo>
                      <a:lnTo>
                        <a:pt x="0" y="40"/>
                      </a:lnTo>
                      <a:lnTo>
                        <a:pt x="8" y="16"/>
                      </a:lnTo>
                      <a:lnTo>
                        <a:pt x="8" y="16"/>
                      </a:lnTo>
                      <a:lnTo>
                        <a:pt x="16" y="8"/>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0932" name="Group 1784"/>
            <p:cNvGrpSpPr>
              <a:grpSpLocks/>
            </p:cNvGrpSpPr>
            <p:nvPr/>
          </p:nvGrpSpPr>
          <p:grpSpPr bwMode="auto">
            <a:xfrm rot="-1949782">
              <a:off x="4490" y="2226"/>
              <a:ext cx="536" cy="384"/>
              <a:chOff x="540" y="1270"/>
              <a:chExt cx="536" cy="384"/>
            </a:xfrm>
          </p:grpSpPr>
          <p:grpSp>
            <p:nvGrpSpPr>
              <p:cNvPr id="1660933" name="Group 1785"/>
              <p:cNvGrpSpPr>
                <a:grpSpLocks/>
              </p:cNvGrpSpPr>
              <p:nvPr/>
            </p:nvGrpSpPr>
            <p:grpSpPr bwMode="auto">
              <a:xfrm>
                <a:off x="540" y="1270"/>
                <a:ext cx="536" cy="384"/>
                <a:chOff x="540" y="2248"/>
                <a:chExt cx="536" cy="384"/>
              </a:xfrm>
            </p:grpSpPr>
            <p:sp>
              <p:nvSpPr>
                <p:cNvPr id="1661690" name="Freeform 1786"/>
                <p:cNvSpPr>
                  <a:spLocks/>
                </p:cNvSpPr>
                <p:nvPr/>
              </p:nvSpPr>
              <p:spPr bwMode="invGray">
                <a:xfrm>
                  <a:off x="932" y="2416"/>
                  <a:ext cx="144" cy="40"/>
                </a:xfrm>
                <a:custGeom>
                  <a:avLst/>
                  <a:gdLst/>
                  <a:ahLst/>
                  <a:cxnLst>
                    <a:cxn ang="0">
                      <a:pos x="144" y="16"/>
                    </a:cxn>
                    <a:cxn ang="0">
                      <a:pos x="144" y="24"/>
                    </a:cxn>
                    <a:cxn ang="0">
                      <a:pos x="128" y="32"/>
                    </a:cxn>
                    <a:cxn ang="0">
                      <a:pos x="104" y="32"/>
                    </a:cxn>
                    <a:cxn ang="0">
                      <a:pos x="72" y="40"/>
                    </a:cxn>
                    <a:cxn ang="0">
                      <a:pos x="72" y="40"/>
                    </a:cxn>
                    <a:cxn ang="0">
                      <a:pos x="40" y="32"/>
                    </a:cxn>
                    <a:cxn ang="0">
                      <a:pos x="16" y="32"/>
                    </a:cxn>
                    <a:cxn ang="0">
                      <a:pos x="0" y="24"/>
                    </a:cxn>
                    <a:cxn ang="0">
                      <a:pos x="0" y="16"/>
                    </a:cxn>
                    <a:cxn ang="0">
                      <a:pos x="0" y="16"/>
                    </a:cxn>
                    <a:cxn ang="0">
                      <a:pos x="0" y="8"/>
                    </a:cxn>
                    <a:cxn ang="0">
                      <a:pos x="16" y="0"/>
                    </a:cxn>
                    <a:cxn ang="0">
                      <a:pos x="40" y="0"/>
                    </a:cxn>
                    <a:cxn ang="0">
                      <a:pos x="72" y="0"/>
                    </a:cxn>
                    <a:cxn ang="0">
                      <a:pos x="72" y="0"/>
                    </a:cxn>
                    <a:cxn ang="0">
                      <a:pos x="104" y="0"/>
                    </a:cxn>
                    <a:cxn ang="0">
                      <a:pos x="128" y="0"/>
                    </a:cxn>
                    <a:cxn ang="0">
                      <a:pos x="144" y="8"/>
                    </a:cxn>
                    <a:cxn ang="0">
                      <a:pos x="144" y="16"/>
                    </a:cxn>
                  </a:cxnLst>
                  <a:rect l="0" t="0" r="r" b="b"/>
                  <a:pathLst>
                    <a:path w="144" h="40">
                      <a:moveTo>
                        <a:pt x="144" y="16"/>
                      </a:moveTo>
                      <a:lnTo>
                        <a:pt x="144" y="24"/>
                      </a:lnTo>
                      <a:lnTo>
                        <a:pt x="128" y="32"/>
                      </a:lnTo>
                      <a:lnTo>
                        <a:pt x="104" y="32"/>
                      </a:lnTo>
                      <a:lnTo>
                        <a:pt x="72" y="40"/>
                      </a:lnTo>
                      <a:lnTo>
                        <a:pt x="72" y="40"/>
                      </a:lnTo>
                      <a:lnTo>
                        <a:pt x="40" y="32"/>
                      </a:lnTo>
                      <a:lnTo>
                        <a:pt x="16" y="32"/>
                      </a:lnTo>
                      <a:lnTo>
                        <a:pt x="0" y="24"/>
                      </a:lnTo>
                      <a:lnTo>
                        <a:pt x="0" y="16"/>
                      </a:lnTo>
                      <a:lnTo>
                        <a:pt x="0" y="16"/>
                      </a:lnTo>
                      <a:lnTo>
                        <a:pt x="0" y="8"/>
                      </a:lnTo>
                      <a:lnTo>
                        <a:pt x="16" y="0"/>
                      </a:lnTo>
                      <a:lnTo>
                        <a:pt x="40" y="0"/>
                      </a:lnTo>
                      <a:lnTo>
                        <a:pt x="72" y="0"/>
                      </a:lnTo>
                      <a:lnTo>
                        <a:pt x="72" y="0"/>
                      </a:lnTo>
                      <a:lnTo>
                        <a:pt x="104" y="0"/>
                      </a:lnTo>
                      <a:lnTo>
                        <a:pt x="128" y="0"/>
                      </a:lnTo>
                      <a:lnTo>
                        <a:pt x="144" y="8"/>
                      </a:lnTo>
                      <a:lnTo>
                        <a:pt x="14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91" name="Freeform 1787"/>
                <p:cNvSpPr>
                  <a:spLocks/>
                </p:cNvSpPr>
                <p:nvPr/>
              </p:nvSpPr>
              <p:spPr bwMode="invGray">
                <a:xfrm>
                  <a:off x="892" y="2496"/>
                  <a:ext cx="112" cy="80"/>
                </a:xfrm>
                <a:custGeom>
                  <a:avLst/>
                  <a:gdLst/>
                  <a:ahLst/>
                  <a:cxnLst>
                    <a:cxn ang="0">
                      <a:pos x="112" y="80"/>
                    </a:cxn>
                    <a:cxn ang="0">
                      <a:pos x="80" y="80"/>
                    </a:cxn>
                    <a:cxn ang="0">
                      <a:pos x="40" y="56"/>
                    </a:cxn>
                    <a:cxn ang="0">
                      <a:pos x="40" y="56"/>
                    </a:cxn>
                    <a:cxn ang="0">
                      <a:pos x="16" y="40"/>
                    </a:cxn>
                    <a:cxn ang="0">
                      <a:pos x="8" y="24"/>
                    </a:cxn>
                    <a:cxn ang="0">
                      <a:pos x="0" y="8"/>
                    </a:cxn>
                    <a:cxn ang="0">
                      <a:pos x="8" y="0"/>
                    </a:cxn>
                    <a:cxn ang="0">
                      <a:pos x="8" y="0"/>
                    </a:cxn>
                    <a:cxn ang="0">
                      <a:pos x="32" y="0"/>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8" y="0"/>
                      </a:lnTo>
                      <a:lnTo>
                        <a:pt x="8" y="0"/>
                      </a:lnTo>
                      <a:lnTo>
                        <a:pt x="32" y="0"/>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92" name="Freeform 1788"/>
                <p:cNvSpPr>
                  <a:spLocks/>
                </p:cNvSpPr>
                <p:nvPr/>
              </p:nvSpPr>
              <p:spPr bwMode="invGray">
                <a:xfrm>
                  <a:off x="780" y="2248"/>
                  <a:ext cx="48" cy="104"/>
                </a:xfrm>
                <a:custGeom>
                  <a:avLst/>
                  <a:gdLst/>
                  <a:ahLst/>
                  <a:cxnLst>
                    <a:cxn ang="0">
                      <a:pos x="24" y="104"/>
                    </a:cxn>
                    <a:cxn ang="0">
                      <a:pos x="8" y="88"/>
                    </a:cxn>
                    <a:cxn ang="0">
                      <a:pos x="0" y="56"/>
                    </a:cxn>
                    <a:cxn ang="0">
                      <a:pos x="0" y="56"/>
                    </a:cxn>
                    <a:cxn ang="0">
                      <a:pos x="8" y="16"/>
                    </a:cxn>
                    <a:cxn ang="0">
                      <a:pos x="24" y="0"/>
                    </a:cxn>
                    <a:cxn ang="0">
                      <a:pos x="24" y="0"/>
                    </a:cxn>
                    <a:cxn ang="0">
                      <a:pos x="40" y="16"/>
                    </a:cxn>
                    <a:cxn ang="0">
                      <a:pos x="48" y="56"/>
                    </a:cxn>
                    <a:cxn ang="0">
                      <a:pos x="48" y="56"/>
                    </a:cxn>
                    <a:cxn ang="0">
                      <a:pos x="40" y="88"/>
                    </a:cxn>
                    <a:cxn ang="0">
                      <a:pos x="24" y="104"/>
                    </a:cxn>
                  </a:cxnLst>
                  <a:rect l="0" t="0" r="r" b="b"/>
                  <a:pathLst>
                    <a:path w="48" h="104">
                      <a:moveTo>
                        <a:pt x="24" y="104"/>
                      </a:moveTo>
                      <a:lnTo>
                        <a:pt x="8" y="88"/>
                      </a:lnTo>
                      <a:lnTo>
                        <a:pt x="0" y="56"/>
                      </a:lnTo>
                      <a:lnTo>
                        <a:pt x="0" y="56"/>
                      </a:lnTo>
                      <a:lnTo>
                        <a:pt x="8" y="16"/>
                      </a:lnTo>
                      <a:lnTo>
                        <a:pt x="24" y="0"/>
                      </a:lnTo>
                      <a:lnTo>
                        <a:pt x="24" y="0"/>
                      </a:lnTo>
                      <a:lnTo>
                        <a:pt x="40" y="16"/>
                      </a:lnTo>
                      <a:lnTo>
                        <a:pt x="48" y="56"/>
                      </a:lnTo>
                      <a:lnTo>
                        <a:pt x="48" y="56"/>
                      </a:lnTo>
                      <a:lnTo>
                        <a:pt x="40" y="88"/>
                      </a:lnTo>
                      <a:lnTo>
                        <a:pt x="24" y="10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93" name="Freeform 1789"/>
                <p:cNvSpPr>
                  <a:spLocks/>
                </p:cNvSpPr>
                <p:nvPr/>
              </p:nvSpPr>
              <p:spPr bwMode="invGray">
                <a:xfrm>
                  <a:off x="540" y="2416"/>
                  <a:ext cx="152" cy="40"/>
                </a:xfrm>
                <a:custGeom>
                  <a:avLst/>
                  <a:gdLst/>
                  <a:ahLst/>
                  <a:cxnLst>
                    <a:cxn ang="0">
                      <a:pos x="152" y="24"/>
                    </a:cxn>
                    <a:cxn ang="0">
                      <a:pos x="144" y="32"/>
                    </a:cxn>
                    <a:cxn ang="0">
                      <a:pos x="128" y="32"/>
                    </a:cxn>
                    <a:cxn ang="0">
                      <a:pos x="104" y="40"/>
                    </a:cxn>
                    <a:cxn ang="0">
                      <a:pos x="80" y="40"/>
                    </a:cxn>
                    <a:cxn ang="0">
                      <a:pos x="80" y="40"/>
                    </a:cxn>
                    <a:cxn ang="0">
                      <a:pos x="48" y="40"/>
                    </a:cxn>
                    <a:cxn ang="0">
                      <a:pos x="24" y="32"/>
                    </a:cxn>
                    <a:cxn ang="0">
                      <a:pos x="8" y="32"/>
                    </a:cxn>
                    <a:cxn ang="0">
                      <a:pos x="0" y="24"/>
                    </a:cxn>
                    <a:cxn ang="0">
                      <a:pos x="0" y="24"/>
                    </a:cxn>
                    <a:cxn ang="0">
                      <a:pos x="8" y="16"/>
                    </a:cxn>
                    <a:cxn ang="0">
                      <a:pos x="24" y="8"/>
                    </a:cxn>
                    <a:cxn ang="0">
                      <a:pos x="48" y="0"/>
                    </a:cxn>
                    <a:cxn ang="0">
                      <a:pos x="80" y="0"/>
                    </a:cxn>
                    <a:cxn ang="0">
                      <a:pos x="80" y="0"/>
                    </a:cxn>
                    <a:cxn ang="0">
                      <a:pos x="104" y="0"/>
                    </a:cxn>
                    <a:cxn ang="0">
                      <a:pos x="128" y="8"/>
                    </a:cxn>
                    <a:cxn ang="0">
                      <a:pos x="144" y="16"/>
                    </a:cxn>
                    <a:cxn ang="0">
                      <a:pos x="152" y="24"/>
                    </a:cxn>
                  </a:cxnLst>
                  <a:rect l="0" t="0" r="r" b="b"/>
                  <a:pathLst>
                    <a:path w="152" h="40">
                      <a:moveTo>
                        <a:pt x="152" y="24"/>
                      </a:moveTo>
                      <a:lnTo>
                        <a:pt x="144" y="32"/>
                      </a:lnTo>
                      <a:lnTo>
                        <a:pt x="128" y="32"/>
                      </a:lnTo>
                      <a:lnTo>
                        <a:pt x="104" y="40"/>
                      </a:lnTo>
                      <a:lnTo>
                        <a:pt x="80" y="40"/>
                      </a:lnTo>
                      <a:lnTo>
                        <a:pt x="80" y="40"/>
                      </a:lnTo>
                      <a:lnTo>
                        <a:pt x="48" y="40"/>
                      </a:lnTo>
                      <a:lnTo>
                        <a:pt x="24" y="32"/>
                      </a:lnTo>
                      <a:lnTo>
                        <a:pt x="8" y="32"/>
                      </a:lnTo>
                      <a:lnTo>
                        <a:pt x="0" y="24"/>
                      </a:lnTo>
                      <a:lnTo>
                        <a:pt x="0" y="24"/>
                      </a:lnTo>
                      <a:lnTo>
                        <a:pt x="8" y="16"/>
                      </a:lnTo>
                      <a:lnTo>
                        <a:pt x="24" y="8"/>
                      </a:lnTo>
                      <a:lnTo>
                        <a:pt x="48" y="0"/>
                      </a:lnTo>
                      <a:lnTo>
                        <a:pt x="80" y="0"/>
                      </a:lnTo>
                      <a:lnTo>
                        <a:pt x="80" y="0"/>
                      </a:lnTo>
                      <a:lnTo>
                        <a:pt x="104" y="0"/>
                      </a:lnTo>
                      <a:lnTo>
                        <a:pt x="128" y="8"/>
                      </a:lnTo>
                      <a:lnTo>
                        <a:pt x="144" y="16"/>
                      </a:lnTo>
                      <a:lnTo>
                        <a:pt x="152"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94" name="Freeform 1790"/>
                <p:cNvSpPr>
                  <a:spLocks/>
                </p:cNvSpPr>
                <p:nvPr/>
              </p:nvSpPr>
              <p:spPr bwMode="invGray">
                <a:xfrm>
                  <a:off x="780" y="2520"/>
                  <a:ext cx="48" cy="112"/>
                </a:xfrm>
                <a:custGeom>
                  <a:avLst/>
                  <a:gdLst/>
                  <a:ahLst/>
                  <a:cxnLst>
                    <a:cxn ang="0">
                      <a:pos x="24" y="112"/>
                    </a:cxn>
                    <a:cxn ang="0">
                      <a:pos x="8" y="96"/>
                    </a:cxn>
                    <a:cxn ang="0">
                      <a:pos x="0" y="56"/>
                    </a:cxn>
                    <a:cxn ang="0">
                      <a:pos x="0" y="56"/>
                    </a:cxn>
                    <a:cxn ang="0">
                      <a:pos x="8" y="16"/>
                    </a:cxn>
                    <a:cxn ang="0">
                      <a:pos x="24" y="0"/>
                    </a:cxn>
                    <a:cxn ang="0">
                      <a:pos x="24" y="0"/>
                    </a:cxn>
                    <a:cxn ang="0">
                      <a:pos x="40" y="16"/>
                    </a:cxn>
                    <a:cxn ang="0">
                      <a:pos x="48" y="56"/>
                    </a:cxn>
                    <a:cxn ang="0">
                      <a:pos x="48" y="56"/>
                    </a:cxn>
                    <a:cxn ang="0">
                      <a:pos x="40" y="96"/>
                    </a:cxn>
                    <a:cxn ang="0">
                      <a:pos x="24" y="112"/>
                    </a:cxn>
                  </a:cxnLst>
                  <a:rect l="0" t="0" r="r" b="b"/>
                  <a:pathLst>
                    <a:path w="48" h="112">
                      <a:moveTo>
                        <a:pt x="24" y="112"/>
                      </a:moveTo>
                      <a:lnTo>
                        <a:pt x="8" y="96"/>
                      </a:lnTo>
                      <a:lnTo>
                        <a:pt x="0" y="56"/>
                      </a:lnTo>
                      <a:lnTo>
                        <a:pt x="0" y="56"/>
                      </a:lnTo>
                      <a:lnTo>
                        <a:pt x="8" y="16"/>
                      </a:lnTo>
                      <a:lnTo>
                        <a:pt x="24" y="0"/>
                      </a:lnTo>
                      <a:lnTo>
                        <a:pt x="24" y="0"/>
                      </a:lnTo>
                      <a:lnTo>
                        <a:pt x="40" y="16"/>
                      </a:lnTo>
                      <a:lnTo>
                        <a:pt x="48" y="56"/>
                      </a:lnTo>
                      <a:lnTo>
                        <a:pt x="48" y="56"/>
                      </a:lnTo>
                      <a:lnTo>
                        <a:pt x="40" y="96"/>
                      </a:lnTo>
                      <a:lnTo>
                        <a:pt x="24" y="11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95" name="Freeform 1791"/>
                <p:cNvSpPr>
                  <a:spLocks/>
                </p:cNvSpPr>
                <p:nvPr/>
              </p:nvSpPr>
              <p:spPr bwMode="invGray">
                <a:xfrm>
                  <a:off x="612" y="2304"/>
                  <a:ext cx="112" cy="80"/>
                </a:xfrm>
                <a:custGeom>
                  <a:avLst/>
                  <a:gdLst/>
                  <a:ahLst/>
                  <a:cxnLst>
                    <a:cxn ang="0">
                      <a:pos x="112" y="80"/>
                    </a:cxn>
                    <a:cxn ang="0">
                      <a:pos x="80" y="80"/>
                    </a:cxn>
                    <a:cxn ang="0">
                      <a:pos x="40" y="56"/>
                    </a:cxn>
                    <a:cxn ang="0">
                      <a:pos x="40" y="56"/>
                    </a:cxn>
                    <a:cxn ang="0">
                      <a:pos x="16" y="40"/>
                    </a:cxn>
                    <a:cxn ang="0">
                      <a:pos x="8" y="24"/>
                    </a:cxn>
                    <a:cxn ang="0">
                      <a:pos x="0" y="8"/>
                    </a:cxn>
                    <a:cxn ang="0">
                      <a:pos x="0" y="0"/>
                    </a:cxn>
                    <a:cxn ang="0">
                      <a:pos x="0" y="0"/>
                    </a:cxn>
                    <a:cxn ang="0">
                      <a:pos x="32" y="8"/>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0" y="0"/>
                      </a:lnTo>
                      <a:lnTo>
                        <a:pt x="0" y="0"/>
                      </a:lnTo>
                      <a:lnTo>
                        <a:pt x="32" y="8"/>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96" name="Freeform 1792"/>
                <p:cNvSpPr>
                  <a:spLocks/>
                </p:cNvSpPr>
                <p:nvPr/>
              </p:nvSpPr>
              <p:spPr bwMode="invGray">
                <a:xfrm>
                  <a:off x="876" y="2296"/>
                  <a:ext cx="112" cy="80"/>
                </a:xfrm>
                <a:custGeom>
                  <a:avLst/>
                  <a:gdLst/>
                  <a:ahLst/>
                  <a:cxnLst>
                    <a:cxn ang="0">
                      <a:pos x="8" y="80"/>
                    </a:cxn>
                    <a:cxn ang="0">
                      <a:pos x="0" y="72"/>
                    </a:cxn>
                    <a:cxn ang="0">
                      <a:pos x="8" y="56"/>
                    </a:cxn>
                    <a:cxn ang="0">
                      <a:pos x="24" y="40"/>
                    </a:cxn>
                    <a:cxn ang="0">
                      <a:pos x="40" y="24"/>
                    </a:cxn>
                    <a:cxn ang="0">
                      <a:pos x="40" y="24"/>
                    </a:cxn>
                    <a:cxn ang="0">
                      <a:pos x="80" y="8"/>
                    </a:cxn>
                    <a:cxn ang="0">
                      <a:pos x="112" y="0"/>
                    </a:cxn>
                    <a:cxn ang="0">
                      <a:pos x="112" y="0"/>
                    </a:cxn>
                    <a:cxn ang="0">
                      <a:pos x="112" y="8"/>
                    </a:cxn>
                    <a:cxn ang="0">
                      <a:pos x="112" y="24"/>
                    </a:cxn>
                    <a:cxn ang="0">
                      <a:pos x="96" y="40"/>
                    </a:cxn>
                    <a:cxn ang="0">
                      <a:pos x="80" y="56"/>
                    </a:cxn>
                    <a:cxn ang="0">
                      <a:pos x="80" y="56"/>
                    </a:cxn>
                    <a:cxn ang="0">
                      <a:pos x="32" y="80"/>
                    </a:cxn>
                    <a:cxn ang="0">
                      <a:pos x="8" y="80"/>
                    </a:cxn>
                  </a:cxnLst>
                  <a:rect l="0" t="0" r="r" b="b"/>
                  <a:pathLst>
                    <a:path w="112" h="80">
                      <a:moveTo>
                        <a:pt x="8" y="80"/>
                      </a:moveTo>
                      <a:lnTo>
                        <a:pt x="0" y="72"/>
                      </a:lnTo>
                      <a:lnTo>
                        <a:pt x="8" y="56"/>
                      </a:lnTo>
                      <a:lnTo>
                        <a:pt x="24" y="40"/>
                      </a:lnTo>
                      <a:lnTo>
                        <a:pt x="40" y="24"/>
                      </a:lnTo>
                      <a:lnTo>
                        <a:pt x="40" y="24"/>
                      </a:lnTo>
                      <a:lnTo>
                        <a:pt x="80" y="8"/>
                      </a:lnTo>
                      <a:lnTo>
                        <a:pt x="112" y="0"/>
                      </a:lnTo>
                      <a:lnTo>
                        <a:pt x="112" y="0"/>
                      </a:lnTo>
                      <a:lnTo>
                        <a:pt x="112" y="8"/>
                      </a:lnTo>
                      <a:lnTo>
                        <a:pt x="112" y="24"/>
                      </a:lnTo>
                      <a:lnTo>
                        <a:pt x="96" y="40"/>
                      </a:lnTo>
                      <a:lnTo>
                        <a:pt x="80" y="56"/>
                      </a:lnTo>
                      <a:lnTo>
                        <a:pt x="80" y="56"/>
                      </a:lnTo>
                      <a:lnTo>
                        <a:pt x="32" y="80"/>
                      </a:lnTo>
                      <a:lnTo>
                        <a:pt x="8"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97" name="Freeform 1793"/>
                <p:cNvSpPr>
                  <a:spLocks/>
                </p:cNvSpPr>
                <p:nvPr/>
              </p:nvSpPr>
              <p:spPr bwMode="invGray">
                <a:xfrm>
                  <a:off x="916" y="2352"/>
                  <a:ext cx="136" cy="56"/>
                </a:xfrm>
                <a:custGeom>
                  <a:avLst/>
                  <a:gdLst/>
                  <a:ahLst/>
                  <a:cxnLst>
                    <a:cxn ang="0">
                      <a:pos x="0" y="48"/>
                    </a:cxn>
                    <a:cxn ang="0">
                      <a:pos x="0" y="40"/>
                    </a:cxn>
                    <a:cxn ang="0">
                      <a:pos x="16" y="32"/>
                    </a:cxn>
                    <a:cxn ang="0">
                      <a:pos x="32" y="16"/>
                    </a:cxn>
                    <a:cxn ang="0">
                      <a:pos x="56" y="8"/>
                    </a:cxn>
                    <a:cxn ang="0">
                      <a:pos x="56" y="8"/>
                    </a:cxn>
                    <a:cxn ang="0">
                      <a:pos x="88" y="0"/>
                    </a:cxn>
                    <a:cxn ang="0">
                      <a:pos x="112" y="0"/>
                    </a:cxn>
                    <a:cxn ang="0">
                      <a:pos x="128" y="0"/>
                    </a:cxn>
                    <a:cxn ang="0">
                      <a:pos x="136" y="8"/>
                    </a:cxn>
                    <a:cxn ang="0">
                      <a:pos x="136" y="8"/>
                    </a:cxn>
                    <a:cxn ang="0">
                      <a:pos x="136" y="16"/>
                    </a:cxn>
                    <a:cxn ang="0">
                      <a:pos x="128"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16" y="32"/>
                      </a:lnTo>
                      <a:lnTo>
                        <a:pt x="32" y="16"/>
                      </a:lnTo>
                      <a:lnTo>
                        <a:pt x="56" y="8"/>
                      </a:lnTo>
                      <a:lnTo>
                        <a:pt x="56" y="8"/>
                      </a:lnTo>
                      <a:lnTo>
                        <a:pt x="88" y="0"/>
                      </a:lnTo>
                      <a:lnTo>
                        <a:pt x="112" y="0"/>
                      </a:lnTo>
                      <a:lnTo>
                        <a:pt x="128" y="0"/>
                      </a:lnTo>
                      <a:lnTo>
                        <a:pt x="136" y="8"/>
                      </a:lnTo>
                      <a:lnTo>
                        <a:pt x="136" y="8"/>
                      </a:lnTo>
                      <a:lnTo>
                        <a:pt x="136" y="16"/>
                      </a:lnTo>
                      <a:lnTo>
                        <a:pt x="128"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98" name="Freeform 1794"/>
                <p:cNvSpPr>
                  <a:spLocks/>
                </p:cNvSpPr>
                <p:nvPr/>
              </p:nvSpPr>
              <p:spPr bwMode="invGray">
                <a:xfrm>
                  <a:off x="564" y="2472"/>
                  <a:ext cx="136" cy="56"/>
                </a:xfrm>
                <a:custGeom>
                  <a:avLst/>
                  <a:gdLst/>
                  <a:ahLst/>
                  <a:cxnLst>
                    <a:cxn ang="0">
                      <a:pos x="0" y="48"/>
                    </a:cxn>
                    <a:cxn ang="0">
                      <a:pos x="0" y="40"/>
                    </a:cxn>
                    <a:cxn ang="0">
                      <a:pos x="8" y="32"/>
                    </a:cxn>
                    <a:cxn ang="0">
                      <a:pos x="32" y="16"/>
                    </a:cxn>
                    <a:cxn ang="0">
                      <a:pos x="56" y="8"/>
                    </a:cxn>
                    <a:cxn ang="0">
                      <a:pos x="56" y="8"/>
                    </a:cxn>
                    <a:cxn ang="0">
                      <a:pos x="88" y="0"/>
                    </a:cxn>
                    <a:cxn ang="0">
                      <a:pos x="112" y="0"/>
                    </a:cxn>
                    <a:cxn ang="0">
                      <a:pos x="128" y="0"/>
                    </a:cxn>
                    <a:cxn ang="0">
                      <a:pos x="136" y="8"/>
                    </a:cxn>
                    <a:cxn ang="0">
                      <a:pos x="136" y="8"/>
                    </a:cxn>
                    <a:cxn ang="0">
                      <a:pos x="136" y="16"/>
                    </a:cxn>
                    <a:cxn ang="0">
                      <a:pos x="120"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8" y="32"/>
                      </a:lnTo>
                      <a:lnTo>
                        <a:pt x="32" y="16"/>
                      </a:lnTo>
                      <a:lnTo>
                        <a:pt x="56" y="8"/>
                      </a:lnTo>
                      <a:lnTo>
                        <a:pt x="56" y="8"/>
                      </a:lnTo>
                      <a:lnTo>
                        <a:pt x="88" y="0"/>
                      </a:lnTo>
                      <a:lnTo>
                        <a:pt x="112" y="0"/>
                      </a:lnTo>
                      <a:lnTo>
                        <a:pt x="128" y="0"/>
                      </a:lnTo>
                      <a:lnTo>
                        <a:pt x="136" y="8"/>
                      </a:lnTo>
                      <a:lnTo>
                        <a:pt x="136" y="8"/>
                      </a:lnTo>
                      <a:lnTo>
                        <a:pt x="136" y="16"/>
                      </a:lnTo>
                      <a:lnTo>
                        <a:pt x="120"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699" name="Freeform 1795"/>
                <p:cNvSpPr>
                  <a:spLocks/>
                </p:cNvSpPr>
                <p:nvPr/>
              </p:nvSpPr>
              <p:spPr bwMode="invGray">
                <a:xfrm>
                  <a:off x="628" y="2504"/>
                  <a:ext cx="112" cy="72"/>
                </a:xfrm>
                <a:custGeom>
                  <a:avLst/>
                  <a:gdLst/>
                  <a:ahLst/>
                  <a:cxnLst>
                    <a:cxn ang="0">
                      <a:pos x="8" y="72"/>
                    </a:cxn>
                    <a:cxn ang="0">
                      <a:pos x="0" y="64"/>
                    </a:cxn>
                    <a:cxn ang="0">
                      <a:pos x="8" y="56"/>
                    </a:cxn>
                    <a:cxn ang="0">
                      <a:pos x="16" y="40"/>
                    </a:cxn>
                    <a:cxn ang="0">
                      <a:pos x="40" y="24"/>
                    </a:cxn>
                    <a:cxn ang="0">
                      <a:pos x="40" y="24"/>
                    </a:cxn>
                    <a:cxn ang="0">
                      <a:pos x="80" y="0"/>
                    </a:cxn>
                    <a:cxn ang="0">
                      <a:pos x="112" y="0"/>
                    </a:cxn>
                    <a:cxn ang="0">
                      <a:pos x="112" y="0"/>
                    </a:cxn>
                    <a:cxn ang="0">
                      <a:pos x="112" y="8"/>
                    </a:cxn>
                    <a:cxn ang="0">
                      <a:pos x="112" y="16"/>
                    </a:cxn>
                    <a:cxn ang="0">
                      <a:pos x="96" y="32"/>
                    </a:cxn>
                    <a:cxn ang="0">
                      <a:pos x="80" y="48"/>
                    </a:cxn>
                    <a:cxn ang="0">
                      <a:pos x="80" y="48"/>
                    </a:cxn>
                    <a:cxn ang="0">
                      <a:pos x="32" y="72"/>
                    </a:cxn>
                    <a:cxn ang="0">
                      <a:pos x="8" y="72"/>
                    </a:cxn>
                  </a:cxnLst>
                  <a:rect l="0" t="0" r="r" b="b"/>
                  <a:pathLst>
                    <a:path w="112" h="72">
                      <a:moveTo>
                        <a:pt x="8" y="72"/>
                      </a:moveTo>
                      <a:lnTo>
                        <a:pt x="0" y="64"/>
                      </a:lnTo>
                      <a:lnTo>
                        <a:pt x="8" y="56"/>
                      </a:lnTo>
                      <a:lnTo>
                        <a:pt x="16" y="40"/>
                      </a:lnTo>
                      <a:lnTo>
                        <a:pt x="40" y="24"/>
                      </a:lnTo>
                      <a:lnTo>
                        <a:pt x="40" y="24"/>
                      </a:lnTo>
                      <a:lnTo>
                        <a:pt x="80" y="0"/>
                      </a:lnTo>
                      <a:lnTo>
                        <a:pt x="112" y="0"/>
                      </a:lnTo>
                      <a:lnTo>
                        <a:pt x="112" y="0"/>
                      </a:lnTo>
                      <a:lnTo>
                        <a:pt x="112" y="8"/>
                      </a:lnTo>
                      <a:lnTo>
                        <a:pt x="112" y="16"/>
                      </a:lnTo>
                      <a:lnTo>
                        <a:pt x="96" y="32"/>
                      </a:lnTo>
                      <a:lnTo>
                        <a:pt x="80" y="48"/>
                      </a:lnTo>
                      <a:lnTo>
                        <a:pt x="80" y="48"/>
                      </a:lnTo>
                      <a:lnTo>
                        <a:pt x="32" y="72"/>
                      </a:lnTo>
                      <a:lnTo>
                        <a:pt x="8" y="7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00" name="Freeform 1796"/>
                <p:cNvSpPr>
                  <a:spLocks/>
                </p:cNvSpPr>
                <p:nvPr/>
              </p:nvSpPr>
              <p:spPr bwMode="invGray">
                <a:xfrm>
                  <a:off x="932" y="2464"/>
                  <a:ext cx="136" cy="56"/>
                </a:xfrm>
                <a:custGeom>
                  <a:avLst/>
                  <a:gdLst/>
                  <a:ahLst/>
                  <a:cxnLst>
                    <a:cxn ang="0">
                      <a:pos x="0" y="8"/>
                    </a:cxn>
                    <a:cxn ang="0">
                      <a:pos x="8" y="0"/>
                    </a:cxn>
                    <a:cxn ang="0">
                      <a:pos x="32" y="0"/>
                    </a:cxn>
                    <a:cxn ang="0">
                      <a:pos x="56" y="0"/>
                    </a:cxn>
                    <a:cxn ang="0">
                      <a:pos x="80" y="8"/>
                    </a:cxn>
                    <a:cxn ang="0">
                      <a:pos x="80" y="8"/>
                    </a:cxn>
                    <a:cxn ang="0">
                      <a:pos x="104" y="16"/>
                    </a:cxn>
                    <a:cxn ang="0">
                      <a:pos x="128" y="32"/>
                    </a:cxn>
                    <a:cxn ang="0">
                      <a:pos x="136" y="40"/>
                    </a:cxn>
                    <a:cxn ang="0">
                      <a:pos x="136" y="48"/>
                    </a:cxn>
                    <a:cxn ang="0">
                      <a:pos x="136" y="48"/>
                    </a:cxn>
                    <a:cxn ang="0">
                      <a:pos x="128" y="56"/>
                    </a:cxn>
                    <a:cxn ang="0">
                      <a:pos x="112" y="56"/>
                    </a:cxn>
                    <a:cxn ang="0">
                      <a:pos x="88" y="56"/>
                    </a:cxn>
                    <a:cxn ang="0">
                      <a:pos x="64" y="48"/>
                    </a:cxn>
                    <a:cxn ang="0">
                      <a:pos x="64" y="48"/>
                    </a:cxn>
                    <a:cxn ang="0">
                      <a:pos x="32" y="40"/>
                    </a:cxn>
                    <a:cxn ang="0">
                      <a:pos x="16" y="24"/>
                    </a:cxn>
                    <a:cxn ang="0">
                      <a:pos x="0" y="16"/>
                    </a:cxn>
                    <a:cxn ang="0">
                      <a:pos x="0" y="8"/>
                    </a:cxn>
                  </a:cxnLst>
                  <a:rect l="0" t="0" r="r" b="b"/>
                  <a:pathLst>
                    <a:path w="136" h="56">
                      <a:moveTo>
                        <a:pt x="0" y="8"/>
                      </a:moveTo>
                      <a:lnTo>
                        <a:pt x="8" y="0"/>
                      </a:lnTo>
                      <a:lnTo>
                        <a:pt x="32" y="0"/>
                      </a:lnTo>
                      <a:lnTo>
                        <a:pt x="56" y="0"/>
                      </a:lnTo>
                      <a:lnTo>
                        <a:pt x="80" y="8"/>
                      </a:lnTo>
                      <a:lnTo>
                        <a:pt x="80" y="8"/>
                      </a:lnTo>
                      <a:lnTo>
                        <a:pt x="104" y="16"/>
                      </a:lnTo>
                      <a:lnTo>
                        <a:pt x="128" y="32"/>
                      </a:lnTo>
                      <a:lnTo>
                        <a:pt x="136" y="40"/>
                      </a:lnTo>
                      <a:lnTo>
                        <a:pt x="136" y="48"/>
                      </a:lnTo>
                      <a:lnTo>
                        <a:pt x="136" y="48"/>
                      </a:lnTo>
                      <a:lnTo>
                        <a:pt x="128" y="56"/>
                      </a:lnTo>
                      <a:lnTo>
                        <a:pt x="112" y="56"/>
                      </a:lnTo>
                      <a:lnTo>
                        <a:pt x="88" y="56"/>
                      </a:lnTo>
                      <a:lnTo>
                        <a:pt x="64" y="48"/>
                      </a:lnTo>
                      <a:lnTo>
                        <a:pt x="64" y="48"/>
                      </a:lnTo>
                      <a:lnTo>
                        <a:pt x="32" y="40"/>
                      </a:lnTo>
                      <a:lnTo>
                        <a:pt x="16"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01" name="Freeform 1797"/>
                <p:cNvSpPr>
                  <a:spLocks/>
                </p:cNvSpPr>
                <p:nvPr/>
              </p:nvSpPr>
              <p:spPr bwMode="invGray">
                <a:xfrm>
                  <a:off x="564" y="2360"/>
                  <a:ext cx="136" cy="56"/>
                </a:xfrm>
                <a:custGeom>
                  <a:avLst/>
                  <a:gdLst/>
                  <a:ahLst/>
                  <a:cxnLst>
                    <a:cxn ang="0">
                      <a:pos x="0" y="8"/>
                    </a:cxn>
                    <a:cxn ang="0">
                      <a:pos x="8" y="0"/>
                    </a:cxn>
                    <a:cxn ang="0">
                      <a:pos x="24" y="0"/>
                    </a:cxn>
                    <a:cxn ang="0">
                      <a:pos x="48" y="0"/>
                    </a:cxn>
                    <a:cxn ang="0">
                      <a:pos x="80" y="8"/>
                    </a:cxn>
                    <a:cxn ang="0">
                      <a:pos x="80" y="8"/>
                    </a:cxn>
                    <a:cxn ang="0">
                      <a:pos x="104" y="16"/>
                    </a:cxn>
                    <a:cxn ang="0">
                      <a:pos x="120" y="24"/>
                    </a:cxn>
                    <a:cxn ang="0">
                      <a:pos x="136" y="40"/>
                    </a:cxn>
                    <a:cxn ang="0">
                      <a:pos x="136" y="48"/>
                    </a:cxn>
                    <a:cxn ang="0">
                      <a:pos x="136" y="48"/>
                    </a:cxn>
                    <a:cxn ang="0">
                      <a:pos x="128" y="48"/>
                    </a:cxn>
                    <a:cxn ang="0">
                      <a:pos x="112" y="56"/>
                    </a:cxn>
                    <a:cxn ang="0">
                      <a:pos x="88" y="48"/>
                    </a:cxn>
                    <a:cxn ang="0">
                      <a:pos x="56" y="40"/>
                    </a:cxn>
                    <a:cxn ang="0">
                      <a:pos x="56" y="40"/>
                    </a:cxn>
                    <a:cxn ang="0">
                      <a:pos x="32" y="32"/>
                    </a:cxn>
                    <a:cxn ang="0">
                      <a:pos x="8" y="24"/>
                    </a:cxn>
                    <a:cxn ang="0">
                      <a:pos x="0" y="16"/>
                    </a:cxn>
                    <a:cxn ang="0">
                      <a:pos x="0" y="8"/>
                    </a:cxn>
                  </a:cxnLst>
                  <a:rect l="0" t="0" r="r" b="b"/>
                  <a:pathLst>
                    <a:path w="136" h="56">
                      <a:moveTo>
                        <a:pt x="0" y="8"/>
                      </a:moveTo>
                      <a:lnTo>
                        <a:pt x="8" y="0"/>
                      </a:lnTo>
                      <a:lnTo>
                        <a:pt x="24" y="0"/>
                      </a:lnTo>
                      <a:lnTo>
                        <a:pt x="48" y="0"/>
                      </a:lnTo>
                      <a:lnTo>
                        <a:pt x="80" y="8"/>
                      </a:lnTo>
                      <a:lnTo>
                        <a:pt x="80" y="8"/>
                      </a:lnTo>
                      <a:lnTo>
                        <a:pt x="104" y="16"/>
                      </a:lnTo>
                      <a:lnTo>
                        <a:pt x="120" y="24"/>
                      </a:lnTo>
                      <a:lnTo>
                        <a:pt x="136" y="40"/>
                      </a:lnTo>
                      <a:lnTo>
                        <a:pt x="136" y="48"/>
                      </a:lnTo>
                      <a:lnTo>
                        <a:pt x="136" y="48"/>
                      </a:lnTo>
                      <a:lnTo>
                        <a:pt x="128" y="48"/>
                      </a:lnTo>
                      <a:lnTo>
                        <a:pt x="112" y="56"/>
                      </a:lnTo>
                      <a:lnTo>
                        <a:pt x="88" y="48"/>
                      </a:lnTo>
                      <a:lnTo>
                        <a:pt x="56" y="40"/>
                      </a:lnTo>
                      <a:lnTo>
                        <a:pt x="56" y="40"/>
                      </a:lnTo>
                      <a:lnTo>
                        <a:pt x="32" y="32"/>
                      </a:lnTo>
                      <a:lnTo>
                        <a:pt x="8"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02" name="Freeform 1798"/>
                <p:cNvSpPr>
                  <a:spLocks/>
                </p:cNvSpPr>
                <p:nvPr/>
              </p:nvSpPr>
              <p:spPr bwMode="invGray">
                <a:xfrm>
                  <a:off x="692" y="2256"/>
                  <a:ext cx="72" cy="104"/>
                </a:xfrm>
                <a:custGeom>
                  <a:avLst/>
                  <a:gdLst/>
                  <a:ahLst/>
                  <a:cxnLst>
                    <a:cxn ang="0">
                      <a:pos x="8" y="0"/>
                    </a:cxn>
                    <a:cxn ang="0">
                      <a:pos x="32" y="8"/>
                    </a:cxn>
                    <a:cxn ang="0">
                      <a:pos x="64" y="48"/>
                    </a:cxn>
                    <a:cxn ang="0">
                      <a:pos x="64" y="48"/>
                    </a:cxn>
                    <a:cxn ang="0">
                      <a:pos x="72" y="80"/>
                    </a:cxn>
                    <a:cxn ang="0">
                      <a:pos x="64" y="104"/>
                    </a:cxn>
                    <a:cxn ang="0">
                      <a:pos x="64" y="104"/>
                    </a:cxn>
                    <a:cxn ang="0">
                      <a:pos x="40" y="96"/>
                    </a:cxn>
                    <a:cxn ang="0">
                      <a:pos x="16" y="56"/>
                    </a:cxn>
                    <a:cxn ang="0">
                      <a:pos x="16" y="56"/>
                    </a:cxn>
                    <a:cxn ang="0">
                      <a:pos x="0" y="24"/>
                    </a:cxn>
                    <a:cxn ang="0">
                      <a:pos x="8" y="0"/>
                    </a:cxn>
                  </a:cxnLst>
                  <a:rect l="0" t="0" r="r" b="b"/>
                  <a:pathLst>
                    <a:path w="72" h="104">
                      <a:moveTo>
                        <a:pt x="8" y="0"/>
                      </a:moveTo>
                      <a:lnTo>
                        <a:pt x="32" y="8"/>
                      </a:lnTo>
                      <a:lnTo>
                        <a:pt x="64" y="48"/>
                      </a:lnTo>
                      <a:lnTo>
                        <a:pt x="64" y="48"/>
                      </a:lnTo>
                      <a:lnTo>
                        <a:pt x="72" y="80"/>
                      </a:lnTo>
                      <a:lnTo>
                        <a:pt x="64" y="104"/>
                      </a:lnTo>
                      <a:lnTo>
                        <a:pt x="64" y="104"/>
                      </a:lnTo>
                      <a:lnTo>
                        <a:pt x="40" y="96"/>
                      </a:lnTo>
                      <a:lnTo>
                        <a:pt x="16" y="56"/>
                      </a:lnTo>
                      <a:lnTo>
                        <a:pt x="16" y="56"/>
                      </a:lnTo>
                      <a:lnTo>
                        <a:pt x="0" y="24"/>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03" name="Freeform 1799"/>
                <p:cNvSpPr>
                  <a:spLocks/>
                </p:cNvSpPr>
                <p:nvPr/>
              </p:nvSpPr>
              <p:spPr bwMode="invGray">
                <a:xfrm>
                  <a:off x="852" y="2520"/>
                  <a:ext cx="72" cy="96"/>
                </a:xfrm>
                <a:custGeom>
                  <a:avLst/>
                  <a:gdLst/>
                  <a:ahLst/>
                  <a:cxnLst>
                    <a:cxn ang="0">
                      <a:pos x="8" y="0"/>
                    </a:cxn>
                    <a:cxn ang="0">
                      <a:pos x="32" y="8"/>
                    </a:cxn>
                    <a:cxn ang="0">
                      <a:pos x="56" y="40"/>
                    </a:cxn>
                    <a:cxn ang="0">
                      <a:pos x="56" y="40"/>
                    </a:cxn>
                    <a:cxn ang="0">
                      <a:pos x="72" y="80"/>
                    </a:cxn>
                    <a:cxn ang="0">
                      <a:pos x="64" y="96"/>
                    </a:cxn>
                    <a:cxn ang="0">
                      <a:pos x="64" y="96"/>
                    </a:cxn>
                    <a:cxn ang="0">
                      <a:pos x="40" y="88"/>
                    </a:cxn>
                    <a:cxn ang="0">
                      <a:pos x="8" y="56"/>
                    </a:cxn>
                    <a:cxn ang="0">
                      <a:pos x="8" y="56"/>
                    </a:cxn>
                    <a:cxn ang="0">
                      <a:pos x="0" y="16"/>
                    </a:cxn>
                    <a:cxn ang="0">
                      <a:pos x="8" y="0"/>
                    </a:cxn>
                  </a:cxnLst>
                  <a:rect l="0" t="0" r="r" b="b"/>
                  <a:pathLst>
                    <a:path w="72" h="96">
                      <a:moveTo>
                        <a:pt x="8" y="0"/>
                      </a:moveTo>
                      <a:lnTo>
                        <a:pt x="32" y="8"/>
                      </a:lnTo>
                      <a:lnTo>
                        <a:pt x="56" y="40"/>
                      </a:lnTo>
                      <a:lnTo>
                        <a:pt x="56" y="40"/>
                      </a:lnTo>
                      <a:lnTo>
                        <a:pt x="72" y="80"/>
                      </a:lnTo>
                      <a:lnTo>
                        <a:pt x="64" y="96"/>
                      </a:lnTo>
                      <a:lnTo>
                        <a:pt x="64" y="96"/>
                      </a:lnTo>
                      <a:lnTo>
                        <a:pt x="40" y="88"/>
                      </a:lnTo>
                      <a:lnTo>
                        <a:pt x="8" y="56"/>
                      </a:lnTo>
                      <a:lnTo>
                        <a:pt x="8" y="56"/>
                      </a:lnTo>
                      <a:lnTo>
                        <a:pt x="0" y="16"/>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04" name="Freeform 1800"/>
                <p:cNvSpPr>
                  <a:spLocks/>
                </p:cNvSpPr>
                <p:nvPr/>
              </p:nvSpPr>
              <p:spPr bwMode="invGray">
                <a:xfrm>
                  <a:off x="844" y="2256"/>
                  <a:ext cx="72" cy="104"/>
                </a:xfrm>
                <a:custGeom>
                  <a:avLst/>
                  <a:gdLst/>
                  <a:ahLst/>
                  <a:cxnLst>
                    <a:cxn ang="0">
                      <a:pos x="64" y="0"/>
                    </a:cxn>
                    <a:cxn ang="0">
                      <a:pos x="72" y="24"/>
                    </a:cxn>
                    <a:cxn ang="0">
                      <a:pos x="56" y="56"/>
                    </a:cxn>
                    <a:cxn ang="0">
                      <a:pos x="56" y="56"/>
                    </a:cxn>
                    <a:cxn ang="0">
                      <a:pos x="32" y="88"/>
                    </a:cxn>
                    <a:cxn ang="0">
                      <a:pos x="8" y="104"/>
                    </a:cxn>
                    <a:cxn ang="0">
                      <a:pos x="8" y="104"/>
                    </a:cxn>
                    <a:cxn ang="0">
                      <a:pos x="0" y="80"/>
                    </a:cxn>
                    <a:cxn ang="0">
                      <a:pos x="8" y="40"/>
                    </a:cxn>
                    <a:cxn ang="0">
                      <a:pos x="8" y="40"/>
                    </a:cxn>
                    <a:cxn ang="0">
                      <a:pos x="40" y="8"/>
                    </a:cxn>
                    <a:cxn ang="0">
                      <a:pos x="64" y="0"/>
                    </a:cxn>
                  </a:cxnLst>
                  <a:rect l="0" t="0" r="r" b="b"/>
                  <a:pathLst>
                    <a:path w="72" h="104">
                      <a:moveTo>
                        <a:pt x="64" y="0"/>
                      </a:moveTo>
                      <a:lnTo>
                        <a:pt x="72" y="24"/>
                      </a:lnTo>
                      <a:lnTo>
                        <a:pt x="56" y="56"/>
                      </a:lnTo>
                      <a:lnTo>
                        <a:pt x="56" y="56"/>
                      </a:lnTo>
                      <a:lnTo>
                        <a:pt x="32" y="88"/>
                      </a:lnTo>
                      <a:lnTo>
                        <a:pt x="8" y="104"/>
                      </a:lnTo>
                      <a:lnTo>
                        <a:pt x="8" y="104"/>
                      </a:lnTo>
                      <a:lnTo>
                        <a:pt x="0" y="80"/>
                      </a:lnTo>
                      <a:lnTo>
                        <a:pt x="8" y="40"/>
                      </a:lnTo>
                      <a:lnTo>
                        <a:pt x="8"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05" name="Freeform 1801"/>
                <p:cNvSpPr>
                  <a:spLocks/>
                </p:cNvSpPr>
                <p:nvPr/>
              </p:nvSpPr>
              <p:spPr bwMode="invGray">
                <a:xfrm>
                  <a:off x="700" y="2520"/>
                  <a:ext cx="80" cy="96"/>
                </a:xfrm>
                <a:custGeom>
                  <a:avLst/>
                  <a:gdLst/>
                  <a:ahLst/>
                  <a:cxnLst>
                    <a:cxn ang="0">
                      <a:pos x="64" y="0"/>
                    </a:cxn>
                    <a:cxn ang="0">
                      <a:pos x="80" y="16"/>
                    </a:cxn>
                    <a:cxn ang="0">
                      <a:pos x="64" y="56"/>
                    </a:cxn>
                    <a:cxn ang="0">
                      <a:pos x="64" y="56"/>
                    </a:cxn>
                    <a:cxn ang="0">
                      <a:pos x="40" y="88"/>
                    </a:cxn>
                    <a:cxn ang="0">
                      <a:pos x="8" y="96"/>
                    </a:cxn>
                    <a:cxn ang="0">
                      <a:pos x="8" y="96"/>
                    </a:cxn>
                    <a:cxn ang="0">
                      <a:pos x="0" y="80"/>
                    </a:cxn>
                    <a:cxn ang="0">
                      <a:pos x="16" y="40"/>
                    </a:cxn>
                    <a:cxn ang="0">
                      <a:pos x="16" y="40"/>
                    </a:cxn>
                    <a:cxn ang="0">
                      <a:pos x="40" y="8"/>
                    </a:cxn>
                    <a:cxn ang="0">
                      <a:pos x="64" y="0"/>
                    </a:cxn>
                  </a:cxnLst>
                  <a:rect l="0" t="0" r="r" b="b"/>
                  <a:pathLst>
                    <a:path w="80" h="96">
                      <a:moveTo>
                        <a:pt x="64" y="0"/>
                      </a:moveTo>
                      <a:lnTo>
                        <a:pt x="80" y="16"/>
                      </a:lnTo>
                      <a:lnTo>
                        <a:pt x="64" y="56"/>
                      </a:lnTo>
                      <a:lnTo>
                        <a:pt x="64" y="56"/>
                      </a:lnTo>
                      <a:lnTo>
                        <a:pt x="40" y="88"/>
                      </a:lnTo>
                      <a:lnTo>
                        <a:pt x="8" y="96"/>
                      </a:lnTo>
                      <a:lnTo>
                        <a:pt x="8" y="96"/>
                      </a:lnTo>
                      <a:lnTo>
                        <a:pt x="0" y="80"/>
                      </a:lnTo>
                      <a:lnTo>
                        <a:pt x="16" y="40"/>
                      </a:lnTo>
                      <a:lnTo>
                        <a:pt x="16"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706" name="Freeform 1802"/>
              <p:cNvSpPr>
                <a:spLocks/>
              </p:cNvSpPr>
              <p:nvPr/>
            </p:nvSpPr>
            <p:spPr bwMode="invGray">
              <a:xfrm>
                <a:off x="572" y="1295"/>
                <a:ext cx="472" cy="334"/>
              </a:xfrm>
              <a:custGeom>
                <a:avLst/>
                <a:gdLst/>
                <a:ahLst/>
                <a:cxnLst>
                  <a:cxn ang="0">
                    <a:pos x="672" y="216"/>
                  </a:cxn>
                  <a:cxn ang="0">
                    <a:pos x="664" y="256"/>
                  </a:cxn>
                  <a:cxn ang="0">
                    <a:pos x="648" y="296"/>
                  </a:cxn>
                  <a:cxn ang="0">
                    <a:pos x="616" y="328"/>
                  </a:cxn>
                  <a:cxn ang="0">
                    <a:pos x="576" y="360"/>
                  </a:cxn>
                  <a:cxn ang="0">
                    <a:pos x="464" y="408"/>
                  </a:cxn>
                  <a:cxn ang="0">
                    <a:pos x="336" y="424"/>
                  </a:cxn>
                  <a:cxn ang="0">
                    <a:pos x="336" y="424"/>
                  </a:cxn>
                  <a:cxn ang="0">
                    <a:pos x="208" y="408"/>
                  </a:cxn>
                  <a:cxn ang="0">
                    <a:pos x="96" y="360"/>
                  </a:cxn>
                  <a:cxn ang="0">
                    <a:pos x="56" y="328"/>
                  </a:cxn>
                  <a:cxn ang="0">
                    <a:pos x="24" y="296"/>
                  </a:cxn>
                  <a:cxn ang="0">
                    <a:pos x="8" y="256"/>
                  </a:cxn>
                  <a:cxn ang="0">
                    <a:pos x="0" y="216"/>
                  </a:cxn>
                  <a:cxn ang="0">
                    <a:pos x="0" y="216"/>
                  </a:cxn>
                  <a:cxn ang="0">
                    <a:pos x="8" y="168"/>
                  </a:cxn>
                  <a:cxn ang="0">
                    <a:pos x="24" y="128"/>
                  </a:cxn>
                  <a:cxn ang="0">
                    <a:pos x="56" y="96"/>
                  </a:cxn>
                  <a:cxn ang="0">
                    <a:pos x="96" y="64"/>
                  </a:cxn>
                  <a:cxn ang="0">
                    <a:pos x="208" y="16"/>
                  </a:cxn>
                  <a:cxn ang="0">
                    <a:pos x="336" y="0"/>
                  </a:cxn>
                  <a:cxn ang="0">
                    <a:pos x="336" y="0"/>
                  </a:cxn>
                  <a:cxn ang="0">
                    <a:pos x="464" y="16"/>
                  </a:cxn>
                  <a:cxn ang="0">
                    <a:pos x="576" y="64"/>
                  </a:cxn>
                  <a:cxn ang="0">
                    <a:pos x="616" y="96"/>
                  </a:cxn>
                  <a:cxn ang="0">
                    <a:pos x="648" y="128"/>
                  </a:cxn>
                  <a:cxn ang="0">
                    <a:pos x="664" y="168"/>
                  </a:cxn>
                  <a:cxn ang="0">
                    <a:pos x="672" y="216"/>
                  </a:cxn>
                </a:cxnLst>
                <a:rect l="0" t="0" r="r" b="b"/>
                <a:pathLst>
                  <a:path w="672" h="424">
                    <a:moveTo>
                      <a:pt x="672" y="216"/>
                    </a:moveTo>
                    <a:lnTo>
                      <a:pt x="664" y="256"/>
                    </a:lnTo>
                    <a:lnTo>
                      <a:pt x="648" y="296"/>
                    </a:lnTo>
                    <a:lnTo>
                      <a:pt x="616" y="328"/>
                    </a:lnTo>
                    <a:lnTo>
                      <a:pt x="576" y="360"/>
                    </a:lnTo>
                    <a:lnTo>
                      <a:pt x="464" y="408"/>
                    </a:lnTo>
                    <a:lnTo>
                      <a:pt x="336" y="424"/>
                    </a:lnTo>
                    <a:lnTo>
                      <a:pt x="336" y="424"/>
                    </a:lnTo>
                    <a:lnTo>
                      <a:pt x="208" y="408"/>
                    </a:lnTo>
                    <a:lnTo>
                      <a:pt x="96" y="360"/>
                    </a:lnTo>
                    <a:lnTo>
                      <a:pt x="56" y="328"/>
                    </a:lnTo>
                    <a:lnTo>
                      <a:pt x="24" y="296"/>
                    </a:lnTo>
                    <a:lnTo>
                      <a:pt x="8" y="256"/>
                    </a:lnTo>
                    <a:lnTo>
                      <a:pt x="0" y="216"/>
                    </a:lnTo>
                    <a:lnTo>
                      <a:pt x="0" y="216"/>
                    </a:lnTo>
                    <a:lnTo>
                      <a:pt x="8" y="168"/>
                    </a:lnTo>
                    <a:lnTo>
                      <a:pt x="24" y="128"/>
                    </a:lnTo>
                    <a:lnTo>
                      <a:pt x="56" y="96"/>
                    </a:lnTo>
                    <a:lnTo>
                      <a:pt x="96" y="64"/>
                    </a:lnTo>
                    <a:lnTo>
                      <a:pt x="208" y="16"/>
                    </a:lnTo>
                    <a:lnTo>
                      <a:pt x="336" y="0"/>
                    </a:lnTo>
                    <a:lnTo>
                      <a:pt x="336" y="0"/>
                    </a:lnTo>
                    <a:lnTo>
                      <a:pt x="464" y="16"/>
                    </a:lnTo>
                    <a:lnTo>
                      <a:pt x="576" y="64"/>
                    </a:lnTo>
                    <a:lnTo>
                      <a:pt x="616" y="96"/>
                    </a:lnTo>
                    <a:lnTo>
                      <a:pt x="648" y="128"/>
                    </a:lnTo>
                    <a:lnTo>
                      <a:pt x="664" y="168"/>
                    </a:lnTo>
                    <a:lnTo>
                      <a:pt x="672" y="216"/>
                    </a:lnTo>
                    <a:close/>
                  </a:path>
                </a:pathLst>
              </a:custGeom>
              <a:gradFill rotWithShape="0">
                <a:gsLst>
                  <a:gs pos="0">
                    <a:srgbClr val="808080">
                      <a:gamma/>
                      <a:tint val="59608"/>
                      <a:invGamma/>
                    </a:srgbClr>
                  </a:gs>
                  <a:gs pos="100000">
                    <a:srgbClr val="808080"/>
                  </a:gs>
                </a:gsLst>
                <a:path path="rect">
                  <a:fillToRect l="50000" t="50000" r="50000" b="50000"/>
                </a:path>
              </a:gradFill>
              <a:ln w="3175" cmpd="sng">
                <a:solidFill>
                  <a:srgbClr val="808080"/>
                </a:solidFill>
                <a:round/>
                <a:headEnd/>
                <a:tailEnd/>
              </a:ln>
            </p:spPr>
            <p:txBody>
              <a:bodyPr>
                <a:prstTxWarp prst="textNoShape">
                  <a:avLst/>
                </a:prstTxWarp>
              </a:bodyPr>
              <a:lstStyle/>
              <a:p>
                <a:endParaRPr lang="en-US">
                  <a:latin typeface="Arial"/>
                  <a:cs typeface="Arial"/>
                </a:endParaRPr>
              </a:p>
            </p:txBody>
          </p:sp>
          <p:grpSp>
            <p:nvGrpSpPr>
              <p:cNvPr id="1660934" name="Group 1803"/>
              <p:cNvGrpSpPr>
                <a:grpSpLocks/>
              </p:cNvGrpSpPr>
              <p:nvPr/>
            </p:nvGrpSpPr>
            <p:grpSpPr bwMode="auto">
              <a:xfrm>
                <a:off x="632" y="1338"/>
                <a:ext cx="352" cy="248"/>
                <a:chOff x="636" y="2320"/>
                <a:chExt cx="352" cy="248"/>
              </a:xfrm>
            </p:grpSpPr>
            <p:sp>
              <p:nvSpPr>
                <p:cNvPr id="1661708" name="Freeform 1804"/>
                <p:cNvSpPr>
                  <a:spLocks/>
                </p:cNvSpPr>
                <p:nvPr/>
              </p:nvSpPr>
              <p:spPr bwMode="invGray">
                <a:xfrm>
                  <a:off x="788" y="2424"/>
                  <a:ext cx="32" cy="16"/>
                </a:xfrm>
                <a:custGeom>
                  <a:avLst/>
                  <a:gdLst/>
                  <a:ahLst/>
                  <a:cxnLst>
                    <a:cxn ang="0">
                      <a:pos x="32" y="8"/>
                    </a:cxn>
                    <a:cxn ang="0">
                      <a:pos x="32" y="16"/>
                    </a:cxn>
                    <a:cxn ang="0">
                      <a:pos x="16" y="16"/>
                    </a:cxn>
                    <a:cxn ang="0">
                      <a:pos x="16" y="16"/>
                    </a:cxn>
                    <a:cxn ang="0">
                      <a:pos x="8" y="16"/>
                    </a:cxn>
                    <a:cxn ang="0">
                      <a:pos x="0" y="8"/>
                    </a:cxn>
                    <a:cxn ang="0">
                      <a:pos x="0" y="8"/>
                    </a:cxn>
                    <a:cxn ang="0">
                      <a:pos x="8" y="0"/>
                    </a:cxn>
                    <a:cxn ang="0">
                      <a:pos x="16" y="0"/>
                    </a:cxn>
                    <a:cxn ang="0">
                      <a:pos x="16" y="0"/>
                    </a:cxn>
                    <a:cxn ang="0">
                      <a:pos x="32" y="0"/>
                    </a:cxn>
                    <a:cxn ang="0">
                      <a:pos x="32" y="8"/>
                    </a:cxn>
                  </a:cxnLst>
                  <a:rect l="0" t="0" r="r" b="b"/>
                  <a:pathLst>
                    <a:path w="32" h="16">
                      <a:moveTo>
                        <a:pt x="32" y="8"/>
                      </a:moveTo>
                      <a:lnTo>
                        <a:pt x="32" y="16"/>
                      </a:lnTo>
                      <a:lnTo>
                        <a:pt x="16" y="16"/>
                      </a:lnTo>
                      <a:lnTo>
                        <a:pt x="16" y="16"/>
                      </a:lnTo>
                      <a:lnTo>
                        <a:pt x="8" y="16"/>
                      </a:lnTo>
                      <a:lnTo>
                        <a:pt x="0" y="8"/>
                      </a:lnTo>
                      <a:lnTo>
                        <a:pt x="0" y="8"/>
                      </a:lnTo>
                      <a:lnTo>
                        <a:pt x="8" y="0"/>
                      </a:lnTo>
                      <a:lnTo>
                        <a:pt x="16" y="0"/>
                      </a:lnTo>
                      <a:lnTo>
                        <a:pt x="16" y="0"/>
                      </a:lnTo>
                      <a:lnTo>
                        <a:pt x="32" y="0"/>
                      </a:lnTo>
                      <a:lnTo>
                        <a:pt x="32"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09" name="Freeform 1805"/>
                <p:cNvSpPr>
                  <a:spLocks/>
                </p:cNvSpPr>
                <p:nvPr/>
              </p:nvSpPr>
              <p:spPr bwMode="invGray">
                <a:xfrm>
                  <a:off x="924" y="2416"/>
                  <a:ext cx="64" cy="24"/>
                </a:xfrm>
                <a:custGeom>
                  <a:avLst/>
                  <a:gdLst/>
                  <a:ahLst/>
                  <a:cxnLst>
                    <a:cxn ang="0">
                      <a:pos x="64" y="16"/>
                    </a:cxn>
                    <a:cxn ang="0">
                      <a:pos x="56" y="24"/>
                    </a:cxn>
                    <a:cxn ang="0">
                      <a:pos x="32" y="24"/>
                    </a:cxn>
                    <a:cxn ang="0">
                      <a:pos x="32" y="24"/>
                    </a:cxn>
                    <a:cxn ang="0">
                      <a:pos x="16" y="24"/>
                    </a:cxn>
                    <a:cxn ang="0">
                      <a:pos x="0" y="16"/>
                    </a:cxn>
                    <a:cxn ang="0">
                      <a:pos x="0" y="16"/>
                    </a:cxn>
                    <a:cxn ang="0">
                      <a:pos x="16" y="8"/>
                    </a:cxn>
                    <a:cxn ang="0">
                      <a:pos x="32" y="0"/>
                    </a:cxn>
                    <a:cxn ang="0">
                      <a:pos x="32" y="0"/>
                    </a:cxn>
                    <a:cxn ang="0">
                      <a:pos x="56" y="8"/>
                    </a:cxn>
                    <a:cxn ang="0">
                      <a:pos x="64" y="16"/>
                    </a:cxn>
                  </a:cxnLst>
                  <a:rect l="0" t="0" r="r" b="b"/>
                  <a:pathLst>
                    <a:path w="64" h="24">
                      <a:moveTo>
                        <a:pt x="64" y="16"/>
                      </a:moveTo>
                      <a:lnTo>
                        <a:pt x="56" y="24"/>
                      </a:lnTo>
                      <a:lnTo>
                        <a:pt x="32" y="24"/>
                      </a:lnTo>
                      <a:lnTo>
                        <a:pt x="32" y="24"/>
                      </a:lnTo>
                      <a:lnTo>
                        <a:pt x="16" y="24"/>
                      </a:lnTo>
                      <a:lnTo>
                        <a:pt x="0" y="16"/>
                      </a:lnTo>
                      <a:lnTo>
                        <a:pt x="0" y="16"/>
                      </a:lnTo>
                      <a:lnTo>
                        <a:pt x="16"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10" name="Freeform 1806"/>
                <p:cNvSpPr>
                  <a:spLocks/>
                </p:cNvSpPr>
                <p:nvPr/>
              </p:nvSpPr>
              <p:spPr bwMode="invGray">
                <a:xfrm>
                  <a:off x="908" y="2512"/>
                  <a:ext cx="40" cy="32"/>
                </a:xfrm>
                <a:custGeom>
                  <a:avLst/>
                  <a:gdLst/>
                  <a:ahLst/>
                  <a:cxnLst>
                    <a:cxn ang="0">
                      <a:pos x="40" y="32"/>
                    </a:cxn>
                    <a:cxn ang="0">
                      <a:pos x="24" y="32"/>
                    </a:cxn>
                    <a:cxn ang="0">
                      <a:pos x="8" y="24"/>
                    </a:cxn>
                    <a:cxn ang="0">
                      <a:pos x="8" y="24"/>
                    </a:cxn>
                    <a:cxn ang="0">
                      <a:pos x="0" y="8"/>
                    </a:cxn>
                    <a:cxn ang="0">
                      <a:pos x="0" y="0"/>
                    </a:cxn>
                    <a:cxn ang="0">
                      <a:pos x="0" y="0"/>
                    </a:cxn>
                    <a:cxn ang="0">
                      <a:pos x="16" y="0"/>
                    </a:cxn>
                    <a:cxn ang="0">
                      <a:pos x="32" y="8"/>
                    </a:cxn>
                    <a:cxn ang="0">
                      <a:pos x="32" y="8"/>
                    </a:cxn>
                    <a:cxn ang="0">
                      <a:pos x="40" y="24"/>
                    </a:cxn>
                    <a:cxn ang="0">
                      <a:pos x="40" y="32"/>
                    </a:cxn>
                  </a:cxnLst>
                  <a:rect l="0" t="0" r="r" b="b"/>
                  <a:pathLst>
                    <a:path w="40" h="32">
                      <a:moveTo>
                        <a:pt x="40" y="32"/>
                      </a:moveTo>
                      <a:lnTo>
                        <a:pt x="24" y="32"/>
                      </a:lnTo>
                      <a:lnTo>
                        <a:pt x="8" y="24"/>
                      </a:lnTo>
                      <a:lnTo>
                        <a:pt x="8" y="24"/>
                      </a:lnTo>
                      <a:lnTo>
                        <a:pt x="0" y="8"/>
                      </a:lnTo>
                      <a:lnTo>
                        <a:pt x="0" y="0"/>
                      </a:lnTo>
                      <a:lnTo>
                        <a:pt x="0" y="0"/>
                      </a:lnTo>
                      <a:lnTo>
                        <a:pt x="16" y="0"/>
                      </a:lnTo>
                      <a:lnTo>
                        <a:pt x="32" y="8"/>
                      </a:lnTo>
                      <a:lnTo>
                        <a:pt x="32" y="8"/>
                      </a:lnTo>
                      <a:lnTo>
                        <a:pt x="40" y="24"/>
                      </a:lnTo>
                      <a:lnTo>
                        <a:pt x="4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11" name="Freeform 1807"/>
                <p:cNvSpPr>
                  <a:spLocks/>
                </p:cNvSpPr>
                <p:nvPr/>
              </p:nvSpPr>
              <p:spPr bwMode="invGray">
                <a:xfrm>
                  <a:off x="780" y="2328"/>
                  <a:ext cx="32" cy="48"/>
                </a:xfrm>
                <a:custGeom>
                  <a:avLst/>
                  <a:gdLst/>
                  <a:ahLst/>
                  <a:cxnLst>
                    <a:cxn ang="0">
                      <a:pos x="16" y="48"/>
                    </a:cxn>
                    <a:cxn ang="0">
                      <a:pos x="8" y="48"/>
                    </a:cxn>
                    <a:cxn ang="0">
                      <a:pos x="0" y="24"/>
                    </a:cxn>
                    <a:cxn ang="0">
                      <a:pos x="0" y="24"/>
                    </a:cxn>
                    <a:cxn ang="0">
                      <a:pos x="8" y="8"/>
                    </a:cxn>
                    <a:cxn ang="0">
                      <a:pos x="16" y="0"/>
                    </a:cxn>
                    <a:cxn ang="0">
                      <a:pos x="16" y="0"/>
                    </a:cxn>
                    <a:cxn ang="0">
                      <a:pos x="24" y="8"/>
                    </a:cxn>
                    <a:cxn ang="0">
                      <a:pos x="32" y="24"/>
                    </a:cxn>
                    <a:cxn ang="0">
                      <a:pos x="32" y="24"/>
                    </a:cxn>
                    <a:cxn ang="0">
                      <a:pos x="24" y="48"/>
                    </a:cxn>
                    <a:cxn ang="0">
                      <a:pos x="16" y="48"/>
                    </a:cxn>
                  </a:cxnLst>
                  <a:rect l="0" t="0" r="r" b="b"/>
                  <a:pathLst>
                    <a:path w="32" h="48">
                      <a:moveTo>
                        <a:pt x="16" y="48"/>
                      </a:moveTo>
                      <a:lnTo>
                        <a:pt x="8" y="48"/>
                      </a:lnTo>
                      <a:lnTo>
                        <a:pt x="0" y="24"/>
                      </a:lnTo>
                      <a:lnTo>
                        <a:pt x="0" y="24"/>
                      </a:lnTo>
                      <a:lnTo>
                        <a:pt x="8" y="8"/>
                      </a:lnTo>
                      <a:lnTo>
                        <a:pt x="16" y="0"/>
                      </a:lnTo>
                      <a:lnTo>
                        <a:pt x="16" y="0"/>
                      </a:lnTo>
                      <a:lnTo>
                        <a:pt x="24" y="8"/>
                      </a:lnTo>
                      <a:lnTo>
                        <a:pt x="32" y="24"/>
                      </a:lnTo>
                      <a:lnTo>
                        <a:pt x="32" y="24"/>
                      </a:lnTo>
                      <a:lnTo>
                        <a:pt x="24" y="48"/>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12" name="Freeform 1808"/>
                <p:cNvSpPr>
                  <a:spLocks/>
                </p:cNvSpPr>
                <p:nvPr/>
              </p:nvSpPr>
              <p:spPr bwMode="invGray">
                <a:xfrm>
                  <a:off x="676" y="2432"/>
                  <a:ext cx="64" cy="24"/>
                </a:xfrm>
                <a:custGeom>
                  <a:avLst/>
                  <a:gdLst/>
                  <a:ahLst/>
                  <a:cxnLst>
                    <a:cxn ang="0">
                      <a:pos x="64" y="16"/>
                    </a:cxn>
                    <a:cxn ang="0">
                      <a:pos x="56" y="24"/>
                    </a:cxn>
                    <a:cxn ang="0">
                      <a:pos x="32" y="24"/>
                    </a:cxn>
                    <a:cxn ang="0">
                      <a:pos x="32" y="24"/>
                    </a:cxn>
                    <a:cxn ang="0">
                      <a:pos x="8" y="24"/>
                    </a:cxn>
                    <a:cxn ang="0">
                      <a:pos x="0" y="16"/>
                    </a:cxn>
                    <a:cxn ang="0">
                      <a:pos x="0" y="16"/>
                    </a:cxn>
                    <a:cxn ang="0">
                      <a:pos x="8" y="8"/>
                    </a:cxn>
                    <a:cxn ang="0">
                      <a:pos x="32" y="0"/>
                    </a:cxn>
                    <a:cxn ang="0">
                      <a:pos x="32" y="0"/>
                    </a:cxn>
                    <a:cxn ang="0">
                      <a:pos x="56" y="8"/>
                    </a:cxn>
                    <a:cxn ang="0">
                      <a:pos x="64" y="16"/>
                    </a:cxn>
                  </a:cxnLst>
                  <a:rect l="0" t="0" r="r" b="b"/>
                  <a:pathLst>
                    <a:path w="64" h="24">
                      <a:moveTo>
                        <a:pt x="64" y="16"/>
                      </a:moveTo>
                      <a:lnTo>
                        <a:pt x="56" y="24"/>
                      </a:lnTo>
                      <a:lnTo>
                        <a:pt x="32" y="24"/>
                      </a:lnTo>
                      <a:lnTo>
                        <a:pt x="32" y="24"/>
                      </a:lnTo>
                      <a:lnTo>
                        <a:pt x="8" y="24"/>
                      </a:lnTo>
                      <a:lnTo>
                        <a:pt x="0" y="16"/>
                      </a:lnTo>
                      <a:lnTo>
                        <a:pt x="0" y="16"/>
                      </a:lnTo>
                      <a:lnTo>
                        <a:pt x="8"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13" name="Freeform 1809"/>
                <p:cNvSpPr>
                  <a:spLocks/>
                </p:cNvSpPr>
                <p:nvPr/>
              </p:nvSpPr>
              <p:spPr bwMode="invGray">
                <a:xfrm>
                  <a:off x="788" y="2520"/>
                  <a:ext cx="32" cy="48"/>
                </a:xfrm>
                <a:custGeom>
                  <a:avLst/>
                  <a:gdLst/>
                  <a:ahLst/>
                  <a:cxnLst>
                    <a:cxn ang="0">
                      <a:pos x="16" y="48"/>
                    </a:cxn>
                    <a:cxn ang="0">
                      <a:pos x="8" y="40"/>
                    </a:cxn>
                    <a:cxn ang="0">
                      <a:pos x="0" y="24"/>
                    </a:cxn>
                    <a:cxn ang="0">
                      <a:pos x="0" y="24"/>
                    </a:cxn>
                    <a:cxn ang="0">
                      <a:pos x="8" y="8"/>
                    </a:cxn>
                    <a:cxn ang="0">
                      <a:pos x="16" y="0"/>
                    </a:cxn>
                    <a:cxn ang="0">
                      <a:pos x="16" y="0"/>
                    </a:cxn>
                    <a:cxn ang="0">
                      <a:pos x="32" y="8"/>
                    </a:cxn>
                    <a:cxn ang="0">
                      <a:pos x="32" y="24"/>
                    </a:cxn>
                    <a:cxn ang="0">
                      <a:pos x="32" y="24"/>
                    </a:cxn>
                    <a:cxn ang="0">
                      <a:pos x="32" y="40"/>
                    </a:cxn>
                    <a:cxn ang="0">
                      <a:pos x="16" y="48"/>
                    </a:cxn>
                  </a:cxnLst>
                  <a:rect l="0" t="0" r="r" b="b"/>
                  <a:pathLst>
                    <a:path w="32" h="48">
                      <a:moveTo>
                        <a:pt x="16" y="48"/>
                      </a:moveTo>
                      <a:lnTo>
                        <a:pt x="8" y="40"/>
                      </a:lnTo>
                      <a:lnTo>
                        <a:pt x="0" y="24"/>
                      </a:lnTo>
                      <a:lnTo>
                        <a:pt x="0" y="24"/>
                      </a:lnTo>
                      <a:lnTo>
                        <a:pt x="8" y="8"/>
                      </a:lnTo>
                      <a:lnTo>
                        <a:pt x="16" y="0"/>
                      </a:lnTo>
                      <a:lnTo>
                        <a:pt x="16" y="0"/>
                      </a:lnTo>
                      <a:lnTo>
                        <a:pt x="32" y="8"/>
                      </a:lnTo>
                      <a:lnTo>
                        <a:pt x="32" y="24"/>
                      </a:lnTo>
                      <a:lnTo>
                        <a:pt x="32" y="24"/>
                      </a:lnTo>
                      <a:lnTo>
                        <a:pt x="32" y="40"/>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14" name="Freeform 1810"/>
                <p:cNvSpPr>
                  <a:spLocks/>
                </p:cNvSpPr>
                <p:nvPr/>
              </p:nvSpPr>
              <p:spPr bwMode="invGray">
                <a:xfrm>
                  <a:off x="660" y="2352"/>
                  <a:ext cx="48" cy="40"/>
                </a:xfrm>
                <a:custGeom>
                  <a:avLst/>
                  <a:gdLst/>
                  <a:ahLst/>
                  <a:cxnLst>
                    <a:cxn ang="0">
                      <a:pos x="48" y="32"/>
                    </a:cxn>
                    <a:cxn ang="0">
                      <a:pos x="32" y="40"/>
                    </a:cxn>
                    <a:cxn ang="0">
                      <a:pos x="16" y="24"/>
                    </a:cxn>
                    <a:cxn ang="0">
                      <a:pos x="16" y="24"/>
                    </a:cxn>
                    <a:cxn ang="0">
                      <a:pos x="0" y="16"/>
                    </a:cxn>
                    <a:cxn ang="0">
                      <a:pos x="0" y="0"/>
                    </a:cxn>
                    <a:cxn ang="0">
                      <a:pos x="0" y="0"/>
                    </a:cxn>
                    <a:cxn ang="0">
                      <a:pos x="16" y="0"/>
                    </a:cxn>
                    <a:cxn ang="0">
                      <a:pos x="32" y="8"/>
                    </a:cxn>
                    <a:cxn ang="0">
                      <a:pos x="32" y="8"/>
                    </a:cxn>
                    <a:cxn ang="0">
                      <a:pos x="48" y="24"/>
                    </a:cxn>
                    <a:cxn ang="0">
                      <a:pos x="48" y="32"/>
                    </a:cxn>
                  </a:cxnLst>
                  <a:rect l="0" t="0" r="r" b="b"/>
                  <a:pathLst>
                    <a:path w="48" h="40">
                      <a:moveTo>
                        <a:pt x="48" y="32"/>
                      </a:moveTo>
                      <a:lnTo>
                        <a:pt x="32" y="40"/>
                      </a:lnTo>
                      <a:lnTo>
                        <a:pt x="16" y="24"/>
                      </a:lnTo>
                      <a:lnTo>
                        <a:pt x="16" y="24"/>
                      </a:lnTo>
                      <a:lnTo>
                        <a:pt x="0" y="16"/>
                      </a:lnTo>
                      <a:lnTo>
                        <a:pt x="0" y="0"/>
                      </a:lnTo>
                      <a:lnTo>
                        <a:pt x="0" y="0"/>
                      </a:lnTo>
                      <a:lnTo>
                        <a:pt x="16" y="0"/>
                      </a:lnTo>
                      <a:lnTo>
                        <a:pt x="32" y="8"/>
                      </a:lnTo>
                      <a:lnTo>
                        <a:pt x="32" y="8"/>
                      </a:lnTo>
                      <a:lnTo>
                        <a:pt x="48" y="24"/>
                      </a:lnTo>
                      <a:lnTo>
                        <a:pt x="48"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15" name="Freeform 1811"/>
                <p:cNvSpPr>
                  <a:spLocks/>
                </p:cNvSpPr>
                <p:nvPr/>
              </p:nvSpPr>
              <p:spPr bwMode="invGray">
                <a:xfrm>
                  <a:off x="892" y="2344"/>
                  <a:ext cx="48" cy="32"/>
                </a:xfrm>
                <a:custGeom>
                  <a:avLst/>
                  <a:gdLst/>
                  <a:ahLst/>
                  <a:cxnLst>
                    <a:cxn ang="0">
                      <a:pos x="0" y="32"/>
                    </a:cxn>
                    <a:cxn ang="0">
                      <a:pos x="0" y="24"/>
                    </a:cxn>
                    <a:cxn ang="0">
                      <a:pos x="8" y="8"/>
                    </a:cxn>
                    <a:cxn ang="0">
                      <a:pos x="8" y="8"/>
                    </a:cxn>
                    <a:cxn ang="0">
                      <a:pos x="32" y="0"/>
                    </a:cxn>
                    <a:cxn ang="0">
                      <a:pos x="48" y="0"/>
                    </a:cxn>
                    <a:cxn ang="0">
                      <a:pos x="48" y="0"/>
                    </a:cxn>
                    <a:cxn ang="0">
                      <a:pos x="48" y="8"/>
                    </a:cxn>
                    <a:cxn ang="0">
                      <a:pos x="32" y="24"/>
                    </a:cxn>
                    <a:cxn ang="0">
                      <a:pos x="32" y="24"/>
                    </a:cxn>
                    <a:cxn ang="0">
                      <a:pos x="16" y="32"/>
                    </a:cxn>
                    <a:cxn ang="0">
                      <a:pos x="0" y="32"/>
                    </a:cxn>
                  </a:cxnLst>
                  <a:rect l="0" t="0" r="r" b="b"/>
                  <a:pathLst>
                    <a:path w="48" h="32">
                      <a:moveTo>
                        <a:pt x="0" y="32"/>
                      </a:moveTo>
                      <a:lnTo>
                        <a:pt x="0" y="24"/>
                      </a:lnTo>
                      <a:lnTo>
                        <a:pt x="8" y="8"/>
                      </a:lnTo>
                      <a:lnTo>
                        <a:pt x="8" y="8"/>
                      </a:lnTo>
                      <a:lnTo>
                        <a:pt x="32" y="0"/>
                      </a:lnTo>
                      <a:lnTo>
                        <a:pt x="48" y="0"/>
                      </a:lnTo>
                      <a:lnTo>
                        <a:pt x="48" y="0"/>
                      </a:lnTo>
                      <a:lnTo>
                        <a:pt x="48" y="8"/>
                      </a:lnTo>
                      <a:lnTo>
                        <a:pt x="32" y="24"/>
                      </a:lnTo>
                      <a:lnTo>
                        <a:pt x="32" y="24"/>
                      </a:lnTo>
                      <a:lnTo>
                        <a:pt x="16" y="32"/>
                      </a:lnTo>
                      <a:lnTo>
                        <a:pt x="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16" name="Freeform 1812"/>
                <p:cNvSpPr>
                  <a:spLocks/>
                </p:cNvSpPr>
                <p:nvPr/>
              </p:nvSpPr>
              <p:spPr bwMode="invGray">
                <a:xfrm>
                  <a:off x="876" y="2400"/>
                  <a:ext cx="48" cy="24"/>
                </a:xfrm>
                <a:custGeom>
                  <a:avLst/>
                  <a:gdLst/>
                  <a:ahLst/>
                  <a:cxnLst>
                    <a:cxn ang="0">
                      <a:pos x="0" y="24"/>
                    </a:cxn>
                    <a:cxn ang="0">
                      <a:pos x="0" y="8"/>
                    </a:cxn>
                    <a:cxn ang="0">
                      <a:pos x="16" y="0"/>
                    </a:cxn>
                    <a:cxn ang="0">
                      <a:pos x="16" y="0"/>
                    </a:cxn>
                    <a:cxn ang="0">
                      <a:pos x="32" y="0"/>
                    </a:cxn>
                    <a:cxn ang="0">
                      <a:pos x="48" y="8"/>
                    </a:cxn>
                    <a:cxn ang="0">
                      <a:pos x="48" y="8"/>
                    </a:cxn>
                    <a:cxn ang="0">
                      <a:pos x="48" y="16"/>
                    </a:cxn>
                    <a:cxn ang="0">
                      <a:pos x="32" y="24"/>
                    </a:cxn>
                    <a:cxn ang="0">
                      <a:pos x="32" y="24"/>
                    </a:cxn>
                    <a:cxn ang="0">
                      <a:pos x="8" y="24"/>
                    </a:cxn>
                    <a:cxn ang="0">
                      <a:pos x="0" y="24"/>
                    </a:cxn>
                  </a:cxnLst>
                  <a:rect l="0" t="0" r="r" b="b"/>
                  <a:pathLst>
                    <a:path w="48" h="24">
                      <a:moveTo>
                        <a:pt x="0" y="24"/>
                      </a:moveTo>
                      <a:lnTo>
                        <a:pt x="0" y="8"/>
                      </a:lnTo>
                      <a:lnTo>
                        <a:pt x="16" y="0"/>
                      </a:lnTo>
                      <a:lnTo>
                        <a:pt x="16" y="0"/>
                      </a:lnTo>
                      <a:lnTo>
                        <a:pt x="32" y="0"/>
                      </a:lnTo>
                      <a:lnTo>
                        <a:pt x="48" y="8"/>
                      </a:lnTo>
                      <a:lnTo>
                        <a:pt x="48" y="8"/>
                      </a:lnTo>
                      <a:lnTo>
                        <a:pt x="48" y="16"/>
                      </a:lnTo>
                      <a:lnTo>
                        <a:pt x="32" y="24"/>
                      </a:lnTo>
                      <a:lnTo>
                        <a:pt x="32" y="24"/>
                      </a:lnTo>
                      <a:lnTo>
                        <a:pt x="8" y="24"/>
                      </a:lnTo>
                      <a:lnTo>
                        <a:pt x="0"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17" name="Freeform 1813"/>
                <p:cNvSpPr>
                  <a:spLocks/>
                </p:cNvSpPr>
                <p:nvPr/>
              </p:nvSpPr>
              <p:spPr bwMode="invGray">
                <a:xfrm>
                  <a:off x="660" y="2480"/>
                  <a:ext cx="48" cy="24"/>
                </a:xfrm>
                <a:custGeom>
                  <a:avLst/>
                  <a:gdLst/>
                  <a:ahLst/>
                  <a:cxnLst>
                    <a:cxn ang="0">
                      <a:pos x="0" y="16"/>
                    </a:cxn>
                    <a:cxn ang="0">
                      <a:pos x="0" y="8"/>
                    </a:cxn>
                    <a:cxn ang="0">
                      <a:pos x="16" y="0"/>
                    </a:cxn>
                    <a:cxn ang="0">
                      <a:pos x="16" y="0"/>
                    </a:cxn>
                    <a:cxn ang="0">
                      <a:pos x="40" y="0"/>
                    </a:cxn>
                    <a:cxn ang="0">
                      <a:pos x="48" y="0"/>
                    </a:cxn>
                    <a:cxn ang="0">
                      <a:pos x="48" y="0"/>
                    </a:cxn>
                    <a:cxn ang="0">
                      <a:pos x="48" y="16"/>
                    </a:cxn>
                    <a:cxn ang="0">
                      <a:pos x="32" y="24"/>
                    </a:cxn>
                    <a:cxn ang="0">
                      <a:pos x="32" y="24"/>
                    </a:cxn>
                    <a:cxn ang="0">
                      <a:pos x="8" y="24"/>
                    </a:cxn>
                    <a:cxn ang="0">
                      <a:pos x="0" y="16"/>
                    </a:cxn>
                  </a:cxnLst>
                  <a:rect l="0" t="0" r="r" b="b"/>
                  <a:pathLst>
                    <a:path w="48" h="24">
                      <a:moveTo>
                        <a:pt x="0" y="16"/>
                      </a:moveTo>
                      <a:lnTo>
                        <a:pt x="0" y="8"/>
                      </a:lnTo>
                      <a:lnTo>
                        <a:pt x="16" y="0"/>
                      </a:lnTo>
                      <a:lnTo>
                        <a:pt x="16" y="0"/>
                      </a:lnTo>
                      <a:lnTo>
                        <a:pt x="40" y="0"/>
                      </a:lnTo>
                      <a:lnTo>
                        <a:pt x="48" y="0"/>
                      </a:lnTo>
                      <a:lnTo>
                        <a:pt x="48" y="0"/>
                      </a:lnTo>
                      <a:lnTo>
                        <a:pt x="48" y="16"/>
                      </a:lnTo>
                      <a:lnTo>
                        <a:pt x="32" y="24"/>
                      </a:lnTo>
                      <a:lnTo>
                        <a:pt x="32" y="24"/>
                      </a:lnTo>
                      <a:lnTo>
                        <a:pt x="8" y="24"/>
                      </a:lnTo>
                      <a:lnTo>
                        <a:pt x="0"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18" name="Freeform 1814"/>
                <p:cNvSpPr>
                  <a:spLocks/>
                </p:cNvSpPr>
                <p:nvPr/>
              </p:nvSpPr>
              <p:spPr bwMode="invGray">
                <a:xfrm>
                  <a:off x="732" y="2456"/>
                  <a:ext cx="48" cy="40"/>
                </a:xfrm>
                <a:custGeom>
                  <a:avLst/>
                  <a:gdLst/>
                  <a:ahLst/>
                  <a:cxnLst>
                    <a:cxn ang="0">
                      <a:pos x="8" y="40"/>
                    </a:cxn>
                    <a:cxn ang="0">
                      <a:pos x="0" y="24"/>
                    </a:cxn>
                    <a:cxn ang="0">
                      <a:pos x="16" y="16"/>
                    </a:cxn>
                    <a:cxn ang="0">
                      <a:pos x="16" y="16"/>
                    </a:cxn>
                    <a:cxn ang="0">
                      <a:pos x="32" y="0"/>
                    </a:cxn>
                    <a:cxn ang="0">
                      <a:pos x="48" y="8"/>
                    </a:cxn>
                    <a:cxn ang="0">
                      <a:pos x="48" y="8"/>
                    </a:cxn>
                    <a:cxn ang="0">
                      <a:pos x="48" y="16"/>
                    </a:cxn>
                    <a:cxn ang="0">
                      <a:pos x="40" y="32"/>
                    </a:cxn>
                    <a:cxn ang="0">
                      <a:pos x="40" y="32"/>
                    </a:cxn>
                    <a:cxn ang="0">
                      <a:pos x="16" y="40"/>
                    </a:cxn>
                    <a:cxn ang="0">
                      <a:pos x="8" y="40"/>
                    </a:cxn>
                  </a:cxnLst>
                  <a:rect l="0" t="0" r="r" b="b"/>
                  <a:pathLst>
                    <a:path w="48" h="40">
                      <a:moveTo>
                        <a:pt x="8" y="40"/>
                      </a:moveTo>
                      <a:lnTo>
                        <a:pt x="0" y="24"/>
                      </a:lnTo>
                      <a:lnTo>
                        <a:pt x="16" y="16"/>
                      </a:lnTo>
                      <a:lnTo>
                        <a:pt x="16" y="16"/>
                      </a:lnTo>
                      <a:lnTo>
                        <a:pt x="32" y="0"/>
                      </a:lnTo>
                      <a:lnTo>
                        <a:pt x="48" y="8"/>
                      </a:lnTo>
                      <a:lnTo>
                        <a:pt x="48" y="8"/>
                      </a:lnTo>
                      <a:lnTo>
                        <a:pt x="48" y="16"/>
                      </a:lnTo>
                      <a:lnTo>
                        <a:pt x="40" y="32"/>
                      </a:lnTo>
                      <a:lnTo>
                        <a:pt x="40" y="32"/>
                      </a:lnTo>
                      <a:lnTo>
                        <a:pt x="16" y="40"/>
                      </a:lnTo>
                      <a:lnTo>
                        <a:pt x="8" y="4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19" name="Freeform 1815"/>
                <p:cNvSpPr>
                  <a:spLocks/>
                </p:cNvSpPr>
                <p:nvPr/>
              </p:nvSpPr>
              <p:spPr bwMode="invGray">
                <a:xfrm>
                  <a:off x="924" y="2472"/>
                  <a:ext cx="56" cy="32"/>
                </a:xfrm>
                <a:custGeom>
                  <a:avLst/>
                  <a:gdLst/>
                  <a:ahLst/>
                  <a:cxnLst>
                    <a:cxn ang="0">
                      <a:pos x="0" y="8"/>
                    </a:cxn>
                    <a:cxn ang="0">
                      <a:pos x="16" y="0"/>
                    </a:cxn>
                    <a:cxn ang="0">
                      <a:pos x="32" y="8"/>
                    </a:cxn>
                    <a:cxn ang="0">
                      <a:pos x="32" y="8"/>
                    </a:cxn>
                    <a:cxn ang="0">
                      <a:pos x="56" y="16"/>
                    </a:cxn>
                    <a:cxn ang="0">
                      <a:pos x="56" y="24"/>
                    </a:cxn>
                    <a:cxn ang="0">
                      <a:pos x="56" y="24"/>
                    </a:cxn>
                    <a:cxn ang="0">
                      <a:pos x="48" y="32"/>
                    </a:cxn>
                    <a:cxn ang="0">
                      <a:pos x="24" y="24"/>
                    </a:cxn>
                    <a:cxn ang="0">
                      <a:pos x="24" y="24"/>
                    </a:cxn>
                    <a:cxn ang="0">
                      <a:pos x="0" y="16"/>
                    </a:cxn>
                    <a:cxn ang="0">
                      <a:pos x="0" y="8"/>
                    </a:cxn>
                  </a:cxnLst>
                  <a:rect l="0" t="0" r="r" b="b"/>
                  <a:pathLst>
                    <a:path w="56" h="32">
                      <a:moveTo>
                        <a:pt x="0" y="8"/>
                      </a:moveTo>
                      <a:lnTo>
                        <a:pt x="16" y="0"/>
                      </a:lnTo>
                      <a:lnTo>
                        <a:pt x="32" y="8"/>
                      </a:lnTo>
                      <a:lnTo>
                        <a:pt x="32" y="8"/>
                      </a:lnTo>
                      <a:lnTo>
                        <a:pt x="56" y="16"/>
                      </a:lnTo>
                      <a:lnTo>
                        <a:pt x="56" y="24"/>
                      </a:lnTo>
                      <a:lnTo>
                        <a:pt x="56" y="24"/>
                      </a:lnTo>
                      <a:lnTo>
                        <a:pt x="48" y="32"/>
                      </a:lnTo>
                      <a:lnTo>
                        <a:pt x="24" y="24"/>
                      </a:lnTo>
                      <a:lnTo>
                        <a:pt x="24"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20" name="Freeform 1816"/>
                <p:cNvSpPr>
                  <a:spLocks/>
                </p:cNvSpPr>
                <p:nvPr/>
              </p:nvSpPr>
              <p:spPr bwMode="invGray">
                <a:xfrm>
                  <a:off x="636" y="2392"/>
                  <a:ext cx="64" cy="32"/>
                </a:xfrm>
                <a:custGeom>
                  <a:avLst/>
                  <a:gdLst/>
                  <a:ahLst/>
                  <a:cxnLst>
                    <a:cxn ang="0">
                      <a:pos x="0" y="8"/>
                    </a:cxn>
                    <a:cxn ang="0">
                      <a:pos x="16" y="0"/>
                    </a:cxn>
                    <a:cxn ang="0">
                      <a:pos x="40" y="8"/>
                    </a:cxn>
                    <a:cxn ang="0">
                      <a:pos x="40" y="8"/>
                    </a:cxn>
                    <a:cxn ang="0">
                      <a:pos x="56" y="16"/>
                    </a:cxn>
                    <a:cxn ang="0">
                      <a:pos x="64" y="24"/>
                    </a:cxn>
                    <a:cxn ang="0">
                      <a:pos x="64" y="24"/>
                    </a:cxn>
                    <a:cxn ang="0">
                      <a:pos x="48" y="32"/>
                    </a:cxn>
                    <a:cxn ang="0">
                      <a:pos x="24" y="32"/>
                    </a:cxn>
                    <a:cxn ang="0">
                      <a:pos x="24" y="32"/>
                    </a:cxn>
                    <a:cxn ang="0">
                      <a:pos x="8" y="16"/>
                    </a:cxn>
                    <a:cxn ang="0">
                      <a:pos x="0" y="8"/>
                    </a:cxn>
                  </a:cxnLst>
                  <a:rect l="0" t="0" r="r" b="b"/>
                  <a:pathLst>
                    <a:path w="64" h="32">
                      <a:moveTo>
                        <a:pt x="0" y="8"/>
                      </a:moveTo>
                      <a:lnTo>
                        <a:pt x="16" y="0"/>
                      </a:lnTo>
                      <a:lnTo>
                        <a:pt x="40" y="8"/>
                      </a:lnTo>
                      <a:lnTo>
                        <a:pt x="40" y="8"/>
                      </a:lnTo>
                      <a:lnTo>
                        <a:pt x="56" y="16"/>
                      </a:lnTo>
                      <a:lnTo>
                        <a:pt x="64" y="24"/>
                      </a:lnTo>
                      <a:lnTo>
                        <a:pt x="64" y="24"/>
                      </a:lnTo>
                      <a:lnTo>
                        <a:pt x="48" y="32"/>
                      </a:lnTo>
                      <a:lnTo>
                        <a:pt x="24" y="32"/>
                      </a:lnTo>
                      <a:lnTo>
                        <a:pt x="24" y="32"/>
                      </a:lnTo>
                      <a:lnTo>
                        <a:pt x="8"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21" name="Freeform 1817"/>
                <p:cNvSpPr>
                  <a:spLocks/>
                </p:cNvSpPr>
                <p:nvPr/>
              </p:nvSpPr>
              <p:spPr bwMode="invGray">
                <a:xfrm>
                  <a:off x="716" y="2320"/>
                  <a:ext cx="40" cy="48"/>
                </a:xfrm>
                <a:custGeom>
                  <a:avLst/>
                  <a:gdLst/>
                  <a:ahLst/>
                  <a:cxnLst>
                    <a:cxn ang="0">
                      <a:pos x="8" y="0"/>
                    </a:cxn>
                    <a:cxn ang="0">
                      <a:pos x="24" y="0"/>
                    </a:cxn>
                    <a:cxn ang="0">
                      <a:pos x="32" y="16"/>
                    </a:cxn>
                    <a:cxn ang="0">
                      <a:pos x="32" y="16"/>
                    </a:cxn>
                    <a:cxn ang="0">
                      <a:pos x="40" y="40"/>
                    </a:cxn>
                    <a:cxn ang="0">
                      <a:pos x="32" y="48"/>
                    </a:cxn>
                    <a:cxn ang="0">
                      <a:pos x="32" y="48"/>
                    </a:cxn>
                    <a:cxn ang="0">
                      <a:pos x="16" y="40"/>
                    </a:cxn>
                    <a:cxn ang="0">
                      <a:pos x="8" y="24"/>
                    </a:cxn>
                    <a:cxn ang="0">
                      <a:pos x="8" y="24"/>
                    </a:cxn>
                    <a:cxn ang="0">
                      <a:pos x="0" y="8"/>
                    </a:cxn>
                    <a:cxn ang="0">
                      <a:pos x="8" y="0"/>
                    </a:cxn>
                  </a:cxnLst>
                  <a:rect l="0" t="0" r="r" b="b"/>
                  <a:pathLst>
                    <a:path w="40" h="48">
                      <a:moveTo>
                        <a:pt x="8" y="0"/>
                      </a:moveTo>
                      <a:lnTo>
                        <a:pt x="24" y="0"/>
                      </a:lnTo>
                      <a:lnTo>
                        <a:pt x="32" y="16"/>
                      </a:lnTo>
                      <a:lnTo>
                        <a:pt x="32" y="16"/>
                      </a:lnTo>
                      <a:lnTo>
                        <a:pt x="40" y="40"/>
                      </a:lnTo>
                      <a:lnTo>
                        <a:pt x="32" y="48"/>
                      </a:lnTo>
                      <a:lnTo>
                        <a:pt x="32" y="48"/>
                      </a:lnTo>
                      <a:lnTo>
                        <a:pt x="16"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22" name="Freeform 1818"/>
                <p:cNvSpPr>
                  <a:spLocks/>
                </p:cNvSpPr>
                <p:nvPr/>
              </p:nvSpPr>
              <p:spPr bwMode="invGray">
                <a:xfrm>
                  <a:off x="820" y="2480"/>
                  <a:ext cx="40" cy="40"/>
                </a:xfrm>
                <a:custGeom>
                  <a:avLst/>
                  <a:gdLst/>
                  <a:ahLst/>
                  <a:cxnLst>
                    <a:cxn ang="0">
                      <a:pos x="8" y="0"/>
                    </a:cxn>
                    <a:cxn ang="0">
                      <a:pos x="24" y="0"/>
                    </a:cxn>
                    <a:cxn ang="0">
                      <a:pos x="40" y="16"/>
                    </a:cxn>
                    <a:cxn ang="0">
                      <a:pos x="40" y="16"/>
                    </a:cxn>
                    <a:cxn ang="0">
                      <a:pos x="40" y="32"/>
                    </a:cxn>
                    <a:cxn ang="0">
                      <a:pos x="32" y="40"/>
                    </a:cxn>
                    <a:cxn ang="0">
                      <a:pos x="32" y="40"/>
                    </a:cxn>
                    <a:cxn ang="0">
                      <a:pos x="24" y="40"/>
                    </a:cxn>
                    <a:cxn ang="0">
                      <a:pos x="8" y="24"/>
                    </a:cxn>
                    <a:cxn ang="0">
                      <a:pos x="8" y="24"/>
                    </a:cxn>
                    <a:cxn ang="0">
                      <a:pos x="0" y="8"/>
                    </a:cxn>
                    <a:cxn ang="0">
                      <a:pos x="8" y="0"/>
                    </a:cxn>
                  </a:cxnLst>
                  <a:rect l="0" t="0" r="r" b="b"/>
                  <a:pathLst>
                    <a:path w="40" h="40">
                      <a:moveTo>
                        <a:pt x="8" y="0"/>
                      </a:moveTo>
                      <a:lnTo>
                        <a:pt x="24" y="0"/>
                      </a:lnTo>
                      <a:lnTo>
                        <a:pt x="40" y="16"/>
                      </a:lnTo>
                      <a:lnTo>
                        <a:pt x="40" y="16"/>
                      </a:lnTo>
                      <a:lnTo>
                        <a:pt x="40" y="32"/>
                      </a:lnTo>
                      <a:lnTo>
                        <a:pt x="32" y="40"/>
                      </a:lnTo>
                      <a:lnTo>
                        <a:pt x="32" y="40"/>
                      </a:lnTo>
                      <a:lnTo>
                        <a:pt x="24"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23" name="Freeform 1819"/>
                <p:cNvSpPr>
                  <a:spLocks/>
                </p:cNvSpPr>
                <p:nvPr/>
              </p:nvSpPr>
              <p:spPr bwMode="invGray">
                <a:xfrm>
                  <a:off x="836" y="2320"/>
                  <a:ext cx="40" cy="48"/>
                </a:xfrm>
                <a:custGeom>
                  <a:avLst/>
                  <a:gdLst/>
                  <a:ahLst/>
                  <a:cxnLst>
                    <a:cxn ang="0">
                      <a:pos x="32" y="0"/>
                    </a:cxn>
                    <a:cxn ang="0">
                      <a:pos x="40" y="8"/>
                    </a:cxn>
                    <a:cxn ang="0">
                      <a:pos x="40" y="24"/>
                    </a:cxn>
                    <a:cxn ang="0">
                      <a:pos x="40" y="24"/>
                    </a:cxn>
                    <a:cxn ang="0">
                      <a:pos x="24" y="40"/>
                    </a:cxn>
                    <a:cxn ang="0">
                      <a:pos x="8" y="48"/>
                    </a:cxn>
                    <a:cxn ang="0">
                      <a:pos x="8" y="48"/>
                    </a:cxn>
                    <a:cxn ang="0">
                      <a:pos x="0" y="32"/>
                    </a:cxn>
                    <a:cxn ang="0">
                      <a:pos x="8" y="16"/>
                    </a:cxn>
                    <a:cxn ang="0">
                      <a:pos x="8" y="16"/>
                    </a:cxn>
                    <a:cxn ang="0">
                      <a:pos x="24" y="0"/>
                    </a:cxn>
                    <a:cxn ang="0">
                      <a:pos x="32" y="0"/>
                    </a:cxn>
                  </a:cxnLst>
                  <a:rect l="0" t="0" r="r" b="b"/>
                  <a:pathLst>
                    <a:path w="40" h="48">
                      <a:moveTo>
                        <a:pt x="32" y="0"/>
                      </a:moveTo>
                      <a:lnTo>
                        <a:pt x="40" y="8"/>
                      </a:lnTo>
                      <a:lnTo>
                        <a:pt x="40" y="24"/>
                      </a:lnTo>
                      <a:lnTo>
                        <a:pt x="40" y="24"/>
                      </a:lnTo>
                      <a:lnTo>
                        <a:pt x="24" y="40"/>
                      </a:lnTo>
                      <a:lnTo>
                        <a:pt x="8" y="48"/>
                      </a:lnTo>
                      <a:lnTo>
                        <a:pt x="8" y="48"/>
                      </a:lnTo>
                      <a:lnTo>
                        <a:pt x="0" y="32"/>
                      </a:lnTo>
                      <a:lnTo>
                        <a:pt x="8" y="16"/>
                      </a:lnTo>
                      <a:lnTo>
                        <a:pt x="8" y="16"/>
                      </a:lnTo>
                      <a:lnTo>
                        <a:pt x="24" y="0"/>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24" name="Freeform 1820"/>
                <p:cNvSpPr>
                  <a:spLocks/>
                </p:cNvSpPr>
                <p:nvPr/>
              </p:nvSpPr>
              <p:spPr bwMode="invGray">
                <a:xfrm>
                  <a:off x="732" y="2504"/>
                  <a:ext cx="40" cy="48"/>
                </a:xfrm>
                <a:custGeom>
                  <a:avLst/>
                  <a:gdLst/>
                  <a:ahLst/>
                  <a:cxnLst>
                    <a:cxn ang="0">
                      <a:pos x="32" y="0"/>
                    </a:cxn>
                    <a:cxn ang="0">
                      <a:pos x="40" y="8"/>
                    </a:cxn>
                    <a:cxn ang="0">
                      <a:pos x="32" y="32"/>
                    </a:cxn>
                    <a:cxn ang="0">
                      <a:pos x="32" y="32"/>
                    </a:cxn>
                    <a:cxn ang="0">
                      <a:pos x="24" y="40"/>
                    </a:cxn>
                    <a:cxn ang="0">
                      <a:pos x="8" y="48"/>
                    </a:cxn>
                    <a:cxn ang="0">
                      <a:pos x="8" y="48"/>
                    </a:cxn>
                    <a:cxn ang="0">
                      <a:pos x="0" y="40"/>
                    </a:cxn>
                    <a:cxn ang="0">
                      <a:pos x="8" y="16"/>
                    </a:cxn>
                    <a:cxn ang="0">
                      <a:pos x="8" y="16"/>
                    </a:cxn>
                    <a:cxn ang="0">
                      <a:pos x="16" y="8"/>
                    </a:cxn>
                    <a:cxn ang="0">
                      <a:pos x="32" y="0"/>
                    </a:cxn>
                  </a:cxnLst>
                  <a:rect l="0" t="0" r="r" b="b"/>
                  <a:pathLst>
                    <a:path w="40" h="48">
                      <a:moveTo>
                        <a:pt x="32" y="0"/>
                      </a:moveTo>
                      <a:lnTo>
                        <a:pt x="40" y="8"/>
                      </a:lnTo>
                      <a:lnTo>
                        <a:pt x="32" y="32"/>
                      </a:lnTo>
                      <a:lnTo>
                        <a:pt x="32" y="32"/>
                      </a:lnTo>
                      <a:lnTo>
                        <a:pt x="24" y="40"/>
                      </a:lnTo>
                      <a:lnTo>
                        <a:pt x="8" y="48"/>
                      </a:lnTo>
                      <a:lnTo>
                        <a:pt x="8" y="48"/>
                      </a:lnTo>
                      <a:lnTo>
                        <a:pt x="0" y="40"/>
                      </a:lnTo>
                      <a:lnTo>
                        <a:pt x="8" y="16"/>
                      </a:lnTo>
                      <a:lnTo>
                        <a:pt x="8" y="16"/>
                      </a:lnTo>
                      <a:lnTo>
                        <a:pt x="16" y="8"/>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0952" name="Group 1821"/>
            <p:cNvGrpSpPr>
              <a:grpSpLocks/>
            </p:cNvGrpSpPr>
            <p:nvPr/>
          </p:nvGrpSpPr>
          <p:grpSpPr bwMode="auto">
            <a:xfrm rot="18882521" flipH="1">
              <a:off x="4323" y="2510"/>
              <a:ext cx="598" cy="112"/>
              <a:chOff x="290" y="1936"/>
              <a:chExt cx="598" cy="112"/>
            </a:xfrm>
          </p:grpSpPr>
          <p:sp>
            <p:nvSpPr>
              <p:cNvPr id="1661726" name="Freeform 1822"/>
              <p:cNvSpPr>
                <a:spLocks/>
              </p:cNvSpPr>
              <p:nvPr/>
            </p:nvSpPr>
            <p:spPr bwMode="auto">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a:ln>
              <a:effectLst/>
            </p:spPr>
            <p:txBody>
              <a:bodyPr wrap="none" anchor="ctr">
                <a:prstTxWarp prst="textNoShape">
                  <a:avLst/>
                </a:prstTxWarp>
              </a:bodyPr>
              <a:lstStyle/>
              <a:p>
                <a:endParaRPr lang="en-US">
                  <a:latin typeface="Arial"/>
                  <a:cs typeface="Arial"/>
                </a:endParaRPr>
              </a:p>
            </p:txBody>
          </p:sp>
          <p:grpSp>
            <p:nvGrpSpPr>
              <p:cNvPr id="1660970" name="Group 1823"/>
              <p:cNvGrpSpPr>
                <a:grpSpLocks/>
              </p:cNvGrpSpPr>
              <p:nvPr/>
            </p:nvGrpSpPr>
            <p:grpSpPr bwMode="auto">
              <a:xfrm>
                <a:off x="324" y="1936"/>
                <a:ext cx="544" cy="112"/>
                <a:chOff x="324" y="1872"/>
                <a:chExt cx="544" cy="112"/>
              </a:xfrm>
            </p:grpSpPr>
            <p:sp>
              <p:nvSpPr>
                <p:cNvPr id="1661728" name="Freeform 1824"/>
                <p:cNvSpPr>
                  <a:spLocks/>
                </p:cNvSpPr>
                <p:nvPr/>
              </p:nvSpPr>
              <p:spPr bwMode="auto">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29" name="Freeform 1825"/>
                <p:cNvSpPr>
                  <a:spLocks/>
                </p:cNvSpPr>
                <p:nvPr/>
              </p:nvSpPr>
              <p:spPr bwMode="auto">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30" name="Freeform 1826"/>
                <p:cNvSpPr>
                  <a:spLocks/>
                </p:cNvSpPr>
                <p:nvPr/>
              </p:nvSpPr>
              <p:spPr bwMode="auto">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31" name="Freeform 1827"/>
                <p:cNvSpPr>
                  <a:spLocks/>
                </p:cNvSpPr>
                <p:nvPr/>
              </p:nvSpPr>
              <p:spPr bwMode="auto">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32" name="Freeform 1828"/>
                <p:cNvSpPr>
                  <a:spLocks/>
                </p:cNvSpPr>
                <p:nvPr/>
              </p:nvSpPr>
              <p:spPr bwMode="auto">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33" name="Freeform 1829"/>
                <p:cNvSpPr>
                  <a:spLocks/>
                </p:cNvSpPr>
                <p:nvPr/>
              </p:nvSpPr>
              <p:spPr bwMode="auto">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34" name="Freeform 1830"/>
                <p:cNvSpPr>
                  <a:spLocks/>
                </p:cNvSpPr>
                <p:nvPr/>
              </p:nvSpPr>
              <p:spPr bwMode="auto">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0972" name="Group 1831"/>
            <p:cNvGrpSpPr>
              <a:grpSpLocks/>
            </p:cNvGrpSpPr>
            <p:nvPr/>
          </p:nvGrpSpPr>
          <p:grpSpPr bwMode="auto">
            <a:xfrm>
              <a:off x="3807" y="1631"/>
              <a:ext cx="536" cy="384"/>
              <a:chOff x="540" y="1270"/>
              <a:chExt cx="536" cy="384"/>
            </a:xfrm>
          </p:grpSpPr>
          <p:grpSp>
            <p:nvGrpSpPr>
              <p:cNvPr id="1660980" name="Group 1832"/>
              <p:cNvGrpSpPr>
                <a:grpSpLocks/>
              </p:cNvGrpSpPr>
              <p:nvPr/>
            </p:nvGrpSpPr>
            <p:grpSpPr bwMode="auto">
              <a:xfrm>
                <a:off x="540" y="1270"/>
                <a:ext cx="536" cy="384"/>
                <a:chOff x="540" y="2248"/>
                <a:chExt cx="536" cy="384"/>
              </a:xfrm>
            </p:grpSpPr>
            <p:sp>
              <p:nvSpPr>
                <p:cNvPr id="1661737" name="Freeform 1833"/>
                <p:cNvSpPr>
                  <a:spLocks/>
                </p:cNvSpPr>
                <p:nvPr/>
              </p:nvSpPr>
              <p:spPr bwMode="invGray">
                <a:xfrm>
                  <a:off x="932" y="2416"/>
                  <a:ext cx="144" cy="40"/>
                </a:xfrm>
                <a:custGeom>
                  <a:avLst/>
                  <a:gdLst/>
                  <a:ahLst/>
                  <a:cxnLst>
                    <a:cxn ang="0">
                      <a:pos x="144" y="16"/>
                    </a:cxn>
                    <a:cxn ang="0">
                      <a:pos x="144" y="24"/>
                    </a:cxn>
                    <a:cxn ang="0">
                      <a:pos x="128" y="32"/>
                    </a:cxn>
                    <a:cxn ang="0">
                      <a:pos x="104" y="32"/>
                    </a:cxn>
                    <a:cxn ang="0">
                      <a:pos x="72" y="40"/>
                    </a:cxn>
                    <a:cxn ang="0">
                      <a:pos x="72" y="40"/>
                    </a:cxn>
                    <a:cxn ang="0">
                      <a:pos x="40" y="32"/>
                    </a:cxn>
                    <a:cxn ang="0">
                      <a:pos x="16" y="32"/>
                    </a:cxn>
                    <a:cxn ang="0">
                      <a:pos x="0" y="24"/>
                    </a:cxn>
                    <a:cxn ang="0">
                      <a:pos x="0" y="16"/>
                    </a:cxn>
                    <a:cxn ang="0">
                      <a:pos x="0" y="16"/>
                    </a:cxn>
                    <a:cxn ang="0">
                      <a:pos x="0" y="8"/>
                    </a:cxn>
                    <a:cxn ang="0">
                      <a:pos x="16" y="0"/>
                    </a:cxn>
                    <a:cxn ang="0">
                      <a:pos x="40" y="0"/>
                    </a:cxn>
                    <a:cxn ang="0">
                      <a:pos x="72" y="0"/>
                    </a:cxn>
                    <a:cxn ang="0">
                      <a:pos x="72" y="0"/>
                    </a:cxn>
                    <a:cxn ang="0">
                      <a:pos x="104" y="0"/>
                    </a:cxn>
                    <a:cxn ang="0">
                      <a:pos x="128" y="0"/>
                    </a:cxn>
                    <a:cxn ang="0">
                      <a:pos x="144" y="8"/>
                    </a:cxn>
                    <a:cxn ang="0">
                      <a:pos x="144" y="16"/>
                    </a:cxn>
                  </a:cxnLst>
                  <a:rect l="0" t="0" r="r" b="b"/>
                  <a:pathLst>
                    <a:path w="144" h="40">
                      <a:moveTo>
                        <a:pt x="144" y="16"/>
                      </a:moveTo>
                      <a:lnTo>
                        <a:pt x="144" y="24"/>
                      </a:lnTo>
                      <a:lnTo>
                        <a:pt x="128" y="32"/>
                      </a:lnTo>
                      <a:lnTo>
                        <a:pt x="104" y="32"/>
                      </a:lnTo>
                      <a:lnTo>
                        <a:pt x="72" y="40"/>
                      </a:lnTo>
                      <a:lnTo>
                        <a:pt x="72" y="40"/>
                      </a:lnTo>
                      <a:lnTo>
                        <a:pt x="40" y="32"/>
                      </a:lnTo>
                      <a:lnTo>
                        <a:pt x="16" y="32"/>
                      </a:lnTo>
                      <a:lnTo>
                        <a:pt x="0" y="24"/>
                      </a:lnTo>
                      <a:lnTo>
                        <a:pt x="0" y="16"/>
                      </a:lnTo>
                      <a:lnTo>
                        <a:pt x="0" y="16"/>
                      </a:lnTo>
                      <a:lnTo>
                        <a:pt x="0" y="8"/>
                      </a:lnTo>
                      <a:lnTo>
                        <a:pt x="16" y="0"/>
                      </a:lnTo>
                      <a:lnTo>
                        <a:pt x="40" y="0"/>
                      </a:lnTo>
                      <a:lnTo>
                        <a:pt x="72" y="0"/>
                      </a:lnTo>
                      <a:lnTo>
                        <a:pt x="72" y="0"/>
                      </a:lnTo>
                      <a:lnTo>
                        <a:pt x="104" y="0"/>
                      </a:lnTo>
                      <a:lnTo>
                        <a:pt x="128" y="0"/>
                      </a:lnTo>
                      <a:lnTo>
                        <a:pt x="144" y="8"/>
                      </a:lnTo>
                      <a:lnTo>
                        <a:pt x="14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38" name="Freeform 1834"/>
                <p:cNvSpPr>
                  <a:spLocks/>
                </p:cNvSpPr>
                <p:nvPr/>
              </p:nvSpPr>
              <p:spPr bwMode="invGray">
                <a:xfrm>
                  <a:off x="892" y="2496"/>
                  <a:ext cx="112" cy="80"/>
                </a:xfrm>
                <a:custGeom>
                  <a:avLst/>
                  <a:gdLst/>
                  <a:ahLst/>
                  <a:cxnLst>
                    <a:cxn ang="0">
                      <a:pos x="112" y="80"/>
                    </a:cxn>
                    <a:cxn ang="0">
                      <a:pos x="80" y="80"/>
                    </a:cxn>
                    <a:cxn ang="0">
                      <a:pos x="40" y="56"/>
                    </a:cxn>
                    <a:cxn ang="0">
                      <a:pos x="40" y="56"/>
                    </a:cxn>
                    <a:cxn ang="0">
                      <a:pos x="16" y="40"/>
                    </a:cxn>
                    <a:cxn ang="0">
                      <a:pos x="8" y="24"/>
                    </a:cxn>
                    <a:cxn ang="0">
                      <a:pos x="0" y="8"/>
                    </a:cxn>
                    <a:cxn ang="0">
                      <a:pos x="8" y="0"/>
                    </a:cxn>
                    <a:cxn ang="0">
                      <a:pos x="8" y="0"/>
                    </a:cxn>
                    <a:cxn ang="0">
                      <a:pos x="32" y="0"/>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8" y="0"/>
                      </a:lnTo>
                      <a:lnTo>
                        <a:pt x="8" y="0"/>
                      </a:lnTo>
                      <a:lnTo>
                        <a:pt x="32" y="0"/>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39" name="Freeform 1835"/>
                <p:cNvSpPr>
                  <a:spLocks/>
                </p:cNvSpPr>
                <p:nvPr/>
              </p:nvSpPr>
              <p:spPr bwMode="invGray">
                <a:xfrm>
                  <a:off x="780" y="2248"/>
                  <a:ext cx="48" cy="104"/>
                </a:xfrm>
                <a:custGeom>
                  <a:avLst/>
                  <a:gdLst/>
                  <a:ahLst/>
                  <a:cxnLst>
                    <a:cxn ang="0">
                      <a:pos x="24" y="104"/>
                    </a:cxn>
                    <a:cxn ang="0">
                      <a:pos x="8" y="88"/>
                    </a:cxn>
                    <a:cxn ang="0">
                      <a:pos x="0" y="56"/>
                    </a:cxn>
                    <a:cxn ang="0">
                      <a:pos x="0" y="56"/>
                    </a:cxn>
                    <a:cxn ang="0">
                      <a:pos x="8" y="16"/>
                    </a:cxn>
                    <a:cxn ang="0">
                      <a:pos x="24" y="0"/>
                    </a:cxn>
                    <a:cxn ang="0">
                      <a:pos x="24" y="0"/>
                    </a:cxn>
                    <a:cxn ang="0">
                      <a:pos x="40" y="16"/>
                    </a:cxn>
                    <a:cxn ang="0">
                      <a:pos x="48" y="56"/>
                    </a:cxn>
                    <a:cxn ang="0">
                      <a:pos x="48" y="56"/>
                    </a:cxn>
                    <a:cxn ang="0">
                      <a:pos x="40" y="88"/>
                    </a:cxn>
                    <a:cxn ang="0">
                      <a:pos x="24" y="104"/>
                    </a:cxn>
                  </a:cxnLst>
                  <a:rect l="0" t="0" r="r" b="b"/>
                  <a:pathLst>
                    <a:path w="48" h="104">
                      <a:moveTo>
                        <a:pt x="24" y="104"/>
                      </a:moveTo>
                      <a:lnTo>
                        <a:pt x="8" y="88"/>
                      </a:lnTo>
                      <a:lnTo>
                        <a:pt x="0" y="56"/>
                      </a:lnTo>
                      <a:lnTo>
                        <a:pt x="0" y="56"/>
                      </a:lnTo>
                      <a:lnTo>
                        <a:pt x="8" y="16"/>
                      </a:lnTo>
                      <a:lnTo>
                        <a:pt x="24" y="0"/>
                      </a:lnTo>
                      <a:lnTo>
                        <a:pt x="24" y="0"/>
                      </a:lnTo>
                      <a:lnTo>
                        <a:pt x="40" y="16"/>
                      </a:lnTo>
                      <a:lnTo>
                        <a:pt x="48" y="56"/>
                      </a:lnTo>
                      <a:lnTo>
                        <a:pt x="48" y="56"/>
                      </a:lnTo>
                      <a:lnTo>
                        <a:pt x="40" y="88"/>
                      </a:lnTo>
                      <a:lnTo>
                        <a:pt x="24" y="10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40" name="Freeform 1836"/>
                <p:cNvSpPr>
                  <a:spLocks/>
                </p:cNvSpPr>
                <p:nvPr/>
              </p:nvSpPr>
              <p:spPr bwMode="invGray">
                <a:xfrm>
                  <a:off x="540" y="2416"/>
                  <a:ext cx="152" cy="40"/>
                </a:xfrm>
                <a:custGeom>
                  <a:avLst/>
                  <a:gdLst/>
                  <a:ahLst/>
                  <a:cxnLst>
                    <a:cxn ang="0">
                      <a:pos x="152" y="24"/>
                    </a:cxn>
                    <a:cxn ang="0">
                      <a:pos x="144" y="32"/>
                    </a:cxn>
                    <a:cxn ang="0">
                      <a:pos x="128" y="32"/>
                    </a:cxn>
                    <a:cxn ang="0">
                      <a:pos x="104" y="40"/>
                    </a:cxn>
                    <a:cxn ang="0">
                      <a:pos x="80" y="40"/>
                    </a:cxn>
                    <a:cxn ang="0">
                      <a:pos x="80" y="40"/>
                    </a:cxn>
                    <a:cxn ang="0">
                      <a:pos x="48" y="40"/>
                    </a:cxn>
                    <a:cxn ang="0">
                      <a:pos x="24" y="32"/>
                    </a:cxn>
                    <a:cxn ang="0">
                      <a:pos x="8" y="32"/>
                    </a:cxn>
                    <a:cxn ang="0">
                      <a:pos x="0" y="24"/>
                    </a:cxn>
                    <a:cxn ang="0">
                      <a:pos x="0" y="24"/>
                    </a:cxn>
                    <a:cxn ang="0">
                      <a:pos x="8" y="16"/>
                    </a:cxn>
                    <a:cxn ang="0">
                      <a:pos x="24" y="8"/>
                    </a:cxn>
                    <a:cxn ang="0">
                      <a:pos x="48" y="0"/>
                    </a:cxn>
                    <a:cxn ang="0">
                      <a:pos x="80" y="0"/>
                    </a:cxn>
                    <a:cxn ang="0">
                      <a:pos x="80" y="0"/>
                    </a:cxn>
                    <a:cxn ang="0">
                      <a:pos x="104" y="0"/>
                    </a:cxn>
                    <a:cxn ang="0">
                      <a:pos x="128" y="8"/>
                    </a:cxn>
                    <a:cxn ang="0">
                      <a:pos x="144" y="16"/>
                    </a:cxn>
                    <a:cxn ang="0">
                      <a:pos x="152" y="24"/>
                    </a:cxn>
                  </a:cxnLst>
                  <a:rect l="0" t="0" r="r" b="b"/>
                  <a:pathLst>
                    <a:path w="152" h="40">
                      <a:moveTo>
                        <a:pt x="152" y="24"/>
                      </a:moveTo>
                      <a:lnTo>
                        <a:pt x="144" y="32"/>
                      </a:lnTo>
                      <a:lnTo>
                        <a:pt x="128" y="32"/>
                      </a:lnTo>
                      <a:lnTo>
                        <a:pt x="104" y="40"/>
                      </a:lnTo>
                      <a:lnTo>
                        <a:pt x="80" y="40"/>
                      </a:lnTo>
                      <a:lnTo>
                        <a:pt x="80" y="40"/>
                      </a:lnTo>
                      <a:lnTo>
                        <a:pt x="48" y="40"/>
                      </a:lnTo>
                      <a:lnTo>
                        <a:pt x="24" y="32"/>
                      </a:lnTo>
                      <a:lnTo>
                        <a:pt x="8" y="32"/>
                      </a:lnTo>
                      <a:lnTo>
                        <a:pt x="0" y="24"/>
                      </a:lnTo>
                      <a:lnTo>
                        <a:pt x="0" y="24"/>
                      </a:lnTo>
                      <a:lnTo>
                        <a:pt x="8" y="16"/>
                      </a:lnTo>
                      <a:lnTo>
                        <a:pt x="24" y="8"/>
                      </a:lnTo>
                      <a:lnTo>
                        <a:pt x="48" y="0"/>
                      </a:lnTo>
                      <a:lnTo>
                        <a:pt x="80" y="0"/>
                      </a:lnTo>
                      <a:lnTo>
                        <a:pt x="80" y="0"/>
                      </a:lnTo>
                      <a:lnTo>
                        <a:pt x="104" y="0"/>
                      </a:lnTo>
                      <a:lnTo>
                        <a:pt x="128" y="8"/>
                      </a:lnTo>
                      <a:lnTo>
                        <a:pt x="144" y="16"/>
                      </a:lnTo>
                      <a:lnTo>
                        <a:pt x="152"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41" name="Freeform 1837"/>
                <p:cNvSpPr>
                  <a:spLocks/>
                </p:cNvSpPr>
                <p:nvPr/>
              </p:nvSpPr>
              <p:spPr bwMode="invGray">
                <a:xfrm>
                  <a:off x="780" y="2520"/>
                  <a:ext cx="48" cy="112"/>
                </a:xfrm>
                <a:custGeom>
                  <a:avLst/>
                  <a:gdLst/>
                  <a:ahLst/>
                  <a:cxnLst>
                    <a:cxn ang="0">
                      <a:pos x="24" y="112"/>
                    </a:cxn>
                    <a:cxn ang="0">
                      <a:pos x="8" y="96"/>
                    </a:cxn>
                    <a:cxn ang="0">
                      <a:pos x="0" y="56"/>
                    </a:cxn>
                    <a:cxn ang="0">
                      <a:pos x="0" y="56"/>
                    </a:cxn>
                    <a:cxn ang="0">
                      <a:pos x="8" y="16"/>
                    </a:cxn>
                    <a:cxn ang="0">
                      <a:pos x="24" y="0"/>
                    </a:cxn>
                    <a:cxn ang="0">
                      <a:pos x="24" y="0"/>
                    </a:cxn>
                    <a:cxn ang="0">
                      <a:pos x="40" y="16"/>
                    </a:cxn>
                    <a:cxn ang="0">
                      <a:pos x="48" y="56"/>
                    </a:cxn>
                    <a:cxn ang="0">
                      <a:pos x="48" y="56"/>
                    </a:cxn>
                    <a:cxn ang="0">
                      <a:pos x="40" y="96"/>
                    </a:cxn>
                    <a:cxn ang="0">
                      <a:pos x="24" y="112"/>
                    </a:cxn>
                  </a:cxnLst>
                  <a:rect l="0" t="0" r="r" b="b"/>
                  <a:pathLst>
                    <a:path w="48" h="112">
                      <a:moveTo>
                        <a:pt x="24" y="112"/>
                      </a:moveTo>
                      <a:lnTo>
                        <a:pt x="8" y="96"/>
                      </a:lnTo>
                      <a:lnTo>
                        <a:pt x="0" y="56"/>
                      </a:lnTo>
                      <a:lnTo>
                        <a:pt x="0" y="56"/>
                      </a:lnTo>
                      <a:lnTo>
                        <a:pt x="8" y="16"/>
                      </a:lnTo>
                      <a:lnTo>
                        <a:pt x="24" y="0"/>
                      </a:lnTo>
                      <a:lnTo>
                        <a:pt x="24" y="0"/>
                      </a:lnTo>
                      <a:lnTo>
                        <a:pt x="40" y="16"/>
                      </a:lnTo>
                      <a:lnTo>
                        <a:pt x="48" y="56"/>
                      </a:lnTo>
                      <a:lnTo>
                        <a:pt x="48" y="56"/>
                      </a:lnTo>
                      <a:lnTo>
                        <a:pt x="40" y="96"/>
                      </a:lnTo>
                      <a:lnTo>
                        <a:pt x="24" y="11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42" name="Freeform 1838"/>
                <p:cNvSpPr>
                  <a:spLocks/>
                </p:cNvSpPr>
                <p:nvPr/>
              </p:nvSpPr>
              <p:spPr bwMode="invGray">
                <a:xfrm>
                  <a:off x="612" y="2304"/>
                  <a:ext cx="112" cy="80"/>
                </a:xfrm>
                <a:custGeom>
                  <a:avLst/>
                  <a:gdLst/>
                  <a:ahLst/>
                  <a:cxnLst>
                    <a:cxn ang="0">
                      <a:pos x="112" y="80"/>
                    </a:cxn>
                    <a:cxn ang="0">
                      <a:pos x="80" y="80"/>
                    </a:cxn>
                    <a:cxn ang="0">
                      <a:pos x="40" y="56"/>
                    </a:cxn>
                    <a:cxn ang="0">
                      <a:pos x="40" y="56"/>
                    </a:cxn>
                    <a:cxn ang="0">
                      <a:pos x="16" y="40"/>
                    </a:cxn>
                    <a:cxn ang="0">
                      <a:pos x="8" y="24"/>
                    </a:cxn>
                    <a:cxn ang="0">
                      <a:pos x="0" y="8"/>
                    </a:cxn>
                    <a:cxn ang="0">
                      <a:pos x="0" y="0"/>
                    </a:cxn>
                    <a:cxn ang="0">
                      <a:pos x="0" y="0"/>
                    </a:cxn>
                    <a:cxn ang="0">
                      <a:pos x="32" y="8"/>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0" y="0"/>
                      </a:lnTo>
                      <a:lnTo>
                        <a:pt x="0" y="0"/>
                      </a:lnTo>
                      <a:lnTo>
                        <a:pt x="32" y="8"/>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43" name="Freeform 1839"/>
                <p:cNvSpPr>
                  <a:spLocks/>
                </p:cNvSpPr>
                <p:nvPr/>
              </p:nvSpPr>
              <p:spPr bwMode="invGray">
                <a:xfrm>
                  <a:off x="876" y="2296"/>
                  <a:ext cx="112" cy="80"/>
                </a:xfrm>
                <a:custGeom>
                  <a:avLst/>
                  <a:gdLst/>
                  <a:ahLst/>
                  <a:cxnLst>
                    <a:cxn ang="0">
                      <a:pos x="8" y="80"/>
                    </a:cxn>
                    <a:cxn ang="0">
                      <a:pos x="0" y="72"/>
                    </a:cxn>
                    <a:cxn ang="0">
                      <a:pos x="8" y="56"/>
                    </a:cxn>
                    <a:cxn ang="0">
                      <a:pos x="24" y="40"/>
                    </a:cxn>
                    <a:cxn ang="0">
                      <a:pos x="40" y="24"/>
                    </a:cxn>
                    <a:cxn ang="0">
                      <a:pos x="40" y="24"/>
                    </a:cxn>
                    <a:cxn ang="0">
                      <a:pos x="80" y="8"/>
                    </a:cxn>
                    <a:cxn ang="0">
                      <a:pos x="112" y="0"/>
                    </a:cxn>
                    <a:cxn ang="0">
                      <a:pos x="112" y="0"/>
                    </a:cxn>
                    <a:cxn ang="0">
                      <a:pos x="112" y="8"/>
                    </a:cxn>
                    <a:cxn ang="0">
                      <a:pos x="112" y="24"/>
                    </a:cxn>
                    <a:cxn ang="0">
                      <a:pos x="96" y="40"/>
                    </a:cxn>
                    <a:cxn ang="0">
                      <a:pos x="80" y="56"/>
                    </a:cxn>
                    <a:cxn ang="0">
                      <a:pos x="80" y="56"/>
                    </a:cxn>
                    <a:cxn ang="0">
                      <a:pos x="32" y="80"/>
                    </a:cxn>
                    <a:cxn ang="0">
                      <a:pos x="8" y="80"/>
                    </a:cxn>
                  </a:cxnLst>
                  <a:rect l="0" t="0" r="r" b="b"/>
                  <a:pathLst>
                    <a:path w="112" h="80">
                      <a:moveTo>
                        <a:pt x="8" y="80"/>
                      </a:moveTo>
                      <a:lnTo>
                        <a:pt x="0" y="72"/>
                      </a:lnTo>
                      <a:lnTo>
                        <a:pt x="8" y="56"/>
                      </a:lnTo>
                      <a:lnTo>
                        <a:pt x="24" y="40"/>
                      </a:lnTo>
                      <a:lnTo>
                        <a:pt x="40" y="24"/>
                      </a:lnTo>
                      <a:lnTo>
                        <a:pt x="40" y="24"/>
                      </a:lnTo>
                      <a:lnTo>
                        <a:pt x="80" y="8"/>
                      </a:lnTo>
                      <a:lnTo>
                        <a:pt x="112" y="0"/>
                      </a:lnTo>
                      <a:lnTo>
                        <a:pt x="112" y="0"/>
                      </a:lnTo>
                      <a:lnTo>
                        <a:pt x="112" y="8"/>
                      </a:lnTo>
                      <a:lnTo>
                        <a:pt x="112" y="24"/>
                      </a:lnTo>
                      <a:lnTo>
                        <a:pt x="96" y="40"/>
                      </a:lnTo>
                      <a:lnTo>
                        <a:pt x="80" y="56"/>
                      </a:lnTo>
                      <a:lnTo>
                        <a:pt x="80" y="56"/>
                      </a:lnTo>
                      <a:lnTo>
                        <a:pt x="32" y="80"/>
                      </a:lnTo>
                      <a:lnTo>
                        <a:pt x="8"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44" name="Freeform 1840"/>
                <p:cNvSpPr>
                  <a:spLocks/>
                </p:cNvSpPr>
                <p:nvPr/>
              </p:nvSpPr>
              <p:spPr bwMode="invGray">
                <a:xfrm>
                  <a:off x="916" y="2352"/>
                  <a:ext cx="136" cy="56"/>
                </a:xfrm>
                <a:custGeom>
                  <a:avLst/>
                  <a:gdLst/>
                  <a:ahLst/>
                  <a:cxnLst>
                    <a:cxn ang="0">
                      <a:pos x="0" y="48"/>
                    </a:cxn>
                    <a:cxn ang="0">
                      <a:pos x="0" y="40"/>
                    </a:cxn>
                    <a:cxn ang="0">
                      <a:pos x="16" y="32"/>
                    </a:cxn>
                    <a:cxn ang="0">
                      <a:pos x="32" y="16"/>
                    </a:cxn>
                    <a:cxn ang="0">
                      <a:pos x="56" y="8"/>
                    </a:cxn>
                    <a:cxn ang="0">
                      <a:pos x="56" y="8"/>
                    </a:cxn>
                    <a:cxn ang="0">
                      <a:pos x="88" y="0"/>
                    </a:cxn>
                    <a:cxn ang="0">
                      <a:pos x="112" y="0"/>
                    </a:cxn>
                    <a:cxn ang="0">
                      <a:pos x="128" y="0"/>
                    </a:cxn>
                    <a:cxn ang="0">
                      <a:pos x="136" y="8"/>
                    </a:cxn>
                    <a:cxn ang="0">
                      <a:pos x="136" y="8"/>
                    </a:cxn>
                    <a:cxn ang="0">
                      <a:pos x="136" y="16"/>
                    </a:cxn>
                    <a:cxn ang="0">
                      <a:pos x="128"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16" y="32"/>
                      </a:lnTo>
                      <a:lnTo>
                        <a:pt x="32" y="16"/>
                      </a:lnTo>
                      <a:lnTo>
                        <a:pt x="56" y="8"/>
                      </a:lnTo>
                      <a:lnTo>
                        <a:pt x="56" y="8"/>
                      </a:lnTo>
                      <a:lnTo>
                        <a:pt x="88" y="0"/>
                      </a:lnTo>
                      <a:lnTo>
                        <a:pt x="112" y="0"/>
                      </a:lnTo>
                      <a:lnTo>
                        <a:pt x="128" y="0"/>
                      </a:lnTo>
                      <a:lnTo>
                        <a:pt x="136" y="8"/>
                      </a:lnTo>
                      <a:lnTo>
                        <a:pt x="136" y="8"/>
                      </a:lnTo>
                      <a:lnTo>
                        <a:pt x="136" y="16"/>
                      </a:lnTo>
                      <a:lnTo>
                        <a:pt x="128"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45" name="Freeform 1841"/>
                <p:cNvSpPr>
                  <a:spLocks/>
                </p:cNvSpPr>
                <p:nvPr/>
              </p:nvSpPr>
              <p:spPr bwMode="invGray">
                <a:xfrm>
                  <a:off x="564" y="2472"/>
                  <a:ext cx="136" cy="56"/>
                </a:xfrm>
                <a:custGeom>
                  <a:avLst/>
                  <a:gdLst/>
                  <a:ahLst/>
                  <a:cxnLst>
                    <a:cxn ang="0">
                      <a:pos x="0" y="48"/>
                    </a:cxn>
                    <a:cxn ang="0">
                      <a:pos x="0" y="40"/>
                    </a:cxn>
                    <a:cxn ang="0">
                      <a:pos x="8" y="32"/>
                    </a:cxn>
                    <a:cxn ang="0">
                      <a:pos x="32" y="16"/>
                    </a:cxn>
                    <a:cxn ang="0">
                      <a:pos x="56" y="8"/>
                    </a:cxn>
                    <a:cxn ang="0">
                      <a:pos x="56" y="8"/>
                    </a:cxn>
                    <a:cxn ang="0">
                      <a:pos x="88" y="0"/>
                    </a:cxn>
                    <a:cxn ang="0">
                      <a:pos x="112" y="0"/>
                    </a:cxn>
                    <a:cxn ang="0">
                      <a:pos x="128" y="0"/>
                    </a:cxn>
                    <a:cxn ang="0">
                      <a:pos x="136" y="8"/>
                    </a:cxn>
                    <a:cxn ang="0">
                      <a:pos x="136" y="8"/>
                    </a:cxn>
                    <a:cxn ang="0">
                      <a:pos x="136" y="16"/>
                    </a:cxn>
                    <a:cxn ang="0">
                      <a:pos x="120"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8" y="32"/>
                      </a:lnTo>
                      <a:lnTo>
                        <a:pt x="32" y="16"/>
                      </a:lnTo>
                      <a:lnTo>
                        <a:pt x="56" y="8"/>
                      </a:lnTo>
                      <a:lnTo>
                        <a:pt x="56" y="8"/>
                      </a:lnTo>
                      <a:lnTo>
                        <a:pt x="88" y="0"/>
                      </a:lnTo>
                      <a:lnTo>
                        <a:pt x="112" y="0"/>
                      </a:lnTo>
                      <a:lnTo>
                        <a:pt x="128" y="0"/>
                      </a:lnTo>
                      <a:lnTo>
                        <a:pt x="136" y="8"/>
                      </a:lnTo>
                      <a:lnTo>
                        <a:pt x="136" y="8"/>
                      </a:lnTo>
                      <a:lnTo>
                        <a:pt x="136" y="16"/>
                      </a:lnTo>
                      <a:lnTo>
                        <a:pt x="120"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46" name="Freeform 1842"/>
                <p:cNvSpPr>
                  <a:spLocks/>
                </p:cNvSpPr>
                <p:nvPr/>
              </p:nvSpPr>
              <p:spPr bwMode="invGray">
                <a:xfrm>
                  <a:off x="628" y="2504"/>
                  <a:ext cx="112" cy="72"/>
                </a:xfrm>
                <a:custGeom>
                  <a:avLst/>
                  <a:gdLst/>
                  <a:ahLst/>
                  <a:cxnLst>
                    <a:cxn ang="0">
                      <a:pos x="8" y="72"/>
                    </a:cxn>
                    <a:cxn ang="0">
                      <a:pos x="0" y="64"/>
                    </a:cxn>
                    <a:cxn ang="0">
                      <a:pos x="8" y="56"/>
                    </a:cxn>
                    <a:cxn ang="0">
                      <a:pos x="16" y="40"/>
                    </a:cxn>
                    <a:cxn ang="0">
                      <a:pos x="40" y="24"/>
                    </a:cxn>
                    <a:cxn ang="0">
                      <a:pos x="40" y="24"/>
                    </a:cxn>
                    <a:cxn ang="0">
                      <a:pos x="80" y="0"/>
                    </a:cxn>
                    <a:cxn ang="0">
                      <a:pos x="112" y="0"/>
                    </a:cxn>
                    <a:cxn ang="0">
                      <a:pos x="112" y="0"/>
                    </a:cxn>
                    <a:cxn ang="0">
                      <a:pos x="112" y="8"/>
                    </a:cxn>
                    <a:cxn ang="0">
                      <a:pos x="112" y="16"/>
                    </a:cxn>
                    <a:cxn ang="0">
                      <a:pos x="96" y="32"/>
                    </a:cxn>
                    <a:cxn ang="0">
                      <a:pos x="80" y="48"/>
                    </a:cxn>
                    <a:cxn ang="0">
                      <a:pos x="80" y="48"/>
                    </a:cxn>
                    <a:cxn ang="0">
                      <a:pos x="32" y="72"/>
                    </a:cxn>
                    <a:cxn ang="0">
                      <a:pos x="8" y="72"/>
                    </a:cxn>
                  </a:cxnLst>
                  <a:rect l="0" t="0" r="r" b="b"/>
                  <a:pathLst>
                    <a:path w="112" h="72">
                      <a:moveTo>
                        <a:pt x="8" y="72"/>
                      </a:moveTo>
                      <a:lnTo>
                        <a:pt x="0" y="64"/>
                      </a:lnTo>
                      <a:lnTo>
                        <a:pt x="8" y="56"/>
                      </a:lnTo>
                      <a:lnTo>
                        <a:pt x="16" y="40"/>
                      </a:lnTo>
                      <a:lnTo>
                        <a:pt x="40" y="24"/>
                      </a:lnTo>
                      <a:lnTo>
                        <a:pt x="40" y="24"/>
                      </a:lnTo>
                      <a:lnTo>
                        <a:pt x="80" y="0"/>
                      </a:lnTo>
                      <a:lnTo>
                        <a:pt x="112" y="0"/>
                      </a:lnTo>
                      <a:lnTo>
                        <a:pt x="112" y="0"/>
                      </a:lnTo>
                      <a:lnTo>
                        <a:pt x="112" y="8"/>
                      </a:lnTo>
                      <a:lnTo>
                        <a:pt x="112" y="16"/>
                      </a:lnTo>
                      <a:lnTo>
                        <a:pt x="96" y="32"/>
                      </a:lnTo>
                      <a:lnTo>
                        <a:pt x="80" y="48"/>
                      </a:lnTo>
                      <a:lnTo>
                        <a:pt x="80" y="48"/>
                      </a:lnTo>
                      <a:lnTo>
                        <a:pt x="32" y="72"/>
                      </a:lnTo>
                      <a:lnTo>
                        <a:pt x="8" y="7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47" name="Freeform 1843"/>
                <p:cNvSpPr>
                  <a:spLocks/>
                </p:cNvSpPr>
                <p:nvPr/>
              </p:nvSpPr>
              <p:spPr bwMode="invGray">
                <a:xfrm>
                  <a:off x="932" y="2464"/>
                  <a:ext cx="136" cy="56"/>
                </a:xfrm>
                <a:custGeom>
                  <a:avLst/>
                  <a:gdLst/>
                  <a:ahLst/>
                  <a:cxnLst>
                    <a:cxn ang="0">
                      <a:pos x="0" y="8"/>
                    </a:cxn>
                    <a:cxn ang="0">
                      <a:pos x="8" y="0"/>
                    </a:cxn>
                    <a:cxn ang="0">
                      <a:pos x="32" y="0"/>
                    </a:cxn>
                    <a:cxn ang="0">
                      <a:pos x="56" y="0"/>
                    </a:cxn>
                    <a:cxn ang="0">
                      <a:pos x="80" y="8"/>
                    </a:cxn>
                    <a:cxn ang="0">
                      <a:pos x="80" y="8"/>
                    </a:cxn>
                    <a:cxn ang="0">
                      <a:pos x="104" y="16"/>
                    </a:cxn>
                    <a:cxn ang="0">
                      <a:pos x="128" y="32"/>
                    </a:cxn>
                    <a:cxn ang="0">
                      <a:pos x="136" y="40"/>
                    </a:cxn>
                    <a:cxn ang="0">
                      <a:pos x="136" y="48"/>
                    </a:cxn>
                    <a:cxn ang="0">
                      <a:pos x="136" y="48"/>
                    </a:cxn>
                    <a:cxn ang="0">
                      <a:pos x="128" y="56"/>
                    </a:cxn>
                    <a:cxn ang="0">
                      <a:pos x="112" y="56"/>
                    </a:cxn>
                    <a:cxn ang="0">
                      <a:pos x="88" y="56"/>
                    </a:cxn>
                    <a:cxn ang="0">
                      <a:pos x="64" y="48"/>
                    </a:cxn>
                    <a:cxn ang="0">
                      <a:pos x="64" y="48"/>
                    </a:cxn>
                    <a:cxn ang="0">
                      <a:pos x="32" y="40"/>
                    </a:cxn>
                    <a:cxn ang="0">
                      <a:pos x="16" y="24"/>
                    </a:cxn>
                    <a:cxn ang="0">
                      <a:pos x="0" y="16"/>
                    </a:cxn>
                    <a:cxn ang="0">
                      <a:pos x="0" y="8"/>
                    </a:cxn>
                  </a:cxnLst>
                  <a:rect l="0" t="0" r="r" b="b"/>
                  <a:pathLst>
                    <a:path w="136" h="56">
                      <a:moveTo>
                        <a:pt x="0" y="8"/>
                      </a:moveTo>
                      <a:lnTo>
                        <a:pt x="8" y="0"/>
                      </a:lnTo>
                      <a:lnTo>
                        <a:pt x="32" y="0"/>
                      </a:lnTo>
                      <a:lnTo>
                        <a:pt x="56" y="0"/>
                      </a:lnTo>
                      <a:lnTo>
                        <a:pt x="80" y="8"/>
                      </a:lnTo>
                      <a:lnTo>
                        <a:pt x="80" y="8"/>
                      </a:lnTo>
                      <a:lnTo>
                        <a:pt x="104" y="16"/>
                      </a:lnTo>
                      <a:lnTo>
                        <a:pt x="128" y="32"/>
                      </a:lnTo>
                      <a:lnTo>
                        <a:pt x="136" y="40"/>
                      </a:lnTo>
                      <a:lnTo>
                        <a:pt x="136" y="48"/>
                      </a:lnTo>
                      <a:lnTo>
                        <a:pt x="136" y="48"/>
                      </a:lnTo>
                      <a:lnTo>
                        <a:pt x="128" y="56"/>
                      </a:lnTo>
                      <a:lnTo>
                        <a:pt x="112" y="56"/>
                      </a:lnTo>
                      <a:lnTo>
                        <a:pt x="88" y="56"/>
                      </a:lnTo>
                      <a:lnTo>
                        <a:pt x="64" y="48"/>
                      </a:lnTo>
                      <a:lnTo>
                        <a:pt x="64" y="48"/>
                      </a:lnTo>
                      <a:lnTo>
                        <a:pt x="32" y="40"/>
                      </a:lnTo>
                      <a:lnTo>
                        <a:pt x="16"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48" name="Freeform 1844"/>
                <p:cNvSpPr>
                  <a:spLocks/>
                </p:cNvSpPr>
                <p:nvPr/>
              </p:nvSpPr>
              <p:spPr bwMode="invGray">
                <a:xfrm>
                  <a:off x="564" y="2360"/>
                  <a:ext cx="136" cy="56"/>
                </a:xfrm>
                <a:custGeom>
                  <a:avLst/>
                  <a:gdLst/>
                  <a:ahLst/>
                  <a:cxnLst>
                    <a:cxn ang="0">
                      <a:pos x="0" y="8"/>
                    </a:cxn>
                    <a:cxn ang="0">
                      <a:pos x="8" y="0"/>
                    </a:cxn>
                    <a:cxn ang="0">
                      <a:pos x="24" y="0"/>
                    </a:cxn>
                    <a:cxn ang="0">
                      <a:pos x="48" y="0"/>
                    </a:cxn>
                    <a:cxn ang="0">
                      <a:pos x="80" y="8"/>
                    </a:cxn>
                    <a:cxn ang="0">
                      <a:pos x="80" y="8"/>
                    </a:cxn>
                    <a:cxn ang="0">
                      <a:pos x="104" y="16"/>
                    </a:cxn>
                    <a:cxn ang="0">
                      <a:pos x="120" y="24"/>
                    </a:cxn>
                    <a:cxn ang="0">
                      <a:pos x="136" y="40"/>
                    </a:cxn>
                    <a:cxn ang="0">
                      <a:pos x="136" y="48"/>
                    </a:cxn>
                    <a:cxn ang="0">
                      <a:pos x="136" y="48"/>
                    </a:cxn>
                    <a:cxn ang="0">
                      <a:pos x="128" y="48"/>
                    </a:cxn>
                    <a:cxn ang="0">
                      <a:pos x="112" y="56"/>
                    </a:cxn>
                    <a:cxn ang="0">
                      <a:pos x="88" y="48"/>
                    </a:cxn>
                    <a:cxn ang="0">
                      <a:pos x="56" y="40"/>
                    </a:cxn>
                    <a:cxn ang="0">
                      <a:pos x="56" y="40"/>
                    </a:cxn>
                    <a:cxn ang="0">
                      <a:pos x="32" y="32"/>
                    </a:cxn>
                    <a:cxn ang="0">
                      <a:pos x="8" y="24"/>
                    </a:cxn>
                    <a:cxn ang="0">
                      <a:pos x="0" y="16"/>
                    </a:cxn>
                    <a:cxn ang="0">
                      <a:pos x="0" y="8"/>
                    </a:cxn>
                  </a:cxnLst>
                  <a:rect l="0" t="0" r="r" b="b"/>
                  <a:pathLst>
                    <a:path w="136" h="56">
                      <a:moveTo>
                        <a:pt x="0" y="8"/>
                      </a:moveTo>
                      <a:lnTo>
                        <a:pt x="8" y="0"/>
                      </a:lnTo>
                      <a:lnTo>
                        <a:pt x="24" y="0"/>
                      </a:lnTo>
                      <a:lnTo>
                        <a:pt x="48" y="0"/>
                      </a:lnTo>
                      <a:lnTo>
                        <a:pt x="80" y="8"/>
                      </a:lnTo>
                      <a:lnTo>
                        <a:pt x="80" y="8"/>
                      </a:lnTo>
                      <a:lnTo>
                        <a:pt x="104" y="16"/>
                      </a:lnTo>
                      <a:lnTo>
                        <a:pt x="120" y="24"/>
                      </a:lnTo>
                      <a:lnTo>
                        <a:pt x="136" y="40"/>
                      </a:lnTo>
                      <a:lnTo>
                        <a:pt x="136" y="48"/>
                      </a:lnTo>
                      <a:lnTo>
                        <a:pt x="136" y="48"/>
                      </a:lnTo>
                      <a:lnTo>
                        <a:pt x="128" y="48"/>
                      </a:lnTo>
                      <a:lnTo>
                        <a:pt x="112" y="56"/>
                      </a:lnTo>
                      <a:lnTo>
                        <a:pt x="88" y="48"/>
                      </a:lnTo>
                      <a:lnTo>
                        <a:pt x="56" y="40"/>
                      </a:lnTo>
                      <a:lnTo>
                        <a:pt x="56" y="40"/>
                      </a:lnTo>
                      <a:lnTo>
                        <a:pt x="32" y="32"/>
                      </a:lnTo>
                      <a:lnTo>
                        <a:pt x="8"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49" name="Freeform 1845"/>
                <p:cNvSpPr>
                  <a:spLocks/>
                </p:cNvSpPr>
                <p:nvPr/>
              </p:nvSpPr>
              <p:spPr bwMode="invGray">
                <a:xfrm>
                  <a:off x="692" y="2256"/>
                  <a:ext cx="72" cy="104"/>
                </a:xfrm>
                <a:custGeom>
                  <a:avLst/>
                  <a:gdLst/>
                  <a:ahLst/>
                  <a:cxnLst>
                    <a:cxn ang="0">
                      <a:pos x="8" y="0"/>
                    </a:cxn>
                    <a:cxn ang="0">
                      <a:pos x="32" y="8"/>
                    </a:cxn>
                    <a:cxn ang="0">
                      <a:pos x="64" y="48"/>
                    </a:cxn>
                    <a:cxn ang="0">
                      <a:pos x="64" y="48"/>
                    </a:cxn>
                    <a:cxn ang="0">
                      <a:pos x="72" y="80"/>
                    </a:cxn>
                    <a:cxn ang="0">
                      <a:pos x="64" y="104"/>
                    </a:cxn>
                    <a:cxn ang="0">
                      <a:pos x="64" y="104"/>
                    </a:cxn>
                    <a:cxn ang="0">
                      <a:pos x="40" y="96"/>
                    </a:cxn>
                    <a:cxn ang="0">
                      <a:pos x="16" y="56"/>
                    </a:cxn>
                    <a:cxn ang="0">
                      <a:pos x="16" y="56"/>
                    </a:cxn>
                    <a:cxn ang="0">
                      <a:pos x="0" y="24"/>
                    </a:cxn>
                    <a:cxn ang="0">
                      <a:pos x="8" y="0"/>
                    </a:cxn>
                  </a:cxnLst>
                  <a:rect l="0" t="0" r="r" b="b"/>
                  <a:pathLst>
                    <a:path w="72" h="104">
                      <a:moveTo>
                        <a:pt x="8" y="0"/>
                      </a:moveTo>
                      <a:lnTo>
                        <a:pt x="32" y="8"/>
                      </a:lnTo>
                      <a:lnTo>
                        <a:pt x="64" y="48"/>
                      </a:lnTo>
                      <a:lnTo>
                        <a:pt x="64" y="48"/>
                      </a:lnTo>
                      <a:lnTo>
                        <a:pt x="72" y="80"/>
                      </a:lnTo>
                      <a:lnTo>
                        <a:pt x="64" y="104"/>
                      </a:lnTo>
                      <a:lnTo>
                        <a:pt x="64" y="104"/>
                      </a:lnTo>
                      <a:lnTo>
                        <a:pt x="40" y="96"/>
                      </a:lnTo>
                      <a:lnTo>
                        <a:pt x="16" y="56"/>
                      </a:lnTo>
                      <a:lnTo>
                        <a:pt x="16" y="56"/>
                      </a:lnTo>
                      <a:lnTo>
                        <a:pt x="0" y="24"/>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50" name="Freeform 1846"/>
                <p:cNvSpPr>
                  <a:spLocks/>
                </p:cNvSpPr>
                <p:nvPr/>
              </p:nvSpPr>
              <p:spPr bwMode="invGray">
                <a:xfrm>
                  <a:off x="852" y="2520"/>
                  <a:ext cx="72" cy="96"/>
                </a:xfrm>
                <a:custGeom>
                  <a:avLst/>
                  <a:gdLst/>
                  <a:ahLst/>
                  <a:cxnLst>
                    <a:cxn ang="0">
                      <a:pos x="8" y="0"/>
                    </a:cxn>
                    <a:cxn ang="0">
                      <a:pos x="32" y="8"/>
                    </a:cxn>
                    <a:cxn ang="0">
                      <a:pos x="56" y="40"/>
                    </a:cxn>
                    <a:cxn ang="0">
                      <a:pos x="56" y="40"/>
                    </a:cxn>
                    <a:cxn ang="0">
                      <a:pos x="72" y="80"/>
                    </a:cxn>
                    <a:cxn ang="0">
                      <a:pos x="64" y="96"/>
                    </a:cxn>
                    <a:cxn ang="0">
                      <a:pos x="64" y="96"/>
                    </a:cxn>
                    <a:cxn ang="0">
                      <a:pos x="40" y="88"/>
                    </a:cxn>
                    <a:cxn ang="0">
                      <a:pos x="8" y="56"/>
                    </a:cxn>
                    <a:cxn ang="0">
                      <a:pos x="8" y="56"/>
                    </a:cxn>
                    <a:cxn ang="0">
                      <a:pos x="0" y="16"/>
                    </a:cxn>
                    <a:cxn ang="0">
                      <a:pos x="8" y="0"/>
                    </a:cxn>
                  </a:cxnLst>
                  <a:rect l="0" t="0" r="r" b="b"/>
                  <a:pathLst>
                    <a:path w="72" h="96">
                      <a:moveTo>
                        <a:pt x="8" y="0"/>
                      </a:moveTo>
                      <a:lnTo>
                        <a:pt x="32" y="8"/>
                      </a:lnTo>
                      <a:lnTo>
                        <a:pt x="56" y="40"/>
                      </a:lnTo>
                      <a:lnTo>
                        <a:pt x="56" y="40"/>
                      </a:lnTo>
                      <a:lnTo>
                        <a:pt x="72" y="80"/>
                      </a:lnTo>
                      <a:lnTo>
                        <a:pt x="64" y="96"/>
                      </a:lnTo>
                      <a:lnTo>
                        <a:pt x="64" y="96"/>
                      </a:lnTo>
                      <a:lnTo>
                        <a:pt x="40" y="88"/>
                      </a:lnTo>
                      <a:lnTo>
                        <a:pt x="8" y="56"/>
                      </a:lnTo>
                      <a:lnTo>
                        <a:pt x="8" y="56"/>
                      </a:lnTo>
                      <a:lnTo>
                        <a:pt x="0" y="16"/>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51" name="Freeform 1847"/>
                <p:cNvSpPr>
                  <a:spLocks/>
                </p:cNvSpPr>
                <p:nvPr/>
              </p:nvSpPr>
              <p:spPr bwMode="invGray">
                <a:xfrm>
                  <a:off x="844" y="2256"/>
                  <a:ext cx="72" cy="104"/>
                </a:xfrm>
                <a:custGeom>
                  <a:avLst/>
                  <a:gdLst/>
                  <a:ahLst/>
                  <a:cxnLst>
                    <a:cxn ang="0">
                      <a:pos x="64" y="0"/>
                    </a:cxn>
                    <a:cxn ang="0">
                      <a:pos x="72" y="24"/>
                    </a:cxn>
                    <a:cxn ang="0">
                      <a:pos x="56" y="56"/>
                    </a:cxn>
                    <a:cxn ang="0">
                      <a:pos x="56" y="56"/>
                    </a:cxn>
                    <a:cxn ang="0">
                      <a:pos x="32" y="88"/>
                    </a:cxn>
                    <a:cxn ang="0">
                      <a:pos x="8" y="104"/>
                    </a:cxn>
                    <a:cxn ang="0">
                      <a:pos x="8" y="104"/>
                    </a:cxn>
                    <a:cxn ang="0">
                      <a:pos x="0" y="80"/>
                    </a:cxn>
                    <a:cxn ang="0">
                      <a:pos x="8" y="40"/>
                    </a:cxn>
                    <a:cxn ang="0">
                      <a:pos x="8" y="40"/>
                    </a:cxn>
                    <a:cxn ang="0">
                      <a:pos x="40" y="8"/>
                    </a:cxn>
                    <a:cxn ang="0">
                      <a:pos x="64" y="0"/>
                    </a:cxn>
                  </a:cxnLst>
                  <a:rect l="0" t="0" r="r" b="b"/>
                  <a:pathLst>
                    <a:path w="72" h="104">
                      <a:moveTo>
                        <a:pt x="64" y="0"/>
                      </a:moveTo>
                      <a:lnTo>
                        <a:pt x="72" y="24"/>
                      </a:lnTo>
                      <a:lnTo>
                        <a:pt x="56" y="56"/>
                      </a:lnTo>
                      <a:lnTo>
                        <a:pt x="56" y="56"/>
                      </a:lnTo>
                      <a:lnTo>
                        <a:pt x="32" y="88"/>
                      </a:lnTo>
                      <a:lnTo>
                        <a:pt x="8" y="104"/>
                      </a:lnTo>
                      <a:lnTo>
                        <a:pt x="8" y="104"/>
                      </a:lnTo>
                      <a:lnTo>
                        <a:pt x="0" y="80"/>
                      </a:lnTo>
                      <a:lnTo>
                        <a:pt x="8" y="40"/>
                      </a:lnTo>
                      <a:lnTo>
                        <a:pt x="8"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52" name="Freeform 1848"/>
                <p:cNvSpPr>
                  <a:spLocks/>
                </p:cNvSpPr>
                <p:nvPr/>
              </p:nvSpPr>
              <p:spPr bwMode="invGray">
                <a:xfrm>
                  <a:off x="700" y="2520"/>
                  <a:ext cx="80" cy="96"/>
                </a:xfrm>
                <a:custGeom>
                  <a:avLst/>
                  <a:gdLst/>
                  <a:ahLst/>
                  <a:cxnLst>
                    <a:cxn ang="0">
                      <a:pos x="64" y="0"/>
                    </a:cxn>
                    <a:cxn ang="0">
                      <a:pos x="80" y="16"/>
                    </a:cxn>
                    <a:cxn ang="0">
                      <a:pos x="64" y="56"/>
                    </a:cxn>
                    <a:cxn ang="0">
                      <a:pos x="64" y="56"/>
                    </a:cxn>
                    <a:cxn ang="0">
                      <a:pos x="40" y="88"/>
                    </a:cxn>
                    <a:cxn ang="0">
                      <a:pos x="8" y="96"/>
                    </a:cxn>
                    <a:cxn ang="0">
                      <a:pos x="8" y="96"/>
                    </a:cxn>
                    <a:cxn ang="0">
                      <a:pos x="0" y="80"/>
                    </a:cxn>
                    <a:cxn ang="0">
                      <a:pos x="16" y="40"/>
                    </a:cxn>
                    <a:cxn ang="0">
                      <a:pos x="16" y="40"/>
                    </a:cxn>
                    <a:cxn ang="0">
                      <a:pos x="40" y="8"/>
                    </a:cxn>
                    <a:cxn ang="0">
                      <a:pos x="64" y="0"/>
                    </a:cxn>
                  </a:cxnLst>
                  <a:rect l="0" t="0" r="r" b="b"/>
                  <a:pathLst>
                    <a:path w="80" h="96">
                      <a:moveTo>
                        <a:pt x="64" y="0"/>
                      </a:moveTo>
                      <a:lnTo>
                        <a:pt x="80" y="16"/>
                      </a:lnTo>
                      <a:lnTo>
                        <a:pt x="64" y="56"/>
                      </a:lnTo>
                      <a:lnTo>
                        <a:pt x="64" y="56"/>
                      </a:lnTo>
                      <a:lnTo>
                        <a:pt x="40" y="88"/>
                      </a:lnTo>
                      <a:lnTo>
                        <a:pt x="8" y="96"/>
                      </a:lnTo>
                      <a:lnTo>
                        <a:pt x="8" y="96"/>
                      </a:lnTo>
                      <a:lnTo>
                        <a:pt x="0" y="80"/>
                      </a:lnTo>
                      <a:lnTo>
                        <a:pt x="16" y="40"/>
                      </a:lnTo>
                      <a:lnTo>
                        <a:pt x="16"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753" name="Freeform 1849"/>
              <p:cNvSpPr>
                <a:spLocks/>
              </p:cNvSpPr>
              <p:nvPr/>
            </p:nvSpPr>
            <p:spPr bwMode="invGray">
              <a:xfrm>
                <a:off x="572" y="1295"/>
                <a:ext cx="472" cy="334"/>
              </a:xfrm>
              <a:custGeom>
                <a:avLst/>
                <a:gdLst/>
                <a:ahLst/>
                <a:cxnLst>
                  <a:cxn ang="0">
                    <a:pos x="672" y="216"/>
                  </a:cxn>
                  <a:cxn ang="0">
                    <a:pos x="664" y="256"/>
                  </a:cxn>
                  <a:cxn ang="0">
                    <a:pos x="648" y="296"/>
                  </a:cxn>
                  <a:cxn ang="0">
                    <a:pos x="616" y="328"/>
                  </a:cxn>
                  <a:cxn ang="0">
                    <a:pos x="576" y="360"/>
                  </a:cxn>
                  <a:cxn ang="0">
                    <a:pos x="464" y="408"/>
                  </a:cxn>
                  <a:cxn ang="0">
                    <a:pos x="336" y="424"/>
                  </a:cxn>
                  <a:cxn ang="0">
                    <a:pos x="336" y="424"/>
                  </a:cxn>
                  <a:cxn ang="0">
                    <a:pos x="208" y="408"/>
                  </a:cxn>
                  <a:cxn ang="0">
                    <a:pos x="96" y="360"/>
                  </a:cxn>
                  <a:cxn ang="0">
                    <a:pos x="56" y="328"/>
                  </a:cxn>
                  <a:cxn ang="0">
                    <a:pos x="24" y="296"/>
                  </a:cxn>
                  <a:cxn ang="0">
                    <a:pos x="8" y="256"/>
                  </a:cxn>
                  <a:cxn ang="0">
                    <a:pos x="0" y="216"/>
                  </a:cxn>
                  <a:cxn ang="0">
                    <a:pos x="0" y="216"/>
                  </a:cxn>
                  <a:cxn ang="0">
                    <a:pos x="8" y="168"/>
                  </a:cxn>
                  <a:cxn ang="0">
                    <a:pos x="24" y="128"/>
                  </a:cxn>
                  <a:cxn ang="0">
                    <a:pos x="56" y="96"/>
                  </a:cxn>
                  <a:cxn ang="0">
                    <a:pos x="96" y="64"/>
                  </a:cxn>
                  <a:cxn ang="0">
                    <a:pos x="208" y="16"/>
                  </a:cxn>
                  <a:cxn ang="0">
                    <a:pos x="336" y="0"/>
                  </a:cxn>
                  <a:cxn ang="0">
                    <a:pos x="336" y="0"/>
                  </a:cxn>
                  <a:cxn ang="0">
                    <a:pos x="464" y="16"/>
                  </a:cxn>
                  <a:cxn ang="0">
                    <a:pos x="576" y="64"/>
                  </a:cxn>
                  <a:cxn ang="0">
                    <a:pos x="616" y="96"/>
                  </a:cxn>
                  <a:cxn ang="0">
                    <a:pos x="648" y="128"/>
                  </a:cxn>
                  <a:cxn ang="0">
                    <a:pos x="664" y="168"/>
                  </a:cxn>
                  <a:cxn ang="0">
                    <a:pos x="672" y="216"/>
                  </a:cxn>
                </a:cxnLst>
                <a:rect l="0" t="0" r="r" b="b"/>
                <a:pathLst>
                  <a:path w="672" h="424">
                    <a:moveTo>
                      <a:pt x="672" y="216"/>
                    </a:moveTo>
                    <a:lnTo>
                      <a:pt x="664" y="256"/>
                    </a:lnTo>
                    <a:lnTo>
                      <a:pt x="648" y="296"/>
                    </a:lnTo>
                    <a:lnTo>
                      <a:pt x="616" y="328"/>
                    </a:lnTo>
                    <a:lnTo>
                      <a:pt x="576" y="360"/>
                    </a:lnTo>
                    <a:lnTo>
                      <a:pt x="464" y="408"/>
                    </a:lnTo>
                    <a:lnTo>
                      <a:pt x="336" y="424"/>
                    </a:lnTo>
                    <a:lnTo>
                      <a:pt x="336" y="424"/>
                    </a:lnTo>
                    <a:lnTo>
                      <a:pt x="208" y="408"/>
                    </a:lnTo>
                    <a:lnTo>
                      <a:pt x="96" y="360"/>
                    </a:lnTo>
                    <a:lnTo>
                      <a:pt x="56" y="328"/>
                    </a:lnTo>
                    <a:lnTo>
                      <a:pt x="24" y="296"/>
                    </a:lnTo>
                    <a:lnTo>
                      <a:pt x="8" y="256"/>
                    </a:lnTo>
                    <a:lnTo>
                      <a:pt x="0" y="216"/>
                    </a:lnTo>
                    <a:lnTo>
                      <a:pt x="0" y="216"/>
                    </a:lnTo>
                    <a:lnTo>
                      <a:pt x="8" y="168"/>
                    </a:lnTo>
                    <a:lnTo>
                      <a:pt x="24" y="128"/>
                    </a:lnTo>
                    <a:lnTo>
                      <a:pt x="56" y="96"/>
                    </a:lnTo>
                    <a:lnTo>
                      <a:pt x="96" y="64"/>
                    </a:lnTo>
                    <a:lnTo>
                      <a:pt x="208" y="16"/>
                    </a:lnTo>
                    <a:lnTo>
                      <a:pt x="336" y="0"/>
                    </a:lnTo>
                    <a:lnTo>
                      <a:pt x="336" y="0"/>
                    </a:lnTo>
                    <a:lnTo>
                      <a:pt x="464" y="16"/>
                    </a:lnTo>
                    <a:lnTo>
                      <a:pt x="576" y="64"/>
                    </a:lnTo>
                    <a:lnTo>
                      <a:pt x="616" y="96"/>
                    </a:lnTo>
                    <a:lnTo>
                      <a:pt x="648" y="128"/>
                    </a:lnTo>
                    <a:lnTo>
                      <a:pt x="664" y="168"/>
                    </a:lnTo>
                    <a:lnTo>
                      <a:pt x="672" y="216"/>
                    </a:lnTo>
                    <a:close/>
                  </a:path>
                </a:pathLst>
              </a:custGeom>
              <a:gradFill rotWithShape="0">
                <a:gsLst>
                  <a:gs pos="0">
                    <a:srgbClr val="808080">
                      <a:gamma/>
                      <a:tint val="59608"/>
                      <a:invGamma/>
                    </a:srgbClr>
                  </a:gs>
                  <a:gs pos="100000">
                    <a:srgbClr val="808080"/>
                  </a:gs>
                </a:gsLst>
                <a:path path="rect">
                  <a:fillToRect l="50000" t="50000" r="50000" b="50000"/>
                </a:path>
              </a:gradFill>
              <a:ln w="3175" cmpd="sng">
                <a:solidFill>
                  <a:srgbClr val="808080"/>
                </a:solidFill>
                <a:round/>
                <a:headEnd/>
                <a:tailEnd/>
              </a:ln>
            </p:spPr>
            <p:txBody>
              <a:bodyPr>
                <a:prstTxWarp prst="textNoShape">
                  <a:avLst/>
                </a:prstTxWarp>
              </a:bodyPr>
              <a:lstStyle/>
              <a:p>
                <a:endParaRPr lang="en-US">
                  <a:latin typeface="Arial"/>
                  <a:cs typeface="Arial"/>
                </a:endParaRPr>
              </a:p>
            </p:txBody>
          </p:sp>
          <p:grpSp>
            <p:nvGrpSpPr>
              <p:cNvPr id="1660987" name="Group 1850"/>
              <p:cNvGrpSpPr>
                <a:grpSpLocks/>
              </p:cNvGrpSpPr>
              <p:nvPr/>
            </p:nvGrpSpPr>
            <p:grpSpPr bwMode="auto">
              <a:xfrm>
                <a:off x="632" y="1338"/>
                <a:ext cx="352" cy="248"/>
                <a:chOff x="636" y="2320"/>
                <a:chExt cx="352" cy="248"/>
              </a:xfrm>
            </p:grpSpPr>
            <p:sp>
              <p:nvSpPr>
                <p:cNvPr id="1661755" name="Freeform 1851"/>
                <p:cNvSpPr>
                  <a:spLocks/>
                </p:cNvSpPr>
                <p:nvPr/>
              </p:nvSpPr>
              <p:spPr bwMode="invGray">
                <a:xfrm>
                  <a:off x="788" y="2424"/>
                  <a:ext cx="32" cy="16"/>
                </a:xfrm>
                <a:custGeom>
                  <a:avLst/>
                  <a:gdLst/>
                  <a:ahLst/>
                  <a:cxnLst>
                    <a:cxn ang="0">
                      <a:pos x="32" y="8"/>
                    </a:cxn>
                    <a:cxn ang="0">
                      <a:pos x="32" y="16"/>
                    </a:cxn>
                    <a:cxn ang="0">
                      <a:pos x="16" y="16"/>
                    </a:cxn>
                    <a:cxn ang="0">
                      <a:pos x="16" y="16"/>
                    </a:cxn>
                    <a:cxn ang="0">
                      <a:pos x="8" y="16"/>
                    </a:cxn>
                    <a:cxn ang="0">
                      <a:pos x="0" y="8"/>
                    </a:cxn>
                    <a:cxn ang="0">
                      <a:pos x="0" y="8"/>
                    </a:cxn>
                    <a:cxn ang="0">
                      <a:pos x="8" y="0"/>
                    </a:cxn>
                    <a:cxn ang="0">
                      <a:pos x="16" y="0"/>
                    </a:cxn>
                    <a:cxn ang="0">
                      <a:pos x="16" y="0"/>
                    </a:cxn>
                    <a:cxn ang="0">
                      <a:pos x="32" y="0"/>
                    </a:cxn>
                    <a:cxn ang="0">
                      <a:pos x="32" y="8"/>
                    </a:cxn>
                  </a:cxnLst>
                  <a:rect l="0" t="0" r="r" b="b"/>
                  <a:pathLst>
                    <a:path w="32" h="16">
                      <a:moveTo>
                        <a:pt x="32" y="8"/>
                      </a:moveTo>
                      <a:lnTo>
                        <a:pt x="32" y="16"/>
                      </a:lnTo>
                      <a:lnTo>
                        <a:pt x="16" y="16"/>
                      </a:lnTo>
                      <a:lnTo>
                        <a:pt x="16" y="16"/>
                      </a:lnTo>
                      <a:lnTo>
                        <a:pt x="8" y="16"/>
                      </a:lnTo>
                      <a:lnTo>
                        <a:pt x="0" y="8"/>
                      </a:lnTo>
                      <a:lnTo>
                        <a:pt x="0" y="8"/>
                      </a:lnTo>
                      <a:lnTo>
                        <a:pt x="8" y="0"/>
                      </a:lnTo>
                      <a:lnTo>
                        <a:pt x="16" y="0"/>
                      </a:lnTo>
                      <a:lnTo>
                        <a:pt x="16" y="0"/>
                      </a:lnTo>
                      <a:lnTo>
                        <a:pt x="32" y="0"/>
                      </a:lnTo>
                      <a:lnTo>
                        <a:pt x="32"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56" name="Freeform 1852"/>
                <p:cNvSpPr>
                  <a:spLocks/>
                </p:cNvSpPr>
                <p:nvPr/>
              </p:nvSpPr>
              <p:spPr bwMode="invGray">
                <a:xfrm>
                  <a:off x="924" y="2416"/>
                  <a:ext cx="64" cy="24"/>
                </a:xfrm>
                <a:custGeom>
                  <a:avLst/>
                  <a:gdLst/>
                  <a:ahLst/>
                  <a:cxnLst>
                    <a:cxn ang="0">
                      <a:pos x="64" y="16"/>
                    </a:cxn>
                    <a:cxn ang="0">
                      <a:pos x="56" y="24"/>
                    </a:cxn>
                    <a:cxn ang="0">
                      <a:pos x="32" y="24"/>
                    </a:cxn>
                    <a:cxn ang="0">
                      <a:pos x="32" y="24"/>
                    </a:cxn>
                    <a:cxn ang="0">
                      <a:pos x="16" y="24"/>
                    </a:cxn>
                    <a:cxn ang="0">
                      <a:pos x="0" y="16"/>
                    </a:cxn>
                    <a:cxn ang="0">
                      <a:pos x="0" y="16"/>
                    </a:cxn>
                    <a:cxn ang="0">
                      <a:pos x="16" y="8"/>
                    </a:cxn>
                    <a:cxn ang="0">
                      <a:pos x="32" y="0"/>
                    </a:cxn>
                    <a:cxn ang="0">
                      <a:pos x="32" y="0"/>
                    </a:cxn>
                    <a:cxn ang="0">
                      <a:pos x="56" y="8"/>
                    </a:cxn>
                    <a:cxn ang="0">
                      <a:pos x="64" y="16"/>
                    </a:cxn>
                  </a:cxnLst>
                  <a:rect l="0" t="0" r="r" b="b"/>
                  <a:pathLst>
                    <a:path w="64" h="24">
                      <a:moveTo>
                        <a:pt x="64" y="16"/>
                      </a:moveTo>
                      <a:lnTo>
                        <a:pt x="56" y="24"/>
                      </a:lnTo>
                      <a:lnTo>
                        <a:pt x="32" y="24"/>
                      </a:lnTo>
                      <a:lnTo>
                        <a:pt x="32" y="24"/>
                      </a:lnTo>
                      <a:lnTo>
                        <a:pt x="16" y="24"/>
                      </a:lnTo>
                      <a:lnTo>
                        <a:pt x="0" y="16"/>
                      </a:lnTo>
                      <a:lnTo>
                        <a:pt x="0" y="16"/>
                      </a:lnTo>
                      <a:lnTo>
                        <a:pt x="16"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57" name="Freeform 1853"/>
                <p:cNvSpPr>
                  <a:spLocks/>
                </p:cNvSpPr>
                <p:nvPr/>
              </p:nvSpPr>
              <p:spPr bwMode="invGray">
                <a:xfrm>
                  <a:off x="908" y="2512"/>
                  <a:ext cx="40" cy="32"/>
                </a:xfrm>
                <a:custGeom>
                  <a:avLst/>
                  <a:gdLst/>
                  <a:ahLst/>
                  <a:cxnLst>
                    <a:cxn ang="0">
                      <a:pos x="40" y="32"/>
                    </a:cxn>
                    <a:cxn ang="0">
                      <a:pos x="24" y="32"/>
                    </a:cxn>
                    <a:cxn ang="0">
                      <a:pos x="8" y="24"/>
                    </a:cxn>
                    <a:cxn ang="0">
                      <a:pos x="8" y="24"/>
                    </a:cxn>
                    <a:cxn ang="0">
                      <a:pos x="0" y="8"/>
                    </a:cxn>
                    <a:cxn ang="0">
                      <a:pos x="0" y="0"/>
                    </a:cxn>
                    <a:cxn ang="0">
                      <a:pos x="0" y="0"/>
                    </a:cxn>
                    <a:cxn ang="0">
                      <a:pos x="16" y="0"/>
                    </a:cxn>
                    <a:cxn ang="0">
                      <a:pos x="32" y="8"/>
                    </a:cxn>
                    <a:cxn ang="0">
                      <a:pos x="32" y="8"/>
                    </a:cxn>
                    <a:cxn ang="0">
                      <a:pos x="40" y="24"/>
                    </a:cxn>
                    <a:cxn ang="0">
                      <a:pos x="40" y="32"/>
                    </a:cxn>
                  </a:cxnLst>
                  <a:rect l="0" t="0" r="r" b="b"/>
                  <a:pathLst>
                    <a:path w="40" h="32">
                      <a:moveTo>
                        <a:pt x="40" y="32"/>
                      </a:moveTo>
                      <a:lnTo>
                        <a:pt x="24" y="32"/>
                      </a:lnTo>
                      <a:lnTo>
                        <a:pt x="8" y="24"/>
                      </a:lnTo>
                      <a:lnTo>
                        <a:pt x="8" y="24"/>
                      </a:lnTo>
                      <a:lnTo>
                        <a:pt x="0" y="8"/>
                      </a:lnTo>
                      <a:lnTo>
                        <a:pt x="0" y="0"/>
                      </a:lnTo>
                      <a:lnTo>
                        <a:pt x="0" y="0"/>
                      </a:lnTo>
                      <a:lnTo>
                        <a:pt x="16" y="0"/>
                      </a:lnTo>
                      <a:lnTo>
                        <a:pt x="32" y="8"/>
                      </a:lnTo>
                      <a:lnTo>
                        <a:pt x="32" y="8"/>
                      </a:lnTo>
                      <a:lnTo>
                        <a:pt x="40" y="24"/>
                      </a:lnTo>
                      <a:lnTo>
                        <a:pt x="4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58" name="Freeform 1854"/>
                <p:cNvSpPr>
                  <a:spLocks/>
                </p:cNvSpPr>
                <p:nvPr/>
              </p:nvSpPr>
              <p:spPr bwMode="invGray">
                <a:xfrm>
                  <a:off x="780" y="2328"/>
                  <a:ext cx="32" cy="48"/>
                </a:xfrm>
                <a:custGeom>
                  <a:avLst/>
                  <a:gdLst/>
                  <a:ahLst/>
                  <a:cxnLst>
                    <a:cxn ang="0">
                      <a:pos x="16" y="48"/>
                    </a:cxn>
                    <a:cxn ang="0">
                      <a:pos x="8" y="48"/>
                    </a:cxn>
                    <a:cxn ang="0">
                      <a:pos x="0" y="24"/>
                    </a:cxn>
                    <a:cxn ang="0">
                      <a:pos x="0" y="24"/>
                    </a:cxn>
                    <a:cxn ang="0">
                      <a:pos x="8" y="8"/>
                    </a:cxn>
                    <a:cxn ang="0">
                      <a:pos x="16" y="0"/>
                    </a:cxn>
                    <a:cxn ang="0">
                      <a:pos x="16" y="0"/>
                    </a:cxn>
                    <a:cxn ang="0">
                      <a:pos x="24" y="8"/>
                    </a:cxn>
                    <a:cxn ang="0">
                      <a:pos x="32" y="24"/>
                    </a:cxn>
                    <a:cxn ang="0">
                      <a:pos x="32" y="24"/>
                    </a:cxn>
                    <a:cxn ang="0">
                      <a:pos x="24" y="48"/>
                    </a:cxn>
                    <a:cxn ang="0">
                      <a:pos x="16" y="48"/>
                    </a:cxn>
                  </a:cxnLst>
                  <a:rect l="0" t="0" r="r" b="b"/>
                  <a:pathLst>
                    <a:path w="32" h="48">
                      <a:moveTo>
                        <a:pt x="16" y="48"/>
                      </a:moveTo>
                      <a:lnTo>
                        <a:pt x="8" y="48"/>
                      </a:lnTo>
                      <a:lnTo>
                        <a:pt x="0" y="24"/>
                      </a:lnTo>
                      <a:lnTo>
                        <a:pt x="0" y="24"/>
                      </a:lnTo>
                      <a:lnTo>
                        <a:pt x="8" y="8"/>
                      </a:lnTo>
                      <a:lnTo>
                        <a:pt x="16" y="0"/>
                      </a:lnTo>
                      <a:lnTo>
                        <a:pt x="16" y="0"/>
                      </a:lnTo>
                      <a:lnTo>
                        <a:pt x="24" y="8"/>
                      </a:lnTo>
                      <a:lnTo>
                        <a:pt x="32" y="24"/>
                      </a:lnTo>
                      <a:lnTo>
                        <a:pt x="32" y="24"/>
                      </a:lnTo>
                      <a:lnTo>
                        <a:pt x="24" y="48"/>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59" name="Freeform 1855"/>
                <p:cNvSpPr>
                  <a:spLocks/>
                </p:cNvSpPr>
                <p:nvPr/>
              </p:nvSpPr>
              <p:spPr bwMode="invGray">
                <a:xfrm>
                  <a:off x="676" y="2432"/>
                  <a:ext cx="64" cy="24"/>
                </a:xfrm>
                <a:custGeom>
                  <a:avLst/>
                  <a:gdLst/>
                  <a:ahLst/>
                  <a:cxnLst>
                    <a:cxn ang="0">
                      <a:pos x="64" y="16"/>
                    </a:cxn>
                    <a:cxn ang="0">
                      <a:pos x="56" y="24"/>
                    </a:cxn>
                    <a:cxn ang="0">
                      <a:pos x="32" y="24"/>
                    </a:cxn>
                    <a:cxn ang="0">
                      <a:pos x="32" y="24"/>
                    </a:cxn>
                    <a:cxn ang="0">
                      <a:pos x="8" y="24"/>
                    </a:cxn>
                    <a:cxn ang="0">
                      <a:pos x="0" y="16"/>
                    </a:cxn>
                    <a:cxn ang="0">
                      <a:pos x="0" y="16"/>
                    </a:cxn>
                    <a:cxn ang="0">
                      <a:pos x="8" y="8"/>
                    </a:cxn>
                    <a:cxn ang="0">
                      <a:pos x="32" y="0"/>
                    </a:cxn>
                    <a:cxn ang="0">
                      <a:pos x="32" y="0"/>
                    </a:cxn>
                    <a:cxn ang="0">
                      <a:pos x="56" y="8"/>
                    </a:cxn>
                    <a:cxn ang="0">
                      <a:pos x="64" y="16"/>
                    </a:cxn>
                  </a:cxnLst>
                  <a:rect l="0" t="0" r="r" b="b"/>
                  <a:pathLst>
                    <a:path w="64" h="24">
                      <a:moveTo>
                        <a:pt x="64" y="16"/>
                      </a:moveTo>
                      <a:lnTo>
                        <a:pt x="56" y="24"/>
                      </a:lnTo>
                      <a:lnTo>
                        <a:pt x="32" y="24"/>
                      </a:lnTo>
                      <a:lnTo>
                        <a:pt x="32" y="24"/>
                      </a:lnTo>
                      <a:lnTo>
                        <a:pt x="8" y="24"/>
                      </a:lnTo>
                      <a:lnTo>
                        <a:pt x="0" y="16"/>
                      </a:lnTo>
                      <a:lnTo>
                        <a:pt x="0" y="16"/>
                      </a:lnTo>
                      <a:lnTo>
                        <a:pt x="8"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60" name="Freeform 1856"/>
                <p:cNvSpPr>
                  <a:spLocks/>
                </p:cNvSpPr>
                <p:nvPr/>
              </p:nvSpPr>
              <p:spPr bwMode="invGray">
                <a:xfrm>
                  <a:off x="788" y="2520"/>
                  <a:ext cx="32" cy="48"/>
                </a:xfrm>
                <a:custGeom>
                  <a:avLst/>
                  <a:gdLst/>
                  <a:ahLst/>
                  <a:cxnLst>
                    <a:cxn ang="0">
                      <a:pos x="16" y="48"/>
                    </a:cxn>
                    <a:cxn ang="0">
                      <a:pos x="8" y="40"/>
                    </a:cxn>
                    <a:cxn ang="0">
                      <a:pos x="0" y="24"/>
                    </a:cxn>
                    <a:cxn ang="0">
                      <a:pos x="0" y="24"/>
                    </a:cxn>
                    <a:cxn ang="0">
                      <a:pos x="8" y="8"/>
                    </a:cxn>
                    <a:cxn ang="0">
                      <a:pos x="16" y="0"/>
                    </a:cxn>
                    <a:cxn ang="0">
                      <a:pos x="16" y="0"/>
                    </a:cxn>
                    <a:cxn ang="0">
                      <a:pos x="32" y="8"/>
                    </a:cxn>
                    <a:cxn ang="0">
                      <a:pos x="32" y="24"/>
                    </a:cxn>
                    <a:cxn ang="0">
                      <a:pos x="32" y="24"/>
                    </a:cxn>
                    <a:cxn ang="0">
                      <a:pos x="32" y="40"/>
                    </a:cxn>
                    <a:cxn ang="0">
                      <a:pos x="16" y="48"/>
                    </a:cxn>
                  </a:cxnLst>
                  <a:rect l="0" t="0" r="r" b="b"/>
                  <a:pathLst>
                    <a:path w="32" h="48">
                      <a:moveTo>
                        <a:pt x="16" y="48"/>
                      </a:moveTo>
                      <a:lnTo>
                        <a:pt x="8" y="40"/>
                      </a:lnTo>
                      <a:lnTo>
                        <a:pt x="0" y="24"/>
                      </a:lnTo>
                      <a:lnTo>
                        <a:pt x="0" y="24"/>
                      </a:lnTo>
                      <a:lnTo>
                        <a:pt x="8" y="8"/>
                      </a:lnTo>
                      <a:lnTo>
                        <a:pt x="16" y="0"/>
                      </a:lnTo>
                      <a:lnTo>
                        <a:pt x="16" y="0"/>
                      </a:lnTo>
                      <a:lnTo>
                        <a:pt x="32" y="8"/>
                      </a:lnTo>
                      <a:lnTo>
                        <a:pt x="32" y="24"/>
                      </a:lnTo>
                      <a:lnTo>
                        <a:pt x="32" y="24"/>
                      </a:lnTo>
                      <a:lnTo>
                        <a:pt x="32" y="40"/>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61" name="Freeform 1857"/>
                <p:cNvSpPr>
                  <a:spLocks/>
                </p:cNvSpPr>
                <p:nvPr/>
              </p:nvSpPr>
              <p:spPr bwMode="invGray">
                <a:xfrm>
                  <a:off x="660" y="2352"/>
                  <a:ext cx="48" cy="40"/>
                </a:xfrm>
                <a:custGeom>
                  <a:avLst/>
                  <a:gdLst/>
                  <a:ahLst/>
                  <a:cxnLst>
                    <a:cxn ang="0">
                      <a:pos x="48" y="32"/>
                    </a:cxn>
                    <a:cxn ang="0">
                      <a:pos x="32" y="40"/>
                    </a:cxn>
                    <a:cxn ang="0">
                      <a:pos x="16" y="24"/>
                    </a:cxn>
                    <a:cxn ang="0">
                      <a:pos x="16" y="24"/>
                    </a:cxn>
                    <a:cxn ang="0">
                      <a:pos x="0" y="16"/>
                    </a:cxn>
                    <a:cxn ang="0">
                      <a:pos x="0" y="0"/>
                    </a:cxn>
                    <a:cxn ang="0">
                      <a:pos x="0" y="0"/>
                    </a:cxn>
                    <a:cxn ang="0">
                      <a:pos x="16" y="0"/>
                    </a:cxn>
                    <a:cxn ang="0">
                      <a:pos x="32" y="8"/>
                    </a:cxn>
                    <a:cxn ang="0">
                      <a:pos x="32" y="8"/>
                    </a:cxn>
                    <a:cxn ang="0">
                      <a:pos x="48" y="24"/>
                    </a:cxn>
                    <a:cxn ang="0">
                      <a:pos x="48" y="32"/>
                    </a:cxn>
                  </a:cxnLst>
                  <a:rect l="0" t="0" r="r" b="b"/>
                  <a:pathLst>
                    <a:path w="48" h="40">
                      <a:moveTo>
                        <a:pt x="48" y="32"/>
                      </a:moveTo>
                      <a:lnTo>
                        <a:pt x="32" y="40"/>
                      </a:lnTo>
                      <a:lnTo>
                        <a:pt x="16" y="24"/>
                      </a:lnTo>
                      <a:lnTo>
                        <a:pt x="16" y="24"/>
                      </a:lnTo>
                      <a:lnTo>
                        <a:pt x="0" y="16"/>
                      </a:lnTo>
                      <a:lnTo>
                        <a:pt x="0" y="0"/>
                      </a:lnTo>
                      <a:lnTo>
                        <a:pt x="0" y="0"/>
                      </a:lnTo>
                      <a:lnTo>
                        <a:pt x="16" y="0"/>
                      </a:lnTo>
                      <a:lnTo>
                        <a:pt x="32" y="8"/>
                      </a:lnTo>
                      <a:lnTo>
                        <a:pt x="32" y="8"/>
                      </a:lnTo>
                      <a:lnTo>
                        <a:pt x="48" y="24"/>
                      </a:lnTo>
                      <a:lnTo>
                        <a:pt x="48"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62" name="Freeform 1858"/>
                <p:cNvSpPr>
                  <a:spLocks/>
                </p:cNvSpPr>
                <p:nvPr/>
              </p:nvSpPr>
              <p:spPr bwMode="invGray">
                <a:xfrm>
                  <a:off x="892" y="2344"/>
                  <a:ext cx="48" cy="32"/>
                </a:xfrm>
                <a:custGeom>
                  <a:avLst/>
                  <a:gdLst/>
                  <a:ahLst/>
                  <a:cxnLst>
                    <a:cxn ang="0">
                      <a:pos x="0" y="32"/>
                    </a:cxn>
                    <a:cxn ang="0">
                      <a:pos x="0" y="24"/>
                    </a:cxn>
                    <a:cxn ang="0">
                      <a:pos x="8" y="8"/>
                    </a:cxn>
                    <a:cxn ang="0">
                      <a:pos x="8" y="8"/>
                    </a:cxn>
                    <a:cxn ang="0">
                      <a:pos x="32" y="0"/>
                    </a:cxn>
                    <a:cxn ang="0">
                      <a:pos x="48" y="0"/>
                    </a:cxn>
                    <a:cxn ang="0">
                      <a:pos x="48" y="0"/>
                    </a:cxn>
                    <a:cxn ang="0">
                      <a:pos x="48" y="8"/>
                    </a:cxn>
                    <a:cxn ang="0">
                      <a:pos x="32" y="24"/>
                    </a:cxn>
                    <a:cxn ang="0">
                      <a:pos x="32" y="24"/>
                    </a:cxn>
                    <a:cxn ang="0">
                      <a:pos x="16" y="32"/>
                    </a:cxn>
                    <a:cxn ang="0">
                      <a:pos x="0" y="32"/>
                    </a:cxn>
                  </a:cxnLst>
                  <a:rect l="0" t="0" r="r" b="b"/>
                  <a:pathLst>
                    <a:path w="48" h="32">
                      <a:moveTo>
                        <a:pt x="0" y="32"/>
                      </a:moveTo>
                      <a:lnTo>
                        <a:pt x="0" y="24"/>
                      </a:lnTo>
                      <a:lnTo>
                        <a:pt x="8" y="8"/>
                      </a:lnTo>
                      <a:lnTo>
                        <a:pt x="8" y="8"/>
                      </a:lnTo>
                      <a:lnTo>
                        <a:pt x="32" y="0"/>
                      </a:lnTo>
                      <a:lnTo>
                        <a:pt x="48" y="0"/>
                      </a:lnTo>
                      <a:lnTo>
                        <a:pt x="48" y="0"/>
                      </a:lnTo>
                      <a:lnTo>
                        <a:pt x="48" y="8"/>
                      </a:lnTo>
                      <a:lnTo>
                        <a:pt x="32" y="24"/>
                      </a:lnTo>
                      <a:lnTo>
                        <a:pt x="32" y="24"/>
                      </a:lnTo>
                      <a:lnTo>
                        <a:pt x="16" y="32"/>
                      </a:lnTo>
                      <a:lnTo>
                        <a:pt x="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63" name="Freeform 1859"/>
                <p:cNvSpPr>
                  <a:spLocks/>
                </p:cNvSpPr>
                <p:nvPr/>
              </p:nvSpPr>
              <p:spPr bwMode="invGray">
                <a:xfrm>
                  <a:off x="876" y="2400"/>
                  <a:ext cx="48" cy="24"/>
                </a:xfrm>
                <a:custGeom>
                  <a:avLst/>
                  <a:gdLst/>
                  <a:ahLst/>
                  <a:cxnLst>
                    <a:cxn ang="0">
                      <a:pos x="0" y="24"/>
                    </a:cxn>
                    <a:cxn ang="0">
                      <a:pos x="0" y="8"/>
                    </a:cxn>
                    <a:cxn ang="0">
                      <a:pos x="16" y="0"/>
                    </a:cxn>
                    <a:cxn ang="0">
                      <a:pos x="16" y="0"/>
                    </a:cxn>
                    <a:cxn ang="0">
                      <a:pos x="32" y="0"/>
                    </a:cxn>
                    <a:cxn ang="0">
                      <a:pos x="48" y="8"/>
                    </a:cxn>
                    <a:cxn ang="0">
                      <a:pos x="48" y="8"/>
                    </a:cxn>
                    <a:cxn ang="0">
                      <a:pos x="48" y="16"/>
                    </a:cxn>
                    <a:cxn ang="0">
                      <a:pos x="32" y="24"/>
                    </a:cxn>
                    <a:cxn ang="0">
                      <a:pos x="32" y="24"/>
                    </a:cxn>
                    <a:cxn ang="0">
                      <a:pos x="8" y="24"/>
                    </a:cxn>
                    <a:cxn ang="0">
                      <a:pos x="0" y="24"/>
                    </a:cxn>
                  </a:cxnLst>
                  <a:rect l="0" t="0" r="r" b="b"/>
                  <a:pathLst>
                    <a:path w="48" h="24">
                      <a:moveTo>
                        <a:pt x="0" y="24"/>
                      </a:moveTo>
                      <a:lnTo>
                        <a:pt x="0" y="8"/>
                      </a:lnTo>
                      <a:lnTo>
                        <a:pt x="16" y="0"/>
                      </a:lnTo>
                      <a:lnTo>
                        <a:pt x="16" y="0"/>
                      </a:lnTo>
                      <a:lnTo>
                        <a:pt x="32" y="0"/>
                      </a:lnTo>
                      <a:lnTo>
                        <a:pt x="48" y="8"/>
                      </a:lnTo>
                      <a:lnTo>
                        <a:pt x="48" y="8"/>
                      </a:lnTo>
                      <a:lnTo>
                        <a:pt x="48" y="16"/>
                      </a:lnTo>
                      <a:lnTo>
                        <a:pt x="32" y="24"/>
                      </a:lnTo>
                      <a:lnTo>
                        <a:pt x="32" y="24"/>
                      </a:lnTo>
                      <a:lnTo>
                        <a:pt x="8" y="24"/>
                      </a:lnTo>
                      <a:lnTo>
                        <a:pt x="0"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64" name="Freeform 1860"/>
                <p:cNvSpPr>
                  <a:spLocks/>
                </p:cNvSpPr>
                <p:nvPr/>
              </p:nvSpPr>
              <p:spPr bwMode="invGray">
                <a:xfrm>
                  <a:off x="660" y="2480"/>
                  <a:ext cx="48" cy="24"/>
                </a:xfrm>
                <a:custGeom>
                  <a:avLst/>
                  <a:gdLst/>
                  <a:ahLst/>
                  <a:cxnLst>
                    <a:cxn ang="0">
                      <a:pos x="0" y="16"/>
                    </a:cxn>
                    <a:cxn ang="0">
                      <a:pos x="0" y="8"/>
                    </a:cxn>
                    <a:cxn ang="0">
                      <a:pos x="16" y="0"/>
                    </a:cxn>
                    <a:cxn ang="0">
                      <a:pos x="16" y="0"/>
                    </a:cxn>
                    <a:cxn ang="0">
                      <a:pos x="40" y="0"/>
                    </a:cxn>
                    <a:cxn ang="0">
                      <a:pos x="48" y="0"/>
                    </a:cxn>
                    <a:cxn ang="0">
                      <a:pos x="48" y="0"/>
                    </a:cxn>
                    <a:cxn ang="0">
                      <a:pos x="48" y="16"/>
                    </a:cxn>
                    <a:cxn ang="0">
                      <a:pos x="32" y="24"/>
                    </a:cxn>
                    <a:cxn ang="0">
                      <a:pos x="32" y="24"/>
                    </a:cxn>
                    <a:cxn ang="0">
                      <a:pos x="8" y="24"/>
                    </a:cxn>
                    <a:cxn ang="0">
                      <a:pos x="0" y="16"/>
                    </a:cxn>
                  </a:cxnLst>
                  <a:rect l="0" t="0" r="r" b="b"/>
                  <a:pathLst>
                    <a:path w="48" h="24">
                      <a:moveTo>
                        <a:pt x="0" y="16"/>
                      </a:moveTo>
                      <a:lnTo>
                        <a:pt x="0" y="8"/>
                      </a:lnTo>
                      <a:lnTo>
                        <a:pt x="16" y="0"/>
                      </a:lnTo>
                      <a:lnTo>
                        <a:pt x="16" y="0"/>
                      </a:lnTo>
                      <a:lnTo>
                        <a:pt x="40" y="0"/>
                      </a:lnTo>
                      <a:lnTo>
                        <a:pt x="48" y="0"/>
                      </a:lnTo>
                      <a:lnTo>
                        <a:pt x="48" y="0"/>
                      </a:lnTo>
                      <a:lnTo>
                        <a:pt x="48" y="16"/>
                      </a:lnTo>
                      <a:lnTo>
                        <a:pt x="32" y="24"/>
                      </a:lnTo>
                      <a:lnTo>
                        <a:pt x="32" y="24"/>
                      </a:lnTo>
                      <a:lnTo>
                        <a:pt x="8" y="24"/>
                      </a:lnTo>
                      <a:lnTo>
                        <a:pt x="0"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65" name="Freeform 1861"/>
                <p:cNvSpPr>
                  <a:spLocks/>
                </p:cNvSpPr>
                <p:nvPr/>
              </p:nvSpPr>
              <p:spPr bwMode="invGray">
                <a:xfrm>
                  <a:off x="732" y="2456"/>
                  <a:ext cx="48" cy="40"/>
                </a:xfrm>
                <a:custGeom>
                  <a:avLst/>
                  <a:gdLst/>
                  <a:ahLst/>
                  <a:cxnLst>
                    <a:cxn ang="0">
                      <a:pos x="8" y="40"/>
                    </a:cxn>
                    <a:cxn ang="0">
                      <a:pos x="0" y="24"/>
                    </a:cxn>
                    <a:cxn ang="0">
                      <a:pos x="16" y="16"/>
                    </a:cxn>
                    <a:cxn ang="0">
                      <a:pos x="16" y="16"/>
                    </a:cxn>
                    <a:cxn ang="0">
                      <a:pos x="32" y="0"/>
                    </a:cxn>
                    <a:cxn ang="0">
                      <a:pos x="48" y="8"/>
                    </a:cxn>
                    <a:cxn ang="0">
                      <a:pos x="48" y="8"/>
                    </a:cxn>
                    <a:cxn ang="0">
                      <a:pos x="48" y="16"/>
                    </a:cxn>
                    <a:cxn ang="0">
                      <a:pos x="40" y="32"/>
                    </a:cxn>
                    <a:cxn ang="0">
                      <a:pos x="40" y="32"/>
                    </a:cxn>
                    <a:cxn ang="0">
                      <a:pos x="16" y="40"/>
                    </a:cxn>
                    <a:cxn ang="0">
                      <a:pos x="8" y="40"/>
                    </a:cxn>
                  </a:cxnLst>
                  <a:rect l="0" t="0" r="r" b="b"/>
                  <a:pathLst>
                    <a:path w="48" h="40">
                      <a:moveTo>
                        <a:pt x="8" y="40"/>
                      </a:moveTo>
                      <a:lnTo>
                        <a:pt x="0" y="24"/>
                      </a:lnTo>
                      <a:lnTo>
                        <a:pt x="16" y="16"/>
                      </a:lnTo>
                      <a:lnTo>
                        <a:pt x="16" y="16"/>
                      </a:lnTo>
                      <a:lnTo>
                        <a:pt x="32" y="0"/>
                      </a:lnTo>
                      <a:lnTo>
                        <a:pt x="48" y="8"/>
                      </a:lnTo>
                      <a:lnTo>
                        <a:pt x="48" y="8"/>
                      </a:lnTo>
                      <a:lnTo>
                        <a:pt x="48" y="16"/>
                      </a:lnTo>
                      <a:lnTo>
                        <a:pt x="40" y="32"/>
                      </a:lnTo>
                      <a:lnTo>
                        <a:pt x="40" y="32"/>
                      </a:lnTo>
                      <a:lnTo>
                        <a:pt x="16" y="40"/>
                      </a:lnTo>
                      <a:lnTo>
                        <a:pt x="8" y="4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66" name="Freeform 1862"/>
                <p:cNvSpPr>
                  <a:spLocks/>
                </p:cNvSpPr>
                <p:nvPr/>
              </p:nvSpPr>
              <p:spPr bwMode="invGray">
                <a:xfrm>
                  <a:off x="924" y="2472"/>
                  <a:ext cx="56" cy="32"/>
                </a:xfrm>
                <a:custGeom>
                  <a:avLst/>
                  <a:gdLst/>
                  <a:ahLst/>
                  <a:cxnLst>
                    <a:cxn ang="0">
                      <a:pos x="0" y="8"/>
                    </a:cxn>
                    <a:cxn ang="0">
                      <a:pos x="16" y="0"/>
                    </a:cxn>
                    <a:cxn ang="0">
                      <a:pos x="32" y="8"/>
                    </a:cxn>
                    <a:cxn ang="0">
                      <a:pos x="32" y="8"/>
                    </a:cxn>
                    <a:cxn ang="0">
                      <a:pos x="56" y="16"/>
                    </a:cxn>
                    <a:cxn ang="0">
                      <a:pos x="56" y="24"/>
                    </a:cxn>
                    <a:cxn ang="0">
                      <a:pos x="56" y="24"/>
                    </a:cxn>
                    <a:cxn ang="0">
                      <a:pos x="48" y="32"/>
                    </a:cxn>
                    <a:cxn ang="0">
                      <a:pos x="24" y="24"/>
                    </a:cxn>
                    <a:cxn ang="0">
                      <a:pos x="24" y="24"/>
                    </a:cxn>
                    <a:cxn ang="0">
                      <a:pos x="0" y="16"/>
                    </a:cxn>
                    <a:cxn ang="0">
                      <a:pos x="0" y="8"/>
                    </a:cxn>
                  </a:cxnLst>
                  <a:rect l="0" t="0" r="r" b="b"/>
                  <a:pathLst>
                    <a:path w="56" h="32">
                      <a:moveTo>
                        <a:pt x="0" y="8"/>
                      </a:moveTo>
                      <a:lnTo>
                        <a:pt x="16" y="0"/>
                      </a:lnTo>
                      <a:lnTo>
                        <a:pt x="32" y="8"/>
                      </a:lnTo>
                      <a:lnTo>
                        <a:pt x="32" y="8"/>
                      </a:lnTo>
                      <a:lnTo>
                        <a:pt x="56" y="16"/>
                      </a:lnTo>
                      <a:lnTo>
                        <a:pt x="56" y="24"/>
                      </a:lnTo>
                      <a:lnTo>
                        <a:pt x="56" y="24"/>
                      </a:lnTo>
                      <a:lnTo>
                        <a:pt x="48" y="32"/>
                      </a:lnTo>
                      <a:lnTo>
                        <a:pt x="24" y="24"/>
                      </a:lnTo>
                      <a:lnTo>
                        <a:pt x="24"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67" name="Freeform 1863"/>
                <p:cNvSpPr>
                  <a:spLocks/>
                </p:cNvSpPr>
                <p:nvPr/>
              </p:nvSpPr>
              <p:spPr bwMode="invGray">
                <a:xfrm>
                  <a:off x="636" y="2392"/>
                  <a:ext cx="64" cy="32"/>
                </a:xfrm>
                <a:custGeom>
                  <a:avLst/>
                  <a:gdLst/>
                  <a:ahLst/>
                  <a:cxnLst>
                    <a:cxn ang="0">
                      <a:pos x="0" y="8"/>
                    </a:cxn>
                    <a:cxn ang="0">
                      <a:pos x="16" y="0"/>
                    </a:cxn>
                    <a:cxn ang="0">
                      <a:pos x="40" y="8"/>
                    </a:cxn>
                    <a:cxn ang="0">
                      <a:pos x="40" y="8"/>
                    </a:cxn>
                    <a:cxn ang="0">
                      <a:pos x="56" y="16"/>
                    </a:cxn>
                    <a:cxn ang="0">
                      <a:pos x="64" y="24"/>
                    </a:cxn>
                    <a:cxn ang="0">
                      <a:pos x="64" y="24"/>
                    </a:cxn>
                    <a:cxn ang="0">
                      <a:pos x="48" y="32"/>
                    </a:cxn>
                    <a:cxn ang="0">
                      <a:pos x="24" y="32"/>
                    </a:cxn>
                    <a:cxn ang="0">
                      <a:pos x="24" y="32"/>
                    </a:cxn>
                    <a:cxn ang="0">
                      <a:pos x="8" y="16"/>
                    </a:cxn>
                    <a:cxn ang="0">
                      <a:pos x="0" y="8"/>
                    </a:cxn>
                  </a:cxnLst>
                  <a:rect l="0" t="0" r="r" b="b"/>
                  <a:pathLst>
                    <a:path w="64" h="32">
                      <a:moveTo>
                        <a:pt x="0" y="8"/>
                      </a:moveTo>
                      <a:lnTo>
                        <a:pt x="16" y="0"/>
                      </a:lnTo>
                      <a:lnTo>
                        <a:pt x="40" y="8"/>
                      </a:lnTo>
                      <a:lnTo>
                        <a:pt x="40" y="8"/>
                      </a:lnTo>
                      <a:lnTo>
                        <a:pt x="56" y="16"/>
                      </a:lnTo>
                      <a:lnTo>
                        <a:pt x="64" y="24"/>
                      </a:lnTo>
                      <a:lnTo>
                        <a:pt x="64" y="24"/>
                      </a:lnTo>
                      <a:lnTo>
                        <a:pt x="48" y="32"/>
                      </a:lnTo>
                      <a:lnTo>
                        <a:pt x="24" y="32"/>
                      </a:lnTo>
                      <a:lnTo>
                        <a:pt x="24" y="32"/>
                      </a:lnTo>
                      <a:lnTo>
                        <a:pt x="8"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68" name="Freeform 1864"/>
                <p:cNvSpPr>
                  <a:spLocks/>
                </p:cNvSpPr>
                <p:nvPr/>
              </p:nvSpPr>
              <p:spPr bwMode="invGray">
                <a:xfrm>
                  <a:off x="716" y="2320"/>
                  <a:ext cx="40" cy="48"/>
                </a:xfrm>
                <a:custGeom>
                  <a:avLst/>
                  <a:gdLst/>
                  <a:ahLst/>
                  <a:cxnLst>
                    <a:cxn ang="0">
                      <a:pos x="8" y="0"/>
                    </a:cxn>
                    <a:cxn ang="0">
                      <a:pos x="24" y="0"/>
                    </a:cxn>
                    <a:cxn ang="0">
                      <a:pos x="32" y="16"/>
                    </a:cxn>
                    <a:cxn ang="0">
                      <a:pos x="32" y="16"/>
                    </a:cxn>
                    <a:cxn ang="0">
                      <a:pos x="40" y="40"/>
                    </a:cxn>
                    <a:cxn ang="0">
                      <a:pos x="32" y="48"/>
                    </a:cxn>
                    <a:cxn ang="0">
                      <a:pos x="32" y="48"/>
                    </a:cxn>
                    <a:cxn ang="0">
                      <a:pos x="16" y="40"/>
                    </a:cxn>
                    <a:cxn ang="0">
                      <a:pos x="8" y="24"/>
                    </a:cxn>
                    <a:cxn ang="0">
                      <a:pos x="8" y="24"/>
                    </a:cxn>
                    <a:cxn ang="0">
                      <a:pos x="0" y="8"/>
                    </a:cxn>
                    <a:cxn ang="0">
                      <a:pos x="8" y="0"/>
                    </a:cxn>
                  </a:cxnLst>
                  <a:rect l="0" t="0" r="r" b="b"/>
                  <a:pathLst>
                    <a:path w="40" h="48">
                      <a:moveTo>
                        <a:pt x="8" y="0"/>
                      </a:moveTo>
                      <a:lnTo>
                        <a:pt x="24" y="0"/>
                      </a:lnTo>
                      <a:lnTo>
                        <a:pt x="32" y="16"/>
                      </a:lnTo>
                      <a:lnTo>
                        <a:pt x="32" y="16"/>
                      </a:lnTo>
                      <a:lnTo>
                        <a:pt x="40" y="40"/>
                      </a:lnTo>
                      <a:lnTo>
                        <a:pt x="32" y="48"/>
                      </a:lnTo>
                      <a:lnTo>
                        <a:pt x="32" y="48"/>
                      </a:lnTo>
                      <a:lnTo>
                        <a:pt x="16"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69" name="Freeform 1865"/>
                <p:cNvSpPr>
                  <a:spLocks/>
                </p:cNvSpPr>
                <p:nvPr/>
              </p:nvSpPr>
              <p:spPr bwMode="invGray">
                <a:xfrm>
                  <a:off x="820" y="2480"/>
                  <a:ext cx="40" cy="40"/>
                </a:xfrm>
                <a:custGeom>
                  <a:avLst/>
                  <a:gdLst/>
                  <a:ahLst/>
                  <a:cxnLst>
                    <a:cxn ang="0">
                      <a:pos x="8" y="0"/>
                    </a:cxn>
                    <a:cxn ang="0">
                      <a:pos x="24" y="0"/>
                    </a:cxn>
                    <a:cxn ang="0">
                      <a:pos x="40" y="16"/>
                    </a:cxn>
                    <a:cxn ang="0">
                      <a:pos x="40" y="16"/>
                    </a:cxn>
                    <a:cxn ang="0">
                      <a:pos x="40" y="32"/>
                    </a:cxn>
                    <a:cxn ang="0">
                      <a:pos x="32" y="40"/>
                    </a:cxn>
                    <a:cxn ang="0">
                      <a:pos x="32" y="40"/>
                    </a:cxn>
                    <a:cxn ang="0">
                      <a:pos x="24" y="40"/>
                    </a:cxn>
                    <a:cxn ang="0">
                      <a:pos x="8" y="24"/>
                    </a:cxn>
                    <a:cxn ang="0">
                      <a:pos x="8" y="24"/>
                    </a:cxn>
                    <a:cxn ang="0">
                      <a:pos x="0" y="8"/>
                    </a:cxn>
                    <a:cxn ang="0">
                      <a:pos x="8" y="0"/>
                    </a:cxn>
                  </a:cxnLst>
                  <a:rect l="0" t="0" r="r" b="b"/>
                  <a:pathLst>
                    <a:path w="40" h="40">
                      <a:moveTo>
                        <a:pt x="8" y="0"/>
                      </a:moveTo>
                      <a:lnTo>
                        <a:pt x="24" y="0"/>
                      </a:lnTo>
                      <a:lnTo>
                        <a:pt x="40" y="16"/>
                      </a:lnTo>
                      <a:lnTo>
                        <a:pt x="40" y="16"/>
                      </a:lnTo>
                      <a:lnTo>
                        <a:pt x="40" y="32"/>
                      </a:lnTo>
                      <a:lnTo>
                        <a:pt x="32" y="40"/>
                      </a:lnTo>
                      <a:lnTo>
                        <a:pt x="32" y="40"/>
                      </a:lnTo>
                      <a:lnTo>
                        <a:pt x="24"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70" name="Freeform 1866"/>
                <p:cNvSpPr>
                  <a:spLocks/>
                </p:cNvSpPr>
                <p:nvPr/>
              </p:nvSpPr>
              <p:spPr bwMode="invGray">
                <a:xfrm>
                  <a:off x="836" y="2320"/>
                  <a:ext cx="40" cy="48"/>
                </a:xfrm>
                <a:custGeom>
                  <a:avLst/>
                  <a:gdLst/>
                  <a:ahLst/>
                  <a:cxnLst>
                    <a:cxn ang="0">
                      <a:pos x="32" y="0"/>
                    </a:cxn>
                    <a:cxn ang="0">
                      <a:pos x="40" y="8"/>
                    </a:cxn>
                    <a:cxn ang="0">
                      <a:pos x="40" y="24"/>
                    </a:cxn>
                    <a:cxn ang="0">
                      <a:pos x="40" y="24"/>
                    </a:cxn>
                    <a:cxn ang="0">
                      <a:pos x="24" y="40"/>
                    </a:cxn>
                    <a:cxn ang="0">
                      <a:pos x="8" y="48"/>
                    </a:cxn>
                    <a:cxn ang="0">
                      <a:pos x="8" y="48"/>
                    </a:cxn>
                    <a:cxn ang="0">
                      <a:pos x="0" y="32"/>
                    </a:cxn>
                    <a:cxn ang="0">
                      <a:pos x="8" y="16"/>
                    </a:cxn>
                    <a:cxn ang="0">
                      <a:pos x="8" y="16"/>
                    </a:cxn>
                    <a:cxn ang="0">
                      <a:pos x="24" y="0"/>
                    </a:cxn>
                    <a:cxn ang="0">
                      <a:pos x="32" y="0"/>
                    </a:cxn>
                  </a:cxnLst>
                  <a:rect l="0" t="0" r="r" b="b"/>
                  <a:pathLst>
                    <a:path w="40" h="48">
                      <a:moveTo>
                        <a:pt x="32" y="0"/>
                      </a:moveTo>
                      <a:lnTo>
                        <a:pt x="40" y="8"/>
                      </a:lnTo>
                      <a:lnTo>
                        <a:pt x="40" y="24"/>
                      </a:lnTo>
                      <a:lnTo>
                        <a:pt x="40" y="24"/>
                      </a:lnTo>
                      <a:lnTo>
                        <a:pt x="24" y="40"/>
                      </a:lnTo>
                      <a:lnTo>
                        <a:pt x="8" y="48"/>
                      </a:lnTo>
                      <a:lnTo>
                        <a:pt x="8" y="48"/>
                      </a:lnTo>
                      <a:lnTo>
                        <a:pt x="0" y="32"/>
                      </a:lnTo>
                      <a:lnTo>
                        <a:pt x="8" y="16"/>
                      </a:lnTo>
                      <a:lnTo>
                        <a:pt x="8" y="16"/>
                      </a:lnTo>
                      <a:lnTo>
                        <a:pt x="24" y="0"/>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71" name="Freeform 1867"/>
                <p:cNvSpPr>
                  <a:spLocks/>
                </p:cNvSpPr>
                <p:nvPr/>
              </p:nvSpPr>
              <p:spPr bwMode="invGray">
                <a:xfrm>
                  <a:off x="732" y="2504"/>
                  <a:ext cx="40" cy="48"/>
                </a:xfrm>
                <a:custGeom>
                  <a:avLst/>
                  <a:gdLst/>
                  <a:ahLst/>
                  <a:cxnLst>
                    <a:cxn ang="0">
                      <a:pos x="32" y="0"/>
                    </a:cxn>
                    <a:cxn ang="0">
                      <a:pos x="40" y="8"/>
                    </a:cxn>
                    <a:cxn ang="0">
                      <a:pos x="32" y="32"/>
                    </a:cxn>
                    <a:cxn ang="0">
                      <a:pos x="32" y="32"/>
                    </a:cxn>
                    <a:cxn ang="0">
                      <a:pos x="24" y="40"/>
                    </a:cxn>
                    <a:cxn ang="0">
                      <a:pos x="8" y="48"/>
                    </a:cxn>
                    <a:cxn ang="0">
                      <a:pos x="8" y="48"/>
                    </a:cxn>
                    <a:cxn ang="0">
                      <a:pos x="0" y="40"/>
                    </a:cxn>
                    <a:cxn ang="0">
                      <a:pos x="8" y="16"/>
                    </a:cxn>
                    <a:cxn ang="0">
                      <a:pos x="8" y="16"/>
                    </a:cxn>
                    <a:cxn ang="0">
                      <a:pos x="16" y="8"/>
                    </a:cxn>
                    <a:cxn ang="0">
                      <a:pos x="32" y="0"/>
                    </a:cxn>
                  </a:cxnLst>
                  <a:rect l="0" t="0" r="r" b="b"/>
                  <a:pathLst>
                    <a:path w="40" h="48">
                      <a:moveTo>
                        <a:pt x="32" y="0"/>
                      </a:moveTo>
                      <a:lnTo>
                        <a:pt x="40" y="8"/>
                      </a:lnTo>
                      <a:lnTo>
                        <a:pt x="32" y="32"/>
                      </a:lnTo>
                      <a:lnTo>
                        <a:pt x="32" y="32"/>
                      </a:lnTo>
                      <a:lnTo>
                        <a:pt x="24" y="40"/>
                      </a:lnTo>
                      <a:lnTo>
                        <a:pt x="8" y="48"/>
                      </a:lnTo>
                      <a:lnTo>
                        <a:pt x="8" y="48"/>
                      </a:lnTo>
                      <a:lnTo>
                        <a:pt x="0" y="40"/>
                      </a:lnTo>
                      <a:lnTo>
                        <a:pt x="8" y="16"/>
                      </a:lnTo>
                      <a:lnTo>
                        <a:pt x="8" y="16"/>
                      </a:lnTo>
                      <a:lnTo>
                        <a:pt x="16" y="8"/>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0989" name="Group 1868"/>
            <p:cNvGrpSpPr>
              <a:grpSpLocks/>
            </p:cNvGrpSpPr>
            <p:nvPr/>
          </p:nvGrpSpPr>
          <p:grpSpPr bwMode="auto">
            <a:xfrm rot="1328441">
              <a:off x="3674" y="1949"/>
              <a:ext cx="598" cy="112"/>
              <a:chOff x="290" y="1936"/>
              <a:chExt cx="598" cy="112"/>
            </a:xfrm>
          </p:grpSpPr>
          <p:sp>
            <p:nvSpPr>
              <p:cNvPr id="1661773" name="Freeform 1869"/>
              <p:cNvSpPr>
                <a:spLocks/>
              </p:cNvSpPr>
              <p:nvPr/>
            </p:nvSpPr>
            <p:spPr bwMode="invGray">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a:ln>
              <a:effectLst/>
            </p:spPr>
            <p:txBody>
              <a:bodyPr wrap="none" anchor="ctr">
                <a:prstTxWarp prst="textNoShape">
                  <a:avLst/>
                </a:prstTxWarp>
              </a:bodyPr>
              <a:lstStyle/>
              <a:p>
                <a:endParaRPr lang="en-US">
                  <a:latin typeface="Arial"/>
                  <a:cs typeface="Arial"/>
                </a:endParaRPr>
              </a:p>
            </p:txBody>
          </p:sp>
          <p:grpSp>
            <p:nvGrpSpPr>
              <p:cNvPr id="1660991" name="Group 1870"/>
              <p:cNvGrpSpPr>
                <a:grpSpLocks/>
              </p:cNvGrpSpPr>
              <p:nvPr/>
            </p:nvGrpSpPr>
            <p:grpSpPr bwMode="auto">
              <a:xfrm>
                <a:off x="324" y="1936"/>
                <a:ext cx="544" cy="112"/>
                <a:chOff x="324" y="1872"/>
                <a:chExt cx="544" cy="112"/>
              </a:xfrm>
            </p:grpSpPr>
            <p:sp>
              <p:nvSpPr>
                <p:cNvPr id="1661775" name="Freeform 1871"/>
                <p:cNvSpPr>
                  <a:spLocks/>
                </p:cNvSpPr>
                <p:nvPr/>
              </p:nvSpPr>
              <p:spPr bwMode="invGray">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76" name="Freeform 1872"/>
                <p:cNvSpPr>
                  <a:spLocks/>
                </p:cNvSpPr>
                <p:nvPr/>
              </p:nvSpPr>
              <p:spPr bwMode="invGray">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77" name="Freeform 1873"/>
                <p:cNvSpPr>
                  <a:spLocks/>
                </p:cNvSpPr>
                <p:nvPr/>
              </p:nvSpPr>
              <p:spPr bwMode="invGray">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78" name="Freeform 1874"/>
                <p:cNvSpPr>
                  <a:spLocks/>
                </p:cNvSpPr>
                <p:nvPr/>
              </p:nvSpPr>
              <p:spPr bwMode="invGray">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79" name="Freeform 1875"/>
                <p:cNvSpPr>
                  <a:spLocks/>
                </p:cNvSpPr>
                <p:nvPr/>
              </p:nvSpPr>
              <p:spPr bwMode="invGray">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80" name="Freeform 1876"/>
                <p:cNvSpPr>
                  <a:spLocks/>
                </p:cNvSpPr>
                <p:nvPr/>
              </p:nvSpPr>
              <p:spPr bwMode="invGray">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81" name="Freeform 1877"/>
                <p:cNvSpPr>
                  <a:spLocks/>
                </p:cNvSpPr>
                <p:nvPr/>
              </p:nvSpPr>
              <p:spPr bwMode="invGray">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707" name="Group 1878"/>
            <p:cNvGrpSpPr>
              <a:grpSpLocks/>
            </p:cNvGrpSpPr>
            <p:nvPr/>
          </p:nvGrpSpPr>
          <p:grpSpPr bwMode="auto">
            <a:xfrm rot="-1519750">
              <a:off x="4237" y="1659"/>
              <a:ext cx="536" cy="384"/>
              <a:chOff x="540" y="1270"/>
              <a:chExt cx="536" cy="384"/>
            </a:xfrm>
          </p:grpSpPr>
          <p:grpSp>
            <p:nvGrpSpPr>
              <p:cNvPr id="1661725" name="Group 1879"/>
              <p:cNvGrpSpPr>
                <a:grpSpLocks/>
              </p:cNvGrpSpPr>
              <p:nvPr/>
            </p:nvGrpSpPr>
            <p:grpSpPr bwMode="auto">
              <a:xfrm>
                <a:off x="540" y="1270"/>
                <a:ext cx="536" cy="384"/>
                <a:chOff x="540" y="2248"/>
                <a:chExt cx="536" cy="384"/>
              </a:xfrm>
            </p:grpSpPr>
            <p:sp>
              <p:nvSpPr>
                <p:cNvPr id="1661784" name="Freeform 1880"/>
                <p:cNvSpPr>
                  <a:spLocks/>
                </p:cNvSpPr>
                <p:nvPr/>
              </p:nvSpPr>
              <p:spPr bwMode="invGray">
                <a:xfrm>
                  <a:off x="932" y="2416"/>
                  <a:ext cx="144" cy="40"/>
                </a:xfrm>
                <a:custGeom>
                  <a:avLst/>
                  <a:gdLst/>
                  <a:ahLst/>
                  <a:cxnLst>
                    <a:cxn ang="0">
                      <a:pos x="144" y="16"/>
                    </a:cxn>
                    <a:cxn ang="0">
                      <a:pos x="144" y="24"/>
                    </a:cxn>
                    <a:cxn ang="0">
                      <a:pos x="128" y="32"/>
                    </a:cxn>
                    <a:cxn ang="0">
                      <a:pos x="104" y="32"/>
                    </a:cxn>
                    <a:cxn ang="0">
                      <a:pos x="72" y="40"/>
                    </a:cxn>
                    <a:cxn ang="0">
                      <a:pos x="72" y="40"/>
                    </a:cxn>
                    <a:cxn ang="0">
                      <a:pos x="40" y="32"/>
                    </a:cxn>
                    <a:cxn ang="0">
                      <a:pos x="16" y="32"/>
                    </a:cxn>
                    <a:cxn ang="0">
                      <a:pos x="0" y="24"/>
                    </a:cxn>
                    <a:cxn ang="0">
                      <a:pos x="0" y="16"/>
                    </a:cxn>
                    <a:cxn ang="0">
                      <a:pos x="0" y="16"/>
                    </a:cxn>
                    <a:cxn ang="0">
                      <a:pos x="0" y="8"/>
                    </a:cxn>
                    <a:cxn ang="0">
                      <a:pos x="16" y="0"/>
                    </a:cxn>
                    <a:cxn ang="0">
                      <a:pos x="40" y="0"/>
                    </a:cxn>
                    <a:cxn ang="0">
                      <a:pos x="72" y="0"/>
                    </a:cxn>
                    <a:cxn ang="0">
                      <a:pos x="72" y="0"/>
                    </a:cxn>
                    <a:cxn ang="0">
                      <a:pos x="104" y="0"/>
                    </a:cxn>
                    <a:cxn ang="0">
                      <a:pos x="128" y="0"/>
                    </a:cxn>
                    <a:cxn ang="0">
                      <a:pos x="144" y="8"/>
                    </a:cxn>
                    <a:cxn ang="0">
                      <a:pos x="144" y="16"/>
                    </a:cxn>
                  </a:cxnLst>
                  <a:rect l="0" t="0" r="r" b="b"/>
                  <a:pathLst>
                    <a:path w="144" h="40">
                      <a:moveTo>
                        <a:pt x="144" y="16"/>
                      </a:moveTo>
                      <a:lnTo>
                        <a:pt x="144" y="24"/>
                      </a:lnTo>
                      <a:lnTo>
                        <a:pt x="128" y="32"/>
                      </a:lnTo>
                      <a:lnTo>
                        <a:pt x="104" y="32"/>
                      </a:lnTo>
                      <a:lnTo>
                        <a:pt x="72" y="40"/>
                      </a:lnTo>
                      <a:lnTo>
                        <a:pt x="72" y="40"/>
                      </a:lnTo>
                      <a:lnTo>
                        <a:pt x="40" y="32"/>
                      </a:lnTo>
                      <a:lnTo>
                        <a:pt x="16" y="32"/>
                      </a:lnTo>
                      <a:lnTo>
                        <a:pt x="0" y="24"/>
                      </a:lnTo>
                      <a:lnTo>
                        <a:pt x="0" y="16"/>
                      </a:lnTo>
                      <a:lnTo>
                        <a:pt x="0" y="16"/>
                      </a:lnTo>
                      <a:lnTo>
                        <a:pt x="0" y="8"/>
                      </a:lnTo>
                      <a:lnTo>
                        <a:pt x="16" y="0"/>
                      </a:lnTo>
                      <a:lnTo>
                        <a:pt x="40" y="0"/>
                      </a:lnTo>
                      <a:lnTo>
                        <a:pt x="72" y="0"/>
                      </a:lnTo>
                      <a:lnTo>
                        <a:pt x="72" y="0"/>
                      </a:lnTo>
                      <a:lnTo>
                        <a:pt x="104" y="0"/>
                      </a:lnTo>
                      <a:lnTo>
                        <a:pt x="128" y="0"/>
                      </a:lnTo>
                      <a:lnTo>
                        <a:pt x="144" y="8"/>
                      </a:lnTo>
                      <a:lnTo>
                        <a:pt x="14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85" name="Freeform 1881"/>
                <p:cNvSpPr>
                  <a:spLocks/>
                </p:cNvSpPr>
                <p:nvPr/>
              </p:nvSpPr>
              <p:spPr bwMode="invGray">
                <a:xfrm>
                  <a:off x="892" y="2496"/>
                  <a:ext cx="112" cy="80"/>
                </a:xfrm>
                <a:custGeom>
                  <a:avLst/>
                  <a:gdLst/>
                  <a:ahLst/>
                  <a:cxnLst>
                    <a:cxn ang="0">
                      <a:pos x="112" y="80"/>
                    </a:cxn>
                    <a:cxn ang="0">
                      <a:pos x="80" y="80"/>
                    </a:cxn>
                    <a:cxn ang="0">
                      <a:pos x="40" y="56"/>
                    </a:cxn>
                    <a:cxn ang="0">
                      <a:pos x="40" y="56"/>
                    </a:cxn>
                    <a:cxn ang="0">
                      <a:pos x="16" y="40"/>
                    </a:cxn>
                    <a:cxn ang="0">
                      <a:pos x="8" y="24"/>
                    </a:cxn>
                    <a:cxn ang="0">
                      <a:pos x="0" y="8"/>
                    </a:cxn>
                    <a:cxn ang="0">
                      <a:pos x="8" y="0"/>
                    </a:cxn>
                    <a:cxn ang="0">
                      <a:pos x="8" y="0"/>
                    </a:cxn>
                    <a:cxn ang="0">
                      <a:pos x="32" y="0"/>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8" y="0"/>
                      </a:lnTo>
                      <a:lnTo>
                        <a:pt x="8" y="0"/>
                      </a:lnTo>
                      <a:lnTo>
                        <a:pt x="32" y="0"/>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86" name="Freeform 1882"/>
                <p:cNvSpPr>
                  <a:spLocks/>
                </p:cNvSpPr>
                <p:nvPr/>
              </p:nvSpPr>
              <p:spPr bwMode="invGray">
                <a:xfrm>
                  <a:off x="780" y="2248"/>
                  <a:ext cx="48" cy="104"/>
                </a:xfrm>
                <a:custGeom>
                  <a:avLst/>
                  <a:gdLst/>
                  <a:ahLst/>
                  <a:cxnLst>
                    <a:cxn ang="0">
                      <a:pos x="24" y="104"/>
                    </a:cxn>
                    <a:cxn ang="0">
                      <a:pos x="8" y="88"/>
                    </a:cxn>
                    <a:cxn ang="0">
                      <a:pos x="0" y="56"/>
                    </a:cxn>
                    <a:cxn ang="0">
                      <a:pos x="0" y="56"/>
                    </a:cxn>
                    <a:cxn ang="0">
                      <a:pos x="8" y="16"/>
                    </a:cxn>
                    <a:cxn ang="0">
                      <a:pos x="24" y="0"/>
                    </a:cxn>
                    <a:cxn ang="0">
                      <a:pos x="24" y="0"/>
                    </a:cxn>
                    <a:cxn ang="0">
                      <a:pos x="40" y="16"/>
                    </a:cxn>
                    <a:cxn ang="0">
                      <a:pos x="48" y="56"/>
                    </a:cxn>
                    <a:cxn ang="0">
                      <a:pos x="48" y="56"/>
                    </a:cxn>
                    <a:cxn ang="0">
                      <a:pos x="40" y="88"/>
                    </a:cxn>
                    <a:cxn ang="0">
                      <a:pos x="24" y="104"/>
                    </a:cxn>
                  </a:cxnLst>
                  <a:rect l="0" t="0" r="r" b="b"/>
                  <a:pathLst>
                    <a:path w="48" h="104">
                      <a:moveTo>
                        <a:pt x="24" y="104"/>
                      </a:moveTo>
                      <a:lnTo>
                        <a:pt x="8" y="88"/>
                      </a:lnTo>
                      <a:lnTo>
                        <a:pt x="0" y="56"/>
                      </a:lnTo>
                      <a:lnTo>
                        <a:pt x="0" y="56"/>
                      </a:lnTo>
                      <a:lnTo>
                        <a:pt x="8" y="16"/>
                      </a:lnTo>
                      <a:lnTo>
                        <a:pt x="24" y="0"/>
                      </a:lnTo>
                      <a:lnTo>
                        <a:pt x="24" y="0"/>
                      </a:lnTo>
                      <a:lnTo>
                        <a:pt x="40" y="16"/>
                      </a:lnTo>
                      <a:lnTo>
                        <a:pt x="48" y="56"/>
                      </a:lnTo>
                      <a:lnTo>
                        <a:pt x="48" y="56"/>
                      </a:lnTo>
                      <a:lnTo>
                        <a:pt x="40" y="88"/>
                      </a:lnTo>
                      <a:lnTo>
                        <a:pt x="24" y="10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87" name="Freeform 1883"/>
                <p:cNvSpPr>
                  <a:spLocks/>
                </p:cNvSpPr>
                <p:nvPr/>
              </p:nvSpPr>
              <p:spPr bwMode="invGray">
                <a:xfrm>
                  <a:off x="540" y="2416"/>
                  <a:ext cx="152" cy="40"/>
                </a:xfrm>
                <a:custGeom>
                  <a:avLst/>
                  <a:gdLst/>
                  <a:ahLst/>
                  <a:cxnLst>
                    <a:cxn ang="0">
                      <a:pos x="152" y="24"/>
                    </a:cxn>
                    <a:cxn ang="0">
                      <a:pos x="144" y="32"/>
                    </a:cxn>
                    <a:cxn ang="0">
                      <a:pos x="128" y="32"/>
                    </a:cxn>
                    <a:cxn ang="0">
                      <a:pos x="104" y="40"/>
                    </a:cxn>
                    <a:cxn ang="0">
                      <a:pos x="80" y="40"/>
                    </a:cxn>
                    <a:cxn ang="0">
                      <a:pos x="80" y="40"/>
                    </a:cxn>
                    <a:cxn ang="0">
                      <a:pos x="48" y="40"/>
                    </a:cxn>
                    <a:cxn ang="0">
                      <a:pos x="24" y="32"/>
                    </a:cxn>
                    <a:cxn ang="0">
                      <a:pos x="8" y="32"/>
                    </a:cxn>
                    <a:cxn ang="0">
                      <a:pos x="0" y="24"/>
                    </a:cxn>
                    <a:cxn ang="0">
                      <a:pos x="0" y="24"/>
                    </a:cxn>
                    <a:cxn ang="0">
                      <a:pos x="8" y="16"/>
                    </a:cxn>
                    <a:cxn ang="0">
                      <a:pos x="24" y="8"/>
                    </a:cxn>
                    <a:cxn ang="0">
                      <a:pos x="48" y="0"/>
                    </a:cxn>
                    <a:cxn ang="0">
                      <a:pos x="80" y="0"/>
                    </a:cxn>
                    <a:cxn ang="0">
                      <a:pos x="80" y="0"/>
                    </a:cxn>
                    <a:cxn ang="0">
                      <a:pos x="104" y="0"/>
                    </a:cxn>
                    <a:cxn ang="0">
                      <a:pos x="128" y="8"/>
                    </a:cxn>
                    <a:cxn ang="0">
                      <a:pos x="144" y="16"/>
                    </a:cxn>
                    <a:cxn ang="0">
                      <a:pos x="152" y="24"/>
                    </a:cxn>
                  </a:cxnLst>
                  <a:rect l="0" t="0" r="r" b="b"/>
                  <a:pathLst>
                    <a:path w="152" h="40">
                      <a:moveTo>
                        <a:pt x="152" y="24"/>
                      </a:moveTo>
                      <a:lnTo>
                        <a:pt x="144" y="32"/>
                      </a:lnTo>
                      <a:lnTo>
                        <a:pt x="128" y="32"/>
                      </a:lnTo>
                      <a:lnTo>
                        <a:pt x="104" y="40"/>
                      </a:lnTo>
                      <a:lnTo>
                        <a:pt x="80" y="40"/>
                      </a:lnTo>
                      <a:lnTo>
                        <a:pt x="80" y="40"/>
                      </a:lnTo>
                      <a:lnTo>
                        <a:pt x="48" y="40"/>
                      </a:lnTo>
                      <a:lnTo>
                        <a:pt x="24" y="32"/>
                      </a:lnTo>
                      <a:lnTo>
                        <a:pt x="8" y="32"/>
                      </a:lnTo>
                      <a:lnTo>
                        <a:pt x="0" y="24"/>
                      </a:lnTo>
                      <a:lnTo>
                        <a:pt x="0" y="24"/>
                      </a:lnTo>
                      <a:lnTo>
                        <a:pt x="8" y="16"/>
                      </a:lnTo>
                      <a:lnTo>
                        <a:pt x="24" y="8"/>
                      </a:lnTo>
                      <a:lnTo>
                        <a:pt x="48" y="0"/>
                      </a:lnTo>
                      <a:lnTo>
                        <a:pt x="80" y="0"/>
                      </a:lnTo>
                      <a:lnTo>
                        <a:pt x="80" y="0"/>
                      </a:lnTo>
                      <a:lnTo>
                        <a:pt x="104" y="0"/>
                      </a:lnTo>
                      <a:lnTo>
                        <a:pt x="128" y="8"/>
                      </a:lnTo>
                      <a:lnTo>
                        <a:pt x="144" y="16"/>
                      </a:lnTo>
                      <a:lnTo>
                        <a:pt x="152"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88" name="Freeform 1884"/>
                <p:cNvSpPr>
                  <a:spLocks/>
                </p:cNvSpPr>
                <p:nvPr/>
              </p:nvSpPr>
              <p:spPr bwMode="invGray">
                <a:xfrm>
                  <a:off x="780" y="2520"/>
                  <a:ext cx="48" cy="112"/>
                </a:xfrm>
                <a:custGeom>
                  <a:avLst/>
                  <a:gdLst/>
                  <a:ahLst/>
                  <a:cxnLst>
                    <a:cxn ang="0">
                      <a:pos x="24" y="112"/>
                    </a:cxn>
                    <a:cxn ang="0">
                      <a:pos x="8" y="96"/>
                    </a:cxn>
                    <a:cxn ang="0">
                      <a:pos x="0" y="56"/>
                    </a:cxn>
                    <a:cxn ang="0">
                      <a:pos x="0" y="56"/>
                    </a:cxn>
                    <a:cxn ang="0">
                      <a:pos x="8" y="16"/>
                    </a:cxn>
                    <a:cxn ang="0">
                      <a:pos x="24" y="0"/>
                    </a:cxn>
                    <a:cxn ang="0">
                      <a:pos x="24" y="0"/>
                    </a:cxn>
                    <a:cxn ang="0">
                      <a:pos x="40" y="16"/>
                    </a:cxn>
                    <a:cxn ang="0">
                      <a:pos x="48" y="56"/>
                    </a:cxn>
                    <a:cxn ang="0">
                      <a:pos x="48" y="56"/>
                    </a:cxn>
                    <a:cxn ang="0">
                      <a:pos x="40" y="96"/>
                    </a:cxn>
                    <a:cxn ang="0">
                      <a:pos x="24" y="112"/>
                    </a:cxn>
                  </a:cxnLst>
                  <a:rect l="0" t="0" r="r" b="b"/>
                  <a:pathLst>
                    <a:path w="48" h="112">
                      <a:moveTo>
                        <a:pt x="24" y="112"/>
                      </a:moveTo>
                      <a:lnTo>
                        <a:pt x="8" y="96"/>
                      </a:lnTo>
                      <a:lnTo>
                        <a:pt x="0" y="56"/>
                      </a:lnTo>
                      <a:lnTo>
                        <a:pt x="0" y="56"/>
                      </a:lnTo>
                      <a:lnTo>
                        <a:pt x="8" y="16"/>
                      </a:lnTo>
                      <a:lnTo>
                        <a:pt x="24" y="0"/>
                      </a:lnTo>
                      <a:lnTo>
                        <a:pt x="24" y="0"/>
                      </a:lnTo>
                      <a:lnTo>
                        <a:pt x="40" y="16"/>
                      </a:lnTo>
                      <a:lnTo>
                        <a:pt x="48" y="56"/>
                      </a:lnTo>
                      <a:lnTo>
                        <a:pt x="48" y="56"/>
                      </a:lnTo>
                      <a:lnTo>
                        <a:pt x="40" y="96"/>
                      </a:lnTo>
                      <a:lnTo>
                        <a:pt x="24" y="11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89" name="Freeform 1885"/>
                <p:cNvSpPr>
                  <a:spLocks/>
                </p:cNvSpPr>
                <p:nvPr/>
              </p:nvSpPr>
              <p:spPr bwMode="invGray">
                <a:xfrm>
                  <a:off x="612" y="2304"/>
                  <a:ext cx="112" cy="80"/>
                </a:xfrm>
                <a:custGeom>
                  <a:avLst/>
                  <a:gdLst/>
                  <a:ahLst/>
                  <a:cxnLst>
                    <a:cxn ang="0">
                      <a:pos x="112" y="80"/>
                    </a:cxn>
                    <a:cxn ang="0">
                      <a:pos x="80" y="80"/>
                    </a:cxn>
                    <a:cxn ang="0">
                      <a:pos x="40" y="56"/>
                    </a:cxn>
                    <a:cxn ang="0">
                      <a:pos x="40" y="56"/>
                    </a:cxn>
                    <a:cxn ang="0">
                      <a:pos x="16" y="40"/>
                    </a:cxn>
                    <a:cxn ang="0">
                      <a:pos x="8" y="24"/>
                    </a:cxn>
                    <a:cxn ang="0">
                      <a:pos x="0" y="8"/>
                    </a:cxn>
                    <a:cxn ang="0">
                      <a:pos x="0" y="0"/>
                    </a:cxn>
                    <a:cxn ang="0">
                      <a:pos x="0" y="0"/>
                    </a:cxn>
                    <a:cxn ang="0">
                      <a:pos x="32" y="8"/>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0" y="0"/>
                      </a:lnTo>
                      <a:lnTo>
                        <a:pt x="0" y="0"/>
                      </a:lnTo>
                      <a:lnTo>
                        <a:pt x="32" y="8"/>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90" name="Freeform 1886"/>
                <p:cNvSpPr>
                  <a:spLocks/>
                </p:cNvSpPr>
                <p:nvPr/>
              </p:nvSpPr>
              <p:spPr bwMode="invGray">
                <a:xfrm>
                  <a:off x="876" y="2296"/>
                  <a:ext cx="112" cy="80"/>
                </a:xfrm>
                <a:custGeom>
                  <a:avLst/>
                  <a:gdLst/>
                  <a:ahLst/>
                  <a:cxnLst>
                    <a:cxn ang="0">
                      <a:pos x="8" y="80"/>
                    </a:cxn>
                    <a:cxn ang="0">
                      <a:pos x="0" y="72"/>
                    </a:cxn>
                    <a:cxn ang="0">
                      <a:pos x="8" y="56"/>
                    </a:cxn>
                    <a:cxn ang="0">
                      <a:pos x="24" y="40"/>
                    </a:cxn>
                    <a:cxn ang="0">
                      <a:pos x="40" y="24"/>
                    </a:cxn>
                    <a:cxn ang="0">
                      <a:pos x="40" y="24"/>
                    </a:cxn>
                    <a:cxn ang="0">
                      <a:pos x="80" y="8"/>
                    </a:cxn>
                    <a:cxn ang="0">
                      <a:pos x="112" y="0"/>
                    </a:cxn>
                    <a:cxn ang="0">
                      <a:pos x="112" y="0"/>
                    </a:cxn>
                    <a:cxn ang="0">
                      <a:pos x="112" y="8"/>
                    </a:cxn>
                    <a:cxn ang="0">
                      <a:pos x="112" y="24"/>
                    </a:cxn>
                    <a:cxn ang="0">
                      <a:pos x="96" y="40"/>
                    </a:cxn>
                    <a:cxn ang="0">
                      <a:pos x="80" y="56"/>
                    </a:cxn>
                    <a:cxn ang="0">
                      <a:pos x="80" y="56"/>
                    </a:cxn>
                    <a:cxn ang="0">
                      <a:pos x="32" y="80"/>
                    </a:cxn>
                    <a:cxn ang="0">
                      <a:pos x="8" y="80"/>
                    </a:cxn>
                  </a:cxnLst>
                  <a:rect l="0" t="0" r="r" b="b"/>
                  <a:pathLst>
                    <a:path w="112" h="80">
                      <a:moveTo>
                        <a:pt x="8" y="80"/>
                      </a:moveTo>
                      <a:lnTo>
                        <a:pt x="0" y="72"/>
                      </a:lnTo>
                      <a:lnTo>
                        <a:pt x="8" y="56"/>
                      </a:lnTo>
                      <a:lnTo>
                        <a:pt x="24" y="40"/>
                      </a:lnTo>
                      <a:lnTo>
                        <a:pt x="40" y="24"/>
                      </a:lnTo>
                      <a:lnTo>
                        <a:pt x="40" y="24"/>
                      </a:lnTo>
                      <a:lnTo>
                        <a:pt x="80" y="8"/>
                      </a:lnTo>
                      <a:lnTo>
                        <a:pt x="112" y="0"/>
                      </a:lnTo>
                      <a:lnTo>
                        <a:pt x="112" y="0"/>
                      </a:lnTo>
                      <a:lnTo>
                        <a:pt x="112" y="8"/>
                      </a:lnTo>
                      <a:lnTo>
                        <a:pt x="112" y="24"/>
                      </a:lnTo>
                      <a:lnTo>
                        <a:pt x="96" y="40"/>
                      </a:lnTo>
                      <a:lnTo>
                        <a:pt x="80" y="56"/>
                      </a:lnTo>
                      <a:lnTo>
                        <a:pt x="80" y="56"/>
                      </a:lnTo>
                      <a:lnTo>
                        <a:pt x="32" y="80"/>
                      </a:lnTo>
                      <a:lnTo>
                        <a:pt x="8"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91" name="Freeform 1887"/>
                <p:cNvSpPr>
                  <a:spLocks/>
                </p:cNvSpPr>
                <p:nvPr/>
              </p:nvSpPr>
              <p:spPr bwMode="invGray">
                <a:xfrm>
                  <a:off x="916" y="2352"/>
                  <a:ext cx="136" cy="56"/>
                </a:xfrm>
                <a:custGeom>
                  <a:avLst/>
                  <a:gdLst/>
                  <a:ahLst/>
                  <a:cxnLst>
                    <a:cxn ang="0">
                      <a:pos x="0" y="48"/>
                    </a:cxn>
                    <a:cxn ang="0">
                      <a:pos x="0" y="40"/>
                    </a:cxn>
                    <a:cxn ang="0">
                      <a:pos x="16" y="32"/>
                    </a:cxn>
                    <a:cxn ang="0">
                      <a:pos x="32" y="16"/>
                    </a:cxn>
                    <a:cxn ang="0">
                      <a:pos x="56" y="8"/>
                    </a:cxn>
                    <a:cxn ang="0">
                      <a:pos x="56" y="8"/>
                    </a:cxn>
                    <a:cxn ang="0">
                      <a:pos x="88" y="0"/>
                    </a:cxn>
                    <a:cxn ang="0">
                      <a:pos x="112" y="0"/>
                    </a:cxn>
                    <a:cxn ang="0">
                      <a:pos x="128" y="0"/>
                    </a:cxn>
                    <a:cxn ang="0">
                      <a:pos x="136" y="8"/>
                    </a:cxn>
                    <a:cxn ang="0">
                      <a:pos x="136" y="8"/>
                    </a:cxn>
                    <a:cxn ang="0">
                      <a:pos x="136" y="16"/>
                    </a:cxn>
                    <a:cxn ang="0">
                      <a:pos x="128"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16" y="32"/>
                      </a:lnTo>
                      <a:lnTo>
                        <a:pt x="32" y="16"/>
                      </a:lnTo>
                      <a:lnTo>
                        <a:pt x="56" y="8"/>
                      </a:lnTo>
                      <a:lnTo>
                        <a:pt x="56" y="8"/>
                      </a:lnTo>
                      <a:lnTo>
                        <a:pt x="88" y="0"/>
                      </a:lnTo>
                      <a:lnTo>
                        <a:pt x="112" y="0"/>
                      </a:lnTo>
                      <a:lnTo>
                        <a:pt x="128" y="0"/>
                      </a:lnTo>
                      <a:lnTo>
                        <a:pt x="136" y="8"/>
                      </a:lnTo>
                      <a:lnTo>
                        <a:pt x="136" y="8"/>
                      </a:lnTo>
                      <a:lnTo>
                        <a:pt x="136" y="16"/>
                      </a:lnTo>
                      <a:lnTo>
                        <a:pt x="128"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92" name="Freeform 1888"/>
                <p:cNvSpPr>
                  <a:spLocks/>
                </p:cNvSpPr>
                <p:nvPr/>
              </p:nvSpPr>
              <p:spPr bwMode="invGray">
                <a:xfrm>
                  <a:off x="564" y="2472"/>
                  <a:ext cx="136" cy="56"/>
                </a:xfrm>
                <a:custGeom>
                  <a:avLst/>
                  <a:gdLst/>
                  <a:ahLst/>
                  <a:cxnLst>
                    <a:cxn ang="0">
                      <a:pos x="0" y="48"/>
                    </a:cxn>
                    <a:cxn ang="0">
                      <a:pos x="0" y="40"/>
                    </a:cxn>
                    <a:cxn ang="0">
                      <a:pos x="8" y="32"/>
                    </a:cxn>
                    <a:cxn ang="0">
                      <a:pos x="32" y="16"/>
                    </a:cxn>
                    <a:cxn ang="0">
                      <a:pos x="56" y="8"/>
                    </a:cxn>
                    <a:cxn ang="0">
                      <a:pos x="56" y="8"/>
                    </a:cxn>
                    <a:cxn ang="0">
                      <a:pos x="88" y="0"/>
                    </a:cxn>
                    <a:cxn ang="0">
                      <a:pos x="112" y="0"/>
                    </a:cxn>
                    <a:cxn ang="0">
                      <a:pos x="128" y="0"/>
                    </a:cxn>
                    <a:cxn ang="0">
                      <a:pos x="136" y="8"/>
                    </a:cxn>
                    <a:cxn ang="0">
                      <a:pos x="136" y="8"/>
                    </a:cxn>
                    <a:cxn ang="0">
                      <a:pos x="136" y="16"/>
                    </a:cxn>
                    <a:cxn ang="0">
                      <a:pos x="120"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8" y="32"/>
                      </a:lnTo>
                      <a:lnTo>
                        <a:pt x="32" y="16"/>
                      </a:lnTo>
                      <a:lnTo>
                        <a:pt x="56" y="8"/>
                      </a:lnTo>
                      <a:lnTo>
                        <a:pt x="56" y="8"/>
                      </a:lnTo>
                      <a:lnTo>
                        <a:pt x="88" y="0"/>
                      </a:lnTo>
                      <a:lnTo>
                        <a:pt x="112" y="0"/>
                      </a:lnTo>
                      <a:lnTo>
                        <a:pt x="128" y="0"/>
                      </a:lnTo>
                      <a:lnTo>
                        <a:pt x="136" y="8"/>
                      </a:lnTo>
                      <a:lnTo>
                        <a:pt x="136" y="8"/>
                      </a:lnTo>
                      <a:lnTo>
                        <a:pt x="136" y="16"/>
                      </a:lnTo>
                      <a:lnTo>
                        <a:pt x="120"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93" name="Freeform 1889"/>
                <p:cNvSpPr>
                  <a:spLocks/>
                </p:cNvSpPr>
                <p:nvPr/>
              </p:nvSpPr>
              <p:spPr bwMode="invGray">
                <a:xfrm>
                  <a:off x="628" y="2504"/>
                  <a:ext cx="112" cy="72"/>
                </a:xfrm>
                <a:custGeom>
                  <a:avLst/>
                  <a:gdLst/>
                  <a:ahLst/>
                  <a:cxnLst>
                    <a:cxn ang="0">
                      <a:pos x="8" y="72"/>
                    </a:cxn>
                    <a:cxn ang="0">
                      <a:pos x="0" y="64"/>
                    </a:cxn>
                    <a:cxn ang="0">
                      <a:pos x="8" y="56"/>
                    </a:cxn>
                    <a:cxn ang="0">
                      <a:pos x="16" y="40"/>
                    </a:cxn>
                    <a:cxn ang="0">
                      <a:pos x="40" y="24"/>
                    </a:cxn>
                    <a:cxn ang="0">
                      <a:pos x="40" y="24"/>
                    </a:cxn>
                    <a:cxn ang="0">
                      <a:pos x="80" y="0"/>
                    </a:cxn>
                    <a:cxn ang="0">
                      <a:pos x="112" y="0"/>
                    </a:cxn>
                    <a:cxn ang="0">
                      <a:pos x="112" y="0"/>
                    </a:cxn>
                    <a:cxn ang="0">
                      <a:pos x="112" y="8"/>
                    </a:cxn>
                    <a:cxn ang="0">
                      <a:pos x="112" y="16"/>
                    </a:cxn>
                    <a:cxn ang="0">
                      <a:pos x="96" y="32"/>
                    </a:cxn>
                    <a:cxn ang="0">
                      <a:pos x="80" y="48"/>
                    </a:cxn>
                    <a:cxn ang="0">
                      <a:pos x="80" y="48"/>
                    </a:cxn>
                    <a:cxn ang="0">
                      <a:pos x="32" y="72"/>
                    </a:cxn>
                    <a:cxn ang="0">
                      <a:pos x="8" y="72"/>
                    </a:cxn>
                  </a:cxnLst>
                  <a:rect l="0" t="0" r="r" b="b"/>
                  <a:pathLst>
                    <a:path w="112" h="72">
                      <a:moveTo>
                        <a:pt x="8" y="72"/>
                      </a:moveTo>
                      <a:lnTo>
                        <a:pt x="0" y="64"/>
                      </a:lnTo>
                      <a:lnTo>
                        <a:pt x="8" y="56"/>
                      </a:lnTo>
                      <a:lnTo>
                        <a:pt x="16" y="40"/>
                      </a:lnTo>
                      <a:lnTo>
                        <a:pt x="40" y="24"/>
                      </a:lnTo>
                      <a:lnTo>
                        <a:pt x="40" y="24"/>
                      </a:lnTo>
                      <a:lnTo>
                        <a:pt x="80" y="0"/>
                      </a:lnTo>
                      <a:lnTo>
                        <a:pt x="112" y="0"/>
                      </a:lnTo>
                      <a:lnTo>
                        <a:pt x="112" y="0"/>
                      </a:lnTo>
                      <a:lnTo>
                        <a:pt x="112" y="8"/>
                      </a:lnTo>
                      <a:lnTo>
                        <a:pt x="112" y="16"/>
                      </a:lnTo>
                      <a:lnTo>
                        <a:pt x="96" y="32"/>
                      </a:lnTo>
                      <a:lnTo>
                        <a:pt x="80" y="48"/>
                      </a:lnTo>
                      <a:lnTo>
                        <a:pt x="80" y="48"/>
                      </a:lnTo>
                      <a:lnTo>
                        <a:pt x="32" y="72"/>
                      </a:lnTo>
                      <a:lnTo>
                        <a:pt x="8" y="7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94" name="Freeform 1890"/>
                <p:cNvSpPr>
                  <a:spLocks/>
                </p:cNvSpPr>
                <p:nvPr/>
              </p:nvSpPr>
              <p:spPr bwMode="invGray">
                <a:xfrm>
                  <a:off x="932" y="2464"/>
                  <a:ext cx="136" cy="56"/>
                </a:xfrm>
                <a:custGeom>
                  <a:avLst/>
                  <a:gdLst/>
                  <a:ahLst/>
                  <a:cxnLst>
                    <a:cxn ang="0">
                      <a:pos x="0" y="8"/>
                    </a:cxn>
                    <a:cxn ang="0">
                      <a:pos x="8" y="0"/>
                    </a:cxn>
                    <a:cxn ang="0">
                      <a:pos x="32" y="0"/>
                    </a:cxn>
                    <a:cxn ang="0">
                      <a:pos x="56" y="0"/>
                    </a:cxn>
                    <a:cxn ang="0">
                      <a:pos x="80" y="8"/>
                    </a:cxn>
                    <a:cxn ang="0">
                      <a:pos x="80" y="8"/>
                    </a:cxn>
                    <a:cxn ang="0">
                      <a:pos x="104" y="16"/>
                    </a:cxn>
                    <a:cxn ang="0">
                      <a:pos x="128" y="32"/>
                    </a:cxn>
                    <a:cxn ang="0">
                      <a:pos x="136" y="40"/>
                    </a:cxn>
                    <a:cxn ang="0">
                      <a:pos x="136" y="48"/>
                    </a:cxn>
                    <a:cxn ang="0">
                      <a:pos x="136" y="48"/>
                    </a:cxn>
                    <a:cxn ang="0">
                      <a:pos x="128" y="56"/>
                    </a:cxn>
                    <a:cxn ang="0">
                      <a:pos x="112" y="56"/>
                    </a:cxn>
                    <a:cxn ang="0">
                      <a:pos x="88" y="56"/>
                    </a:cxn>
                    <a:cxn ang="0">
                      <a:pos x="64" y="48"/>
                    </a:cxn>
                    <a:cxn ang="0">
                      <a:pos x="64" y="48"/>
                    </a:cxn>
                    <a:cxn ang="0">
                      <a:pos x="32" y="40"/>
                    </a:cxn>
                    <a:cxn ang="0">
                      <a:pos x="16" y="24"/>
                    </a:cxn>
                    <a:cxn ang="0">
                      <a:pos x="0" y="16"/>
                    </a:cxn>
                    <a:cxn ang="0">
                      <a:pos x="0" y="8"/>
                    </a:cxn>
                  </a:cxnLst>
                  <a:rect l="0" t="0" r="r" b="b"/>
                  <a:pathLst>
                    <a:path w="136" h="56">
                      <a:moveTo>
                        <a:pt x="0" y="8"/>
                      </a:moveTo>
                      <a:lnTo>
                        <a:pt x="8" y="0"/>
                      </a:lnTo>
                      <a:lnTo>
                        <a:pt x="32" y="0"/>
                      </a:lnTo>
                      <a:lnTo>
                        <a:pt x="56" y="0"/>
                      </a:lnTo>
                      <a:lnTo>
                        <a:pt x="80" y="8"/>
                      </a:lnTo>
                      <a:lnTo>
                        <a:pt x="80" y="8"/>
                      </a:lnTo>
                      <a:lnTo>
                        <a:pt x="104" y="16"/>
                      </a:lnTo>
                      <a:lnTo>
                        <a:pt x="128" y="32"/>
                      </a:lnTo>
                      <a:lnTo>
                        <a:pt x="136" y="40"/>
                      </a:lnTo>
                      <a:lnTo>
                        <a:pt x="136" y="48"/>
                      </a:lnTo>
                      <a:lnTo>
                        <a:pt x="136" y="48"/>
                      </a:lnTo>
                      <a:lnTo>
                        <a:pt x="128" y="56"/>
                      </a:lnTo>
                      <a:lnTo>
                        <a:pt x="112" y="56"/>
                      </a:lnTo>
                      <a:lnTo>
                        <a:pt x="88" y="56"/>
                      </a:lnTo>
                      <a:lnTo>
                        <a:pt x="64" y="48"/>
                      </a:lnTo>
                      <a:lnTo>
                        <a:pt x="64" y="48"/>
                      </a:lnTo>
                      <a:lnTo>
                        <a:pt x="32" y="40"/>
                      </a:lnTo>
                      <a:lnTo>
                        <a:pt x="16"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95" name="Freeform 1891"/>
                <p:cNvSpPr>
                  <a:spLocks/>
                </p:cNvSpPr>
                <p:nvPr/>
              </p:nvSpPr>
              <p:spPr bwMode="invGray">
                <a:xfrm>
                  <a:off x="564" y="2360"/>
                  <a:ext cx="136" cy="56"/>
                </a:xfrm>
                <a:custGeom>
                  <a:avLst/>
                  <a:gdLst/>
                  <a:ahLst/>
                  <a:cxnLst>
                    <a:cxn ang="0">
                      <a:pos x="0" y="8"/>
                    </a:cxn>
                    <a:cxn ang="0">
                      <a:pos x="8" y="0"/>
                    </a:cxn>
                    <a:cxn ang="0">
                      <a:pos x="24" y="0"/>
                    </a:cxn>
                    <a:cxn ang="0">
                      <a:pos x="48" y="0"/>
                    </a:cxn>
                    <a:cxn ang="0">
                      <a:pos x="80" y="8"/>
                    </a:cxn>
                    <a:cxn ang="0">
                      <a:pos x="80" y="8"/>
                    </a:cxn>
                    <a:cxn ang="0">
                      <a:pos x="104" y="16"/>
                    </a:cxn>
                    <a:cxn ang="0">
                      <a:pos x="120" y="24"/>
                    </a:cxn>
                    <a:cxn ang="0">
                      <a:pos x="136" y="40"/>
                    </a:cxn>
                    <a:cxn ang="0">
                      <a:pos x="136" y="48"/>
                    </a:cxn>
                    <a:cxn ang="0">
                      <a:pos x="136" y="48"/>
                    </a:cxn>
                    <a:cxn ang="0">
                      <a:pos x="128" y="48"/>
                    </a:cxn>
                    <a:cxn ang="0">
                      <a:pos x="112" y="56"/>
                    </a:cxn>
                    <a:cxn ang="0">
                      <a:pos x="88" y="48"/>
                    </a:cxn>
                    <a:cxn ang="0">
                      <a:pos x="56" y="40"/>
                    </a:cxn>
                    <a:cxn ang="0">
                      <a:pos x="56" y="40"/>
                    </a:cxn>
                    <a:cxn ang="0">
                      <a:pos x="32" y="32"/>
                    </a:cxn>
                    <a:cxn ang="0">
                      <a:pos x="8" y="24"/>
                    </a:cxn>
                    <a:cxn ang="0">
                      <a:pos x="0" y="16"/>
                    </a:cxn>
                    <a:cxn ang="0">
                      <a:pos x="0" y="8"/>
                    </a:cxn>
                  </a:cxnLst>
                  <a:rect l="0" t="0" r="r" b="b"/>
                  <a:pathLst>
                    <a:path w="136" h="56">
                      <a:moveTo>
                        <a:pt x="0" y="8"/>
                      </a:moveTo>
                      <a:lnTo>
                        <a:pt x="8" y="0"/>
                      </a:lnTo>
                      <a:lnTo>
                        <a:pt x="24" y="0"/>
                      </a:lnTo>
                      <a:lnTo>
                        <a:pt x="48" y="0"/>
                      </a:lnTo>
                      <a:lnTo>
                        <a:pt x="80" y="8"/>
                      </a:lnTo>
                      <a:lnTo>
                        <a:pt x="80" y="8"/>
                      </a:lnTo>
                      <a:lnTo>
                        <a:pt x="104" y="16"/>
                      </a:lnTo>
                      <a:lnTo>
                        <a:pt x="120" y="24"/>
                      </a:lnTo>
                      <a:lnTo>
                        <a:pt x="136" y="40"/>
                      </a:lnTo>
                      <a:lnTo>
                        <a:pt x="136" y="48"/>
                      </a:lnTo>
                      <a:lnTo>
                        <a:pt x="136" y="48"/>
                      </a:lnTo>
                      <a:lnTo>
                        <a:pt x="128" y="48"/>
                      </a:lnTo>
                      <a:lnTo>
                        <a:pt x="112" y="56"/>
                      </a:lnTo>
                      <a:lnTo>
                        <a:pt x="88" y="48"/>
                      </a:lnTo>
                      <a:lnTo>
                        <a:pt x="56" y="40"/>
                      </a:lnTo>
                      <a:lnTo>
                        <a:pt x="56" y="40"/>
                      </a:lnTo>
                      <a:lnTo>
                        <a:pt x="32" y="32"/>
                      </a:lnTo>
                      <a:lnTo>
                        <a:pt x="8"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96" name="Freeform 1892"/>
                <p:cNvSpPr>
                  <a:spLocks/>
                </p:cNvSpPr>
                <p:nvPr/>
              </p:nvSpPr>
              <p:spPr bwMode="invGray">
                <a:xfrm>
                  <a:off x="692" y="2256"/>
                  <a:ext cx="72" cy="104"/>
                </a:xfrm>
                <a:custGeom>
                  <a:avLst/>
                  <a:gdLst/>
                  <a:ahLst/>
                  <a:cxnLst>
                    <a:cxn ang="0">
                      <a:pos x="8" y="0"/>
                    </a:cxn>
                    <a:cxn ang="0">
                      <a:pos x="32" y="8"/>
                    </a:cxn>
                    <a:cxn ang="0">
                      <a:pos x="64" y="48"/>
                    </a:cxn>
                    <a:cxn ang="0">
                      <a:pos x="64" y="48"/>
                    </a:cxn>
                    <a:cxn ang="0">
                      <a:pos x="72" y="80"/>
                    </a:cxn>
                    <a:cxn ang="0">
                      <a:pos x="64" y="104"/>
                    </a:cxn>
                    <a:cxn ang="0">
                      <a:pos x="64" y="104"/>
                    </a:cxn>
                    <a:cxn ang="0">
                      <a:pos x="40" y="96"/>
                    </a:cxn>
                    <a:cxn ang="0">
                      <a:pos x="16" y="56"/>
                    </a:cxn>
                    <a:cxn ang="0">
                      <a:pos x="16" y="56"/>
                    </a:cxn>
                    <a:cxn ang="0">
                      <a:pos x="0" y="24"/>
                    </a:cxn>
                    <a:cxn ang="0">
                      <a:pos x="8" y="0"/>
                    </a:cxn>
                  </a:cxnLst>
                  <a:rect l="0" t="0" r="r" b="b"/>
                  <a:pathLst>
                    <a:path w="72" h="104">
                      <a:moveTo>
                        <a:pt x="8" y="0"/>
                      </a:moveTo>
                      <a:lnTo>
                        <a:pt x="32" y="8"/>
                      </a:lnTo>
                      <a:lnTo>
                        <a:pt x="64" y="48"/>
                      </a:lnTo>
                      <a:lnTo>
                        <a:pt x="64" y="48"/>
                      </a:lnTo>
                      <a:lnTo>
                        <a:pt x="72" y="80"/>
                      </a:lnTo>
                      <a:lnTo>
                        <a:pt x="64" y="104"/>
                      </a:lnTo>
                      <a:lnTo>
                        <a:pt x="64" y="104"/>
                      </a:lnTo>
                      <a:lnTo>
                        <a:pt x="40" y="96"/>
                      </a:lnTo>
                      <a:lnTo>
                        <a:pt x="16" y="56"/>
                      </a:lnTo>
                      <a:lnTo>
                        <a:pt x="16" y="56"/>
                      </a:lnTo>
                      <a:lnTo>
                        <a:pt x="0" y="24"/>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97" name="Freeform 1893"/>
                <p:cNvSpPr>
                  <a:spLocks/>
                </p:cNvSpPr>
                <p:nvPr/>
              </p:nvSpPr>
              <p:spPr bwMode="invGray">
                <a:xfrm>
                  <a:off x="852" y="2520"/>
                  <a:ext cx="72" cy="96"/>
                </a:xfrm>
                <a:custGeom>
                  <a:avLst/>
                  <a:gdLst/>
                  <a:ahLst/>
                  <a:cxnLst>
                    <a:cxn ang="0">
                      <a:pos x="8" y="0"/>
                    </a:cxn>
                    <a:cxn ang="0">
                      <a:pos x="32" y="8"/>
                    </a:cxn>
                    <a:cxn ang="0">
                      <a:pos x="56" y="40"/>
                    </a:cxn>
                    <a:cxn ang="0">
                      <a:pos x="56" y="40"/>
                    </a:cxn>
                    <a:cxn ang="0">
                      <a:pos x="72" y="80"/>
                    </a:cxn>
                    <a:cxn ang="0">
                      <a:pos x="64" y="96"/>
                    </a:cxn>
                    <a:cxn ang="0">
                      <a:pos x="64" y="96"/>
                    </a:cxn>
                    <a:cxn ang="0">
                      <a:pos x="40" y="88"/>
                    </a:cxn>
                    <a:cxn ang="0">
                      <a:pos x="8" y="56"/>
                    </a:cxn>
                    <a:cxn ang="0">
                      <a:pos x="8" y="56"/>
                    </a:cxn>
                    <a:cxn ang="0">
                      <a:pos x="0" y="16"/>
                    </a:cxn>
                    <a:cxn ang="0">
                      <a:pos x="8" y="0"/>
                    </a:cxn>
                  </a:cxnLst>
                  <a:rect l="0" t="0" r="r" b="b"/>
                  <a:pathLst>
                    <a:path w="72" h="96">
                      <a:moveTo>
                        <a:pt x="8" y="0"/>
                      </a:moveTo>
                      <a:lnTo>
                        <a:pt x="32" y="8"/>
                      </a:lnTo>
                      <a:lnTo>
                        <a:pt x="56" y="40"/>
                      </a:lnTo>
                      <a:lnTo>
                        <a:pt x="56" y="40"/>
                      </a:lnTo>
                      <a:lnTo>
                        <a:pt x="72" y="80"/>
                      </a:lnTo>
                      <a:lnTo>
                        <a:pt x="64" y="96"/>
                      </a:lnTo>
                      <a:lnTo>
                        <a:pt x="64" y="96"/>
                      </a:lnTo>
                      <a:lnTo>
                        <a:pt x="40" y="88"/>
                      </a:lnTo>
                      <a:lnTo>
                        <a:pt x="8" y="56"/>
                      </a:lnTo>
                      <a:lnTo>
                        <a:pt x="8" y="56"/>
                      </a:lnTo>
                      <a:lnTo>
                        <a:pt x="0" y="16"/>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98" name="Freeform 1894"/>
                <p:cNvSpPr>
                  <a:spLocks/>
                </p:cNvSpPr>
                <p:nvPr/>
              </p:nvSpPr>
              <p:spPr bwMode="invGray">
                <a:xfrm>
                  <a:off x="844" y="2256"/>
                  <a:ext cx="72" cy="104"/>
                </a:xfrm>
                <a:custGeom>
                  <a:avLst/>
                  <a:gdLst/>
                  <a:ahLst/>
                  <a:cxnLst>
                    <a:cxn ang="0">
                      <a:pos x="64" y="0"/>
                    </a:cxn>
                    <a:cxn ang="0">
                      <a:pos x="72" y="24"/>
                    </a:cxn>
                    <a:cxn ang="0">
                      <a:pos x="56" y="56"/>
                    </a:cxn>
                    <a:cxn ang="0">
                      <a:pos x="56" y="56"/>
                    </a:cxn>
                    <a:cxn ang="0">
                      <a:pos x="32" y="88"/>
                    </a:cxn>
                    <a:cxn ang="0">
                      <a:pos x="8" y="104"/>
                    </a:cxn>
                    <a:cxn ang="0">
                      <a:pos x="8" y="104"/>
                    </a:cxn>
                    <a:cxn ang="0">
                      <a:pos x="0" y="80"/>
                    </a:cxn>
                    <a:cxn ang="0">
                      <a:pos x="8" y="40"/>
                    </a:cxn>
                    <a:cxn ang="0">
                      <a:pos x="8" y="40"/>
                    </a:cxn>
                    <a:cxn ang="0">
                      <a:pos x="40" y="8"/>
                    </a:cxn>
                    <a:cxn ang="0">
                      <a:pos x="64" y="0"/>
                    </a:cxn>
                  </a:cxnLst>
                  <a:rect l="0" t="0" r="r" b="b"/>
                  <a:pathLst>
                    <a:path w="72" h="104">
                      <a:moveTo>
                        <a:pt x="64" y="0"/>
                      </a:moveTo>
                      <a:lnTo>
                        <a:pt x="72" y="24"/>
                      </a:lnTo>
                      <a:lnTo>
                        <a:pt x="56" y="56"/>
                      </a:lnTo>
                      <a:lnTo>
                        <a:pt x="56" y="56"/>
                      </a:lnTo>
                      <a:lnTo>
                        <a:pt x="32" y="88"/>
                      </a:lnTo>
                      <a:lnTo>
                        <a:pt x="8" y="104"/>
                      </a:lnTo>
                      <a:lnTo>
                        <a:pt x="8" y="104"/>
                      </a:lnTo>
                      <a:lnTo>
                        <a:pt x="0" y="80"/>
                      </a:lnTo>
                      <a:lnTo>
                        <a:pt x="8" y="40"/>
                      </a:lnTo>
                      <a:lnTo>
                        <a:pt x="8"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799" name="Freeform 1895"/>
                <p:cNvSpPr>
                  <a:spLocks/>
                </p:cNvSpPr>
                <p:nvPr/>
              </p:nvSpPr>
              <p:spPr bwMode="invGray">
                <a:xfrm>
                  <a:off x="700" y="2520"/>
                  <a:ext cx="80" cy="96"/>
                </a:xfrm>
                <a:custGeom>
                  <a:avLst/>
                  <a:gdLst/>
                  <a:ahLst/>
                  <a:cxnLst>
                    <a:cxn ang="0">
                      <a:pos x="64" y="0"/>
                    </a:cxn>
                    <a:cxn ang="0">
                      <a:pos x="80" y="16"/>
                    </a:cxn>
                    <a:cxn ang="0">
                      <a:pos x="64" y="56"/>
                    </a:cxn>
                    <a:cxn ang="0">
                      <a:pos x="64" y="56"/>
                    </a:cxn>
                    <a:cxn ang="0">
                      <a:pos x="40" y="88"/>
                    </a:cxn>
                    <a:cxn ang="0">
                      <a:pos x="8" y="96"/>
                    </a:cxn>
                    <a:cxn ang="0">
                      <a:pos x="8" y="96"/>
                    </a:cxn>
                    <a:cxn ang="0">
                      <a:pos x="0" y="80"/>
                    </a:cxn>
                    <a:cxn ang="0">
                      <a:pos x="16" y="40"/>
                    </a:cxn>
                    <a:cxn ang="0">
                      <a:pos x="16" y="40"/>
                    </a:cxn>
                    <a:cxn ang="0">
                      <a:pos x="40" y="8"/>
                    </a:cxn>
                    <a:cxn ang="0">
                      <a:pos x="64" y="0"/>
                    </a:cxn>
                  </a:cxnLst>
                  <a:rect l="0" t="0" r="r" b="b"/>
                  <a:pathLst>
                    <a:path w="80" h="96">
                      <a:moveTo>
                        <a:pt x="64" y="0"/>
                      </a:moveTo>
                      <a:lnTo>
                        <a:pt x="80" y="16"/>
                      </a:lnTo>
                      <a:lnTo>
                        <a:pt x="64" y="56"/>
                      </a:lnTo>
                      <a:lnTo>
                        <a:pt x="64" y="56"/>
                      </a:lnTo>
                      <a:lnTo>
                        <a:pt x="40" y="88"/>
                      </a:lnTo>
                      <a:lnTo>
                        <a:pt x="8" y="96"/>
                      </a:lnTo>
                      <a:lnTo>
                        <a:pt x="8" y="96"/>
                      </a:lnTo>
                      <a:lnTo>
                        <a:pt x="0" y="80"/>
                      </a:lnTo>
                      <a:lnTo>
                        <a:pt x="16" y="40"/>
                      </a:lnTo>
                      <a:lnTo>
                        <a:pt x="16"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800" name="Freeform 1896"/>
              <p:cNvSpPr>
                <a:spLocks/>
              </p:cNvSpPr>
              <p:nvPr/>
            </p:nvSpPr>
            <p:spPr bwMode="invGray">
              <a:xfrm>
                <a:off x="572" y="1295"/>
                <a:ext cx="472" cy="334"/>
              </a:xfrm>
              <a:custGeom>
                <a:avLst/>
                <a:gdLst/>
                <a:ahLst/>
                <a:cxnLst>
                  <a:cxn ang="0">
                    <a:pos x="672" y="216"/>
                  </a:cxn>
                  <a:cxn ang="0">
                    <a:pos x="664" y="256"/>
                  </a:cxn>
                  <a:cxn ang="0">
                    <a:pos x="648" y="296"/>
                  </a:cxn>
                  <a:cxn ang="0">
                    <a:pos x="616" y="328"/>
                  </a:cxn>
                  <a:cxn ang="0">
                    <a:pos x="576" y="360"/>
                  </a:cxn>
                  <a:cxn ang="0">
                    <a:pos x="464" y="408"/>
                  </a:cxn>
                  <a:cxn ang="0">
                    <a:pos x="336" y="424"/>
                  </a:cxn>
                  <a:cxn ang="0">
                    <a:pos x="336" y="424"/>
                  </a:cxn>
                  <a:cxn ang="0">
                    <a:pos x="208" y="408"/>
                  </a:cxn>
                  <a:cxn ang="0">
                    <a:pos x="96" y="360"/>
                  </a:cxn>
                  <a:cxn ang="0">
                    <a:pos x="56" y="328"/>
                  </a:cxn>
                  <a:cxn ang="0">
                    <a:pos x="24" y="296"/>
                  </a:cxn>
                  <a:cxn ang="0">
                    <a:pos x="8" y="256"/>
                  </a:cxn>
                  <a:cxn ang="0">
                    <a:pos x="0" y="216"/>
                  </a:cxn>
                  <a:cxn ang="0">
                    <a:pos x="0" y="216"/>
                  </a:cxn>
                  <a:cxn ang="0">
                    <a:pos x="8" y="168"/>
                  </a:cxn>
                  <a:cxn ang="0">
                    <a:pos x="24" y="128"/>
                  </a:cxn>
                  <a:cxn ang="0">
                    <a:pos x="56" y="96"/>
                  </a:cxn>
                  <a:cxn ang="0">
                    <a:pos x="96" y="64"/>
                  </a:cxn>
                  <a:cxn ang="0">
                    <a:pos x="208" y="16"/>
                  </a:cxn>
                  <a:cxn ang="0">
                    <a:pos x="336" y="0"/>
                  </a:cxn>
                  <a:cxn ang="0">
                    <a:pos x="336" y="0"/>
                  </a:cxn>
                  <a:cxn ang="0">
                    <a:pos x="464" y="16"/>
                  </a:cxn>
                  <a:cxn ang="0">
                    <a:pos x="576" y="64"/>
                  </a:cxn>
                  <a:cxn ang="0">
                    <a:pos x="616" y="96"/>
                  </a:cxn>
                  <a:cxn ang="0">
                    <a:pos x="648" y="128"/>
                  </a:cxn>
                  <a:cxn ang="0">
                    <a:pos x="664" y="168"/>
                  </a:cxn>
                  <a:cxn ang="0">
                    <a:pos x="672" y="216"/>
                  </a:cxn>
                </a:cxnLst>
                <a:rect l="0" t="0" r="r" b="b"/>
                <a:pathLst>
                  <a:path w="672" h="424">
                    <a:moveTo>
                      <a:pt x="672" y="216"/>
                    </a:moveTo>
                    <a:lnTo>
                      <a:pt x="664" y="256"/>
                    </a:lnTo>
                    <a:lnTo>
                      <a:pt x="648" y="296"/>
                    </a:lnTo>
                    <a:lnTo>
                      <a:pt x="616" y="328"/>
                    </a:lnTo>
                    <a:lnTo>
                      <a:pt x="576" y="360"/>
                    </a:lnTo>
                    <a:lnTo>
                      <a:pt x="464" y="408"/>
                    </a:lnTo>
                    <a:lnTo>
                      <a:pt x="336" y="424"/>
                    </a:lnTo>
                    <a:lnTo>
                      <a:pt x="336" y="424"/>
                    </a:lnTo>
                    <a:lnTo>
                      <a:pt x="208" y="408"/>
                    </a:lnTo>
                    <a:lnTo>
                      <a:pt x="96" y="360"/>
                    </a:lnTo>
                    <a:lnTo>
                      <a:pt x="56" y="328"/>
                    </a:lnTo>
                    <a:lnTo>
                      <a:pt x="24" y="296"/>
                    </a:lnTo>
                    <a:lnTo>
                      <a:pt x="8" y="256"/>
                    </a:lnTo>
                    <a:lnTo>
                      <a:pt x="0" y="216"/>
                    </a:lnTo>
                    <a:lnTo>
                      <a:pt x="0" y="216"/>
                    </a:lnTo>
                    <a:lnTo>
                      <a:pt x="8" y="168"/>
                    </a:lnTo>
                    <a:lnTo>
                      <a:pt x="24" y="128"/>
                    </a:lnTo>
                    <a:lnTo>
                      <a:pt x="56" y="96"/>
                    </a:lnTo>
                    <a:lnTo>
                      <a:pt x="96" y="64"/>
                    </a:lnTo>
                    <a:lnTo>
                      <a:pt x="208" y="16"/>
                    </a:lnTo>
                    <a:lnTo>
                      <a:pt x="336" y="0"/>
                    </a:lnTo>
                    <a:lnTo>
                      <a:pt x="336" y="0"/>
                    </a:lnTo>
                    <a:lnTo>
                      <a:pt x="464" y="16"/>
                    </a:lnTo>
                    <a:lnTo>
                      <a:pt x="576" y="64"/>
                    </a:lnTo>
                    <a:lnTo>
                      <a:pt x="616" y="96"/>
                    </a:lnTo>
                    <a:lnTo>
                      <a:pt x="648" y="128"/>
                    </a:lnTo>
                    <a:lnTo>
                      <a:pt x="664" y="168"/>
                    </a:lnTo>
                    <a:lnTo>
                      <a:pt x="672" y="216"/>
                    </a:lnTo>
                    <a:close/>
                  </a:path>
                </a:pathLst>
              </a:custGeom>
              <a:gradFill rotWithShape="0">
                <a:gsLst>
                  <a:gs pos="0">
                    <a:srgbClr val="808080">
                      <a:gamma/>
                      <a:tint val="59608"/>
                      <a:invGamma/>
                    </a:srgbClr>
                  </a:gs>
                  <a:gs pos="100000">
                    <a:srgbClr val="808080"/>
                  </a:gs>
                </a:gsLst>
                <a:path path="rect">
                  <a:fillToRect l="50000" t="50000" r="50000" b="50000"/>
                </a:path>
              </a:gradFill>
              <a:ln w="3175" cmpd="sng">
                <a:solidFill>
                  <a:srgbClr val="808080"/>
                </a:solidFill>
                <a:round/>
                <a:headEnd/>
                <a:tailEnd/>
              </a:ln>
            </p:spPr>
            <p:txBody>
              <a:bodyPr>
                <a:prstTxWarp prst="textNoShape">
                  <a:avLst/>
                </a:prstTxWarp>
              </a:bodyPr>
              <a:lstStyle/>
              <a:p>
                <a:endParaRPr lang="en-US">
                  <a:latin typeface="Arial"/>
                  <a:cs typeface="Arial"/>
                </a:endParaRPr>
              </a:p>
            </p:txBody>
          </p:sp>
          <p:grpSp>
            <p:nvGrpSpPr>
              <p:cNvPr id="1661727" name="Group 1897"/>
              <p:cNvGrpSpPr>
                <a:grpSpLocks/>
              </p:cNvGrpSpPr>
              <p:nvPr/>
            </p:nvGrpSpPr>
            <p:grpSpPr bwMode="auto">
              <a:xfrm>
                <a:off x="632" y="1338"/>
                <a:ext cx="352" cy="248"/>
                <a:chOff x="636" y="2320"/>
                <a:chExt cx="352" cy="248"/>
              </a:xfrm>
            </p:grpSpPr>
            <p:sp>
              <p:nvSpPr>
                <p:cNvPr id="1661802" name="Freeform 1898"/>
                <p:cNvSpPr>
                  <a:spLocks/>
                </p:cNvSpPr>
                <p:nvPr/>
              </p:nvSpPr>
              <p:spPr bwMode="invGray">
                <a:xfrm>
                  <a:off x="788" y="2424"/>
                  <a:ext cx="32" cy="16"/>
                </a:xfrm>
                <a:custGeom>
                  <a:avLst/>
                  <a:gdLst/>
                  <a:ahLst/>
                  <a:cxnLst>
                    <a:cxn ang="0">
                      <a:pos x="32" y="8"/>
                    </a:cxn>
                    <a:cxn ang="0">
                      <a:pos x="32" y="16"/>
                    </a:cxn>
                    <a:cxn ang="0">
                      <a:pos x="16" y="16"/>
                    </a:cxn>
                    <a:cxn ang="0">
                      <a:pos x="16" y="16"/>
                    </a:cxn>
                    <a:cxn ang="0">
                      <a:pos x="8" y="16"/>
                    </a:cxn>
                    <a:cxn ang="0">
                      <a:pos x="0" y="8"/>
                    </a:cxn>
                    <a:cxn ang="0">
                      <a:pos x="0" y="8"/>
                    </a:cxn>
                    <a:cxn ang="0">
                      <a:pos x="8" y="0"/>
                    </a:cxn>
                    <a:cxn ang="0">
                      <a:pos x="16" y="0"/>
                    </a:cxn>
                    <a:cxn ang="0">
                      <a:pos x="16" y="0"/>
                    </a:cxn>
                    <a:cxn ang="0">
                      <a:pos x="32" y="0"/>
                    </a:cxn>
                    <a:cxn ang="0">
                      <a:pos x="32" y="8"/>
                    </a:cxn>
                  </a:cxnLst>
                  <a:rect l="0" t="0" r="r" b="b"/>
                  <a:pathLst>
                    <a:path w="32" h="16">
                      <a:moveTo>
                        <a:pt x="32" y="8"/>
                      </a:moveTo>
                      <a:lnTo>
                        <a:pt x="32" y="16"/>
                      </a:lnTo>
                      <a:lnTo>
                        <a:pt x="16" y="16"/>
                      </a:lnTo>
                      <a:lnTo>
                        <a:pt x="16" y="16"/>
                      </a:lnTo>
                      <a:lnTo>
                        <a:pt x="8" y="16"/>
                      </a:lnTo>
                      <a:lnTo>
                        <a:pt x="0" y="8"/>
                      </a:lnTo>
                      <a:lnTo>
                        <a:pt x="0" y="8"/>
                      </a:lnTo>
                      <a:lnTo>
                        <a:pt x="8" y="0"/>
                      </a:lnTo>
                      <a:lnTo>
                        <a:pt x="16" y="0"/>
                      </a:lnTo>
                      <a:lnTo>
                        <a:pt x="16" y="0"/>
                      </a:lnTo>
                      <a:lnTo>
                        <a:pt x="32" y="0"/>
                      </a:lnTo>
                      <a:lnTo>
                        <a:pt x="32"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03" name="Freeform 1899"/>
                <p:cNvSpPr>
                  <a:spLocks/>
                </p:cNvSpPr>
                <p:nvPr/>
              </p:nvSpPr>
              <p:spPr bwMode="invGray">
                <a:xfrm>
                  <a:off x="924" y="2416"/>
                  <a:ext cx="64" cy="24"/>
                </a:xfrm>
                <a:custGeom>
                  <a:avLst/>
                  <a:gdLst/>
                  <a:ahLst/>
                  <a:cxnLst>
                    <a:cxn ang="0">
                      <a:pos x="64" y="16"/>
                    </a:cxn>
                    <a:cxn ang="0">
                      <a:pos x="56" y="24"/>
                    </a:cxn>
                    <a:cxn ang="0">
                      <a:pos x="32" y="24"/>
                    </a:cxn>
                    <a:cxn ang="0">
                      <a:pos x="32" y="24"/>
                    </a:cxn>
                    <a:cxn ang="0">
                      <a:pos x="16" y="24"/>
                    </a:cxn>
                    <a:cxn ang="0">
                      <a:pos x="0" y="16"/>
                    </a:cxn>
                    <a:cxn ang="0">
                      <a:pos x="0" y="16"/>
                    </a:cxn>
                    <a:cxn ang="0">
                      <a:pos x="16" y="8"/>
                    </a:cxn>
                    <a:cxn ang="0">
                      <a:pos x="32" y="0"/>
                    </a:cxn>
                    <a:cxn ang="0">
                      <a:pos x="32" y="0"/>
                    </a:cxn>
                    <a:cxn ang="0">
                      <a:pos x="56" y="8"/>
                    </a:cxn>
                    <a:cxn ang="0">
                      <a:pos x="64" y="16"/>
                    </a:cxn>
                  </a:cxnLst>
                  <a:rect l="0" t="0" r="r" b="b"/>
                  <a:pathLst>
                    <a:path w="64" h="24">
                      <a:moveTo>
                        <a:pt x="64" y="16"/>
                      </a:moveTo>
                      <a:lnTo>
                        <a:pt x="56" y="24"/>
                      </a:lnTo>
                      <a:lnTo>
                        <a:pt x="32" y="24"/>
                      </a:lnTo>
                      <a:lnTo>
                        <a:pt x="32" y="24"/>
                      </a:lnTo>
                      <a:lnTo>
                        <a:pt x="16" y="24"/>
                      </a:lnTo>
                      <a:lnTo>
                        <a:pt x="0" y="16"/>
                      </a:lnTo>
                      <a:lnTo>
                        <a:pt x="0" y="16"/>
                      </a:lnTo>
                      <a:lnTo>
                        <a:pt x="16"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04" name="Freeform 1900"/>
                <p:cNvSpPr>
                  <a:spLocks/>
                </p:cNvSpPr>
                <p:nvPr/>
              </p:nvSpPr>
              <p:spPr bwMode="invGray">
                <a:xfrm>
                  <a:off x="908" y="2512"/>
                  <a:ext cx="40" cy="32"/>
                </a:xfrm>
                <a:custGeom>
                  <a:avLst/>
                  <a:gdLst/>
                  <a:ahLst/>
                  <a:cxnLst>
                    <a:cxn ang="0">
                      <a:pos x="40" y="32"/>
                    </a:cxn>
                    <a:cxn ang="0">
                      <a:pos x="24" y="32"/>
                    </a:cxn>
                    <a:cxn ang="0">
                      <a:pos x="8" y="24"/>
                    </a:cxn>
                    <a:cxn ang="0">
                      <a:pos x="8" y="24"/>
                    </a:cxn>
                    <a:cxn ang="0">
                      <a:pos x="0" y="8"/>
                    </a:cxn>
                    <a:cxn ang="0">
                      <a:pos x="0" y="0"/>
                    </a:cxn>
                    <a:cxn ang="0">
                      <a:pos x="0" y="0"/>
                    </a:cxn>
                    <a:cxn ang="0">
                      <a:pos x="16" y="0"/>
                    </a:cxn>
                    <a:cxn ang="0">
                      <a:pos x="32" y="8"/>
                    </a:cxn>
                    <a:cxn ang="0">
                      <a:pos x="32" y="8"/>
                    </a:cxn>
                    <a:cxn ang="0">
                      <a:pos x="40" y="24"/>
                    </a:cxn>
                    <a:cxn ang="0">
                      <a:pos x="40" y="32"/>
                    </a:cxn>
                  </a:cxnLst>
                  <a:rect l="0" t="0" r="r" b="b"/>
                  <a:pathLst>
                    <a:path w="40" h="32">
                      <a:moveTo>
                        <a:pt x="40" y="32"/>
                      </a:moveTo>
                      <a:lnTo>
                        <a:pt x="24" y="32"/>
                      </a:lnTo>
                      <a:lnTo>
                        <a:pt x="8" y="24"/>
                      </a:lnTo>
                      <a:lnTo>
                        <a:pt x="8" y="24"/>
                      </a:lnTo>
                      <a:lnTo>
                        <a:pt x="0" y="8"/>
                      </a:lnTo>
                      <a:lnTo>
                        <a:pt x="0" y="0"/>
                      </a:lnTo>
                      <a:lnTo>
                        <a:pt x="0" y="0"/>
                      </a:lnTo>
                      <a:lnTo>
                        <a:pt x="16" y="0"/>
                      </a:lnTo>
                      <a:lnTo>
                        <a:pt x="32" y="8"/>
                      </a:lnTo>
                      <a:lnTo>
                        <a:pt x="32" y="8"/>
                      </a:lnTo>
                      <a:lnTo>
                        <a:pt x="40" y="24"/>
                      </a:lnTo>
                      <a:lnTo>
                        <a:pt x="4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05" name="Freeform 1901"/>
                <p:cNvSpPr>
                  <a:spLocks/>
                </p:cNvSpPr>
                <p:nvPr/>
              </p:nvSpPr>
              <p:spPr bwMode="invGray">
                <a:xfrm>
                  <a:off x="780" y="2328"/>
                  <a:ext cx="32" cy="48"/>
                </a:xfrm>
                <a:custGeom>
                  <a:avLst/>
                  <a:gdLst/>
                  <a:ahLst/>
                  <a:cxnLst>
                    <a:cxn ang="0">
                      <a:pos x="16" y="48"/>
                    </a:cxn>
                    <a:cxn ang="0">
                      <a:pos x="8" y="48"/>
                    </a:cxn>
                    <a:cxn ang="0">
                      <a:pos x="0" y="24"/>
                    </a:cxn>
                    <a:cxn ang="0">
                      <a:pos x="0" y="24"/>
                    </a:cxn>
                    <a:cxn ang="0">
                      <a:pos x="8" y="8"/>
                    </a:cxn>
                    <a:cxn ang="0">
                      <a:pos x="16" y="0"/>
                    </a:cxn>
                    <a:cxn ang="0">
                      <a:pos x="16" y="0"/>
                    </a:cxn>
                    <a:cxn ang="0">
                      <a:pos x="24" y="8"/>
                    </a:cxn>
                    <a:cxn ang="0">
                      <a:pos x="32" y="24"/>
                    </a:cxn>
                    <a:cxn ang="0">
                      <a:pos x="32" y="24"/>
                    </a:cxn>
                    <a:cxn ang="0">
                      <a:pos x="24" y="48"/>
                    </a:cxn>
                    <a:cxn ang="0">
                      <a:pos x="16" y="48"/>
                    </a:cxn>
                  </a:cxnLst>
                  <a:rect l="0" t="0" r="r" b="b"/>
                  <a:pathLst>
                    <a:path w="32" h="48">
                      <a:moveTo>
                        <a:pt x="16" y="48"/>
                      </a:moveTo>
                      <a:lnTo>
                        <a:pt x="8" y="48"/>
                      </a:lnTo>
                      <a:lnTo>
                        <a:pt x="0" y="24"/>
                      </a:lnTo>
                      <a:lnTo>
                        <a:pt x="0" y="24"/>
                      </a:lnTo>
                      <a:lnTo>
                        <a:pt x="8" y="8"/>
                      </a:lnTo>
                      <a:lnTo>
                        <a:pt x="16" y="0"/>
                      </a:lnTo>
                      <a:lnTo>
                        <a:pt x="16" y="0"/>
                      </a:lnTo>
                      <a:lnTo>
                        <a:pt x="24" y="8"/>
                      </a:lnTo>
                      <a:lnTo>
                        <a:pt x="32" y="24"/>
                      </a:lnTo>
                      <a:lnTo>
                        <a:pt x="32" y="24"/>
                      </a:lnTo>
                      <a:lnTo>
                        <a:pt x="24" y="48"/>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06" name="Freeform 1902"/>
                <p:cNvSpPr>
                  <a:spLocks/>
                </p:cNvSpPr>
                <p:nvPr/>
              </p:nvSpPr>
              <p:spPr bwMode="invGray">
                <a:xfrm>
                  <a:off x="676" y="2432"/>
                  <a:ext cx="64" cy="24"/>
                </a:xfrm>
                <a:custGeom>
                  <a:avLst/>
                  <a:gdLst/>
                  <a:ahLst/>
                  <a:cxnLst>
                    <a:cxn ang="0">
                      <a:pos x="64" y="16"/>
                    </a:cxn>
                    <a:cxn ang="0">
                      <a:pos x="56" y="24"/>
                    </a:cxn>
                    <a:cxn ang="0">
                      <a:pos x="32" y="24"/>
                    </a:cxn>
                    <a:cxn ang="0">
                      <a:pos x="32" y="24"/>
                    </a:cxn>
                    <a:cxn ang="0">
                      <a:pos x="8" y="24"/>
                    </a:cxn>
                    <a:cxn ang="0">
                      <a:pos x="0" y="16"/>
                    </a:cxn>
                    <a:cxn ang="0">
                      <a:pos x="0" y="16"/>
                    </a:cxn>
                    <a:cxn ang="0">
                      <a:pos x="8" y="8"/>
                    </a:cxn>
                    <a:cxn ang="0">
                      <a:pos x="32" y="0"/>
                    </a:cxn>
                    <a:cxn ang="0">
                      <a:pos x="32" y="0"/>
                    </a:cxn>
                    <a:cxn ang="0">
                      <a:pos x="56" y="8"/>
                    </a:cxn>
                    <a:cxn ang="0">
                      <a:pos x="64" y="16"/>
                    </a:cxn>
                  </a:cxnLst>
                  <a:rect l="0" t="0" r="r" b="b"/>
                  <a:pathLst>
                    <a:path w="64" h="24">
                      <a:moveTo>
                        <a:pt x="64" y="16"/>
                      </a:moveTo>
                      <a:lnTo>
                        <a:pt x="56" y="24"/>
                      </a:lnTo>
                      <a:lnTo>
                        <a:pt x="32" y="24"/>
                      </a:lnTo>
                      <a:lnTo>
                        <a:pt x="32" y="24"/>
                      </a:lnTo>
                      <a:lnTo>
                        <a:pt x="8" y="24"/>
                      </a:lnTo>
                      <a:lnTo>
                        <a:pt x="0" y="16"/>
                      </a:lnTo>
                      <a:lnTo>
                        <a:pt x="0" y="16"/>
                      </a:lnTo>
                      <a:lnTo>
                        <a:pt x="8"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07" name="Freeform 1903"/>
                <p:cNvSpPr>
                  <a:spLocks/>
                </p:cNvSpPr>
                <p:nvPr/>
              </p:nvSpPr>
              <p:spPr bwMode="invGray">
                <a:xfrm>
                  <a:off x="788" y="2520"/>
                  <a:ext cx="32" cy="48"/>
                </a:xfrm>
                <a:custGeom>
                  <a:avLst/>
                  <a:gdLst/>
                  <a:ahLst/>
                  <a:cxnLst>
                    <a:cxn ang="0">
                      <a:pos x="16" y="48"/>
                    </a:cxn>
                    <a:cxn ang="0">
                      <a:pos x="8" y="40"/>
                    </a:cxn>
                    <a:cxn ang="0">
                      <a:pos x="0" y="24"/>
                    </a:cxn>
                    <a:cxn ang="0">
                      <a:pos x="0" y="24"/>
                    </a:cxn>
                    <a:cxn ang="0">
                      <a:pos x="8" y="8"/>
                    </a:cxn>
                    <a:cxn ang="0">
                      <a:pos x="16" y="0"/>
                    </a:cxn>
                    <a:cxn ang="0">
                      <a:pos x="16" y="0"/>
                    </a:cxn>
                    <a:cxn ang="0">
                      <a:pos x="32" y="8"/>
                    </a:cxn>
                    <a:cxn ang="0">
                      <a:pos x="32" y="24"/>
                    </a:cxn>
                    <a:cxn ang="0">
                      <a:pos x="32" y="24"/>
                    </a:cxn>
                    <a:cxn ang="0">
                      <a:pos x="32" y="40"/>
                    </a:cxn>
                    <a:cxn ang="0">
                      <a:pos x="16" y="48"/>
                    </a:cxn>
                  </a:cxnLst>
                  <a:rect l="0" t="0" r="r" b="b"/>
                  <a:pathLst>
                    <a:path w="32" h="48">
                      <a:moveTo>
                        <a:pt x="16" y="48"/>
                      </a:moveTo>
                      <a:lnTo>
                        <a:pt x="8" y="40"/>
                      </a:lnTo>
                      <a:lnTo>
                        <a:pt x="0" y="24"/>
                      </a:lnTo>
                      <a:lnTo>
                        <a:pt x="0" y="24"/>
                      </a:lnTo>
                      <a:lnTo>
                        <a:pt x="8" y="8"/>
                      </a:lnTo>
                      <a:lnTo>
                        <a:pt x="16" y="0"/>
                      </a:lnTo>
                      <a:lnTo>
                        <a:pt x="16" y="0"/>
                      </a:lnTo>
                      <a:lnTo>
                        <a:pt x="32" y="8"/>
                      </a:lnTo>
                      <a:lnTo>
                        <a:pt x="32" y="24"/>
                      </a:lnTo>
                      <a:lnTo>
                        <a:pt x="32" y="24"/>
                      </a:lnTo>
                      <a:lnTo>
                        <a:pt x="32" y="40"/>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08" name="Freeform 1904"/>
                <p:cNvSpPr>
                  <a:spLocks/>
                </p:cNvSpPr>
                <p:nvPr/>
              </p:nvSpPr>
              <p:spPr bwMode="invGray">
                <a:xfrm>
                  <a:off x="660" y="2352"/>
                  <a:ext cx="48" cy="40"/>
                </a:xfrm>
                <a:custGeom>
                  <a:avLst/>
                  <a:gdLst/>
                  <a:ahLst/>
                  <a:cxnLst>
                    <a:cxn ang="0">
                      <a:pos x="48" y="32"/>
                    </a:cxn>
                    <a:cxn ang="0">
                      <a:pos x="32" y="40"/>
                    </a:cxn>
                    <a:cxn ang="0">
                      <a:pos x="16" y="24"/>
                    </a:cxn>
                    <a:cxn ang="0">
                      <a:pos x="16" y="24"/>
                    </a:cxn>
                    <a:cxn ang="0">
                      <a:pos x="0" y="16"/>
                    </a:cxn>
                    <a:cxn ang="0">
                      <a:pos x="0" y="0"/>
                    </a:cxn>
                    <a:cxn ang="0">
                      <a:pos x="0" y="0"/>
                    </a:cxn>
                    <a:cxn ang="0">
                      <a:pos x="16" y="0"/>
                    </a:cxn>
                    <a:cxn ang="0">
                      <a:pos x="32" y="8"/>
                    </a:cxn>
                    <a:cxn ang="0">
                      <a:pos x="32" y="8"/>
                    </a:cxn>
                    <a:cxn ang="0">
                      <a:pos x="48" y="24"/>
                    </a:cxn>
                    <a:cxn ang="0">
                      <a:pos x="48" y="32"/>
                    </a:cxn>
                  </a:cxnLst>
                  <a:rect l="0" t="0" r="r" b="b"/>
                  <a:pathLst>
                    <a:path w="48" h="40">
                      <a:moveTo>
                        <a:pt x="48" y="32"/>
                      </a:moveTo>
                      <a:lnTo>
                        <a:pt x="32" y="40"/>
                      </a:lnTo>
                      <a:lnTo>
                        <a:pt x="16" y="24"/>
                      </a:lnTo>
                      <a:lnTo>
                        <a:pt x="16" y="24"/>
                      </a:lnTo>
                      <a:lnTo>
                        <a:pt x="0" y="16"/>
                      </a:lnTo>
                      <a:lnTo>
                        <a:pt x="0" y="0"/>
                      </a:lnTo>
                      <a:lnTo>
                        <a:pt x="0" y="0"/>
                      </a:lnTo>
                      <a:lnTo>
                        <a:pt x="16" y="0"/>
                      </a:lnTo>
                      <a:lnTo>
                        <a:pt x="32" y="8"/>
                      </a:lnTo>
                      <a:lnTo>
                        <a:pt x="32" y="8"/>
                      </a:lnTo>
                      <a:lnTo>
                        <a:pt x="48" y="24"/>
                      </a:lnTo>
                      <a:lnTo>
                        <a:pt x="48"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09" name="Freeform 1905"/>
                <p:cNvSpPr>
                  <a:spLocks/>
                </p:cNvSpPr>
                <p:nvPr/>
              </p:nvSpPr>
              <p:spPr bwMode="invGray">
                <a:xfrm>
                  <a:off x="892" y="2344"/>
                  <a:ext cx="48" cy="32"/>
                </a:xfrm>
                <a:custGeom>
                  <a:avLst/>
                  <a:gdLst/>
                  <a:ahLst/>
                  <a:cxnLst>
                    <a:cxn ang="0">
                      <a:pos x="0" y="32"/>
                    </a:cxn>
                    <a:cxn ang="0">
                      <a:pos x="0" y="24"/>
                    </a:cxn>
                    <a:cxn ang="0">
                      <a:pos x="8" y="8"/>
                    </a:cxn>
                    <a:cxn ang="0">
                      <a:pos x="8" y="8"/>
                    </a:cxn>
                    <a:cxn ang="0">
                      <a:pos x="32" y="0"/>
                    </a:cxn>
                    <a:cxn ang="0">
                      <a:pos x="48" y="0"/>
                    </a:cxn>
                    <a:cxn ang="0">
                      <a:pos x="48" y="0"/>
                    </a:cxn>
                    <a:cxn ang="0">
                      <a:pos x="48" y="8"/>
                    </a:cxn>
                    <a:cxn ang="0">
                      <a:pos x="32" y="24"/>
                    </a:cxn>
                    <a:cxn ang="0">
                      <a:pos x="32" y="24"/>
                    </a:cxn>
                    <a:cxn ang="0">
                      <a:pos x="16" y="32"/>
                    </a:cxn>
                    <a:cxn ang="0">
                      <a:pos x="0" y="32"/>
                    </a:cxn>
                  </a:cxnLst>
                  <a:rect l="0" t="0" r="r" b="b"/>
                  <a:pathLst>
                    <a:path w="48" h="32">
                      <a:moveTo>
                        <a:pt x="0" y="32"/>
                      </a:moveTo>
                      <a:lnTo>
                        <a:pt x="0" y="24"/>
                      </a:lnTo>
                      <a:lnTo>
                        <a:pt x="8" y="8"/>
                      </a:lnTo>
                      <a:lnTo>
                        <a:pt x="8" y="8"/>
                      </a:lnTo>
                      <a:lnTo>
                        <a:pt x="32" y="0"/>
                      </a:lnTo>
                      <a:lnTo>
                        <a:pt x="48" y="0"/>
                      </a:lnTo>
                      <a:lnTo>
                        <a:pt x="48" y="0"/>
                      </a:lnTo>
                      <a:lnTo>
                        <a:pt x="48" y="8"/>
                      </a:lnTo>
                      <a:lnTo>
                        <a:pt x="32" y="24"/>
                      </a:lnTo>
                      <a:lnTo>
                        <a:pt x="32" y="24"/>
                      </a:lnTo>
                      <a:lnTo>
                        <a:pt x="16" y="32"/>
                      </a:lnTo>
                      <a:lnTo>
                        <a:pt x="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10" name="Freeform 1906"/>
                <p:cNvSpPr>
                  <a:spLocks/>
                </p:cNvSpPr>
                <p:nvPr/>
              </p:nvSpPr>
              <p:spPr bwMode="invGray">
                <a:xfrm>
                  <a:off x="876" y="2400"/>
                  <a:ext cx="48" cy="24"/>
                </a:xfrm>
                <a:custGeom>
                  <a:avLst/>
                  <a:gdLst/>
                  <a:ahLst/>
                  <a:cxnLst>
                    <a:cxn ang="0">
                      <a:pos x="0" y="24"/>
                    </a:cxn>
                    <a:cxn ang="0">
                      <a:pos x="0" y="8"/>
                    </a:cxn>
                    <a:cxn ang="0">
                      <a:pos x="16" y="0"/>
                    </a:cxn>
                    <a:cxn ang="0">
                      <a:pos x="16" y="0"/>
                    </a:cxn>
                    <a:cxn ang="0">
                      <a:pos x="32" y="0"/>
                    </a:cxn>
                    <a:cxn ang="0">
                      <a:pos x="48" y="8"/>
                    </a:cxn>
                    <a:cxn ang="0">
                      <a:pos x="48" y="8"/>
                    </a:cxn>
                    <a:cxn ang="0">
                      <a:pos x="48" y="16"/>
                    </a:cxn>
                    <a:cxn ang="0">
                      <a:pos x="32" y="24"/>
                    </a:cxn>
                    <a:cxn ang="0">
                      <a:pos x="32" y="24"/>
                    </a:cxn>
                    <a:cxn ang="0">
                      <a:pos x="8" y="24"/>
                    </a:cxn>
                    <a:cxn ang="0">
                      <a:pos x="0" y="24"/>
                    </a:cxn>
                  </a:cxnLst>
                  <a:rect l="0" t="0" r="r" b="b"/>
                  <a:pathLst>
                    <a:path w="48" h="24">
                      <a:moveTo>
                        <a:pt x="0" y="24"/>
                      </a:moveTo>
                      <a:lnTo>
                        <a:pt x="0" y="8"/>
                      </a:lnTo>
                      <a:lnTo>
                        <a:pt x="16" y="0"/>
                      </a:lnTo>
                      <a:lnTo>
                        <a:pt x="16" y="0"/>
                      </a:lnTo>
                      <a:lnTo>
                        <a:pt x="32" y="0"/>
                      </a:lnTo>
                      <a:lnTo>
                        <a:pt x="48" y="8"/>
                      </a:lnTo>
                      <a:lnTo>
                        <a:pt x="48" y="8"/>
                      </a:lnTo>
                      <a:lnTo>
                        <a:pt x="48" y="16"/>
                      </a:lnTo>
                      <a:lnTo>
                        <a:pt x="32" y="24"/>
                      </a:lnTo>
                      <a:lnTo>
                        <a:pt x="32" y="24"/>
                      </a:lnTo>
                      <a:lnTo>
                        <a:pt x="8" y="24"/>
                      </a:lnTo>
                      <a:lnTo>
                        <a:pt x="0"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11" name="Freeform 1907"/>
                <p:cNvSpPr>
                  <a:spLocks/>
                </p:cNvSpPr>
                <p:nvPr/>
              </p:nvSpPr>
              <p:spPr bwMode="invGray">
                <a:xfrm>
                  <a:off x="660" y="2480"/>
                  <a:ext cx="48" cy="24"/>
                </a:xfrm>
                <a:custGeom>
                  <a:avLst/>
                  <a:gdLst/>
                  <a:ahLst/>
                  <a:cxnLst>
                    <a:cxn ang="0">
                      <a:pos x="0" y="16"/>
                    </a:cxn>
                    <a:cxn ang="0">
                      <a:pos x="0" y="8"/>
                    </a:cxn>
                    <a:cxn ang="0">
                      <a:pos x="16" y="0"/>
                    </a:cxn>
                    <a:cxn ang="0">
                      <a:pos x="16" y="0"/>
                    </a:cxn>
                    <a:cxn ang="0">
                      <a:pos x="40" y="0"/>
                    </a:cxn>
                    <a:cxn ang="0">
                      <a:pos x="48" y="0"/>
                    </a:cxn>
                    <a:cxn ang="0">
                      <a:pos x="48" y="0"/>
                    </a:cxn>
                    <a:cxn ang="0">
                      <a:pos x="48" y="16"/>
                    </a:cxn>
                    <a:cxn ang="0">
                      <a:pos x="32" y="24"/>
                    </a:cxn>
                    <a:cxn ang="0">
                      <a:pos x="32" y="24"/>
                    </a:cxn>
                    <a:cxn ang="0">
                      <a:pos x="8" y="24"/>
                    </a:cxn>
                    <a:cxn ang="0">
                      <a:pos x="0" y="16"/>
                    </a:cxn>
                  </a:cxnLst>
                  <a:rect l="0" t="0" r="r" b="b"/>
                  <a:pathLst>
                    <a:path w="48" h="24">
                      <a:moveTo>
                        <a:pt x="0" y="16"/>
                      </a:moveTo>
                      <a:lnTo>
                        <a:pt x="0" y="8"/>
                      </a:lnTo>
                      <a:lnTo>
                        <a:pt x="16" y="0"/>
                      </a:lnTo>
                      <a:lnTo>
                        <a:pt x="16" y="0"/>
                      </a:lnTo>
                      <a:lnTo>
                        <a:pt x="40" y="0"/>
                      </a:lnTo>
                      <a:lnTo>
                        <a:pt x="48" y="0"/>
                      </a:lnTo>
                      <a:lnTo>
                        <a:pt x="48" y="0"/>
                      </a:lnTo>
                      <a:lnTo>
                        <a:pt x="48" y="16"/>
                      </a:lnTo>
                      <a:lnTo>
                        <a:pt x="32" y="24"/>
                      </a:lnTo>
                      <a:lnTo>
                        <a:pt x="32" y="24"/>
                      </a:lnTo>
                      <a:lnTo>
                        <a:pt x="8" y="24"/>
                      </a:lnTo>
                      <a:lnTo>
                        <a:pt x="0"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12" name="Freeform 1908"/>
                <p:cNvSpPr>
                  <a:spLocks/>
                </p:cNvSpPr>
                <p:nvPr/>
              </p:nvSpPr>
              <p:spPr bwMode="invGray">
                <a:xfrm>
                  <a:off x="732" y="2456"/>
                  <a:ext cx="48" cy="40"/>
                </a:xfrm>
                <a:custGeom>
                  <a:avLst/>
                  <a:gdLst/>
                  <a:ahLst/>
                  <a:cxnLst>
                    <a:cxn ang="0">
                      <a:pos x="8" y="40"/>
                    </a:cxn>
                    <a:cxn ang="0">
                      <a:pos x="0" y="24"/>
                    </a:cxn>
                    <a:cxn ang="0">
                      <a:pos x="16" y="16"/>
                    </a:cxn>
                    <a:cxn ang="0">
                      <a:pos x="16" y="16"/>
                    </a:cxn>
                    <a:cxn ang="0">
                      <a:pos x="32" y="0"/>
                    </a:cxn>
                    <a:cxn ang="0">
                      <a:pos x="48" y="8"/>
                    </a:cxn>
                    <a:cxn ang="0">
                      <a:pos x="48" y="8"/>
                    </a:cxn>
                    <a:cxn ang="0">
                      <a:pos x="48" y="16"/>
                    </a:cxn>
                    <a:cxn ang="0">
                      <a:pos x="40" y="32"/>
                    </a:cxn>
                    <a:cxn ang="0">
                      <a:pos x="40" y="32"/>
                    </a:cxn>
                    <a:cxn ang="0">
                      <a:pos x="16" y="40"/>
                    </a:cxn>
                    <a:cxn ang="0">
                      <a:pos x="8" y="40"/>
                    </a:cxn>
                  </a:cxnLst>
                  <a:rect l="0" t="0" r="r" b="b"/>
                  <a:pathLst>
                    <a:path w="48" h="40">
                      <a:moveTo>
                        <a:pt x="8" y="40"/>
                      </a:moveTo>
                      <a:lnTo>
                        <a:pt x="0" y="24"/>
                      </a:lnTo>
                      <a:lnTo>
                        <a:pt x="16" y="16"/>
                      </a:lnTo>
                      <a:lnTo>
                        <a:pt x="16" y="16"/>
                      </a:lnTo>
                      <a:lnTo>
                        <a:pt x="32" y="0"/>
                      </a:lnTo>
                      <a:lnTo>
                        <a:pt x="48" y="8"/>
                      </a:lnTo>
                      <a:lnTo>
                        <a:pt x="48" y="8"/>
                      </a:lnTo>
                      <a:lnTo>
                        <a:pt x="48" y="16"/>
                      </a:lnTo>
                      <a:lnTo>
                        <a:pt x="40" y="32"/>
                      </a:lnTo>
                      <a:lnTo>
                        <a:pt x="40" y="32"/>
                      </a:lnTo>
                      <a:lnTo>
                        <a:pt x="16" y="40"/>
                      </a:lnTo>
                      <a:lnTo>
                        <a:pt x="8" y="4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13" name="Freeform 1909"/>
                <p:cNvSpPr>
                  <a:spLocks/>
                </p:cNvSpPr>
                <p:nvPr/>
              </p:nvSpPr>
              <p:spPr bwMode="invGray">
                <a:xfrm>
                  <a:off x="924" y="2472"/>
                  <a:ext cx="56" cy="32"/>
                </a:xfrm>
                <a:custGeom>
                  <a:avLst/>
                  <a:gdLst/>
                  <a:ahLst/>
                  <a:cxnLst>
                    <a:cxn ang="0">
                      <a:pos x="0" y="8"/>
                    </a:cxn>
                    <a:cxn ang="0">
                      <a:pos x="16" y="0"/>
                    </a:cxn>
                    <a:cxn ang="0">
                      <a:pos x="32" y="8"/>
                    </a:cxn>
                    <a:cxn ang="0">
                      <a:pos x="32" y="8"/>
                    </a:cxn>
                    <a:cxn ang="0">
                      <a:pos x="56" y="16"/>
                    </a:cxn>
                    <a:cxn ang="0">
                      <a:pos x="56" y="24"/>
                    </a:cxn>
                    <a:cxn ang="0">
                      <a:pos x="56" y="24"/>
                    </a:cxn>
                    <a:cxn ang="0">
                      <a:pos x="48" y="32"/>
                    </a:cxn>
                    <a:cxn ang="0">
                      <a:pos x="24" y="24"/>
                    </a:cxn>
                    <a:cxn ang="0">
                      <a:pos x="24" y="24"/>
                    </a:cxn>
                    <a:cxn ang="0">
                      <a:pos x="0" y="16"/>
                    </a:cxn>
                    <a:cxn ang="0">
                      <a:pos x="0" y="8"/>
                    </a:cxn>
                  </a:cxnLst>
                  <a:rect l="0" t="0" r="r" b="b"/>
                  <a:pathLst>
                    <a:path w="56" h="32">
                      <a:moveTo>
                        <a:pt x="0" y="8"/>
                      </a:moveTo>
                      <a:lnTo>
                        <a:pt x="16" y="0"/>
                      </a:lnTo>
                      <a:lnTo>
                        <a:pt x="32" y="8"/>
                      </a:lnTo>
                      <a:lnTo>
                        <a:pt x="32" y="8"/>
                      </a:lnTo>
                      <a:lnTo>
                        <a:pt x="56" y="16"/>
                      </a:lnTo>
                      <a:lnTo>
                        <a:pt x="56" y="24"/>
                      </a:lnTo>
                      <a:lnTo>
                        <a:pt x="56" y="24"/>
                      </a:lnTo>
                      <a:lnTo>
                        <a:pt x="48" y="32"/>
                      </a:lnTo>
                      <a:lnTo>
                        <a:pt x="24" y="24"/>
                      </a:lnTo>
                      <a:lnTo>
                        <a:pt x="24"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14" name="Freeform 1910"/>
                <p:cNvSpPr>
                  <a:spLocks/>
                </p:cNvSpPr>
                <p:nvPr/>
              </p:nvSpPr>
              <p:spPr bwMode="invGray">
                <a:xfrm>
                  <a:off x="636" y="2392"/>
                  <a:ext cx="64" cy="32"/>
                </a:xfrm>
                <a:custGeom>
                  <a:avLst/>
                  <a:gdLst/>
                  <a:ahLst/>
                  <a:cxnLst>
                    <a:cxn ang="0">
                      <a:pos x="0" y="8"/>
                    </a:cxn>
                    <a:cxn ang="0">
                      <a:pos x="16" y="0"/>
                    </a:cxn>
                    <a:cxn ang="0">
                      <a:pos x="40" y="8"/>
                    </a:cxn>
                    <a:cxn ang="0">
                      <a:pos x="40" y="8"/>
                    </a:cxn>
                    <a:cxn ang="0">
                      <a:pos x="56" y="16"/>
                    </a:cxn>
                    <a:cxn ang="0">
                      <a:pos x="64" y="24"/>
                    </a:cxn>
                    <a:cxn ang="0">
                      <a:pos x="64" y="24"/>
                    </a:cxn>
                    <a:cxn ang="0">
                      <a:pos x="48" y="32"/>
                    </a:cxn>
                    <a:cxn ang="0">
                      <a:pos x="24" y="32"/>
                    </a:cxn>
                    <a:cxn ang="0">
                      <a:pos x="24" y="32"/>
                    </a:cxn>
                    <a:cxn ang="0">
                      <a:pos x="8" y="16"/>
                    </a:cxn>
                    <a:cxn ang="0">
                      <a:pos x="0" y="8"/>
                    </a:cxn>
                  </a:cxnLst>
                  <a:rect l="0" t="0" r="r" b="b"/>
                  <a:pathLst>
                    <a:path w="64" h="32">
                      <a:moveTo>
                        <a:pt x="0" y="8"/>
                      </a:moveTo>
                      <a:lnTo>
                        <a:pt x="16" y="0"/>
                      </a:lnTo>
                      <a:lnTo>
                        <a:pt x="40" y="8"/>
                      </a:lnTo>
                      <a:lnTo>
                        <a:pt x="40" y="8"/>
                      </a:lnTo>
                      <a:lnTo>
                        <a:pt x="56" y="16"/>
                      </a:lnTo>
                      <a:lnTo>
                        <a:pt x="64" y="24"/>
                      </a:lnTo>
                      <a:lnTo>
                        <a:pt x="64" y="24"/>
                      </a:lnTo>
                      <a:lnTo>
                        <a:pt x="48" y="32"/>
                      </a:lnTo>
                      <a:lnTo>
                        <a:pt x="24" y="32"/>
                      </a:lnTo>
                      <a:lnTo>
                        <a:pt x="24" y="32"/>
                      </a:lnTo>
                      <a:lnTo>
                        <a:pt x="8"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15" name="Freeform 1911"/>
                <p:cNvSpPr>
                  <a:spLocks/>
                </p:cNvSpPr>
                <p:nvPr/>
              </p:nvSpPr>
              <p:spPr bwMode="invGray">
                <a:xfrm>
                  <a:off x="716" y="2320"/>
                  <a:ext cx="40" cy="48"/>
                </a:xfrm>
                <a:custGeom>
                  <a:avLst/>
                  <a:gdLst/>
                  <a:ahLst/>
                  <a:cxnLst>
                    <a:cxn ang="0">
                      <a:pos x="8" y="0"/>
                    </a:cxn>
                    <a:cxn ang="0">
                      <a:pos x="24" y="0"/>
                    </a:cxn>
                    <a:cxn ang="0">
                      <a:pos x="32" y="16"/>
                    </a:cxn>
                    <a:cxn ang="0">
                      <a:pos x="32" y="16"/>
                    </a:cxn>
                    <a:cxn ang="0">
                      <a:pos x="40" y="40"/>
                    </a:cxn>
                    <a:cxn ang="0">
                      <a:pos x="32" y="48"/>
                    </a:cxn>
                    <a:cxn ang="0">
                      <a:pos x="32" y="48"/>
                    </a:cxn>
                    <a:cxn ang="0">
                      <a:pos x="16" y="40"/>
                    </a:cxn>
                    <a:cxn ang="0">
                      <a:pos x="8" y="24"/>
                    </a:cxn>
                    <a:cxn ang="0">
                      <a:pos x="8" y="24"/>
                    </a:cxn>
                    <a:cxn ang="0">
                      <a:pos x="0" y="8"/>
                    </a:cxn>
                    <a:cxn ang="0">
                      <a:pos x="8" y="0"/>
                    </a:cxn>
                  </a:cxnLst>
                  <a:rect l="0" t="0" r="r" b="b"/>
                  <a:pathLst>
                    <a:path w="40" h="48">
                      <a:moveTo>
                        <a:pt x="8" y="0"/>
                      </a:moveTo>
                      <a:lnTo>
                        <a:pt x="24" y="0"/>
                      </a:lnTo>
                      <a:lnTo>
                        <a:pt x="32" y="16"/>
                      </a:lnTo>
                      <a:lnTo>
                        <a:pt x="32" y="16"/>
                      </a:lnTo>
                      <a:lnTo>
                        <a:pt x="40" y="40"/>
                      </a:lnTo>
                      <a:lnTo>
                        <a:pt x="32" y="48"/>
                      </a:lnTo>
                      <a:lnTo>
                        <a:pt x="32" y="48"/>
                      </a:lnTo>
                      <a:lnTo>
                        <a:pt x="16"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16" name="Freeform 1912"/>
                <p:cNvSpPr>
                  <a:spLocks/>
                </p:cNvSpPr>
                <p:nvPr/>
              </p:nvSpPr>
              <p:spPr bwMode="invGray">
                <a:xfrm>
                  <a:off x="820" y="2480"/>
                  <a:ext cx="40" cy="40"/>
                </a:xfrm>
                <a:custGeom>
                  <a:avLst/>
                  <a:gdLst/>
                  <a:ahLst/>
                  <a:cxnLst>
                    <a:cxn ang="0">
                      <a:pos x="8" y="0"/>
                    </a:cxn>
                    <a:cxn ang="0">
                      <a:pos x="24" y="0"/>
                    </a:cxn>
                    <a:cxn ang="0">
                      <a:pos x="40" y="16"/>
                    </a:cxn>
                    <a:cxn ang="0">
                      <a:pos x="40" y="16"/>
                    </a:cxn>
                    <a:cxn ang="0">
                      <a:pos x="40" y="32"/>
                    </a:cxn>
                    <a:cxn ang="0">
                      <a:pos x="32" y="40"/>
                    </a:cxn>
                    <a:cxn ang="0">
                      <a:pos x="32" y="40"/>
                    </a:cxn>
                    <a:cxn ang="0">
                      <a:pos x="24" y="40"/>
                    </a:cxn>
                    <a:cxn ang="0">
                      <a:pos x="8" y="24"/>
                    </a:cxn>
                    <a:cxn ang="0">
                      <a:pos x="8" y="24"/>
                    </a:cxn>
                    <a:cxn ang="0">
                      <a:pos x="0" y="8"/>
                    </a:cxn>
                    <a:cxn ang="0">
                      <a:pos x="8" y="0"/>
                    </a:cxn>
                  </a:cxnLst>
                  <a:rect l="0" t="0" r="r" b="b"/>
                  <a:pathLst>
                    <a:path w="40" h="40">
                      <a:moveTo>
                        <a:pt x="8" y="0"/>
                      </a:moveTo>
                      <a:lnTo>
                        <a:pt x="24" y="0"/>
                      </a:lnTo>
                      <a:lnTo>
                        <a:pt x="40" y="16"/>
                      </a:lnTo>
                      <a:lnTo>
                        <a:pt x="40" y="16"/>
                      </a:lnTo>
                      <a:lnTo>
                        <a:pt x="40" y="32"/>
                      </a:lnTo>
                      <a:lnTo>
                        <a:pt x="32" y="40"/>
                      </a:lnTo>
                      <a:lnTo>
                        <a:pt x="32" y="40"/>
                      </a:lnTo>
                      <a:lnTo>
                        <a:pt x="24"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17" name="Freeform 1913"/>
                <p:cNvSpPr>
                  <a:spLocks/>
                </p:cNvSpPr>
                <p:nvPr/>
              </p:nvSpPr>
              <p:spPr bwMode="invGray">
                <a:xfrm>
                  <a:off x="836" y="2320"/>
                  <a:ext cx="40" cy="48"/>
                </a:xfrm>
                <a:custGeom>
                  <a:avLst/>
                  <a:gdLst/>
                  <a:ahLst/>
                  <a:cxnLst>
                    <a:cxn ang="0">
                      <a:pos x="32" y="0"/>
                    </a:cxn>
                    <a:cxn ang="0">
                      <a:pos x="40" y="8"/>
                    </a:cxn>
                    <a:cxn ang="0">
                      <a:pos x="40" y="24"/>
                    </a:cxn>
                    <a:cxn ang="0">
                      <a:pos x="40" y="24"/>
                    </a:cxn>
                    <a:cxn ang="0">
                      <a:pos x="24" y="40"/>
                    </a:cxn>
                    <a:cxn ang="0">
                      <a:pos x="8" y="48"/>
                    </a:cxn>
                    <a:cxn ang="0">
                      <a:pos x="8" y="48"/>
                    </a:cxn>
                    <a:cxn ang="0">
                      <a:pos x="0" y="32"/>
                    </a:cxn>
                    <a:cxn ang="0">
                      <a:pos x="8" y="16"/>
                    </a:cxn>
                    <a:cxn ang="0">
                      <a:pos x="8" y="16"/>
                    </a:cxn>
                    <a:cxn ang="0">
                      <a:pos x="24" y="0"/>
                    </a:cxn>
                    <a:cxn ang="0">
                      <a:pos x="32" y="0"/>
                    </a:cxn>
                  </a:cxnLst>
                  <a:rect l="0" t="0" r="r" b="b"/>
                  <a:pathLst>
                    <a:path w="40" h="48">
                      <a:moveTo>
                        <a:pt x="32" y="0"/>
                      </a:moveTo>
                      <a:lnTo>
                        <a:pt x="40" y="8"/>
                      </a:lnTo>
                      <a:lnTo>
                        <a:pt x="40" y="24"/>
                      </a:lnTo>
                      <a:lnTo>
                        <a:pt x="40" y="24"/>
                      </a:lnTo>
                      <a:lnTo>
                        <a:pt x="24" y="40"/>
                      </a:lnTo>
                      <a:lnTo>
                        <a:pt x="8" y="48"/>
                      </a:lnTo>
                      <a:lnTo>
                        <a:pt x="8" y="48"/>
                      </a:lnTo>
                      <a:lnTo>
                        <a:pt x="0" y="32"/>
                      </a:lnTo>
                      <a:lnTo>
                        <a:pt x="8" y="16"/>
                      </a:lnTo>
                      <a:lnTo>
                        <a:pt x="8" y="16"/>
                      </a:lnTo>
                      <a:lnTo>
                        <a:pt x="24" y="0"/>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18" name="Freeform 1914"/>
                <p:cNvSpPr>
                  <a:spLocks/>
                </p:cNvSpPr>
                <p:nvPr/>
              </p:nvSpPr>
              <p:spPr bwMode="invGray">
                <a:xfrm>
                  <a:off x="732" y="2504"/>
                  <a:ext cx="40" cy="48"/>
                </a:xfrm>
                <a:custGeom>
                  <a:avLst/>
                  <a:gdLst/>
                  <a:ahLst/>
                  <a:cxnLst>
                    <a:cxn ang="0">
                      <a:pos x="32" y="0"/>
                    </a:cxn>
                    <a:cxn ang="0">
                      <a:pos x="40" y="8"/>
                    </a:cxn>
                    <a:cxn ang="0">
                      <a:pos x="32" y="32"/>
                    </a:cxn>
                    <a:cxn ang="0">
                      <a:pos x="32" y="32"/>
                    </a:cxn>
                    <a:cxn ang="0">
                      <a:pos x="24" y="40"/>
                    </a:cxn>
                    <a:cxn ang="0">
                      <a:pos x="8" y="48"/>
                    </a:cxn>
                    <a:cxn ang="0">
                      <a:pos x="8" y="48"/>
                    </a:cxn>
                    <a:cxn ang="0">
                      <a:pos x="0" y="40"/>
                    </a:cxn>
                    <a:cxn ang="0">
                      <a:pos x="8" y="16"/>
                    </a:cxn>
                    <a:cxn ang="0">
                      <a:pos x="8" y="16"/>
                    </a:cxn>
                    <a:cxn ang="0">
                      <a:pos x="16" y="8"/>
                    </a:cxn>
                    <a:cxn ang="0">
                      <a:pos x="32" y="0"/>
                    </a:cxn>
                  </a:cxnLst>
                  <a:rect l="0" t="0" r="r" b="b"/>
                  <a:pathLst>
                    <a:path w="40" h="48">
                      <a:moveTo>
                        <a:pt x="32" y="0"/>
                      </a:moveTo>
                      <a:lnTo>
                        <a:pt x="40" y="8"/>
                      </a:lnTo>
                      <a:lnTo>
                        <a:pt x="32" y="32"/>
                      </a:lnTo>
                      <a:lnTo>
                        <a:pt x="32" y="32"/>
                      </a:lnTo>
                      <a:lnTo>
                        <a:pt x="24" y="40"/>
                      </a:lnTo>
                      <a:lnTo>
                        <a:pt x="8" y="48"/>
                      </a:lnTo>
                      <a:lnTo>
                        <a:pt x="8" y="48"/>
                      </a:lnTo>
                      <a:lnTo>
                        <a:pt x="0" y="40"/>
                      </a:lnTo>
                      <a:lnTo>
                        <a:pt x="8" y="16"/>
                      </a:lnTo>
                      <a:lnTo>
                        <a:pt x="8" y="16"/>
                      </a:lnTo>
                      <a:lnTo>
                        <a:pt x="16" y="8"/>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735" name="Group 1915"/>
            <p:cNvGrpSpPr>
              <a:grpSpLocks/>
            </p:cNvGrpSpPr>
            <p:nvPr/>
          </p:nvGrpSpPr>
          <p:grpSpPr bwMode="auto">
            <a:xfrm rot="169036">
              <a:off x="4359" y="1640"/>
              <a:ext cx="598" cy="112"/>
              <a:chOff x="290" y="1936"/>
              <a:chExt cx="598" cy="112"/>
            </a:xfrm>
          </p:grpSpPr>
          <p:sp>
            <p:nvSpPr>
              <p:cNvPr id="1661820" name="Freeform 1916"/>
              <p:cNvSpPr>
                <a:spLocks/>
              </p:cNvSpPr>
              <p:nvPr/>
            </p:nvSpPr>
            <p:spPr bwMode="invGray">
              <a:xfrm>
                <a:off x="290" y="1968"/>
                <a:ext cx="598" cy="36"/>
              </a:xfrm>
              <a:custGeom>
                <a:avLst/>
                <a:gdLst/>
                <a:ahLst/>
                <a:cxnLst>
                  <a:cxn ang="0">
                    <a:pos x="0" y="36"/>
                  </a:cxn>
                  <a:cxn ang="0">
                    <a:pos x="136" y="6"/>
                  </a:cxn>
                  <a:cxn ang="0">
                    <a:pos x="224" y="4"/>
                  </a:cxn>
                  <a:cxn ang="0">
                    <a:pos x="316" y="18"/>
                  </a:cxn>
                  <a:cxn ang="0">
                    <a:pos x="408" y="34"/>
                  </a:cxn>
                  <a:cxn ang="0">
                    <a:pos x="478" y="30"/>
                  </a:cxn>
                  <a:cxn ang="0">
                    <a:pos x="598" y="20"/>
                  </a:cxn>
                </a:cxnLst>
                <a:rect l="0" t="0" r="r" b="b"/>
                <a:pathLst>
                  <a:path w="598" h="36">
                    <a:moveTo>
                      <a:pt x="0" y="36"/>
                    </a:moveTo>
                    <a:cubicBezTo>
                      <a:pt x="49" y="23"/>
                      <a:pt x="98" y="11"/>
                      <a:pt x="136" y="6"/>
                    </a:cubicBezTo>
                    <a:cubicBezTo>
                      <a:pt x="173" y="0"/>
                      <a:pt x="194" y="2"/>
                      <a:pt x="224" y="4"/>
                    </a:cubicBezTo>
                    <a:cubicBezTo>
                      <a:pt x="254" y="6"/>
                      <a:pt x="285" y="13"/>
                      <a:pt x="316" y="18"/>
                    </a:cubicBezTo>
                    <a:cubicBezTo>
                      <a:pt x="346" y="23"/>
                      <a:pt x="381" y="32"/>
                      <a:pt x="408" y="34"/>
                    </a:cubicBezTo>
                    <a:cubicBezTo>
                      <a:pt x="435" y="36"/>
                      <a:pt x="446" y="32"/>
                      <a:pt x="478" y="30"/>
                    </a:cubicBezTo>
                    <a:cubicBezTo>
                      <a:pt x="509" y="27"/>
                      <a:pt x="578" y="22"/>
                      <a:pt x="598" y="20"/>
                    </a:cubicBezTo>
                  </a:path>
                </a:pathLst>
              </a:custGeom>
              <a:noFill/>
              <a:ln w="38100" cmpd="sng">
                <a:solidFill>
                  <a:schemeClr val="tx1"/>
                </a:solidFill>
                <a:round/>
                <a:headEnd/>
                <a:tailEnd/>
              </a:ln>
              <a:effectLst/>
            </p:spPr>
            <p:txBody>
              <a:bodyPr wrap="none" anchor="ctr">
                <a:prstTxWarp prst="textNoShape">
                  <a:avLst/>
                </a:prstTxWarp>
              </a:bodyPr>
              <a:lstStyle/>
              <a:p>
                <a:endParaRPr lang="en-US">
                  <a:latin typeface="Arial"/>
                  <a:cs typeface="Arial"/>
                </a:endParaRPr>
              </a:p>
            </p:txBody>
          </p:sp>
          <p:grpSp>
            <p:nvGrpSpPr>
              <p:cNvPr id="1661736" name="Group 1917"/>
              <p:cNvGrpSpPr>
                <a:grpSpLocks/>
              </p:cNvGrpSpPr>
              <p:nvPr/>
            </p:nvGrpSpPr>
            <p:grpSpPr bwMode="auto">
              <a:xfrm>
                <a:off x="324" y="1936"/>
                <a:ext cx="544" cy="112"/>
                <a:chOff x="324" y="1872"/>
                <a:chExt cx="544" cy="112"/>
              </a:xfrm>
            </p:grpSpPr>
            <p:sp>
              <p:nvSpPr>
                <p:cNvPr id="1661822" name="Freeform 1918"/>
                <p:cNvSpPr>
                  <a:spLocks/>
                </p:cNvSpPr>
                <p:nvPr/>
              </p:nvSpPr>
              <p:spPr bwMode="invGray">
                <a:xfrm>
                  <a:off x="492" y="1872"/>
                  <a:ext cx="48" cy="56"/>
                </a:xfrm>
                <a:custGeom>
                  <a:avLst/>
                  <a:gdLst/>
                  <a:ahLst/>
                  <a:cxnLst>
                    <a:cxn ang="0">
                      <a:pos x="48" y="32"/>
                    </a:cxn>
                    <a:cxn ang="0">
                      <a:pos x="40" y="48"/>
                    </a:cxn>
                    <a:cxn ang="0">
                      <a:pos x="24" y="56"/>
                    </a:cxn>
                    <a:cxn ang="0">
                      <a:pos x="24" y="56"/>
                    </a:cxn>
                    <a:cxn ang="0">
                      <a:pos x="8" y="48"/>
                    </a:cxn>
                    <a:cxn ang="0">
                      <a:pos x="0" y="24"/>
                    </a:cxn>
                    <a:cxn ang="0">
                      <a:pos x="0" y="24"/>
                    </a:cxn>
                    <a:cxn ang="0">
                      <a:pos x="8" y="8"/>
                    </a:cxn>
                    <a:cxn ang="0">
                      <a:pos x="24" y="0"/>
                    </a:cxn>
                    <a:cxn ang="0">
                      <a:pos x="24" y="0"/>
                    </a:cxn>
                    <a:cxn ang="0">
                      <a:pos x="48" y="8"/>
                    </a:cxn>
                    <a:cxn ang="0">
                      <a:pos x="48" y="32"/>
                    </a:cxn>
                  </a:cxnLst>
                  <a:rect l="0" t="0" r="r" b="b"/>
                  <a:pathLst>
                    <a:path w="48" h="56">
                      <a:moveTo>
                        <a:pt x="48" y="32"/>
                      </a:moveTo>
                      <a:lnTo>
                        <a:pt x="40" y="48"/>
                      </a:lnTo>
                      <a:lnTo>
                        <a:pt x="24" y="56"/>
                      </a:lnTo>
                      <a:lnTo>
                        <a:pt x="24" y="56"/>
                      </a:lnTo>
                      <a:lnTo>
                        <a:pt x="8" y="48"/>
                      </a:lnTo>
                      <a:lnTo>
                        <a:pt x="0" y="24"/>
                      </a:lnTo>
                      <a:lnTo>
                        <a:pt x="0" y="24"/>
                      </a:lnTo>
                      <a:lnTo>
                        <a:pt x="8" y="8"/>
                      </a:lnTo>
                      <a:lnTo>
                        <a:pt x="24" y="0"/>
                      </a:lnTo>
                      <a:lnTo>
                        <a:pt x="24" y="0"/>
                      </a:lnTo>
                      <a:lnTo>
                        <a:pt x="48"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23" name="Freeform 1919"/>
                <p:cNvSpPr>
                  <a:spLocks/>
                </p:cNvSpPr>
                <p:nvPr/>
              </p:nvSpPr>
              <p:spPr bwMode="invGray">
                <a:xfrm>
                  <a:off x="652" y="192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16"/>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16"/>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24" name="Freeform 1920"/>
                <p:cNvSpPr>
                  <a:spLocks/>
                </p:cNvSpPr>
                <p:nvPr/>
              </p:nvSpPr>
              <p:spPr bwMode="invGray">
                <a:xfrm>
                  <a:off x="820" y="1888"/>
                  <a:ext cx="48" cy="56"/>
                </a:xfrm>
                <a:custGeom>
                  <a:avLst/>
                  <a:gdLst/>
                  <a:ahLst/>
                  <a:cxnLst>
                    <a:cxn ang="0">
                      <a:pos x="48" y="32"/>
                    </a:cxn>
                    <a:cxn ang="0">
                      <a:pos x="40" y="48"/>
                    </a:cxn>
                    <a:cxn ang="0">
                      <a:pos x="24" y="56"/>
                    </a:cxn>
                    <a:cxn ang="0">
                      <a:pos x="24" y="56"/>
                    </a:cxn>
                    <a:cxn ang="0">
                      <a:pos x="0" y="48"/>
                    </a:cxn>
                    <a:cxn ang="0">
                      <a:pos x="0" y="24"/>
                    </a:cxn>
                    <a:cxn ang="0">
                      <a:pos x="0" y="24"/>
                    </a:cxn>
                    <a:cxn ang="0">
                      <a:pos x="8" y="8"/>
                    </a:cxn>
                    <a:cxn ang="0">
                      <a:pos x="24" y="0"/>
                    </a:cxn>
                    <a:cxn ang="0">
                      <a:pos x="24" y="0"/>
                    </a:cxn>
                    <a:cxn ang="0">
                      <a:pos x="40" y="8"/>
                    </a:cxn>
                    <a:cxn ang="0">
                      <a:pos x="48" y="32"/>
                    </a:cxn>
                  </a:cxnLst>
                  <a:rect l="0" t="0" r="r" b="b"/>
                  <a:pathLst>
                    <a:path w="48" h="56">
                      <a:moveTo>
                        <a:pt x="48" y="32"/>
                      </a:moveTo>
                      <a:lnTo>
                        <a:pt x="40" y="48"/>
                      </a:lnTo>
                      <a:lnTo>
                        <a:pt x="24" y="56"/>
                      </a:lnTo>
                      <a:lnTo>
                        <a:pt x="24" y="56"/>
                      </a:lnTo>
                      <a:lnTo>
                        <a:pt x="0" y="48"/>
                      </a:lnTo>
                      <a:lnTo>
                        <a:pt x="0" y="24"/>
                      </a:lnTo>
                      <a:lnTo>
                        <a:pt x="0" y="24"/>
                      </a:lnTo>
                      <a:lnTo>
                        <a:pt x="8" y="8"/>
                      </a:lnTo>
                      <a:lnTo>
                        <a:pt x="24" y="0"/>
                      </a:lnTo>
                      <a:lnTo>
                        <a:pt x="24" y="0"/>
                      </a:lnTo>
                      <a:lnTo>
                        <a:pt x="40" y="8"/>
                      </a:lnTo>
                      <a:lnTo>
                        <a:pt x="48" y="32"/>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25" name="Freeform 1921"/>
                <p:cNvSpPr>
                  <a:spLocks/>
                </p:cNvSpPr>
                <p:nvPr/>
              </p:nvSpPr>
              <p:spPr bwMode="invGray">
                <a:xfrm>
                  <a:off x="412" y="1888"/>
                  <a:ext cx="48" cy="48"/>
                </a:xfrm>
                <a:custGeom>
                  <a:avLst/>
                  <a:gdLst/>
                  <a:ahLst/>
                  <a:cxnLst>
                    <a:cxn ang="0">
                      <a:pos x="48" y="24"/>
                    </a:cxn>
                    <a:cxn ang="0">
                      <a:pos x="40" y="40"/>
                    </a:cxn>
                    <a:cxn ang="0">
                      <a:pos x="16" y="48"/>
                    </a:cxn>
                    <a:cxn ang="0">
                      <a:pos x="16" y="48"/>
                    </a:cxn>
                    <a:cxn ang="0">
                      <a:pos x="0" y="40"/>
                    </a:cxn>
                    <a:cxn ang="0">
                      <a:pos x="0" y="24"/>
                    </a:cxn>
                    <a:cxn ang="0">
                      <a:pos x="0" y="24"/>
                    </a:cxn>
                    <a:cxn ang="0">
                      <a:pos x="8" y="0"/>
                    </a:cxn>
                    <a:cxn ang="0">
                      <a:pos x="24" y="0"/>
                    </a:cxn>
                    <a:cxn ang="0">
                      <a:pos x="24" y="0"/>
                    </a:cxn>
                    <a:cxn ang="0">
                      <a:pos x="40" y="8"/>
                    </a:cxn>
                    <a:cxn ang="0">
                      <a:pos x="48" y="24"/>
                    </a:cxn>
                  </a:cxnLst>
                  <a:rect l="0" t="0" r="r" b="b"/>
                  <a:pathLst>
                    <a:path w="48" h="48">
                      <a:moveTo>
                        <a:pt x="48" y="24"/>
                      </a:moveTo>
                      <a:lnTo>
                        <a:pt x="40" y="40"/>
                      </a:lnTo>
                      <a:lnTo>
                        <a:pt x="16" y="48"/>
                      </a:lnTo>
                      <a:lnTo>
                        <a:pt x="16" y="48"/>
                      </a:lnTo>
                      <a:lnTo>
                        <a:pt x="0" y="40"/>
                      </a:lnTo>
                      <a:lnTo>
                        <a:pt x="0" y="24"/>
                      </a:lnTo>
                      <a:lnTo>
                        <a:pt x="0" y="24"/>
                      </a:lnTo>
                      <a:lnTo>
                        <a:pt x="8" y="0"/>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26" name="Freeform 1922"/>
                <p:cNvSpPr>
                  <a:spLocks/>
                </p:cNvSpPr>
                <p:nvPr/>
              </p:nvSpPr>
              <p:spPr bwMode="invGray">
                <a:xfrm>
                  <a:off x="572" y="1912"/>
                  <a:ext cx="48" cy="48"/>
                </a:xfrm>
                <a:custGeom>
                  <a:avLst/>
                  <a:gdLst/>
                  <a:ahLst/>
                  <a:cxnLst>
                    <a:cxn ang="0">
                      <a:pos x="48" y="24"/>
                    </a:cxn>
                    <a:cxn ang="0">
                      <a:pos x="40" y="48"/>
                    </a:cxn>
                    <a:cxn ang="0">
                      <a:pos x="24" y="48"/>
                    </a:cxn>
                    <a:cxn ang="0">
                      <a:pos x="24" y="48"/>
                    </a:cxn>
                    <a:cxn ang="0">
                      <a:pos x="0" y="40"/>
                    </a:cxn>
                    <a:cxn ang="0">
                      <a:pos x="0" y="24"/>
                    </a:cxn>
                    <a:cxn ang="0">
                      <a:pos x="0" y="24"/>
                    </a:cxn>
                    <a:cxn ang="0">
                      <a:pos x="8" y="8"/>
                    </a:cxn>
                    <a:cxn ang="0">
                      <a:pos x="24" y="0"/>
                    </a:cxn>
                    <a:cxn ang="0">
                      <a:pos x="24" y="0"/>
                    </a:cxn>
                    <a:cxn ang="0">
                      <a:pos x="40" y="8"/>
                    </a:cxn>
                    <a:cxn ang="0">
                      <a:pos x="48" y="24"/>
                    </a:cxn>
                  </a:cxnLst>
                  <a:rect l="0" t="0" r="r" b="b"/>
                  <a:pathLst>
                    <a:path w="48" h="48">
                      <a:moveTo>
                        <a:pt x="48" y="24"/>
                      </a:moveTo>
                      <a:lnTo>
                        <a:pt x="40" y="48"/>
                      </a:lnTo>
                      <a:lnTo>
                        <a:pt x="24" y="48"/>
                      </a:lnTo>
                      <a:lnTo>
                        <a:pt x="24" y="48"/>
                      </a:lnTo>
                      <a:lnTo>
                        <a:pt x="0" y="40"/>
                      </a:lnTo>
                      <a:lnTo>
                        <a:pt x="0" y="24"/>
                      </a:lnTo>
                      <a:lnTo>
                        <a:pt x="0" y="24"/>
                      </a:lnTo>
                      <a:lnTo>
                        <a:pt x="8" y="8"/>
                      </a:lnTo>
                      <a:lnTo>
                        <a:pt x="24" y="0"/>
                      </a:lnTo>
                      <a:lnTo>
                        <a:pt x="24" y="0"/>
                      </a:lnTo>
                      <a:lnTo>
                        <a:pt x="40"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27" name="Freeform 1923"/>
                <p:cNvSpPr>
                  <a:spLocks/>
                </p:cNvSpPr>
                <p:nvPr/>
              </p:nvSpPr>
              <p:spPr bwMode="invGray">
                <a:xfrm>
                  <a:off x="324" y="1912"/>
                  <a:ext cx="48" cy="48"/>
                </a:xfrm>
                <a:custGeom>
                  <a:avLst/>
                  <a:gdLst/>
                  <a:ahLst/>
                  <a:cxnLst>
                    <a:cxn ang="0">
                      <a:pos x="48" y="24"/>
                    </a:cxn>
                    <a:cxn ang="0">
                      <a:pos x="40" y="40"/>
                    </a:cxn>
                    <a:cxn ang="0">
                      <a:pos x="24" y="48"/>
                    </a:cxn>
                    <a:cxn ang="0">
                      <a:pos x="24" y="48"/>
                    </a:cxn>
                    <a:cxn ang="0">
                      <a:pos x="8" y="40"/>
                    </a:cxn>
                    <a:cxn ang="0">
                      <a:pos x="0" y="24"/>
                    </a:cxn>
                    <a:cxn ang="0">
                      <a:pos x="0" y="24"/>
                    </a:cxn>
                    <a:cxn ang="0">
                      <a:pos x="8" y="0"/>
                    </a:cxn>
                    <a:cxn ang="0">
                      <a:pos x="32" y="0"/>
                    </a:cxn>
                    <a:cxn ang="0">
                      <a:pos x="32" y="0"/>
                    </a:cxn>
                    <a:cxn ang="0">
                      <a:pos x="48" y="8"/>
                    </a:cxn>
                    <a:cxn ang="0">
                      <a:pos x="48" y="24"/>
                    </a:cxn>
                  </a:cxnLst>
                  <a:rect l="0" t="0" r="r" b="b"/>
                  <a:pathLst>
                    <a:path w="48" h="48">
                      <a:moveTo>
                        <a:pt x="48" y="24"/>
                      </a:moveTo>
                      <a:lnTo>
                        <a:pt x="40" y="40"/>
                      </a:lnTo>
                      <a:lnTo>
                        <a:pt x="24" y="48"/>
                      </a:lnTo>
                      <a:lnTo>
                        <a:pt x="24" y="48"/>
                      </a:lnTo>
                      <a:lnTo>
                        <a:pt x="8" y="40"/>
                      </a:lnTo>
                      <a:lnTo>
                        <a:pt x="0" y="24"/>
                      </a:lnTo>
                      <a:lnTo>
                        <a:pt x="0" y="24"/>
                      </a:lnTo>
                      <a:lnTo>
                        <a:pt x="8" y="0"/>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28" name="Freeform 1924"/>
                <p:cNvSpPr>
                  <a:spLocks/>
                </p:cNvSpPr>
                <p:nvPr/>
              </p:nvSpPr>
              <p:spPr bwMode="invGray">
                <a:xfrm>
                  <a:off x="732" y="1920"/>
                  <a:ext cx="48" cy="48"/>
                </a:xfrm>
                <a:custGeom>
                  <a:avLst/>
                  <a:gdLst/>
                  <a:ahLst/>
                  <a:cxnLst>
                    <a:cxn ang="0">
                      <a:pos x="48" y="24"/>
                    </a:cxn>
                    <a:cxn ang="0">
                      <a:pos x="40" y="48"/>
                    </a:cxn>
                    <a:cxn ang="0">
                      <a:pos x="24" y="48"/>
                    </a:cxn>
                    <a:cxn ang="0">
                      <a:pos x="24" y="48"/>
                    </a:cxn>
                    <a:cxn ang="0">
                      <a:pos x="8" y="40"/>
                    </a:cxn>
                    <a:cxn ang="0">
                      <a:pos x="0" y="24"/>
                    </a:cxn>
                    <a:cxn ang="0">
                      <a:pos x="0" y="24"/>
                    </a:cxn>
                    <a:cxn ang="0">
                      <a:pos x="8" y="8"/>
                    </a:cxn>
                    <a:cxn ang="0">
                      <a:pos x="32" y="0"/>
                    </a:cxn>
                    <a:cxn ang="0">
                      <a:pos x="32" y="0"/>
                    </a:cxn>
                    <a:cxn ang="0">
                      <a:pos x="48" y="8"/>
                    </a:cxn>
                    <a:cxn ang="0">
                      <a:pos x="48" y="24"/>
                    </a:cxn>
                  </a:cxnLst>
                  <a:rect l="0" t="0" r="r" b="b"/>
                  <a:pathLst>
                    <a:path w="48" h="48">
                      <a:moveTo>
                        <a:pt x="48" y="24"/>
                      </a:moveTo>
                      <a:lnTo>
                        <a:pt x="40" y="48"/>
                      </a:lnTo>
                      <a:lnTo>
                        <a:pt x="24" y="48"/>
                      </a:lnTo>
                      <a:lnTo>
                        <a:pt x="24" y="48"/>
                      </a:lnTo>
                      <a:lnTo>
                        <a:pt x="8" y="40"/>
                      </a:lnTo>
                      <a:lnTo>
                        <a:pt x="0" y="24"/>
                      </a:lnTo>
                      <a:lnTo>
                        <a:pt x="0" y="24"/>
                      </a:lnTo>
                      <a:lnTo>
                        <a:pt x="8" y="8"/>
                      </a:lnTo>
                      <a:lnTo>
                        <a:pt x="32" y="0"/>
                      </a:lnTo>
                      <a:lnTo>
                        <a:pt x="32" y="0"/>
                      </a:lnTo>
                      <a:lnTo>
                        <a:pt x="48" y="8"/>
                      </a:lnTo>
                      <a:lnTo>
                        <a:pt x="48" y="24"/>
                      </a:lnTo>
                      <a:close/>
                    </a:path>
                  </a:pathLst>
                </a:custGeom>
                <a:solidFill>
                  <a:srgbClr val="DD6E00"/>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nvGrpSpPr>
            <p:cNvPr id="1661754" name="Group 1925"/>
            <p:cNvGrpSpPr>
              <a:grpSpLocks/>
            </p:cNvGrpSpPr>
            <p:nvPr/>
          </p:nvGrpSpPr>
          <p:grpSpPr bwMode="auto">
            <a:xfrm>
              <a:off x="4552" y="1328"/>
              <a:ext cx="536" cy="384"/>
              <a:chOff x="540" y="1270"/>
              <a:chExt cx="536" cy="384"/>
            </a:xfrm>
          </p:grpSpPr>
          <p:grpSp>
            <p:nvGrpSpPr>
              <p:cNvPr id="1660999" name="Group 1926"/>
              <p:cNvGrpSpPr>
                <a:grpSpLocks/>
              </p:cNvGrpSpPr>
              <p:nvPr/>
            </p:nvGrpSpPr>
            <p:grpSpPr bwMode="auto">
              <a:xfrm>
                <a:off x="540" y="1270"/>
                <a:ext cx="536" cy="384"/>
                <a:chOff x="540" y="2248"/>
                <a:chExt cx="536" cy="384"/>
              </a:xfrm>
            </p:grpSpPr>
            <p:sp>
              <p:nvSpPr>
                <p:cNvPr id="1661831" name="Freeform 1927"/>
                <p:cNvSpPr>
                  <a:spLocks/>
                </p:cNvSpPr>
                <p:nvPr/>
              </p:nvSpPr>
              <p:spPr bwMode="invGray">
                <a:xfrm>
                  <a:off x="932" y="2416"/>
                  <a:ext cx="144" cy="40"/>
                </a:xfrm>
                <a:custGeom>
                  <a:avLst/>
                  <a:gdLst/>
                  <a:ahLst/>
                  <a:cxnLst>
                    <a:cxn ang="0">
                      <a:pos x="144" y="16"/>
                    </a:cxn>
                    <a:cxn ang="0">
                      <a:pos x="144" y="24"/>
                    </a:cxn>
                    <a:cxn ang="0">
                      <a:pos x="128" y="32"/>
                    </a:cxn>
                    <a:cxn ang="0">
                      <a:pos x="104" y="32"/>
                    </a:cxn>
                    <a:cxn ang="0">
                      <a:pos x="72" y="40"/>
                    </a:cxn>
                    <a:cxn ang="0">
                      <a:pos x="72" y="40"/>
                    </a:cxn>
                    <a:cxn ang="0">
                      <a:pos x="40" y="32"/>
                    </a:cxn>
                    <a:cxn ang="0">
                      <a:pos x="16" y="32"/>
                    </a:cxn>
                    <a:cxn ang="0">
                      <a:pos x="0" y="24"/>
                    </a:cxn>
                    <a:cxn ang="0">
                      <a:pos x="0" y="16"/>
                    </a:cxn>
                    <a:cxn ang="0">
                      <a:pos x="0" y="16"/>
                    </a:cxn>
                    <a:cxn ang="0">
                      <a:pos x="0" y="8"/>
                    </a:cxn>
                    <a:cxn ang="0">
                      <a:pos x="16" y="0"/>
                    </a:cxn>
                    <a:cxn ang="0">
                      <a:pos x="40" y="0"/>
                    </a:cxn>
                    <a:cxn ang="0">
                      <a:pos x="72" y="0"/>
                    </a:cxn>
                    <a:cxn ang="0">
                      <a:pos x="72" y="0"/>
                    </a:cxn>
                    <a:cxn ang="0">
                      <a:pos x="104" y="0"/>
                    </a:cxn>
                    <a:cxn ang="0">
                      <a:pos x="128" y="0"/>
                    </a:cxn>
                    <a:cxn ang="0">
                      <a:pos x="144" y="8"/>
                    </a:cxn>
                    <a:cxn ang="0">
                      <a:pos x="144" y="16"/>
                    </a:cxn>
                  </a:cxnLst>
                  <a:rect l="0" t="0" r="r" b="b"/>
                  <a:pathLst>
                    <a:path w="144" h="40">
                      <a:moveTo>
                        <a:pt x="144" y="16"/>
                      </a:moveTo>
                      <a:lnTo>
                        <a:pt x="144" y="24"/>
                      </a:lnTo>
                      <a:lnTo>
                        <a:pt x="128" y="32"/>
                      </a:lnTo>
                      <a:lnTo>
                        <a:pt x="104" y="32"/>
                      </a:lnTo>
                      <a:lnTo>
                        <a:pt x="72" y="40"/>
                      </a:lnTo>
                      <a:lnTo>
                        <a:pt x="72" y="40"/>
                      </a:lnTo>
                      <a:lnTo>
                        <a:pt x="40" y="32"/>
                      </a:lnTo>
                      <a:lnTo>
                        <a:pt x="16" y="32"/>
                      </a:lnTo>
                      <a:lnTo>
                        <a:pt x="0" y="24"/>
                      </a:lnTo>
                      <a:lnTo>
                        <a:pt x="0" y="16"/>
                      </a:lnTo>
                      <a:lnTo>
                        <a:pt x="0" y="16"/>
                      </a:lnTo>
                      <a:lnTo>
                        <a:pt x="0" y="8"/>
                      </a:lnTo>
                      <a:lnTo>
                        <a:pt x="16" y="0"/>
                      </a:lnTo>
                      <a:lnTo>
                        <a:pt x="40" y="0"/>
                      </a:lnTo>
                      <a:lnTo>
                        <a:pt x="72" y="0"/>
                      </a:lnTo>
                      <a:lnTo>
                        <a:pt x="72" y="0"/>
                      </a:lnTo>
                      <a:lnTo>
                        <a:pt x="104" y="0"/>
                      </a:lnTo>
                      <a:lnTo>
                        <a:pt x="128" y="0"/>
                      </a:lnTo>
                      <a:lnTo>
                        <a:pt x="144" y="8"/>
                      </a:lnTo>
                      <a:lnTo>
                        <a:pt x="14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32" name="Freeform 1928"/>
                <p:cNvSpPr>
                  <a:spLocks/>
                </p:cNvSpPr>
                <p:nvPr/>
              </p:nvSpPr>
              <p:spPr bwMode="invGray">
                <a:xfrm>
                  <a:off x="892" y="2496"/>
                  <a:ext cx="112" cy="80"/>
                </a:xfrm>
                <a:custGeom>
                  <a:avLst/>
                  <a:gdLst/>
                  <a:ahLst/>
                  <a:cxnLst>
                    <a:cxn ang="0">
                      <a:pos x="112" y="80"/>
                    </a:cxn>
                    <a:cxn ang="0">
                      <a:pos x="80" y="80"/>
                    </a:cxn>
                    <a:cxn ang="0">
                      <a:pos x="40" y="56"/>
                    </a:cxn>
                    <a:cxn ang="0">
                      <a:pos x="40" y="56"/>
                    </a:cxn>
                    <a:cxn ang="0">
                      <a:pos x="16" y="40"/>
                    </a:cxn>
                    <a:cxn ang="0">
                      <a:pos x="8" y="24"/>
                    </a:cxn>
                    <a:cxn ang="0">
                      <a:pos x="0" y="8"/>
                    </a:cxn>
                    <a:cxn ang="0">
                      <a:pos x="8" y="0"/>
                    </a:cxn>
                    <a:cxn ang="0">
                      <a:pos x="8" y="0"/>
                    </a:cxn>
                    <a:cxn ang="0">
                      <a:pos x="32" y="0"/>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8" y="0"/>
                      </a:lnTo>
                      <a:lnTo>
                        <a:pt x="8" y="0"/>
                      </a:lnTo>
                      <a:lnTo>
                        <a:pt x="32" y="0"/>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33" name="Freeform 1929"/>
                <p:cNvSpPr>
                  <a:spLocks/>
                </p:cNvSpPr>
                <p:nvPr/>
              </p:nvSpPr>
              <p:spPr bwMode="invGray">
                <a:xfrm>
                  <a:off x="780" y="2248"/>
                  <a:ext cx="48" cy="104"/>
                </a:xfrm>
                <a:custGeom>
                  <a:avLst/>
                  <a:gdLst/>
                  <a:ahLst/>
                  <a:cxnLst>
                    <a:cxn ang="0">
                      <a:pos x="24" y="104"/>
                    </a:cxn>
                    <a:cxn ang="0">
                      <a:pos x="8" y="88"/>
                    </a:cxn>
                    <a:cxn ang="0">
                      <a:pos x="0" y="56"/>
                    </a:cxn>
                    <a:cxn ang="0">
                      <a:pos x="0" y="56"/>
                    </a:cxn>
                    <a:cxn ang="0">
                      <a:pos x="8" y="16"/>
                    </a:cxn>
                    <a:cxn ang="0">
                      <a:pos x="24" y="0"/>
                    </a:cxn>
                    <a:cxn ang="0">
                      <a:pos x="24" y="0"/>
                    </a:cxn>
                    <a:cxn ang="0">
                      <a:pos x="40" y="16"/>
                    </a:cxn>
                    <a:cxn ang="0">
                      <a:pos x="48" y="56"/>
                    </a:cxn>
                    <a:cxn ang="0">
                      <a:pos x="48" y="56"/>
                    </a:cxn>
                    <a:cxn ang="0">
                      <a:pos x="40" y="88"/>
                    </a:cxn>
                    <a:cxn ang="0">
                      <a:pos x="24" y="104"/>
                    </a:cxn>
                  </a:cxnLst>
                  <a:rect l="0" t="0" r="r" b="b"/>
                  <a:pathLst>
                    <a:path w="48" h="104">
                      <a:moveTo>
                        <a:pt x="24" y="104"/>
                      </a:moveTo>
                      <a:lnTo>
                        <a:pt x="8" y="88"/>
                      </a:lnTo>
                      <a:lnTo>
                        <a:pt x="0" y="56"/>
                      </a:lnTo>
                      <a:lnTo>
                        <a:pt x="0" y="56"/>
                      </a:lnTo>
                      <a:lnTo>
                        <a:pt x="8" y="16"/>
                      </a:lnTo>
                      <a:lnTo>
                        <a:pt x="24" y="0"/>
                      </a:lnTo>
                      <a:lnTo>
                        <a:pt x="24" y="0"/>
                      </a:lnTo>
                      <a:lnTo>
                        <a:pt x="40" y="16"/>
                      </a:lnTo>
                      <a:lnTo>
                        <a:pt x="48" y="56"/>
                      </a:lnTo>
                      <a:lnTo>
                        <a:pt x="48" y="56"/>
                      </a:lnTo>
                      <a:lnTo>
                        <a:pt x="40" y="88"/>
                      </a:lnTo>
                      <a:lnTo>
                        <a:pt x="24" y="10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34" name="Freeform 1930"/>
                <p:cNvSpPr>
                  <a:spLocks/>
                </p:cNvSpPr>
                <p:nvPr/>
              </p:nvSpPr>
              <p:spPr bwMode="invGray">
                <a:xfrm>
                  <a:off x="540" y="2416"/>
                  <a:ext cx="152" cy="40"/>
                </a:xfrm>
                <a:custGeom>
                  <a:avLst/>
                  <a:gdLst/>
                  <a:ahLst/>
                  <a:cxnLst>
                    <a:cxn ang="0">
                      <a:pos x="152" y="24"/>
                    </a:cxn>
                    <a:cxn ang="0">
                      <a:pos x="144" y="32"/>
                    </a:cxn>
                    <a:cxn ang="0">
                      <a:pos x="128" y="32"/>
                    </a:cxn>
                    <a:cxn ang="0">
                      <a:pos x="104" y="40"/>
                    </a:cxn>
                    <a:cxn ang="0">
                      <a:pos x="80" y="40"/>
                    </a:cxn>
                    <a:cxn ang="0">
                      <a:pos x="80" y="40"/>
                    </a:cxn>
                    <a:cxn ang="0">
                      <a:pos x="48" y="40"/>
                    </a:cxn>
                    <a:cxn ang="0">
                      <a:pos x="24" y="32"/>
                    </a:cxn>
                    <a:cxn ang="0">
                      <a:pos x="8" y="32"/>
                    </a:cxn>
                    <a:cxn ang="0">
                      <a:pos x="0" y="24"/>
                    </a:cxn>
                    <a:cxn ang="0">
                      <a:pos x="0" y="24"/>
                    </a:cxn>
                    <a:cxn ang="0">
                      <a:pos x="8" y="16"/>
                    </a:cxn>
                    <a:cxn ang="0">
                      <a:pos x="24" y="8"/>
                    </a:cxn>
                    <a:cxn ang="0">
                      <a:pos x="48" y="0"/>
                    </a:cxn>
                    <a:cxn ang="0">
                      <a:pos x="80" y="0"/>
                    </a:cxn>
                    <a:cxn ang="0">
                      <a:pos x="80" y="0"/>
                    </a:cxn>
                    <a:cxn ang="0">
                      <a:pos x="104" y="0"/>
                    </a:cxn>
                    <a:cxn ang="0">
                      <a:pos x="128" y="8"/>
                    </a:cxn>
                    <a:cxn ang="0">
                      <a:pos x="144" y="16"/>
                    </a:cxn>
                    <a:cxn ang="0">
                      <a:pos x="152" y="24"/>
                    </a:cxn>
                  </a:cxnLst>
                  <a:rect l="0" t="0" r="r" b="b"/>
                  <a:pathLst>
                    <a:path w="152" h="40">
                      <a:moveTo>
                        <a:pt x="152" y="24"/>
                      </a:moveTo>
                      <a:lnTo>
                        <a:pt x="144" y="32"/>
                      </a:lnTo>
                      <a:lnTo>
                        <a:pt x="128" y="32"/>
                      </a:lnTo>
                      <a:lnTo>
                        <a:pt x="104" y="40"/>
                      </a:lnTo>
                      <a:lnTo>
                        <a:pt x="80" y="40"/>
                      </a:lnTo>
                      <a:lnTo>
                        <a:pt x="80" y="40"/>
                      </a:lnTo>
                      <a:lnTo>
                        <a:pt x="48" y="40"/>
                      </a:lnTo>
                      <a:lnTo>
                        <a:pt x="24" y="32"/>
                      </a:lnTo>
                      <a:lnTo>
                        <a:pt x="8" y="32"/>
                      </a:lnTo>
                      <a:lnTo>
                        <a:pt x="0" y="24"/>
                      </a:lnTo>
                      <a:lnTo>
                        <a:pt x="0" y="24"/>
                      </a:lnTo>
                      <a:lnTo>
                        <a:pt x="8" y="16"/>
                      </a:lnTo>
                      <a:lnTo>
                        <a:pt x="24" y="8"/>
                      </a:lnTo>
                      <a:lnTo>
                        <a:pt x="48" y="0"/>
                      </a:lnTo>
                      <a:lnTo>
                        <a:pt x="80" y="0"/>
                      </a:lnTo>
                      <a:lnTo>
                        <a:pt x="80" y="0"/>
                      </a:lnTo>
                      <a:lnTo>
                        <a:pt x="104" y="0"/>
                      </a:lnTo>
                      <a:lnTo>
                        <a:pt x="128" y="8"/>
                      </a:lnTo>
                      <a:lnTo>
                        <a:pt x="144" y="16"/>
                      </a:lnTo>
                      <a:lnTo>
                        <a:pt x="152"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35" name="Freeform 1931"/>
                <p:cNvSpPr>
                  <a:spLocks/>
                </p:cNvSpPr>
                <p:nvPr/>
              </p:nvSpPr>
              <p:spPr bwMode="invGray">
                <a:xfrm>
                  <a:off x="780" y="2520"/>
                  <a:ext cx="48" cy="112"/>
                </a:xfrm>
                <a:custGeom>
                  <a:avLst/>
                  <a:gdLst/>
                  <a:ahLst/>
                  <a:cxnLst>
                    <a:cxn ang="0">
                      <a:pos x="24" y="112"/>
                    </a:cxn>
                    <a:cxn ang="0">
                      <a:pos x="8" y="96"/>
                    </a:cxn>
                    <a:cxn ang="0">
                      <a:pos x="0" y="56"/>
                    </a:cxn>
                    <a:cxn ang="0">
                      <a:pos x="0" y="56"/>
                    </a:cxn>
                    <a:cxn ang="0">
                      <a:pos x="8" y="16"/>
                    </a:cxn>
                    <a:cxn ang="0">
                      <a:pos x="24" y="0"/>
                    </a:cxn>
                    <a:cxn ang="0">
                      <a:pos x="24" y="0"/>
                    </a:cxn>
                    <a:cxn ang="0">
                      <a:pos x="40" y="16"/>
                    </a:cxn>
                    <a:cxn ang="0">
                      <a:pos x="48" y="56"/>
                    </a:cxn>
                    <a:cxn ang="0">
                      <a:pos x="48" y="56"/>
                    </a:cxn>
                    <a:cxn ang="0">
                      <a:pos x="40" y="96"/>
                    </a:cxn>
                    <a:cxn ang="0">
                      <a:pos x="24" y="112"/>
                    </a:cxn>
                  </a:cxnLst>
                  <a:rect l="0" t="0" r="r" b="b"/>
                  <a:pathLst>
                    <a:path w="48" h="112">
                      <a:moveTo>
                        <a:pt x="24" y="112"/>
                      </a:moveTo>
                      <a:lnTo>
                        <a:pt x="8" y="96"/>
                      </a:lnTo>
                      <a:lnTo>
                        <a:pt x="0" y="56"/>
                      </a:lnTo>
                      <a:lnTo>
                        <a:pt x="0" y="56"/>
                      </a:lnTo>
                      <a:lnTo>
                        <a:pt x="8" y="16"/>
                      </a:lnTo>
                      <a:lnTo>
                        <a:pt x="24" y="0"/>
                      </a:lnTo>
                      <a:lnTo>
                        <a:pt x="24" y="0"/>
                      </a:lnTo>
                      <a:lnTo>
                        <a:pt x="40" y="16"/>
                      </a:lnTo>
                      <a:lnTo>
                        <a:pt x="48" y="56"/>
                      </a:lnTo>
                      <a:lnTo>
                        <a:pt x="48" y="56"/>
                      </a:lnTo>
                      <a:lnTo>
                        <a:pt x="40" y="96"/>
                      </a:lnTo>
                      <a:lnTo>
                        <a:pt x="24" y="11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36" name="Freeform 1932"/>
                <p:cNvSpPr>
                  <a:spLocks/>
                </p:cNvSpPr>
                <p:nvPr/>
              </p:nvSpPr>
              <p:spPr bwMode="invGray">
                <a:xfrm>
                  <a:off x="612" y="2304"/>
                  <a:ext cx="112" cy="80"/>
                </a:xfrm>
                <a:custGeom>
                  <a:avLst/>
                  <a:gdLst/>
                  <a:ahLst/>
                  <a:cxnLst>
                    <a:cxn ang="0">
                      <a:pos x="112" y="80"/>
                    </a:cxn>
                    <a:cxn ang="0">
                      <a:pos x="80" y="80"/>
                    </a:cxn>
                    <a:cxn ang="0">
                      <a:pos x="40" y="56"/>
                    </a:cxn>
                    <a:cxn ang="0">
                      <a:pos x="40" y="56"/>
                    </a:cxn>
                    <a:cxn ang="0">
                      <a:pos x="16" y="40"/>
                    </a:cxn>
                    <a:cxn ang="0">
                      <a:pos x="8" y="24"/>
                    </a:cxn>
                    <a:cxn ang="0">
                      <a:pos x="0" y="8"/>
                    </a:cxn>
                    <a:cxn ang="0">
                      <a:pos x="0" y="0"/>
                    </a:cxn>
                    <a:cxn ang="0">
                      <a:pos x="0" y="0"/>
                    </a:cxn>
                    <a:cxn ang="0">
                      <a:pos x="32" y="8"/>
                    </a:cxn>
                    <a:cxn ang="0">
                      <a:pos x="72" y="24"/>
                    </a:cxn>
                    <a:cxn ang="0">
                      <a:pos x="72" y="24"/>
                    </a:cxn>
                    <a:cxn ang="0">
                      <a:pos x="96" y="40"/>
                    </a:cxn>
                    <a:cxn ang="0">
                      <a:pos x="104" y="56"/>
                    </a:cxn>
                    <a:cxn ang="0">
                      <a:pos x="112" y="72"/>
                    </a:cxn>
                    <a:cxn ang="0">
                      <a:pos x="112" y="80"/>
                    </a:cxn>
                  </a:cxnLst>
                  <a:rect l="0" t="0" r="r" b="b"/>
                  <a:pathLst>
                    <a:path w="112" h="80">
                      <a:moveTo>
                        <a:pt x="112" y="80"/>
                      </a:moveTo>
                      <a:lnTo>
                        <a:pt x="80" y="80"/>
                      </a:lnTo>
                      <a:lnTo>
                        <a:pt x="40" y="56"/>
                      </a:lnTo>
                      <a:lnTo>
                        <a:pt x="40" y="56"/>
                      </a:lnTo>
                      <a:lnTo>
                        <a:pt x="16" y="40"/>
                      </a:lnTo>
                      <a:lnTo>
                        <a:pt x="8" y="24"/>
                      </a:lnTo>
                      <a:lnTo>
                        <a:pt x="0" y="8"/>
                      </a:lnTo>
                      <a:lnTo>
                        <a:pt x="0" y="0"/>
                      </a:lnTo>
                      <a:lnTo>
                        <a:pt x="0" y="0"/>
                      </a:lnTo>
                      <a:lnTo>
                        <a:pt x="32" y="8"/>
                      </a:lnTo>
                      <a:lnTo>
                        <a:pt x="72" y="24"/>
                      </a:lnTo>
                      <a:lnTo>
                        <a:pt x="72" y="24"/>
                      </a:lnTo>
                      <a:lnTo>
                        <a:pt x="96" y="40"/>
                      </a:lnTo>
                      <a:lnTo>
                        <a:pt x="104" y="56"/>
                      </a:lnTo>
                      <a:lnTo>
                        <a:pt x="112" y="72"/>
                      </a:lnTo>
                      <a:lnTo>
                        <a:pt x="112"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37" name="Freeform 1933"/>
                <p:cNvSpPr>
                  <a:spLocks/>
                </p:cNvSpPr>
                <p:nvPr/>
              </p:nvSpPr>
              <p:spPr bwMode="invGray">
                <a:xfrm>
                  <a:off x="876" y="2296"/>
                  <a:ext cx="112" cy="80"/>
                </a:xfrm>
                <a:custGeom>
                  <a:avLst/>
                  <a:gdLst/>
                  <a:ahLst/>
                  <a:cxnLst>
                    <a:cxn ang="0">
                      <a:pos x="8" y="80"/>
                    </a:cxn>
                    <a:cxn ang="0">
                      <a:pos x="0" y="72"/>
                    </a:cxn>
                    <a:cxn ang="0">
                      <a:pos x="8" y="56"/>
                    </a:cxn>
                    <a:cxn ang="0">
                      <a:pos x="24" y="40"/>
                    </a:cxn>
                    <a:cxn ang="0">
                      <a:pos x="40" y="24"/>
                    </a:cxn>
                    <a:cxn ang="0">
                      <a:pos x="40" y="24"/>
                    </a:cxn>
                    <a:cxn ang="0">
                      <a:pos x="80" y="8"/>
                    </a:cxn>
                    <a:cxn ang="0">
                      <a:pos x="112" y="0"/>
                    </a:cxn>
                    <a:cxn ang="0">
                      <a:pos x="112" y="0"/>
                    </a:cxn>
                    <a:cxn ang="0">
                      <a:pos x="112" y="8"/>
                    </a:cxn>
                    <a:cxn ang="0">
                      <a:pos x="112" y="24"/>
                    </a:cxn>
                    <a:cxn ang="0">
                      <a:pos x="96" y="40"/>
                    </a:cxn>
                    <a:cxn ang="0">
                      <a:pos x="80" y="56"/>
                    </a:cxn>
                    <a:cxn ang="0">
                      <a:pos x="80" y="56"/>
                    </a:cxn>
                    <a:cxn ang="0">
                      <a:pos x="32" y="80"/>
                    </a:cxn>
                    <a:cxn ang="0">
                      <a:pos x="8" y="80"/>
                    </a:cxn>
                  </a:cxnLst>
                  <a:rect l="0" t="0" r="r" b="b"/>
                  <a:pathLst>
                    <a:path w="112" h="80">
                      <a:moveTo>
                        <a:pt x="8" y="80"/>
                      </a:moveTo>
                      <a:lnTo>
                        <a:pt x="0" y="72"/>
                      </a:lnTo>
                      <a:lnTo>
                        <a:pt x="8" y="56"/>
                      </a:lnTo>
                      <a:lnTo>
                        <a:pt x="24" y="40"/>
                      </a:lnTo>
                      <a:lnTo>
                        <a:pt x="40" y="24"/>
                      </a:lnTo>
                      <a:lnTo>
                        <a:pt x="40" y="24"/>
                      </a:lnTo>
                      <a:lnTo>
                        <a:pt x="80" y="8"/>
                      </a:lnTo>
                      <a:lnTo>
                        <a:pt x="112" y="0"/>
                      </a:lnTo>
                      <a:lnTo>
                        <a:pt x="112" y="0"/>
                      </a:lnTo>
                      <a:lnTo>
                        <a:pt x="112" y="8"/>
                      </a:lnTo>
                      <a:lnTo>
                        <a:pt x="112" y="24"/>
                      </a:lnTo>
                      <a:lnTo>
                        <a:pt x="96" y="40"/>
                      </a:lnTo>
                      <a:lnTo>
                        <a:pt x="80" y="56"/>
                      </a:lnTo>
                      <a:lnTo>
                        <a:pt x="80" y="56"/>
                      </a:lnTo>
                      <a:lnTo>
                        <a:pt x="32" y="80"/>
                      </a:lnTo>
                      <a:lnTo>
                        <a:pt x="8" y="8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38" name="Freeform 1934"/>
                <p:cNvSpPr>
                  <a:spLocks/>
                </p:cNvSpPr>
                <p:nvPr/>
              </p:nvSpPr>
              <p:spPr bwMode="invGray">
                <a:xfrm>
                  <a:off x="916" y="2352"/>
                  <a:ext cx="136" cy="56"/>
                </a:xfrm>
                <a:custGeom>
                  <a:avLst/>
                  <a:gdLst/>
                  <a:ahLst/>
                  <a:cxnLst>
                    <a:cxn ang="0">
                      <a:pos x="0" y="48"/>
                    </a:cxn>
                    <a:cxn ang="0">
                      <a:pos x="0" y="40"/>
                    </a:cxn>
                    <a:cxn ang="0">
                      <a:pos x="16" y="32"/>
                    </a:cxn>
                    <a:cxn ang="0">
                      <a:pos x="32" y="16"/>
                    </a:cxn>
                    <a:cxn ang="0">
                      <a:pos x="56" y="8"/>
                    </a:cxn>
                    <a:cxn ang="0">
                      <a:pos x="56" y="8"/>
                    </a:cxn>
                    <a:cxn ang="0">
                      <a:pos x="88" y="0"/>
                    </a:cxn>
                    <a:cxn ang="0">
                      <a:pos x="112" y="0"/>
                    </a:cxn>
                    <a:cxn ang="0">
                      <a:pos x="128" y="0"/>
                    </a:cxn>
                    <a:cxn ang="0">
                      <a:pos x="136" y="8"/>
                    </a:cxn>
                    <a:cxn ang="0">
                      <a:pos x="136" y="8"/>
                    </a:cxn>
                    <a:cxn ang="0">
                      <a:pos x="136" y="16"/>
                    </a:cxn>
                    <a:cxn ang="0">
                      <a:pos x="128"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16" y="32"/>
                      </a:lnTo>
                      <a:lnTo>
                        <a:pt x="32" y="16"/>
                      </a:lnTo>
                      <a:lnTo>
                        <a:pt x="56" y="8"/>
                      </a:lnTo>
                      <a:lnTo>
                        <a:pt x="56" y="8"/>
                      </a:lnTo>
                      <a:lnTo>
                        <a:pt x="88" y="0"/>
                      </a:lnTo>
                      <a:lnTo>
                        <a:pt x="112" y="0"/>
                      </a:lnTo>
                      <a:lnTo>
                        <a:pt x="128" y="0"/>
                      </a:lnTo>
                      <a:lnTo>
                        <a:pt x="136" y="8"/>
                      </a:lnTo>
                      <a:lnTo>
                        <a:pt x="136" y="8"/>
                      </a:lnTo>
                      <a:lnTo>
                        <a:pt x="136" y="16"/>
                      </a:lnTo>
                      <a:lnTo>
                        <a:pt x="128"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39" name="Freeform 1935"/>
                <p:cNvSpPr>
                  <a:spLocks/>
                </p:cNvSpPr>
                <p:nvPr/>
              </p:nvSpPr>
              <p:spPr bwMode="invGray">
                <a:xfrm>
                  <a:off x="564" y="2472"/>
                  <a:ext cx="136" cy="56"/>
                </a:xfrm>
                <a:custGeom>
                  <a:avLst/>
                  <a:gdLst/>
                  <a:ahLst/>
                  <a:cxnLst>
                    <a:cxn ang="0">
                      <a:pos x="0" y="48"/>
                    </a:cxn>
                    <a:cxn ang="0">
                      <a:pos x="0" y="40"/>
                    </a:cxn>
                    <a:cxn ang="0">
                      <a:pos x="8" y="32"/>
                    </a:cxn>
                    <a:cxn ang="0">
                      <a:pos x="32" y="16"/>
                    </a:cxn>
                    <a:cxn ang="0">
                      <a:pos x="56" y="8"/>
                    </a:cxn>
                    <a:cxn ang="0">
                      <a:pos x="56" y="8"/>
                    </a:cxn>
                    <a:cxn ang="0">
                      <a:pos x="88" y="0"/>
                    </a:cxn>
                    <a:cxn ang="0">
                      <a:pos x="112" y="0"/>
                    </a:cxn>
                    <a:cxn ang="0">
                      <a:pos x="128" y="0"/>
                    </a:cxn>
                    <a:cxn ang="0">
                      <a:pos x="136" y="8"/>
                    </a:cxn>
                    <a:cxn ang="0">
                      <a:pos x="136" y="8"/>
                    </a:cxn>
                    <a:cxn ang="0">
                      <a:pos x="136" y="16"/>
                    </a:cxn>
                    <a:cxn ang="0">
                      <a:pos x="120" y="24"/>
                    </a:cxn>
                    <a:cxn ang="0">
                      <a:pos x="104" y="32"/>
                    </a:cxn>
                    <a:cxn ang="0">
                      <a:pos x="80" y="48"/>
                    </a:cxn>
                    <a:cxn ang="0">
                      <a:pos x="80" y="48"/>
                    </a:cxn>
                    <a:cxn ang="0">
                      <a:pos x="48" y="48"/>
                    </a:cxn>
                    <a:cxn ang="0">
                      <a:pos x="24" y="56"/>
                    </a:cxn>
                    <a:cxn ang="0">
                      <a:pos x="8" y="56"/>
                    </a:cxn>
                    <a:cxn ang="0">
                      <a:pos x="0" y="48"/>
                    </a:cxn>
                  </a:cxnLst>
                  <a:rect l="0" t="0" r="r" b="b"/>
                  <a:pathLst>
                    <a:path w="136" h="56">
                      <a:moveTo>
                        <a:pt x="0" y="48"/>
                      </a:moveTo>
                      <a:lnTo>
                        <a:pt x="0" y="40"/>
                      </a:lnTo>
                      <a:lnTo>
                        <a:pt x="8" y="32"/>
                      </a:lnTo>
                      <a:lnTo>
                        <a:pt x="32" y="16"/>
                      </a:lnTo>
                      <a:lnTo>
                        <a:pt x="56" y="8"/>
                      </a:lnTo>
                      <a:lnTo>
                        <a:pt x="56" y="8"/>
                      </a:lnTo>
                      <a:lnTo>
                        <a:pt x="88" y="0"/>
                      </a:lnTo>
                      <a:lnTo>
                        <a:pt x="112" y="0"/>
                      </a:lnTo>
                      <a:lnTo>
                        <a:pt x="128" y="0"/>
                      </a:lnTo>
                      <a:lnTo>
                        <a:pt x="136" y="8"/>
                      </a:lnTo>
                      <a:lnTo>
                        <a:pt x="136" y="8"/>
                      </a:lnTo>
                      <a:lnTo>
                        <a:pt x="136" y="16"/>
                      </a:lnTo>
                      <a:lnTo>
                        <a:pt x="120" y="24"/>
                      </a:lnTo>
                      <a:lnTo>
                        <a:pt x="104" y="32"/>
                      </a:lnTo>
                      <a:lnTo>
                        <a:pt x="80" y="48"/>
                      </a:lnTo>
                      <a:lnTo>
                        <a:pt x="80" y="48"/>
                      </a:lnTo>
                      <a:lnTo>
                        <a:pt x="48" y="48"/>
                      </a:lnTo>
                      <a:lnTo>
                        <a:pt x="24" y="56"/>
                      </a:lnTo>
                      <a:lnTo>
                        <a:pt x="8" y="56"/>
                      </a:lnTo>
                      <a:lnTo>
                        <a:pt x="0"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40" name="Freeform 1936"/>
                <p:cNvSpPr>
                  <a:spLocks/>
                </p:cNvSpPr>
                <p:nvPr/>
              </p:nvSpPr>
              <p:spPr bwMode="invGray">
                <a:xfrm>
                  <a:off x="628" y="2504"/>
                  <a:ext cx="112" cy="72"/>
                </a:xfrm>
                <a:custGeom>
                  <a:avLst/>
                  <a:gdLst/>
                  <a:ahLst/>
                  <a:cxnLst>
                    <a:cxn ang="0">
                      <a:pos x="8" y="72"/>
                    </a:cxn>
                    <a:cxn ang="0">
                      <a:pos x="0" y="64"/>
                    </a:cxn>
                    <a:cxn ang="0">
                      <a:pos x="8" y="56"/>
                    </a:cxn>
                    <a:cxn ang="0">
                      <a:pos x="16" y="40"/>
                    </a:cxn>
                    <a:cxn ang="0">
                      <a:pos x="40" y="24"/>
                    </a:cxn>
                    <a:cxn ang="0">
                      <a:pos x="40" y="24"/>
                    </a:cxn>
                    <a:cxn ang="0">
                      <a:pos x="80" y="0"/>
                    </a:cxn>
                    <a:cxn ang="0">
                      <a:pos x="112" y="0"/>
                    </a:cxn>
                    <a:cxn ang="0">
                      <a:pos x="112" y="0"/>
                    </a:cxn>
                    <a:cxn ang="0">
                      <a:pos x="112" y="8"/>
                    </a:cxn>
                    <a:cxn ang="0">
                      <a:pos x="112" y="16"/>
                    </a:cxn>
                    <a:cxn ang="0">
                      <a:pos x="96" y="32"/>
                    </a:cxn>
                    <a:cxn ang="0">
                      <a:pos x="80" y="48"/>
                    </a:cxn>
                    <a:cxn ang="0">
                      <a:pos x="80" y="48"/>
                    </a:cxn>
                    <a:cxn ang="0">
                      <a:pos x="32" y="72"/>
                    </a:cxn>
                    <a:cxn ang="0">
                      <a:pos x="8" y="72"/>
                    </a:cxn>
                  </a:cxnLst>
                  <a:rect l="0" t="0" r="r" b="b"/>
                  <a:pathLst>
                    <a:path w="112" h="72">
                      <a:moveTo>
                        <a:pt x="8" y="72"/>
                      </a:moveTo>
                      <a:lnTo>
                        <a:pt x="0" y="64"/>
                      </a:lnTo>
                      <a:lnTo>
                        <a:pt x="8" y="56"/>
                      </a:lnTo>
                      <a:lnTo>
                        <a:pt x="16" y="40"/>
                      </a:lnTo>
                      <a:lnTo>
                        <a:pt x="40" y="24"/>
                      </a:lnTo>
                      <a:lnTo>
                        <a:pt x="40" y="24"/>
                      </a:lnTo>
                      <a:lnTo>
                        <a:pt x="80" y="0"/>
                      </a:lnTo>
                      <a:lnTo>
                        <a:pt x="112" y="0"/>
                      </a:lnTo>
                      <a:lnTo>
                        <a:pt x="112" y="0"/>
                      </a:lnTo>
                      <a:lnTo>
                        <a:pt x="112" y="8"/>
                      </a:lnTo>
                      <a:lnTo>
                        <a:pt x="112" y="16"/>
                      </a:lnTo>
                      <a:lnTo>
                        <a:pt x="96" y="32"/>
                      </a:lnTo>
                      <a:lnTo>
                        <a:pt x="80" y="48"/>
                      </a:lnTo>
                      <a:lnTo>
                        <a:pt x="80" y="48"/>
                      </a:lnTo>
                      <a:lnTo>
                        <a:pt x="32" y="72"/>
                      </a:lnTo>
                      <a:lnTo>
                        <a:pt x="8" y="7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41" name="Freeform 1937"/>
                <p:cNvSpPr>
                  <a:spLocks/>
                </p:cNvSpPr>
                <p:nvPr/>
              </p:nvSpPr>
              <p:spPr bwMode="invGray">
                <a:xfrm>
                  <a:off x="932" y="2464"/>
                  <a:ext cx="136" cy="56"/>
                </a:xfrm>
                <a:custGeom>
                  <a:avLst/>
                  <a:gdLst/>
                  <a:ahLst/>
                  <a:cxnLst>
                    <a:cxn ang="0">
                      <a:pos x="0" y="8"/>
                    </a:cxn>
                    <a:cxn ang="0">
                      <a:pos x="8" y="0"/>
                    </a:cxn>
                    <a:cxn ang="0">
                      <a:pos x="32" y="0"/>
                    </a:cxn>
                    <a:cxn ang="0">
                      <a:pos x="56" y="0"/>
                    </a:cxn>
                    <a:cxn ang="0">
                      <a:pos x="80" y="8"/>
                    </a:cxn>
                    <a:cxn ang="0">
                      <a:pos x="80" y="8"/>
                    </a:cxn>
                    <a:cxn ang="0">
                      <a:pos x="104" y="16"/>
                    </a:cxn>
                    <a:cxn ang="0">
                      <a:pos x="128" y="32"/>
                    </a:cxn>
                    <a:cxn ang="0">
                      <a:pos x="136" y="40"/>
                    </a:cxn>
                    <a:cxn ang="0">
                      <a:pos x="136" y="48"/>
                    </a:cxn>
                    <a:cxn ang="0">
                      <a:pos x="136" y="48"/>
                    </a:cxn>
                    <a:cxn ang="0">
                      <a:pos x="128" y="56"/>
                    </a:cxn>
                    <a:cxn ang="0">
                      <a:pos x="112" y="56"/>
                    </a:cxn>
                    <a:cxn ang="0">
                      <a:pos x="88" y="56"/>
                    </a:cxn>
                    <a:cxn ang="0">
                      <a:pos x="64" y="48"/>
                    </a:cxn>
                    <a:cxn ang="0">
                      <a:pos x="64" y="48"/>
                    </a:cxn>
                    <a:cxn ang="0">
                      <a:pos x="32" y="40"/>
                    </a:cxn>
                    <a:cxn ang="0">
                      <a:pos x="16" y="24"/>
                    </a:cxn>
                    <a:cxn ang="0">
                      <a:pos x="0" y="16"/>
                    </a:cxn>
                    <a:cxn ang="0">
                      <a:pos x="0" y="8"/>
                    </a:cxn>
                  </a:cxnLst>
                  <a:rect l="0" t="0" r="r" b="b"/>
                  <a:pathLst>
                    <a:path w="136" h="56">
                      <a:moveTo>
                        <a:pt x="0" y="8"/>
                      </a:moveTo>
                      <a:lnTo>
                        <a:pt x="8" y="0"/>
                      </a:lnTo>
                      <a:lnTo>
                        <a:pt x="32" y="0"/>
                      </a:lnTo>
                      <a:lnTo>
                        <a:pt x="56" y="0"/>
                      </a:lnTo>
                      <a:lnTo>
                        <a:pt x="80" y="8"/>
                      </a:lnTo>
                      <a:lnTo>
                        <a:pt x="80" y="8"/>
                      </a:lnTo>
                      <a:lnTo>
                        <a:pt x="104" y="16"/>
                      </a:lnTo>
                      <a:lnTo>
                        <a:pt x="128" y="32"/>
                      </a:lnTo>
                      <a:lnTo>
                        <a:pt x="136" y="40"/>
                      </a:lnTo>
                      <a:lnTo>
                        <a:pt x="136" y="48"/>
                      </a:lnTo>
                      <a:lnTo>
                        <a:pt x="136" y="48"/>
                      </a:lnTo>
                      <a:lnTo>
                        <a:pt x="128" y="56"/>
                      </a:lnTo>
                      <a:lnTo>
                        <a:pt x="112" y="56"/>
                      </a:lnTo>
                      <a:lnTo>
                        <a:pt x="88" y="56"/>
                      </a:lnTo>
                      <a:lnTo>
                        <a:pt x="64" y="48"/>
                      </a:lnTo>
                      <a:lnTo>
                        <a:pt x="64" y="48"/>
                      </a:lnTo>
                      <a:lnTo>
                        <a:pt x="32" y="40"/>
                      </a:lnTo>
                      <a:lnTo>
                        <a:pt x="16"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42" name="Freeform 1938"/>
                <p:cNvSpPr>
                  <a:spLocks/>
                </p:cNvSpPr>
                <p:nvPr/>
              </p:nvSpPr>
              <p:spPr bwMode="invGray">
                <a:xfrm>
                  <a:off x="564" y="2360"/>
                  <a:ext cx="136" cy="56"/>
                </a:xfrm>
                <a:custGeom>
                  <a:avLst/>
                  <a:gdLst/>
                  <a:ahLst/>
                  <a:cxnLst>
                    <a:cxn ang="0">
                      <a:pos x="0" y="8"/>
                    </a:cxn>
                    <a:cxn ang="0">
                      <a:pos x="8" y="0"/>
                    </a:cxn>
                    <a:cxn ang="0">
                      <a:pos x="24" y="0"/>
                    </a:cxn>
                    <a:cxn ang="0">
                      <a:pos x="48" y="0"/>
                    </a:cxn>
                    <a:cxn ang="0">
                      <a:pos x="80" y="8"/>
                    </a:cxn>
                    <a:cxn ang="0">
                      <a:pos x="80" y="8"/>
                    </a:cxn>
                    <a:cxn ang="0">
                      <a:pos x="104" y="16"/>
                    </a:cxn>
                    <a:cxn ang="0">
                      <a:pos x="120" y="24"/>
                    </a:cxn>
                    <a:cxn ang="0">
                      <a:pos x="136" y="40"/>
                    </a:cxn>
                    <a:cxn ang="0">
                      <a:pos x="136" y="48"/>
                    </a:cxn>
                    <a:cxn ang="0">
                      <a:pos x="136" y="48"/>
                    </a:cxn>
                    <a:cxn ang="0">
                      <a:pos x="128" y="48"/>
                    </a:cxn>
                    <a:cxn ang="0">
                      <a:pos x="112" y="56"/>
                    </a:cxn>
                    <a:cxn ang="0">
                      <a:pos x="88" y="48"/>
                    </a:cxn>
                    <a:cxn ang="0">
                      <a:pos x="56" y="40"/>
                    </a:cxn>
                    <a:cxn ang="0">
                      <a:pos x="56" y="40"/>
                    </a:cxn>
                    <a:cxn ang="0">
                      <a:pos x="32" y="32"/>
                    </a:cxn>
                    <a:cxn ang="0">
                      <a:pos x="8" y="24"/>
                    </a:cxn>
                    <a:cxn ang="0">
                      <a:pos x="0" y="16"/>
                    </a:cxn>
                    <a:cxn ang="0">
                      <a:pos x="0" y="8"/>
                    </a:cxn>
                  </a:cxnLst>
                  <a:rect l="0" t="0" r="r" b="b"/>
                  <a:pathLst>
                    <a:path w="136" h="56">
                      <a:moveTo>
                        <a:pt x="0" y="8"/>
                      </a:moveTo>
                      <a:lnTo>
                        <a:pt x="8" y="0"/>
                      </a:lnTo>
                      <a:lnTo>
                        <a:pt x="24" y="0"/>
                      </a:lnTo>
                      <a:lnTo>
                        <a:pt x="48" y="0"/>
                      </a:lnTo>
                      <a:lnTo>
                        <a:pt x="80" y="8"/>
                      </a:lnTo>
                      <a:lnTo>
                        <a:pt x="80" y="8"/>
                      </a:lnTo>
                      <a:lnTo>
                        <a:pt x="104" y="16"/>
                      </a:lnTo>
                      <a:lnTo>
                        <a:pt x="120" y="24"/>
                      </a:lnTo>
                      <a:lnTo>
                        <a:pt x="136" y="40"/>
                      </a:lnTo>
                      <a:lnTo>
                        <a:pt x="136" y="48"/>
                      </a:lnTo>
                      <a:lnTo>
                        <a:pt x="136" y="48"/>
                      </a:lnTo>
                      <a:lnTo>
                        <a:pt x="128" y="48"/>
                      </a:lnTo>
                      <a:lnTo>
                        <a:pt x="112" y="56"/>
                      </a:lnTo>
                      <a:lnTo>
                        <a:pt x="88" y="48"/>
                      </a:lnTo>
                      <a:lnTo>
                        <a:pt x="56" y="40"/>
                      </a:lnTo>
                      <a:lnTo>
                        <a:pt x="56" y="40"/>
                      </a:lnTo>
                      <a:lnTo>
                        <a:pt x="32" y="32"/>
                      </a:lnTo>
                      <a:lnTo>
                        <a:pt x="8"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43" name="Freeform 1939"/>
                <p:cNvSpPr>
                  <a:spLocks/>
                </p:cNvSpPr>
                <p:nvPr/>
              </p:nvSpPr>
              <p:spPr bwMode="invGray">
                <a:xfrm>
                  <a:off x="692" y="2256"/>
                  <a:ext cx="72" cy="104"/>
                </a:xfrm>
                <a:custGeom>
                  <a:avLst/>
                  <a:gdLst/>
                  <a:ahLst/>
                  <a:cxnLst>
                    <a:cxn ang="0">
                      <a:pos x="8" y="0"/>
                    </a:cxn>
                    <a:cxn ang="0">
                      <a:pos x="32" y="8"/>
                    </a:cxn>
                    <a:cxn ang="0">
                      <a:pos x="64" y="48"/>
                    </a:cxn>
                    <a:cxn ang="0">
                      <a:pos x="64" y="48"/>
                    </a:cxn>
                    <a:cxn ang="0">
                      <a:pos x="72" y="80"/>
                    </a:cxn>
                    <a:cxn ang="0">
                      <a:pos x="64" y="104"/>
                    </a:cxn>
                    <a:cxn ang="0">
                      <a:pos x="64" y="104"/>
                    </a:cxn>
                    <a:cxn ang="0">
                      <a:pos x="40" y="96"/>
                    </a:cxn>
                    <a:cxn ang="0">
                      <a:pos x="16" y="56"/>
                    </a:cxn>
                    <a:cxn ang="0">
                      <a:pos x="16" y="56"/>
                    </a:cxn>
                    <a:cxn ang="0">
                      <a:pos x="0" y="24"/>
                    </a:cxn>
                    <a:cxn ang="0">
                      <a:pos x="8" y="0"/>
                    </a:cxn>
                  </a:cxnLst>
                  <a:rect l="0" t="0" r="r" b="b"/>
                  <a:pathLst>
                    <a:path w="72" h="104">
                      <a:moveTo>
                        <a:pt x="8" y="0"/>
                      </a:moveTo>
                      <a:lnTo>
                        <a:pt x="32" y="8"/>
                      </a:lnTo>
                      <a:lnTo>
                        <a:pt x="64" y="48"/>
                      </a:lnTo>
                      <a:lnTo>
                        <a:pt x="64" y="48"/>
                      </a:lnTo>
                      <a:lnTo>
                        <a:pt x="72" y="80"/>
                      </a:lnTo>
                      <a:lnTo>
                        <a:pt x="64" y="104"/>
                      </a:lnTo>
                      <a:lnTo>
                        <a:pt x="64" y="104"/>
                      </a:lnTo>
                      <a:lnTo>
                        <a:pt x="40" y="96"/>
                      </a:lnTo>
                      <a:lnTo>
                        <a:pt x="16" y="56"/>
                      </a:lnTo>
                      <a:lnTo>
                        <a:pt x="16" y="56"/>
                      </a:lnTo>
                      <a:lnTo>
                        <a:pt x="0" y="24"/>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44" name="Freeform 1940"/>
                <p:cNvSpPr>
                  <a:spLocks/>
                </p:cNvSpPr>
                <p:nvPr/>
              </p:nvSpPr>
              <p:spPr bwMode="invGray">
                <a:xfrm>
                  <a:off x="852" y="2520"/>
                  <a:ext cx="72" cy="96"/>
                </a:xfrm>
                <a:custGeom>
                  <a:avLst/>
                  <a:gdLst/>
                  <a:ahLst/>
                  <a:cxnLst>
                    <a:cxn ang="0">
                      <a:pos x="8" y="0"/>
                    </a:cxn>
                    <a:cxn ang="0">
                      <a:pos x="32" y="8"/>
                    </a:cxn>
                    <a:cxn ang="0">
                      <a:pos x="56" y="40"/>
                    </a:cxn>
                    <a:cxn ang="0">
                      <a:pos x="56" y="40"/>
                    </a:cxn>
                    <a:cxn ang="0">
                      <a:pos x="72" y="80"/>
                    </a:cxn>
                    <a:cxn ang="0">
                      <a:pos x="64" y="96"/>
                    </a:cxn>
                    <a:cxn ang="0">
                      <a:pos x="64" y="96"/>
                    </a:cxn>
                    <a:cxn ang="0">
                      <a:pos x="40" y="88"/>
                    </a:cxn>
                    <a:cxn ang="0">
                      <a:pos x="8" y="56"/>
                    </a:cxn>
                    <a:cxn ang="0">
                      <a:pos x="8" y="56"/>
                    </a:cxn>
                    <a:cxn ang="0">
                      <a:pos x="0" y="16"/>
                    </a:cxn>
                    <a:cxn ang="0">
                      <a:pos x="8" y="0"/>
                    </a:cxn>
                  </a:cxnLst>
                  <a:rect l="0" t="0" r="r" b="b"/>
                  <a:pathLst>
                    <a:path w="72" h="96">
                      <a:moveTo>
                        <a:pt x="8" y="0"/>
                      </a:moveTo>
                      <a:lnTo>
                        <a:pt x="32" y="8"/>
                      </a:lnTo>
                      <a:lnTo>
                        <a:pt x="56" y="40"/>
                      </a:lnTo>
                      <a:lnTo>
                        <a:pt x="56" y="40"/>
                      </a:lnTo>
                      <a:lnTo>
                        <a:pt x="72" y="80"/>
                      </a:lnTo>
                      <a:lnTo>
                        <a:pt x="64" y="96"/>
                      </a:lnTo>
                      <a:lnTo>
                        <a:pt x="64" y="96"/>
                      </a:lnTo>
                      <a:lnTo>
                        <a:pt x="40" y="88"/>
                      </a:lnTo>
                      <a:lnTo>
                        <a:pt x="8" y="56"/>
                      </a:lnTo>
                      <a:lnTo>
                        <a:pt x="8" y="56"/>
                      </a:lnTo>
                      <a:lnTo>
                        <a:pt x="0" y="16"/>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45" name="Freeform 1941"/>
                <p:cNvSpPr>
                  <a:spLocks/>
                </p:cNvSpPr>
                <p:nvPr/>
              </p:nvSpPr>
              <p:spPr bwMode="invGray">
                <a:xfrm>
                  <a:off x="844" y="2256"/>
                  <a:ext cx="72" cy="104"/>
                </a:xfrm>
                <a:custGeom>
                  <a:avLst/>
                  <a:gdLst/>
                  <a:ahLst/>
                  <a:cxnLst>
                    <a:cxn ang="0">
                      <a:pos x="64" y="0"/>
                    </a:cxn>
                    <a:cxn ang="0">
                      <a:pos x="72" y="24"/>
                    </a:cxn>
                    <a:cxn ang="0">
                      <a:pos x="56" y="56"/>
                    </a:cxn>
                    <a:cxn ang="0">
                      <a:pos x="56" y="56"/>
                    </a:cxn>
                    <a:cxn ang="0">
                      <a:pos x="32" y="88"/>
                    </a:cxn>
                    <a:cxn ang="0">
                      <a:pos x="8" y="104"/>
                    </a:cxn>
                    <a:cxn ang="0">
                      <a:pos x="8" y="104"/>
                    </a:cxn>
                    <a:cxn ang="0">
                      <a:pos x="0" y="80"/>
                    </a:cxn>
                    <a:cxn ang="0">
                      <a:pos x="8" y="40"/>
                    </a:cxn>
                    <a:cxn ang="0">
                      <a:pos x="8" y="40"/>
                    </a:cxn>
                    <a:cxn ang="0">
                      <a:pos x="40" y="8"/>
                    </a:cxn>
                    <a:cxn ang="0">
                      <a:pos x="64" y="0"/>
                    </a:cxn>
                  </a:cxnLst>
                  <a:rect l="0" t="0" r="r" b="b"/>
                  <a:pathLst>
                    <a:path w="72" h="104">
                      <a:moveTo>
                        <a:pt x="64" y="0"/>
                      </a:moveTo>
                      <a:lnTo>
                        <a:pt x="72" y="24"/>
                      </a:lnTo>
                      <a:lnTo>
                        <a:pt x="56" y="56"/>
                      </a:lnTo>
                      <a:lnTo>
                        <a:pt x="56" y="56"/>
                      </a:lnTo>
                      <a:lnTo>
                        <a:pt x="32" y="88"/>
                      </a:lnTo>
                      <a:lnTo>
                        <a:pt x="8" y="104"/>
                      </a:lnTo>
                      <a:lnTo>
                        <a:pt x="8" y="104"/>
                      </a:lnTo>
                      <a:lnTo>
                        <a:pt x="0" y="80"/>
                      </a:lnTo>
                      <a:lnTo>
                        <a:pt x="8" y="40"/>
                      </a:lnTo>
                      <a:lnTo>
                        <a:pt x="8"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46" name="Freeform 1942"/>
                <p:cNvSpPr>
                  <a:spLocks/>
                </p:cNvSpPr>
                <p:nvPr/>
              </p:nvSpPr>
              <p:spPr bwMode="invGray">
                <a:xfrm>
                  <a:off x="700" y="2520"/>
                  <a:ext cx="80" cy="96"/>
                </a:xfrm>
                <a:custGeom>
                  <a:avLst/>
                  <a:gdLst/>
                  <a:ahLst/>
                  <a:cxnLst>
                    <a:cxn ang="0">
                      <a:pos x="64" y="0"/>
                    </a:cxn>
                    <a:cxn ang="0">
                      <a:pos x="80" y="16"/>
                    </a:cxn>
                    <a:cxn ang="0">
                      <a:pos x="64" y="56"/>
                    </a:cxn>
                    <a:cxn ang="0">
                      <a:pos x="64" y="56"/>
                    </a:cxn>
                    <a:cxn ang="0">
                      <a:pos x="40" y="88"/>
                    </a:cxn>
                    <a:cxn ang="0">
                      <a:pos x="8" y="96"/>
                    </a:cxn>
                    <a:cxn ang="0">
                      <a:pos x="8" y="96"/>
                    </a:cxn>
                    <a:cxn ang="0">
                      <a:pos x="0" y="80"/>
                    </a:cxn>
                    <a:cxn ang="0">
                      <a:pos x="16" y="40"/>
                    </a:cxn>
                    <a:cxn ang="0">
                      <a:pos x="16" y="40"/>
                    </a:cxn>
                    <a:cxn ang="0">
                      <a:pos x="40" y="8"/>
                    </a:cxn>
                    <a:cxn ang="0">
                      <a:pos x="64" y="0"/>
                    </a:cxn>
                  </a:cxnLst>
                  <a:rect l="0" t="0" r="r" b="b"/>
                  <a:pathLst>
                    <a:path w="80" h="96">
                      <a:moveTo>
                        <a:pt x="64" y="0"/>
                      </a:moveTo>
                      <a:lnTo>
                        <a:pt x="80" y="16"/>
                      </a:lnTo>
                      <a:lnTo>
                        <a:pt x="64" y="56"/>
                      </a:lnTo>
                      <a:lnTo>
                        <a:pt x="64" y="56"/>
                      </a:lnTo>
                      <a:lnTo>
                        <a:pt x="40" y="88"/>
                      </a:lnTo>
                      <a:lnTo>
                        <a:pt x="8" y="96"/>
                      </a:lnTo>
                      <a:lnTo>
                        <a:pt x="8" y="96"/>
                      </a:lnTo>
                      <a:lnTo>
                        <a:pt x="0" y="80"/>
                      </a:lnTo>
                      <a:lnTo>
                        <a:pt x="16" y="40"/>
                      </a:lnTo>
                      <a:lnTo>
                        <a:pt x="16" y="40"/>
                      </a:lnTo>
                      <a:lnTo>
                        <a:pt x="40" y="8"/>
                      </a:lnTo>
                      <a:lnTo>
                        <a:pt x="64"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sp>
            <p:nvSpPr>
              <p:cNvPr id="1661847" name="Freeform 1943"/>
              <p:cNvSpPr>
                <a:spLocks/>
              </p:cNvSpPr>
              <p:nvPr/>
            </p:nvSpPr>
            <p:spPr bwMode="invGray">
              <a:xfrm>
                <a:off x="572" y="1295"/>
                <a:ext cx="472" cy="334"/>
              </a:xfrm>
              <a:custGeom>
                <a:avLst/>
                <a:gdLst/>
                <a:ahLst/>
                <a:cxnLst>
                  <a:cxn ang="0">
                    <a:pos x="672" y="216"/>
                  </a:cxn>
                  <a:cxn ang="0">
                    <a:pos x="664" y="256"/>
                  </a:cxn>
                  <a:cxn ang="0">
                    <a:pos x="648" y="296"/>
                  </a:cxn>
                  <a:cxn ang="0">
                    <a:pos x="616" y="328"/>
                  </a:cxn>
                  <a:cxn ang="0">
                    <a:pos x="576" y="360"/>
                  </a:cxn>
                  <a:cxn ang="0">
                    <a:pos x="464" y="408"/>
                  </a:cxn>
                  <a:cxn ang="0">
                    <a:pos x="336" y="424"/>
                  </a:cxn>
                  <a:cxn ang="0">
                    <a:pos x="336" y="424"/>
                  </a:cxn>
                  <a:cxn ang="0">
                    <a:pos x="208" y="408"/>
                  </a:cxn>
                  <a:cxn ang="0">
                    <a:pos x="96" y="360"/>
                  </a:cxn>
                  <a:cxn ang="0">
                    <a:pos x="56" y="328"/>
                  </a:cxn>
                  <a:cxn ang="0">
                    <a:pos x="24" y="296"/>
                  </a:cxn>
                  <a:cxn ang="0">
                    <a:pos x="8" y="256"/>
                  </a:cxn>
                  <a:cxn ang="0">
                    <a:pos x="0" y="216"/>
                  </a:cxn>
                  <a:cxn ang="0">
                    <a:pos x="0" y="216"/>
                  </a:cxn>
                  <a:cxn ang="0">
                    <a:pos x="8" y="168"/>
                  </a:cxn>
                  <a:cxn ang="0">
                    <a:pos x="24" y="128"/>
                  </a:cxn>
                  <a:cxn ang="0">
                    <a:pos x="56" y="96"/>
                  </a:cxn>
                  <a:cxn ang="0">
                    <a:pos x="96" y="64"/>
                  </a:cxn>
                  <a:cxn ang="0">
                    <a:pos x="208" y="16"/>
                  </a:cxn>
                  <a:cxn ang="0">
                    <a:pos x="336" y="0"/>
                  </a:cxn>
                  <a:cxn ang="0">
                    <a:pos x="336" y="0"/>
                  </a:cxn>
                  <a:cxn ang="0">
                    <a:pos x="464" y="16"/>
                  </a:cxn>
                  <a:cxn ang="0">
                    <a:pos x="576" y="64"/>
                  </a:cxn>
                  <a:cxn ang="0">
                    <a:pos x="616" y="96"/>
                  </a:cxn>
                  <a:cxn ang="0">
                    <a:pos x="648" y="128"/>
                  </a:cxn>
                  <a:cxn ang="0">
                    <a:pos x="664" y="168"/>
                  </a:cxn>
                  <a:cxn ang="0">
                    <a:pos x="672" y="216"/>
                  </a:cxn>
                </a:cxnLst>
                <a:rect l="0" t="0" r="r" b="b"/>
                <a:pathLst>
                  <a:path w="672" h="424">
                    <a:moveTo>
                      <a:pt x="672" y="216"/>
                    </a:moveTo>
                    <a:lnTo>
                      <a:pt x="664" y="256"/>
                    </a:lnTo>
                    <a:lnTo>
                      <a:pt x="648" y="296"/>
                    </a:lnTo>
                    <a:lnTo>
                      <a:pt x="616" y="328"/>
                    </a:lnTo>
                    <a:lnTo>
                      <a:pt x="576" y="360"/>
                    </a:lnTo>
                    <a:lnTo>
                      <a:pt x="464" y="408"/>
                    </a:lnTo>
                    <a:lnTo>
                      <a:pt x="336" y="424"/>
                    </a:lnTo>
                    <a:lnTo>
                      <a:pt x="336" y="424"/>
                    </a:lnTo>
                    <a:lnTo>
                      <a:pt x="208" y="408"/>
                    </a:lnTo>
                    <a:lnTo>
                      <a:pt x="96" y="360"/>
                    </a:lnTo>
                    <a:lnTo>
                      <a:pt x="56" y="328"/>
                    </a:lnTo>
                    <a:lnTo>
                      <a:pt x="24" y="296"/>
                    </a:lnTo>
                    <a:lnTo>
                      <a:pt x="8" y="256"/>
                    </a:lnTo>
                    <a:lnTo>
                      <a:pt x="0" y="216"/>
                    </a:lnTo>
                    <a:lnTo>
                      <a:pt x="0" y="216"/>
                    </a:lnTo>
                    <a:lnTo>
                      <a:pt x="8" y="168"/>
                    </a:lnTo>
                    <a:lnTo>
                      <a:pt x="24" y="128"/>
                    </a:lnTo>
                    <a:lnTo>
                      <a:pt x="56" y="96"/>
                    </a:lnTo>
                    <a:lnTo>
                      <a:pt x="96" y="64"/>
                    </a:lnTo>
                    <a:lnTo>
                      <a:pt x="208" y="16"/>
                    </a:lnTo>
                    <a:lnTo>
                      <a:pt x="336" y="0"/>
                    </a:lnTo>
                    <a:lnTo>
                      <a:pt x="336" y="0"/>
                    </a:lnTo>
                    <a:lnTo>
                      <a:pt x="464" y="16"/>
                    </a:lnTo>
                    <a:lnTo>
                      <a:pt x="576" y="64"/>
                    </a:lnTo>
                    <a:lnTo>
                      <a:pt x="616" y="96"/>
                    </a:lnTo>
                    <a:lnTo>
                      <a:pt x="648" y="128"/>
                    </a:lnTo>
                    <a:lnTo>
                      <a:pt x="664" y="168"/>
                    </a:lnTo>
                    <a:lnTo>
                      <a:pt x="672" y="216"/>
                    </a:lnTo>
                    <a:close/>
                  </a:path>
                </a:pathLst>
              </a:custGeom>
              <a:gradFill rotWithShape="0">
                <a:gsLst>
                  <a:gs pos="0">
                    <a:srgbClr val="808080">
                      <a:gamma/>
                      <a:tint val="59608"/>
                      <a:invGamma/>
                    </a:srgbClr>
                  </a:gs>
                  <a:gs pos="100000">
                    <a:srgbClr val="808080"/>
                  </a:gs>
                </a:gsLst>
                <a:path path="rect">
                  <a:fillToRect l="50000" t="50000" r="50000" b="50000"/>
                </a:path>
              </a:gradFill>
              <a:ln w="3175" cmpd="sng">
                <a:solidFill>
                  <a:srgbClr val="808080"/>
                </a:solidFill>
                <a:round/>
                <a:headEnd/>
                <a:tailEnd/>
              </a:ln>
            </p:spPr>
            <p:txBody>
              <a:bodyPr>
                <a:prstTxWarp prst="textNoShape">
                  <a:avLst/>
                </a:prstTxWarp>
              </a:bodyPr>
              <a:lstStyle/>
              <a:p>
                <a:endParaRPr lang="en-US">
                  <a:latin typeface="Arial"/>
                  <a:cs typeface="Arial"/>
                </a:endParaRPr>
              </a:p>
            </p:txBody>
          </p:sp>
          <p:grpSp>
            <p:nvGrpSpPr>
              <p:cNvPr id="1661001" name="Group 1944"/>
              <p:cNvGrpSpPr>
                <a:grpSpLocks/>
              </p:cNvGrpSpPr>
              <p:nvPr/>
            </p:nvGrpSpPr>
            <p:grpSpPr bwMode="auto">
              <a:xfrm>
                <a:off x="632" y="1338"/>
                <a:ext cx="352" cy="248"/>
                <a:chOff x="636" y="2320"/>
                <a:chExt cx="352" cy="248"/>
              </a:xfrm>
            </p:grpSpPr>
            <p:sp>
              <p:nvSpPr>
                <p:cNvPr id="1661849" name="Freeform 1945"/>
                <p:cNvSpPr>
                  <a:spLocks/>
                </p:cNvSpPr>
                <p:nvPr/>
              </p:nvSpPr>
              <p:spPr bwMode="invGray">
                <a:xfrm>
                  <a:off x="788" y="2424"/>
                  <a:ext cx="32" cy="16"/>
                </a:xfrm>
                <a:custGeom>
                  <a:avLst/>
                  <a:gdLst/>
                  <a:ahLst/>
                  <a:cxnLst>
                    <a:cxn ang="0">
                      <a:pos x="32" y="8"/>
                    </a:cxn>
                    <a:cxn ang="0">
                      <a:pos x="32" y="16"/>
                    </a:cxn>
                    <a:cxn ang="0">
                      <a:pos x="16" y="16"/>
                    </a:cxn>
                    <a:cxn ang="0">
                      <a:pos x="16" y="16"/>
                    </a:cxn>
                    <a:cxn ang="0">
                      <a:pos x="8" y="16"/>
                    </a:cxn>
                    <a:cxn ang="0">
                      <a:pos x="0" y="8"/>
                    </a:cxn>
                    <a:cxn ang="0">
                      <a:pos x="0" y="8"/>
                    </a:cxn>
                    <a:cxn ang="0">
                      <a:pos x="8" y="0"/>
                    </a:cxn>
                    <a:cxn ang="0">
                      <a:pos x="16" y="0"/>
                    </a:cxn>
                    <a:cxn ang="0">
                      <a:pos x="16" y="0"/>
                    </a:cxn>
                    <a:cxn ang="0">
                      <a:pos x="32" y="0"/>
                    </a:cxn>
                    <a:cxn ang="0">
                      <a:pos x="32" y="8"/>
                    </a:cxn>
                  </a:cxnLst>
                  <a:rect l="0" t="0" r="r" b="b"/>
                  <a:pathLst>
                    <a:path w="32" h="16">
                      <a:moveTo>
                        <a:pt x="32" y="8"/>
                      </a:moveTo>
                      <a:lnTo>
                        <a:pt x="32" y="16"/>
                      </a:lnTo>
                      <a:lnTo>
                        <a:pt x="16" y="16"/>
                      </a:lnTo>
                      <a:lnTo>
                        <a:pt x="16" y="16"/>
                      </a:lnTo>
                      <a:lnTo>
                        <a:pt x="8" y="16"/>
                      </a:lnTo>
                      <a:lnTo>
                        <a:pt x="0" y="8"/>
                      </a:lnTo>
                      <a:lnTo>
                        <a:pt x="0" y="8"/>
                      </a:lnTo>
                      <a:lnTo>
                        <a:pt x="8" y="0"/>
                      </a:lnTo>
                      <a:lnTo>
                        <a:pt x="16" y="0"/>
                      </a:lnTo>
                      <a:lnTo>
                        <a:pt x="16" y="0"/>
                      </a:lnTo>
                      <a:lnTo>
                        <a:pt x="32" y="0"/>
                      </a:lnTo>
                      <a:lnTo>
                        <a:pt x="32"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50" name="Freeform 1946"/>
                <p:cNvSpPr>
                  <a:spLocks/>
                </p:cNvSpPr>
                <p:nvPr/>
              </p:nvSpPr>
              <p:spPr bwMode="invGray">
                <a:xfrm>
                  <a:off x="924" y="2416"/>
                  <a:ext cx="64" cy="24"/>
                </a:xfrm>
                <a:custGeom>
                  <a:avLst/>
                  <a:gdLst/>
                  <a:ahLst/>
                  <a:cxnLst>
                    <a:cxn ang="0">
                      <a:pos x="64" y="16"/>
                    </a:cxn>
                    <a:cxn ang="0">
                      <a:pos x="56" y="24"/>
                    </a:cxn>
                    <a:cxn ang="0">
                      <a:pos x="32" y="24"/>
                    </a:cxn>
                    <a:cxn ang="0">
                      <a:pos x="32" y="24"/>
                    </a:cxn>
                    <a:cxn ang="0">
                      <a:pos x="16" y="24"/>
                    </a:cxn>
                    <a:cxn ang="0">
                      <a:pos x="0" y="16"/>
                    </a:cxn>
                    <a:cxn ang="0">
                      <a:pos x="0" y="16"/>
                    </a:cxn>
                    <a:cxn ang="0">
                      <a:pos x="16" y="8"/>
                    </a:cxn>
                    <a:cxn ang="0">
                      <a:pos x="32" y="0"/>
                    </a:cxn>
                    <a:cxn ang="0">
                      <a:pos x="32" y="0"/>
                    </a:cxn>
                    <a:cxn ang="0">
                      <a:pos x="56" y="8"/>
                    </a:cxn>
                    <a:cxn ang="0">
                      <a:pos x="64" y="16"/>
                    </a:cxn>
                  </a:cxnLst>
                  <a:rect l="0" t="0" r="r" b="b"/>
                  <a:pathLst>
                    <a:path w="64" h="24">
                      <a:moveTo>
                        <a:pt x="64" y="16"/>
                      </a:moveTo>
                      <a:lnTo>
                        <a:pt x="56" y="24"/>
                      </a:lnTo>
                      <a:lnTo>
                        <a:pt x="32" y="24"/>
                      </a:lnTo>
                      <a:lnTo>
                        <a:pt x="32" y="24"/>
                      </a:lnTo>
                      <a:lnTo>
                        <a:pt x="16" y="24"/>
                      </a:lnTo>
                      <a:lnTo>
                        <a:pt x="0" y="16"/>
                      </a:lnTo>
                      <a:lnTo>
                        <a:pt x="0" y="16"/>
                      </a:lnTo>
                      <a:lnTo>
                        <a:pt x="16"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51" name="Freeform 1947"/>
                <p:cNvSpPr>
                  <a:spLocks/>
                </p:cNvSpPr>
                <p:nvPr/>
              </p:nvSpPr>
              <p:spPr bwMode="invGray">
                <a:xfrm>
                  <a:off x="908" y="2512"/>
                  <a:ext cx="40" cy="32"/>
                </a:xfrm>
                <a:custGeom>
                  <a:avLst/>
                  <a:gdLst/>
                  <a:ahLst/>
                  <a:cxnLst>
                    <a:cxn ang="0">
                      <a:pos x="40" y="32"/>
                    </a:cxn>
                    <a:cxn ang="0">
                      <a:pos x="24" y="32"/>
                    </a:cxn>
                    <a:cxn ang="0">
                      <a:pos x="8" y="24"/>
                    </a:cxn>
                    <a:cxn ang="0">
                      <a:pos x="8" y="24"/>
                    </a:cxn>
                    <a:cxn ang="0">
                      <a:pos x="0" y="8"/>
                    </a:cxn>
                    <a:cxn ang="0">
                      <a:pos x="0" y="0"/>
                    </a:cxn>
                    <a:cxn ang="0">
                      <a:pos x="0" y="0"/>
                    </a:cxn>
                    <a:cxn ang="0">
                      <a:pos x="16" y="0"/>
                    </a:cxn>
                    <a:cxn ang="0">
                      <a:pos x="32" y="8"/>
                    </a:cxn>
                    <a:cxn ang="0">
                      <a:pos x="32" y="8"/>
                    </a:cxn>
                    <a:cxn ang="0">
                      <a:pos x="40" y="24"/>
                    </a:cxn>
                    <a:cxn ang="0">
                      <a:pos x="40" y="32"/>
                    </a:cxn>
                  </a:cxnLst>
                  <a:rect l="0" t="0" r="r" b="b"/>
                  <a:pathLst>
                    <a:path w="40" h="32">
                      <a:moveTo>
                        <a:pt x="40" y="32"/>
                      </a:moveTo>
                      <a:lnTo>
                        <a:pt x="24" y="32"/>
                      </a:lnTo>
                      <a:lnTo>
                        <a:pt x="8" y="24"/>
                      </a:lnTo>
                      <a:lnTo>
                        <a:pt x="8" y="24"/>
                      </a:lnTo>
                      <a:lnTo>
                        <a:pt x="0" y="8"/>
                      </a:lnTo>
                      <a:lnTo>
                        <a:pt x="0" y="0"/>
                      </a:lnTo>
                      <a:lnTo>
                        <a:pt x="0" y="0"/>
                      </a:lnTo>
                      <a:lnTo>
                        <a:pt x="16" y="0"/>
                      </a:lnTo>
                      <a:lnTo>
                        <a:pt x="32" y="8"/>
                      </a:lnTo>
                      <a:lnTo>
                        <a:pt x="32" y="8"/>
                      </a:lnTo>
                      <a:lnTo>
                        <a:pt x="40" y="24"/>
                      </a:lnTo>
                      <a:lnTo>
                        <a:pt x="4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52" name="Freeform 1948"/>
                <p:cNvSpPr>
                  <a:spLocks/>
                </p:cNvSpPr>
                <p:nvPr/>
              </p:nvSpPr>
              <p:spPr bwMode="invGray">
                <a:xfrm>
                  <a:off x="780" y="2328"/>
                  <a:ext cx="32" cy="48"/>
                </a:xfrm>
                <a:custGeom>
                  <a:avLst/>
                  <a:gdLst/>
                  <a:ahLst/>
                  <a:cxnLst>
                    <a:cxn ang="0">
                      <a:pos x="16" y="48"/>
                    </a:cxn>
                    <a:cxn ang="0">
                      <a:pos x="8" y="48"/>
                    </a:cxn>
                    <a:cxn ang="0">
                      <a:pos x="0" y="24"/>
                    </a:cxn>
                    <a:cxn ang="0">
                      <a:pos x="0" y="24"/>
                    </a:cxn>
                    <a:cxn ang="0">
                      <a:pos x="8" y="8"/>
                    </a:cxn>
                    <a:cxn ang="0">
                      <a:pos x="16" y="0"/>
                    </a:cxn>
                    <a:cxn ang="0">
                      <a:pos x="16" y="0"/>
                    </a:cxn>
                    <a:cxn ang="0">
                      <a:pos x="24" y="8"/>
                    </a:cxn>
                    <a:cxn ang="0">
                      <a:pos x="32" y="24"/>
                    </a:cxn>
                    <a:cxn ang="0">
                      <a:pos x="32" y="24"/>
                    </a:cxn>
                    <a:cxn ang="0">
                      <a:pos x="24" y="48"/>
                    </a:cxn>
                    <a:cxn ang="0">
                      <a:pos x="16" y="48"/>
                    </a:cxn>
                  </a:cxnLst>
                  <a:rect l="0" t="0" r="r" b="b"/>
                  <a:pathLst>
                    <a:path w="32" h="48">
                      <a:moveTo>
                        <a:pt x="16" y="48"/>
                      </a:moveTo>
                      <a:lnTo>
                        <a:pt x="8" y="48"/>
                      </a:lnTo>
                      <a:lnTo>
                        <a:pt x="0" y="24"/>
                      </a:lnTo>
                      <a:lnTo>
                        <a:pt x="0" y="24"/>
                      </a:lnTo>
                      <a:lnTo>
                        <a:pt x="8" y="8"/>
                      </a:lnTo>
                      <a:lnTo>
                        <a:pt x="16" y="0"/>
                      </a:lnTo>
                      <a:lnTo>
                        <a:pt x="16" y="0"/>
                      </a:lnTo>
                      <a:lnTo>
                        <a:pt x="24" y="8"/>
                      </a:lnTo>
                      <a:lnTo>
                        <a:pt x="32" y="24"/>
                      </a:lnTo>
                      <a:lnTo>
                        <a:pt x="32" y="24"/>
                      </a:lnTo>
                      <a:lnTo>
                        <a:pt x="24" y="48"/>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53" name="Freeform 1949"/>
                <p:cNvSpPr>
                  <a:spLocks/>
                </p:cNvSpPr>
                <p:nvPr/>
              </p:nvSpPr>
              <p:spPr bwMode="invGray">
                <a:xfrm>
                  <a:off x="676" y="2432"/>
                  <a:ext cx="64" cy="24"/>
                </a:xfrm>
                <a:custGeom>
                  <a:avLst/>
                  <a:gdLst/>
                  <a:ahLst/>
                  <a:cxnLst>
                    <a:cxn ang="0">
                      <a:pos x="64" y="16"/>
                    </a:cxn>
                    <a:cxn ang="0">
                      <a:pos x="56" y="24"/>
                    </a:cxn>
                    <a:cxn ang="0">
                      <a:pos x="32" y="24"/>
                    </a:cxn>
                    <a:cxn ang="0">
                      <a:pos x="32" y="24"/>
                    </a:cxn>
                    <a:cxn ang="0">
                      <a:pos x="8" y="24"/>
                    </a:cxn>
                    <a:cxn ang="0">
                      <a:pos x="0" y="16"/>
                    </a:cxn>
                    <a:cxn ang="0">
                      <a:pos x="0" y="16"/>
                    </a:cxn>
                    <a:cxn ang="0">
                      <a:pos x="8" y="8"/>
                    </a:cxn>
                    <a:cxn ang="0">
                      <a:pos x="32" y="0"/>
                    </a:cxn>
                    <a:cxn ang="0">
                      <a:pos x="32" y="0"/>
                    </a:cxn>
                    <a:cxn ang="0">
                      <a:pos x="56" y="8"/>
                    </a:cxn>
                    <a:cxn ang="0">
                      <a:pos x="64" y="16"/>
                    </a:cxn>
                  </a:cxnLst>
                  <a:rect l="0" t="0" r="r" b="b"/>
                  <a:pathLst>
                    <a:path w="64" h="24">
                      <a:moveTo>
                        <a:pt x="64" y="16"/>
                      </a:moveTo>
                      <a:lnTo>
                        <a:pt x="56" y="24"/>
                      </a:lnTo>
                      <a:lnTo>
                        <a:pt x="32" y="24"/>
                      </a:lnTo>
                      <a:lnTo>
                        <a:pt x="32" y="24"/>
                      </a:lnTo>
                      <a:lnTo>
                        <a:pt x="8" y="24"/>
                      </a:lnTo>
                      <a:lnTo>
                        <a:pt x="0" y="16"/>
                      </a:lnTo>
                      <a:lnTo>
                        <a:pt x="0" y="16"/>
                      </a:lnTo>
                      <a:lnTo>
                        <a:pt x="8" y="8"/>
                      </a:lnTo>
                      <a:lnTo>
                        <a:pt x="32" y="0"/>
                      </a:lnTo>
                      <a:lnTo>
                        <a:pt x="32" y="0"/>
                      </a:lnTo>
                      <a:lnTo>
                        <a:pt x="56" y="8"/>
                      </a:lnTo>
                      <a:lnTo>
                        <a:pt x="64"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54" name="Freeform 1950"/>
                <p:cNvSpPr>
                  <a:spLocks/>
                </p:cNvSpPr>
                <p:nvPr/>
              </p:nvSpPr>
              <p:spPr bwMode="invGray">
                <a:xfrm>
                  <a:off x="788" y="2520"/>
                  <a:ext cx="32" cy="48"/>
                </a:xfrm>
                <a:custGeom>
                  <a:avLst/>
                  <a:gdLst/>
                  <a:ahLst/>
                  <a:cxnLst>
                    <a:cxn ang="0">
                      <a:pos x="16" y="48"/>
                    </a:cxn>
                    <a:cxn ang="0">
                      <a:pos x="8" y="40"/>
                    </a:cxn>
                    <a:cxn ang="0">
                      <a:pos x="0" y="24"/>
                    </a:cxn>
                    <a:cxn ang="0">
                      <a:pos x="0" y="24"/>
                    </a:cxn>
                    <a:cxn ang="0">
                      <a:pos x="8" y="8"/>
                    </a:cxn>
                    <a:cxn ang="0">
                      <a:pos x="16" y="0"/>
                    </a:cxn>
                    <a:cxn ang="0">
                      <a:pos x="16" y="0"/>
                    </a:cxn>
                    <a:cxn ang="0">
                      <a:pos x="32" y="8"/>
                    </a:cxn>
                    <a:cxn ang="0">
                      <a:pos x="32" y="24"/>
                    </a:cxn>
                    <a:cxn ang="0">
                      <a:pos x="32" y="24"/>
                    </a:cxn>
                    <a:cxn ang="0">
                      <a:pos x="32" y="40"/>
                    </a:cxn>
                    <a:cxn ang="0">
                      <a:pos x="16" y="48"/>
                    </a:cxn>
                  </a:cxnLst>
                  <a:rect l="0" t="0" r="r" b="b"/>
                  <a:pathLst>
                    <a:path w="32" h="48">
                      <a:moveTo>
                        <a:pt x="16" y="48"/>
                      </a:moveTo>
                      <a:lnTo>
                        <a:pt x="8" y="40"/>
                      </a:lnTo>
                      <a:lnTo>
                        <a:pt x="0" y="24"/>
                      </a:lnTo>
                      <a:lnTo>
                        <a:pt x="0" y="24"/>
                      </a:lnTo>
                      <a:lnTo>
                        <a:pt x="8" y="8"/>
                      </a:lnTo>
                      <a:lnTo>
                        <a:pt x="16" y="0"/>
                      </a:lnTo>
                      <a:lnTo>
                        <a:pt x="16" y="0"/>
                      </a:lnTo>
                      <a:lnTo>
                        <a:pt x="32" y="8"/>
                      </a:lnTo>
                      <a:lnTo>
                        <a:pt x="32" y="24"/>
                      </a:lnTo>
                      <a:lnTo>
                        <a:pt x="32" y="24"/>
                      </a:lnTo>
                      <a:lnTo>
                        <a:pt x="32" y="40"/>
                      </a:lnTo>
                      <a:lnTo>
                        <a:pt x="16" y="4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55" name="Freeform 1951"/>
                <p:cNvSpPr>
                  <a:spLocks/>
                </p:cNvSpPr>
                <p:nvPr/>
              </p:nvSpPr>
              <p:spPr bwMode="invGray">
                <a:xfrm>
                  <a:off x="660" y="2352"/>
                  <a:ext cx="48" cy="40"/>
                </a:xfrm>
                <a:custGeom>
                  <a:avLst/>
                  <a:gdLst/>
                  <a:ahLst/>
                  <a:cxnLst>
                    <a:cxn ang="0">
                      <a:pos x="48" y="32"/>
                    </a:cxn>
                    <a:cxn ang="0">
                      <a:pos x="32" y="40"/>
                    </a:cxn>
                    <a:cxn ang="0">
                      <a:pos x="16" y="24"/>
                    </a:cxn>
                    <a:cxn ang="0">
                      <a:pos x="16" y="24"/>
                    </a:cxn>
                    <a:cxn ang="0">
                      <a:pos x="0" y="16"/>
                    </a:cxn>
                    <a:cxn ang="0">
                      <a:pos x="0" y="0"/>
                    </a:cxn>
                    <a:cxn ang="0">
                      <a:pos x="0" y="0"/>
                    </a:cxn>
                    <a:cxn ang="0">
                      <a:pos x="16" y="0"/>
                    </a:cxn>
                    <a:cxn ang="0">
                      <a:pos x="32" y="8"/>
                    </a:cxn>
                    <a:cxn ang="0">
                      <a:pos x="32" y="8"/>
                    </a:cxn>
                    <a:cxn ang="0">
                      <a:pos x="48" y="24"/>
                    </a:cxn>
                    <a:cxn ang="0">
                      <a:pos x="48" y="32"/>
                    </a:cxn>
                  </a:cxnLst>
                  <a:rect l="0" t="0" r="r" b="b"/>
                  <a:pathLst>
                    <a:path w="48" h="40">
                      <a:moveTo>
                        <a:pt x="48" y="32"/>
                      </a:moveTo>
                      <a:lnTo>
                        <a:pt x="32" y="40"/>
                      </a:lnTo>
                      <a:lnTo>
                        <a:pt x="16" y="24"/>
                      </a:lnTo>
                      <a:lnTo>
                        <a:pt x="16" y="24"/>
                      </a:lnTo>
                      <a:lnTo>
                        <a:pt x="0" y="16"/>
                      </a:lnTo>
                      <a:lnTo>
                        <a:pt x="0" y="0"/>
                      </a:lnTo>
                      <a:lnTo>
                        <a:pt x="0" y="0"/>
                      </a:lnTo>
                      <a:lnTo>
                        <a:pt x="16" y="0"/>
                      </a:lnTo>
                      <a:lnTo>
                        <a:pt x="32" y="8"/>
                      </a:lnTo>
                      <a:lnTo>
                        <a:pt x="32" y="8"/>
                      </a:lnTo>
                      <a:lnTo>
                        <a:pt x="48" y="24"/>
                      </a:lnTo>
                      <a:lnTo>
                        <a:pt x="48"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56" name="Freeform 1952"/>
                <p:cNvSpPr>
                  <a:spLocks/>
                </p:cNvSpPr>
                <p:nvPr/>
              </p:nvSpPr>
              <p:spPr bwMode="invGray">
                <a:xfrm>
                  <a:off x="892" y="2344"/>
                  <a:ext cx="48" cy="32"/>
                </a:xfrm>
                <a:custGeom>
                  <a:avLst/>
                  <a:gdLst/>
                  <a:ahLst/>
                  <a:cxnLst>
                    <a:cxn ang="0">
                      <a:pos x="0" y="32"/>
                    </a:cxn>
                    <a:cxn ang="0">
                      <a:pos x="0" y="24"/>
                    </a:cxn>
                    <a:cxn ang="0">
                      <a:pos x="8" y="8"/>
                    </a:cxn>
                    <a:cxn ang="0">
                      <a:pos x="8" y="8"/>
                    </a:cxn>
                    <a:cxn ang="0">
                      <a:pos x="32" y="0"/>
                    </a:cxn>
                    <a:cxn ang="0">
                      <a:pos x="48" y="0"/>
                    </a:cxn>
                    <a:cxn ang="0">
                      <a:pos x="48" y="0"/>
                    </a:cxn>
                    <a:cxn ang="0">
                      <a:pos x="48" y="8"/>
                    </a:cxn>
                    <a:cxn ang="0">
                      <a:pos x="32" y="24"/>
                    </a:cxn>
                    <a:cxn ang="0">
                      <a:pos x="32" y="24"/>
                    </a:cxn>
                    <a:cxn ang="0">
                      <a:pos x="16" y="32"/>
                    </a:cxn>
                    <a:cxn ang="0">
                      <a:pos x="0" y="32"/>
                    </a:cxn>
                  </a:cxnLst>
                  <a:rect l="0" t="0" r="r" b="b"/>
                  <a:pathLst>
                    <a:path w="48" h="32">
                      <a:moveTo>
                        <a:pt x="0" y="32"/>
                      </a:moveTo>
                      <a:lnTo>
                        <a:pt x="0" y="24"/>
                      </a:lnTo>
                      <a:lnTo>
                        <a:pt x="8" y="8"/>
                      </a:lnTo>
                      <a:lnTo>
                        <a:pt x="8" y="8"/>
                      </a:lnTo>
                      <a:lnTo>
                        <a:pt x="32" y="0"/>
                      </a:lnTo>
                      <a:lnTo>
                        <a:pt x="48" y="0"/>
                      </a:lnTo>
                      <a:lnTo>
                        <a:pt x="48" y="0"/>
                      </a:lnTo>
                      <a:lnTo>
                        <a:pt x="48" y="8"/>
                      </a:lnTo>
                      <a:lnTo>
                        <a:pt x="32" y="24"/>
                      </a:lnTo>
                      <a:lnTo>
                        <a:pt x="32" y="24"/>
                      </a:lnTo>
                      <a:lnTo>
                        <a:pt x="16" y="32"/>
                      </a:lnTo>
                      <a:lnTo>
                        <a:pt x="0" y="32"/>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57" name="Freeform 1953"/>
                <p:cNvSpPr>
                  <a:spLocks/>
                </p:cNvSpPr>
                <p:nvPr/>
              </p:nvSpPr>
              <p:spPr bwMode="invGray">
                <a:xfrm>
                  <a:off x="876" y="2400"/>
                  <a:ext cx="48" cy="24"/>
                </a:xfrm>
                <a:custGeom>
                  <a:avLst/>
                  <a:gdLst/>
                  <a:ahLst/>
                  <a:cxnLst>
                    <a:cxn ang="0">
                      <a:pos x="0" y="24"/>
                    </a:cxn>
                    <a:cxn ang="0">
                      <a:pos x="0" y="8"/>
                    </a:cxn>
                    <a:cxn ang="0">
                      <a:pos x="16" y="0"/>
                    </a:cxn>
                    <a:cxn ang="0">
                      <a:pos x="16" y="0"/>
                    </a:cxn>
                    <a:cxn ang="0">
                      <a:pos x="32" y="0"/>
                    </a:cxn>
                    <a:cxn ang="0">
                      <a:pos x="48" y="8"/>
                    </a:cxn>
                    <a:cxn ang="0">
                      <a:pos x="48" y="8"/>
                    </a:cxn>
                    <a:cxn ang="0">
                      <a:pos x="48" y="16"/>
                    </a:cxn>
                    <a:cxn ang="0">
                      <a:pos x="32" y="24"/>
                    </a:cxn>
                    <a:cxn ang="0">
                      <a:pos x="32" y="24"/>
                    </a:cxn>
                    <a:cxn ang="0">
                      <a:pos x="8" y="24"/>
                    </a:cxn>
                    <a:cxn ang="0">
                      <a:pos x="0" y="24"/>
                    </a:cxn>
                  </a:cxnLst>
                  <a:rect l="0" t="0" r="r" b="b"/>
                  <a:pathLst>
                    <a:path w="48" h="24">
                      <a:moveTo>
                        <a:pt x="0" y="24"/>
                      </a:moveTo>
                      <a:lnTo>
                        <a:pt x="0" y="8"/>
                      </a:lnTo>
                      <a:lnTo>
                        <a:pt x="16" y="0"/>
                      </a:lnTo>
                      <a:lnTo>
                        <a:pt x="16" y="0"/>
                      </a:lnTo>
                      <a:lnTo>
                        <a:pt x="32" y="0"/>
                      </a:lnTo>
                      <a:lnTo>
                        <a:pt x="48" y="8"/>
                      </a:lnTo>
                      <a:lnTo>
                        <a:pt x="48" y="8"/>
                      </a:lnTo>
                      <a:lnTo>
                        <a:pt x="48" y="16"/>
                      </a:lnTo>
                      <a:lnTo>
                        <a:pt x="32" y="24"/>
                      </a:lnTo>
                      <a:lnTo>
                        <a:pt x="32" y="24"/>
                      </a:lnTo>
                      <a:lnTo>
                        <a:pt x="8" y="24"/>
                      </a:lnTo>
                      <a:lnTo>
                        <a:pt x="0" y="24"/>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58" name="Freeform 1954"/>
                <p:cNvSpPr>
                  <a:spLocks/>
                </p:cNvSpPr>
                <p:nvPr/>
              </p:nvSpPr>
              <p:spPr bwMode="invGray">
                <a:xfrm>
                  <a:off x="660" y="2480"/>
                  <a:ext cx="48" cy="24"/>
                </a:xfrm>
                <a:custGeom>
                  <a:avLst/>
                  <a:gdLst/>
                  <a:ahLst/>
                  <a:cxnLst>
                    <a:cxn ang="0">
                      <a:pos x="0" y="16"/>
                    </a:cxn>
                    <a:cxn ang="0">
                      <a:pos x="0" y="8"/>
                    </a:cxn>
                    <a:cxn ang="0">
                      <a:pos x="16" y="0"/>
                    </a:cxn>
                    <a:cxn ang="0">
                      <a:pos x="16" y="0"/>
                    </a:cxn>
                    <a:cxn ang="0">
                      <a:pos x="40" y="0"/>
                    </a:cxn>
                    <a:cxn ang="0">
                      <a:pos x="48" y="0"/>
                    </a:cxn>
                    <a:cxn ang="0">
                      <a:pos x="48" y="0"/>
                    </a:cxn>
                    <a:cxn ang="0">
                      <a:pos x="48" y="16"/>
                    </a:cxn>
                    <a:cxn ang="0">
                      <a:pos x="32" y="24"/>
                    </a:cxn>
                    <a:cxn ang="0">
                      <a:pos x="32" y="24"/>
                    </a:cxn>
                    <a:cxn ang="0">
                      <a:pos x="8" y="24"/>
                    </a:cxn>
                    <a:cxn ang="0">
                      <a:pos x="0" y="16"/>
                    </a:cxn>
                  </a:cxnLst>
                  <a:rect l="0" t="0" r="r" b="b"/>
                  <a:pathLst>
                    <a:path w="48" h="24">
                      <a:moveTo>
                        <a:pt x="0" y="16"/>
                      </a:moveTo>
                      <a:lnTo>
                        <a:pt x="0" y="8"/>
                      </a:lnTo>
                      <a:lnTo>
                        <a:pt x="16" y="0"/>
                      </a:lnTo>
                      <a:lnTo>
                        <a:pt x="16" y="0"/>
                      </a:lnTo>
                      <a:lnTo>
                        <a:pt x="40" y="0"/>
                      </a:lnTo>
                      <a:lnTo>
                        <a:pt x="48" y="0"/>
                      </a:lnTo>
                      <a:lnTo>
                        <a:pt x="48" y="0"/>
                      </a:lnTo>
                      <a:lnTo>
                        <a:pt x="48" y="16"/>
                      </a:lnTo>
                      <a:lnTo>
                        <a:pt x="32" y="24"/>
                      </a:lnTo>
                      <a:lnTo>
                        <a:pt x="32" y="24"/>
                      </a:lnTo>
                      <a:lnTo>
                        <a:pt x="8" y="24"/>
                      </a:lnTo>
                      <a:lnTo>
                        <a:pt x="0" y="16"/>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59" name="Freeform 1955"/>
                <p:cNvSpPr>
                  <a:spLocks/>
                </p:cNvSpPr>
                <p:nvPr/>
              </p:nvSpPr>
              <p:spPr bwMode="invGray">
                <a:xfrm>
                  <a:off x="732" y="2456"/>
                  <a:ext cx="48" cy="40"/>
                </a:xfrm>
                <a:custGeom>
                  <a:avLst/>
                  <a:gdLst/>
                  <a:ahLst/>
                  <a:cxnLst>
                    <a:cxn ang="0">
                      <a:pos x="8" y="40"/>
                    </a:cxn>
                    <a:cxn ang="0">
                      <a:pos x="0" y="24"/>
                    </a:cxn>
                    <a:cxn ang="0">
                      <a:pos x="16" y="16"/>
                    </a:cxn>
                    <a:cxn ang="0">
                      <a:pos x="16" y="16"/>
                    </a:cxn>
                    <a:cxn ang="0">
                      <a:pos x="32" y="0"/>
                    </a:cxn>
                    <a:cxn ang="0">
                      <a:pos x="48" y="8"/>
                    </a:cxn>
                    <a:cxn ang="0">
                      <a:pos x="48" y="8"/>
                    </a:cxn>
                    <a:cxn ang="0">
                      <a:pos x="48" y="16"/>
                    </a:cxn>
                    <a:cxn ang="0">
                      <a:pos x="40" y="32"/>
                    </a:cxn>
                    <a:cxn ang="0">
                      <a:pos x="40" y="32"/>
                    </a:cxn>
                    <a:cxn ang="0">
                      <a:pos x="16" y="40"/>
                    </a:cxn>
                    <a:cxn ang="0">
                      <a:pos x="8" y="40"/>
                    </a:cxn>
                  </a:cxnLst>
                  <a:rect l="0" t="0" r="r" b="b"/>
                  <a:pathLst>
                    <a:path w="48" h="40">
                      <a:moveTo>
                        <a:pt x="8" y="40"/>
                      </a:moveTo>
                      <a:lnTo>
                        <a:pt x="0" y="24"/>
                      </a:lnTo>
                      <a:lnTo>
                        <a:pt x="16" y="16"/>
                      </a:lnTo>
                      <a:lnTo>
                        <a:pt x="16" y="16"/>
                      </a:lnTo>
                      <a:lnTo>
                        <a:pt x="32" y="0"/>
                      </a:lnTo>
                      <a:lnTo>
                        <a:pt x="48" y="8"/>
                      </a:lnTo>
                      <a:lnTo>
                        <a:pt x="48" y="8"/>
                      </a:lnTo>
                      <a:lnTo>
                        <a:pt x="48" y="16"/>
                      </a:lnTo>
                      <a:lnTo>
                        <a:pt x="40" y="32"/>
                      </a:lnTo>
                      <a:lnTo>
                        <a:pt x="40" y="32"/>
                      </a:lnTo>
                      <a:lnTo>
                        <a:pt x="16" y="40"/>
                      </a:lnTo>
                      <a:lnTo>
                        <a:pt x="8" y="4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60" name="Freeform 1956"/>
                <p:cNvSpPr>
                  <a:spLocks/>
                </p:cNvSpPr>
                <p:nvPr/>
              </p:nvSpPr>
              <p:spPr bwMode="invGray">
                <a:xfrm>
                  <a:off x="924" y="2472"/>
                  <a:ext cx="56" cy="32"/>
                </a:xfrm>
                <a:custGeom>
                  <a:avLst/>
                  <a:gdLst/>
                  <a:ahLst/>
                  <a:cxnLst>
                    <a:cxn ang="0">
                      <a:pos x="0" y="8"/>
                    </a:cxn>
                    <a:cxn ang="0">
                      <a:pos x="16" y="0"/>
                    </a:cxn>
                    <a:cxn ang="0">
                      <a:pos x="32" y="8"/>
                    </a:cxn>
                    <a:cxn ang="0">
                      <a:pos x="32" y="8"/>
                    </a:cxn>
                    <a:cxn ang="0">
                      <a:pos x="56" y="16"/>
                    </a:cxn>
                    <a:cxn ang="0">
                      <a:pos x="56" y="24"/>
                    </a:cxn>
                    <a:cxn ang="0">
                      <a:pos x="56" y="24"/>
                    </a:cxn>
                    <a:cxn ang="0">
                      <a:pos x="48" y="32"/>
                    </a:cxn>
                    <a:cxn ang="0">
                      <a:pos x="24" y="24"/>
                    </a:cxn>
                    <a:cxn ang="0">
                      <a:pos x="24" y="24"/>
                    </a:cxn>
                    <a:cxn ang="0">
                      <a:pos x="0" y="16"/>
                    </a:cxn>
                    <a:cxn ang="0">
                      <a:pos x="0" y="8"/>
                    </a:cxn>
                  </a:cxnLst>
                  <a:rect l="0" t="0" r="r" b="b"/>
                  <a:pathLst>
                    <a:path w="56" h="32">
                      <a:moveTo>
                        <a:pt x="0" y="8"/>
                      </a:moveTo>
                      <a:lnTo>
                        <a:pt x="16" y="0"/>
                      </a:lnTo>
                      <a:lnTo>
                        <a:pt x="32" y="8"/>
                      </a:lnTo>
                      <a:lnTo>
                        <a:pt x="32" y="8"/>
                      </a:lnTo>
                      <a:lnTo>
                        <a:pt x="56" y="16"/>
                      </a:lnTo>
                      <a:lnTo>
                        <a:pt x="56" y="24"/>
                      </a:lnTo>
                      <a:lnTo>
                        <a:pt x="56" y="24"/>
                      </a:lnTo>
                      <a:lnTo>
                        <a:pt x="48" y="32"/>
                      </a:lnTo>
                      <a:lnTo>
                        <a:pt x="24" y="24"/>
                      </a:lnTo>
                      <a:lnTo>
                        <a:pt x="24" y="24"/>
                      </a:lnTo>
                      <a:lnTo>
                        <a:pt x="0"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61" name="Freeform 1957"/>
                <p:cNvSpPr>
                  <a:spLocks/>
                </p:cNvSpPr>
                <p:nvPr/>
              </p:nvSpPr>
              <p:spPr bwMode="invGray">
                <a:xfrm>
                  <a:off x="636" y="2392"/>
                  <a:ext cx="64" cy="32"/>
                </a:xfrm>
                <a:custGeom>
                  <a:avLst/>
                  <a:gdLst/>
                  <a:ahLst/>
                  <a:cxnLst>
                    <a:cxn ang="0">
                      <a:pos x="0" y="8"/>
                    </a:cxn>
                    <a:cxn ang="0">
                      <a:pos x="16" y="0"/>
                    </a:cxn>
                    <a:cxn ang="0">
                      <a:pos x="40" y="8"/>
                    </a:cxn>
                    <a:cxn ang="0">
                      <a:pos x="40" y="8"/>
                    </a:cxn>
                    <a:cxn ang="0">
                      <a:pos x="56" y="16"/>
                    </a:cxn>
                    <a:cxn ang="0">
                      <a:pos x="64" y="24"/>
                    </a:cxn>
                    <a:cxn ang="0">
                      <a:pos x="64" y="24"/>
                    </a:cxn>
                    <a:cxn ang="0">
                      <a:pos x="48" y="32"/>
                    </a:cxn>
                    <a:cxn ang="0">
                      <a:pos x="24" y="32"/>
                    </a:cxn>
                    <a:cxn ang="0">
                      <a:pos x="24" y="32"/>
                    </a:cxn>
                    <a:cxn ang="0">
                      <a:pos x="8" y="16"/>
                    </a:cxn>
                    <a:cxn ang="0">
                      <a:pos x="0" y="8"/>
                    </a:cxn>
                  </a:cxnLst>
                  <a:rect l="0" t="0" r="r" b="b"/>
                  <a:pathLst>
                    <a:path w="64" h="32">
                      <a:moveTo>
                        <a:pt x="0" y="8"/>
                      </a:moveTo>
                      <a:lnTo>
                        <a:pt x="16" y="0"/>
                      </a:lnTo>
                      <a:lnTo>
                        <a:pt x="40" y="8"/>
                      </a:lnTo>
                      <a:lnTo>
                        <a:pt x="40" y="8"/>
                      </a:lnTo>
                      <a:lnTo>
                        <a:pt x="56" y="16"/>
                      </a:lnTo>
                      <a:lnTo>
                        <a:pt x="64" y="24"/>
                      </a:lnTo>
                      <a:lnTo>
                        <a:pt x="64" y="24"/>
                      </a:lnTo>
                      <a:lnTo>
                        <a:pt x="48" y="32"/>
                      </a:lnTo>
                      <a:lnTo>
                        <a:pt x="24" y="32"/>
                      </a:lnTo>
                      <a:lnTo>
                        <a:pt x="24" y="32"/>
                      </a:lnTo>
                      <a:lnTo>
                        <a:pt x="8" y="16"/>
                      </a:lnTo>
                      <a:lnTo>
                        <a:pt x="0" y="8"/>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62" name="Freeform 1958"/>
                <p:cNvSpPr>
                  <a:spLocks/>
                </p:cNvSpPr>
                <p:nvPr/>
              </p:nvSpPr>
              <p:spPr bwMode="invGray">
                <a:xfrm>
                  <a:off x="716" y="2320"/>
                  <a:ext cx="40" cy="48"/>
                </a:xfrm>
                <a:custGeom>
                  <a:avLst/>
                  <a:gdLst/>
                  <a:ahLst/>
                  <a:cxnLst>
                    <a:cxn ang="0">
                      <a:pos x="8" y="0"/>
                    </a:cxn>
                    <a:cxn ang="0">
                      <a:pos x="24" y="0"/>
                    </a:cxn>
                    <a:cxn ang="0">
                      <a:pos x="32" y="16"/>
                    </a:cxn>
                    <a:cxn ang="0">
                      <a:pos x="32" y="16"/>
                    </a:cxn>
                    <a:cxn ang="0">
                      <a:pos x="40" y="40"/>
                    </a:cxn>
                    <a:cxn ang="0">
                      <a:pos x="32" y="48"/>
                    </a:cxn>
                    <a:cxn ang="0">
                      <a:pos x="32" y="48"/>
                    </a:cxn>
                    <a:cxn ang="0">
                      <a:pos x="16" y="40"/>
                    </a:cxn>
                    <a:cxn ang="0">
                      <a:pos x="8" y="24"/>
                    </a:cxn>
                    <a:cxn ang="0">
                      <a:pos x="8" y="24"/>
                    </a:cxn>
                    <a:cxn ang="0">
                      <a:pos x="0" y="8"/>
                    </a:cxn>
                    <a:cxn ang="0">
                      <a:pos x="8" y="0"/>
                    </a:cxn>
                  </a:cxnLst>
                  <a:rect l="0" t="0" r="r" b="b"/>
                  <a:pathLst>
                    <a:path w="40" h="48">
                      <a:moveTo>
                        <a:pt x="8" y="0"/>
                      </a:moveTo>
                      <a:lnTo>
                        <a:pt x="24" y="0"/>
                      </a:lnTo>
                      <a:lnTo>
                        <a:pt x="32" y="16"/>
                      </a:lnTo>
                      <a:lnTo>
                        <a:pt x="32" y="16"/>
                      </a:lnTo>
                      <a:lnTo>
                        <a:pt x="40" y="40"/>
                      </a:lnTo>
                      <a:lnTo>
                        <a:pt x="32" y="48"/>
                      </a:lnTo>
                      <a:lnTo>
                        <a:pt x="32" y="48"/>
                      </a:lnTo>
                      <a:lnTo>
                        <a:pt x="16"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63" name="Freeform 1959"/>
                <p:cNvSpPr>
                  <a:spLocks/>
                </p:cNvSpPr>
                <p:nvPr/>
              </p:nvSpPr>
              <p:spPr bwMode="invGray">
                <a:xfrm>
                  <a:off x="820" y="2480"/>
                  <a:ext cx="40" cy="40"/>
                </a:xfrm>
                <a:custGeom>
                  <a:avLst/>
                  <a:gdLst/>
                  <a:ahLst/>
                  <a:cxnLst>
                    <a:cxn ang="0">
                      <a:pos x="8" y="0"/>
                    </a:cxn>
                    <a:cxn ang="0">
                      <a:pos x="24" y="0"/>
                    </a:cxn>
                    <a:cxn ang="0">
                      <a:pos x="40" y="16"/>
                    </a:cxn>
                    <a:cxn ang="0">
                      <a:pos x="40" y="16"/>
                    </a:cxn>
                    <a:cxn ang="0">
                      <a:pos x="40" y="32"/>
                    </a:cxn>
                    <a:cxn ang="0">
                      <a:pos x="32" y="40"/>
                    </a:cxn>
                    <a:cxn ang="0">
                      <a:pos x="32" y="40"/>
                    </a:cxn>
                    <a:cxn ang="0">
                      <a:pos x="24" y="40"/>
                    </a:cxn>
                    <a:cxn ang="0">
                      <a:pos x="8" y="24"/>
                    </a:cxn>
                    <a:cxn ang="0">
                      <a:pos x="8" y="24"/>
                    </a:cxn>
                    <a:cxn ang="0">
                      <a:pos x="0" y="8"/>
                    </a:cxn>
                    <a:cxn ang="0">
                      <a:pos x="8" y="0"/>
                    </a:cxn>
                  </a:cxnLst>
                  <a:rect l="0" t="0" r="r" b="b"/>
                  <a:pathLst>
                    <a:path w="40" h="40">
                      <a:moveTo>
                        <a:pt x="8" y="0"/>
                      </a:moveTo>
                      <a:lnTo>
                        <a:pt x="24" y="0"/>
                      </a:lnTo>
                      <a:lnTo>
                        <a:pt x="40" y="16"/>
                      </a:lnTo>
                      <a:lnTo>
                        <a:pt x="40" y="16"/>
                      </a:lnTo>
                      <a:lnTo>
                        <a:pt x="40" y="32"/>
                      </a:lnTo>
                      <a:lnTo>
                        <a:pt x="32" y="40"/>
                      </a:lnTo>
                      <a:lnTo>
                        <a:pt x="32" y="40"/>
                      </a:lnTo>
                      <a:lnTo>
                        <a:pt x="24" y="40"/>
                      </a:lnTo>
                      <a:lnTo>
                        <a:pt x="8" y="24"/>
                      </a:lnTo>
                      <a:lnTo>
                        <a:pt x="8" y="24"/>
                      </a:lnTo>
                      <a:lnTo>
                        <a:pt x="0" y="8"/>
                      </a:lnTo>
                      <a:lnTo>
                        <a:pt x="8"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64" name="Freeform 1960"/>
                <p:cNvSpPr>
                  <a:spLocks/>
                </p:cNvSpPr>
                <p:nvPr/>
              </p:nvSpPr>
              <p:spPr bwMode="invGray">
                <a:xfrm>
                  <a:off x="836" y="2320"/>
                  <a:ext cx="40" cy="48"/>
                </a:xfrm>
                <a:custGeom>
                  <a:avLst/>
                  <a:gdLst/>
                  <a:ahLst/>
                  <a:cxnLst>
                    <a:cxn ang="0">
                      <a:pos x="32" y="0"/>
                    </a:cxn>
                    <a:cxn ang="0">
                      <a:pos x="40" y="8"/>
                    </a:cxn>
                    <a:cxn ang="0">
                      <a:pos x="40" y="24"/>
                    </a:cxn>
                    <a:cxn ang="0">
                      <a:pos x="40" y="24"/>
                    </a:cxn>
                    <a:cxn ang="0">
                      <a:pos x="24" y="40"/>
                    </a:cxn>
                    <a:cxn ang="0">
                      <a:pos x="8" y="48"/>
                    </a:cxn>
                    <a:cxn ang="0">
                      <a:pos x="8" y="48"/>
                    </a:cxn>
                    <a:cxn ang="0">
                      <a:pos x="0" y="32"/>
                    </a:cxn>
                    <a:cxn ang="0">
                      <a:pos x="8" y="16"/>
                    </a:cxn>
                    <a:cxn ang="0">
                      <a:pos x="8" y="16"/>
                    </a:cxn>
                    <a:cxn ang="0">
                      <a:pos x="24" y="0"/>
                    </a:cxn>
                    <a:cxn ang="0">
                      <a:pos x="32" y="0"/>
                    </a:cxn>
                  </a:cxnLst>
                  <a:rect l="0" t="0" r="r" b="b"/>
                  <a:pathLst>
                    <a:path w="40" h="48">
                      <a:moveTo>
                        <a:pt x="32" y="0"/>
                      </a:moveTo>
                      <a:lnTo>
                        <a:pt x="40" y="8"/>
                      </a:lnTo>
                      <a:lnTo>
                        <a:pt x="40" y="24"/>
                      </a:lnTo>
                      <a:lnTo>
                        <a:pt x="40" y="24"/>
                      </a:lnTo>
                      <a:lnTo>
                        <a:pt x="24" y="40"/>
                      </a:lnTo>
                      <a:lnTo>
                        <a:pt x="8" y="48"/>
                      </a:lnTo>
                      <a:lnTo>
                        <a:pt x="8" y="48"/>
                      </a:lnTo>
                      <a:lnTo>
                        <a:pt x="0" y="32"/>
                      </a:lnTo>
                      <a:lnTo>
                        <a:pt x="8" y="16"/>
                      </a:lnTo>
                      <a:lnTo>
                        <a:pt x="8" y="16"/>
                      </a:lnTo>
                      <a:lnTo>
                        <a:pt x="24" y="0"/>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sp>
              <p:nvSpPr>
                <p:cNvPr id="1661865" name="Freeform 1961"/>
                <p:cNvSpPr>
                  <a:spLocks/>
                </p:cNvSpPr>
                <p:nvPr/>
              </p:nvSpPr>
              <p:spPr bwMode="invGray">
                <a:xfrm>
                  <a:off x="732" y="2504"/>
                  <a:ext cx="40" cy="48"/>
                </a:xfrm>
                <a:custGeom>
                  <a:avLst/>
                  <a:gdLst/>
                  <a:ahLst/>
                  <a:cxnLst>
                    <a:cxn ang="0">
                      <a:pos x="32" y="0"/>
                    </a:cxn>
                    <a:cxn ang="0">
                      <a:pos x="40" y="8"/>
                    </a:cxn>
                    <a:cxn ang="0">
                      <a:pos x="32" y="32"/>
                    </a:cxn>
                    <a:cxn ang="0">
                      <a:pos x="32" y="32"/>
                    </a:cxn>
                    <a:cxn ang="0">
                      <a:pos x="24" y="40"/>
                    </a:cxn>
                    <a:cxn ang="0">
                      <a:pos x="8" y="48"/>
                    </a:cxn>
                    <a:cxn ang="0">
                      <a:pos x="8" y="48"/>
                    </a:cxn>
                    <a:cxn ang="0">
                      <a:pos x="0" y="40"/>
                    </a:cxn>
                    <a:cxn ang="0">
                      <a:pos x="8" y="16"/>
                    </a:cxn>
                    <a:cxn ang="0">
                      <a:pos x="8" y="16"/>
                    </a:cxn>
                    <a:cxn ang="0">
                      <a:pos x="16" y="8"/>
                    </a:cxn>
                    <a:cxn ang="0">
                      <a:pos x="32" y="0"/>
                    </a:cxn>
                  </a:cxnLst>
                  <a:rect l="0" t="0" r="r" b="b"/>
                  <a:pathLst>
                    <a:path w="40" h="48">
                      <a:moveTo>
                        <a:pt x="32" y="0"/>
                      </a:moveTo>
                      <a:lnTo>
                        <a:pt x="40" y="8"/>
                      </a:lnTo>
                      <a:lnTo>
                        <a:pt x="32" y="32"/>
                      </a:lnTo>
                      <a:lnTo>
                        <a:pt x="32" y="32"/>
                      </a:lnTo>
                      <a:lnTo>
                        <a:pt x="24" y="40"/>
                      </a:lnTo>
                      <a:lnTo>
                        <a:pt x="8" y="48"/>
                      </a:lnTo>
                      <a:lnTo>
                        <a:pt x="8" y="48"/>
                      </a:lnTo>
                      <a:lnTo>
                        <a:pt x="0" y="40"/>
                      </a:lnTo>
                      <a:lnTo>
                        <a:pt x="8" y="16"/>
                      </a:lnTo>
                      <a:lnTo>
                        <a:pt x="8" y="16"/>
                      </a:lnTo>
                      <a:lnTo>
                        <a:pt x="16" y="8"/>
                      </a:lnTo>
                      <a:lnTo>
                        <a:pt x="32" y="0"/>
                      </a:lnTo>
                      <a:close/>
                    </a:path>
                  </a:pathLst>
                </a:custGeom>
                <a:solidFill>
                  <a:srgbClr val="00CCFF"/>
                </a:solidFill>
                <a:ln w="19050" cmpd="sng">
                  <a:solidFill>
                    <a:schemeClr val="tx1"/>
                  </a:solidFill>
                  <a:round/>
                  <a:headEnd/>
                  <a:tailEnd/>
                </a:ln>
              </p:spPr>
              <p:txBody>
                <a:bodyPr>
                  <a:prstTxWarp prst="textNoShape">
                    <a:avLst/>
                  </a:prstTxWarp>
                </a:bodyPr>
                <a:lstStyle/>
                <a:p>
                  <a:endParaRPr lang="en-US">
                    <a:latin typeface="Arial"/>
                    <a:cs typeface="Arial"/>
                  </a:endParaRPr>
                </a:p>
              </p:txBody>
            </p:sp>
          </p:grpSp>
        </p:grpSp>
      </p:grpSp>
      <p:sp>
        <p:nvSpPr>
          <p:cNvPr id="938" name="Text Box 1125"/>
          <p:cNvSpPr txBox="1">
            <a:spLocks noChangeArrowheads="1"/>
          </p:cNvSpPr>
          <p:nvPr/>
        </p:nvSpPr>
        <p:spPr bwMode="auto">
          <a:xfrm>
            <a:off x="4139255" y="2045150"/>
            <a:ext cx="3555027" cy="707886"/>
          </a:xfrm>
          <a:prstGeom prst="rect">
            <a:avLst/>
          </a:prstGeom>
          <a:noFill/>
          <a:ln w="19050">
            <a:noFill/>
            <a:miter lim="800000"/>
            <a:headEnd/>
            <a:tailEnd/>
          </a:ln>
          <a:effectLst/>
        </p:spPr>
        <p:txBody>
          <a:bodyPr wrap="square" anchor="ctr">
            <a:prstTxWarp prst="textNoShape">
              <a:avLst/>
            </a:prstTxWarp>
            <a:spAutoFit/>
          </a:bodyPr>
          <a:lstStyle/>
          <a:p>
            <a:r>
              <a:rPr lang="tr-TR" sz="2000" i="1" dirty="0">
                <a:latin typeface="Arial"/>
                <a:cs typeface="Arial"/>
              </a:rPr>
              <a:t>etkin </a:t>
            </a:r>
            <a:endParaRPr lang="tr-TR" sz="2000" i="1" dirty="0" smtClean="0">
              <a:latin typeface="Arial"/>
              <a:cs typeface="Arial"/>
            </a:endParaRPr>
          </a:p>
          <a:p>
            <a:r>
              <a:rPr lang="en-US" sz="2000" i="1" dirty="0" smtClean="0">
                <a:latin typeface="Arial"/>
                <a:cs typeface="Arial"/>
              </a:rPr>
              <a:t>ADAMTS13</a:t>
            </a:r>
            <a:endParaRPr lang="en-US" sz="2000" i="1" dirty="0">
              <a:latin typeface="Arial"/>
              <a:cs typeface="Arial"/>
            </a:endParaRPr>
          </a:p>
        </p:txBody>
      </p:sp>
      <p:sp>
        <p:nvSpPr>
          <p:cNvPr id="940" name="Dikdörtgen 939"/>
          <p:cNvSpPr/>
          <p:nvPr/>
        </p:nvSpPr>
        <p:spPr>
          <a:xfrm>
            <a:off x="716602" y="256302"/>
            <a:ext cx="10042301" cy="769441"/>
          </a:xfrm>
          <a:prstGeom prst="rect">
            <a:avLst/>
          </a:prstGeom>
        </p:spPr>
        <p:txBody>
          <a:bodyPr wrap="none">
            <a:spAutoFit/>
          </a:bodyPr>
          <a:lstStyle/>
          <a:p>
            <a:r>
              <a:rPr lang="tr-TR" sz="4400" b="1" dirty="0"/>
              <a:t>Trombotik </a:t>
            </a:r>
            <a:r>
              <a:rPr lang="tr-TR" sz="4400" b="1" dirty="0" err="1"/>
              <a:t>Trombositopenik</a:t>
            </a:r>
            <a:r>
              <a:rPr lang="tr-TR" sz="4400" b="1" dirty="0"/>
              <a:t> </a:t>
            </a:r>
            <a:r>
              <a:rPr lang="tr-TR" sz="4400" b="1" dirty="0" err="1"/>
              <a:t>Purpura</a:t>
            </a:r>
            <a:r>
              <a:rPr lang="tr-TR" sz="4400" b="1" dirty="0"/>
              <a:t> (TTP)</a:t>
            </a:r>
            <a:endParaRPr lang="tr-TR" sz="4400" dirty="0"/>
          </a:p>
        </p:txBody>
      </p:sp>
    </p:spTree>
    <p:custDataLst>
      <p:tags r:id="rId1"/>
    </p:custDataLst>
    <p:extLst>
      <p:ext uri="{BB962C8B-B14F-4D97-AF65-F5344CB8AC3E}">
        <p14:creationId xmlns:p14="http://schemas.microsoft.com/office/powerpoint/2010/main" val="3212571486"/>
      </p:ext>
    </p:extLst>
  </p:cSld>
  <p:clrMapOvr>
    <a:masterClrMapping/>
  </p:clrMapOvr>
  <p:transition advTm="3832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661233"/>
                                        </p:tgtEl>
                                        <p:attrNameLst>
                                          <p:attrName>style.visibility</p:attrName>
                                        </p:attrNameLst>
                                      </p:cBhvr>
                                      <p:to>
                                        <p:strVal val="visible"/>
                                      </p:to>
                                    </p:set>
                                    <p:animEffect transition="in" filter="dissolve">
                                      <p:cBhvr>
                                        <p:cTn id="7" dur="500"/>
                                        <p:tgtEl>
                                          <p:spTgt spid="16612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6635" name="Rectangle 11"/>
          <p:cNvSpPr>
            <a:spLocks noChangeArrowheads="1"/>
          </p:cNvSpPr>
          <p:nvPr/>
        </p:nvSpPr>
        <p:spPr bwMode="auto">
          <a:xfrm>
            <a:off x="1662231" y="3762263"/>
            <a:ext cx="6400664" cy="2024492"/>
          </a:xfrm>
          <a:prstGeom prst="rect">
            <a:avLst/>
          </a:prstGeom>
          <a:noFill/>
          <a:ln w="9525">
            <a:noFill/>
            <a:miter lim="800000"/>
            <a:headEnd/>
            <a:tailEnd/>
          </a:ln>
        </p:spPr>
        <p:txBody>
          <a:bodyPr lIns="92075" tIns="46038" rIns="92075" bIns="46038">
            <a:prstTxWarp prst="textNoShape">
              <a:avLst/>
            </a:prstTxWarp>
          </a:bodyPr>
          <a:lstStyle/>
          <a:p>
            <a:pPr marL="342900" indent="-342900">
              <a:lnSpc>
                <a:spcPct val="150000"/>
              </a:lnSpc>
              <a:spcBef>
                <a:spcPct val="20000"/>
              </a:spcBef>
              <a:buClr>
                <a:srgbClr val="FF0000"/>
              </a:buClr>
              <a:buSzPct val="103000"/>
              <a:buFont typeface="Wingdings" panose="05000000000000000000" pitchFamily="2" charset="2"/>
              <a:buChar char="Ø"/>
            </a:pPr>
            <a:r>
              <a:rPr lang="tr-TR" sz="2000" dirty="0" smtClean="0">
                <a:ea typeface="ＭＳ Ｐゴシック" charset="-128"/>
                <a:cs typeface="ＭＳ Ｐゴシック" charset="-128"/>
              </a:rPr>
              <a:t>Görülme oranı &gt; milyonda 4, </a:t>
            </a:r>
          </a:p>
          <a:p>
            <a:pPr marL="342900" indent="-342900">
              <a:lnSpc>
                <a:spcPct val="150000"/>
              </a:lnSpc>
              <a:spcBef>
                <a:spcPct val="20000"/>
              </a:spcBef>
              <a:buClr>
                <a:srgbClr val="FF0000"/>
              </a:buClr>
              <a:buSzPct val="103000"/>
              <a:buFont typeface="Wingdings" panose="05000000000000000000" pitchFamily="2" charset="2"/>
              <a:buChar char="Ø"/>
            </a:pPr>
            <a:r>
              <a:rPr lang="en-US" sz="2000" dirty="0" err="1" smtClean="0">
                <a:ea typeface="ＭＳ Ｐゴシック" charset="-128"/>
                <a:cs typeface="ＭＳ Ｐゴシック" charset="-128"/>
              </a:rPr>
              <a:t>Özellikle</a:t>
            </a:r>
            <a:r>
              <a:rPr lang="en-US" sz="2000" dirty="0" smtClean="0">
                <a:ea typeface="ＭＳ Ｐゴシック" charset="-128"/>
                <a:cs typeface="ＭＳ Ｐゴシック" charset="-128"/>
              </a:rPr>
              <a:t> </a:t>
            </a:r>
            <a:r>
              <a:rPr lang="en-US" sz="2000" dirty="0" err="1">
                <a:ea typeface="ＭＳ Ｐゴシック" charset="-128"/>
                <a:cs typeface="ＭＳ Ｐゴシック" charset="-128"/>
              </a:rPr>
              <a:t>genç</a:t>
            </a:r>
            <a:r>
              <a:rPr lang="en-US" sz="2000" dirty="0">
                <a:ea typeface="ＭＳ Ｐゴシック" charset="-128"/>
                <a:cs typeface="ＭＳ Ｐゴシック" charset="-128"/>
              </a:rPr>
              <a:t> </a:t>
            </a:r>
            <a:r>
              <a:rPr lang="en-US" sz="2000" dirty="0" err="1">
                <a:ea typeface="ＭＳ Ｐゴシック" charset="-128"/>
                <a:cs typeface="ＭＳ Ｐゴシック" charset="-128"/>
              </a:rPr>
              <a:t>erişkin</a:t>
            </a:r>
            <a:r>
              <a:rPr lang="en-US" sz="2000" dirty="0">
                <a:ea typeface="ＭＳ Ｐゴシック" charset="-128"/>
                <a:cs typeface="ＭＳ Ｐゴシック" charset="-128"/>
              </a:rPr>
              <a:t> </a:t>
            </a:r>
            <a:r>
              <a:rPr lang="en-US" sz="2000" dirty="0" err="1">
                <a:ea typeface="ＭＳ Ｐゴシック" charset="-128"/>
                <a:cs typeface="ＭＳ Ｐゴシック" charset="-128"/>
              </a:rPr>
              <a:t>kadınlar</a:t>
            </a:r>
            <a:r>
              <a:rPr lang="tr-TR" sz="2000" dirty="0">
                <a:ea typeface="ＭＳ Ｐゴシック" charset="-128"/>
                <a:cs typeface="ＭＳ Ｐゴシック" charset="-128"/>
              </a:rPr>
              <a:t>da </a:t>
            </a:r>
            <a:r>
              <a:rPr lang="tr-TR" sz="2000" dirty="0" smtClean="0">
                <a:ea typeface="ＭＳ Ｐゴシック" charset="-128"/>
                <a:cs typeface="ＭＳ Ｐゴシック" charset="-128"/>
              </a:rPr>
              <a:t>görülür. </a:t>
            </a:r>
          </a:p>
          <a:p>
            <a:pPr marL="342900" indent="-342900">
              <a:lnSpc>
                <a:spcPct val="150000"/>
              </a:lnSpc>
              <a:spcBef>
                <a:spcPct val="20000"/>
              </a:spcBef>
              <a:buClr>
                <a:srgbClr val="FF0000"/>
              </a:buClr>
              <a:buSzPct val="103000"/>
              <a:buFont typeface="Wingdings" panose="05000000000000000000" pitchFamily="2" charset="2"/>
              <a:buChar char="Ø"/>
            </a:pPr>
            <a:r>
              <a:rPr lang="it-IT" sz="2000" dirty="0" smtClean="0">
                <a:ea typeface="ＭＳ Ｐゴシック" charset="-128"/>
                <a:cs typeface="ＭＳ Ｐゴシック" charset="-128"/>
              </a:rPr>
              <a:t>Plazma </a:t>
            </a:r>
            <a:r>
              <a:rPr lang="it-IT" sz="2000" dirty="0" smtClean="0">
                <a:ea typeface="ＭＳ Ｐゴシック" charset="-128"/>
                <a:cs typeface="ＭＳ Ｐゴシック" charset="-128"/>
              </a:rPr>
              <a:t>değişimiyle</a:t>
            </a:r>
            <a:r>
              <a:rPr lang="tr-TR" sz="2000" dirty="0" smtClean="0">
                <a:ea typeface="ＭＳ Ｐゴシック" charset="-128"/>
                <a:cs typeface="ＭＳ Ｐゴシック" charset="-128"/>
              </a:rPr>
              <a:t> (ölüm </a:t>
            </a:r>
            <a:r>
              <a:rPr lang="tr-TR" sz="2000" dirty="0" smtClean="0">
                <a:ea typeface="ＭＳ Ｐゴシック" charset="-128"/>
                <a:cs typeface="ＭＳ Ｐゴシック" charset="-128"/>
              </a:rPr>
              <a:t>oranı</a:t>
            </a:r>
            <a:r>
              <a:rPr lang="it-IT" sz="2000" dirty="0" smtClean="0">
                <a:ea typeface="ＭＳ Ｐゴシック" charset="-128"/>
                <a:cs typeface="ＭＳ Ｐゴシック" charset="-128"/>
              </a:rPr>
              <a:t>&lt;% </a:t>
            </a:r>
            <a:r>
              <a:rPr lang="it-IT" sz="2000" dirty="0" smtClean="0">
                <a:ea typeface="ＭＳ Ｐゴシック" charset="-128"/>
                <a:cs typeface="ＭＳ Ｐゴシック" charset="-128"/>
              </a:rPr>
              <a:t>20</a:t>
            </a:r>
            <a:r>
              <a:rPr lang="tr-TR" sz="2000" dirty="0" smtClean="0">
                <a:ea typeface="ＭＳ Ｐゴシック" charset="-128"/>
                <a:cs typeface="ＭＳ Ｐゴシック" charset="-128"/>
              </a:rPr>
              <a:t>)</a:t>
            </a:r>
            <a:endParaRPr lang="en-US" sz="2000" dirty="0">
              <a:ea typeface="ＭＳ Ｐゴシック" charset="-128"/>
              <a:cs typeface="ＭＳ Ｐゴシック" charset="-128"/>
            </a:endParaRPr>
          </a:p>
        </p:txBody>
      </p:sp>
      <p:sp>
        <p:nvSpPr>
          <p:cNvPr id="1306634" name="Rectangle 10"/>
          <p:cNvSpPr>
            <a:spLocks noChangeArrowheads="1"/>
          </p:cNvSpPr>
          <p:nvPr/>
        </p:nvSpPr>
        <p:spPr bwMode="auto">
          <a:xfrm>
            <a:off x="2000250" y="5334001"/>
            <a:ext cx="8305800" cy="1135063"/>
          </a:xfrm>
          <a:prstGeom prst="rect">
            <a:avLst/>
          </a:prstGeom>
          <a:noFill/>
          <a:ln w="9525">
            <a:noFill/>
            <a:miter lim="800000"/>
            <a:headEnd/>
            <a:tailEnd/>
          </a:ln>
        </p:spPr>
        <p:txBody>
          <a:bodyPr lIns="92075" tIns="46038" rIns="92075" bIns="46038">
            <a:prstTxWarp prst="textNoShape">
              <a:avLst/>
            </a:prstTxWarp>
          </a:bodyPr>
          <a:lstStyle/>
          <a:p>
            <a:pPr marL="342900" indent="-342900">
              <a:spcBef>
                <a:spcPct val="20000"/>
              </a:spcBef>
              <a:buClr>
                <a:srgbClr val="5F5F5F"/>
              </a:buClr>
              <a:buSzPct val="50000"/>
            </a:pPr>
            <a:endParaRPr lang="en-US" sz="2000" i="1" dirty="0">
              <a:solidFill>
                <a:srgbClr val="0000FF"/>
              </a:solidFill>
              <a:latin typeface="Arial"/>
              <a:ea typeface="ＭＳ Ｐゴシック" charset="-128"/>
              <a:cs typeface="ＭＳ Ｐゴシック" charset="-128"/>
            </a:endParaRPr>
          </a:p>
        </p:txBody>
      </p:sp>
      <p:sp>
        <p:nvSpPr>
          <p:cNvPr id="13" name="Dikdörtgen 12"/>
          <p:cNvSpPr/>
          <p:nvPr/>
        </p:nvSpPr>
        <p:spPr>
          <a:xfrm>
            <a:off x="817765" y="358673"/>
            <a:ext cx="9153660" cy="707886"/>
          </a:xfrm>
          <a:prstGeom prst="rect">
            <a:avLst/>
          </a:prstGeom>
        </p:spPr>
        <p:txBody>
          <a:bodyPr wrap="none">
            <a:spAutoFit/>
          </a:bodyPr>
          <a:lstStyle/>
          <a:p>
            <a:r>
              <a:rPr lang="tr-TR" sz="4000" b="1" dirty="0"/>
              <a:t>Trombotik </a:t>
            </a:r>
            <a:r>
              <a:rPr lang="tr-TR" sz="4000" b="1" dirty="0" err="1"/>
              <a:t>Trombositopenik</a:t>
            </a:r>
            <a:r>
              <a:rPr lang="tr-TR" sz="4000" b="1" dirty="0"/>
              <a:t> </a:t>
            </a:r>
            <a:r>
              <a:rPr lang="tr-TR" sz="4000" b="1" dirty="0" err="1"/>
              <a:t>Purpura</a:t>
            </a:r>
            <a:r>
              <a:rPr lang="tr-TR" sz="4000" b="1" dirty="0"/>
              <a:t> (TTP)</a:t>
            </a:r>
            <a:endParaRPr lang="tr-TR" sz="4000" dirty="0"/>
          </a:p>
        </p:txBody>
      </p:sp>
      <p:sp>
        <p:nvSpPr>
          <p:cNvPr id="15" name="Dikdörtgen 14"/>
          <p:cNvSpPr/>
          <p:nvPr/>
        </p:nvSpPr>
        <p:spPr>
          <a:xfrm>
            <a:off x="1205962" y="1345950"/>
            <a:ext cx="4947188" cy="461665"/>
          </a:xfrm>
          <a:prstGeom prst="rect">
            <a:avLst/>
          </a:prstGeom>
        </p:spPr>
        <p:txBody>
          <a:bodyPr wrap="none">
            <a:spAutoFit/>
          </a:bodyPr>
          <a:lstStyle/>
          <a:p>
            <a:r>
              <a:rPr lang="en-US" sz="2400" b="1" dirty="0">
                <a:solidFill>
                  <a:srgbClr val="FF0000"/>
                </a:solidFill>
                <a:latin typeface="Arial" charset="0"/>
                <a:ea typeface="ＭＳ Ｐゴシック" charset="-128"/>
                <a:cs typeface="ＭＳ Ｐゴシック" charset="-128"/>
              </a:rPr>
              <a:t>VWF </a:t>
            </a:r>
            <a:r>
              <a:rPr lang="en-US" sz="2400" b="1" dirty="0" err="1">
                <a:solidFill>
                  <a:srgbClr val="FF0000"/>
                </a:solidFill>
                <a:latin typeface="Arial" charset="0"/>
                <a:ea typeface="ＭＳ Ｐゴシック" charset="-128"/>
                <a:cs typeface="ＭＳ Ｐゴシック" charset="-128"/>
              </a:rPr>
              <a:t>Proteolizinin</a:t>
            </a:r>
            <a:r>
              <a:rPr lang="en-US" sz="2400" b="1" dirty="0">
                <a:solidFill>
                  <a:srgbClr val="FF0000"/>
                </a:solidFill>
                <a:latin typeface="Arial" charset="0"/>
                <a:ea typeface="ＭＳ Ｐゴシック" charset="-128"/>
                <a:cs typeface="ＭＳ Ｐゴシック" charset="-128"/>
              </a:rPr>
              <a:t> </a:t>
            </a:r>
            <a:r>
              <a:rPr lang="en-US" sz="2400" b="1" dirty="0" err="1">
                <a:solidFill>
                  <a:srgbClr val="FF0000"/>
                </a:solidFill>
                <a:latin typeface="Arial" charset="0"/>
                <a:ea typeface="ＭＳ Ｐゴシック" charset="-128"/>
                <a:cs typeface="ＭＳ Ｐゴシック" charset="-128"/>
              </a:rPr>
              <a:t>Bozukluğu</a:t>
            </a:r>
            <a:r>
              <a:rPr lang="tr-TR" sz="2400" b="1" dirty="0">
                <a:solidFill>
                  <a:srgbClr val="FF0000"/>
                </a:solidFill>
                <a:latin typeface="Arial" charset="0"/>
                <a:ea typeface="ＭＳ Ｐゴシック" charset="-128"/>
                <a:cs typeface="ＭＳ Ｐゴシック" charset="-128"/>
              </a:rPr>
              <a:t>dur</a:t>
            </a:r>
            <a:endParaRPr lang="tr-TR" sz="2400" b="1" dirty="0">
              <a:solidFill>
                <a:srgbClr val="FF0000"/>
              </a:solidFill>
            </a:endParaRPr>
          </a:p>
        </p:txBody>
      </p:sp>
      <p:pic>
        <p:nvPicPr>
          <p:cNvPr id="18" name="Picture 2" descr="The ADAMTS13 gene is located on the long (q) arm of chromosome 9 at position 3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62895" y="3825293"/>
            <a:ext cx="3561722" cy="1775955"/>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3"/>
          <p:cNvSpPr txBox="1"/>
          <p:nvPr/>
        </p:nvSpPr>
        <p:spPr>
          <a:xfrm>
            <a:off x="8190564" y="3507765"/>
            <a:ext cx="3306384" cy="584775"/>
          </a:xfrm>
          <a:prstGeom prst="rect">
            <a:avLst/>
          </a:prstGeom>
          <a:noFill/>
        </p:spPr>
        <p:txBody>
          <a:bodyPr wrap="square" rtlCol="0">
            <a:spAutoFit/>
          </a:bodyPr>
          <a:lstStyle/>
          <a:p>
            <a:r>
              <a:rPr lang="en-US" sz="1600" i="1" dirty="0"/>
              <a:t>ADAMTS13 </a:t>
            </a:r>
            <a:r>
              <a:rPr lang="en-US" sz="1600" i="1" dirty="0" err="1"/>
              <a:t>geni</a:t>
            </a:r>
            <a:endParaRPr lang="en-US" sz="1600" i="1" dirty="0"/>
          </a:p>
          <a:p>
            <a:r>
              <a:rPr lang="en-US" sz="1600" i="1" dirty="0" err="1" smtClean="0"/>
              <a:t>Sitogenetik</a:t>
            </a:r>
            <a:r>
              <a:rPr lang="en-US" sz="1600" i="1" dirty="0" smtClean="0"/>
              <a:t> </a:t>
            </a:r>
            <a:r>
              <a:rPr lang="en-US" sz="1600" i="1" dirty="0" err="1" smtClean="0"/>
              <a:t>lokasyon</a:t>
            </a:r>
            <a:r>
              <a:rPr lang="tr-TR" sz="1600" i="1" dirty="0" smtClean="0"/>
              <a:t>u</a:t>
            </a:r>
            <a:r>
              <a:rPr lang="en-US" sz="1600" i="1" dirty="0" smtClean="0"/>
              <a:t> 9q34</a:t>
            </a:r>
            <a:endParaRPr lang="en-US" sz="1600" i="1" dirty="0"/>
          </a:p>
        </p:txBody>
      </p:sp>
      <p:sp>
        <p:nvSpPr>
          <p:cNvPr id="21" name="Dikdörtgen 20"/>
          <p:cNvSpPr/>
          <p:nvPr/>
        </p:nvSpPr>
        <p:spPr>
          <a:xfrm>
            <a:off x="1689302" y="3239043"/>
            <a:ext cx="1744195" cy="523220"/>
          </a:xfrm>
          <a:prstGeom prst="rect">
            <a:avLst/>
          </a:prstGeom>
        </p:spPr>
        <p:txBody>
          <a:bodyPr wrap="none">
            <a:spAutoFit/>
          </a:bodyPr>
          <a:lstStyle/>
          <a:p>
            <a:r>
              <a:rPr lang="tr-TR" sz="2800" b="1" dirty="0" smtClean="0">
                <a:solidFill>
                  <a:srgbClr val="0000FF"/>
                </a:solidFill>
              </a:rPr>
              <a:t>Demografi</a:t>
            </a:r>
            <a:endParaRPr lang="tr-TR" sz="2800" b="1" dirty="0">
              <a:solidFill>
                <a:srgbClr val="0000FF"/>
              </a:solidFill>
            </a:endParaRPr>
          </a:p>
        </p:txBody>
      </p:sp>
      <p:sp>
        <p:nvSpPr>
          <p:cNvPr id="10" name="Dikdörtgen 9"/>
          <p:cNvSpPr/>
          <p:nvPr/>
        </p:nvSpPr>
        <p:spPr>
          <a:xfrm>
            <a:off x="1530553" y="1880367"/>
            <a:ext cx="10902079" cy="1338828"/>
          </a:xfrm>
          <a:prstGeom prst="rect">
            <a:avLst/>
          </a:prstGeom>
        </p:spPr>
        <p:txBody>
          <a:bodyPr wrap="square">
            <a:spAutoFit/>
          </a:bodyPr>
          <a:lstStyle/>
          <a:p>
            <a:pPr marL="342900" lvl="1" indent="-342900">
              <a:lnSpc>
                <a:spcPct val="150000"/>
              </a:lnSpc>
              <a:buFont typeface="Wingdings" panose="05000000000000000000" pitchFamily="2" charset="2"/>
              <a:buChar char="Ø"/>
            </a:pPr>
            <a:r>
              <a:rPr lang="tr-TR" dirty="0"/>
              <a:t>İstenmeyen </a:t>
            </a:r>
            <a:r>
              <a:rPr lang="en-US" dirty="0" err="1"/>
              <a:t>kan</a:t>
            </a:r>
            <a:r>
              <a:rPr lang="en-US" dirty="0"/>
              <a:t> </a:t>
            </a:r>
            <a:r>
              <a:rPr lang="en-US" dirty="0" err="1"/>
              <a:t>pıhtılarının</a:t>
            </a:r>
            <a:r>
              <a:rPr lang="en-US" dirty="0"/>
              <a:t> oluşumuna </a:t>
            </a:r>
            <a:r>
              <a:rPr lang="en-US" dirty="0" err="1"/>
              <a:t>neden</a:t>
            </a:r>
            <a:r>
              <a:rPr lang="en-US" dirty="0"/>
              <a:t> </a:t>
            </a:r>
            <a:r>
              <a:rPr lang="en-US" dirty="0" err="1"/>
              <a:t>olan</a:t>
            </a:r>
            <a:r>
              <a:rPr lang="en-US" dirty="0"/>
              <a:t> ADAMTS13 </a:t>
            </a:r>
            <a:r>
              <a:rPr lang="tr-TR" dirty="0"/>
              <a:t>aktivitesinde yetersizlik </a:t>
            </a:r>
            <a:r>
              <a:rPr lang="en-US" dirty="0" err="1"/>
              <a:t>temel</a:t>
            </a:r>
            <a:r>
              <a:rPr lang="tr-TR" dirty="0"/>
              <a:t> patolojidir</a:t>
            </a:r>
            <a:r>
              <a:rPr lang="tr-TR" dirty="0" smtClean="0"/>
              <a:t>.</a:t>
            </a:r>
          </a:p>
          <a:p>
            <a:pPr marL="342900" lvl="1" indent="-342900">
              <a:lnSpc>
                <a:spcPct val="150000"/>
              </a:lnSpc>
              <a:buFont typeface="Wingdings" panose="05000000000000000000" pitchFamily="2" charset="2"/>
              <a:buChar char="Ø"/>
            </a:pPr>
            <a:r>
              <a:rPr lang="en-US" dirty="0" smtClean="0"/>
              <a:t>ADAMTS13 </a:t>
            </a:r>
            <a:r>
              <a:rPr lang="tr-TR" dirty="0"/>
              <a:t>aktivitesinde yetersizlik Ya kalıtsal yada edinilmiş olabilir</a:t>
            </a:r>
            <a:r>
              <a:rPr lang="tr-TR" dirty="0" smtClean="0"/>
              <a:t>.</a:t>
            </a:r>
          </a:p>
          <a:p>
            <a:pPr marL="285750" indent="-285750">
              <a:lnSpc>
                <a:spcPct val="150000"/>
              </a:lnSpc>
              <a:buFont typeface="Wingdings" panose="05000000000000000000" pitchFamily="2" charset="2"/>
              <a:buChar char="Ø"/>
            </a:pPr>
            <a:r>
              <a:rPr lang="tr-TR" dirty="0" smtClean="0"/>
              <a:t>Trombotik pıhtılar,  parankimal organlarda hasara yol açar.</a:t>
            </a:r>
            <a:endParaRPr lang="tr-TR" dirty="0"/>
          </a:p>
        </p:txBody>
      </p:sp>
    </p:spTree>
    <p:custDataLst>
      <p:tags r:id="rId1"/>
    </p:custDataLst>
    <p:extLst>
      <p:ext uri="{BB962C8B-B14F-4D97-AF65-F5344CB8AC3E}">
        <p14:creationId xmlns:p14="http://schemas.microsoft.com/office/powerpoint/2010/main" val="3836834736"/>
      </p:ext>
    </p:extLst>
  </p:cSld>
  <p:clrMapOvr>
    <a:masterClrMapping/>
  </p:clrMapOvr>
  <p:transition advTm="6450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06635"/>
                                        </p:tgtEl>
                                        <p:attrNameLst>
                                          <p:attrName>style.visibility</p:attrName>
                                        </p:attrNameLst>
                                      </p:cBhvr>
                                      <p:to>
                                        <p:strVal val="visible"/>
                                      </p:to>
                                    </p:set>
                                    <p:animEffect transition="in" filter="wipe(left)">
                                      <p:cBhvr>
                                        <p:cTn id="7" dur="500"/>
                                        <p:tgtEl>
                                          <p:spTgt spid="1306635"/>
                                        </p:tgtEl>
                                      </p:cBhvr>
                                    </p:animEffect>
                                  </p:childTnLst>
                                  <p:subTnLst>
                                    <p:animClr clrSpc="rgb" dir="cw">
                                      <p:cBhvr override="childStyle">
                                        <p:cTn dur="1" fill="hold" display="0" masterRel="nextClick" afterEffect="1"/>
                                        <p:tgtEl>
                                          <p:spTgt spid="1306635"/>
                                        </p:tgtEl>
                                        <p:attrNameLst>
                                          <p:attrName>ppt_c</p:attrName>
                                        </p:attrNameLst>
                                      </p:cBhvr>
                                      <p:to>
                                        <a:srgbClr val="999999"/>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306634"/>
                                        </p:tgtEl>
                                        <p:attrNameLst>
                                          <p:attrName>style.visibility</p:attrName>
                                        </p:attrNameLst>
                                      </p:cBhvr>
                                      <p:to>
                                        <p:strVal val="visible"/>
                                      </p:to>
                                    </p:set>
                                    <p:animEffect transition="in" filter="wipe(left)">
                                      <p:cBhvr>
                                        <p:cTn id="12" dur="500"/>
                                        <p:tgtEl>
                                          <p:spTgt spid="13066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3"/>
          <p:cNvSpPr>
            <a:spLocks noGrp="1"/>
          </p:cNvSpPr>
          <p:nvPr>
            <p:ph sz="half" idx="1"/>
          </p:nvPr>
        </p:nvSpPr>
        <p:spPr>
          <a:xfrm>
            <a:off x="1130729" y="2213801"/>
            <a:ext cx="7312501" cy="4351338"/>
          </a:xfrm>
        </p:spPr>
        <p:txBody>
          <a:bodyPr>
            <a:normAutofit/>
          </a:bodyPr>
          <a:lstStyle/>
          <a:p>
            <a:pPr>
              <a:lnSpc>
                <a:spcPct val="130000"/>
              </a:lnSpc>
              <a:buFont typeface="Wingdings" panose="05000000000000000000" pitchFamily="2" charset="2"/>
              <a:buChar char="Ø"/>
            </a:pPr>
            <a:r>
              <a:rPr lang="tr-TR" sz="1800" dirty="0" smtClean="0"/>
              <a:t> </a:t>
            </a:r>
            <a:r>
              <a:rPr lang="tr-TR" sz="1800" dirty="0" err="1" smtClean="0"/>
              <a:t>Konjenital</a:t>
            </a:r>
            <a:r>
              <a:rPr lang="tr-TR" sz="1800" dirty="0" smtClean="0"/>
              <a:t> </a:t>
            </a:r>
            <a:r>
              <a:rPr lang="tr-TR" sz="1800" dirty="0"/>
              <a:t>TTP ( </a:t>
            </a:r>
            <a:r>
              <a:rPr lang="tr-TR" sz="1800" dirty="0" err="1"/>
              <a:t>Upshaw-Schülman</a:t>
            </a:r>
            <a:r>
              <a:rPr lang="tr-TR" sz="1800" dirty="0"/>
              <a:t> sendromu)</a:t>
            </a:r>
          </a:p>
          <a:p>
            <a:pPr>
              <a:lnSpc>
                <a:spcPct val="130000"/>
              </a:lnSpc>
              <a:buFont typeface="Wingdings" panose="05000000000000000000" pitchFamily="2" charset="2"/>
              <a:buChar char="Ø"/>
            </a:pPr>
            <a:r>
              <a:rPr lang="tr-TR" sz="1800" dirty="0" smtClean="0"/>
              <a:t> </a:t>
            </a:r>
            <a:r>
              <a:rPr lang="tr-TR" sz="1800" dirty="0" err="1" smtClean="0"/>
              <a:t>Edinsel</a:t>
            </a:r>
            <a:r>
              <a:rPr lang="tr-TR" sz="1800" dirty="0" smtClean="0"/>
              <a:t> </a:t>
            </a:r>
            <a:r>
              <a:rPr lang="tr-TR" sz="1800" dirty="0"/>
              <a:t>TTP</a:t>
            </a:r>
          </a:p>
          <a:p>
            <a:pPr lvl="1">
              <a:lnSpc>
                <a:spcPct val="130000"/>
              </a:lnSpc>
            </a:pPr>
            <a:r>
              <a:rPr lang="tr-TR" dirty="0"/>
              <a:t>İdiopatik TTP </a:t>
            </a:r>
            <a:r>
              <a:rPr lang="tr-TR" dirty="0">
                <a:ea typeface="ＭＳ Ｐゴシック" charset="-128"/>
                <a:cs typeface="ＭＳ Ｐゴシック" charset="-128"/>
              </a:rPr>
              <a:t>(</a:t>
            </a:r>
            <a:r>
              <a:rPr lang="tr-TR" dirty="0"/>
              <a:t>İdiopatik TTP: 3-10/ 1 milyon/ yıl</a:t>
            </a:r>
            <a:r>
              <a:rPr lang="tr-TR" dirty="0" smtClean="0"/>
              <a:t>)</a:t>
            </a:r>
          </a:p>
          <a:p>
            <a:pPr lvl="1">
              <a:lnSpc>
                <a:spcPct val="130000"/>
              </a:lnSpc>
            </a:pPr>
            <a:r>
              <a:rPr lang="tr-TR" dirty="0"/>
              <a:t>Gebelik (1/25.000 </a:t>
            </a:r>
            <a:r>
              <a:rPr lang="tr-TR" dirty="0" smtClean="0"/>
              <a:t>doğum)</a:t>
            </a:r>
          </a:p>
          <a:p>
            <a:pPr lvl="1">
              <a:lnSpc>
                <a:spcPct val="130000"/>
              </a:lnSpc>
            </a:pPr>
            <a:r>
              <a:rPr lang="tr-TR" dirty="0" smtClean="0"/>
              <a:t>İlaçlar </a:t>
            </a:r>
            <a:r>
              <a:rPr lang="tr-TR" dirty="0"/>
              <a:t>(kinin, </a:t>
            </a:r>
            <a:r>
              <a:rPr lang="tr-TR" dirty="0" err="1"/>
              <a:t>tiklopidin</a:t>
            </a:r>
            <a:r>
              <a:rPr lang="tr-TR" dirty="0"/>
              <a:t>, </a:t>
            </a:r>
            <a:r>
              <a:rPr lang="tr-TR" dirty="0" err="1"/>
              <a:t>klopidogrel</a:t>
            </a:r>
            <a:r>
              <a:rPr lang="tr-TR" dirty="0"/>
              <a:t>, </a:t>
            </a:r>
            <a:r>
              <a:rPr lang="tr-TR" dirty="0" err="1"/>
              <a:t>mitomisin</a:t>
            </a:r>
            <a:r>
              <a:rPr lang="tr-TR" dirty="0"/>
              <a:t> C, </a:t>
            </a:r>
            <a:r>
              <a:rPr lang="tr-TR" dirty="0" err="1"/>
              <a:t>siklosporin</a:t>
            </a:r>
            <a:r>
              <a:rPr lang="tr-TR" dirty="0" smtClean="0"/>
              <a:t>..)</a:t>
            </a:r>
          </a:p>
          <a:p>
            <a:pPr lvl="2">
              <a:lnSpc>
                <a:spcPct val="130000"/>
              </a:lnSpc>
            </a:pPr>
            <a:r>
              <a:rPr lang="tr-TR" sz="1800" dirty="0"/>
              <a:t>Klopidogrel: 1.2/ 27 milyon, </a:t>
            </a:r>
            <a:r>
              <a:rPr lang="tr-TR" sz="1800" dirty="0" err="1"/>
              <a:t>Tiklopidin</a:t>
            </a:r>
            <a:r>
              <a:rPr lang="tr-TR" sz="1800" dirty="0"/>
              <a:t>: 1/ </a:t>
            </a:r>
            <a:r>
              <a:rPr lang="tr-TR" sz="1800" dirty="0" smtClean="0"/>
              <a:t>1600-5000</a:t>
            </a:r>
            <a:endParaRPr lang="tr-TR" sz="1800" dirty="0"/>
          </a:p>
          <a:p>
            <a:pPr lvl="1">
              <a:lnSpc>
                <a:spcPct val="130000"/>
              </a:lnSpc>
            </a:pPr>
            <a:r>
              <a:rPr lang="tr-TR" dirty="0" smtClean="0"/>
              <a:t>Otoimmün </a:t>
            </a:r>
            <a:r>
              <a:rPr lang="tr-TR" dirty="0"/>
              <a:t>hastalıklar (SLE, </a:t>
            </a:r>
            <a:r>
              <a:rPr lang="tr-TR" dirty="0" err="1"/>
              <a:t>skleroderma</a:t>
            </a:r>
            <a:r>
              <a:rPr lang="tr-TR" dirty="0"/>
              <a:t>, AFS</a:t>
            </a:r>
            <a:r>
              <a:rPr lang="tr-TR" dirty="0" smtClean="0"/>
              <a:t>)</a:t>
            </a:r>
          </a:p>
          <a:p>
            <a:pPr lvl="1">
              <a:lnSpc>
                <a:spcPct val="130000"/>
              </a:lnSpc>
            </a:pPr>
            <a:r>
              <a:rPr lang="tr-TR" dirty="0"/>
              <a:t>Malignitelerde: %5,, HIV: %0.3</a:t>
            </a:r>
          </a:p>
          <a:p>
            <a:pPr lvl="1">
              <a:lnSpc>
                <a:spcPct val="130000"/>
              </a:lnSpc>
            </a:pPr>
            <a:r>
              <a:rPr lang="tr-TR" dirty="0"/>
              <a:t>Allo kök hücre transplantasyonu </a:t>
            </a:r>
            <a:r>
              <a:rPr lang="tr-TR" dirty="0" smtClean="0"/>
              <a:t>(AKİT : </a:t>
            </a:r>
            <a:r>
              <a:rPr lang="tr-TR" dirty="0"/>
              <a:t>%</a:t>
            </a:r>
            <a:r>
              <a:rPr lang="tr-TR" dirty="0" smtClean="0"/>
              <a:t>7.9)</a:t>
            </a:r>
            <a:endParaRPr lang="tr-TR" dirty="0"/>
          </a:p>
          <a:p>
            <a:pPr>
              <a:lnSpc>
                <a:spcPct val="130000"/>
              </a:lnSpc>
            </a:pPr>
            <a:endParaRPr lang="tr-TR" sz="1800" dirty="0"/>
          </a:p>
        </p:txBody>
      </p:sp>
      <p:sp>
        <p:nvSpPr>
          <p:cNvPr id="7" name="Dikdörtgen 6"/>
          <p:cNvSpPr/>
          <p:nvPr/>
        </p:nvSpPr>
        <p:spPr>
          <a:xfrm>
            <a:off x="817765" y="352823"/>
            <a:ext cx="10042301" cy="769441"/>
          </a:xfrm>
          <a:prstGeom prst="rect">
            <a:avLst/>
          </a:prstGeom>
        </p:spPr>
        <p:txBody>
          <a:bodyPr wrap="none">
            <a:spAutoFit/>
          </a:bodyPr>
          <a:lstStyle/>
          <a:p>
            <a:r>
              <a:rPr lang="tr-TR" sz="4400" b="1" dirty="0"/>
              <a:t>Trombotik </a:t>
            </a:r>
            <a:r>
              <a:rPr lang="tr-TR" sz="4400" b="1" dirty="0" err="1"/>
              <a:t>Trombositopenik</a:t>
            </a:r>
            <a:r>
              <a:rPr lang="tr-TR" sz="4400" b="1" dirty="0"/>
              <a:t> </a:t>
            </a:r>
            <a:r>
              <a:rPr lang="tr-TR" sz="4400" b="1" dirty="0" err="1"/>
              <a:t>Purpura</a:t>
            </a:r>
            <a:r>
              <a:rPr lang="tr-TR" sz="4400" b="1" dirty="0"/>
              <a:t> (TTP)</a:t>
            </a:r>
            <a:endParaRPr lang="tr-TR" sz="4400" dirty="0"/>
          </a:p>
        </p:txBody>
      </p:sp>
      <p:sp>
        <p:nvSpPr>
          <p:cNvPr id="8" name="Dikdörtgen 7"/>
          <p:cNvSpPr/>
          <p:nvPr/>
        </p:nvSpPr>
        <p:spPr>
          <a:xfrm>
            <a:off x="817765" y="1309117"/>
            <a:ext cx="7736477" cy="707886"/>
          </a:xfrm>
          <a:prstGeom prst="rect">
            <a:avLst/>
          </a:prstGeom>
        </p:spPr>
        <p:txBody>
          <a:bodyPr wrap="none">
            <a:spAutoFit/>
          </a:bodyPr>
          <a:lstStyle/>
          <a:p>
            <a:r>
              <a:rPr lang="en-US" sz="2000" b="1" dirty="0">
                <a:solidFill>
                  <a:srgbClr val="FF0000"/>
                </a:solidFill>
                <a:latin typeface="Arial" charset="0"/>
                <a:ea typeface="ＭＳ Ｐゴシック" charset="-128"/>
                <a:cs typeface="ＭＳ Ｐゴシック" charset="-128"/>
              </a:rPr>
              <a:t>VWF </a:t>
            </a:r>
            <a:r>
              <a:rPr lang="en-US" sz="2000" b="1" dirty="0" err="1">
                <a:solidFill>
                  <a:srgbClr val="FF0000"/>
                </a:solidFill>
                <a:latin typeface="Arial" charset="0"/>
                <a:ea typeface="ＭＳ Ｐゴシック" charset="-128"/>
                <a:cs typeface="ＭＳ Ｐゴシック" charset="-128"/>
              </a:rPr>
              <a:t>Proteolizinin</a:t>
            </a:r>
            <a:r>
              <a:rPr lang="en-US" sz="2000" b="1" dirty="0">
                <a:solidFill>
                  <a:srgbClr val="FF0000"/>
                </a:solidFill>
                <a:latin typeface="Arial" charset="0"/>
                <a:ea typeface="ＭＳ Ｐゴシック" charset="-128"/>
                <a:cs typeface="ＭＳ Ｐゴシック" charset="-128"/>
              </a:rPr>
              <a:t> </a:t>
            </a:r>
            <a:r>
              <a:rPr lang="en-US" sz="2000" b="1" dirty="0" err="1" smtClean="0">
                <a:solidFill>
                  <a:srgbClr val="FF0000"/>
                </a:solidFill>
                <a:latin typeface="Arial" charset="0"/>
                <a:ea typeface="ＭＳ Ｐゴシック" charset="-128"/>
                <a:cs typeface="ＭＳ Ｐゴシック" charset="-128"/>
              </a:rPr>
              <a:t>Bozukluğu</a:t>
            </a:r>
            <a:r>
              <a:rPr lang="tr-TR" sz="2000" b="1" dirty="0" err="1" smtClean="0">
                <a:solidFill>
                  <a:srgbClr val="FF0000"/>
                </a:solidFill>
                <a:latin typeface="Arial" charset="0"/>
                <a:ea typeface="ＭＳ Ｐゴシック" charset="-128"/>
                <a:cs typeface="ＭＳ Ｐゴシック" charset="-128"/>
              </a:rPr>
              <a:t>nun</a:t>
            </a:r>
            <a:r>
              <a:rPr lang="tr-TR" sz="2000" b="1" dirty="0" smtClean="0">
                <a:solidFill>
                  <a:srgbClr val="FF0000"/>
                </a:solidFill>
                <a:latin typeface="Arial" charset="0"/>
                <a:ea typeface="ＭＳ Ｐゴシック" charset="-128"/>
                <a:cs typeface="ＭＳ Ｐゴシック" charset="-128"/>
              </a:rPr>
              <a:t> Nedeni </a:t>
            </a:r>
            <a:r>
              <a:rPr lang="tr-TR" sz="2000" b="1" dirty="0">
                <a:solidFill>
                  <a:srgbClr val="FF0000"/>
                </a:solidFill>
              </a:rPr>
              <a:t>ADAMTS-13 </a:t>
            </a:r>
            <a:r>
              <a:rPr lang="tr-TR" sz="2000" b="1" dirty="0" smtClean="0">
                <a:solidFill>
                  <a:srgbClr val="FF0000"/>
                </a:solidFill>
              </a:rPr>
              <a:t>eksikliğidir.</a:t>
            </a:r>
            <a:endParaRPr lang="tr-TR" sz="2000" b="1" dirty="0">
              <a:solidFill>
                <a:srgbClr val="FF0000"/>
              </a:solidFill>
            </a:endParaRPr>
          </a:p>
          <a:p>
            <a:r>
              <a:rPr lang="tr-TR" sz="2000" b="1" dirty="0" smtClean="0">
                <a:solidFill>
                  <a:srgbClr val="FF0000"/>
                </a:solidFill>
                <a:latin typeface="Arial" charset="0"/>
                <a:ea typeface="ＭＳ Ｐゴシック" charset="-128"/>
                <a:cs typeface="ＭＳ Ｐゴシック" charset="-128"/>
              </a:rPr>
              <a:t> </a:t>
            </a:r>
            <a:endParaRPr lang="tr-TR" sz="2000" b="1" dirty="0">
              <a:solidFill>
                <a:srgbClr val="FF0000"/>
              </a:solidFill>
            </a:endParaRPr>
          </a:p>
        </p:txBody>
      </p:sp>
      <p:sp>
        <p:nvSpPr>
          <p:cNvPr id="2" name="Dikdörtgen 1"/>
          <p:cNvSpPr/>
          <p:nvPr/>
        </p:nvSpPr>
        <p:spPr>
          <a:xfrm>
            <a:off x="1019545" y="1793492"/>
            <a:ext cx="1385829" cy="523220"/>
          </a:xfrm>
          <a:prstGeom prst="rect">
            <a:avLst/>
          </a:prstGeom>
        </p:spPr>
        <p:txBody>
          <a:bodyPr wrap="none">
            <a:spAutoFit/>
          </a:bodyPr>
          <a:lstStyle/>
          <a:p>
            <a:r>
              <a:rPr lang="tr-TR" sz="2800" b="1" dirty="0" smtClean="0">
                <a:solidFill>
                  <a:srgbClr val="0000FF"/>
                </a:solidFill>
              </a:rPr>
              <a:t>Etiyoloji</a:t>
            </a:r>
            <a:endParaRPr lang="tr-TR" sz="2800" b="1" dirty="0">
              <a:solidFill>
                <a:srgbClr val="0000FF"/>
              </a:solidFill>
            </a:endParaRPr>
          </a:p>
        </p:txBody>
      </p:sp>
      <p:pic>
        <p:nvPicPr>
          <p:cNvPr id="11" name="Picture 11"/>
          <p:cNvPicPr/>
          <p:nvPr/>
        </p:nvPicPr>
        <p:blipFill rotWithShape="1">
          <a:blip r:embed="rId2" cstate="print">
            <a:extLst>
              <a:ext uri="{28A0092B-C50C-407E-A947-70E740481C1C}">
                <a14:useLocalDpi xmlns:a14="http://schemas.microsoft.com/office/drawing/2010/main" val="0"/>
              </a:ext>
            </a:extLst>
          </a:blip>
          <a:srcRect l="24366" t="31379" r="17244" b="12738"/>
          <a:stretch/>
        </p:blipFill>
        <p:spPr>
          <a:xfrm>
            <a:off x="7980656" y="2023967"/>
            <a:ext cx="3445844" cy="3756088"/>
          </a:xfrm>
          <a:prstGeom prst="rect">
            <a:avLst/>
          </a:prstGeom>
          <a:ln>
            <a:solidFill>
              <a:schemeClr val="tx1"/>
            </a:solidFill>
          </a:ln>
        </p:spPr>
      </p:pic>
      <p:grpSp>
        <p:nvGrpSpPr>
          <p:cNvPr id="12" name="Group 5"/>
          <p:cNvGrpSpPr>
            <a:grpSpLocks/>
          </p:cNvGrpSpPr>
          <p:nvPr/>
        </p:nvGrpSpPr>
        <p:grpSpPr bwMode="auto">
          <a:xfrm>
            <a:off x="8979459" y="3288340"/>
            <a:ext cx="1880607" cy="1353955"/>
            <a:chOff x="2243" y="2703"/>
            <a:chExt cx="1529" cy="402"/>
          </a:xfrm>
        </p:grpSpPr>
        <p:sp>
          <p:nvSpPr>
            <p:cNvPr id="13" name="Line 6"/>
            <p:cNvSpPr>
              <a:spLocks noChangeShapeType="1"/>
            </p:cNvSpPr>
            <p:nvPr/>
          </p:nvSpPr>
          <p:spPr bwMode="auto">
            <a:xfrm>
              <a:off x="3436" y="2703"/>
              <a:ext cx="144" cy="0"/>
            </a:xfrm>
            <a:prstGeom prst="line">
              <a:avLst/>
            </a:prstGeom>
            <a:noFill/>
            <a:ln w="19050">
              <a:solidFill>
                <a:srgbClr val="0000FF"/>
              </a:solidFill>
              <a:round/>
              <a:headEnd/>
              <a:tailEnd type="stealth" w="med" len="med"/>
            </a:ln>
          </p:spPr>
          <p:txBody>
            <a:bodyPr wrap="none" anchor="ctr">
              <a:prstTxWarp prst="textNoShape">
                <a:avLst/>
              </a:prstTxWarp>
            </a:bodyPr>
            <a:lstStyle/>
            <a:p>
              <a:pPr algn="l"/>
              <a:endParaRPr lang="en-US" sz="2000" dirty="0">
                <a:solidFill>
                  <a:srgbClr val="000000"/>
                </a:solidFill>
                <a:latin typeface="Arial"/>
              </a:endParaRPr>
            </a:p>
          </p:txBody>
        </p:sp>
        <p:sp>
          <p:nvSpPr>
            <p:cNvPr id="14" name="Line 7"/>
            <p:cNvSpPr>
              <a:spLocks noChangeShapeType="1"/>
            </p:cNvSpPr>
            <p:nvPr/>
          </p:nvSpPr>
          <p:spPr bwMode="auto">
            <a:xfrm>
              <a:off x="3628" y="2868"/>
              <a:ext cx="144" cy="0"/>
            </a:xfrm>
            <a:prstGeom prst="line">
              <a:avLst/>
            </a:prstGeom>
            <a:noFill/>
            <a:ln w="19050">
              <a:solidFill>
                <a:srgbClr val="0000FF"/>
              </a:solidFill>
              <a:round/>
              <a:headEnd/>
              <a:tailEnd type="stealth" w="med" len="med"/>
            </a:ln>
          </p:spPr>
          <p:txBody>
            <a:bodyPr wrap="none" anchor="ctr">
              <a:prstTxWarp prst="textNoShape">
                <a:avLst/>
              </a:prstTxWarp>
            </a:bodyPr>
            <a:lstStyle/>
            <a:p>
              <a:pPr algn="l"/>
              <a:endParaRPr lang="en-US" sz="2000" dirty="0">
                <a:solidFill>
                  <a:srgbClr val="000000"/>
                </a:solidFill>
                <a:latin typeface="Arial"/>
              </a:endParaRPr>
            </a:p>
          </p:txBody>
        </p:sp>
        <p:sp>
          <p:nvSpPr>
            <p:cNvPr id="15" name="Line 8"/>
            <p:cNvSpPr>
              <a:spLocks noChangeShapeType="1"/>
            </p:cNvSpPr>
            <p:nvPr/>
          </p:nvSpPr>
          <p:spPr bwMode="auto">
            <a:xfrm>
              <a:off x="2243" y="2811"/>
              <a:ext cx="144" cy="0"/>
            </a:xfrm>
            <a:prstGeom prst="line">
              <a:avLst/>
            </a:prstGeom>
            <a:noFill/>
            <a:ln w="19050">
              <a:solidFill>
                <a:srgbClr val="0000FF"/>
              </a:solidFill>
              <a:round/>
              <a:headEnd/>
              <a:tailEnd type="stealth" w="med" len="med"/>
            </a:ln>
          </p:spPr>
          <p:txBody>
            <a:bodyPr wrap="none" anchor="ctr">
              <a:prstTxWarp prst="textNoShape">
                <a:avLst/>
              </a:prstTxWarp>
            </a:bodyPr>
            <a:lstStyle/>
            <a:p>
              <a:pPr algn="l"/>
              <a:endParaRPr lang="en-US" sz="2000" dirty="0">
                <a:solidFill>
                  <a:srgbClr val="000000"/>
                </a:solidFill>
                <a:latin typeface="Arial"/>
              </a:endParaRPr>
            </a:p>
          </p:txBody>
        </p:sp>
        <p:sp>
          <p:nvSpPr>
            <p:cNvPr id="16" name="Line 9"/>
            <p:cNvSpPr>
              <a:spLocks noChangeShapeType="1"/>
            </p:cNvSpPr>
            <p:nvPr/>
          </p:nvSpPr>
          <p:spPr bwMode="auto">
            <a:xfrm>
              <a:off x="2409" y="3105"/>
              <a:ext cx="144" cy="0"/>
            </a:xfrm>
            <a:prstGeom prst="line">
              <a:avLst/>
            </a:prstGeom>
            <a:noFill/>
            <a:ln w="19050">
              <a:solidFill>
                <a:srgbClr val="0000FF"/>
              </a:solidFill>
              <a:round/>
              <a:headEnd/>
              <a:tailEnd type="stealth" w="med" len="med"/>
            </a:ln>
          </p:spPr>
          <p:txBody>
            <a:bodyPr wrap="none" anchor="ctr">
              <a:prstTxWarp prst="textNoShape">
                <a:avLst/>
              </a:prstTxWarp>
            </a:bodyPr>
            <a:lstStyle/>
            <a:p>
              <a:pPr algn="l"/>
              <a:endParaRPr lang="en-US" sz="2000" dirty="0">
                <a:solidFill>
                  <a:srgbClr val="000000"/>
                </a:solidFill>
                <a:latin typeface="Arial"/>
              </a:endParaRPr>
            </a:p>
          </p:txBody>
        </p:sp>
      </p:grpSp>
    </p:spTree>
    <p:extLst>
      <p:ext uri="{BB962C8B-B14F-4D97-AF65-F5344CB8AC3E}">
        <p14:creationId xmlns:p14="http://schemas.microsoft.com/office/powerpoint/2010/main" val="3907261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2/3*#ppt_w"/>
                                          </p:val>
                                        </p:tav>
                                        <p:tav tm="100000">
                                          <p:val>
                                            <p:strVal val="#ppt_w"/>
                                          </p:val>
                                        </p:tav>
                                      </p:tavLst>
                                    </p:anim>
                                    <p:anim calcmode="lin" valueType="num">
                                      <p:cBhvr>
                                        <p:cTn id="8" dur="1000" fill="hold"/>
                                        <p:tgtEl>
                                          <p:spTgt spid="12"/>
                                        </p:tgtEl>
                                        <p:attrNameLst>
                                          <p:attrName>ppt_h</p:attrName>
                                        </p:attrNameLst>
                                      </p:cBhvr>
                                      <p:tavLst>
                                        <p:tav tm="0">
                                          <p:val>
                                            <p:strVal val="2/3*#ppt_h"/>
                                          </p:val>
                                        </p:tav>
                                        <p:tav tm="100000">
                                          <p:val>
                                            <p:strVal val="#ppt_h"/>
                                          </p:val>
                                        </p:tav>
                                      </p:tavLst>
                                    </p:anim>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1395" y="2257720"/>
            <a:ext cx="10515600" cy="4600280"/>
          </a:xfrm>
        </p:spPr>
        <p:txBody>
          <a:bodyPr>
            <a:noAutofit/>
          </a:bodyPr>
          <a:lstStyle/>
          <a:p>
            <a:pPr lvl="1">
              <a:lnSpc>
                <a:spcPct val="170000"/>
              </a:lnSpc>
              <a:buFont typeface="Wingdings" panose="05000000000000000000" pitchFamily="2" charset="2"/>
              <a:buChar char="Ø"/>
            </a:pPr>
            <a:r>
              <a:rPr lang="en-US" sz="2400" dirty="0" err="1" smtClean="0"/>
              <a:t>Hemolitik</a:t>
            </a:r>
            <a:r>
              <a:rPr lang="en-US" sz="2400" dirty="0" smtClean="0"/>
              <a:t> </a:t>
            </a:r>
            <a:r>
              <a:rPr lang="en-US" sz="2400" dirty="0" err="1" smtClean="0"/>
              <a:t>anemi</a:t>
            </a:r>
            <a:r>
              <a:rPr lang="tr-TR" sz="2400" dirty="0" smtClean="0"/>
              <a:t>-</a:t>
            </a:r>
            <a:r>
              <a:rPr lang="en-US" sz="2400" dirty="0" smtClean="0"/>
              <a:t> </a:t>
            </a:r>
            <a:r>
              <a:rPr lang="tr-TR" sz="2400" dirty="0" err="1" smtClean="0"/>
              <a:t>trombositopeni</a:t>
            </a:r>
            <a:endParaRPr lang="en-US" sz="2400" dirty="0"/>
          </a:p>
          <a:p>
            <a:pPr lvl="1">
              <a:lnSpc>
                <a:spcPct val="170000"/>
              </a:lnSpc>
              <a:buFont typeface="Wingdings" panose="05000000000000000000" pitchFamily="2" charset="2"/>
              <a:buChar char="Ø"/>
            </a:pPr>
            <a:r>
              <a:rPr lang="en-US" sz="2400" dirty="0" smtClean="0"/>
              <a:t>Nörolojik</a:t>
            </a:r>
            <a:r>
              <a:rPr lang="tr-TR" sz="2400" dirty="0" smtClean="0"/>
              <a:t>: </a:t>
            </a:r>
            <a:r>
              <a:rPr lang="tr-TR" sz="2400" dirty="0"/>
              <a:t>b</a:t>
            </a:r>
            <a:r>
              <a:rPr lang="tr-TR" sz="2400" dirty="0" smtClean="0"/>
              <a:t>ilinç kaybı, somnolens</a:t>
            </a:r>
          </a:p>
          <a:p>
            <a:pPr lvl="1">
              <a:lnSpc>
                <a:spcPct val="170000"/>
              </a:lnSpc>
              <a:buFont typeface="Wingdings" panose="05000000000000000000" pitchFamily="2" charset="2"/>
              <a:buChar char="Ø"/>
            </a:pPr>
            <a:r>
              <a:rPr lang="en-US" sz="2400" dirty="0" smtClean="0"/>
              <a:t> Kardiyovasküler </a:t>
            </a:r>
            <a:r>
              <a:rPr lang="en-US" sz="2400" dirty="0" err="1"/>
              <a:t>problemler</a:t>
            </a:r>
            <a:endParaRPr lang="en-US" sz="2400" dirty="0"/>
          </a:p>
          <a:p>
            <a:pPr lvl="1">
              <a:lnSpc>
                <a:spcPct val="170000"/>
              </a:lnSpc>
              <a:buFont typeface="Wingdings" panose="05000000000000000000" pitchFamily="2" charset="2"/>
              <a:buChar char="Ø"/>
            </a:pPr>
            <a:r>
              <a:rPr lang="tr-TR" sz="2400" dirty="0" smtClean="0"/>
              <a:t>Cilt: </a:t>
            </a:r>
            <a:r>
              <a:rPr lang="en-US" sz="2400" dirty="0" smtClean="0"/>
              <a:t>purpura</a:t>
            </a:r>
            <a:r>
              <a:rPr lang="tr-TR" sz="2400" dirty="0" smtClean="0"/>
              <a:t> (</a:t>
            </a:r>
            <a:r>
              <a:rPr lang="en-US" sz="2000" dirty="0" err="1" smtClean="0"/>
              <a:t>Trombositopeni</a:t>
            </a:r>
            <a:r>
              <a:rPr lang="tr-TR" sz="2000" dirty="0" err="1"/>
              <a:t>ler</a:t>
            </a:r>
            <a:r>
              <a:rPr lang="en-US" sz="2000" dirty="0" smtClean="0"/>
              <a:t> </a:t>
            </a:r>
            <a:r>
              <a:rPr lang="en-US" sz="2000" dirty="0" err="1"/>
              <a:t>yol</a:t>
            </a:r>
            <a:r>
              <a:rPr lang="en-US" sz="2000" dirty="0"/>
              <a:t> </a:t>
            </a:r>
            <a:r>
              <a:rPr lang="en-US" sz="2000" dirty="0" err="1" smtClean="0"/>
              <a:t>açar</a:t>
            </a:r>
            <a:r>
              <a:rPr lang="tr-TR" sz="2400" dirty="0" smtClean="0"/>
              <a:t>)</a:t>
            </a:r>
            <a:endParaRPr lang="en-US" sz="2400" dirty="0"/>
          </a:p>
          <a:p>
            <a:pPr lvl="1">
              <a:lnSpc>
                <a:spcPct val="170000"/>
              </a:lnSpc>
              <a:buFont typeface="Wingdings" panose="05000000000000000000" pitchFamily="2" charset="2"/>
              <a:buChar char="Ø"/>
            </a:pPr>
            <a:r>
              <a:rPr lang="tr-TR" sz="2400" dirty="0" smtClean="0"/>
              <a:t>Böbrek: Renal</a:t>
            </a:r>
            <a:r>
              <a:rPr lang="en-US" sz="2400" dirty="0" smtClean="0"/>
              <a:t> </a:t>
            </a:r>
            <a:r>
              <a:rPr lang="en-US" sz="2400" dirty="0" err="1" smtClean="0"/>
              <a:t>yetmezli</a:t>
            </a:r>
            <a:r>
              <a:rPr lang="tr-TR" sz="2400" dirty="0" smtClean="0"/>
              <a:t>k</a:t>
            </a:r>
            <a:endParaRPr lang="en-US" sz="2400" dirty="0"/>
          </a:p>
          <a:p>
            <a:pPr>
              <a:lnSpc>
                <a:spcPct val="170000"/>
              </a:lnSpc>
            </a:pPr>
            <a:endParaRPr lang="en-US" sz="2400" dirty="0"/>
          </a:p>
          <a:p>
            <a:pPr>
              <a:lnSpc>
                <a:spcPct val="170000"/>
              </a:lnSpc>
            </a:pPr>
            <a:endParaRPr lang="en-US" sz="2400" dirty="0"/>
          </a:p>
        </p:txBody>
      </p:sp>
      <p:sp>
        <p:nvSpPr>
          <p:cNvPr id="5" name="TextBox 4"/>
          <p:cNvSpPr txBox="1"/>
          <p:nvPr/>
        </p:nvSpPr>
        <p:spPr>
          <a:xfrm>
            <a:off x="6671898" y="3474175"/>
            <a:ext cx="2582537" cy="369332"/>
          </a:xfrm>
          <a:prstGeom prst="rect">
            <a:avLst/>
          </a:prstGeom>
          <a:noFill/>
        </p:spPr>
        <p:txBody>
          <a:bodyPr wrap="square" rtlCol="0">
            <a:spAutoFit/>
          </a:bodyPr>
          <a:lstStyle/>
          <a:p>
            <a:pPr algn="ctr"/>
            <a:r>
              <a:rPr lang="en-US" i="1" dirty="0"/>
              <a:t>Purpura</a:t>
            </a:r>
          </a:p>
        </p:txBody>
      </p:sp>
      <p:sp>
        <p:nvSpPr>
          <p:cNvPr id="7" name="Dikdörtgen 6"/>
          <p:cNvSpPr/>
          <p:nvPr/>
        </p:nvSpPr>
        <p:spPr>
          <a:xfrm>
            <a:off x="817765" y="319802"/>
            <a:ext cx="10042301" cy="769441"/>
          </a:xfrm>
          <a:prstGeom prst="rect">
            <a:avLst/>
          </a:prstGeom>
        </p:spPr>
        <p:txBody>
          <a:bodyPr wrap="none">
            <a:spAutoFit/>
          </a:bodyPr>
          <a:lstStyle/>
          <a:p>
            <a:r>
              <a:rPr lang="tr-TR" sz="4400" b="1" dirty="0"/>
              <a:t>Trombotik </a:t>
            </a:r>
            <a:r>
              <a:rPr lang="tr-TR" sz="4400" b="1" dirty="0" err="1"/>
              <a:t>Trombositopenik</a:t>
            </a:r>
            <a:r>
              <a:rPr lang="tr-TR" sz="4400" b="1" dirty="0"/>
              <a:t> </a:t>
            </a:r>
            <a:r>
              <a:rPr lang="tr-TR" sz="4400" b="1" dirty="0" err="1"/>
              <a:t>Purpura</a:t>
            </a:r>
            <a:r>
              <a:rPr lang="tr-TR" sz="4400" b="1" dirty="0"/>
              <a:t> (TTP)</a:t>
            </a:r>
            <a:endParaRPr lang="tr-TR" sz="4400" dirty="0"/>
          </a:p>
        </p:txBody>
      </p:sp>
      <p:pic>
        <p:nvPicPr>
          <p:cNvPr id="8" name="Picture 3"/>
          <p:cNvPicPr>
            <a:picLocks noChangeAspect="1"/>
          </p:cNvPicPr>
          <p:nvPr/>
        </p:nvPicPr>
        <p:blipFill>
          <a:blip r:embed="rId2"/>
          <a:stretch>
            <a:fillRect/>
          </a:stretch>
        </p:blipFill>
        <p:spPr>
          <a:xfrm>
            <a:off x="6903598" y="1530417"/>
            <a:ext cx="2132821" cy="1943758"/>
          </a:xfrm>
          <a:prstGeom prst="rect">
            <a:avLst/>
          </a:prstGeom>
        </p:spPr>
      </p:pic>
      <p:pic>
        <p:nvPicPr>
          <p:cNvPr id="9" name="Picture 2" descr="http://www.impact-r.com/en/wp-content/uploads/2012/01/thrombotic-thrombocytopenic-purpura.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0703"/>
          <a:stretch/>
        </p:blipFill>
        <p:spPr bwMode="auto">
          <a:xfrm>
            <a:off x="6903598" y="4061861"/>
            <a:ext cx="2350837" cy="2068836"/>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817765" y="1277431"/>
            <a:ext cx="3135795" cy="929485"/>
          </a:xfrm>
          <a:prstGeom prst="rect">
            <a:avLst/>
          </a:prstGeom>
        </p:spPr>
        <p:txBody>
          <a:bodyPr wrap="none">
            <a:spAutoFit/>
          </a:bodyPr>
          <a:lstStyle/>
          <a:p>
            <a:pPr>
              <a:lnSpc>
                <a:spcPct val="170000"/>
              </a:lnSpc>
            </a:pPr>
            <a:r>
              <a:rPr lang="tr-TR" sz="3200" b="1" dirty="0">
                <a:solidFill>
                  <a:srgbClr val="0000FF"/>
                </a:solidFill>
              </a:rPr>
              <a:t>Trombotik etkiler</a:t>
            </a:r>
            <a:endParaRPr lang="en-US" sz="3200" b="1" dirty="0">
              <a:solidFill>
                <a:srgbClr val="0000FF"/>
              </a:solidFill>
            </a:endParaRPr>
          </a:p>
        </p:txBody>
      </p:sp>
    </p:spTree>
    <p:extLst>
      <p:ext uri="{BB962C8B-B14F-4D97-AF65-F5344CB8AC3E}">
        <p14:creationId xmlns:p14="http://schemas.microsoft.com/office/powerpoint/2010/main" val="11238959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4546" name="Rectangle 2"/>
          <p:cNvSpPr>
            <a:spLocks noChangeArrowheads="1"/>
          </p:cNvSpPr>
          <p:nvPr/>
        </p:nvSpPr>
        <p:spPr bwMode="auto">
          <a:xfrm>
            <a:off x="759593" y="1465386"/>
            <a:ext cx="5419826" cy="554038"/>
          </a:xfrm>
          <a:prstGeom prst="rect">
            <a:avLst/>
          </a:prstGeom>
          <a:noFill/>
          <a:ln w="9525">
            <a:noFill/>
            <a:miter lim="800000"/>
            <a:headEnd/>
            <a:tailEnd/>
          </a:ln>
          <a:effectLst/>
        </p:spPr>
        <p:txBody>
          <a:bodyPr wrap="square" lIns="92075" tIns="46038" rIns="92075" bIns="46038" anchor="ctr">
            <a:prstTxWarp prst="textNoShape">
              <a:avLst/>
            </a:prstTxWarp>
            <a:spAutoFit/>
          </a:bodyPr>
          <a:lstStyle/>
          <a:p>
            <a:pPr eaLnBrk="0" hangingPunct="0">
              <a:lnSpc>
                <a:spcPct val="80000"/>
              </a:lnSpc>
              <a:defRPr/>
            </a:pPr>
            <a:r>
              <a:rPr lang="tr-TR" sz="3600" dirty="0" smtClean="0">
                <a:solidFill>
                  <a:srgbClr val="004080"/>
                </a:solidFill>
                <a:latin typeface="Arial"/>
              </a:rPr>
              <a:t>Klinik Takip Ve Tedavi</a:t>
            </a:r>
            <a:endParaRPr lang="en-US" sz="3600" dirty="0">
              <a:solidFill>
                <a:srgbClr val="004080"/>
              </a:solidFill>
              <a:latin typeface="Arial"/>
            </a:endParaRPr>
          </a:p>
        </p:txBody>
      </p:sp>
      <p:sp>
        <p:nvSpPr>
          <p:cNvPr id="1644547" name="Text Box 3"/>
          <p:cNvSpPr txBox="1">
            <a:spLocks noChangeArrowheads="1"/>
          </p:cNvSpPr>
          <p:nvPr/>
        </p:nvSpPr>
        <p:spPr bwMode="auto">
          <a:xfrm>
            <a:off x="1322603" y="3797785"/>
            <a:ext cx="9337045" cy="2246769"/>
          </a:xfrm>
          <a:prstGeom prst="rect">
            <a:avLst/>
          </a:prstGeom>
          <a:noFill/>
          <a:ln w="9525">
            <a:noFill/>
            <a:miter lim="800000"/>
            <a:headEnd/>
            <a:tailEnd/>
          </a:ln>
        </p:spPr>
        <p:txBody>
          <a:bodyPr wrap="square">
            <a:prstTxWarp prst="textNoShape">
              <a:avLst/>
            </a:prstTxWarp>
            <a:spAutoFit/>
          </a:bodyPr>
          <a:lstStyle/>
          <a:p>
            <a:pPr marL="455613" indent="-455613">
              <a:spcAft>
                <a:spcPct val="50000"/>
              </a:spcAft>
              <a:buFont typeface="Arial" panose="020B0604020202020204" pitchFamily="34" charset="0"/>
              <a:buChar char="•"/>
              <a:tabLst>
                <a:tab pos="4689475" algn="ctr"/>
                <a:tab pos="6911975" algn="ctr"/>
              </a:tabLst>
            </a:pPr>
            <a:r>
              <a:rPr lang="tr-TR" sz="2000" i="1" dirty="0" smtClean="0">
                <a:solidFill>
                  <a:srgbClr val="F65E00"/>
                </a:solidFill>
                <a:latin typeface="Arial" charset="0"/>
              </a:rPr>
              <a:t>Bir Çalışmada:</a:t>
            </a:r>
          </a:p>
          <a:p>
            <a:pPr marL="455613" indent="-455613">
              <a:spcAft>
                <a:spcPct val="50000"/>
              </a:spcAft>
              <a:buFont typeface="Arial" panose="020B0604020202020204" pitchFamily="34" charset="0"/>
              <a:buChar char="•"/>
              <a:tabLst>
                <a:tab pos="4689475" algn="ctr"/>
                <a:tab pos="6911975" algn="ctr"/>
              </a:tabLst>
            </a:pPr>
            <a:r>
              <a:rPr lang="en-US" sz="2000" i="1" dirty="0" smtClean="0">
                <a:solidFill>
                  <a:srgbClr val="F65E00"/>
                </a:solidFill>
                <a:latin typeface="Arial" charset="0"/>
              </a:rPr>
              <a:t>% </a:t>
            </a:r>
            <a:r>
              <a:rPr lang="en-US" sz="2000" i="1" dirty="0">
                <a:solidFill>
                  <a:srgbClr val="F65E00"/>
                </a:solidFill>
                <a:latin typeface="Arial" charset="0"/>
              </a:rPr>
              <a:t>80'i </a:t>
            </a:r>
            <a:r>
              <a:rPr lang="en-US" sz="2000" i="1" dirty="0" err="1">
                <a:solidFill>
                  <a:srgbClr val="F65E00"/>
                </a:solidFill>
                <a:latin typeface="Arial" charset="0"/>
              </a:rPr>
              <a:t>plazma</a:t>
            </a:r>
            <a:r>
              <a:rPr lang="en-US" sz="2000" i="1" dirty="0">
                <a:solidFill>
                  <a:srgbClr val="F65E00"/>
                </a:solidFill>
                <a:latin typeface="Arial" charset="0"/>
              </a:rPr>
              <a:t> </a:t>
            </a:r>
            <a:r>
              <a:rPr lang="en-US" sz="2000" i="1" dirty="0" err="1">
                <a:solidFill>
                  <a:srgbClr val="F65E00"/>
                </a:solidFill>
                <a:latin typeface="Arial" charset="0"/>
              </a:rPr>
              <a:t>değişimine</a:t>
            </a:r>
            <a:r>
              <a:rPr lang="en-US" sz="2000" i="1" dirty="0">
                <a:solidFill>
                  <a:srgbClr val="F65E00"/>
                </a:solidFill>
                <a:latin typeface="Arial" charset="0"/>
              </a:rPr>
              <a:t> </a:t>
            </a:r>
            <a:r>
              <a:rPr lang="en-US" sz="2000" i="1" dirty="0" err="1">
                <a:solidFill>
                  <a:srgbClr val="F65E00"/>
                </a:solidFill>
                <a:latin typeface="Arial" charset="0"/>
              </a:rPr>
              <a:t>ortalama</a:t>
            </a:r>
            <a:r>
              <a:rPr lang="en-US" sz="2000" i="1" dirty="0">
                <a:solidFill>
                  <a:srgbClr val="F65E00"/>
                </a:solidFill>
                <a:latin typeface="Arial" charset="0"/>
              </a:rPr>
              <a:t> 16 </a:t>
            </a:r>
            <a:r>
              <a:rPr lang="en-US" sz="2000" i="1" dirty="0" err="1">
                <a:solidFill>
                  <a:srgbClr val="F65E00"/>
                </a:solidFill>
                <a:latin typeface="Arial" charset="0"/>
              </a:rPr>
              <a:t>gün</a:t>
            </a:r>
            <a:r>
              <a:rPr lang="tr-TR" sz="2000" i="1" dirty="0">
                <a:solidFill>
                  <a:srgbClr val="F65E00"/>
                </a:solidFill>
                <a:latin typeface="Arial" charset="0"/>
              </a:rPr>
              <a:t>de</a:t>
            </a:r>
            <a:r>
              <a:rPr lang="en-US" sz="2000" i="1" dirty="0">
                <a:solidFill>
                  <a:srgbClr val="F65E00"/>
                </a:solidFill>
                <a:latin typeface="Arial" charset="0"/>
              </a:rPr>
              <a:t> </a:t>
            </a:r>
            <a:r>
              <a:rPr lang="tr-TR" sz="2000" i="1" dirty="0">
                <a:solidFill>
                  <a:srgbClr val="F65E00"/>
                </a:solidFill>
                <a:latin typeface="Arial" charset="0"/>
              </a:rPr>
              <a:t>yanıt</a:t>
            </a:r>
            <a:r>
              <a:rPr lang="en-US" sz="2000" i="1" dirty="0">
                <a:solidFill>
                  <a:srgbClr val="F65E00"/>
                </a:solidFill>
                <a:latin typeface="Arial" charset="0"/>
              </a:rPr>
              <a:t> </a:t>
            </a:r>
            <a:r>
              <a:rPr lang="en-US" sz="2000" i="1" dirty="0" err="1" smtClean="0">
                <a:solidFill>
                  <a:srgbClr val="F65E00"/>
                </a:solidFill>
                <a:latin typeface="Arial" charset="0"/>
              </a:rPr>
              <a:t>verir</a:t>
            </a:r>
            <a:r>
              <a:rPr lang="tr-TR" sz="2000" i="1" dirty="0" smtClean="0">
                <a:solidFill>
                  <a:srgbClr val="F65E00"/>
                </a:solidFill>
                <a:latin typeface="Arial" charset="0"/>
              </a:rPr>
              <a:t>.</a:t>
            </a:r>
            <a:r>
              <a:rPr lang="en-US" sz="2000" i="1" dirty="0">
                <a:solidFill>
                  <a:srgbClr val="F65E00"/>
                </a:solidFill>
                <a:latin typeface="Arial" charset="0"/>
              </a:rPr>
              <a:t> (</a:t>
            </a:r>
            <a:r>
              <a:rPr lang="tr-TR" sz="2000" i="1" dirty="0">
                <a:solidFill>
                  <a:srgbClr val="F65E00"/>
                </a:solidFill>
                <a:latin typeface="Arial" charset="0"/>
              </a:rPr>
              <a:t>ortanca </a:t>
            </a:r>
            <a:r>
              <a:rPr lang="en-US" sz="2000" i="1" dirty="0">
                <a:solidFill>
                  <a:srgbClr val="F65E00"/>
                </a:solidFill>
                <a:latin typeface="Arial" charset="0"/>
              </a:rPr>
              <a:t>3-36 </a:t>
            </a:r>
            <a:r>
              <a:rPr lang="tr-TR" sz="2000" i="1" dirty="0">
                <a:solidFill>
                  <a:srgbClr val="F65E00"/>
                </a:solidFill>
                <a:latin typeface="Arial" charset="0"/>
              </a:rPr>
              <a:t>gün</a:t>
            </a:r>
            <a:r>
              <a:rPr lang="en-US" sz="2000" i="1" dirty="0">
                <a:solidFill>
                  <a:srgbClr val="F65E00"/>
                </a:solidFill>
                <a:latin typeface="Arial" charset="0"/>
              </a:rPr>
              <a:t>)</a:t>
            </a:r>
          </a:p>
          <a:p>
            <a:pPr marL="455613" indent="-455613">
              <a:spcAft>
                <a:spcPct val="50000"/>
              </a:spcAft>
              <a:buFont typeface="Arial" panose="020B0604020202020204" pitchFamily="34" charset="0"/>
              <a:buChar char="•"/>
              <a:tabLst>
                <a:tab pos="4689475" algn="ctr"/>
                <a:tab pos="6911975" algn="ctr"/>
              </a:tabLst>
            </a:pPr>
            <a:r>
              <a:rPr lang="tr-TR" sz="2000" i="1" dirty="0" smtClean="0">
                <a:solidFill>
                  <a:srgbClr val="F65E00"/>
                </a:solidFill>
                <a:latin typeface="Arial" charset="0"/>
              </a:rPr>
              <a:t>Yanıt </a:t>
            </a:r>
            <a:r>
              <a:rPr lang="tr-TR" sz="2000" i="1" dirty="0">
                <a:solidFill>
                  <a:srgbClr val="F65E00"/>
                </a:solidFill>
                <a:latin typeface="Arial" charset="0"/>
              </a:rPr>
              <a:t>verenlerin </a:t>
            </a:r>
            <a:r>
              <a:rPr lang="en-US" sz="2000" i="1" dirty="0">
                <a:solidFill>
                  <a:srgbClr val="F65E00"/>
                </a:solidFill>
                <a:latin typeface="Arial" charset="0"/>
              </a:rPr>
              <a:t>40% </a:t>
            </a:r>
            <a:r>
              <a:rPr lang="tr-TR" sz="2000" i="1" dirty="0" err="1">
                <a:solidFill>
                  <a:srgbClr val="F65E00"/>
                </a:solidFill>
                <a:latin typeface="Arial" charset="0"/>
              </a:rPr>
              <a:t>ında</a:t>
            </a:r>
            <a:r>
              <a:rPr lang="tr-TR" sz="2000" i="1" dirty="0">
                <a:solidFill>
                  <a:srgbClr val="F65E00"/>
                </a:solidFill>
                <a:latin typeface="Arial" charset="0"/>
              </a:rPr>
              <a:t> 1 hafta içinde alevlenmeler </a:t>
            </a:r>
            <a:r>
              <a:rPr lang="tr-TR" sz="2000" i="1" dirty="0" smtClean="0">
                <a:solidFill>
                  <a:srgbClr val="F65E00"/>
                </a:solidFill>
                <a:latin typeface="Arial" charset="0"/>
              </a:rPr>
              <a:t>görülür</a:t>
            </a:r>
            <a:endParaRPr lang="en-US" sz="2000" i="1" dirty="0">
              <a:solidFill>
                <a:srgbClr val="F65E00"/>
              </a:solidFill>
              <a:latin typeface="Arial" charset="0"/>
            </a:endParaRPr>
          </a:p>
          <a:p>
            <a:pPr marL="455613" indent="-455613" eaLnBrk="0" hangingPunct="0">
              <a:spcAft>
                <a:spcPct val="50000"/>
              </a:spcAft>
              <a:buFont typeface="Arial" panose="020B0604020202020204" pitchFamily="34" charset="0"/>
              <a:buChar char="•"/>
              <a:tabLst>
                <a:tab pos="4689475" algn="ctr"/>
                <a:tab pos="6911975" algn="ctr"/>
              </a:tabLst>
            </a:pPr>
            <a:r>
              <a:rPr lang="tr-TR" sz="2000" i="1" dirty="0">
                <a:solidFill>
                  <a:srgbClr val="F65E00"/>
                </a:solidFill>
                <a:latin typeface="Arial" charset="0"/>
              </a:rPr>
              <a:t>Yanıt verenlerin </a:t>
            </a:r>
            <a:r>
              <a:rPr lang="en-US" sz="2000" i="1" dirty="0">
                <a:solidFill>
                  <a:srgbClr val="F65E00"/>
                </a:solidFill>
                <a:latin typeface="Arial" charset="0"/>
              </a:rPr>
              <a:t>30%</a:t>
            </a:r>
            <a:r>
              <a:rPr lang="tr-TR" sz="2000" i="1" dirty="0">
                <a:solidFill>
                  <a:srgbClr val="F65E00"/>
                </a:solidFill>
                <a:latin typeface="Arial" charset="0"/>
              </a:rPr>
              <a:t> </a:t>
            </a:r>
            <a:r>
              <a:rPr lang="tr-TR" sz="2000" i="1" dirty="0" err="1">
                <a:solidFill>
                  <a:srgbClr val="F65E00"/>
                </a:solidFill>
                <a:latin typeface="Arial" charset="0"/>
              </a:rPr>
              <a:t>ında</a:t>
            </a:r>
            <a:r>
              <a:rPr lang="en-US" sz="2000" i="1" dirty="0">
                <a:solidFill>
                  <a:srgbClr val="F65E00"/>
                </a:solidFill>
                <a:latin typeface="Arial" charset="0"/>
              </a:rPr>
              <a:t>  </a:t>
            </a:r>
            <a:r>
              <a:rPr lang="tr-TR" sz="2000" i="1" dirty="0">
                <a:solidFill>
                  <a:srgbClr val="F65E00"/>
                </a:solidFill>
                <a:latin typeface="Arial" charset="0"/>
              </a:rPr>
              <a:t>iki yıl içerisinde </a:t>
            </a:r>
            <a:r>
              <a:rPr lang="tr-TR" sz="2000" i="1" dirty="0" err="1">
                <a:solidFill>
                  <a:srgbClr val="F65E00"/>
                </a:solidFill>
                <a:latin typeface="Arial" charset="0"/>
              </a:rPr>
              <a:t>nüks</a:t>
            </a:r>
            <a:r>
              <a:rPr lang="tr-TR" sz="2000" i="1" dirty="0">
                <a:solidFill>
                  <a:srgbClr val="F65E00"/>
                </a:solidFill>
                <a:latin typeface="Arial" charset="0"/>
              </a:rPr>
              <a:t> görüldü</a:t>
            </a:r>
            <a:r>
              <a:rPr lang="tr-TR" sz="2000" i="1" dirty="0" smtClean="0">
                <a:solidFill>
                  <a:srgbClr val="F65E00"/>
                </a:solidFill>
                <a:latin typeface="Arial" charset="0"/>
              </a:rPr>
              <a:t>.</a:t>
            </a:r>
          </a:p>
          <a:p>
            <a:pPr marL="455613" indent="-455613" eaLnBrk="0" hangingPunct="0">
              <a:spcAft>
                <a:spcPct val="50000"/>
              </a:spcAft>
              <a:buFont typeface="Arial" panose="020B0604020202020204" pitchFamily="34" charset="0"/>
              <a:buChar char="•"/>
              <a:tabLst>
                <a:tab pos="4689475" algn="ctr"/>
                <a:tab pos="6911975" algn="ctr"/>
              </a:tabLst>
            </a:pPr>
            <a:r>
              <a:rPr lang="tr-TR" sz="2000" i="1" dirty="0">
                <a:solidFill>
                  <a:srgbClr val="F65E00"/>
                </a:solidFill>
                <a:latin typeface="Arial" charset="0"/>
              </a:rPr>
              <a:t> </a:t>
            </a:r>
            <a:r>
              <a:rPr lang="tr-TR" sz="2000" i="1" dirty="0" smtClean="0">
                <a:solidFill>
                  <a:srgbClr val="F65E00"/>
                </a:solidFill>
                <a:latin typeface="Arial" charset="0"/>
              </a:rPr>
              <a:t>Vakaların </a:t>
            </a:r>
            <a:r>
              <a:rPr lang="en-US" sz="2000" i="1" dirty="0" smtClean="0">
                <a:solidFill>
                  <a:srgbClr val="F65E00"/>
                </a:solidFill>
                <a:latin typeface="Arial" charset="0"/>
              </a:rPr>
              <a:t>20</a:t>
            </a:r>
            <a:r>
              <a:rPr lang="en-US" sz="2000" i="1" dirty="0">
                <a:solidFill>
                  <a:srgbClr val="F65E00"/>
                </a:solidFill>
                <a:latin typeface="Arial" charset="0"/>
              </a:rPr>
              <a:t>% </a:t>
            </a:r>
            <a:r>
              <a:rPr lang="tr-TR" sz="2000" i="1" dirty="0">
                <a:solidFill>
                  <a:srgbClr val="F65E00"/>
                </a:solidFill>
                <a:latin typeface="Arial" charset="0"/>
              </a:rPr>
              <a:t>si</a:t>
            </a:r>
            <a:r>
              <a:rPr lang="en-US" sz="2000" i="1" dirty="0">
                <a:solidFill>
                  <a:srgbClr val="F65E00"/>
                </a:solidFill>
                <a:latin typeface="Arial" charset="0"/>
              </a:rPr>
              <a:t> 5 </a:t>
            </a:r>
            <a:r>
              <a:rPr lang="tr-TR" sz="2000" i="1" dirty="0">
                <a:solidFill>
                  <a:srgbClr val="F65E00"/>
                </a:solidFill>
                <a:latin typeface="Arial" charset="0"/>
              </a:rPr>
              <a:t>hafta içinde öldü</a:t>
            </a:r>
            <a:endParaRPr lang="en-US" sz="2000" i="1" dirty="0">
              <a:solidFill>
                <a:srgbClr val="F65E00"/>
              </a:solidFill>
              <a:latin typeface="Arial" charset="0"/>
            </a:endParaRPr>
          </a:p>
        </p:txBody>
      </p:sp>
      <p:sp>
        <p:nvSpPr>
          <p:cNvPr id="1644548" name="Text Box 4"/>
          <p:cNvSpPr txBox="1">
            <a:spLocks noChangeArrowheads="1"/>
          </p:cNvSpPr>
          <p:nvPr/>
        </p:nvSpPr>
        <p:spPr bwMode="auto">
          <a:xfrm>
            <a:off x="4650304" y="5702109"/>
            <a:ext cx="6708775" cy="276999"/>
          </a:xfrm>
          <a:prstGeom prst="rect">
            <a:avLst/>
          </a:prstGeom>
          <a:noFill/>
          <a:ln w="9525">
            <a:noFill/>
            <a:miter lim="800000"/>
            <a:headEnd/>
            <a:tailEnd/>
          </a:ln>
          <a:effectLst/>
        </p:spPr>
        <p:txBody>
          <a:bodyPr>
            <a:prstTxWarp prst="textNoShape">
              <a:avLst/>
            </a:prstTxWarp>
            <a:spAutoFit/>
          </a:bodyPr>
          <a:lstStyle/>
          <a:p>
            <a:pPr algn="ctr" eaLnBrk="0" hangingPunct="0">
              <a:spcBef>
                <a:spcPct val="25000"/>
              </a:spcBef>
              <a:buClr>
                <a:srgbClr val="004080"/>
              </a:buClr>
              <a:defRPr/>
            </a:pPr>
            <a:r>
              <a:rPr lang="en-US" sz="1200" u="sng" dirty="0">
                <a:solidFill>
                  <a:srgbClr val="000000"/>
                </a:solidFill>
                <a:cs typeface="Arial"/>
              </a:rPr>
              <a:t>Rock et al, </a:t>
            </a:r>
            <a:r>
              <a:rPr lang="en-US" sz="1200" i="1" u="sng" dirty="0">
                <a:solidFill>
                  <a:srgbClr val="000000"/>
                </a:solidFill>
                <a:cs typeface="Arial"/>
              </a:rPr>
              <a:t>New Eng J Med</a:t>
            </a:r>
            <a:r>
              <a:rPr lang="en-US" sz="1200" u="sng" dirty="0">
                <a:solidFill>
                  <a:srgbClr val="000000"/>
                </a:solidFill>
                <a:cs typeface="Arial"/>
              </a:rPr>
              <a:t> 1991; </a:t>
            </a:r>
            <a:r>
              <a:rPr lang="en-US" sz="1200" b="1" u="sng" dirty="0">
                <a:solidFill>
                  <a:srgbClr val="000000"/>
                </a:solidFill>
                <a:cs typeface="Arial"/>
              </a:rPr>
              <a:t>325:</a:t>
            </a:r>
            <a:r>
              <a:rPr lang="en-US" sz="1200" u="sng" dirty="0">
                <a:solidFill>
                  <a:srgbClr val="000000"/>
                </a:solidFill>
                <a:cs typeface="Arial"/>
              </a:rPr>
              <a:t> 393-397</a:t>
            </a:r>
          </a:p>
        </p:txBody>
      </p:sp>
      <p:sp>
        <p:nvSpPr>
          <p:cNvPr id="8" name="Dikdörtgen 7"/>
          <p:cNvSpPr/>
          <p:nvPr/>
        </p:nvSpPr>
        <p:spPr>
          <a:xfrm>
            <a:off x="716602" y="256302"/>
            <a:ext cx="10042301" cy="769441"/>
          </a:xfrm>
          <a:prstGeom prst="rect">
            <a:avLst/>
          </a:prstGeom>
        </p:spPr>
        <p:txBody>
          <a:bodyPr wrap="none">
            <a:spAutoFit/>
          </a:bodyPr>
          <a:lstStyle/>
          <a:p>
            <a:r>
              <a:rPr lang="tr-TR" sz="4400" b="1" dirty="0"/>
              <a:t>Trombotik </a:t>
            </a:r>
            <a:r>
              <a:rPr lang="tr-TR" sz="4400" b="1" dirty="0" err="1"/>
              <a:t>Trombositopenik</a:t>
            </a:r>
            <a:r>
              <a:rPr lang="tr-TR" sz="4400" b="1" dirty="0"/>
              <a:t> </a:t>
            </a:r>
            <a:r>
              <a:rPr lang="tr-TR" sz="4400" b="1" dirty="0" err="1"/>
              <a:t>Purpura</a:t>
            </a:r>
            <a:r>
              <a:rPr lang="tr-TR" sz="4400" b="1" dirty="0"/>
              <a:t> (TTP)</a:t>
            </a:r>
            <a:endParaRPr lang="tr-TR" sz="4400" dirty="0"/>
          </a:p>
        </p:txBody>
      </p:sp>
      <p:sp>
        <p:nvSpPr>
          <p:cNvPr id="2" name="Dikdörtgen 1"/>
          <p:cNvSpPr/>
          <p:nvPr/>
        </p:nvSpPr>
        <p:spPr>
          <a:xfrm>
            <a:off x="716602" y="2219328"/>
            <a:ext cx="9523983" cy="1169551"/>
          </a:xfrm>
          <a:prstGeom prst="rect">
            <a:avLst/>
          </a:prstGeom>
          <a:solidFill>
            <a:srgbClr val="629DD1"/>
          </a:solidFill>
          <a:ln>
            <a:solidFill>
              <a:schemeClr val="accent1"/>
            </a:solidFill>
          </a:ln>
        </p:spPr>
        <p:txBody>
          <a:bodyPr wrap="square">
            <a:spAutoFit/>
          </a:bodyPr>
          <a:lstStyle/>
          <a:p>
            <a:pPr marL="525463" indent="-342900">
              <a:spcAft>
                <a:spcPct val="50000"/>
              </a:spcAft>
              <a:buFont typeface="Wingdings" panose="05000000000000000000" pitchFamily="2" charset="2"/>
              <a:buChar char="Ø"/>
              <a:tabLst>
                <a:tab pos="182563" algn="l"/>
                <a:tab pos="4689475" algn="ctr"/>
                <a:tab pos="6911975" algn="ctr"/>
              </a:tabLst>
            </a:pPr>
            <a:r>
              <a:rPr lang="tr-TR" sz="2000" dirty="0">
                <a:solidFill>
                  <a:schemeClr val="bg1"/>
                </a:solidFill>
                <a:latin typeface="Arial" charset="0"/>
              </a:rPr>
              <a:t>Plazma Değişimi (Exchange) tedavisi acildir.</a:t>
            </a:r>
          </a:p>
          <a:p>
            <a:pPr marL="525463" indent="-342900">
              <a:spcAft>
                <a:spcPct val="50000"/>
              </a:spcAft>
              <a:buFont typeface="Wingdings" panose="05000000000000000000" pitchFamily="2" charset="2"/>
              <a:buChar char="Ø"/>
              <a:tabLst>
                <a:tab pos="182563" algn="l"/>
                <a:tab pos="4689475" algn="ctr"/>
                <a:tab pos="6911975" algn="ctr"/>
              </a:tabLst>
            </a:pPr>
            <a:r>
              <a:rPr lang="tr-TR" sz="2000" dirty="0">
                <a:solidFill>
                  <a:schemeClr val="bg1"/>
                </a:solidFill>
                <a:latin typeface="Arial" charset="0"/>
              </a:rPr>
              <a:t>MAHA ve </a:t>
            </a:r>
            <a:r>
              <a:rPr lang="tr-TR" sz="2000" dirty="0" err="1">
                <a:solidFill>
                  <a:schemeClr val="bg1"/>
                </a:solidFill>
                <a:latin typeface="Arial" charset="0"/>
              </a:rPr>
              <a:t>trombostopeni</a:t>
            </a:r>
            <a:r>
              <a:rPr lang="tr-TR" sz="2000" dirty="0">
                <a:solidFill>
                  <a:schemeClr val="bg1"/>
                </a:solidFill>
                <a:latin typeface="Arial" charset="0"/>
              </a:rPr>
              <a:t> bulgusu şüpheli vakalarda kesin tanıyı beklemeden PE başlatmak için yeterli olmalıdır.</a:t>
            </a:r>
          </a:p>
        </p:txBody>
      </p:sp>
    </p:spTree>
    <p:custDataLst>
      <p:tags r:id="rId1"/>
    </p:custDataLst>
    <p:extLst>
      <p:ext uri="{BB962C8B-B14F-4D97-AF65-F5344CB8AC3E}">
        <p14:creationId xmlns:p14="http://schemas.microsoft.com/office/powerpoint/2010/main" val="1614978092"/>
      </p:ext>
    </p:extLst>
  </p:cSld>
  <p:clrMapOvr>
    <a:masterClrMapping/>
  </p:clrMapOvr>
  <p:transition advTm="5384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44547">
                                            <p:txEl>
                                              <p:pRg st="0" end="0"/>
                                            </p:txEl>
                                          </p:spTgt>
                                        </p:tgtEl>
                                        <p:attrNameLst>
                                          <p:attrName>style.visibility</p:attrName>
                                        </p:attrNameLst>
                                      </p:cBhvr>
                                      <p:to>
                                        <p:strVal val="visible"/>
                                      </p:to>
                                    </p:set>
                                    <p:animEffect transition="in" filter="wipe(left)">
                                      <p:cBhvr>
                                        <p:cTn id="7" dur="500"/>
                                        <p:tgtEl>
                                          <p:spTgt spid="16445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44547">
                                            <p:txEl>
                                              <p:pRg st="1" end="1"/>
                                            </p:txEl>
                                          </p:spTgt>
                                        </p:tgtEl>
                                        <p:attrNameLst>
                                          <p:attrName>style.visibility</p:attrName>
                                        </p:attrNameLst>
                                      </p:cBhvr>
                                      <p:to>
                                        <p:strVal val="visible"/>
                                      </p:to>
                                    </p:set>
                                    <p:animEffect transition="in" filter="wipe(left)">
                                      <p:cBhvr>
                                        <p:cTn id="12" dur="500"/>
                                        <p:tgtEl>
                                          <p:spTgt spid="16445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44547">
                                            <p:txEl>
                                              <p:pRg st="2" end="2"/>
                                            </p:txEl>
                                          </p:spTgt>
                                        </p:tgtEl>
                                        <p:attrNameLst>
                                          <p:attrName>style.visibility</p:attrName>
                                        </p:attrNameLst>
                                      </p:cBhvr>
                                      <p:to>
                                        <p:strVal val="visible"/>
                                      </p:to>
                                    </p:set>
                                    <p:animEffect transition="in" filter="wipe(left)">
                                      <p:cBhvr>
                                        <p:cTn id="17" dur="500"/>
                                        <p:tgtEl>
                                          <p:spTgt spid="164454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644547">
                                            <p:txEl>
                                              <p:pRg st="3" end="3"/>
                                            </p:txEl>
                                          </p:spTgt>
                                        </p:tgtEl>
                                        <p:attrNameLst>
                                          <p:attrName>style.visibility</p:attrName>
                                        </p:attrNameLst>
                                      </p:cBhvr>
                                      <p:to>
                                        <p:strVal val="visible"/>
                                      </p:to>
                                    </p:set>
                                    <p:animEffect transition="in" filter="wipe(left)">
                                      <p:cBhvr>
                                        <p:cTn id="22" dur="500"/>
                                        <p:tgtEl>
                                          <p:spTgt spid="164454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644547">
                                            <p:txEl>
                                              <p:pRg st="4" end="4"/>
                                            </p:txEl>
                                          </p:spTgt>
                                        </p:tgtEl>
                                        <p:attrNameLst>
                                          <p:attrName>style.visibility</p:attrName>
                                        </p:attrNameLst>
                                      </p:cBhvr>
                                      <p:to>
                                        <p:strVal val="visible"/>
                                      </p:to>
                                    </p:set>
                                    <p:animEffect transition="in" filter="wipe(left)">
                                      <p:cBhvr>
                                        <p:cTn id="27" dur="500"/>
                                        <p:tgtEl>
                                          <p:spTgt spid="16445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454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38"/>
          <p:cNvSpPr txBox="1"/>
          <p:nvPr/>
        </p:nvSpPr>
        <p:spPr>
          <a:xfrm>
            <a:off x="904239" y="1361047"/>
            <a:ext cx="10068561" cy="3889281"/>
          </a:xfrm>
          <a:prstGeom prst="rect">
            <a:avLst/>
          </a:prstGeom>
          <a:solidFill>
            <a:schemeClr val="bg2">
              <a:alpha val="45000"/>
            </a:schemeClr>
          </a:solidFill>
        </p:spPr>
        <p:txBody>
          <a:bodyPr vert="horz" wrap="square" lIns="0" tIns="0" rIns="0" bIns="0" rtlCol="0">
            <a:spAutoFit/>
          </a:bodyPr>
          <a:lstStyle/>
          <a:p>
            <a:pPr marL="355600" indent="-342900">
              <a:lnSpc>
                <a:spcPct val="100000"/>
              </a:lnSpc>
              <a:buFont typeface="Arial"/>
              <a:buChar char="•"/>
              <a:tabLst>
                <a:tab pos="355600" algn="l"/>
                <a:tab pos="356235" algn="l"/>
              </a:tabLst>
            </a:pPr>
            <a:r>
              <a:rPr lang="tr-TR" sz="2800" b="1" spc="-5" dirty="0" smtClean="0">
                <a:solidFill>
                  <a:srgbClr val="FF0000"/>
                </a:solidFill>
                <a:latin typeface="Calibri"/>
                <a:cs typeface="Calibri"/>
              </a:rPr>
              <a:t>Bulantı, kusma, ishal ve karın ağrısı şikâyeti </a:t>
            </a:r>
          </a:p>
          <a:p>
            <a:pPr marL="12700">
              <a:lnSpc>
                <a:spcPct val="100000"/>
              </a:lnSpc>
              <a:tabLst>
                <a:tab pos="355600" algn="l"/>
                <a:tab pos="356235" algn="l"/>
              </a:tabLst>
            </a:pPr>
            <a:endParaRPr lang="tr-TR" spc="-5" dirty="0" smtClean="0">
              <a:latin typeface="Calibri"/>
              <a:cs typeface="Calibri"/>
            </a:endParaRPr>
          </a:p>
          <a:p>
            <a:pPr marL="355600" indent="-342900">
              <a:lnSpc>
                <a:spcPct val="100000"/>
              </a:lnSpc>
              <a:buFont typeface="Arial"/>
              <a:buChar char="•"/>
              <a:tabLst>
                <a:tab pos="355600" algn="l"/>
                <a:tab pos="356235" algn="l"/>
              </a:tabLst>
            </a:pPr>
            <a:r>
              <a:rPr sz="2400" b="1" spc="-5" dirty="0" err="1" smtClean="0">
                <a:latin typeface="Calibri"/>
                <a:cs typeface="Calibri"/>
              </a:rPr>
              <a:t>Mikroanjiopatik</a:t>
            </a:r>
            <a:r>
              <a:rPr sz="2400" b="1" spc="-5" dirty="0" smtClean="0">
                <a:latin typeface="Calibri"/>
                <a:cs typeface="Calibri"/>
              </a:rPr>
              <a:t> </a:t>
            </a:r>
            <a:r>
              <a:rPr sz="2400" b="1" dirty="0">
                <a:latin typeface="Calibri"/>
                <a:cs typeface="Calibri"/>
              </a:rPr>
              <a:t>hemolitik</a:t>
            </a:r>
            <a:r>
              <a:rPr sz="2400" b="1" spc="-105" dirty="0">
                <a:latin typeface="Calibri"/>
                <a:cs typeface="Calibri"/>
              </a:rPr>
              <a:t> </a:t>
            </a:r>
            <a:r>
              <a:rPr sz="2400" b="1" dirty="0">
                <a:latin typeface="Calibri"/>
                <a:cs typeface="Calibri"/>
              </a:rPr>
              <a:t>anemi</a:t>
            </a:r>
            <a:endParaRPr sz="2400" dirty="0">
              <a:latin typeface="Calibri"/>
              <a:cs typeface="Calibri"/>
            </a:endParaRPr>
          </a:p>
          <a:p>
            <a:pPr marL="12700" marR="3237865">
              <a:lnSpc>
                <a:spcPct val="120000"/>
              </a:lnSpc>
              <a:spcBef>
                <a:spcPts val="80"/>
              </a:spcBef>
            </a:pPr>
            <a:r>
              <a:rPr lang="tr-TR" sz="1200" b="1" dirty="0" smtClean="0">
                <a:latin typeface="Calibri"/>
                <a:cs typeface="Calibri"/>
              </a:rPr>
              <a:t>            </a:t>
            </a:r>
            <a:r>
              <a:rPr sz="1200" b="1" dirty="0" err="1" smtClean="0">
                <a:latin typeface="Calibri"/>
                <a:cs typeface="Calibri"/>
              </a:rPr>
              <a:t>Hb</a:t>
            </a:r>
            <a:r>
              <a:rPr sz="1200" b="1" dirty="0" smtClean="0">
                <a:latin typeface="Calibri"/>
                <a:cs typeface="Calibri"/>
              </a:rPr>
              <a:t> </a:t>
            </a:r>
            <a:r>
              <a:rPr sz="1200" b="1" spc="-5" dirty="0">
                <a:latin typeface="Calibri"/>
                <a:cs typeface="Calibri"/>
              </a:rPr>
              <a:t>&lt;9 </a:t>
            </a:r>
            <a:r>
              <a:rPr sz="1200" b="1" spc="10" dirty="0">
                <a:latin typeface="Calibri"/>
                <a:cs typeface="Calibri"/>
              </a:rPr>
              <a:t>g/dl </a:t>
            </a:r>
            <a:r>
              <a:rPr sz="1200" b="1" dirty="0">
                <a:latin typeface="Calibri"/>
                <a:cs typeface="Calibri"/>
              </a:rPr>
              <a:t>, </a:t>
            </a:r>
            <a:r>
              <a:rPr sz="1200" b="1" spc="-10" dirty="0">
                <a:latin typeface="Calibri"/>
                <a:cs typeface="Calibri"/>
              </a:rPr>
              <a:t>retikülositoz, parçalanmış </a:t>
            </a:r>
            <a:r>
              <a:rPr sz="1200" b="1" spc="-5" dirty="0" err="1">
                <a:latin typeface="Calibri"/>
                <a:cs typeface="Calibri"/>
              </a:rPr>
              <a:t>eritrositler</a:t>
            </a:r>
            <a:r>
              <a:rPr sz="1200" b="1" spc="-5" dirty="0">
                <a:latin typeface="Calibri"/>
                <a:cs typeface="Calibri"/>
              </a:rPr>
              <a:t>  </a:t>
            </a:r>
            <a:r>
              <a:rPr sz="1200" b="1" spc="-5" dirty="0" smtClean="0">
                <a:latin typeface="Calibri"/>
                <a:cs typeface="Calibri"/>
              </a:rPr>
              <a:t>Coombs </a:t>
            </a:r>
            <a:r>
              <a:rPr sz="1200" b="1" spc="-20" dirty="0" err="1" smtClean="0">
                <a:latin typeface="Calibri"/>
                <a:cs typeface="Calibri"/>
              </a:rPr>
              <a:t>negatif</a:t>
            </a:r>
            <a:r>
              <a:rPr sz="1200" b="1" spc="-20" dirty="0">
                <a:latin typeface="Calibri"/>
                <a:cs typeface="Calibri"/>
              </a:rPr>
              <a:t>, </a:t>
            </a:r>
            <a:r>
              <a:rPr sz="1200" b="1" spc="-5" dirty="0">
                <a:latin typeface="Calibri"/>
                <a:cs typeface="Calibri"/>
              </a:rPr>
              <a:t>Haptoglobin düşük, </a:t>
            </a:r>
            <a:r>
              <a:rPr sz="1200" b="1" dirty="0">
                <a:latin typeface="Calibri"/>
                <a:cs typeface="Calibri"/>
              </a:rPr>
              <a:t>LDH</a:t>
            </a:r>
            <a:r>
              <a:rPr sz="1200" b="1" spc="-55" dirty="0">
                <a:latin typeface="Calibri"/>
                <a:cs typeface="Calibri"/>
              </a:rPr>
              <a:t> </a:t>
            </a:r>
            <a:r>
              <a:rPr sz="1200" b="1" spc="-5" dirty="0" err="1" smtClean="0">
                <a:latin typeface="Calibri"/>
                <a:cs typeface="Calibri"/>
              </a:rPr>
              <a:t>yüksek</a:t>
            </a:r>
            <a:endParaRPr sz="1200" dirty="0" smtClean="0">
              <a:latin typeface="Calibri"/>
              <a:cs typeface="Calibri"/>
            </a:endParaRPr>
          </a:p>
          <a:p>
            <a:pPr marL="4841875">
              <a:lnSpc>
                <a:spcPct val="100000"/>
              </a:lnSpc>
              <a:spcBef>
                <a:spcPts val="1360"/>
              </a:spcBef>
            </a:pPr>
            <a:r>
              <a:rPr sz="3200" b="1" spc="-20" dirty="0" err="1" smtClean="0">
                <a:latin typeface="Calibri"/>
                <a:cs typeface="Calibri"/>
              </a:rPr>
              <a:t>Trombositopeni</a:t>
            </a:r>
            <a:r>
              <a:rPr lang="tr-TR" sz="3200" dirty="0" smtClean="0">
                <a:latin typeface="Calibri"/>
                <a:cs typeface="Calibri"/>
              </a:rPr>
              <a:t>  </a:t>
            </a:r>
            <a:r>
              <a:rPr sz="1800" b="1" dirty="0" smtClean="0">
                <a:latin typeface="Calibri"/>
                <a:cs typeface="Calibri"/>
              </a:rPr>
              <a:t>&lt;</a:t>
            </a:r>
            <a:r>
              <a:rPr sz="1800" b="1" spc="-105" dirty="0" smtClean="0">
                <a:latin typeface="Calibri"/>
                <a:cs typeface="Calibri"/>
              </a:rPr>
              <a:t> </a:t>
            </a:r>
            <a:r>
              <a:rPr sz="1800" b="1" dirty="0" smtClean="0">
                <a:latin typeface="Calibri"/>
                <a:cs typeface="Calibri"/>
              </a:rPr>
              <a:t>150.000</a:t>
            </a:r>
            <a:endParaRPr sz="1800" dirty="0" smtClean="0">
              <a:latin typeface="Calibri"/>
              <a:cs typeface="Calibri"/>
            </a:endParaRPr>
          </a:p>
          <a:p>
            <a:pPr marL="239395">
              <a:lnSpc>
                <a:spcPct val="100000"/>
              </a:lnSpc>
              <a:spcBef>
                <a:spcPts val="1255"/>
              </a:spcBef>
            </a:pPr>
            <a:r>
              <a:rPr sz="2800" b="1" spc="-10" dirty="0" err="1" smtClean="0">
                <a:latin typeface="Calibri"/>
                <a:cs typeface="Calibri"/>
              </a:rPr>
              <a:t>Akut</a:t>
            </a:r>
            <a:r>
              <a:rPr sz="2800" b="1" spc="-10" dirty="0" smtClean="0">
                <a:latin typeface="Calibri"/>
                <a:cs typeface="Calibri"/>
              </a:rPr>
              <a:t> </a:t>
            </a:r>
            <a:r>
              <a:rPr sz="2800" b="1" spc="-5" dirty="0">
                <a:latin typeface="Calibri"/>
                <a:cs typeface="Calibri"/>
              </a:rPr>
              <a:t>böbrek</a:t>
            </a:r>
            <a:r>
              <a:rPr sz="2800" b="1" spc="-95" dirty="0">
                <a:latin typeface="Calibri"/>
                <a:cs typeface="Calibri"/>
              </a:rPr>
              <a:t> </a:t>
            </a:r>
            <a:r>
              <a:rPr sz="2800" b="1" dirty="0">
                <a:latin typeface="Calibri"/>
                <a:cs typeface="Calibri"/>
              </a:rPr>
              <a:t>hasarı</a:t>
            </a:r>
            <a:endParaRPr sz="2800" dirty="0">
              <a:latin typeface="Calibri"/>
              <a:cs typeface="Calibri"/>
            </a:endParaRPr>
          </a:p>
          <a:p>
            <a:pPr marL="239395">
              <a:lnSpc>
                <a:spcPct val="100000"/>
              </a:lnSpc>
              <a:spcBef>
                <a:spcPts val="80"/>
              </a:spcBef>
            </a:pPr>
            <a:r>
              <a:rPr sz="1800" b="1" spc="-5" dirty="0">
                <a:latin typeface="Calibri"/>
                <a:cs typeface="Calibri"/>
              </a:rPr>
              <a:t>Oligo-anüri, </a:t>
            </a:r>
            <a:r>
              <a:rPr sz="1800" b="1" dirty="0">
                <a:latin typeface="Calibri"/>
                <a:cs typeface="Calibri"/>
              </a:rPr>
              <a:t>ödem,</a:t>
            </a:r>
            <a:r>
              <a:rPr sz="1800" b="1" spc="-135" dirty="0">
                <a:latin typeface="Calibri"/>
                <a:cs typeface="Calibri"/>
              </a:rPr>
              <a:t> </a:t>
            </a:r>
            <a:r>
              <a:rPr sz="1800" b="1" spc="-5" dirty="0" err="1" smtClean="0">
                <a:latin typeface="Calibri"/>
                <a:cs typeface="Calibri"/>
              </a:rPr>
              <a:t>hipertansiyon</a:t>
            </a:r>
            <a:r>
              <a:rPr lang="tr-TR" dirty="0">
                <a:latin typeface="Calibri"/>
                <a:cs typeface="Calibri"/>
              </a:rPr>
              <a:t> </a:t>
            </a:r>
            <a:r>
              <a:rPr sz="1800" b="1" spc="-5" dirty="0" err="1" smtClean="0">
                <a:latin typeface="Calibri"/>
                <a:cs typeface="Calibri"/>
              </a:rPr>
              <a:t>Hematüri</a:t>
            </a:r>
            <a:r>
              <a:rPr sz="1800" b="1" spc="-5" dirty="0">
                <a:latin typeface="Calibri"/>
                <a:cs typeface="Calibri"/>
              </a:rPr>
              <a:t>, </a:t>
            </a:r>
            <a:r>
              <a:rPr sz="1800" b="1" spc="-10" dirty="0">
                <a:latin typeface="Calibri"/>
                <a:cs typeface="Calibri"/>
              </a:rPr>
              <a:t>proteinüri, </a:t>
            </a:r>
            <a:r>
              <a:rPr sz="1800" b="1" spc="-5" dirty="0" err="1">
                <a:latin typeface="Calibri"/>
                <a:cs typeface="Calibri"/>
              </a:rPr>
              <a:t>kreatinin</a:t>
            </a:r>
            <a:r>
              <a:rPr sz="1800" b="1" spc="-50" dirty="0">
                <a:latin typeface="Calibri"/>
                <a:cs typeface="Calibri"/>
              </a:rPr>
              <a:t> </a:t>
            </a:r>
            <a:r>
              <a:rPr sz="1800" b="1" spc="-5" dirty="0" err="1" smtClean="0">
                <a:latin typeface="Calibri"/>
                <a:cs typeface="Calibri"/>
              </a:rPr>
              <a:t>yüksekliği</a:t>
            </a:r>
            <a:endParaRPr lang="tr-TR" dirty="0">
              <a:latin typeface="Calibri"/>
              <a:cs typeface="Calibri"/>
            </a:endParaRPr>
          </a:p>
          <a:p>
            <a:pPr marL="239395">
              <a:lnSpc>
                <a:spcPct val="100000"/>
              </a:lnSpc>
              <a:spcBef>
                <a:spcPts val="80"/>
              </a:spcBef>
            </a:pPr>
            <a:r>
              <a:rPr lang="tr-TR" sz="3200" b="1" spc="-10" dirty="0">
                <a:latin typeface="Calibri"/>
                <a:cs typeface="Calibri"/>
              </a:rPr>
              <a:t> </a:t>
            </a:r>
            <a:r>
              <a:rPr lang="tr-TR" sz="3200" b="1" spc="-10" dirty="0" smtClean="0">
                <a:latin typeface="Calibri"/>
                <a:cs typeface="Calibri"/>
              </a:rPr>
              <a:t>                   </a:t>
            </a:r>
          </a:p>
          <a:p>
            <a:pPr marL="239395">
              <a:lnSpc>
                <a:spcPct val="100000"/>
              </a:lnSpc>
              <a:spcBef>
                <a:spcPts val="80"/>
              </a:spcBef>
            </a:pPr>
            <a:r>
              <a:rPr lang="tr-TR" sz="3200" b="1" spc="-10" dirty="0">
                <a:latin typeface="Calibri"/>
                <a:cs typeface="Calibri"/>
              </a:rPr>
              <a:t> </a:t>
            </a:r>
            <a:r>
              <a:rPr lang="tr-TR" sz="3200" b="1" spc="-10" dirty="0" smtClean="0">
                <a:latin typeface="Calibri"/>
                <a:cs typeface="Calibri"/>
              </a:rPr>
              <a:t>                </a:t>
            </a:r>
            <a:r>
              <a:rPr sz="3200" b="1" spc="-10" dirty="0" err="1" smtClean="0">
                <a:latin typeface="Calibri"/>
                <a:cs typeface="Calibri"/>
              </a:rPr>
              <a:t>İskemik</a:t>
            </a:r>
            <a:r>
              <a:rPr sz="3200" b="1" spc="-10" dirty="0" smtClean="0">
                <a:latin typeface="Calibri"/>
                <a:cs typeface="Calibri"/>
              </a:rPr>
              <a:t> </a:t>
            </a:r>
            <a:r>
              <a:rPr sz="3200" b="1" spc="-15" dirty="0">
                <a:latin typeface="Calibri"/>
                <a:cs typeface="Calibri"/>
              </a:rPr>
              <a:t>organ</a:t>
            </a:r>
            <a:r>
              <a:rPr sz="3200" b="1" spc="-120" dirty="0">
                <a:latin typeface="Calibri"/>
                <a:cs typeface="Calibri"/>
              </a:rPr>
              <a:t> </a:t>
            </a:r>
            <a:r>
              <a:rPr sz="3200" b="1" dirty="0" err="1" smtClean="0">
                <a:latin typeface="Calibri"/>
                <a:cs typeface="Calibri"/>
              </a:rPr>
              <a:t>hasarları</a:t>
            </a:r>
            <a:r>
              <a:rPr lang="tr-TR" sz="3200" dirty="0" smtClean="0">
                <a:latin typeface="Calibri"/>
                <a:cs typeface="Calibri"/>
              </a:rPr>
              <a:t>,  </a:t>
            </a:r>
            <a:r>
              <a:rPr sz="1800" b="1" dirty="0" smtClean="0">
                <a:latin typeface="Calibri"/>
                <a:cs typeface="Calibri"/>
              </a:rPr>
              <a:t>SSS</a:t>
            </a:r>
            <a:r>
              <a:rPr sz="1800" b="1" dirty="0">
                <a:latin typeface="Calibri"/>
                <a:cs typeface="Calibri"/>
              </a:rPr>
              <a:t>, GİS,</a:t>
            </a:r>
            <a:r>
              <a:rPr sz="1800" b="1" spc="-95" dirty="0">
                <a:latin typeface="Calibri"/>
                <a:cs typeface="Calibri"/>
              </a:rPr>
              <a:t> </a:t>
            </a:r>
            <a:r>
              <a:rPr sz="1800" b="1" spc="-5" dirty="0">
                <a:latin typeface="Calibri"/>
                <a:cs typeface="Calibri"/>
              </a:rPr>
              <a:t>Kalp…..</a:t>
            </a:r>
            <a:endParaRPr sz="1800" dirty="0">
              <a:latin typeface="Calibri"/>
              <a:cs typeface="Calibri"/>
            </a:endParaRPr>
          </a:p>
        </p:txBody>
      </p:sp>
      <p:sp>
        <p:nvSpPr>
          <p:cNvPr id="6" name="Rectangle 2"/>
          <p:cNvSpPr>
            <a:spLocks noGrp="1" noChangeArrowheads="1"/>
          </p:cNvSpPr>
          <p:nvPr>
            <p:ph type="title"/>
          </p:nvPr>
        </p:nvSpPr>
        <p:spPr>
          <a:xfrm>
            <a:off x="826447" y="288099"/>
            <a:ext cx="10327908" cy="801144"/>
          </a:xfrm>
        </p:spPr>
        <p:txBody>
          <a:bodyPr>
            <a:noAutofit/>
          </a:bodyPr>
          <a:lstStyle/>
          <a:p>
            <a:pPr algn="l">
              <a:lnSpc>
                <a:spcPct val="90000"/>
              </a:lnSpc>
            </a:pPr>
            <a:r>
              <a:rPr lang="en-US" sz="4800" b="1" dirty="0" err="1" smtClean="0">
                <a:latin typeface="+mn-lt"/>
              </a:rPr>
              <a:t>Hemolitik</a:t>
            </a:r>
            <a:r>
              <a:rPr lang="en-US" sz="4800" b="1" dirty="0" smtClean="0">
                <a:latin typeface="+mn-lt"/>
              </a:rPr>
              <a:t> </a:t>
            </a:r>
            <a:r>
              <a:rPr lang="en-US" sz="4800" b="1" dirty="0" err="1" smtClean="0">
                <a:latin typeface="+mn-lt"/>
              </a:rPr>
              <a:t>Üremik</a:t>
            </a:r>
            <a:r>
              <a:rPr lang="en-US" sz="4800" b="1" dirty="0" smtClean="0">
                <a:latin typeface="+mn-lt"/>
              </a:rPr>
              <a:t> </a:t>
            </a:r>
            <a:r>
              <a:rPr lang="en-US" sz="4800" b="1" dirty="0" err="1" smtClean="0">
                <a:latin typeface="+mn-lt"/>
              </a:rPr>
              <a:t>Sendrom</a:t>
            </a:r>
            <a:r>
              <a:rPr lang="en-US" sz="4800" b="1" dirty="0" smtClean="0">
                <a:latin typeface="+mn-lt"/>
              </a:rPr>
              <a:t>(HUS)</a:t>
            </a:r>
            <a:endParaRPr lang="en-US" sz="4800" b="1" dirty="0">
              <a:latin typeface="+mn-lt"/>
            </a:endParaRPr>
          </a:p>
        </p:txBody>
      </p:sp>
      <p:sp>
        <p:nvSpPr>
          <p:cNvPr id="2" name="AutoShape 2" descr="hemolytic uremic syndrome ile ilgili görsel sonucu"/>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3" name="Dikdörtgen 2"/>
          <p:cNvSpPr/>
          <p:nvPr/>
        </p:nvSpPr>
        <p:spPr>
          <a:xfrm>
            <a:off x="1107164" y="5250328"/>
            <a:ext cx="8814487" cy="1200329"/>
          </a:xfrm>
          <a:prstGeom prst="rect">
            <a:avLst/>
          </a:prstGeom>
        </p:spPr>
        <p:txBody>
          <a:bodyPr wrap="square">
            <a:spAutoFit/>
          </a:bodyPr>
          <a:lstStyle/>
          <a:p>
            <a:pPr marL="285750" indent="-285750">
              <a:lnSpc>
                <a:spcPct val="200000"/>
              </a:lnSpc>
              <a:buFont typeface="Arial" panose="020B0604020202020204" pitchFamily="34" charset="0"/>
              <a:buChar char="•"/>
            </a:pPr>
            <a:r>
              <a:rPr lang="tr-TR" dirty="0"/>
              <a:t>Tipik HÜS olgularının %95’den fazla 5 yaş altı çocuklarda izlenir.</a:t>
            </a:r>
          </a:p>
          <a:p>
            <a:pPr marL="285750" indent="-285750">
              <a:lnSpc>
                <a:spcPct val="200000"/>
              </a:lnSpc>
              <a:buFont typeface="Arial" panose="020B0604020202020204" pitchFamily="34" charset="0"/>
              <a:buChar char="•"/>
            </a:pPr>
            <a:r>
              <a:rPr lang="tr-TR" dirty="0"/>
              <a:t>HUS olgularının % 90’ı Tipik </a:t>
            </a:r>
            <a:r>
              <a:rPr lang="tr-TR" dirty="0" err="1"/>
              <a:t>HUS’dür</a:t>
            </a:r>
            <a:r>
              <a:rPr lang="tr-TR" dirty="0"/>
              <a:t>. (%10 </a:t>
            </a:r>
            <a:r>
              <a:rPr lang="tr-TR" dirty="0" err="1"/>
              <a:t>Atipik</a:t>
            </a:r>
            <a:r>
              <a:rPr lang="tr-TR" dirty="0"/>
              <a:t>)</a:t>
            </a:r>
          </a:p>
        </p:txBody>
      </p:sp>
    </p:spTree>
    <p:extLst>
      <p:ext uri="{BB962C8B-B14F-4D97-AF65-F5344CB8AC3E}">
        <p14:creationId xmlns:p14="http://schemas.microsoft.com/office/powerpoint/2010/main" val="3027832742"/>
      </p:ext>
    </p:extLst>
  </p:cSld>
  <p:clrMapOvr>
    <a:masterClrMapping/>
  </p:clrMapOvr>
  <p:transition advTm="77669"/>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 calcmode="lin" valueType="num">
                                      <p:cBhvr>
                                        <p:cTn id="7" dur="1000" fill="hold"/>
                                        <p:tgtEl>
                                          <p:spTgt spid="7">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7">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7">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7">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 calcmode="lin" valueType="num">
                                      <p:cBhvr>
                                        <p:cTn id="15" dur="1000" fill="hold"/>
                                        <p:tgtEl>
                                          <p:spTgt spid="7">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7">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7">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7">
                                            <p:txEl>
                                              <p:pRg st="0" end="0"/>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 calcmode="lin" valueType="num">
                                      <p:cBhvr>
                                        <p:cTn id="21" dur="1000" fill="hold"/>
                                        <p:tgtEl>
                                          <p:spTgt spid="7">
                                            <p:txEl>
                                              <p:pRg st="3" end="3"/>
                                            </p:txEl>
                                          </p:spTgt>
                                        </p:tgtEl>
                                        <p:attrNameLst>
                                          <p:attrName>ppt_w</p:attrName>
                                        </p:attrNameLst>
                                      </p:cBhvr>
                                      <p:tavLst>
                                        <p:tav tm="0">
                                          <p:val>
                                            <p:fltVal val="0"/>
                                          </p:val>
                                        </p:tav>
                                        <p:tav tm="100000">
                                          <p:val>
                                            <p:strVal val="#ppt_w"/>
                                          </p:val>
                                        </p:tav>
                                      </p:tavLst>
                                    </p:anim>
                                    <p:anim calcmode="lin" valueType="num">
                                      <p:cBhvr>
                                        <p:cTn id="22" dur="1000" fill="hold"/>
                                        <p:tgtEl>
                                          <p:spTgt spid="7">
                                            <p:txEl>
                                              <p:pRg st="3" end="3"/>
                                            </p:txEl>
                                          </p:spTgt>
                                        </p:tgtEl>
                                        <p:attrNameLst>
                                          <p:attrName>ppt_h</p:attrName>
                                        </p:attrNameLst>
                                      </p:cBhvr>
                                      <p:tavLst>
                                        <p:tav tm="0">
                                          <p:val>
                                            <p:fltVal val="0"/>
                                          </p:val>
                                        </p:tav>
                                        <p:tav tm="100000">
                                          <p:val>
                                            <p:strVal val="#ppt_h"/>
                                          </p:val>
                                        </p:tav>
                                      </p:tavLst>
                                    </p:anim>
                                    <p:anim calcmode="lin" valueType="num">
                                      <p:cBhvr>
                                        <p:cTn id="23" dur="1000" fill="hold"/>
                                        <p:tgtEl>
                                          <p:spTgt spid="7">
                                            <p:txEl>
                                              <p:pRg st="3" end="3"/>
                                            </p:txEl>
                                          </p:spTgt>
                                        </p:tgtEl>
                                        <p:attrNameLst>
                                          <p:attrName>style.rotation</p:attrName>
                                        </p:attrNameLst>
                                      </p:cBhvr>
                                      <p:tavLst>
                                        <p:tav tm="0">
                                          <p:val>
                                            <p:fltVal val="90"/>
                                          </p:val>
                                        </p:tav>
                                        <p:tav tm="100000">
                                          <p:val>
                                            <p:fltVal val="0"/>
                                          </p:val>
                                        </p:tav>
                                      </p:tavLst>
                                    </p:anim>
                                    <p:animEffect transition="in" filter="fade">
                                      <p:cBhvr>
                                        <p:cTn id="24" dur="1000"/>
                                        <p:tgtEl>
                                          <p:spTgt spid="7">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7">
                                            <p:txEl>
                                              <p:pRg st="4" end="4"/>
                                            </p:txEl>
                                          </p:spTgt>
                                        </p:tgtEl>
                                        <p:attrNameLst>
                                          <p:attrName>style.visibility</p:attrName>
                                        </p:attrNameLst>
                                      </p:cBhvr>
                                      <p:to>
                                        <p:strVal val="visible"/>
                                      </p:to>
                                    </p:set>
                                    <p:anim calcmode="lin" valueType="num">
                                      <p:cBhvr>
                                        <p:cTn id="29" dur="1000" fill="hold"/>
                                        <p:tgtEl>
                                          <p:spTgt spid="7">
                                            <p:txEl>
                                              <p:pRg st="4" end="4"/>
                                            </p:txEl>
                                          </p:spTgt>
                                        </p:tgtEl>
                                        <p:attrNameLst>
                                          <p:attrName>ppt_w</p:attrName>
                                        </p:attrNameLst>
                                      </p:cBhvr>
                                      <p:tavLst>
                                        <p:tav tm="0">
                                          <p:val>
                                            <p:fltVal val="0"/>
                                          </p:val>
                                        </p:tav>
                                        <p:tav tm="100000">
                                          <p:val>
                                            <p:strVal val="#ppt_w"/>
                                          </p:val>
                                        </p:tav>
                                      </p:tavLst>
                                    </p:anim>
                                    <p:anim calcmode="lin" valueType="num">
                                      <p:cBhvr>
                                        <p:cTn id="30" dur="1000" fill="hold"/>
                                        <p:tgtEl>
                                          <p:spTgt spid="7">
                                            <p:txEl>
                                              <p:pRg st="4" end="4"/>
                                            </p:txEl>
                                          </p:spTgt>
                                        </p:tgtEl>
                                        <p:attrNameLst>
                                          <p:attrName>ppt_h</p:attrName>
                                        </p:attrNameLst>
                                      </p:cBhvr>
                                      <p:tavLst>
                                        <p:tav tm="0">
                                          <p:val>
                                            <p:fltVal val="0"/>
                                          </p:val>
                                        </p:tav>
                                        <p:tav tm="100000">
                                          <p:val>
                                            <p:strVal val="#ppt_h"/>
                                          </p:val>
                                        </p:tav>
                                      </p:tavLst>
                                    </p:anim>
                                    <p:anim calcmode="lin" valueType="num">
                                      <p:cBhvr>
                                        <p:cTn id="31" dur="1000" fill="hold"/>
                                        <p:tgtEl>
                                          <p:spTgt spid="7">
                                            <p:txEl>
                                              <p:pRg st="4" end="4"/>
                                            </p:txEl>
                                          </p:spTgt>
                                        </p:tgtEl>
                                        <p:attrNameLst>
                                          <p:attrName>style.rotation</p:attrName>
                                        </p:attrNameLst>
                                      </p:cBhvr>
                                      <p:tavLst>
                                        <p:tav tm="0">
                                          <p:val>
                                            <p:fltVal val="90"/>
                                          </p:val>
                                        </p:tav>
                                        <p:tav tm="100000">
                                          <p:val>
                                            <p:fltVal val="0"/>
                                          </p:val>
                                        </p:tav>
                                      </p:tavLst>
                                    </p:anim>
                                    <p:animEffect transition="in" filter="fade">
                                      <p:cBhvr>
                                        <p:cTn id="32" dur="1000"/>
                                        <p:tgtEl>
                                          <p:spTgt spid="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 calcmode="lin" valueType="num">
                                      <p:cBhvr>
                                        <p:cTn id="37" dur="1000" fill="hold"/>
                                        <p:tgtEl>
                                          <p:spTgt spid="7">
                                            <p:txEl>
                                              <p:pRg st="5" end="5"/>
                                            </p:txEl>
                                          </p:spTgt>
                                        </p:tgtEl>
                                        <p:attrNameLst>
                                          <p:attrName>ppt_w</p:attrName>
                                        </p:attrNameLst>
                                      </p:cBhvr>
                                      <p:tavLst>
                                        <p:tav tm="0">
                                          <p:val>
                                            <p:fltVal val="0"/>
                                          </p:val>
                                        </p:tav>
                                        <p:tav tm="100000">
                                          <p:val>
                                            <p:strVal val="#ppt_w"/>
                                          </p:val>
                                        </p:tav>
                                      </p:tavLst>
                                    </p:anim>
                                    <p:anim calcmode="lin" valueType="num">
                                      <p:cBhvr>
                                        <p:cTn id="38" dur="1000" fill="hold"/>
                                        <p:tgtEl>
                                          <p:spTgt spid="7">
                                            <p:txEl>
                                              <p:pRg st="5" end="5"/>
                                            </p:txEl>
                                          </p:spTgt>
                                        </p:tgtEl>
                                        <p:attrNameLst>
                                          <p:attrName>ppt_h</p:attrName>
                                        </p:attrNameLst>
                                      </p:cBhvr>
                                      <p:tavLst>
                                        <p:tav tm="0">
                                          <p:val>
                                            <p:fltVal val="0"/>
                                          </p:val>
                                        </p:tav>
                                        <p:tav tm="100000">
                                          <p:val>
                                            <p:strVal val="#ppt_h"/>
                                          </p:val>
                                        </p:tav>
                                      </p:tavLst>
                                    </p:anim>
                                    <p:anim calcmode="lin" valueType="num">
                                      <p:cBhvr>
                                        <p:cTn id="39" dur="1000" fill="hold"/>
                                        <p:tgtEl>
                                          <p:spTgt spid="7">
                                            <p:txEl>
                                              <p:pRg st="5" end="5"/>
                                            </p:txEl>
                                          </p:spTgt>
                                        </p:tgtEl>
                                        <p:attrNameLst>
                                          <p:attrName>style.rotation</p:attrName>
                                        </p:attrNameLst>
                                      </p:cBhvr>
                                      <p:tavLst>
                                        <p:tav tm="0">
                                          <p:val>
                                            <p:fltVal val="90"/>
                                          </p:val>
                                        </p:tav>
                                        <p:tav tm="100000">
                                          <p:val>
                                            <p:fltVal val="0"/>
                                          </p:val>
                                        </p:tav>
                                      </p:tavLst>
                                    </p:anim>
                                    <p:animEffect transition="in" filter="fade">
                                      <p:cBhvr>
                                        <p:cTn id="40" dur="1000"/>
                                        <p:tgtEl>
                                          <p:spTgt spid="7">
                                            <p:txEl>
                                              <p:pRg st="5" end="5"/>
                                            </p:txEl>
                                          </p:spTgt>
                                        </p:tgtEl>
                                      </p:cBhvr>
                                    </p:animEffect>
                                  </p:childTnLst>
                                </p:cTn>
                              </p:par>
                              <p:par>
                                <p:cTn id="41" presetID="31" presetClass="entr" presetSubtype="0" fill="hold" nodeType="withEffect">
                                  <p:stCondLst>
                                    <p:cond delay="0"/>
                                  </p:stCondLst>
                                  <p:childTnLst>
                                    <p:set>
                                      <p:cBhvr>
                                        <p:cTn id="42" dur="1" fill="hold">
                                          <p:stCondLst>
                                            <p:cond delay="0"/>
                                          </p:stCondLst>
                                        </p:cTn>
                                        <p:tgtEl>
                                          <p:spTgt spid="7">
                                            <p:txEl>
                                              <p:pRg st="6" end="6"/>
                                            </p:txEl>
                                          </p:spTgt>
                                        </p:tgtEl>
                                        <p:attrNameLst>
                                          <p:attrName>style.visibility</p:attrName>
                                        </p:attrNameLst>
                                      </p:cBhvr>
                                      <p:to>
                                        <p:strVal val="visible"/>
                                      </p:to>
                                    </p:set>
                                    <p:anim calcmode="lin" valueType="num">
                                      <p:cBhvr>
                                        <p:cTn id="43" dur="1000" fill="hold"/>
                                        <p:tgtEl>
                                          <p:spTgt spid="7">
                                            <p:txEl>
                                              <p:pRg st="6" end="6"/>
                                            </p:txEl>
                                          </p:spTgt>
                                        </p:tgtEl>
                                        <p:attrNameLst>
                                          <p:attrName>ppt_w</p:attrName>
                                        </p:attrNameLst>
                                      </p:cBhvr>
                                      <p:tavLst>
                                        <p:tav tm="0">
                                          <p:val>
                                            <p:fltVal val="0"/>
                                          </p:val>
                                        </p:tav>
                                        <p:tav tm="100000">
                                          <p:val>
                                            <p:strVal val="#ppt_w"/>
                                          </p:val>
                                        </p:tav>
                                      </p:tavLst>
                                    </p:anim>
                                    <p:anim calcmode="lin" valueType="num">
                                      <p:cBhvr>
                                        <p:cTn id="44" dur="1000" fill="hold"/>
                                        <p:tgtEl>
                                          <p:spTgt spid="7">
                                            <p:txEl>
                                              <p:pRg st="6" end="6"/>
                                            </p:txEl>
                                          </p:spTgt>
                                        </p:tgtEl>
                                        <p:attrNameLst>
                                          <p:attrName>ppt_h</p:attrName>
                                        </p:attrNameLst>
                                      </p:cBhvr>
                                      <p:tavLst>
                                        <p:tav tm="0">
                                          <p:val>
                                            <p:fltVal val="0"/>
                                          </p:val>
                                        </p:tav>
                                        <p:tav tm="100000">
                                          <p:val>
                                            <p:strVal val="#ppt_h"/>
                                          </p:val>
                                        </p:tav>
                                      </p:tavLst>
                                    </p:anim>
                                    <p:anim calcmode="lin" valueType="num">
                                      <p:cBhvr>
                                        <p:cTn id="45" dur="1000" fill="hold"/>
                                        <p:tgtEl>
                                          <p:spTgt spid="7">
                                            <p:txEl>
                                              <p:pRg st="6" end="6"/>
                                            </p:txEl>
                                          </p:spTgt>
                                        </p:tgtEl>
                                        <p:attrNameLst>
                                          <p:attrName>style.rotation</p:attrName>
                                        </p:attrNameLst>
                                      </p:cBhvr>
                                      <p:tavLst>
                                        <p:tav tm="0">
                                          <p:val>
                                            <p:fltVal val="90"/>
                                          </p:val>
                                        </p:tav>
                                        <p:tav tm="100000">
                                          <p:val>
                                            <p:fltVal val="0"/>
                                          </p:val>
                                        </p:tav>
                                      </p:tavLst>
                                    </p:anim>
                                    <p:animEffect transition="in" filter="fade">
                                      <p:cBhvr>
                                        <p:cTn id="46" dur="1000"/>
                                        <p:tgtEl>
                                          <p:spTgt spid="7">
                                            <p:txEl>
                                              <p:pRg st="6" end="6"/>
                                            </p:txEl>
                                          </p:spTgt>
                                        </p:tgtEl>
                                      </p:cBhvr>
                                    </p:animEffect>
                                  </p:childTnLst>
                                </p:cTn>
                              </p:par>
                              <p:par>
                                <p:cTn id="47" presetID="31" presetClass="entr" presetSubtype="0" fill="hold" nodeType="withEffect">
                                  <p:stCondLst>
                                    <p:cond delay="0"/>
                                  </p:stCondLst>
                                  <p:childTnLst>
                                    <p:set>
                                      <p:cBhvr>
                                        <p:cTn id="48" dur="1" fill="hold">
                                          <p:stCondLst>
                                            <p:cond delay="0"/>
                                          </p:stCondLst>
                                        </p:cTn>
                                        <p:tgtEl>
                                          <p:spTgt spid="7">
                                            <p:txEl>
                                              <p:pRg st="7" end="7"/>
                                            </p:txEl>
                                          </p:spTgt>
                                        </p:tgtEl>
                                        <p:attrNameLst>
                                          <p:attrName>style.visibility</p:attrName>
                                        </p:attrNameLst>
                                      </p:cBhvr>
                                      <p:to>
                                        <p:strVal val="visible"/>
                                      </p:to>
                                    </p:set>
                                    <p:anim calcmode="lin" valueType="num">
                                      <p:cBhvr>
                                        <p:cTn id="49" dur="1000" fill="hold"/>
                                        <p:tgtEl>
                                          <p:spTgt spid="7">
                                            <p:txEl>
                                              <p:pRg st="7" end="7"/>
                                            </p:txEl>
                                          </p:spTgt>
                                        </p:tgtEl>
                                        <p:attrNameLst>
                                          <p:attrName>ppt_w</p:attrName>
                                        </p:attrNameLst>
                                      </p:cBhvr>
                                      <p:tavLst>
                                        <p:tav tm="0">
                                          <p:val>
                                            <p:fltVal val="0"/>
                                          </p:val>
                                        </p:tav>
                                        <p:tav tm="100000">
                                          <p:val>
                                            <p:strVal val="#ppt_w"/>
                                          </p:val>
                                        </p:tav>
                                      </p:tavLst>
                                    </p:anim>
                                    <p:anim calcmode="lin" valueType="num">
                                      <p:cBhvr>
                                        <p:cTn id="50" dur="1000" fill="hold"/>
                                        <p:tgtEl>
                                          <p:spTgt spid="7">
                                            <p:txEl>
                                              <p:pRg st="7" end="7"/>
                                            </p:txEl>
                                          </p:spTgt>
                                        </p:tgtEl>
                                        <p:attrNameLst>
                                          <p:attrName>ppt_h</p:attrName>
                                        </p:attrNameLst>
                                      </p:cBhvr>
                                      <p:tavLst>
                                        <p:tav tm="0">
                                          <p:val>
                                            <p:fltVal val="0"/>
                                          </p:val>
                                        </p:tav>
                                        <p:tav tm="100000">
                                          <p:val>
                                            <p:strVal val="#ppt_h"/>
                                          </p:val>
                                        </p:tav>
                                      </p:tavLst>
                                    </p:anim>
                                    <p:anim calcmode="lin" valueType="num">
                                      <p:cBhvr>
                                        <p:cTn id="51" dur="1000" fill="hold"/>
                                        <p:tgtEl>
                                          <p:spTgt spid="7">
                                            <p:txEl>
                                              <p:pRg st="7" end="7"/>
                                            </p:txEl>
                                          </p:spTgt>
                                        </p:tgtEl>
                                        <p:attrNameLst>
                                          <p:attrName>style.rotation</p:attrName>
                                        </p:attrNameLst>
                                      </p:cBhvr>
                                      <p:tavLst>
                                        <p:tav tm="0">
                                          <p:val>
                                            <p:fltVal val="90"/>
                                          </p:val>
                                        </p:tav>
                                        <p:tav tm="100000">
                                          <p:val>
                                            <p:fltVal val="0"/>
                                          </p:val>
                                        </p:tav>
                                      </p:tavLst>
                                    </p:anim>
                                    <p:animEffect transition="in" filter="fade">
                                      <p:cBhvr>
                                        <p:cTn id="52" dur="1000"/>
                                        <p:tgtEl>
                                          <p:spTgt spid="7">
                                            <p:txEl>
                                              <p:pRg st="7" end="7"/>
                                            </p:txEl>
                                          </p:spTgt>
                                        </p:tgtEl>
                                      </p:cBhvr>
                                    </p:animEffect>
                                  </p:childTnLst>
                                </p:cTn>
                              </p:par>
                              <p:par>
                                <p:cTn id="53" presetID="31" presetClass="entr" presetSubtype="0" fill="hold" nodeType="withEffect">
                                  <p:stCondLst>
                                    <p:cond delay="0"/>
                                  </p:stCondLst>
                                  <p:childTnLst>
                                    <p:set>
                                      <p:cBhvr>
                                        <p:cTn id="54" dur="1" fill="hold">
                                          <p:stCondLst>
                                            <p:cond delay="0"/>
                                          </p:stCondLst>
                                        </p:cTn>
                                        <p:tgtEl>
                                          <p:spTgt spid="7">
                                            <p:txEl>
                                              <p:pRg st="8" end="8"/>
                                            </p:txEl>
                                          </p:spTgt>
                                        </p:tgtEl>
                                        <p:attrNameLst>
                                          <p:attrName>style.visibility</p:attrName>
                                        </p:attrNameLst>
                                      </p:cBhvr>
                                      <p:to>
                                        <p:strVal val="visible"/>
                                      </p:to>
                                    </p:set>
                                    <p:anim calcmode="lin" valueType="num">
                                      <p:cBhvr>
                                        <p:cTn id="55" dur="1000" fill="hold"/>
                                        <p:tgtEl>
                                          <p:spTgt spid="7">
                                            <p:txEl>
                                              <p:pRg st="8" end="8"/>
                                            </p:txEl>
                                          </p:spTgt>
                                        </p:tgtEl>
                                        <p:attrNameLst>
                                          <p:attrName>ppt_w</p:attrName>
                                        </p:attrNameLst>
                                      </p:cBhvr>
                                      <p:tavLst>
                                        <p:tav tm="0">
                                          <p:val>
                                            <p:fltVal val="0"/>
                                          </p:val>
                                        </p:tav>
                                        <p:tav tm="100000">
                                          <p:val>
                                            <p:strVal val="#ppt_w"/>
                                          </p:val>
                                        </p:tav>
                                      </p:tavLst>
                                    </p:anim>
                                    <p:anim calcmode="lin" valueType="num">
                                      <p:cBhvr>
                                        <p:cTn id="56" dur="1000" fill="hold"/>
                                        <p:tgtEl>
                                          <p:spTgt spid="7">
                                            <p:txEl>
                                              <p:pRg st="8" end="8"/>
                                            </p:txEl>
                                          </p:spTgt>
                                        </p:tgtEl>
                                        <p:attrNameLst>
                                          <p:attrName>ppt_h</p:attrName>
                                        </p:attrNameLst>
                                      </p:cBhvr>
                                      <p:tavLst>
                                        <p:tav tm="0">
                                          <p:val>
                                            <p:fltVal val="0"/>
                                          </p:val>
                                        </p:tav>
                                        <p:tav tm="100000">
                                          <p:val>
                                            <p:strVal val="#ppt_h"/>
                                          </p:val>
                                        </p:tav>
                                      </p:tavLst>
                                    </p:anim>
                                    <p:anim calcmode="lin" valueType="num">
                                      <p:cBhvr>
                                        <p:cTn id="57" dur="1000" fill="hold"/>
                                        <p:tgtEl>
                                          <p:spTgt spid="7">
                                            <p:txEl>
                                              <p:pRg st="8" end="8"/>
                                            </p:txEl>
                                          </p:spTgt>
                                        </p:tgtEl>
                                        <p:attrNameLst>
                                          <p:attrName>style.rotation</p:attrName>
                                        </p:attrNameLst>
                                      </p:cBhvr>
                                      <p:tavLst>
                                        <p:tav tm="0">
                                          <p:val>
                                            <p:fltVal val="90"/>
                                          </p:val>
                                        </p:tav>
                                        <p:tav tm="100000">
                                          <p:val>
                                            <p:fltVal val="0"/>
                                          </p:val>
                                        </p:tav>
                                      </p:tavLst>
                                    </p:anim>
                                    <p:animEffect transition="in" filter="fade">
                                      <p:cBhvr>
                                        <p:cTn id="58" dur="10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3"/>
          <a:stretch>
            <a:fillRect/>
          </a:stretch>
        </p:blipFill>
        <p:spPr>
          <a:xfrm>
            <a:off x="5435065" y="2023019"/>
            <a:ext cx="5852159" cy="4018278"/>
          </a:xfrm>
          <a:prstGeom prst="rect">
            <a:avLst/>
          </a:prstGeom>
        </p:spPr>
      </p:pic>
      <p:sp>
        <p:nvSpPr>
          <p:cNvPr id="4" name="Çarpma 3"/>
          <p:cNvSpPr/>
          <p:nvPr/>
        </p:nvSpPr>
        <p:spPr>
          <a:xfrm>
            <a:off x="9432741" y="3425767"/>
            <a:ext cx="1222408" cy="1212783"/>
          </a:xfrm>
          <a:prstGeom prst="mathMultiply">
            <a:avLst/>
          </a:prstGeom>
          <a:solidFill>
            <a:srgbClr val="F65E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Çarpma 6"/>
          <p:cNvSpPr/>
          <p:nvPr/>
        </p:nvSpPr>
        <p:spPr>
          <a:xfrm>
            <a:off x="5861769" y="4078620"/>
            <a:ext cx="1222408" cy="1212783"/>
          </a:xfrm>
          <a:prstGeom prst="mathMultiply">
            <a:avLst/>
          </a:prstGeom>
          <a:solidFill>
            <a:srgbClr val="F65E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Rectangle 6"/>
          <p:cNvSpPr/>
          <p:nvPr/>
        </p:nvSpPr>
        <p:spPr>
          <a:xfrm flipV="1">
            <a:off x="5435065" y="2079719"/>
            <a:ext cx="5852159" cy="757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Dikdörtgen 10"/>
          <p:cNvSpPr/>
          <p:nvPr/>
        </p:nvSpPr>
        <p:spPr>
          <a:xfrm>
            <a:off x="5435065" y="1616023"/>
            <a:ext cx="6142194" cy="369332"/>
          </a:xfrm>
          <a:prstGeom prst="rect">
            <a:avLst/>
          </a:prstGeom>
        </p:spPr>
        <p:txBody>
          <a:bodyPr wrap="none">
            <a:spAutoFit/>
          </a:bodyPr>
          <a:lstStyle/>
          <a:p>
            <a:pPr marL="458788" indent="-458788">
              <a:spcBef>
                <a:spcPct val="50000"/>
              </a:spcBef>
              <a:buClr>
                <a:srgbClr val="660066"/>
              </a:buClr>
            </a:pPr>
            <a:r>
              <a:rPr lang="en-US" b="1" dirty="0">
                <a:solidFill>
                  <a:schemeClr val="accent3">
                    <a:lumMod val="75000"/>
                  </a:schemeClr>
                </a:solidFill>
                <a:latin typeface="Calibri" panose="020F0502020204030204" pitchFamily="34" charset="0"/>
                <a:cs typeface="Arial"/>
              </a:rPr>
              <a:t>Mikroanjiyopatik </a:t>
            </a:r>
            <a:r>
              <a:rPr lang="en-US" b="1" dirty="0" err="1">
                <a:solidFill>
                  <a:schemeClr val="accent3">
                    <a:lumMod val="75000"/>
                  </a:schemeClr>
                </a:solidFill>
                <a:latin typeface="Calibri" panose="020F0502020204030204" pitchFamily="34" charset="0"/>
                <a:cs typeface="Arial"/>
              </a:rPr>
              <a:t>hemolitik</a:t>
            </a:r>
            <a:r>
              <a:rPr lang="en-US" b="1" dirty="0">
                <a:solidFill>
                  <a:schemeClr val="accent3">
                    <a:lumMod val="75000"/>
                  </a:schemeClr>
                </a:solidFill>
                <a:latin typeface="Calibri" panose="020F0502020204030204" pitchFamily="34" charset="0"/>
                <a:cs typeface="Arial"/>
              </a:rPr>
              <a:t> </a:t>
            </a:r>
            <a:r>
              <a:rPr lang="en-US" b="1" dirty="0" err="1" smtClean="0">
                <a:solidFill>
                  <a:schemeClr val="accent3">
                    <a:lumMod val="75000"/>
                  </a:schemeClr>
                </a:solidFill>
                <a:latin typeface="Calibri" panose="020F0502020204030204" pitchFamily="34" charset="0"/>
                <a:cs typeface="Arial"/>
              </a:rPr>
              <a:t>anemi</a:t>
            </a:r>
            <a:r>
              <a:rPr lang="tr-TR" b="1" dirty="0" smtClean="0">
                <a:solidFill>
                  <a:schemeClr val="accent3">
                    <a:lumMod val="75000"/>
                  </a:schemeClr>
                </a:solidFill>
                <a:latin typeface="Calibri" panose="020F0502020204030204" pitchFamily="34" charset="0"/>
                <a:cs typeface="Arial"/>
              </a:rPr>
              <a:t> </a:t>
            </a:r>
            <a:r>
              <a:rPr lang="en-US" b="1" dirty="0" smtClean="0">
                <a:solidFill>
                  <a:schemeClr val="accent3">
                    <a:lumMod val="75000"/>
                  </a:schemeClr>
                </a:solidFill>
                <a:latin typeface="Calibri" panose="020F0502020204030204" pitchFamily="34" charset="0"/>
                <a:cs typeface="Arial"/>
              </a:rPr>
              <a:t>(</a:t>
            </a:r>
            <a:r>
              <a:rPr lang="tr-TR" b="1" dirty="0">
                <a:solidFill>
                  <a:schemeClr val="accent3">
                    <a:lumMod val="75000"/>
                  </a:schemeClr>
                </a:solidFill>
                <a:latin typeface="Calibri" panose="020F0502020204030204" pitchFamily="34" charset="0"/>
                <a:cs typeface="Arial"/>
              </a:rPr>
              <a:t>MAHA</a:t>
            </a:r>
            <a:r>
              <a:rPr lang="en-US" b="1" dirty="0">
                <a:solidFill>
                  <a:schemeClr val="accent3">
                    <a:lumMod val="75000"/>
                  </a:schemeClr>
                </a:solidFill>
                <a:latin typeface="Calibri" panose="020F0502020204030204" pitchFamily="34" charset="0"/>
                <a:cs typeface="Arial"/>
              </a:rPr>
              <a:t>)</a:t>
            </a:r>
            <a:r>
              <a:rPr lang="tr-TR" b="1" dirty="0">
                <a:solidFill>
                  <a:schemeClr val="accent3">
                    <a:lumMod val="75000"/>
                  </a:schemeClr>
                </a:solidFill>
                <a:latin typeface="Calibri" panose="020F0502020204030204" pitchFamily="34" charset="0"/>
                <a:cs typeface="Arial"/>
              </a:rPr>
              <a:t> ve Trombositopeni </a:t>
            </a:r>
          </a:p>
        </p:txBody>
      </p:sp>
      <p:sp>
        <p:nvSpPr>
          <p:cNvPr id="9" name="Rectangle 2"/>
          <p:cNvSpPr txBox="1">
            <a:spLocks noChangeArrowheads="1"/>
          </p:cNvSpPr>
          <p:nvPr/>
        </p:nvSpPr>
        <p:spPr>
          <a:xfrm>
            <a:off x="826447" y="288099"/>
            <a:ext cx="10327908" cy="801144"/>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8000" kern="1200" spc="-50" baseline="0">
                <a:solidFill>
                  <a:schemeClr val="tx1">
                    <a:lumMod val="85000"/>
                    <a:lumOff val="15000"/>
                  </a:schemeClr>
                </a:solidFill>
                <a:latin typeface="+mj-lt"/>
                <a:ea typeface="+mj-ea"/>
                <a:cs typeface="+mj-cs"/>
              </a:defRPr>
            </a:lvl1pPr>
          </a:lstStyle>
          <a:p>
            <a:pPr>
              <a:lnSpc>
                <a:spcPct val="90000"/>
              </a:lnSpc>
            </a:pPr>
            <a:r>
              <a:rPr lang="en-US" sz="4800" b="1" dirty="0" err="1" smtClean="0">
                <a:latin typeface="+mn-lt"/>
              </a:rPr>
              <a:t>Hemolitik</a:t>
            </a:r>
            <a:r>
              <a:rPr lang="en-US" sz="4800" b="1" dirty="0" smtClean="0">
                <a:latin typeface="+mn-lt"/>
              </a:rPr>
              <a:t> </a:t>
            </a:r>
            <a:r>
              <a:rPr lang="en-US" sz="4800" b="1" dirty="0" err="1" smtClean="0">
                <a:latin typeface="+mn-lt"/>
              </a:rPr>
              <a:t>Üremik</a:t>
            </a:r>
            <a:r>
              <a:rPr lang="en-US" sz="4800" b="1" dirty="0" smtClean="0">
                <a:latin typeface="+mn-lt"/>
              </a:rPr>
              <a:t> </a:t>
            </a:r>
            <a:r>
              <a:rPr lang="en-US" sz="4800" b="1" dirty="0" err="1" smtClean="0">
                <a:latin typeface="+mn-lt"/>
              </a:rPr>
              <a:t>Sendrom</a:t>
            </a:r>
            <a:r>
              <a:rPr lang="en-US" sz="4800" b="1" dirty="0" smtClean="0">
                <a:latin typeface="+mn-lt"/>
              </a:rPr>
              <a:t>(</a:t>
            </a:r>
            <a:r>
              <a:rPr lang="tr-TR" sz="4800" b="1" dirty="0" smtClean="0">
                <a:latin typeface="+mn-lt"/>
              </a:rPr>
              <a:t>Tipik </a:t>
            </a:r>
            <a:r>
              <a:rPr lang="en-US" sz="4800" b="1" dirty="0" smtClean="0">
                <a:latin typeface="+mn-lt"/>
              </a:rPr>
              <a:t>HUS</a:t>
            </a:r>
            <a:r>
              <a:rPr lang="en-US" sz="4800" b="1" dirty="0" smtClean="0">
                <a:latin typeface="+mn-lt"/>
              </a:rPr>
              <a:t>)</a:t>
            </a:r>
            <a:endParaRPr lang="en-US" sz="4800" b="1" dirty="0">
              <a:latin typeface="+mn-lt"/>
            </a:endParaRPr>
          </a:p>
        </p:txBody>
      </p:sp>
      <p:sp>
        <p:nvSpPr>
          <p:cNvPr id="3" name="Metin kutusu 2"/>
          <p:cNvSpPr txBox="1"/>
          <p:nvPr/>
        </p:nvSpPr>
        <p:spPr>
          <a:xfrm>
            <a:off x="675839" y="2212178"/>
            <a:ext cx="6758064" cy="3600986"/>
          </a:xfrm>
          <a:prstGeom prst="rect">
            <a:avLst/>
          </a:prstGeom>
          <a:noFill/>
        </p:spPr>
        <p:txBody>
          <a:bodyPr wrap="square" rtlCol="0">
            <a:spAutoFit/>
          </a:bodyPr>
          <a:lstStyle/>
          <a:p>
            <a:pPr>
              <a:lnSpc>
                <a:spcPct val="150000"/>
              </a:lnSpc>
            </a:pPr>
            <a:r>
              <a:rPr lang="tr-TR" sz="3200" dirty="0" smtClean="0"/>
              <a:t>HÜS </a:t>
            </a:r>
            <a:r>
              <a:rPr lang="tr-TR" sz="3200" dirty="0" smtClean="0"/>
              <a:t>temel TRIAD olarak</a:t>
            </a:r>
          </a:p>
          <a:p>
            <a:pPr marL="342900" indent="-342900">
              <a:lnSpc>
                <a:spcPct val="150000"/>
              </a:lnSpc>
              <a:buAutoNum type="arabicPeriod"/>
            </a:pPr>
            <a:r>
              <a:rPr lang="tr-TR" sz="3200" b="1" dirty="0" smtClean="0">
                <a:solidFill>
                  <a:srgbClr val="FF0000"/>
                </a:solidFill>
              </a:rPr>
              <a:t>MAHA </a:t>
            </a:r>
          </a:p>
          <a:p>
            <a:pPr marL="342900" indent="-342900">
              <a:lnSpc>
                <a:spcPct val="150000"/>
              </a:lnSpc>
              <a:buAutoNum type="arabicPeriod"/>
            </a:pPr>
            <a:r>
              <a:rPr lang="tr-TR" sz="3200" b="1" dirty="0" smtClean="0">
                <a:solidFill>
                  <a:srgbClr val="FF0000"/>
                </a:solidFill>
              </a:rPr>
              <a:t>Trombositopeni</a:t>
            </a:r>
          </a:p>
          <a:p>
            <a:pPr marL="342900" indent="-342900">
              <a:lnSpc>
                <a:spcPct val="150000"/>
              </a:lnSpc>
              <a:buAutoNum type="arabicPeriod"/>
            </a:pPr>
            <a:r>
              <a:rPr lang="tr-TR" sz="3200" b="1" u="sng" dirty="0" smtClean="0">
                <a:solidFill>
                  <a:srgbClr val="FF0000"/>
                </a:solidFill>
              </a:rPr>
              <a:t>Böbrek Patolojis</a:t>
            </a:r>
            <a:r>
              <a:rPr lang="tr-TR" sz="3200" u="sng" dirty="0" smtClean="0">
                <a:solidFill>
                  <a:srgbClr val="FF0000"/>
                </a:solidFill>
              </a:rPr>
              <a:t>i</a:t>
            </a:r>
            <a:r>
              <a:rPr lang="tr-TR" sz="3200" dirty="0" smtClean="0">
                <a:solidFill>
                  <a:srgbClr val="FF0000"/>
                </a:solidFill>
              </a:rPr>
              <a:t>, </a:t>
            </a:r>
            <a:endParaRPr lang="tr-TR" sz="3200" dirty="0" smtClean="0">
              <a:solidFill>
                <a:srgbClr val="FF0000"/>
              </a:solidFill>
            </a:endParaRPr>
          </a:p>
          <a:p>
            <a:pPr>
              <a:lnSpc>
                <a:spcPct val="150000"/>
              </a:lnSpc>
            </a:pPr>
            <a:r>
              <a:rPr lang="tr-TR" sz="2400" dirty="0" smtClean="0"/>
              <a:t>İle </a:t>
            </a:r>
            <a:r>
              <a:rPr lang="tr-TR" sz="2400" dirty="0" smtClean="0"/>
              <a:t>karakterizedir. </a:t>
            </a:r>
            <a:endParaRPr lang="tr-TR" sz="2400" dirty="0"/>
          </a:p>
        </p:txBody>
      </p:sp>
    </p:spTree>
    <p:extLst>
      <p:ext uri="{BB962C8B-B14F-4D97-AF65-F5344CB8AC3E}">
        <p14:creationId xmlns:p14="http://schemas.microsoft.com/office/powerpoint/2010/main" val="1133950349"/>
      </p:ext>
    </p:extLst>
  </p:cSld>
  <p:clrMapOvr>
    <a:masterClrMapping/>
  </p:clrMapOvr>
  <p:transition advTm="41423"/>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3"/>
          <a:stretch>
            <a:fillRect/>
          </a:stretch>
        </p:blipFill>
        <p:spPr>
          <a:xfrm>
            <a:off x="6366750" y="1701703"/>
            <a:ext cx="5409759" cy="2209800"/>
          </a:xfrm>
          <a:prstGeom prst="rect">
            <a:avLst/>
          </a:prstGeom>
        </p:spPr>
      </p:pic>
      <p:sp>
        <p:nvSpPr>
          <p:cNvPr id="711682" name="Rectangle 2"/>
          <p:cNvSpPr>
            <a:spLocks noGrp="1" noChangeArrowheads="1"/>
          </p:cNvSpPr>
          <p:nvPr>
            <p:ph type="title"/>
          </p:nvPr>
        </p:nvSpPr>
        <p:spPr>
          <a:xfrm>
            <a:off x="826447" y="288099"/>
            <a:ext cx="10327908" cy="801144"/>
          </a:xfrm>
        </p:spPr>
        <p:txBody>
          <a:bodyPr>
            <a:noAutofit/>
          </a:bodyPr>
          <a:lstStyle/>
          <a:p>
            <a:pPr>
              <a:lnSpc>
                <a:spcPct val="90000"/>
              </a:lnSpc>
            </a:pPr>
            <a:r>
              <a:rPr lang="tr-TR" sz="4800" b="1" dirty="0" smtClean="0">
                <a:latin typeface="+mn-lt"/>
              </a:rPr>
              <a:t> Tipik-</a:t>
            </a:r>
            <a:r>
              <a:rPr lang="en-US" b="1" dirty="0" smtClean="0">
                <a:latin typeface="+mn-lt"/>
              </a:rPr>
              <a:t>HUS</a:t>
            </a:r>
            <a:r>
              <a:rPr lang="tr-TR" b="1" dirty="0" smtClean="0">
                <a:latin typeface="+mn-lt"/>
              </a:rPr>
              <a:t>: </a:t>
            </a:r>
            <a:r>
              <a:rPr lang="en-US" b="1" dirty="0" smtClean="0">
                <a:latin typeface="+mn-lt"/>
              </a:rPr>
              <a:t>Hemolitik </a:t>
            </a:r>
            <a:r>
              <a:rPr lang="en-US" b="1" dirty="0" err="1">
                <a:latin typeface="+mn-lt"/>
              </a:rPr>
              <a:t>Üremik</a:t>
            </a:r>
            <a:r>
              <a:rPr lang="en-US" b="1" dirty="0">
                <a:latin typeface="+mn-lt"/>
              </a:rPr>
              <a:t> </a:t>
            </a:r>
            <a:r>
              <a:rPr lang="en-US" b="1" dirty="0" err="1" smtClean="0">
                <a:latin typeface="+mn-lt"/>
              </a:rPr>
              <a:t>Sendrom</a:t>
            </a:r>
            <a:endParaRPr lang="en-US" sz="4800" b="1" dirty="0">
              <a:latin typeface="+mn-lt"/>
            </a:endParaRPr>
          </a:p>
        </p:txBody>
      </p:sp>
      <p:sp>
        <p:nvSpPr>
          <p:cNvPr id="2" name="Dikdörtgen 1"/>
          <p:cNvSpPr/>
          <p:nvPr/>
        </p:nvSpPr>
        <p:spPr>
          <a:xfrm>
            <a:off x="630179" y="3591163"/>
            <a:ext cx="5382108" cy="2528897"/>
          </a:xfrm>
          <a:prstGeom prst="rect">
            <a:avLst/>
          </a:prstGeom>
        </p:spPr>
        <p:txBody>
          <a:bodyPr wrap="square">
            <a:spAutoFit/>
          </a:bodyPr>
          <a:lstStyle/>
          <a:p>
            <a:pPr marL="812800" lvl="1" indent="-342900">
              <a:lnSpc>
                <a:spcPct val="150000"/>
              </a:lnSpc>
              <a:spcBef>
                <a:spcPts val="200"/>
              </a:spcBef>
              <a:buClr>
                <a:srgbClr val="FF0000"/>
              </a:buClr>
              <a:buFont typeface="Wingdings" panose="05000000000000000000" pitchFamily="2" charset="2"/>
              <a:buChar char="Ø"/>
              <a:tabLst>
                <a:tab pos="699135" algn="l"/>
              </a:tabLst>
            </a:pPr>
            <a:r>
              <a:rPr lang="tr-TR" sz="2000" spc="-5" dirty="0" smtClean="0">
                <a:solidFill>
                  <a:prstClr val="black"/>
                </a:solidFill>
                <a:cs typeface="Century Gothic"/>
              </a:rPr>
              <a:t>Mikroanjiyopatik </a:t>
            </a:r>
            <a:r>
              <a:rPr lang="tr-TR" sz="2000" dirty="0" err="1">
                <a:solidFill>
                  <a:prstClr val="black"/>
                </a:solidFill>
                <a:cs typeface="Century Gothic"/>
              </a:rPr>
              <a:t>hemolitik</a:t>
            </a:r>
            <a:r>
              <a:rPr lang="tr-TR" sz="2000" spc="-85" dirty="0">
                <a:solidFill>
                  <a:prstClr val="black"/>
                </a:solidFill>
                <a:cs typeface="Century Gothic"/>
              </a:rPr>
              <a:t> </a:t>
            </a:r>
            <a:r>
              <a:rPr lang="tr-TR" sz="2000" spc="-5" dirty="0">
                <a:solidFill>
                  <a:prstClr val="black"/>
                </a:solidFill>
                <a:cs typeface="Century Gothic"/>
              </a:rPr>
              <a:t>anemi</a:t>
            </a:r>
            <a:endParaRPr lang="tr-TR" sz="2000" dirty="0">
              <a:solidFill>
                <a:prstClr val="black"/>
              </a:solidFill>
              <a:cs typeface="Century Gothic"/>
            </a:endParaRPr>
          </a:p>
          <a:p>
            <a:pPr marL="927100" lvl="2">
              <a:lnSpc>
                <a:spcPct val="150000"/>
              </a:lnSpc>
              <a:spcBef>
                <a:spcPts val="265"/>
              </a:spcBef>
              <a:buClr>
                <a:srgbClr val="FF0000"/>
              </a:buClr>
              <a:tabLst>
                <a:tab pos="1155700" algn="l"/>
                <a:tab pos="1156335" algn="l"/>
              </a:tabLst>
            </a:pPr>
            <a:r>
              <a:rPr lang="tr-TR" sz="2000" dirty="0">
                <a:solidFill>
                  <a:prstClr val="black"/>
                </a:solidFill>
                <a:cs typeface="Century Gothic"/>
              </a:rPr>
              <a:t>Coombs</a:t>
            </a:r>
            <a:r>
              <a:rPr lang="tr-TR" sz="2000" spc="-100" dirty="0">
                <a:solidFill>
                  <a:prstClr val="black"/>
                </a:solidFill>
                <a:cs typeface="Century Gothic"/>
              </a:rPr>
              <a:t> </a:t>
            </a:r>
            <a:r>
              <a:rPr lang="tr-TR" sz="2000" dirty="0">
                <a:solidFill>
                  <a:prstClr val="black"/>
                </a:solidFill>
                <a:cs typeface="Century Gothic"/>
              </a:rPr>
              <a:t>negatif</a:t>
            </a:r>
          </a:p>
          <a:p>
            <a:pPr marL="812800" lvl="1" indent="-342900">
              <a:lnSpc>
                <a:spcPct val="150000"/>
              </a:lnSpc>
              <a:spcBef>
                <a:spcPts val="210"/>
              </a:spcBef>
              <a:buClr>
                <a:srgbClr val="FF0000"/>
              </a:buClr>
              <a:buFont typeface="Wingdings" panose="05000000000000000000" pitchFamily="2" charset="2"/>
              <a:buChar char="Ø"/>
              <a:tabLst>
                <a:tab pos="699135" algn="l"/>
              </a:tabLst>
            </a:pPr>
            <a:r>
              <a:rPr lang="tr-TR" sz="2000" dirty="0">
                <a:solidFill>
                  <a:prstClr val="black"/>
                </a:solidFill>
                <a:cs typeface="Century Gothic"/>
              </a:rPr>
              <a:t>Trombositopeni</a:t>
            </a:r>
          </a:p>
          <a:p>
            <a:pPr marL="927100" lvl="0">
              <a:lnSpc>
                <a:spcPct val="150000"/>
              </a:lnSpc>
              <a:spcBef>
                <a:spcPts val="265"/>
              </a:spcBef>
              <a:buClr>
                <a:srgbClr val="FF0000"/>
              </a:buClr>
              <a:tabLst>
                <a:tab pos="1155700" algn="l"/>
              </a:tabLst>
            </a:pPr>
            <a:r>
              <a:rPr lang="tr-TR" sz="2000" dirty="0" smtClean="0">
                <a:solidFill>
                  <a:prstClr val="black"/>
                </a:solidFill>
                <a:cs typeface="Arial"/>
              </a:rPr>
              <a:t>•</a:t>
            </a:r>
            <a:r>
              <a:rPr lang="tr-TR" sz="2000" dirty="0" smtClean="0">
                <a:solidFill>
                  <a:prstClr val="black"/>
                </a:solidFill>
                <a:cs typeface="Century Gothic"/>
              </a:rPr>
              <a:t>&lt;</a:t>
            </a:r>
            <a:r>
              <a:rPr lang="tr-TR" sz="2000" dirty="0">
                <a:solidFill>
                  <a:prstClr val="black"/>
                </a:solidFill>
                <a:cs typeface="Century Gothic"/>
              </a:rPr>
              <a:t>150.000</a:t>
            </a:r>
            <a:r>
              <a:rPr lang="tr-TR" sz="2000" spc="-105" dirty="0">
                <a:solidFill>
                  <a:prstClr val="black"/>
                </a:solidFill>
                <a:cs typeface="Century Gothic"/>
              </a:rPr>
              <a:t> </a:t>
            </a:r>
            <a:r>
              <a:rPr lang="tr-TR" sz="2000" spc="5" dirty="0">
                <a:solidFill>
                  <a:prstClr val="black"/>
                </a:solidFill>
                <a:cs typeface="Century Gothic"/>
              </a:rPr>
              <a:t>U/mm</a:t>
            </a:r>
            <a:r>
              <a:rPr lang="tr-TR" sz="2000" spc="7" baseline="25641" dirty="0">
                <a:solidFill>
                  <a:prstClr val="black"/>
                </a:solidFill>
                <a:cs typeface="Century Gothic"/>
              </a:rPr>
              <a:t>3</a:t>
            </a:r>
            <a:endParaRPr lang="tr-TR" sz="2000" baseline="25641" dirty="0">
              <a:solidFill>
                <a:prstClr val="black"/>
              </a:solidFill>
              <a:cs typeface="Century Gothic"/>
            </a:endParaRPr>
          </a:p>
          <a:p>
            <a:pPr marL="812800" lvl="1" indent="-342900">
              <a:lnSpc>
                <a:spcPct val="150000"/>
              </a:lnSpc>
              <a:spcBef>
                <a:spcPts val="200"/>
              </a:spcBef>
              <a:buClr>
                <a:srgbClr val="FF0000"/>
              </a:buClr>
              <a:buFont typeface="Wingdings" panose="05000000000000000000" pitchFamily="2" charset="2"/>
              <a:buChar char="Ø"/>
              <a:tabLst>
                <a:tab pos="699135" algn="l"/>
              </a:tabLst>
            </a:pPr>
            <a:r>
              <a:rPr lang="tr-TR" sz="2000" spc="-5" dirty="0">
                <a:solidFill>
                  <a:prstClr val="black"/>
                </a:solidFill>
                <a:cs typeface="Century Gothic"/>
              </a:rPr>
              <a:t>Akut böbrek</a:t>
            </a:r>
            <a:r>
              <a:rPr lang="tr-TR" sz="2000" spc="-40" dirty="0">
                <a:solidFill>
                  <a:prstClr val="black"/>
                </a:solidFill>
                <a:cs typeface="Century Gothic"/>
              </a:rPr>
              <a:t> </a:t>
            </a:r>
            <a:r>
              <a:rPr lang="tr-TR" sz="2000" dirty="0">
                <a:solidFill>
                  <a:prstClr val="black"/>
                </a:solidFill>
                <a:cs typeface="Century Gothic"/>
              </a:rPr>
              <a:t>hasarı</a:t>
            </a:r>
          </a:p>
        </p:txBody>
      </p:sp>
      <p:sp>
        <p:nvSpPr>
          <p:cNvPr id="5" name="Dikdörtgen 4"/>
          <p:cNvSpPr/>
          <p:nvPr/>
        </p:nvSpPr>
        <p:spPr>
          <a:xfrm rot="16684009">
            <a:off x="-416611" y="4929525"/>
            <a:ext cx="2039917" cy="369332"/>
          </a:xfrm>
          <a:prstGeom prst="rect">
            <a:avLst/>
          </a:prstGeom>
        </p:spPr>
        <p:txBody>
          <a:bodyPr wrap="none">
            <a:spAutoFit/>
          </a:bodyPr>
          <a:lstStyle/>
          <a:p>
            <a:pPr lvl="0">
              <a:spcBef>
                <a:spcPct val="50000"/>
              </a:spcBef>
              <a:buClr>
                <a:srgbClr val="660066"/>
              </a:buClr>
            </a:pPr>
            <a:r>
              <a:rPr lang="tr-TR" b="1" dirty="0" smtClean="0">
                <a:solidFill>
                  <a:srgbClr val="FF0000"/>
                </a:solidFill>
                <a:latin typeface="Arial" panose="020B0604020202020204" pitchFamily="34" charset="0"/>
                <a:cs typeface="Arial" panose="020B0604020202020204" pitchFamily="34" charset="0"/>
              </a:rPr>
              <a:t>Tanımlayıcı Triad</a:t>
            </a:r>
            <a:endParaRPr lang="en-US" b="1" dirty="0">
              <a:solidFill>
                <a:srgbClr val="FF0000"/>
              </a:solidFill>
              <a:latin typeface="Arial" panose="020B0604020202020204" pitchFamily="34" charset="0"/>
              <a:cs typeface="Arial" panose="020B0604020202020204" pitchFamily="34" charset="0"/>
            </a:endParaRPr>
          </a:p>
        </p:txBody>
      </p:sp>
      <p:sp>
        <p:nvSpPr>
          <p:cNvPr id="10" name="Rectangle 2"/>
          <p:cNvSpPr txBox="1">
            <a:spLocks noChangeArrowheads="1"/>
          </p:cNvSpPr>
          <p:nvPr/>
        </p:nvSpPr>
        <p:spPr>
          <a:xfrm>
            <a:off x="603347" y="1365390"/>
            <a:ext cx="8891952" cy="71045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smtClean="0">
                <a:solidFill>
                  <a:srgbClr val="FF0000"/>
                </a:solidFill>
                <a:latin typeface="+mn-lt"/>
              </a:rPr>
              <a:t>Shiga </a:t>
            </a:r>
            <a:r>
              <a:rPr lang="en-US" sz="3200" b="1" dirty="0" err="1" smtClean="0">
                <a:solidFill>
                  <a:srgbClr val="FF0000"/>
                </a:solidFill>
                <a:latin typeface="+mn-lt"/>
              </a:rPr>
              <a:t>Toksin-ilişkili</a:t>
            </a:r>
            <a:r>
              <a:rPr lang="en-US" sz="3200" b="1" dirty="0" smtClean="0">
                <a:solidFill>
                  <a:srgbClr val="FF0000"/>
                </a:solidFill>
                <a:latin typeface="+mn-lt"/>
              </a:rPr>
              <a:t> HUS (STEC-HUS)</a:t>
            </a:r>
            <a:endParaRPr lang="en-US" sz="3200" b="1" dirty="0">
              <a:solidFill>
                <a:srgbClr val="FF0000"/>
              </a:solidFill>
              <a:latin typeface="+mn-lt"/>
            </a:endParaRPr>
          </a:p>
        </p:txBody>
      </p:sp>
      <p:sp>
        <p:nvSpPr>
          <p:cNvPr id="11" name="object 4"/>
          <p:cNvSpPr/>
          <p:nvPr/>
        </p:nvSpPr>
        <p:spPr>
          <a:xfrm>
            <a:off x="3864279" y="4811143"/>
            <a:ext cx="1828800" cy="1145685"/>
          </a:xfrm>
          <a:prstGeom prst="rect">
            <a:avLst/>
          </a:prstGeom>
          <a:blipFill>
            <a:blip r:embed="rId4"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3" name="Dikdörtgen 2"/>
          <p:cNvSpPr/>
          <p:nvPr/>
        </p:nvSpPr>
        <p:spPr>
          <a:xfrm>
            <a:off x="6696646" y="4811143"/>
            <a:ext cx="6096000" cy="1338828"/>
          </a:xfrm>
          <a:prstGeom prst="rect">
            <a:avLst/>
          </a:prstGeom>
        </p:spPr>
        <p:txBody>
          <a:bodyPr>
            <a:spAutoFit/>
          </a:bodyPr>
          <a:lstStyle/>
          <a:p>
            <a:pPr marL="285750" indent="-285750">
              <a:lnSpc>
                <a:spcPct val="150000"/>
              </a:lnSpc>
              <a:spcBef>
                <a:spcPts val="1200"/>
              </a:spcBef>
              <a:buClr>
                <a:srgbClr val="660066"/>
              </a:buClr>
              <a:buFont typeface="Wingdings" panose="05000000000000000000" pitchFamily="2" charset="2"/>
              <a:buChar char="Ø"/>
            </a:pPr>
            <a:r>
              <a:rPr lang="tr-TR" b="1" spc="-10" dirty="0">
                <a:solidFill>
                  <a:srgbClr val="FF0000"/>
                </a:solidFill>
                <a:cs typeface="Calibri"/>
              </a:rPr>
              <a:t>Kesin</a:t>
            </a:r>
            <a:r>
              <a:rPr lang="tr-TR" b="1" spc="-110" dirty="0">
                <a:solidFill>
                  <a:srgbClr val="FF0000"/>
                </a:solidFill>
                <a:cs typeface="Calibri"/>
              </a:rPr>
              <a:t> </a:t>
            </a:r>
            <a:r>
              <a:rPr lang="tr-TR" b="1" spc="-60" dirty="0">
                <a:solidFill>
                  <a:srgbClr val="FF0000"/>
                </a:solidFill>
                <a:cs typeface="Calibri"/>
              </a:rPr>
              <a:t>Tanı</a:t>
            </a:r>
            <a:endParaRPr lang="tr-TR" dirty="0">
              <a:solidFill>
                <a:srgbClr val="FF0000"/>
              </a:solidFill>
              <a:cs typeface="Calibri"/>
            </a:endParaRPr>
          </a:p>
          <a:p>
            <a:pPr marL="87313">
              <a:lnSpc>
                <a:spcPct val="150000"/>
              </a:lnSpc>
            </a:pPr>
            <a:r>
              <a:rPr lang="tr-TR" b="1" spc="-25" dirty="0">
                <a:solidFill>
                  <a:srgbClr val="FF0000"/>
                </a:solidFill>
                <a:cs typeface="Calibri"/>
              </a:rPr>
              <a:t>     </a:t>
            </a:r>
            <a:r>
              <a:rPr lang="tr-TR" spc="-25" dirty="0">
                <a:cs typeface="Calibri"/>
              </a:rPr>
              <a:t>STEC </a:t>
            </a:r>
            <a:r>
              <a:rPr lang="tr-TR" spc="-10" dirty="0">
                <a:cs typeface="Calibri"/>
              </a:rPr>
              <a:t>enfeksiyonunun</a:t>
            </a:r>
            <a:r>
              <a:rPr lang="tr-TR" spc="-45" dirty="0">
                <a:cs typeface="Calibri"/>
              </a:rPr>
              <a:t> </a:t>
            </a:r>
            <a:r>
              <a:rPr lang="tr-TR" spc="-5" dirty="0">
                <a:cs typeface="Calibri"/>
              </a:rPr>
              <a:t>kanıtlanması</a:t>
            </a:r>
            <a:endParaRPr lang="tr-TR" dirty="0">
              <a:cs typeface="Calibri"/>
            </a:endParaRPr>
          </a:p>
          <a:p>
            <a:pPr marL="87313">
              <a:lnSpc>
                <a:spcPct val="150000"/>
              </a:lnSpc>
            </a:pPr>
            <a:r>
              <a:rPr lang="tr-TR" dirty="0">
                <a:cs typeface="Calibri"/>
              </a:rPr>
              <a:t>     PCR, </a:t>
            </a:r>
            <a:r>
              <a:rPr lang="tr-TR" spc="-35" dirty="0">
                <a:cs typeface="Calibri"/>
              </a:rPr>
              <a:t>kültür,</a:t>
            </a:r>
            <a:r>
              <a:rPr lang="tr-TR" spc="-70" dirty="0">
                <a:cs typeface="Calibri"/>
              </a:rPr>
              <a:t> </a:t>
            </a:r>
            <a:r>
              <a:rPr lang="tr-TR" spc="-5" dirty="0" err="1">
                <a:cs typeface="Calibri"/>
              </a:rPr>
              <a:t>seroloji</a:t>
            </a:r>
            <a:endParaRPr lang="tr-TR" dirty="0">
              <a:cs typeface="Calibri"/>
            </a:endParaRPr>
          </a:p>
        </p:txBody>
      </p:sp>
      <p:sp>
        <p:nvSpPr>
          <p:cNvPr id="9" name="Dikdörtgen 8"/>
          <p:cNvSpPr/>
          <p:nvPr/>
        </p:nvSpPr>
        <p:spPr>
          <a:xfrm>
            <a:off x="768171" y="2062364"/>
            <a:ext cx="6439737" cy="1646605"/>
          </a:xfrm>
          <a:prstGeom prst="rect">
            <a:avLst/>
          </a:prstGeom>
        </p:spPr>
        <p:txBody>
          <a:bodyPr wrap="square">
            <a:spAutoFit/>
          </a:bodyPr>
          <a:lstStyle/>
          <a:p>
            <a:pPr marL="285750" indent="-285750">
              <a:lnSpc>
                <a:spcPct val="150000"/>
              </a:lnSpc>
              <a:spcBef>
                <a:spcPts val="1200"/>
              </a:spcBef>
              <a:buClr>
                <a:srgbClr val="660066"/>
              </a:buClr>
              <a:buFont typeface="Wingdings" panose="05000000000000000000" pitchFamily="2" charset="2"/>
              <a:buChar char="Ø"/>
            </a:pPr>
            <a:r>
              <a:rPr lang="en-US" dirty="0">
                <a:solidFill>
                  <a:srgbClr val="0000FF"/>
                </a:solidFill>
                <a:latin typeface="Arial"/>
                <a:cs typeface="Arial"/>
              </a:rPr>
              <a:t>Shiga </a:t>
            </a:r>
            <a:r>
              <a:rPr lang="en-US" dirty="0" err="1">
                <a:solidFill>
                  <a:srgbClr val="0000FF"/>
                </a:solidFill>
                <a:latin typeface="Arial"/>
                <a:cs typeface="Arial"/>
              </a:rPr>
              <a:t>toksini</a:t>
            </a:r>
            <a:r>
              <a:rPr lang="en-US" dirty="0">
                <a:solidFill>
                  <a:srgbClr val="0000FF"/>
                </a:solidFill>
                <a:latin typeface="Arial"/>
                <a:cs typeface="Arial"/>
              </a:rPr>
              <a:t> </a:t>
            </a:r>
            <a:r>
              <a:rPr lang="en-US" dirty="0" err="1">
                <a:solidFill>
                  <a:srgbClr val="0000FF"/>
                </a:solidFill>
                <a:latin typeface="Arial"/>
                <a:cs typeface="Arial"/>
              </a:rPr>
              <a:t>üreten</a:t>
            </a:r>
            <a:r>
              <a:rPr lang="en-US" dirty="0">
                <a:solidFill>
                  <a:srgbClr val="0000FF"/>
                </a:solidFill>
                <a:latin typeface="Arial"/>
                <a:cs typeface="Arial"/>
              </a:rPr>
              <a:t> E. </a:t>
            </a:r>
            <a:r>
              <a:rPr lang="en-US" dirty="0" err="1" smtClean="0">
                <a:solidFill>
                  <a:srgbClr val="0000FF"/>
                </a:solidFill>
                <a:latin typeface="Arial"/>
                <a:cs typeface="Arial"/>
              </a:rPr>
              <a:t>coli'nin</a:t>
            </a:r>
            <a:r>
              <a:rPr lang="tr-TR" dirty="0" smtClean="0">
                <a:solidFill>
                  <a:srgbClr val="0000FF"/>
                </a:solidFill>
                <a:latin typeface="Arial"/>
                <a:cs typeface="Arial"/>
              </a:rPr>
              <a:t> </a:t>
            </a:r>
            <a:r>
              <a:rPr lang="en-US" dirty="0" smtClean="0">
                <a:solidFill>
                  <a:srgbClr val="0000FF"/>
                </a:solidFill>
                <a:latin typeface="Arial"/>
                <a:cs typeface="Arial"/>
              </a:rPr>
              <a:t>(STEC</a:t>
            </a:r>
            <a:r>
              <a:rPr lang="en-US" dirty="0">
                <a:solidFill>
                  <a:srgbClr val="0000FF"/>
                </a:solidFill>
                <a:latin typeface="Arial"/>
                <a:cs typeface="Arial"/>
              </a:rPr>
              <a:t>) </a:t>
            </a:r>
            <a:r>
              <a:rPr lang="en-US" dirty="0" err="1">
                <a:solidFill>
                  <a:srgbClr val="0000FF"/>
                </a:solidFill>
                <a:latin typeface="Arial"/>
                <a:cs typeface="Arial"/>
              </a:rPr>
              <a:t>yutulması</a:t>
            </a:r>
            <a:endParaRPr lang="en-US" u="sng" dirty="0">
              <a:solidFill>
                <a:srgbClr val="0000FF"/>
              </a:solidFill>
              <a:latin typeface="Arial"/>
              <a:cs typeface="Arial"/>
            </a:endParaRPr>
          </a:p>
          <a:p>
            <a:pPr marL="285750" indent="-285750">
              <a:lnSpc>
                <a:spcPct val="150000"/>
              </a:lnSpc>
              <a:spcBef>
                <a:spcPts val="1200"/>
              </a:spcBef>
              <a:buClr>
                <a:srgbClr val="660066"/>
              </a:buClr>
              <a:buFont typeface="Wingdings" panose="05000000000000000000" pitchFamily="2" charset="2"/>
              <a:buChar char="Ø"/>
            </a:pPr>
            <a:r>
              <a:rPr lang="tr-TR" dirty="0">
                <a:solidFill>
                  <a:srgbClr val="0000FF"/>
                </a:solidFill>
                <a:latin typeface="Arial"/>
                <a:cs typeface="Arial"/>
              </a:rPr>
              <a:t>Başlangıçta genelde  ağrılı kanlı </a:t>
            </a:r>
            <a:r>
              <a:rPr lang="tr-TR" dirty="0" smtClean="0">
                <a:solidFill>
                  <a:srgbClr val="0000FF"/>
                </a:solidFill>
                <a:latin typeface="Arial"/>
                <a:cs typeface="Arial"/>
              </a:rPr>
              <a:t>ishaller..</a:t>
            </a:r>
          </a:p>
          <a:p>
            <a:pPr marL="285750" indent="-285750">
              <a:lnSpc>
                <a:spcPct val="150000"/>
              </a:lnSpc>
              <a:spcBef>
                <a:spcPts val="1200"/>
              </a:spcBef>
              <a:buClr>
                <a:srgbClr val="660066"/>
              </a:buClr>
              <a:buFont typeface="Wingdings" panose="05000000000000000000" pitchFamily="2" charset="2"/>
              <a:buChar char="Ø"/>
            </a:pPr>
            <a:endParaRPr lang="en-US" dirty="0">
              <a:solidFill>
                <a:srgbClr val="0000FF"/>
              </a:solidFill>
              <a:latin typeface="Arial"/>
              <a:cs typeface="Arial"/>
            </a:endParaRPr>
          </a:p>
        </p:txBody>
      </p:sp>
      <p:sp>
        <p:nvSpPr>
          <p:cNvPr id="6" name="Dikdörtgen 5"/>
          <p:cNvSpPr/>
          <p:nvPr/>
        </p:nvSpPr>
        <p:spPr>
          <a:xfrm>
            <a:off x="6285470" y="3979721"/>
            <a:ext cx="6096000" cy="646331"/>
          </a:xfrm>
          <a:prstGeom prst="rect">
            <a:avLst/>
          </a:prstGeom>
        </p:spPr>
        <p:txBody>
          <a:bodyPr>
            <a:spAutoFit/>
          </a:bodyPr>
          <a:lstStyle/>
          <a:p>
            <a:r>
              <a:rPr lang="tr-TR" b="1" dirty="0" err="1">
                <a:solidFill>
                  <a:srgbClr val="F65E00"/>
                </a:solidFill>
              </a:rPr>
              <a:t>Verotoxin</a:t>
            </a:r>
            <a:r>
              <a:rPr lang="tr-TR" b="1" dirty="0">
                <a:solidFill>
                  <a:srgbClr val="F65E00"/>
                </a:solidFill>
              </a:rPr>
              <a:t> </a:t>
            </a:r>
            <a:r>
              <a:rPr lang="tr-TR" dirty="0"/>
              <a:t>hem </a:t>
            </a:r>
            <a:r>
              <a:rPr lang="tr-TR" dirty="0" err="1"/>
              <a:t>glomerul</a:t>
            </a:r>
            <a:r>
              <a:rPr lang="tr-TR" dirty="0"/>
              <a:t> </a:t>
            </a:r>
            <a:r>
              <a:rPr lang="tr-TR" dirty="0" err="1" smtClean="0"/>
              <a:t>hemde</a:t>
            </a:r>
            <a:r>
              <a:rPr lang="tr-TR" dirty="0" smtClean="0"/>
              <a:t> </a:t>
            </a:r>
            <a:r>
              <a:rPr lang="tr-TR" dirty="0"/>
              <a:t>RBC için </a:t>
            </a:r>
            <a:r>
              <a:rPr lang="tr-TR" dirty="0" err="1" smtClean="0"/>
              <a:t>toxic</a:t>
            </a:r>
            <a:r>
              <a:rPr lang="tr-TR" dirty="0" smtClean="0"/>
              <a:t> (</a:t>
            </a:r>
            <a:r>
              <a:rPr lang="tr-TR" dirty="0"/>
              <a:t>mebran </a:t>
            </a:r>
            <a:r>
              <a:rPr lang="tr-TR" dirty="0" smtClean="0"/>
              <a:t>hasarı) </a:t>
            </a:r>
          </a:p>
          <a:p>
            <a:r>
              <a:rPr lang="tr-TR" dirty="0" smtClean="0"/>
              <a:t>Olup ABY ve MAHA ile  sonuçlanır. </a:t>
            </a:r>
            <a:endParaRPr lang="tr-TR" dirty="0"/>
          </a:p>
        </p:txBody>
      </p:sp>
    </p:spTree>
    <p:extLst>
      <p:ext uri="{BB962C8B-B14F-4D97-AF65-F5344CB8AC3E}">
        <p14:creationId xmlns:p14="http://schemas.microsoft.com/office/powerpoint/2010/main" val="4197234121"/>
      </p:ext>
    </p:extLst>
  </p:cSld>
  <p:clrMapOvr>
    <a:masterClrMapping/>
  </p:clrMapOvr>
  <p:transition advTm="19457"/>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2"/>
          <p:cNvSpPr>
            <a:spLocks noGrp="1" noChangeArrowheads="1"/>
          </p:cNvSpPr>
          <p:nvPr>
            <p:ph type="title"/>
          </p:nvPr>
        </p:nvSpPr>
        <p:spPr bwMode="auto">
          <a:xfrm>
            <a:off x="673768" y="1200097"/>
            <a:ext cx="10871200" cy="406907"/>
          </a:xfrm>
          <a:prstGeom prst="rect">
            <a:avLst/>
          </a:prstGeom>
          <a:noFill/>
          <a:ln w="9525">
            <a:noFill/>
            <a:miter lim="800000"/>
            <a:headEnd/>
            <a:tailEnd/>
          </a:ln>
          <a:effectLst/>
        </p:spPr>
        <p:txBody>
          <a:bodyPr vert="horz" wrap="square" lIns="92075" tIns="46038" rIns="92075" bIns="46038" rtlCol="0" anchor="ctr">
            <a:prstTxWarp prst="textNoShape">
              <a:avLst/>
            </a:prstTxWarp>
            <a:spAutoFit/>
          </a:bodyPr>
          <a:lstStyle/>
          <a:p>
            <a:pPr eaLnBrk="0" hangingPunct="0">
              <a:defRPr/>
            </a:pPr>
            <a:r>
              <a:rPr lang="tr-TR" sz="2400" b="1" dirty="0" smtClean="0">
                <a:solidFill>
                  <a:srgbClr val="C00000"/>
                </a:solidFill>
                <a:latin typeface="+mn-lt"/>
                <a:ea typeface="+mn-ea"/>
                <a:cs typeface="+mn-cs"/>
              </a:rPr>
              <a:t>Atipik </a:t>
            </a:r>
            <a:r>
              <a:rPr lang="en-US" sz="2400" b="1" dirty="0" smtClean="0">
                <a:solidFill>
                  <a:srgbClr val="C00000"/>
                </a:solidFill>
                <a:latin typeface="+mn-lt"/>
                <a:ea typeface="+mn-ea"/>
                <a:cs typeface="+mn-cs"/>
              </a:rPr>
              <a:t>HUS</a:t>
            </a:r>
            <a:r>
              <a:rPr lang="tr-TR" sz="2400" b="1" dirty="0" smtClean="0">
                <a:solidFill>
                  <a:srgbClr val="C00000"/>
                </a:solidFill>
                <a:latin typeface="+mn-lt"/>
                <a:ea typeface="+mn-ea"/>
                <a:cs typeface="+mn-cs"/>
              </a:rPr>
              <a:t> </a:t>
            </a:r>
            <a:r>
              <a:rPr lang="tr-TR" sz="2400" b="1" dirty="0">
                <a:solidFill>
                  <a:srgbClr val="C00000"/>
                </a:solidFill>
                <a:latin typeface="+mn-lt"/>
                <a:ea typeface="+mn-ea"/>
                <a:cs typeface="+mn-cs"/>
              </a:rPr>
              <a:t>ta </a:t>
            </a:r>
            <a:r>
              <a:rPr lang="tr-TR" sz="2400" b="1" dirty="0" smtClean="0">
                <a:solidFill>
                  <a:srgbClr val="C00000"/>
                </a:solidFill>
                <a:latin typeface="+mn-lt"/>
                <a:ea typeface="+mn-ea"/>
                <a:cs typeface="+mn-cs"/>
              </a:rPr>
              <a:t>temel patoloji kontrolsüz  </a:t>
            </a:r>
            <a:r>
              <a:rPr lang="tr-TR" sz="2400" b="1" dirty="0" smtClean="0">
                <a:solidFill>
                  <a:srgbClr val="C00000"/>
                </a:solidFill>
                <a:latin typeface="+mn-lt"/>
              </a:rPr>
              <a:t>Kompleman aktivasyonu sonucudur</a:t>
            </a:r>
            <a:endParaRPr lang="en-US" sz="2400" b="1" dirty="0">
              <a:solidFill>
                <a:srgbClr val="C00000"/>
              </a:solidFill>
              <a:latin typeface="+mn-lt"/>
            </a:endParaRPr>
          </a:p>
        </p:txBody>
      </p:sp>
      <p:sp>
        <p:nvSpPr>
          <p:cNvPr id="45" name="Dikdörtgen 44"/>
          <p:cNvSpPr/>
          <p:nvPr/>
        </p:nvSpPr>
        <p:spPr>
          <a:xfrm>
            <a:off x="5174965" y="1650723"/>
            <a:ext cx="6717263" cy="4460067"/>
          </a:xfrm>
          <a:prstGeom prst="rect">
            <a:avLst/>
          </a:prstGeom>
        </p:spPr>
        <p:txBody>
          <a:bodyPr wrap="square">
            <a:spAutoFit/>
          </a:bodyPr>
          <a:lstStyle/>
          <a:p>
            <a:pPr marL="342900" indent="-342900">
              <a:lnSpc>
                <a:spcPct val="132000"/>
              </a:lnSpc>
              <a:spcBef>
                <a:spcPts val="1200"/>
              </a:spcBef>
              <a:buClr>
                <a:srgbClr val="660066"/>
              </a:buClr>
              <a:buFont typeface="Arial" panose="020B0604020202020204" pitchFamily="34" charset="0"/>
              <a:buChar char="•"/>
            </a:pPr>
            <a:r>
              <a:rPr lang="tr-TR" b="1" dirty="0" smtClean="0">
                <a:solidFill>
                  <a:srgbClr val="FF0000"/>
                </a:solidFill>
                <a:cs typeface="Arial"/>
              </a:rPr>
              <a:t>Hastaların </a:t>
            </a:r>
            <a:r>
              <a:rPr lang="en-US" b="1" dirty="0">
                <a:solidFill>
                  <a:srgbClr val="FF0000"/>
                </a:solidFill>
                <a:cs typeface="Arial"/>
              </a:rPr>
              <a:t>≈70%</a:t>
            </a:r>
            <a:r>
              <a:rPr lang="tr-TR" b="1" dirty="0">
                <a:solidFill>
                  <a:srgbClr val="FF0000"/>
                </a:solidFill>
                <a:cs typeface="Arial"/>
              </a:rPr>
              <a:t>Kompleman </a:t>
            </a:r>
            <a:r>
              <a:rPr lang="tr-TR" b="1" dirty="0" err="1">
                <a:solidFill>
                  <a:srgbClr val="FF0000"/>
                </a:solidFill>
                <a:cs typeface="Arial"/>
              </a:rPr>
              <a:t>Regulasyon</a:t>
            </a:r>
            <a:r>
              <a:rPr lang="tr-TR" b="1" dirty="0">
                <a:solidFill>
                  <a:srgbClr val="FF0000"/>
                </a:solidFill>
                <a:cs typeface="Arial"/>
              </a:rPr>
              <a:t> </a:t>
            </a:r>
            <a:r>
              <a:rPr lang="tr-TR" b="1" dirty="0" err="1" smtClean="0">
                <a:solidFill>
                  <a:srgbClr val="FF0000"/>
                </a:solidFill>
                <a:cs typeface="Arial"/>
              </a:rPr>
              <a:t>defekti</a:t>
            </a:r>
            <a:endParaRPr lang="tr-TR" b="1" dirty="0" smtClean="0">
              <a:solidFill>
                <a:srgbClr val="FF0000"/>
              </a:solidFill>
              <a:cs typeface="Arial"/>
            </a:endParaRPr>
          </a:p>
          <a:p>
            <a:pPr marL="342900" indent="-342900">
              <a:lnSpc>
                <a:spcPct val="132000"/>
              </a:lnSpc>
              <a:spcBef>
                <a:spcPts val="1200"/>
              </a:spcBef>
              <a:buClr>
                <a:srgbClr val="660066"/>
              </a:buClr>
              <a:buFont typeface="Arial" panose="020B0604020202020204" pitchFamily="34" charset="0"/>
              <a:buChar char="•"/>
            </a:pPr>
            <a:r>
              <a:rPr lang="tr-TR" b="1" dirty="0" smtClean="0">
                <a:cs typeface="Arial"/>
              </a:rPr>
              <a:t>Kompleman aktivasyonunda en kritik basmak C5 aktivasyonudur. </a:t>
            </a:r>
            <a:endParaRPr lang="en-US" b="1" dirty="0">
              <a:cs typeface="Arial"/>
            </a:endParaRPr>
          </a:p>
          <a:p>
            <a:pPr marL="342900" indent="-342900">
              <a:lnSpc>
                <a:spcPct val="132000"/>
              </a:lnSpc>
              <a:spcBef>
                <a:spcPts val="1200"/>
              </a:spcBef>
              <a:buClr>
                <a:srgbClr val="660066"/>
              </a:buClr>
              <a:buFont typeface="Arial" panose="020B0604020202020204" pitchFamily="34" charset="0"/>
              <a:buChar char="•"/>
            </a:pPr>
            <a:r>
              <a:rPr lang="tr-TR" b="1" dirty="0" err="1" smtClean="0">
                <a:solidFill>
                  <a:srgbClr val="FF0000"/>
                </a:solidFill>
                <a:cs typeface="Arial"/>
              </a:rPr>
              <a:t>RBC’de</a:t>
            </a:r>
            <a:r>
              <a:rPr lang="tr-TR" b="1" dirty="0" smtClean="0">
                <a:solidFill>
                  <a:srgbClr val="FF0000"/>
                </a:solidFill>
                <a:cs typeface="Arial"/>
              </a:rPr>
              <a:t> </a:t>
            </a:r>
            <a:r>
              <a:rPr lang="tr-TR" b="1" dirty="0" err="1" smtClean="0">
                <a:solidFill>
                  <a:srgbClr val="FF0000"/>
                </a:solidFill>
                <a:cs typeface="Arial"/>
              </a:rPr>
              <a:t>kompleman</a:t>
            </a:r>
            <a:r>
              <a:rPr lang="tr-TR" b="1" dirty="0" smtClean="0">
                <a:solidFill>
                  <a:srgbClr val="FF0000"/>
                </a:solidFill>
                <a:cs typeface="Arial"/>
              </a:rPr>
              <a:t> aktivasyonu MAHA ve PLT (</a:t>
            </a:r>
            <a:r>
              <a:rPr lang="tr-TR" b="1" dirty="0" smtClean="0">
                <a:solidFill>
                  <a:srgbClr val="FF0000"/>
                </a:solidFill>
                <a:cs typeface="Arial"/>
                <a:sym typeface="Symbol" panose="05050102010706020507" pitchFamily="18" charset="2"/>
              </a:rPr>
              <a:t></a:t>
            </a:r>
            <a:r>
              <a:rPr lang="tr-TR" b="1" dirty="0" smtClean="0">
                <a:solidFill>
                  <a:srgbClr val="FF0000"/>
                </a:solidFill>
                <a:cs typeface="Arial"/>
              </a:rPr>
              <a:t>) yol açar</a:t>
            </a:r>
          </a:p>
          <a:p>
            <a:pPr marL="342900" indent="-342900">
              <a:lnSpc>
                <a:spcPct val="132000"/>
              </a:lnSpc>
              <a:spcBef>
                <a:spcPts val="1200"/>
              </a:spcBef>
              <a:buClr>
                <a:srgbClr val="660066"/>
              </a:buClr>
              <a:buFont typeface="Arial" panose="020B0604020202020204" pitchFamily="34" charset="0"/>
              <a:buChar char="•"/>
            </a:pPr>
            <a:r>
              <a:rPr lang="tr-TR" b="1" dirty="0" smtClean="0">
                <a:cs typeface="Arial"/>
              </a:rPr>
              <a:t>Hastaların </a:t>
            </a:r>
            <a:r>
              <a:rPr lang="en-US" b="1" dirty="0">
                <a:cs typeface="Arial"/>
              </a:rPr>
              <a:t>&gt;% </a:t>
            </a:r>
            <a:r>
              <a:rPr lang="en-US" b="1" dirty="0" smtClean="0">
                <a:cs typeface="Arial"/>
              </a:rPr>
              <a:t>50</a:t>
            </a:r>
            <a:r>
              <a:rPr lang="tr-TR" b="1" dirty="0" smtClean="0">
                <a:cs typeface="Arial"/>
              </a:rPr>
              <a:t>-90</a:t>
            </a:r>
            <a:r>
              <a:rPr lang="en-US" b="1" dirty="0" smtClean="0">
                <a:cs typeface="Arial"/>
              </a:rPr>
              <a:t> </a:t>
            </a:r>
            <a:r>
              <a:rPr lang="en-US" b="1" dirty="0">
                <a:cs typeface="Arial"/>
              </a:rPr>
              <a:t>son </a:t>
            </a:r>
            <a:r>
              <a:rPr lang="en-US" b="1" dirty="0" err="1">
                <a:cs typeface="Arial"/>
              </a:rPr>
              <a:t>dönem</a:t>
            </a:r>
            <a:r>
              <a:rPr lang="en-US" b="1" dirty="0">
                <a:cs typeface="Arial"/>
              </a:rPr>
              <a:t> </a:t>
            </a:r>
            <a:r>
              <a:rPr lang="en-US" b="1" dirty="0" err="1">
                <a:cs typeface="Arial"/>
              </a:rPr>
              <a:t>böbrek</a:t>
            </a:r>
            <a:r>
              <a:rPr lang="en-US" b="1" dirty="0">
                <a:cs typeface="Arial"/>
              </a:rPr>
              <a:t> </a:t>
            </a:r>
            <a:r>
              <a:rPr lang="en-US" b="1" dirty="0" err="1">
                <a:cs typeface="Arial"/>
              </a:rPr>
              <a:t>yetmezliği</a:t>
            </a:r>
            <a:r>
              <a:rPr lang="en-US" b="1" dirty="0">
                <a:cs typeface="Arial"/>
              </a:rPr>
              <a:t> </a:t>
            </a:r>
            <a:r>
              <a:rPr lang="en-US" b="1" dirty="0" err="1" smtClean="0">
                <a:cs typeface="Arial"/>
              </a:rPr>
              <a:t>gelişir</a:t>
            </a:r>
            <a:endParaRPr lang="tr-TR" b="1" dirty="0" smtClean="0">
              <a:cs typeface="Arial"/>
            </a:endParaRPr>
          </a:p>
          <a:p>
            <a:pPr marL="342900" indent="-342900">
              <a:lnSpc>
                <a:spcPct val="132000"/>
              </a:lnSpc>
              <a:spcBef>
                <a:spcPts val="1200"/>
              </a:spcBef>
              <a:buClr>
                <a:srgbClr val="660066"/>
              </a:buClr>
              <a:buFont typeface="Arial" panose="020B0604020202020204" pitchFamily="34" charset="0"/>
              <a:buChar char="•"/>
            </a:pPr>
            <a:r>
              <a:rPr lang="tr-TR" b="1" dirty="0" smtClean="0">
                <a:solidFill>
                  <a:srgbClr val="FF0000"/>
                </a:solidFill>
                <a:cs typeface="Arial"/>
              </a:rPr>
              <a:t>Hastaların %  GIS semptomlar %40 , Kardiyak % 40</a:t>
            </a:r>
          </a:p>
          <a:p>
            <a:pPr marL="342900" indent="-342900">
              <a:lnSpc>
                <a:spcPct val="132000"/>
              </a:lnSpc>
              <a:spcBef>
                <a:spcPts val="1200"/>
              </a:spcBef>
              <a:buClr>
                <a:srgbClr val="660066"/>
              </a:buClr>
              <a:buFont typeface="Arial" panose="020B0604020202020204" pitchFamily="34" charset="0"/>
              <a:buChar char="•"/>
            </a:pPr>
            <a:r>
              <a:rPr lang="tr-TR" b="1" dirty="0" smtClean="0">
                <a:cs typeface="Arial"/>
              </a:rPr>
              <a:t>Hastaların % 10-40 SSS bulguları</a:t>
            </a:r>
          </a:p>
          <a:p>
            <a:pPr marL="342900" indent="-342900">
              <a:lnSpc>
                <a:spcPct val="132000"/>
              </a:lnSpc>
              <a:spcBef>
                <a:spcPts val="1200"/>
              </a:spcBef>
              <a:buClr>
                <a:srgbClr val="660066"/>
              </a:buClr>
              <a:buFont typeface="Arial" panose="020B0604020202020204" pitchFamily="34" charset="0"/>
              <a:buChar char="•"/>
            </a:pPr>
            <a:r>
              <a:rPr lang="tr-TR" b="1" dirty="0" smtClean="0">
                <a:solidFill>
                  <a:srgbClr val="FF0000"/>
                </a:solidFill>
                <a:cs typeface="Arial"/>
              </a:rPr>
              <a:t>Tedavi edilmez ise Oldukça Hayat tehdit eden patolojide  Altın </a:t>
            </a:r>
            <a:r>
              <a:rPr lang="tr-TR" b="1" dirty="0" err="1" smtClean="0">
                <a:solidFill>
                  <a:srgbClr val="FF0000"/>
                </a:solidFill>
                <a:cs typeface="Arial"/>
              </a:rPr>
              <a:t>Stndart</a:t>
            </a:r>
            <a:r>
              <a:rPr lang="tr-TR" b="1" dirty="0" smtClean="0">
                <a:solidFill>
                  <a:srgbClr val="FF0000"/>
                </a:solidFill>
                <a:cs typeface="Arial"/>
              </a:rPr>
              <a:t> Tedavi ‘’ ……. İnhibitörü (</a:t>
            </a:r>
            <a:r>
              <a:rPr lang="tr-TR" b="1" dirty="0" err="1" smtClean="0">
                <a:solidFill>
                  <a:srgbClr val="FF0000"/>
                </a:solidFill>
                <a:cs typeface="Arial"/>
              </a:rPr>
              <a:t>Eculizimab</a:t>
            </a:r>
            <a:r>
              <a:rPr lang="tr-TR" b="1" dirty="0" smtClean="0">
                <a:solidFill>
                  <a:srgbClr val="FF0000"/>
                </a:solidFill>
                <a:cs typeface="Arial"/>
              </a:rPr>
              <a:t>) </a:t>
            </a:r>
            <a:r>
              <a:rPr lang="tr-TR" b="1" dirty="0" smtClean="0">
                <a:solidFill>
                  <a:srgbClr val="FF0000"/>
                </a:solidFill>
                <a:cs typeface="Arial"/>
              </a:rPr>
              <a:t>‘</a:t>
            </a:r>
            <a:r>
              <a:rPr lang="tr-TR" b="1" dirty="0" err="1" smtClean="0">
                <a:solidFill>
                  <a:srgbClr val="FF0000"/>
                </a:solidFill>
                <a:cs typeface="Arial"/>
              </a:rPr>
              <a:t>dır</a:t>
            </a:r>
            <a:endParaRPr lang="tr-TR" b="1" dirty="0" smtClean="0">
              <a:solidFill>
                <a:srgbClr val="FF0000"/>
              </a:solidFill>
              <a:cs typeface="Arial"/>
            </a:endParaRPr>
          </a:p>
          <a:p>
            <a:pPr marL="342900" indent="-342900">
              <a:lnSpc>
                <a:spcPct val="132000"/>
              </a:lnSpc>
              <a:spcBef>
                <a:spcPts val="1200"/>
              </a:spcBef>
              <a:buClr>
                <a:srgbClr val="660066"/>
              </a:buClr>
              <a:buFont typeface="Arial" panose="020B0604020202020204" pitchFamily="34" charset="0"/>
              <a:buChar char="•"/>
            </a:pPr>
            <a:endParaRPr lang="en-US" dirty="0">
              <a:solidFill>
                <a:srgbClr val="FF0000"/>
              </a:solidFill>
              <a:cs typeface="Arial"/>
            </a:endParaRPr>
          </a:p>
        </p:txBody>
      </p:sp>
      <p:sp>
        <p:nvSpPr>
          <p:cNvPr id="53" name="Rectangle 2"/>
          <p:cNvSpPr txBox="1">
            <a:spLocks noChangeArrowheads="1"/>
          </p:cNvSpPr>
          <p:nvPr/>
        </p:nvSpPr>
        <p:spPr>
          <a:xfrm>
            <a:off x="706802" y="209116"/>
            <a:ext cx="10327908" cy="801144"/>
          </a:xfrm>
          <a:prstGeom prst="rect">
            <a:avLst/>
          </a:prstGeom>
        </p:spPr>
        <p:txBody>
          <a:bodyPr vert="horz" lIns="91440" tIns="45720" rIns="91440" bIns="45720" rtlCol="0" anchor="b">
            <a:no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nSpc>
                <a:spcPct val="90000"/>
              </a:lnSpc>
            </a:pPr>
            <a:r>
              <a:rPr lang="tr-TR" b="1" dirty="0" smtClean="0">
                <a:latin typeface="+mn-lt"/>
              </a:rPr>
              <a:t> Atipik-</a:t>
            </a:r>
            <a:r>
              <a:rPr lang="en-US" b="1" dirty="0" smtClean="0">
                <a:latin typeface="+mn-lt"/>
              </a:rPr>
              <a:t>HUS</a:t>
            </a:r>
            <a:r>
              <a:rPr lang="tr-TR" b="1" dirty="0" smtClean="0">
                <a:latin typeface="+mn-lt"/>
              </a:rPr>
              <a:t>: </a:t>
            </a:r>
            <a:r>
              <a:rPr lang="en-US" b="1" dirty="0" smtClean="0">
                <a:latin typeface="+mn-lt"/>
              </a:rPr>
              <a:t>Hemolitik </a:t>
            </a:r>
            <a:r>
              <a:rPr lang="en-US" b="1" dirty="0" err="1" smtClean="0">
                <a:latin typeface="+mn-lt"/>
              </a:rPr>
              <a:t>Üremik</a:t>
            </a:r>
            <a:r>
              <a:rPr lang="en-US" b="1" dirty="0" smtClean="0">
                <a:latin typeface="+mn-lt"/>
              </a:rPr>
              <a:t> </a:t>
            </a:r>
            <a:r>
              <a:rPr lang="en-US" b="1" dirty="0" err="1" smtClean="0">
                <a:latin typeface="+mn-lt"/>
              </a:rPr>
              <a:t>Sendrom</a:t>
            </a:r>
            <a:endParaRPr lang="en-US" b="1" dirty="0">
              <a:latin typeface="+mn-lt"/>
            </a:endParaRPr>
          </a:p>
        </p:txBody>
      </p:sp>
      <p:grpSp>
        <p:nvGrpSpPr>
          <p:cNvPr id="10" name="Grup 9"/>
          <p:cNvGrpSpPr/>
          <p:nvPr/>
        </p:nvGrpSpPr>
        <p:grpSpPr>
          <a:xfrm>
            <a:off x="967133" y="2339545"/>
            <a:ext cx="3835526" cy="3379876"/>
            <a:chOff x="266917" y="1744527"/>
            <a:chExt cx="5007728" cy="4510354"/>
          </a:xfrm>
        </p:grpSpPr>
        <p:sp>
          <p:nvSpPr>
            <p:cNvPr id="50" name="TextBox 49"/>
            <p:cNvSpPr txBox="1"/>
            <p:nvPr/>
          </p:nvSpPr>
          <p:spPr>
            <a:xfrm>
              <a:off x="266917" y="4581943"/>
              <a:ext cx="2031473" cy="1108943"/>
            </a:xfrm>
            <a:prstGeom prst="rect">
              <a:avLst/>
            </a:prstGeom>
            <a:noFill/>
          </p:spPr>
          <p:txBody>
            <a:bodyPr wrap="square" rtlCol="0">
              <a:spAutoFit/>
            </a:bodyPr>
            <a:lstStyle/>
            <a:p>
              <a:r>
                <a:rPr lang="tr-TR" sz="1200" dirty="0" smtClean="0">
                  <a:latin typeface="Arial"/>
                  <a:cs typeface="Arial"/>
                </a:rPr>
                <a:t>Atipik HUS </a:t>
              </a:r>
              <a:r>
                <a:rPr lang="tr-TR" sz="1200" dirty="0">
                  <a:latin typeface="Arial"/>
                  <a:cs typeface="Arial"/>
                </a:rPr>
                <a:t>ta </a:t>
              </a:r>
              <a:r>
                <a:rPr lang="en-US" sz="1200" dirty="0" err="1">
                  <a:latin typeface="Arial"/>
                  <a:cs typeface="Arial"/>
                </a:rPr>
                <a:t>Heterozigot</a:t>
              </a:r>
              <a:r>
                <a:rPr lang="en-US" sz="1200" dirty="0">
                  <a:latin typeface="Arial"/>
                  <a:cs typeface="Arial"/>
                </a:rPr>
                <a:t> </a:t>
              </a:r>
              <a:r>
                <a:rPr lang="en-US" sz="1200" dirty="0" err="1">
                  <a:latin typeface="Arial"/>
                  <a:cs typeface="Arial"/>
                </a:rPr>
                <a:t>Mutasyonlar</a:t>
              </a:r>
              <a:r>
                <a:rPr lang="en-US" sz="1200" dirty="0">
                  <a:latin typeface="Arial"/>
                  <a:cs typeface="Arial"/>
                </a:rPr>
                <a:t>,  </a:t>
              </a:r>
              <a:r>
                <a:rPr lang="en-US" sz="1200" dirty="0" err="1">
                  <a:latin typeface="Arial"/>
                  <a:cs typeface="Arial"/>
                </a:rPr>
                <a:t>Antikorlar</a:t>
              </a:r>
              <a:endParaRPr lang="en-US" sz="1200" dirty="0">
                <a:latin typeface="Arial"/>
                <a:cs typeface="Arial"/>
              </a:endParaRPr>
            </a:p>
          </p:txBody>
        </p:sp>
        <p:sp>
          <p:nvSpPr>
            <p:cNvPr id="85" name="Down Arrow 84"/>
            <p:cNvSpPr/>
            <p:nvPr/>
          </p:nvSpPr>
          <p:spPr bwMode="auto">
            <a:xfrm>
              <a:off x="2569569" y="2622245"/>
              <a:ext cx="390445" cy="966826"/>
            </a:xfrm>
            <a:prstGeom prst="downArrow">
              <a:avLst/>
            </a:prstGeom>
            <a:solidFill>
              <a:schemeClr val="accent5"/>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kumimoji="1" lang="en-US" sz="1400">
                <a:latin typeface="Helvetica" pitchFamily="91" charset="0"/>
              </a:endParaRPr>
            </a:p>
          </p:txBody>
        </p:sp>
        <p:sp>
          <p:nvSpPr>
            <p:cNvPr id="86" name="Oval 85"/>
            <p:cNvSpPr/>
            <p:nvPr/>
          </p:nvSpPr>
          <p:spPr bwMode="auto">
            <a:xfrm>
              <a:off x="2525211" y="2178965"/>
              <a:ext cx="479163" cy="381798"/>
            </a:xfrm>
            <a:prstGeom prst="ellipse">
              <a:avLst/>
            </a:prstGeom>
            <a:solidFill>
              <a:srgbClr val="FFCC66"/>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kumimoji="1" lang="en-US" sz="1100" b="1" dirty="0">
                  <a:solidFill>
                    <a:srgbClr val="0000FF"/>
                  </a:solidFill>
                  <a:latin typeface="Helvetica" pitchFamily="91" charset="0"/>
                </a:rPr>
                <a:t>C3</a:t>
              </a:r>
            </a:p>
          </p:txBody>
        </p:sp>
        <p:sp>
          <p:nvSpPr>
            <p:cNvPr id="87" name="Oval 86"/>
            <p:cNvSpPr/>
            <p:nvPr/>
          </p:nvSpPr>
          <p:spPr bwMode="auto">
            <a:xfrm>
              <a:off x="2493051" y="3620013"/>
              <a:ext cx="543483" cy="381798"/>
            </a:xfrm>
            <a:prstGeom prst="ellipse">
              <a:avLst/>
            </a:prstGeom>
            <a:solidFill>
              <a:srgbClr val="B3D9FF"/>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kumimoji="1" lang="en-US" sz="1100" b="1" dirty="0">
                  <a:solidFill>
                    <a:srgbClr val="0000FF"/>
                  </a:solidFill>
                  <a:latin typeface="Helvetica" pitchFamily="91" charset="0"/>
                </a:rPr>
                <a:t>C3b</a:t>
              </a:r>
            </a:p>
          </p:txBody>
        </p:sp>
        <p:sp>
          <p:nvSpPr>
            <p:cNvPr id="89" name="Circular Arrow 88"/>
            <p:cNvSpPr/>
            <p:nvPr/>
          </p:nvSpPr>
          <p:spPr bwMode="auto">
            <a:xfrm rot="17667753">
              <a:off x="1958825" y="2696660"/>
              <a:ext cx="1076806" cy="1207472"/>
            </a:xfrm>
            <a:prstGeom prst="circularArrow">
              <a:avLst>
                <a:gd name="adj1" fmla="val 12120"/>
                <a:gd name="adj2" fmla="val 1142319"/>
                <a:gd name="adj3" fmla="val 20446778"/>
                <a:gd name="adj4" fmla="val 9756076"/>
                <a:gd name="adj5" fmla="val 12500"/>
              </a:avLst>
            </a:prstGeom>
            <a:solidFill>
              <a:srgbClr val="00FF0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kumimoji="1" lang="en-US" sz="1400">
                <a:latin typeface="Helvetica" pitchFamily="91" charset="0"/>
              </a:endParaRPr>
            </a:p>
          </p:txBody>
        </p:sp>
        <p:sp>
          <p:nvSpPr>
            <p:cNvPr id="96" name="Down Arrow 95"/>
            <p:cNvSpPr/>
            <p:nvPr/>
          </p:nvSpPr>
          <p:spPr bwMode="auto">
            <a:xfrm>
              <a:off x="2535989" y="4067592"/>
              <a:ext cx="457968" cy="514351"/>
            </a:xfrm>
            <a:prstGeom prst="downArrow">
              <a:avLst/>
            </a:prstGeom>
            <a:solidFill>
              <a:schemeClr val="accent5"/>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kumimoji="1" lang="en-US" sz="1400">
                <a:latin typeface="Helvetica" pitchFamily="91" charset="0"/>
              </a:endParaRPr>
            </a:p>
          </p:txBody>
        </p:sp>
        <p:grpSp>
          <p:nvGrpSpPr>
            <p:cNvPr id="2" name="Group 97"/>
            <p:cNvGrpSpPr/>
            <p:nvPr/>
          </p:nvGrpSpPr>
          <p:grpSpPr>
            <a:xfrm>
              <a:off x="3760432" y="4246355"/>
              <a:ext cx="902673" cy="382193"/>
              <a:chOff x="5308857" y="4662884"/>
              <a:chExt cx="1489968" cy="570982"/>
            </a:xfrm>
          </p:grpSpPr>
          <p:sp>
            <p:nvSpPr>
              <p:cNvPr id="110" name="Oval 109"/>
              <p:cNvSpPr/>
              <p:nvPr/>
            </p:nvSpPr>
            <p:spPr bwMode="auto">
              <a:xfrm>
                <a:off x="6223861" y="4663475"/>
                <a:ext cx="574964" cy="570391"/>
              </a:xfrm>
              <a:prstGeom prst="ellipse">
                <a:avLst/>
              </a:prstGeom>
              <a:solidFill>
                <a:srgbClr val="FFCC66"/>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400" dirty="0">
                    <a:solidFill>
                      <a:srgbClr val="0000FF"/>
                    </a:solidFill>
                    <a:latin typeface="Helvetica" pitchFamily="91" charset="0"/>
                  </a:rPr>
                  <a:t>H  </a:t>
                </a:r>
                <a:endParaRPr kumimoji="1" lang="en-US" sz="1400" dirty="0">
                  <a:solidFill>
                    <a:srgbClr val="0000FF"/>
                  </a:solidFill>
                  <a:latin typeface="Helvetica" pitchFamily="91" charset="0"/>
                </a:endParaRPr>
              </a:p>
            </p:txBody>
          </p:sp>
          <p:sp>
            <p:nvSpPr>
              <p:cNvPr id="111" name="Oval 110"/>
              <p:cNvSpPr/>
              <p:nvPr/>
            </p:nvSpPr>
            <p:spPr bwMode="auto">
              <a:xfrm>
                <a:off x="5308857" y="4662884"/>
                <a:ext cx="897082" cy="570391"/>
              </a:xfrm>
              <a:prstGeom prst="ellipse">
                <a:avLst/>
              </a:prstGeom>
              <a:solidFill>
                <a:srgbClr val="B3D9FF"/>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kumimoji="1" lang="en-US" sz="1400" dirty="0">
                    <a:solidFill>
                      <a:srgbClr val="0000FF"/>
                    </a:solidFill>
                    <a:latin typeface="Helvetica" pitchFamily="91" charset="0"/>
                  </a:rPr>
                  <a:t>C3b</a:t>
                </a:r>
              </a:p>
            </p:txBody>
          </p:sp>
        </p:grpSp>
        <p:grpSp>
          <p:nvGrpSpPr>
            <p:cNvPr id="5" name="Group 98"/>
            <p:cNvGrpSpPr/>
            <p:nvPr/>
          </p:nvGrpSpPr>
          <p:grpSpPr>
            <a:xfrm>
              <a:off x="3718968" y="2984075"/>
              <a:ext cx="1086783" cy="382391"/>
              <a:chOff x="4753997" y="2883560"/>
              <a:chExt cx="1793863" cy="571277"/>
            </a:xfrm>
          </p:grpSpPr>
          <p:sp>
            <p:nvSpPr>
              <p:cNvPr id="108" name="Oval 107"/>
              <p:cNvSpPr/>
              <p:nvPr/>
            </p:nvSpPr>
            <p:spPr bwMode="auto">
              <a:xfrm>
                <a:off x="5646486" y="2884446"/>
                <a:ext cx="901374" cy="570391"/>
              </a:xfrm>
              <a:prstGeom prst="ellipse">
                <a:avLst/>
              </a:prstGeom>
              <a:solidFill>
                <a:srgbClr val="FFCC66"/>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100" b="1" dirty="0">
                    <a:solidFill>
                      <a:srgbClr val="0000FF"/>
                    </a:solidFill>
                    <a:latin typeface="Helvetica" pitchFamily="91" charset="0"/>
                  </a:rPr>
                  <a:t>MCP</a:t>
                </a:r>
                <a:endParaRPr kumimoji="1" lang="en-US" sz="1100" b="1" dirty="0">
                  <a:solidFill>
                    <a:srgbClr val="0000FF"/>
                  </a:solidFill>
                  <a:latin typeface="Helvetica" pitchFamily="91" charset="0"/>
                </a:endParaRPr>
              </a:p>
            </p:txBody>
          </p:sp>
          <p:sp>
            <p:nvSpPr>
              <p:cNvPr id="109" name="Oval 108"/>
              <p:cNvSpPr/>
              <p:nvPr/>
            </p:nvSpPr>
            <p:spPr bwMode="auto">
              <a:xfrm>
                <a:off x="4753997" y="2883560"/>
                <a:ext cx="897082" cy="570391"/>
              </a:xfrm>
              <a:prstGeom prst="ellipse">
                <a:avLst/>
              </a:prstGeom>
              <a:solidFill>
                <a:srgbClr val="B3D9FF"/>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kumimoji="1" lang="en-US" sz="1100" b="1" dirty="0">
                    <a:solidFill>
                      <a:srgbClr val="0000FF"/>
                    </a:solidFill>
                    <a:latin typeface="Helvetica" pitchFamily="91" charset="0"/>
                  </a:rPr>
                  <a:t>C3b</a:t>
                </a:r>
              </a:p>
            </p:txBody>
          </p:sp>
        </p:grpSp>
        <p:sp>
          <p:nvSpPr>
            <p:cNvPr id="100" name="Right Arrow 99"/>
            <p:cNvSpPr/>
            <p:nvPr/>
          </p:nvSpPr>
          <p:spPr bwMode="auto">
            <a:xfrm rot="1800000">
              <a:off x="2992257" y="4087260"/>
              <a:ext cx="779286" cy="121205"/>
            </a:xfrm>
            <a:prstGeom prst="rightArrow">
              <a:avLst>
                <a:gd name="adj1" fmla="val 34815"/>
                <a:gd name="adj2" fmla="val 50000"/>
              </a:avLst>
            </a:prstGeom>
            <a:solidFill>
              <a:srgbClr val="FF660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kumimoji="1" lang="en-US" sz="1400">
                <a:latin typeface="Helvetica" pitchFamily="91" charset="0"/>
              </a:endParaRPr>
            </a:p>
          </p:txBody>
        </p:sp>
        <p:sp>
          <p:nvSpPr>
            <p:cNvPr id="101" name="Right Arrow 100"/>
            <p:cNvSpPr/>
            <p:nvPr/>
          </p:nvSpPr>
          <p:spPr bwMode="auto">
            <a:xfrm rot="19800000">
              <a:off x="3009511" y="3476171"/>
              <a:ext cx="779286" cy="127325"/>
            </a:xfrm>
            <a:prstGeom prst="rightArrow">
              <a:avLst>
                <a:gd name="adj1" fmla="val 29315"/>
                <a:gd name="adj2" fmla="val 50000"/>
              </a:avLst>
            </a:prstGeom>
            <a:solidFill>
              <a:srgbClr val="FF660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kumimoji="1" lang="en-US" sz="1400">
                <a:latin typeface="Helvetica" pitchFamily="91" charset="0"/>
              </a:endParaRPr>
            </a:p>
          </p:txBody>
        </p:sp>
        <p:sp>
          <p:nvSpPr>
            <p:cNvPr id="104" name="Oval 103"/>
            <p:cNvSpPr/>
            <p:nvPr/>
          </p:nvSpPr>
          <p:spPr bwMode="auto">
            <a:xfrm>
              <a:off x="3826396" y="3620806"/>
              <a:ext cx="348333" cy="381798"/>
            </a:xfrm>
            <a:prstGeom prst="ellipse">
              <a:avLst/>
            </a:prstGeom>
            <a:solidFill>
              <a:srgbClr val="FFCC66"/>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100" b="1" dirty="0">
                  <a:solidFill>
                    <a:srgbClr val="0000FF"/>
                  </a:solidFill>
                  <a:latin typeface="Helvetica" pitchFamily="91" charset="0"/>
                </a:rPr>
                <a:t>I</a:t>
              </a:r>
              <a:endParaRPr kumimoji="1" lang="en-US" sz="1100" b="1" dirty="0">
                <a:solidFill>
                  <a:srgbClr val="0000FF"/>
                </a:solidFill>
                <a:latin typeface="Helvetica" pitchFamily="91" charset="0"/>
              </a:endParaRPr>
            </a:p>
          </p:txBody>
        </p:sp>
        <p:sp>
          <p:nvSpPr>
            <p:cNvPr id="105" name="Oval 104"/>
            <p:cNvSpPr/>
            <p:nvPr/>
          </p:nvSpPr>
          <p:spPr bwMode="auto">
            <a:xfrm>
              <a:off x="4654073" y="3630391"/>
              <a:ext cx="543483" cy="381798"/>
            </a:xfrm>
            <a:prstGeom prst="ellipse">
              <a:avLst/>
            </a:prstGeom>
            <a:solidFill>
              <a:schemeClr val="tx2">
                <a:lumMod val="20000"/>
                <a:lumOff val="80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kumimoji="1" lang="en-US" sz="1100" b="1" dirty="0">
                  <a:solidFill>
                    <a:srgbClr val="0000FF"/>
                  </a:solidFill>
                  <a:latin typeface="Helvetica" pitchFamily="91" charset="0"/>
                </a:rPr>
                <a:t>iC3b</a:t>
              </a:r>
            </a:p>
          </p:txBody>
        </p:sp>
        <p:sp>
          <p:nvSpPr>
            <p:cNvPr id="103" name="Oval 102"/>
            <p:cNvSpPr/>
            <p:nvPr/>
          </p:nvSpPr>
          <p:spPr bwMode="auto">
            <a:xfrm>
              <a:off x="4241712" y="2515001"/>
              <a:ext cx="581994" cy="381798"/>
            </a:xfrm>
            <a:prstGeom prst="ellipse">
              <a:avLst/>
            </a:prstGeom>
            <a:solidFill>
              <a:srgbClr val="FFCC66"/>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kumimoji="1" lang="en-US" sz="1100" b="1" dirty="0">
                  <a:solidFill>
                    <a:srgbClr val="0000FF"/>
                  </a:solidFill>
                  <a:latin typeface="Helvetica" pitchFamily="91" charset="0"/>
                </a:rPr>
                <a:t>TM</a:t>
              </a:r>
            </a:p>
          </p:txBody>
        </p:sp>
        <p:grpSp>
          <p:nvGrpSpPr>
            <p:cNvPr id="6" name="Group 1"/>
            <p:cNvGrpSpPr/>
            <p:nvPr/>
          </p:nvGrpSpPr>
          <p:grpSpPr>
            <a:xfrm>
              <a:off x="4483875" y="4341233"/>
              <a:ext cx="769673" cy="793889"/>
              <a:chOff x="6894719" y="5451056"/>
              <a:chExt cx="1270437" cy="1186038"/>
            </a:xfrm>
          </p:grpSpPr>
          <p:sp>
            <p:nvSpPr>
              <p:cNvPr id="4" name="L-Shape 3"/>
              <p:cNvSpPr/>
              <p:nvPr/>
            </p:nvSpPr>
            <p:spPr bwMode="auto">
              <a:xfrm rot="15707598">
                <a:off x="6936919" y="5408856"/>
                <a:ext cx="1186038" cy="1270437"/>
              </a:xfrm>
              <a:custGeom>
                <a:avLst/>
                <a:gdLst>
                  <a:gd name="connsiteX0" fmla="*/ 0 w 718036"/>
                  <a:gd name="connsiteY0" fmla="*/ 0 h 716225"/>
                  <a:gd name="connsiteX1" fmla="*/ 266264 w 718036"/>
                  <a:gd name="connsiteY1" fmla="*/ 0 h 716225"/>
                  <a:gd name="connsiteX2" fmla="*/ 266264 w 718036"/>
                  <a:gd name="connsiteY2" fmla="*/ 456214 h 716225"/>
                  <a:gd name="connsiteX3" fmla="*/ 718036 w 718036"/>
                  <a:gd name="connsiteY3" fmla="*/ 456214 h 716225"/>
                  <a:gd name="connsiteX4" fmla="*/ 718036 w 718036"/>
                  <a:gd name="connsiteY4" fmla="*/ 716225 h 716225"/>
                  <a:gd name="connsiteX5" fmla="*/ 0 w 718036"/>
                  <a:gd name="connsiteY5" fmla="*/ 716225 h 716225"/>
                  <a:gd name="connsiteX6" fmla="*/ 0 w 718036"/>
                  <a:gd name="connsiteY6" fmla="*/ 0 h 716225"/>
                  <a:gd name="connsiteX0" fmla="*/ 461513 w 1179549"/>
                  <a:gd name="connsiteY0" fmla="*/ 0 h 1168556"/>
                  <a:gd name="connsiteX1" fmla="*/ 727777 w 1179549"/>
                  <a:gd name="connsiteY1" fmla="*/ 0 h 1168556"/>
                  <a:gd name="connsiteX2" fmla="*/ 727777 w 1179549"/>
                  <a:gd name="connsiteY2" fmla="*/ 456214 h 1168556"/>
                  <a:gd name="connsiteX3" fmla="*/ 1179549 w 1179549"/>
                  <a:gd name="connsiteY3" fmla="*/ 456214 h 1168556"/>
                  <a:gd name="connsiteX4" fmla="*/ 1179549 w 1179549"/>
                  <a:gd name="connsiteY4" fmla="*/ 716225 h 1168556"/>
                  <a:gd name="connsiteX5" fmla="*/ 0 w 1179549"/>
                  <a:gd name="connsiteY5" fmla="*/ 1168556 h 1168556"/>
                  <a:gd name="connsiteX6" fmla="*/ 461513 w 1179549"/>
                  <a:gd name="connsiteY6" fmla="*/ 0 h 1168556"/>
                  <a:gd name="connsiteX0" fmla="*/ 461513 w 1179549"/>
                  <a:gd name="connsiteY0" fmla="*/ 0 h 1168556"/>
                  <a:gd name="connsiteX1" fmla="*/ 727777 w 1179549"/>
                  <a:gd name="connsiteY1" fmla="*/ 0 h 1168556"/>
                  <a:gd name="connsiteX2" fmla="*/ 727777 w 1179549"/>
                  <a:gd name="connsiteY2" fmla="*/ 456214 h 1168556"/>
                  <a:gd name="connsiteX3" fmla="*/ 1179549 w 1179549"/>
                  <a:gd name="connsiteY3" fmla="*/ 456214 h 1168556"/>
                  <a:gd name="connsiteX4" fmla="*/ 1179549 w 1179549"/>
                  <a:gd name="connsiteY4" fmla="*/ 716225 h 1168556"/>
                  <a:gd name="connsiteX5" fmla="*/ 673238 w 1179549"/>
                  <a:gd name="connsiteY5" fmla="*/ 898708 h 1168556"/>
                  <a:gd name="connsiteX6" fmla="*/ 0 w 1179549"/>
                  <a:gd name="connsiteY6" fmla="*/ 1168556 h 1168556"/>
                  <a:gd name="connsiteX7" fmla="*/ 461513 w 1179549"/>
                  <a:gd name="connsiteY7" fmla="*/ 0 h 1168556"/>
                  <a:gd name="connsiteX0" fmla="*/ 461513 w 1179549"/>
                  <a:gd name="connsiteY0" fmla="*/ 0 h 1168556"/>
                  <a:gd name="connsiteX1" fmla="*/ 727777 w 1179549"/>
                  <a:gd name="connsiteY1" fmla="*/ 0 h 1168556"/>
                  <a:gd name="connsiteX2" fmla="*/ 727777 w 1179549"/>
                  <a:gd name="connsiteY2" fmla="*/ 456214 h 1168556"/>
                  <a:gd name="connsiteX3" fmla="*/ 1179549 w 1179549"/>
                  <a:gd name="connsiteY3" fmla="*/ 456214 h 1168556"/>
                  <a:gd name="connsiteX4" fmla="*/ 1179549 w 1179549"/>
                  <a:gd name="connsiteY4" fmla="*/ 716225 h 1168556"/>
                  <a:gd name="connsiteX5" fmla="*/ 673238 w 1179549"/>
                  <a:gd name="connsiteY5" fmla="*/ 898708 h 1168556"/>
                  <a:gd name="connsiteX6" fmla="*/ 0 w 1179549"/>
                  <a:gd name="connsiteY6" fmla="*/ 1168556 h 1168556"/>
                  <a:gd name="connsiteX7" fmla="*/ 260410 w 1179549"/>
                  <a:gd name="connsiteY7" fmla="*/ 490098 h 1168556"/>
                  <a:gd name="connsiteX8" fmla="*/ 461513 w 1179549"/>
                  <a:gd name="connsiteY8" fmla="*/ 0 h 1168556"/>
                  <a:gd name="connsiteX0" fmla="*/ 461513 w 1179549"/>
                  <a:gd name="connsiteY0" fmla="*/ 0 h 1168556"/>
                  <a:gd name="connsiteX1" fmla="*/ 727777 w 1179549"/>
                  <a:gd name="connsiteY1" fmla="*/ 0 h 1168556"/>
                  <a:gd name="connsiteX2" fmla="*/ 727777 w 1179549"/>
                  <a:gd name="connsiteY2" fmla="*/ 456214 h 1168556"/>
                  <a:gd name="connsiteX3" fmla="*/ 1179549 w 1179549"/>
                  <a:gd name="connsiteY3" fmla="*/ 456214 h 1168556"/>
                  <a:gd name="connsiteX4" fmla="*/ 1179549 w 1179549"/>
                  <a:gd name="connsiteY4" fmla="*/ 716225 h 1168556"/>
                  <a:gd name="connsiteX5" fmla="*/ 673238 w 1179549"/>
                  <a:gd name="connsiteY5" fmla="*/ 898708 h 1168556"/>
                  <a:gd name="connsiteX6" fmla="*/ 0 w 1179549"/>
                  <a:gd name="connsiteY6" fmla="*/ 1168556 h 1168556"/>
                  <a:gd name="connsiteX7" fmla="*/ 462509 w 1179549"/>
                  <a:gd name="connsiteY7" fmla="*/ 462638 h 1168556"/>
                  <a:gd name="connsiteX8" fmla="*/ 461513 w 1179549"/>
                  <a:gd name="connsiteY8" fmla="*/ 0 h 1168556"/>
                  <a:gd name="connsiteX0" fmla="*/ 461513 w 1179549"/>
                  <a:gd name="connsiteY0" fmla="*/ 0 h 1168556"/>
                  <a:gd name="connsiteX1" fmla="*/ 727777 w 1179549"/>
                  <a:gd name="connsiteY1" fmla="*/ 0 h 1168556"/>
                  <a:gd name="connsiteX2" fmla="*/ 727777 w 1179549"/>
                  <a:gd name="connsiteY2" fmla="*/ 456214 h 1168556"/>
                  <a:gd name="connsiteX3" fmla="*/ 1179549 w 1179549"/>
                  <a:gd name="connsiteY3" fmla="*/ 456214 h 1168556"/>
                  <a:gd name="connsiteX4" fmla="*/ 1179549 w 1179549"/>
                  <a:gd name="connsiteY4" fmla="*/ 716225 h 1168556"/>
                  <a:gd name="connsiteX5" fmla="*/ 724958 w 1179549"/>
                  <a:gd name="connsiteY5" fmla="*/ 736348 h 1168556"/>
                  <a:gd name="connsiteX6" fmla="*/ 0 w 1179549"/>
                  <a:gd name="connsiteY6" fmla="*/ 1168556 h 1168556"/>
                  <a:gd name="connsiteX7" fmla="*/ 462509 w 1179549"/>
                  <a:gd name="connsiteY7" fmla="*/ 462638 h 1168556"/>
                  <a:gd name="connsiteX8" fmla="*/ 461513 w 1179549"/>
                  <a:gd name="connsiteY8" fmla="*/ 0 h 1168556"/>
                  <a:gd name="connsiteX0" fmla="*/ 461513 w 1179549"/>
                  <a:gd name="connsiteY0" fmla="*/ 0 h 1168556"/>
                  <a:gd name="connsiteX1" fmla="*/ 727777 w 1179549"/>
                  <a:gd name="connsiteY1" fmla="*/ 0 h 1168556"/>
                  <a:gd name="connsiteX2" fmla="*/ 727777 w 1179549"/>
                  <a:gd name="connsiteY2" fmla="*/ 456214 h 1168556"/>
                  <a:gd name="connsiteX3" fmla="*/ 1179549 w 1179549"/>
                  <a:gd name="connsiteY3" fmla="*/ 456214 h 1168556"/>
                  <a:gd name="connsiteX4" fmla="*/ 1179549 w 1179549"/>
                  <a:gd name="connsiteY4" fmla="*/ 716225 h 1168556"/>
                  <a:gd name="connsiteX5" fmla="*/ 724958 w 1179549"/>
                  <a:gd name="connsiteY5" fmla="*/ 736348 h 1168556"/>
                  <a:gd name="connsiteX6" fmla="*/ 185679 w 1179549"/>
                  <a:gd name="connsiteY6" fmla="*/ 1073686 h 1168556"/>
                  <a:gd name="connsiteX7" fmla="*/ 0 w 1179549"/>
                  <a:gd name="connsiteY7" fmla="*/ 1168556 h 1168556"/>
                  <a:gd name="connsiteX8" fmla="*/ 462509 w 1179549"/>
                  <a:gd name="connsiteY8" fmla="*/ 462638 h 1168556"/>
                  <a:gd name="connsiteX9" fmla="*/ 461513 w 1179549"/>
                  <a:gd name="connsiteY9" fmla="*/ 0 h 1168556"/>
                  <a:gd name="connsiteX0" fmla="*/ 461513 w 1179549"/>
                  <a:gd name="connsiteY0" fmla="*/ 0 h 1259773"/>
                  <a:gd name="connsiteX1" fmla="*/ 727777 w 1179549"/>
                  <a:gd name="connsiteY1" fmla="*/ 0 h 1259773"/>
                  <a:gd name="connsiteX2" fmla="*/ 727777 w 1179549"/>
                  <a:gd name="connsiteY2" fmla="*/ 456214 h 1259773"/>
                  <a:gd name="connsiteX3" fmla="*/ 1179549 w 1179549"/>
                  <a:gd name="connsiteY3" fmla="*/ 456214 h 1259773"/>
                  <a:gd name="connsiteX4" fmla="*/ 1179549 w 1179549"/>
                  <a:gd name="connsiteY4" fmla="*/ 716225 h 1259773"/>
                  <a:gd name="connsiteX5" fmla="*/ 724958 w 1179549"/>
                  <a:gd name="connsiteY5" fmla="*/ 736348 h 1259773"/>
                  <a:gd name="connsiteX6" fmla="*/ 102229 w 1179549"/>
                  <a:gd name="connsiteY6" fmla="*/ 1259773 h 1259773"/>
                  <a:gd name="connsiteX7" fmla="*/ 0 w 1179549"/>
                  <a:gd name="connsiteY7" fmla="*/ 1168556 h 1259773"/>
                  <a:gd name="connsiteX8" fmla="*/ 462509 w 1179549"/>
                  <a:gd name="connsiteY8" fmla="*/ 462638 h 1259773"/>
                  <a:gd name="connsiteX9" fmla="*/ 461513 w 1179549"/>
                  <a:gd name="connsiteY9" fmla="*/ 0 h 1259773"/>
                  <a:gd name="connsiteX0" fmla="*/ 468002 w 1186038"/>
                  <a:gd name="connsiteY0" fmla="*/ 0 h 1259773"/>
                  <a:gd name="connsiteX1" fmla="*/ 734266 w 1186038"/>
                  <a:gd name="connsiteY1" fmla="*/ 0 h 1259773"/>
                  <a:gd name="connsiteX2" fmla="*/ 734266 w 1186038"/>
                  <a:gd name="connsiteY2" fmla="*/ 456214 h 1259773"/>
                  <a:gd name="connsiteX3" fmla="*/ 1186038 w 1186038"/>
                  <a:gd name="connsiteY3" fmla="*/ 456214 h 1259773"/>
                  <a:gd name="connsiteX4" fmla="*/ 1186038 w 1186038"/>
                  <a:gd name="connsiteY4" fmla="*/ 716225 h 1259773"/>
                  <a:gd name="connsiteX5" fmla="*/ 731447 w 1186038"/>
                  <a:gd name="connsiteY5" fmla="*/ 736348 h 1259773"/>
                  <a:gd name="connsiteX6" fmla="*/ 108718 w 1186038"/>
                  <a:gd name="connsiteY6" fmla="*/ 1259773 h 1259773"/>
                  <a:gd name="connsiteX7" fmla="*/ 0 w 1186038"/>
                  <a:gd name="connsiteY7" fmla="*/ 1082711 h 1259773"/>
                  <a:gd name="connsiteX8" fmla="*/ 468998 w 1186038"/>
                  <a:gd name="connsiteY8" fmla="*/ 462638 h 1259773"/>
                  <a:gd name="connsiteX9" fmla="*/ 468002 w 1186038"/>
                  <a:gd name="connsiteY9" fmla="*/ 0 h 1259773"/>
                  <a:gd name="connsiteX0" fmla="*/ 468002 w 1186038"/>
                  <a:gd name="connsiteY0" fmla="*/ 0 h 1270437"/>
                  <a:gd name="connsiteX1" fmla="*/ 734266 w 1186038"/>
                  <a:gd name="connsiteY1" fmla="*/ 0 h 1270437"/>
                  <a:gd name="connsiteX2" fmla="*/ 734266 w 1186038"/>
                  <a:gd name="connsiteY2" fmla="*/ 456214 h 1270437"/>
                  <a:gd name="connsiteX3" fmla="*/ 1186038 w 1186038"/>
                  <a:gd name="connsiteY3" fmla="*/ 456214 h 1270437"/>
                  <a:gd name="connsiteX4" fmla="*/ 1186038 w 1186038"/>
                  <a:gd name="connsiteY4" fmla="*/ 716225 h 1270437"/>
                  <a:gd name="connsiteX5" fmla="*/ 731447 w 1186038"/>
                  <a:gd name="connsiteY5" fmla="*/ 736348 h 1270437"/>
                  <a:gd name="connsiteX6" fmla="*/ 182661 w 1186038"/>
                  <a:gd name="connsiteY6" fmla="*/ 1270437 h 1270437"/>
                  <a:gd name="connsiteX7" fmla="*/ 0 w 1186038"/>
                  <a:gd name="connsiteY7" fmla="*/ 1082711 h 1270437"/>
                  <a:gd name="connsiteX8" fmla="*/ 468998 w 1186038"/>
                  <a:gd name="connsiteY8" fmla="*/ 462638 h 1270437"/>
                  <a:gd name="connsiteX9" fmla="*/ 468002 w 1186038"/>
                  <a:gd name="connsiteY9" fmla="*/ 0 h 1270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6038" h="1270437">
                    <a:moveTo>
                      <a:pt x="468002" y="0"/>
                    </a:moveTo>
                    <a:lnTo>
                      <a:pt x="734266" y="0"/>
                    </a:lnTo>
                    <a:lnTo>
                      <a:pt x="734266" y="456214"/>
                    </a:lnTo>
                    <a:lnTo>
                      <a:pt x="1186038" y="456214"/>
                    </a:lnTo>
                    <a:lnTo>
                      <a:pt x="1186038" y="716225"/>
                    </a:lnTo>
                    <a:lnTo>
                      <a:pt x="731447" y="736348"/>
                    </a:lnTo>
                    <a:lnTo>
                      <a:pt x="182661" y="1270437"/>
                    </a:lnTo>
                    <a:lnTo>
                      <a:pt x="0" y="1082711"/>
                    </a:lnTo>
                    <a:lnTo>
                      <a:pt x="468998" y="462638"/>
                    </a:lnTo>
                    <a:lnTo>
                      <a:pt x="468002" y="0"/>
                    </a:lnTo>
                    <a:close/>
                  </a:path>
                </a:pathLst>
              </a:custGeom>
              <a:solidFill>
                <a:srgbClr val="FFCC66"/>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kumimoji="1" lang="en-US" sz="1400">
                  <a:latin typeface="Helvetica" pitchFamily="91" charset="0"/>
                </a:endParaRPr>
              </a:p>
            </p:txBody>
          </p:sp>
          <p:sp>
            <p:nvSpPr>
              <p:cNvPr id="118" name="TextBox 117"/>
              <p:cNvSpPr txBox="1"/>
              <p:nvPr/>
            </p:nvSpPr>
            <p:spPr>
              <a:xfrm rot="2090492">
                <a:off x="7274020" y="5683736"/>
                <a:ext cx="652168" cy="781669"/>
              </a:xfrm>
              <a:prstGeom prst="rect">
                <a:avLst/>
              </a:prstGeom>
              <a:noFill/>
            </p:spPr>
            <p:txBody>
              <a:bodyPr wrap="square" rtlCol="0">
                <a:spAutoFit/>
              </a:bodyPr>
              <a:lstStyle/>
              <a:p>
                <a:r>
                  <a:rPr lang="en-US" sz="1400" dirty="0">
                    <a:solidFill>
                      <a:srgbClr val="0000FF"/>
                    </a:solidFill>
                    <a:latin typeface="Arial"/>
                    <a:cs typeface="Arial"/>
                  </a:rPr>
                  <a:t>α-H</a:t>
                </a:r>
              </a:p>
            </p:txBody>
          </p:sp>
        </p:grpSp>
        <p:sp>
          <p:nvSpPr>
            <p:cNvPr id="122" name="Circular Arrow 121"/>
            <p:cNvSpPr/>
            <p:nvPr/>
          </p:nvSpPr>
          <p:spPr bwMode="auto">
            <a:xfrm rot="15979959">
              <a:off x="4094682" y="3618546"/>
              <a:ext cx="1097681" cy="1262245"/>
            </a:xfrm>
            <a:prstGeom prst="circularArrow">
              <a:avLst>
                <a:gd name="adj1" fmla="val 5608"/>
                <a:gd name="adj2" fmla="val 1142319"/>
                <a:gd name="adj3" fmla="val 20424844"/>
                <a:gd name="adj4" fmla="val 16619591"/>
                <a:gd name="adj5" fmla="val 9326"/>
              </a:avLst>
            </a:prstGeom>
            <a:solidFill>
              <a:srgbClr val="FF660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kumimoji="1" lang="en-US">
                <a:latin typeface="Helvetica" pitchFamily="91" charset="0"/>
              </a:endParaRPr>
            </a:p>
          </p:txBody>
        </p:sp>
        <p:sp>
          <p:nvSpPr>
            <p:cNvPr id="123" name="Circular Arrow 122"/>
            <p:cNvSpPr/>
            <p:nvPr/>
          </p:nvSpPr>
          <p:spPr bwMode="auto">
            <a:xfrm rot="5620041" flipV="1">
              <a:off x="4083726" y="2753259"/>
              <a:ext cx="1097681" cy="1262245"/>
            </a:xfrm>
            <a:prstGeom prst="circularArrow">
              <a:avLst>
                <a:gd name="adj1" fmla="val 5348"/>
                <a:gd name="adj2" fmla="val 1142319"/>
                <a:gd name="adj3" fmla="val 20545503"/>
                <a:gd name="adj4" fmla="val 16442883"/>
                <a:gd name="adj5" fmla="val 9491"/>
              </a:avLst>
            </a:prstGeom>
            <a:solidFill>
              <a:srgbClr val="FF660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kumimoji="1" lang="en-US" sz="1400">
                <a:latin typeface="Helvetica" pitchFamily="91" charset="0"/>
              </a:endParaRPr>
            </a:p>
          </p:txBody>
        </p:sp>
        <p:grpSp>
          <p:nvGrpSpPr>
            <p:cNvPr id="7" name="Group 37"/>
            <p:cNvGrpSpPr/>
            <p:nvPr/>
          </p:nvGrpSpPr>
          <p:grpSpPr>
            <a:xfrm>
              <a:off x="1231835" y="2423503"/>
              <a:ext cx="1151468" cy="381798"/>
              <a:chOff x="4350634" y="2624688"/>
              <a:chExt cx="1900634" cy="570391"/>
            </a:xfrm>
          </p:grpSpPr>
          <p:sp>
            <p:nvSpPr>
              <p:cNvPr id="39" name="Oval 38"/>
              <p:cNvSpPr/>
              <p:nvPr/>
            </p:nvSpPr>
            <p:spPr bwMode="auto">
              <a:xfrm>
                <a:off x="5835406" y="2624688"/>
                <a:ext cx="415862" cy="570391"/>
              </a:xfrm>
              <a:prstGeom prst="ellipse">
                <a:avLst/>
              </a:prstGeom>
              <a:solidFill>
                <a:schemeClr val="tx2">
                  <a:lumMod val="20000"/>
                  <a:lumOff val="80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kumimoji="1" lang="en-US" sz="1100" b="1" dirty="0">
                    <a:solidFill>
                      <a:srgbClr val="0000FF"/>
                    </a:solidFill>
                    <a:latin typeface="Helvetica" pitchFamily="91" charset="0"/>
                  </a:rPr>
                  <a:t>P</a:t>
                </a:r>
              </a:p>
            </p:txBody>
          </p:sp>
          <p:sp>
            <p:nvSpPr>
              <p:cNvPr id="40" name="Oval 39"/>
              <p:cNvSpPr/>
              <p:nvPr/>
            </p:nvSpPr>
            <p:spPr bwMode="auto">
              <a:xfrm>
                <a:off x="5241315" y="2624688"/>
                <a:ext cx="599284" cy="570391"/>
              </a:xfrm>
              <a:prstGeom prst="ellipse">
                <a:avLst/>
              </a:prstGeom>
              <a:solidFill>
                <a:schemeClr val="tx2">
                  <a:lumMod val="20000"/>
                  <a:lumOff val="80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kumimoji="1" lang="en-US" sz="1100" b="1" dirty="0">
                    <a:solidFill>
                      <a:srgbClr val="0000FF"/>
                    </a:solidFill>
                    <a:latin typeface="Helvetica" pitchFamily="91" charset="0"/>
                  </a:rPr>
                  <a:t>Bb</a:t>
                </a:r>
              </a:p>
            </p:txBody>
          </p:sp>
          <p:sp>
            <p:nvSpPr>
              <p:cNvPr id="41" name="Oval 40"/>
              <p:cNvSpPr/>
              <p:nvPr/>
            </p:nvSpPr>
            <p:spPr bwMode="auto">
              <a:xfrm>
                <a:off x="4350634" y="2624688"/>
                <a:ext cx="897082" cy="570391"/>
              </a:xfrm>
              <a:prstGeom prst="ellipse">
                <a:avLst/>
              </a:prstGeom>
              <a:solidFill>
                <a:schemeClr val="tx2">
                  <a:lumMod val="20000"/>
                  <a:lumOff val="80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kumimoji="1" lang="en-US" sz="1100" b="1" dirty="0">
                    <a:solidFill>
                      <a:srgbClr val="0000FF"/>
                    </a:solidFill>
                    <a:latin typeface="Helvetica" pitchFamily="91" charset="0"/>
                  </a:rPr>
                  <a:t>C3b</a:t>
                </a:r>
              </a:p>
            </p:txBody>
          </p:sp>
        </p:grpSp>
        <p:sp>
          <p:nvSpPr>
            <p:cNvPr id="42" name="Oval 41"/>
            <p:cNvSpPr/>
            <p:nvPr/>
          </p:nvSpPr>
          <p:spPr bwMode="auto">
            <a:xfrm>
              <a:off x="1737942" y="2920896"/>
              <a:ext cx="251943" cy="381798"/>
            </a:xfrm>
            <a:prstGeom prst="ellipse">
              <a:avLst/>
            </a:prstGeom>
            <a:solidFill>
              <a:schemeClr val="tx2">
                <a:lumMod val="20000"/>
                <a:lumOff val="80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kumimoji="1" lang="en-US" sz="1100" b="1" dirty="0">
                  <a:solidFill>
                    <a:srgbClr val="0000FF"/>
                  </a:solidFill>
                  <a:latin typeface="Helvetica" pitchFamily="91" charset="0"/>
                </a:rPr>
                <a:t>P</a:t>
              </a:r>
            </a:p>
          </p:txBody>
        </p:sp>
        <p:sp>
          <p:nvSpPr>
            <p:cNvPr id="43" name="Oval 42"/>
            <p:cNvSpPr/>
            <p:nvPr/>
          </p:nvSpPr>
          <p:spPr bwMode="auto">
            <a:xfrm>
              <a:off x="1971845" y="3602427"/>
              <a:ext cx="280317" cy="381798"/>
            </a:xfrm>
            <a:prstGeom prst="ellipse">
              <a:avLst/>
            </a:prstGeom>
            <a:solidFill>
              <a:srgbClr val="FFCC66"/>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kumimoji="1" lang="en-US" sz="1100" b="1" dirty="0">
                  <a:solidFill>
                    <a:srgbClr val="0000FF"/>
                  </a:solidFill>
                  <a:latin typeface="Helvetica" pitchFamily="91" charset="0"/>
                </a:rPr>
                <a:t>B</a:t>
              </a:r>
            </a:p>
          </p:txBody>
        </p:sp>
        <p:sp>
          <p:nvSpPr>
            <p:cNvPr id="44" name="Oval 43"/>
            <p:cNvSpPr/>
            <p:nvPr/>
          </p:nvSpPr>
          <p:spPr bwMode="auto">
            <a:xfrm>
              <a:off x="1792667" y="3319493"/>
              <a:ext cx="252308" cy="381798"/>
            </a:xfrm>
            <a:prstGeom prst="ellipse">
              <a:avLst/>
            </a:prstGeom>
            <a:solidFill>
              <a:schemeClr val="tx2">
                <a:lumMod val="20000"/>
                <a:lumOff val="80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kumimoji="1" lang="en-US" sz="1100" b="1" dirty="0">
                  <a:solidFill>
                    <a:srgbClr val="0000FF"/>
                  </a:solidFill>
                  <a:latin typeface="Helvetica" pitchFamily="91" charset="0"/>
                </a:rPr>
                <a:t>D</a:t>
              </a:r>
            </a:p>
          </p:txBody>
        </p:sp>
        <p:grpSp>
          <p:nvGrpSpPr>
            <p:cNvPr id="8" name="Group 44"/>
            <p:cNvGrpSpPr/>
            <p:nvPr/>
          </p:nvGrpSpPr>
          <p:grpSpPr>
            <a:xfrm>
              <a:off x="1010250" y="1744527"/>
              <a:ext cx="4135245" cy="625336"/>
              <a:chOff x="1143176" y="1288148"/>
              <a:chExt cx="6825709" cy="934228"/>
            </a:xfrm>
          </p:grpSpPr>
          <p:sp>
            <p:nvSpPr>
              <p:cNvPr id="46" name="TextBox 45"/>
              <p:cNvSpPr txBox="1"/>
              <p:nvPr/>
            </p:nvSpPr>
            <p:spPr>
              <a:xfrm>
                <a:off x="1143176" y="1288148"/>
                <a:ext cx="3061548" cy="613601"/>
              </a:xfrm>
              <a:prstGeom prst="rect">
                <a:avLst/>
              </a:prstGeom>
              <a:noFill/>
            </p:spPr>
            <p:txBody>
              <a:bodyPr wrap="square" rtlCol="0">
                <a:spAutoFit/>
              </a:bodyPr>
              <a:lstStyle/>
              <a:p>
                <a:r>
                  <a:rPr lang="en-US" sz="1400" b="1" i="1" u="sng" dirty="0">
                    <a:solidFill>
                      <a:srgbClr val="0000FF"/>
                    </a:solidFill>
                    <a:latin typeface="Arial"/>
                    <a:cs typeface="Arial"/>
                  </a:rPr>
                  <a:t>A</a:t>
                </a:r>
                <a:r>
                  <a:rPr lang="tr-TR" sz="1400" b="1" i="1" u="sng" dirty="0" err="1">
                    <a:solidFill>
                      <a:srgbClr val="0000FF"/>
                    </a:solidFill>
                    <a:latin typeface="Arial"/>
                    <a:cs typeface="Arial"/>
                  </a:rPr>
                  <a:t>ktivasyon</a:t>
                </a:r>
                <a:endParaRPr lang="en-US" sz="1400" b="1" i="1" u="sng" dirty="0">
                  <a:solidFill>
                    <a:srgbClr val="0000FF"/>
                  </a:solidFill>
                  <a:latin typeface="Arial"/>
                  <a:cs typeface="Arial"/>
                </a:endParaRPr>
              </a:p>
            </p:txBody>
          </p:sp>
          <p:sp>
            <p:nvSpPr>
              <p:cNvPr id="47" name="TextBox 46"/>
              <p:cNvSpPr txBox="1"/>
              <p:nvPr/>
            </p:nvSpPr>
            <p:spPr>
              <a:xfrm>
                <a:off x="5145686" y="1288148"/>
                <a:ext cx="2823199" cy="613601"/>
              </a:xfrm>
              <a:prstGeom prst="rect">
                <a:avLst/>
              </a:prstGeom>
              <a:noFill/>
            </p:spPr>
            <p:txBody>
              <a:bodyPr wrap="square" rtlCol="0">
                <a:spAutoFit/>
              </a:bodyPr>
              <a:lstStyle/>
              <a:p>
                <a:r>
                  <a:rPr lang="tr-TR" sz="1400" b="1" i="1" u="sng" dirty="0">
                    <a:solidFill>
                      <a:srgbClr val="0000FF"/>
                    </a:solidFill>
                    <a:latin typeface="Arial"/>
                    <a:cs typeface="Arial"/>
                  </a:rPr>
                  <a:t>İnhibisyon</a:t>
                </a:r>
                <a:endParaRPr lang="en-US" sz="1400" b="1" i="1" u="sng" dirty="0">
                  <a:solidFill>
                    <a:srgbClr val="0000FF"/>
                  </a:solidFill>
                  <a:latin typeface="Arial"/>
                  <a:cs typeface="Arial"/>
                </a:endParaRPr>
              </a:p>
            </p:txBody>
          </p:sp>
          <p:sp>
            <p:nvSpPr>
              <p:cNvPr id="48" name="Left Brace 47"/>
              <p:cNvSpPr/>
              <p:nvPr/>
            </p:nvSpPr>
            <p:spPr bwMode="auto">
              <a:xfrm rot="5400000">
                <a:off x="2226472" y="1085063"/>
                <a:ext cx="361701" cy="1912926"/>
              </a:xfrm>
              <a:prstGeom prst="leftBrace">
                <a:avLst/>
              </a:prstGeom>
              <a:noFill/>
              <a:ln w="28575" cap="flat" cmpd="sng" algn="ctr">
                <a:solidFill>
                  <a:srgbClr val="0000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kumimoji="1" lang="en-US">
                  <a:latin typeface="Helvetica" pitchFamily="91" charset="0"/>
                </a:endParaRPr>
              </a:p>
            </p:txBody>
          </p:sp>
          <p:sp>
            <p:nvSpPr>
              <p:cNvPr id="49" name="Left Brace 48"/>
              <p:cNvSpPr/>
              <p:nvPr/>
            </p:nvSpPr>
            <p:spPr bwMode="auto">
              <a:xfrm rot="5400000">
                <a:off x="6237017" y="1084750"/>
                <a:ext cx="361701" cy="1912926"/>
              </a:xfrm>
              <a:prstGeom prst="leftBrace">
                <a:avLst/>
              </a:prstGeom>
              <a:noFill/>
              <a:ln w="28575" cap="flat" cmpd="sng" algn="ctr">
                <a:solidFill>
                  <a:srgbClr val="0000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kumimoji="1" lang="en-US" sz="1400">
                  <a:latin typeface="Helvetica" pitchFamily="91" charset="0"/>
                </a:endParaRPr>
              </a:p>
            </p:txBody>
          </p:sp>
        </p:grpSp>
        <p:sp>
          <p:nvSpPr>
            <p:cNvPr id="51" name="Oval 50"/>
            <p:cNvSpPr/>
            <p:nvPr/>
          </p:nvSpPr>
          <p:spPr bwMode="auto">
            <a:xfrm>
              <a:off x="3610556" y="2471298"/>
              <a:ext cx="581994" cy="381798"/>
            </a:xfrm>
            <a:prstGeom prst="ellipse">
              <a:avLst/>
            </a:prstGeom>
            <a:solidFill>
              <a:srgbClr val="FFCC66"/>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kumimoji="1" lang="en-US" sz="1100" b="1" dirty="0">
                  <a:solidFill>
                    <a:srgbClr val="0000FF"/>
                  </a:solidFill>
                  <a:latin typeface="Helvetica" pitchFamily="91" charset="0"/>
                </a:rPr>
                <a:t>C4BP</a:t>
              </a:r>
            </a:p>
          </p:txBody>
        </p:sp>
        <p:grpSp>
          <p:nvGrpSpPr>
            <p:cNvPr id="9" name="Group 4"/>
            <p:cNvGrpSpPr/>
            <p:nvPr/>
          </p:nvGrpSpPr>
          <p:grpSpPr>
            <a:xfrm>
              <a:off x="718475" y="3977449"/>
              <a:ext cx="1918190" cy="410720"/>
              <a:chOff x="1145920" y="4907563"/>
              <a:chExt cx="2699763" cy="613599"/>
            </a:xfrm>
          </p:grpSpPr>
          <p:sp>
            <p:nvSpPr>
              <p:cNvPr id="52" name="TextBox 51"/>
              <p:cNvSpPr txBox="1"/>
              <p:nvPr/>
            </p:nvSpPr>
            <p:spPr>
              <a:xfrm>
                <a:off x="1145920" y="4907563"/>
                <a:ext cx="2546171" cy="613599"/>
              </a:xfrm>
              <a:prstGeom prst="rect">
                <a:avLst/>
              </a:prstGeom>
              <a:noFill/>
            </p:spPr>
            <p:txBody>
              <a:bodyPr wrap="square" rtlCol="0">
                <a:spAutoFit/>
              </a:bodyPr>
              <a:lstStyle/>
              <a:p>
                <a:r>
                  <a:rPr lang="en-US" sz="1400" b="1" i="1" dirty="0" err="1">
                    <a:solidFill>
                      <a:srgbClr val="FF0000"/>
                    </a:solidFill>
                    <a:latin typeface="Arial"/>
                    <a:cs typeface="Arial"/>
                  </a:rPr>
                  <a:t>Eculizumab</a:t>
                </a:r>
                <a:endParaRPr lang="en-US" sz="1400" b="1" i="1" dirty="0">
                  <a:solidFill>
                    <a:srgbClr val="FF0000"/>
                  </a:solidFill>
                  <a:latin typeface="Arial"/>
                  <a:cs typeface="Arial"/>
                </a:endParaRPr>
              </a:p>
            </p:txBody>
          </p:sp>
          <p:sp>
            <p:nvSpPr>
              <p:cNvPr id="3" name="Rectangle 2"/>
              <p:cNvSpPr/>
              <p:nvPr/>
            </p:nvSpPr>
            <p:spPr bwMode="auto">
              <a:xfrm>
                <a:off x="3096510" y="5069474"/>
                <a:ext cx="749173" cy="323586"/>
              </a:xfrm>
              <a:custGeom>
                <a:avLst/>
                <a:gdLst>
                  <a:gd name="connsiteX0" fmla="*/ 0 w 638278"/>
                  <a:gd name="connsiteY0" fmla="*/ 0 h 394800"/>
                  <a:gd name="connsiteX1" fmla="*/ 638278 w 638278"/>
                  <a:gd name="connsiteY1" fmla="*/ 0 h 394800"/>
                  <a:gd name="connsiteX2" fmla="*/ 638278 w 638278"/>
                  <a:gd name="connsiteY2" fmla="*/ 394800 h 394800"/>
                  <a:gd name="connsiteX3" fmla="*/ 0 w 638278"/>
                  <a:gd name="connsiteY3" fmla="*/ 394800 h 394800"/>
                  <a:gd name="connsiteX4" fmla="*/ 0 w 638278"/>
                  <a:gd name="connsiteY4" fmla="*/ 0 h 394800"/>
                  <a:gd name="connsiteX0" fmla="*/ 0 w 638278"/>
                  <a:gd name="connsiteY0" fmla="*/ 6580 h 401380"/>
                  <a:gd name="connsiteX1" fmla="*/ 467193 w 638278"/>
                  <a:gd name="connsiteY1" fmla="*/ 0 h 401380"/>
                  <a:gd name="connsiteX2" fmla="*/ 638278 w 638278"/>
                  <a:gd name="connsiteY2" fmla="*/ 6580 h 401380"/>
                  <a:gd name="connsiteX3" fmla="*/ 638278 w 638278"/>
                  <a:gd name="connsiteY3" fmla="*/ 401380 h 401380"/>
                  <a:gd name="connsiteX4" fmla="*/ 0 w 638278"/>
                  <a:gd name="connsiteY4" fmla="*/ 401380 h 401380"/>
                  <a:gd name="connsiteX5" fmla="*/ 0 w 638278"/>
                  <a:gd name="connsiteY5" fmla="*/ 6580 h 401380"/>
                  <a:gd name="connsiteX0" fmla="*/ 0 w 638278"/>
                  <a:gd name="connsiteY0" fmla="*/ 6580 h 401380"/>
                  <a:gd name="connsiteX1" fmla="*/ 243467 w 638278"/>
                  <a:gd name="connsiteY1" fmla="*/ 0 h 401380"/>
                  <a:gd name="connsiteX2" fmla="*/ 467193 w 638278"/>
                  <a:gd name="connsiteY2" fmla="*/ 0 h 401380"/>
                  <a:gd name="connsiteX3" fmla="*/ 638278 w 638278"/>
                  <a:gd name="connsiteY3" fmla="*/ 6580 h 401380"/>
                  <a:gd name="connsiteX4" fmla="*/ 638278 w 638278"/>
                  <a:gd name="connsiteY4" fmla="*/ 401380 h 401380"/>
                  <a:gd name="connsiteX5" fmla="*/ 0 w 638278"/>
                  <a:gd name="connsiteY5" fmla="*/ 401380 h 401380"/>
                  <a:gd name="connsiteX6" fmla="*/ 0 w 638278"/>
                  <a:gd name="connsiteY6" fmla="*/ 6580 h 401380"/>
                  <a:gd name="connsiteX0" fmla="*/ 0 w 638278"/>
                  <a:gd name="connsiteY0" fmla="*/ 6580 h 401380"/>
                  <a:gd name="connsiteX1" fmla="*/ 243467 w 638278"/>
                  <a:gd name="connsiteY1" fmla="*/ 0 h 401380"/>
                  <a:gd name="connsiteX2" fmla="*/ 467193 w 638278"/>
                  <a:gd name="connsiteY2" fmla="*/ 0 h 401380"/>
                  <a:gd name="connsiteX3" fmla="*/ 638278 w 638278"/>
                  <a:gd name="connsiteY3" fmla="*/ 6580 h 401380"/>
                  <a:gd name="connsiteX4" fmla="*/ 638278 w 638278"/>
                  <a:gd name="connsiteY4" fmla="*/ 401380 h 401380"/>
                  <a:gd name="connsiteX5" fmla="*/ 236887 w 638278"/>
                  <a:gd name="connsiteY5" fmla="*/ 394800 h 401380"/>
                  <a:gd name="connsiteX6" fmla="*/ 0 w 638278"/>
                  <a:gd name="connsiteY6" fmla="*/ 401380 h 401380"/>
                  <a:gd name="connsiteX7" fmla="*/ 0 w 638278"/>
                  <a:gd name="connsiteY7" fmla="*/ 6580 h 401380"/>
                  <a:gd name="connsiteX0" fmla="*/ 0 w 638278"/>
                  <a:gd name="connsiteY0" fmla="*/ 6580 h 401380"/>
                  <a:gd name="connsiteX1" fmla="*/ 243467 w 638278"/>
                  <a:gd name="connsiteY1" fmla="*/ 0 h 401380"/>
                  <a:gd name="connsiteX2" fmla="*/ 467193 w 638278"/>
                  <a:gd name="connsiteY2" fmla="*/ 0 h 401380"/>
                  <a:gd name="connsiteX3" fmla="*/ 638278 w 638278"/>
                  <a:gd name="connsiteY3" fmla="*/ 6580 h 401380"/>
                  <a:gd name="connsiteX4" fmla="*/ 638278 w 638278"/>
                  <a:gd name="connsiteY4" fmla="*/ 401380 h 401380"/>
                  <a:gd name="connsiteX5" fmla="*/ 493514 w 638278"/>
                  <a:gd name="connsiteY5" fmla="*/ 401380 h 401380"/>
                  <a:gd name="connsiteX6" fmla="*/ 236887 w 638278"/>
                  <a:gd name="connsiteY6" fmla="*/ 394800 h 401380"/>
                  <a:gd name="connsiteX7" fmla="*/ 0 w 638278"/>
                  <a:gd name="connsiteY7" fmla="*/ 401380 h 401380"/>
                  <a:gd name="connsiteX8" fmla="*/ 0 w 638278"/>
                  <a:gd name="connsiteY8" fmla="*/ 6580 h 401380"/>
                  <a:gd name="connsiteX0" fmla="*/ 0 w 638278"/>
                  <a:gd name="connsiteY0" fmla="*/ 6580 h 401380"/>
                  <a:gd name="connsiteX1" fmla="*/ 250048 w 638278"/>
                  <a:gd name="connsiteY1" fmla="*/ 197400 h 401380"/>
                  <a:gd name="connsiteX2" fmla="*/ 467193 w 638278"/>
                  <a:gd name="connsiteY2" fmla="*/ 0 h 401380"/>
                  <a:gd name="connsiteX3" fmla="*/ 638278 w 638278"/>
                  <a:gd name="connsiteY3" fmla="*/ 6580 h 401380"/>
                  <a:gd name="connsiteX4" fmla="*/ 638278 w 638278"/>
                  <a:gd name="connsiteY4" fmla="*/ 401380 h 401380"/>
                  <a:gd name="connsiteX5" fmla="*/ 493514 w 638278"/>
                  <a:gd name="connsiteY5" fmla="*/ 401380 h 401380"/>
                  <a:gd name="connsiteX6" fmla="*/ 236887 w 638278"/>
                  <a:gd name="connsiteY6" fmla="*/ 394800 h 401380"/>
                  <a:gd name="connsiteX7" fmla="*/ 0 w 638278"/>
                  <a:gd name="connsiteY7" fmla="*/ 401380 h 401380"/>
                  <a:gd name="connsiteX8" fmla="*/ 0 w 638278"/>
                  <a:gd name="connsiteY8" fmla="*/ 6580 h 401380"/>
                  <a:gd name="connsiteX0" fmla="*/ 6580 w 638278"/>
                  <a:gd name="connsiteY0" fmla="*/ 197400 h 401380"/>
                  <a:gd name="connsiteX1" fmla="*/ 250048 w 638278"/>
                  <a:gd name="connsiteY1" fmla="*/ 197400 h 401380"/>
                  <a:gd name="connsiteX2" fmla="*/ 467193 w 638278"/>
                  <a:gd name="connsiteY2" fmla="*/ 0 h 401380"/>
                  <a:gd name="connsiteX3" fmla="*/ 638278 w 638278"/>
                  <a:gd name="connsiteY3" fmla="*/ 6580 h 401380"/>
                  <a:gd name="connsiteX4" fmla="*/ 638278 w 638278"/>
                  <a:gd name="connsiteY4" fmla="*/ 401380 h 401380"/>
                  <a:gd name="connsiteX5" fmla="*/ 493514 w 638278"/>
                  <a:gd name="connsiteY5" fmla="*/ 401380 h 401380"/>
                  <a:gd name="connsiteX6" fmla="*/ 236887 w 638278"/>
                  <a:gd name="connsiteY6" fmla="*/ 394800 h 401380"/>
                  <a:gd name="connsiteX7" fmla="*/ 0 w 638278"/>
                  <a:gd name="connsiteY7" fmla="*/ 401380 h 401380"/>
                  <a:gd name="connsiteX8" fmla="*/ 6580 w 638278"/>
                  <a:gd name="connsiteY8" fmla="*/ 197400 h 401380"/>
                  <a:gd name="connsiteX0" fmla="*/ 6580 w 638278"/>
                  <a:gd name="connsiteY0" fmla="*/ 197400 h 401380"/>
                  <a:gd name="connsiteX1" fmla="*/ 467194 w 638278"/>
                  <a:gd name="connsiteY1" fmla="*/ 203980 h 401380"/>
                  <a:gd name="connsiteX2" fmla="*/ 467193 w 638278"/>
                  <a:gd name="connsiteY2" fmla="*/ 0 h 401380"/>
                  <a:gd name="connsiteX3" fmla="*/ 638278 w 638278"/>
                  <a:gd name="connsiteY3" fmla="*/ 6580 h 401380"/>
                  <a:gd name="connsiteX4" fmla="*/ 638278 w 638278"/>
                  <a:gd name="connsiteY4" fmla="*/ 401380 h 401380"/>
                  <a:gd name="connsiteX5" fmla="*/ 493514 w 638278"/>
                  <a:gd name="connsiteY5" fmla="*/ 401380 h 401380"/>
                  <a:gd name="connsiteX6" fmla="*/ 236887 w 638278"/>
                  <a:gd name="connsiteY6" fmla="*/ 394800 h 401380"/>
                  <a:gd name="connsiteX7" fmla="*/ 0 w 638278"/>
                  <a:gd name="connsiteY7" fmla="*/ 401380 h 401380"/>
                  <a:gd name="connsiteX8" fmla="*/ 6580 w 638278"/>
                  <a:gd name="connsiteY8" fmla="*/ 197400 h 401380"/>
                  <a:gd name="connsiteX0" fmla="*/ 6580 w 638278"/>
                  <a:gd name="connsiteY0" fmla="*/ 197400 h 401380"/>
                  <a:gd name="connsiteX1" fmla="*/ 467194 w 638278"/>
                  <a:gd name="connsiteY1" fmla="*/ 203980 h 401380"/>
                  <a:gd name="connsiteX2" fmla="*/ 467193 w 638278"/>
                  <a:gd name="connsiteY2" fmla="*/ 0 h 401380"/>
                  <a:gd name="connsiteX3" fmla="*/ 638278 w 638278"/>
                  <a:gd name="connsiteY3" fmla="*/ 6580 h 401380"/>
                  <a:gd name="connsiteX4" fmla="*/ 638278 w 638278"/>
                  <a:gd name="connsiteY4" fmla="*/ 401380 h 401380"/>
                  <a:gd name="connsiteX5" fmla="*/ 454033 w 638278"/>
                  <a:gd name="connsiteY5" fmla="*/ 289520 h 401380"/>
                  <a:gd name="connsiteX6" fmla="*/ 236887 w 638278"/>
                  <a:gd name="connsiteY6" fmla="*/ 394800 h 401380"/>
                  <a:gd name="connsiteX7" fmla="*/ 0 w 638278"/>
                  <a:gd name="connsiteY7" fmla="*/ 401380 h 401380"/>
                  <a:gd name="connsiteX8" fmla="*/ 6580 w 638278"/>
                  <a:gd name="connsiteY8" fmla="*/ 197400 h 401380"/>
                  <a:gd name="connsiteX0" fmla="*/ 6580 w 638278"/>
                  <a:gd name="connsiteY0" fmla="*/ 197400 h 401380"/>
                  <a:gd name="connsiteX1" fmla="*/ 467194 w 638278"/>
                  <a:gd name="connsiteY1" fmla="*/ 203980 h 401380"/>
                  <a:gd name="connsiteX2" fmla="*/ 467193 w 638278"/>
                  <a:gd name="connsiteY2" fmla="*/ 0 h 401380"/>
                  <a:gd name="connsiteX3" fmla="*/ 638278 w 638278"/>
                  <a:gd name="connsiteY3" fmla="*/ 6580 h 401380"/>
                  <a:gd name="connsiteX4" fmla="*/ 638278 w 638278"/>
                  <a:gd name="connsiteY4" fmla="*/ 401380 h 401380"/>
                  <a:gd name="connsiteX5" fmla="*/ 467194 w 638278"/>
                  <a:gd name="connsiteY5" fmla="*/ 401380 h 401380"/>
                  <a:gd name="connsiteX6" fmla="*/ 236887 w 638278"/>
                  <a:gd name="connsiteY6" fmla="*/ 394800 h 401380"/>
                  <a:gd name="connsiteX7" fmla="*/ 0 w 638278"/>
                  <a:gd name="connsiteY7" fmla="*/ 401380 h 401380"/>
                  <a:gd name="connsiteX8" fmla="*/ 6580 w 638278"/>
                  <a:gd name="connsiteY8" fmla="*/ 197400 h 401380"/>
                  <a:gd name="connsiteX0" fmla="*/ 6580 w 638278"/>
                  <a:gd name="connsiteY0" fmla="*/ 197400 h 401380"/>
                  <a:gd name="connsiteX1" fmla="*/ 467194 w 638278"/>
                  <a:gd name="connsiteY1" fmla="*/ 203980 h 401380"/>
                  <a:gd name="connsiteX2" fmla="*/ 467193 w 638278"/>
                  <a:gd name="connsiteY2" fmla="*/ 0 h 401380"/>
                  <a:gd name="connsiteX3" fmla="*/ 638278 w 638278"/>
                  <a:gd name="connsiteY3" fmla="*/ 6580 h 401380"/>
                  <a:gd name="connsiteX4" fmla="*/ 638278 w 638278"/>
                  <a:gd name="connsiteY4" fmla="*/ 401380 h 401380"/>
                  <a:gd name="connsiteX5" fmla="*/ 467194 w 638278"/>
                  <a:gd name="connsiteY5" fmla="*/ 401380 h 401380"/>
                  <a:gd name="connsiteX6" fmla="*/ 467193 w 638278"/>
                  <a:gd name="connsiteY6" fmla="*/ 276360 h 401380"/>
                  <a:gd name="connsiteX7" fmla="*/ 0 w 638278"/>
                  <a:gd name="connsiteY7" fmla="*/ 401380 h 401380"/>
                  <a:gd name="connsiteX8" fmla="*/ 6580 w 638278"/>
                  <a:gd name="connsiteY8" fmla="*/ 197400 h 401380"/>
                  <a:gd name="connsiteX0" fmla="*/ 0 w 631698"/>
                  <a:gd name="connsiteY0" fmla="*/ 197400 h 401380"/>
                  <a:gd name="connsiteX1" fmla="*/ 460614 w 631698"/>
                  <a:gd name="connsiteY1" fmla="*/ 203980 h 401380"/>
                  <a:gd name="connsiteX2" fmla="*/ 460613 w 631698"/>
                  <a:gd name="connsiteY2" fmla="*/ 0 h 401380"/>
                  <a:gd name="connsiteX3" fmla="*/ 631698 w 631698"/>
                  <a:gd name="connsiteY3" fmla="*/ 6580 h 401380"/>
                  <a:gd name="connsiteX4" fmla="*/ 631698 w 631698"/>
                  <a:gd name="connsiteY4" fmla="*/ 401380 h 401380"/>
                  <a:gd name="connsiteX5" fmla="*/ 460614 w 631698"/>
                  <a:gd name="connsiteY5" fmla="*/ 401380 h 401380"/>
                  <a:gd name="connsiteX6" fmla="*/ 460613 w 631698"/>
                  <a:gd name="connsiteY6" fmla="*/ 276360 h 401380"/>
                  <a:gd name="connsiteX7" fmla="*/ 6580 w 631698"/>
                  <a:gd name="connsiteY7" fmla="*/ 289520 h 401380"/>
                  <a:gd name="connsiteX8" fmla="*/ 0 w 631698"/>
                  <a:gd name="connsiteY8" fmla="*/ 197400 h 401380"/>
                  <a:gd name="connsiteX0" fmla="*/ 0 w 631698"/>
                  <a:gd name="connsiteY0" fmla="*/ 197400 h 401380"/>
                  <a:gd name="connsiteX1" fmla="*/ 460614 w 631698"/>
                  <a:gd name="connsiteY1" fmla="*/ 203980 h 401380"/>
                  <a:gd name="connsiteX2" fmla="*/ 460613 w 631698"/>
                  <a:gd name="connsiteY2" fmla="*/ 0 h 401380"/>
                  <a:gd name="connsiteX3" fmla="*/ 631698 w 631698"/>
                  <a:gd name="connsiteY3" fmla="*/ 6580 h 401380"/>
                  <a:gd name="connsiteX4" fmla="*/ 631698 w 631698"/>
                  <a:gd name="connsiteY4" fmla="*/ 401380 h 401380"/>
                  <a:gd name="connsiteX5" fmla="*/ 460614 w 631698"/>
                  <a:gd name="connsiteY5" fmla="*/ 401380 h 401380"/>
                  <a:gd name="connsiteX6" fmla="*/ 460613 w 631698"/>
                  <a:gd name="connsiteY6" fmla="*/ 276360 h 401380"/>
                  <a:gd name="connsiteX7" fmla="*/ 230 w 631698"/>
                  <a:gd name="connsiteY7" fmla="*/ 279995 h 401380"/>
                  <a:gd name="connsiteX8" fmla="*/ 0 w 631698"/>
                  <a:gd name="connsiteY8" fmla="*/ 197400 h 401380"/>
                  <a:gd name="connsiteX0" fmla="*/ 0 w 631698"/>
                  <a:gd name="connsiteY0" fmla="*/ 200575 h 401380"/>
                  <a:gd name="connsiteX1" fmla="*/ 460614 w 631698"/>
                  <a:gd name="connsiteY1" fmla="*/ 203980 h 401380"/>
                  <a:gd name="connsiteX2" fmla="*/ 460613 w 631698"/>
                  <a:gd name="connsiteY2" fmla="*/ 0 h 401380"/>
                  <a:gd name="connsiteX3" fmla="*/ 631698 w 631698"/>
                  <a:gd name="connsiteY3" fmla="*/ 6580 h 401380"/>
                  <a:gd name="connsiteX4" fmla="*/ 631698 w 631698"/>
                  <a:gd name="connsiteY4" fmla="*/ 401380 h 401380"/>
                  <a:gd name="connsiteX5" fmla="*/ 460614 w 631698"/>
                  <a:gd name="connsiteY5" fmla="*/ 401380 h 401380"/>
                  <a:gd name="connsiteX6" fmla="*/ 460613 w 631698"/>
                  <a:gd name="connsiteY6" fmla="*/ 276360 h 401380"/>
                  <a:gd name="connsiteX7" fmla="*/ 230 w 631698"/>
                  <a:gd name="connsiteY7" fmla="*/ 279995 h 401380"/>
                  <a:gd name="connsiteX8" fmla="*/ 0 w 631698"/>
                  <a:gd name="connsiteY8" fmla="*/ 200575 h 401380"/>
                  <a:gd name="connsiteX0" fmla="*/ 2946 w 634644"/>
                  <a:gd name="connsiteY0" fmla="*/ 200575 h 401380"/>
                  <a:gd name="connsiteX1" fmla="*/ 463560 w 634644"/>
                  <a:gd name="connsiteY1" fmla="*/ 203980 h 401380"/>
                  <a:gd name="connsiteX2" fmla="*/ 463559 w 634644"/>
                  <a:gd name="connsiteY2" fmla="*/ 0 h 401380"/>
                  <a:gd name="connsiteX3" fmla="*/ 634644 w 634644"/>
                  <a:gd name="connsiteY3" fmla="*/ 6580 h 401380"/>
                  <a:gd name="connsiteX4" fmla="*/ 634644 w 634644"/>
                  <a:gd name="connsiteY4" fmla="*/ 401380 h 401380"/>
                  <a:gd name="connsiteX5" fmla="*/ 463560 w 634644"/>
                  <a:gd name="connsiteY5" fmla="*/ 401380 h 401380"/>
                  <a:gd name="connsiteX6" fmla="*/ 463559 w 634644"/>
                  <a:gd name="connsiteY6" fmla="*/ 276360 h 401380"/>
                  <a:gd name="connsiteX7" fmla="*/ 1 w 634644"/>
                  <a:gd name="connsiteY7" fmla="*/ 279995 h 401380"/>
                  <a:gd name="connsiteX8" fmla="*/ 2946 w 634644"/>
                  <a:gd name="connsiteY8" fmla="*/ 200575 h 401380"/>
                  <a:gd name="connsiteX0" fmla="*/ 2946 w 634644"/>
                  <a:gd name="connsiteY0" fmla="*/ 203520 h 404325"/>
                  <a:gd name="connsiteX1" fmla="*/ 463560 w 634644"/>
                  <a:gd name="connsiteY1" fmla="*/ 206925 h 404325"/>
                  <a:gd name="connsiteX2" fmla="*/ 463559 w 634644"/>
                  <a:gd name="connsiteY2" fmla="*/ 2945 h 404325"/>
                  <a:gd name="connsiteX3" fmla="*/ 526694 w 634644"/>
                  <a:gd name="connsiteY3" fmla="*/ 0 h 404325"/>
                  <a:gd name="connsiteX4" fmla="*/ 634644 w 634644"/>
                  <a:gd name="connsiteY4" fmla="*/ 404325 h 404325"/>
                  <a:gd name="connsiteX5" fmla="*/ 463560 w 634644"/>
                  <a:gd name="connsiteY5" fmla="*/ 404325 h 404325"/>
                  <a:gd name="connsiteX6" fmla="*/ 463559 w 634644"/>
                  <a:gd name="connsiteY6" fmla="*/ 279305 h 404325"/>
                  <a:gd name="connsiteX7" fmla="*/ 1 w 634644"/>
                  <a:gd name="connsiteY7" fmla="*/ 282940 h 404325"/>
                  <a:gd name="connsiteX8" fmla="*/ 2946 w 634644"/>
                  <a:gd name="connsiteY8" fmla="*/ 203520 h 404325"/>
                  <a:gd name="connsiteX0" fmla="*/ 2946 w 526694"/>
                  <a:gd name="connsiteY0" fmla="*/ 203520 h 477350"/>
                  <a:gd name="connsiteX1" fmla="*/ 463560 w 526694"/>
                  <a:gd name="connsiteY1" fmla="*/ 206925 h 477350"/>
                  <a:gd name="connsiteX2" fmla="*/ 463559 w 526694"/>
                  <a:gd name="connsiteY2" fmla="*/ 2945 h 477350"/>
                  <a:gd name="connsiteX3" fmla="*/ 526694 w 526694"/>
                  <a:gd name="connsiteY3" fmla="*/ 0 h 477350"/>
                  <a:gd name="connsiteX4" fmla="*/ 523519 w 526694"/>
                  <a:gd name="connsiteY4" fmla="*/ 477350 h 477350"/>
                  <a:gd name="connsiteX5" fmla="*/ 463560 w 526694"/>
                  <a:gd name="connsiteY5" fmla="*/ 404325 h 477350"/>
                  <a:gd name="connsiteX6" fmla="*/ 463559 w 526694"/>
                  <a:gd name="connsiteY6" fmla="*/ 279305 h 477350"/>
                  <a:gd name="connsiteX7" fmla="*/ 1 w 526694"/>
                  <a:gd name="connsiteY7" fmla="*/ 282940 h 477350"/>
                  <a:gd name="connsiteX8" fmla="*/ 2946 w 526694"/>
                  <a:gd name="connsiteY8" fmla="*/ 203520 h 477350"/>
                  <a:gd name="connsiteX0" fmla="*/ 2946 w 526694"/>
                  <a:gd name="connsiteY0" fmla="*/ 203520 h 480525"/>
                  <a:gd name="connsiteX1" fmla="*/ 463560 w 526694"/>
                  <a:gd name="connsiteY1" fmla="*/ 206925 h 480525"/>
                  <a:gd name="connsiteX2" fmla="*/ 463559 w 526694"/>
                  <a:gd name="connsiteY2" fmla="*/ 2945 h 480525"/>
                  <a:gd name="connsiteX3" fmla="*/ 526694 w 526694"/>
                  <a:gd name="connsiteY3" fmla="*/ 0 h 480525"/>
                  <a:gd name="connsiteX4" fmla="*/ 523519 w 526694"/>
                  <a:gd name="connsiteY4" fmla="*/ 477350 h 480525"/>
                  <a:gd name="connsiteX5" fmla="*/ 466735 w 526694"/>
                  <a:gd name="connsiteY5" fmla="*/ 480525 h 480525"/>
                  <a:gd name="connsiteX6" fmla="*/ 463559 w 526694"/>
                  <a:gd name="connsiteY6" fmla="*/ 279305 h 480525"/>
                  <a:gd name="connsiteX7" fmla="*/ 1 w 526694"/>
                  <a:gd name="connsiteY7" fmla="*/ 282940 h 480525"/>
                  <a:gd name="connsiteX8" fmla="*/ 2946 w 526694"/>
                  <a:gd name="connsiteY8" fmla="*/ 203520 h 480525"/>
                  <a:gd name="connsiteX0" fmla="*/ 0 w 749173"/>
                  <a:gd name="connsiteY0" fmla="*/ 203521 h 480525"/>
                  <a:gd name="connsiteX1" fmla="*/ 686039 w 749173"/>
                  <a:gd name="connsiteY1" fmla="*/ 206925 h 480525"/>
                  <a:gd name="connsiteX2" fmla="*/ 686038 w 749173"/>
                  <a:gd name="connsiteY2" fmla="*/ 2945 h 480525"/>
                  <a:gd name="connsiteX3" fmla="*/ 749173 w 749173"/>
                  <a:gd name="connsiteY3" fmla="*/ 0 h 480525"/>
                  <a:gd name="connsiteX4" fmla="*/ 745998 w 749173"/>
                  <a:gd name="connsiteY4" fmla="*/ 477350 h 480525"/>
                  <a:gd name="connsiteX5" fmla="*/ 689214 w 749173"/>
                  <a:gd name="connsiteY5" fmla="*/ 480525 h 480525"/>
                  <a:gd name="connsiteX6" fmla="*/ 686038 w 749173"/>
                  <a:gd name="connsiteY6" fmla="*/ 279305 h 480525"/>
                  <a:gd name="connsiteX7" fmla="*/ 222480 w 749173"/>
                  <a:gd name="connsiteY7" fmla="*/ 282940 h 480525"/>
                  <a:gd name="connsiteX8" fmla="*/ 0 w 749173"/>
                  <a:gd name="connsiteY8" fmla="*/ 203521 h 480525"/>
                  <a:gd name="connsiteX0" fmla="*/ 0 w 749173"/>
                  <a:gd name="connsiteY0" fmla="*/ 203521 h 480525"/>
                  <a:gd name="connsiteX1" fmla="*/ 686039 w 749173"/>
                  <a:gd name="connsiteY1" fmla="*/ 206925 h 480525"/>
                  <a:gd name="connsiteX2" fmla="*/ 686038 w 749173"/>
                  <a:gd name="connsiteY2" fmla="*/ 2945 h 480525"/>
                  <a:gd name="connsiteX3" fmla="*/ 749173 w 749173"/>
                  <a:gd name="connsiteY3" fmla="*/ 0 h 480525"/>
                  <a:gd name="connsiteX4" fmla="*/ 745998 w 749173"/>
                  <a:gd name="connsiteY4" fmla="*/ 477350 h 480525"/>
                  <a:gd name="connsiteX5" fmla="*/ 689214 w 749173"/>
                  <a:gd name="connsiteY5" fmla="*/ 480525 h 480525"/>
                  <a:gd name="connsiteX6" fmla="*/ 686038 w 749173"/>
                  <a:gd name="connsiteY6" fmla="*/ 279305 h 480525"/>
                  <a:gd name="connsiteX7" fmla="*/ 230 w 749173"/>
                  <a:gd name="connsiteY7" fmla="*/ 282940 h 480525"/>
                  <a:gd name="connsiteX8" fmla="*/ 0 w 749173"/>
                  <a:gd name="connsiteY8" fmla="*/ 203521 h 48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9173" h="480525">
                    <a:moveTo>
                      <a:pt x="0" y="203521"/>
                    </a:moveTo>
                    <a:lnTo>
                      <a:pt x="686039" y="206925"/>
                    </a:lnTo>
                    <a:cubicBezTo>
                      <a:pt x="686039" y="138932"/>
                      <a:pt x="686038" y="70938"/>
                      <a:pt x="686038" y="2945"/>
                    </a:cubicBezTo>
                    <a:lnTo>
                      <a:pt x="749173" y="0"/>
                    </a:lnTo>
                    <a:cubicBezTo>
                      <a:pt x="748115" y="159117"/>
                      <a:pt x="747056" y="318233"/>
                      <a:pt x="745998" y="477350"/>
                    </a:cubicBezTo>
                    <a:lnTo>
                      <a:pt x="689214" y="480525"/>
                    </a:lnTo>
                    <a:cubicBezTo>
                      <a:pt x="689214" y="438852"/>
                      <a:pt x="686038" y="320978"/>
                      <a:pt x="686038" y="279305"/>
                    </a:cubicBezTo>
                    <a:lnTo>
                      <a:pt x="230" y="282940"/>
                    </a:lnTo>
                    <a:cubicBezTo>
                      <a:pt x="153" y="255408"/>
                      <a:pt x="77" y="231053"/>
                      <a:pt x="0" y="203521"/>
                    </a:cubicBezTo>
                    <a:close/>
                  </a:path>
                </a:pathLst>
              </a:custGeom>
              <a:solidFill>
                <a:srgbClr val="FF660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kumimoji="1" lang="en-US" sz="1400">
                  <a:latin typeface="Helvetica" pitchFamily="91" charset="0"/>
                </a:endParaRPr>
              </a:p>
            </p:txBody>
          </p:sp>
        </p:grpSp>
        <p:sp>
          <p:nvSpPr>
            <p:cNvPr id="54" name="Oval 53"/>
            <p:cNvSpPr/>
            <p:nvPr/>
          </p:nvSpPr>
          <p:spPr bwMode="auto">
            <a:xfrm>
              <a:off x="2030851" y="4596626"/>
              <a:ext cx="1481887" cy="467872"/>
            </a:xfrm>
            <a:prstGeom prst="ellipse">
              <a:avLst/>
            </a:prstGeom>
            <a:solidFill>
              <a:schemeClr val="tx2">
                <a:lumMod val="20000"/>
                <a:lumOff val="80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kumimoji="1" lang="en-US" sz="1200" dirty="0">
                  <a:solidFill>
                    <a:srgbClr val="0000FF"/>
                  </a:solidFill>
                  <a:latin typeface="Helvetica" pitchFamily="91" charset="0"/>
                </a:rPr>
                <a:t>C5a,C5b-C9</a:t>
              </a:r>
            </a:p>
          </p:txBody>
        </p:sp>
        <p:sp>
          <p:nvSpPr>
            <p:cNvPr id="55" name="Down Arrow 84"/>
            <p:cNvSpPr/>
            <p:nvPr/>
          </p:nvSpPr>
          <p:spPr bwMode="auto">
            <a:xfrm>
              <a:off x="2535989" y="5182789"/>
              <a:ext cx="457968" cy="437861"/>
            </a:xfrm>
            <a:prstGeom prst="downArrow">
              <a:avLst/>
            </a:prstGeom>
            <a:solidFill>
              <a:schemeClr val="accent5"/>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kumimoji="1" lang="en-US" sz="1400">
                <a:latin typeface="Helvetica" pitchFamily="91" charset="0"/>
              </a:endParaRPr>
            </a:p>
          </p:txBody>
        </p:sp>
        <p:sp>
          <p:nvSpPr>
            <p:cNvPr id="58" name="Oval 57"/>
            <p:cNvSpPr/>
            <p:nvPr/>
          </p:nvSpPr>
          <p:spPr bwMode="auto">
            <a:xfrm>
              <a:off x="1196655" y="5647193"/>
              <a:ext cx="3234499" cy="607688"/>
            </a:xfrm>
            <a:prstGeom prst="ellipse">
              <a:avLst/>
            </a:prstGeom>
            <a:solidFill>
              <a:srgbClr val="F65E0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kumimoji="1" lang="tr-TR" sz="1100" b="1" dirty="0" smtClean="0">
                  <a:solidFill>
                    <a:srgbClr val="0000FF"/>
                  </a:solidFill>
                  <a:latin typeface="Helvetica" pitchFamily="91" charset="0"/>
                </a:rPr>
                <a:t>MAHA/PLT()/ABY/Diğer Organ</a:t>
              </a:r>
              <a:endParaRPr kumimoji="1" lang="en-US" sz="1100" b="1" dirty="0">
                <a:solidFill>
                  <a:srgbClr val="0000FF"/>
                </a:solidFill>
                <a:latin typeface="Helvetica" pitchFamily="91" charset="0"/>
              </a:endParaRPr>
            </a:p>
          </p:txBody>
        </p:sp>
      </p:grpSp>
      <p:sp>
        <p:nvSpPr>
          <p:cNvPr id="11" name="Dikdörtgen 10"/>
          <p:cNvSpPr/>
          <p:nvPr/>
        </p:nvSpPr>
        <p:spPr>
          <a:xfrm>
            <a:off x="812832" y="1459375"/>
            <a:ext cx="3125151" cy="646331"/>
          </a:xfrm>
          <a:prstGeom prst="rect">
            <a:avLst/>
          </a:prstGeom>
        </p:spPr>
        <p:txBody>
          <a:bodyPr wrap="none">
            <a:spAutoFit/>
          </a:bodyPr>
          <a:lstStyle/>
          <a:p>
            <a:pPr>
              <a:lnSpc>
                <a:spcPct val="200000"/>
              </a:lnSpc>
            </a:pPr>
            <a:r>
              <a:rPr lang="tr-TR" dirty="0"/>
              <a:t>HUS olgularının </a:t>
            </a:r>
            <a:r>
              <a:rPr lang="tr-TR" dirty="0" smtClean="0"/>
              <a:t>%10 </a:t>
            </a:r>
            <a:r>
              <a:rPr lang="tr-TR" dirty="0" err="1" smtClean="0"/>
              <a:t>Atipik</a:t>
            </a:r>
            <a:r>
              <a:rPr lang="tr-TR" dirty="0" smtClean="0"/>
              <a:t> HUS</a:t>
            </a:r>
            <a:endParaRPr lang="tr-TR" dirty="0"/>
          </a:p>
        </p:txBody>
      </p:sp>
    </p:spTree>
    <p:extLst>
      <p:ext uri="{BB962C8B-B14F-4D97-AF65-F5344CB8AC3E}">
        <p14:creationId xmlns:p14="http://schemas.microsoft.com/office/powerpoint/2010/main" val="1983812501"/>
      </p:ext>
    </p:extLst>
  </p:cSld>
  <p:clrMapOvr>
    <a:masterClrMapping/>
  </p:clrMapOvr>
  <mc:AlternateContent xmlns:mc="http://schemas.openxmlformats.org/markup-compatibility/2006" xmlns:p14="http://schemas.microsoft.com/office/powerpoint/2010/main">
    <mc:Choice Requires="p14">
      <p:transition spd="med" p14:dur="700" advTm="77669">
        <p:fade/>
      </p:transition>
    </mc:Choice>
    <mc:Fallback xmlns="">
      <p:transition spd="med" advTm="77669">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826447" y="1392646"/>
            <a:ext cx="10426609" cy="3816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marL="341313" indent="-341313">
              <a:defRPr kumimoji="1" sz="2400">
                <a:solidFill>
                  <a:schemeClr val="tx1"/>
                </a:solidFill>
                <a:latin typeface="Times New Roman" charset="0"/>
                <a:ea typeface="ＭＳ Ｐゴシック" charset="0"/>
              </a:defRPr>
            </a:lvl1pPr>
            <a:lvl2pPr marL="969963" indent="-342900">
              <a:defRPr kumimoji="1" sz="2400">
                <a:solidFill>
                  <a:schemeClr val="tx1"/>
                </a:solidFill>
                <a:latin typeface="Times New Roman" charset="0"/>
                <a:ea typeface="ＭＳ Ｐゴシック" charset="0"/>
              </a:defRPr>
            </a:lvl2pPr>
            <a:lvl3pPr marL="1084263">
              <a:defRPr kumimoji="1" sz="2400">
                <a:solidFill>
                  <a:schemeClr val="tx1"/>
                </a:solidFill>
                <a:latin typeface="Times New Roman" charset="0"/>
                <a:ea typeface="ＭＳ Ｐゴシック" charset="0"/>
              </a:defRPr>
            </a:lvl3pPr>
            <a:lvl4pPr>
              <a:defRPr kumimoji="1" sz="2400">
                <a:solidFill>
                  <a:schemeClr val="tx1"/>
                </a:solidFill>
                <a:latin typeface="Times New Roman" charset="0"/>
                <a:ea typeface="ＭＳ Ｐゴシック" charset="0"/>
              </a:defRPr>
            </a:lvl4pPr>
            <a:lvl5pPr>
              <a:defRPr kumimoji="1" sz="2400">
                <a:solidFill>
                  <a:schemeClr val="tx1"/>
                </a:solidFill>
                <a:latin typeface="Times New Roman" charset="0"/>
                <a:ea typeface="ＭＳ Ｐゴシック" charset="0"/>
              </a:defRPr>
            </a:lvl5pPr>
            <a:lvl6pPr eaLnBrk="0" fontAlgn="base" hangingPunct="0">
              <a:spcBef>
                <a:spcPct val="0"/>
              </a:spcBef>
              <a:spcAft>
                <a:spcPct val="0"/>
              </a:spcAft>
              <a:defRPr kumimoji="1" sz="2400">
                <a:solidFill>
                  <a:schemeClr val="tx1"/>
                </a:solidFill>
                <a:latin typeface="Times New Roman" charset="0"/>
                <a:ea typeface="ＭＳ Ｐゴシック" charset="0"/>
              </a:defRPr>
            </a:lvl6pPr>
            <a:lvl7pPr eaLnBrk="0" fontAlgn="base" hangingPunct="0">
              <a:spcBef>
                <a:spcPct val="0"/>
              </a:spcBef>
              <a:spcAft>
                <a:spcPct val="0"/>
              </a:spcAft>
              <a:defRPr kumimoji="1" sz="2400">
                <a:solidFill>
                  <a:schemeClr val="tx1"/>
                </a:solidFill>
                <a:latin typeface="Times New Roman" charset="0"/>
                <a:ea typeface="ＭＳ Ｐゴシック" charset="0"/>
              </a:defRPr>
            </a:lvl7pPr>
            <a:lvl8pPr eaLnBrk="0" fontAlgn="base" hangingPunct="0">
              <a:spcBef>
                <a:spcPct val="0"/>
              </a:spcBef>
              <a:spcAft>
                <a:spcPct val="0"/>
              </a:spcAft>
              <a:defRPr kumimoji="1" sz="2400">
                <a:solidFill>
                  <a:schemeClr val="tx1"/>
                </a:solidFill>
                <a:latin typeface="Times New Roman" charset="0"/>
                <a:ea typeface="ＭＳ Ｐゴシック" charset="0"/>
              </a:defRPr>
            </a:lvl8pPr>
            <a:lvl9pPr eaLnBrk="0" fontAlgn="base" hangingPunct="0">
              <a:spcBef>
                <a:spcPct val="0"/>
              </a:spcBef>
              <a:spcAft>
                <a:spcPct val="0"/>
              </a:spcAft>
              <a:defRPr kumimoji="1" sz="2400">
                <a:solidFill>
                  <a:schemeClr val="tx1"/>
                </a:solidFill>
                <a:latin typeface="Times New Roman" charset="0"/>
                <a:ea typeface="ＭＳ Ｐゴシック" charset="0"/>
              </a:defRPr>
            </a:lvl9pPr>
          </a:lstStyle>
          <a:p>
            <a:pPr marL="0" indent="0">
              <a:spcBef>
                <a:spcPts val="1200"/>
              </a:spcBef>
              <a:buClr>
                <a:srgbClr val="660066"/>
              </a:buClr>
            </a:pPr>
            <a:r>
              <a:rPr lang="tr-TR" sz="2000" dirty="0" smtClean="0">
                <a:solidFill>
                  <a:srgbClr val="0000FF"/>
                </a:solidFill>
                <a:latin typeface="+mn-lt"/>
                <a:cs typeface="Arial"/>
              </a:rPr>
              <a:t>  </a:t>
            </a:r>
            <a:endParaRPr lang="tr-TR" sz="2000" dirty="0">
              <a:solidFill>
                <a:srgbClr val="0000FF"/>
              </a:solidFill>
              <a:latin typeface="+mn-lt"/>
              <a:cs typeface="Arial"/>
            </a:endParaRPr>
          </a:p>
          <a:p>
            <a:pPr marL="0" indent="0">
              <a:spcBef>
                <a:spcPts val="1200"/>
              </a:spcBef>
              <a:buClr>
                <a:srgbClr val="660066"/>
              </a:buClr>
            </a:pPr>
            <a:r>
              <a:rPr lang="en-US" sz="3200" b="1" dirty="0">
                <a:solidFill>
                  <a:srgbClr val="FF0000"/>
                </a:solidFill>
                <a:latin typeface="+mn-lt"/>
                <a:cs typeface="Arial"/>
              </a:rPr>
              <a:t>Etkili </a:t>
            </a:r>
            <a:r>
              <a:rPr lang="en-US" sz="3200" b="1" dirty="0" err="1">
                <a:solidFill>
                  <a:srgbClr val="FF0000"/>
                </a:solidFill>
                <a:latin typeface="+mn-lt"/>
                <a:cs typeface="Arial"/>
              </a:rPr>
              <a:t>tedaviler</a:t>
            </a:r>
            <a:r>
              <a:rPr lang="en-US" sz="3200" b="1" dirty="0">
                <a:solidFill>
                  <a:srgbClr val="FF0000"/>
                </a:solidFill>
                <a:latin typeface="+mn-lt"/>
                <a:cs typeface="Arial"/>
              </a:rPr>
              <a:t>:</a:t>
            </a:r>
          </a:p>
          <a:p>
            <a:pPr marL="458788" indent="-284163">
              <a:spcBef>
                <a:spcPct val="50000"/>
              </a:spcBef>
              <a:buClr>
                <a:srgbClr val="660066"/>
              </a:buClr>
              <a:buFont typeface="Arial"/>
              <a:buChar char="•"/>
            </a:pPr>
            <a:r>
              <a:rPr lang="en-US" sz="2000" b="1" u="sng" dirty="0" smtClean="0">
                <a:latin typeface="+mn-lt"/>
                <a:cs typeface="Arial"/>
              </a:rPr>
              <a:t>Pla</a:t>
            </a:r>
            <a:r>
              <a:rPr lang="tr-TR" sz="2000" b="1" u="sng" dirty="0" smtClean="0">
                <a:latin typeface="+mn-lt"/>
                <a:cs typeface="Arial"/>
              </a:rPr>
              <a:t>z</a:t>
            </a:r>
            <a:r>
              <a:rPr lang="en-US" sz="2000" b="1" u="sng" dirty="0" smtClean="0">
                <a:latin typeface="+mn-lt"/>
                <a:cs typeface="Arial"/>
              </a:rPr>
              <a:t>ma </a:t>
            </a:r>
            <a:r>
              <a:rPr lang="tr-TR" sz="2000" b="1" u="sng" dirty="0" smtClean="0">
                <a:latin typeface="+mn-lt"/>
                <a:cs typeface="Arial"/>
              </a:rPr>
              <a:t>değişimi</a:t>
            </a:r>
            <a:r>
              <a:rPr lang="en-US" sz="2000" b="1" dirty="0" smtClean="0">
                <a:latin typeface="+mn-lt"/>
                <a:cs typeface="Arial"/>
              </a:rPr>
              <a:t> </a:t>
            </a:r>
            <a:r>
              <a:rPr lang="en-US" sz="2000" dirty="0" smtClean="0">
                <a:latin typeface="+mn-lt"/>
                <a:cs typeface="Arial"/>
              </a:rPr>
              <a:t>–</a:t>
            </a:r>
            <a:endParaRPr lang="tr-TR" sz="2000" dirty="0" smtClean="0">
              <a:latin typeface="+mn-lt"/>
              <a:cs typeface="Arial"/>
            </a:endParaRPr>
          </a:p>
          <a:p>
            <a:pPr marL="458788" indent="-284163">
              <a:spcBef>
                <a:spcPct val="50000"/>
              </a:spcBef>
              <a:buClr>
                <a:srgbClr val="660066"/>
              </a:buClr>
              <a:buFont typeface="Arial"/>
              <a:buChar char="•"/>
            </a:pPr>
            <a:r>
              <a:rPr lang="tr-TR" sz="2000" b="1" spc="-5" dirty="0" smtClean="0">
                <a:latin typeface="+mn-lt"/>
                <a:cs typeface="Calibri"/>
              </a:rPr>
              <a:t>Plazma </a:t>
            </a:r>
            <a:r>
              <a:rPr lang="tr-TR" sz="2000" b="1" spc="-10" dirty="0" smtClean="0">
                <a:latin typeface="+mn-lt"/>
                <a:cs typeface="Calibri"/>
              </a:rPr>
              <a:t>infüzyonu; </a:t>
            </a:r>
          </a:p>
          <a:p>
            <a:pPr marL="174625" indent="0">
              <a:spcBef>
                <a:spcPct val="50000"/>
              </a:spcBef>
              <a:buClr>
                <a:srgbClr val="660066"/>
              </a:buClr>
            </a:pPr>
            <a:r>
              <a:rPr lang="tr-TR" sz="2000" b="1" spc="-10" dirty="0" smtClean="0">
                <a:latin typeface="+mn-lt"/>
                <a:cs typeface="Arial"/>
              </a:rPr>
              <a:t>     </a:t>
            </a:r>
            <a:r>
              <a:rPr lang="tr-TR" sz="2000" b="1" u="sng" spc="-10" dirty="0" smtClean="0">
                <a:solidFill>
                  <a:srgbClr val="FF0000"/>
                </a:solidFill>
                <a:latin typeface="+mn-lt"/>
                <a:cs typeface="Arial"/>
              </a:rPr>
              <a:t>Özellikle Atipik HÜS</a:t>
            </a:r>
            <a:endParaRPr lang="tr-TR" sz="2000" b="1" u="sng" dirty="0" smtClean="0">
              <a:solidFill>
                <a:srgbClr val="FF0000"/>
              </a:solidFill>
              <a:latin typeface="+mn-lt"/>
              <a:cs typeface="Arial"/>
            </a:endParaRPr>
          </a:p>
          <a:p>
            <a:pPr marL="458788" indent="-284163">
              <a:spcBef>
                <a:spcPct val="50000"/>
              </a:spcBef>
              <a:buClr>
                <a:srgbClr val="660066"/>
              </a:buClr>
              <a:buFont typeface="Arial"/>
              <a:buChar char="•"/>
            </a:pPr>
            <a:r>
              <a:rPr lang="en-US" sz="2000" b="1" u="sng" dirty="0" err="1" smtClean="0">
                <a:latin typeface="+mn-lt"/>
                <a:cs typeface="Arial"/>
              </a:rPr>
              <a:t>Eculizumab</a:t>
            </a:r>
            <a:r>
              <a:rPr lang="en-US" sz="2000" b="1" dirty="0" smtClean="0">
                <a:latin typeface="+mn-lt"/>
                <a:cs typeface="Arial"/>
              </a:rPr>
              <a:t> </a:t>
            </a:r>
            <a:r>
              <a:rPr lang="en-US" sz="2000" b="1" dirty="0">
                <a:latin typeface="+mn-lt"/>
                <a:cs typeface="Arial"/>
              </a:rPr>
              <a:t>– </a:t>
            </a:r>
            <a:r>
              <a:rPr lang="en-US" sz="2000" dirty="0">
                <a:latin typeface="+mn-lt"/>
                <a:cs typeface="Arial"/>
              </a:rPr>
              <a:t>anti-C5 </a:t>
            </a:r>
            <a:r>
              <a:rPr lang="en-US" sz="2000" dirty="0" err="1">
                <a:latin typeface="+mn-lt"/>
                <a:cs typeface="Arial"/>
              </a:rPr>
              <a:t>antikoru</a:t>
            </a:r>
            <a:r>
              <a:rPr lang="en-US" sz="2000" dirty="0">
                <a:latin typeface="+mn-lt"/>
                <a:cs typeface="Arial"/>
              </a:rPr>
              <a:t>, aHUS ve PNH </a:t>
            </a:r>
            <a:r>
              <a:rPr lang="en-US" sz="2000" dirty="0" err="1">
                <a:latin typeface="+mn-lt"/>
                <a:cs typeface="Arial"/>
              </a:rPr>
              <a:t>için</a:t>
            </a:r>
            <a:r>
              <a:rPr lang="en-US" sz="2000" dirty="0">
                <a:latin typeface="+mn-lt"/>
                <a:cs typeface="Arial"/>
              </a:rPr>
              <a:t> </a:t>
            </a:r>
            <a:r>
              <a:rPr lang="en-US" sz="2000" dirty="0" err="1">
                <a:latin typeface="+mn-lt"/>
                <a:cs typeface="Arial"/>
              </a:rPr>
              <a:t>onaylanmış</a:t>
            </a:r>
            <a:r>
              <a:rPr lang="en-US" sz="2000" dirty="0">
                <a:latin typeface="+mn-lt"/>
                <a:cs typeface="Arial"/>
              </a:rPr>
              <a:t> C5 </a:t>
            </a:r>
            <a:r>
              <a:rPr lang="tr-TR" sz="2000" dirty="0">
                <a:latin typeface="+mn-lt"/>
                <a:cs typeface="Arial"/>
              </a:rPr>
              <a:t>parçalanmasını</a:t>
            </a:r>
            <a:r>
              <a:rPr lang="en-US" sz="2000" dirty="0">
                <a:latin typeface="+mn-lt"/>
                <a:cs typeface="Arial"/>
              </a:rPr>
              <a:t> </a:t>
            </a:r>
            <a:r>
              <a:rPr lang="en-US" sz="2000" dirty="0" err="1">
                <a:latin typeface="+mn-lt"/>
                <a:cs typeface="Arial"/>
              </a:rPr>
              <a:t>engeller</a:t>
            </a:r>
            <a:r>
              <a:rPr lang="tr-TR" sz="2000" dirty="0" smtClean="0">
                <a:latin typeface="+mn-lt"/>
                <a:cs typeface="Arial"/>
              </a:rPr>
              <a:t>.</a:t>
            </a:r>
          </a:p>
          <a:p>
            <a:pPr marL="458788" indent="-284163">
              <a:spcBef>
                <a:spcPct val="50000"/>
              </a:spcBef>
              <a:buClr>
                <a:srgbClr val="660066"/>
              </a:buClr>
              <a:buFont typeface="Arial"/>
              <a:buChar char="•"/>
            </a:pPr>
            <a:endParaRPr lang="tr-TR" sz="2000" b="1" dirty="0" smtClean="0">
              <a:solidFill>
                <a:srgbClr val="0000FF"/>
              </a:solidFill>
              <a:latin typeface="+mn-lt"/>
              <a:ea typeface="+mn-ea"/>
              <a:cs typeface="Arial"/>
            </a:endParaRPr>
          </a:p>
          <a:p>
            <a:pPr marL="174625" indent="0">
              <a:spcBef>
                <a:spcPct val="50000"/>
              </a:spcBef>
              <a:buClr>
                <a:srgbClr val="660066"/>
              </a:buClr>
            </a:pPr>
            <a:endParaRPr lang="en-US" sz="2000" dirty="0">
              <a:solidFill>
                <a:srgbClr val="0000FF"/>
              </a:solidFill>
              <a:latin typeface="+mn-lt"/>
              <a:ea typeface="+mn-ea"/>
              <a:cs typeface="Arial"/>
            </a:endParaRPr>
          </a:p>
        </p:txBody>
      </p:sp>
      <p:sp>
        <p:nvSpPr>
          <p:cNvPr id="13" name="Rectangle 2"/>
          <p:cNvSpPr>
            <a:spLocks noGrp="1" noChangeArrowheads="1"/>
          </p:cNvSpPr>
          <p:nvPr>
            <p:ph type="title"/>
          </p:nvPr>
        </p:nvSpPr>
        <p:spPr>
          <a:xfrm>
            <a:off x="826447" y="288099"/>
            <a:ext cx="10327908" cy="801144"/>
          </a:xfrm>
        </p:spPr>
        <p:txBody>
          <a:bodyPr>
            <a:noAutofit/>
          </a:bodyPr>
          <a:lstStyle/>
          <a:p>
            <a:pPr algn="l">
              <a:lnSpc>
                <a:spcPct val="90000"/>
              </a:lnSpc>
            </a:pPr>
            <a:r>
              <a:rPr lang="en-US" sz="4800" b="1" dirty="0" err="1" smtClean="0">
                <a:latin typeface="+mn-lt"/>
              </a:rPr>
              <a:t>Hemolitik</a:t>
            </a:r>
            <a:r>
              <a:rPr lang="en-US" sz="4800" b="1" dirty="0" smtClean="0">
                <a:latin typeface="+mn-lt"/>
              </a:rPr>
              <a:t> </a:t>
            </a:r>
            <a:r>
              <a:rPr lang="en-US" sz="4800" b="1" dirty="0" err="1" smtClean="0">
                <a:latin typeface="+mn-lt"/>
              </a:rPr>
              <a:t>Üremik</a:t>
            </a:r>
            <a:r>
              <a:rPr lang="en-US" sz="4800" b="1" dirty="0" smtClean="0">
                <a:latin typeface="+mn-lt"/>
              </a:rPr>
              <a:t> </a:t>
            </a:r>
            <a:r>
              <a:rPr lang="en-US" sz="4800" b="1" dirty="0" err="1" smtClean="0">
                <a:latin typeface="+mn-lt"/>
              </a:rPr>
              <a:t>Sendrom</a:t>
            </a:r>
            <a:r>
              <a:rPr lang="en-US" sz="4800" b="1" dirty="0" smtClean="0">
                <a:latin typeface="+mn-lt"/>
              </a:rPr>
              <a:t>(HUS)</a:t>
            </a:r>
            <a:endParaRPr lang="en-US" sz="4800" b="1" dirty="0">
              <a:latin typeface="+mn-lt"/>
            </a:endParaRPr>
          </a:p>
        </p:txBody>
      </p:sp>
    </p:spTree>
    <p:extLst>
      <p:ext uri="{BB962C8B-B14F-4D97-AF65-F5344CB8AC3E}">
        <p14:creationId xmlns:p14="http://schemas.microsoft.com/office/powerpoint/2010/main" val="839931990"/>
      </p:ext>
    </p:extLst>
  </p:cSld>
  <p:clrMapOvr>
    <a:masterClrMapping/>
  </p:clrMapOvr>
  <p:transition advTm="77669"/>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Unvan 1"/>
          <p:cNvSpPr txBox="1">
            <a:spLocks/>
          </p:cNvSpPr>
          <p:nvPr/>
        </p:nvSpPr>
        <p:spPr>
          <a:xfrm>
            <a:off x="765861" y="173254"/>
            <a:ext cx="10515600" cy="85588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kern="0" dirty="0" smtClean="0">
                <a:solidFill>
                  <a:schemeClr val="tx2"/>
                </a:solidFill>
                <a:cs typeface="Arial"/>
              </a:rPr>
              <a:t>Trombotik Mikroanjiyopati</a:t>
            </a:r>
            <a:r>
              <a:rPr lang="tr-TR" b="1" kern="0" dirty="0" smtClean="0">
                <a:solidFill>
                  <a:schemeClr val="tx2"/>
                </a:solidFill>
                <a:cs typeface="Arial"/>
              </a:rPr>
              <a:t> (TMA) Sendromları</a:t>
            </a:r>
            <a:endParaRPr lang="tr-TR" dirty="0"/>
          </a:p>
        </p:txBody>
      </p:sp>
      <p:pic>
        <p:nvPicPr>
          <p:cNvPr id="17" name="Resim 16"/>
          <p:cNvPicPr>
            <a:picLocks noChangeAspect="1"/>
          </p:cNvPicPr>
          <p:nvPr/>
        </p:nvPicPr>
        <p:blipFill>
          <a:blip r:embed="rId2"/>
          <a:stretch>
            <a:fillRect/>
          </a:stretch>
        </p:blipFill>
        <p:spPr>
          <a:xfrm>
            <a:off x="75983" y="1846573"/>
            <a:ext cx="5878258" cy="4538403"/>
          </a:xfrm>
          <a:prstGeom prst="rect">
            <a:avLst/>
          </a:prstGeom>
        </p:spPr>
      </p:pic>
      <p:sp>
        <p:nvSpPr>
          <p:cNvPr id="6" name="Çarpma 5"/>
          <p:cNvSpPr/>
          <p:nvPr/>
        </p:nvSpPr>
        <p:spPr>
          <a:xfrm>
            <a:off x="1792704" y="3116641"/>
            <a:ext cx="1222408" cy="1212783"/>
          </a:xfrm>
          <a:prstGeom prst="mathMultiply">
            <a:avLst/>
          </a:prstGeom>
          <a:solidFill>
            <a:srgbClr val="F65E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Çarpma 6"/>
          <p:cNvSpPr/>
          <p:nvPr/>
        </p:nvSpPr>
        <p:spPr>
          <a:xfrm>
            <a:off x="2430541" y="4177872"/>
            <a:ext cx="1906655" cy="1651289"/>
          </a:xfrm>
          <a:prstGeom prst="mathMultiply">
            <a:avLst/>
          </a:prstGeom>
          <a:solidFill>
            <a:srgbClr val="F65E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Çarpma 7"/>
          <p:cNvSpPr/>
          <p:nvPr/>
        </p:nvSpPr>
        <p:spPr>
          <a:xfrm>
            <a:off x="91113" y="4115774"/>
            <a:ext cx="2205203" cy="1583623"/>
          </a:xfrm>
          <a:prstGeom prst="mathMultiply">
            <a:avLst/>
          </a:prstGeom>
          <a:solidFill>
            <a:srgbClr val="F65E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Rectangle 6"/>
          <p:cNvSpPr/>
          <p:nvPr/>
        </p:nvSpPr>
        <p:spPr>
          <a:xfrm flipV="1">
            <a:off x="0" y="1913184"/>
            <a:ext cx="8450042" cy="726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Dikdörtgen 9"/>
          <p:cNvSpPr/>
          <p:nvPr/>
        </p:nvSpPr>
        <p:spPr>
          <a:xfrm>
            <a:off x="377191" y="1400321"/>
            <a:ext cx="8072851" cy="461665"/>
          </a:xfrm>
          <a:prstGeom prst="rect">
            <a:avLst/>
          </a:prstGeom>
        </p:spPr>
        <p:txBody>
          <a:bodyPr wrap="none">
            <a:spAutoFit/>
          </a:bodyPr>
          <a:lstStyle/>
          <a:p>
            <a:pPr marL="458788" indent="-458788">
              <a:spcBef>
                <a:spcPct val="50000"/>
              </a:spcBef>
              <a:buClr>
                <a:srgbClr val="660066"/>
              </a:buClr>
            </a:pPr>
            <a:r>
              <a:rPr lang="en-US" sz="2400" b="1" dirty="0">
                <a:solidFill>
                  <a:schemeClr val="accent3">
                    <a:lumMod val="75000"/>
                  </a:schemeClr>
                </a:solidFill>
                <a:latin typeface="Calibri" panose="020F0502020204030204" pitchFamily="34" charset="0"/>
                <a:cs typeface="Arial"/>
              </a:rPr>
              <a:t>Mikroanjiyopatik </a:t>
            </a:r>
            <a:r>
              <a:rPr lang="en-US" sz="2400" b="1" dirty="0" err="1">
                <a:solidFill>
                  <a:schemeClr val="accent3">
                    <a:lumMod val="75000"/>
                  </a:schemeClr>
                </a:solidFill>
                <a:latin typeface="Calibri" panose="020F0502020204030204" pitchFamily="34" charset="0"/>
                <a:cs typeface="Arial"/>
              </a:rPr>
              <a:t>hemolitik</a:t>
            </a:r>
            <a:r>
              <a:rPr lang="en-US" sz="2400" b="1" dirty="0">
                <a:solidFill>
                  <a:schemeClr val="accent3">
                    <a:lumMod val="75000"/>
                  </a:schemeClr>
                </a:solidFill>
                <a:latin typeface="Calibri" panose="020F0502020204030204" pitchFamily="34" charset="0"/>
                <a:cs typeface="Arial"/>
              </a:rPr>
              <a:t> </a:t>
            </a:r>
            <a:r>
              <a:rPr lang="en-US" sz="2400" b="1" dirty="0" err="1" smtClean="0">
                <a:solidFill>
                  <a:schemeClr val="accent3">
                    <a:lumMod val="75000"/>
                  </a:schemeClr>
                </a:solidFill>
                <a:latin typeface="Calibri" panose="020F0502020204030204" pitchFamily="34" charset="0"/>
                <a:cs typeface="Arial"/>
              </a:rPr>
              <a:t>anemi</a:t>
            </a:r>
            <a:r>
              <a:rPr lang="tr-TR" sz="2400" b="1" dirty="0" smtClean="0">
                <a:solidFill>
                  <a:schemeClr val="accent3">
                    <a:lumMod val="75000"/>
                  </a:schemeClr>
                </a:solidFill>
                <a:latin typeface="Calibri" panose="020F0502020204030204" pitchFamily="34" charset="0"/>
                <a:cs typeface="Arial"/>
              </a:rPr>
              <a:t> </a:t>
            </a:r>
            <a:r>
              <a:rPr lang="en-US" sz="2400" b="1" dirty="0" smtClean="0">
                <a:solidFill>
                  <a:schemeClr val="accent3">
                    <a:lumMod val="75000"/>
                  </a:schemeClr>
                </a:solidFill>
                <a:latin typeface="Calibri" panose="020F0502020204030204" pitchFamily="34" charset="0"/>
                <a:cs typeface="Arial"/>
              </a:rPr>
              <a:t>(</a:t>
            </a:r>
            <a:r>
              <a:rPr lang="tr-TR" sz="2400" b="1" dirty="0">
                <a:solidFill>
                  <a:schemeClr val="accent3">
                    <a:lumMod val="75000"/>
                  </a:schemeClr>
                </a:solidFill>
                <a:latin typeface="Calibri" panose="020F0502020204030204" pitchFamily="34" charset="0"/>
                <a:cs typeface="Arial"/>
              </a:rPr>
              <a:t>MAHA</a:t>
            </a:r>
            <a:r>
              <a:rPr lang="en-US" sz="2400" b="1" dirty="0">
                <a:solidFill>
                  <a:schemeClr val="accent3">
                    <a:lumMod val="75000"/>
                  </a:schemeClr>
                </a:solidFill>
                <a:latin typeface="Calibri" panose="020F0502020204030204" pitchFamily="34" charset="0"/>
                <a:cs typeface="Arial"/>
              </a:rPr>
              <a:t>)</a:t>
            </a:r>
            <a:r>
              <a:rPr lang="tr-TR" sz="2400" b="1" dirty="0">
                <a:solidFill>
                  <a:schemeClr val="accent3">
                    <a:lumMod val="75000"/>
                  </a:schemeClr>
                </a:solidFill>
                <a:latin typeface="Calibri" panose="020F0502020204030204" pitchFamily="34" charset="0"/>
                <a:cs typeface="Arial"/>
              </a:rPr>
              <a:t> ve Trombositopeni </a:t>
            </a:r>
          </a:p>
        </p:txBody>
      </p:sp>
      <p:sp>
        <p:nvSpPr>
          <p:cNvPr id="12" name="Rectangle 250"/>
          <p:cNvSpPr>
            <a:spLocks noChangeArrowheads="1"/>
          </p:cNvSpPr>
          <p:nvPr/>
        </p:nvSpPr>
        <p:spPr bwMode="auto">
          <a:xfrm>
            <a:off x="5659281" y="2525447"/>
            <a:ext cx="6142245" cy="3447098"/>
          </a:xfrm>
          <a:prstGeom prst="rect">
            <a:avLst/>
          </a:prstGeom>
          <a:noFill/>
          <a:ln w="9525">
            <a:noFill/>
            <a:miter lim="800000"/>
            <a:headEnd/>
            <a:tailEnd/>
          </a:ln>
        </p:spPr>
        <p:txBody>
          <a:bodyPr wrap="square" lIns="0" tIns="0" rIns="0" bIns="0">
            <a:prstTxWarp prst="textNoShape">
              <a:avLst/>
            </a:prstTxWarp>
            <a:spAutoFit/>
          </a:bodyPr>
          <a:lstStyle/>
          <a:p>
            <a:pPr marL="803275" lvl="1" indent="-293688">
              <a:lnSpc>
                <a:spcPct val="150000"/>
              </a:lnSpc>
              <a:spcAft>
                <a:spcPts val="550"/>
              </a:spcAft>
              <a:buClr>
                <a:srgbClr val="660066"/>
              </a:buClr>
              <a:buFont typeface="Times" charset="0"/>
              <a:buChar char="•"/>
              <a:defRPr/>
            </a:pPr>
            <a:r>
              <a:rPr lang="en-US" sz="1400" dirty="0">
                <a:solidFill>
                  <a:srgbClr val="000000"/>
                </a:solidFill>
              </a:rPr>
              <a:t>İlaçlar - otoimmün (</a:t>
            </a:r>
            <a:r>
              <a:rPr lang="en-US" sz="1400" dirty="0" err="1">
                <a:solidFill>
                  <a:srgbClr val="000000"/>
                </a:solidFill>
              </a:rPr>
              <a:t>tiklopidin</a:t>
            </a:r>
            <a:r>
              <a:rPr lang="en-US" sz="1400" dirty="0">
                <a:solidFill>
                  <a:srgbClr val="000000"/>
                </a:solidFill>
              </a:rPr>
              <a:t>, </a:t>
            </a:r>
            <a:r>
              <a:rPr lang="en-US" sz="1400" dirty="0" err="1">
                <a:solidFill>
                  <a:srgbClr val="000000"/>
                </a:solidFill>
              </a:rPr>
              <a:t>kinin</a:t>
            </a:r>
            <a:r>
              <a:rPr lang="en-US" sz="1400" dirty="0">
                <a:solidFill>
                  <a:srgbClr val="000000"/>
                </a:solidFill>
              </a:rPr>
              <a:t>)</a:t>
            </a:r>
          </a:p>
          <a:p>
            <a:pPr marL="803275" lvl="1" indent="-293688">
              <a:lnSpc>
                <a:spcPct val="150000"/>
              </a:lnSpc>
              <a:spcAft>
                <a:spcPts val="550"/>
              </a:spcAft>
              <a:buClr>
                <a:srgbClr val="660066"/>
              </a:buClr>
              <a:buFont typeface="Times" charset="0"/>
              <a:buChar char="•"/>
              <a:defRPr/>
            </a:pPr>
            <a:r>
              <a:rPr lang="tr-TR" sz="1400" dirty="0">
                <a:solidFill>
                  <a:srgbClr val="000000"/>
                </a:solidFill>
              </a:rPr>
              <a:t>ilaçlar</a:t>
            </a:r>
            <a:r>
              <a:rPr lang="en-US" sz="1400" dirty="0">
                <a:solidFill>
                  <a:srgbClr val="000000"/>
                </a:solidFill>
              </a:rPr>
              <a:t> – to</a:t>
            </a:r>
            <a:r>
              <a:rPr lang="tr-TR" sz="1400" dirty="0" err="1">
                <a:solidFill>
                  <a:srgbClr val="000000"/>
                </a:solidFill>
              </a:rPr>
              <a:t>ks</a:t>
            </a:r>
            <a:r>
              <a:rPr lang="en-US" sz="1400" dirty="0" err="1">
                <a:solidFill>
                  <a:srgbClr val="000000"/>
                </a:solidFill>
              </a:rPr>
              <a:t>i</a:t>
            </a:r>
            <a:r>
              <a:rPr lang="tr-TR" sz="1400" dirty="0">
                <a:solidFill>
                  <a:srgbClr val="000000"/>
                </a:solidFill>
              </a:rPr>
              <a:t>k</a:t>
            </a:r>
            <a:r>
              <a:rPr lang="en-US" sz="1400" dirty="0">
                <a:solidFill>
                  <a:srgbClr val="000000"/>
                </a:solidFill>
              </a:rPr>
              <a:t> (</a:t>
            </a:r>
            <a:r>
              <a:rPr lang="en-US" sz="1400" dirty="0" err="1">
                <a:solidFill>
                  <a:srgbClr val="000000"/>
                </a:solidFill>
              </a:rPr>
              <a:t>kalsineurin</a:t>
            </a:r>
            <a:r>
              <a:rPr lang="en-US" sz="1400" dirty="0">
                <a:solidFill>
                  <a:srgbClr val="000000"/>
                </a:solidFill>
              </a:rPr>
              <a:t> </a:t>
            </a:r>
            <a:r>
              <a:rPr lang="en-US" sz="1400" dirty="0" err="1">
                <a:solidFill>
                  <a:srgbClr val="000000"/>
                </a:solidFill>
              </a:rPr>
              <a:t>inhibitörleri</a:t>
            </a:r>
            <a:r>
              <a:rPr lang="en-US" sz="1400" dirty="0">
                <a:solidFill>
                  <a:srgbClr val="000000"/>
                </a:solidFill>
              </a:rPr>
              <a:t>, </a:t>
            </a:r>
            <a:r>
              <a:rPr lang="en-US" sz="1400" dirty="0" err="1">
                <a:solidFill>
                  <a:srgbClr val="000000"/>
                </a:solidFill>
              </a:rPr>
              <a:t>gemsitabin</a:t>
            </a:r>
            <a:r>
              <a:rPr lang="en-US" sz="1400" dirty="0">
                <a:solidFill>
                  <a:srgbClr val="000000"/>
                </a:solidFill>
              </a:rPr>
              <a:t>, </a:t>
            </a:r>
            <a:r>
              <a:rPr lang="en-US" sz="1400" dirty="0" err="1">
                <a:solidFill>
                  <a:srgbClr val="000000"/>
                </a:solidFill>
              </a:rPr>
              <a:t>mitomisin</a:t>
            </a:r>
            <a:r>
              <a:rPr lang="en-US" sz="1400" dirty="0">
                <a:solidFill>
                  <a:srgbClr val="000000"/>
                </a:solidFill>
              </a:rPr>
              <a:t> C, </a:t>
            </a:r>
            <a:r>
              <a:rPr lang="en-US" sz="1400" dirty="0" err="1">
                <a:solidFill>
                  <a:srgbClr val="000000"/>
                </a:solidFill>
              </a:rPr>
              <a:t>bevacizumab</a:t>
            </a:r>
            <a:r>
              <a:rPr lang="en-US" sz="1400" dirty="0">
                <a:solidFill>
                  <a:srgbClr val="000000"/>
                </a:solidFill>
              </a:rPr>
              <a:t>)</a:t>
            </a:r>
          </a:p>
          <a:p>
            <a:pPr marL="803275" lvl="1" indent="-293688">
              <a:lnSpc>
                <a:spcPct val="150000"/>
              </a:lnSpc>
              <a:spcAft>
                <a:spcPts val="550"/>
              </a:spcAft>
              <a:buClr>
                <a:srgbClr val="660066"/>
              </a:buClr>
              <a:buFont typeface="Times" charset="0"/>
              <a:buChar char="•"/>
              <a:defRPr/>
            </a:pPr>
            <a:r>
              <a:rPr lang="en-US" sz="1400" dirty="0" smtClean="0">
                <a:solidFill>
                  <a:srgbClr val="000000"/>
                </a:solidFill>
              </a:rPr>
              <a:t>Malign </a:t>
            </a:r>
            <a:r>
              <a:rPr lang="en-US" sz="1400" dirty="0" err="1" smtClean="0">
                <a:solidFill>
                  <a:srgbClr val="000000"/>
                </a:solidFill>
              </a:rPr>
              <a:t>hipertansiyon</a:t>
            </a:r>
            <a:r>
              <a:rPr lang="tr-TR" sz="1400" dirty="0" smtClean="0">
                <a:solidFill>
                  <a:srgbClr val="000000"/>
                </a:solidFill>
              </a:rPr>
              <a:t>,</a:t>
            </a:r>
            <a:r>
              <a:rPr lang="en-US" sz="1400" dirty="0">
                <a:solidFill>
                  <a:srgbClr val="000000"/>
                </a:solidFill>
              </a:rPr>
              <a:t> DIC</a:t>
            </a:r>
            <a:r>
              <a:rPr lang="tr-TR" sz="1400" dirty="0">
                <a:solidFill>
                  <a:srgbClr val="000000"/>
                </a:solidFill>
              </a:rPr>
              <a:t>, </a:t>
            </a:r>
            <a:r>
              <a:rPr lang="en-US" sz="1400" dirty="0" smtClean="0">
                <a:solidFill>
                  <a:srgbClr val="000000"/>
                </a:solidFill>
              </a:rPr>
              <a:t>Vaskülit</a:t>
            </a:r>
            <a:r>
              <a:rPr lang="tr-TR" sz="1400" dirty="0" smtClean="0">
                <a:solidFill>
                  <a:srgbClr val="000000"/>
                </a:solidFill>
              </a:rPr>
              <a:t>,</a:t>
            </a:r>
            <a:r>
              <a:rPr lang="en-US" sz="1400" dirty="0">
                <a:solidFill>
                  <a:srgbClr val="000000"/>
                </a:solidFill>
              </a:rPr>
              <a:t> Antifosfolipid </a:t>
            </a:r>
            <a:r>
              <a:rPr lang="en-US" sz="1400" dirty="0" err="1">
                <a:solidFill>
                  <a:srgbClr val="000000"/>
                </a:solidFill>
              </a:rPr>
              <a:t>antikor</a:t>
            </a:r>
            <a:r>
              <a:rPr lang="en-US" sz="1400" dirty="0">
                <a:solidFill>
                  <a:srgbClr val="000000"/>
                </a:solidFill>
              </a:rPr>
              <a:t> </a:t>
            </a:r>
            <a:r>
              <a:rPr lang="en-US" sz="1400" dirty="0" err="1" smtClean="0">
                <a:solidFill>
                  <a:srgbClr val="000000"/>
                </a:solidFill>
              </a:rPr>
              <a:t>sendromu</a:t>
            </a:r>
            <a:endParaRPr lang="en-US" sz="1400" dirty="0">
              <a:solidFill>
                <a:srgbClr val="000000"/>
              </a:solidFill>
            </a:endParaRPr>
          </a:p>
          <a:p>
            <a:pPr marL="803275" lvl="1" indent="-293688">
              <a:lnSpc>
                <a:spcPct val="150000"/>
              </a:lnSpc>
              <a:spcAft>
                <a:spcPts val="550"/>
              </a:spcAft>
              <a:buClr>
                <a:srgbClr val="660066"/>
              </a:buClr>
              <a:buFont typeface="Times" charset="0"/>
              <a:buChar char="•"/>
              <a:defRPr/>
            </a:pPr>
            <a:r>
              <a:rPr lang="en-US" sz="1400" dirty="0" err="1">
                <a:solidFill>
                  <a:srgbClr val="000000"/>
                </a:solidFill>
              </a:rPr>
              <a:t>Mekanik</a:t>
            </a:r>
            <a:r>
              <a:rPr lang="en-US" sz="1400" dirty="0">
                <a:solidFill>
                  <a:srgbClr val="000000"/>
                </a:solidFill>
              </a:rPr>
              <a:t> </a:t>
            </a:r>
            <a:r>
              <a:rPr lang="en-US" sz="1400" dirty="0" err="1">
                <a:solidFill>
                  <a:srgbClr val="000000"/>
                </a:solidFill>
              </a:rPr>
              <a:t>hemoliz</a:t>
            </a:r>
            <a:r>
              <a:rPr lang="en-US" sz="1400" dirty="0">
                <a:solidFill>
                  <a:srgbClr val="000000"/>
                </a:solidFill>
              </a:rPr>
              <a:t> - </a:t>
            </a:r>
            <a:r>
              <a:rPr lang="en-US" sz="1400" dirty="0" err="1">
                <a:solidFill>
                  <a:srgbClr val="000000"/>
                </a:solidFill>
              </a:rPr>
              <a:t>aortik</a:t>
            </a:r>
            <a:r>
              <a:rPr lang="en-US" sz="1400" dirty="0">
                <a:solidFill>
                  <a:srgbClr val="000000"/>
                </a:solidFill>
              </a:rPr>
              <a:t> </a:t>
            </a:r>
            <a:r>
              <a:rPr lang="en-US" sz="1400" dirty="0" err="1">
                <a:solidFill>
                  <a:srgbClr val="000000"/>
                </a:solidFill>
              </a:rPr>
              <a:t>veya</a:t>
            </a:r>
            <a:r>
              <a:rPr lang="en-US" sz="1400" dirty="0">
                <a:solidFill>
                  <a:srgbClr val="000000"/>
                </a:solidFill>
              </a:rPr>
              <a:t> mitral </a:t>
            </a:r>
            <a:r>
              <a:rPr lang="en-US" sz="1400" dirty="0" err="1">
                <a:solidFill>
                  <a:srgbClr val="000000"/>
                </a:solidFill>
              </a:rPr>
              <a:t>protezler</a:t>
            </a:r>
            <a:endParaRPr lang="en-US" sz="1400" dirty="0">
              <a:solidFill>
                <a:srgbClr val="000000"/>
              </a:solidFill>
            </a:endParaRPr>
          </a:p>
          <a:p>
            <a:pPr marL="803275" lvl="1" indent="-293688">
              <a:lnSpc>
                <a:spcPct val="150000"/>
              </a:lnSpc>
              <a:spcAft>
                <a:spcPts val="550"/>
              </a:spcAft>
              <a:buClr>
                <a:srgbClr val="660066"/>
              </a:buClr>
              <a:buFont typeface="Times" charset="0"/>
              <a:buChar char="•"/>
              <a:defRPr/>
            </a:pPr>
            <a:r>
              <a:rPr lang="en-US" sz="1400" dirty="0" err="1">
                <a:solidFill>
                  <a:srgbClr val="000000"/>
                </a:solidFill>
              </a:rPr>
              <a:t>Hamilelik</a:t>
            </a:r>
            <a:r>
              <a:rPr lang="en-US" sz="1400" dirty="0">
                <a:solidFill>
                  <a:srgbClr val="000000"/>
                </a:solidFill>
              </a:rPr>
              <a:t> - </a:t>
            </a:r>
            <a:r>
              <a:rPr lang="en-US" sz="1400" dirty="0" err="1">
                <a:solidFill>
                  <a:srgbClr val="000000"/>
                </a:solidFill>
              </a:rPr>
              <a:t>preeklampsi</a:t>
            </a:r>
            <a:r>
              <a:rPr lang="en-US" sz="1400" dirty="0">
                <a:solidFill>
                  <a:srgbClr val="000000"/>
                </a:solidFill>
              </a:rPr>
              <a:t> / </a:t>
            </a:r>
            <a:r>
              <a:rPr lang="en-US" sz="1400" dirty="0" err="1">
                <a:solidFill>
                  <a:srgbClr val="000000"/>
                </a:solidFill>
              </a:rPr>
              <a:t>eklampsi</a:t>
            </a:r>
            <a:r>
              <a:rPr lang="en-US" sz="1400" dirty="0">
                <a:solidFill>
                  <a:srgbClr val="000000"/>
                </a:solidFill>
              </a:rPr>
              <a:t>, HELLP</a:t>
            </a:r>
          </a:p>
          <a:p>
            <a:pPr marL="803275" lvl="1" indent="-293688">
              <a:lnSpc>
                <a:spcPct val="150000"/>
              </a:lnSpc>
              <a:spcAft>
                <a:spcPts val="550"/>
              </a:spcAft>
              <a:buClr>
                <a:srgbClr val="660066"/>
              </a:buClr>
              <a:buFont typeface="Times" charset="0"/>
              <a:buChar char="•"/>
              <a:defRPr/>
            </a:pPr>
            <a:r>
              <a:rPr lang="en-US" sz="1400" dirty="0">
                <a:solidFill>
                  <a:srgbClr val="000000"/>
                </a:solidFill>
              </a:rPr>
              <a:t>Viral, </a:t>
            </a:r>
            <a:r>
              <a:rPr lang="en-US" sz="1400" dirty="0" err="1">
                <a:solidFill>
                  <a:srgbClr val="000000"/>
                </a:solidFill>
              </a:rPr>
              <a:t>bakteriyel</a:t>
            </a:r>
            <a:r>
              <a:rPr lang="en-US" sz="1400" dirty="0">
                <a:solidFill>
                  <a:srgbClr val="000000"/>
                </a:solidFill>
              </a:rPr>
              <a:t>, fungal </a:t>
            </a:r>
            <a:r>
              <a:rPr lang="en-US" sz="1400" dirty="0" err="1">
                <a:solidFill>
                  <a:srgbClr val="000000"/>
                </a:solidFill>
              </a:rPr>
              <a:t>enfeksiyonlar</a:t>
            </a:r>
            <a:endParaRPr lang="en-US" sz="1400" dirty="0">
              <a:solidFill>
                <a:srgbClr val="000000"/>
              </a:solidFill>
            </a:endParaRPr>
          </a:p>
          <a:p>
            <a:pPr marL="803275" lvl="1" indent="-293688">
              <a:lnSpc>
                <a:spcPct val="150000"/>
              </a:lnSpc>
              <a:spcAft>
                <a:spcPts val="550"/>
              </a:spcAft>
              <a:buClr>
                <a:srgbClr val="660066"/>
              </a:buClr>
              <a:buFont typeface="Times" charset="0"/>
              <a:buChar char="•"/>
              <a:defRPr/>
            </a:pPr>
            <a:r>
              <a:rPr lang="tr-TR" sz="1400" dirty="0" smtClean="0">
                <a:solidFill>
                  <a:srgbClr val="000000"/>
                </a:solidFill>
              </a:rPr>
              <a:t>K</a:t>
            </a:r>
            <a:r>
              <a:rPr lang="en-US" sz="1400" dirty="0">
                <a:solidFill>
                  <a:srgbClr val="000000"/>
                </a:solidFill>
              </a:rPr>
              <a:t>an</a:t>
            </a:r>
            <a:r>
              <a:rPr lang="tr-TR" sz="1400" dirty="0">
                <a:solidFill>
                  <a:srgbClr val="000000"/>
                </a:solidFill>
              </a:rPr>
              <a:t>s</a:t>
            </a:r>
            <a:r>
              <a:rPr lang="en-US" sz="1400" dirty="0" err="1" smtClean="0">
                <a:solidFill>
                  <a:srgbClr val="000000"/>
                </a:solidFill>
              </a:rPr>
              <a:t>er</a:t>
            </a:r>
            <a:r>
              <a:rPr lang="tr-TR" sz="1400" dirty="0" smtClean="0">
                <a:solidFill>
                  <a:srgbClr val="000000"/>
                </a:solidFill>
              </a:rPr>
              <a:t>, </a:t>
            </a:r>
            <a:r>
              <a:rPr lang="en-US" sz="1400" dirty="0" err="1" smtClean="0">
                <a:solidFill>
                  <a:srgbClr val="000000"/>
                </a:solidFill>
              </a:rPr>
              <a:t>İyon</a:t>
            </a:r>
            <a:r>
              <a:rPr lang="tr-TR" sz="1400" dirty="0">
                <a:solidFill>
                  <a:srgbClr val="000000"/>
                </a:solidFill>
              </a:rPr>
              <a:t>ize</a:t>
            </a:r>
            <a:r>
              <a:rPr lang="en-US" sz="1400" dirty="0">
                <a:solidFill>
                  <a:srgbClr val="000000"/>
                </a:solidFill>
              </a:rPr>
              <a:t> </a:t>
            </a:r>
            <a:r>
              <a:rPr lang="en-US" sz="1400" dirty="0" err="1" smtClean="0">
                <a:solidFill>
                  <a:srgbClr val="000000"/>
                </a:solidFill>
              </a:rPr>
              <a:t>radyasyon</a:t>
            </a:r>
            <a:r>
              <a:rPr lang="tr-TR" sz="1400" dirty="0" smtClean="0">
                <a:solidFill>
                  <a:srgbClr val="000000"/>
                </a:solidFill>
              </a:rPr>
              <a:t>, </a:t>
            </a:r>
            <a:r>
              <a:rPr lang="en-US" sz="1400" dirty="0" smtClean="0">
                <a:solidFill>
                  <a:srgbClr val="000000"/>
                </a:solidFill>
              </a:rPr>
              <a:t>Kobalamin </a:t>
            </a:r>
            <a:r>
              <a:rPr lang="tr-TR" sz="1400" dirty="0" err="1" smtClean="0">
                <a:solidFill>
                  <a:srgbClr val="000000"/>
                </a:solidFill>
              </a:rPr>
              <a:t>Defektleri</a:t>
            </a:r>
            <a:r>
              <a:rPr lang="tr-TR" sz="1400" dirty="0" smtClean="0">
                <a:solidFill>
                  <a:srgbClr val="000000"/>
                </a:solidFill>
              </a:rPr>
              <a:t>, </a:t>
            </a:r>
            <a:r>
              <a:rPr lang="en-US" sz="1400" dirty="0" err="1" smtClean="0">
                <a:solidFill>
                  <a:srgbClr val="000000"/>
                </a:solidFill>
              </a:rPr>
              <a:t>Doku</a:t>
            </a:r>
            <a:r>
              <a:rPr lang="en-US" sz="1400" dirty="0" smtClean="0">
                <a:solidFill>
                  <a:srgbClr val="000000"/>
                </a:solidFill>
              </a:rPr>
              <a:t> </a:t>
            </a:r>
            <a:r>
              <a:rPr lang="en-US" sz="1400" dirty="0" err="1" smtClean="0">
                <a:solidFill>
                  <a:srgbClr val="000000"/>
                </a:solidFill>
              </a:rPr>
              <a:t>nakl</a:t>
            </a:r>
            <a:r>
              <a:rPr lang="tr-TR" sz="1400" dirty="0" smtClean="0">
                <a:solidFill>
                  <a:srgbClr val="000000"/>
                </a:solidFill>
              </a:rPr>
              <a:t>i</a:t>
            </a:r>
            <a:endParaRPr lang="en-US" sz="1400" dirty="0">
              <a:solidFill>
                <a:srgbClr val="000000"/>
              </a:solidFill>
            </a:endParaRPr>
          </a:p>
          <a:p>
            <a:pPr marL="803275" lvl="1" indent="-293688">
              <a:lnSpc>
                <a:spcPct val="150000"/>
              </a:lnSpc>
              <a:spcAft>
                <a:spcPts val="550"/>
              </a:spcAft>
              <a:buClr>
                <a:srgbClr val="660066"/>
              </a:buClr>
              <a:buFont typeface="Times" charset="0"/>
              <a:buChar char="•"/>
              <a:defRPr/>
            </a:pPr>
            <a:endParaRPr lang="en-US" sz="1400" dirty="0">
              <a:solidFill>
                <a:srgbClr val="000000"/>
              </a:solidFill>
            </a:endParaRPr>
          </a:p>
        </p:txBody>
      </p:sp>
      <p:sp>
        <p:nvSpPr>
          <p:cNvPr id="2" name="Dikdörtgen 1"/>
          <p:cNvSpPr/>
          <p:nvPr/>
        </p:nvSpPr>
        <p:spPr>
          <a:xfrm>
            <a:off x="6197164" y="2113016"/>
            <a:ext cx="2820003" cy="369332"/>
          </a:xfrm>
          <a:prstGeom prst="rect">
            <a:avLst/>
          </a:prstGeom>
        </p:spPr>
        <p:txBody>
          <a:bodyPr wrap="none">
            <a:spAutoFit/>
          </a:bodyPr>
          <a:lstStyle/>
          <a:p>
            <a:r>
              <a:rPr lang="tr-TR" b="1" kern="0" dirty="0">
                <a:cs typeface="Arial"/>
              </a:rPr>
              <a:t>Sekonder TMA Sendromları</a:t>
            </a:r>
            <a:endParaRPr lang="tr-TR" dirty="0"/>
          </a:p>
        </p:txBody>
      </p:sp>
    </p:spTree>
    <p:extLst>
      <p:ext uri="{BB962C8B-B14F-4D97-AF65-F5344CB8AC3E}">
        <p14:creationId xmlns:p14="http://schemas.microsoft.com/office/powerpoint/2010/main" val="25029854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3"/>
          <p:cNvSpPr>
            <a:spLocks noGrp="1" noChangeArrowheads="1"/>
          </p:cNvSpPr>
          <p:nvPr>
            <p:ph type="title"/>
          </p:nvPr>
        </p:nvSpPr>
        <p:spPr>
          <a:xfrm>
            <a:off x="442760" y="375689"/>
            <a:ext cx="11280809" cy="673360"/>
          </a:xfrm>
        </p:spPr>
        <p:txBody>
          <a:bodyPr anchor="t">
            <a:normAutofit fontScale="90000"/>
          </a:bodyPr>
          <a:lstStyle/>
          <a:p>
            <a:pPr>
              <a:lnSpc>
                <a:spcPct val="80000"/>
              </a:lnSpc>
            </a:pPr>
            <a:r>
              <a:rPr lang="en-US" sz="4000" dirty="0" smtClean="0">
                <a:solidFill>
                  <a:srgbClr val="FF0000"/>
                </a:solidFill>
                <a:latin typeface="Arial" panose="020B0604020202020204" pitchFamily="34" charset="0"/>
                <a:ea typeface="ＭＳ Ｐゴシック" charset="-128"/>
                <a:cs typeface="Arial" panose="020B0604020202020204" pitchFamily="34" charset="0"/>
              </a:rPr>
              <a:t>Trombotik Mikroanjiyopati</a:t>
            </a:r>
            <a:r>
              <a:rPr lang="tr-TR" sz="4000" dirty="0" smtClean="0">
                <a:solidFill>
                  <a:srgbClr val="FF0000"/>
                </a:solidFill>
                <a:latin typeface="Arial" panose="020B0604020202020204" pitchFamily="34" charset="0"/>
                <a:ea typeface="ＭＳ Ｐゴシック" charset="-128"/>
                <a:cs typeface="Arial" panose="020B0604020202020204" pitchFamily="34" charset="0"/>
              </a:rPr>
              <a:t> </a:t>
            </a:r>
            <a:r>
              <a:rPr lang="en-US" sz="4000" dirty="0" smtClean="0">
                <a:latin typeface="Arial" panose="020B0604020202020204" pitchFamily="34" charset="0"/>
                <a:ea typeface="ＭＳ Ｐゴシック" charset="-128"/>
                <a:cs typeface="Arial" panose="020B0604020202020204" pitchFamily="34" charset="0"/>
              </a:rPr>
              <a:t>(</a:t>
            </a:r>
            <a:r>
              <a:rPr lang="en-US" sz="4000" dirty="0">
                <a:solidFill>
                  <a:srgbClr val="000000"/>
                </a:solidFill>
                <a:latin typeface="Arial" panose="020B0604020202020204" pitchFamily="34" charset="0"/>
                <a:ea typeface="Arial" charset="0"/>
                <a:cs typeface="Arial" panose="020B0604020202020204" pitchFamily="34" charset="0"/>
              </a:rPr>
              <a:t>23 </a:t>
            </a:r>
            <a:r>
              <a:rPr lang="tr-TR" sz="4000" dirty="0">
                <a:solidFill>
                  <a:srgbClr val="000000"/>
                </a:solidFill>
                <a:latin typeface="Arial" panose="020B0604020202020204" pitchFamily="34" charset="0"/>
                <a:ea typeface="Arial" charset="0"/>
                <a:cs typeface="Arial" panose="020B0604020202020204" pitchFamily="34" charset="0"/>
              </a:rPr>
              <a:t>yaşında</a:t>
            </a:r>
            <a:r>
              <a:rPr lang="en-US" sz="4000" dirty="0">
                <a:solidFill>
                  <a:srgbClr val="000000"/>
                </a:solidFill>
                <a:latin typeface="Arial" panose="020B0604020202020204" pitchFamily="34" charset="0"/>
                <a:ea typeface="Arial" charset="0"/>
                <a:cs typeface="Arial" panose="020B0604020202020204" pitchFamily="34" charset="0"/>
              </a:rPr>
              <a:t> </a:t>
            </a:r>
            <a:r>
              <a:rPr lang="en-US" sz="4000" dirty="0" err="1">
                <a:solidFill>
                  <a:srgbClr val="000000"/>
                </a:solidFill>
                <a:latin typeface="Arial" panose="020B0604020202020204" pitchFamily="34" charset="0"/>
                <a:ea typeface="Arial" charset="0"/>
                <a:cs typeface="Arial" panose="020B0604020202020204" pitchFamily="34" charset="0"/>
              </a:rPr>
              <a:t>erkek</a:t>
            </a:r>
            <a:r>
              <a:rPr lang="en-US" sz="4000" dirty="0">
                <a:solidFill>
                  <a:srgbClr val="000000"/>
                </a:solidFill>
                <a:latin typeface="Arial" panose="020B0604020202020204" pitchFamily="34" charset="0"/>
                <a:ea typeface="Arial" charset="0"/>
                <a:cs typeface="Arial" panose="020B0604020202020204" pitchFamily="34" charset="0"/>
              </a:rPr>
              <a:t> </a:t>
            </a:r>
            <a:r>
              <a:rPr lang="tr-TR" sz="4000" dirty="0" smtClean="0">
                <a:solidFill>
                  <a:srgbClr val="000000"/>
                </a:solidFill>
                <a:latin typeface="Arial" panose="020B0604020202020204" pitchFamily="34" charset="0"/>
                <a:ea typeface="Arial" charset="0"/>
                <a:cs typeface="Arial" panose="020B0604020202020204" pitchFamily="34" charset="0"/>
              </a:rPr>
              <a:t>, </a:t>
            </a:r>
            <a:r>
              <a:rPr lang="en-US" sz="4000" dirty="0" smtClean="0">
                <a:latin typeface="Arial" panose="020B0604020202020204" pitchFamily="34" charset="0"/>
                <a:ea typeface="ＭＳ Ｐゴシック" charset="-128"/>
                <a:cs typeface="Arial" panose="020B0604020202020204" pitchFamily="34" charset="0"/>
              </a:rPr>
              <a:t>2007)</a:t>
            </a:r>
          </a:p>
        </p:txBody>
      </p:sp>
      <p:sp>
        <p:nvSpPr>
          <p:cNvPr id="91139" name="TextBox 4"/>
          <p:cNvSpPr txBox="1">
            <a:spLocks noChangeArrowheads="1"/>
          </p:cNvSpPr>
          <p:nvPr/>
        </p:nvSpPr>
        <p:spPr bwMode="auto">
          <a:xfrm>
            <a:off x="849182" y="1352327"/>
            <a:ext cx="10467963" cy="861774"/>
          </a:xfrm>
          <a:prstGeom prst="rect">
            <a:avLst/>
          </a:prstGeom>
          <a:noFill/>
          <a:ln w="9525">
            <a:noFill/>
            <a:miter lim="800000"/>
            <a:headEnd/>
            <a:tailEnd/>
          </a:ln>
        </p:spPr>
        <p:txBody>
          <a:bodyPr wrap="square">
            <a:prstTxWarp prst="textNoShape">
              <a:avLst/>
            </a:prstTxWarp>
            <a:spAutoFit/>
          </a:bodyPr>
          <a:lstStyle/>
          <a:p>
            <a:pPr marL="454025" indent="-454025">
              <a:spcAft>
                <a:spcPts val="1200"/>
              </a:spcAft>
            </a:pPr>
            <a:r>
              <a:rPr lang="tr-TR" sz="2000" dirty="0" smtClean="0">
                <a:solidFill>
                  <a:srgbClr val="0000FF"/>
                </a:solidFill>
                <a:ea typeface="Arial" charset="0"/>
                <a:cs typeface="Arial" charset="0"/>
              </a:rPr>
              <a:t>Ş</a:t>
            </a:r>
            <a:r>
              <a:rPr lang="en-US" sz="2000" dirty="0" smtClean="0">
                <a:solidFill>
                  <a:srgbClr val="0000FF"/>
                </a:solidFill>
                <a:ea typeface="Arial" charset="0"/>
                <a:cs typeface="Arial" charset="0"/>
              </a:rPr>
              <a:t>: </a:t>
            </a:r>
            <a:r>
              <a:rPr lang="en-US" sz="2000" dirty="0">
                <a:solidFill>
                  <a:srgbClr val="000000"/>
                </a:solidFill>
                <a:ea typeface="Arial" charset="0"/>
                <a:cs typeface="Arial" charset="0"/>
              </a:rPr>
              <a:t>23 </a:t>
            </a:r>
            <a:r>
              <a:rPr lang="tr-TR" sz="2000" dirty="0">
                <a:solidFill>
                  <a:srgbClr val="000000"/>
                </a:solidFill>
                <a:ea typeface="Arial" charset="0"/>
                <a:cs typeface="Arial" charset="0"/>
              </a:rPr>
              <a:t>yaşında</a:t>
            </a:r>
            <a:r>
              <a:rPr lang="en-US" sz="2000" dirty="0">
                <a:solidFill>
                  <a:srgbClr val="000000"/>
                </a:solidFill>
                <a:ea typeface="Arial" charset="0"/>
                <a:cs typeface="Arial" charset="0"/>
              </a:rPr>
              <a:t> </a:t>
            </a:r>
            <a:r>
              <a:rPr lang="en-US" sz="2000" dirty="0" err="1">
                <a:solidFill>
                  <a:srgbClr val="000000"/>
                </a:solidFill>
                <a:ea typeface="Arial" charset="0"/>
                <a:cs typeface="Arial" charset="0"/>
              </a:rPr>
              <a:t>erkek</a:t>
            </a:r>
            <a:r>
              <a:rPr lang="en-US" sz="2000" dirty="0">
                <a:solidFill>
                  <a:srgbClr val="000000"/>
                </a:solidFill>
                <a:ea typeface="Arial" charset="0"/>
                <a:cs typeface="Arial" charset="0"/>
              </a:rPr>
              <a:t>, 1 </a:t>
            </a:r>
            <a:r>
              <a:rPr lang="en-US" sz="2000" dirty="0" err="1">
                <a:solidFill>
                  <a:srgbClr val="000000"/>
                </a:solidFill>
                <a:ea typeface="Arial" charset="0"/>
                <a:cs typeface="Arial" charset="0"/>
              </a:rPr>
              <a:t>haftadır</a:t>
            </a:r>
            <a:r>
              <a:rPr lang="en-US" sz="2000" dirty="0">
                <a:solidFill>
                  <a:srgbClr val="000000"/>
                </a:solidFill>
                <a:ea typeface="Arial" charset="0"/>
                <a:cs typeface="Arial" charset="0"/>
              </a:rPr>
              <a:t> </a:t>
            </a:r>
            <a:r>
              <a:rPr lang="en-US" sz="2000" dirty="0" err="1">
                <a:solidFill>
                  <a:srgbClr val="000000"/>
                </a:solidFill>
                <a:ea typeface="Arial" charset="0"/>
                <a:cs typeface="Arial" charset="0"/>
              </a:rPr>
              <a:t>halsizlik</a:t>
            </a:r>
            <a:r>
              <a:rPr lang="en-US" sz="2000" dirty="0">
                <a:solidFill>
                  <a:srgbClr val="000000"/>
                </a:solidFill>
                <a:ea typeface="Arial" charset="0"/>
                <a:cs typeface="Arial" charset="0"/>
              </a:rPr>
              <a:t>, </a:t>
            </a:r>
            <a:r>
              <a:rPr lang="en-US" sz="2000" dirty="0" err="1">
                <a:solidFill>
                  <a:srgbClr val="000000"/>
                </a:solidFill>
                <a:ea typeface="Arial" charset="0"/>
                <a:cs typeface="Arial" charset="0"/>
              </a:rPr>
              <a:t>ateş</a:t>
            </a:r>
            <a:r>
              <a:rPr lang="en-US" sz="2000" dirty="0">
                <a:solidFill>
                  <a:srgbClr val="000000"/>
                </a:solidFill>
                <a:ea typeface="Arial" charset="0"/>
                <a:cs typeface="Arial" charset="0"/>
              </a:rPr>
              <a:t>, </a:t>
            </a:r>
            <a:r>
              <a:rPr lang="en-US" sz="2000" dirty="0" err="1">
                <a:solidFill>
                  <a:srgbClr val="000000"/>
                </a:solidFill>
                <a:ea typeface="Arial" charset="0"/>
                <a:cs typeface="Arial" charset="0"/>
              </a:rPr>
              <a:t>karın</a:t>
            </a:r>
            <a:r>
              <a:rPr lang="en-US" sz="2000" dirty="0">
                <a:solidFill>
                  <a:srgbClr val="000000"/>
                </a:solidFill>
                <a:ea typeface="Arial" charset="0"/>
                <a:cs typeface="Arial" charset="0"/>
              </a:rPr>
              <a:t> </a:t>
            </a:r>
            <a:r>
              <a:rPr lang="en-US" sz="2000" dirty="0" err="1">
                <a:solidFill>
                  <a:srgbClr val="000000"/>
                </a:solidFill>
                <a:ea typeface="Arial" charset="0"/>
                <a:cs typeface="Arial" charset="0"/>
              </a:rPr>
              <a:t>ağrısı</a:t>
            </a:r>
            <a:r>
              <a:rPr lang="en-US" sz="2000" dirty="0" smtClean="0">
                <a:solidFill>
                  <a:srgbClr val="000000"/>
                </a:solidFill>
                <a:ea typeface="Arial" charset="0"/>
                <a:cs typeface="Arial" charset="0"/>
              </a:rPr>
              <a:t>,</a:t>
            </a:r>
            <a:r>
              <a:rPr lang="tr-TR" sz="2000" dirty="0" smtClean="0">
                <a:solidFill>
                  <a:srgbClr val="000000"/>
                </a:solidFill>
                <a:ea typeface="Arial" charset="0"/>
                <a:cs typeface="Arial" charset="0"/>
              </a:rPr>
              <a:t> İSHAL, </a:t>
            </a:r>
            <a:r>
              <a:rPr lang="en-US" sz="2000" dirty="0" smtClean="0">
                <a:solidFill>
                  <a:srgbClr val="000000"/>
                </a:solidFill>
                <a:ea typeface="Arial" charset="0"/>
                <a:cs typeface="Arial" charset="0"/>
              </a:rPr>
              <a:t> </a:t>
            </a:r>
            <a:r>
              <a:rPr lang="en-US" sz="2000" dirty="0" err="1">
                <a:solidFill>
                  <a:srgbClr val="000000"/>
                </a:solidFill>
                <a:ea typeface="Arial" charset="0"/>
                <a:cs typeface="Arial" charset="0"/>
              </a:rPr>
              <a:t>bulantı</a:t>
            </a:r>
            <a:r>
              <a:rPr lang="en-US" sz="2000" dirty="0">
                <a:solidFill>
                  <a:srgbClr val="000000"/>
                </a:solidFill>
                <a:ea typeface="Arial" charset="0"/>
                <a:cs typeface="Arial" charset="0"/>
              </a:rPr>
              <a:t>, </a:t>
            </a:r>
            <a:r>
              <a:rPr lang="en-US" sz="2000" dirty="0" err="1">
                <a:solidFill>
                  <a:srgbClr val="000000"/>
                </a:solidFill>
                <a:ea typeface="Arial" charset="0"/>
                <a:cs typeface="Arial" charset="0"/>
              </a:rPr>
              <a:t>kusma</a:t>
            </a:r>
            <a:r>
              <a:rPr lang="en-US" sz="2000" dirty="0">
                <a:solidFill>
                  <a:srgbClr val="000000"/>
                </a:solidFill>
                <a:ea typeface="Arial" charset="0"/>
                <a:cs typeface="Arial" charset="0"/>
              </a:rPr>
              <a:t>, </a:t>
            </a:r>
            <a:r>
              <a:rPr lang="en-US" sz="2000" dirty="0" err="1">
                <a:solidFill>
                  <a:srgbClr val="000000"/>
                </a:solidFill>
                <a:ea typeface="Arial" charset="0"/>
                <a:cs typeface="Arial" charset="0"/>
              </a:rPr>
              <a:t>uyuşukluk</a:t>
            </a:r>
            <a:endParaRPr lang="en-US" sz="2000" dirty="0">
              <a:solidFill>
                <a:srgbClr val="000000"/>
              </a:solidFill>
              <a:ea typeface="Arial" charset="0"/>
              <a:cs typeface="Arial" charset="0"/>
            </a:endParaRPr>
          </a:p>
          <a:p>
            <a:pPr marL="454025" indent="-454025" eaLnBrk="0" hangingPunct="0">
              <a:spcAft>
                <a:spcPts val="1200"/>
              </a:spcAft>
            </a:pPr>
            <a:r>
              <a:rPr lang="tr-TR" sz="2000" dirty="0" smtClean="0">
                <a:solidFill>
                  <a:srgbClr val="0000FF"/>
                </a:solidFill>
                <a:ea typeface="Arial" charset="0"/>
                <a:cs typeface="Arial" charset="0"/>
              </a:rPr>
              <a:t>M</a:t>
            </a:r>
            <a:r>
              <a:rPr lang="en-US" sz="2000" dirty="0" smtClean="0">
                <a:solidFill>
                  <a:srgbClr val="0000FF"/>
                </a:solidFill>
                <a:ea typeface="Arial" charset="0"/>
                <a:cs typeface="Arial" charset="0"/>
              </a:rPr>
              <a:t>: </a:t>
            </a:r>
            <a:r>
              <a:rPr lang="tr-TR" sz="2000" dirty="0" smtClean="0">
                <a:solidFill>
                  <a:srgbClr val="000000"/>
                </a:solidFill>
                <a:ea typeface="Arial" charset="0"/>
                <a:cs typeface="Arial" charset="0"/>
              </a:rPr>
              <a:t>Ateş</a:t>
            </a:r>
            <a:r>
              <a:rPr lang="en-US" sz="2000" dirty="0" smtClean="0">
                <a:solidFill>
                  <a:srgbClr val="000000"/>
                </a:solidFill>
                <a:ea typeface="Arial" charset="0"/>
                <a:cs typeface="Arial" charset="0"/>
              </a:rPr>
              <a:t> </a:t>
            </a:r>
            <a:r>
              <a:rPr lang="en-US" sz="2000" dirty="0">
                <a:solidFill>
                  <a:srgbClr val="000000"/>
                </a:solidFill>
                <a:ea typeface="Arial" charset="0"/>
                <a:cs typeface="Arial" charset="0"/>
              </a:rPr>
              <a:t>37.6 ˚C, </a:t>
            </a:r>
            <a:r>
              <a:rPr lang="en-US" sz="2000" u="sng" dirty="0">
                <a:solidFill>
                  <a:srgbClr val="000000"/>
                </a:solidFill>
                <a:ea typeface="Arial" charset="0"/>
                <a:cs typeface="Arial" charset="0"/>
              </a:rPr>
              <a:t>BP 184/133</a:t>
            </a:r>
            <a:r>
              <a:rPr lang="en-US" sz="2000" dirty="0">
                <a:solidFill>
                  <a:srgbClr val="000000"/>
                </a:solidFill>
                <a:ea typeface="Arial" charset="0"/>
                <a:cs typeface="Arial" charset="0"/>
              </a:rPr>
              <a:t>, </a:t>
            </a:r>
            <a:r>
              <a:rPr lang="tr-TR" sz="2000" dirty="0">
                <a:solidFill>
                  <a:srgbClr val="000000"/>
                </a:solidFill>
                <a:ea typeface="Arial" charset="0"/>
                <a:cs typeface="Arial" charset="0"/>
              </a:rPr>
              <a:t>Soluk</a:t>
            </a:r>
            <a:r>
              <a:rPr lang="en-US" sz="2000" dirty="0">
                <a:solidFill>
                  <a:srgbClr val="000000"/>
                </a:solidFill>
                <a:ea typeface="Arial" charset="0"/>
                <a:cs typeface="Arial" charset="0"/>
              </a:rPr>
              <a:t>, </a:t>
            </a:r>
            <a:r>
              <a:rPr lang="tr-TR" sz="2000" dirty="0" smtClean="0">
                <a:solidFill>
                  <a:srgbClr val="000000"/>
                </a:solidFill>
                <a:ea typeface="Arial" charset="0"/>
                <a:cs typeface="Arial" charset="0"/>
              </a:rPr>
              <a:t>Hafif  yer ve zaman </a:t>
            </a:r>
            <a:r>
              <a:rPr lang="tr-TR" sz="2000" dirty="0" err="1" smtClean="0">
                <a:solidFill>
                  <a:srgbClr val="000000"/>
                </a:solidFill>
                <a:ea typeface="Arial" charset="0"/>
                <a:cs typeface="Arial" charset="0"/>
              </a:rPr>
              <a:t>oryantosyonu</a:t>
            </a:r>
            <a:r>
              <a:rPr lang="tr-TR" sz="2000" dirty="0" smtClean="0">
                <a:solidFill>
                  <a:srgbClr val="000000"/>
                </a:solidFill>
                <a:ea typeface="Arial" charset="0"/>
                <a:cs typeface="Arial" charset="0"/>
              </a:rPr>
              <a:t> bozuk ??</a:t>
            </a:r>
            <a:endParaRPr lang="en-US" sz="2000" dirty="0">
              <a:solidFill>
                <a:srgbClr val="000000"/>
              </a:solidFill>
              <a:ea typeface="Arial" charset="0"/>
              <a:cs typeface="Arial" charset="0"/>
            </a:endParaRPr>
          </a:p>
        </p:txBody>
      </p:sp>
      <p:sp>
        <p:nvSpPr>
          <p:cNvPr id="91140" name="TextBox 5"/>
          <p:cNvSpPr txBox="1">
            <a:spLocks noChangeArrowheads="1"/>
          </p:cNvSpPr>
          <p:nvPr/>
        </p:nvSpPr>
        <p:spPr bwMode="auto">
          <a:xfrm>
            <a:off x="1227414" y="2559496"/>
            <a:ext cx="4114800" cy="1323439"/>
          </a:xfrm>
          <a:prstGeom prst="rect">
            <a:avLst/>
          </a:prstGeom>
          <a:noFill/>
          <a:ln w="9525">
            <a:noFill/>
            <a:miter lim="800000"/>
            <a:headEnd/>
            <a:tailEnd/>
          </a:ln>
        </p:spPr>
        <p:txBody>
          <a:bodyPr>
            <a:prstTxWarp prst="textNoShape">
              <a:avLst/>
            </a:prstTxWarp>
            <a:spAutoFit/>
          </a:bodyPr>
          <a:lstStyle/>
          <a:p>
            <a:pPr marL="454025" indent="-454025" eaLnBrk="0" hangingPunct="0"/>
            <a:r>
              <a:rPr lang="en-US" sz="2000" dirty="0">
                <a:solidFill>
                  <a:srgbClr val="0000FF"/>
                </a:solidFill>
                <a:ea typeface="Arial" charset="0"/>
                <a:cs typeface="Arial" charset="0"/>
              </a:rPr>
              <a:t>CBC:</a:t>
            </a:r>
          </a:p>
          <a:p>
            <a:pPr marL="454025" indent="-454025" eaLnBrk="0" hangingPunct="0">
              <a:buClr>
                <a:srgbClr val="660066"/>
              </a:buClr>
              <a:buFont typeface="Arial" charset="0"/>
              <a:buChar char="•"/>
            </a:pPr>
            <a:r>
              <a:rPr lang="en-US" sz="2000" dirty="0" err="1">
                <a:solidFill>
                  <a:srgbClr val="000000"/>
                </a:solidFill>
                <a:ea typeface="Arial" charset="0"/>
                <a:cs typeface="Arial" charset="0"/>
              </a:rPr>
              <a:t>Hgb</a:t>
            </a:r>
            <a:r>
              <a:rPr lang="en-US" sz="2000" dirty="0">
                <a:solidFill>
                  <a:srgbClr val="000000"/>
                </a:solidFill>
                <a:ea typeface="Arial" charset="0"/>
                <a:cs typeface="Arial" charset="0"/>
              </a:rPr>
              <a:t> 6.5</a:t>
            </a:r>
          </a:p>
          <a:p>
            <a:pPr marL="454025" indent="-454025" eaLnBrk="0" hangingPunct="0">
              <a:buClr>
                <a:srgbClr val="660066"/>
              </a:buClr>
              <a:buFont typeface="Arial" charset="0"/>
              <a:buChar char="•"/>
            </a:pPr>
            <a:r>
              <a:rPr lang="tr-TR" sz="2000" dirty="0" err="1" smtClean="0">
                <a:solidFill>
                  <a:srgbClr val="000000"/>
                </a:solidFill>
                <a:ea typeface="Arial" charset="0"/>
                <a:cs typeface="Arial" charset="0"/>
              </a:rPr>
              <a:t>Trombositler</a:t>
            </a:r>
            <a:r>
              <a:rPr lang="tr-TR" sz="2000" dirty="0" smtClean="0">
                <a:solidFill>
                  <a:srgbClr val="000000"/>
                </a:solidFill>
                <a:ea typeface="Arial" charset="0"/>
                <a:cs typeface="Arial" charset="0"/>
              </a:rPr>
              <a:t>: </a:t>
            </a:r>
            <a:r>
              <a:rPr lang="en-US" sz="2000" dirty="0" smtClean="0">
                <a:solidFill>
                  <a:srgbClr val="000000"/>
                </a:solidFill>
                <a:ea typeface="Arial" charset="0"/>
                <a:cs typeface="Arial" charset="0"/>
              </a:rPr>
              <a:t> 10</a:t>
            </a:r>
            <a:r>
              <a:rPr lang="tr-TR" sz="2000" dirty="0" smtClean="0">
                <a:solidFill>
                  <a:srgbClr val="000000"/>
                </a:solidFill>
                <a:ea typeface="Arial" charset="0"/>
                <a:cs typeface="Arial" charset="0"/>
              </a:rPr>
              <a:t> bin.</a:t>
            </a:r>
            <a:endParaRPr lang="en-US" sz="2000" dirty="0">
              <a:solidFill>
                <a:srgbClr val="000000"/>
              </a:solidFill>
              <a:ea typeface="Arial" charset="0"/>
              <a:cs typeface="Arial" charset="0"/>
            </a:endParaRPr>
          </a:p>
          <a:p>
            <a:pPr marL="454025" indent="-454025">
              <a:buClr>
                <a:srgbClr val="660066"/>
              </a:buClr>
              <a:buFont typeface="Arial" charset="0"/>
              <a:buChar char="•"/>
            </a:pPr>
            <a:r>
              <a:rPr lang="en-US" sz="2000" dirty="0">
                <a:solidFill>
                  <a:srgbClr val="000000"/>
                </a:solidFill>
                <a:ea typeface="Arial" charset="0"/>
                <a:cs typeface="Arial" charset="0"/>
              </a:rPr>
              <a:t>20 </a:t>
            </a:r>
            <a:r>
              <a:rPr lang="en-US" sz="2000" dirty="0" err="1">
                <a:solidFill>
                  <a:srgbClr val="000000"/>
                </a:solidFill>
                <a:ea typeface="Arial" charset="0"/>
                <a:cs typeface="Arial" charset="0"/>
              </a:rPr>
              <a:t>şistositler</a:t>
            </a:r>
            <a:r>
              <a:rPr lang="en-US" sz="2000" dirty="0">
                <a:solidFill>
                  <a:srgbClr val="000000"/>
                </a:solidFill>
                <a:ea typeface="Arial" charset="0"/>
                <a:cs typeface="Arial" charset="0"/>
              </a:rPr>
              <a:t>/HPF</a:t>
            </a:r>
          </a:p>
        </p:txBody>
      </p:sp>
      <p:sp>
        <p:nvSpPr>
          <p:cNvPr id="91141" name="TextBox 6"/>
          <p:cNvSpPr txBox="1">
            <a:spLocks noChangeArrowheads="1"/>
          </p:cNvSpPr>
          <p:nvPr/>
        </p:nvSpPr>
        <p:spPr bwMode="auto">
          <a:xfrm>
            <a:off x="5630972" y="2648570"/>
            <a:ext cx="4267200" cy="1323439"/>
          </a:xfrm>
          <a:prstGeom prst="rect">
            <a:avLst/>
          </a:prstGeom>
          <a:noFill/>
          <a:ln w="9525">
            <a:noFill/>
            <a:miter lim="800000"/>
            <a:headEnd/>
            <a:tailEnd/>
          </a:ln>
        </p:spPr>
        <p:txBody>
          <a:bodyPr>
            <a:prstTxWarp prst="textNoShape">
              <a:avLst/>
            </a:prstTxWarp>
            <a:spAutoFit/>
          </a:bodyPr>
          <a:lstStyle/>
          <a:p>
            <a:pPr marL="454025" indent="-454025" eaLnBrk="0" hangingPunct="0"/>
            <a:r>
              <a:rPr lang="tr-TR" sz="2000" dirty="0" smtClean="0">
                <a:solidFill>
                  <a:srgbClr val="0000FF"/>
                </a:solidFill>
                <a:ea typeface="Arial" charset="0"/>
                <a:cs typeface="Arial" charset="0"/>
              </a:rPr>
              <a:t>Diğer</a:t>
            </a:r>
            <a:r>
              <a:rPr lang="en-US" sz="2000" dirty="0" smtClean="0">
                <a:solidFill>
                  <a:srgbClr val="0000FF"/>
                </a:solidFill>
                <a:ea typeface="Arial" charset="0"/>
                <a:cs typeface="Arial" charset="0"/>
              </a:rPr>
              <a:t> Lab:</a:t>
            </a:r>
            <a:endParaRPr lang="en-US" sz="2000" dirty="0">
              <a:solidFill>
                <a:srgbClr val="0000FF"/>
              </a:solidFill>
              <a:ea typeface="Arial" charset="0"/>
              <a:cs typeface="Arial" charset="0"/>
            </a:endParaRPr>
          </a:p>
          <a:p>
            <a:pPr marL="454025" indent="-454025" eaLnBrk="0" hangingPunct="0">
              <a:buClr>
                <a:srgbClr val="660066"/>
              </a:buClr>
              <a:buFont typeface="Arial" charset="0"/>
              <a:buChar char="•"/>
            </a:pPr>
            <a:r>
              <a:rPr lang="en-US" sz="2000" u="sng" dirty="0">
                <a:solidFill>
                  <a:srgbClr val="000000"/>
                </a:solidFill>
                <a:ea typeface="Arial" charset="0"/>
                <a:cs typeface="Arial" charset="0"/>
              </a:rPr>
              <a:t>Cr </a:t>
            </a:r>
            <a:r>
              <a:rPr lang="tr-TR" sz="2000" u="sng" dirty="0" smtClean="0">
                <a:solidFill>
                  <a:srgbClr val="000000"/>
                </a:solidFill>
                <a:ea typeface="Arial" charset="0"/>
                <a:cs typeface="Arial" charset="0"/>
              </a:rPr>
              <a:t>3</a:t>
            </a:r>
            <a:r>
              <a:rPr lang="en-US" sz="2000" u="sng" dirty="0" smtClean="0">
                <a:solidFill>
                  <a:srgbClr val="000000"/>
                </a:solidFill>
                <a:ea typeface="Arial" charset="0"/>
                <a:cs typeface="Arial" charset="0"/>
              </a:rPr>
              <a:t>.9 </a:t>
            </a:r>
            <a:r>
              <a:rPr lang="en-US" sz="2000" u="sng" dirty="0">
                <a:solidFill>
                  <a:srgbClr val="000000"/>
                </a:solidFill>
                <a:ea typeface="Arial" charset="0"/>
                <a:cs typeface="Arial" charset="0"/>
              </a:rPr>
              <a:t>mg/</a:t>
            </a:r>
            <a:r>
              <a:rPr lang="en-US" sz="2000" u="sng" dirty="0" err="1">
                <a:solidFill>
                  <a:srgbClr val="000000"/>
                </a:solidFill>
                <a:ea typeface="Arial" charset="0"/>
                <a:cs typeface="Arial" charset="0"/>
              </a:rPr>
              <a:t>dL</a:t>
            </a:r>
            <a:endParaRPr lang="en-US" sz="2000" u="sng" dirty="0">
              <a:solidFill>
                <a:srgbClr val="000000"/>
              </a:solidFill>
              <a:ea typeface="Arial" charset="0"/>
              <a:cs typeface="Arial" charset="0"/>
            </a:endParaRPr>
          </a:p>
          <a:p>
            <a:pPr marL="454025" indent="-454025" eaLnBrk="0" hangingPunct="0">
              <a:buClr>
                <a:srgbClr val="660066"/>
              </a:buClr>
              <a:buFont typeface="Arial" charset="0"/>
              <a:buChar char="•"/>
            </a:pPr>
            <a:r>
              <a:rPr lang="en-US" sz="2000" dirty="0">
                <a:solidFill>
                  <a:srgbClr val="000000"/>
                </a:solidFill>
                <a:ea typeface="Arial" charset="0"/>
                <a:cs typeface="Arial" charset="0"/>
              </a:rPr>
              <a:t>LDH &gt;1800 IU/L</a:t>
            </a:r>
          </a:p>
          <a:p>
            <a:pPr marL="454025" indent="-454025" eaLnBrk="0" hangingPunct="0">
              <a:buClr>
                <a:srgbClr val="660066"/>
              </a:buClr>
              <a:buFont typeface="Arial" charset="0"/>
              <a:buChar char="•"/>
            </a:pPr>
            <a:r>
              <a:rPr lang="en-US" sz="2000" dirty="0">
                <a:solidFill>
                  <a:srgbClr val="000000"/>
                </a:solidFill>
                <a:ea typeface="Arial" charset="0"/>
                <a:cs typeface="Arial" charset="0"/>
              </a:rPr>
              <a:t>Troponin 15 </a:t>
            </a:r>
            <a:r>
              <a:rPr lang="en-US" sz="2000" dirty="0" err="1">
                <a:solidFill>
                  <a:srgbClr val="000000"/>
                </a:solidFill>
                <a:ea typeface="Arial" charset="0"/>
                <a:cs typeface="Arial" charset="0"/>
              </a:rPr>
              <a:t>ng</a:t>
            </a:r>
            <a:r>
              <a:rPr lang="en-US" sz="2000" dirty="0">
                <a:solidFill>
                  <a:srgbClr val="000000"/>
                </a:solidFill>
                <a:ea typeface="Arial" charset="0"/>
                <a:cs typeface="Arial" charset="0"/>
              </a:rPr>
              <a:t>/mL</a:t>
            </a:r>
          </a:p>
        </p:txBody>
      </p:sp>
      <p:sp>
        <p:nvSpPr>
          <p:cNvPr id="91142" name="TextBox 7"/>
          <p:cNvSpPr txBox="1">
            <a:spLocks noChangeArrowheads="1"/>
          </p:cNvSpPr>
          <p:nvPr/>
        </p:nvSpPr>
        <p:spPr bwMode="auto">
          <a:xfrm>
            <a:off x="1589689" y="4061083"/>
            <a:ext cx="8739813" cy="1785104"/>
          </a:xfrm>
          <a:prstGeom prst="rect">
            <a:avLst/>
          </a:prstGeom>
          <a:noFill/>
          <a:ln w="9525">
            <a:noFill/>
            <a:miter lim="800000"/>
            <a:headEnd/>
            <a:tailEnd/>
          </a:ln>
        </p:spPr>
        <p:txBody>
          <a:bodyPr wrap="square">
            <a:prstTxWarp prst="textNoShape">
              <a:avLst/>
            </a:prstTxWarp>
            <a:spAutoFit/>
          </a:bodyPr>
          <a:lstStyle/>
          <a:p>
            <a:pPr marL="454025" indent="-454025" eaLnBrk="0" hangingPunct="0">
              <a:lnSpc>
                <a:spcPct val="90000"/>
              </a:lnSpc>
              <a:spcAft>
                <a:spcPts val="600"/>
              </a:spcAft>
            </a:pPr>
            <a:r>
              <a:rPr lang="tr-TR" sz="2000" dirty="0">
                <a:solidFill>
                  <a:srgbClr val="0000FF"/>
                </a:solidFill>
                <a:ea typeface="Arial" charset="0"/>
                <a:cs typeface="Arial" charset="0"/>
              </a:rPr>
              <a:t>Ayırıcı tanı</a:t>
            </a:r>
            <a:r>
              <a:rPr lang="en-US" sz="2000" dirty="0">
                <a:solidFill>
                  <a:srgbClr val="0000FF"/>
                </a:solidFill>
                <a:ea typeface="Arial" charset="0"/>
                <a:cs typeface="Arial" charset="0"/>
              </a:rPr>
              <a:t>: </a:t>
            </a:r>
          </a:p>
          <a:p>
            <a:pPr marL="457200" indent="-457200">
              <a:lnSpc>
                <a:spcPct val="90000"/>
              </a:lnSpc>
              <a:spcAft>
                <a:spcPts val="600"/>
              </a:spcAft>
              <a:buClr>
                <a:srgbClr val="660066"/>
              </a:buClr>
              <a:buFont typeface="Arial"/>
              <a:buChar char="•"/>
            </a:pPr>
            <a:r>
              <a:rPr lang="en-US" sz="2000" dirty="0">
                <a:solidFill>
                  <a:srgbClr val="000000"/>
                </a:solidFill>
                <a:ea typeface="Arial" charset="0"/>
                <a:cs typeface="Arial" charset="0"/>
              </a:rPr>
              <a:t>Trombotik </a:t>
            </a:r>
            <a:r>
              <a:rPr lang="en-US" sz="2000" dirty="0" err="1">
                <a:solidFill>
                  <a:srgbClr val="000000"/>
                </a:solidFill>
                <a:ea typeface="Arial" charset="0"/>
                <a:cs typeface="Arial" charset="0"/>
              </a:rPr>
              <a:t>trombositopenik</a:t>
            </a:r>
            <a:r>
              <a:rPr lang="en-US" sz="2000" dirty="0">
                <a:solidFill>
                  <a:srgbClr val="000000"/>
                </a:solidFill>
                <a:ea typeface="Arial" charset="0"/>
                <a:cs typeface="Arial" charset="0"/>
              </a:rPr>
              <a:t> </a:t>
            </a:r>
            <a:r>
              <a:rPr lang="en-US" sz="2000" dirty="0" err="1">
                <a:solidFill>
                  <a:srgbClr val="000000"/>
                </a:solidFill>
                <a:ea typeface="Arial" charset="0"/>
                <a:cs typeface="Arial" charset="0"/>
              </a:rPr>
              <a:t>purpura</a:t>
            </a:r>
            <a:endParaRPr lang="en-US" sz="2000" dirty="0">
              <a:solidFill>
                <a:srgbClr val="000000"/>
              </a:solidFill>
              <a:ea typeface="Arial" charset="0"/>
              <a:cs typeface="Arial" charset="0"/>
            </a:endParaRPr>
          </a:p>
          <a:p>
            <a:pPr marL="457200" indent="-457200">
              <a:lnSpc>
                <a:spcPct val="90000"/>
              </a:lnSpc>
              <a:spcAft>
                <a:spcPts val="600"/>
              </a:spcAft>
              <a:buClr>
                <a:srgbClr val="660066"/>
              </a:buClr>
              <a:buFont typeface="Arial"/>
              <a:buChar char="•"/>
            </a:pPr>
            <a:r>
              <a:rPr lang="en-US" sz="2000" dirty="0">
                <a:solidFill>
                  <a:srgbClr val="000000"/>
                </a:solidFill>
                <a:ea typeface="Arial" charset="0"/>
                <a:cs typeface="Arial" charset="0"/>
              </a:rPr>
              <a:t>Malign </a:t>
            </a:r>
            <a:r>
              <a:rPr lang="en-US" sz="2000" dirty="0" err="1">
                <a:solidFill>
                  <a:srgbClr val="000000"/>
                </a:solidFill>
                <a:ea typeface="Arial" charset="0"/>
                <a:cs typeface="Arial" charset="0"/>
              </a:rPr>
              <a:t>hipertansiyon</a:t>
            </a:r>
            <a:endParaRPr lang="tr-TR" sz="2000" dirty="0">
              <a:solidFill>
                <a:srgbClr val="000000"/>
              </a:solidFill>
              <a:ea typeface="Arial" charset="0"/>
              <a:cs typeface="Arial" charset="0"/>
            </a:endParaRPr>
          </a:p>
          <a:p>
            <a:pPr marL="457200" indent="-457200">
              <a:lnSpc>
                <a:spcPct val="90000"/>
              </a:lnSpc>
              <a:spcAft>
                <a:spcPts val="600"/>
              </a:spcAft>
              <a:buClr>
                <a:srgbClr val="660066"/>
              </a:buClr>
              <a:buFont typeface="Arial"/>
              <a:buChar char="•"/>
            </a:pPr>
            <a:r>
              <a:rPr lang="tr-TR" sz="2000" dirty="0">
                <a:solidFill>
                  <a:srgbClr val="000000"/>
                </a:solidFill>
                <a:ea typeface="Arial" charset="0"/>
                <a:cs typeface="Arial" charset="0"/>
              </a:rPr>
              <a:t>Atipik </a:t>
            </a:r>
            <a:r>
              <a:rPr lang="en-US" sz="2000" dirty="0" err="1">
                <a:solidFill>
                  <a:srgbClr val="000000"/>
                </a:solidFill>
                <a:ea typeface="Arial" charset="0"/>
                <a:cs typeface="Arial" charset="0"/>
              </a:rPr>
              <a:t>hemolitik</a:t>
            </a:r>
            <a:r>
              <a:rPr lang="en-US" sz="2000" dirty="0">
                <a:solidFill>
                  <a:srgbClr val="000000"/>
                </a:solidFill>
                <a:ea typeface="Arial" charset="0"/>
                <a:cs typeface="Arial" charset="0"/>
              </a:rPr>
              <a:t> </a:t>
            </a:r>
            <a:r>
              <a:rPr lang="en-US" sz="2000" dirty="0" err="1">
                <a:solidFill>
                  <a:srgbClr val="000000"/>
                </a:solidFill>
                <a:ea typeface="Arial" charset="0"/>
                <a:cs typeface="Arial" charset="0"/>
              </a:rPr>
              <a:t>üremik</a:t>
            </a:r>
            <a:r>
              <a:rPr lang="en-US" sz="2000" dirty="0">
                <a:solidFill>
                  <a:srgbClr val="000000"/>
                </a:solidFill>
                <a:ea typeface="Arial" charset="0"/>
                <a:cs typeface="Arial" charset="0"/>
              </a:rPr>
              <a:t> </a:t>
            </a:r>
            <a:r>
              <a:rPr lang="en-US" sz="2000" dirty="0" err="1">
                <a:solidFill>
                  <a:srgbClr val="000000"/>
                </a:solidFill>
                <a:ea typeface="Arial" charset="0"/>
                <a:cs typeface="Arial" charset="0"/>
              </a:rPr>
              <a:t>sendrom</a:t>
            </a:r>
            <a:r>
              <a:rPr lang="tr-TR" sz="2000" dirty="0">
                <a:solidFill>
                  <a:srgbClr val="000000"/>
                </a:solidFill>
                <a:ea typeface="Arial" charset="0"/>
                <a:cs typeface="Arial" charset="0"/>
              </a:rPr>
              <a:t>u</a:t>
            </a:r>
            <a:endParaRPr lang="en-US" sz="2000" dirty="0">
              <a:solidFill>
                <a:srgbClr val="000000"/>
              </a:solidFill>
              <a:ea typeface="Arial" charset="0"/>
              <a:cs typeface="Arial" charset="0"/>
            </a:endParaRPr>
          </a:p>
          <a:p>
            <a:pPr marL="457200" indent="-457200">
              <a:lnSpc>
                <a:spcPct val="90000"/>
              </a:lnSpc>
              <a:spcAft>
                <a:spcPts val="600"/>
              </a:spcAft>
              <a:buClr>
                <a:srgbClr val="660066"/>
              </a:buClr>
              <a:buFont typeface="Arial"/>
              <a:buChar char="•"/>
            </a:pPr>
            <a:r>
              <a:rPr lang="tr-TR" sz="2000" dirty="0">
                <a:solidFill>
                  <a:srgbClr val="000000"/>
                </a:solidFill>
                <a:ea typeface="Arial" charset="0"/>
                <a:cs typeface="Arial" charset="0"/>
              </a:rPr>
              <a:t>Tipik </a:t>
            </a:r>
            <a:r>
              <a:rPr lang="en-US" sz="2000" dirty="0" err="1">
                <a:solidFill>
                  <a:srgbClr val="000000"/>
                </a:solidFill>
                <a:ea typeface="Arial" charset="0"/>
                <a:cs typeface="Arial" charset="0"/>
              </a:rPr>
              <a:t>hemolitik</a:t>
            </a:r>
            <a:r>
              <a:rPr lang="en-US" sz="2000" dirty="0">
                <a:solidFill>
                  <a:srgbClr val="000000"/>
                </a:solidFill>
                <a:ea typeface="Arial" charset="0"/>
                <a:cs typeface="Arial" charset="0"/>
              </a:rPr>
              <a:t> </a:t>
            </a:r>
            <a:r>
              <a:rPr lang="en-US" sz="2000" dirty="0" err="1">
                <a:solidFill>
                  <a:srgbClr val="000000"/>
                </a:solidFill>
                <a:ea typeface="Arial" charset="0"/>
                <a:cs typeface="Arial" charset="0"/>
              </a:rPr>
              <a:t>üremik</a:t>
            </a:r>
            <a:r>
              <a:rPr lang="en-US" sz="2000" dirty="0">
                <a:solidFill>
                  <a:srgbClr val="000000"/>
                </a:solidFill>
                <a:ea typeface="Arial" charset="0"/>
                <a:cs typeface="Arial" charset="0"/>
              </a:rPr>
              <a:t> </a:t>
            </a:r>
            <a:r>
              <a:rPr lang="en-US" sz="2000" dirty="0" err="1">
                <a:solidFill>
                  <a:srgbClr val="000000"/>
                </a:solidFill>
                <a:ea typeface="Arial" charset="0"/>
                <a:cs typeface="Arial" charset="0"/>
              </a:rPr>
              <a:t>sendrom</a:t>
            </a:r>
            <a:r>
              <a:rPr lang="tr-TR" sz="2000" dirty="0">
                <a:solidFill>
                  <a:srgbClr val="000000"/>
                </a:solidFill>
                <a:ea typeface="Arial" charset="0"/>
                <a:cs typeface="Arial" charset="0"/>
              </a:rPr>
              <a:t> (</a:t>
            </a:r>
            <a:r>
              <a:rPr lang="en-US" sz="2000" dirty="0">
                <a:solidFill>
                  <a:srgbClr val="000000"/>
                </a:solidFill>
                <a:ea typeface="Arial" charset="0"/>
                <a:cs typeface="Arial" charset="0"/>
              </a:rPr>
              <a:t>Shiga </a:t>
            </a:r>
            <a:r>
              <a:rPr lang="en-US" sz="2000" dirty="0" err="1">
                <a:solidFill>
                  <a:srgbClr val="000000"/>
                </a:solidFill>
                <a:ea typeface="Arial" charset="0"/>
                <a:cs typeface="Arial" charset="0"/>
              </a:rPr>
              <a:t>toksini</a:t>
            </a:r>
            <a:r>
              <a:rPr lang="en-US" sz="2000" dirty="0">
                <a:solidFill>
                  <a:srgbClr val="000000"/>
                </a:solidFill>
                <a:ea typeface="Arial" charset="0"/>
                <a:cs typeface="Arial" charset="0"/>
              </a:rPr>
              <a:t> </a:t>
            </a:r>
            <a:r>
              <a:rPr lang="en-US" sz="2000" dirty="0" err="1">
                <a:solidFill>
                  <a:srgbClr val="000000"/>
                </a:solidFill>
                <a:ea typeface="Arial" charset="0"/>
                <a:cs typeface="Arial" charset="0"/>
              </a:rPr>
              <a:t>ile</a:t>
            </a:r>
            <a:r>
              <a:rPr lang="en-US" sz="2000" dirty="0">
                <a:solidFill>
                  <a:srgbClr val="000000"/>
                </a:solidFill>
                <a:ea typeface="Arial" charset="0"/>
                <a:cs typeface="Arial" charset="0"/>
              </a:rPr>
              <a:t> </a:t>
            </a:r>
            <a:r>
              <a:rPr lang="en-US" sz="2000" dirty="0" err="1">
                <a:solidFill>
                  <a:srgbClr val="000000"/>
                </a:solidFill>
                <a:ea typeface="Arial" charset="0"/>
                <a:cs typeface="Arial" charset="0"/>
              </a:rPr>
              <a:t>ilişkili</a:t>
            </a:r>
            <a:r>
              <a:rPr lang="en-US" sz="2000" dirty="0">
                <a:solidFill>
                  <a:srgbClr val="000000"/>
                </a:solidFill>
                <a:ea typeface="Arial" charset="0"/>
                <a:cs typeface="Arial" charset="0"/>
              </a:rPr>
              <a:t> </a:t>
            </a:r>
            <a:r>
              <a:rPr lang="tr-TR" sz="2000" dirty="0">
                <a:solidFill>
                  <a:srgbClr val="000000"/>
                </a:solidFill>
                <a:ea typeface="Arial" charset="0"/>
                <a:cs typeface="Arial" charset="0"/>
              </a:rPr>
              <a:t>)</a:t>
            </a:r>
            <a:endParaRPr lang="en-US" sz="2000" dirty="0">
              <a:solidFill>
                <a:srgbClr val="000000"/>
              </a:solidFill>
              <a:ea typeface="Arial" charset="0"/>
              <a:cs typeface="Arial" charset="0"/>
            </a:endParaRPr>
          </a:p>
        </p:txBody>
      </p:sp>
      <p:pic>
        <p:nvPicPr>
          <p:cNvPr id="7" name="Picture 3"/>
          <p:cNvPicPr/>
          <p:nvPr/>
        </p:nvPicPr>
        <p:blipFill>
          <a:blip r:embed="rId3" cstate="print">
            <a:extLst>
              <a:ext uri="{28A0092B-C50C-407E-A947-70E740481C1C}">
                <a14:useLocalDpi xmlns:a14="http://schemas.microsoft.com/office/drawing/2010/main" val="0"/>
              </a:ext>
            </a:extLst>
          </a:blip>
          <a:stretch>
            <a:fillRect/>
          </a:stretch>
        </p:blipFill>
        <p:spPr>
          <a:xfrm>
            <a:off x="8925641" y="2559496"/>
            <a:ext cx="2172288" cy="1823201"/>
          </a:xfrm>
          <a:prstGeom prst="rect">
            <a:avLst/>
          </a:prstGeom>
        </p:spPr>
      </p:pic>
      <p:sp>
        <p:nvSpPr>
          <p:cNvPr id="8" name="TextBox 7"/>
          <p:cNvSpPr txBox="1">
            <a:spLocks noChangeArrowheads="1"/>
          </p:cNvSpPr>
          <p:nvPr/>
        </p:nvSpPr>
        <p:spPr bwMode="auto">
          <a:xfrm>
            <a:off x="8993548" y="5124463"/>
            <a:ext cx="3198452" cy="400110"/>
          </a:xfrm>
          <a:prstGeom prst="rect">
            <a:avLst/>
          </a:prstGeom>
          <a:noFill/>
          <a:ln w="9525">
            <a:noFill/>
            <a:miter lim="800000"/>
            <a:headEnd/>
            <a:tailEnd/>
          </a:ln>
        </p:spPr>
        <p:txBody>
          <a:bodyPr wrap="square">
            <a:prstTxWarp prst="textNoShape">
              <a:avLst/>
            </a:prstTxWarp>
            <a:spAutoFit/>
          </a:bodyPr>
          <a:lstStyle/>
          <a:p>
            <a:pPr marL="454025" indent="-454025">
              <a:spcAft>
                <a:spcPts val="600"/>
              </a:spcAft>
            </a:pPr>
            <a:r>
              <a:rPr lang="tr-TR" sz="2000" dirty="0">
                <a:solidFill>
                  <a:srgbClr val="0000FF"/>
                </a:solidFill>
                <a:latin typeface="Arial" charset="0"/>
                <a:ea typeface="Arial" charset="0"/>
                <a:cs typeface="Arial" charset="0"/>
              </a:rPr>
              <a:t>Teşhis</a:t>
            </a:r>
            <a:r>
              <a:rPr lang="en-US" sz="2000" dirty="0">
                <a:solidFill>
                  <a:srgbClr val="0000FF"/>
                </a:solidFill>
                <a:latin typeface="Arial" charset="0"/>
                <a:ea typeface="Arial" charset="0"/>
                <a:cs typeface="Arial" charset="0"/>
              </a:rPr>
              <a:t>: </a:t>
            </a:r>
            <a:r>
              <a:rPr lang="tr-TR" sz="2000" dirty="0" smtClean="0">
                <a:solidFill>
                  <a:srgbClr val="000000"/>
                </a:solidFill>
                <a:latin typeface="Arial" charset="0"/>
                <a:ea typeface="Arial" charset="0"/>
                <a:cs typeface="Arial" charset="0"/>
              </a:rPr>
              <a:t>HÜS</a:t>
            </a:r>
            <a:endParaRPr lang="en-US" sz="2000" dirty="0">
              <a:solidFill>
                <a:srgbClr val="000000"/>
              </a:solidFill>
              <a:latin typeface="Arial" charset="0"/>
              <a:ea typeface="Arial" charset="0"/>
              <a:cs typeface="Arial" charset="0"/>
            </a:endParaRPr>
          </a:p>
        </p:txBody>
      </p:sp>
      <p:sp>
        <p:nvSpPr>
          <p:cNvPr id="9" name="TextBox 8"/>
          <p:cNvSpPr txBox="1">
            <a:spLocks noChangeArrowheads="1"/>
          </p:cNvSpPr>
          <p:nvPr/>
        </p:nvSpPr>
        <p:spPr bwMode="auto">
          <a:xfrm>
            <a:off x="6177228" y="5935261"/>
            <a:ext cx="5767826" cy="400110"/>
          </a:xfrm>
          <a:prstGeom prst="rect">
            <a:avLst/>
          </a:prstGeom>
          <a:noFill/>
          <a:ln w="9525">
            <a:noFill/>
            <a:miter lim="800000"/>
            <a:headEnd/>
            <a:tailEnd/>
          </a:ln>
        </p:spPr>
        <p:txBody>
          <a:bodyPr wrap="square">
            <a:prstTxWarp prst="textNoShape">
              <a:avLst/>
            </a:prstTxWarp>
            <a:spAutoFit/>
          </a:bodyPr>
          <a:lstStyle/>
          <a:p>
            <a:pPr marL="454025" indent="-454025">
              <a:spcAft>
                <a:spcPts val="600"/>
              </a:spcAft>
            </a:pPr>
            <a:r>
              <a:rPr lang="en-US" sz="2000" dirty="0">
                <a:solidFill>
                  <a:srgbClr val="0000FF"/>
                </a:solidFill>
                <a:latin typeface="Arial" charset="0"/>
                <a:ea typeface="Arial" charset="0"/>
                <a:cs typeface="Arial" charset="0"/>
              </a:rPr>
              <a:t>Klinik </a:t>
            </a:r>
            <a:r>
              <a:rPr lang="tr-TR" sz="2000" dirty="0">
                <a:solidFill>
                  <a:srgbClr val="0000FF"/>
                </a:solidFill>
                <a:latin typeface="Arial" charset="0"/>
                <a:ea typeface="Arial" charset="0"/>
                <a:cs typeface="Arial" charset="0"/>
              </a:rPr>
              <a:t>Seyir</a:t>
            </a:r>
            <a:r>
              <a:rPr lang="en-US" sz="2000" dirty="0">
                <a:solidFill>
                  <a:srgbClr val="0000FF"/>
                </a:solidFill>
                <a:latin typeface="Arial" charset="0"/>
                <a:ea typeface="Arial" charset="0"/>
                <a:cs typeface="Arial" charset="0"/>
              </a:rPr>
              <a:t>: </a:t>
            </a:r>
            <a:r>
              <a:rPr lang="tr-TR" sz="2000" dirty="0" smtClean="0">
                <a:solidFill>
                  <a:srgbClr val="000000"/>
                </a:solidFill>
                <a:latin typeface="Arial" charset="0"/>
                <a:ea typeface="Arial" charset="0"/>
                <a:cs typeface="Arial" charset="0"/>
              </a:rPr>
              <a:t>P</a:t>
            </a:r>
            <a:r>
              <a:rPr lang="en-US" sz="2000" dirty="0" err="1" smtClean="0">
                <a:solidFill>
                  <a:srgbClr val="000000"/>
                </a:solidFill>
                <a:latin typeface="Arial" charset="0"/>
                <a:ea typeface="Arial" charset="0"/>
                <a:cs typeface="Arial" charset="0"/>
              </a:rPr>
              <a:t>lazma</a:t>
            </a:r>
            <a:r>
              <a:rPr lang="en-US" sz="2000" dirty="0" smtClean="0">
                <a:solidFill>
                  <a:srgbClr val="000000"/>
                </a:solidFill>
                <a:latin typeface="Arial" charset="0"/>
                <a:ea typeface="Arial" charset="0"/>
                <a:cs typeface="Arial" charset="0"/>
              </a:rPr>
              <a:t> </a:t>
            </a:r>
            <a:r>
              <a:rPr lang="en-US" sz="2000" dirty="0" err="1">
                <a:solidFill>
                  <a:srgbClr val="000000"/>
                </a:solidFill>
                <a:latin typeface="Arial" charset="0"/>
                <a:ea typeface="Arial" charset="0"/>
                <a:cs typeface="Arial" charset="0"/>
              </a:rPr>
              <a:t>değişimiyle</a:t>
            </a:r>
            <a:r>
              <a:rPr lang="en-US" sz="2000" dirty="0">
                <a:solidFill>
                  <a:srgbClr val="000000"/>
                </a:solidFill>
                <a:latin typeface="Arial" charset="0"/>
                <a:ea typeface="Arial" charset="0"/>
                <a:cs typeface="Arial" charset="0"/>
              </a:rPr>
              <a:t> </a:t>
            </a:r>
            <a:r>
              <a:rPr lang="en-US" sz="2000" dirty="0" err="1">
                <a:solidFill>
                  <a:srgbClr val="000000"/>
                </a:solidFill>
                <a:latin typeface="Arial" charset="0"/>
                <a:ea typeface="Arial" charset="0"/>
                <a:cs typeface="Arial" charset="0"/>
              </a:rPr>
              <a:t>tedavi</a:t>
            </a:r>
            <a:r>
              <a:rPr lang="en-US" sz="2000" dirty="0">
                <a:solidFill>
                  <a:srgbClr val="000000"/>
                </a:solidFill>
                <a:latin typeface="Arial" charset="0"/>
                <a:ea typeface="Arial" charset="0"/>
                <a:cs typeface="Arial" charset="0"/>
              </a:rPr>
              <a:t> </a:t>
            </a:r>
            <a:r>
              <a:rPr lang="en-US" sz="2000" dirty="0" err="1">
                <a:solidFill>
                  <a:srgbClr val="000000"/>
                </a:solidFill>
                <a:latin typeface="Arial" charset="0"/>
                <a:ea typeface="Arial" charset="0"/>
                <a:cs typeface="Arial" charset="0"/>
              </a:rPr>
              <a:t>edil</a:t>
            </a:r>
            <a:r>
              <a:rPr lang="tr-TR" sz="2000" dirty="0" err="1">
                <a:solidFill>
                  <a:srgbClr val="000000"/>
                </a:solidFill>
                <a:latin typeface="Arial" charset="0"/>
                <a:ea typeface="Arial" charset="0"/>
                <a:cs typeface="Arial" charset="0"/>
              </a:rPr>
              <a:t>di</a:t>
            </a:r>
            <a:r>
              <a:rPr lang="en-US" sz="2000" dirty="0">
                <a:solidFill>
                  <a:srgbClr val="000000"/>
                </a:solidFill>
                <a:latin typeface="Arial" charset="0"/>
                <a:ea typeface="Arial" charset="0"/>
                <a:cs typeface="Arial" charset="0"/>
              </a:rPr>
              <a:t>. </a:t>
            </a:r>
          </a:p>
        </p:txBody>
      </p:sp>
    </p:spTree>
    <p:extLst>
      <p:ext uri="{BB962C8B-B14F-4D97-AF65-F5344CB8AC3E}">
        <p14:creationId xmlns:p14="http://schemas.microsoft.com/office/powerpoint/2010/main" val="371384169"/>
      </p:ext>
    </p:extLst>
  </p:cSld>
  <p:clrMapOvr>
    <a:masterClrMapping/>
  </p:clrMapOvr>
  <p:transition advTm="5188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1139"/>
                                        </p:tgtEl>
                                        <p:attrNameLst>
                                          <p:attrName>style.visibility</p:attrName>
                                        </p:attrNameLst>
                                      </p:cBhvr>
                                      <p:to>
                                        <p:strVal val="visible"/>
                                      </p:to>
                                    </p:set>
                                    <p:animEffect transition="in" filter="circle(in)">
                                      <p:cBhvr>
                                        <p:cTn id="7" dur="2000"/>
                                        <p:tgtEl>
                                          <p:spTgt spid="9113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91140"/>
                                        </p:tgtEl>
                                        <p:attrNameLst>
                                          <p:attrName>style.visibility</p:attrName>
                                        </p:attrNameLst>
                                      </p:cBhvr>
                                      <p:to>
                                        <p:strVal val="visible"/>
                                      </p:to>
                                    </p:set>
                                    <p:animEffect transition="in" filter="circle(in)">
                                      <p:cBhvr>
                                        <p:cTn id="12" dur="2000"/>
                                        <p:tgtEl>
                                          <p:spTgt spid="91140"/>
                                        </p:tgtEl>
                                      </p:cBhvr>
                                    </p:animEffect>
                                  </p:childTnLst>
                                </p:cTn>
                              </p:par>
                              <p:par>
                                <p:cTn id="13" presetID="6" presetClass="entr" presetSubtype="16" fill="hold" grpId="0" nodeType="withEffect">
                                  <p:stCondLst>
                                    <p:cond delay="0"/>
                                  </p:stCondLst>
                                  <p:childTnLst>
                                    <p:set>
                                      <p:cBhvr>
                                        <p:cTn id="14" dur="1" fill="hold">
                                          <p:stCondLst>
                                            <p:cond delay="0"/>
                                          </p:stCondLst>
                                        </p:cTn>
                                        <p:tgtEl>
                                          <p:spTgt spid="91141"/>
                                        </p:tgtEl>
                                        <p:attrNameLst>
                                          <p:attrName>style.visibility</p:attrName>
                                        </p:attrNameLst>
                                      </p:cBhvr>
                                      <p:to>
                                        <p:strVal val="visible"/>
                                      </p:to>
                                    </p:set>
                                    <p:animEffect transition="in" filter="circle(in)">
                                      <p:cBhvr>
                                        <p:cTn id="15" dur="2000"/>
                                        <p:tgtEl>
                                          <p:spTgt spid="91141"/>
                                        </p:tgtEl>
                                      </p:cBhvr>
                                    </p:animEffect>
                                  </p:childTnLst>
                                </p:cTn>
                              </p:par>
                              <p:par>
                                <p:cTn id="16" presetID="6" presetClass="entr" presetSubtype="16"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circle(in)">
                                      <p:cBhvr>
                                        <p:cTn id="18" dur="20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91142"/>
                                        </p:tgtEl>
                                        <p:attrNameLst>
                                          <p:attrName>style.visibility</p:attrName>
                                        </p:attrNameLst>
                                      </p:cBhvr>
                                      <p:to>
                                        <p:strVal val="visible"/>
                                      </p:to>
                                    </p:set>
                                    <p:animEffect transition="in" filter="circle(in)">
                                      <p:cBhvr>
                                        <p:cTn id="23" dur="2000"/>
                                        <p:tgtEl>
                                          <p:spTgt spid="91142"/>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circle(in)">
                                      <p:cBhvr>
                                        <p:cTn id="28" dur="20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circle(in)">
                                      <p:cBhvr>
                                        <p:cTn id="33"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9" grpId="0"/>
      <p:bldP spid="91140" grpId="0"/>
      <p:bldP spid="91141" grpId="0"/>
      <p:bldP spid="91142" grpId="0"/>
      <p:bldP spid="8"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0994" name="Rectangle 2"/>
          <p:cNvSpPr>
            <a:spLocks noChangeArrowheads="1"/>
          </p:cNvSpPr>
          <p:nvPr/>
        </p:nvSpPr>
        <p:spPr bwMode="auto">
          <a:xfrm>
            <a:off x="693139" y="1496136"/>
            <a:ext cx="11174810" cy="3922887"/>
          </a:xfrm>
          <a:prstGeom prst="rect">
            <a:avLst/>
          </a:prstGeom>
          <a:noFill/>
          <a:ln w="9525">
            <a:noFill/>
            <a:miter lim="800000"/>
            <a:headEnd/>
            <a:tailEnd/>
          </a:ln>
          <a:effectLst/>
        </p:spPr>
        <p:txBody>
          <a:bodyPr lIns="92075" tIns="46038" rIns="92075" bIns="46038">
            <a:prstTxWarp prst="textNoShape">
              <a:avLst/>
            </a:prstTxWarp>
          </a:bodyPr>
          <a:lstStyle/>
          <a:p>
            <a:pPr marL="342900" indent="-342900">
              <a:lnSpc>
                <a:spcPct val="150000"/>
              </a:lnSpc>
              <a:spcAft>
                <a:spcPts val="1800"/>
              </a:spcAft>
              <a:buClr>
                <a:schemeClr val="hlink"/>
              </a:buClr>
              <a:buSzPct val="50000"/>
            </a:pPr>
            <a:r>
              <a:rPr lang="tr-TR" sz="2000" dirty="0" smtClean="0">
                <a:solidFill>
                  <a:srgbClr val="0000FF"/>
                </a:solidFill>
                <a:cs typeface="Arial"/>
              </a:rPr>
              <a:t>Ş</a:t>
            </a:r>
            <a:r>
              <a:rPr lang="en-US" sz="2000" dirty="0" smtClean="0">
                <a:solidFill>
                  <a:srgbClr val="0000FF"/>
                </a:solidFill>
                <a:cs typeface="Arial"/>
              </a:rPr>
              <a:t>:</a:t>
            </a:r>
            <a:r>
              <a:rPr lang="en-US" sz="2000" dirty="0" smtClean="0">
                <a:cs typeface="Arial"/>
              </a:rPr>
              <a:t> </a:t>
            </a:r>
            <a:r>
              <a:rPr lang="en-US" sz="2000" dirty="0">
                <a:cs typeface="Arial"/>
              </a:rPr>
              <a:t>42 </a:t>
            </a:r>
            <a:r>
              <a:rPr lang="tr-TR" sz="2000" dirty="0">
                <a:cs typeface="Arial"/>
              </a:rPr>
              <a:t>yaşında</a:t>
            </a:r>
            <a:r>
              <a:rPr lang="en-US" sz="2000" dirty="0">
                <a:cs typeface="Arial"/>
              </a:rPr>
              <a:t> </a:t>
            </a:r>
            <a:r>
              <a:rPr lang="en-US" sz="2000" dirty="0" err="1">
                <a:cs typeface="Arial"/>
              </a:rPr>
              <a:t>kadın</a:t>
            </a:r>
            <a:r>
              <a:rPr lang="en-US" sz="2000" dirty="0">
                <a:cs typeface="Arial"/>
              </a:rPr>
              <a:t>. </a:t>
            </a:r>
            <a:r>
              <a:rPr lang="tr-TR" sz="2000" dirty="0">
                <a:cs typeface="Arial"/>
              </a:rPr>
              <a:t>10 günlük </a:t>
            </a:r>
            <a:r>
              <a:rPr lang="en-US" sz="2000" dirty="0" err="1">
                <a:cs typeface="Arial"/>
              </a:rPr>
              <a:t>ateş</a:t>
            </a:r>
            <a:r>
              <a:rPr lang="en-US" sz="2000" dirty="0">
                <a:cs typeface="Arial"/>
              </a:rPr>
              <a:t> </a:t>
            </a:r>
            <a:r>
              <a:rPr lang="tr-TR" sz="2000" dirty="0">
                <a:cs typeface="Arial"/>
              </a:rPr>
              <a:t>ve solunum güçlüğü</a:t>
            </a:r>
            <a:r>
              <a:rPr lang="en-US" sz="2000" dirty="0">
                <a:cs typeface="Arial"/>
              </a:rPr>
              <a:t> . </a:t>
            </a:r>
            <a:r>
              <a:rPr lang="tr-TR" sz="2000" dirty="0" smtClean="0">
                <a:cs typeface="Arial"/>
              </a:rPr>
              <a:t>                                                                                      </a:t>
            </a:r>
            <a:r>
              <a:rPr lang="en-US" sz="2000" dirty="0" smtClean="0">
                <a:cs typeface="Arial"/>
              </a:rPr>
              <a:t>3</a:t>
            </a:r>
            <a:r>
              <a:rPr lang="tr-TR" sz="2000" dirty="0" smtClean="0">
                <a:cs typeface="Arial"/>
              </a:rPr>
              <a:t>.</a:t>
            </a:r>
            <a:r>
              <a:rPr lang="en-US" sz="2000" dirty="0" smtClean="0">
                <a:cs typeface="Arial"/>
              </a:rPr>
              <a:t> </a:t>
            </a:r>
            <a:r>
              <a:rPr lang="en-US" sz="2000" dirty="0" err="1">
                <a:cs typeface="Arial"/>
              </a:rPr>
              <a:t>gün</a:t>
            </a:r>
            <a:r>
              <a:rPr lang="en-US" sz="2000" dirty="0">
                <a:cs typeface="Arial"/>
              </a:rPr>
              <a:t> </a:t>
            </a:r>
            <a:r>
              <a:rPr lang="en-US" sz="2000" dirty="0" err="1">
                <a:cs typeface="Arial"/>
              </a:rPr>
              <a:t>ciddi</a:t>
            </a:r>
            <a:r>
              <a:rPr lang="en-US" sz="2000" dirty="0">
                <a:cs typeface="Arial"/>
              </a:rPr>
              <a:t> </a:t>
            </a:r>
            <a:r>
              <a:rPr lang="en-US" sz="2000" dirty="0" err="1">
                <a:cs typeface="Arial"/>
              </a:rPr>
              <a:t>plöretik</a:t>
            </a:r>
            <a:r>
              <a:rPr lang="en-US" sz="2000" dirty="0">
                <a:cs typeface="Arial"/>
              </a:rPr>
              <a:t> </a:t>
            </a:r>
            <a:r>
              <a:rPr lang="en-US" sz="2000" dirty="0" err="1">
                <a:cs typeface="Arial"/>
              </a:rPr>
              <a:t>göğüs</a:t>
            </a:r>
            <a:r>
              <a:rPr lang="en-US" sz="2000" dirty="0">
                <a:cs typeface="Arial"/>
              </a:rPr>
              <a:t> </a:t>
            </a:r>
            <a:r>
              <a:rPr lang="en-US" sz="2000" dirty="0" err="1">
                <a:cs typeface="Arial"/>
              </a:rPr>
              <a:t>ağrısı</a:t>
            </a:r>
            <a:r>
              <a:rPr lang="en-US" sz="2000" dirty="0">
                <a:cs typeface="Arial"/>
              </a:rPr>
              <a:t> ve </a:t>
            </a:r>
            <a:r>
              <a:rPr lang="en-US" sz="2000" dirty="0" err="1">
                <a:cs typeface="Arial"/>
              </a:rPr>
              <a:t>baş</a:t>
            </a:r>
            <a:r>
              <a:rPr lang="en-US" sz="2000" dirty="0">
                <a:cs typeface="Arial"/>
              </a:rPr>
              <a:t> </a:t>
            </a:r>
            <a:r>
              <a:rPr lang="en-US" sz="2000" dirty="0" err="1">
                <a:cs typeface="Arial"/>
              </a:rPr>
              <a:t>ağrısı</a:t>
            </a:r>
            <a:r>
              <a:rPr lang="en-US" sz="2000" dirty="0">
                <a:cs typeface="Arial"/>
              </a:rPr>
              <a:t>, </a:t>
            </a:r>
            <a:r>
              <a:rPr lang="en-US" sz="2000" dirty="0" err="1">
                <a:cs typeface="Arial"/>
              </a:rPr>
              <a:t>bulanık</a:t>
            </a:r>
            <a:r>
              <a:rPr lang="en-US" sz="2000" dirty="0">
                <a:cs typeface="Arial"/>
              </a:rPr>
              <a:t> </a:t>
            </a:r>
            <a:r>
              <a:rPr lang="en-US" sz="2000" dirty="0" err="1">
                <a:cs typeface="Arial"/>
              </a:rPr>
              <a:t>görme</a:t>
            </a:r>
            <a:r>
              <a:rPr lang="en-US" sz="2000" dirty="0">
                <a:cs typeface="Arial"/>
              </a:rPr>
              <a:t>.</a:t>
            </a:r>
          </a:p>
          <a:p>
            <a:pPr marL="342900" indent="-342900">
              <a:lnSpc>
                <a:spcPct val="150000"/>
              </a:lnSpc>
              <a:spcAft>
                <a:spcPts val="1800"/>
              </a:spcAft>
              <a:buClr>
                <a:schemeClr val="hlink"/>
              </a:buClr>
              <a:buSzPct val="50000"/>
            </a:pPr>
            <a:r>
              <a:rPr lang="tr-TR" sz="2000" dirty="0" smtClean="0">
                <a:solidFill>
                  <a:srgbClr val="0000FF"/>
                </a:solidFill>
                <a:cs typeface="Arial"/>
              </a:rPr>
              <a:t>B</a:t>
            </a:r>
            <a:r>
              <a:rPr lang="en-US" sz="2000" dirty="0" smtClean="0">
                <a:solidFill>
                  <a:srgbClr val="0000FF"/>
                </a:solidFill>
                <a:cs typeface="Arial"/>
              </a:rPr>
              <a:t>: </a:t>
            </a:r>
            <a:r>
              <a:rPr lang="en-US" sz="2000" dirty="0" err="1">
                <a:cs typeface="Arial"/>
              </a:rPr>
              <a:t>Histerektomi</a:t>
            </a:r>
            <a:r>
              <a:rPr lang="en-US" sz="2000" dirty="0">
                <a:cs typeface="Arial"/>
              </a:rPr>
              <a:t>, </a:t>
            </a:r>
            <a:r>
              <a:rPr lang="en-US" sz="2000" dirty="0" err="1">
                <a:cs typeface="Arial"/>
              </a:rPr>
              <a:t>hipertansiyon</a:t>
            </a:r>
            <a:r>
              <a:rPr lang="en-US" sz="2000" dirty="0">
                <a:cs typeface="Arial"/>
              </a:rPr>
              <a:t>, </a:t>
            </a:r>
            <a:r>
              <a:rPr lang="en-US" sz="2000" dirty="0" err="1">
                <a:cs typeface="Arial"/>
              </a:rPr>
              <a:t>astım</a:t>
            </a:r>
            <a:r>
              <a:rPr lang="en-US" sz="2000" dirty="0">
                <a:cs typeface="Arial"/>
              </a:rPr>
              <a:t>, </a:t>
            </a:r>
            <a:r>
              <a:rPr lang="en-US" sz="2000" dirty="0" err="1">
                <a:cs typeface="Arial"/>
              </a:rPr>
              <a:t>günde</a:t>
            </a:r>
            <a:r>
              <a:rPr lang="en-US" sz="2000" dirty="0">
                <a:cs typeface="Arial"/>
              </a:rPr>
              <a:t> 1/3 </a:t>
            </a:r>
            <a:r>
              <a:rPr lang="en-US" sz="2000" dirty="0" err="1">
                <a:cs typeface="Arial"/>
              </a:rPr>
              <a:t>paket</a:t>
            </a:r>
            <a:r>
              <a:rPr lang="en-US" sz="2000" dirty="0">
                <a:cs typeface="Arial"/>
              </a:rPr>
              <a:t>, </a:t>
            </a:r>
            <a:r>
              <a:rPr lang="en-US" sz="2000" dirty="0" err="1">
                <a:cs typeface="Arial"/>
              </a:rPr>
              <a:t>bilgisayar</a:t>
            </a:r>
            <a:r>
              <a:rPr lang="en-US" sz="2000" dirty="0">
                <a:cs typeface="Arial"/>
              </a:rPr>
              <a:t> </a:t>
            </a:r>
            <a:r>
              <a:rPr lang="en-US" sz="2000" dirty="0" err="1">
                <a:cs typeface="Arial"/>
              </a:rPr>
              <a:t>programcısı</a:t>
            </a:r>
            <a:endParaRPr lang="en-US" sz="2000" dirty="0">
              <a:cs typeface="Arial"/>
            </a:endParaRPr>
          </a:p>
          <a:p>
            <a:pPr marL="342900" indent="-342900">
              <a:lnSpc>
                <a:spcPct val="150000"/>
              </a:lnSpc>
              <a:spcAft>
                <a:spcPts val="1800"/>
              </a:spcAft>
              <a:buClr>
                <a:schemeClr val="hlink"/>
              </a:buClr>
              <a:buSzPct val="50000"/>
            </a:pPr>
            <a:r>
              <a:rPr lang="tr-TR" sz="2000" dirty="0" smtClean="0">
                <a:solidFill>
                  <a:srgbClr val="0000FF"/>
                </a:solidFill>
                <a:cs typeface="Arial"/>
              </a:rPr>
              <a:t>M</a:t>
            </a:r>
            <a:r>
              <a:rPr lang="en-US" sz="2000" dirty="0" smtClean="0">
                <a:solidFill>
                  <a:srgbClr val="0000FF"/>
                </a:solidFill>
                <a:cs typeface="Arial"/>
              </a:rPr>
              <a:t>:</a:t>
            </a:r>
            <a:r>
              <a:rPr lang="en-US" sz="2000" dirty="0" smtClean="0">
                <a:cs typeface="Arial"/>
              </a:rPr>
              <a:t> </a:t>
            </a:r>
            <a:r>
              <a:rPr lang="tr-TR" sz="2000" dirty="0">
                <a:cs typeface="Arial"/>
              </a:rPr>
              <a:t>Ateş</a:t>
            </a:r>
            <a:r>
              <a:rPr lang="en-US" sz="2000" dirty="0">
                <a:cs typeface="Arial"/>
              </a:rPr>
              <a:t> 38 ˚C, P 118, R 22, BP 140/78, 110 kg, </a:t>
            </a:r>
            <a:r>
              <a:rPr lang="en-US" sz="2000" dirty="0" err="1">
                <a:cs typeface="Arial"/>
              </a:rPr>
              <a:t>soluk</a:t>
            </a:r>
            <a:endParaRPr lang="en-US" sz="2000" dirty="0">
              <a:cs typeface="Arial"/>
            </a:endParaRPr>
          </a:p>
          <a:p>
            <a:pPr marL="342900" indent="-342900">
              <a:lnSpc>
                <a:spcPct val="150000"/>
              </a:lnSpc>
              <a:spcAft>
                <a:spcPts val="1800"/>
              </a:spcAft>
              <a:buClr>
                <a:schemeClr val="hlink"/>
              </a:buClr>
              <a:buSzPct val="50000"/>
            </a:pPr>
            <a:r>
              <a:rPr lang="en-US" sz="2000" dirty="0">
                <a:solidFill>
                  <a:srgbClr val="0000FF"/>
                </a:solidFill>
                <a:cs typeface="Arial"/>
              </a:rPr>
              <a:t>Lab:</a:t>
            </a:r>
            <a:r>
              <a:rPr lang="en-US" sz="2000" dirty="0">
                <a:cs typeface="Arial"/>
              </a:rPr>
              <a:t> </a:t>
            </a:r>
            <a:r>
              <a:rPr lang="en-US" sz="2000" dirty="0" err="1">
                <a:cs typeface="Arial"/>
              </a:rPr>
              <a:t>Hgb</a:t>
            </a:r>
            <a:r>
              <a:rPr lang="en-US" sz="2000" dirty="0">
                <a:cs typeface="Arial"/>
              </a:rPr>
              <a:t> 6.5, </a:t>
            </a:r>
            <a:r>
              <a:rPr lang="en-US" sz="2000" dirty="0" err="1">
                <a:cs typeface="Arial"/>
              </a:rPr>
              <a:t>wbc</a:t>
            </a:r>
            <a:r>
              <a:rPr lang="en-US" sz="2000" dirty="0">
                <a:cs typeface="Arial"/>
              </a:rPr>
              <a:t> 11.6, trombosit 10K, </a:t>
            </a:r>
            <a:r>
              <a:rPr lang="en-US" sz="2000" dirty="0" err="1">
                <a:cs typeface="Arial"/>
              </a:rPr>
              <a:t>retik</a:t>
            </a:r>
            <a:r>
              <a:rPr lang="en-US" sz="2000" dirty="0">
                <a:cs typeface="Arial"/>
              </a:rPr>
              <a:t>% 5, LDH 1650, </a:t>
            </a:r>
            <a:r>
              <a:rPr lang="en-US" sz="2000" dirty="0" err="1">
                <a:cs typeface="Arial"/>
              </a:rPr>
              <a:t>haptoglobin</a:t>
            </a:r>
            <a:r>
              <a:rPr lang="en-US" sz="2000" dirty="0">
                <a:cs typeface="Arial"/>
              </a:rPr>
              <a:t> &lt;7, Bili 1.5 total / 0.3 </a:t>
            </a:r>
            <a:r>
              <a:rPr lang="en-US" sz="2000" dirty="0" err="1">
                <a:cs typeface="Arial"/>
              </a:rPr>
              <a:t>direkt</a:t>
            </a:r>
            <a:r>
              <a:rPr lang="en-US" sz="2000" dirty="0">
                <a:cs typeface="Arial"/>
              </a:rPr>
              <a:t>, </a:t>
            </a:r>
            <a:r>
              <a:rPr lang="en-US" sz="2000" dirty="0" err="1">
                <a:cs typeface="Arial"/>
              </a:rPr>
              <a:t>kreatinin</a:t>
            </a:r>
            <a:r>
              <a:rPr lang="en-US" sz="2000" dirty="0">
                <a:cs typeface="Arial"/>
              </a:rPr>
              <a:t> 1.0, PTT 27.5, PT 13.8, D-dimer 4.95, </a:t>
            </a:r>
            <a:r>
              <a:rPr lang="en-US" sz="2000" dirty="0" err="1">
                <a:cs typeface="Arial"/>
              </a:rPr>
              <a:t>fibrinojen</a:t>
            </a:r>
            <a:r>
              <a:rPr lang="en-US" sz="2000" dirty="0">
                <a:cs typeface="Arial"/>
              </a:rPr>
              <a:t> 582, troponin 0.4, Coombs </a:t>
            </a:r>
            <a:r>
              <a:rPr lang="en-US" sz="2000" dirty="0" err="1">
                <a:cs typeface="Arial"/>
              </a:rPr>
              <a:t>negatif</a:t>
            </a:r>
            <a:r>
              <a:rPr lang="en-US" sz="2000" dirty="0">
                <a:cs typeface="Arial"/>
              </a:rPr>
              <a:t>, </a:t>
            </a:r>
            <a:r>
              <a:rPr lang="en-US" sz="2000" dirty="0" err="1">
                <a:cs typeface="Arial"/>
              </a:rPr>
              <a:t>proteinüri</a:t>
            </a:r>
            <a:r>
              <a:rPr lang="en-US" sz="2000" dirty="0">
                <a:cs typeface="Arial"/>
              </a:rPr>
              <a:t>, </a:t>
            </a:r>
            <a:r>
              <a:rPr lang="en-US" sz="2000" dirty="0" err="1">
                <a:cs typeface="Arial"/>
              </a:rPr>
              <a:t>mikrohematüri</a:t>
            </a:r>
            <a:r>
              <a:rPr lang="en-US" sz="2000" dirty="0">
                <a:cs typeface="Arial"/>
              </a:rPr>
              <a:t>, </a:t>
            </a:r>
            <a:r>
              <a:rPr lang="en-US" sz="2000" dirty="0" err="1">
                <a:cs typeface="Arial"/>
              </a:rPr>
              <a:t>granüler</a:t>
            </a:r>
            <a:r>
              <a:rPr lang="en-US" sz="2000" dirty="0">
                <a:cs typeface="Arial"/>
              </a:rPr>
              <a:t> </a:t>
            </a:r>
            <a:r>
              <a:rPr lang="tr-TR" sz="2000" dirty="0" smtClean="0">
                <a:cs typeface="Arial"/>
              </a:rPr>
              <a:t>biçimler</a:t>
            </a:r>
          </a:p>
          <a:p>
            <a:pPr marL="342900" indent="-342900">
              <a:lnSpc>
                <a:spcPct val="150000"/>
              </a:lnSpc>
              <a:spcAft>
                <a:spcPts val="1800"/>
              </a:spcAft>
              <a:buClr>
                <a:schemeClr val="hlink"/>
              </a:buClr>
              <a:buSzPct val="50000"/>
            </a:pPr>
            <a:endParaRPr lang="tr-TR" sz="2000" dirty="0">
              <a:cs typeface="Arial"/>
            </a:endParaRPr>
          </a:p>
        </p:txBody>
      </p:sp>
      <p:sp>
        <p:nvSpPr>
          <p:cNvPr id="5" name="Rectangle 2"/>
          <p:cNvSpPr>
            <a:spLocks noChangeArrowheads="1"/>
          </p:cNvSpPr>
          <p:nvPr/>
        </p:nvSpPr>
        <p:spPr bwMode="auto">
          <a:xfrm>
            <a:off x="693139" y="402826"/>
            <a:ext cx="10789799" cy="536173"/>
          </a:xfrm>
          <a:prstGeom prst="rect">
            <a:avLst/>
          </a:prstGeom>
          <a:noFill/>
          <a:ln w="9525">
            <a:noFill/>
            <a:miter lim="800000"/>
            <a:headEnd/>
            <a:tailEnd/>
          </a:ln>
          <a:effectLst/>
        </p:spPr>
        <p:txBody>
          <a:bodyPr wrap="square" lIns="92075" tIns="46038" rIns="92075" bIns="46038" anchor="ctr">
            <a:prstTxWarp prst="textNoShape">
              <a:avLst/>
            </a:prstTxWarp>
            <a:spAutoFit/>
          </a:bodyPr>
          <a:lstStyle/>
          <a:p>
            <a:pPr>
              <a:lnSpc>
                <a:spcPct val="80000"/>
              </a:lnSpc>
            </a:pPr>
            <a:r>
              <a:rPr lang="en-US" sz="3600" dirty="0">
                <a:solidFill>
                  <a:srgbClr val="FF0000"/>
                </a:solidFill>
                <a:latin typeface="Arial" charset="0"/>
                <a:ea typeface="Arial" charset="0"/>
                <a:cs typeface="Arial" charset="0"/>
              </a:rPr>
              <a:t>Trombotik </a:t>
            </a:r>
            <a:r>
              <a:rPr lang="en-US" sz="3600" dirty="0" smtClean="0">
                <a:solidFill>
                  <a:srgbClr val="FF0000"/>
                </a:solidFill>
                <a:latin typeface="Arial" charset="0"/>
                <a:ea typeface="Arial" charset="0"/>
                <a:cs typeface="Arial" charset="0"/>
              </a:rPr>
              <a:t>Mikroanjiyopati</a:t>
            </a:r>
            <a:r>
              <a:rPr lang="tr-TR" sz="3600" dirty="0" smtClean="0">
                <a:solidFill>
                  <a:srgbClr val="FF0000"/>
                </a:solidFill>
                <a:latin typeface="Arial" charset="0"/>
                <a:ea typeface="Arial" charset="0"/>
                <a:cs typeface="Arial" charset="0"/>
              </a:rPr>
              <a:t> </a:t>
            </a:r>
            <a:r>
              <a:rPr lang="en-US" sz="3600" dirty="0" smtClean="0">
                <a:solidFill>
                  <a:schemeClr val="tx2"/>
                </a:solidFill>
                <a:latin typeface="Arial"/>
                <a:cs typeface="Arial"/>
              </a:rPr>
              <a:t>(</a:t>
            </a:r>
            <a:r>
              <a:rPr lang="en-US" sz="3600" dirty="0">
                <a:latin typeface="Arial"/>
                <a:cs typeface="Arial"/>
              </a:rPr>
              <a:t>42 </a:t>
            </a:r>
            <a:r>
              <a:rPr lang="tr-TR" sz="3600" dirty="0">
                <a:latin typeface="Arial"/>
                <a:cs typeface="Arial"/>
              </a:rPr>
              <a:t>yaşında</a:t>
            </a:r>
            <a:r>
              <a:rPr lang="en-US" sz="3600" dirty="0">
                <a:latin typeface="Arial"/>
                <a:cs typeface="Arial"/>
              </a:rPr>
              <a:t> </a:t>
            </a:r>
            <a:r>
              <a:rPr lang="en-US" sz="3600" dirty="0" err="1" smtClean="0">
                <a:latin typeface="Arial"/>
                <a:cs typeface="Arial"/>
              </a:rPr>
              <a:t>kadın</a:t>
            </a:r>
            <a:r>
              <a:rPr lang="en-US" sz="3600" dirty="0" smtClean="0">
                <a:solidFill>
                  <a:schemeClr val="tx2"/>
                </a:solidFill>
                <a:latin typeface="Arial"/>
                <a:cs typeface="Arial"/>
              </a:rPr>
              <a:t>)</a:t>
            </a:r>
            <a:endParaRPr lang="en-US" sz="3600" dirty="0">
              <a:solidFill>
                <a:schemeClr val="tx2"/>
              </a:solidFill>
              <a:latin typeface="Arial"/>
              <a:cs typeface="Arial"/>
            </a:endParaRPr>
          </a:p>
        </p:txBody>
      </p:sp>
    </p:spTree>
    <p:extLst>
      <p:ext uri="{BB962C8B-B14F-4D97-AF65-F5344CB8AC3E}">
        <p14:creationId xmlns:p14="http://schemas.microsoft.com/office/powerpoint/2010/main" val="2872428179"/>
      </p:ext>
    </p:extLst>
  </p:cSld>
  <p:clrMapOvr>
    <a:masterClrMapping/>
  </p:clrMapOvr>
  <p:transition advTm="5188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80994">
                                            <p:txEl>
                                              <p:pRg st="0" end="0"/>
                                            </p:txEl>
                                          </p:spTgt>
                                        </p:tgtEl>
                                        <p:attrNameLst>
                                          <p:attrName>style.visibility</p:attrName>
                                        </p:attrNameLst>
                                      </p:cBhvr>
                                      <p:to>
                                        <p:strVal val="visible"/>
                                      </p:to>
                                    </p:set>
                                    <p:animEffect transition="in" filter="wipe(left)">
                                      <p:cBhvr>
                                        <p:cTn id="7" dur="500"/>
                                        <p:tgtEl>
                                          <p:spTgt spid="980994">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980994">
                                            <p:txEl>
                                              <p:pRg st="1" end="1"/>
                                            </p:txEl>
                                          </p:spTgt>
                                        </p:tgtEl>
                                        <p:attrNameLst>
                                          <p:attrName>style.visibility</p:attrName>
                                        </p:attrNameLst>
                                      </p:cBhvr>
                                      <p:to>
                                        <p:strVal val="visible"/>
                                      </p:to>
                                    </p:set>
                                    <p:animEffect transition="in" filter="wipe(left)">
                                      <p:cBhvr>
                                        <p:cTn id="10" dur="500"/>
                                        <p:tgtEl>
                                          <p:spTgt spid="98099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980994">
                                            <p:txEl>
                                              <p:pRg st="2" end="2"/>
                                            </p:txEl>
                                          </p:spTgt>
                                        </p:tgtEl>
                                        <p:attrNameLst>
                                          <p:attrName>style.visibility</p:attrName>
                                        </p:attrNameLst>
                                      </p:cBhvr>
                                      <p:to>
                                        <p:strVal val="visible"/>
                                      </p:to>
                                    </p:set>
                                    <p:animEffect transition="in" filter="wipe(left)">
                                      <p:cBhvr>
                                        <p:cTn id="15" dur="500"/>
                                        <p:tgtEl>
                                          <p:spTgt spid="980994">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980994">
                                            <p:txEl>
                                              <p:pRg st="3" end="3"/>
                                            </p:txEl>
                                          </p:spTgt>
                                        </p:tgtEl>
                                        <p:attrNameLst>
                                          <p:attrName>style.visibility</p:attrName>
                                        </p:attrNameLst>
                                      </p:cBhvr>
                                      <p:to>
                                        <p:strVal val="visible"/>
                                      </p:to>
                                    </p:set>
                                    <p:animEffect transition="in" filter="wipe(left)">
                                      <p:cBhvr>
                                        <p:cTn id="20" dur="500"/>
                                        <p:tgtEl>
                                          <p:spTgt spid="98099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0994"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0994" name="Rectangle 2"/>
          <p:cNvSpPr>
            <a:spLocks noChangeArrowheads="1"/>
          </p:cNvSpPr>
          <p:nvPr/>
        </p:nvSpPr>
        <p:spPr bwMode="auto">
          <a:xfrm>
            <a:off x="793349" y="4672815"/>
            <a:ext cx="2627589" cy="425776"/>
          </a:xfrm>
          <a:prstGeom prst="rect">
            <a:avLst/>
          </a:prstGeom>
          <a:noFill/>
          <a:ln w="9525">
            <a:noFill/>
            <a:miter lim="800000"/>
            <a:headEnd/>
            <a:tailEnd/>
          </a:ln>
          <a:effectLst/>
        </p:spPr>
        <p:txBody>
          <a:bodyPr lIns="92075" tIns="46038" rIns="92075" bIns="46038">
            <a:prstTxWarp prst="textNoShape">
              <a:avLst/>
            </a:prstTxWarp>
          </a:bodyPr>
          <a:lstStyle/>
          <a:p>
            <a:pPr marL="342900" indent="-342900">
              <a:spcAft>
                <a:spcPts val="1800"/>
              </a:spcAft>
              <a:buClr>
                <a:schemeClr val="hlink"/>
              </a:buClr>
              <a:buSzPct val="50000"/>
            </a:pPr>
            <a:r>
              <a:rPr lang="tr-TR" sz="1200" dirty="0" smtClean="0">
                <a:solidFill>
                  <a:srgbClr val="0000FF"/>
                </a:solidFill>
              </a:rPr>
              <a:t>PY</a:t>
            </a:r>
            <a:r>
              <a:rPr lang="en-US" sz="1200" dirty="0" smtClean="0">
                <a:solidFill>
                  <a:srgbClr val="0000FF"/>
                </a:solidFill>
              </a:rPr>
              <a:t>: </a:t>
            </a:r>
            <a:r>
              <a:rPr lang="en-US" sz="1200" dirty="0" err="1">
                <a:solidFill>
                  <a:srgbClr val="0000FF"/>
                </a:solidFill>
              </a:rPr>
              <a:t>Schistositler</a:t>
            </a:r>
            <a:r>
              <a:rPr lang="en-US" sz="1200" dirty="0">
                <a:solidFill>
                  <a:srgbClr val="0000FF"/>
                </a:solidFill>
              </a:rPr>
              <a:t>, </a:t>
            </a:r>
            <a:r>
              <a:rPr lang="en-US" sz="1200" dirty="0" err="1">
                <a:solidFill>
                  <a:srgbClr val="0000FF"/>
                </a:solidFill>
              </a:rPr>
              <a:t>polikromasia</a:t>
            </a:r>
            <a:r>
              <a:rPr lang="en-US" sz="1200" dirty="0">
                <a:solidFill>
                  <a:srgbClr val="0000FF"/>
                </a:solidFill>
              </a:rPr>
              <a:t>, </a:t>
            </a:r>
            <a:r>
              <a:rPr lang="en-US" sz="1200" dirty="0" err="1">
                <a:solidFill>
                  <a:srgbClr val="0000FF"/>
                </a:solidFill>
              </a:rPr>
              <a:t>çekirdekli</a:t>
            </a:r>
            <a:r>
              <a:rPr lang="en-US" sz="1200" dirty="0">
                <a:solidFill>
                  <a:srgbClr val="0000FF"/>
                </a:solidFill>
              </a:rPr>
              <a:t> </a:t>
            </a:r>
            <a:r>
              <a:rPr lang="en-US" sz="1200" dirty="0" err="1">
                <a:solidFill>
                  <a:srgbClr val="0000FF"/>
                </a:solidFill>
              </a:rPr>
              <a:t>kırmızı</a:t>
            </a:r>
            <a:r>
              <a:rPr lang="en-US" sz="1200" dirty="0">
                <a:solidFill>
                  <a:srgbClr val="0000FF"/>
                </a:solidFill>
              </a:rPr>
              <a:t> </a:t>
            </a:r>
            <a:r>
              <a:rPr lang="en-US" sz="1200" dirty="0" err="1">
                <a:solidFill>
                  <a:srgbClr val="0000FF"/>
                </a:solidFill>
              </a:rPr>
              <a:t>hücreler</a:t>
            </a:r>
            <a:r>
              <a:rPr lang="en-US" sz="1200" dirty="0">
                <a:solidFill>
                  <a:srgbClr val="0000FF"/>
                </a:solidFill>
              </a:rPr>
              <a:t>. </a:t>
            </a:r>
            <a:r>
              <a:rPr lang="en-US" sz="1200" dirty="0" err="1">
                <a:solidFill>
                  <a:srgbClr val="0000FF"/>
                </a:solidFill>
              </a:rPr>
              <a:t>Ölçek</a:t>
            </a:r>
            <a:r>
              <a:rPr lang="en-US" sz="1200" dirty="0">
                <a:solidFill>
                  <a:srgbClr val="0000FF"/>
                </a:solidFill>
              </a:rPr>
              <a:t> </a:t>
            </a:r>
            <a:r>
              <a:rPr lang="en-US" sz="1200" dirty="0" err="1">
                <a:solidFill>
                  <a:srgbClr val="0000FF"/>
                </a:solidFill>
              </a:rPr>
              <a:t>çubuğu</a:t>
            </a:r>
            <a:r>
              <a:rPr lang="en-US" sz="1200" dirty="0">
                <a:solidFill>
                  <a:srgbClr val="0000FF"/>
                </a:solidFill>
              </a:rPr>
              <a:t> = 50 </a:t>
            </a:r>
            <a:r>
              <a:rPr lang="en-US" sz="1200" dirty="0" err="1">
                <a:solidFill>
                  <a:srgbClr val="0000FF"/>
                </a:solidFill>
              </a:rPr>
              <a:t>mikrometre</a:t>
            </a:r>
            <a:endParaRPr lang="en-US" sz="1200" dirty="0"/>
          </a:p>
        </p:txBody>
      </p:sp>
      <p:pic>
        <p:nvPicPr>
          <p:cNvPr id="5" name="Picture 3"/>
          <p:cNvPicPr/>
          <p:nvPr/>
        </p:nvPicPr>
        <p:blipFill>
          <a:blip r:embed="rId3" cstate="print">
            <a:extLst>
              <a:ext uri="{28A0092B-C50C-407E-A947-70E740481C1C}">
                <a14:useLocalDpi xmlns:a14="http://schemas.microsoft.com/office/drawing/2010/main" val="0"/>
              </a:ext>
            </a:extLst>
          </a:blip>
          <a:stretch>
            <a:fillRect/>
          </a:stretch>
        </p:blipFill>
        <p:spPr>
          <a:xfrm>
            <a:off x="705666" y="1716064"/>
            <a:ext cx="3131778" cy="2755707"/>
          </a:xfrm>
          <a:prstGeom prst="rect">
            <a:avLst/>
          </a:prstGeom>
        </p:spPr>
      </p:pic>
      <p:sp>
        <p:nvSpPr>
          <p:cNvPr id="8" name="Rectangle 2"/>
          <p:cNvSpPr>
            <a:spLocks noChangeArrowheads="1"/>
          </p:cNvSpPr>
          <p:nvPr/>
        </p:nvSpPr>
        <p:spPr bwMode="auto">
          <a:xfrm>
            <a:off x="4163121" y="1716064"/>
            <a:ext cx="7398403" cy="2772891"/>
          </a:xfrm>
          <a:prstGeom prst="rect">
            <a:avLst/>
          </a:prstGeom>
          <a:noFill/>
          <a:ln w="9525">
            <a:noFill/>
            <a:miter lim="800000"/>
            <a:headEnd/>
            <a:tailEnd/>
          </a:ln>
          <a:effectLst/>
        </p:spPr>
        <p:txBody>
          <a:bodyPr lIns="92075" tIns="46038" rIns="92075" bIns="46038">
            <a:prstTxWarp prst="textNoShape">
              <a:avLst/>
            </a:prstTxWarp>
          </a:bodyPr>
          <a:lstStyle/>
          <a:p>
            <a:pPr marL="342900" indent="-342900">
              <a:spcAft>
                <a:spcPts val="1800"/>
              </a:spcAft>
              <a:buClr>
                <a:schemeClr val="hlink"/>
              </a:buClr>
              <a:buSzPct val="50000"/>
            </a:pPr>
            <a:r>
              <a:rPr lang="en-US" sz="2000" dirty="0">
                <a:solidFill>
                  <a:srgbClr val="0000FF"/>
                </a:solidFill>
              </a:rPr>
              <a:t>1</a:t>
            </a:r>
            <a:r>
              <a:rPr lang="tr-TR" sz="2000" dirty="0">
                <a:solidFill>
                  <a:srgbClr val="0000FF"/>
                </a:solidFill>
              </a:rPr>
              <a:t>. gün</a:t>
            </a:r>
            <a:r>
              <a:rPr lang="en-US" sz="2000" dirty="0">
                <a:solidFill>
                  <a:srgbClr val="0000FF"/>
                </a:solidFill>
              </a:rPr>
              <a:t>:</a:t>
            </a:r>
            <a:r>
              <a:rPr lang="en-US" sz="2000" dirty="0"/>
              <a:t> </a:t>
            </a:r>
            <a:r>
              <a:rPr lang="en-US" sz="2000" dirty="0" err="1"/>
              <a:t>Plazma</a:t>
            </a:r>
            <a:r>
              <a:rPr lang="en-US" sz="2000" dirty="0"/>
              <a:t> </a:t>
            </a:r>
            <a:r>
              <a:rPr lang="en-US" sz="2000" dirty="0" err="1"/>
              <a:t>değişimini</a:t>
            </a:r>
            <a:r>
              <a:rPr lang="en-US" sz="2000" dirty="0"/>
              <a:t> (</a:t>
            </a:r>
            <a:r>
              <a:rPr lang="en-US" sz="2000" dirty="0" err="1"/>
              <a:t>Yehova</a:t>
            </a:r>
            <a:r>
              <a:rPr lang="tr-TR" sz="2000" dirty="0"/>
              <a:t>nın</a:t>
            </a:r>
            <a:r>
              <a:rPr lang="en-US" sz="2000" dirty="0"/>
              <a:t> </a:t>
            </a:r>
            <a:r>
              <a:rPr lang="tr-TR" sz="2000" dirty="0"/>
              <a:t>Şahidi</a:t>
            </a:r>
            <a:r>
              <a:rPr lang="en-US" sz="2000" dirty="0"/>
              <a:t>) </a:t>
            </a:r>
            <a:r>
              <a:rPr lang="en-US" sz="2000" dirty="0" err="1"/>
              <a:t>reddetti</a:t>
            </a:r>
            <a:r>
              <a:rPr lang="en-US" sz="2000" dirty="0"/>
              <a:t> ve </a:t>
            </a:r>
            <a:r>
              <a:rPr lang="en-US" sz="2000" dirty="0" err="1"/>
              <a:t>glukokortikoidler</a:t>
            </a:r>
            <a:r>
              <a:rPr lang="en-US" sz="2000" dirty="0"/>
              <a:t>, </a:t>
            </a:r>
            <a:r>
              <a:rPr lang="en-US" sz="2000" dirty="0" err="1"/>
              <a:t>eritropoietin</a:t>
            </a:r>
            <a:r>
              <a:rPr lang="en-US" sz="2000" dirty="0"/>
              <a:t> ve </a:t>
            </a:r>
            <a:r>
              <a:rPr lang="en-US" sz="2000" dirty="0" err="1"/>
              <a:t>rituksimab</a:t>
            </a:r>
            <a:r>
              <a:rPr lang="en-US" sz="2000" dirty="0"/>
              <a:t> </a:t>
            </a:r>
            <a:r>
              <a:rPr lang="en-US" sz="2000" dirty="0" err="1"/>
              <a:t>aldı</a:t>
            </a:r>
            <a:r>
              <a:rPr lang="en-US" sz="2000" dirty="0"/>
              <a:t>.</a:t>
            </a:r>
          </a:p>
          <a:p>
            <a:pPr marL="342900" indent="-342900">
              <a:spcAft>
                <a:spcPts val="1800"/>
              </a:spcAft>
              <a:buClr>
                <a:schemeClr val="hlink"/>
              </a:buClr>
              <a:buSzPct val="50000"/>
            </a:pPr>
            <a:r>
              <a:rPr lang="en-US" sz="2000" dirty="0">
                <a:solidFill>
                  <a:srgbClr val="0000FF"/>
                </a:solidFill>
              </a:rPr>
              <a:t>3</a:t>
            </a:r>
            <a:r>
              <a:rPr lang="tr-TR" sz="2000" dirty="0">
                <a:solidFill>
                  <a:srgbClr val="0000FF"/>
                </a:solidFill>
              </a:rPr>
              <a:t>.gün:</a:t>
            </a:r>
            <a:r>
              <a:rPr lang="en-US" sz="2000" dirty="0" err="1"/>
              <a:t>Hgb</a:t>
            </a:r>
            <a:r>
              <a:rPr lang="en-US" sz="2000" dirty="0"/>
              <a:t> 4.4, </a:t>
            </a:r>
            <a:r>
              <a:rPr lang="en-US" sz="2000" dirty="0" err="1"/>
              <a:t>Wbc</a:t>
            </a:r>
            <a:r>
              <a:rPr lang="en-US" sz="2000" dirty="0"/>
              <a:t> 15.5, </a:t>
            </a:r>
            <a:r>
              <a:rPr lang="en-US" sz="2000" dirty="0" err="1"/>
              <a:t>Plateletler</a:t>
            </a:r>
            <a:r>
              <a:rPr lang="en-US" sz="2000" dirty="0"/>
              <a:t> 21K, Bili 2.1, LDH 4885. </a:t>
            </a:r>
            <a:r>
              <a:rPr lang="en-US" sz="2000" dirty="0" err="1"/>
              <a:t>Kardiyopulmoner</a:t>
            </a:r>
            <a:r>
              <a:rPr lang="en-US" sz="2000" dirty="0"/>
              <a:t> arrest </a:t>
            </a:r>
            <a:r>
              <a:rPr lang="en-US" sz="2000" dirty="0" err="1"/>
              <a:t>geçirdi</a:t>
            </a:r>
            <a:r>
              <a:rPr lang="en-US" sz="2000" dirty="0"/>
              <a:t> </a:t>
            </a:r>
            <a:r>
              <a:rPr lang="en-US" sz="2000" dirty="0" err="1"/>
              <a:t>ve</a:t>
            </a:r>
            <a:r>
              <a:rPr lang="en-US" sz="2000" dirty="0"/>
              <a:t> </a:t>
            </a:r>
            <a:r>
              <a:rPr lang="en-US" sz="2000" dirty="0" err="1"/>
              <a:t>öldü</a:t>
            </a:r>
            <a:r>
              <a:rPr lang="en-US" sz="2000" dirty="0"/>
              <a:t>. </a:t>
            </a:r>
          </a:p>
          <a:p>
            <a:pPr marL="342900" indent="-342900">
              <a:spcAft>
                <a:spcPts val="1800"/>
              </a:spcAft>
              <a:buClr>
                <a:schemeClr val="hlink"/>
              </a:buClr>
              <a:buSzPct val="50000"/>
            </a:pPr>
            <a:r>
              <a:rPr lang="en-US" sz="2000" dirty="0">
                <a:solidFill>
                  <a:srgbClr val="0000FF"/>
                </a:solidFill>
              </a:rPr>
              <a:t>6</a:t>
            </a:r>
            <a:r>
              <a:rPr lang="tr-TR" sz="2000" dirty="0">
                <a:solidFill>
                  <a:srgbClr val="0000FF"/>
                </a:solidFill>
              </a:rPr>
              <a:t>.gün</a:t>
            </a:r>
            <a:r>
              <a:rPr lang="en-US" sz="2000" dirty="0">
                <a:solidFill>
                  <a:srgbClr val="0000FF"/>
                </a:solidFill>
              </a:rPr>
              <a:t>: </a:t>
            </a:r>
            <a:r>
              <a:rPr lang="en-US" sz="2000" dirty="0"/>
              <a:t>2. </a:t>
            </a:r>
            <a:r>
              <a:rPr lang="en-US" sz="2000" dirty="0" err="1"/>
              <a:t>gün</a:t>
            </a:r>
            <a:r>
              <a:rPr lang="en-US" sz="2000" dirty="0"/>
              <a:t> </a:t>
            </a:r>
            <a:r>
              <a:rPr lang="tr-TR" sz="2000" dirty="0"/>
              <a:t>örneği </a:t>
            </a:r>
            <a:r>
              <a:rPr lang="en-US" sz="2000" dirty="0" err="1"/>
              <a:t>için</a:t>
            </a:r>
            <a:r>
              <a:rPr lang="en-US" sz="2000" dirty="0"/>
              <a:t> </a:t>
            </a:r>
            <a:r>
              <a:rPr lang="tr-TR" sz="2000" dirty="0"/>
              <a:t>gelen </a:t>
            </a:r>
            <a:r>
              <a:rPr lang="en-US" sz="2000" dirty="0" err="1"/>
              <a:t>sonuçlar</a:t>
            </a:r>
            <a:r>
              <a:rPr lang="en-US" sz="2000" dirty="0"/>
              <a:t> - ADAMTS13 &lt;% 4, </a:t>
            </a:r>
            <a:endParaRPr lang="tr-TR" sz="2000" dirty="0" smtClean="0"/>
          </a:p>
          <a:p>
            <a:pPr marL="342900" indent="-342900">
              <a:spcAft>
                <a:spcPts val="1800"/>
              </a:spcAft>
              <a:buClr>
                <a:schemeClr val="hlink"/>
              </a:buClr>
              <a:buSzPct val="50000"/>
            </a:pPr>
            <a:r>
              <a:rPr lang="en-US" sz="2000" dirty="0" err="1" smtClean="0">
                <a:solidFill>
                  <a:srgbClr val="0000FF"/>
                </a:solidFill>
              </a:rPr>
              <a:t>Teşhis</a:t>
            </a:r>
            <a:r>
              <a:rPr lang="en-US" sz="2000" dirty="0">
                <a:solidFill>
                  <a:srgbClr val="0000FF"/>
                </a:solidFill>
              </a:rPr>
              <a:t>: </a:t>
            </a:r>
            <a:r>
              <a:rPr lang="en-US" sz="2000" dirty="0"/>
              <a:t>ADAMTS13 </a:t>
            </a:r>
            <a:r>
              <a:rPr lang="en-US" sz="2000" dirty="0" err="1"/>
              <a:t>eksikliği</a:t>
            </a:r>
            <a:r>
              <a:rPr lang="en-US" sz="2000" dirty="0"/>
              <a:t> </a:t>
            </a:r>
            <a:r>
              <a:rPr lang="en-US" sz="2000" dirty="0" err="1"/>
              <a:t>ile</a:t>
            </a:r>
            <a:r>
              <a:rPr lang="en-US" sz="2000" dirty="0"/>
              <a:t> </a:t>
            </a:r>
            <a:r>
              <a:rPr lang="en-US" sz="2000" dirty="0" err="1"/>
              <a:t>edinilmiş</a:t>
            </a:r>
            <a:r>
              <a:rPr lang="en-US" sz="2000" dirty="0"/>
              <a:t> </a:t>
            </a:r>
            <a:r>
              <a:rPr lang="tr-TR" sz="2000" dirty="0" smtClean="0"/>
              <a:t>TTP</a:t>
            </a:r>
            <a:endParaRPr lang="en-US" sz="2000" dirty="0"/>
          </a:p>
        </p:txBody>
      </p:sp>
      <p:sp>
        <p:nvSpPr>
          <p:cNvPr id="7" name="Rectangle 2"/>
          <p:cNvSpPr>
            <a:spLocks noChangeArrowheads="1"/>
          </p:cNvSpPr>
          <p:nvPr/>
        </p:nvSpPr>
        <p:spPr bwMode="auto">
          <a:xfrm>
            <a:off x="693139" y="402826"/>
            <a:ext cx="10789799" cy="536173"/>
          </a:xfrm>
          <a:prstGeom prst="rect">
            <a:avLst/>
          </a:prstGeom>
          <a:noFill/>
          <a:ln w="9525">
            <a:noFill/>
            <a:miter lim="800000"/>
            <a:headEnd/>
            <a:tailEnd/>
          </a:ln>
          <a:effectLst/>
        </p:spPr>
        <p:txBody>
          <a:bodyPr wrap="square" lIns="92075" tIns="46038" rIns="92075" bIns="46038" anchor="ctr">
            <a:prstTxWarp prst="textNoShape">
              <a:avLst/>
            </a:prstTxWarp>
            <a:spAutoFit/>
          </a:bodyPr>
          <a:lstStyle/>
          <a:p>
            <a:pPr>
              <a:lnSpc>
                <a:spcPct val="80000"/>
              </a:lnSpc>
            </a:pPr>
            <a:r>
              <a:rPr lang="en-US" sz="3600" dirty="0">
                <a:solidFill>
                  <a:srgbClr val="FF0000"/>
                </a:solidFill>
                <a:latin typeface="Arial" charset="0"/>
                <a:ea typeface="Arial" charset="0"/>
                <a:cs typeface="Arial" charset="0"/>
              </a:rPr>
              <a:t>Trombotik </a:t>
            </a:r>
            <a:r>
              <a:rPr lang="en-US" sz="3600" dirty="0" smtClean="0">
                <a:solidFill>
                  <a:srgbClr val="FF0000"/>
                </a:solidFill>
                <a:latin typeface="Arial" charset="0"/>
                <a:ea typeface="Arial" charset="0"/>
                <a:cs typeface="Arial" charset="0"/>
              </a:rPr>
              <a:t>Mikroanjiyopati</a:t>
            </a:r>
            <a:r>
              <a:rPr lang="tr-TR" sz="3600" dirty="0" smtClean="0">
                <a:solidFill>
                  <a:srgbClr val="FF0000"/>
                </a:solidFill>
                <a:latin typeface="Arial" charset="0"/>
                <a:ea typeface="Arial" charset="0"/>
                <a:cs typeface="Arial" charset="0"/>
              </a:rPr>
              <a:t> </a:t>
            </a:r>
            <a:r>
              <a:rPr lang="en-US" sz="3600" dirty="0" smtClean="0">
                <a:solidFill>
                  <a:schemeClr val="tx2"/>
                </a:solidFill>
                <a:latin typeface="Arial"/>
                <a:cs typeface="Arial"/>
              </a:rPr>
              <a:t>(</a:t>
            </a:r>
            <a:r>
              <a:rPr lang="en-US" sz="3600" dirty="0">
                <a:latin typeface="Arial"/>
                <a:cs typeface="Arial"/>
              </a:rPr>
              <a:t>42 </a:t>
            </a:r>
            <a:r>
              <a:rPr lang="tr-TR" sz="3600" dirty="0">
                <a:latin typeface="Arial"/>
                <a:cs typeface="Arial"/>
              </a:rPr>
              <a:t>yaşında</a:t>
            </a:r>
            <a:r>
              <a:rPr lang="en-US" sz="3600" dirty="0">
                <a:latin typeface="Arial"/>
                <a:cs typeface="Arial"/>
              </a:rPr>
              <a:t> </a:t>
            </a:r>
            <a:r>
              <a:rPr lang="en-US" sz="3600" dirty="0" err="1">
                <a:latin typeface="Arial"/>
                <a:cs typeface="Arial"/>
              </a:rPr>
              <a:t>kadın</a:t>
            </a:r>
            <a:r>
              <a:rPr lang="en-US" sz="3600" dirty="0">
                <a:latin typeface="Arial"/>
                <a:cs typeface="Arial"/>
              </a:rPr>
              <a:t> </a:t>
            </a:r>
            <a:r>
              <a:rPr lang="en-US" sz="3600" dirty="0" smtClean="0">
                <a:solidFill>
                  <a:schemeClr val="tx2"/>
                </a:solidFill>
                <a:latin typeface="Arial"/>
                <a:cs typeface="Arial"/>
              </a:rPr>
              <a:t>)</a:t>
            </a:r>
            <a:endParaRPr lang="en-US" sz="3600" dirty="0">
              <a:solidFill>
                <a:schemeClr val="tx2"/>
              </a:solidFill>
              <a:latin typeface="Arial"/>
              <a:cs typeface="Arial"/>
            </a:endParaRPr>
          </a:p>
        </p:txBody>
      </p:sp>
    </p:spTree>
    <p:extLst>
      <p:ext uri="{BB962C8B-B14F-4D97-AF65-F5344CB8AC3E}">
        <p14:creationId xmlns:p14="http://schemas.microsoft.com/office/powerpoint/2010/main" val="1914799702"/>
      </p:ext>
    </p:extLst>
  </p:cSld>
  <p:clrMapOvr>
    <a:masterClrMapping/>
  </p:clrMapOvr>
  <p:transition advTm="5188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80994">
                                            <p:txEl>
                                              <p:pRg st="0" end="0"/>
                                            </p:txEl>
                                          </p:spTgt>
                                        </p:tgtEl>
                                        <p:attrNameLst>
                                          <p:attrName>style.visibility</p:attrName>
                                        </p:attrNameLst>
                                      </p:cBhvr>
                                      <p:to>
                                        <p:strVal val="visible"/>
                                      </p:to>
                                    </p:set>
                                    <p:animEffect transition="in" filter="wipe(left)">
                                      <p:cBhvr>
                                        <p:cTn id="7" dur="500"/>
                                        <p:tgtEl>
                                          <p:spTgt spid="980994">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wipe(left)">
                                      <p:cBhvr>
                                        <p:cTn id="10" dur="500"/>
                                        <p:tgtEl>
                                          <p:spTgt spid="8">
                                            <p:txEl>
                                              <p:pRg st="0" end="0"/>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Effect transition="in" filter="wipe(left)">
                                      <p:cBhvr>
                                        <p:cTn id="13" dur="500"/>
                                        <p:tgtEl>
                                          <p:spTgt spid="8">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8">
                                            <p:txEl>
                                              <p:pRg st="2" end="2"/>
                                            </p:txEl>
                                          </p:spTgt>
                                        </p:tgtEl>
                                        <p:attrNameLst>
                                          <p:attrName>style.visibility</p:attrName>
                                        </p:attrNameLst>
                                      </p:cBhvr>
                                      <p:to>
                                        <p:strVal val="visible"/>
                                      </p:to>
                                    </p:set>
                                    <p:animEffect transition="in" filter="wipe(left)">
                                      <p:cBhvr>
                                        <p:cTn id="18" dur="500"/>
                                        <p:tgtEl>
                                          <p:spTgt spid="8">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animEffect transition="in" filter="wipe(left)">
                                      <p:cBhvr>
                                        <p:cTn id="23"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0994" grpId="0" build="allAtOnce"/>
      <p:bldP spid="8" grpId="0" build="p"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38.6|8.4"/>
</p:tagLst>
</file>

<file path=ppt/tags/tag2.xml><?xml version="1.0" encoding="utf-8"?>
<p:tagLst xmlns:a="http://schemas.openxmlformats.org/drawingml/2006/main" xmlns:r="http://schemas.openxmlformats.org/officeDocument/2006/relationships" xmlns:p="http://schemas.openxmlformats.org/presentationml/2006/main">
  <p:tag name="TIMING" val="|15.4"/>
</p:tagLst>
</file>

<file path=ppt/tags/tag3.xml><?xml version="1.0" encoding="utf-8"?>
<p:tagLst xmlns:a="http://schemas.openxmlformats.org/drawingml/2006/main" xmlns:r="http://schemas.openxmlformats.org/officeDocument/2006/relationships" xmlns:p="http://schemas.openxmlformats.org/presentationml/2006/main">
  <p:tag name="TIMING" val="|38.6|8.4"/>
</p:tagLst>
</file>

<file path=ppt/tags/tag4.xml><?xml version="1.0" encoding="utf-8"?>
<p:tagLst xmlns:a="http://schemas.openxmlformats.org/drawingml/2006/main" xmlns:r="http://schemas.openxmlformats.org/officeDocument/2006/relationships" xmlns:p="http://schemas.openxmlformats.org/presentationml/2006/main">
  <p:tag name="TIMING" val="|15.2|20.6|10.2"/>
</p:tagLst>
</file>

<file path=ppt/theme/theme1.xml><?xml version="1.0" encoding="utf-8"?>
<a:theme xmlns:a="http://schemas.openxmlformats.org/drawingml/2006/main" name="Geçmişe bakış">
  <a:themeElements>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Geçmişe bakış">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920</TotalTime>
  <Words>1780</Words>
  <Application>Microsoft Office PowerPoint</Application>
  <PresentationFormat>Geniş ekran</PresentationFormat>
  <Paragraphs>282</Paragraphs>
  <Slides>22</Slides>
  <Notes>17</Notes>
  <HiddenSlides>0</HiddenSlides>
  <MMClips>0</MMClips>
  <ScaleCrop>false</ScaleCrop>
  <HeadingPairs>
    <vt:vector size="6" baseType="variant">
      <vt:variant>
        <vt:lpstr>Kullanılan Yazı Tipleri</vt:lpstr>
      </vt:variant>
      <vt:variant>
        <vt:i4>13</vt:i4>
      </vt:variant>
      <vt:variant>
        <vt:lpstr>Tema</vt:lpstr>
      </vt:variant>
      <vt:variant>
        <vt:i4>1</vt:i4>
      </vt:variant>
      <vt:variant>
        <vt:lpstr>Slayt Başlıkları</vt:lpstr>
      </vt:variant>
      <vt:variant>
        <vt:i4>22</vt:i4>
      </vt:variant>
    </vt:vector>
  </HeadingPairs>
  <TitlesOfParts>
    <vt:vector size="36" baseType="lpstr">
      <vt:lpstr>ＭＳ Ｐゴシック</vt:lpstr>
      <vt:lpstr>Arial</vt:lpstr>
      <vt:lpstr>Arial Narrow</vt:lpstr>
      <vt:lpstr>Calibri</vt:lpstr>
      <vt:lpstr>Calibri Light</vt:lpstr>
      <vt:lpstr>Century Gothic</vt:lpstr>
      <vt:lpstr>Comic Sans MS</vt:lpstr>
      <vt:lpstr>Helvetica</vt:lpstr>
      <vt:lpstr>Symbol</vt:lpstr>
      <vt:lpstr>Times</vt:lpstr>
      <vt:lpstr>Times New Roman</vt:lpstr>
      <vt:lpstr>Verdana</vt:lpstr>
      <vt:lpstr>Wingdings</vt:lpstr>
      <vt:lpstr>Geçmişe bakış</vt:lpstr>
      <vt:lpstr>PowerPoint Sunusu</vt:lpstr>
      <vt:lpstr>Trombotik Mikroanjiyopati (TMA) Sendromları</vt:lpstr>
      <vt:lpstr>Trombotik Mikroanjiyopati (TMA) Sendromları</vt:lpstr>
      <vt:lpstr>Trombotik Mikroanjiyopati (TMA) Sendromları</vt:lpstr>
      <vt:lpstr>PowerPoint Sunusu</vt:lpstr>
      <vt:lpstr>PowerPoint Sunusu</vt:lpstr>
      <vt:lpstr>PowerPoint Sunusu</vt:lpstr>
      <vt:lpstr>VWF ve trombosit Adezyonu ve ADAMTS13</vt:lpstr>
      <vt:lpstr>PowerPoint Sunusu</vt:lpstr>
      <vt:lpstr>PowerPoint Sunusu</vt:lpstr>
      <vt:lpstr>PowerPoint Sunusu</vt:lpstr>
      <vt:lpstr>PowerPoint Sunusu</vt:lpstr>
      <vt:lpstr>PowerPoint Sunusu</vt:lpstr>
      <vt:lpstr>Hemolitik Üremik Sendrom(HUS)</vt:lpstr>
      <vt:lpstr>PowerPoint Sunusu</vt:lpstr>
      <vt:lpstr> Tipik-HUS: Hemolitik Üremik Sendrom</vt:lpstr>
      <vt:lpstr>Atipik HUS ta temel patoloji kontrolsüz  Kompleman aktivasyonu sonucudur</vt:lpstr>
      <vt:lpstr>Hemolitik Üremik Sendrom(HUS)</vt:lpstr>
      <vt:lpstr>PowerPoint Sunusu</vt:lpstr>
      <vt:lpstr>Trombotik Mikroanjiyopati (23 yaşında erkek , 2007)</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Trombotik Mikroanjiyopati Sendromları</dc:title>
  <dc:creator>hp</dc:creator>
  <cp:lastModifiedBy>Mustafa çetin</cp:lastModifiedBy>
  <cp:revision>142</cp:revision>
  <dcterms:created xsi:type="dcterms:W3CDTF">2017-09-12T12:09:11Z</dcterms:created>
  <dcterms:modified xsi:type="dcterms:W3CDTF">2018-10-03T06:19:31Z</dcterms:modified>
</cp:coreProperties>
</file>