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56" r:id="rId9"/>
    <p:sldId id="264" r:id="rId10"/>
    <p:sldId id="265" r:id="rId11"/>
    <p:sldId id="267" r:id="rId12"/>
    <p:sldId id="266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358" r:id="rId24"/>
    <p:sldId id="359" r:id="rId25"/>
    <p:sldId id="280" r:id="rId26"/>
    <p:sldId id="282" r:id="rId27"/>
    <p:sldId id="283" r:id="rId28"/>
    <p:sldId id="284" r:id="rId29"/>
    <p:sldId id="287" r:id="rId30"/>
    <p:sldId id="288" r:id="rId31"/>
    <p:sldId id="289" r:id="rId32"/>
    <p:sldId id="319" r:id="rId33"/>
    <p:sldId id="320" r:id="rId34"/>
    <p:sldId id="322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3" r:id="rId43"/>
    <p:sldId id="357" r:id="rId44"/>
    <p:sldId id="336" r:id="rId45"/>
    <p:sldId id="307" r:id="rId46"/>
    <p:sldId id="337" r:id="rId47"/>
    <p:sldId id="350" r:id="rId48"/>
    <p:sldId id="338" r:id="rId49"/>
    <p:sldId id="351" r:id="rId50"/>
    <p:sldId id="339" r:id="rId51"/>
    <p:sldId id="352" r:id="rId52"/>
    <p:sldId id="340" r:id="rId53"/>
    <p:sldId id="353" r:id="rId54"/>
    <p:sldId id="341" r:id="rId55"/>
    <p:sldId id="354" r:id="rId56"/>
    <p:sldId id="342" r:id="rId57"/>
    <p:sldId id="355" r:id="rId58"/>
    <p:sldId id="318" r:id="rId5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CCFF"/>
    <a:srgbClr val="FFFFCC"/>
    <a:srgbClr val="CC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68" autoAdjust="0"/>
    <p:restoredTop sz="89068" autoAdjust="0"/>
  </p:normalViewPr>
  <p:slideViewPr>
    <p:cSldViewPr snapToGrid="0">
      <p:cViewPr varScale="1">
        <p:scale>
          <a:sx n="104" d="100"/>
          <a:sy n="104" d="100"/>
        </p:scale>
        <p:origin x="75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1652"/>
    </p:cViewPr>
  </p:sorterViewPr>
  <p:notesViewPr>
    <p:cSldViewPr snapToGrid="0">
      <p:cViewPr varScale="1">
        <p:scale>
          <a:sx n="80" d="100"/>
          <a:sy n="80" d="100"/>
        </p:scale>
        <p:origin x="214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89787-577B-4D8A-A09C-3C7E299F7279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51731-6BC5-4C11-9533-B9B0219456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6770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A354000-3EB6-49CB-8DD0-126F85066801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989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ABO doğal AK bulunurken diğerlerine karşı</a:t>
            </a:r>
            <a:r>
              <a:rPr lang="tr-TR" baseline="0" dirty="0" smtClean="0"/>
              <a:t> sonradan gelişir.</a:t>
            </a:r>
          </a:p>
          <a:p>
            <a:endParaRPr lang="tr-TR" baseline="0" dirty="0" smtClean="0"/>
          </a:p>
          <a:p>
            <a:pPr marL="0" indent="0">
              <a:buNone/>
            </a:pPr>
            <a:r>
              <a:rPr lang="en-US" sz="1200" b="1" i="1" u="sng" dirty="0" smtClean="0"/>
              <a:t>Kell, Kidd, Duffy, and MNS systems</a:t>
            </a:r>
          </a:p>
          <a:p>
            <a:r>
              <a:rPr lang="en-US" sz="1200" dirty="0" smtClean="0"/>
              <a:t>Duffy glycoprotein also serves as a receptor for the malarial parasite Plasmodium </a:t>
            </a:r>
            <a:r>
              <a:rPr lang="en-US" sz="1200" dirty="0" err="1" smtClean="0"/>
              <a:t>vivax</a:t>
            </a:r>
            <a:endParaRPr lang="en-US" sz="1200" dirty="0" smtClean="0"/>
          </a:p>
          <a:p>
            <a:r>
              <a:rPr lang="en-US" sz="1200" dirty="0" smtClean="0"/>
              <a:t>Antigens M and N </a:t>
            </a:r>
            <a:r>
              <a:rPr lang="en-US" sz="1200" dirty="0" smtClean="0">
                <a:sym typeface="Wingdings" panose="05000000000000000000" pitchFamily="2" charset="2"/>
              </a:rPr>
              <a:t></a:t>
            </a:r>
            <a:r>
              <a:rPr lang="en-US" sz="1200" dirty="0" smtClean="0"/>
              <a:t> critical to the invasion of RBCs by Plasmodium falciparum</a:t>
            </a:r>
          </a:p>
          <a:p>
            <a:endParaRPr lang="en-US" sz="1200" dirty="0" smtClean="0"/>
          </a:p>
          <a:p>
            <a:pPr marL="0" indent="0">
              <a:buNone/>
            </a:pPr>
            <a:r>
              <a:rPr lang="en-US" sz="1200" b="1" i="1" u="sng" dirty="0" err="1" smtClean="0"/>
              <a:t>Lewis,P</a:t>
            </a:r>
            <a:r>
              <a:rPr lang="en-US" sz="1200" b="1" i="1" u="sng" dirty="0" smtClean="0"/>
              <a:t> and I antigen system</a:t>
            </a:r>
          </a:p>
          <a:p>
            <a:r>
              <a:rPr lang="en-US" sz="1200" dirty="0" smtClean="0"/>
              <a:t>P antigen: </a:t>
            </a:r>
            <a:r>
              <a:rPr lang="en-US" sz="1200" dirty="0" err="1" smtClean="0"/>
              <a:t>Donath</a:t>
            </a:r>
            <a:r>
              <a:rPr lang="en-US" sz="1200" dirty="0" smtClean="0"/>
              <a:t>-Landsteiner antibodies(cold-reacting IgG autoantibodies) directed against the </a:t>
            </a:r>
            <a:r>
              <a:rPr lang="en-US" sz="1200" b="1" dirty="0" smtClean="0"/>
              <a:t>P antigen </a:t>
            </a:r>
            <a:r>
              <a:rPr lang="en-US" sz="1200" dirty="0" smtClean="0"/>
              <a:t>can fix complement on circulating RBCs resulting in intravascular hemolysis</a:t>
            </a:r>
            <a:r>
              <a:rPr lang="en-US" sz="1200" dirty="0" smtClean="0">
                <a:sym typeface="Wingdings" panose="05000000000000000000" pitchFamily="2" charset="2"/>
              </a:rPr>
              <a:t></a:t>
            </a:r>
            <a:r>
              <a:rPr lang="en-US" sz="1200" dirty="0" smtClean="0"/>
              <a:t> PCH</a:t>
            </a:r>
          </a:p>
          <a:p>
            <a:r>
              <a:rPr lang="en-US" sz="1200" dirty="0" smtClean="0"/>
              <a:t>The Lewis </a:t>
            </a:r>
            <a:r>
              <a:rPr lang="en-US" sz="1200" dirty="0" err="1" smtClean="0"/>
              <a:t>antigen</a:t>
            </a:r>
            <a:r>
              <a:rPr lang="en-US" sz="1200" dirty="0" err="1" smtClean="0">
                <a:sym typeface="Wingdings"/>
              </a:rPr>
              <a:t>H</a:t>
            </a:r>
            <a:r>
              <a:rPr lang="en-US" sz="1200" dirty="0" smtClean="0">
                <a:sym typeface="Wingdings"/>
              </a:rPr>
              <a:t> pylori receptor</a:t>
            </a:r>
            <a:endParaRPr lang="en-US" sz="1200" dirty="0" smtClean="0"/>
          </a:p>
          <a:p>
            <a:r>
              <a:rPr lang="en-US" sz="1200" dirty="0" smtClean="0"/>
              <a:t>The I antigen: responsible for IgM-mediated autoimmune hemolytic anemia (AIHA; cold agglutinin disease)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92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Günümüzde, insanda 23 kan grubu sistemini içine alan 600’den fazla kan grubu antijeni tanımlanmıştır. Bu antijenlerin çoğu zayıftır ve yalnızca akrabalık tayini için yapılan araştırmalar da önem taşırlar.</a:t>
            </a:r>
          </a:p>
          <a:p>
            <a:pPr fontAlgn="base"/>
            <a:endParaRPr lang="tr-T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Karl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Landsteiner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1901’de, eritrosit hücre zarının dış katmanına bağlanan antijenlerin türüne göre insanda en az 3 kan grubu olduğunu gösterdi; bu grupları A, B ve 0 olarak adlandırdı.</a:t>
            </a:r>
          </a:p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yıl sonra, A ve B antijenlerinin ikisini birden taşıyan ve AB antikorları içermeyen AB grubu bulundu.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7004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AB0 geni 9.kromozom üzerinde bulunur.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Mendel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kuralları geçerlidir. İki çift kromozomun her birinde bulunan iki gen 0-A-B gruplarını belirler. Bu iki gen her üç tipten herhangi biri olabilir. Her kromozomda yalnızca tek bir tip 0, A ya da B bulunur. A ve B genleri ise hücrelerin üzerinde güçlü aglutinojenlerin oluşmasına yol açar. 0 ya büyük oranda, ya da tamamen işlevsizdir ve hücreler üstünde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aglutinojen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oluşturmaz.</a:t>
            </a:r>
          </a:p>
          <a:p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Antijen (Grup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0): 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grubu eritrositler A veya B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transferaz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aktivitesi göstermezler. A ve B antijenleri üretilemez. Bu hücrelerin yüzeyinde fazla miktarda H maddesi bulunmaktadır. H antijeni işlevsizdir,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aglutinojen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özelliği yoktur.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7035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Plazmadaki </a:t>
            </a:r>
            <a:r>
              <a:rPr lang="tr-T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aglutininlerin</a:t>
            </a:r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kaynağı: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gamma globülinlerdir ve diğer antikorları üreten hücrelerce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üretilirler.Çoğu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IgG ve IgM türü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immünoglobülin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molekülleridir.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7140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6796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AB0 geni 9.kromozom üzerinde bulunur.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Mendel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kuralları geçerlidir.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İki çift kromozomun her birinde bulunan iki gen 0-A-B gruplarını belirler. Bu iki gen her üç tipten herhangi biri olabilir. Her kromozomda yalnızca tek bir tip 0, A ya da B bulunur. A ve B genleri ise hücrelerin üzerinde güçlü aglutinojenlerin oluşmasına yol açar. 0 ya büyük oranda, ya da tamamen işlevsizdir ve hücreler üstünde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aglutinojen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oluşturmaz.</a:t>
            </a:r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AUTOSOMAL</a:t>
            </a:r>
            <a:r>
              <a:rPr lang="en-US" baseline="0" dirty="0" smtClean="0"/>
              <a:t> CODOMINANT- equal expression of both inherited alleles found in autosomes, product of each gene is expressed EX. A and B expressed as AB</a:t>
            </a:r>
          </a:p>
          <a:p>
            <a:r>
              <a:rPr lang="en-US" baseline="0" dirty="0" smtClean="0"/>
              <a:t>RECESSIVE- in order to be expressed, same allele should be inherited from both parents</a:t>
            </a:r>
          </a:p>
          <a:p>
            <a:r>
              <a:rPr lang="en-US" baseline="0" dirty="0" smtClean="0"/>
              <a:t>RX. O and O from both parents=  one of the offspring is TYPE O</a:t>
            </a:r>
          </a:p>
          <a:p>
            <a:r>
              <a:rPr lang="en-US" baseline="0" dirty="0" smtClean="0"/>
              <a:t>DOMINANCE- require only one form of </a:t>
            </a:r>
            <a:r>
              <a:rPr lang="en-US" baseline="0" dirty="0" err="1" smtClean="0"/>
              <a:t>of</a:t>
            </a:r>
            <a:r>
              <a:rPr lang="en-US" baseline="0" dirty="0" smtClean="0"/>
              <a:t> the allele to express the trait</a:t>
            </a:r>
          </a:p>
          <a:p>
            <a:r>
              <a:rPr lang="en-US" baseline="0" dirty="0" err="1" smtClean="0"/>
              <a:t>Exmaple</a:t>
            </a:r>
            <a:r>
              <a:rPr lang="en-US" baseline="0" dirty="0" smtClean="0"/>
              <a:t>: AO= A antigen</a:t>
            </a:r>
          </a:p>
          <a:p>
            <a:endParaRPr lang="tr-TR" dirty="0" smtClean="0"/>
          </a:p>
          <a:p>
            <a:r>
              <a:rPr lang="en-US" dirty="0" smtClean="0"/>
              <a:t>Serologic testing determines the presence or absence of </a:t>
            </a:r>
            <a:r>
              <a:rPr lang="en-US" dirty="0" err="1" smtClean="0"/>
              <a:t>ags</a:t>
            </a:r>
            <a:r>
              <a:rPr lang="en-US" dirty="0" smtClean="0"/>
              <a:t> on the </a:t>
            </a:r>
            <a:r>
              <a:rPr lang="en-US" dirty="0" err="1" smtClean="0"/>
              <a:t>rbcs</a:t>
            </a:r>
            <a:r>
              <a:rPr lang="en-US" dirty="0" smtClean="0"/>
              <a:t>. </a:t>
            </a:r>
          </a:p>
          <a:p>
            <a:r>
              <a:rPr lang="en-US" b="1" dirty="0" err="1" smtClean="0"/>
              <a:t>Phenoytype</a:t>
            </a:r>
            <a:r>
              <a:rPr lang="en-US" b="1" dirty="0" smtClean="0"/>
              <a:t>- </a:t>
            </a:r>
            <a:r>
              <a:rPr lang="en-US" b="0" dirty="0" smtClean="0"/>
              <a:t>determined</a:t>
            </a:r>
            <a:r>
              <a:rPr lang="en-US" b="0" baseline="0" dirty="0" smtClean="0"/>
              <a:t> by reacting red cells with known </a:t>
            </a:r>
            <a:r>
              <a:rPr lang="en-US" b="0" baseline="0" dirty="0" err="1" smtClean="0"/>
              <a:t>antisers</a:t>
            </a:r>
            <a:r>
              <a:rPr lang="en-US" b="0" baseline="0" dirty="0" smtClean="0"/>
              <a:t> and observing for presence or absence of agglutination. Ex. AB BLOOD GROUP AND O BLOOD GROUP</a:t>
            </a:r>
          </a:p>
          <a:p>
            <a:r>
              <a:rPr lang="en-US" b="1" baseline="0" dirty="0" smtClean="0"/>
              <a:t>Genotype- </a:t>
            </a:r>
            <a:r>
              <a:rPr lang="en-US" b="0" baseline="0" dirty="0" smtClean="0"/>
              <a:t>actual genes inherited from each parent maybe inferred from the phenotype</a:t>
            </a:r>
          </a:p>
          <a:p>
            <a:pPr marL="171450" indent="-171450">
              <a:buFontTx/>
              <a:buChar char="-"/>
            </a:pPr>
            <a:r>
              <a:rPr lang="en-US" b="0" baseline="0" dirty="0" smtClean="0"/>
              <a:t>Family studies or molecular tests are required</a:t>
            </a:r>
          </a:p>
          <a:p>
            <a:pPr marL="0" indent="0">
              <a:buFontTx/>
              <a:buNone/>
            </a:pPr>
            <a:r>
              <a:rPr lang="en-US" b="0" baseline="0" dirty="0" smtClean="0"/>
              <a:t>Ex. A = A/O One parent </a:t>
            </a:r>
            <a:r>
              <a:rPr lang="en-US" b="0" baseline="0" dirty="0" err="1" smtClean="0"/>
              <a:t>contirbuted</a:t>
            </a:r>
            <a:r>
              <a:rPr lang="en-US" b="0" baseline="0" dirty="0" smtClean="0"/>
              <a:t> the A gene, O gene</a:t>
            </a:r>
          </a:p>
          <a:p>
            <a:pPr marL="0" indent="0">
              <a:buFontTx/>
              <a:buNone/>
            </a:pPr>
            <a:r>
              <a:rPr lang="en-US" b="0" baseline="0" dirty="0" smtClean="0"/>
              <a:t>Or AA = both parents </a:t>
            </a:r>
            <a:r>
              <a:rPr lang="en-US" b="0" baseline="0" dirty="0" err="1" smtClean="0"/>
              <a:t>contibuted</a:t>
            </a:r>
            <a:r>
              <a:rPr lang="en-US" b="0" baseline="0" dirty="0" smtClean="0"/>
              <a:t> the A gene</a:t>
            </a:r>
          </a:p>
          <a:p>
            <a:pPr marL="0" indent="0">
              <a:buFontTx/>
              <a:buNone/>
            </a:pPr>
            <a:r>
              <a:rPr lang="en-US" b="0" baseline="0" dirty="0" smtClean="0"/>
              <a:t>AO parent= O child (O gene is </a:t>
            </a:r>
            <a:r>
              <a:rPr lang="en-US" b="0" baseline="0" dirty="0" err="1" smtClean="0"/>
              <a:t>inhereted</a:t>
            </a:r>
            <a:r>
              <a:rPr lang="en-US" b="0" baseline="0" dirty="0" smtClean="0"/>
              <a:t>)</a:t>
            </a:r>
          </a:p>
          <a:p>
            <a:pPr marL="0" indent="0">
              <a:buFontTx/>
              <a:buNone/>
            </a:pPr>
            <a:r>
              <a:rPr lang="en-US" b="0" baseline="0" dirty="0" smtClean="0"/>
              <a:t>Same phenotype= different </a:t>
            </a:r>
            <a:r>
              <a:rPr lang="en-US" b="0" baseline="0" dirty="0" err="1" smtClean="0"/>
              <a:t>genetype</a:t>
            </a:r>
            <a:endParaRPr lang="en-US" b="1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481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2044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 antijenleri varsa Rh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pozitif,Rh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antijenleri yoksa Rh negatiftir. Rh antijenlerinin Rh faktörü olarak adlandırılan sık görülen 6 tipi vardır. Bunlar C,D,E, c d ve e olarak adlandırılırlar.</a:t>
            </a:r>
          </a:p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antijenini taşıyan bir insan d antijenini bulundurmaz, ancak D antijeni olmayan herkeste d antijeni vardır. Aynı durum C-c ve E-e antijenleri için de geçerlidir. Kalıtım özellikleri nedeniyle her insan her üç antijen ikilisinden birer tane taşır.</a:t>
            </a:r>
          </a:p>
          <a:p>
            <a:pPr fontAlgn="base"/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 D antijen toplumda çok yaygındır ve diğer gruplara göre </a:t>
            </a:r>
            <a:r>
              <a:rPr lang="tr-TR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daha </a:t>
            </a:r>
            <a:r>
              <a:rPr lang="tr-TR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antijenik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Bu nedenle bu antijeni taşıyanlar Rh pozitif, taşımayanlar Rh negatif olarak değerlendirilir. Beyaz ırkın yaklaşık %85’i Rh pozitif ve % 15’i Rh negatiftir.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Amerika’lı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siyah ırkta Rh pozitifliği %95’i,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Afrika’lı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siyah ırkta %100’ü bulur.</a:t>
            </a:r>
          </a:p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7401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 faktörü taşıyan eritrositler ya da protein yıkım ürünleri Rh negatif bireylere enjekte edildiğinde yavaş bir şekilde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antiRh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oluşur.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Aglutininlerin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maksimum yoğunluğu 2-4 ay içinde görülür. Rh faktörü ile birden fazla temas halinde Rh negatif birey sonunda Rh faktörüne aşırı duyarlı hale gelir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350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nnede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gelişen anti-Rh antikorlar plasenta yoluyla yavaş olarak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fetus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kanına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difüze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olur ve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fetusun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kanında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aglutinasyon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yapar.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eritrositler daha sonra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hemolize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uğrar ve hemoglobin serbestleşir.</a:t>
            </a:r>
          </a:p>
          <a:p>
            <a:pPr fontAlgn="base"/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Makrofajlar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hemoglobini cildin sararmasına yol açan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bilirübine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çevirirler. Oluşan antikorlar vücudun diğer hücrelerine saldırıp onlara da zarar verebilirler. Klinik olarak: anemi, sarılık,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hepatosplenomegali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ödem (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hidrops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kernikterus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/>
            <a:endParaRPr lang="tr-T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Tedavi: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 Rh negatif  kan ile değiştirilmeli. 400 ml. kadar Rh negatif kan 1.5 saat ve üstü sürede infüze edilirken,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kendi Rh pozitif kanı da uzaklaştırılır. Bu işlem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bilirubini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düşük tutmak ve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kernikterusu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önlemek üzere ilk birkaç hafta içinde birkaç kez tekrarlanabilir. Altı hafta içinde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transfüze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edilen Rh negatif kan bebeğin kendi Rh pozitif kanı ile yenilenir. Anneden gelen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antiRh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yıkılır. İlk doğum sonrası anneye Rh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immünglobülin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Rho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-GAM: Anti D IgG) uygulanmalı.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Rhogam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annedeki Rh (+) eritrositleri yok eder.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9419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Kan </a:t>
            </a:r>
            <a:r>
              <a:rPr lang="tr-TR" dirty="0" err="1" smtClean="0"/>
              <a:t>tra</a:t>
            </a:r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Eritroblastosis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fetalis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fetus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eritrositlerinin aglütinasyonu ve fagositozu ile kendini gösteren bir hastalıktır.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Eritroblastosis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fetalis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olgusunda anne Rh negatif, baba ise Rh pozitiftir. Bebek babasından Rh pozitif antijeni alır, anne ise bebeğin Rh antijeni ile karşılaştıktan sonra anti-Rh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geliştirir. Plasentadan geçen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fetusun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kanında eritrosit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aglutinasyonuna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yol açar. Hastalığın sıklığı: Birinci Rh pozitif çocuğuna hamile olan Rh negatif anne genellikle bebeğe zarar verecek anti-Rh aglutinin yapamaz (IgM yapıda). Ancak ikinci Rh pozitif bebeklerin %3’ü, üçüncü bebeklerin %10’u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eritroblastosis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fetalis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bulguları taşır; izleyen gebeliklerde sıklık giderek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artar.</a:t>
            </a:r>
            <a:r>
              <a:rPr lang="tr-TR" dirty="0" err="1" smtClean="0"/>
              <a:t>nsfüzyonu</a:t>
            </a:r>
            <a:r>
              <a:rPr lang="tr-TR" dirty="0" smtClean="0"/>
              <a:t> da böyle</a:t>
            </a:r>
          </a:p>
          <a:p>
            <a:endParaRPr lang="tr-TR" dirty="0" smtClean="0"/>
          </a:p>
          <a:p>
            <a:r>
              <a:rPr lang="en-US" dirty="0" smtClean="0"/>
              <a:t>A 26-year-old G2P1 woman with blood group O positive gives birth to a healthy term infant with blood group B positive. Antibody screen is negative in the infant and mother. A direct </a:t>
            </a:r>
            <a:r>
              <a:rPr lang="en-US" dirty="0" err="1" smtClean="0"/>
              <a:t>antiglobulin</a:t>
            </a:r>
            <a:r>
              <a:rPr lang="en-US" dirty="0" smtClean="0"/>
              <a:t> test is positive in the infant, and a follow-up elution test demonstrates reactivity with type B reagent RBCs. From birth to 11 hours post-delivery, the infant's bilirubin level increases from 8.1 mg/</a:t>
            </a:r>
            <a:r>
              <a:rPr lang="en-US" dirty="0" err="1" smtClean="0"/>
              <a:t>dL</a:t>
            </a:r>
            <a:r>
              <a:rPr lang="en-US" dirty="0" smtClean="0"/>
              <a:t> to 16.7 mg/</a:t>
            </a:r>
            <a:r>
              <a:rPr lang="en-US" dirty="0" err="1" smtClean="0"/>
              <a:t>dL</a:t>
            </a:r>
            <a:r>
              <a:rPr lang="en-US" dirty="0" smtClean="0"/>
              <a:t>;(predominantly unconjugated)and then to 18.9 mg/</a:t>
            </a:r>
            <a:r>
              <a:rPr lang="en-US" dirty="0" err="1" smtClean="0"/>
              <a:t>dL</a:t>
            </a:r>
            <a:r>
              <a:rPr lang="en-US" dirty="0" smtClean="0"/>
              <a:t> 21 hours post-delivery.</a:t>
            </a:r>
          </a:p>
          <a:p>
            <a:r>
              <a:rPr lang="en-US" i="1" dirty="0" smtClean="0"/>
              <a:t>Which of the following is the most appropriate blood component to use for exchange transfusion?</a:t>
            </a:r>
            <a:endParaRPr lang="tr-TR" i="1" dirty="0" smtClean="0"/>
          </a:p>
          <a:p>
            <a:endParaRPr lang="en-US" i="1" dirty="0" smtClean="0"/>
          </a:p>
          <a:p>
            <a:r>
              <a:rPr lang="en-US" b="1" dirty="0" smtClean="0"/>
              <a:t>A. </a:t>
            </a:r>
            <a:r>
              <a:rPr lang="en-US" dirty="0" smtClean="0"/>
              <a:t>Type O, </a:t>
            </a:r>
            <a:r>
              <a:rPr lang="en-US" dirty="0" err="1" smtClean="0"/>
              <a:t>RhD</a:t>
            </a:r>
            <a:r>
              <a:rPr lang="en-US" dirty="0" smtClean="0"/>
              <a:t> negative or positive whole blood</a:t>
            </a:r>
          </a:p>
          <a:p>
            <a:r>
              <a:rPr lang="en-US" b="1" dirty="0" smtClean="0"/>
              <a:t>B. </a:t>
            </a:r>
            <a:r>
              <a:rPr lang="en-US" dirty="0" smtClean="0"/>
              <a:t>Type B, </a:t>
            </a:r>
            <a:r>
              <a:rPr lang="en-US" dirty="0" err="1" smtClean="0"/>
              <a:t>RhD</a:t>
            </a:r>
            <a:r>
              <a:rPr lang="en-US" dirty="0" smtClean="0"/>
              <a:t> negative or positive whole blood</a:t>
            </a:r>
          </a:p>
          <a:p>
            <a:r>
              <a:rPr lang="en-US" b="1" dirty="0" smtClean="0"/>
              <a:t>C. </a:t>
            </a:r>
            <a:r>
              <a:rPr lang="en-US" dirty="0" smtClean="0"/>
              <a:t>Type O, </a:t>
            </a:r>
            <a:r>
              <a:rPr lang="en-US" dirty="0" err="1" smtClean="0"/>
              <a:t>RhD</a:t>
            </a:r>
            <a:r>
              <a:rPr lang="en-US" dirty="0" smtClean="0"/>
              <a:t> negative or positive red blood cells, and type AB plasma combined to the desired hematocrit</a:t>
            </a:r>
          </a:p>
          <a:p>
            <a:r>
              <a:rPr lang="en-US" b="1" dirty="0" smtClean="0"/>
              <a:t>D. </a:t>
            </a:r>
            <a:r>
              <a:rPr lang="en-US" dirty="0" smtClean="0"/>
              <a:t>Type B, </a:t>
            </a:r>
            <a:r>
              <a:rPr lang="en-US" dirty="0" err="1" smtClean="0"/>
              <a:t>RhD</a:t>
            </a:r>
            <a:r>
              <a:rPr lang="en-US" dirty="0" smtClean="0"/>
              <a:t> negative or positive red blood cells, and type AB plasma combined to the desired hematocrit</a:t>
            </a:r>
          </a:p>
          <a:p>
            <a:endParaRPr lang="tr-TR" dirty="0" smtClean="0"/>
          </a:p>
          <a:p>
            <a:endParaRPr lang="tr-TR" dirty="0" smtClean="0"/>
          </a:p>
          <a:p>
            <a:pPr fontAlgn="base"/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Tedavi: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kanı Rh negatif  kan ile değiştirilmeli. 400 ml. kadar Rh negatif kan 1.5 saat ve üstü sürede infüze edilirken,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yenidoğanın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kendi Rh pozitif kanı da uzaklaştırılır. Bu işlem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bilirubini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düşük tutmak ve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kernikterusu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önlemek üzere ilk birkaç hafta içinde birkaç kez tekrarlanabilir. Altı hafta içinde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transfüze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edilen Rh negatif kan bebeğin kendi Rh pozitif kanı ile yenilenir. Anneden gelen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antiRh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aglutininler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yıkılır. İlk doğum sonrası anneye Rh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immünglobülin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Rho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-GAM: Anti D IgG) uygulanmalı. 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Rhogam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annedeki Rh (+) eritrositleri yok eder.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0604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590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tr-TR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1EFBBCE-79F2-4E07-A7AF-8E236F446B61}" type="slidenum">
              <a:rPr lang="en-US" sz="1200"/>
              <a:pPr eaLnBrk="1" hangingPunct="1"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822462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8110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spcBef>
                <a:spcPts val="500"/>
              </a:spcBef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Classic history: </a:t>
            </a:r>
            <a:r>
              <a:rPr lang="en-US" sz="2400" b="1" dirty="0" smtClean="0">
                <a:solidFill>
                  <a:prstClr val="black"/>
                </a:solidFill>
              </a:rPr>
              <a:t>IgA deficient recipient who has formed an anti-IgA of the </a:t>
            </a:r>
            <a:r>
              <a:rPr lang="en-US" sz="2400" b="1" dirty="0" err="1" smtClean="0">
                <a:solidFill>
                  <a:prstClr val="black"/>
                </a:solidFill>
              </a:rPr>
              <a:t>IgE</a:t>
            </a:r>
            <a:r>
              <a:rPr lang="en-US" sz="2400" b="1" dirty="0" smtClean="0">
                <a:solidFill>
                  <a:prstClr val="black"/>
                </a:solidFill>
              </a:rPr>
              <a:t> class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Latex, drugs, foods in donors can lead to severe reactions in susceptible recipients</a:t>
            </a:r>
            <a:endParaRPr lang="tr-TR" sz="2400" dirty="0" smtClean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sz="2000" dirty="0" err="1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Haf,f</a:t>
            </a:r>
            <a:r>
              <a:rPr lang="tr-TR" altLang="tr-TR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 formunda: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36450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spcBef>
                <a:spcPts val="500"/>
              </a:spcBef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Classic history: </a:t>
            </a:r>
            <a:r>
              <a:rPr lang="en-US" sz="2400" b="1" dirty="0" smtClean="0">
                <a:solidFill>
                  <a:prstClr val="black"/>
                </a:solidFill>
              </a:rPr>
              <a:t>IgA deficient recipient who has formed an anti-IgA of the </a:t>
            </a:r>
            <a:r>
              <a:rPr lang="en-US" sz="2400" b="1" dirty="0" err="1" smtClean="0">
                <a:solidFill>
                  <a:prstClr val="black"/>
                </a:solidFill>
              </a:rPr>
              <a:t>IgE</a:t>
            </a:r>
            <a:r>
              <a:rPr lang="en-US" sz="2400" b="1" dirty="0" smtClean="0">
                <a:solidFill>
                  <a:prstClr val="black"/>
                </a:solidFill>
              </a:rPr>
              <a:t> class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Latex, drugs, foods in donors can lead to severe reactions in susceptible recipients</a:t>
            </a:r>
            <a:endParaRPr lang="tr-TR" sz="2400" dirty="0" smtClean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sz="2000" dirty="0" err="1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Haf,f</a:t>
            </a:r>
            <a:r>
              <a:rPr lang="tr-TR" altLang="tr-TR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 formunda: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00355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2703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98604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4854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57 y/o man presents to the ER with 1 day history of BRBPR, colonoscopy reveals a 7x7 </a:t>
            </a:r>
            <a:r>
              <a:rPr lang="en-US" sz="1200" dirty="0" err="1" smtClean="0"/>
              <a:t>cms</a:t>
            </a:r>
            <a:r>
              <a:rPr lang="en-US" sz="1200" dirty="0" smtClean="0"/>
              <a:t> mass in the rectum.  The next day </a:t>
            </a:r>
            <a:r>
              <a:rPr lang="en-US" sz="1200" dirty="0" err="1" smtClean="0"/>
              <a:t>Hb</a:t>
            </a:r>
            <a:r>
              <a:rPr lang="en-US" sz="1200" dirty="0" smtClean="0"/>
              <a:t> dropped to 6.3, and 2 Units of RBCs are ordered. </a:t>
            </a:r>
            <a:r>
              <a:rPr lang="en-US" sz="1200" dirty="0" smtClean="0">
                <a:solidFill>
                  <a:srgbClr val="FF0000"/>
                </a:solidFill>
              </a:rPr>
              <a:t>After 15 minutes of blood transfusion, patient gets </a:t>
            </a:r>
            <a:r>
              <a:rPr lang="en-US" sz="1200" b="1" i="1" dirty="0" smtClean="0">
                <a:solidFill>
                  <a:srgbClr val="FF0000"/>
                </a:solidFill>
              </a:rPr>
              <a:t>fever (39C )and chills </a:t>
            </a:r>
            <a:r>
              <a:rPr lang="en-US" sz="1200" dirty="0" smtClean="0">
                <a:solidFill>
                  <a:srgbClr val="FF0000"/>
                </a:solidFill>
              </a:rPr>
              <a:t>,complains </a:t>
            </a:r>
            <a:r>
              <a:rPr lang="en-US" sz="1200" b="1" i="1" dirty="0" smtClean="0">
                <a:solidFill>
                  <a:srgbClr val="FF0000"/>
                </a:solidFill>
              </a:rPr>
              <a:t>flank pain, </a:t>
            </a:r>
            <a:r>
              <a:rPr lang="en-US" sz="1200" dirty="0" smtClean="0">
                <a:solidFill>
                  <a:srgbClr val="FF0000"/>
                </a:solidFill>
              </a:rPr>
              <a:t>starts oozing blood from mouth and peripheral line and soon becomes hypotensive.</a:t>
            </a:r>
            <a:r>
              <a:rPr lang="en-US" sz="1200" dirty="0" smtClean="0"/>
              <a:t> </a:t>
            </a:r>
            <a:r>
              <a:rPr lang="en-US" sz="1200" dirty="0" smtClean="0">
                <a:solidFill>
                  <a:schemeClr val="accent5"/>
                </a:solidFill>
              </a:rPr>
              <a:t>Labs reveals </a:t>
            </a:r>
            <a:r>
              <a:rPr lang="en-US" sz="1200" dirty="0" err="1" smtClean="0">
                <a:solidFill>
                  <a:schemeClr val="accent5"/>
                </a:solidFill>
              </a:rPr>
              <a:t>Hb</a:t>
            </a:r>
            <a:r>
              <a:rPr lang="en-US" sz="1200" dirty="0" smtClean="0">
                <a:solidFill>
                  <a:schemeClr val="accent5"/>
                </a:solidFill>
              </a:rPr>
              <a:t> of 5, low fibrinogen, elevated D dimer and prolong PT and PTT.  </a:t>
            </a:r>
            <a:r>
              <a:rPr lang="en-US" sz="1200" dirty="0" smtClean="0">
                <a:solidFill>
                  <a:srgbClr val="C00000"/>
                </a:solidFill>
              </a:rPr>
              <a:t>He has a </a:t>
            </a:r>
            <a:r>
              <a:rPr lang="en-US" sz="1200" b="1" i="1" dirty="0" smtClean="0">
                <a:solidFill>
                  <a:srgbClr val="C00000"/>
                </a:solidFill>
              </a:rPr>
              <a:t>positive direct </a:t>
            </a:r>
            <a:r>
              <a:rPr lang="en-US" sz="1200" b="1" i="1" dirty="0" err="1" smtClean="0">
                <a:solidFill>
                  <a:srgbClr val="C00000"/>
                </a:solidFill>
              </a:rPr>
              <a:t>antiglobulin</a:t>
            </a:r>
            <a:r>
              <a:rPr lang="en-US" sz="1200" b="1" i="1" dirty="0" smtClean="0">
                <a:solidFill>
                  <a:srgbClr val="C00000"/>
                </a:solidFill>
              </a:rPr>
              <a:t> test(DAT)</a:t>
            </a:r>
            <a:endParaRPr lang="tr-TR" sz="1200" b="1" i="1" dirty="0" smtClean="0">
              <a:solidFill>
                <a:srgbClr val="C0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45394-ED2B-4CD4-9879-0CDE7077A166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5916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 smtClean="0">
                <a:solidFill>
                  <a:srgbClr val="000000"/>
                </a:solidFill>
              </a:rPr>
              <a:t>21 </a:t>
            </a:r>
            <a:r>
              <a:rPr lang="en-US" sz="1200" dirty="0" err="1" smtClean="0">
                <a:solidFill>
                  <a:srgbClr val="000000"/>
                </a:solidFill>
              </a:rPr>
              <a:t>yo</a:t>
            </a:r>
            <a:r>
              <a:rPr lang="en-US" sz="1200" dirty="0" smtClean="0">
                <a:solidFill>
                  <a:srgbClr val="000000"/>
                </a:solidFill>
              </a:rPr>
              <a:t> woman presents to the ED with abdominal pain, nausea, and vomiting 7 days after spinal fusion surgery. </a:t>
            </a:r>
            <a:r>
              <a:rPr lang="en-US" sz="1200" b="1" dirty="0" smtClean="0">
                <a:solidFill>
                  <a:srgbClr val="C00000"/>
                </a:solidFill>
              </a:rPr>
              <a:t>The recent surgery had been complicated by blood loss requiring 8 units of PRBCs. </a:t>
            </a:r>
            <a:endParaRPr lang="tr-TR" sz="1200" b="1" dirty="0" smtClean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 smtClean="0">
                <a:solidFill>
                  <a:srgbClr val="000000"/>
                </a:solidFill>
              </a:rPr>
              <a:t>On preoperative testing, the patient's blood type was A positive, with </a:t>
            </a:r>
            <a:r>
              <a:rPr lang="en-US" sz="1200" b="1" i="1" dirty="0" smtClean="0">
                <a:solidFill>
                  <a:srgbClr val="000000"/>
                </a:solidFill>
              </a:rPr>
              <a:t>a negative antibody screen</a:t>
            </a:r>
            <a:r>
              <a:rPr lang="en-US" sz="1200" dirty="0" smtClean="0">
                <a:solidFill>
                  <a:srgbClr val="000000"/>
                </a:solidFill>
              </a:rPr>
              <a:t>. PE in the ED reveals a HR of 120 and Temp of 100.6° F. </a:t>
            </a:r>
            <a:r>
              <a:rPr lang="en-US" sz="1200" b="1" dirty="0" smtClean="0">
                <a:solidFill>
                  <a:srgbClr val="C00000"/>
                </a:solidFill>
              </a:rPr>
              <a:t>Her </a:t>
            </a:r>
            <a:r>
              <a:rPr lang="en-US" sz="1200" b="1" i="1" dirty="0" smtClean="0">
                <a:solidFill>
                  <a:srgbClr val="C00000"/>
                </a:solidFill>
              </a:rPr>
              <a:t>hemoglobin dropped to </a:t>
            </a:r>
            <a:r>
              <a:rPr lang="en-US" sz="1200" b="1" i="1" dirty="0" smtClean="0">
                <a:solidFill>
                  <a:srgbClr val="0000FF"/>
                </a:solidFill>
              </a:rPr>
              <a:t>8.9 g/</a:t>
            </a:r>
            <a:r>
              <a:rPr lang="en-US" sz="1200" b="1" i="1" dirty="0" err="1" smtClean="0">
                <a:solidFill>
                  <a:srgbClr val="0000FF"/>
                </a:solidFill>
              </a:rPr>
              <a:t>dL</a:t>
            </a:r>
            <a:r>
              <a:rPr lang="en-US" sz="1200" b="1" i="1" dirty="0" smtClean="0">
                <a:solidFill>
                  <a:srgbClr val="0000FF"/>
                </a:solidFill>
              </a:rPr>
              <a:t> </a:t>
            </a:r>
            <a:r>
              <a:rPr lang="en-US" sz="1200" b="1" i="1" dirty="0" smtClean="0">
                <a:solidFill>
                  <a:srgbClr val="C00000"/>
                </a:solidFill>
              </a:rPr>
              <a:t>(post-op day seven) and </a:t>
            </a:r>
            <a:r>
              <a:rPr lang="en-US" sz="1200" b="1" i="1" dirty="0" smtClean="0">
                <a:solidFill>
                  <a:srgbClr val="0000FF"/>
                </a:solidFill>
              </a:rPr>
              <a:t>6.8 g/</a:t>
            </a:r>
            <a:r>
              <a:rPr lang="en-US" sz="1200" b="1" i="1" dirty="0" err="1" smtClean="0">
                <a:solidFill>
                  <a:srgbClr val="0000FF"/>
                </a:solidFill>
              </a:rPr>
              <a:t>dL</a:t>
            </a:r>
            <a:r>
              <a:rPr lang="en-US" sz="1200" b="1" i="1" dirty="0" smtClean="0">
                <a:solidFill>
                  <a:srgbClr val="0000FF"/>
                </a:solidFill>
              </a:rPr>
              <a:t> </a:t>
            </a:r>
            <a:r>
              <a:rPr lang="en-US" sz="1200" b="1" i="1" dirty="0" smtClean="0">
                <a:solidFill>
                  <a:srgbClr val="C00000"/>
                </a:solidFill>
              </a:rPr>
              <a:t>(post-op day nine)</a:t>
            </a:r>
            <a:r>
              <a:rPr lang="en-US" sz="1200" b="1" dirty="0" smtClean="0">
                <a:solidFill>
                  <a:srgbClr val="C00000"/>
                </a:solidFill>
              </a:rPr>
              <a:t> from </a:t>
            </a:r>
            <a:r>
              <a:rPr lang="en-US" sz="1200" b="1" dirty="0" smtClean="0">
                <a:solidFill>
                  <a:srgbClr val="0000FF"/>
                </a:solidFill>
              </a:rPr>
              <a:t>11.2 g/</a:t>
            </a:r>
            <a:r>
              <a:rPr lang="en-US" sz="1200" b="1" dirty="0" err="1" smtClean="0">
                <a:solidFill>
                  <a:srgbClr val="0000FF"/>
                </a:solidFill>
              </a:rPr>
              <a:t>dL</a:t>
            </a:r>
            <a:r>
              <a:rPr lang="en-US" sz="1200" b="1" dirty="0" smtClean="0">
                <a:solidFill>
                  <a:srgbClr val="0000FF"/>
                </a:solidFill>
              </a:rPr>
              <a:t> </a:t>
            </a:r>
            <a:r>
              <a:rPr lang="en-US" sz="1200" b="1" dirty="0" smtClean="0">
                <a:solidFill>
                  <a:srgbClr val="C00000"/>
                </a:solidFill>
              </a:rPr>
              <a:t>(prior discharge HGB)</a:t>
            </a:r>
            <a:r>
              <a:rPr lang="en-US" sz="1200" dirty="0" smtClean="0">
                <a:solidFill>
                  <a:srgbClr val="000000"/>
                </a:solidFill>
              </a:rPr>
              <a:t>with no evidence of bleeding on imaging studies of the abdomen and pelvis. </a:t>
            </a:r>
            <a:r>
              <a:rPr lang="en-US" sz="1200" b="1" i="1" dirty="0" smtClean="0">
                <a:solidFill>
                  <a:srgbClr val="DB5178"/>
                </a:solidFill>
              </a:rPr>
              <a:t>Reticulocyte count was 4.2%</a:t>
            </a:r>
            <a:r>
              <a:rPr lang="en-US" sz="1200" dirty="0" smtClean="0">
                <a:solidFill>
                  <a:srgbClr val="DB5178"/>
                </a:solidFill>
              </a:rPr>
              <a:t>. </a:t>
            </a:r>
            <a:r>
              <a:rPr lang="en-US" sz="1200" dirty="0" smtClean="0">
                <a:solidFill>
                  <a:srgbClr val="000000"/>
                </a:solidFill>
              </a:rPr>
              <a:t>Total </a:t>
            </a:r>
            <a:r>
              <a:rPr lang="en-US" sz="1200" b="1" dirty="0" smtClean="0">
                <a:solidFill>
                  <a:srgbClr val="DB5178"/>
                </a:solidFill>
              </a:rPr>
              <a:t>bilirubin increased to 2.4 mg/</a:t>
            </a:r>
            <a:r>
              <a:rPr lang="en-US" sz="1200" b="1" dirty="0" err="1" smtClean="0">
                <a:solidFill>
                  <a:srgbClr val="DB5178"/>
                </a:solidFill>
              </a:rPr>
              <a:t>dL</a:t>
            </a:r>
            <a:r>
              <a:rPr lang="en-US" sz="1200" b="1" dirty="0" smtClean="0">
                <a:solidFill>
                  <a:srgbClr val="DB5178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and </a:t>
            </a:r>
            <a:r>
              <a:rPr lang="en-US" sz="1200" b="1" i="1" dirty="0" smtClean="0">
                <a:solidFill>
                  <a:srgbClr val="DB5178"/>
                </a:solidFill>
              </a:rPr>
              <a:t>LDH elevated at 593 U/</a:t>
            </a:r>
            <a:r>
              <a:rPr lang="en-US" sz="1200" dirty="0" smtClean="0">
                <a:solidFill>
                  <a:srgbClr val="DB5178"/>
                </a:solidFill>
              </a:rPr>
              <a:t>L (reference range: 100-220 U/L).</a:t>
            </a:r>
            <a:r>
              <a:rPr lang="en-US" sz="1200" dirty="0" smtClean="0">
                <a:solidFill>
                  <a:srgbClr val="000000"/>
                </a:solidFill>
              </a:rPr>
              <a:t>A new type and screen on post-op day eight was A positive with a positive antibody screen or </a:t>
            </a:r>
            <a:r>
              <a:rPr lang="en-US" sz="1200" b="1" i="1" dirty="0" smtClean="0">
                <a:solidFill>
                  <a:srgbClr val="DB5178"/>
                </a:solidFill>
              </a:rPr>
              <a:t>indirect </a:t>
            </a:r>
            <a:r>
              <a:rPr lang="en-US" sz="1200" b="1" i="1" dirty="0" err="1" smtClean="0">
                <a:solidFill>
                  <a:srgbClr val="DB5178"/>
                </a:solidFill>
              </a:rPr>
              <a:t>antiglobulin</a:t>
            </a:r>
            <a:r>
              <a:rPr lang="en-US" sz="1200" b="1" i="1" dirty="0" smtClean="0">
                <a:solidFill>
                  <a:srgbClr val="DB5178"/>
                </a:solidFill>
              </a:rPr>
              <a:t> test (IAT).</a:t>
            </a:r>
            <a:endParaRPr lang="en-US" sz="1200" b="1" i="1" dirty="0" smtClean="0">
              <a:solidFill>
                <a:srgbClr val="000000"/>
              </a:solidFill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90826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62 y/o woman with AML s/p 7 + 3,on D16</a:t>
            </a:r>
            <a:r>
              <a:rPr lang="en-US" sz="1200" dirty="0" smtClean="0">
                <a:sym typeface="Wingdings" panose="05000000000000000000" pitchFamily="2" charset="2"/>
              </a:rPr>
              <a:t></a:t>
            </a:r>
            <a:r>
              <a:rPr lang="en-US" sz="1200" dirty="0" smtClean="0"/>
              <a:t> WBC 0.3, </a:t>
            </a:r>
            <a:r>
              <a:rPr lang="en-US" sz="1200" dirty="0" err="1" smtClean="0"/>
              <a:t>Hb</a:t>
            </a:r>
            <a:r>
              <a:rPr lang="en-US" sz="1200" dirty="0" smtClean="0"/>
              <a:t> 8, and plat 5. </a:t>
            </a:r>
            <a:endParaRPr lang="tr-TR" sz="1200" dirty="0" smtClean="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On call resident ordered platelet transfusion.</a:t>
            </a:r>
            <a:r>
              <a:rPr lang="tr-TR" sz="1200" dirty="0" smtClean="0"/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After a few minutes of the platelet transfusion patient complaints of chills, 1 hour later Temperature is found to be 38.3</a:t>
            </a:r>
            <a:r>
              <a:rPr lang="en-US" sz="1200" dirty="0" smtClean="0">
                <a:solidFill>
                  <a:srgbClr val="FF0000"/>
                </a:solidFill>
              </a:rPr>
              <a:t>.</a:t>
            </a:r>
            <a:r>
              <a:rPr lang="tr-TR" sz="1200" dirty="0" smtClean="0">
                <a:solidFill>
                  <a:srgbClr val="FF0000"/>
                </a:solidFill>
              </a:rPr>
              <a:t> </a:t>
            </a:r>
            <a:r>
              <a:rPr lang="en-US" sz="1200" dirty="0" smtClean="0"/>
              <a:t>BP is 110/90, HR 90, RR 18.</a:t>
            </a:r>
            <a:r>
              <a:rPr lang="tr-TR" sz="1200" dirty="0" smtClean="0"/>
              <a:t> 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On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exam,no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skin rash, no stridor, no wheezing. Labs: Plat 30, indirect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billirubin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, LDH,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haptoglobin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and direct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antiglobulin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test are negative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7482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50 y/o man with chronic atrial fibrillation, on </a:t>
            </a:r>
            <a:r>
              <a:rPr lang="en-US" sz="1200" dirty="0" err="1" smtClean="0"/>
              <a:t>coumadin</a:t>
            </a:r>
            <a:r>
              <a:rPr lang="en-US" sz="1200" dirty="0" smtClean="0"/>
              <a:t>, was admitted for emergent laparoscopic appendectomy.</a:t>
            </a:r>
            <a:r>
              <a:rPr lang="tr-TR" sz="1200" dirty="0" smtClean="0"/>
              <a:t> </a:t>
            </a:r>
            <a:r>
              <a:rPr lang="en-US" sz="1200" b="1" dirty="0" smtClean="0">
                <a:solidFill>
                  <a:srgbClr val="C00000"/>
                </a:solidFill>
              </a:rPr>
              <a:t>45 minutes after completing the transfusion of 5 units of FFP, the patient developed </a:t>
            </a:r>
            <a:r>
              <a:rPr lang="en-US" sz="1200" b="1" i="1" dirty="0" smtClean="0">
                <a:solidFill>
                  <a:srgbClr val="C00000"/>
                </a:solidFill>
              </a:rPr>
              <a:t>fever</a:t>
            </a:r>
            <a:r>
              <a:rPr lang="en-US" sz="1200" b="1" dirty="0" smtClean="0">
                <a:solidFill>
                  <a:srgbClr val="C00000"/>
                </a:solidFill>
              </a:rPr>
              <a:t> (37.0°C to 38.1°C), relative </a:t>
            </a:r>
            <a:r>
              <a:rPr lang="en-US" sz="1200" b="1" i="1" dirty="0" smtClean="0">
                <a:solidFill>
                  <a:srgbClr val="C00000"/>
                </a:solidFill>
              </a:rPr>
              <a:t>hypotension </a:t>
            </a:r>
            <a:r>
              <a:rPr lang="en-US" sz="1200" b="1" dirty="0" smtClean="0">
                <a:solidFill>
                  <a:srgbClr val="C00000"/>
                </a:solidFill>
              </a:rPr>
              <a:t>(128/60 to 100/50) and </a:t>
            </a:r>
            <a:r>
              <a:rPr lang="en-US" sz="1200" b="1" i="1" dirty="0" smtClean="0">
                <a:solidFill>
                  <a:srgbClr val="C00000"/>
                </a:solidFill>
              </a:rPr>
              <a:t>severe respiratory distress</a:t>
            </a:r>
            <a:r>
              <a:rPr lang="en-US" sz="1200" b="1" dirty="0" smtClean="0">
                <a:solidFill>
                  <a:srgbClr val="C00000"/>
                </a:solidFill>
              </a:rPr>
              <a:t> with RR of 30/min and a </a:t>
            </a:r>
            <a:r>
              <a:rPr lang="en-US" sz="1200" b="1" i="1" dirty="0" smtClean="0">
                <a:solidFill>
                  <a:srgbClr val="C00000"/>
                </a:solidFill>
              </a:rPr>
              <a:t>SPO2  of 81% </a:t>
            </a:r>
            <a:r>
              <a:rPr lang="en-US" sz="1200" b="1" dirty="0" smtClean="0">
                <a:solidFill>
                  <a:srgbClr val="C00000"/>
                </a:solidFill>
              </a:rPr>
              <a:t>requiring intubation and mechanical ventilation</a:t>
            </a:r>
            <a:r>
              <a:rPr lang="en-US" sz="1200" dirty="0" smtClean="0"/>
              <a:t>.</a:t>
            </a:r>
            <a:r>
              <a:rPr lang="tr-TR" sz="1200" dirty="0" smtClean="0"/>
              <a:t> </a:t>
            </a:r>
            <a:r>
              <a:rPr lang="en-US" sz="1200" dirty="0" smtClean="0"/>
              <a:t>She was treated with a single dose of hydrocortisone. A post-intubation CXR showed </a:t>
            </a:r>
            <a:r>
              <a:rPr lang="en-US" sz="1200" b="1" i="1" dirty="0" smtClean="0"/>
              <a:t>bilateral diffuse infiltrates </a:t>
            </a:r>
            <a:r>
              <a:rPr lang="en-US" sz="1200" dirty="0" smtClean="0"/>
              <a:t>with "white out" of lungs. The fever and hypotension resolved without further treatment.</a:t>
            </a:r>
            <a:endParaRPr lang="tr-TR" sz="1200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66910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200" dirty="0" smtClean="0"/>
              <a:t>24 year-old woman is admitted for abnormal uterine bleeding. </a:t>
            </a:r>
            <a:endParaRPr lang="tr-TR" sz="1200" dirty="0" smtClean="0"/>
          </a:p>
          <a:p>
            <a:pPr>
              <a:lnSpc>
                <a:spcPct val="150000"/>
              </a:lnSpc>
            </a:pPr>
            <a:r>
              <a:rPr lang="en-US" sz="1200" dirty="0" err="1" smtClean="0"/>
              <a:t>Hb</a:t>
            </a:r>
            <a:r>
              <a:rPr lang="en-US" sz="1200" dirty="0" smtClean="0"/>
              <a:t> was found to be 5.5 and so two units of packed RBC's were ordered. </a:t>
            </a:r>
            <a:endParaRPr lang="tr-TR" sz="1200" dirty="0" smtClean="0"/>
          </a:p>
          <a:p>
            <a:pPr>
              <a:lnSpc>
                <a:spcPct val="150000"/>
              </a:lnSpc>
            </a:pPr>
            <a:r>
              <a:rPr lang="en-US" sz="1200" dirty="0" smtClean="0"/>
              <a:t>She developed </a:t>
            </a:r>
            <a:r>
              <a:rPr lang="en-US" sz="1200" b="1" i="1" dirty="0" smtClean="0"/>
              <a:t>urticarial rash </a:t>
            </a:r>
            <a:r>
              <a:rPr lang="en-US" sz="1200" dirty="0" smtClean="0"/>
              <a:t>and soon developed hoarseness of voice and facial </a:t>
            </a:r>
            <a:r>
              <a:rPr lang="en-US" sz="1200" b="1" i="1" dirty="0" smtClean="0"/>
              <a:t>edema.</a:t>
            </a:r>
            <a:r>
              <a:rPr lang="tr-TR" sz="1200" b="1" i="1" dirty="0" smtClean="0"/>
              <a:t> </a:t>
            </a:r>
            <a:r>
              <a:rPr lang="en-US" sz="1200" b="1" i="1" dirty="0" smtClean="0"/>
              <a:t>BP remained stable</a:t>
            </a:r>
            <a:r>
              <a:rPr lang="en-US" sz="1200" dirty="0" smtClean="0"/>
              <a:t>.</a:t>
            </a:r>
            <a:r>
              <a:rPr lang="tr-TR" sz="12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She was immediately treated with 25 mg of IV Benadryl with resolution of her symptoms.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968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A 74 </a:t>
            </a:r>
            <a:r>
              <a:rPr lang="en-US" sz="1200" dirty="0" err="1" smtClean="0"/>
              <a:t>yo</a:t>
            </a:r>
            <a:r>
              <a:rPr lang="en-US" sz="1200" dirty="0" smtClean="0"/>
              <a:t> patient with leukemia received 2 units of RBCs. </a:t>
            </a:r>
            <a:endParaRPr lang="tr-TR" sz="1200" dirty="0" smtClean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1200" dirty="0" smtClean="0"/>
              <a:t>Approximately 1 hour after transfusion, he developed chills, and a temperature of 102.9</a:t>
            </a:r>
            <a:r>
              <a:rPr lang="en-US" sz="1200" baseline="30000" dirty="0" smtClean="0"/>
              <a:t>º</a:t>
            </a:r>
            <a:r>
              <a:rPr lang="en-US" sz="1200" dirty="0" smtClean="0"/>
              <a:t>F (39.4</a:t>
            </a:r>
            <a:r>
              <a:rPr lang="en-US" sz="1200" baseline="30000" dirty="0" smtClean="0"/>
              <a:t>º</a:t>
            </a:r>
            <a:r>
              <a:rPr lang="en-US" sz="1200" dirty="0" smtClean="0"/>
              <a:t>C) and became hypotensive.</a:t>
            </a:r>
            <a:r>
              <a:rPr lang="tr-TR" sz="1200" dirty="0" smtClean="0"/>
              <a:t> </a:t>
            </a:r>
            <a:r>
              <a:rPr lang="en-US" sz="1200" dirty="0" smtClean="0"/>
              <a:t>The patient's blood cultures grew  </a:t>
            </a:r>
            <a:r>
              <a:rPr lang="en-US" sz="1200" b="1" i="1" dirty="0" smtClean="0"/>
              <a:t>Yersinia </a:t>
            </a:r>
            <a:r>
              <a:rPr lang="en-US" sz="1200" b="1" dirty="0" err="1" smtClean="0"/>
              <a:t>enterocolitica</a:t>
            </a:r>
            <a:r>
              <a:rPr lang="en-US" sz="1200" dirty="0" smtClean="0"/>
              <a:t>.</a:t>
            </a:r>
            <a:r>
              <a:rPr lang="tr-TR" sz="1200" dirty="0" smtClean="0"/>
              <a:t> </a:t>
            </a:r>
            <a:r>
              <a:rPr lang="en-US" sz="1200" dirty="0" smtClean="0"/>
              <a:t> The same organism was cultured from the leftover RBC unit bag.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51731-6BC5-4C11-9533-B9B021945646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101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681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7880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139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8391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805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00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915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42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640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759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7516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41921" y="0"/>
            <a:ext cx="10390716" cy="146208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1576917" y="2017713"/>
            <a:ext cx="10363200" cy="4114800"/>
          </a:xfrm>
        </p:spPr>
        <p:txBody>
          <a:bodyPr/>
          <a:lstStyle/>
          <a:p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1549400" y="624363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8768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9389533" y="624363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951C9567-86F4-4633-AA29-0A95AED0DD3E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3924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90600" y="136525"/>
            <a:ext cx="103632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4B006-8534-4477-9CC2-949A51C0D9B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4279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12/5/2018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sp>
        <p:nvSpPr>
          <p:cNvPr id="6" name="Dikdörtgen 5"/>
          <p:cNvSpPr/>
          <p:nvPr userDrawn="1"/>
        </p:nvSpPr>
        <p:spPr>
          <a:xfrm>
            <a:off x="0" y="228600"/>
            <a:ext cx="12192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 userDrawn="1"/>
        </p:nvSpPr>
        <p:spPr>
          <a:xfrm>
            <a:off x="0" y="6324600"/>
            <a:ext cx="12192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398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227F2-0039-4105-8320-439337EE5A65}" type="datetimeFigureOut">
              <a:rPr lang="tr-TR" smtClean="0"/>
              <a:t>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9DFC2-DD8A-4746-B04B-970DAE7CB21F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Rectangle 6"/>
          <p:cNvSpPr/>
          <p:nvPr userDrawn="1"/>
        </p:nvSpPr>
        <p:spPr>
          <a:xfrm>
            <a:off x="3175" y="1134019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6"/>
          <p:cNvSpPr/>
          <p:nvPr userDrawn="1"/>
        </p:nvSpPr>
        <p:spPr>
          <a:xfrm>
            <a:off x="0" y="6588041"/>
            <a:ext cx="12188825" cy="3128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67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imationfactory.com/animations/fire/fire/6c712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36.png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hyperlink" Target="http://www.animationfactory.com/animations/fire/fire/6c712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hyperlink" Target="http://www.animationfactory.com/animations/fire/fire/6c712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 idx="4294967295"/>
          </p:nvPr>
        </p:nvSpPr>
        <p:spPr>
          <a:xfrm>
            <a:off x="1937084" y="961821"/>
            <a:ext cx="7940842" cy="2070136"/>
          </a:xfrm>
          <a:ln w="57150"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marL="901700" indent="-901700" algn="ctr" eaLnBrk="1" hangingPunct="1">
              <a:tabLst>
                <a:tab pos="625475" algn="l"/>
                <a:tab pos="2874963" algn="l"/>
              </a:tabLst>
            </a:pPr>
            <a:r>
              <a:rPr lang="tr-TR" altLang="en-US" b="1" dirty="0" smtClean="0">
                <a:latin typeface="+mn-lt"/>
              </a:rPr>
              <a:t>       Kan Grupları ve </a:t>
            </a:r>
            <a:r>
              <a:rPr lang="en-US" altLang="en-US" b="1" dirty="0" err="1" smtClean="0">
                <a:latin typeface="+mn-lt"/>
              </a:rPr>
              <a:t>Transfüzyon</a:t>
            </a:r>
            <a:r>
              <a:rPr lang="tr-TR" altLang="en-US" b="1" dirty="0" smtClean="0">
                <a:latin typeface="+mn-lt"/>
              </a:rPr>
              <a:t>  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tr-TR" altLang="en-US" b="1" dirty="0" smtClean="0">
                <a:latin typeface="+mn-lt"/>
              </a:rPr>
              <a:t/>
            </a:r>
            <a:br>
              <a:rPr lang="tr-TR" altLang="en-US" b="1" dirty="0" smtClean="0">
                <a:latin typeface="+mn-lt"/>
              </a:rPr>
            </a:br>
            <a:r>
              <a:rPr lang="en-US" altLang="en-US" b="1" dirty="0" err="1" smtClean="0">
                <a:latin typeface="+mn-lt"/>
              </a:rPr>
              <a:t>Tıbbına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tr-TR" altLang="en-US" b="1" dirty="0" smtClean="0">
                <a:latin typeface="+mn-lt"/>
              </a:rPr>
              <a:t>   </a:t>
            </a:r>
            <a:r>
              <a:rPr lang="en-US" altLang="en-US" b="1" dirty="0" err="1" smtClean="0">
                <a:latin typeface="+mn-lt"/>
              </a:rPr>
              <a:t>Genel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en-US" altLang="en-US" b="1" dirty="0" err="1" smtClean="0">
                <a:latin typeface="+mn-lt"/>
              </a:rPr>
              <a:t>Bir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en-US" altLang="en-US" b="1" dirty="0" err="1" smtClean="0">
                <a:latin typeface="+mn-lt"/>
              </a:rPr>
              <a:t>Bakış</a:t>
            </a:r>
            <a:endParaRPr lang="en-US" altLang="en-US" b="1" dirty="0" smtClean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77516" y="3521950"/>
            <a:ext cx="9144000" cy="1273175"/>
          </a:xfrm>
        </p:spPr>
        <p:txBody>
          <a:bodyPr rtlCol="0">
            <a:normAutofit/>
          </a:bodyPr>
          <a:lstStyle/>
          <a:p>
            <a:pPr algn="r">
              <a:defRPr/>
            </a:pPr>
            <a:r>
              <a:rPr lang="tr-TR" b="1" dirty="0" smtClean="0">
                <a:latin typeface="+mj-lt"/>
              </a:rPr>
              <a:t>Dr. Mustafa ÇETİN</a:t>
            </a:r>
            <a:endParaRPr lang="en-US" b="1" dirty="0" smtClean="0">
              <a:latin typeface="+mj-lt"/>
            </a:endParaRPr>
          </a:p>
          <a:p>
            <a:pPr algn="r">
              <a:defRPr/>
            </a:pPr>
            <a:r>
              <a:rPr lang="tr-TR" dirty="0">
                <a:latin typeface="+mj-lt"/>
              </a:rPr>
              <a:t>Erciyes </a:t>
            </a:r>
            <a:r>
              <a:rPr lang="tr-TR" dirty="0" smtClean="0">
                <a:latin typeface="+mj-lt"/>
              </a:rPr>
              <a:t>Hematoloji, 2018-2019</a:t>
            </a:r>
            <a:endParaRPr lang="en-US" dirty="0">
              <a:latin typeface="+mj-lt"/>
            </a:endParaRPr>
          </a:p>
          <a:p>
            <a:pPr algn="r">
              <a:defRPr/>
            </a:pPr>
            <a:endParaRPr lang="en-US" dirty="0" smtClean="0">
              <a:latin typeface="+mj-lt"/>
            </a:endParaRPr>
          </a:p>
          <a:p>
            <a:pPr algn="r">
              <a:defRPr/>
            </a:pPr>
            <a:endParaRPr lang="en-US" dirty="0" smtClean="0">
              <a:latin typeface="+mj-lt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-1" y="5399708"/>
            <a:ext cx="12188825" cy="64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6"/>
          <p:cNvSpPr/>
          <p:nvPr/>
        </p:nvSpPr>
        <p:spPr>
          <a:xfrm>
            <a:off x="3175" y="5463716"/>
            <a:ext cx="12188825" cy="1394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275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20960" y="116633"/>
            <a:ext cx="10515600" cy="999152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en-US" b="1" dirty="0" smtClean="0">
                <a:latin typeface="+mn-lt"/>
              </a:rPr>
              <a:t>G</a:t>
            </a:r>
            <a:r>
              <a:rPr lang="en-US" altLang="en-US" b="1" dirty="0" err="1" smtClean="0">
                <a:latin typeface="+mn-lt"/>
              </a:rPr>
              <a:t>enel</a:t>
            </a:r>
            <a:r>
              <a:rPr lang="en-US" altLang="en-US" b="1" dirty="0" smtClean="0">
                <a:latin typeface="+mn-lt"/>
              </a:rPr>
              <a:t> </a:t>
            </a:r>
            <a:r>
              <a:rPr lang="en-US" altLang="en-US" b="1" dirty="0" err="1" smtClean="0">
                <a:latin typeface="+mn-lt"/>
              </a:rPr>
              <a:t>bakış</a:t>
            </a:r>
            <a:endParaRPr lang="en-US" altLang="en-US" b="1" dirty="0" smtClean="0">
              <a:latin typeface="+mn-lt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2743" y="1643678"/>
            <a:ext cx="10515600" cy="4351338"/>
          </a:xfrm>
        </p:spPr>
        <p:txBody>
          <a:bodyPr>
            <a:normAutofit/>
          </a:bodyPr>
          <a:lstStyle/>
          <a:p>
            <a:pPr eaLnBrk="1" hangingPunct="1">
              <a:lnSpc>
                <a:spcPct val="170000"/>
              </a:lnSpc>
            </a:pPr>
            <a:r>
              <a:rPr lang="tr-TR" altLang="en-US" dirty="0"/>
              <a:t>Kan Grupları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en-US" dirty="0" err="1"/>
              <a:t>Kan</a:t>
            </a:r>
            <a:r>
              <a:rPr lang="en-US" altLang="en-US" dirty="0"/>
              <a:t> </a:t>
            </a:r>
            <a:r>
              <a:rPr lang="en-US" altLang="en-US" dirty="0" err="1" smtClean="0"/>
              <a:t>Bankası</a:t>
            </a:r>
            <a:r>
              <a:rPr lang="tr-TR" altLang="en-US" dirty="0" err="1" smtClean="0"/>
              <a:t>ndan</a:t>
            </a:r>
            <a:r>
              <a:rPr lang="tr-TR" altLang="en-US" dirty="0" smtClean="0"/>
              <a:t> Kliniğe..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en-US" dirty="0" err="1" smtClean="0"/>
              <a:t>Transfüzyon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Reaksiyonları</a:t>
            </a:r>
            <a:endParaRPr lang="tr-TR" altLang="en-US" dirty="0" smtClean="0"/>
          </a:p>
          <a:p>
            <a:pPr>
              <a:lnSpc>
                <a:spcPct val="170000"/>
              </a:lnSpc>
            </a:pPr>
            <a:r>
              <a:rPr lang="en-US" altLang="en-US" dirty="0"/>
              <a:t>Klinik </a:t>
            </a:r>
            <a:r>
              <a:rPr lang="en-US" altLang="en-US" dirty="0" err="1" smtClean="0"/>
              <a:t>Sorunlar</a:t>
            </a:r>
            <a:r>
              <a:rPr lang="tr-TR" altLang="en-US" dirty="0" smtClean="0"/>
              <a:t> ve Öneriler</a:t>
            </a:r>
          </a:p>
          <a:p>
            <a:pPr>
              <a:lnSpc>
                <a:spcPct val="170000"/>
              </a:lnSpc>
            </a:pPr>
            <a:r>
              <a:rPr lang="tr-TR" altLang="en-US" dirty="0" smtClean="0"/>
              <a:t>Özdeğerlendirme</a:t>
            </a:r>
            <a:endParaRPr lang="en-US" altLang="en-US" dirty="0"/>
          </a:p>
          <a:p>
            <a:pPr eaLnBrk="1" hangingPunct="1">
              <a:lnSpc>
                <a:spcPct val="170000"/>
              </a:lnSpc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55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819" name="Text Box 91"/>
          <p:cNvSpPr txBox="1">
            <a:spLocks noChangeArrowheads="1"/>
          </p:cNvSpPr>
          <p:nvPr/>
        </p:nvSpPr>
        <p:spPr bwMode="auto">
          <a:xfrm>
            <a:off x="272014" y="284715"/>
            <a:ext cx="739774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b">
            <a:spAutoFit/>
          </a:bodyPr>
          <a:lstStyle/>
          <a:p>
            <a:r>
              <a:rPr lang="tr-TR" sz="4000" b="1" dirty="0"/>
              <a:t>Değişik kan </a:t>
            </a:r>
            <a:r>
              <a:rPr lang="tr-TR" sz="4000" b="1" dirty="0" smtClean="0"/>
              <a:t>grupları Sistemleri</a:t>
            </a:r>
            <a:endParaRPr lang="tr-TR" sz="4000" b="1" dirty="0"/>
          </a:p>
        </p:txBody>
      </p:sp>
      <p:sp>
        <p:nvSpPr>
          <p:cNvPr id="3" name="Dikdörtgen 2"/>
          <p:cNvSpPr/>
          <p:nvPr/>
        </p:nvSpPr>
        <p:spPr>
          <a:xfrm>
            <a:off x="660101" y="5977251"/>
            <a:ext cx="112706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b="1" dirty="0"/>
              <a:t>İnsanda kan grupları eritrositlerin </a:t>
            </a:r>
            <a:r>
              <a:rPr lang="tr-TR" sz="1600" b="1" dirty="0" err="1"/>
              <a:t>membranında</a:t>
            </a:r>
            <a:r>
              <a:rPr lang="tr-TR" sz="1600" b="1" dirty="0"/>
              <a:t> bulunan genellikle </a:t>
            </a:r>
            <a:r>
              <a:rPr lang="tr-TR" sz="1600" b="1" dirty="0" err="1"/>
              <a:t>polisakkarid</a:t>
            </a:r>
            <a:r>
              <a:rPr lang="tr-TR" sz="1600" b="1" dirty="0"/>
              <a:t> yapısındaki çeşitli antijenlere göre isimlendirilir.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157" y="2848123"/>
            <a:ext cx="4205861" cy="2640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ikdörtgen 3"/>
          <p:cNvSpPr/>
          <p:nvPr/>
        </p:nvSpPr>
        <p:spPr>
          <a:xfrm>
            <a:off x="933639" y="1691779"/>
            <a:ext cx="10094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00FF"/>
                </a:solidFill>
              </a:rPr>
              <a:t>Günümüzde, insanda 23 kan grubu sistemini içine alan 600’den fazla kan grubu antijeni tanımlanmıştır. </a:t>
            </a:r>
            <a:endParaRPr lang="tr-TR" b="1" dirty="0"/>
          </a:p>
        </p:txBody>
      </p:sp>
      <p:sp>
        <p:nvSpPr>
          <p:cNvPr id="7" name="Dikdörtgen 6"/>
          <p:cNvSpPr/>
          <p:nvPr/>
        </p:nvSpPr>
        <p:spPr>
          <a:xfrm>
            <a:off x="1361992" y="5548976"/>
            <a:ext cx="32285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err="1"/>
              <a:t>Kell</a:t>
            </a:r>
            <a:r>
              <a:rPr lang="en-US" sz="1400" i="1" dirty="0"/>
              <a:t>, Kidd, Duffy, </a:t>
            </a:r>
            <a:r>
              <a:rPr lang="tr-TR" sz="1400" i="1" dirty="0" smtClean="0"/>
              <a:t>ve</a:t>
            </a:r>
            <a:r>
              <a:rPr lang="en-US" sz="1400" i="1" dirty="0" smtClean="0"/>
              <a:t> </a:t>
            </a:r>
            <a:r>
              <a:rPr lang="en-US" sz="1400" i="1" dirty="0"/>
              <a:t>MNS </a:t>
            </a:r>
            <a:r>
              <a:rPr lang="tr-TR" sz="1400" i="1" dirty="0" smtClean="0"/>
              <a:t>minör  önemlidir.</a:t>
            </a:r>
            <a:endParaRPr lang="en-US" sz="1400" i="1" dirty="0"/>
          </a:p>
        </p:txBody>
      </p:sp>
      <p:sp>
        <p:nvSpPr>
          <p:cNvPr id="2" name="Dikdörtgen 1"/>
          <p:cNvSpPr/>
          <p:nvPr/>
        </p:nvSpPr>
        <p:spPr>
          <a:xfrm>
            <a:off x="1190743" y="2154171"/>
            <a:ext cx="904314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Bunlar arasında </a:t>
            </a:r>
            <a:r>
              <a:rPr lang="tr-TR" dirty="0">
                <a:solidFill>
                  <a:srgbClr val="3333FF"/>
                </a:solidFill>
              </a:rPr>
              <a:t>AB0</a:t>
            </a:r>
            <a:r>
              <a:rPr lang="tr-TR" dirty="0"/>
              <a:t> ve </a:t>
            </a:r>
            <a:r>
              <a:rPr lang="tr-TR" dirty="0" err="1">
                <a:solidFill>
                  <a:srgbClr val="3333FF"/>
                </a:solidFill>
              </a:rPr>
              <a:t>Rhesus</a:t>
            </a:r>
            <a:r>
              <a:rPr lang="tr-TR" dirty="0">
                <a:solidFill>
                  <a:srgbClr val="3333FF"/>
                </a:solidFill>
              </a:rPr>
              <a:t> (Rh)</a:t>
            </a:r>
            <a:r>
              <a:rPr lang="tr-TR" dirty="0"/>
              <a:t> sistemleri kan transfüzyonu ve klinik yönden önemlidir.</a:t>
            </a:r>
          </a:p>
        </p:txBody>
      </p:sp>
      <p:pic>
        <p:nvPicPr>
          <p:cNvPr id="8" name="Tablo Yer Tutucusu 7"/>
          <p:cNvPicPr>
            <a:picLocks noGrp="1" noChangeAspect="1"/>
          </p:cNvPicPr>
          <p:nvPr>
            <p:ph type="tbl" idx="1"/>
          </p:nvPr>
        </p:nvPicPr>
        <p:blipFill>
          <a:blip r:embed="rId4"/>
          <a:stretch>
            <a:fillRect/>
          </a:stretch>
        </p:blipFill>
        <p:spPr>
          <a:xfrm>
            <a:off x="5419896" y="2848123"/>
            <a:ext cx="4499734" cy="2943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39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9723" y="302939"/>
            <a:ext cx="10515600" cy="842540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KAN GRUPLARI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00472"/>
            <a:ext cx="10315074" cy="45069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/>
              <a:t>Bunlar </a:t>
            </a:r>
            <a:r>
              <a:rPr lang="tr-TR" sz="2000" dirty="0"/>
              <a:t>arasında </a:t>
            </a:r>
            <a:r>
              <a:rPr lang="tr-TR" sz="2000" dirty="0">
                <a:solidFill>
                  <a:srgbClr val="3333FF"/>
                </a:solidFill>
              </a:rPr>
              <a:t>AB0</a:t>
            </a:r>
            <a:r>
              <a:rPr lang="tr-TR" sz="2000" dirty="0"/>
              <a:t> ve </a:t>
            </a:r>
            <a:r>
              <a:rPr lang="tr-TR" sz="2000" dirty="0" err="1">
                <a:solidFill>
                  <a:srgbClr val="3333FF"/>
                </a:solidFill>
              </a:rPr>
              <a:t>Rhesus</a:t>
            </a:r>
            <a:r>
              <a:rPr lang="tr-TR" sz="2000" dirty="0">
                <a:solidFill>
                  <a:srgbClr val="3333FF"/>
                </a:solidFill>
              </a:rPr>
              <a:t> (Rh)</a:t>
            </a:r>
            <a:r>
              <a:rPr lang="tr-TR" sz="2000" dirty="0"/>
              <a:t> sistemleri kan transfüzyonu ve klinik yönden önemlidir</a:t>
            </a:r>
            <a:r>
              <a:rPr lang="tr-TR" sz="2000" dirty="0" smtClean="0"/>
              <a:t>.</a:t>
            </a:r>
            <a:endParaRPr lang="tr-TR" sz="2000" dirty="0"/>
          </a:p>
        </p:txBody>
      </p:sp>
      <p:sp>
        <p:nvSpPr>
          <p:cNvPr id="2" name="Dikdörtgen 1"/>
          <p:cNvSpPr/>
          <p:nvPr/>
        </p:nvSpPr>
        <p:spPr>
          <a:xfrm>
            <a:off x="6791825" y="2810458"/>
            <a:ext cx="448491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r-TR" sz="2000" dirty="0" err="1" smtClean="0">
                <a:solidFill>
                  <a:srgbClr val="0000FF"/>
                </a:solidFill>
              </a:rPr>
              <a:t>Gruplatrı</a:t>
            </a:r>
            <a:r>
              <a:rPr lang="tr-TR" sz="2000" dirty="0" smtClean="0">
                <a:solidFill>
                  <a:srgbClr val="0000FF"/>
                </a:solidFill>
              </a:rPr>
              <a:t> oluşturan </a:t>
            </a:r>
            <a:r>
              <a:rPr lang="tr-TR" sz="2000" u="sng" dirty="0" smtClean="0">
                <a:solidFill>
                  <a:srgbClr val="0000FF"/>
                </a:solidFill>
              </a:rPr>
              <a:t>antijenler</a:t>
            </a:r>
            <a:r>
              <a:rPr lang="tr-TR" sz="2000" dirty="0" smtClean="0">
                <a:solidFill>
                  <a:srgbClr val="0000FF"/>
                </a:solidFill>
              </a:rPr>
              <a:t>, </a:t>
            </a:r>
            <a:r>
              <a:rPr lang="tr-TR" sz="2000" dirty="0">
                <a:solidFill>
                  <a:srgbClr val="0000FF"/>
                </a:solidFill>
              </a:rPr>
              <a:t>özgül antikorlarıyla aglütinasyon reaksiyonu verdiklerinden </a:t>
            </a:r>
            <a:r>
              <a:rPr lang="tr-TR" sz="2000" dirty="0" err="1">
                <a:solidFill>
                  <a:srgbClr val="FF0000"/>
                </a:solidFill>
              </a:rPr>
              <a:t>aglutinojen</a:t>
            </a:r>
            <a:r>
              <a:rPr lang="tr-TR" sz="2000" dirty="0">
                <a:solidFill>
                  <a:srgbClr val="0000FF"/>
                </a:solidFill>
              </a:rPr>
              <a:t>, </a:t>
            </a:r>
            <a:r>
              <a:rPr lang="tr-TR" sz="2000" dirty="0" err="1">
                <a:solidFill>
                  <a:srgbClr val="0000FF"/>
                </a:solidFill>
              </a:rPr>
              <a:t>immonoglobulin</a:t>
            </a:r>
            <a:r>
              <a:rPr lang="tr-TR" sz="2000" dirty="0">
                <a:solidFill>
                  <a:srgbClr val="0000FF"/>
                </a:solidFill>
              </a:rPr>
              <a:t> yapısında olan </a:t>
            </a:r>
            <a:r>
              <a:rPr lang="tr-TR" sz="2000" u="sng" dirty="0">
                <a:solidFill>
                  <a:srgbClr val="0000FF"/>
                </a:solidFill>
              </a:rPr>
              <a:t>antikorlara</a:t>
            </a:r>
            <a:r>
              <a:rPr lang="tr-TR" sz="2000" dirty="0">
                <a:solidFill>
                  <a:srgbClr val="0000FF"/>
                </a:solidFill>
              </a:rPr>
              <a:t> da </a:t>
            </a:r>
            <a:r>
              <a:rPr lang="tr-TR" sz="2000" dirty="0">
                <a:solidFill>
                  <a:srgbClr val="FF0000"/>
                </a:solidFill>
              </a:rPr>
              <a:t>aglutinin </a:t>
            </a:r>
            <a:r>
              <a:rPr lang="tr-TR" sz="2000" dirty="0">
                <a:solidFill>
                  <a:srgbClr val="0000FF"/>
                </a:solidFill>
              </a:rPr>
              <a:t>denir.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5633137" y="3244334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O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4476547" y="324433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4304865" y="324433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3162824" y="3276993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042554" y="3265716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750" y="2666719"/>
            <a:ext cx="49625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5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376" y="2425273"/>
            <a:ext cx="4343400" cy="3514725"/>
          </a:xfrm>
          <a:prstGeom prst="rect">
            <a:avLst/>
          </a:prstGeom>
        </p:spPr>
      </p:pic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27653" y="100377"/>
            <a:ext cx="10515600" cy="1092911"/>
          </a:xfrm>
        </p:spPr>
        <p:txBody>
          <a:bodyPr>
            <a:normAutofit/>
          </a:bodyPr>
          <a:lstStyle/>
          <a:p>
            <a:r>
              <a:rPr lang="tr-TR" dirty="0">
                <a:latin typeface="+mn-lt"/>
              </a:rPr>
              <a:t> </a:t>
            </a:r>
            <a:r>
              <a:rPr lang="tr-TR" b="1" dirty="0">
                <a:latin typeface="+mn-lt"/>
              </a:rPr>
              <a:t>O-A-B </a:t>
            </a:r>
            <a:r>
              <a:rPr lang="tr-TR" b="1" dirty="0" smtClean="0">
                <a:latin typeface="+mn-lt"/>
              </a:rPr>
              <a:t>Kan Grubu Antijenleri</a:t>
            </a:r>
            <a:endParaRPr lang="tr-TR" b="1" dirty="0">
              <a:latin typeface="+mn-lt"/>
            </a:endParaRP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3422" y="2571100"/>
            <a:ext cx="6113106" cy="400367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tr-TR" sz="2400" dirty="0" smtClean="0"/>
              <a:t>Sadece </a:t>
            </a:r>
            <a:r>
              <a:rPr lang="tr-TR" sz="2400" dirty="0">
                <a:solidFill>
                  <a:srgbClr val="0000FF"/>
                </a:solidFill>
              </a:rPr>
              <a:t>A </a:t>
            </a:r>
            <a:r>
              <a:rPr lang="tr-TR" sz="2400" dirty="0" smtClean="0">
                <a:solidFill>
                  <a:srgbClr val="0000FF"/>
                </a:solidFill>
              </a:rPr>
              <a:t>antijeni  </a:t>
            </a:r>
            <a:r>
              <a:rPr lang="tr-TR" sz="2400" dirty="0"/>
              <a:t>varsa </a:t>
            </a:r>
            <a:r>
              <a:rPr lang="tr-TR" sz="2400" b="1" dirty="0">
                <a:solidFill>
                  <a:srgbClr val="3333FF"/>
                </a:solidFill>
              </a:rPr>
              <a:t>A</a:t>
            </a:r>
            <a:r>
              <a:rPr lang="tr-TR" sz="2400" dirty="0"/>
              <a:t> grubu,</a:t>
            </a:r>
          </a:p>
          <a:p>
            <a:pPr>
              <a:lnSpc>
                <a:spcPct val="200000"/>
              </a:lnSpc>
            </a:pPr>
            <a:r>
              <a:rPr lang="tr-TR" sz="2400" dirty="0"/>
              <a:t>Sadece </a:t>
            </a:r>
            <a:r>
              <a:rPr lang="tr-TR" sz="2400" dirty="0">
                <a:solidFill>
                  <a:srgbClr val="0000FF"/>
                </a:solidFill>
              </a:rPr>
              <a:t>B antijeni </a:t>
            </a:r>
            <a:r>
              <a:rPr lang="tr-TR" sz="2400" dirty="0"/>
              <a:t>varsa </a:t>
            </a:r>
            <a:r>
              <a:rPr lang="tr-TR" sz="2400" b="1" dirty="0">
                <a:solidFill>
                  <a:srgbClr val="3333FF"/>
                </a:solidFill>
              </a:rPr>
              <a:t>B</a:t>
            </a:r>
            <a:r>
              <a:rPr lang="tr-TR" sz="2400" dirty="0"/>
              <a:t> grubu, </a:t>
            </a:r>
          </a:p>
          <a:p>
            <a:pPr>
              <a:lnSpc>
                <a:spcPct val="200000"/>
              </a:lnSpc>
            </a:pPr>
            <a:r>
              <a:rPr lang="tr-TR" sz="2400" dirty="0"/>
              <a:t>Hem </a:t>
            </a:r>
            <a:r>
              <a:rPr lang="tr-TR" sz="2400" dirty="0">
                <a:solidFill>
                  <a:srgbClr val="0000FF"/>
                </a:solidFill>
              </a:rPr>
              <a:t>A </a:t>
            </a:r>
            <a:r>
              <a:rPr lang="tr-TR" sz="2400" dirty="0" smtClean="0">
                <a:solidFill>
                  <a:srgbClr val="0000FF"/>
                </a:solidFill>
              </a:rPr>
              <a:t>ve B </a:t>
            </a:r>
            <a:r>
              <a:rPr lang="tr-TR" sz="2400" dirty="0">
                <a:solidFill>
                  <a:srgbClr val="0000FF"/>
                </a:solidFill>
              </a:rPr>
              <a:t>antijeni </a:t>
            </a:r>
            <a:r>
              <a:rPr lang="tr-TR" sz="2400" dirty="0" smtClean="0"/>
              <a:t>varsa </a:t>
            </a:r>
            <a:r>
              <a:rPr lang="tr-TR" sz="2400" b="1" dirty="0">
                <a:solidFill>
                  <a:srgbClr val="3333FF"/>
                </a:solidFill>
              </a:rPr>
              <a:t>AB</a:t>
            </a:r>
            <a:r>
              <a:rPr lang="tr-TR" sz="2400" dirty="0"/>
              <a:t> </a:t>
            </a:r>
            <a:r>
              <a:rPr lang="tr-TR" sz="2400" dirty="0" smtClean="0"/>
              <a:t>grubu,</a:t>
            </a:r>
          </a:p>
          <a:p>
            <a:pPr>
              <a:lnSpc>
                <a:spcPct val="200000"/>
              </a:lnSpc>
            </a:pPr>
            <a:r>
              <a:rPr lang="tr-TR" sz="2400" dirty="0" smtClean="0"/>
              <a:t>Hem</a:t>
            </a:r>
            <a:r>
              <a:rPr lang="tr-TR" sz="2400" dirty="0" smtClean="0">
                <a:solidFill>
                  <a:srgbClr val="0000FF"/>
                </a:solidFill>
              </a:rPr>
              <a:t> A ya da B antijenleri </a:t>
            </a:r>
            <a:r>
              <a:rPr lang="tr-TR" sz="2400" dirty="0" smtClean="0"/>
              <a:t> yoksa </a:t>
            </a:r>
            <a:r>
              <a:rPr lang="tr-TR" sz="2400" b="1" dirty="0" smtClean="0">
                <a:solidFill>
                  <a:srgbClr val="3333FF"/>
                </a:solidFill>
              </a:rPr>
              <a:t>0</a:t>
            </a:r>
            <a:r>
              <a:rPr lang="tr-TR" sz="2400" dirty="0" smtClean="0"/>
              <a:t> grubu,</a:t>
            </a:r>
          </a:p>
          <a:p>
            <a:pPr>
              <a:lnSpc>
                <a:spcPct val="200000"/>
              </a:lnSpc>
            </a:pPr>
            <a:endParaRPr lang="tr-TR" sz="2400" dirty="0"/>
          </a:p>
        </p:txBody>
      </p:sp>
      <p:sp>
        <p:nvSpPr>
          <p:cNvPr id="2" name="Dikdörtgen 1"/>
          <p:cNvSpPr/>
          <p:nvPr/>
        </p:nvSpPr>
        <p:spPr>
          <a:xfrm>
            <a:off x="696685" y="1594276"/>
            <a:ext cx="10565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Kan grupları eritrositler üzerinde A ve B antijenlerinin bulunup bulunmamasına göre 4 gruba ayrılır;</a:t>
            </a:r>
            <a:endParaRPr lang="tr-TR" sz="2400" dirty="0"/>
          </a:p>
        </p:txBody>
      </p:sp>
      <p:sp>
        <p:nvSpPr>
          <p:cNvPr id="8" name="Dikdörtgen 7"/>
          <p:cNvSpPr/>
          <p:nvPr/>
        </p:nvSpPr>
        <p:spPr>
          <a:xfrm>
            <a:off x="7931725" y="3322676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0227653" y="330218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8103407" y="494250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7931725" y="494250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10154162" y="4942504"/>
            <a:ext cx="4168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O</a:t>
            </a:r>
            <a:endParaRPr lang="tr-TR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217646" y="2522569"/>
            <a:ext cx="4192860" cy="33201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       beyaz ırkta          ülkemizde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0 		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47	     </a:t>
            </a:r>
            <a:r>
              <a:rPr lang="tr-TR" sz="2000" b="1" dirty="0" smtClean="0">
                <a:solidFill>
                  <a:srgbClr val="3333FF"/>
                </a:solidFill>
              </a:rPr>
              <a:t>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33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A</a:t>
            </a:r>
            <a:r>
              <a:rPr lang="tr-TR" sz="2000" dirty="0" smtClean="0"/>
              <a:t>	   	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41	      </a:t>
            </a:r>
            <a:r>
              <a:rPr lang="tr-TR" sz="2000" dirty="0" smtClean="0">
                <a:sym typeface="Wingdings" panose="05000000000000000000" pitchFamily="2" charset="2"/>
              </a:rPr>
              <a:t> </a:t>
            </a:r>
            <a:r>
              <a:rPr lang="tr-TR" sz="2000" dirty="0" smtClean="0"/>
              <a:t> 43.3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B</a:t>
            </a:r>
            <a:r>
              <a:rPr lang="tr-TR" sz="2000" dirty="0" smtClean="0"/>
              <a:t>	   	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 9           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16.1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AB</a:t>
            </a:r>
            <a:r>
              <a:rPr lang="tr-TR" sz="2000" dirty="0" smtClean="0"/>
              <a:t>   	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3           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7.5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smtClean="0">
                <a:solidFill>
                  <a:srgbClr val="3333FF"/>
                </a:solidFill>
              </a:rPr>
              <a:t>Rh+</a:t>
            </a:r>
            <a:r>
              <a:rPr lang="tr-TR" sz="2000" dirty="0" smtClean="0"/>
              <a:t>    	</a:t>
            </a:r>
            <a:r>
              <a:rPr lang="tr-TR" sz="2000" b="1" dirty="0" smtClean="0">
                <a:solidFill>
                  <a:srgbClr val="3333FF"/>
                </a:solidFill>
              </a:rPr>
              <a:t>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85          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89.6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sz="2000" b="1" dirty="0" err="1" smtClean="0">
                <a:solidFill>
                  <a:srgbClr val="3333FF"/>
                </a:solidFill>
              </a:rPr>
              <a:t>Rh</a:t>
            </a:r>
            <a:r>
              <a:rPr lang="tr-TR" sz="2000" b="1" dirty="0" smtClean="0">
                <a:solidFill>
                  <a:srgbClr val="3333FF"/>
                </a:solidFill>
              </a:rPr>
              <a:t>-</a:t>
            </a:r>
            <a:r>
              <a:rPr lang="tr-TR" sz="2000" dirty="0" smtClean="0"/>
              <a:t>     	</a:t>
            </a:r>
            <a:r>
              <a:rPr lang="tr-TR" sz="2000" b="1" dirty="0" smtClean="0">
                <a:solidFill>
                  <a:srgbClr val="3333FF"/>
                </a:solidFill>
              </a:rPr>
              <a:t>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15           </a:t>
            </a:r>
            <a:r>
              <a:rPr lang="tr-TR" sz="2000" dirty="0" smtClean="0">
                <a:sym typeface="Wingdings" panose="05000000000000000000" pitchFamily="2" charset="2"/>
              </a:rPr>
              <a:t></a:t>
            </a:r>
            <a:r>
              <a:rPr lang="tr-TR" sz="2000" dirty="0" smtClean="0"/>
              <a:t>  10.4</a:t>
            </a:r>
          </a:p>
        </p:txBody>
      </p:sp>
    </p:spTree>
    <p:extLst>
      <p:ext uri="{BB962C8B-B14F-4D97-AF65-F5344CB8AC3E}">
        <p14:creationId xmlns:p14="http://schemas.microsoft.com/office/powerpoint/2010/main" val="932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0289" y="134811"/>
            <a:ext cx="10515600" cy="1049368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latin typeface="+mn-lt"/>
              </a:rPr>
              <a:t>ABO </a:t>
            </a:r>
            <a:r>
              <a:rPr lang="tr-TR" sz="4000" b="1" dirty="0" err="1" smtClean="0">
                <a:latin typeface="+mn-lt"/>
              </a:rPr>
              <a:t>Dogal</a:t>
            </a:r>
            <a:r>
              <a:rPr lang="tr-TR" sz="4000" b="1" dirty="0" smtClean="0">
                <a:latin typeface="+mn-lt"/>
              </a:rPr>
              <a:t> Antikorlar (</a:t>
            </a:r>
            <a:r>
              <a:rPr lang="tr-TR" sz="4000" b="1" dirty="0" err="1" smtClean="0">
                <a:latin typeface="+mn-lt"/>
              </a:rPr>
              <a:t>Aglutininler</a:t>
            </a:r>
            <a:r>
              <a:rPr lang="tr-TR" sz="4000" b="1" dirty="0" smtClean="0">
                <a:latin typeface="+mn-lt"/>
              </a:rPr>
              <a:t>)</a:t>
            </a:r>
            <a:endParaRPr lang="tr-TR" sz="4000" dirty="0">
              <a:latin typeface="+mn-lt"/>
            </a:endParaRP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7852" y="1267307"/>
            <a:ext cx="11204274" cy="4114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sz="2000" b="1" u="sng" dirty="0" smtClean="0">
                <a:solidFill>
                  <a:srgbClr val="C00000"/>
                </a:solidFill>
              </a:rPr>
              <a:t>Eritrositlerde ABO </a:t>
            </a:r>
            <a:r>
              <a:rPr lang="tr-TR" sz="2000" b="1" u="sng" dirty="0" err="1" smtClean="0">
                <a:solidFill>
                  <a:srgbClr val="C00000"/>
                </a:solidFill>
              </a:rPr>
              <a:t>Dogal</a:t>
            </a:r>
            <a:r>
              <a:rPr lang="tr-TR" sz="2000" b="1" u="sng" dirty="0" smtClean="0">
                <a:solidFill>
                  <a:srgbClr val="C00000"/>
                </a:solidFill>
              </a:rPr>
              <a:t> Antikorları:</a:t>
            </a:r>
          </a:p>
          <a:p>
            <a:pPr lvl="1">
              <a:lnSpc>
                <a:spcPct val="120000"/>
              </a:lnSpc>
            </a:pPr>
            <a:r>
              <a:rPr lang="tr-TR" sz="1800" b="1" dirty="0" smtClean="0"/>
              <a:t>A antijeni </a:t>
            </a:r>
            <a:r>
              <a:rPr lang="tr-TR" sz="1800" b="1" dirty="0"/>
              <a:t>varsa bireyin plazmasında </a:t>
            </a:r>
            <a:r>
              <a:rPr lang="tr-TR" sz="1800" b="1" dirty="0">
                <a:solidFill>
                  <a:srgbClr val="3333FF"/>
                </a:solidFill>
              </a:rPr>
              <a:t>anti-B </a:t>
            </a:r>
            <a:r>
              <a:rPr lang="tr-TR" sz="1800" b="1" dirty="0" smtClean="0">
                <a:solidFill>
                  <a:srgbClr val="3333FF"/>
                </a:solidFill>
              </a:rPr>
              <a:t>antikor</a:t>
            </a:r>
            <a:r>
              <a:rPr lang="tr-TR" sz="1800" b="1" dirty="0" smtClean="0"/>
              <a:t>	</a:t>
            </a:r>
          </a:p>
          <a:p>
            <a:pPr lvl="1">
              <a:lnSpc>
                <a:spcPct val="120000"/>
              </a:lnSpc>
            </a:pPr>
            <a:r>
              <a:rPr lang="tr-TR" sz="1800" b="1" dirty="0" smtClean="0"/>
              <a:t>B antijeni </a:t>
            </a:r>
            <a:r>
              <a:rPr lang="tr-TR" sz="1800" b="1" dirty="0"/>
              <a:t>varsa </a:t>
            </a:r>
            <a:r>
              <a:rPr lang="tr-TR" sz="1800" b="1" dirty="0" smtClean="0"/>
              <a:t> </a:t>
            </a:r>
            <a:r>
              <a:rPr lang="tr-TR" sz="1800" b="1" dirty="0" smtClean="0">
                <a:solidFill>
                  <a:srgbClr val="3333FF"/>
                </a:solidFill>
              </a:rPr>
              <a:t>anti </a:t>
            </a:r>
            <a:r>
              <a:rPr lang="tr-TR" sz="1800" b="1" dirty="0">
                <a:solidFill>
                  <a:srgbClr val="3333FF"/>
                </a:solidFill>
              </a:rPr>
              <a:t>-A </a:t>
            </a:r>
            <a:r>
              <a:rPr lang="tr-TR" sz="1800" b="1" dirty="0" smtClean="0">
                <a:solidFill>
                  <a:srgbClr val="3333FF"/>
                </a:solidFill>
              </a:rPr>
              <a:t>antikoru</a:t>
            </a:r>
            <a:r>
              <a:rPr lang="tr-TR" sz="1800" b="1" dirty="0" smtClean="0"/>
              <a:t> </a:t>
            </a:r>
            <a:r>
              <a:rPr lang="tr-TR" sz="1800" b="1" dirty="0"/>
              <a:t>gelişir</a:t>
            </a:r>
            <a:r>
              <a:rPr lang="tr-TR" sz="1600" b="1" dirty="0"/>
              <a:t>.</a:t>
            </a:r>
          </a:p>
          <a:p>
            <a:pPr>
              <a:lnSpc>
                <a:spcPct val="120000"/>
              </a:lnSpc>
            </a:pPr>
            <a:r>
              <a:rPr lang="tr-TR" sz="2000" dirty="0" smtClean="0"/>
              <a:t>Yeni doğanda, </a:t>
            </a:r>
            <a:r>
              <a:rPr lang="tr-TR" sz="2000" dirty="0"/>
              <a:t>plazmadaki </a:t>
            </a:r>
            <a:r>
              <a:rPr lang="tr-TR" sz="2000" dirty="0" smtClean="0"/>
              <a:t>antikor  </a:t>
            </a:r>
            <a:r>
              <a:rPr lang="tr-TR" sz="2000" dirty="0"/>
              <a:t>miktarı sıfıra yakındır. </a:t>
            </a:r>
            <a:r>
              <a:rPr lang="tr-TR" sz="2000" dirty="0" smtClean="0"/>
              <a:t> 2-8 </a:t>
            </a:r>
            <a:r>
              <a:rPr lang="tr-TR" sz="2000" dirty="0"/>
              <a:t>ay sonra bebek antikor yapmaya başlar. 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Antikor titreleri 8-10 yaşları dolayında maksimum düzeye ulaşır, ilerleyen yaşla titreler düşer. 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270" y="3820196"/>
            <a:ext cx="4102876" cy="2237456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50360" y="3731897"/>
            <a:ext cx="6113106" cy="4003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3333FF"/>
                </a:solidFill>
              </a:rPr>
              <a:t>A</a:t>
            </a:r>
            <a:r>
              <a:rPr lang="tr-TR" sz="2000" dirty="0" smtClean="0"/>
              <a:t> grubunda; </a:t>
            </a:r>
            <a:r>
              <a:rPr lang="tr-TR" sz="2000" b="1" dirty="0" smtClean="0">
                <a:solidFill>
                  <a:srgbClr val="0000FF"/>
                </a:solidFill>
              </a:rPr>
              <a:t>Anti-B </a:t>
            </a:r>
            <a:r>
              <a:rPr lang="tr-TR" sz="2000" b="1" dirty="0" err="1" smtClean="0">
                <a:solidFill>
                  <a:srgbClr val="0000FF"/>
                </a:solidFill>
              </a:rPr>
              <a:t>Dogal</a:t>
            </a:r>
            <a:r>
              <a:rPr lang="tr-TR" sz="2000" b="1" dirty="0" smtClean="0">
                <a:solidFill>
                  <a:srgbClr val="0000FF"/>
                </a:solidFill>
              </a:rPr>
              <a:t> Antikoru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3333FF"/>
                </a:solidFill>
              </a:rPr>
              <a:t>B</a:t>
            </a:r>
            <a:r>
              <a:rPr lang="tr-TR" sz="2000" dirty="0" smtClean="0"/>
              <a:t> grubunda;  </a:t>
            </a:r>
            <a:r>
              <a:rPr lang="tr-TR" sz="2000" b="1" dirty="0" smtClean="0">
                <a:solidFill>
                  <a:srgbClr val="0000FF"/>
                </a:solidFill>
              </a:rPr>
              <a:t>Anti-A </a:t>
            </a:r>
            <a:r>
              <a:rPr lang="tr-TR" sz="2000" b="1" dirty="0" err="1">
                <a:solidFill>
                  <a:srgbClr val="0000FF"/>
                </a:solidFill>
              </a:rPr>
              <a:t>Dogal</a:t>
            </a:r>
            <a:r>
              <a:rPr lang="tr-TR" sz="2000" b="1" dirty="0">
                <a:solidFill>
                  <a:srgbClr val="0000FF"/>
                </a:solidFill>
              </a:rPr>
              <a:t> </a:t>
            </a:r>
            <a:r>
              <a:rPr lang="tr-TR" sz="2000" b="1" dirty="0" smtClean="0">
                <a:solidFill>
                  <a:srgbClr val="0000FF"/>
                </a:solidFill>
              </a:rPr>
              <a:t>Antikoru</a:t>
            </a:r>
            <a:r>
              <a:rPr lang="tr-TR" sz="20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3333FF"/>
                </a:solidFill>
              </a:rPr>
              <a:t>AB</a:t>
            </a:r>
            <a:r>
              <a:rPr lang="tr-TR" sz="2000" dirty="0" smtClean="0"/>
              <a:t> grubunda; </a:t>
            </a:r>
            <a:r>
              <a:rPr lang="tr-TR" sz="2000" b="1" dirty="0" err="1" smtClean="0">
                <a:solidFill>
                  <a:srgbClr val="0000FF"/>
                </a:solidFill>
              </a:rPr>
              <a:t>Dogal</a:t>
            </a:r>
            <a:r>
              <a:rPr lang="tr-TR" sz="2000" b="1" dirty="0" smtClean="0">
                <a:solidFill>
                  <a:srgbClr val="0000FF"/>
                </a:solidFill>
              </a:rPr>
              <a:t> AK yok</a:t>
            </a:r>
            <a:r>
              <a:rPr lang="tr-TR" sz="20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3333FF"/>
                </a:solidFill>
              </a:rPr>
              <a:t>0</a:t>
            </a:r>
            <a:r>
              <a:rPr lang="tr-TR" sz="2000" dirty="0" smtClean="0"/>
              <a:t> grubunda; </a:t>
            </a:r>
            <a:r>
              <a:rPr lang="tr-TR" sz="2000" b="1" dirty="0">
                <a:solidFill>
                  <a:srgbClr val="0000FF"/>
                </a:solidFill>
              </a:rPr>
              <a:t>Anti-A </a:t>
            </a:r>
            <a:r>
              <a:rPr lang="tr-TR" sz="2000" b="1" dirty="0" smtClean="0">
                <a:solidFill>
                  <a:srgbClr val="0000FF"/>
                </a:solidFill>
              </a:rPr>
              <a:t>ve Anti-B  </a:t>
            </a:r>
            <a:r>
              <a:rPr lang="tr-TR" sz="2000" b="1" dirty="0" err="1">
                <a:solidFill>
                  <a:srgbClr val="0000FF"/>
                </a:solidFill>
              </a:rPr>
              <a:t>Dogal</a:t>
            </a:r>
            <a:r>
              <a:rPr lang="tr-TR" sz="2000" b="1" dirty="0">
                <a:solidFill>
                  <a:srgbClr val="0000FF"/>
                </a:solidFill>
              </a:rPr>
              <a:t> Antikoru</a:t>
            </a:r>
            <a:endParaRPr lang="tr-TR" sz="2000" dirty="0" smtClean="0"/>
          </a:p>
          <a:p>
            <a:pPr>
              <a:lnSpc>
                <a:spcPct val="150000"/>
              </a:lnSpc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52549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77" name="Rectangle 37"/>
          <p:cNvSpPr>
            <a:spLocks noGrp="1" noChangeArrowheads="1"/>
          </p:cNvSpPr>
          <p:nvPr>
            <p:ph type="title"/>
          </p:nvPr>
        </p:nvSpPr>
        <p:spPr>
          <a:xfrm>
            <a:off x="474550" y="319369"/>
            <a:ext cx="11260249" cy="623887"/>
          </a:xfrm>
        </p:spPr>
        <p:txBody>
          <a:bodyPr>
            <a:noAutofit/>
          </a:bodyPr>
          <a:lstStyle/>
          <a:p>
            <a:r>
              <a:rPr lang="tr-TR" sz="3600" b="1" dirty="0">
                <a:latin typeface="+mn-lt"/>
              </a:rPr>
              <a:t>Kan gruplarında </a:t>
            </a:r>
            <a:r>
              <a:rPr lang="tr-TR" sz="3600" b="1" dirty="0" err="1">
                <a:latin typeface="+mn-lt"/>
              </a:rPr>
              <a:t>fenotip</a:t>
            </a:r>
            <a:r>
              <a:rPr lang="tr-TR" sz="3600" b="1" dirty="0" smtClean="0">
                <a:latin typeface="+mn-lt"/>
              </a:rPr>
              <a:t>, </a:t>
            </a:r>
            <a:r>
              <a:rPr lang="tr-TR" sz="3600" b="1" dirty="0" err="1" smtClean="0">
                <a:latin typeface="+mn-lt"/>
              </a:rPr>
              <a:t>genotip,antijen</a:t>
            </a:r>
            <a:r>
              <a:rPr lang="tr-TR" sz="3600" b="1" dirty="0" smtClean="0">
                <a:latin typeface="+mn-lt"/>
              </a:rPr>
              <a:t> </a:t>
            </a:r>
            <a:r>
              <a:rPr lang="tr-TR" sz="3600" b="1" dirty="0">
                <a:latin typeface="+mn-lt"/>
              </a:rPr>
              <a:t>ve antikorlar</a:t>
            </a:r>
          </a:p>
        </p:txBody>
      </p:sp>
      <p:graphicFrame>
        <p:nvGraphicFramePr>
          <p:cNvPr id="343104" name="Group 6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339349"/>
              </p:ext>
            </p:extLst>
          </p:nvPr>
        </p:nvGraphicFramePr>
        <p:xfrm>
          <a:off x="1360508" y="1540190"/>
          <a:ext cx="5812973" cy="3656187"/>
        </p:xfrm>
        <a:graphic>
          <a:graphicData uri="http://schemas.openxmlformats.org/drawingml/2006/table">
            <a:tbl>
              <a:tblPr/>
              <a:tblGrid>
                <a:gridCol w="1210721"/>
                <a:gridCol w="1412736"/>
                <a:gridCol w="1393372"/>
                <a:gridCol w="1796144"/>
              </a:tblGrid>
              <a:tr h="7309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Fenotipik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 grup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Genotipik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Alel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Antijen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(eritrositte)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Antikor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</a:rPr>
                        <a:t>(serumda)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0955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Anti B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ntikoru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2367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Anti A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Antikoru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0955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Antikor 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Yok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0955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OO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Anti A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Antikoru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Anti B 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  <a:r>
                        <a:rPr kumimoji="0" lang="tr-T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ntikoru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904" y="1960100"/>
            <a:ext cx="3501190" cy="3703376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9344524" y="1772568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Antijen YOK</a:t>
            </a:r>
          </a:p>
        </p:txBody>
      </p:sp>
      <p:sp>
        <p:nvSpPr>
          <p:cNvPr id="7" name="Dikdörtgen 6"/>
          <p:cNvSpPr/>
          <p:nvPr/>
        </p:nvSpPr>
        <p:spPr>
          <a:xfrm>
            <a:off x="9452235" y="5643304"/>
            <a:ext cx="1193533" cy="44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 Antijeni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B Antijeni</a:t>
            </a:r>
          </a:p>
        </p:txBody>
      </p:sp>
      <p:sp>
        <p:nvSpPr>
          <p:cNvPr id="8" name="Dikdörtgen 7"/>
          <p:cNvSpPr/>
          <p:nvPr/>
        </p:nvSpPr>
        <p:spPr>
          <a:xfrm>
            <a:off x="8736526" y="2537596"/>
            <a:ext cx="1193533" cy="44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 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ntikoru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 B 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ntikoru</a:t>
            </a:r>
            <a:endParaRPr lang="tr-TR" sz="1050" dirty="0">
              <a:solidFill>
                <a:schemeClr val="accent4">
                  <a:lumMod val="75000"/>
                </a:schemeClr>
              </a:solidFill>
              <a:latin typeface="Segoe UI Emoji" panose="020B0502040204020203" pitchFamily="34" charset="0"/>
              <a:ea typeface="Segoe UI Emoji" panose="020B0502040204020203" pitchFamily="34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0415050" y="4037744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 A 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ntikoru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8014634" y="4037744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Anti </a:t>
            </a:r>
            <a:r>
              <a:rPr lang="tr-TR" sz="1050" dirty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B 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ntikoru</a:t>
            </a:r>
            <a:endParaRPr lang="tr-TR" sz="1050" dirty="0">
              <a:solidFill>
                <a:schemeClr val="accent4">
                  <a:lumMod val="75000"/>
                </a:schemeClr>
              </a:solidFill>
              <a:latin typeface="Segoe UI Emoji" panose="020B0502040204020203" pitchFamily="34" charset="0"/>
              <a:ea typeface="Segoe UI Emoji" panose="020B0502040204020203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8258702" y="3557872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 Antijeni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0600224" y="3462971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b="1" dirty="0" smtClean="0">
                <a:solidFill>
                  <a:srgbClr val="FF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B Antijeni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10049001" y="4699133"/>
            <a:ext cx="11935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54F72"/>
              </a:buClr>
              <a:buSzPct val="60000"/>
            </a:pP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</a:t>
            </a:r>
            <a:r>
              <a:rPr lang="tr-TR" sz="1050" dirty="0" smtClean="0">
                <a:solidFill>
                  <a:schemeClr val="accent4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ntikor YOK</a:t>
            </a:r>
          </a:p>
        </p:txBody>
      </p:sp>
      <p:sp>
        <p:nvSpPr>
          <p:cNvPr id="5" name="Oval 4"/>
          <p:cNvSpPr/>
          <p:nvPr/>
        </p:nvSpPr>
        <p:spPr>
          <a:xfrm>
            <a:off x="8584962" y="1447830"/>
            <a:ext cx="2348564" cy="1957537"/>
          </a:xfrm>
          <a:prstGeom prst="ellipse">
            <a:avLst/>
          </a:prstGeom>
          <a:solidFill>
            <a:schemeClr val="accent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val 14"/>
          <p:cNvSpPr/>
          <p:nvPr/>
        </p:nvSpPr>
        <p:spPr>
          <a:xfrm>
            <a:off x="8755777" y="4371425"/>
            <a:ext cx="2348564" cy="1957537"/>
          </a:xfrm>
          <a:prstGeom prst="ellipse">
            <a:avLst/>
          </a:prstGeom>
          <a:solidFill>
            <a:schemeClr val="accent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Oval 15"/>
          <p:cNvSpPr/>
          <p:nvPr/>
        </p:nvSpPr>
        <p:spPr>
          <a:xfrm>
            <a:off x="9930059" y="3375484"/>
            <a:ext cx="2020155" cy="1003165"/>
          </a:xfrm>
          <a:prstGeom prst="ellipse">
            <a:avLst/>
          </a:prstGeom>
          <a:solidFill>
            <a:schemeClr val="accent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Oval 16"/>
          <p:cNvSpPr/>
          <p:nvPr/>
        </p:nvSpPr>
        <p:spPr>
          <a:xfrm>
            <a:off x="7916949" y="3397443"/>
            <a:ext cx="1743550" cy="1101175"/>
          </a:xfrm>
          <a:prstGeom prst="ellipse">
            <a:avLst/>
          </a:prstGeom>
          <a:solidFill>
            <a:schemeClr val="accent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Dikdörtgen 17"/>
          <p:cNvSpPr/>
          <p:nvPr/>
        </p:nvSpPr>
        <p:spPr>
          <a:xfrm>
            <a:off x="1706924" y="2441310"/>
            <a:ext cx="446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1741276" y="3183617"/>
            <a:ext cx="3962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0" name="Dikdörtgen 19"/>
          <p:cNvSpPr/>
          <p:nvPr/>
        </p:nvSpPr>
        <p:spPr>
          <a:xfrm>
            <a:off x="1654827" y="3859371"/>
            <a:ext cx="606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AB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1728452" y="4601678"/>
            <a:ext cx="421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O</a:t>
            </a:r>
            <a:endParaRPr lang="tr-TR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303380" y="5513512"/>
            <a:ext cx="6804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Bu tablo sadece </a:t>
            </a:r>
            <a:r>
              <a:rPr lang="tr-TR" u="sng" dirty="0" smtClean="0">
                <a:solidFill>
                  <a:srgbClr val="FF0000"/>
                </a:solidFill>
              </a:rPr>
              <a:t>eritrosit kan ürünü transfüzyonu için geçerlidir</a:t>
            </a:r>
            <a:r>
              <a:rPr lang="tr-TR" dirty="0" smtClean="0"/>
              <a:t>.</a:t>
            </a:r>
          </a:p>
          <a:p>
            <a:r>
              <a:rPr lang="tr-TR" dirty="0" smtClean="0">
                <a:solidFill>
                  <a:srgbClr val="0000FF"/>
                </a:solidFill>
              </a:rPr>
              <a:t>Bu nedenle sadece alıcının antikor </a:t>
            </a:r>
            <a:r>
              <a:rPr lang="tr-TR" dirty="0" err="1" smtClean="0">
                <a:solidFill>
                  <a:srgbClr val="0000FF"/>
                </a:solidFill>
              </a:rPr>
              <a:t>paterni</a:t>
            </a:r>
            <a:r>
              <a:rPr lang="tr-TR" dirty="0" smtClean="0">
                <a:solidFill>
                  <a:srgbClr val="0000FF"/>
                </a:solidFill>
              </a:rPr>
              <a:t> üzerinden reaksiyon beklenir</a:t>
            </a:r>
            <a:endParaRPr lang="tr-T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54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5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9028" y="241822"/>
            <a:ext cx="10772274" cy="820307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200" b="1" dirty="0" smtClean="0">
                <a:latin typeface="Bookman Old Style" panose="02050604050505020204" pitchFamily="18" charset="0"/>
              </a:rPr>
              <a:t>Farklı </a:t>
            </a:r>
            <a:r>
              <a:rPr lang="tr-TR" altLang="tr-TR" sz="3200" b="1" dirty="0">
                <a:latin typeface="Bookman Old Style" panose="02050604050505020204" pitchFamily="18" charset="0"/>
              </a:rPr>
              <a:t>ABO kan grubundan </a:t>
            </a:r>
            <a:r>
              <a:rPr lang="tr-TR" altLang="tr-TR" sz="3200" b="1" dirty="0" smtClean="0">
                <a:latin typeface="Bookman Old Style" panose="02050604050505020204" pitchFamily="18" charset="0"/>
              </a:rPr>
              <a:t>transfüzyon</a:t>
            </a:r>
            <a:endParaRPr lang="tr-TR" altLang="tr-TR" sz="3200" b="1" dirty="0">
              <a:latin typeface="Bookman Old Style" panose="02050604050505020204" pitchFamily="18" charset="0"/>
            </a:endParaRPr>
          </a:p>
        </p:txBody>
      </p:sp>
      <p:sp>
        <p:nvSpPr>
          <p:cNvPr id="69636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xfrm>
            <a:off x="629431" y="6093320"/>
            <a:ext cx="524033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tr-TR" altLang="tr-TR" sz="1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Unutma!!!: Tüm kan ürünlerinde öncelik kendi grubu aranır.</a:t>
            </a:r>
            <a:endParaRPr lang="tr-TR" altLang="tr-TR" sz="1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629431" y="1467925"/>
            <a:ext cx="53880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 smtClean="0"/>
              <a:t>!!!!!.. Acil şartlarda alternatif Verici</a:t>
            </a:r>
            <a:endParaRPr lang="tr-TR" sz="2800" dirty="0"/>
          </a:p>
        </p:txBody>
      </p:sp>
      <p:sp>
        <p:nvSpPr>
          <p:cNvPr id="5" name="Dikdörtgen 4"/>
          <p:cNvSpPr/>
          <p:nvPr/>
        </p:nvSpPr>
        <p:spPr>
          <a:xfrm>
            <a:off x="629431" y="1992085"/>
            <a:ext cx="2871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Eritrosit </a:t>
            </a:r>
            <a:r>
              <a:rPr lang="tr-TR" altLang="tr-TR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transfüzyonu</a:t>
            </a:r>
            <a:endParaRPr lang="tr-TR" dirty="0">
              <a:solidFill>
                <a:srgbClr val="FF0000"/>
              </a:solidFill>
            </a:endParaRPr>
          </a:p>
        </p:txBody>
      </p:sp>
      <p:graphicFrame>
        <p:nvGraphicFramePr>
          <p:cNvPr id="31" name="Group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246506"/>
              </p:ext>
            </p:extLst>
          </p:nvPr>
        </p:nvGraphicFramePr>
        <p:xfrm>
          <a:off x="629432" y="2483390"/>
          <a:ext cx="3447974" cy="3472461"/>
        </p:xfrm>
        <a:graphic>
          <a:graphicData uri="http://schemas.openxmlformats.org/drawingml/2006/table">
            <a:tbl>
              <a:tblPr/>
              <a:tblGrid>
                <a:gridCol w="1039261"/>
                <a:gridCol w="1212667"/>
                <a:gridCol w="1196046"/>
              </a:tblGrid>
              <a:tr h="6942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Alıcı Kan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Grubu</a:t>
                      </a:r>
                      <a:endParaRPr kumimoji="1" lang="en-US" altLang="tr-TR" sz="1400" b="1" kern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(Önerilen)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(Alternatif)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3000"/>
                      </a:schemeClr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</a:tr>
              <a:tr h="6955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O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O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A, B , O</a:t>
                      </a:r>
                      <a:endParaRPr kumimoji="1" lang="en-US" altLang="tr-TR" sz="1800" b="1" kern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Group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9983002"/>
              </p:ext>
            </p:extLst>
          </p:nvPr>
        </p:nvGraphicFramePr>
        <p:xfrm>
          <a:off x="4226995" y="2483389"/>
          <a:ext cx="3447974" cy="3472461"/>
        </p:xfrm>
        <a:graphic>
          <a:graphicData uri="http://schemas.openxmlformats.org/drawingml/2006/table">
            <a:tbl>
              <a:tblPr/>
              <a:tblGrid>
                <a:gridCol w="1039261"/>
                <a:gridCol w="1212667"/>
                <a:gridCol w="1196046"/>
              </a:tblGrid>
              <a:tr h="6942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Alıcı Kan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Grubu</a:t>
                      </a:r>
                      <a:endParaRPr kumimoji="1" lang="en-US" altLang="tr-TR" sz="1400" b="1" kern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(Önerilen)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(Alternatif)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55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A, B , O</a:t>
                      </a:r>
                      <a:endParaRPr kumimoji="1" lang="en-US" altLang="tr-T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34" name="Dikdörtgen 33"/>
          <p:cNvSpPr/>
          <p:nvPr/>
        </p:nvSpPr>
        <p:spPr>
          <a:xfrm>
            <a:off x="4226995" y="1991145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err="1" smtClean="0">
                <a:solidFill>
                  <a:schemeClr val="accent4"/>
                </a:solidFill>
                <a:latin typeface="Bookman Old Style" panose="02050604050505020204" pitchFamily="18" charset="0"/>
              </a:rPr>
              <a:t>Trombosit</a:t>
            </a:r>
            <a:r>
              <a:rPr lang="tr-TR" altLang="tr-TR" b="1" dirty="0" smtClean="0">
                <a:solidFill>
                  <a:schemeClr val="accent4"/>
                </a:solidFill>
                <a:latin typeface="Bookman Old Style" panose="02050604050505020204" pitchFamily="18" charset="0"/>
              </a:rPr>
              <a:t> transfüzyonu</a:t>
            </a:r>
            <a:endParaRPr lang="tr-TR" dirty="0">
              <a:solidFill>
                <a:schemeClr val="accent4"/>
              </a:solidFill>
            </a:endParaRPr>
          </a:p>
        </p:txBody>
      </p:sp>
      <p:graphicFrame>
        <p:nvGraphicFramePr>
          <p:cNvPr id="36" name="Group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594185"/>
              </p:ext>
            </p:extLst>
          </p:nvPr>
        </p:nvGraphicFramePr>
        <p:xfrm>
          <a:off x="7949970" y="2483388"/>
          <a:ext cx="3447974" cy="3472461"/>
        </p:xfrm>
        <a:graphic>
          <a:graphicData uri="http://schemas.openxmlformats.org/drawingml/2006/table">
            <a:tbl>
              <a:tblPr/>
              <a:tblGrid>
                <a:gridCol w="1039261"/>
                <a:gridCol w="1212667"/>
                <a:gridCol w="1196046"/>
              </a:tblGrid>
              <a:tr h="6942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Alıcı Kan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Grubu</a:t>
                      </a:r>
                      <a:endParaRPr kumimoji="1" lang="en-US" altLang="tr-TR" sz="1400" b="1" kern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(Önerilen)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(Alternatif)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A,B,AB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55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AB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AB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1" lang="en-US" altLang="tr-T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58" name="Dikdörtgen 57"/>
          <p:cNvSpPr/>
          <p:nvPr/>
        </p:nvSpPr>
        <p:spPr>
          <a:xfrm>
            <a:off x="7949970" y="1991145"/>
            <a:ext cx="2848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smtClean="0">
                <a:latin typeface="Bookman Old Style" panose="02050604050505020204" pitchFamily="18" charset="0"/>
              </a:rPr>
              <a:t>PLAZMA transfüzyonu</a:t>
            </a:r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8083" y="-69905"/>
            <a:ext cx="2553200" cy="1799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Slayt Numarası Yer Tutucusu 1"/>
          <p:cNvSpPr txBox="1">
            <a:spLocks/>
          </p:cNvSpPr>
          <p:nvPr/>
        </p:nvSpPr>
        <p:spPr bwMode="auto">
          <a:xfrm>
            <a:off x="5223496" y="6093320"/>
            <a:ext cx="601448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tr-TR" altLang="tr-TR" sz="1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Unutma!!!: </a:t>
            </a:r>
            <a:r>
              <a:rPr lang="tr-TR" altLang="tr-TR" sz="14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</a:t>
            </a:r>
            <a:r>
              <a:rPr lang="tr-TR" altLang="tr-TR" sz="14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rombositlerde</a:t>
            </a:r>
            <a:r>
              <a:rPr lang="tr-TR" altLang="tr-TR" sz="1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ABO antijen uyumu &amp; Plazmada antikor  aranır.</a:t>
            </a:r>
            <a:endParaRPr lang="tr-TR" altLang="tr-TR" sz="14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151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082" y="198762"/>
            <a:ext cx="10515600" cy="951397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Aglutinojenlerin genetik olarak belirlenmesi 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164" y="2308439"/>
            <a:ext cx="3047084" cy="338087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244" y="1638366"/>
            <a:ext cx="3571875" cy="4419600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03412" y="1638366"/>
            <a:ext cx="81790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FF"/>
                </a:solidFill>
              </a:rPr>
              <a:t>AB0 geni 9.kromozom üzerinde bulunur. </a:t>
            </a:r>
            <a:r>
              <a:rPr lang="tr-TR" sz="2000" dirty="0" err="1">
                <a:solidFill>
                  <a:srgbClr val="0000FF"/>
                </a:solidFill>
              </a:rPr>
              <a:t>Mendel</a:t>
            </a:r>
            <a:r>
              <a:rPr lang="tr-TR" sz="2000" dirty="0">
                <a:solidFill>
                  <a:srgbClr val="0000FF"/>
                </a:solidFill>
              </a:rPr>
              <a:t> kuralları </a:t>
            </a:r>
            <a:r>
              <a:rPr lang="tr-TR" sz="2000" dirty="0" smtClean="0">
                <a:solidFill>
                  <a:srgbClr val="0000FF"/>
                </a:solidFill>
              </a:rPr>
              <a:t>geçerlidir</a:t>
            </a:r>
            <a:endParaRPr lang="tr-TR" sz="2000" dirty="0">
              <a:solidFill>
                <a:srgbClr val="FF0000"/>
              </a:solidFill>
            </a:endParaRP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FF0000"/>
                </a:solidFill>
              </a:rPr>
              <a:t>İki </a:t>
            </a:r>
            <a:r>
              <a:rPr lang="tr-TR" sz="2000" dirty="0">
                <a:solidFill>
                  <a:srgbClr val="FF0000"/>
                </a:solidFill>
              </a:rPr>
              <a:t>çift kromozomun her birinde bulunan O-A-B gen </a:t>
            </a:r>
            <a:r>
              <a:rPr lang="tr-TR" sz="2000" dirty="0" err="1">
                <a:solidFill>
                  <a:srgbClr val="FF0000"/>
                </a:solidFill>
              </a:rPr>
              <a:t>lokusu</a:t>
            </a:r>
            <a:r>
              <a:rPr lang="tr-TR" sz="2000" dirty="0">
                <a:solidFill>
                  <a:srgbClr val="FF0000"/>
                </a:solidFill>
              </a:rPr>
              <a:t> grupları belirler.</a:t>
            </a:r>
            <a:r>
              <a:rPr lang="tr-TR" sz="2000" dirty="0">
                <a:solidFill>
                  <a:srgbClr val="0000FF"/>
                </a:solidFill>
              </a:rPr>
              <a:t> 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 err="1" smtClean="0">
                <a:solidFill>
                  <a:srgbClr val="0000FF"/>
                </a:solidFill>
              </a:rPr>
              <a:t>Alelik</a:t>
            </a:r>
            <a:r>
              <a:rPr lang="tr-TR" sz="2000" dirty="0" smtClean="0">
                <a:solidFill>
                  <a:srgbClr val="0000FF"/>
                </a:solidFill>
              </a:rPr>
              <a:t> </a:t>
            </a:r>
            <a:r>
              <a:rPr lang="tr-TR" sz="2000" dirty="0">
                <a:solidFill>
                  <a:srgbClr val="0000FF"/>
                </a:solidFill>
              </a:rPr>
              <a:t>yapıdaki bu </a:t>
            </a:r>
            <a:r>
              <a:rPr lang="tr-TR" sz="2000" dirty="0" smtClean="0">
                <a:solidFill>
                  <a:srgbClr val="0000FF"/>
                </a:solidFill>
              </a:rPr>
              <a:t>tek gen </a:t>
            </a:r>
            <a:r>
              <a:rPr lang="tr-TR" sz="2000" dirty="0" err="1" smtClean="0">
                <a:solidFill>
                  <a:srgbClr val="0000FF"/>
                </a:solidFill>
              </a:rPr>
              <a:t>lokusu</a:t>
            </a:r>
            <a:r>
              <a:rPr lang="tr-TR" sz="2000" dirty="0" smtClean="0">
                <a:solidFill>
                  <a:srgbClr val="0000FF"/>
                </a:solidFill>
              </a:rPr>
              <a:t> </a:t>
            </a:r>
            <a:r>
              <a:rPr lang="tr-TR" sz="2000" dirty="0">
                <a:solidFill>
                  <a:srgbClr val="0000FF"/>
                </a:solidFill>
              </a:rPr>
              <a:t>her üç tipten herhangi </a:t>
            </a:r>
            <a:r>
              <a:rPr lang="tr-TR" sz="2000" dirty="0" smtClean="0">
                <a:solidFill>
                  <a:srgbClr val="0000FF"/>
                </a:solidFill>
              </a:rPr>
              <a:t>birini taşıyabilir.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C00000"/>
                </a:solidFill>
              </a:rPr>
              <a:t>Tip </a:t>
            </a:r>
            <a:r>
              <a:rPr lang="tr-TR" sz="2000" dirty="0">
                <a:solidFill>
                  <a:srgbClr val="C00000"/>
                </a:solidFill>
              </a:rPr>
              <a:t>A ve Tip B genleri ise hücrelerin üzerinde güçlü </a:t>
            </a:r>
            <a:r>
              <a:rPr lang="tr-TR" sz="2000" dirty="0" smtClean="0">
                <a:solidFill>
                  <a:srgbClr val="C00000"/>
                </a:solidFill>
              </a:rPr>
              <a:t>antijenlerin </a:t>
            </a:r>
            <a:r>
              <a:rPr lang="tr-TR" sz="2000" dirty="0">
                <a:solidFill>
                  <a:srgbClr val="C00000"/>
                </a:solidFill>
              </a:rPr>
              <a:t>oluşmasına yol açar</a:t>
            </a:r>
            <a:r>
              <a:rPr lang="tr-TR" sz="2000" dirty="0" smtClean="0">
                <a:solidFill>
                  <a:srgbClr val="C00000"/>
                </a:solidFill>
              </a:rPr>
              <a:t>.(Ko-</a:t>
            </a:r>
            <a:r>
              <a:rPr lang="tr-TR" sz="2000" dirty="0" err="1" smtClean="0">
                <a:solidFill>
                  <a:srgbClr val="C00000"/>
                </a:solidFill>
              </a:rPr>
              <a:t>dominat</a:t>
            </a:r>
            <a:r>
              <a:rPr lang="tr-TR" sz="2000" dirty="0" smtClean="0">
                <a:solidFill>
                  <a:srgbClr val="C00000"/>
                </a:solidFill>
              </a:rPr>
              <a:t>: fenotipik ifade)</a:t>
            </a:r>
            <a:endParaRPr lang="tr-TR" sz="2000" dirty="0">
              <a:solidFill>
                <a:srgbClr val="C00000"/>
              </a:solidFill>
            </a:endParaRP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SzPct val="138000"/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FF0000"/>
                </a:solidFill>
              </a:rPr>
              <a:t>Tip 0 </a:t>
            </a:r>
            <a:r>
              <a:rPr lang="tr-TR" sz="2000" dirty="0" smtClean="0">
                <a:solidFill>
                  <a:srgbClr val="FF0000"/>
                </a:solidFill>
              </a:rPr>
              <a:t>işlevsizdir ve </a:t>
            </a:r>
            <a:r>
              <a:rPr lang="tr-TR" sz="2000" dirty="0">
                <a:solidFill>
                  <a:srgbClr val="FF0000"/>
                </a:solidFill>
              </a:rPr>
              <a:t>hücreler üstünde </a:t>
            </a:r>
            <a:r>
              <a:rPr lang="tr-TR" sz="2000" dirty="0" smtClean="0">
                <a:solidFill>
                  <a:srgbClr val="FF0000"/>
                </a:solidFill>
              </a:rPr>
              <a:t>antijenik ifade </a:t>
            </a:r>
            <a:r>
              <a:rPr lang="tr-TR" sz="2000" dirty="0">
                <a:solidFill>
                  <a:srgbClr val="FF0000"/>
                </a:solidFill>
              </a:rPr>
              <a:t>oluşturmaz</a:t>
            </a:r>
          </a:p>
          <a:p>
            <a:pPr>
              <a:lnSpc>
                <a:spcPct val="200000"/>
              </a:lnSpc>
            </a:pPr>
            <a:endParaRPr lang="tr-TR" sz="20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786" y="2379973"/>
            <a:ext cx="6677025" cy="3796692"/>
          </a:xfrm>
          <a:prstGeom prst="rect">
            <a:avLst/>
          </a:prstGeom>
        </p:spPr>
      </p:pic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498" y="141969"/>
            <a:ext cx="10515600" cy="955980"/>
          </a:xfrm>
        </p:spPr>
        <p:txBody>
          <a:bodyPr>
            <a:normAutofit/>
          </a:bodyPr>
          <a:lstStyle/>
          <a:p>
            <a:r>
              <a:rPr lang="tr-TR" sz="5400" b="1" dirty="0" smtClean="0">
                <a:latin typeface="+mn-lt"/>
              </a:rPr>
              <a:t>Kan Grupları neden önemlidir?</a:t>
            </a:r>
            <a:endParaRPr lang="tr-TR" sz="5400" dirty="0">
              <a:latin typeface="+mn-lt"/>
            </a:endParaRP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5290"/>
            <a:ext cx="10743218" cy="4651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FF0000"/>
                </a:solidFill>
              </a:rPr>
              <a:t>Kanlar uyuşmazsa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0000FF"/>
                </a:solidFill>
              </a:rPr>
              <a:t>anti-A </a:t>
            </a:r>
            <a:r>
              <a:rPr lang="tr-TR" sz="2400" dirty="0" smtClean="0">
                <a:solidFill>
                  <a:srgbClr val="0000FF"/>
                </a:solidFill>
              </a:rPr>
              <a:t>ve/veya </a:t>
            </a:r>
            <a:r>
              <a:rPr lang="tr-TR" sz="2400" dirty="0">
                <a:solidFill>
                  <a:srgbClr val="0000FF"/>
                </a:solidFill>
              </a:rPr>
              <a:t>anti-B plazma </a:t>
            </a:r>
            <a:r>
              <a:rPr lang="tr-TR" sz="2400" dirty="0" smtClean="0">
                <a:solidFill>
                  <a:srgbClr val="0000FF"/>
                </a:solidFill>
              </a:rPr>
              <a:t>antikorları </a:t>
            </a:r>
            <a:r>
              <a:rPr lang="tr-TR" sz="2400" dirty="0">
                <a:solidFill>
                  <a:srgbClr val="0000FF"/>
                </a:solidFill>
              </a:rPr>
              <a:t>A ya da B </a:t>
            </a:r>
            <a:r>
              <a:rPr lang="tr-TR" sz="2400" dirty="0" smtClean="0">
                <a:solidFill>
                  <a:srgbClr val="0000FF"/>
                </a:solidFill>
              </a:rPr>
              <a:t>antijenleri </a:t>
            </a:r>
            <a:r>
              <a:rPr lang="tr-TR" sz="2400" dirty="0">
                <a:solidFill>
                  <a:srgbClr val="0000FF"/>
                </a:solidFill>
              </a:rPr>
              <a:t>içeren eritrositler ile karıştıkları zaman </a:t>
            </a:r>
            <a:r>
              <a:rPr lang="tr-TR" sz="2400" dirty="0">
                <a:solidFill>
                  <a:srgbClr val="FF0000"/>
                </a:solidFill>
              </a:rPr>
              <a:t>eritrositler </a:t>
            </a:r>
            <a:r>
              <a:rPr lang="tr-TR" sz="2400" dirty="0" smtClean="0">
                <a:solidFill>
                  <a:srgbClr val="FF0000"/>
                </a:solidFill>
              </a:rPr>
              <a:t>kümeleşirler 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smtClean="0">
                <a:solidFill>
                  <a:srgbClr val="FF0000"/>
                </a:solidFill>
              </a:rPr>
              <a:t>                       (</a:t>
            </a:r>
            <a:r>
              <a:rPr lang="tr-TR" sz="2400" dirty="0" err="1" smtClean="0">
                <a:solidFill>
                  <a:srgbClr val="FF0000"/>
                </a:solidFill>
              </a:rPr>
              <a:t>intrvasküler</a:t>
            </a:r>
            <a:r>
              <a:rPr lang="tr-TR" sz="2400" dirty="0" smtClean="0">
                <a:solidFill>
                  <a:srgbClr val="FF0000"/>
                </a:solidFill>
              </a:rPr>
              <a:t> hemoliz)</a:t>
            </a:r>
            <a:r>
              <a:rPr lang="tr-TR" sz="2400" dirty="0" smtClean="0"/>
              <a:t>. </a:t>
            </a:r>
            <a:endParaRPr lang="tr-TR" sz="2400" dirty="0"/>
          </a:p>
        </p:txBody>
      </p:sp>
      <p:sp>
        <p:nvSpPr>
          <p:cNvPr id="2" name="Dikdörtgen 1"/>
          <p:cNvSpPr/>
          <p:nvPr/>
        </p:nvSpPr>
        <p:spPr>
          <a:xfrm>
            <a:off x="5016787" y="6086134"/>
            <a:ext cx="1104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(Hemoliz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endParaRPr lang="tr-TR" b="1" dirty="0"/>
          </a:p>
        </p:txBody>
      </p:sp>
      <p:sp>
        <p:nvSpPr>
          <p:cNvPr id="7" name="Dikdörtgen 6"/>
          <p:cNvSpPr/>
          <p:nvPr/>
        </p:nvSpPr>
        <p:spPr>
          <a:xfrm>
            <a:off x="4448934" y="3955153"/>
            <a:ext cx="8542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(</a:t>
            </a:r>
            <a:r>
              <a:rPr lang="tr-TR" b="1" dirty="0" smtClean="0">
                <a:solidFill>
                  <a:srgbClr val="FF0000"/>
                </a:solidFill>
              </a:rPr>
              <a:t>A)</a:t>
            </a:r>
          </a:p>
          <a:p>
            <a:pPr algn="ctr"/>
            <a:r>
              <a:rPr lang="tr-TR" b="1" dirty="0" smtClean="0">
                <a:solidFill>
                  <a:srgbClr val="FF0000"/>
                </a:solidFill>
              </a:rPr>
              <a:t>antijen</a:t>
            </a:r>
            <a:endParaRPr lang="tr-TR" b="1" dirty="0"/>
          </a:p>
        </p:txBody>
      </p:sp>
      <p:sp>
        <p:nvSpPr>
          <p:cNvPr id="4" name="Patlama 1 3"/>
          <p:cNvSpPr/>
          <p:nvPr/>
        </p:nvSpPr>
        <p:spPr>
          <a:xfrm>
            <a:off x="5103967" y="5197127"/>
            <a:ext cx="914400" cy="914400"/>
          </a:xfrm>
          <a:prstGeom prst="irregularSeal1">
            <a:avLst/>
          </a:prstGeom>
          <a:solidFill>
            <a:schemeClr val="accent2">
              <a:alpha val="4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7001939" y="4941264"/>
            <a:ext cx="3583189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0000FF"/>
                </a:solidFill>
              </a:rPr>
              <a:t>Sarılık,</a:t>
            </a:r>
          </a:p>
          <a:p>
            <a:r>
              <a:rPr lang="tr-TR" dirty="0" smtClean="0">
                <a:solidFill>
                  <a:srgbClr val="0000FF"/>
                </a:solidFill>
              </a:rPr>
              <a:t>İndirek </a:t>
            </a:r>
            <a:r>
              <a:rPr lang="tr-TR" dirty="0" err="1">
                <a:solidFill>
                  <a:srgbClr val="0000FF"/>
                </a:solidFill>
              </a:rPr>
              <a:t>hiperbilrübinemi</a:t>
            </a:r>
            <a:r>
              <a:rPr lang="tr-TR" dirty="0">
                <a:solidFill>
                  <a:srgbClr val="0000FF"/>
                </a:solidFill>
              </a:rPr>
              <a:t>, </a:t>
            </a:r>
            <a:endParaRPr lang="tr-TR" dirty="0" smtClean="0">
              <a:solidFill>
                <a:srgbClr val="0000FF"/>
              </a:solidFill>
            </a:endParaRPr>
          </a:p>
          <a:p>
            <a:r>
              <a:rPr lang="tr-TR" dirty="0" smtClean="0">
                <a:solidFill>
                  <a:srgbClr val="0000FF"/>
                </a:solidFill>
              </a:rPr>
              <a:t>LDH</a:t>
            </a:r>
            <a:r>
              <a:rPr lang="tr-TR" dirty="0">
                <a:solidFill>
                  <a:srgbClr val="0000FF"/>
                </a:solidFill>
                <a:sym typeface="Symbol" panose="05050102010706020507" pitchFamily="18" charset="2"/>
              </a:rPr>
              <a:t>, </a:t>
            </a:r>
            <a:endParaRPr lang="tr-TR" dirty="0" smtClean="0">
              <a:solidFill>
                <a:srgbClr val="0000FF"/>
              </a:solidFill>
              <a:sym typeface="Symbol" panose="05050102010706020507" pitchFamily="18" charset="2"/>
            </a:endParaRPr>
          </a:p>
          <a:p>
            <a:r>
              <a:rPr lang="tr-TR" dirty="0" smtClean="0">
                <a:solidFill>
                  <a:srgbClr val="0000FF"/>
                </a:solidFill>
                <a:sym typeface="Symbol" panose="05050102010706020507" pitchFamily="18" charset="2"/>
              </a:rPr>
              <a:t>Haptoglobin ,</a:t>
            </a:r>
          </a:p>
          <a:p>
            <a:r>
              <a:rPr lang="tr-TR" dirty="0" smtClean="0">
                <a:solidFill>
                  <a:srgbClr val="0000FF"/>
                </a:solidFill>
                <a:sym typeface="Symbol" panose="05050102010706020507" pitchFamily="18" charset="2"/>
              </a:rPr>
              <a:t>ABY</a:t>
            </a:r>
            <a:r>
              <a:rPr lang="tr-TR" dirty="0">
                <a:solidFill>
                  <a:srgbClr val="0000FF"/>
                </a:solidFill>
                <a:sym typeface="Symbol" panose="05050102010706020507" pitchFamily="18" charset="2"/>
              </a:rPr>
              <a:t>, hipotansiyon, şok ve ölüme </a:t>
            </a:r>
            <a:endParaRPr lang="tr-TR" dirty="0"/>
          </a:p>
        </p:txBody>
      </p:sp>
      <p:cxnSp>
        <p:nvCxnSpPr>
          <p:cNvPr id="9" name="Düz Ok Bağlayıcısı 8"/>
          <p:cNvCxnSpPr/>
          <p:nvPr/>
        </p:nvCxnSpPr>
        <p:spPr>
          <a:xfrm flipV="1">
            <a:off x="6209809" y="5905500"/>
            <a:ext cx="627214" cy="95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2478279" y="3127761"/>
            <a:ext cx="2189973" cy="674218"/>
          </a:xfrm>
          <a:prstGeom prst="rect">
            <a:avLst/>
          </a:prstGeom>
          <a:solidFill>
            <a:srgbClr val="FF0000">
              <a:alpha val="4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6355656" y="2845215"/>
            <a:ext cx="2393707" cy="333286"/>
          </a:xfrm>
          <a:prstGeom prst="rect">
            <a:avLst/>
          </a:prstGeom>
          <a:solidFill>
            <a:srgbClr val="FF0000">
              <a:alpha val="4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/>
          <p:cNvSpPr/>
          <p:nvPr/>
        </p:nvSpPr>
        <p:spPr>
          <a:xfrm>
            <a:off x="6769600" y="3538373"/>
            <a:ext cx="2269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2000" dirty="0"/>
              <a:t>t</a:t>
            </a:r>
            <a:r>
              <a:rPr lang="tr-TR" sz="2000" dirty="0" smtClean="0"/>
              <a:t>arafından karşılanır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3243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" grpId="0" animBg="1"/>
      <p:bldP spid="5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7220" y="0"/>
            <a:ext cx="10515600" cy="1325563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Transfüzyon reaksiyonlarında akut hemoliz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696" y="1632130"/>
            <a:ext cx="10868608" cy="45069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/>
              <a:t>Alıcı ve verici kanlarının uygun olmadığı </a:t>
            </a:r>
            <a:r>
              <a:rPr lang="tr-TR" sz="2000" dirty="0" smtClean="0"/>
              <a:t>durumlarda </a:t>
            </a:r>
            <a:r>
              <a:rPr lang="tr-TR" sz="2000" dirty="0"/>
              <a:t>eritrositlerin dolaşan kanda ani </a:t>
            </a:r>
            <a:r>
              <a:rPr lang="tr-TR" sz="2000" b="1" dirty="0" err="1">
                <a:solidFill>
                  <a:srgbClr val="3333FF"/>
                </a:solidFill>
              </a:rPr>
              <a:t>hemolizi</a:t>
            </a:r>
            <a:r>
              <a:rPr lang="tr-TR" sz="2000" dirty="0"/>
              <a:t> görülür. </a:t>
            </a:r>
          </a:p>
          <a:p>
            <a:pPr>
              <a:lnSpc>
                <a:spcPct val="150000"/>
              </a:lnSpc>
            </a:pPr>
            <a:r>
              <a:rPr lang="tr-TR" sz="2000" dirty="0">
                <a:solidFill>
                  <a:srgbClr val="FF0000"/>
                </a:solidFill>
              </a:rPr>
              <a:t>Burada antikorların kompleman sistemini </a:t>
            </a:r>
            <a:r>
              <a:rPr lang="tr-TR" sz="2000" dirty="0" err="1">
                <a:solidFill>
                  <a:srgbClr val="FF0000"/>
                </a:solidFill>
              </a:rPr>
              <a:t>aktifleyerek</a:t>
            </a:r>
            <a:r>
              <a:rPr lang="tr-TR" sz="2000" dirty="0">
                <a:solidFill>
                  <a:srgbClr val="FF0000"/>
                </a:solidFill>
              </a:rPr>
              <a:t> eritrositleri yıkmaları söz konusudur. </a:t>
            </a:r>
          </a:p>
          <a:p>
            <a:pPr>
              <a:lnSpc>
                <a:spcPct val="150000"/>
              </a:lnSpc>
            </a:pPr>
            <a:r>
              <a:rPr lang="tr-TR" sz="2000" dirty="0">
                <a:solidFill>
                  <a:srgbClr val="FF0000"/>
                </a:solidFill>
              </a:rPr>
              <a:t>Bu süreçte </a:t>
            </a:r>
            <a:r>
              <a:rPr lang="tr-TR" sz="2000" dirty="0" err="1">
                <a:solidFill>
                  <a:srgbClr val="FF0000"/>
                </a:solidFill>
              </a:rPr>
              <a:t>proteolitik</a:t>
            </a:r>
            <a:r>
              <a:rPr lang="tr-TR" sz="2000" dirty="0">
                <a:solidFill>
                  <a:srgbClr val="FF0000"/>
                </a:solidFill>
              </a:rPr>
              <a:t> enzimlerin </a:t>
            </a:r>
            <a:r>
              <a:rPr lang="tr-TR" sz="2000" dirty="0" err="1">
                <a:solidFill>
                  <a:srgbClr val="FF0000"/>
                </a:solidFill>
              </a:rPr>
              <a:t>serbestlenmesi</a:t>
            </a:r>
            <a:r>
              <a:rPr lang="tr-TR" sz="2000" dirty="0">
                <a:solidFill>
                  <a:srgbClr val="FF0000"/>
                </a:solidFill>
              </a:rPr>
              <a:t> ile </a:t>
            </a:r>
            <a:r>
              <a:rPr lang="tr-TR" sz="2000" dirty="0" err="1">
                <a:solidFill>
                  <a:srgbClr val="FF0000"/>
                </a:solidFill>
              </a:rPr>
              <a:t>membranlar</a:t>
            </a:r>
            <a:r>
              <a:rPr lang="tr-TR" sz="2000" dirty="0">
                <a:solidFill>
                  <a:srgbClr val="FF0000"/>
                </a:solidFill>
              </a:rPr>
              <a:t> parçalanır</a:t>
            </a:r>
            <a:r>
              <a:rPr lang="tr-T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rgbClr val="0000FF"/>
                </a:solidFill>
              </a:rPr>
              <a:t>Klinikte basit </a:t>
            </a:r>
            <a:r>
              <a:rPr lang="tr-TR" sz="2000" dirty="0" err="1" smtClean="0">
                <a:solidFill>
                  <a:srgbClr val="0000FF"/>
                </a:solidFill>
              </a:rPr>
              <a:t>Hemolitik</a:t>
            </a:r>
            <a:r>
              <a:rPr lang="tr-TR" sz="2000" dirty="0" smtClean="0">
                <a:solidFill>
                  <a:srgbClr val="0000FF"/>
                </a:solidFill>
              </a:rPr>
              <a:t> Reaksiyondan (</a:t>
            </a:r>
            <a:r>
              <a:rPr lang="tr-TR" sz="2000" dirty="0" smtClean="0">
                <a:solidFill>
                  <a:schemeClr val="accent6">
                    <a:lumMod val="50000"/>
                  </a:schemeClr>
                </a:solidFill>
              </a:rPr>
              <a:t>sarılık, </a:t>
            </a:r>
            <a:r>
              <a:rPr lang="tr-TR" sz="2000" dirty="0" err="1" smtClean="0">
                <a:solidFill>
                  <a:schemeClr val="accent6">
                    <a:lumMod val="50000"/>
                  </a:schemeClr>
                </a:solidFill>
              </a:rPr>
              <a:t>indirek</a:t>
            </a:r>
            <a:r>
              <a:rPr lang="tr-TR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accent6">
                    <a:lumMod val="50000"/>
                  </a:schemeClr>
                </a:solidFill>
              </a:rPr>
              <a:t>hiperbilrübinemi</a:t>
            </a:r>
            <a:r>
              <a:rPr lang="tr-TR" sz="2000" dirty="0" smtClean="0">
                <a:solidFill>
                  <a:schemeClr val="accent6">
                    <a:lumMod val="50000"/>
                  </a:schemeClr>
                </a:solidFill>
              </a:rPr>
              <a:t>, LDH</a:t>
            </a:r>
            <a:r>
              <a:rPr lang="tr-TR" sz="2000" dirty="0" smtClean="0">
                <a:solidFill>
                  <a:schemeClr val="accent6">
                    <a:lumMod val="50000"/>
                  </a:schemeClr>
                </a:solidFill>
                <a:sym typeface="Symbol" panose="05050102010706020507" pitchFamily="18" charset="2"/>
              </a:rPr>
              <a:t>, Haptoglobin </a:t>
            </a:r>
            <a:r>
              <a:rPr lang="tr-TR" sz="2000" dirty="0" smtClean="0">
                <a:solidFill>
                  <a:srgbClr val="0000FF"/>
                </a:solidFill>
                <a:sym typeface="Symbol" panose="05050102010706020507" pitchFamily="18" charset="2"/>
              </a:rPr>
              <a:t>), ABY, hipotansiyon, şok ve ölüme kadar değişebilen komplikasyonlar izlenir. </a:t>
            </a:r>
            <a:endParaRPr lang="tr-TR" sz="2000" dirty="0">
              <a:solidFill>
                <a:srgbClr val="0000FF"/>
              </a:solidFill>
            </a:endParaRPr>
          </a:p>
        </p:txBody>
      </p:sp>
      <p:pic>
        <p:nvPicPr>
          <p:cNvPr id="5122" name="Picture 2" descr="hemolysis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660" y="4453116"/>
            <a:ext cx="7279368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007706" y="5587808"/>
            <a:ext cx="9895114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388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Resim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81" y="3365521"/>
            <a:ext cx="4714875" cy="2838450"/>
          </a:xfrm>
          <a:prstGeom prst="rect">
            <a:avLst/>
          </a:prstGeom>
        </p:spPr>
      </p:pic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18323" y="190079"/>
            <a:ext cx="10515600" cy="955980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Transfüzyon reaksiyonlarında </a:t>
            </a:r>
            <a:r>
              <a:rPr lang="tr-TR" sz="4000" b="1" dirty="0" err="1">
                <a:latin typeface="+mn-lt"/>
              </a:rPr>
              <a:t>aglutinasyon</a:t>
            </a:r>
            <a:r>
              <a:rPr lang="tr-TR" sz="4000" b="1" dirty="0">
                <a:latin typeface="+mn-lt"/>
              </a:rPr>
              <a:t> süreci </a:t>
            </a:r>
            <a:r>
              <a:rPr lang="tr-TR" sz="4000" dirty="0">
                <a:latin typeface="+mn-lt"/>
              </a:rPr>
              <a:t> 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473" y="1606996"/>
            <a:ext cx="11495255" cy="4651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>
                <a:solidFill>
                  <a:srgbClr val="FF0000"/>
                </a:solidFill>
              </a:rPr>
              <a:t>Alıcı ve verici kanlarının uygun olmadığı durumlarda eritrositlerin dolaşan kanda </a:t>
            </a:r>
            <a:r>
              <a:rPr lang="tr-TR" sz="2000" dirty="0" smtClean="0">
                <a:solidFill>
                  <a:srgbClr val="FF0000"/>
                </a:solidFill>
              </a:rPr>
              <a:t>ani </a:t>
            </a:r>
            <a:r>
              <a:rPr lang="tr-TR" sz="2000" b="1" dirty="0" smtClean="0">
                <a:solidFill>
                  <a:srgbClr val="0000FF"/>
                </a:solidFill>
              </a:rPr>
              <a:t>&lt;&lt;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3333FF"/>
                </a:solidFill>
              </a:rPr>
              <a:t>HEMOLİZ &gt;&gt;</a:t>
            </a:r>
            <a:r>
              <a:rPr lang="tr-TR" sz="2000" dirty="0" smtClean="0"/>
              <a:t> </a:t>
            </a:r>
            <a:r>
              <a:rPr lang="tr-TR" sz="2000" dirty="0">
                <a:solidFill>
                  <a:srgbClr val="FF0000"/>
                </a:solidFill>
              </a:rPr>
              <a:t>görülür.</a:t>
            </a:r>
            <a:r>
              <a:rPr lang="tr-TR" sz="2000" dirty="0"/>
              <a:t>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rgbClr val="002060"/>
                </a:solidFill>
              </a:rPr>
              <a:t>Antikorlar </a:t>
            </a:r>
            <a:r>
              <a:rPr lang="tr-TR" sz="2000" dirty="0">
                <a:solidFill>
                  <a:srgbClr val="002060"/>
                </a:solidFill>
              </a:rPr>
              <a:t>2 (</a:t>
            </a:r>
            <a:r>
              <a:rPr lang="tr-TR" sz="2000" dirty="0" err="1">
                <a:solidFill>
                  <a:srgbClr val="002060"/>
                </a:solidFill>
              </a:rPr>
              <a:t>lgG</a:t>
            </a:r>
            <a:r>
              <a:rPr lang="tr-TR" sz="2000" dirty="0">
                <a:solidFill>
                  <a:srgbClr val="002060"/>
                </a:solidFill>
              </a:rPr>
              <a:t>) ya da 10 (IgM) bağlanma bölgesi taşıdıklarından bir </a:t>
            </a:r>
            <a:r>
              <a:rPr lang="tr-TR" sz="2000" dirty="0" smtClean="0">
                <a:solidFill>
                  <a:srgbClr val="002060"/>
                </a:solidFill>
              </a:rPr>
              <a:t>antikor </a:t>
            </a:r>
            <a:r>
              <a:rPr lang="tr-TR" sz="2000" dirty="0">
                <a:solidFill>
                  <a:srgbClr val="002060"/>
                </a:solidFill>
              </a:rPr>
              <a:t>aynı anda 2 ya da daha fazla eritrosite bağlanabilir ve hücrelerin birbirine yapışmasına yol açar.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5768508" y="3088272"/>
            <a:ext cx="574536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r-TR" sz="2000" dirty="0"/>
          </a:p>
          <a:p>
            <a:pPr>
              <a:lnSpc>
                <a:spcPct val="200000"/>
              </a:lnSpc>
            </a:pPr>
            <a:r>
              <a:rPr lang="tr-TR" sz="2000" dirty="0">
                <a:solidFill>
                  <a:srgbClr val="C00000"/>
                </a:solidFill>
              </a:rPr>
              <a:t>Bu hücreler birlikte çökerek </a:t>
            </a:r>
            <a:r>
              <a:rPr lang="tr-TR" sz="2000" b="1" dirty="0" err="1">
                <a:solidFill>
                  <a:srgbClr val="3333FF"/>
                </a:solidFill>
              </a:rPr>
              <a:t>aglutinasyon</a:t>
            </a:r>
            <a:r>
              <a:rPr lang="tr-TR" sz="2000" dirty="0"/>
              <a:t> </a:t>
            </a:r>
            <a:r>
              <a:rPr lang="tr-TR" sz="2000" dirty="0">
                <a:solidFill>
                  <a:srgbClr val="C00000"/>
                </a:solidFill>
              </a:rPr>
              <a:t>oluştururlar.</a:t>
            </a:r>
          </a:p>
          <a:p>
            <a:pPr>
              <a:lnSpc>
                <a:spcPct val="200000"/>
              </a:lnSpc>
            </a:pPr>
            <a:r>
              <a:rPr lang="tr-TR" sz="2000" dirty="0">
                <a:solidFill>
                  <a:srgbClr val="C00000"/>
                </a:solidFill>
              </a:rPr>
              <a:t>Çöken hücreler </a:t>
            </a:r>
            <a:r>
              <a:rPr lang="tr-TR" sz="2000" dirty="0" err="1">
                <a:solidFill>
                  <a:srgbClr val="C00000"/>
                </a:solidFill>
              </a:rPr>
              <a:t>fagositik</a:t>
            </a:r>
            <a:r>
              <a:rPr lang="tr-TR" sz="2000" dirty="0">
                <a:solidFill>
                  <a:srgbClr val="C00000"/>
                </a:solidFill>
              </a:rPr>
              <a:t> lökositlerin saldırısı sonucu yıkılırlar ve plazmaya hemoglobin salarak </a:t>
            </a:r>
            <a:r>
              <a:rPr lang="tr-TR" sz="2000" b="1" dirty="0">
                <a:solidFill>
                  <a:srgbClr val="3333FF"/>
                </a:solidFill>
              </a:rPr>
              <a:t>hemoliz</a:t>
            </a:r>
            <a:r>
              <a:rPr lang="tr-TR" sz="2000" dirty="0"/>
              <a:t> </a:t>
            </a:r>
            <a:r>
              <a:rPr lang="tr-TR" sz="2000" dirty="0">
                <a:solidFill>
                  <a:srgbClr val="C00000"/>
                </a:solidFill>
              </a:rPr>
              <a:t>oluştururlar.</a:t>
            </a:r>
          </a:p>
        </p:txBody>
      </p:sp>
      <p:sp>
        <p:nvSpPr>
          <p:cNvPr id="13" name="Sağ Ok 12"/>
          <p:cNvSpPr/>
          <p:nvPr/>
        </p:nvSpPr>
        <p:spPr>
          <a:xfrm>
            <a:off x="4354081" y="4056783"/>
            <a:ext cx="206829" cy="13062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Sağ Ok 15"/>
          <p:cNvSpPr/>
          <p:nvPr/>
        </p:nvSpPr>
        <p:spPr>
          <a:xfrm>
            <a:off x="4375849" y="5363071"/>
            <a:ext cx="206829" cy="1306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00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Resim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624" y="2855173"/>
            <a:ext cx="4686300" cy="31718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626" y="1481804"/>
            <a:ext cx="544941" cy="1392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430" y="1496645"/>
            <a:ext cx="498570" cy="1377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ikdörtgen 6"/>
          <p:cNvSpPr/>
          <p:nvPr/>
        </p:nvSpPr>
        <p:spPr>
          <a:xfrm>
            <a:off x="909129" y="3003659"/>
            <a:ext cx="304800" cy="28347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0631" y="188986"/>
            <a:ext cx="10515600" cy="918740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Kan grubu tayini</a:t>
            </a:r>
            <a:endParaRPr lang="tr-TR" sz="4000" dirty="0">
              <a:latin typeface="+mn-lt"/>
            </a:endParaRP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7557" y="1567733"/>
            <a:ext cx="9091635" cy="37877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r-TR" sz="2400" dirty="0">
                <a:solidFill>
                  <a:srgbClr val="0000FF"/>
                </a:solidFill>
              </a:rPr>
              <a:t>Kan transfüzyonu öncesinde uygunluk açısından alıcı ve vericinin kan gruplarının belirlenmesi  gerekir. Bunun için;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5845692" y="2829359"/>
            <a:ext cx="56117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r-TR" sz="2200" dirty="0">
                <a:solidFill>
                  <a:srgbClr val="C00000"/>
                </a:solidFill>
              </a:rPr>
              <a:t>Kan hücreleri önce plazmadan ayrılarak serum fizyolojikle </a:t>
            </a:r>
            <a:r>
              <a:rPr lang="tr-TR" sz="2200" dirty="0" smtClean="0">
                <a:solidFill>
                  <a:srgbClr val="C00000"/>
                </a:solidFill>
              </a:rPr>
              <a:t>sulandırılır</a:t>
            </a:r>
            <a:r>
              <a:rPr lang="tr-TR" sz="2200" dirty="0">
                <a:solidFill>
                  <a:srgbClr val="C00000"/>
                </a:solidFill>
              </a:rPr>
              <a:t>;</a:t>
            </a:r>
            <a:endParaRPr lang="tr-TR" sz="2200" dirty="0" smtClean="0">
              <a:solidFill>
                <a:srgbClr val="C00000"/>
              </a:solidFill>
            </a:endParaRPr>
          </a:p>
          <a:p>
            <a:pPr>
              <a:lnSpc>
                <a:spcPct val="200000"/>
              </a:lnSpc>
            </a:pPr>
            <a:r>
              <a:rPr lang="tr-TR" sz="2200" dirty="0" smtClean="0"/>
              <a:t> Daha </a:t>
            </a:r>
            <a:r>
              <a:rPr lang="tr-TR" sz="2200" dirty="0"/>
              <a:t>sonra bir kısmı </a:t>
            </a:r>
            <a:r>
              <a:rPr lang="tr-TR" sz="2200" b="1" dirty="0">
                <a:solidFill>
                  <a:srgbClr val="3333FF"/>
                </a:solidFill>
              </a:rPr>
              <a:t>anti-A aglutinin</a:t>
            </a:r>
            <a:r>
              <a:rPr lang="tr-TR" sz="2200" dirty="0"/>
              <a:t> ile, diğer bir kısım </a:t>
            </a:r>
            <a:r>
              <a:rPr lang="tr-TR" sz="2200" b="1" dirty="0">
                <a:solidFill>
                  <a:srgbClr val="3333FF"/>
                </a:solidFill>
              </a:rPr>
              <a:t>anti-B aglutinin</a:t>
            </a:r>
            <a:r>
              <a:rPr lang="tr-TR" sz="2200" dirty="0"/>
              <a:t> ile karıştırılır. Birkaç dakika sonra mikroskop altında incelenir.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213929" y="6122568"/>
            <a:ext cx="3781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ABO sisteminde kan gruplarının tayini</a:t>
            </a:r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1744858" y="3092695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749364" y="3880176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1665509" y="4698468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AB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1701086" y="5438211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O</a:t>
            </a:r>
            <a:endParaRPr lang="tr-T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116531" y="4494828"/>
            <a:ext cx="4397254" cy="80162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1116531" y="5296457"/>
            <a:ext cx="4397254" cy="80162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116531" y="2975657"/>
            <a:ext cx="4397254" cy="71846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1116531" y="3690242"/>
            <a:ext cx="4397253" cy="80162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858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74306" y="66545"/>
            <a:ext cx="10515600" cy="1325563"/>
          </a:xfrm>
        </p:spPr>
        <p:txBody>
          <a:bodyPr>
            <a:normAutofit/>
          </a:bodyPr>
          <a:lstStyle/>
          <a:p>
            <a:r>
              <a:rPr lang="tr-TR" b="1" dirty="0">
                <a:latin typeface="+mn-lt"/>
              </a:rPr>
              <a:t>Rh kan grupları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41379"/>
            <a:ext cx="10961914" cy="40036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>
                <a:solidFill>
                  <a:srgbClr val="FF0000"/>
                </a:solidFill>
              </a:rPr>
              <a:t>0-A-B sistemi ile beraber </a:t>
            </a:r>
            <a:r>
              <a:rPr lang="tr-TR" sz="2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Rh sistemi </a:t>
            </a:r>
            <a:r>
              <a:rPr lang="tr-TR" sz="2400" dirty="0">
                <a:solidFill>
                  <a:srgbClr val="FF0000"/>
                </a:solidFill>
              </a:rPr>
              <a:t>de kan transfüzyonunda önem taşır. 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0-A-B sisteminde transfüzyon reaksiyonlarına yol açan plazma </a:t>
            </a:r>
            <a:r>
              <a:rPr lang="tr-TR" sz="2400" dirty="0" smtClean="0"/>
              <a:t>aglütininlerinin            (Anti-A, Anti-B ) </a:t>
            </a:r>
            <a:r>
              <a:rPr lang="tr-TR" sz="2400" dirty="0"/>
              <a:t>kendiliğinden gelişmesine karşın, 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rgbClr val="0000FF"/>
                </a:solidFill>
              </a:rPr>
              <a:t>Rh </a:t>
            </a:r>
            <a:r>
              <a:rPr lang="tr-TR" sz="2400" dirty="0">
                <a:solidFill>
                  <a:srgbClr val="0000FF"/>
                </a:solidFill>
              </a:rPr>
              <a:t>sisteminde </a:t>
            </a:r>
            <a:r>
              <a:rPr lang="tr-TR" sz="2400" dirty="0" err="1">
                <a:solidFill>
                  <a:srgbClr val="0000FF"/>
                </a:solidFill>
              </a:rPr>
              <a:t>spo</a:t>
            </a:r>
            <a:r>
              <a:rPr lang="tr-TR" dirty="0" err="1">
                <a:solidFill>
                  <a:srgbClr val="0000FF"/>
                </a:solidFill>
              </a:rPr>
              <a:t>n</a:t>
            </a:r>
            <a:r>
              <a:rPr lang="tr-TR" sz="2400" dirty="0" err="1">
                <a:solidFill>
                  <a:srgbClr val="0000FF"/>
                </a:solidFill>
              </a:rPr>
              <a:t>tan</a:t>
            </a:r>
            <a:r>
              <a:rPr lang="tr-TR" sz="2400" dirty="0">
                <a:solidFill>
                  <a:srgbClr val="0000FF"/>
                </a:solidFill>
              </a:rPr>
              <a:t> aglütininler </a:t>
            </a:r>
            <a:r>
              <a:rPr lang="tr-TR" sz="2400" dirty="0" smtClean="0">
                <a:solidFill>
                  <a:srgbClr val="0000FF"/>
                </a:solidFill>
              </a:rPr>
              <a:t>(Anti-D) hemen </a:t>
            </a:r>
            <a:r>
              <a:rPr lang="tr-TR" sz="2400" dirty="0">
                <a:solidFill>
                  <a:srgbClr val="0000FF"/>
                </a:solidFill>
              </a:rPr>
              <a:t>hiç görülmez.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000124" y="4765047"/>
            <a:ext cx="9610725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Rh sisteminde ciddi </a:t>
            </a:r>
            <a:r>
              <a:rPr lang="tr-TR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transfüzyon </a:t>
            </a:r>
            <a:r>
              <a:rPr lang="tr-T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reaksiyonu oluşması için bireyin ya yanlış kan transfüzyonu yada annenin , Rh antijeni taşıyan bir bebek  sahibi olması gerekir.</a:t>
            </a:r>
          </a:p>
        </p:txBody>
      </p:sp>
    </p:spTree>
    <p:extLst>
      <p:ext uri="{BB962C8B-B14F-4D97-AF65-F5344CB8AC3E}">
        <p14:creationId xmlns:p14="http://schemas.microsoft.com/office/powerpoint/2010/main" val="1471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0572" y="1365905"/>
            <a:ext cx="11073432" cy="45799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/>
              <a:t>Rh </a:t>
            </a:r>
            <a:r>
              <a:rPr lang="tr-TR" sz="2000" dirty="0"/>
              <a:t>faktörü olarak adlandırılan </a:t>
            </a:r>
            <a:r>
              <a:rPr lang="tr-TR" sz="2000" dirty="0" smtClean="0"/>
              <a:t>antijenlerinin </a:t>
            </a:r>
            <a:r>
              <a:rPr lang="tr-TR" sz="2000" b="1" dirty="0" err="1" smtClean="0">
                <a:solidFill>
                  <a:srgbClr val="3333FF"/>
                </a:solidFill>
              </a:rPr>
              <a:t>C,D,E,c,d</a:t>
            </a:r>
            <a:r>
              <a:rPr lang="tr-TR" sz="2000" b="1" dirty="0">
                <a:solidFill>
                  <a:srgbClr val="3333FF"/>
                </a:solidFill>
              </a:rPr>
              <a:t>, e</a:t>
            </a:r>
            <a:r>
              <a:rPr lang="tr-TR" sz="2000" dirty="0"/>
              <a:t> olarak  </a:t>
            </a:r>
            <a:r>
              <a:rPr lang="tr-TR" sz="2000" b="1" dirty="0" smtClean="0">
                <a:solidFill>
                  <a:srgbClr val="3333FF"/>
                </a:solidFill>
              </a:rPr>
              <a:t>6 </a:t>
            </a:r>
            <a:r>
              <a:rPr lang="tr-TR" sz="2000" b="1" dirty="0">
                <a:solidFill>
                  <a:srgbClr val="3333FF"/>
                </a:solidFill>
              </a:rPr>
              <a:t>tipi</a:t>
            </a:r>
            <a:r>
              <a:rPr lang="tr-TR" sz="2000" dirty="0"/>
              <a:t> vardır. 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3333FF"/>
                </a:solidFill>
              </a:rPr>
              <a:t>Ancak antijenik olan Tip </a:t>
            </a:r>
            <a:r>
              <a:rPr lang="tr-TR" sz="2000" b="1" dirty="0">
                <a:solidFill>
                  <a:srgbClr val="3333FF"/>
                </a:solidFill>
              </a:rPr>
              <a:t>D</a:t>
            </a:r>
            <a:r>
              <a:rPr lang="tr-TR" sz="2000" dirty="0"/>
              <a:t> </a:t>
            </a:r>
            <a:r>
              <a:rPr lang="tr-TR" sz="2000" dirty="0" smtClean="0"/>
              <a:t>‘dir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anose="030F0702030302020204" pitchFamily="66" charset="0"/>
              </a:rPr>
              <a:t>Bu </a:t>
            </a:r>
            <a:r>
              <a:rPr lang="tr-TR" sz="2000" dirty="0">
                <a:latin typeface="Comic Sans MS" panose="030F0702030302020204" pitchFamily="66" charset="0"/>
              </a:rPr>
              <a:t>antijeni taşıyanlar </a:t>
            </a:r>
            <a:r>
              <a:rPr lang="tr-TR" sz="2000" b="1" dirty="0">
                <a:solidFill>
                  <a:srgbClr val="3333FF"/>
                </a:solidFill>
                <a:latin typeface="Comic Sans MS" panose="030F0702030302020204" pitchFamily="66" charset="0"/>
              </a:rPr>
              <a:t>Rh (+)</a:t>
            </a:r>
            <a:r>
              <a:rPr lang="tr-TR" sz="2000" dirty="0">
                <a:latin typeface="Comic Sans MS" panose="030F0702030302020204" pitchFamily="66" charset="0"/>
              </a:rPr>
              <a:t>, taşımayanlar </a:t>
            </a:r>
            <a:r>
              <a:rPr lang="tr-TR" sz="2000" b="1" dirty="0">
                <a:solidFill>
                  <a:srgbClr val="3333FF"/>
                </a:solidFill>
                <a:latin typeface="Comic Sans MS" panose="030F0702030302020204" pitchFamily="66" charset="0"/>
              </a:rPr>
              <a:t>Rh (-)</a:t>
            </a:r>
            <a:r>
              <a:rPr lang="tr-TR" sz="2000" dirty="0">
                <a:latin typeface="Comic Sans MS" panose="030F0702030302020204" pitchFamily="66" charset="0"/>
              </a:rPr>
              <a:t> olarak değerlendirilir.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 smtClean="0"/>
              <a:t>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48256" y="331229"/>
            <a:ext cx="10515600" cy="7629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b="1" dirty="0" smtClean="0">
                <a:latin typeface="+mn-lt"/>
              </a:rPr>
              <a:t>Rh antijenleri- Rh pozitif ve Rh negatif kişiler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47" y="3402558"/>
            <a:ext cx="4367832" cy="237999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9906" y="3830347"/>
            <a:ext cx="4072481" cy="2115495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6079784" y="6010244"/>
            <a:ext cx="412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Beyaz ırkın </a:t>
            </a:r>
            <a:r>
              <a:rPr lang="en-US" b="1" dirty="0">
                <a:solidFill>
                  <a:srgbClr val="3333FF"/>
                </a:solidFill>
                <a:cs typeface="Tahoma" panose="020B0604030504040204" pitchFamily="34" charset="0"/>
              </a:rPr>
              <a:t>~</a:t>
            </a:r>
            <a:r>
              <a:rPr lang="tr-TR" dirty="0"/>
              <a:t> </a:t>
            </a:r>
            <a:r>
              <a:rPr lang="tr-TR" b="1" dirty="0">
                <a:solidFill>
                  <a:srgbClr val="3333FF"/>
                </a:solidFill>
              </a:rPr>
              <a:t>%85'i Rh (+) ve % 15'i Rh (-)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1826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298" y="228600"/>
            <a:ext cx="10515600" cy="875197"/>
          </a:xfrm>
        </p:spPr>
        <p:txBody>
          <a:bodyPr>
            <a:normAutofit/>
          </a:bodyPr>
          <a:lstStyle/>
          <a:p>
            <a:r>
              <a:rPr lang="tr-TR" b="1" dirty="0">
                <a:latin typeface="+mn-lt"/>
              </a:rPr>
              <a:t>Anti-Rh </a:t>
            </a:r>
            <a:r>
              <a:rPr lang="tr-TR" b="1" dirty="0" err="1">
                <a:latin typeface="+mn-lt"/>
              </a:rPr>
              <a:t>aglutininlerinin</a:t>
            </a:r>
            <a:r>
              <a:rPr lang="tr-TR" b="1" dirty="0">
                <a:latin typeface="+mn-lt"/>
              </a:rPr>
              <a:t> oluşumu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31371" y="1917343"/>
            <a:ext cx="11179629" cy="3744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dirty="0" smtClean="0"/>
              <a:t>Rh faktörü taşıyan </a:t>
            </a:r>
            <a:r>
              <a:rPr lang="tr-TR" sz="2000" b="1" dirty="0">
                <a:solidFill>
                  <a:srgbClr val="3333FF"/>
                </a:solidFill>
                <a:latin typeface="Bookman Old Style" panose="02050604050505020204" pitchFamily="18" charset="0"/>
              </a:rPr>
              <a:t>Rh (+)</a:t>
            </a:r>
            <a:r>
              <a:rPr lang="tr-TR" sz="2000" dirty="0">
                <a:latin typeface="Bookman Old Style" panose="02050604050505020204" pitchFamily="18" charset="0"/>
              </a:rPr>
              <a:t> </a:t>
            </a:r>
            <a:r>
              <a:rPr lang="tr-TR" sz="2000" dirty="0" smtClean="0">
                <a:latin typeface="Bookman Old Style" panose="02050604050505020204" pitchFamily="18" charset="0"/>
              </a:rPr>
              <a:t> </a:t>
            </a:r>
            <a:r>
              <a:rPr lang="tr-TR" sz="2000" dirty="0" smtClean="0"/>
              <a:t>eritrositler  </a:t>
            </a:r>
            <a:r>
              <a:rPr lang="tr-TR" sz="2000" b="1" dirty="0" smtClean="0">
                <a:solidFill>
                  <a:srgbClr val="3333FF"/>
                </a:solidFill>
                <a:latin typeface="Bookman Old Style" panose="02050604050505020204" pitchFamily="18" charset="0"/>
              </a:rPr>
              <a:t>Rh </a:t>
            </a:r>
            <a:r>
              <a:rPr lang="tr-TR" sz="2000" b="1" dirty="0">
                <a:solidFill>
                  <a:srgbClr val="3333FF"/>
                </a:solidFill>
                <a:latin typeface="Bookman Old Style" panose="02050604050505020204" pitchFamily="18" charset="0"/>
              </a:rPr>
              <a:t>(-)</a:t>
            </a:r>
            <a:r>
              <a:rPr lang="tr-TR" sz="2000" dirty="0">
                <a:latin typeface="Bookman Old Style" panose="02050604050505020204" pitchFamily="18" charset="0"/>
              </a:rPr>
              <a:t> </a:t>
            </a:r>
            <a:r>
              <a:rPr lang="tr-TR" sz="2000" dirty="0"/>
              <a:t>bireylere </a:t>
            </a:r>
            <a:r>
              <a:rPr lang="tr-TR" sz="2000" dirty="0" smtClean="0"/>
              <a:t>enjekte edildiğinde plazmada </a:t>
            </a:r>
            <a:r>
              <a:rPr lang="tr-TR" sz="2000" u="sng" dirty="0" smtClean="0"/>
              <a:t>yavaş bir şekilde  </a:t>
            </a:r>
            <a:r>
              <a:rPr lang="tr-TR" sz="2000" b="1" dirty="0" smtClean="0">
                <a:solidFill>
                  <a:srgbClr val="3333FF"/>
                </a:solidFill>
              </a:rPr>
              <a:t>anti-Rh antikorlar </a:t>
            </a:r>
            <a:r>
              <a:rPr lang="tr-TR" sz="2000" dirty="0" smtClean="0"/>
              <a:t>oluşur.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dirty="0" smtClean="0"/>
              <a:t>Rh faktörü ile birden fazla temas halinde Rh (-) birey 2-4 ay sonunda Rh faktörüne </a:t>
            </a:r>
            <a:r>
              <a:rPr lang="tr-TR" sz="2000" b="1" dirty="0" smtClean="0">
                <a:solidFill>
                  <a:srgbClr val="3333FF"/>
                </a:solidFill>
              </a:rPr>
              <a:t>aşırı duyarlı</a:t>
            </a:r>
            <a:r>
              <a:rPr lang="tr-TR" sz="2000" dirty="0" smtClean="0"/>
              <a:t> hale gelir.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dirty="0">
                <a:solidFill>
                  <a:srgbClr val="FF0000"/>
                </a:solidFill>
              </a:rPr>
              <a:t>Bu hücreler daha sonra doku </a:t>
            </a:r>
            <a:r>
              <a:rPr lang="tr-TR" sz="2000" dirty="0" err="1">
                <a:solidFill>
                  <a:srgbClr val="FF0000"/>
                </a:solidFill>
              </a:rPr>
              <a:t>makrofaj</a:t>
            </a:r>
            <a:r>
              <a:rPr lang="tr-TR" sz="2000" dirty="0">
                <a:solidFill>
                  <a:srgbClr val="FF0000"/>
                </a:solidFill>
              </a:rPr>
              <a:t> sistemi tarafından yıkılır. Bu nedenle gecikmiş hafif bir transfüzyon reaksiyonu görülür</a:t>
            </a:r>
            <a:endParaRPr lang="tr-TR" sz="20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b="1" dirty="0" smtClean="0">
                <a:solidFill>
                  <a:srgbClr val="0000FF"/>
                </a:solidFill>
              </a:rPr>
              <a:t>Rh oldukça </a:t>
            </a:r>
            <a:r>
              <a:rPr lang="tr-TR" sz="2000" b="1" dirty="0" err="1" smtClean="0">
                <a:solidFill>
                  <a:srgbClr val="0000FF"/>
                </a:solidFill>
              </a:rPr>
              <a:t>antijenik</a:t>
            </a:r>
            <a:r>
              <a:rPr lang="tr-TR" sz="2000" b="1" dirty="0" smtClean="0">
                <a:solidFill>
                  <a:srgbClr val="0000FF"/>
                </a:solidFill>
              </a:rPr>
              <a:t> olup 1 ml Rh antijeni  % 85  antikor uyarır.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3000"/>
            </a:pP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Kell (–)</a:t>
            </a:r>
            <a:r>
              <a:rPr lang="tr-TR" sz="2000" b="1" dirty="0" smtClean="0">
                <a:solidFill>
                  <a:srgbClr val="C00000"/>
                </a:solidFill>
              </a:rPr>
              <a:t>  </a:t>
            </a:r>
            <a:r>
              <a:rPr lang="tr-TR" sz="2000" b="1" dirty="0" smtClean="0"/>
              <a:t>birine,  </a:t>
            </a:r>
            <a:r>
              <a:rPr lang="tr-TR" sz="2000" b="1" dirty="0"/>
              <a:t>1 torba  </a:t>
            </a: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Kell (+)  </a:t>
            </a:r>
            <a:r>
              <a:rPr lang="tr-TR" sz="2000" b="1" dirty="0" smtClean="0"/>
              <a:t>kan   verirsek antikor uyarısı sadece %10’dur. 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71901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1657" y="294232"/>
            <a:ext cx="11697943" cy="778780"/>
          </a:xfrm>
        </p:spPr>
        <p:txBody>
          <a:bodyPr>
            <a:noAutofit/>
          </a:bodyPr>
          <a:lstStyle/>
          <a:p>
            <a:r>
              <a:rPr lang="tr-TR" sz="3600" b="1" dirty="0" err="1" smtClean="0">
                <a:latin typeface="+mn-lt"/>
              </a:rPr>
              <a:t>Eritroblastosis</a:t>
            </a:r>
            <a:r>
              <a:rPr lang="tr-TR" sz="3600" b="1" dirty="0" smtClean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fetalis</a:t>
            </a:r>
            <a:r>
              <a:rPr lang="tr-TR" sz="3600" b="1" dirty="0">
                <a:latin typeface="+mn-lt"/>
              </a:rPr>
              <a:t>  (</a:t>
            </a:r>
            <a:r>
              <a:rPr lang="tr-TR" sz="3600" b="1" dirty="0" err="1">
                <a:latin typeface="+mn-lt"/>
              </a:rPr>
              <a:t>yenidoğanın</a:t>
            </a:r>
            <a:r>
              <a:rPr lang="tr-TR" sz="3600" b="1" dirty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hemolitik</a:t>
            </a:r>
            <a:r>
              <a:rPr lang="tr-TR" sz="3600" b="1" dirty="0">
                <a:latin typeface="+mn-lt"/>
              </a:rPr>
              <a:t> hastalığı)</a:t>
            </a:r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289" y="1648673"/>
            <a:ext cx="11524312" cy="4840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Eritroblastosis</a:t>
            </a:r>
            <a:r>
              <a:rPr lang="tr-TR" sz="2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fetalis</a:t>
            </a:r>
            <a:r>
              <a:rPr lang="tr-TR" sz="2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: </a:t>
            </a:r>
            <a:r>
              <a:rPr lang="tr-TR" sz="2000" b="1" dirty="0" err="1" smtClean="0">
                <a:solidFill>
                  <a:srgbClr val="0000FF"/>
                </a:solidFill>
              </a:rPr>
              <a:t>fetus</a:t>
            </a:r>
            <a:r>
              <a:rPr lang="tr-TR" sz="2000" b="1" dirty="0" smtClean="0">
                <a:solidFill>
                  <a:srgbClr val="0000FF"/>
                </a:solidFill>
              </a:rPr>
              <a:t> </a:t>
            </a:r>
            <a:r>
              <a:rPr lang="tr-TR" sz="2000" b="1" dirty="0">
                <a:solidFill>
                  <a:srgbClr val="0000FF"/>
                </a:solidFill>
              </a:rPr>
              <a:t>ve </a:t>
            </a:r>
            <a:r>
              <a:rPr lang="tr-TR" sz="2000" b="1" dirty="0" err="1">
                <a:solidFill>
                  <a:srgbClr val="0000FF"/>
                </a:solidFill>
              </a:rPr>
              <a:t>yenidoğanın</a:t>
            </a:r>
            <a:r>
              <a:rPr lang="tr-TR" sz="2000" b="1" dirty="0">
                <a:solidFill>
                  <a:srgbClr val="0000FF"/>
                </a:solidFill>
              </a:rPr>
              <a:t> eritrositlerinin aglütinasyonu ve fagositozu ile </a:t>
            </a:r>
            <a:r>
              <a:rPr lang="tr-TR" sz="2000" b="1" dirty="0" smtClean="0">
                <a:solidFill>
                  <a:srgbClr val="0000FF"/>
                </a:solidFill>
              </a:rPr>
              <a:t>seyreder</a:t>
            </a:r>
            <a:endParaRPr lang="tr-TR" sz="2000" b="1" dirty="0">
              <a:solidFill>
                <a:srgbClr val="0000FF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6146529" y="2650867"/>
            <a:ext cx="5381442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3333FF"/>
                </a:solidFill>
              </a:rPr>
              <a:t>Anne </a:t>
            </a: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Rh (-)</a:t>
            </a:r>
            <a:r>
              <a:rPr lang="tr-TR" sz="20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,</a:t>
            </a: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tr-TR" sz="2000" dirty="0" smtClean="0">
                <a:solidFill>
                  <a:srgbClr val="3333FF"/>
                </a:solidFill>
              </a:rPr>
              <a:t>baba ise </a:t>
            </a:r>
            <a:r>
              <a:rPr lang="tr-TR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Rh (+) </a:t>
            </a:r>
            <a:r>
              <a:rPr lang="tr-TR" sz="2000" dirty="0" smtClean="0">
                <a:solidFill>
                  <a:srgbClr val="3333FF"/>
                </a:solidFill>
              </a:rPr>
              <a:t>tir</a:t>
            </a:r>
            <a:r>
              <a:rPr lang="tr-TR" sz="2000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8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smtClean="0"/>
              <a:t>Bebek babasından Rh (+) antijeni alır, anne ise bebeğin Rh antijeni ile karşılaştıktan sonra </a:t>
            </a:r>
            <a:r>
              <a:rPr lang="tr-TR" sz="2000" dirty="0" smtClean="0">
                <a:solidFill>
                  <a:srgbClr val="3333FF"/>
                </a:solidFill>
              </a:rPr>
              <a:t>anti-Rh antikorlar </a:t>
            </a:r>
            <a:r>
              <a:rPr lang="tr-TR" sz="2000" dirty="0" smtClean="0"/>
              <a:t>geliştirir.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8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chemeClr val="accent2">
                    <a:lumMod val="75000"/>
                  </a:schemeClr>
                </a:solidFill>
              </a:rPr>
              <a:t>Plasentadan geçen antikorlar </a:t>
            </a:r>
            <a:r>
              <a:rPr lang="tr-TR" sz="2000" dirty="0" err="1" smtClean="0">
                <a:solidFill>
                  <a:schemeClr val="accent2">
                    <a:lumMod val="75000"/>
                  </a:schemeClr>
                </a:solidFill>
              </a:rPr>
              <a:t>fetusun</a:t>
            </a:r>
            <a:r>
              <a:rPr lang="tr-TR" sz="2000" dirty="0" smtClean="0">
                <a:solidFill>
                  <a:schemeClr val="accent2">
                    <a:lumMod val="75000"/>
                  </a:schemeClr>
                </a:solidFill>
              </a:rPr>
              <a:t> kanında eritrosit </a:t>
            </a:r>
            <a:r>
              <a:rPr lang="tr-TR" sz="2000" dirty="0" err="1" smtClean="0">
                <a:solidFill>
                  <a:schemeClr val="accent2">
                    <a:lumMod val="75000"/>
                  </a:schemeClr>
                </a:solidFill>
              </a:rPr>
              <a:t>aglutinasyonuna</a:t>
            </a:r>
            <a:r>
              <a:rPr lang="tr-TR" sz="2000" dirty="0" smtClean="0">
                <a:solidFill>
                  <a:schemeClr val="accent2">
                    <a:lumMod val="75000"/>
                  </a:schemeClr>
                </a:solidFill>
              </a:rPr>
              <a:t> yol açar</a:t>
            </a:r>
            <a:r>
              <a:rPr lang="tr-TR" sz="2000" dirty="0" smtClean="0"/>
              <a:t>.</a:t>
            </a:r>
            <a:endParaRPr lang="tr-TR" sz="20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86" y="2152279"/>
            <a:ext cx="5100664" cy="433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9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5876841" y="2343666"/>
            <a:ext cx="573110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smtClean="0"/>
              <a:t>Birinci Rh (+) çocuğuna hamile olan Rh (-) anne genellikle bebeğe zarar verecek ölçüde anti-Rh antikor yapamaz. </a:t>
            </a:r>
          </a:p>
          <a:p>
            <a:pPr>
              <a:lnSpc>
                <a:spcPct val="150000"/>
              </a:lnSpc>
            </a:pPr>
            <a:endParaRPr lang="tr-T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8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FF0000"/>
                </a:solidFill>
              </a:rPr>
              <a:t>İkinci Rh (+) bebeklerin %3’ü, üçüncü bebeklerin %10'u </a:t>
            </a:r>
            <a:r>
              <a:rPr lang="tr-TR" sz="2000" dirty="0" err="1" smtClean="0">
                <a:solidFill>
                  <a:srgbClr val="FF0000"/>
                </a:solidFill>
              </a:rPr>
              <a:t>eritroblastosis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fetalis</a:t>
            </a:r>
            <a:r>
              <a:rPr lang="tr-TR" sz="2000" dirty="0" smtClean="0">
                <a:solidFill>
                  <a:srgbClr val="FF0000"/>
                </a:solidFill>
              </a:rPr>
              <a:t> bulguları taşır; izleyen gebeliklerde sıklık giderek artar</a:t>
            </a:r>
            <a:r>
              <a:rPr lang="tr-TR" sz="2000" dirty="0" smtClean="0"/>
              <a:t>. </a:t>
            </a:r>
            <a:endParaRPr lang="tr-TR" sz="20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86" y="2152279"/>
            <a:ext cx="5100664" cy="4336681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15289" y="1648673"/>
            <a:ext cx="11524312" cy="4840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2000" b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Eritroblastosis fetalis: </a:t>
            </a:r>
            <a:r>
              <a:rPr lang="tr-TR" sz="2000" b="1" smtClean="0">
                <a:solidFill>
                  <a:srgbClr val="0000FF"/>
                </a:solidFill>
              </a:rPr>
              <a:t>fetus ve yenidoğanın eritrositlerinin aglütinasyonu ve fagositozu ile seyreder</a:t>
            </a:r>
            <a:endParaRPr lang="tr-TR" sz="2000" b="1" dirty="0">
              <a:solidFill>
                <a:srgbClr val="0000FF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41657" y="294232"/>
            <a:ext cx="11697943" cy="778780"/>
          </a:xfrm>
        </p:spPr>
        <p:txBody>
          <a:bodyPr>
            <a:noAutofit/>
          </a:bodyPr>
          <a:lstStyle/>
          <a:p>
            <a:r>
              <a:rPr lang="tr-TR" sz="3600" b="1" dirty="0" err="1" smtClean="0">
                <a:latin typeface="+mn-lt"/>
              </a:rPr>
              <a:t>Eritroblastosis</a:t>
            </a:r>
            <a:r>
              <a:rPr lang="tr-TR" sz="3600" b="1" dirty="0" smtClean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fetalis</a:t>
            </a:r>
            <a:r>
              <a:rPr lang="tr-TR" sz="3600" b="1" dirty="0">
                <a:latin typeface="+mn-lt"/>
              </a:rPr>
              <a:t>  (</a:t>
            </a:r>
            <a:r>
              <a:rPr lang="tr-TR" sz="3600" b="1" dirty="0" err="1">
                <a:latin typeface="+mn-lt"/>
              </a:rPr>
              <a:t>yenidoğanın</a:t>
            </a:r>
            <a:r>
              <a:rPr lang="tr-TR" sz="3600" b="1" dirty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hemolitik</a:t>
            </a:r>
            <a:r>
              <a:rPr lang="tr-TR" sz="3600" b="1" dirty="0">
                <a:latin typeface="+mn-lt"/>
              </a:rPr>
              <a:t> hastalığı)</a:t>
            </a:r>
          </a:p>
        </p:txBody>
      </p:sp>
    </p:spTree>
    <p:extLst>
      <p:ext uri="{BB962C8B-B14F-4D97-AF65-F5344CB8AC3E}">
        <p14:creationId xmlns:p14="http://schemas.microsoft.com/office/powerpoint/2010/main" val="43522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445" y="4413380"/>
            <a:ext cx="8371992" cy="213953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502" y="2220685"/>
            <a:ext cx="4142683" cy="196496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445" y="3908650"/>
            <a:ext cx="4033257" cy="276999"/>
          </a:xfrm>
          <a:prstGeom prst="rect">
            <a:avLst/>
          </a:prstGeom>
        </p:spPr>
      </p:pic>
      <p:sp>
        <p:nvSpPr>
          <p:cNvPr id="15" name="Dikdörtgen 14"/>
          <p:cNvSpPr/>
          <p:nvPr/>
        </p:nvSpPr>
        <p:spPr>
          <a:xfrm>
            <a:off x="741783" y="1453232"/>
            <a:ext cx="10423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latin typeface="Bookman Old Style" panose="02050604050505020204" pitchFamily="18" charset="0"/>
              </a:rPr>
              <a:t>Kan grupları tayini (</a:t>
            </a:r>
            <a:r>
              <a:rPr lang="tr-TR" b="1" dirty="0" err="1" smtClean="0">
                <a:latin typeface="Bookman Old Style" panose="02050604050505020204" pitchFamily="18" charset="0"/>
              </a:rPr>
              <a:t>serolojisi</a:t>
            </a:r>
            <a:r>
              <a:rPr lang="tr-TR" b="1" dirty="0" smtClean="0">
                <a:latin typeface="Bookman Old Style" panose="02050604050505020204" pitchFamily="18" charset="0"/>
              </a:rPr>
              <a:t>); AGLUTINASYON TESTLERİ </a:t>
            </a:r>
          </a:p>
          <a:p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2980770" y="3972143"/>
            <a:ext cx="36906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Aglütinasyon </a:t>
            </a:r>
            <a:r>
              <a:rPr lang="en-US" sz="1200" b="1" dirty="0" err="1" smtClean="0"/>
              <a:t>derecelendirmesi</a:t>
            </a:r>
            <a:r>
              <a:rPr lang="en-US" sz="1200" b="1" dirty="0" smtClean="0"/>
              <a:t> </a:t>
            </a:r>
            <a:r>
              <a:rPr lang="tr-TR" sz="1200" b="1" dirty="0" smtClean="0"/>
              <a:t>(PLATE) </a:t>
            </a:r>
            <a:r>
              <a:rPr lang="en-US" sz="1200" b="1" dirty="0" err="1" smtClean="0"/>
              <a:t>testi</a:t>
            </a:r>
            <a:endParaRPr lang="tr-TR" sz="1200" b="1" dirty="0"/>
          </a:p>
        </p:txBody>
      </p:sp>
      <p:sp>
        <p:nvSpPr>
          <p:cNvPr id="17" name="Dikdörtgen 16"/>
          <p:cNvSpPr/>
          <p:nvPr/>
        </p:nvSpPr>
        <p:spPr>
          <a:xfrm>
            <a:off x="5065961" y="6191994"/>
            <a:ext cx="4814161" cy="34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smtClean="0"/>
              <a:t>Aglütinasyon </a:t>
            </a:r>
            <a:r>
              <a:rPr lang="en-US" sz="1200" b="1" dirty="0" err="1" smtClean="0"/>
              <a:t>derecelendirmesi</a:t>
            </a:r>
            <a:r>
              <a:rPr lang="en-US" sz="1200" b="1" dirty="0" smtClean="0"/>
              <a:t> </a:t>
            </a:r>
            <a:r>
              <a:rPr lang="tr-TR" sz="1200" b="1" dirty="0" smtClean="0"/>
              <a:t>(TÜP)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testi</a:t>
            </a:r>
            <a:endParaRPr lang="tr-TR" sz="1200" b="1" dirty="0"/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>
          <a:xfrm>
            <a:off x="741783" y="191277"/>
            <a:ext cx="9207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 </a:t>
            </a:r>
            <a:r>
              <a:rPr lang="tr-TR" sz="3600" b="1" dirty="0">
                <a:latin typeface="+mn-lt"/>
              </a:rPr>
              <a:t>ABO </a:t>
            </a:r>
            <a:r>
              <a:rPr lang="tr-TR" sz="3600" b="1" dirty="0" smtClean="0">
                <a:latin typeface="+mn-lt"/>
              </a:rPr>
              <a:t>ve Rh sisteminde </a:t>
            </a:r>
            <a:r>
              <a:rPr lang="tr-TR" sz="3600" b="1" dirty="0">
                <a:latin typeface="+mn-lt"/>
              </a:rPr>
              <a:t>kan gruplarının tayini</a:t>
            </a: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endParaRPr lang="en-US" sz="3600" dirty="0">
              <a:latin typeface="+mn-lt"/>
            </a:endParaRPr>
          </a:p>
        </p:txBody>
      </p:sp>
      <p:pic>
        <p:nvPicPr>
          <p:cNvPr id="5122" name="Picture 2" descr="İlgili resi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45" y="2202885"/>
            <a:ext cx="4033257" cy="17057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İlgili resi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83" y="2351928"/>
            <a:ext cx="1800409" cy="183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694517" y="4413380"/>
            <a:ext cx="18949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rgbClr val="C00000"/>
                </a:solidFill>
                <a:latin typeface="Lato"/>
              </a:rPr>
              <a:t>Antijen-antikor</a:t>
            </a:r>
            <a:r>
              <a:rPr lang="tr-TR" dirty="0" smtClean="0">
                <a:solidFill>
                  <a:srgbClr val="0000FF"/>
                </a:solidFill>
                <a:latin typeface="Lato"/>
              </a:rPr>
              <a:t> </a:t>
            </a:r>
            <a:r>
              <a:rPr lang="tr-TR" dirty="0">
                <a:solidFill>
                  <a:srgbClr val="C00000"/>
                </a:solidFill>
                <a:latin typeface="Lato"/>
              </a:rPr>
              <a:t>kompleksi reaksiyonlarına dayanır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7286639" y="3786876"/>
            <a:ext cx="27994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Aglütinasyon </a:t>
            </a:r>
            <a:r>
              <a:rPr lang="en-US" sz="1200" b="1" dirty="0" err="1" smtClean="0">
                <a:solidFill>
                  <a:schemeClr val="bg1"/>
                </a:solidFill>
              </a:rPr>
              <a:t>derecelendirmesi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tr-TR" sz="1200" b="1" dirty="0" smtClean="0">
                <a:solidFill>
                  <a:schemeClr val="bg1"/>
                </a:solidFill>
              </a:rPr>
              <a:t>(JEL)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testi</a:t>
            </a:r>
            <a:endParaRPr lang="tr-T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60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/>
          <p:cNvSpPr/>
          <p:nvPr/>
        </p:nvSpPr>
        <p:spPr>
          <a:xfrm>
            <a:off x="1074792" y="3050408"/>
            <a:ext cx="10181036" cy="33377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946" y="3680055"/>
            <a:ext cx="8562975" cy="24029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1074792" y="1442762"/>
            <a:ext cx="3535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>
                <a:solidFill>
                  <a:srgbClr val="0000FF"/>
                </a:solidFill>
              </a:rPr>
              <a:t>Gel-Tüp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Aglütinasyon </a:t>
            </a:r>
            <a:r>
              <a:rPr lang="en-US" sz="2400" b="1" dirty="0" err="1">
                <a:solidFill>
                  <a:srgbClr val="0000FF"/>
                </a:solidFill>
              </a:rPr>
              <a:t>testi</a:t>
            </a:r>
            <a:endParaRPr lang="tr-TR" sz="2400" b="1" dirty="0">
              <a:solidFill>
                <a:srgbClr val="0000FF"/>
              </a:solidFill>
            </a:endParaRPr>
          </a:p>
        </p:txBody>
      </p:sp>
      <p:sp>
        <p:nvSpPr>
          <p:cNvPr id="12" name="Rectangle 6"/>
          <p:cNvSpPr txBox="1">
            <a:spLocks noChangeArrowheads="1"/>
          </p:cNvSpPr>
          <p:nvPr/>
        </p:nvSpPr>
        <p:spPr>
          <a:xfrm>
            <a:off x="741783" y="191277"/>
            <a:ext cx="9207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 </a:t>
            </a:r>
            <a:r>
              <a:rPr lang="tr-TR" sz="3600" b="1" dirty="0">
                <a:latin typeface="+mn-lt"/>
              </a:rPr>
              <a:t>ABO </a:t>
            </a:r>
            <a:r>
              <a:rPr lang="tr-TR" sz="3600" b="1" dirty="0" smtClean="0">
                <a:latin typeface="+mn-lt"/>
              </a:rPr>
              <a:t>ve Rh sisteminde </a:t>
            </a:r>
            <a:r>
              <a:rPr lang="tr-TR" sz="3600" b="1" dirty="0">
                <a:latin typeface="+mn-lt"/>
              </a:rPr>
              <a:t>kan gruplarının tayini</a:t>
            </a: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endParaRPr lang="en-US" sz="3600" dirty="0">
              <a:latin typeface="+mn-lt"/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629" y="3627164"/>
            <a:ext cx="914439" cy="2338154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236394" y="1927393"/>
            <a:ext cx="943591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srgbClr val="FF0000"/>
                </a:solidFill>
              </a:rPr>
              <a:t>Forward </a:t>
            </a:r>
            <a:r>
              <a:rPr lang="tr-TR" sz="2000" b="1" dirty="0" smtClean="0">
                <a:solidFill>
                  <a:srgbClr val="FF0000"/>
                </a:solidFill>
              </a:rPr>
              <a:t>Test- </a:t>
            </a:r>
            <a:r>
              <a:rPr lang="tr-TR" sz="2000" dirty="0" smtClean="0"/>
              <a:t>H</a:t>
            </a:r>
            <a:r>
              <a:rPr lang="en-US" sz="2000" dirty="0" err="1" smtClean="0"/>
              <a:t>astanın</a:t>
            </a:r>
            <a:r>
              <a:rPr lang="en-US" sz="2000" dirty="0" smtClean="0"/>
              <a:t> </a:t>
            </a:r>
            <a:r>
              <a:rPr lang="tr-TR" sz="2000" dirty="0" smtClean="0"/>
              <a:t>eritrositi</a:t>
            </a:r>
            <a:r>
              <a:rPr lang="en-US" sz="2000" dirty="0" smtClean="0"/>
              <a:t> </a:t>
            </a:r>
            <a:r>
              <a:rPr lang="en-US" sz="2000" dirty="0"/>
              <a:t>ve </a:t>
            </a:r>
            <a:r>
              <a:rPr lang="en-US" sz="2000" dirty="0" err="1"/>
              <a:t>reaktif</a:t>
            </a:r>
            <a:r>
              <a:rPr lang="en-US" sz="2000" dirty="0"/>
              <a:t> </a:t>
            </a:r>
            <a:r>
              <a:rPr lang="en-US" sz="2000" dirty="0" smtClean="0"/>
              <a:t>anti</a:t>
            </a:r>
            <a:r>
              <a:rPr lang="tr-TR" sz="2000" dirty="0" smtClean="0"/>
              <a:t> </a:t>
            </a:r>
            <a:r>
              <a:rPr lang="en-US" sz="2000" dirty="0" err="1" smtClean="0"/>
              <a:t>serumu</a:t>
            </a:r>
            <a:endParaRPr lang="en-US" sz="2000" dirty="0"/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schemeClr val="accent4"/>
                </a:solidFill>
              </a:rPr>
              <a:t>Revers Test - </a:t>
            </a:r>
            <a:r>
              <a:rPr lang="tr-TR" sz="2000" dirty="0" smtClean="0"/>
              <a:t>H</a:t>
            </a:r>
            <a:r>
              <a:rPr lang="es-ES" sz="2000" dirty="0" smtClean="0"/>
              <a:t>astanın </a:t>
            </a:r>
            <a:r>
              <a:rPr lang="tr-TR" sz="2000" dirty="0" smtClean="0"/>
              <a:t>serumu </a:t>
            </a:r>
            <a:r>
              <a:rPr lang="es-ES" sz="2000" dirty="0" smtClean="0"/>
              <a:t>ve A </a:t>
            </a:r>
            <a:r>
              <a:rPr lang="es-ES" sz="2000" dirty="0"/>
              <a:t>ve B </a:t>
            </a:r>
            <a:r>
              <a:rPr lang="tr-TR" sz="2000" dirty="0" smtClean="0"/>
              <a:t>Eritrosit </a:t>
            </a:r>
            <a:r>
              <a:rPr lang="tr-TR" sz="2000" dirty="0" err="1" smtClean="0"/>
              <a:t>Reagen</a:t>
            </a:r>
            <a:r>
              <a:rPr lang="tr-TR" sz="2000" dirty="0" smtClean="0"/>
              <a:t> ile… </a:t>
            </a:r>
            <a:endParaRPr lang="en-US" sz="2000" dirty="0"/>
          </a:p>
        </p:txBody>
      </p:sp>
      <p:sp>
        <p:nvSpPr>
          <p:cNvPr id="14" name="Dikdörtgen 13"/>
          <p:cNvSpPr/>
          <p:nvPr/>
        </p:nvSpPr>
        <p:spPr>
          <a:xfrm>
            <a:off x="8469346" y="5996095"/>
            <a:ext cx="9717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O-Rh (+)</a:t>
            </a:r>
            <a:endParaRPr lang="tr-TR" sz="1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7129299" y="5980707"/>
            <a:ext cx="13865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/>
              <a:t>Forward </a:t>
            </a:r>
            <a:r>
              <a:rPr lang="tr-TR" sz="1600" b="1" dirty="0" smtClean="0"/>
              <a:t>Test -</a:t>
            </a:r>
            <a:endParaRPr lang="tr-TR" sz="1600" b="1" dirty="0"/>
          </a:p>
        </p:txBody>
      </p:sp>
      <p:sp>
        <p:nvSpPr>
          <p:cNvPr id="18" name="Dikdörtgen 17"/>
          <p:cNvSpPr/>
          <p:nvPr/>
        </p:nvSpPr>
        <p:spPr>
          <a:xfrm>
            <a:off x="9384455" y="5965318"/>
            <a:ext cx="13808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/>
              <a:t>-   Revers </a:t>
            </a:r>
            <a:r>
              <a:rPr lang="tr-TR" sz="1600" b="1" dirty="0"/>
              <a:t>Test </a:t>
            </a:r>
          </a:p>
        </p:txBody>
      </p:sp>
      <p:pic>
        <p:nvPicPr>
          <p:cNvPr id="6146" name="Picture 2" descr="İlgili resi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444" y="3183675"/>
            <a:ext cx="469614" cy="46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İlgili resi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863" y="3183675"/>
            <a:ext cx="469614" cy="46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İlgili resi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260" y="3199064"/>
            <a:ext cx="469614" cy="46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8141" y="3198539"/>
            <a:ext cx="409575" cy="454750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2" name="Picture 2" descr="İlgili resi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793" y="3228608"/>
            <a:ext cx="406321" cy="406321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Resim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9551" y="3170710"/>
            <a:ext cx="413994" cy="523875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26" name="Resim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9022" y="3181895"/>
            <a:ext cx="409575" cy="523875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7" name="Dikdörtgen 6"/>
          <p:cNvSpPr/>
          <p:nvPr/>
        </p:nvSpPr>
        <p:spPr>
          <a:xfrm>
            <a:off x="3910438" y="6005261"/>
            <a:ext cx="10214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A-</a:t>
            </a:r>
            <a:r>
              <a:rPr lang="tr-TR" sz="14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Rh</a:t>
            </a:r>
            <a:r>
              <a:rPr lang="tr-TR" sz="1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(+)</a:t>
            </a:r>
            <a:endParaRPr lang="tr-TR" sz="1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2570391" y="5989873"/>
            <a:ext cx="13865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/>
              <a:t>Forward </a:t>
            </a:r>
            <a:r>
              <a:rPr lang="tr-TR" sz="1600" b="1" dirty="0" smtClean="0"/>
              <a:t>Test -</a:t>
            </a:r>
            <a:endParaRPr lang="tr-TR" sz="1600" b="1" dirty="0"/>
          </a:p>
        </p:txBody>
      </p:sp>
      <p:sp>
        <p:nvSpPr>
          <p:cNvPr id="15" name="Dikdörtgen 14"/>
          <p:cNvSpPr/>
          <p:nvPr/>
        </p:nvSpPr>
        <p:spPr>
          <a:xfrm>
            <a:off x="4825547" y="5974484"/>
            <a:ext cx="13808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/>
              <a:t>-   Revers </a:t>
            </a:r>
            <a:r>
              <a:rPr lang="tr-TR" sz="1600" b="1" dirty="0"/>
              <a:t>Test </a:t>
            </a:r>
          </a:p>
        </p:txBody>
      </p:sp>
      <p:pic>
        <p:nvPicPr>
          <p:cNvPr id="27" name="Resim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0240" y="3194349"/>
            <a:ext cx="409575" cy="454750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30" name="Picture 2" descr="İlgili resi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522" y="3206155"/>
            <a:ext cx="406321" cy="406321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İlgili resi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945" y="3198539"/>
            <a:ext cx="406321" cy="406321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5854457" y="3271005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/>
              <a:t>R</a:t>
            </a:r>
          </a:p>
        </p:txBody>
      </p:sp>
      <p:sp>
        <p:nvSpPr>
          <p:cNvPr id="32" name="Dikdörtgen 31"/>
          <p:cNvSpPr/>
          <p:nvPr/>
        </p:nvSpPr>
        <p:spPr>
          <a:xfrm>
            <a:off x="5304587" y="3281710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/>
              <a:t>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9790327" y="3286295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/>
              <a:t>R</a:t>
            </a:r>
          </a:p>
        </p:txBody>
      </p:sp>
      <p:sp>
        <p:nvSpPr>
          <p:cNvPr id="34" name="Dikdörtgen 33"/>
          <p:cNvSpPr/>
          <p:nvPr/>
        </p:nvSpPr>
        <p:spPr>
          <a:xfrm>
            <a:off x="10389389" y="3294147"/>
            <a:ext cx="2390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dirty="0"/>
              <a:t>R</a:t>
            </a:r>
          </a:p>
        </p:txBody>
      </p:sp>
      <p:sp>
        <p:nvSpPr>
          <p:cNvPr id="8" name="Oval 7"/>
          <p:cNvSpPr/>
          <p:nvPr/>
        </p:nvSpPr>
        <p:spPr>
          <a:xfrm>
            <a:off x="2570391" y="5657850"/>
            <a:ext cx="582384" cy="3074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Oval 35"/>
          <p:cNvSpPr/>
          <p:nvPr/>
        </p:nvSpPr>
        <p:spPr>
          <a:xfrm>
            <a:off x="3836002" y="5696477"/>
            <a:ext cx="582384" cy="3074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Oval 36"/>
          <p:cNvSpPr/>
          <p:nvPr/>
        </p:nvSpPr>
        <p:spPr>
          <a:xfrm>
            <a:off x="5722084" y="5642307"/>
            <a:ext cx="582384" cy="30746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Oval 37"/>
          <p:cNvSpPr/>
          <p:nvPr/>
        </p:nvSpPr>
        <p:spPr>
          <a:xfrm>
            <a:off x="8273268" y="5675453"/>
            <a:ext cx="582384" cy="3074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Oval 38"/>
          <p:cNvSpPr/>
          <p:nvPr/>
        </p:nvSpPr>
        <p:spPr>
          <a:xfrm>
            <a:off x="10242618" y="5654220"/>
            <a:ext cx="582384" cy="30746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Oval 39"/>
          <p:cNvSpPr/>
          <p:nvPr/>
        </p:nvSpPr>
        <p:spPr>
          <a:xfrm>
            <a:off x="9551161" y="5659772"/>
            <a:ext cx="582384" cy="30746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42" name="Dirsek Bağlayıcısı 41"/>
          <p:cNvCxnSpPr/>
          <p:nvPr/>
        </p:nvCxnSpPr>
        <p:spPr>
          <a:xfrm rot="5400000">
            <a:off x="1147913" y="4337220"/>
            <a:ext cx="2693062" cy="318848"/>
          </a:xfrm>
          <a:prstGeom prst="bentConnector3">
            <a:avLst>
              <a:gd name="adj1" fmla="val 1569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Dirsek Bağlayıcısı 52"/>
          <p:cNvCxnSpPr/>
          <p:nvPr/>
        </p:nvCxnSpPr>
        <p:spPr>
          <a:xfrm rot="16200000" flipH="1">
            <a:off x="5097746" y="4398972"/>
            <a:ext cx="2659277" cy="243197"/>
          </a:xfrm>
          <a:prstGeom prst="bentConnector3">
            <a:avLst>
              <a:gd name="adj1" fmla="val 18122"/>
            </a:avLst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Dirsek Bağlayıcısı 61"/>
          <p:cNvCxnSpPr/>
          <p:nvPr/>
        </p:nvCxnSpPr>
        <p:spPr>
          <a:xfrm rot="5400000">
            <a:off x="5603539" y="4459019"/>
            <a:ext cx="2644639" cy="123677"/>
          </a:xfrm>
          <a:prstGeom prst="bentConnector3">
            <a:avLst>
              <a:gd name="adj1" fmla="val 16865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Dirsek Bağlayıcısı 66"/>
          <p:cNvCxnSpPr/>
          <p:nvPr/>
        </p:nvCxnSpPr>
        <p:spPr>
          <a:xfrm rot="16200000" flipH="1">
            <a:off x="9585901" y="4398972"/>
            <a:ext cx="2659277" cy="243197"/>
          </a:xfrm>
          <a:prstGeom prst="bentConnector3">
            <a:avLst>
              <a:gd name="adj1" fmla="val 14898"/>
            </a:avLst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Dikdörtgen 42"/>
          <p:cNvSpPr/>
          <p:nvPr/>
        </p:nvSpPr>
        <p:spPr>
          <a:xfrm>
            <a:off x="7827084" y="3253693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4" name="Dikdörtgen 43"/>
          <p:cNvSpPr/>
          <p:nvPr/>
        </p:nvSpPr>
        <p:spPr>
          <a:xfrm>
            <a:off x="2695870" y="3261356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5" name="Dikdörtgen 44"/>
          <p:cNvSpPr/>
          <p:nvPr/>
        </p:nvSpPr>
        <p:spPr>
          <a:xfrm>
            <a:off x="3371967" y="3261356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6" name="Dikdörtgen 45"/>
          <p:cNvSpPr/>
          <p:nvPr/>
        </p:nvSpPr>
        <p:spPr>
          <a:xfrm>
            <a:off x="3936912" y="3270815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7" name="Dikdörtgen 46"/>
          <p:cNvSpPr/>
          <p:nvPr/>
        </p:nvSpPr>
        <p:spPr>
          <a:xfrm>
            <a:off x="7278540" y="3270815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sp>
        <p:nvSpPr>
          <p:cNvPr id="48" name="Dikdörtgen 47"/>
          <p:cNvSpPr/>
          <p:nvPr/>
        </p:nvSpPr>
        <p:spPr>
          <a:xfrm>
            <a:off x="8450506" y="3231774"/>
            <a:ext cx="2551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F</a:t>
            </a:r>
            <a:endParaRPr lang="tr-TR" sz="1200" dirty="0"/>
          </a:p>
        </p:txBody>
      </p:sp>
      <p:pic>
        <p:nvPicPr>
          <p:cNvPr id="21" name="Resim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8757" y="238069"/>
            <a:ext cx="3019679" cy="1849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987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2" grpId="0"/>
      <p:bldP spid="33" grpId="0"/>
      <p:bldP spid="34" grpId="0"/>
      <p:bldP spid="8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64431" y="326254"/>
            <a:ext cx="11341769" cy="860879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tr-TR" altLang="tr-TR" sz="3200" b="1" dirty="0" smtClean="0">
                <a:latin typeface="+mn-lt"/>
              </a:rPr>
              <a:t>Kan ürünlerinin uygun koşullarda saklanması veya transportu</a:t>
            </a:r>
            <a:endParaRPr lang="en-US" altLang="tr-TR" sz="3200" b="1" dirty="0" smtClean="0">
              <a:latin typeface="+mn-lt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545" y="2743200"/>
            <a:ext cx="10971655" cy="41148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tr-TR" altLang="tr-TR" sz="2400" dirty="0" smtClean="0"/>
              <a:t>    Eritrosit </a:t>
            </a:r>
            <a:r>
              <a:rPr lang="tr-TR" altLang="tr-TR" sz="2400" dirty="0"/>
              <a:t>süspansiyonu kan dolabından çıktıktan sonra </a:t>
            </a:r>
            <a:endParaRPr lang="tr-TR" altLang="tr-TR" sz="2400" dirty="0" smtClean="0"/>
          </a:p>
          <a:p>
            <a:pPr marL="719138" lvl="1" indent="-273050">
              <a:lnSpc>
                <a:spcPct val="110000"/>
              </a:lnSpc>
            </a:pPr>
            <a:r>
              <a:rPr lang="tr-TR" altLang="tr-TR" dirty="0" smtClean="0"/>
              <a:t>En </a:t>
            </a:r>
            <a:r>
              <a:rPr lang="tr-TR" altLang="tr-TR" dirty="0"/>
              <a:t>geç 30 dakikada kullanılmaya başlanmalı </a:t>
            </a:r>
            <a:endParaRPr lang="tr-TR" altLang="tr-TR" dirty="0" smtClean="0"/>
          </a:p>
          <a:p>
            <a:pPr marL="719138" lvl="1" indent="-273050">
              <a:lnSpc>
                <a:spcPct val="110000"/>
              </a:lnSpc>
            </a:pPr>
            <a:r>
              <a:rPr lang="tr-TR" altLang="tr-TR" dirty="0" smtClean="0"/>
              <a:t>Transfüzyon </a:t>
            </a:r>
            <a:r>
              <a:rPr lang="tr-TR" altLang="tr-TR" dirty="0"/>
              <a:t>maksimum 4 saat içinde bitirilmelidir</a:t>
            </a:r>
            <a:r>
              <a:rPr lang="tr-TR" altLang="tr-TR" dirty="0" smtClean="0"/>
              <a:t>.</a:t>
            </a:r>
            <a:endParaRPr lang="tr-TR" altLang="tr-TR" dirty="0"/>
          </a:p>
        </p:txBody>
      </p:sp>
      <p:pic>
        <p:nvPicPr>
          <p:cNvPr id="5" name="Picture 3" descr="kapalı trombosit inkübatörü"/>
          <p:cNvPicPr>
            <a:picLocks noChangeAspect="1" noChangeArrowheads="1"/>
          </p:cNvPicPr>
          <p:nvPr/>
        </p:nvPicPr>
        <p:blipFill>
          <a:blip r:embed="rId2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44218" y="3249812"/>
            <a:ext cx="3288134" cy="2242301"/>
          </a:xfrm>
          <a:prstGeom prst="rect">
            <a:avLst/>
          </a:prstGeom>
        </p:spPr>
      </p:pic>
      <p:sp>
        <p:nvSpPr>
          <p:cNvPr id="2" name="Dikdörtgen 1"/>
          <p:cNvSpPr/>
          <p:nvPr/>
        </p:nvSpPr>
        <p:spPr>
          <a:xfrm>
            <a:off x="719601" y="4587250"/>
            <a:ext cx="6791541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446088" algn="l"/>
              </a:tabLst>
            </a:pPr>
            <a:r>
              <a:rPr lang="tr-TR" altLang="tr-TR" sz="2400" dirty="0" smtClean="0">
                <a:solidFill>
                  <a:srgbClr val="FF0000"/>
                </a:solidFill>
              </a:rPr>
              <a:t>Kan  ürünleri uygun ısıtıcılarda  ısıtılmalı ve ısıtılmış  ürünler hemen kullanılmalıdır.</a:t>
            </a:r>
            <a:endParaRPr lang="en-US" altLang="tr-TR" sz="2400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850230" y="1512735"/>
            <a:ext cx="1065597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10000"/>
              </a:lnSpc>
            </a:pPr>
            <a:r>
              <a:rPr lang="tr-TR" altLang="tr-TR" sz="2400" dirty="0">
                <a:solidFill>
                  <a:srgbClr val="0000FF"/>
                </a:solidFill>
              </a:rPr>
              <a:t>Kan ürünü sadece Kan Merkezi kan saklama dolaplarında saklanmalı </a:t>
            </a:r>
            <a:endParaRPr lang="tr-TR" altLang="tr-TR" sz="2400" dirty="0" smtClean="0">
              <a:solidFill>
                <a:srgbClr val="0000FF"/>
              </a:solidFill>
            </a:endParaRPr>
          </a:p>
          <a:p>
            <a:pPr marL="571500" indent="-571500">
              <a:lnSpc>
                <a:spcPct val="110000"/>
              </a:lnSpc>
            </a:pPr>
            <a:r>
              <a:rPr lang="tr-TR" altLang="tr-TR" sz="2400" dirty="0" smtClean="0">
                <a:solidFill>
                  <a:srgbClr val="0000FF"/>
                </a:solidFill>
              </a:rPr>
              <a:t>(</a:t>
            </a:r>
            <a:r>
              <a:rPr lang="tr-TR" altLang="tr-TR" sz="2400" dirty="0">
                <a:solidFill>
                  <a:srgbClr val="0000FF"/>
                </a:solidFill>
              </a:rPr>
              <a:t>eritrositler +4</a:t>
            </a:r>
            <a:r>
              <a:rPr lang="tr-TR" altLang="tr-TR" sz="2400" baseline="30000" dirty="0">
                <a:solidFill>
                  <a:srgbClr val="0000FF"/>
                </a:solidFill>
              </a:rPr>
              <a:t>0</a:t>
            </a:r>
            <a:r>
              <a:rPr lang="tr-TR" altLang="tr-TR" sz="2400" dirty="0">
                <a:solidFill>
                  <a:srgbClr val="0000FF"/>
                </a:solidFill>
              </a:rPr>
              <a:t>C, </a:t>
            </a:r>
            <a:r>
              <a:rPr lang="tr-TR" altLang="tr-TR" sz="2400" dirty="0" err="1">
                <a:solidFill>
                  <a:srgbClr val="0000FF"/>
                </a:solidFill>
              </a:rPr>
              <a:t>trombositler</a:t>
            </a:r>
            <a:r>
              <a:rPr lang="tr-TR" altLang="tr-TR" sz="2400" dirty="0">
                <a:solidFill>
                  <a:srgbClr val="0000FF"/>
                </a:solidFill>
              </a:rPr>
              <a:t>  </a:t>
            </a:r>
            <a:r>
              <a:rPr lang="tr-TR" altLang="tr-TR" sz="2400" dirty="0" smtClean="0">
                <a:solidFill>
                  <a:srgbClr val="0000FF"/>
                </a:solidFill>
              </a:rPr>
              <a:t>+</a:t>
            </a:r>
            <a:r>
              <a:rPr lang="tr-TR" altLang="tr-TR" sz="2400" dirty="0">
                <a:solidFill>
                  <a:srgbClr val="0000FF"/>
                </a:solidFill>
              </a:rPr>
              <a:t>22</a:t>
            </a:r>
            <a:r>
              <a:rPr lang="tr-TR" altLang="tr-TR" sz="2400" baseline="30000" dirty="0">
                <a:solidFill>
                  <a:srgbClr val="0000FF"/>
                </a:solidFill>
              </a:rPr>
              <a:t>0</a:t>
            </a:r>
            <a:r>
              <a:rPr lang="tr-TR" altLang="tr-TR" sz="2400" dirty="0">
                <a:solidFill>
                  <a:srgbClr val="0000FF"/>
                </a:solidFill>
              </a:rPr>
              <a:t>C ve ajitatörde, TDP -20</a:t>
            </a:r>
            <a:r>
              <a:rPr lang="tr-TR" altLang="tr-TR" sz="2400" baseline="30000" dirty="0">
                <a:solidFill>
                  <a:srgbClr val="0000FF"/>
                </a:solidFill>
              </a:rPr>
              <a:t>0</a:t>
            </a:r>
            <a:r>
              <a:rPr lang="tr-TR" altLang="tr-TR" sz="2400" dirty="0">
                <a:solidFill>
                  <a:srgbClr val="0000FF"/>
                </a:solidFill>
              </a:rPr>
              <a:t>C </a:t>
            </a:r>
            <a:r>
              <a:rPr lang="tr-TR" altLang="tr-TR" sz="2400" b="1" dirty="0">
                <a:solidFill>
                  <a:srgbClr val="0000FF"/>
                </a:solidFill>
                <a:sym typeface="Symbol" panose="05050102010706020507" pitchFamily="18" charset="2"/>
              </a:rPr>
              <a:t></a:t>
            </a:r>
            <a:r>
              <a:rPr lang="tr-TR" altLang="tr-TR" sz="24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334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ayt Numarası Yer Tutucusu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01B394-7075-4826-8E2B-0E89360B7341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tr-TR" altLang="tr-TR" sz="1400" dirty="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68085"/>
            <a:ext cx="7772400" cy="798739"/>
          </a:xfrm>
        </p:spPr>
        <p:txBody>
          <a:bodyPr/>
          <a:lstStyle/>
          <a:p>
            <a:pPr eaLnBrk="1" hangingPunct="1"/>
            <a:r>
              <a:rPr lang="tr-TR" altLang="tr-TR" b="1" dirty="0" smtClean="0">
                <a:latin typeface="+mn-lt"/>
              </a:rPr>
              <a:t>Transfüzyon Riskleri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0114" y="1719035"/>
            <a:ext cx="5475514" cy="4179887"/>
          </a:xfrm>
        </p:spPr>
        <p:txBody>
          <a:bodyPr>
            <a:noAutofit/>
          </a:bodyPr>
          <a:lstStyle/>
          <a:p>
            <a:pPr eaLnBrk="1" hangingPunct="1">
              <a:lnSpc>
                <a:spcPct val="140000"/>
              </a:lnSpc>
              <a:buFontTx/>
              <a:buNone/>
            </a:pPr>
            <a:r>
              <a:rPr lang="tr-TR" altLang="tr-TR" b="1" u="sng" dirty="0" err="1">
                <a:solidFill>
                  <a:srgbClr val="FF0000"/>
                </a:solidFill>
              </a:rPr>
              <a:t>İmmunolojik</a:t>
            </a:r>
            <a:endParaRPr lang="tr-TR" altLang="tr-TR" b="1" u="sng" dirty="0">
              <a:solidFill>
                <a:srgbClr val="FF0000"/>
              </a:solidFill>
            </a:endParaRPr>
          </a:p>
          <a:p>
            <a:pPr>
              <a:lnSpc>
                <a:spcPct val="140000"/>
              </a:lnSpc>
            </a:pPr>
            <a:r>
              <a:rPr lang="tr-TR" altLang="tr-TR" sz="2000" b="1" dirty="0" err="1"/>
              <a:t>Febril</a:t>
            </a:r>
            <a:r>
              <a:rPr lang="tr-TR" altLang="tr-TR" sz="2000" b="1" dirty="0"/>
              <a:t> </a:t>
            </a:r>
            <a:r>
              <a:rPr lang="tr-TR" altLang="tr-TR" sz="2000" b="1" dirty="0" err="1"/>
              <a:t>Non-Hemolitik</a:t>
            </a:r>
            <a:r>
              <a:rPr lang="tr-TR" altLang="tr-TR" sz="2000" b="1" dirty="0"/>
              <a:t> Transfüzyon Reaksiyonları</a:t>
            </a:r>
          </a:p>
          <a:p>
            <a:pPr>
              <a:lnSpc>
                <a:spcPct val="140000"/>
              </a:lnSpc>
            </a:pPr>
            <a:r>
              <a:rPr lang="tr-TR" altLang="tr-TR" sz="2000" b="1" dirty="0" err="1" smtClean="0"/>
              <a:t>Hemolitik</a:t>
            </a:r>
            <a:r>
              <a:rPr lang="tr-TR" altLang="tr-TR" sz="2000" b="1" dirty="0" smtClean="0"/>
              <a:t> </a:t>
            </a:r>
            <a:r>
              <a:rPr lang="tr-TR" altLang="tr-TR" sz="2000" b="1" dirty="0"/>
              <a:t>transfüzyon </a:t>
            </a:r>
            <a:r>
              <a:rPr lang="tr-TR" altLang="tr-TR" sz="2000" b="1" dirty="0" err="1"/>
              <a:t>reak</a:t>
            </a:r>
            <a:r>
              <a:rPr lang="tr-TR" altLang="tr-TR" sz="2000" b="1" dirty="0" smtClean="0"/>
              <a:t>. </a:t>
            </a:r>
            <a:r>
              <a:rPr lang="tr-TR" altLang="tr-TR" sz="2000" dirty="0" smtClean="0"/>
              <a:t>(Akut/Gecikmiş) </a:t>
            </a:r>
          </a:p>
          <a:p>
            <a:pPr>
              <a:lnSpc>
                <a:spcPct val="140000"/>
              </a:lnSpc>
            </a:pPr>
            <a:r>
              <a:rPr lang="tr-TR" altLang="tr-TR" sz="2000" b="1" dirty="0" err="1" smtClean="0"/>
              <a:t>Allerjik</a:t>
            </a:r>
            <a:r>
              <a:rPr lang="tr-TR" altLang="tr-TR" sz="2000" b="1" dirty="0" smtClean="0"/>
              <a:t> /Anaflaktik reaksiyonlar</a:t>
            </a:r>
            <a:endParaRPr lang="tr-TR" altLang="tr-TR" sz="2000" b="1" dirty="0"/>
          </a:p>
          <a:p>
            <a:pPr eaLnBrk="1" hangingPunct="1">
              <a:lnSpc>
                <a:spcPct val="140000"/>
              </a:lnSpc>
            </a:pPr>
            <a:r>
              <a:rPr lang="tr-TR" altLang="tr-TR" sz="2000" b="1" dirty="0" smtClean="0"/>
              <a:t>TRALI </a:t>
            </a:r>
            <a:r>
              <a:rPr lang="tr-TR" altLang="tr-TR" sz="2000" b="1" dirty="0"/>
              <a:t>(</a:t>
            </a:r>
            <a:r>
              <a:rPr lang="tr-TR" altLang="tr-TR" sz="2000" b="1" dirty="0" err="1"/>
              <a:t>Nonkardiyak</a:t>
            </a:r>
            <a:r>
              <a:rPr lang="tr-TR" altLang="tr-TR" sz="2000" b="1" dirty="0"/>
              <a:t> pulmoner ödem)</a:t>
            </a:r>
          </a:p>
          <a:p>
            <a:pPr>
              <a:lnSpc>
                <a:spcPct val="140000"/>
              </a:lnSpc>
            </a:pPr>
            <a:r>
              <a:rPr lang="tr-TR" altLang="tr-TR" sz="2000" b="1" dirty="0" smtClean="0"/>
              <a:t>Alloimmunizasyon </a:t>
            </a:r>
            <a:r>
              <a:rPr lang="tr-TR" altLang="tr-TR" sz="2000" b="1" dirty="0"/>
              <a:t>/ </a:t>
            </a:r>
            <a:r>
              <a:rPr lang="tr-TR" altLang="tr-TR" sz="2000" b="1" dirty="0" smtClean="0"/>
              <a:t>GVHD</a:t>
            </a:r>
            <a:endParaRPr lang="tr-TR" altLang="tr-TR" sz="2000" b="1" dirty="0"/>
          </a:p>
          <a:p>
            <a:pPr marL="0" indent="0" eaLnBrk="1" hangingPunct="1">
              <a:lnSpc>
                <a:spcPct val="140000"/>
              </a:lnSpc>
              <a:buNone/>
            </a:pPr>
            <a:endParaRPr lang="tr-TR" altLang="tr-TR" sz="2000" dirty="0"/>
          </a:p>
          <a:p>
            <a:pPr marL="0" indent="0" eaLnBrk="1" hangingPunct="1">
              <a:lnSpc>
                <a:spcPct val="140000"/>
              </a:lnSpc>
              <a:buNone/>
            </a:pPr>
            <a:endParaRPr lang="tr-TR" altLang="tr-TR" sz="2000" dirty="0"/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50428" y="1631950"/>
            <a:ext cx="5546558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tr-TR" altLang="tr-TR" sz="3000" b="1" u="sng" dirty="0" err="1">
                <a:solidFill>
                  <a:srgbClr val="FF0000"/>
                </a:solidFill>
              </a:rPr>
              <a:t>Nonimmünolojik</a:t>
            </a:r>
            <a:endParaRPr lang="tr-TR" altLang="tr-TR" sz="3000" b="1" u="sng" dirty="0">
              <a:solidFill>
                <a:srgbClr val="FF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tr-TR" altLang="tr-TR" sz="2000" b="1" dirty="0"/>
              <a:t>Volüm </a:t>
            </a:r>
            <a:r>
              <a:rPr lang="tr-TR" altLang="tr-TR" sz="2000" b="1" dirty="0" smtClean="0"/>
              <a:t>yüklenmesi (TACO)</a:t>
            </a:r>
            <a:endParaRPr lang="tr-TR" altLang="tr-TR" sz="2000" b="1" dirty="0"/>
          </a:p>
          <a:p>
            <a:pPr>
              <a:lnSpc>
                <a:spcPct val="120000"/>
              </a:lnSpc>
            </a:pPr>
            <a:r>
              <a:rPr lang="tr-TR" altLang="tr-TR" sz="2000" b="1" dirty="0" smtClean="0"/>
              <a:t>İnfeksiyon</a:t>
            </a:r>
            <a:endParaRPr lang="tr-TR" altLang="tr-TR" sz="2000" b="1" dirty="0"/>
          </a:p>
          <a:p>
            <a:pPr marL="271463" indent="0">
              <a:lnSpc>
                <a:spcPct val="130000"/>
              </a:lnSpc>
              <a:buNone/>
            </a:pPr>
            <a:r>
              <a:rPr lang="tr-TR" altLang="tr-TR" sz="1300" dirty="0"/>
              <a:t>HAV, HBV, HDV, HCV, HIV, CMV, HHV-8, HTLV-I/II  Bakteriyel Kontaminasyon, </a:t>
            </a:r>
            <a:r>
              <a:rPr lang="tr-TR" altLang="tr-TR" sz="1300" dirty="0" err="1"/>
              <a:t>Sifiliz</a:t>
            </a:r>
            <a:r>
              <a:rPr lang="tr-TR" altLang="tr-TR" sz="1300" dirty="0"/>
              <a:t>, Malarya, CJD, Diğer (Batı Nil Virüsü, </a:t>
            </a:r>
            <a:r>
              <a:rPr lang="tr-TR" altLang="tr-TR" sz="1300" dirty="0" err="1"/>
              <a:t>Chagas</a:t>
            </a:r>
            <a:r>
              <a:rPr lang="tr-TR" altLang="tr-TR" sz="1300" dirty="0"/>
              <a:t>, </a:t>
            </a:r>
            <a:r>
              <a:rPr lang="tr-TR" altLang="tr-TR" sz="1300" dirty="0" err="1"/>
              <a:t>Bebesiosis</a:t>
            </a:r>
            <a:r>
              <a:rPr lang="tr-TR" altLang="tr-TR" sz="1300" dirty="0"/>
              <a:t> vs</a:t>
            </a:r>
            <a:r>
              <a:rPr lang="tr-TR" altLang="tr-TR" sz="1300" dirty="0" smtClean="0"/>
              <a:t>.)</a:t>
            </a:r>
            <a:endParaRPr lang="tr-TR" altLang="tr-TR" sz="1300" dirty="0"/>
          </a:p>
          <a:p>
            <a:pPr marL="271463" indent="-271463">
              <a:lnSpc>
                <a:spcPct val="130000"/>
              </a:lnSpc>
            </a:pPr>
            <a:r>
              <a:rPr lang="tr-TR" altLang="tr-TR" sz="2000" b="1" dirty="0" smtClean="0"/>
              <a:t>Diğer Etkiler; </a:t>
            </a:r>
          </a:p>
          <a:p>
            <a:pPr marL="460375" lvl="1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 smtClean="0"/>
              <a:t>Masif </a:t>
            </a:r>
            <a:r>
              <a:rPr lang="tr-TR" altLang="tr-TR" sz="1600" b="1" dirty="0"/>
              <a:t>transfüzyon                                                         </a:t>
            </a:r>
            <a:r>
              <a:rPr lang="tr-TR" altLang="tr-TR" sz="1600" dirty="0" smtClean="0"/>
              <a:t>	  </a:t>
            </a:r>
            <a:r>
              <a:rPr lang="tr-TR" altLang="tr-TR" sz="1400" dirty="0"/>
              <a:t>(metabolik , </a:t>
            </a:r>
            <a:r>
              <a:rPr lang="tr-TR" altLang="tr-TR" sz="1400" dirty="0" err="1"/>
              <a:t>dilüsyonel</a:t>
            </a:r>
            <a:r>
              <a:rPr lang="tr-TR" altLang="tr-TR" sz="1400" dirty="0"/>
              <a:t>, </a:t>
            </a:r>
            <a:r>
              <a:rPr lang="tr-TR" altLang="tr-TR" sz="1400" dirty="0" err="1"/>
              <a:t>pulm</a:t>
            </a:r>
            <a:r>
              <a:rPr lang="tr-TR" altLang="tr-TR" sz="1400" dirty="0"/>
              <a:t>. </a:t>
            </a:r>
            <a:r>
              <a:rPr lang="tr-TR" altLang="tr-TR" sz="1400" dirty="0" err="1"/>
              <a:t>mikroembolizazyon</a:t>
            </a:r>
            <a:r>
              <a:rPr lang="tr-TR" altLang="tr-TR" sz="1400" dirty="0" smtClean="0"/>
              <a:t>)</a:t>
            </a:r>
            <a:endParaRPr lang="tr-TR" altLang="tr-TR" sz="1600" dirty="0" smtClean="0"/>
          </a:p>
          <a:p>
            <a:pPr marL="460375" lvl="1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tr-TR" altLang="tr-TR" sz="1600" b="1" dirty="0" err="1" smtClean="0"/>
              <a:t>Hemosiderozis</a:t>
            </a:r>
            <a:endParaRPr lang="tr-TR" altLang="tr-TR" sz="1600" b="1" dirty="0"/>
          </a:p>
        </p:txBody>
      </p:sp>
    </p:spTree>
    <p:extLst>
      <p:ext uri="{BB962C8B-B14F-4D97-AF65-F5344CB8AC3E}">
        <p14:creationId xmlns:p14="http://schemas.microsoft.com/office/powerpoint/2010/main" val="165125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5127" y="182270"/>
            <a:ext cx="2456873" cy="1419225"/>
          </a:xfrm>
          <a:prstGeom prst="rect">
            <a:avLst/>
          </a:prstGeom>
        </p:spPr>
      </p:pic>
      <p:pic>
        <p:nvPicPr>
          <p:cNvPr id="6" name="Picture 4" descr="Match Burning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34" y="2077180"/>
            <a:ext cx="589765" cy="68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/>
          <p:cNvSpPr>
            <a:spLocks noGrp="1" noChangeArrowheads="1"/>
          </p:cNvSpPr>
          <p:nvPr/>
        </p:nvSpPr>
        <p:spPr bwMode="auto">
          <a:xfrm>
            <a:off x="3139225" y="2393678"/>
            <a:ext cx="8421666" cy="396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Trombosit tr: 1/20 oranında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Eritrosit tr: 1/300 oranında gözlenebilir.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 smtClean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Özellikle ürüne </a:t>
            </a:r>
            <a:r>
              <a:rPr lang="tr-TR" altLang="tr-TR" sz="2400" b="1" dirty="0" err="1" smtClean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kontamine</a:t>
            </a:r>
            <a:r>
              <a:rPr lang="tr-TR" altLang="tr-TR" sz="2400" b="1" dirty="0" smtClean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 lökosit antijenlerine </a:t>
            </a:r>
            <a:r>
              <a:rPr lang="tr-TR" altLang="tr-TR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karşı immün</a:t>
            </a:r>
            <a:r>
              <a:rPr lang="tr-TR" altLang="tr-TR" sz="2400" b="1" dirty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tr-TR" altLang="tr-TR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reaksiyonlara bağlı olarak gelişir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Picture 7" descr="shak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60" y="2228536"/>
            <a:ext cx="2159364" cy="238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Grp="1" noChangeArrowheads="1"/>
          </p:cNvSpPr>
          <p:nvPr/>
        </p:nvSpPr>
        <p:spPr bwMode="auto">
          <a:xfrm>
            <a:off x="908565" y="4905437"/>
            <a:ext cx="10406320" cy="165450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Transfüzyon sırasında veya birkaç saat içinde </a:t>
            </a:r>
            <a:r>
              <a:rPr lang="tr-TR" altLang="tr-TR" sz="2400" u="sng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titremeyi  takiben ortaya çıkan ateş</a:t>
            </a: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ile karakterizedir. Genelde ateş </a:t>
            </a:r>
            <a:r>
              <a:rPr lang="tr-TR" altLang="tr-TR" sz="24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ve titreme dışında </a:t>
            </a: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başka bulgu olmaz.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662559" y="1569348"/>
            <a:ext cx="108983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r>
              <a:rPr lang="tr-TR" sz="2000" b="1" dirty="0" smtClean="0">
                <a:solidFill>
                  <a:srgbClr val="0000FF"/>
                </a:solidFill>
              </a:rPr>
              <a:t>Kan </a:t>
            </a:r>
            <a:r>
              <a:rPr lang="tr-TR" sz="2000" b="1" dirty="0">
                <a:solidFill>
                  <a:srgbClr val="0000FF"/>
                </a:solidFill>
              </a:rPr>
              <a:t>ürünlerinin </a:t>
            </a:r>
            <a:r>
              <a:rPr lang="tr-TR" sz="2000" b="1" dirty="0" err="1">
                <a:solidFill>
                  <a:srgbClr val="0000FF"/>
                </a:solidFill>
              </a:rPr>
              <a:t>lökodeplesyonu</a:t>
            </a:r>
            <a:r>
              <a:rPr lang="tr-TR" sz="2000" b="1" dirty="0">
                <a:solidFill>
                  <a:srgbClr val="0000FF"/>
                </a:solidFill>
              </a:rPr>
              <a:t> ile oranı </a:t>
            </a:r>
            <a:r>
              <a:rPr lang="tr-TR" sz="2000" b="1" dirty="0" smtClean="0">
                <a:solidFill>
                  <a:srgbClr val="0000FF"/>
                </a:solidFill>
              </a:rPr>
              <a:t>azalmakla birlikte (&lt; % 1)</a:t>
            </a:r>
            <a:r>
              <a:rPr lang="tr-TR" sz="2000" dirty="0" smtClean="0">
                <a:solidFill>
                  <a:srgbClr val="0000FF"/>
                </a:solidFill>
              </a:rPr>
              <a:t> </a:t>
            </a:r>
            <a:r>
              <a:rPr lang="tr-TR" sz="2000" b="1" dirty="0" smtClean="0">
                <a:solidFill>
                  <a:srgbClr val="0000FF"/>
                </a:solidFill>
              </a:rPr>
              <a:t>oldukça </a:t>
            </a:r>
            <a:r>
              <a:rPr lang="tr-TR" sz="2000" b="1" dirty="0">
                <a:solidFill>
                  <a:srgbClr val="0000FF"/>
                </a:solidFill>
              </a:rPr>
              <a:t>sık görülen reaksiyondur.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/>
        </p:nvSpPr>
        <p:spPr bwMode="auto">
          <a:xfrm>
            <a:off x="192634" y="297210"/>
            <a:ext cx="10655526" cy="85997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b="1" dirty="0" smtClean="0">
                <a:latin typeface="+mn-lt"/>
                <a:cs typeface="Times New Roman" panose="02020603050405020304" pitchFamily="18" charset="0"/>
              </a:rPr>
              <a:t>Akut Febril 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Non-Hemolitik Transfüzyon  </a:t>
            </a:r>
            <a:r>
              <a:rPr lang="tr-TR" altLang="tr-TR" b="1" dirty="0">
                <a:latin typeface="+mn-lt"/>
              </a:rPr>
              <a:t>R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eaksiyonları</a:t>
            </a:r>
            <a:r>
              <a:rPr lang="tr-TR" altLang="tr-TR" b="1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087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Marcador de contenido"/>
          <p:cNvSpPr txBox="1">
            <a:spLocks/>
          </p:cNvSpPr>
          <p:nvPr/>
        </p:nvSpPr>
        <p:spPr>
          <a:xfrm>
            <a:off x="381000" y="1564624"/>
            <a:ext cx="11647714" cy="28733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r>
              <a:rPr lang="tr-TR" sz="1800" dirty="0" smtClean="0">
                <a:latin typeface="Comic Sans MS" panose="030F0702030302020204" pitchFamily="66" charset="0"/>
              </a:rPr>
              <a:t>Verici lökositlerine </a:t>
            </a:r>
            <a:r>
              <a:rPr lang="tr-TR" sz="1800" dirty="0">
                <a:latin typeface="Comic Sans MS" panose="030F0702030302020204" pitchFamily="66" charset="0"/>
              </a:rPr>
              <a:t>karşı reaksiyonu ile </a:t>
            </a:r>
            <a:r>
              <a:rPr lang="tr-TR" sz="1800" b="1" dirty="0">
                <a:latin typeface="Comic Sans MS" panose="030F0702030302020204" pitchFamily="66" charset="0"/>
              </a:rPr>
              <a:t>ortaya çıkan WBC orjinli </a:t>
            </a:r>
            <a:r>
              <a:rPr lang="tr-TR" sz="1800" b="1" dirty="0" err="1">
                <a:latin typeface="Comic Sans MS" panose="030F0702030302020204" pitchFamily="66" charset="0"/>
              </a:rPr>
              <a:t>pirojenik</a:t>
            </a:r>
            <a:r>
              <a:rPr lang="tr-TR" sz="1800" b="1" dirty="0">
                <a:latin typeface="Comic Sans MS" panose="030F0702030302020204" pitchFamily="66" charset="0"/>
              </a:rPr>
              <a:t>  </a:t>
            </a:r>
            <a:r>
              <a:rPr lang="tr-TR" sz="1800" b="1" dirty="0" err="1">
                <a:latin typeface="Comic Sans MS" panose="030F0702030302020204" pitchFamily="66" charset="0"/>
              </a:rPr>
              <a:t>substanslar</a:t>
            </a:r>
            <a:r>
              <a:rPr lang="tr-TR" sz="1800" b="1" dirty="0">
                <a:latin typeface="Comic Sans MS" panose="030F0702030302020204" pitchFamily="66" charset="0"/>
              </a:rPr>
              <a:t> </a:t>
            </a:r>
            <a:r>
              <a:rPr lang="en-US" sz="1800" b="1" dirty="0">
                <a:latin typeface="Comic Sans MS" panose="030F0702030302020204" pitchFamily="66" charset="0"/>
              </a:rPr>
              <a:t>(e.g., TNF-</a:t>
            </a:r>
            <a:r>
              <a:rPr lang="el-GR" sz="1800" b="1" dirty="0">
                <a:latin typeface="Comic Sans MS" panose="030F0702030302020204" pitchFamily="66" charset="0"/>
              </a:rPr>
              <a:t>α, </a:t>
            </a:r>
            <a:r>
              <a:rPr lang="en-US" sz="1800" b="1" dirty="0">
                <a:latin typeface="Comic Sans MS" panose="030F0702030302020204" pitchFamily="66" charset="0"/>
              </a:rPr>
              <a:t>IL-1</a:t>
            </a:r>
            <a:r>
              <a:rPr lang="el-GR" sz="1800" b="1" dirty="0">
                <a:latin typeface="Comic Sans MS" panose="030F0702030302020204" pitchFamily="66" charset="0"/>
              </a:rPr>
              <a:t>β, </a:t>
            </a:r>
            <a:r>
              <a:rPr lang="en-US" sz="1800" b="1" dirty="0">
                <a:latin typeface="Comic Sans MS" panose="030F0702030302020204" pitchFamily="66" charset="0"/>
              </a:rPr>
              <a:t>IL-6</a:t>
            </a:r>
            <a:r>
              <a:rPr lang="en-US" sz="1800" dirty="0">
                <a:latin typeface="Comic Sans MS" panose="030F0702030302020204" pitchFamily="66" charset="0"/>
              </a:rPr>
              <a:t>), </a:t>
            </a:r>
            <a:r>
              <a:rPr lang="tr-TR" sz="1800" dirty="0">
                <a:latin typeface="Comic Sans MS" panose="030F0702030302020204" pitchFamily="66" charset="0"/>
              </a:rPr>
              <a:t> ve ürün kaynaklı sitokinler neden olur</a:t>
            </a:r>
            <a:r>
              <a:rPr lang="tr-TR" sz="1800" dirty="0" smtClean="0">
                <a:latin typeface="Comic Sans MS" panose="030F0702030302020204" pitchFamily="66" charset="0"/>
              </a:rPr>
              <a:t>.</a:t>
            </a:r>
            <a:endParaRPr lang="tr-TR" sz="18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Transfüzyonu takip eden ilk 2 saat içinde  gelişir</a:t>
            </a:r>
            <a:r>
              <a:rPr lang="tr-TR" sz="2000" b="1" dirty="0" smtClean="0">
                <a:latin typeface="Comic Sans MS" panose="030F0702030302020204" pitchFamily="66" charset="0"/>
              </a:rPr>
              <a:t>. </a:t>
            </a: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Geçici ateş-titreme 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(+/- rigors) </a:t>
            </a: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nefes darlığı, taşikardi, yüzde flaş, ve </a:t>
            </a:r>
            <a:r>
              <a:rPr lang="tr-TR" sz="2000" b="1" u="sng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Hipertansiyon</a:t>
            </a: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ile karakterizedir</a:t>
            </a:r>
            <a:r>
              <a:rPr lang="tr-TR" sz="2000" dirty="0" smtClean="0"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45000"/>
            </a:pPr>
            <a:r>
              <a:rPr lang="tr-TR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Akut HTR ve </a:t>
            </a:r>
            <a:r>
              <a:rPr lang="tr-TR" sz="1800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sepsis</a:t>
            </a:r>
            <a:r>
              <a:rPr lang="tr-TR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ile ayrılmalıdır</a:t>
            </a:r>
            <a:r>
              <a:rPr lang="tr-TR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. (</a:t>
            </a:r>
            <a:r>
              <a:rPr lang="tr-TR" sz="1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H</a:t>
            </a:r>
            <a:r>
              <a:rPr lang="en-US" sz="18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emol</a:t>
            </a:r>
            <a:r>
              <a:rPr lang="tr-TR" sz="1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iz çalışmaları negatiftir.)</a:t>
            </a:r>
            <a:endParaRPr lang="en-US" sz="1800" b="1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/>
        </p:nvSpPr>
        <p:spPr bwMode="auto">
          <a:xfrm>
            <a:off x="381000" y="4252942"/>
            <a:ext cx="10739535" cy="1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None/>
            </a:pPr>
            <a:r>
              <a:rPr lang="tr-TR" altLang="tr-TR" sz="1800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●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Tedavi</a:t>
            </a:r>
            <a:r>
              <a:rPr lang="tr-TR" altLang="tr-TR" sz="1800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dirty="0" err="1">
                <a:latin typeface="Bookman Old Style" panose="02050604050505020204" pitchFamily="18" charset="0"/>
                <a:cs typeface="Times New Roman" panose="02020603050405020304" pitchFamily="18" charset="0"/>
              </a:rPr>
              <a:t>Antipiretikler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(trombosit fonksiyonunu bozmayanlar tercih edilmeli).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Aşırı 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titreme olursa meperidin verilebilir.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Şiddetli 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reaksiyonlarda transfüzyon durdurulmalıdır. </a:t>
            </a: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None/>
            </a:pPr>
            <a:r>
              <a:rPr lang="tr-TR" altLang="tr-TR" sz="1800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● 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Korunma:</a:t>
            </a:r>
            <a:r>
              <a:rPr lang="tr-TR" altLang="tr-TR"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FNHTR önlemek için </a:t>
            </a:r>
            <a:r>
              <a:rPr lang="tr-TR" altLang="tr-TR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kan ürünleri  lökosit </a:t>
            </a:r>
            <a:r>
              <a:rPr lang="tr-TR" altLang="tr-TR" sz="18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filtrasyonu</a:t>
            </a:r>
            <a:r>
              <a:rPr lang="tr-TR" altLang="tr-TR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 yapılmadan verilmemelidir</a:t>
            </a:r>
            <a:endParaRPr lang="tr-TR" altLang="tr-TR" sz="1800" dirty="0">
              <a:solidFill>
                <a:srgbClr val="FF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None/>
            </a:pP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None/>
            </a:pPr>
            <a:endParaRPr lang="tr-TR" altLang="tr-TR" sz="18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tr-TR" altLang="tr-TR" sz="1800" dirty="0">
              <a:latin typeface="Times New Roman" panose="02020603050405020304" pitchFamily="18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/>
        </p:nvSpPr>
        <p:spPr bwMode="auto">
          <a:xfrm>
            <a:off x="192634" y="297210"/>
            <a:ext cx="10655526" cy="85997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b="1" dirty="0" smtClean="0">
                <a:latin typeface="+mn-lt"/>
                <a:cs typeface="Times New Roman" panose="02020603050405020304" pitchFamily="18" charset="0"/>
              </a:rPr>
              <a:t>Akut Febril 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Non-Hemolitik Transfüzyon  </a:t>
            </a:r>
            <a:r>
              <a:rPr lang="tr-TR" altLang="tr-TR" b="1" dirty="0">
                <a:latin typeface="+mn-lt"/>
              </a:rPr>
              <a:t>R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eaksiyonları</a:t>
            </a:r>
            <a:r>
              <a:rPr lang="tr-TR" altLang="tr-TR" b="1" dirty="0">
                <a:latin typeface="+mn-lt"/>
              </a:rPr>
              <a:t>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5127" y="182270"/>
            <a:ext cx="2456873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BO mismatch reaction pictur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948724" y="96684"/>
            <a:ext cx="2243276" cy="1204268"/>
          </a:xfrm>
        </p:spPr>
      </p:pic>
      <p:sp>
        <p:nvSpPr>
          <p:cNvPr id="6" name="Rectangle 2"/>
          <p:cNvSpPr>
            <a:spLocks noGrp="1" noChangeArrowheads="1"/>
          </p:cNvSpPr>
          <p:nvPr/>
        </p:nvSpPr>
        <p:spPr bwMode="auto">
          <a:xfrm>
            <a:off x="519569" y="325742"/>
            <a:ext cx="9873916" cy="90351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Akut Hemolitik </a:t>
            </a:r>
            <a:r>
              <a:rPr lang="tr-TR" altLang="tr-TR" sz="3600" b="1" dirty="0">
                <a:latin typeface="+mn-lt"/>
                <a:cs typeface="Times New Roman" panose="02020603050405020304" pitchFamily="18" charset="0"/>
              </a:rPr>
              <a:t>transfüzyon </a:t>
            </a: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reaksiyonu</a:t>
            </a:r>
            <a:endParaRPr lang="tr-TR" altLang="tr-TR" sz="3600" b="1" dirty="0">
              <a:latin typeface="+mn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709861" y="1357987"/>
            <a:ext cx="1110344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Reaksiyonlar </a:t>
            </a:r>
            <a:r>
              <a:rPr lang="tr-TR" altLang="tr-TR" sz="2400" b="1" dirty="0">
                <a:solidFill>
                  <a:srgbClr val="0000FF"/>
                </a:solidFill>
                <a:cs typeface="Times New Roman" panose="02020603050405020304" pitchFamily="18" charset="0"/>
              </a:rPr>
              <a:t>uygunsuz </a:t>
            </a:r>
            <a:r>
              <a:rPr lang="tr-TR" altLang="tr-TR" sz="2400" b="1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eritrosit transfüzyonu </a:t>
            </a:r>
            <a:r>
              <a:rPr lang="tr-TR" altLang="tr-TR" sz="2400" b="1" dirty="0">
                <a:solidFill>
                  <a:srgbClr val="0000FF"/>
                </a:solidFill>
                <a:cs typeface="Times New Roman" panose="02020603050405020304" pitchFamily="18" charset="0"/>
              </a:rPr>
              <a:t>başlanmasından hemen sonra oluşur.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9861" y="3095843"/>
            <a:ext cx="9973690" cy="24818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b="1" u="sng" dirty="0" err="1" smtClean="0">
                <a:cs typeface="Times New Roman" panose="02020603050405020304" pitchFamily="18" charset="0"/>
              </a:rPr>
              <a:t>Sitokin</a:t>
            </a:r>
            <a:r>
              <a:rPr lang="tr-TR" altLang="tr-TR" sz="2000" b="1" u="sng" dirty="0" smtClean="0">
                <a:cs typeface="Times New Roman" panose="02020603050405020304" pitchFamily="18" charset="0"/>
              </a:rPr>
              <a:t> fırtınası: </a:t>
            </a:r>
            <a:r>
              <a:rPr lang="tr-TR" altLang="tr-TR" sz="2000" b="1" dirty="0" smtClean="0"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TNF </a:t>
            </a:r>
            <a:r>
              <a:rPr lang="tr-TR" altLang="tr-TR" sz="2000" dirty="0">
                <a:cs typeface="Times New Roman" panose="02020603050405020304" pitchFamily="18" charset="0"/>
              </a:rPr>
              <a:t>başta olmak üzere ortaya çıkan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ateş </a:t>
            </a:r>
            <a:r>
              <a:rPr lang="tr-TR" alt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, titreme, nefes darlığı, hipotansiyon ve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şok ve ölüm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den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sorumludur</a:t>
            </a:r>
            <a:r>
              <a:rPr lang="tr-TR" altLang="tr-TR" sz="2000" dirty="0">
                <a:cs typeface="Times New Roman" panose="02020603050405020304" pitchFamily="18" charset="0"/>
              </a:rPr>
              <a:t>.</a:t>
            </a:r>
            <a:endParaRPr lang="tr-TR" sz="2000" dirty="0"/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b="1" u="sng" dirty="0" smtClean="0">
                <a:cs typeface="Times New Roman" panose="02020603050405020304" pitchFamily="18" charset="0"/>
              </a:rPr>
              <a:t>Kompleman aktivasyonu</a:t>
            </a:r>
            <a:r>
              <a:rPr lang="tr-TR" altLang="tr-TR" sz="2000" u="sng" dirty="0" smtClean="0">
                <a:cs typeface="Times New Roman" panose="02020603050405020304" pitchFamily="18" charset="0"/>
              </a:rPr>
              <a:t>: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  uygunsuz verici eritrositleri alıcının serumundaki anti- verici IgM ile bağlanması kompleman aktivasyonu ve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intravaskular </a:t>
            </a:r>
            <a:r>
              <a:rPr lang="tr-TR" altLang="tr-TR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hemolize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yol açar. 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8" name="Dikdörtgen 7"/>
          <p:cNvSpPr/>
          <p:nvPr/>
        </p:nvSpPr>
        <p:spPr>
          <a:xfrm>
            <a:off x="709861" y="5258595"/>
            <a:ext cx="104028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2000" dirty="0" smtClean="0">
                <a:cs typeface="Times New Roman" panose="02020603050405020304" pitchFamily="18" charset="0"/>
              </a:rPr>
              <a:t>DAT </a:t>
            </a:r>
            <a:r>
              <a:rPr lang="tr-TR" altLang="tr-TR" sz="2000" dirty="0">
                <a:cs typeface="Times New Roman" panose="02020603050405020304" pitchFamily="18" charset="0"/>
              </a:rPr>
              <a:t>pozitif Ig G ve kompleman reaksiyonları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hemoliz, </a:t>
            </a:r>
            <a:r>
              <a:rPr lang="tr-TR" altLang="tr-TR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hematüri</a:t>
            </a:r>
            <a:r>
              <a:rPr lang="tr-TR" alt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DİK ve ABY</a:t>
            </a:r>
            <a:r>
              <a:rPr lang="tr-TR" altLang="tr-TR" sz="2000" dirty="0"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yol açar.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2000" dirty="0" smtClean="0">
                <a:sym typeface="Wingdings" panose="05000000000000000000" pitchFamily="2" charset="2"/>
              </a:rPr>
              <a:t>Operasyon sırasında ise aşırı </a:t>
            </a:r>
            <a:r>
              <a:rPr lang="tr-TR" altLang="tr-TR" sz="2000" dirty="0">
                <a:sym typeface="Wingdings" panose="05000000000000000000" pitchFamily="2" charset="2"/>
              </a:rPr>
              <a:t>kanama ve yaygın </a:t>
            </a:r>
            <a:r>
              <a:rPr lang="tr-TR" altLang="tr-TR" sz="2000" dirty="0" smtClean="0">
                <a:sym typeface="Wingdings" panose="05000000000000000000" pitchFamily="2" charset="2"/>
              </a:rPr>
              <a:t>sızıntı uyarıcı olmalıdır.</a:t>
            </a:r>
            <a:endParaRPr lang="tr-TR" altLang="tr-TR" sz="2000" dirty="0">
              <a:sym typeface="Wingdings" panose="05000000000000000000" pitchFamily="2" charset="2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709861" y="2151510"/>
            <a:ext cx="1083988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altLang="tr-TR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ilk 15 dakika içinde en geç </a:t>
            </a:r>
            <a:r>
              <a:rPr lang="tr-TR" altLang="tr-TR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infüzyonun</a:t>
            </a:r>
            <a:r>
              <a:rPr lang="tr-TR" altLang="tr-TR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sonunda ortaya çıkar</a:t>
            </a:r>
            <a:r>
              <a:rPr lang="tr-TR" altLang="tr-TR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altLang="tr-TR" b="1" dirty="0" smtClean="0">
                <a:cs typeface="Times New Roman" panose="02020603050405020304" pitchFamily="18" charset="0"/>
              </a:rPr>
              <a:t>Mortalite</a:t>
            </a:r>
            <a:r>
              <a:rPr lang="tr-TR" altLang="tr-TR" b="1" dirty="0">
                <a:cs typeface="Times New Roman" panose="02020603050405020304" pitchFamily="18" charset="0"/>
              </a:rPr>
              <a:t>: Verilen kanın miktarına göre değişmekle birlikte ortalama %10’dur</a:t>
            </a:r>
          </a:p>
        </p:txBody>
      </p:sp>
    </p:spTree>
    <p:extLst>
      <p:ext uri="{BB962C8B-B14F-4D97-AF65-F5344CB8AC3E}">
        <p14:creationId xmlns:p14="http://schemas.microsoft.com/office/powerpoint/2010/main" val="78199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build="p"/>
      <p:bldP spid="8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/>
        </p:nvSpPr>
        <p:spPr bwMode="auto">
          <a:xfrm>
            <a:off x="1099457" y="2304854"/>
            <a:ext cx="10259486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 </a:t>
            </a:r>
            <a:r>
              <a:rPr lang="tr-TR" altLang="tr-TR" sz="2000" b="1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Hemen transfüzyona son verilmelidir 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Kan grubu tayini, çapraz karşılaştırma ve kültür</a:t>
            </a:r>
            <a:r>
              <a:rPr lang="tr-TR" altLang="tr-TR" sz="2000" b="1" dirty="0" smtClean="0">
                <a:latin typeface="+mn-lt"/>
                <a:cs typeface="Andalus" panose="02020603050405020304" pitchFamily="18" charset="-78"/>
              </a:rPr>
              <a:t>                                                                                                    </a:t>
            </a:r>
            <a:r>
              <a:rPr lang="tr-TR" altLang="tr-TR" sz="2000" b="1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(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için </a:t>
            </a: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laboratuvara kan örneği 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gönderilmeli)</a:t>
            </a:r>
            <a:endParaRPr lang="tr-TR" altLang="tr-TR" sz="2000" dirty="0">
              <a:solidFill>
                <a:schemeClr val="bg1">
                  <a:lumMod val="50000"/>
                </a:schemeClr>
              </a:solidFill>
              <a:latin typeface="+mn-lt"/>
              <a:cs typeface="Andalus" panose="02020603050405020304" pitchFamily="18" charset="-78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Hemoliz varlığını belirlemek için testler                                                                                                    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(</a:t>
            </a:r>
            <a:r>
              <a:rPr lang="tr-TR" altLang="tr-TR" sz="20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Hb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 düzeyi, PLT, LDH, </a:t>
            </a:r>
            <a:r>
              <a:rPr lang="tr-TR" altLang="tr-TR" sz="20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bilirubin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, </a:t>
            </a:r>
            <a:r>
              <a:rPr lang="tr-TR" altLang="tr-TR" sz="20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haptoglobin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, Coombs testleri, hemoglobinüri tayini)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DİC varlığını belirlemek için </a:t>
            </a:r>
            <a:r>
              <a:rPr lang="tr-TR" altLang="tr-TR" sz="2000" b="1" dirty="0" err="1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koagülasyon</a:t>
            </a:r>
            <a:r>
              <a:rPr lang="tr-TR" altLang="tr-TR" sz="20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 testleri  </a:t>
            </a:r>
            <a:r>
              <a:rPr lang="tr-TR" altLang="tr-TR" sz="2000" b="1" dirty="0" smtClean="0">
                <a:latin typeface="+mn-lt"/>
                <a:cs typeface="Andalus" panose="02020603050405020304" pitchFamily="18" charset="-78"/>
              </a:rPr>
              <a:t>                                                                                                                                          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(aPTT, PT, fibrinojen düzeyi, </a:t>
            </a:r>
            <a:r>
              <a:rPr lang="tr-TR" altLang="tr-TR" sz="20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antitrombin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, FYÜ,  ..</a:t>
            </a: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  <a:cs typeface="Andalus" panose="02020603050405020304" pitchFamily="18" charset="-78"/>
              </a:rPr>
              <a:t> erken dönemde 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cs typeface="Andalus" panose="02020603050405020304" pitchFamily="18" charset="-78"/>
              </a:rPr>
              <a:t>normal?</a:t>
            </a:r>
            <a:r>
              <a:rPr lang="tr-TR" altLang="tr-TR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Andalus" panose="02020603050405020304" pitchFamily="18" charset="-78"/>
              </a:rPr>
              <a:t>)</a:t>
            </a:r>
            <a:endParaRPr lang="tr-TR" altLang="tr-TR" sz="2000" dirty="0">
              <a:solidFill>
                <a:schemeClr val="bg1">
                  <a:lumMod val="50000"/>
                </a:schemeClr>
              </a:solidFill>
              <a:latin typeface="+mn-lt"/>
              <a:cs typeface="Andalus" panose="02020603050405020304" pitchFamily="18" charset="-78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992634" y="1320779"/>
            <a:ext cx="385599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FF0000"/>
                </a:solidFill>
              </a:rPr>
              <a:t>İlk yapılacaklar!!!</a:t>
            </a:r>
            <a:endParaRPr lang="tr-TR" altLang="tr-TR" sz="4000" b="1" dirty="0">
              <a:solidFill>
                <a:srgbClr val="FF0000"/>
              </a:solidFill>
              <a:cs typeface="Andalus" panose="02020603050405020304" pitchFamily="18" charset="-78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/>
        </p:nvSpPr>
        <p:spPr bwMode="auto">
          <a:xfrm>
            <a:off x="519569" y="325742"/>
            <a:ext cx="9873916" cy="90351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Akut Hemolitik </a:t>
            </a:r>
            <a:r>
              <a:rPr lang="tr-TR" altLang="tr-TR" sz="3600" b="1" dirty="0">
                <a:latin typeface="+mn-lt"/>
                <a:cs typeface="Times New Roman" panose="02020603050405020304" pitchFamily="18" charset="0"/>
              </a:rPr>
              <a:t>transfüzyon </a:t>
            </a: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reaksiyonu</a:t>
            </a:r>
            <a:endParaRPr lang="tr-TR" altLang="tr-TR" sz="3600" b="1" dirty="0">
              <a:latin typeface="+mn-lt"/>
            </a:endParaRPr>
          </a:p>
        </p:txBody>
      </p:sp>
      <p:pic>
        <p:nvPicPr>
          <p:cNvPr id="8" name="Content Placeholder 4" descr="ABO mismatch reaction pic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8724" y="96684"/>
            <a:ext cx="2243276" cy="12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1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/>
        </p:nvSpPr>
        <p:spPr bwMode="auto">
          <a:xfrm>
            <a:off x="852420" y="2055830"/>
            <a:ext cx="10406948" cy="40659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400" b="1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Kan basıncı, nabız ve ateşin yakın takibi,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400" b="1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Damar yolunun SF ile açık tutulması ve hidrasyon  </a:t>
            </a:r>
          </a:p>
          <a:p>
            <a:pPr marL="1200150" lvl="1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>
                <a:latin typeface="+mn-lt"/>
                <a:cs typeface="Andalus" panose="02020603050405020304" pitchFamily="18" charset="-78"/>
              </a:rPr>
              <a:t>Kan 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basıncını normal sınırda tutmak ve idrar miktarını artırmak </a:t>
            </a:r>
            <a:r>
              <a:rPr lang="tr-TR" altLang="tr-TR" sz="2000" dirty="0" smtClean="0">
                <a:latin typeface="+mn-lt"/>
                <a:cs typeface="Andalus" panose="02020603050405020304" pitchFamily="18" charset="-78"/>
              </a:rPr>
              <a:t>için..</a:t>
            </a:r>
          </a:p>
          <a:p>
            <a:pPr marL="1200150" lvl="1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tr-TR" sz="2000" dirty="0" smtClean="0">
                <a:latin typeface="+mn-lt"/>
                <a:cs typeface="Andalus" panose="02020603050405020304" pitchFamily="18" charset="-78"/>
              </a:rPr>
              <a:t>%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20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 </a:t>
            </a:r>
            <a:r>
              <a:rPr lang="en-US" altLang="tr-TR" sz="2000" dirty="0" err="1">
                <a:latin typeface="+mn-lt"/>
                <a:cs typeface="Andalus" panose="02020603050405020304" pitchFamily="18" charset="-78"/>
              </a:rPr>
              <a:t>mannitol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 (100 mL/m2/bolus, 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sonra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 30 m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l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/m2/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saat,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 12 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saat süreyle</a:t>
            </a:r>
            <a:r>
              <a:rPr lang="en-US" altLang="tr-TR" sz="2000" dirty="0">
                <a:latin typeface="+mn-lt"/>
                <a:cs typeface="Andalus" panose="02020603050405020304" pitchFamily="18" charset="-78"/>
              </a:rPr>
              <a:t>).</a:t>
            </a:r>
            <a:endParaRPr lang="tr-TR" altLang="tr-TR" sz="2000" dirty="0">
              <a:latin typeface="+mn-lt"/>
              <a:cs typeface="Andalus" panose="02020603050405020304" pitchFamily="18" charset="-78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400" b="1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Trombositopeni veya </a:t>
            </a:r>
            <a:r>
              <a:rPr lang="tr-TR" altLang="tr-TR" sz="2400" b="1" dirty="0" err="1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koagülopatiye</a:t>
            </a:r>
            <a:r>
              <a:rPr lang="tr-TR" altLang="tr-TR" sz="2400" b="1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 bağlı kanama </a:t>
            </a:r>
            <a:r>
              <a:rPr lang="tr-TR" altLang="tr-TR" sz="2400" b="1" dirty="0" smtClean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(DIC)varsa</a:t>
            </a:r>
            <a:r>
              <a:rPr lang="tr-TR" altLang="tr-TR" sz="2400" b="1" dirty="0" smtClean="0">
                <a:latin typeface="+mn-lt"/>
                <a:cs typeface="Andalus" panose="02020603050405020304" pitchFamily="18" charset="-78"/>
              </a:rPr>
              <a:t>                                                             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(trombosit süspansiyonu, TDP veya </a:t>
            </a:r>
            <a:r>
              <a:rPr lang="tr-TR" altLang="tr-TR" sz="2000" dirty="0" err="1">
                <a:latin typeface="+mn-lt"/>
                <a:cs typeface="Andalus" panose="02020603050405020304" pitchFamily="18" charset="-78"/>
              </a:rPr>
              <a:t>kriyopresipitat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 </a:t>
            </a:r>
            <a:r>
              <a:rPr lang="tr-TR" altLang="tr-TR" sz="2000" dirty="0" err="1">
                <a:latin typeface="+mn-lt"/>
                <a:cs typeface="Andalus" panose="02020603050405020304" pitchFamily="18" charset="-78"/>
              </a:rPr>
              <a:t>replasmanı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400" b="1" dirty="0">
                <a:solidFill>
                  <a:srgbClr val="0000FF"/>
                </a:solidFill>
                <a:latin typeface="+mn-lt"/>
                <a:cs typeface="Andalus" panose="02020603050405020304" pitchFamily="18" charset="-78"/>
              </a:rPr>
              <a:t>Erken dönemde eritrosit ve/veya plazma değişimi ?!                                                                      </a:t>
            </a:r>
            <a:r>
              <a:rPr lang="tr-TR" altLang="tr-TR" sz="2000" dirty="0">
                <a:latin typeface="+mn-lt"/>
                <a:cs typeface="Andalus" panose="02020603050405020304" pitchFamily="18" charset="-78"/>
              </a:rPr>
              <a:t>(vaka takdimi şeklinde olumlu sonuçlar bildirilmiştir)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tr-TR" altLang="tr-TR" sz="2000" dirty="0">
              <a:latin typeface="+mn-lt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Tx/>
              <a:buAutoNum type="arabicParenR" startAt="2"/>
            </a:pPr>
            <a:endParaRPr lang="tr-TR" altLang="tr-TR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668048" y="1366211"/>
            <a:ext cx="4289700" cy="7128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tr-TR" altLang="tr-TR" sz="3600" b="1" dirty="0">
                <a:solidFill>
                  <a:srgbClr val="FF0000"/>
                </a:solidFill>
              </a:rPr>
              <a:t>Tedbirler ve </a:t>
            </a:r>
            <a:r>
              <a:rPr lang="tr-TR" altLang="tr-TR" sz="3600" b="1" dirty="0" smtClean="0">
                <a:solidFill>
                  <a:srgbClr val="FF0000"/>
                </a:solidFill>
              </a:rPr>
              <a:t>tedavi !!!</a:t>
            </a:r>
            <a:endParaRPr lang="tr-TR" altLang="tr-TR" sz="3600" b="1" dirty="0">
              <a:solidFill>
                <a:srgbClr val="FF000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/>
        </p:nvSpPr>
        <p:spPr bwMode="auto">
          <a:xfrm>
            <a:off x="519569" y="325742"/>
            <a:ext cx="9873916" cy="90351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Akut Hemolitik </a:t>
            </a:r>
            <a:r>
              <a:rPr lang="tr-TR" altLang="tr-TR" sz="3600" b="1" dirty="0">
                <a:latin typeface="+mn-lt"/>
                <a:cs typeface="Times New Roman" panose="02020603050405020304" pitchFamily="18" charset="0"/>
              </a:rPr>
              <a:t>transfüzyon </a:t>
            </a: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reaksiyonu</a:t>
            </a:r>
            <a:endParaRPr lang="tr-TR" altLang="tr-TR" sz="3600" b="1" dirty="0">
              <a:latin typeface="+mn-lt"/>
            </a:endParaRPr>
          </a:p>
        </p:txBody>
      </p:sp>
      <p:pic>
        <p:nvPicPr>
          <p:cNvPr id="6" name="Content Placeholder 4" descr="ABO mismatch reaction pict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8724" y="96684"/>
            <a:ext cx="2243276" cy="12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Başlık"/>
          <p:cNvSpPr>
            <a:spLocks noGrp="1"/>
          </p:cNvSpPr>
          <p:nvPr>
            <p:ph type="title"/>
          </p:nvPr>
        </p:nvSpPr>
        <p:spPr>
          <a:xfrm>
            <a:off x="247262" y="0"/>
            <a:ext cx="11212286" cy="1325563"/>
          </a:xfrm>
        </p:spPr>
        <p:txBody>
          <a:bodyPr>
            <a:normAutofit/>
          </a:bodyPr>
          <a:lstStyle/>
          <a:p>
            <a:r>
              <a:rPr lang="tr-TR" sz="3200" b="1" dirty="0">
                <a:latin typeface="+mn-lt"/>
              </a:rPr>
              <a:t>Gecikmiş Tipte Hemolitik Transfüzyon </a:t>
            </a:r>
            <a:r>
              <a:rPr lang="tr-TR" sz="3200" b="1" dirty="0" smtClean="0">
                <a:latin typeface="+mn-lt"/>
              </a:rPr>
              <a:t>Reaksiyon</a:t>
            </a:r>
          </a:p>
        </p:txBody>
      </p:sp>
      <p:sp>
        <p:nvSpPr>
          <p:cNvPr id="70659" name="2 İçerik Yer Tutucusu"/>
          <p:cNvSpPr>
            <a:spLocks noGrp="1"/>
          </p:cNvSpPr>
          <p:nvPr>
            <p:ph idx="1"/>
          </p:nvPr>
        </p:nvSpPr>
        <p:spPr>
          <a:xfrm>
            <a:off x="588275" y="2124871"/>
            <a:ext cx="6618513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tr-TR" sz="2100" b="1" dirty="0" smtClean="0">
                <a:solidFill>
                  <a:srgbClr val="FF0000"/>
                </a:solidFill>
              </a:rPr>
              <a:t>Eritrosit transfüzyonundan 2-14 gün sonra ortaya çıkar</a:t>
            </a:r>
            <a:r>
              <a:rPr lang="tr-TR" sz="2100" b="1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tr-TR" sz="2100" b="1" dirty="0">
                <a:solidFill>
                  <a:srgbClr val="FF0000"/>
                </a:solidFill>
              </a:rPr>
              <a:t>1/2500  transfüzyonda, nadiren görülür</a:t>
            </a:r>
            <a:r>
              <a:rPr lang="tr-TR" sz="2100" b="1" dirty="0"/>
              <a:t>.</a:t>
            </a:r>
          </a:p>
          <a:p>
            <a:pPr>
              <a:lnSpc>
                <a:spcPct val="150000"/>
              </a:lnSpc>
            </a:pPr>
            <a:r>
              <a:rPr lang="tr-TR" sz="2100" b="1" dirty="0" smtClean="0"/>
              <a:t>Semptom  ve bulgular akut HTR benzer ancak daha hafiftir. </a:t>
            </a:r>
            <a:r>
              <a:rPr lang="tr-TR" sz="2100" b="1" dirty="0" smtClean="0">
                <a:solidFill>
                  <a:schemeClr val="accent5">
                    <a:lumMod val="75000"/>
                  </a:schemeClr>
                </a:solidFill>
              </a:rPr>
              <a:t>(İntravasküler hemoliz bulguları vardır)</a:t>
            </a:r>
          </a:p>
          <a:p>
            <a:pPr>
              <a:lnSpc>
                <a:spcPct val="200000"/>
              </a:lnSpc>
            </a:pPr>
            <a:r>
              <a:rPr lang="tr-TR" sz="2100" dirty="0" smtClean="0"/>
              <a:t>Çoğu </a:t>
            </a:r>
            <a:r>
              <a:rPr lang="tr-TR" sz="2100" dirty="0"/>
              <a:t>zaman tedavi gerektirmeyen  hafif klinik seyir yanında ağır hemoliz ve  akut böbrek yetmezliğine kadar giden  ağır  olgular olabilir.</a:t>
            </a:r>
          </a:p>
          <a:p>
            <a:pPr>
              <a:lnSpc>
                <a:spcPct val="200000"/>
              </a:lnSpc>
            </a:pPr>
            <a:endParaRPr lang="tr-TR" sz="2000" b="1" dirty="0" smtClean="0"/>
          </a:p>
        </p:txBody>
      </p:sp>
      <p:sp>
        <p:nvSpPr>
          <p:cNvPr id="3" name="Dikdörtgen 2"/>
          <p:cNvSpPr/>
          <p:nvPr/>
        </p:nvSpPr>
        <p:spPr>
          <a:xfrm>
            <a:off x="7652613" y="2330376"/>
            <a:ext cx="3527504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9900"/>
                </a:solidFill>
              </a:rPr>
              <a:t>intravasküler hemoliz bulguları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185" y="2820266"/>
            <a:ext cx="3208360" cy="3533204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</p:pic>
      <p:sp>
        <p:nvSpPr>
          <p:cNvPr id="6" name="Dikdörtgen 5"/>
          <p:cNvSpPr/>
          <p:nvPr/>
        </p:nvSpPr>
        <p:spPr>
          <a:xfrm>
            <a:off x="588274" y="1317267"/>
            <a:ext cx="11037669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altLang="tr-TR" b="1" dirty="0">
                <a:solidFill>
                  <a:srgbClr val="0000FF"/>
                </a:solidFill>
                <a:cs typeface="Times New Roman" panose="02020603050405020304" pitchFamily="18" charset="0"/>
              </a:rPr>
              <a:t>En sık </a:t>
            </a:r>
            <a:r>
              <a:rPr lang="tr-TR" altLang="tr-TR" b="1" u="sng" dirty="0">
                <a:solidFill>
                  <a:srgbClr val="0000FF"/>
                </a:solidFill>
                <a:cs typeface="Times New Roman" panose="02020603050405020304" pitchFamily="18" charset="0"/>
              </a:rPr>
              <a:t>AB0 uygunsuz</a:t>
            </a:r>
            <a:r>
              <a:rPr lang="tr-TR" altLang="tr-TR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tr-TR" b="1" dirty="0" smtClean="0">
                <a:solidFill>
                  <a:srgbClr val="0000FF"/>
                </a:solidFill>
              </a:rPr>
              <a:t>transfüzyon sonucu gecikmiş  </a:t>
            </a:r>
            <a:r>
              <a:rPr lang="tr-TR" b="1" dirty="0" err="1" smtClean="0">
                <a:solidFill>
                  <a:srgbClr val="0000FF"/>
                </a:solidFill>
              </a:rPr>
              <a:t>alloimmünizasyon</a:t>
            </a:r>
            <a:r>
              <a:rPr lang="tr-TR" b="1" dirty="0" smtClean="0">
                <a:solidFill>
                  <a:srgbClr val="0000FF"/>
                </a:solidFill>
              </a:rPr>
              <a:t> öyküsü ,</a:t>
            </a:r>
          </a:p>
          <a:p>
            <a:pPr>
              <a:lnSpc>
                <a:spcPct val="150000"/>
              </a:lnSpc>
            </a:pPr>
            <a:r>
              <a:rPr lang="tr-TR" b="1" dirty="0" err="1" smtClean="0">
                <a:solidFill>
                  <a:srgbClr val="0000FF"/>
                </a:solidFill>
              </a:rPr>
              <a:t>Amnestik</a:t>
            </a:r>
            <a:r>
              <a:rPr lang="tr-TR" b="1" dirty="0" smtClean="0">
                <a:solidFill>
                  <a:srgbClr val="0000FF"/>
                </a:solidFill>
              </a:rPr>
              <a:t> reaksiyon (gebelik </a:t>
            </a:r>
            <a:r>
              <a:rPr lang="tr-TR" b="1" dirty="0">
                <a:solidFill>
                  <a:srgbClr val="0000FF"/>
                </a:solidFill>
              </a:rPr>
              <a:t>veya </a:t>
            </a:r>
            <a:r>
              <a:rPr lang="tr-TR" b="1" dirty="0" smtClean="0">
                <a:solidFill>
                  <a:srgbClr val="0000FF"/>
                </a:solidFill>
              </a:rPr>
              <a:t>transplantasyon) sonrası </a:t>
            </a:r>
            <a:r>
              <a:rPr lang="tr-TR" b="1" dirty="0" err="1" smtClean="0">
                <a:solidFill>
                  <a:srgbClr val="0000FF"/>
                </a:solidFill>
              </a:rPr>
              <a:t>allo</a:t>
            </a:r>
            <a:r>
              <a:rPr lang="tr-TR" b="1" dirty="0">
                <a:solidFill>
                  <a:srgbClr val="0000FF"/>
                </a:solidFill>
              </a:rPr>
              <a:t>-</a:t>
            </a:r>
            <a:r>
              <a:rPr lang="tr-TR" b="1" dirty="0" smtClean="0">
                <a:solidFill>
                  <a:srgbClr val="0000FF"/>
                </a:solidFill>
              </a:rPr>
              <a:t>antijenlere </a:t>
            </a:r>
            <a:r>
              <a:rPr lang="tr-TR" b="1" dirty="0">
                <a:solidFill>
                  <a:srgbClr val="0000FF"/>
                </a:solidFill>
              </a:rPr>
              <a:t>karşı allo-AK tarafından </a:t>
            </a:r>
            <a:r>
              <a:rPr lang="tr-TR" b="1" dirty="0" smtClean="0">
                <a:solidFill>
                  <a:srgbClr val="0000FF"/>
                </a:solidFill>
              </a:rPr>
              <a:t>oluşturulur.</a:t>
            </a:r>
            <a:endParaRPr lang="tr-TR" b="1" dirty="0">
              <a:solidFill>
                <a:srgbClr val="0000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694" y="0"/>
            <a:ext cx="243025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274" name="Rectangle 2"/>
          <p:cNvSpPr>
            <a:spLocks noGrp="1" noChangeArrowheads="1"/>
          </p:cNvSpPr>
          <p:nvPr/>
        </p:nvSpPr>
        <p:spPr bwMode="auto">
          <a:xfrm>
            <a:off x="827771" y="211755"/>
            <a:ext cx="8887327" cy="106038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 b="1" dirty="0">
                <a:latin typeface="+mn-lt"/>
                <a:cs typeface="Times New Roman" panose="02020603050405020304" pitchFamily="18" charset="0"/>
              </a:rPr>
              <a:t>Anaflaktik </a:t>
            </a:r>
            <a:r>
              <a:rPr lang="tr-TR" altLang="tr-TR" sz="4800" b="1" dirty="0" smtClean="0">
                <a:latin typeface="+mn-lt"/>
                <a:cs typeface="Times New Roman" panose="02020603050405020304" pitchFamily="18" charset="0"/>
              </a:rPr>
              <a:t>Alerjik reaksiyonlar</a:t>
            </a:r>
            <a:r>
              <a:rPr lang="tr-TR" altLang="tr-TR" sz="4800" b="1" dirty="0" smtClean="0">
                <a:latin typeface="+mn-lt"/>
              </a:rPr>
              <a:t> </a:t>
            </a:r>
            <a:endParaRPr lang="tr-TR" altLang="tr-TR" sz="4800" b="1" dirty="0">
              <a:latin typeface="+mn-lt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/>
        </p:nvSpPr>
        <p:spPr bwMode="auto">
          <a:xfrm>
            <a:off x="558262" y="1734282"/>
            <a:ext cx="11386689" cy="32036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Hafif (</a:t>
            </a:r>
            <a:r>
              <a:rPr lang="tr-TR" altLang="tr-TR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Mild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tr-TR" altLang="tr-TR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Ürtikeryal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Alerjik reaksiyonlar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51000"/>
              <a:buNone/>
            </a:pP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   Sık olarak  (% 1-2) görülen </a:t>
            </a:r>
            <a:r>
              <a:rPr lang="tr-TR" altLang="tr-TR" sz="18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ürtikeryal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cilt bulguları karakterizedir. </a:t>
            </a:r>
          </a:p>
          <a:p>
            <a:pPr>
              <a:spcBef>
                <a:spcPct val="0"/>
              </a:spcBef>
              <a:buClr>
                <a:srgbClr val="FF0000"/>
              </a:buClr>
              <a:buSzPct val="151000"/>
              <a:buNone/>
            </a:pP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Orta (Moderate) Anaflaktoid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Alerjik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Reaksiyonlar                                                                                         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Orta 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Derecede  reaksiyonlar azımsanmayacak kadar çok olsa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da klinikte yönetilebilir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Bef>
                <a:spcPct val="0"/>
              </a:spcBef>
              <a:buClr>
                <a:srgbClr val="FF0000"/>
              </a:buClr>
              <a:buSzPct val="151000"/>
            </a:pPr>
            <a:endParaRPr lang="tr-TR" altLang="tr-TR" sz="1800" b="1" dirty="0" smtClean="0">
              <a:solidFill>
                <a:srgbClr val="FF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Ağır (Severe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Anaflaktoid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Alerjik 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                                                                        Ağır  Derecede  reaksiyonlar çok nadir (</a:t>
            </a:r>
            <a:r>
              <a:rPr lang="en-US" sz="1800" dirty="0" smtClean="0">
                <a:solidFill>
                  <a:prstClr val="black"/>
                </a:solidFill>
              </a:rPr>
              <a:t>1:20,000 </a:t>
            </a:r>
            <a:r>
              <a:rPr lang="en-US" sz="1800" dirty="0">
                <a:solidFill>
                  <a:prstClr val="black"/>
                </a:solidFill>
              </a:rPr>
              <a:t>to 50,000 </a:t>
            </a:r>
            <a:r>
              <a:rPr lang="en-US" sz="1800" dirty="0" smtClean="0">
                <a:solidFill>
                  <a:prstClr val="black"/>
                </a:solidFill>
              </a:rPr>
              <a:t>Transfusion</a:t>
            </a:r>
            <a:r>
              <a:rPr lang="tr-TR" sz="1800" dirty="0" smtClean="0">
                <a:solidFill>
                  <a:prstClr val="black"/>
                </a:solidFill>
              </a:rPr>
              <a:t>) </a:t>
            </a:r>
            <a:r>
              <a:rPr lang="en-US" sz="1800" dirty="0" smtClean="0">
                <a:solidFill>
                  <a:prstClr val="black"/>
                </a:solidFill>
              </a:rPr>
              <a:t> </a:t>
            </a:r>
            <a:r>
              <a:rPr lang="tr-TR" sz="1800" dirty="0" smtClean="0">
                <a:solidFill>
                  <a:prstClr val="black"/>
                </a:solidFill>
              </a:rPr>
              <a:t>olmakla birlikte tüksek  mortalite oranlarına  sahiptir. </a:t>
            </a: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2972" y="67085"/>
            <a:ext cx="1232845" cy="1253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Düz Ok Bağlayıcısı 5"/>
          <p:cNvCxnSpPr/>
          <p:nvPr/>
        </p:nvCxnSpPr>
        <p:spPr>
          <a:xfrm>
            <a:off x="10565568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650552" y="370021"/>
            <a:ext cx="1557202" cy="1229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06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3251" name="Rectangle 3"/>
          <p:cNvSpPr>
            <a:spLocks noGrp="1" noChangeArrowheads="1"/>
          </p:cNvSpPr>
          <p:nvPr/>
        </p:nvSpPr>
        <p:spPr bwMode="auto">
          <a:xfrm>
            <a:off x="992237" y="3940629"/>
            <a:ext cx="8963494" cy="1550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tr-TR" altLang="tr-TR" sz="2400" b="1" dirty="0" smtClean="0">
              <a:solidFill>
                <a:srgbClr val="FF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sz="20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Tedavi</a:t>
            </a:r>
            <a:r>
              <a:rPr lang="tr-TR" altLang="tr-TR" sz="20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: </a:t>
            </a:r>
            <a:r>
              <a:rPr lang="tr-TR" altLang="tr-TR" sz="2000" u="sng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Chlopheniramine (antihistaminik)</a:t>
            </a:r>
            <a:r>
              <a:rPr lang="tr-TR" altLang="tr-TR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10-20mg </a:t>
            </a:r>
            <a:r>
              <a:rPr lang="tr-TR" altLang="tr-TR" sz="20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iv,im</a:t>
            </a:r>
            <a:r>
              <a:rPr lang="tr-TR" altLang="tr-T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verilebilir.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Korunma:</a:t>
            </a:r>
            <a:r>
              <a:rPr lang="tr-TR" altLang="tr-TR" sz="2000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Tekrarlayan vakalarda transfüzyon öncesi aynı dozda chlopheniramine verilmelidir.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971" y="2086558"/>
            <a:ext cx="2052376" cy="2481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47450" y="1700442"/>
            <a:ext cx="808476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Symbol" panose="05050102010706020507" pitchFamily="18" charset="2"/>
              </a:rPr>
              <a:t> </a:t>
            </a:r>
            <a:r>
              <a:rPr lang="tr-TR" altLang="tr-TR" sz="2000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tr-TR" altLang="tr-TR" sz="20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Görülme </a:t>
            </a:r>
            <a:r>
              <a:rPr lang="tr-TR" altLang="tr-TR" sz="2000" dirty="0">
                <a:latin typeface="Comic Sans MS" panose="030F0702030302020204" pitchFamily="66" charset="0"/>
                <a:cs typeface="Times New Roman" panose="02020603050405020304" pitchFamily="18" charset="0"/>
              </a:rPr>
              <a:t>oranı: % 1-2 </a:t>
            </a:r>
          </a:p>
          <a:p>
            <a:pPr marL="358775" lvl="1" indent="-358775" algn="just">
              <a:lnSpc>
                <a:spcPct val="200000"/>
              </a:lnSpc>
              <a:spcBef>
                <a:spcPct val="0"/>
              </a:spcBef>
            </a:pPr>
            <a:r>
              <a:rPr lang="tr-TR" altLang="tr-TR" sz="20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Symbol" panose="05050102010706020507" pitchFamily="18" charset="2"/>
              </a:rPr>
              <a:t> </a:t>
            </a:r>
            <a:r>
              <a:rPr lang="tr-TR" altLang="tr-TR" sz="2000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  <a:sym typeface="Symbol" panose="05050102010706020507" pitchFamily="18" charset="2"/>
              </a:rPr>
              <a:t>Uygunsuz </a:t>
            </a:r>
            <a:r>
              <a:rPr lang="tr-TR" sz="2000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transfüze</a:t>
            </a:r>
            <a:r>
              <a:rPr lang="tr-TR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tr-T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Edilen Plazma Proteinlerine Karşı Oluşan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Type I (</a:t>
            </a:r>
            <a:r>
              <a:rPr lang="en-US" sz="20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IgE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-mediated) hypersensitivity </a:t>
            </a:r>
            <a:r>
              <a:rPr lang="tr-TR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Reaksiyonudur</a:t>
            </a:r>
            <a:r>
              <a:rPr lang="tr-TR" altLang="tr-TR" sz="20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. </a:t>
            </a:r>
            <a:endParaRPr lang="tr-TR" altLang="tr-TR" sz="20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tr-TR" altLang="tr-TR" sz="2000" dirty="0" smtClean="0">
                <a:solidFill>
                  <a:srgbClr val="FF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  </a:t>
            </a:r>
            <a:r>
              <a:rPr lang="tr-TR" altLang="tr-TR" sz="20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Plazma </a:t>
            </a:r>
            <a:r>
              <a:rPr lang="tr-TR" altLang="tr-TR" sz="2000" dirty="0">
                <a:latin typeface="Comic Sans MS" panose="030F0702030302020204" pitchFamily="66" charset="0"/>
                <a:cs typeface="Times New Roman" panose="02020603050405020304" pitchFamily="18" charset="0"/>
              </a:rPr>
              <a:t>ve trombosit süspansiyonunda daha sıktır.</a:t>
            </a:r>
            <a:r>
              <a:rPr lang="tr-TR" altLang="tr-TR" sz="2000" b="1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Rectangle 2"/>
          <p:cNvSpPr>
            <a:spLocks noGrp="1" noChangeArrowheads="1"/>
          </p:cNvSpPr>
          <p:nvPr/>
        </p:nvSpPr>
        <p:spPr bwMode="auto">
          <a:xfrm>
            <a:off x="596306" y="151171"/>
            <a:ext cx="11078242" cy="93617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Hafif  </a:t>
            </a:r>
            <a:r>
              <a:rPr lang="tr-TR" sz="2400" b="1" dirty="0">
                <a:latin typeface="+mn-lt"/>
                <a:cs typeface="Angsana New" panose="02020603050405020304" pitchFamily="18" charset="-34"/>
              </a:rPr>
              <a:t>derecede  </a:t>
            </a: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                                                                                                          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Anaflaktoid  </a:t>
            </a:r>
            <a:r>
              <a:rPr lang="tr-TR" sz="4000" b="1" dirty="0">
                <a:latin typeface="+mn-lt"/>
                <a:cs typeface="Angsana New" panose="02020603050405020304" pitchFamily="18" charset="-34"/>
              </a:rPr>
              <a:t>Reaksiyonlar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; </a:t>
            </a:r>
            <a:r>
              <a:rPr lang="tr-TR" altLang="tr-TR" sz="4000" b="1" dirty="0">
                <a:latin typeface="+mn-lt"/>
                <a:cs typeface="Times New Roman" panose="02020603050405020304" pitchFamily="18" charset="0"/>
              </a:rPr>
              <a:t>(ürtiker)</a:t>
            </a:r>
            <a:r>
              <a:rPr lang="tr-TR" altLang="tr-TR" sz="4000" b="1" dirty="0">
                <a:latin typeface="+mn-lt"/>
              </a:rPr>
              <a:t>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9659" y="143399"/>
            <a:ext cx="1232845" cy="1253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0727" y="614936"/>
            <a:ext cx="1025239" cy="907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Düz Ok Bağlayıcısı 8"/>
          <p:cNvCxnSpPr/>
          <p:nvPr/>
        </p:nvCxnSpPr>
        <p:spPr>
          <a:xfrm>
            <a:off x="10546906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ikdörtgen 10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972" y="67085"/>
            <a:ext cx="1232845" cy="1253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Düz Ok Bağlayıcısı 13"/>
          <p:cNvCxnSpPr/>
          <p:nvPr/>
        </p:nvCxnSpPr>
        <p:spPr>
          <a:xfrm>
            <a:off x="10565568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Resi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650552" y="370021"/>
            <a:ext cx="1557202" cy="1229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207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453259" y="1855421"/>
            <a:ext cx="110420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23000"/>
            </a:pPr>
            <a:r>
              <a:rPr lang="tr-TR" dirty="0">
                <a:latin typeface="Comic Sans MS" panose="030F0702030302020204" pitchFamily="66" charset="0"/>
              </a:rPr>
              <a:t>Alt ve üst solunum yollarında ani gelişen obstrüksiyon, (</a:t>
            </a:r>
            <a:r>
              <a:rPr lang="tr-TR" dirty="0" err="1">
                <a:latin typeface="Comic Sans MS" panose="030F0702030302020204" pitchFamily="66" charset="0"/>
              </a:rPr>
              <a:t>stridor</a:t>
            </a:r>
            <a:r>
              <a:rPr lang="tr-TR" dirty="0">
                <a:latin typeface="Comic Sans MS" panose="030F0702030302020204" pitchFamily="66" charset="0"/>
              </a:rPr>
              <a:t>, Ses </a:t>
            </a:r>
            <a:r>
              <a:rPr lang="tr-TR" dirty="0" err="1">
                <a:latin typeface="Comic Sans MS" panose="030F0702030302020204" pitchFamily="66" charset="0"/>
              </a:rPr>
              <a:t>Kısılması,Nefes</a:t>
            </a:r>
            <a:r>
              <a:rPr lang="tr-TR" dirty="0">
                <a:latin typeface="Comic Sans MS" panose="030F0702030302020204" pitchFamily="66" charset="0"/>
              </a:rPr>
              <a:t> darlığı, </a:t>
            </a:r>
            <a:r>
              <a:rPr lang="tr-TR" dirty="0" err="1">
                <a:latin typeface="Comic Sans MS" panose="030F0702030302020204" pitchFamily="66" charset="0"/>
              </a:rPr>
              <a:t>Wheezing</a:t>
            </a:r>
            <a:r>
              <a:rPr lang="tr-TR" dirty="0">
                <a:latin typeface="Comic Sans MS" panose="030F0702030302020204" pitchFamily="66" charset="0"/>
              </a:rPr>
              <a:t>, </a:t>
            </a:r>
            <a:r>
              <a:rPr lang="tr-TR" dirty="0" err="1">
                <a:latin typeface="Comic Sans MS" panose="030F0702030302020204" pitchFamily="66" charset="0"/>
              </a:rPr>
              <a:t>Bogaz</a:t>
            </a:r>
            <a:r>
              <a:rPr lang="tr-TR" dirty="0">
                <a:latin typeface="Comic Sans MS" panose="030F0702030302020204" pitchFamily="66" charset="0"/>
              </a:rPr>
              <a:t> tıkanma ve nefes alamama)  şikayetlerine bazan cilt bulguları (ürtiker) eşlik eder.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713019" y="3702081"/>
            <a:ext cx="3083442" cy="2623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İlgili resi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058" y="3665191"/>
            <a:ext cx="3333750" cy="2660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9659" y="143399"/>
            <a:ext cx="1232845" cy="1253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Düz Ok Bağlayıcısı 10"/>
          <p:cNvCxnSpPr/>
          <p:nvPr/>
        </p:nvCxnSpPr>
        <p:spPr>
          <a:xfrm>
            <a:off x="10546906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"/>
          <p:cNvSpPr>
            <a:spLocks noGrp="1" noChangeArrowheads="1"/>
          </p:cNvSpPr>
          <p:nvPr/>
        </p:nvSpPr>
        <p:spPr bwMode="auto">
          <a:xfrm>
            <a:off x="596306" y="151171"/>
            <a:ext cx="11078242" cy="93617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Orta </a:t>
            </a:r>
            <a:r>
              <a:rPr lang="tr-TR" sz="2400" b="1" dirty="0">
                <a:latin typeface="+mn-lt"/>
                <a:cs typeface="Angsana New" panose="02020603050405020304" pitchFamily="18" charset="-34"/>
              </a:rPr>
              <a:t>derecede  </a:t>
            </a: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                                                                                                          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Anaflaktoid  </a:t>
            </a:r>
            <a:r>
              <a:rPr lang="tr-TR" sz="4000" b="1" dirty="0">
                <a:latin typeface="+mn-lt"/>
                <a:cs typeface="Angsana New" panose="02020603050405020304" pitchFamily="18" charset="-34"/>
              </a:rPr>
              <a:t>Reaksiyonlar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; </a:t>
            </a:r>
            <a:r>
              <a:rPr lang="tr-TR" altLang="tr-TR" sz="4000" b="1" dirty="0" smtClean="0">
                <a:latin typeface="+mn-lt"/>
                <a:cs typeface="Times New Roman" panose="02020603050405020304" pitchFamily="18" charset="0"/>
              </a:rPr>
              <a:t>(nefes darlığı)</a:t>
            </a:r>
            <a:r>
              <a:rPr lang="tr-TR" altLang="tr-TR" sz="4000" b="1" dirty="0" smtClean="0">
                <a:latin typeface="+mn-lt"/>
              </a:rPr>
              <a:t> </a:t>
            </a:r>
            <a:endParaRPr lang="tr-TR" altLang="tr-TR" sz="4000" b="1" dirty="0">
              <a:latin typeface="+mn-lt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650552" y="370021"/>
            <a:ext cx="1557202" cy="1229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ikdörtgen 1"/>
          <p:cNvSpPr/>
          <p:nvPr/>
        </p:nvSpPr>
        <p:spPr>
          <a:xfrm>
            <a:off x="1033307" y="3035001"/>
            <a:ext cx="7526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Tedavi:</a:t>
            </a:r>
            <a:r>
              <a:rPr lang="tr-TR" altLang="tr-TR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 smtClean="0">
                <a:latin typeface="Comic Sans MS" panose="030F0702030302020204" pitchFamily="66" charset="0"/>
                <a:cs typeface="Times New Roman" panose="02020603050405020304" pitchFamily="18" charset="0"/>
              </a:rPr>
              <a:t>kortikosteroidler</a:t>
            </a:r>
            <a:r>
              <a:rPr lang="tr-TR" altLang="tr-TR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tr-TR" altLang="tr-TR" dirty="0">
                <a:latin typeface="Comic Sans MS" panose="030F0702030302020204" pitchFamily="66" charset="0"/>
                <a:cs typeface="Times New Roman" panose="02020603050405020304" pitchFamily="18" charset="0"/>
              </a:rPr>
              <a:t>ve </a:t>
            </a:r>
            <a:r>
              <a:rPr lang="tr-TR" altLang="tr-TR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antihistaminikler</a:t>
            </a:r>
            <a:r>
              <a:rPr lang="tr-TR" altLang="tr-TR" dirty="0">
                <a:latin typeface="Comic Sans MS" panose="030F0702030302020204" pitchFamily="66" charset="0"/>
                <a:cs typeface="Times New Roman" panose="02020603050405020304" pitchFamily="18" charset="0"/>
              </a:rPr>
              <a:t> kullanılabilir</a:t>
            </a: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14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316536" y="1482513"/>
            <a:ext cx="113580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Arial" panose="020B0604020202020204" pitchFamily="34" charset="0"/>
              <a:buChar char="•"/>
            </a:pPr>
            <a:r>
              <a:rPr lang="tr-TR" dirty="0" smtClean="0">
                <a:latin typeface="Comic Sans MS" panose="030F0702030302020204" pitchFamily="66" charset="0"/>
              </a:rPr>
              <a:t>Uygunsuz transfüzyonun </a:t>
            </a:r>
            <a:r>
              <a:rPr lang="tr-TR" dirty="0">
                <a:latin typeface="Comic Sans MS" panose="030F0702030302020204" pitchFamily="66" charset="0"/>
              </a:rPr>
              <a:t>hemen başında (</a:t>
            </a:r>
            <a:r>
              <a:rPr lang="tr-TR" altLang="tr-TR" dirty="0">
                <a:latin typeface="Comic Sans MS" panose="030F0702030302020204" pitchFamily="66" charset="0"/>
                <a:cs typeface="Times New Roman" panose="02020603050405020304" pitchFamily="18" charset="0"/>
              </a:rPr>
              <a:t>birkaç ml plazma verilince dahi)</a:t>
            </a:r>
            <a:r>
              <a:rPr lang="tr-TR" dirty="0">
                <a:latin typeface="Comic Sans MS" panose="030F0702030302020204" pitchFamily="66" charset="0"/>
              </a:rPr>
              <a:t> görülen hızla gelişen   Anaflaktoid Şok ile karakterizedir. Genellikle Ateş yoktur </a:t>
            </a:r>
          </a:p>
          <a:p>
            <a:pPr marL="285750" lvl="1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C00000"/>
                </a:solidFill>
                <a:latin typeface="Comic Sans MS" panose="030F0702030302020204" pitchFamily="66" charset="0"/>
              </a:rPr>
              <a:t>Alt hava yollarında hızla gelişen obstrüksiyon </a:t>
            </a:r>
            <a:r>
              <a:rPr lang="tr-TR" dirty="0" err="1">
                <a:solidFill>
                  <a:srgbClr val="C00000"/>
                </a:solidFill>
                <a:latin typeface="Comic Sans MS" panose="030F0702030302020204" pitchFamily="66" charset="0"/>
              </a:rPr>
              <a:t>generalize</a:t>
            </a:r>
            <a:r>
              <a:rPr lang="tr-TR" dirty="0">
                <a:solidFill>
                  <a:srgbClr val="C00000"/>
                </a:solidFill>
                <a:latin typeface="Comic Sans MS" panose="030F0702030302020204" pitchFamily="66" charset="0"/>
              </a:rPr>
              <a:t> ürtiker ve </a:t>
            </a:r>
            <a:r>
              <a:rPr lang="tr-TR" dirty="0" err="1">
                <a:solidFill>
                  <a:srgbClr val="C00000"/>
                </a:solidFill>
                <a:latin typeface="Comic Sans MS" panose="030F0702030302020204" pitchFamily="66" charset="0"/>
              </a:rPr>
              <a:t>angioödem</a:t>
            </a:r>
            <a:r>
              <a:rPr lang="tr-TR" dirty="0">
                <a:solidFill>
                  <a:srgbClr val="C00000"/>
                </a:solidFill>
                <a:latin typeface="Comic Sans MS" panose="030F0702030302020204" pitchFamily="66" charset="0"/>
              </a:rPr>
              <a:t> ile birliktedir</a:t>
            </a:r>
            <a:r>
              <a:rPr lang="tr-TR" dirty="0">
                <a:solidFill>
                  <a:srgbClr val="0000FF"/>
                </a:solidFill>
                <a:latin typeface="Comic Sans MS" panose="030F0702030302020204" pitchFamily="66" charset="0"/>
              </a:rPr>
              <a:t>. </a:t>
            </a:r>
          </a:p>
          <a:p>
            <a:pPr marL="285750" lvl="1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Arial" panose="020B0604020202020204" pitchFamily="34" charset="0"/>
              <a:buChar char="•"/>
            </a:pPr>
            <a:r>
              <a:rPr lang="tr-TR" altLang="tr-TR" b="1" dirty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En sık nedeni, </a:t>
            </a:r>
            <a:r>
              <a:rPr lang="tr-TR" altLang="tr-TR" dirty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daha  önceden gebelik veya kan transfüzyonu alıp kanında anti </a:t>
            </a:r>
            <a:r>
              <a:rPr lang="tr-TR" altLang="tr-TR" dirty="0" err="1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IgA</a:t>
            </a:r>
            <a:r>
              <a:rPr lang="tr-TR" altLang="tr-TR" dirty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</a:t>
            </a:r>
            <a:r>
              <a:rPr lang="tr-TR" altLang="tr-TR" dirty="0" smtClean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bulunan ve/veya </a:t>
            </a:r>
            <a:r>
              <a:rPr lang="tr-TR" altLang="tr-TR" dirty="0">
                <a:solidFill>
                  <a:srgbClr val="0000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IgA eksikliği olan kişilere IgA içeren kan ürünleri verilmesidir</a:t>
            </a:r>
          </a:p>
          <a:p>
            <a:pPr marL="285750" lvl="1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</a:pPr>
            <a:endParaRPr lang="tr-TR" b="1" dirty="0">
              <a:solidFill>
                <a:srgbClr val="FF0000"/>
              </a:solidFill>
            </a:endParaRPr>
          </a:p>
          <a:p>
            <a:pPr marL="974725" lvl="1" indent="-34290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27913" y="4575668"/>
            <a:ext cx="48728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Wingdings" panose="05000000000000000000" pitchFamily="2" charset="2"/>
              <a:buChar char="Ø"/>
            </a:pPr>
            <a:r>
              <a:rPr lang="tr-TR" altLang="tr-TR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Tedavi:</a:t>
            </a:r>
            <a:r>
              <a:rPr lang="tr-TR" altLang="tr-TR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>
                <a:cs typeface="Times New Roman" panose="02020603050405020304" pitchFamily="18" charset="0"/>
              </a:rPr>
              <a:t>adrenalin, </a:t>
            </a:r>
            <a:r>
              <a:rPr lang="tr-TR" altLang="tr-TR" dirty="0" err="1">
                <a:cs typeface="Times New Roman" panose="02020603050405020304" pitchFamily="18" charset="0"/>
              </a:rPr>
              <a:t>kortikosteroidler</a:t>
            </a:r>
            <a:r>
              <a:rPr lang="tr-TR" altLang="tr-TR" dirty="0">
                <a:cs typeface="Times New Roman" panose="02020603050405020304" pitchFamily="18" charset="0"/>
              </a:rPr>
              <a:t> ve </a:t>
            </a:r>
            <a:r>
              <a:rPr lang="tr-TR" altLang="tr-TR" dirty="0" err="1">
                <a:cs typeface="Times New Roman" panose="02020603050405020304" pitchFamily="18" charset="0"/>
              </a:rPr>
              <a:t>antihistaminikler</a:t>
            </a:r>
            <a:r>
              <a:rPr lang="tr-TR" altLang="tr-TR" dirty="0">
                <a:cs typeface="Times New Roman" panose="02020603050405020304" pitchFamily="18" charset="0"/>
              </a:rPr>
              <a:t> kullanılabilir</a:t>
            </a:r>
          </a:p>
          <a:p>
            <a:pPr marL="285750" lvl="1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23000"/>
              <a:buFont typeface="Wingdings" panose="05000000000000000000" pitchFamily="2" charset="2"/>
              <a:buChar char="Ø"/>
            </a:pPr>
            <a:r>
              <a:rPr lang="tr-TR" altLang="tr-TR" b="1" dirty="0" smtClean="0">
                <a:latin typeface="Bookman Old Style" panose="02050604050505020204" pitchFamily="18" charset="0"/>
              </a:rPr>
              <a:t> Korunma</a:t>
            </a:r>
            <a:r>
              <a:rPr lang="tr-TR" altLang="tr-TR" b="1" dirty="0">
                <a:latin typeface="Bookman Old Style" panose="02050604050505020204" pitchFamily="18" charset="0"/>
              </a:rPr>
              <a:t>:</a:t>
            </a:r>
            <a:r>
              <a:rPr lang="tr-TR" altLang="tr-TR" dirty="0">
                <a:latin typeface="Bookman Old Style" panose="02050604050505020204" pitchFamily="18" charset="0"/>
              </a:rPr>
              <a:t> </a:t>
            </a:r>
            <a:r>
              <a:rPr lang="tr-TR" altLang="tr-TR" dirty="0"/>
              <a:t>IgA eksikliği olduğu bilinen kişilere </a:t>
            </a:r>
            <a:r>
              <a:rPr lang="tr-TR" altLang="tr-TR" dirty="0">
                <a:solidFill>
                  <a:srgbClr val="C00000"/>
                </a:solidFill>
              </a:rPr>
              <a:t>Yıkanmış kan ürünleri verilebilir</a:t>
            </a:r>
          </a:p>
        </p:txBody>
      </p:sp>
      <p:pic>
        <p:nvPicPr>
          <p:cNvPr id="3076" name="Picture 4" descr="İlgili res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299" y="3971185"/>
            <a:ext cx="1987641" cy="2029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naphylactic reaction ile ilgili g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940" y="3971185"/>
            <a:ext cx="2729476" cy="2029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2972" y="67085"/>
            <a:ext cx="1232845" cy="1253919"/>
          </a:xfrm>
          <a:prstGeom prst="rect">
            <a:avLst/>
          </a:prstGeom>
        </p:spPr>
      </p:pic>
      <p:cxnSp>
        <p:nvCxnSpPr>
          <p:cNvPr id="9" name="Düz Ok Bağlayıcısı 8"/>
          <p:cNvCxnSpPr/>
          <p:nvPr/>
        </p:nvCxnSpPr>
        <p:spPr>
          <a:xfrm>
            <a:off x="10565568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İlgili resi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334" y="429609"/>
            <a:ext cx="1417083" cy="1052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>
            <a:spLocks noGrp="1" noChangeArrowheads="1"/>
          </p:cNvSpPr>
          <p:nvPr/>
        </p:nvSpPr>
        <p:spPr bwMode="auto">
          <a:xfrm>
            <a:off x="596306" y="151171"/>
            <a:ext cx="11078242" cy="93617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Orta </a:t>
            </a:r>
            <a:r>
              <a:rPr lang="tr-TR" sz="2400" b="1" dirty="0">
                <a:latin typeface="+mn-lt"/>
                <a:cs typeface="Angsana New" panose="02020603050405020304" pitchFamily="18" charset="-34"/>
              </a:rPr>
              <a:t>derecede  </a:t>
            </a: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                                                                                                          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Anaflaktoid  </a:t>
            </a:r>
            <a:r>
              <a:rPr lang="tr-TR" sz="4000" b="1" dirty="0">
                <a:latin typeface="+mn-lt"/>
                <a:cs typeface="Angsana New" panose="02020603050405020304" pitchFamily="18" charset="-34"/>
              </a:rPr>
              <a:t>Reaksiyonlar</a:t>
            </a:r>
            <a:r>
              <a:rPr lang="tr-TR" sz="4000" b="1" dirty="0" smtClean="0">
                <a:latin typeface="+mn-lt"/>
                <a:cs typeface="Angsana New" panose="02020603050405020304" pitchFamily="18" charset="-34"/>
              </a:rPr>
              <a:t>; </a:t>
            </a:r>
            <a:r>
              <a:rPr lang="tr-TR" altLang="tr-TR" sz="4000" b="1" dirty="0" smtClean="0">
                <a:latin typeface="+mn-lt"/>
                <a:cs typeface="Times New Roman" panose="02020603050405020304" pitchFamily="18" charset="0"/>
              </a:rPr>
              <a:t>( </a:t>
            </a:r>
            <a:r>
              <a:rPr lang="tr-TR" altLang="tr-TR" b="1" dirty="0" smtClean="0">
                <a:latin typeface="+mn-lt"/>
                <a:cs typeface="Times New Roman" panose="02020603050405020304" pitchFamily="18" charset="0"/>
              </a:rPr>
              <a:t>ŞOK!, ŞOK!,ŞOK! </a:t>
            </a:r>
            <a:r>
              <a:rPr lang="tr-TR" altLang="tr-TR" sz="4000" b="1" dirty="0" smtClean="0">
                <a:latin typeface="+mn-lt"/>
                <a:cs typeface="Times New Roman" panose="02020603050405020304" pitchFamily="18" charset="0"/>
              </a:rPr>
              <a:t>)</a:t>
            </a:r>
            <a:r>
              <a:rPr lang="tr-TR" altLang="tr-TR" sz="4000" b="1" dirty="0" smtClean="0">
                <a:latin typeface="+mn-lt"/>
              </a:rPr>
              <a:t> </a:t>
            </a:r>
            <a:endParaRPr lang="tr-TR" altLang="tr-TR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143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Dikdörtgen 1"/>
          <p:cNvSpPr>
            <a:spLocks noChangeArrowheads="1"/>
          </p:cNvSpPr>
          <p:nvPr/>
        </p:nvSpPr>
        <p:spPr bwMode="auto">
          <a:xfrm>
            <a:off x="7209453" y="6577832"/>
            <a:ext cx="45720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Silliman</a:t>
            </a:r>
            <a:r>
              <a:rPr lang="tr-TR" altLang="tr-TR" sz="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CC, et al. Transfusion </a:t>
            </a:r>
            <a:r>
              <a:rPr lang="tr-TR" altLang="tr-TR" sz="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1997,  </a:t>
            </a:r>
            <a:r>
              <a:rPr lang="tr-TR" altLang="tr-TR" sz="8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Silliman</a:t>
            </a:r>
            <a:r>
              <a:rPr lang="tr-TR" altLang="tr-TR" sz="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CC, et al. Blood 2003  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377897" y="1939323"/>
            <a:ext cx="11652032" cy="1798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  <a:buFont typeface="Arial" panose="020B0604020202020204" pitchFamily="34" charset="0"/>
              <a:buChar char="•"/>
            </a:pPr>
            <a:r>
              <a:rPr lang="tr-TR" sz="2000" dirty="0"/>
              <a:t>Transfüzyona bağlı morbidite ve </a:t>
            </a:r>
            <a:r>
              <a:rPr lang="tr-TR" sz="2000" dirty="0" err="1"/>
              <a:t>mortalitelerin</a:t>
            </a:r>
            <a:r>
              <a:rPr lang="tr-TR" sz="2000" dirty="0"/>
              <a:t> en sık nedeni </a:t>
            </a:r>
            <a:r>
              <a:rPr lang="tr-TR" sz="2000" dirty="0" err="1"/>
              <a:t>TRALI'dir</a:t>
            </a:r>
            <a:r>
              <a:rPr lang="tr-TR" sz="2000" dirty="0"/>
              <a:t>. Hastalığa bağlı mortalite %5-8'dir</a:t>
            </a:r>
            <a:r>
              <a:rPr lang="tr-TR" sz="2000" dirty="0" smtClean="0"/>
              <a:t>.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  <a:buFont typeface="Arial" panose="020B0604020202020204" pitchFamily="34" charset="0"/>
              <a:buChar char="•"/>
            </a:pPr>
            <a:r>
              <a:rPr lang="tr-TR" sz="16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Kan </a:t>
            </a:r>
            <a:r>
              <a:rPr lang="tr-TR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ürünleri uygulandıktan 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hemen sonra veya 6 saat içerisinde, </a:t>
            </a:r>
            <a:r>
              <a:rPr lang="tr-TR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intravasküler sıvı artışı ve kalp yetmezliği olmaksızın gelişen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, </a:t>
            </a:r>
            <a:r>
              <a:rPr lang="tr-TR" sz="16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hipoksi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ve </a:t>
            </a:r>
            <a:r>
              <a:rPr lang="tr-TR" sz="16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bilateral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akciğer ödemi ile karakterize bir </a:t>
            </a:r>
            <a:r>
              <a:rPr lang="tr-TR" sz="16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immün-inflamatuar</a:t>
            </a:r>
            <a:r>
              <a:rPr lang="tr-TR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akciğer hastalığıdır</a:t>
            </a:r>
            <a:r>
              <a:rPr lang="tr-TR" sz="2000" dirty="0">
                <a:solidFill>
                  <a:srgbClr val="0000FF"/>
                </a:solidFill>
              </a:rPr>
              <a:t>.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</a:pPr>
            <a:endParaRPr lang="tr-TR" sz="2000" dirty="0" smtClean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985" y="3326165"/>
            <a:ext cx="3223071" cy="2563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2"/>
          <p:cNvSpPr>
            <a:spLocks noGrp="1" noChangeArrowheads="1"/>
          </p:cNvSpPr>
          <p:nvPr/>
        </p:nvSpPr>
        <p:spPr bwMode="auto">
          <a:xfrm>
            <a:off x="307975" y="192510"/>
            <a:ext cx="10158663" cy="809947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400" b="1" dirty="0">
                <a:latin typeface="+mn-lt"/>
              </a:rPr>
              <a:t>Transfüzyonla ilişkili </a:t>
            </a:r>
            <a:r>
              <a:rPr lang="tr-TR" altLang="tr-TR" sz="4400" b="1" dirty="0" smtClean="0">
                <a:latin typeface="+mn-lt"/>
              </a:rPr>
              <a:t>akut akciğer hasarı</a:t>
            </a:r>
          </a:p>
        </p:txBody>
      </p:sp>
      <p:sp>
        <p:nvSpPr>
          <p:cNvPr id="9" name="Dikdörtgen 8"/>
          <p:cNvSpPr/>
          <p:nvPr/>
        </p:nvSpPr>
        <p:spPr>
          <a:xfrm>
            <a:off x="307975" y="1411527"/>
            <a:ext cx="4333559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tr-TR" altLang="tr-TR" b="1" dirty="0">
                <a:solidFill>
                  <a:schemeClr val="bg1"/>
                </a:solidFill>
              </a:rPr>
              <a:t>(</a:t>
            </a:r>
            <a:r>
              <a:rPr lang="tr-TR" altLang="tr-TR" b="1" dirty="0">
                <a:solidFill>
                  <a:schemeClr val="bg1"/>
                </a:solidFill>
                <a:cs typeface="Times New Roman" panose="02020603050405020304" pitchFamily="18" charset="0"/>
              </a:rPr>
              <a:t>TRALI)</a:t>
            </a:r>
            <a:r>
              <a:rPr lang="tr-TR" altLang="tr-TR" b="1" dirty="0">
                <a:solidFill>
                  <a:schemeClr val="bg1"/>
                </a:solidFill>
              </a:rPr>
              <a:t> </a:t>
            </a:r>
            <a:r>
              <a:rPr lang="tr-TR" altLang="tr-TR" dirty="0" smtClean="0">
                <a:solidFill>
                  <a:schemeClr val="bg1"/>
                </a:solidFill>
              </a:rPr>
              <a:t>T</a:t>
            </a:r>
            <a:r>
              <a:rPr lang="tr-TR" altLang="tr-T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ransfusion-</a:t>
            </a:r>
            <a:r>
              <a:rPr lang="tr-TR" altLang="tr-T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related</a:t>
            </a:r>
            <a:r>
              <a:rPr lang="tr-TR" altLang="tr-T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solidFill>
                  <a:schemeClr val="bg1"/>
                </a:solidFill>
                <a:cs typeface="Times New Roman" panose="02020603050405020304" pitchFamily="18" charset="0"/>
              </a:rPr>
              <a:t>acute</a:t>
            </a:r>
            <a:r>
              <a:rPr lang="tr-TR" altLang="tr-T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solidFill>
                  <a:schemeClr val="bg1"/>
                </a:solidFill>
                <a:cs typeface="Times New Roman" panose="02020603050405020304" pitchFamily="18" charset="0"/>
              </a:rPr>
              <a:t>lung</a:t>
            </a:r>
            <a:r>
              <a:rPr lang="tr-TR" altLang="tr-T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injury</a:t>
            </a:r>
            <a:endParaRPr lang="tr-TR" altLang="tr-TR" dirty="0">
              <a:solidFill>
                <a:schemeClr val="bg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8133437" y="5042663"/>
            <a:ext cx="29781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>
                <a:latin typeface="Comic Sans MS" panose="030F0702030302020204" pitchFamily="66" charset="0"/>
                <a:cs typeface="Times New Roman" panose="02020603050405020304" pitchFamily="18" charset="0"/>
              </a:rPr>
              <a:t>Radyolojik olarak pulmoner ödemi (veya ARDS) taklit eden infiltrasyon dikkati çeker.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307975" y="6055190"/>
            <a:ext cx="11721954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spcBef>
                <a:spcPct val="0"/>
              </a:spcBef>
              <a:buClr>
                <a:srgbClr val="FF0000"/>
              </a:buClr>
              <a:buSzPct val="185000"/>
              <a:buFont typeface="Arial" panose="020B0604020202020204" pitchFamily="34" charset="0"/>
              <a:buChar char="•"/>
            </a:pPr>
            <a:r>
              <a:rPr lang="tr-TR" altLang="tr-TR" sz="16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Solunum  ve oksijen desteği önemlidir</a:t>
            </a:r>
            <a:r>
              <a:rPr lang="tr-TR" altLang="tr-TR" sz="1600" dirty="0" smtClean="0">
                <a:latin typeface="Comic Sans MS" panose="030F0702030302020204" pitchFamily="66" charset="0"/>
              </a:rPr>
              <a:t>., </a:t>
            </a:r>
            <a:r>
              <a:rPr lang="tr-TR" sz="1600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Diüretikler</a:t>
            </a:r>
            <a:r>
              <a:rPr lang="tr-TR" sz="16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kontrendike</a:t>
            </a:r>
            <a:r>
              <a:rPr lang="tr-TR" sz="16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olup </a:t>
            </a:r>
            <a:r>
              <a:rPr lang="tr-TR" sz="1600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steroidlerin</a:t>
            </a:r>
            <a:r>
              <a:rPr lang="tr-TR" sz="16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rolü kesin olarak </a:t>
            </a:r>
            <a:r>
              <a:rPr lang="tr-TR" sz="16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kanıtlanmamıştır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519841" y="5405329"/>
            <a:ext cx="73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</a:pPr>
            <a:r>
              <a:rPr lang="tr-TR" sz="1600" dirty="0" smtClean="0">
                <a:latin typeface="Comic Sans MS" panose="030F0702030302020204" pitchFamily="66" charset="0"/>
              </a:rPr>
              <a:t>Transfüzyona </a:t>
            </a:r>
            <a:r>
              <a:rPr lang="tr-TR" sz="1600" dirty="0">
                <a:latin typeface="Comic Sans MS" panose="030F0702030302020204" pitchFamily="66" charset="0"/>
              </a:rPr>
              <a:t>bağlı aşırı sıvı yüklenmesinden  ayırımı zor olabilir</a:t>
            </a:r>
            <a:endParaRPr lang="tr-TR" sz="1600" dirty="0"/>
          </a:p>
        </p:txBody>
      </p:sp>
      <p:sp>
        <p:nvSpPr>
          <p:cNvPr id="12" name="Dikdörtgen 11"/>
          <p:cNvSpPr/>
          <p:nvPr/>
        </p:nvSpPr>
        <p:spPr>
          <a:xfrm>
            <a:off x="1003653" y="3380902"/>
            <a:ext cx="6381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ateş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hipotansiyon,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Hipoksi</a:t>
            </a:r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 Pao2/FlO2&lt;300 mmHg ve oda o2 sat&lt;%90)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r>
              <a:rPr lang="tr-TR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iyanoz</a:t>
            </a:r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ve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solunum yollarında köpüklü </a:t>
            </a:r>
            <a:r>
              <a:rPr lang="tr-TR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sekresyon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41752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ayt Numarası Yer Tutucusu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7A43CC-AA08-4F18-AE65-CFDD270E1B52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tr-TR" altLang="tr-TR" sz="1400" dirty="0">
              <a:latin typeface="Times New Roman" panose="02020603050405020304" pitchFamily="18" charset="0"/>
            </a:endParaRPr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1524001" y="2851220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4000">
              <a:latin typeface="Times New Roman" panose="02020603050405020304" pitchFamily="18" charset="0"/>
            </a:endParaRPr>
          </a:p>
        </p:txBody>
      </p:sp>
      <p:sp>
        <p:nvSpPr>
          <p:cNvPr id="45061" name="Metin Yer Tutucusu 2"/>
          <p:cNvSpPr>
            <a:spLocks noGrp="1"/>
          </p:cNvSpPr>
          <p:nvPr>
            <p:ph type="body" sz="half" idx="1"/>
          </p:nvPr>
        </p:nvSpPr>
        <p:spPr>
          <a:xfrm>
            <a:off x="237605" y="2202645"/>
            <a:ext cx="10083283" cy="4679950"/>
          </a:xfrm>
        </p:spPr>
        <p:txBody>
          <a:bodyPr>
            <a:normAutofit/>
          </a:bodyPr>
          <a:lstStyle/>
          <a:p>
            <a:pPr marL="269875" indent="0">
              <a:lnSpc>
                <a:spcPct val="130000"/>
              </a:lnSpc>
              <a:buNone/>
            </a:pPr>
            <a:r>
              <a:rPr lang="tr-TR" altLang="tr-TR" sz="2400" dirty="0" smtClean="0"/>
              <a:t>Özellikle Daha </a:t>
            </a:r>
            <a:r>
              <a:rPr lang="tr-TR" altLang="tr-TR" sz="2400" dirty="0"/>
              <a:t>önceden kalp yetmezliği mevcut olan hastalarda </a:t>
            </a:r>
          </a:p>
          <a:p>
            <a:pPr marL="809625" indent="0">
              <a:lnSpc>
                <a:spcPct val="100000"/>
              </a:lnSpc>
              <a:buNone/>
            </a:pP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● Ani nefes darlığı, </a:t>
            </a:r>
            <a:endParaRPr lang="tr-TR" altLang="tr-TR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809625" indent="0">
              <a:lnSpc>
                <a:spcPct val="100000"/>
              </a:lnSpc>
              <a:buNone/>
            </a:pP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● </a:t>
            </a:r>
            <a:r>
              <a:rPr lang="tr-TR" altLang="tr-T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taşikardi </a:t>
            </a: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± hipertansiyon gözlenir. </a:t>
            </a:r>
            <a:endParaRPr lang="tr-TR" altLang="tr-TR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809625" indent="0">
              <a:lnSpc>
                <a:spcPct val="100000"/>
              </a:lnSpc>
              <a:buNone/>
            </a:pP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● </a:t>
            </a:r>
            <a:r>
              <a:rPr lang="tr-TR" altLang="tr-T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Ateş </a:t>
            </a:r>
            <a:r>
              <a:rPr lang="tr-TR" alt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olmaz.  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83028" y="249030"/>
            <a:ext cx="10363200" cy="693429"/>
          </a:xfrm>
          <a:noFill/>
        </p:spPr>
        <p:txBody>
          <a:bodyPr>
            <a:normAutofit/>
          </a:bodyPr>
          <a:lstStyle/>
          <a:p>
            <a:r>
              <a:rPr lang="tr-TR" altLang="tr-TR" sz="4000" b="1" dirty="0">
                <a:latin typeface="+mn-lt"/>
              </a:rPr>
              <a:t>Transfüzyonla ilişkili </a:t>
            </a:r>
            <a:r>
              <a:rPr lang="tr-TR" altLang="tr-TR" sz="4000" b="1" dirty="0" smtClean="0">
                <a:latin typeface="+mn-lt"/>
              </a:rPr>
              <a:t>Volüm Yüklenmesi</a:t>
            </a:r>
            <a:endParaRPr lang="tr-TR" altLang="tr-TR" sz="2700" b="1" dirty="0" smtClean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60309" y="1307584"/>
            <a:ext cx="4828886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tr-TR" altLang="tr-TR" dirty="0" smtClean="0">
                <a:solidFill>
                  <a:schemeClr val="bg1"/>
                </a:solidFill>
              </a:rPr>
              <a:t>TACO: Transfusion </a:t>
            </a:r>
            <a:r>
              <a:rPr lang="tr-TR" altLang="tr-TR" dirty="0">
                <a:solidFill>
                  <a:schemeClr val="bg1"/>
                </a:solidFill>
              </a:rPr>
              <a:t>associated </a:t>
            </a:r>
            <a:r>
              <a:rPr lang="tr-TR" altLang="tr-TR" dirty="0" err="1">
                <a:solidFill>
                  <a:schemeClr val="bg1"/>
                </a:solidFill>
              </a:rPr>
              <a:t>circulatory</a:t>
            </a:r>
            <a:r>
              <a:rPr lang="tr-TR" altLang="tr-TR" dirty="0">
                <a:solidFill>
                  <a:schemeClr val="bg1"/>
                </a:solidFill>
              </a:rPr>
              <a:t> </a:t>
            </a:r>
            <a:r>
              <a:rPr lang="tr-TR" altLang="tr-TR" dirty="0" err="1">
                <a:solidFill>
                  <a:schemeClr val="bg1"/>
                </a:solidFill>
              </a:rPr>
              <a:t>overload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18716" y="1692757"/>
            <a:ext cx="37561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9875" indent="0">
              <a:lnSpc>
                <a:spcPct val="130000"/>
              </a:lnSpc>
              <a:buNone/>
            </a:pPr>
            <a:r>
              <a:rPr lang="tr-TR" altLang="tr-TR" sz="2000" dirty="0">
                <a:solidFill>
                  <a:srgbClr val="0000FF"/>
                </a:solidFill>
              </a:rPr>
              <a:t>Genelde 70 yaş üzeri hastalarda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3426" y="2370016"/>
            <a:ext cx="2009775" cy="1390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3426" y="3921786"/>
            <a:ext cx="2009775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ikdörtgen 5"/>
          <p:cNvSpPr/>
          <p:nvPr/>
        </p:nvSpPr>
        <p:spPr>
          <a:xfrm>
            <a:off x="253771" y="5652214"/>
            <a:ext cx="1071448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0">
              <a:lnSpc>
                <a:spcPct val="130000"/>
              </a:lnSpc>
              <a:buNone/>
            </a:pPr>
            <a:r>
              <a:rPr lang="tr-TR" dirty="0" smtClean="0">
                <a:latin typeface="Comic Sans MS" panose="030F0702030302020204" pitchFamily="66" charset="0"/>
              </a:rPr>
              <a:t>Özellikle 70 yaş üzeri ve/veya kalp yetmezliği bilinen hastalarda transfüzyonun standart uygulamaya göre yavaş verilmesi ve yüklenme bulguları yönünden takip edilmesi gerekir. 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53771" y="4449559"/>
            <a:ext cx="94515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271463">
              <a:lnSpc>
                <a:spcPct val="150000"/>
              </a:lnSpc>
              <a:buClr>
                <a:srgbClr val="FF0000"/>
              </a:buClr>
              <a:buSzPct val="148000"/>
              <a:tabLst>
                <a:tab pos="541338" algn="l"/>
              </a:tabLst>
              <a:defRPr/>
            </a:pPr>
            <a:r>
              <a:rPr lang="tr-TR" sz="2000" dirty="0"/>
              <a:t>Tedavide oksijen verilmesi ve </a:t>
            </a:r>
            <a:r>
              <a:rPr lang="tr-TR" sz="2000" dirty="0" err="1"/>
              <a:t>diüretik</a:t>
            </a:r>
            <a:r>
              <a:rPr lang="tr-TR" sz="2000" dirty="0"/>
              <a:t> uygulanması çözümdür.</a:t>
            </a:r>
          </a:p>
          <a:p>
            <a:pPr marL="541338" indent="-271463">
              <a:lnSpc>
                <a:spcPct val="150000"/>
              </a:lnSpc>
              <a:buClr>
                <a:srgbClr val="FF0000"/>
              </a:buClr>
              <a:buSzPct val="148000"/>
              <a:tabLst>
                <a:tab pos="541338" algn="l"/>
              </a:tabLst>
              <a:defRPr/>
            </a:pPr>
            <a:r>
              <a:rPr lang="tr-TR" sz="2000" dirty="0" err="1">
                <a:solidFill>
                  <a:srgbClr val="0000FF"/>
                </a:solidFill>
              </a:rPr>
              <a:t>Diüretiğe</a:t>
            </a:r>
            <a:r>
              <a:rPr lang="tr-TR" sz="2000" dirty="0">
                <a:solidFill>
                  <a:srgbClr val="0000FF"/>
                </a:solidFill>
              </a:rPr>
              <a:t> hızlı cevap alınması tersten bakıldığında volüm yüklenmesi lehinedir.</a:t>
            </a:r>
          </a:p>
          <a:p>
            <a:pPr marL="269875" indent="0">
              <a:lnSpc>
                <a:spcPct val="150000"/>
              </a:lnSpc>
              <a:buNone/>
            </a:pPr>
            <a:endParaRPr lang="tr-TR" altLang="tr-TR" sz="2000" dirty="0"/>
          </a:p>
        </p:txBody>
      </p:sp>
    </p:spTree>
    <p:extLst>
      <p:ext uri="{BB962C8B-B14F-4D97-AF65-F5344CB8AC3E}">
        <p14:creationId xmlns:p14="http://schemas.microsoft.com/office/powerpoint/2010/main" val="178867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16478" y="269516"/>
            <a:ext cx="10994572" cy="740228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+mn-lt"/>
              </a:rPr>
              <a:t>Transfusion-</a:t>
            </a:r>
            <a:r>
              <a:rPr lang="tr-TR" b="1" dirty="0" smtClean="0">
                <a:latin typeface="+mn-lt"/>
              </a:rPr>
              <a:t>ilişkili 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>
                <a:latin typeface="+mn-lt"/>
              </a:rPr>
              <a:t>graft-vs-host </a:t>
            </a:r>
            <a:r>
              <a:rPr lang="tr-TR" b="1" dirty="0" smtClean="0">
                <a:latin typeface="+mn-lt"/>
              </a:rPr>
              <a:t>hastalığı</a:t>
            </a:r>
            <a:endParaRPr lang="en-US" dirty="0">
              <a:latin typeface="+mn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16478" y="1240577"/>
            <a:ext cx="5933163" cy="40011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(TA-GVHD) </a:t>
            </a:r>
            <a:r>
              <a:rPr lang="en-US" sz="2000" dirty="0" smtClean="0">
                <a:solidFill>
                  <a:schemeClr val="bg1"/>
                </a:solidFill>
              </a:rPr>
              <a:t>Transfusion-associated </a:t>
            </a:r>
            <a:r>
              <a:rPr lang="en-US" sz="2000" dirty="0">
                <a:solidFill>
                  <a:schemeClr val="bg1"/>
                </a:solidFill>
              </a:rPr>
              <a:t>graft-vs-host </a:t>
            </a:r>
            <a:r>
              <a:rPr lang="en-US" sz="2000" dirty="0" smtClean="0">
                <a:solidFill>
                  <a:schemeClr val="bg1"/>
                </a:solidFill>
              </a:rPr>
              <a:t>disease</a:t>
            </a:r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92852" y="2955871"/>
            <a:ext cx="10885713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/>
            </a:r>
            <a:br>
              <a:rPr lang="tr-TR" dirty="0"/>
            </a:br>
            <a:r>
              <a:rPr lang="tr-TR" b="1" u="sng" dirty="0" smtClean="0">
                <a:solidFill>
                  <a:srgbClr val="FF0000"/>
                </a:solidFill>
              </a:rPr>
              <a:t>Hastalarda </a:t>
            </a:r>
            <a:r>
              <a:rPr lang="tr-TR" b="1" u="sng" dirty="0" err="1" smtClean="0">
                <a:solidFill>
                  <a:srgbClr val="FF0000"/>
                </a:solidFill>
              </a:rPr>
              <a:t>mortaliteye</a:t>
            </a:r>
            <a:r>
              <a:rPr lang="tr-TR" b="1" u="sng" dirty="0" smtClean="0">
                <a:solidFill>
                  <a:srgbClr val="FF0000"/>
                </a:solidFill>
              </a:rPr>
              <a:t> yol açabilir. Hastalar;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Ateş:  </a:t>
            </a:r>
            <a:r>
              <a:rPr lang="tr-TR" b="1" dirty="0">
                <a:solidFill>
                  <a:srgbClr val="0000FF"/>
                </a:solidFill>
                <a:latin typeface="Comic Sans MS" panose="030F0702030302020204" pitchFamily="66" charset="0"/>
              </a:rPr>
              <a:t>transfüzyondan 7-10 gün </a:t>
            </a: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sonra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Rash</a:t>
            </a: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(Döküntü): </a:t>
            </a:r>
            <a:r>
              <a:rPr 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Ekstremiteler</a:t>
            </a: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yüz ve  </a:t>
            </a:r>
            <a:r>
              <a:rPr 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gövdeya</a:t>
            </a: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yayılmış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Sarılık ve </a:t>
            </a:r>
            <a:r>
              <a:rPr lang="tr-TR" b="1" dirty="0">
                <a:solidFill>
                  <a:srgbClr val="0000FF"/>
                </a:solidFill>
                <a:latin typeface="Comic Sans MS" panose="030F0702030302020204" pitchFamily="66" charset="0"/>
              </a:rPr>
              <a:t>Hepatit </a:t>
            </a: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, bulantı </a:t>
            </a:r>
            <a:r>
              <a:rPr lang="tr-TR" b="1" dirty="0">
                <a:solidFill>
                  <a:srgbClr val="0000FF"/>
                </a:solidFill>
                <a:latin typeface="Comic Sans MS" panose="030F0702030302020204" pitchFamily="66" charset="0"/>
              </a:rPr>
              <a:t>/ kusma, sulu </a:t>
            </a: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ishal (</a:t>
            </a:r>
            <a:r>
              <a:rPr lang="tr-TR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mukozit</a:t>
            </a:r>
            <a:r>
              <a:rPr lang="tr-TR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Pansitopeni→Enfeksiyonlar</a:t>
            </a: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(ölümcül komplikasyonlardır)</a:t>
            </a:r>
            <a:endParaRPr lang="tr-TR" dirty="0" smtClean="0">
              <a:solidFill>
                <a:srgbClr val="212121"/>
              </a:solidFill>
            </a:endParaRPr>
          </a:p>
          <a:p>
            <a:pPr>
              <a:lnSpc>
                <a:spcPct val="150000"/>
              </a:lnSpc>
            </a:pPr>
            <a:endParaRPr lang="tr-TR" dirty="0">
              <a:solidFill>
                <a:srgbClr val="21212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686923" y="5508109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endParaRPr lang="tr-T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08" y="3580843"/>
            <a:ext cx="2710395" cy="1927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ikdörtgen 10"/>
          <p:cNvSpPr/>
          <p:nvPr/>
        </p:nvSpPr>
        <p:spPr>
          <a:xfrm>
            <a:off x="184106" y="1758472"/>
            <a:ext cx="115032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>
                <a:solidFill>
                  <a:srgbClr val="FF0000"/>
                </a:solidFill>
              </a:rPr>
              <a:t>Kan Vericisine ait T lenfositlerin Alıcının yabancı HLA antijenleri üzerinden </a:t>
            </a:r>
            <a:r>
              <a:rPr lang="tr-TR" sz="2000" dirty="0" err="1" smtClean="0">
                <a:solidFill>
                  <a:srgbClr val="FF0000"/>
                </a:solidFill>
              </a:rPr>
              <a:t>vucüt</a:t>
            </a:r>
            <a:r>
              <a:rPr lang="tr-TR" sz="2000" dirty="0" smtClean="0">
                <a:solidFill>
                  <a:srgbClr val="FF0000"/>
                </a:solidFill>
              </a:rPr>
              <a:t> hücrelerine karşı  geliştirdiği </a:t>
            </a:r>
            <a:r>
              <a:rPr lang="tr-TR" sz="2000" dirty="0" err="1" smtClean="0">
                <a:solidFill>
                  <a:srgbClr val="FF0000"/>
                </a:solidFill>
              </a:rPr>
              <a:t>alloimmün</a:t>
            </a:r>
            <a:r>
              <a:rPr lang="tr-TR" sz="2000" dirty="0" smtClean="0">
                <a:solidFill>
                  <a:srgbClr val="FF0000"/>
                </a:solidFill>
              </a:rPr>
              <a:t> reaksiyonlar sonucu ortaya çıkar</a:t>
            </a:r>
            <a:r>
              <a:rPr lang="tr-TR" sz="2000" dirty="0" smtClean="0"/>
              <a:t>. </a:t>
            </a:r>
            <a:r>
              <a:rPr lang="tr-TR" sz="2000" dirty="0">
                <a:solidFill>
                  <a:srgbClr val="FF0000"/>
                </a:solidFill>
              </a:rPr>
              <a:t>(özellikle </a:t>
            </a:r>
            <a:r>
              <a:rPr lang="tr-TR" sz="2000" dirty="0" smtClean="0">
                <a:solidFill>
                  <a:srgbClr val="FF0000"/>
                </a:solidFill>
              </a:rPr>
              <a:t>Cilt</a:t>
            </a:r>
            <a:r>
              <a:rPr lang="tr-TR" sz="2000" dirty="0">
                <a:solidFill>
                  <a:srgbClr val="FF0000"/>
                </a:solidFill>
              </a:rPr>
              <a:t>, GIS ve </a:t>
            </a:r>
            <a:r>
              <a:rPr lang="tr-TR" sz="2000" dirty="0" smtClean="0">
                <a:solidFill>
                  <a:srgbClr val="FF0000"/>
                </a:solidFill>
              </a:rPr>
              <a:t>KC görülür) </a:t>
            </a:r>
            <a:endParaRPr lang="tr-TR" sz="2000" dirty="0" smtClean="0"/>
          </a:p>
          <a:p>
            <a:endParaRPr lang="tr-T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İmmunosüpresif hastalara (Kemoterapi alan kanser hastaları, </a:t>
            </a:r>
            <a:r>
              <a:rPr lang="tr-TR" sz="2000" dirty="0" err="1" smtClean="0"/>
              <a:t>vs</a:t>
            </a:r>
            <a:r>
              <a:rPr lang="tr-TR" sz="2000" dirty="0" smtClean="0"/>
              <a:t>) yapılan transfüzyonlarda  daha sık izlenir</a:t>
            </a:r>
            <a:r>
              <a:rPr lang="tr-TR" dirty="0" smtClean="0"/>
              <a:t>. </a:t>
            </a:r>
            <a:endParaRPr lang="en-US" dirty="0"/>
          </a:p>
        </p:txBody>
      </p:sp>
      <p:sp>
        <p:nvSpPr>
          <p:cNvPr id="12" name="Dikdörtgen 11"/>
          <p:cNvSpPr/>
          <p:nvPr/>
        </p:nvSpPr>
        <p:spPr>
          <a:xfrm>
            <a:off x="286715" y="5740730"/>
            <a:ext cx="11466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Korunma</a:t>
            </a:r>
            <a:r>
              <a:rPr lang="tr-TR" dirty="0" smtClean="0"/>
              <a:t>:  risk altındaki tüm hastalara  verilen kan ürünlerinin ışınlanması </a:t>
            </a:r>
            <a:r>
              <a:rPr lang="en-US" dirty="0" smtClean="0"/>
              <a:t>(</a:t>
            </a:r>
            <a:r>
              <a:rPr lang="en-US" dirty="0"/>
              <a:t>2500 </a:t>
            </a:r>
            <a:r>
              <a:rPr lang="en-US" dirty="0" err="1"/>
              <a:t>cGy</a:t>
            </a:r>
            <a:r>
              <a:rPr lang="en-US" dirty="0"/>
              <a:t> ) </a:t>
            </a:r>
            <a:r>
              <a:rPr lang="tr-TR" dirty="0" smtClean="0"/>
              <a:t> ve lökosit filtreleri kullanılması</a:t>
            </a:r>
            <a:endParaRPr lang="en-US" dirty="0"/>
          </a:p>
        </p:txBody>
      </p:sp>
      <p:sp>
        <p:nvSpPr>
          <p:cNvPr id="13" name="Dikdörtgen 12"/>
          <p:cNvSpPr/>
          <p:nvPr/>
        </p:nvSpPr>
        <p:spPr>
          <a:xfrm>
            <a:off x="286716" y="6141358"/>
            <a:ext cx="11466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Tedavi</a:t>
            </a:r>
            <a:r>
              <a:rPr lang="tr-TR" dirty="0" smtClean="0"/>
              <a:t>:  </a:t>
            </a:r>
            <a:r>
              <a:rPr lang="tr-TR" dirty="0" err="1" smtClean="0"/>
              <a:t>steroidler</a:t>
            </a:r>
            <a:r>
              <a:rPr lang="tr-TR" dirty="0" smtClean="0"/>
              <a:t> altın standart tedavi seçeneğidir.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2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1163" y="195943"/>
            <a:ext cx="8305800" cy="1143000"/>
          </a:xfrm>
        </p:spPr>
        <p:txBody>
          <a:bodyPr/>
          <a:lstStyle/>
          <a:p>
            <a:pPr eaLnBrk="1" hangingPunct="1"/>
            <a:r>
              <a:rPr lang="tr-TR" altLang="en-US" sz="4000" b="1" dirty="0" smtClean="0">
                <a:latin typeface="+mn-lt"/>
              </a:rPr>
              <a:t>Transfüzyon ilişkili </a:t>
            </a:r>
            <a:r>
              <a:rPr lang="tr-TR" altLang="en-US" sz="4000" b="1" dirty="0" err="1" smtClean="0">
                <a:latin typeface="+mn-lt"/>
              </a:rPr>
              <a:t>sepsis</a:t>
            </a:r>
            <a:endParaRPr lang="en-US" altLang="en-US" sz="4000" b="1" dirty="0">
              <a:latin typeface="+mn-lt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1163" y="2146300"/>
            <a:ext cx="4848727" cy="3825292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Ateş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Vücut ısısı </a:t>
            </a:r>
            <a:r>
              <a:rPr lang="en-US" altLang="en-US" sz="1800" dirty="0">
                <a:latin typeface="Comic Sans MS" panose="030F0702030302020204" pitchFamily="66" charset="0"/>
              </a:rPr>
              <a:t>≥39° C </a:t>
            </a: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Vücut ısısı </a:t>
            </a:r>
            <a:r>
              <a:rPr lang="en-US" altLang="en-US" sz="1800" dirty="0">
                <a:latin typeface="Comic Sans MS" panose="030F0702030302020204" pitchFamily="66" charset="0"/>
              </a:rPr>
              <a:t>≥ 2° C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Rigor</a:t>
            </a:r>
            <a:r>
              <a:rPr lang="en-US" altLang="en-US" sz="1800" dirty="0">
                <a:latin typeface="Comic Sans MS" panose="030F0702030302020204" pitchFamily="66" charset="0"/>
              </a:rPr>
              <a:t> (</a:t>
            </a:r>
            <a:r>
              <a:rPr lang="tr-TR" altLang="en-US" sz="1800" dirty="0">
                <a:latin typeface="Comic Sans MS" panose="030F0702030302020204" pitchFamily="66" charset="0"/>
              </a:rPr>
              <a:t>aşırı titreme ve morarma</a:t>
            </a:r>
            <a:r>
              <a:rPr lang="en-US" altLang="en-US" sz="1800" dirty="0">
                <a:latin typeface="Comic Sans MS" panose="030F0702030302020204" pitchFamily="66" charset="0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Ta</a:t>
            </a:r>
            <a:r>
              <a:rPr lang="tr-TR" altLang="en-US" sz="1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şikardi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Kalp hızı</a:t>
            </a:r>
            <a:r>
              <a:rPr lang="en-US" altLang="en-US" sz="1800" dirty="0">
                <a:latin typeface="Comic Sans MS" panose="030F0702030302020204" pitchFamily="66" charset="0"/>
              </a:rPr>
              <a:t>≥120/</a:t>
            </a:r>
            <a:r>
              <a:rPr lang="tr-TR" altLang="en-US" sz="1800" dirty="0">
                <a:latin typeface="Comic Sans MS" panose="030F0702030302020204" pitchFamily="66" charset="0"/>
              </a:rPr>
              <a:t>dk veya</a:t>
            </a:r>
            <a:r>
              <a:rPr lang="en-US" altLang="en-US" sz="1800" dirty="0">
                <a:latin typeface="Comic Sans MS" panose="030F0702030302020204" pitchFamily="66" charset="0"/>
              </a:rPr>
              <a:t> ≥ 40/</a:t>
            </a:r>
            <a:r>
              <a:rPr lang="tr-TR" altLang="en-US" sz="1800" dirty="0">
                <a:latin typeface="Comic Sans MS" panose="030F0702030302020204" pitchFamily="66" charset="0"/>
              </a:rPr>
              <a:t>dk</a:t>
            </a:r>
            <a:r>
              <a:rPr lang="en-US" altLang="en-US" sz="1800" dirty="0">
                <a:latin typeface="Comic Sans MS" panose="030F0702030302020204" pitchFamily="66" charset="0"/>
              </a:rPr>
              <a:t> </a:t>
            </a:r>
            <a:r>
              <a:rPr lang="tr-TR" altLang="en-US" sz="1800" dirty="0">
                <a:latin typeface="Comic Sans MS" panose="030F0702030302020204" pitchFamily="66" charset="0"/>
              </a:rPr>
              <a:t>artış</a:t>
            </a:r>
            <a:endParaRPr lang="en-US" altLang="en-US" sz="18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r>
              <a:rPr lang="tr-TR" altLang="en-US" sz="1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istolik</a:t>
            </a:r>
            <a:r>
              <a:rPr lang="tr-TR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kan basıncı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Düşüş</a:t>
            </a:r>
            <a:r>
              <a:rPr lang="en-US" altLang="en-US" sz="1800" dirty="0">
                <a:latin typeface="Comic Sans MS" panose="030F0702030302020204" pitchFamily="66" charset="0"/>
              </a:rPr>
              <a:t>≥ 30 mm Hg</a:t>
            </a: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Artış</a:t>
            </a:r>
            <a:r>
              <a:rPr lang="en-US" altLang="en-US" sz="1800" dirty="0">
                <a:latin typeface="Comic Sans MS" panose="030F0702030302020204" pitchFamily="66" charset="0"/>
              </a:rPr>
              <a:t> ≥ 30 mm Hg</a:t>
            </a:r>
          </a:p>
        </p:txBody>
      </p:sp>
      <p:sp>
        <p:nvSpPr>
          <p:cNvPr id="19462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667314-3484-47DC-8599-8CA597B85D66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922335" y="1765300"/>
            <a:ext cx="6096000" cy="4495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Transfüzyonu durdurun</a:t>
            </a:r>
            <a:endParaRPr lang="en-US" altLang="tr-TR" sz="2000" b="1" dirty="0" smtClean="0">
              <a:solidFill>
                <a:srgbClr val="0000FF"/>
              </a:solidFill>
            </a:endParaRP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Kan ürününü bakteri yönünden kontrol edin</a:t>
            </a:r>
            <a:endParaRPr lang="en-US" altLang="tr-TR" sz="2000" b="1" dirty="0" smtClean="0">
              <a:solidFill>
                <a:srgbClr val="0000FF"/>
              </a:solidFill>
            </a:endParaRPr>
          </a:p>
          <a:p>
            <a:pPr marL="749300" lvl="1" indent="-393700" defTabSz="447675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Kan torbasının dış görünüşü</a:t>
            </a:r>
            <a:endParaRPr lang="en-US" altLang="tr-TR" sz="2000" dirty="0" smtClean="0"/>
          </a:p>
          <a:p>
            <a:pPr marL="749300" lvl="1" indent="-393700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Mikroskobik olarak (yayma)</a:t>
            </a:r>
            <a:r>
              <a:rPr lang="en-US" altLang="tr-TR" sz="2000" dirty="0" smtClean="0"/>
              <a:t> </a:t>
            </a: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Kan kültürü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(</a:t>
            </a:r>
            <a:r>
              <a:rPr lang="en-US" altLang="tr-TR" sz="2000" b="1" dirty="0" err="1" smtClean="0">
                <a:solidFill>
                  <a:srgbClr val="0000FF"/>
                </a:solidFill>
              </a:rPr>
              <a:t>aerobi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k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ve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</a:t>
            </a:r>
            <a:r>
              <a:rPr lang="en-US" altLang="tr-TR" sz="2000" b="1" dirty="0" err="1" smtClean="0">
                <a:solidFill>
                  <a:srgbClr val="0000FF"/>
                </a:solidFill>
              </a:rPr>
              <a:t>anaerobi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k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)</a:t>
            </a: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Acilen tedaviye başlayın     </a:t>
            </a:r>
          </a:p>
          <a:p>
            <a:pPr marL="808038" indent="-452438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err="1" smtClean="0"/>
              <a:t>Hemodinamiyi</a:t>
            </a:r>
            <a:r>
              <a:rPr lang="tr-TR" altLang="tr-TR" sz="2000" dirty="0" smtClean="0"/>
              <a:t> </a:t>
            </a:r>
            <a:r>
              <a:rPr lang="tr-TR" altLang="tr-TR" sz="2000" dirty="0"/>
              <a:t>stabilize edin, </a:t>
            </a:r>
            <a:r>
              <a:rPr lang="tr-TR" altLang="tr-TR" sz="2000" dirty="0" smtClean="0">
                <a:solidFill>
                  <a:srgbClr val="0000FF"/>
                </a:solidFill>
              </a:rPr>
              <a:t>                                     </a:t>
            </a:r>
          </a:p>
          <a:p>
            <a:pPr marL="808038" indent="-452438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geniş spektrumlu antibiyotik başlayın).</a:t>
            </a:r>
            <a:endParaRPr lang="en-US" altLang="tr-TR" sz="2000" dirty="0" smtClean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808" y="235147"/>
            <a:ext cx="2172332" cy="1384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ikdörtgen 1"/>
          <p:cNvSpPr/>
          <p:nvPr/>
        </p:nvSpPr>
        <p:spPr>
          <a:xfrm>
            <a:off x="751163" y="1511384"/>
            <a:ext cx="4947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47675">
              <a:lnSpc>
                <a:spcPct val="150000"/>
              </a:lnSpc>
              <a:buClr>
                <a:srgbClr val="FF0000"/>
              </a:buClr>
            </a:pPr>
            <a:r>
              <a:rPr lang="tr-TR" altLang="tr-TR" sz="2400" b="1" dirty="0" smtClean="0">
                <a:solidFill>
                  <a:srgbClr val="FF0000"/>
                </a:solidFill>
              </a:rPr>
              <a:t>Transfüzyon Sırasında veya Sonunda; </a:t>
            </a:r>
            <a:endParaRPr lang="en-US" altLang="tr-TR" sz="2400" b="1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235048"/>
            <a:ext cx="1714500" cy="1457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857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Başlık 1"/>
          <p:cNvSpPr>
            <a:spLocks noGrp="1"/>
          </p:cNvSpPr>
          <p:nvPr>
            <p:ph type="title"/>
          </p:nvPr>
        </p:nvSpPr>
        <p:spPr>
          <a:xfrm>
            <a:off x="1382486" y="2708275"/>
            <a:ext cx="8598127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tr-TR" altLang="tr-TR" sz="4800" b="1" dirty="0">
                <a:latin typeface="Bookman Old Style" panose="02050604050505020204" pitchFamily="18" charset="0"/>
              </a:rPr>
              <a:t>TRANSFÜZYONLA İLGİLİ ÖNEMLİ PRATİK BİLGİLER</a:t>
            </a:r>
          </a:p>
        </p:txBody>
      </p:sp>
      <p:sp>
        <p:nvSpPr>
          <p:cNvPr id="61443" name="Slayt Numarası Yer Tutucusu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9F8E7F-C8E9-48A1-839B-E6808EE63E6A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3175" y="5463716"/>
            <a:ext cx="12188825" cy="1394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7409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3821" y="0"/>
            <a:ext cx="10515600" cy="1325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4000" b="1" dirty="0">
                <a:latin typeface="Bookman Old Style" panose="02050604050505020204" pitchFamily="18" charset="0"/>
              </a:rPr>
              <a:t>Eritrosit Süspansiyonu; </a:t>
            </a:r>
            <a:endParaRPr lang="tr-TR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35777" y="2528595"/>
            <a:ext cx="10678443" cy="3518985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tr-TR" altLang="tr-TR" dirty="0" smtClean="0"/>
              <a:t>Normal Tr. hızı </a:t>
            </a:r>
            <a:r>
              <a:rPr lang="tr-TR" altLang="tr-TR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</a:t>
            </a:r>
            <a:r>
              <a:rPr lang="tr-TR" altLang="tr-TR" dirty="0" smtClean="0"/>
              <a:t> 1-2 ml/kg/saat</a:t>
            </a:r>
          </a:p>
          <a:p>
            <a:pPr eaLnBrk="1" hangingPunct="1">
              <a:lnSpc>
                <a:spcPct val="130000"/>
              </a:lnSpc>
            </a:pPr>
            <a:r>
              <a:rPr lang="tr-TR" altLang="tr-TR" dirty="0" smtClean="0">
                <a:solidFill>
                  <a:srgbClr val="FF0000"/>
                </a:solidFill>
              </a:rPr>
              <a:t>1 ünite ES verilme süresi 1-2 saat</a:t>
            </a:r>
          </a:p>
          <a:p>
            <a:pPr eaLnBrk="1" hangingPunct="1">
              <a:lnSpc>
                <a:spcPct val="130000"/>
              </a:lnSpc>
            </a:pPr>
            <a:r>
              <a:rPr lang="tr-TR" altLang="tr-TR" dirty="0" smtClean="0"/>
              <a:t>Her ünite en fazla 4 saat içinde infüze edilmelidir (Kan dolabından çıkıştan infüzyon bitimine kadar geçen süre 4 saati geçmemeli).</a:t>
            </a:r>
          </a:p>
          <a:p>
            <a:pPr eaLnBrk="1" hangingPunct="1">
              <a:lnSpc>
                <a:spcPct val="130000"/>
              </a:lnSpc>
            </a:pPr>
            <a:r>
              <a:rPr lang="tr-TR" altLang="tr-TR" dirty="0" smtClean="0">
                <a:solidFill>
                  <a:srgbClr val="FF0000"/>
                </a:solidFill>
              </a:rPr>
              <a:t>Plazma ve trombosit daha hızlı verilebilir.</a:t>
            </a:r>
          </a:p>
        </p:txBody>
      </p:sp>
      <p:sp>
        <p:nvSpPr>
          <p:cNvPr id="62469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6E4ACB-02E9-4348-8F8E-AAE317674D63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693821" y="1635050"/>
            <a:ext cx="48157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3200" b="1" dirty="0">
                <a:latin typeface="Bookman Old Style" panose="02050604050505020204" pitchFamily="18" charset="0"/>
              </a:rPr>
              <a:t>Verilme Hızı ve Şekli 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55215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7411" y="60698"/>
            <a:ext cx="10515600" cy="1325563"/>
          </a:xfrm>
        </p:spPr>
        <p:txBody>
          <a:bodyPr/>
          <a:lstStyle/>
          <a:p>
            <a:r>
              <a:rPr lang="tr-TR" altLang="tr-TR" sz="4800" b="1" dirty="0">
                <a:latin typeface="Bookman Old Style" panose="02050604050505020204" pitchFamily="18" charset="0"/>
              </a:rPr>
              <a:t>ÖNEMLİ UYARI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08049" y="1673412"/>
            <a:ext cx="10618203" cy="439578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altLang="tr-TR" dirty="0"/>
              <a:t>Transfüzyon için hemen kullanmayacağınız kanı servise getirtmeyin.</a:t>
            </a:r>
          </a:p>
          <a:p>
            <a:pPr>
              <a:lnSpc>
                <a:spcPct val="150000"/>
              </a:lnSpc>
            </a:pPr>
            <a:r>
              <a:rPr lang="tr-TR" altLang="tr-TR" dirty="0">
                <a:solidFill>
                  <a:srgbClr val="FF0000"/>
                </a:solidFill>
              </a:rPr>
              <a:t>Servis dolaplarında kan ürünü muhafaza edilmesi Kan Ürünleri Kanununa göre suçtur.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Ameliyathanede veya hasta yanında kanı bekletmeyin 30 dakikadan fazla kan dolabı dışında bekletilen kan bakteriyel </a:t>
            </a:r>
            <a:r>
              <a:rPr lang="tr-TR" altLang="tr-TR" dirty="0" err="1"/>
              <a:t>kontaminasyon</a:t>
            </a:r>
            <a:r>
              <a:rPr lang="tr-TR" altLang="tr-TR" dirty="0"/>
              <a:t> riski taşır. Bu nedenle kullanılamaz ve imha edilmelidir.</a:t>
            </a:r>
          </a:p>
          <a:p>
            <a:pPr>
              <a:lnSpc>
                <a:spcPct val="150000"/>
              </a:lnSpc>
            </a:pPr>
            <a:endParaRPr lang="tr-TR" altLang="tr-TR" dirty="0"/>
          </a:p>
        </p:txBody>
      </p:sp>
      <p:sp>
        <p:nvSpPr>
          <p:cNvPr id="63493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4452A9-5C6A-4347-8155-721564D3C0C8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58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974" y="56231"/>
            <a:ext cx="10274559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600" b="1" dirty="0">
                <a:latin typeface="Bookman Old Style" panose="02050604050505020204" pitchFamily="18" charset="0"/>
              </a:rPr>
              <a:t>Transfüzyon başlatıldı. Reaksiyon </a:t>
            </a:r>
            <a:r>
              <a:rPr lang="tr-TR" altLang="tr-TR" sz="3600" b="1" dirty="0" smtClean="0">
                <a:latin typeface="Bookman Old Style" panose="02050604050505020204" pitchFamily="18" charset="0"/>
              </a:rPr>
              <a:t>gelişti</a:t>
            </a:r>
            <a:endParaRPr lang="tr-TR" altLang="tr-TR" sz="3600" b="1" dirty="0">
              <a:latin typeface="Bookman Old Style" panose="02050604050505020204" pitchFamily="18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1780" y="2447915"/>
            <a:ext cx="5622759" cy="381952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r>
              <a:rPr lang="tr-TR" altLang="tr-TR" sz="2400" dirty="0"/>
              <a:t>Transfüzyon için set takılmış kan ürünü her ne şartta olursa olsun geri kan dolabına gönderilemez. 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sz="2400" dirty="0"/>
              <a:t>Bu ürün kullanılmayacaksa veya kullanımı yarım kalmışsa imha edilir.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sz="2400" dirty="0"/>
              <a:t>Transfüzyon 4 saati geçecekse pediatrik kan torbaları kullanılabilir.</a:t>
            </a:r>
          </a:p>
          <a:p>
            <a:pPr eaLnBrk="1" hangingPunct="1"/>
            <a:endParaRPr lang="tr-TR" altLang="tr-TR" sz="2400" dirty="0"/>
          </a:p>
        </p:txBody>
      </p:sp>
      <p:sp>
        <p:nvSpPr>
          <p:cNvPr id="64517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1816E9-6A1B-4884-B6FE-D1701B89DFBC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/>
          </p:nvPr>
        </p:nvGraphicFramePr>
        <p:xfrm>
          <a:off x="7118685" y="2158666"/>
          <a:ext cx="4576011" cy="3432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" name="Photo Editor Photo" r:id="rId3" imgW="14289495" imgH="10717121" progId="MSPhotoEd.3">
                  <p:embed/>
                </p:oleObj>
              </mc:Choice>
              <mc:Fallback>
                <p:oleObj name="Photo Editor Photo" r:id="rId3" imgW="14289495" imgH="1071712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8685" y="2158666"/>
                        <a:ext cx="4576011" cy="34320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/>
          <p:cNvSpPr/>
          <p:nvPr/>
        </p:nvSpPr>
        <p:spPr>
          <a:xfrm>
            <a:off x="649624" y="1417338"/>
            <a:ext cx="6167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ACİL !! Kan </a:t>
            </a:r>
            <a:r>
              <a:rPr lang="tr-TR" altLang="tr-TR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torbası </a:t>
            </a:r>
            <a:r>
              <a:rPr lang="tr-TR" altLang="tr-TR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çıkartılmalı.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980" y="224630"/>
            <a:ext cx="10407314" cy="935039"/>
          </a:xfrm>
        </p:spPr>
        <p:txBody>
          <a:bodyPr/>
          <a:lstStyle/>
          <a:p>
            <a:r>
              <a:rPr lang="tr-TR" altLang="tr-TR" sz="2800" b="1" dirty="0">
                <a:latin typeface="Bookman Old Style" panose="02050604050505020204" pitchFamily="18" charset="0"/>
              </a:rPr>
              <a:t>ERİTROSİT SÜSPANSİYONU (veya TAM KAN</a:t>
            </a:r>
            <a:r>
              <a:rPr lang="tr-TR" altLang="tr-TR" sz="2800" b="1" dirty="0" smtClean="0">
                <a:latin typeface="Bookman Old Style" panose="02050604050505020204" pitchFamily="18" charset="0"/>
              </a:rPr>
              <a:t>)</a:t>
            </a:r>
            <a:endParaRPr lang="tr-TR" altLang="tr-TR" sz="2800" b="1" dirty="0">
              <a:latin typeface="Bookman Old Style" panose="02050604050505020204" pitchFamily="18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62162" y="2424112"/>
            <a:ext cx="7718461" cy="4114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altLang="tr-TR" dirty="0"/>
              <a:t>Bebeklere veya yaşlılara transfüzyon yapıldığında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Masif transfüzyonda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Soğuk aglütinin bulunanlara transfüzyon</a:t>
            </a:r>
          </a:p>
          <a:p>
            <a:pPr>
              <a:lnSpc>
                <a:spcPct val="150000"/>
              </a:lnSpc>
            </a:pPr>
            <a:r>
              <a:rPr lang="tr-TR" altLang="tr-TR" dirty="0" err="1" smtClean="0"/>
              <a:t>Kriyoglobulinemide</a:t>
            </a:r>
            <a:endParaRPr lang="tr-TR" altLang="tr-TR" dirty="0"/>
          </a:p>
        </p:txBody>
      </p:sp>
      <p:pic>
        <p:nvPicPr>
          <p:cNvPr id="66564" name="Picture 4" descr="Match Burning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776" y="4119313"/>
            <a:ext cx="2087562" cy="236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5" descr="Match Burning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63" y="4171450"/>
            <a:ext cx="2087563" cy="247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6" descr="bloodbank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27513" y="2206416"/>
            <a:ext cx="3298825" cy="2479675"/>
          </a:xfrm>
          <a:noFill/>
        </p:spPr>
      </p:pic>
      <p:sp>
        <p:nvSpPr>
          <p:cNvPr id="66568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BC303E-F2A7-4985-9B14-2AFFF4FAAA7D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980" y="1683196"/>
            <a:ext cx="57470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800" b="1" dirty="0">
                <a:latin typeface="Bookman Old Style" panose="02050604050505020204" pitchFamily="18" charset="0"/>
              </a:rPr>
              <a:t>NE ZAMAN ISITILMALIDIR</a:t>
            </a:r>
            <a:r>
              <a:rPr lang="tr-TR" altLang="tr-TR" sz="2800" b="1" dirty="0" smtClean="0">
                <a:latin typeface="Bookman Old Style" panose="02050604050505020204" pitchFamily="18" charset="0"/>
              </a:rPr>
              <a:t>? !!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20683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5422" y="236949"/>
            <a:ext cx="9562977" cy="81397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sz="3600" b="1" dirty="0" smtClean="0">
                <a:latin typeface="Bookman Old Style" panose="02050604050505020204" pitchFamily="18" charset="0"/>
              </a:rPr>
              <a:t>Aynı ABO  Grup </a:t>
            </a:r>
            <a:r>
              <a:rPr lang="tr-TR" altLang="tr-TR" sz="3600" b="1" dirty="0">
                <a:latin typeface="Bookman Old Style" panose="02050604050505020204" pitchFamily="18" charset="0"/>
              </a:rPr>
              <a:t>Kan Yok </a:t>
            </a:r>
            <a:r>
              <a:rPr lang="tr-TR" altLang="tr-TR" sz="3600" b="1" dirty="0" smtClean="0">
                <a:latin typeface="Bookman Old Style" panose="02050604050505020204" pitchFamily="18" charset="0"/>
              </a:rPr>
              <a:t>ve </a:t>
            </a:r>
            <a:r>
              <a:rPr lang="tr-TR" altLang="tr-TR" sz="3600" b="1" dirty="0">
                <a:latin typeface="Bookman Old Style" panose="02050604050505020204" pitchFamily="18" charset="0"/>
              </a:rPr>
              <a:t>Durum Acil !!!</a:t>
            </a:r>
            <a:endParaRPr lang="en-US" altLang="tr-TR" sz="3600" b="1" dirty="0">
              <a:latin typeface="Bookman Old Style" panose="02050604050505020204" pitchFamily="18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68827" y="1995441"/>
            <a:ext cx="9720943" cy="41148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tr-TR" altLang="tr-TR" b="1" dirty="0"/>
              <a:t>Tam kan kullanımında verici ve alıcı mutlaka aynı ABO-</a:t>
            </a:r>
            <a:r>
              <a:rPr lang="tr-TR" altLang="tr-TR" b="1" dirty="0" err="1"/>
              <a:t>Rh</a:t>
            </a:r>
            <a:r>
              <a:rPr lang="tr-TR" altLang="tr-TR" b="1" dirty="0"/>
              <a:t> grubundan olmalıdır !!!!!!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b="1" dirty="0"/>
              <a:t>Uygun kan grubundan kan bulunamazsa </a:t>
            </a:r>
            <a:endParaRPr lang="tr-TR" altLang="tr-TR" b="1" dirty="0" smtClean="0"/>
          </a:p>
          <a:p>
            <a:pPr lvl="1">
              <a:lnSpc>
                <a:spcPct val="110000"/>
              </a:lnSpc>
            </a:pPr>
            <a:r>
              <a:rPr lang="tr-TR" altLang="tr-TR" dirty="0" smtClean="0">
                <a:solidFill>
                  <a:srgbClr val="0000FF"/>
                </a:solidFill>
              </a:rPr>
              <a:t>tablodaki </a:t>
            </a:r>
            <a:r>
              <a:rPr lang="tr-TR" altLang="tr-TR" dirty="0">
                <a:solidFill>
                  <a:srgbClr val="0000FF"/>
                </a:solidFill>
              </a:rPr>
              <a:t>diğer seçeneklerden biri verilebilir. </a:t>
            </a:r>
            <a:endParaRPr lang="tr-TR" altLang="tr-TR" dirty="0" smtClean="0">
              <a:solidFill>
                <a:srgbClr val="0000FF"/>
              </a:solidFill>
            </a:endParaRPr>
          </a:p>
          <a:p>
            <a:pPr lvl="1">
              <a:lnSpc>
                <a:spcPct val="110000"/>
              </a:lnSpc>
            </a:pPr>
            <a:r>
              <a:rPr lang="tr-TR" altLang="tr-TR" dirty="0" smtClean="0">
                <a:solidFill>
                  <a:srgbClr val="0000FF"/>
                </a:solidFill>
              </a:rPr>
              <a:t>bu </a:t>
            </a:r>
            <a:r>
              <a:rPr lang="tr-TR" altLang="tr-TR" dirty="0">
                <a:solidFill>
                  <a:srgbClr val="0000FF"/>
                </a:solidFill>
              </a:rPr>
              <a:t>durumda tam kan kullanılmaz, </a:t>
            </a:r>
            <a:endParaRPr lang="tr-TR" altLang="tr-TR" dirty="0" smtClean="0">
              <a:solidFill>
                <a:srgbClr val="0000FF"/>
              </a:solidFill>
            </a:endParaRPr>
          </a:p>
          <a:p>
            <a:pPr lvl="1">
              <a:lnSpc>
                <a:spcPct val="110000"/>
              </a:lnSpc>
            </a:pPr>
            <a:r>
              <a:rPr lang="tr-TR" altLang="tr-TR" dirty="0" smtClean="0">
                <a:solidFill>
                  <a:srgbClr val="0000FF"/>
                </a:solidFill>
              </a:rPr>
              <a:t>İhtiyaç ne ise  yalnızca kanın o </a:t>
            </a:r>
            <a:r>
              <a:rPr lang="tr-TR" altLang="tr-TR" dirty="0" err="1" smtClean="0">
                <a:solidFill>
                  <a:srgbClr val="0000FF"/>
                </a:solidFill>
              </a:rPr>
              <a:t>komponenti</a:t>
            </a:r>
            <a:r>
              <a:rPr lang="tr-TR" altLang="tr-TR" dirty="0" smtClean="0">
                <a:solidFill>
                  <a:srgbClr val="0000FF"/>
                </a:solidFill>
              </a:rPr>
              <a:t> verilir</a:t>
            </a:r>
          </a:p>
          <a:p>
            <a:pPr lvl="1">
              <a:lnSpc>
                <a:spcPct val="110000"/>
              </a:lnSpc>
            </a:pPr>
            <a:r>
              <a:rPr lang="tr-TR" altLang="tr-TR" dirty="0" smtClean="0">
                <a:solidFill>
                  <a:srgbClr val="0000FF"/>
                </a:solidFill>
              </a:rPr>
              <a:t>eritrosit süspansiyonu, plazma veya </a:t>
            </a:r>
            <a:r>
              <a:rPr lang="tr-TR" altLang="tr-TR" dirty="0" err="1" smtClean="0">
                <a:solidFill>
                  <a:srgbClr val="0000FF"/>
                </a:solidFill>
              </a:rPr>
              <a:t>trombosit</a:t>
            </a:r>
            <a:endParaRPr lang="tr-TR" altLang="tr-TR" dirty="0"/>
          </a:p>
        </p:txBody>
      </p:sp>
      <p:sp>
        <p:nvSpPr>
          <p:cNvPr id="68613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CF9AD2-DDB3-4EE1-82EC-6867354A46D5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029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5670" y="1174080"/>
            <a:ext cx="10772274" cy="820307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2000" b="1" dirty="0" smtClean="0">
                <a:latin typeface="Arial Narrow" panose="020B0606020202030204" pitchFamily="34" charset="0"/>
              </a:rPr>
              <a:t>Farklı </a:t>
            </a:r>
            <a:r>
              <a:rPr lang="tr-TR" altLang="tr-TR" sz="2000" b="1" dirty="0">
                <a:latin typeface="Arial Narrow" panose="020B0606020202030204" pitchFamily="34" charset="0"/>
              </a:rPr>
              <a:t>ABO kan grubundan </a:t>
            </a:r>
            <a:r>
              <a:rPr lang="tr-TR" altLang="tr-TR" sz="2000" b="1" dirty="0" smtClean="0">
                <a:latin typeface="Arial Narrow" panose="020B0606020202030204" pitchFamily="34" charset="0"/>
              </a:rPr>
              <a:t>transfüzyon</a:t>
            </a:r>
            <a:endParaRPr lang="tr-TR" altLang="tr-TR" sz="2000" b="1" dirty="0">
              <a:latin typeface="Arial Narrow" panose="020B0606020202030204" pitchFamily="34" charset="0"/>
            </a:endParaRPr>
          </a:p>
        </p:txBody>
      </p:sp>
      <p:sp>
        <p:nvSpPr>
          <p:cNvPr id="69636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xfrm>
            <a:off x="6157609" y="6149028"/>
            <a:ext cx="524033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 smtClean="0">
                <a:latin typeface="Times New Roman" panose="02020603050405020304" pitchFamily="18" charset="0"/>
              </a:rPr>
              <a:t>Unutma!!!: Tüm kan ürünlerinde öncelik kendi grubu</a:t>
            </a:r>
            <a:endParaRPr lang="tr-TR" altLang="tr-TR" sz="1400" dirty="0">
              <a:latin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5003810" y="1346534"/>
            <a:ext cx="4392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000" b="1" dirty="0" smtClean="0">
                <a:latin typeface="Arial Narrow" panose="020B0606020202030204" pitchFamily="34" charset="0"/>
              </a:rPr>
              <a:t>!!!!!.. Sadece Acil şartlarda alternatif Verici</a:t>
            </a:r>
            <a:endParaRPr lang="tr-TR" sz="2000" dirty="0">
              <a:latin typeface="Arial Narrow" panose="020B0606020202030204" pitchFamily="34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29431" y="1992085"/>
            <a:ext cx="2871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Eritrosit </a:t>
            </a:r>
            <a:r>
              <a:rPr lang="tr-TR" altLang="tr-TR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transfüzyonu</a:t>
            </a:r>
            <a:endParaRPr lang="tr-TR" dirty="0">
              <a:solidFill>
                <a:srgbClr val="FF0000"/>
              </a:solidFill>
            </a:endParaRPr>
          </a:p>
        </p:txBody>
      </p:sp>
      <p:graphicFrame>
        <p:nvGraphicFramePr>
          <p:cNvPr id="31" name="Group 64"/>
          <p:cNvGraphicFramePr>
            <a:graphicFrameLocks/>
          </p:cNvGraphicFramePr>
          <p:nvPr>
            <p:extLst/>
          </p:nvPr>
        </p:nvGraphicFramePr>
        <p:xfrm>
          <a:off x="629432" y="2483390"/>
          <a:ext cx="3447974" cy="3472461"/>
        </p:xfrm>
        <a:graphic>
          <a:graphicData uri="http://schemas.openxmlformats.org/drawingml/2006/table">
            <a:tbl>
              <a:tblPr/>
              <a:tblGrid>
                <a:gridCol w="1039261"/>
                <a:gridCol w="1212667"/>
                <a:gridCol w="1196046"/>
              </a:tblGrid>
              <a:tr h="6942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Alıcı Kan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Grubu</a:t>
                      </a:r>
                      <a:endParaRPr kumimoji="1" lang="en-US" altLang="tr-TR" sz="1400" b="1" kern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(Önerilen)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(Alternatif)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3000"/>
                      </a:schemeClr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</a:tr>
              <a:tr h="6955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O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O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A, B , O</a:t>
                      </a:r>
                      <a:endParaRPr kumimoji="1" lang="en-US" altLang="tr-TR" sz="1800" b="1" kern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43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Group 64"/>
          <p:cNvGraphicFramePr>
            <a:graphicFrameLocks/>
          </p:cNvGraphicFramePr>
          <p:nvPr>
            <p:extLst/>
          </p:nvPr>
        </p:nvGraphicFramePr>
        <p:xfrm>
          <a:off x="4226995" y="2483389"/>
          <a:ext cx="3447974" cy="3472461"/>
        </p:xfrm>
        <a:graphic>
          <a:graphicData uri="http://schemas.openxmlformats.org/drawingml/2006/table">
            <a:tbl>
              <a:tblPr/>
              <a:tblGrid>
                <a:gridCol w="1039261"/>
                <a:gridCol w="1212667"/>
                <a:gridCol w="1196046"/>
              </a:tblGrid>
              <a:tr h="6942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Alıcı Kan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Grubu</a:t>
                      </a:r>
                      <a:endParaRPr kumimoji="1" lang="en-US" altLang="tr-TR" sz="1400" b="1" kern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(Önerilen)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(Alternatif)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55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A, B , O</a:t>
                      </a:r>
                      <a:endParaRPr kumimoji="1" lang="en-US" altLang="tr-T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34" name="Dikdörtgen 33"/>
          <p:cNvSpPr/>
          <p:nvPr/>
        </p:nvSpPr>
        <p:spPr>
          <a:xfrm>
            <a:off x="4226995" y="1991145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err="1" smtClean="0">
                <a:solidFill>
                  <a:schemeClr val="accent4"/>
                </a:solidFill>
                <a:latin typeface="Bookman Old Style" panose="02050604050505020204" pitchFamily="18" charset="0"/>
              </a:rPr>
              <a:t>Trombosit</a:t>
            </a:r>
            <a:r>
              <a:rPr lang="tr-TR" altLang="tr-TR" b="1" dirty="0" smtClean="0">
                <a:solidFill>
                  <a:schemeClr val="accent4"/>
                </a:solidFill>
                <a:latin typeface="Bookman Old Style" panose="02050604050505020204" pitchFamily="18" charset="0"/>
              </a:rPr>
              <a:t> transfüzyonu</a:t>
            </a:r>
            <a:endParaRPr lang="tr-TR" dirty="0">
              <a:solidFill>
                <a:schemeClr val="accent4"/>
              </a:solidFill>
            </a:endParaRPr>
          </a:p>
        </p:txBody>
      </p:sp>
      <p:graphicFrame>
        <p:nvGraphicFramePr>
          <p:cNvPr id="36" name="Group 64"/>
          <p:cNvGraphicFramePr>
            <a:graphicFrameLocks/>
          </p:cNvGraphicFramePr>
          <p:nvPr>
            <p:extLst/>
          </p:nvPr>
        </p:nvGraphicFramePr>
        <p:xfrm>
          <a:off x="7949970" y="2483388"/>
          <a:ext cx="3447974" cy="3472461"/>
        </p:xfrm>
        <a:graphic>
          <a:graphicData uri="http://schemas.openxmlformats.org/drawingml/2006/table">
            <a:tbl>
              <a:tblPr/>
              <a:tblGrid>
                <a:gridCol w="1039261"/>
                <a:gridCol w="1212667"/>
                <a:gridCol w="1196046"/>
              </a:tblGrid>
              <a:tr h="6942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Alıcı Kan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Grubu</a:t>
                      </a:r>
                      <a:endParaRPr kumimoji="1" lang="en-US" altLang="tr-TR" sz="1400" b="1" kern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(Önerilen)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4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Verici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200" b="1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(Alternatif)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O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A,B,AB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55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AB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AB</a:t>
                      </a:r>
                      <a:endParaRPr kumimoji="1" lang="en-US" altLang="tr-T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6942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r-TR" altLang="tr-TR" sz="1800" b="1" dirty="0" smtClean="0">
                          <a:latin typeface="+mn-lt"/>
                        </a:rPr>
                        <a:t>AB</a:t>
                      </a:r>
                      <a:endParaRPr kumimoji="1" lang="en-US" altLang="tr-TR" sz="1800" b="1" dirty="0" smtClean="0"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1" lang="tr-TR" altLang="tr-T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1" lang="en-US" altLang="tr-T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lgConfetti">
                      <a:fgClr>
                        <a:schemeClr val="accent4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58" name="Dikdörtgen 57"/>
          <p:cNvSpPr/>
          <p:nvPr/>
        </p:nvSpPr>
        <p:spPr>
          <a:xfrm>
            <a:off x="7949970" y="1991145"/>
            <a:ext cx="2848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smtClean="0">
                <a:latin typeface="Bookman Old Style" panose="02050604050505020204" pitchFamily="18" charset="0"/>
              </a:rPr>
              <a:t>PLAZMA transfüzyonu</a:t>
            </a:r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724" y="131541"/>
            <a:ext cx="1660967" cy="1404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95423" y="236949"/>
            <a:ext cx="9091922" cy="813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b="1" dirty="0" smtClean="0">
                <a:latin typeface="Bookman Old Style" panose="02050604050505020204" pitchFamily="18" charset="0"/>
              </a:rPr>
              <a:t>Aynı ABO Grup Kan Yok ve Durum Acil !!!</a:t>
            </a:r>
            <a:endParaRPr lang="en-US" altLang="tr-TR" sz="3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802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hoclone 300 mcg Enjeksiy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542" y="1757756"/>
            <a:ext cx="2596567" cy="303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83145" y="159723"/>
            <a:ext cx="10415337" cy="114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sz="3200" b="1" dirty="0" smtClean="0">
                <a:latin typeface="Bookman Old Style" panose="02050604050505020204" pitchFamily="18" charset="0"/>
              </a:rPr>
              <a:t>Aynı Rh Grubundan Kan Yok ve Durum Acil !!!</a:t>
            </a:r>
            <a:endParaRPr lang="en-US" altLang="tr-TR" sz="3200" b="1" dirty="0" smtClean="0">
              <a:latin typeface="Bookman Old Style" panose="02050604050505020204" pitchFamily="18" charset="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6166" y="2073276"/>
            <a:ext cx="9346951" cy="417671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tr-TR" altLang="tr-TR" dirty="0" smtClean="0">
                <a:sym typeface="Wingdings" panose="05000000000000000000" pitchFamily="2" charset="2"/>
              </a:rPr>
              <a:t>Öncelikle Rh uygunluğu ARAYIN!!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altLang="tr-TR" dirty="0" smtClean="0">
                <a:sym typeface="Wingdings" panose="05000000000000000000" pitchFamily="2" charset="2"/>
              </a:rPr>
              <a:t>Ancak… Rh </a:t>
            </a:r>
            <a:r>
              <a:rPr lang="tr-TR" altLang="tr-TR" dirty="0">
                <a:sym typeface="Wingdings" panose="05000000000000000000" pitchFamily="2" charset="2"/>
              </a:rPr>
              <a:t>(+) </a:t>
            </a:r>
            <a:r>
              <a:rPr lang="tr-TR" altLang="tr-TR" dirty="0" smtClean="0">
                <a:sym typeface="Wingdings" panose="05000000000000000000" pitchFamily="2" charset="2"/>
              </a:rPr>
              <a:t>hastaya,  </a:t>
            </a:r>
            <a:r>
              <a:rPr lang="tr-TR" altLang="tr-TR" dirty="0">
                <a:sym typeface="Wingdings" panose="05000000000000000000" pitchFamily="2" charset="2"/>
              </a:rPr>
              <a:t>Rh (-) </a:t>
            </a:r>
            <a:r>
              <a:rPr lang="tr-TR" altLang="tr-TR" dirty="0" smtClean="0">
                <a:sym typeface="Wingdings" panose="05000000000000000000" pitchFamily="2" charset="2"/>
              </a:rPr>
              <a:t>kan verilebilir</a:t>
            </a:r>
            <a:r>
              <a:rPr lang="tr-TR" altLang="tr-TR" dirty="0">
                <a:sym typeface="Wingdings" panose="05000000000000000000" pitchFamily="2" charset="2"/>
              </a:rPr>
              <a:t>,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dirty="0" smtClean="0"/>
              <a:t>Rh </a:t>
            </a:r>
            <a:r>
              <a:rPr lang="tr-TR" altLang="tr-TR" dirty="0"/>
              <a:t>(-) </a:t>
            </a:r>
            <a:r>
              <a:rPr lang="tr-TR" altLang="tr-TR" dirty="0" smtClean="0"/>
              <a:t>hastalara  </a:t>
            </a:r>
            <a:r>
              <a:rPr lang="tr-TR" altLang="tr-TR" dirty="0"/>
              <a:t>Rh (+) verirseniz Rh </a:t>
            </a:r>
            <a:r>
              <a:rPr lang="tr-TR" altLang="tr-TR" dirty="0" err="1"/>
              <a:t>immunglobulini</a:t>
            </a:r>
            <a:r>
              <a:rPr lang="tr-TR" altLang="tr-TR" dirty="0"/>
              <a:t> yapınız (trombosit için uygun, eritrosit için çok yüksek doz anti-D gerektiği için tavsiye edilmez).</a:t>
            </a:r>
          </a:p>
          <a:p>
            <a:r>
              <a:rPr lang="tr-TR" altLang="tr-TR" dirty="0"/>
              <a:t>Anti-D Ig</a:t>
            </a:r>
            <a:r>
              <a:rPr lang="en-US" altLang="tr-TR" dirty="0"/>
              <a:t> 300μg (1500 IU), 15 mL Rh(D)-</a:t>
            </a:r>
            <a:r>
              <a:rPr lang="en-US" altLang="tr-TR" dirty="0" err="1"/>
              <a:t>pozitif</a:t>
            </a:r>
            <a:r>
              <a:rPr lang="en-US" altLang="tr-TR" dirty="0"/>
              <a:t> </a:t>
            </a:r>
            <a:r>
              <a:rPr lang="en-US" altLang="tr-TR" dirty="0" err="1"/>
              <a:t>kırmızı</a:t>
            </a:r>
            <a:r>
              <a:rPr lang="en-US" altLang="tr-TR" dirty="0"/>
              <a:t> </a:t>
            </a:r>
            <a:r>
              <a:rPr lang="en-US" altLang="tr-TR" dirty="0" err="1"/>
              <a:t>kan</a:t>
            </a:r>
            <a:r>
              <a:rPr lang="tr-TR" altLang="tr-TR" dirty="0"/>
              <a:t> </a:t>
            </a:r>
            <a:r>
              <a:rPr lang="en-US" altLang="tr-TR" dirty="0" err="1"/>
              <a:t>hücrelerine</a:t>
            </a:r>
            <a:r>
              <a:rPr lang="en-US" altLang="tr-TR" dirty="0"/>
              <a:t> </a:t>
            </a:r>
            <a:r>
              <a:rPr lang="en-US" altLang="tr-TR" dirty="0" err="1"/>
              <a:t>karsı</a:t>
            </a:r>
            <a:r>
              <a:rPr lang="en-US" altLang="tr-TR" dirty="0"/>
              <a:t> immün </a:t>
            </a:r>
            <a:r>
              <a:rPr lang="en-US" altLang="tr-TR" dirty="0" err="1"/>
              <a:t>yanıtı</a:t>
            </a:r>
            <a:r>
              <a:rPr lang="en-US" altLang="tr-TR" dirty="0"/>
              <a:t> </a:t>
            </a:r>
            <a:r>
              <a:rPr lang="en-US" altLang="tr-TR" dirty="0" err="1"/>
              <a:t>baskılamak</a:t>
            </a:r>
            <a:r>
              <a:rPr lang="en-US" altLang="tr-TR" dirty="0"/>
              <a:t> </a:t>
            </a:r>
            <a:r>
              <a:rPr lang="en-US" altLang="tr-TR" dirty="0" err="1"/>
              <a:t>için</a:t>
            </a:r>
            <a:r>
              <a:rPr lang="en-US" altLang="tr-TR" dirty="0"/>
              <a:t> </a:t>
            </a:r>
            <a:r>
              <a:rPr lang="en-US" altLang="tr-TR" dirty="0" err="1"/>
              <a:t>yeterli</a:t>
            </a:r>
            <a:r>
              <a:rPr lang="en-US" altLang="tr-TR" dirty="0"/>
              <a:t> anti-D </a:t>
            </a:r>
            <a:r>
              <a:rPr lang="en-US" altLang="tr-TR" dirty="0" err="1"/>
              <a:t>immünglobulini</a:t>
            </a:r>
            <a:r>
              <a:rPr lang="en-US" altLang="tr-TR" dirty="0"/>
              <a:t> </a:t>
            </a:r>
            <a:r>
              <a:rPr lang="en-US" altLang="tr-TR" dirty="0" err="1"/>
              <a:t>içerir</a:t>
            </a:r>
            <a:r>
              <a:rPr lang="en-US" altLang="tr-TR" dirty="0" smtClean="0"/>
              <a:t>.</a:t>
            </a:r>
            <a:endParaRPr lang="tr-TR" altLang="tr-TR" dirty="0" smtClean="0"/>
          </a:p>
          <a:p>
            <a:r>
              <a:rPr lang="tr-TR" altLang="tr-TR" dirty="0" smtClean="0">
                <a:sym typeface="Wingdings" panose="05000000000000000000" pitchFamily="2" charset="2"/>
              </a:rPr>
              <a:t>DİKKAT !!!! Rh </a:t>
            </a:r>
            <a:r>
              <a:rPr lang="tr-TR" altLang="tr-TR" dirty="0">
                <a:sym typeface="Wingdings" panose="05000000000000000000" pitchFamily="2" charset="2"/>
              </a:rPr>
              <a:t>(-) anne </a:t>
            </a:r>
            <a:r>
              <a:rPr lang="tr-TR" altLang="tr-TR" dirty="0" smtClean="0">
                <a:sym typeface="Wingdings" panose="05000000000000000000" pitchFamily="2" charset="2"/>
              </a:rPr>
              <a:t>adaylarına Rh </a:t>
            </a:r>
            <a:r>
              <a:rPr lang="tr-TR" altLang="tr-TR" dirty="0">
                <a:sym typeface="Wingdings" panose="05000000000000000000" pitchFamily="2" charset="2"/>
              </a:rPr>
              <a:t>(+) kan </a:t>
            </a:r>
            <a:r>
              <a:rPr lang="tr-TR" altLang="tr-TR" dirty="0" smtClean="0">
                <a:sym typeface="Wingdings" panose="05000000000000000000" pitchFamily="2" charset="2"/>
              </a:rPr>
              <a:t>ASLA  </a:t>
            </a:r>
            <a:r>
              <a:rPr lang="tr-TR" altLang="tr-TR" dirty="0">
                <a:sym typeface="Wingdings" panose="05000000000000000000" pitchFamily="2" charset="2"/>
              </a:rPr>
              <a:t>vermeyiniz,</a:t>
            </a:r>
          </a:p>
          <a:p>
            <a:endParaRPr lang="en-US" altLang="tr-TR" dirty="0"/>
          </a:p>
        </p:txBody>
      </p:sp>
      <p:sp>
        <p:nvSpPr>
          <p:cNvPr id="71685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BD8D68-CBA5-4146-B99C-02691517B692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688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Başlık 1"/>
          <p:cNvSpPr>
            <a:spLocks noGrp="1"/>
          </p:cNvSpPr>
          <p:nvPr>
            <p:ph type="title"/>
          </p:nvPr>
        </p:nvSpPr>
        <p:spPr>
          <a:xfrm>
            <a:off x="1382486" y="2708275"/>
            <a:ext cx="9502632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tr-TR" altLang="tr-TR" sz="4800" b="1" dirty="0" smtClean="0">
                <a:latin typeface="Bookman Old Style" panose="02050604050505020204" pitchFamily="18" charset="0"/>
              </a:rPr>
              <a:t>GERÇEK VAKALAR ÜZERİNDEN  </a:t>
            </a:r>
            <a:r>
              <a:rPr lang="tr-TR" altLang="tr-TR" sz="4800" b="1" dirty="0">
                <a:latin typeface="Bookman Old Style" panose="02050604050505020204" pitchFamily="18" charset="0"/>
              </a:rPr>
              <a:t>ÖNEMLİ PRATİK BİLGİLER</a:t>
            </a:r>
          </a:p>
        </p:txBody>
      </p:sp>
      <p:sp>
        <p:nvSpPr>
          <p:cNvPr id="61443" name="Slayt Numarası Yer Tutucusu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9F8E7F-C8E9-48A1-839B-E6808EE63E6A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-1" y="5399708"/>
            <a:ext cx="12188825" cy="64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6"/>
          <p:cNvSpPr/>
          <p:nvPr/>
        </p:nvSpPr>
        <p:spPr>
          <a:xfrm>
            <a:off x="3175" y="5463716"/>
            <a:ext cx="12188825" cy="1394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Dikdörtgen 5"/>
          <p:cNvSpPr/>
          <p:nvPr/>
        </p:nvSpPr>
        <p:spPr>
          <a:xfrm>
            <a:off x="0" y="5399708"/>
            <a:ext cx="12192000" cy="14901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002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 txBox="1">
            <a:spLocks/>
          </p:cNvSpPr>
          <p:nvPr/>
        </p:nvSpPr>
        <p:spPr>
          <a:xfrm>
            <a:off x="478862" y="1439250"/>
            <a:ext cx="1128412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dirty="0"/>
              <a:t>57 </a:t>
            </a:r>
            <a:r>
              <a:rPr lang="en-US" sz="2000" dirty="0" err="1"/>
              <a:t>yaşında</a:t>
            </a:r>
            <a:r>
              <a:rPr lang="en-US" sz="2000" dirty="0"/>
              <a:t> </a:t>
            </a:r>
            <a:r>
              <a:rPr lang="en-US" sz="2000" dirty="0" err="1"/>
              <a:t>erkek</a:t>
            </a:r>
            <a:r>
              <a:rPr lang="en-US" sz="2000" dirty="0"/>
              <a:t>, 1 </a:t>
            </a:r>
            <a:r>
              <a:rPr lang="en-US" sz="2000" dirty="0" err="1"/>
              <a:t>günlük</a:t>
            </a:r>
            <a:r>
              <a:rPr lang="en-US" sz="2000" dirty="0"/>
              <a:t> </a:t>
            </a:r>
            <a:r>
              <a:rPr lang="tr-TR" sz="2000" dirty="0" smtClean="0"/>
              <a:t>kırmızı </a:t>
            </a:r>
            <a:r>
              <a:rPr lang="tr-TR" sz="2000" dirty="0" err="1" smtClean="0"/>
              <a:t>rektal</a:t>
            </a:r>
            <a:r>
              <a:rPr lang="tr-TR" sz="2000" dirty="0" smtClean="0"/>
              <a:t> kanama </a:t>
            </a:r>
            <a:r>
              <a:rPr lang="en-US" sz="2000" dirty="0" err="1" smtClean="0"/>
              <a:t>öyküsü</a:t>
            </a:r>
            <a:r>
              <a:rPr lang="en-US" sz="2000" dirty="0" smtClean="0"/>
              <a:t> </a:t>
            </a:r>
            <a:r>
              <a:rPr lang="tr-TR" sz="2000" dirty="0" smtClean="0"/>
              <a:t>ile</a:t>
            </a:r>
            <a:r>
              <a:rPr lang="en-US" sz="2000" dirty="0" smtClean="0"/>
              <a:t> </a:t>
            </a:r>
            <a:r>
              <a:rPr lang="tr-TR" sz="2000" dirty="0" smtClean="0"/>
              <a:t>Acil Servise </a:t>
            </a:r>
            <a:r>
              <a:rPr lang="en-US" sz="2000" dirty="0" smtClean="0"/>
              <a:t> </a:t>
            </a:r>
            <a:r>
              <a:rPr lang="tr-TR" sz="2000" dirty="0" smtClean="0"/>
              <a:t>başvurdu. </a:t>
            </a:r>
          </a:p>
          <a:p>
            <a:pPr>
              <a:lnSpc>
                <a:spcPct val="150000"/>
              </a:lnSpc>
            </a:pPr>
            <a:r>
              <a:rPr lang="en-US" sz="2000" dirty="0" err="1" smtClean="0">
                <a:solidFill>
                  <a:schemeClr val="accent2"/>
                </a:solidFill>
              </a:rPr>
              <a:t>Kolonoskopi</a:t>
            </a:r>
            <a:r>
              <a:rPr lang="tr-TR" sz="2000" dirty="0">
                <a:solidFill>
                  <a:schemeClr val="accent2"/>
                </a:solidFill>
              </a:rPr>
              <a:t>;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rektumda</a:t>
            </a:r>
            <a:r>
              <a:rPr lang="en-US" sz="2000" dirty="0">
                <a:solidFill>
                  <a:schemeClr val="accent2"/>
                </a:solidFill>
              </a:rPr>
              <a:t> 7x7 </a:t>
            </a:r>
            <a:r>
              <a:rPr lang="en-US" sz="2000" dirty="0" err="1">
                <a:solidFill>
                  <a:schemeClr val="accent2"/>
                </a:solidFill>
              </a:rPr>
              <a:t>cm'lik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bir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kitle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ortaya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 smtClean="0">
                <a:solidFill>
                  <a:schemeClr val="accent2"/>
                </a:solidFill>
              </a:rPr>
              <a:t>çıka</a:t>
            </a:r>
            <a:r>
              <a:rPr lang="tr-TR" sz="2000" dirty="0" err="1" smtClean="0">
                <a:solidFill>
                  <a:schemeClr val="accent2"/>
                </a:solidFill>
              </a:rPr>
              <a:t>rdı</a:t>
            </a:r>
            <a:r>
              <a:rPr lang="en-US" sz="2000" dirty="0" smtClean="0">
                <a:solidFill>
                  <a:schemeClr val="accent2"/>
                </a:solidFill>
              </a:rPr>
              <a:t>. </a:t>
            </a:r>
            <a:endParaRPr lang="tr-TR" sz="2000" dirty="0" smtClean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 smtClean="0"/>
              <a:t>Ertesi</a:t>
            </a:r>
            <a:r>
              <a:rPr lang="en-US" sz="2000" dirty="0" smtClean="0"/>
              <a:t> </a:t>
            </a:r>
            <a:r>
              <a:rPr lang="en-US" sz="2000" dirty="0" err="1"/>
              <a:t>gün</a:t>
            </a:r>
            <a:r>
              <a:rPr lang="en-US" sz="2000" dirty="0"/>
              <a:t> </a:t>
            </a:r>
            <a:r>
              <a:rPr lang="en-US" sz="2000" dirty="0" err="1" smtClean="0"/>
              <a:t>Hb</a:t>
            </a:r>
            <a:r>
              <a:rPr lang="tr-TR" sz="2000" dirty="0" smtClean="0"/>
              <a:t>:</a:t>
            </a:r>
            <a:r>
              <a:rPr lang="en-US" sz="2000" dirty="0" smtClean="0"/>
              <a:t> </a:t>
            </a:r>
            <a:r>
              <a:rPr lang="en-US" sz="2000" dirty="0"/>
              <a:t>6.3'e </a:t>
            </a:r>
            <a:r>
              <a:rPr lang="en-US" sz="2000" dirty="0" err="1"/>
              <a:t>düştü</a:t>
            </a:r>
            <a:r>
              <a:rPr lang="en-US" sz="2000" dirty="0"/>
              <a:t> ve 2 </a:t>
            </a:r>
            <a:r>
              <a:rPr lang="tr-TR" sz="2000" dirty="0" smtClean="0"/>
              <a:t>Ünite </a:t>
            </a:r>
            <a:r>
              <a:rPr lang="en-US" sz="2000" dirty="0" smtClean="0"/>
              <a:t>RBC </a:t>
            </a:r>
            <a:r>
              <a:rPr lang="tr-TR" sz="2000" dirty="0" smtClean="0"/>
              <a:t>istendi</a:t>
            </a:r>
            <a:r>
              <a:rPr lang="en-US" sz="2000" dirty="0" smtClean="0"/>
              <a:t>. 15 </a:t>
            </a:r>
            <a:r>
              <a:rPr lang="en-US" sz="2000" dirty="0" err="1"/>
              <a:t>dakika</a:t>
            </a:r>
            <a:r>
              <a:rPr lang="en-US" sz="2000" dirty="0"/>
              <a:t> </a:t>
            </a:r>
            <a:r>
              <a:rPr lang="en-US" sz="2000" dirty="0" err="1"/>
              <a:t>kan</a:t>
            </a:r>
            <a:r>
              <a:rPr lang="en-US" sz="2000" dirty="0"/>
              <a:t> </a:t>
            </a:r>
            <a:r>
              <a:rPr lang="en-US" sz="2000" dirty="0" err="1"/>
              <a:t>transfüzyonundan</a:t>
            </a:r>
            <a:r>
              <a:rPr lang="en-US" sz="2000" dirty="0"/>
              <a:t> </a:t>
            </a:r>
            <a:r>
              <a:rPr lang="en-US" sz="2000" dirty="0" err="1" smtClean="0"/>
              <a:t>sonra</a:t>
            </a:r>
            <a:r>
              <a:rPr lang="tr-TR" sz="2000" dirty="0" smtClean="0"/>
              <a:t>,</a:t>
            </a:r>
            <a:r>
              <a:rPr lang="en-US" sz="2000" dirty="0" smtClean="0"/>
              <a:t> 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>
                <a:solidFill>
                  <a:schemeClr val="accent2"/>
                </a:solidFill>
              </a:rPr>
              <a:t>H</a:t>
            </a:r>
            <a:r>
              <a:rPr lang="en-US" sz="2000" dirty="0" err="1" smtClean="0">
                <a:solidFill>
                  <a:schemeClr val="accent2"/>
                </a:solidFill>
              </a:rPr>
              <a:t>asta</a:t>
            </a:r>
            <a:r>
              <a:rPr lang="tr-TR" sz="2000" dirty="0" smtClean="0">
                <a:solidFill>
                  <a:schemeClr val="accent2"/>
                </a:solidFill>
              </a:rPr>
              <a:t>da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ateş</a:t>
            </a:r>
            <a:r>
              <a:rPr lang="en-US" sz="2000" dirty="0">
                <a:solidFill>
                  <a:schemeClr val="accent2"/>
                </a:solidFill>
              </a:rPr>
              <a:t> (</a:t>
            </a:r>
            <a:r>
              <a:rPr lang="en-US" sz="2000" dirty="0" smtClean="0">
                <a:solidFill>
                  <a:schemeClr val="accent2"/>
                </a:solidFill>
              </a:rPr>
              <a:t>39</a:t>
            </a:r>
            <a:r>
              <a:rPr lang="tr-TR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smtClean="0">
                <a:solidFill>
                  <a:schemeClr val="accent2"/>
                </a:solidFill>
              </a:rPr>
              <a:t>C</a:t>
            </a:r>
            <a:r>
              <a:rPr lang="en-US" sz="2000" dirty="0">
                <a:solidFill>
                  <a:schemeClr val="accent2"/>
                </a:solidFill>
              </a:rPr>
              <a:t>) </a:t>
            </a:r>
            <a:r>
              <a:rPr lang="tr-TR" sz="2000" dirty="0" smtClean="0">
                <a:solidFill>
                  <a:schemeClr val="accent2"/>
                </a:solidFill>
              </a:rPr>
              <a:t>ve 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titreme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tr-TR" sz="2000" dirty="0" smtClean="0">
                <a:solidFill>
                  <a:schemeClr val="accent2"/>
                </a:solidFill>
              </a:rPr>
              <a:t>oldu</a:t>
            </a:r>
            <a:r>
              <a:rPr lang="en-US" sz="2000" dirty="0" smtClean="0">
                <a:solidFill>
                  <a:schemeClr val="accent2"/>
                </a:solidFill>
              </a:rPr>
              <a:t>,</a:t>
            </a:r>
            <a:r>
              <a:rPr lang="tr-TR" sz="2000" dirty="0" smtClean="0">
                <a:solidFill>
                  <a:schemeClr val="accent2"/>
                </a:solidFill>
              </a:rPr>
              <a:t>hasta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yan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ağrılardan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şikayet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smtClean="0">
                <a:solidFill>
                  <a:schemeClr val="accent2"/>
                </a:solidFill>
              </a:rPr>
              <a:t>e</a:t>
            </a:r>
            <a:r>
              <a:rPr lang="tr-TR" sz="2000" dirty="0" err="1" smtClean="0">
                <a:solidFill>
                  <a:schemeClr val="accent2"/>
                </a:solidFill>
              </a:rPr>
              <a:t>tti</a:t>
            </a:r>
            <a:r>
              <a:rPr lang="tr-TR" sz="2000" dirty="0">
                <a:solidFill>
                  <a:schemeClr val="accent2"/>
                </a:solidFill>
              </a:rPr>
              <a:t>.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endParaRPr lang="tr-TR" sz="2000" dirty="0" smtClean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r>
              <a:rPr lang="tr-TR" sz="2000" dirty="0"/>
              <a:t>K</a:t>
            </a:r>
            <a:r>
              <a:rPr lang="en-US" sz="2000" dirty="0" smtClean="0">
                <a:solidFill>
                  <a:srgbClr val="0000FF"/>
                </a:solidFill>
              </a:rPr>
              <a:t>an </a:t>
            </a:r>
            <a:r>
              <a:rPr lang="tr-TR" sz="2000" dirty="0" smtClean="0">
                <a:solidFill>
                  <a:srgbClr val="0000FF"/>
                </a:solidFill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</a:rPr>
              <a:t>ağzından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ve </a:t>
            </a:r>
            <a:r>
              <a:rPr lang="tr-TR" sz="2000" dirty="0" smtClean="0">
                <a:solidFill>
                  <a:srgbClr val="0000FF"/>
                </a:solidFill>
              </a:rPr>
              <a:t>periferik </a:t>
            </a:r>
            <a:r>
              <a:rPr lang="tr-TR" sz="2000" dirty="0" err="1" smtClean="0">
                <a:solidFill>
                  <a:srgbClr val="0000FF"/>
                </a:solidFill>
              </a:rPr>
              <a:t>kateterden</a:t>
            </a:r>
            <a:r>
              <a:rPr lang="tr-TR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sızmaya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başla</a:t>
            </a:r>
            <a:r>
              <a:rPr lang="tr-TR" sz="2000" dirty="0" err="1" smtClean="0">
                <a:solidFill>
                  <a:srgbClr val="0000FF"/>
                </a:solidFill>
              </a:rPr>
              <a:t>dı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ve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tr-TR" sz="2000" dirty="0" smtClean="0">
                <a:solidFill>
                  <a:srgbClr val="0000FF"/>
                </a:solidFill>
              </a:rPr>
              <a:t>sonun</a:t>
            </a:r>
            <a:r>
              <a:rPr lang="en-US" sz="2000" dirty="0" smtClean="0">
                <a:solidFill>
                  <a:srgbClr val="0000FF"/>
                </a:solidFill>
              </a:rPr>
              <a:t>da </a:t>
            </a:r>
            <a:r>
              <a:rPr lang="en-US" sz="2000" u="sng" dirty="0" err="1">
                <a:solidFill>
                  <a:srgbClr val="0000FF"/>
                </a:solidFill>
              </a:rPr>
              <a:t>hipotansif</a:t>
            </a:r>
            <a:r>
              <a:rPr lang="en-US" sz="2000" dirty="0">
                <a:solidFill>
                  <a:srgbClr val="0000FF"/>
                </a:solidFill>
              </a:rPr>
              <a:t> hale </a:t>
            </a:r>
            <a:r>
              <a:rPr lang="en-US" sz="2000" dirty="0" smtClean="0">
                <a:solidFill>
                  <a:srgbClr val="0000FF"/>
                </a:solidFill>
              </a:rPr>
              <a:t>gel</a:t>
            </a:r>
            <a:r>
              <a:rPr lang="tr-TR" sz="2000" dirty="0" err="1" smtClean="0">
                <a:solidFill>
                  <a:srgbClr val="0000FF"/>
                </a:solidFill>
              </a:rPr>
              <a:t>di</a:t>
            </a:r>
            <a:r>
              <a:rPr lang="tr-TR" sz="2000" dirty="0" smtClean="0">
                <a:solidFill>
                  <a:srgbClr val="0000FF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000" dirty="0" err="1" smtClean="0">
                <a:solidFill>
                  <a:srgbClr val="FF0000"/>
                </a:solidFill>
              </a:rPr>
              <a:t>Laboratuar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smtClean="0">
                <a:solidFill>
                  <a:srgbClr val="FF0000"/>
                </a:solidFill>
              </a:rPr>
              <a:t>; </a:t>
            </a:r>
            <a:r>
              <a:rPr lang="en-US" sz="2000" dirty="0" err="1" smtClean="0">
                <a:solidFill>
                  <a:srgbClr val="FF0000"/>
                </a:solidFill>
              </a:rPr>
              <a:t>Hb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5</a:t>
            </a:r>
            <a:r>
              <a:rPr lang="en-US" sz="2000" dirty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</a:rPr>
              <a:t>düşük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smtClean="0">
                <a:solidFill>
                  <a:srgbClr val="FF0000"/>
                </a:solidFill>
              </a:rPr>
              <a:t>Haptoglobin,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artmış </a:t>
            </a:r>
            <a:r>
              <a:rPr lang="tr-TR" sz="2000" dirty="0" smtClean="0">
                <a:solidFill>
                  <a:srgbClr val="FF0000"/>
                </a:solidFill>
              </a:rPr>
              <a:t>LDH, </a:t>
            </a:r>
            <a:r>
              <a:rPr lang="en-US" sz="2000" dirty="0" smtClean="0">
                <a:solidFill>
                  <a:srgbClr val="FF0000"/>
                </a:solidFill>
              </a:rPr>
              <a:t>DAT</a:t>
            </a:r>
            <a:r>
              <a:rPr lang="tr-TR" sz="2000" dirty="0" smtClean="0">
                <a:solidFill>
                  <a:srgbClr val="FF0000"/>
                </a:solidFill>
              </a:rPr>
              <a:t> (+) </a:t>
            </a:r>
            <a:r>
              <a:rPr lang="en-US" sz="2000" dirty="0" smtClean="0">
                <a:solidFill>
                  <a:srgbClr val="FF0000"/>
                </a:solidFill>
              </a:rPr>
              <a:t>D </a:t>
            </a:r>
            <a:r>
              <a:rPr lang="en-US" sz="2000" dirty="0">
                <a:solidFill>
                  <a:srgbClr val="FF0000"/>
                </a:solidFill>
              </a:rPr>
              <a:t>dimer ve </a:t>
            </a:r>
            <a:r>
              <a:rPr lang="tr-TR" sz="2000" dirty="0" smtClean="0">
                <a:solidFill>
                  <a:srgbClr val="FF0000"/>
                </a:solidFill>
              </a:rPr>
              <a:t>uzatılmış </a:t>
            </a:r>
            <a:r>
              <a:rPr lang="en-US" sz="2000" dirty="0" smtClean="0">
                <a:solidFill>
                  <a:srgbClr val="FF0000"/>
                </a:solidFill>
              </a:rPr>
              <a:t>PT </a:t>
            </a:r>
            <a:r>
              <a:rPr lang="en-US" sz="2000" dirty="0" err="1">
                <a:solidFill>
                  <a:srgbClr val="FF0000"/>
                </a:solidFill>
              </a:rPr>
              <a:t>ve</a:t>
            </a:r>
            <a:r>
              <a:rPr lang="en-US" sz="2000" dirty="0">
                <a:solidFill>
                  <a:srgbClr val="FF0000"/>
                </a:solidFill>
              </a:rPr>
              <a:t> PTT </a:t>
            </a:r>
            <a:r>
              <a:rPr lang="tr-TR" sz="2000" dirty="0" smtClean="0">
                <a:solidFill>
                  <a:srgbClr val="FF0000"/>
                </a:solidFill>
              </a:rPr>
              <a:t>olarak açıkladı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  <a:endParaRPr lang="tr-TR" sz="2000" dirty="0" smtClean="0">
              <a:solidFill>
                <a:srgbClr val="FF0000"/>
              </a:solidFill>
            </a:endParaRPr>
          </a:p>
          <a:p>
            <a:pPr marL="64008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en-US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4443" y="124533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57y, Erkek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3496" y="124533"/>
            <a:ext cx="11754853" cy="92333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</a:rPr>
              <a:t>Akut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hemolitik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transfüzyon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reaksiyonu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66232" y="5152314"/>
            <a:ext cx="81996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/>
              <a:t>?</a:t>
            </a:r>
          </a:p>
        </p:txBody>
      </p:sp>
      <p:sp>
        <p:nvSpPr>
          <p:cNvPr id="6" name="Dikdörtgen 5"/>
          <p:cNvSpPr/>
          <p:nvPr/>
        </p:nvSpPr>
        <p:spPr>
          <a:xfrm>
            <a:off x="0" y="6539026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129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BO mismatch reaction pictur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61106" y="111489"/>
            <a:ext cx="2642118" cy="1730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2"/>
          <p:cNvSpPr>
            <a:spLocks noGrp="1" noChangeArrowheads="1"/>
          </p:cNvSpPr>
          <p:nvPr/>
        </p:nvSpPr>
        <p:spPr bwMode="auto">
          <a:xfrm>
            <a:off x="519569" y="325742"/>
            <a:ext cx="9873916" cy="90351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Akut Hemolitik </a:t>
            </a:r>
            <a:r>
              <a:rPr lang="tr-TR" altLang="tr-TR" sz="3600" b="1" dirty="0">
                <a:latin typeface="+mn-lt"/>
                <a:cs typeface="Times New Roman" panose="02020603050405020304" pitchFamily="18" charset="0"/>
              </a:rPr>
              <a:t>transfüzyon </a:t>
            </a:r>
            <a:r>
              <a:rPr lang="tr-TR" altLang="tr-TR" sz="3600" b="1" dirty="0" smtClean="0">
                <a:latin typeface="+mn-lt"/>
                <a:cs typeface="Times New Roman" panose="02020603050405020304" pitchFamily="18" charset="0"/>
              </a:rPr>
              <a:t>reaksiyonu</a:t>
            </a:r>
            <a:endParaRPr lang="tr-TR" altLang="tr-TR" sz="3600" b="1" dirty="0">
              <a:latin typeface="+mn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709861" y="1513933"/>
            <a:ext cx="9873917" cy="60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sz="2800" dirty="0">
                <a:solidFill>
                  <a:srgbClr val="0000FF"/>
                </a:solidFill>
                <a:cs typeface="Times New Roman" panose="02020603050405020304" pitchFamily="18" charset="0"/>
              </a:rPr>
              <a:t>Reaksiyonlar transfüzyona başlanmasından hemen sonra oluşur.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9861" y="3095843"/>
            <a:ext cx="9973690" cy="24818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altLang="tr-TR" sz="2000" dirty="0">
                <a:cs typeface="Times New Roman" panose="02020603050405020304" pitchFamily="18" charset="0"/>
              </a:rPr>
              <a:t>TNF başta olmak üzere ortaya çıkan sitokin fırtınası </a:t>
            </a:r>
            <a:r>
              <a:rPr lang="tr-TR" alt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ateş , titreme, nefes darlığı, hipotansiyon ve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şok ve ölüm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den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sorumludur</a:t>
            </a:r>
            <a:r>
              <a:rPr lang="tr-TR" altLang="tr-TR" sz="2000" dirty="0">
                <a:cs typeface="Times New Roman" panose="02020603050405020304" pitchFamily="18" charset="0"/>
              </a:rPr>
              <a:t>.</a:t>
            </a:r>
            <a:endParaRPr lang="tr-TR" sz="2000" dirty="0"/>
          </a:p>
          <a:p>
            <a:pPr>
              <a:lnSpc>
                <a:spcPct val="150000"/>
              </a:lnSpc>
            </a:pPr>
            <a:r>
              <a:rPr lang="tr-TR" altLang="tr-TR" sz="2000" dirty="0" smtClean="0">
                <a:cs typeface="Times New Roman" panose="02020603050405020304" pitchFamily="18" charset="0"/>
              </a:rPr>
              <a:t>Uygunsuz verici eritrositleri alıcının serumundaki anti- verici IgM ile bağlanması kompleman aktivasyonu ve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intravaskular </a:t>
            </a:r>
            <a:r>
              <a:rPr lang="tr-TR" altLang="tr-TR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hemolize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yol açar. 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8" name="Dikdörtgen 7"/>
          <p:cNvSpPr/>
          <p:nvPr/>
        </p:nvSpPr>
        <p:spPr>
          <a:xfrm>
            <a:off x="709861" y="5258595"/>
            <a:ext cx="104028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2000" dirty="0" smtClean="0">
                <a:cs typeface="Times New Roman" panose="02020603050405020304" pitchFamily="18" charset="0"/>
              </a:rPr>
              <a:t>DAT </a:t>
            </a:r>
            <a:r>
              <a:rPr lang="tr-TR" altLang="tr-TR" sz="2000" dirty="0">
                <a:cs typeface="Times New Roman" panose="02020603050405020304" pitchFamily="18" charset="0"/>
              </a:rPr>
              <a:t>pozitif Ig G ve kompleman reaksiyonları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hemoliz, </a:t>
            </a:r>
            <a:r>
              <a:rPr lang="tr-TR" altLang="tr-TR" sz="20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hematüri</a:t>
            </a:r>
            <a:r>
              <a:rPr lang="tr-TR" alt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tr-TR" alt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DİK ve ABY</a:t>
            </a:r>
            <a:r>
              <a:rPr lang="tr-TR" altLang="tr-TR" sz="2000" dirty="0"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cs typeface="Times New Roman" panose="02020603050405020304" pitchFamily="18" charset="0"/>
              </a:rPr>
              <a:t>yol açar.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2000" dirty="0" smtClean="0">
                <a:sym typeface="Wingdings" panose="05000000000000000000" pitchFamily="2" charset="2"/>
              </a:rPr>
              <a:t>Operasyon sırasında ise aşırı </a:t>
            </a:r>
            <a:r>
              <a:rPr lang="tr-TR" altLang="tr-TR" sz="2000" dirty="0">
                <a:sym typeface="Wingdings" panose="05000000000000000000" pitchFamily="2" charset="2"/>
              </a:rPr>
              <a:t>kanama ve yaygın </a:t>
            </a:r>
            <a:r>
              <a:rPr lang="tr-TR" altLang="tr-TR" sz="2000" dirty="0" smtClean="0">
                <a:sym typeface="Wingdings" panose="05000000000000000000" pitchFamily="2" charset="2"/>
              </a:rPr>
              <a:t>sızıntı uyarıcı olmalıdır.</a:t>
            </a:r>
            <a:endParaRPr lang="tr-TR" altLang="tr-TR" sz="2000" dirty="0">
              <a:sym typeface="Wingdings" panose="05000000000000000000" pitchFamily="2" charset="2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709861" y="2151510"/>
            <a:ext cx="1083988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altLang="tr-TR" b="1" dirty="0">
                <a:solidFill>
                  <a:srgbClr val="FF0000"/>
                </a:solidFill>
                <a:cs typeface="Times New Roman" panose="02020603050405020304" pitchFamily="18" charset="0"/>
              </a:rPr>
              <a:t>En sık </a:t>
            </a:r>
            <a:r>
              <a:rPr lang="tr-TR" altLang="tr-TR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AB0 uygunsuz</a:t>
            </a:r>
            <a:r>
              <a:rPr lang="tr-TR" altLang="tr-TR" b="1" dirty="0">
                <a:solidFill>
                  <a:srgbClr val="FF0000"/>
                </a:solidFill>
                <a:cs typeface="Times New Roman" panose="02020603050405020304" pitchFamily="18" charset="0"/>
              </a:rPr>
              <a:t> kan </a:t>
            </a:r>
            <a:r>
              <a:rPr lang="tr-TR" altLang="tr-TR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transfüzyonundan sonra ilk 15 dakika içinde en geç </a:t>
            </a:r>
            <a:r>
              <a:rPr lang="tr-TR" altLang="tr-TR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infüzyonun</a:t>
            </a:r>
            <a:r>
              <a:rPr lang="tr-TR" altLang="tr-TR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sonunda ortaya çıkar</a:t>
            </a:r>
            <a:r>
              <a:rPr lang="tr-TR" altLang="tr-TR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altLang="tr-TR" b="1" dirty="0" smtClean="0">
                <a:cs typeface="Times New Roman" panose="02020603050405020304" pitchFamily="18" charset="0"/>
              </a:rPr>
              <a:t>Mortalite</a:t>
            </a:r>
            <a:r>
              <a:rPr lang="tr-TR" altLang="tr-TR" b="1" dirty="0">
                <a:cs typeface="Times New Roman" panose="02020603050405020304" pitchFamily="18" charset="0"/>
              </a:rPr>
              <a:t>: Verilen kanın miktarına göre değişmekle birlikte ortalama %10’dur</a:t>
            </a:r>
          </a:p>
        </p:txBody>
      </p:sp>
      <p:sp>
        <p:nvSpPr>
          <p:cNvPr id="9" name="Dikdörtgen 8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217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build="p"/>
      <p:bldP spid="8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179" y="1593972"/>
            <a:ext cx="11410364" cy="412469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000000"/>
                </a:solidFill>
              </a:rPr>
              <a:t>21 </a:t>
            </a:r>
            <a:r>
              <a:rPr lang="en-US" sz="1800" b="1" dirty="0" err="1">
                <a:solidFill>
                  <a:srgbClr val="000000"/>
                </a:solidFill>
              </a:rPr>
              <a:t>yaşındaki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</a:rPr>
              <a:t>kadın</a:t>
            </a:r>
            <a:r>
              <a:rPr lang="tr-TR" sz="1800" b="1" dirty="0" smtClean="0">
                <a:solidFill>
                  <a:srgbClr val="000000"/>
                </a:solidFill>
              </a:rPr>
              <a:t>,</a:t>
            </a:r>
            <a:r>
              <a:rPr lang="en-US" sz="1800" b="1" dirty="0" smtClean="0">
                <a:solidFill>
                  <a:srgbClr val="000000"/>
                </a:solidFill>
              </a:rPr>
              <a:t> </a:t>
            </a:r>
            <a:r>
              <a:rPr lang="tr-TR" sz="1800" b="1" dirty="0" smtClean="0">
                <a:solidFill>
                  <a:srgbClr val="000000"/>
                </a:solidFill>
              </a:rPr>
              <a:t>komplike </a:t>
            </a:r>
            <a:r>
              <a:rPr lang="en-US" sz="1800" b="1" dirty="0" smtClean="0">
                <a:solidFill>
                  <a:srgbClr val="000000"/>
                </a:solidFill>
              </a:rPr>
              <a:t> </a:t>
            </a:r>
            <a:r>
              <a:rPr lang="tr-TR" sz="1800" b="1" dirty="0" err="1">
                <a:solidFill>
                  <a:srgbClr val="000000"/>
                </a:solidFill>
              </a:rPr>
              <a:t>abdominal</a:t>
            </a:r>
            <a:r>
              <a:rPr lang="tr-TR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</a:rPr>
              <a:t>cerrahi</a:t>
            </a:r>
            <a:r>
              <a:rPr lang="tr-TR" sz="1800" b="1" dirty="0" smtClean="0">
                <a:solidFill>
                  <a:srgbClr val="000000"/>
                </a:solidFill>
              </a:rPr>
              <a:t>den</a:t>
            </a:r>
            <a:r>
              <a:rPr lang="en-US" sz="1800" b="1" dirty="0" smtClean="0">
                <a:solidFill>
                  <a:srgbClr val="000000"/>
                </a:solidFill>
              </a:rPr>
              <a:t> </a:t>
            </a:r>
            <a:r>
              <a:rPr lang="en-US" sz="1800" b="1" dirty="0">
                <a:solidFill>
                  <a:srgbClr val="000000"/>
                </a:solidFill>
              </a:rPr>
              <a:t>7 </a:t>
            </a:r>
            <a:r>
              <a:rPr lang="en-US" sz="1800" b="1" dirty="0" err="1">
                <a:solidFill>
                  <a:srgbClr val="000000"/>
                </a:solidFill>
              </a:rPr>
              <a:t>gün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sonra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endParaRPr lang="tr-TR" sz="1800" b="1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tr-TR" sz="1800" b="1" dirty="0" smtClean="0">
                <a:solidFill>
                  <a:srgbClr val="FF0000"/>
                </a:solidFill>
              </a:rPr>
              <a:t>Ateş, karın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ağrı</a:t>
            </a:r>
            <a:r>
              <a:rPr lang="tr-TR" sz="1800" b="1" dirty="0" err="1" smtClean="0">
                <a:solidFill>
                  <a:srgbClr val="FF0000"/>
                </a:solidFill>
              </a:rPr>
              <a:t>sı</a:t>
            </a:r>
            <a:r>
              <a:rPr lang="en-US" sz="1800" b="1" dirty="0" smtClean="0">
                <a:solidFill>
                  <a:srgbClr val="FF0000"/>
                </a:solidFill>
              </a:rPr>
              <a:t>, </a:t>
            </a:r>
            <a:r>
              <a:rPr lang="en-US" sz="1800" b="1" dirty="0" err="1">
                <a:solidFill>
                  <a:srgbClr val="FF0000"/>
                </a:solidFill>
              </a:rPr>
              <a:t>mide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bulantısı</a:t>
            </a:r>
            <a:r>
              <a:rPr lang="tr-TR" sz="1800" b="1" dirty="0" smtClean="0">
                <a:solidFill>
                  <a:srgbClr val="FF0000"/>
                </a:solidFill>
              </a:rPr>
              <a:t>, </a:t>
            </a:r>
            <a:r>
              <a:rPr lang="en-US" sz="1800" b="1" dirty="0" err="1" smtClean="0">
                <a:solidFill>
                  <a:srgbClr val="FF0000"/>
                </a:solidFill>
              </a:rPr>
              <a:t>kusma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tr-TR" sz="1800" b="1" dirty="0" smtClean="0">
                <a:solidFill>
                  <a:srgbClr val="FF0000"/>
                </a:solidFill>
              </a:rPr>
              <a:t>ve </a:t>
            </a:r>
            <a:r>
              <a:rPr lang="tr-TR" sz="1800" b="1" u="sng" dirty="0" smtClean="0">
                <a:solidFill>
                  <a:srgbClr val="FF0000"/>
                </a:solidFill>
              </a:rPr>
              <a:t>sarılık</a:t>
            </a:r>
            <a:r>
              <a:rPr lang="tr-TR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ile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tr-TR" sz="1800" b="1" dirty="0" smtClean="0">
                <a:solidFill>
                  <a:srgbClr val="FF0000"/>
                </a:solidFill>
              </a:rPr>
              <a:t>ACİL’</a:t>
            </a:r>
            <a:r>
              <a:rPr lang="en-US" sz="1800" b="1" dirty="0" smtClean="0">
                <a:solidFill>
                  <a:srgbClr val="FF0000"/>
                </a:solidFill>
              </a:rPr>
              <a:t>e </a:t>
            </a:r>
            <a:r>
              <a:rPr lang="en-US" sz="1800" b="1" dirty="0" err="1">
                <a:solidFill>
                  <a:srgbClr val="FF0000"/>
                </a:solidFill>
              </a:rPr>
              <a:t>başvurur</a:t>
            </a:r>
            <a:r>
              <a:rPr lang="en-US" sz="1800" b="1" dirty="0">
                <a:solidFill>
                  <a:srgbClr val="FF0000"/>
                </a:solidFill>
              </a:rPr>
              <a:t>. </a:t>
            </a:r>
            <a:endParaRPr lang="tr-TR" sz="1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800" b="1" dirty="0" smtClean="0">
                <a:solidFill>
                  <a:srgbClr val="000000"/>
                </a:solidFill>
              </a:rPr>
              <a:t>Son </a:t>
            </a:r>
            <a:r>
              <a:rPr lang="en-US" sz="1800" b="1" dirty="0" err="1" smtClean="0">
                <a:solidFill>
                  <a:srgbClr val="000000"/>
                </a:solidFill>
              </a:rPr>
              <a:t>yapılan</a:t>
            </a:r>
            <a:r>
              <a:rPr lang="tr-TR" sz="1800" b="1" dirty="0" smtClean="0">
                <a:solidFill>
                  <a:srgbClr val="000000"/>
                </a:solidFill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</a:rPr>
              <a:t>ameliyat</a:t>
            </a:r>
            <a:r>
              <a:rPr lang="tr-TR" sz="1800" b="1" dirty="0" smtClean="0">
                <a:solidFill>
                  <a:srgbClr val="000000"/>
                </a:solidFill>
              </a:rPr>
              <a:t>ta</a:t>
            </a:r>
            <a:r>
              <a:rPr lang="en-US" sz="1800" b="1" dirty="0" smtClean="0">
                <a:solidFill>
                  <a:srgbClr val="000000"/>
                </a:solidFill>
              </a:rPr>
              <a:t> 8 </a:t>
            </a:r>
            <a:r>
              <a:rPr lang="en-US" sz="1800" b="1" dirty="0" err="1">
                <a:solidFill>
                  <a:srgbClr val="000000"/>
                </a:solidFill>
              </a:rPr>
              <a:t>ünite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smtClean="0">
                <a:solidFill>
                  <a:srgbClr val="000000"/>
                </a:solidFill>
              </a:rPr>
              <a:t>RBC </a:t>
            </a:r>
            <a:r>
              <a:rPr lang="en-US" sz="1800" b="1" dirty="0" err="1">
                <a:solidFill>
                  <a:srgbClr val="000000"/>
                </a:solidFill>
              </a:rPr>
              <a:t>gerektiren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kan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</a:rPr>
              <a:t>kaybı</a:t>
            </a:r>
            <a:r>
              <a:rPr lang="tr-TR" sz="1800" b="1" dirty="0" smtClean="0">
                <a:solidFill>
                  <a:srgbClr val="000000"/>
                </a:solidFill>
              </a:rPr>
              <a:t> (+) hikayesi</a:t>
            </a:r>
            <a:r>
              <a:rPr lang="en-US" sz="1800" b="1" dirty="0" smtClean="0">
                <a:solidFill>
                  <a:srgbClr val="C00000"/>
                </a:solidFill>
              </a:rPr>
              <a:t>. </a:t>
            </a:r>
            <a:endParaRPr lang="tr-TR" sz="18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tr-TR" sz="1800" b="1" dirty="0" err="1" smtClean="0">
                <a:solidFill>
                  <a:srgbClr val="FF0000"/>
                </a:solidFill>
              </a:rPr>
              <a:t>ACİL’de</a:t>
            </a:r>
            <a:r>
              <a:rPr lang="tr-TR" sz="1800" b="1" dirty="0" smtClean="0">
                <a:solidFill>
                  <a:srgbClr val="FF0000"/>
                </a:solidFill>
              </a:rPr>
              <a:t> yapılan muayenede</a:t>
            </a:r>
            <a:r>
              <a:rPr lang="en-US" sz="1800" b="1" dirty="0" smtClean="0">
                <a:solidFill>
                  <a:srgbClr val="FF0000"/>
                </a:solidFill>
              </a:rPr>
              <a:t>,  </a:t>
            </a:r>
            <a:r>
              <a:rPr lang="tr-TR" sz="1800" b="1" dirty="0" smtClean="0">
                <a:solidFill>
                  <a:srgbClr val="FF0000"/>
                </a:solidFill>
              </a:rPr>
              <a:t>Kalp Hızı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>
                <a:solidFill>
                  <a:srgbClr val="FF0000"/>
                </a:solidFill>
              </a:rPr>
              <a:t>: 120 ve </a:t>
            </a:r>
            <a:r>
              <a:rPr lang="en-US" sz="1800" b="1" dirty="0" err="1">
                <a:solidFill>
                  <a:srgbClr val="FF0000"/>
                </a:solidFill>
              </a:rPr>
              <a:t>vücut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sıcaklığı</a:t>
            </a:r>
            <a:r>
              <a:rPr lang="en-US" sz="1800" b="1" dirty="0">
                <a:solidFill>
                  <a:srgbClr val="FF0000"/>
                </a:solidFill>
              </a:rPr>
              <a:t>: 38.1 </a:t>
            </a:r>
            <a:r>
              <a:rPr lang="en-US" sz="1800" b="1" dirty="0" smtClean="0">
                <a:solidFill>
                  <a:srgbClr val="FF0000"/>
                </a:solidFill>
              </a:rPr>
              <a:t>C</a:t>
            </a:r>
            <a:r>
              <a:rPr lang="tr-TR" sz="1800" b="1" dirty="0" smtClean="0">
                <a:solidFill>
                  <a:srgbClr val="FF0000"/>
                </a:solidFill>
              </a:rPr>
              <a:t> idi. </a:t>
            </a:r>
          </a:p>
          <a:p>
            <a:pPr>
              <a:lnSpc>
                <a:spcPct val="150000"/>
              </a:lnSpc>
            </a:pPr>
            <a:r>
              <a:rPr lang="tr-TR" sz="1800" b="1" dirty="0" smtClean="0"/>
              <a:t>Abdomen  </a:t>
            </a:r>
            <a:r>
              <a:rPr lang="en-US" sz="1800" b="1" dirty="0" smtClean="0"/>
              <a:t>görüntüleme </a:t>
            </a:r>
            <a:r>
              <a:rPr lang="en-US" sz="1800" b="1" dirty="0" err="1"/>
              <a:t>çalışmalarında</a:t>
            </a:r>
            <a:r>
              <a:rPr lang="en-US" sz="1800" b="1" dirty="0"/>
              <a:t> </a:t>
            </a:r>
            <a:r>
              <a:rPr lang="en-US" sz="1800" b="1" dirty="0" err="1"/>
              <a:t>herhangi</a:t>
            </a:r>
            <a:r>
              <a:rPr lang="en-US" sz="1800" b="1" dirty="0"/>
              <a:t> </a:t>
            </a:r>
            <a:r>
              <a:rPr lang="en-US" sz="1800" b="1" dirty="0" err="1"/>
              <a:t>bir</a:t>
            </a:r>
            <a:r>
              <a:rPr lang="en-US" sz="1800" b="1" dirty="0"/>
              <a:t> </a:t>
            </a:r>
            <a:r>
              <a:rPr lang="en-US" sz="1800" b="1" dirty="0" err="1"/>
              <a:t>kanama</a:t>
            </a:r>
            <a:r>
              <a:rPr lang="en-US" sz="1800" b="1" dirty="0"/>
              <a:t> </a:t>
            </a:r>
            <a:r>
              <a:rPr lang="en-US" sz="1800" b="1" dirty="0" err="1"/>
              <a:t>bulgusu</a:t>
            </a:r>
            <a:r>
              <a:rPr lang="en-US" sz="1800" b="1" dirty="0"/>
              <a:t> </a:t>
            </a:r>
            <a:r>
              <a:rPr lang="en-US" sz="1800" b="1" dirty="0" err="1"/>
              <a:t>bulunmamakla</a:t>
            </a:r>
            <a:r>
              <a:rPr lang="en-US" sz="1800" b="1" dirty="0"/>
              <a:t> </a:t>
            </a:r>
            <a:r>
              <a:rPr lang="en-US" sz="1800" b="1" dirty="0" err="1"/>
              <a:t>birlikte</a:t>
            </a:r>
            <a:r>
              <a:rPr lang="en-US" sz="1800" b="1" dirty="0"/>
              <a:t>, </a:t>
            </a:r>
            <a:endParaRPr lang="tr-TR" sz="1800" b="1" dirty="0" smtClean="0"/>
          </a:p>
          <a:p>
            <a:pPr>
              <a:lnSpc>
                <a:spcPct val="150000"/>
              </a:lnSpc>
            </a:pPr>
            <a:r>
              <a:rPr lang="tr-TR" sz="1800" b="1" dirty="0" smtClean="0">
                <a:solidFill>
                  <a:srgbClr val="C00000"/>
                </a:solidFill>
              </a:rPr>
              <a:t>T</a:t>
            </a:r>
            <a:r>
              <a:rPr lang="en-US" sz="1800" b="1" dirty="0" err="1" smtClean="0">
                <a:solidFill>
                  <a:srgbClr val="FF0000"/>
                </a:solidFill>
              </a:rPr>
              <a:t>aburculuktan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önce</a:t>
            </a:r>
            <a:r>
              <a:rPr lang="tr-TR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>
                <a:solidFill>
                  <a:srgbClr val="FF0000"/>
                </a:solidFill>
              </a:rPr>
              <a:t>11.2 g/</a:t>
            </a:r>
            <a:r>
              <a:rPr lang="en-US" sz="1800" b="1" dirty="0" err="1">
                <a:solidFill>
                  <a:srgbClr val="FF0000"/>
                </a:solidFill>
              </a:rPr>
              <a:t>dL</a:t>
            </a:r>
            <a:r>
              <a:rPr lang="en-US" sz="1800" b="1" dirty="0">
                <a:solidFill>
                  <a:srgbClr val="FF0000"/>
                </a:solidFill>
              </a:rPr>
              <a:t> 'den </a:t>
            </a:r>
            <a:r>
              <a:rPr lang="tr-TR" sz="1800" b="1" dirty="0">
                <a:solidFill>
                  <a:srgbClr val="FF0000"/>
                </a:solidFill>
              </a:rPr>
              <a:t>olan </a:t>
            </a:r>
            <a:r>
              <a:rPr lang="en-US" sz="1800" b="1" dirty="0">
                <a:solidFill>
                  <a:srgbClr val="FF0000"/>
                </a:solidFill>
              </a:rPr>
              <a:t>HGB </a:t>
            </a:r>
            <a:r>
              <a:rPr lang="tr-TR" sz="1800" b="1" dirty="0" smtClean="0">
                <a:solidFill>
                  <a:srgbClr val="FF0000"/>
                </a:solidFill>
              </a:rPr>
              <a:t>acilde </a:t>
            </a:r>
            <a:r>
              <a:rPr lang="en-US" sz="1800" b="1" dirty="0" smtClean="0">
                <a:solidFill>
                  <a:srgbClr val="FF0000"/>
                </a:solidFill>
              </a:rPr>
              <a:t>8.9 g/</a:t>
            </a:r>
            <a:r>
              <a:rPr lang="en-US" sz="1800" b="1" dirty="0" err="1" smtClean="0">
                <a:solidFill>
                  <a:srgbClr val="FF0000"/>
                </a:solidFill>
              </a:rPr>
              <a:t>dL</a:t>
            </a:r>
            <a:r>
              <a:rPr lang="tr-TR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ve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tr-TR" sz="1800" b="1" dirty="0" smtClean="0">
                <a:solidFill>
                  <a:srgbClr val="FF0000"/>
                </a:solidFill>
              </a:rPr>
              <a:t>2 gün sonra </a:t>
            </a:r>
            <a:r>
              <a:rPr lang="en-US" sz="1800" b="1" dirty="0" smtClean="0">
                <a:solidFill>
                  <a:srgbClr val="FF0000"/>
                </a:solidFill>
              </a:rPr>
              <a:t>6.8 </a:t>
            </a:r>
            <a:r>
              <a:rPr lang="en-US" sz="1800" b="1" dirty="0">
                <a:solidFill>
                  <a:srgbClr val="FF0000"/>
                </a:solidFill>
              </a:rPr>
              <a:t>g/</a:t>
            </a:r>
            <a:r>
              <a:rPr lang="en-US" sz="1800" b="1" dirty="0" err="1">
                <a:solidFill>
                  <a:srgbClr val="FF0000"/>
                </a:solidFill>
              </a:rPr>
              <a:t>dL</a:t>
            </a:r>
            <a:r>
              <a:rPr lang="en-US" sz="1800" b="1" dirty="0">
                <a:solidFill>
                  <a:srgbClr val="FF0000"/>
                </a:solidFill>
              </a:rPr>
              <a:t> 'e </a:t>
            </a:r>
            <a:r>
              <a:rPr lang="en-US" sz="1800" b="1" dirty="0" err="1" smtClean="0">
                <a:solidFill>
                  <a:srgbClr val="FF0000"/>
                </a:solidFill>
              </a:rPr>
              <a:t>düştü</a:t>
            </a:r>
            <a:r>
              <a:rPr lang="en-US" sz="1800" b="1" dirty="0" smtClean="0">
                <a:solidFill>
                  <a:srgbClr val="FF0000"/>
                </a:solidFill>
              </a:rPr>
              <a:t>. </a:t>
            </a:r>
            <a:endParaRPr lang="tr-TR" sz="1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800" b="1" i="1" dirty="0" smtClean="0"/>
              <a:t>Reticulocyte </a:t>
            </a:r>
            <a:r>
              <a:rPr lang="en-US" sz="1800" b="1" i="1" dirty="0" err="1" smtClean="0"/>
              <a:t>sayısı</a:t>
            </a:r>
            <a:r>
              <a:rPr lang="tr-TR" sz="1800" b="1" i="1" dirty="0" smtClean="0"/>
              <a:t> </a:t>
            </a:r>
            <a:r>
              <a:rPr lang="en-US" sz="1800" b="1" i="1" dirty="0" smtClean="0"/>
              <a:t>% 4.2</a:t>
            </a:r>
            <a:r>
              <a:rPr lang="tr-TR" sz="1800" b="1" i="1" dirty="0" smtClean="0"/>
              <a:t>’ye,  </a:t>
            </a:r>
            <a:r>
              <a:rPr lang="en-US" sz="1800" b="1" i="1" dirty="0" smtClean="0"/>
              <a:t>bilirubin </a:t>
            </a:r>
            <a:r>
              <a:rPr lang="en-US" sz="1800" b="1" i="1" dirty="0"/>
              <a:t>2.4 mg / </a:t>
            </a:r>
            <a:r>
              <a:rPr lang="en-US" sz="1800" b="1" i="1" dirty="0" err="1" smtClean="0"/>
              <a:t>dL'ye</a:t>
            </a:r>
            <a:r>
              <a:rPr lang="en-US" sz="1800" b="1" i="1" dirty="0" smtClean="0"/>
              <a:t> </a:t>
            </a:r>
            <a:r>
              <a:rPr lang="en-US" sz="1800" b="1" i="1" dirty="0" err="1" smtClean="0"/>
              <a:t>ve</a:t>
            </a:r>
            <a:r>
              <a:rPr lang="en-US" sz="1800" b="1" i="1" dirty="0" smtClean="0"/>
              <a:t> </a:t>
            </a:r>
            <a:r>
              <a:rPr lang="en-US" sz="1800" b="1" i="1" dirty="0"/>
              <a:t>LDH 593 U / </a:t>
            </a:r>
            <a:r>
              <a:rPr lang="en-US" sz="1800" b="1" i="1" dirty="0" err="1"/>
              <a:t>L'de</a:t>
            </a:r>
            <a:r>
              <a:rPr lang="en-US" sz="1800" b="1" i="1" dirty="0"/>
              <a:t> </a:t>
            </a:r>
            <a:r>
              <a:rPr lang="en-US" sz="1800" b="1" i="1" dirty="0" err="1"/>
              <a:t>yükselmiştir</a:t>
            </a:r>
            <a:r>
              <a:rPr lang="en-US" sz="1800" b="1" i="1" dirty="0"/>
              <a:t> </a:t>
            </a:r>
            <a:endParaRPr lang="tr-TR" sz="1800" b="1" i="1" dirty="0" smtClean="0"/>
          </a:p>
          <a:p>
            <a:pPr marL="0" indent="0">
              <a:lnSpc>
                <a:spcPct val="100000"/>
              </a:lnSpc>
              <a:buNone/>
            </a:pPr>
            <a:endParaRPr lang="en-US" sz="1800" b="1" dirty="0">
              <a:solidFill>
                <a:srgbClr val="4F4F4F"/>
              </a:solidFill>
              <a:latin typeface="Lucida Sans Unicode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b="1" dirty="0">
              <a:solidFill>
                <a:srgbClr val="4F4F4F"/>
              </a:solidFill>
              <a:latin typeface="Lucida Sans Unicode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79021" y="133022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50y, Kadın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42435" y="133022"/>
            <a:ext cx="11447108" cy="920252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Gecikmiş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hemolitik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transfüzyon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reaksiyonları</a:t>
            </a:r>
            <a:r>
              <a:rPr lang="en-US" sz="4000" b="1" dirty="0">
                <a:solidFill>
                  <a:schemeClr val="bg1"/>
                </a:solidFill>
              </a:rPr>
              <a:t>(DHTRs)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694741" y="4919571"/>
            <a:ext cx="819961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4" name="Dikdörtgen 3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414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Başlık"/>
          <p:cNvSpPr>
            <a:spLocks noGrp="1"/>
          </p:cNvSpPr>
          <p:nvPr>
            <p:ph type="title"/>
          </p:nvPr>
        </p:nvSpPr>
        <p:spPr>
          <a:xfrm>
            <a:off x="247262" y="0"/>
            <a:ext cx="11212286" cy="1325563"/>
          </a:xfrm>
        </p:spPr>
        <p:txBody>
          <a:bodyPr>
            <a:normAutofit/>
          </a:bodyPr>
          <a:lstStyle/>
          <a:p>
            <a:r>
              <a:rPr lang="tr-TR" sz="3200" b="1" dirty="0">
                <a:latin typeface="+mn-lt"/>
              </a:rPr>
              <a:t>Gecikmiş Tipte Hemolitik Transfüzyon </a:t>
            </a:r>
            <a:r>
              <a:rPr lang="tr-TR" sz="3200" b="1" dirty="0" smtClean="0">
                <a:latin typeface="+mn-lt"/>
              </a:rPr>
              <a:t>Reaksiyon</a:t>
            </a:r>
          </a:p>
        </p:txBody>
      </p:sp>
      <p:sp>
        <p:nvSpPr>
          <p:cNvPr id="70659" name="2 İçerik Yer Tutucusu"/>
          <p:cNvSpPr>
            <a:spLocks noGrp="1"/>
          </p:cNvSpPr>
          <p:nvPr>
            <p:ph idx="1"/>
          </p:nvPr>
        </p:nvSpPr>
        <p:spPr>
          <a:xfrm>
            <a:off x="588275" y="2124871"/>
            <a:ext cx="6618513" cy="43513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tr-TR" sz="2000" b="1" dirty="0" smtClean="0">
                <a:solidFill>
                  <a:srgbClr val="FF0000"/>
                </a:solidFill>
              </a:rPr>
              <a:t>Eritrosit transfüzyonundan 2-14 gün sonra ortaya çıkar</a:t>
            </a:r>
            <a:r>
              <a:rPr lang="tr-TR" sz="2000" b="1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/>
              <a:t>Semptom  ve bulgular akut HTR benzer ancak daha hafiftir. </a:t>
            </a:r>
            <a:r>
              <a:rPr lang="tr-TR" sz="2000" b="1" dirty="0" smtClean="0">
                <a:solidFill>
                  <a:schemeClr val="accent5">
                    <a:lumMod val="75000"/>
                  </a:schemeClr>
                </a:solidFill>
              </a:rPr>
              <a:t>(İntravasküler hemoliz bulguları vardır)</a:t>
            </a:r>
          </a:p>
          <a:p>
            <a:pPr>
              <a:lnSpc>
                <a:spcPct val="200000"/>
              </a:lnSpc>
            </a:pPr>
            <a:r>
              <a:rPr lang="tr-TR" sz="2000" b="1" dirty="0">
                <a:solidFill>
                  <a:srgbClr val="FF0000"/>
                </a:solidFill>
              </a:rPr>
              <a:t>1/2500  </a:t>
            </a:r>
            <a:r>
              <a:rPr lang="tr-TR" sz="2000" b="1" dirty="0" smtClean="0">
                <a:solidFill>
                  <a:srgbClr val="FF0000"/>
                </a:solidFill>
              </a:rPr>
              <a:t>transfüzyonda, nadiren görülür</a:t>
            </a:r>
            <a:r>
              <a:rPr lang="tr-TR" sz="20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DB5178"/>
                </a:solidFill>
              </a:rPr>
              <a:t> Sıkılıkla </a:t>
            </a:r>
            <a:r>
              <a:rPr lang="tr-TR" sz="2000" b="1" dirty="0">
                <a:solidFill>
                  <a:srgbClr val="DB5178"/>
                </a:solidFill>
              </a:rPr>
              <a:t>sık transfüzyon alan Orak Hücre </a:t>
            </a:r>
            <a:r>
              <a:rPr lang="tr-TR" sz="2000" b="1" dirty="0" smtClean="0">
                <a:solidFill>
                  <a:srgbClr val="DB5178"/>
                </a:solidFill>
              </a:rPr>
              <a:t>Anemisi ve </a:t>
            </a:r>
            <a:r>
              <a:rPr lang="tr-TR" sz="2000" b="1" dirty="0" err="1" smtClean="0">
                <a:solidFill>
                  <a:srgbClr val="DB5178"/>
                </a:solidFill>
              </a:rPr>
              <a:t>Talasemi</a:t>
            </a:r>
            <a:r>
              <a:rPr lang="tr-TR" sz="2000" b="1" dirty="0" smtClean="0">
                <a:solidFill>
                  <a:srgbClr val="DB5178"/>
                </a:solidFill>
              </a:rPr>
              <a:t>  </a:t>
            </a:r>
            <a:r>
              <a:rPr lang="tr-TR" sz="2000" b="1" dirty="0">
                <a:solidFill>
                  <a:srgbClr val="DB5178"/>
                </a:solidFill>
              </a:rPr>
              <a:t>hastalarında  izlenir</a:t>
            </a:r>
            <a:r>
              <a:rPr lang="tr-TR" sz="2000" b="1" dirty="0" smtClean="0">
                <a:solidFill>
                  <a:srgbClr val="DB5178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tr-TR" sz="2000" dirty="0"/>
              <a:t>Çoğu zaman tedavi gerektirmeyen  hafif klinik seyir yanında ağır hemoliz ve  akut böbrek yetmezliğine kadar giden  ağır  olgular olabilir.</a:t>
            </a:r>
          </a:p>
          <a:p>
            <a:pPr>
              <a:lnSpc>
                <a:spcPct val="200000"/>
              </a:lnSpc>
            </a:pPr>
            <a:endParaRPr lang="tr-TR" sz="2000" b="1" dirty="0" smtClean="0"/>
          </a:p>
        </p:txBody>
      </p:sp>
      <p:sp>
        <p:nvSpPr>
          <p:cNvPr id="3" name="Dikdörtgen 2"/>
          <p:cNvSpPr/>
          <p:nvPr/>
        </p:nvSpPr>
        <p:spPr>
          <a:xfrm>
            <a:off x="7679293" y="2133828"/>
            <a:ext cx="3527504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intravasküler hemoliz bulguları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24" y="2636014"/>
            <a:ext cx="3348673" cy="3675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ikdörtgen 5"/>
          <p:cNvSpPr/>
          <p:nvPr/>
        </p:nvSpPr>
        <p:spPr>
          <a:xfrm>
            <a:off x="588275" y="1317267"/>
            <a:ext cx="10198332" cy="88036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0000FF"/>
                </a:solidFill>
              </a:rPr>
              <a:t>Alloimmünizasyon transfüzyon </a:t>
            </a:r>
            <a:r>
              <a:rPr lang="tr-TR" b="1" dirty="0" smtClean="0">
                <a:solidFill>
                  <a:srgbClr val="0000FF"/>
                </a:solidFill>
              </a:rPr>
              <a:t>öyküsü (amnestik reaksiyon), </a:t>
            </a:r>
            <a:r>
              <a:rPr lang="tr-TR" b="1" dirty="0">
                <a:solidFill>
                  <a:srgbClr val="0000FF"/>
                </a:solidFill>
              </a:rPr>
              <a:t>gebelik veya transplantasyon sonrası hasta kendinde olmayan antijenlere karşı allo-AK tarafından </a:t>
            </a:r>
            <a:r>
              <a:rPr lang="tr-TR" b="1" dirty="0" smtClean="0">
                <a:solidFill>
                  <a:srgbClr val="0000FF"/>
                </a:solidFill>
              </a:rPr>
              <a:t>oluşturulur.</a:t>
            </a:r>
            <a:endParaRPr lang="tr-TR" b="1" dirty="0">
              <a:solidFill>
                <a:srgbClr val="0000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694" y="0"/>
            <a:ext cx="2430250" cy="1695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Dikdörtgen 7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848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798680" y="1684582"/>
            <a:ext cx="1036081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dirty="0"/>
              <a:t>AML </a:t>
            </a:r>
            <a:r>
              <a:rPr lang="tr-TR" sz="2000" dirty="0" smtClean="0"/>
              <a:t>tanısı ile </a:t>
            </a:r>
            <a:r>
              <a:rPr lang="en-US" sz="2000" dirty="0" smtClean="0"/>
              <a:t> </a:t>
            </a:r>
            <a:r>
              <a:rPr lang="en-US" sz="2000" dirty="0"/>
              <a:t>7 + 3 </a:t>
            </a:r>
            <a:r>
              <a:rPr lang="tr-TR" sz="2000" dirty="0" smtClean="0"/>
              <a:t>kemoterapisi alan </a:t>
            </a:r>
            <a:r>
              <a:rPr lang="en-US" sz="2000" dirty="0"/>
              <a:t>62 </a:t>
            </a:r>
            <a:r>
              <a:rPr lang="en-US" sz="2000" dirty="0" err="1"/>
              <a:t>yaşında</a:t>
            </a:r>
            <a:r>
              <a:rPr lang="en-US" sz="2000" dirty="0"/>
              <a:t> </a:t>
            </a:r>
            <a:r>
              <a:rPr lang="en-US" sz="2000" dirty="0" err="1" smtClean="0"/>
              <a:t>kadın</a:t>
            </a:r>
            <a:r>
              <a:rPr lang="tr-TR" sz="20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16</a:t>
            </a:r>
            <a:r>
              <a:rPr lang="tr-TR" sz="2000" b="1" dirty="0" smtClean="0">
                <a:solidFill>
                  <a:srgbClr val="FF0000"/>
                </a:solidFill>
              </a:rPr>
              <a:t>.günde </a:t>
            </a:r>
            <a:r>
              <a:rPr lang="en-US" sz="2000" b="1" dirty="0" smtClean="0">
                <a:solidFill>
                  <a:srgbClr val="FF0000"/>
                </a:solidFill>
              </a:rPr>
              <a:t> - </a:t>
            </a:r>
            <a:r>
              <a:rPr lang="en-US" sz="2000" b="1" dirty="0">
                <a:solidFill>
                  <a:srgbClr val="FF0000"/>
                </a:solidFill>
              </a:rPr>
              <a:t>WBC 0.3, </a:t>
            </a:r>
            <a:r>
              <a:rPr lang="en-US" sz="2000" b="1" dirty="0" err="1">
                <a:solidFill>
                  <a:srgbClr val="FF0000"/>
                </a:solidFill>
              </a:rPr>
              <a:t>Hb</a:t>
            </a:r>
            <a:r>
              <a:rPr lang="en-US" sz="2000" b="1" dirty="0">
                <a:solidFill>
                  <a:srgbClr val="FF0000"/>
                </a:solidFill>
              </a:rPr>
              <a:t> 8, ve </a:t>
            </a:r>
            <a:r>
              <a:rPr lang="en-US" sz="2000" b="1" dirty="0" err="1" smtClean="0">
                <a:solidFill>
                  <a:srgbClr val="FF0000"/>
                </a:solidFill>
              </a:rPr>
              <a:t>plt</a:t>
            </a:r>
            <a:r>
              <a:rPr lang="en-US" sz="2000" b="1" dirty="0" smtClean="0">
                <a:solidFill>
                  <a:srgbClr val="FF0000"/>
                </a:solidFill>
              </a:rPr>
              <a:t> 5</a:t>
            </a:r>
            <a:r>
              <a:rPr lang="tr-TR" sz="2000" b="1" dirty="0" smtClean="0">
                <a:solidFill>
                  <a:srgbClr val="FF0000"/>
                </a:solidFill>
              </a:rPr>
              <a:t> …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T</a:t>
            </a:r>
            <a:r>
              <a:rPr lang="en-US" sz="2000" b="1" dirty="0" err="1" smtClean="0">
                <a:solidFill>
                  <a:srgbClr val="FF0000"/>
                </a:solidFill>
              </a:rPr>
              <a:t>rombosit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transfüzyonu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istendi</a:t>
            </a:r>
            <a:r>
              <a:rPr lang="en-US" sz="2000" b="1" dirty="0" smtClean="0">
                <a:solidFill>
                  <a:srgbClr val="FF0000"/>
                </a:solidFill>
              </a:rPr>
              <a:t>. </a:t>
            </a:r>
            <a:endParaRPr lang="tr-TR" sz="20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b="1" dirty="0" err="1" smtClean="0">
                <a:solidFill>
                  <a:srgbClr val="FF0000"/>
                </a:solidFill>
              </a:rPr>
              <a:t>Trombosit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transfüzyonundan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birkaç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dakika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sonra</a:t>
            </a:r>
            <a:r>
              <a:rPr lang="en-US" sz="2000" b="1" dirty="0">
                <a:solidFill>
                  <a:srgbClr val="FF0000"/>
                </a:solidFill>
              </a:rPr>
              <a:t> hastanın </a:t>
            </a:r>
            <a:r>
              <a:rPr lang="en-US" sz="2000" b="1" dirty="0" err="1">
                <a:solidFill>
                  <a:srgbClr val="FF0000"/>
                </a:solidFill>
              </a:rPr>
              <a:t>titreme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şikayetleri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oldu, 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1 </a:t>
            </a:r>
            <a:r>
              <a:rPr lang="en-US" sz="2000" b="1" dirty="0" err="1">
                <a:solidFill>
                  <a:srgbClr val="FF0000"/>
                </a:solidFill>
              </a:rPr>
              <a:t>saat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sonra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vücut sıcaklığı 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38.3 </a:t>
            </a:r>
            <a:r>
              <a:rPr lang="en-US" sz="2000" b="1" dirty="0" err="1">
                <a:solidFill>
                  <a:srgbClr val="FF0000"/>
                </a:solidFill>
              </a:rPr>
              <a:t>olarak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ölçüldü</a:t>
            </a:r>
            <a:r>
              <a:rPr lang="en-US" sz="2000" b="1" dirty="0" smtClean="0">
                <a:solidFill>
                  <a:srgbClr val="FF0000"/>
                </a:solidFill>
              </a:rPr>
              <a:t>. </a:t>
            </a:r>
            <a:r>
              <a:rPr lang="tr-TR" sz="2000" b="1" dirty="0" smtClean="0">
                <a:solidFill>
                  <a:srgbClr val="FF0000"/>
                </a:solidFill>
              </a:rPr>
              <a:t> TA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</a:rPr>
              <a:t>:  </a:t>
            </a:r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r>
              <a:rPr lang="tr-TR" sz="2000" b="1" dirty="0" smtClean="0">
                <a:solidFill>
                  <a:srgbClr val="FF0000"/>
                </a:solidFill>
              </a:rPr>
              <a:t>5</a:t>
            </a:r>
            <a:r>
              <a:rPr lang="en-US" sz="2000" b="1" dirty="0" smtClean="0">
                <a:solidFill>
                  <a:srgbClr val="FF0000"/>
                </a:solidFill>
              </a:rPr>
              <a:t>0/</a:t>
            </a:r>
            <a:r>
              <a:rPr lang="tr-TR" sz="2000" b="1" dirty="0" smtClean="0">
                <a:solidFill>
                  <a:srgbClr val="FF0000"/>
                </a:solidFill>
              </a:rPr>
              <a:t>100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tr-TR" sz="2000" b="1" dirty="0" smtClean="0">
                <a:solidFill>
                  <a:srgbClr val="FF0000"/>
                </a:solidFill>
              </a:rPr>
              <a:t>KH:</a:t>
            </a:r>
            <a:r>
              <a:rPr lang="en-US" sz="2000" b="1" dirty="0" smtClean="0">
                <a:solidFill>
                  <a:srgbClr val="FF0000"/>
                </a:solidFill>
              </a:rPr>
              <a:t> 90, </a:t>
            </a:r>
            <a:r>
              <a:rPr lang="tr-TR" sz="2000" b="1" dirty="0" smtClean="0">
                <a:solidFill>
                  <a:srgbClr val="FF0000"/>
                </a:solidFill>
              </a:rPr>
              <a:t>SS:</a:t>
            </a:r>
            <a:r>
              <a:rPr lang="en-US" sz="2000" b="1" dirty="0" smtClean="0">
                <a:solidFill>
                  <a:srgbClr val="FF0000"/>
                </a:solidFill>
              </a:rPr>
              <a:t> 18.</a:t>
            </a:r>
            <a:r>
              <a:rPr lang="tr-TR" sz="2000" b="1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000" b="1" dirty="0" err="1" smtClean="0"/>
              <a:t>Muayene</a:t>
            </a:r>
            <a:r>
              <a:rPr lang="tr-TR" sz="2000" b="1" dirty="0" smtClean="0"/>
              <a:t>de</a:t>
            </a:r>
            <a:r>
              <a:rPr lang="en-US" sz="2000" b="1" dirty="0" smtClean="0"/>
              <a:t>, </a:t>
            </a:r>
            <a:r>
              <a:rPr lang="en-US" sz="2000" b="1" dirty="0" err="1"/>
              <a:t>cilt</a:t>
            </a:r>
            <a:r>
              <a:rPr lang="en-US" sz="2000" b="1" dirty="0"/>
              <a:t> </a:t>
            </a:r>
            <a:r>
              <a:rPr lang="en-US" sz="2000" b="1" dirty="0" err="1"/>
              <a:t>döküntüsü</a:t>
            </a:r>
            <a:r>
              <a:rPr lang="en-US" sz="2000" b="1" dirty="0"/>
              <a:t> yok, </a:t>
            </a:r>
            <a:r>
              <a:rPr lang="en-US" sz="2000" b="1" dirty="0" smtClean="0"/>
              <a:t> </a:t>
            </a:r>
            <a:r>
              <a:rPr lang="en-US" sz="2000" b="1" dirty="0" err="1"/>
              <a:t>hırıltı</a:t>
            </a:r>
            <a:r>
              <a:rPr lang="en-US" sz="2000" b="1" dirty="0"/>
              <a:t> yok. </a:t>
            </a:r>
            <a:endParaRPr lang="tr-TR" sz="2000" b="1" dirty="0" smtClean="0"/>
          </a:p>
          <a:p>
            <a:pPr>
              <a:lnSpc>
                <a:spcPct val="150000"/>
              </a:lnSpc>
            </a:pP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Laboratuarlar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Plt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30,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</a:rPr>
              <a:t>indirect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bilirübin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, LDH,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haptoglobin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ve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direkt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antiglobulin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testi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negatiftir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tr-TR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4443" y="234368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62y, Kadın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2614504" y="4832835"/>
            <a:ext cx="8199617" cy="1582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/>
              <a:t>?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67337" y="87919"/>
            <a:ext cx="11623503" cy="10030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64008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4400" b="1" dirty="0"/>
              <a:t>Febril </a:t>
            </a:r>
            <a:r>
              <a:rPr lang="en-US" sz="4400" b="1" dirty="0" err="1"/>
              <a:t>hemolitik</a:t>
            </a:r>
            <a:r>
              <a:rPr lang="en-US" sz="4400" b="1" dirty="0"/>
              <a:t> </a:t>
            </a:r>
            <a:r>
              <a:rPr lang="en-US" sz="4400" b="1" dirty="0" err="1"/>
              <a:t>olmayan</a:t>
            </a:r>
            <a:r>
              <a:rPr lang="en-US" sz="4400" b="1" dirty="0"/>
              <a:t> </a:t>
            </a:r>
            <a:r>
              <a:rPr lang="en-US" sz="4400" b="1" dirty="0" err="1"/>
              <a:t>transfüzyon</a:t>
            </a:r>
            <a:r>
              <a:rPr lang="en-US" sz="4400" b="1" dirty="0"/>
              <a:t> </a:t>
            </a:r>
            <a:r>
              <a:rPr lang="en-US" sz="4400" b="1" dirty="0" err="1"/>
              <a:t>reaksiyonu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1547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Match Burning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34" y="2077180"/>
            <a:ext cx="589765" cy="68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/>
          <p:cNvSpPr>
            <a:spLocks noGrp="1" noChangeArrowheads="1"/>
          </p:cNvSpPr>
          <p:nvPr/>
        </p:nvSpPr>
        <p:spPr bwMode="auto">
          <a:xfrm>
            <a:off x="3139224" y="2393678"/>
            <a:ext cx="8970055" cy="3962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Trombosit tr: 1/20 oranında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Eritrosit tr: 1/300 oranında gözlenebilir.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dirty="0" smtClean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Özellikle lökosit antijenlerine 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karşı immün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tr-TR" altLang="tr-TR" sz="2400" dirty="0">
                <a:solidFill>
                  <a:srgbClr val="0000FF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reaksiyonlara bağlı olarak gelişir. </a:t>
            </a:r>
          </a:p>
        </p:txBody>
      </p:sp>
      <p:pic>
        <p:nvPicPr>
          <p:cNvPr id="4" name="Picture 7" descr="shak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60" y="2228536"/>
            <a:ext cx="2159364" cy="2387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Grp="1" noChangeArrowheads="1"/>
          </p:cNvSpPr>
          <p:nvPr/>
        </p:nvSpPr>
        <p:spPr bwMode="auto">
          <a:xfrm>
            <a:off x="908565" y="4905437"/>
            <a:ext cx="10406320" cy="165450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Transfüzyon sırasında veya birkaç saat içinde </a:t>
            </a:r>
            <a:r>
              <a:rPr lang="tr-TR" altLang="tr-TR" sz="2400" u="sng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titremeyi  takiben ortaya çıkan ateş</a:t>
            </a: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ile karakterizedir. Genelde ateş </a:t>
            </a:r>
            <a:r>
              <a:rPr lang="tr-TR" altLang="tr-TR" sz="24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ve titreme dışında </a:t>
            </a:r>
            <a:r>
              <a:rPr lang="tr-TR" altLang="tr-TR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başka bulgu olmaz.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662559" y="1569348"/>
            <a:ext cx="108983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r>
              <a:rPr lang="tr-TR" sz="2000" b="1" dirty="0" smtClean="0"/>
              <a:t>Kan </a:t>
            </a:r>
            <a:r>
              <a:rPr lang="tr-TR" sz="2000" b="1" dirty="0"/>
              <a:t>ürünlerinin </a:t>
            </a:r>
            <a:r>
              <a:rPr lang="tr-TR" sz="2000" b="1" dirty="0" err="1"/>
              <a:t>lökodeplesyonu</a:t>
            </a:r>
            <a:r>
              <a:rPr lang="tr-TR" sz="2000" b="1" dirty="0"/>
              <a:t> ile oranı </a:t>
            </a:r>
            <a:r>
              <a:rPr lang="tr-TR" sz="2000" b="1" dirty="0" smtClean="0"/>
              <a:t>azalmakla birlikte (&lt; % 1)</a:t>
            </a:r>
            <a:r>
              <a:rPr lang="tr-TR" sz="2000" dirty="0" smtClean="0"/>
              <a:t> </a:t>
            </a:r>
            <a:r>
              <a:rPr lang="tr-TR" sz="2000" b="1" dirty="0" smtClean="0"/>
              <a:t>oldukça </a:t>
            </a:r>
            <a:r>
              <a:rPr lang="tr-TR" sz="2000" b="1" dirty="0"/>
              <a:t>sık görülen reaksiyondur.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45000"/>
            </a:pPr>
            <a:endParaRPr lang="en-US" sz="2000" b="1" dirty="0"/>
          </a:p>
        </p:txBody>
      </p:sp>
      <p:sp>
        <p:nvSpPr>
          <p:cNvPr id="10" name="Rectangle 2"/>
          <p:cNvSpPr>
            <a:spLocks noGrp="1" noChangeArrowheads="1"/>
          </p:cNvSpPr>
          <p:nvPr/>
        </p:nvSpPr>
        <p:spPr bwMode="auto">
          <a:xfrm>
            <a:off x="659359" y="330809"/>
            <a:ext cx="10655526" cy="85997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Febril Non-Hemolitik Transfüzyon  </a:t>
            </a:r>
            <a:r>
              <a:rPr lang="tr-TR" altLang="tr-TR" b="1" dirty="0">
                <a:latin typeface="+mn-lt"/>
              </a:rPr>
              <a:t>R</a:t>
            </a:r>
            <a:r>
              <a:rPr lang="tr-TR" altLang="tr-TR" b="1" dirty="0">
                <a:latin typeface="+mn-lt"/>
                <a:cs typeface="Times New Roman" panose="02020603050405020304" pitchFamily="18" charset="0"/>
              </a:rPr>
              <a:t>eaksiyonları</a:t>
            </a:r>
            <a:r>
              <a:rPr lang="tr-TR" altLang="tr-TR" b="1" dirty="0">
                <a:latin typeface="+mn-lt"/>
              </a:rPr>
              <a:t> 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015" y="182270"/>
            <a:ext cx="2428875" cy="141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Dikdörtgen 8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2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 txBox="1">
            <a:spLocks/>
          </p:cNvSpPr>
          <p:nvPr/>
        </p:nvSpPr>
        <p:spPr>
          <a:xfrm>
            <a:off x="354258" y="1299019"/>
            <a:ext cx="11483483" cy="37882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dirty="0" err="1"/>
              <a:t>Kronik</a:t>
            </a:r>
            <a:r>
              <a:rPr lang="en-US" sz="2000" dirty="0"/>
              <a:t> </a:t>
            </a:r>
            <a:r>
              <a:rPr lang="en-US" sz="2000" dirty="0" err="1"/>
              <a:t>atriyal</a:t>
            </a:r>
            <a:r>
              <a:rPr lang="en-US" sz="2000" dirty="0"/>
              <a:t> </a:t>
            </a:r>
            <a:r>
              <a:rPr lang="en-US" sz="2000" dirty="0" err="1"/>
              <a:t>fibrilasyonlu</a:t>
            </a:r>
            <a:r>
              <a:rPr lang="en-US" sz="2000" dirty="0"/>
              <a:t>, </a:t>
            </a:r>
            <a:r>
              <a:rPr lang="en-US" sz="2000" dirty="0" err="1" smtClean="0"/>
              <a:t>coumadin</a:t>
            </a:r>
            <a:r>
              <a:rPr lang="tr-TR" sz="2000" dirty="0" smtClean="0"/>
              <a:t> kullanan </a:t>
            </a:r>
            <a:r>
              <a:rPr lang="en-US" sz="2000" dirty="0" smtClean="0"/>
              <a:t>50 </a:t>
            </a:r>
            <a:r>
              <a:rPr lang="en-US" sz="2000" dirty="0" err="1"/>
              <a:t>yaşında</a:t>
            </a:r>
            <a:r>
              <a:rPr lang="en-US" sz="2000" dirty="0"/>
              <a:t> </a:t>
            </a:r>
            <a:r>
              <a:rPr lang="en-US" sz="2000" dirty="0" err="1"/>
              <a:t>kadın</a:t>
            </a:r>
            <a:r>
              <a:rPr lang="en-US" sz="2000" dirty="0"/>
              <a:t>, </a:t>
            </a:r>
            <a:endParaRPr lang="tr-TR" sz="2000" dirty="0" smtClean="0"/>
          </a:p>
          <a:p>
            <a:pPr>
              <a:lnSpc>
                <a:spcPct val="150000"/>
              </a:lnSpc>
            </a:pPr>
            <a:r>
              <a:rPr lang="tr-TR" sz="2000" dirty="0" smtClean="0"/>
              <a:t>A</a:t>
            </a:r>
            <a:r>
              <a:rPr lang="en-US" sz="2000" dirty="0" err="1" smtClean="0"/>
              <a:t>cil</a:t>
            </a:r>
            <a:r>
              <a:rPr lang="en-US" sz="2000" dirty="0" smtClean="0"/>
              <a:t> </a:t>
            </a:r>
            <a:r>
              <a:rPr lang="en-US" sz="2000" dirty="0" err="1"/>
              <a:t>laparoskopik</a:t>
            </a:r>
            <a:r>
              <a:rPr lang="en-US" sz="2000" dirty="0"/>
              <a:t> </a:t>
            </a:r>
            <a:r>
              <a:rPr lang="en-US" sz="2000" dirty="0" err="1"/>
              <a:t>apandisit</a:t>
            </a:r>
            <a:r>
              <a:rPr lang="en-US" sz="2000" dirty="0"/>
              <a:t> </a:t>
            </a:r>
            <a:r>
              <a:rPr lang="en-US" sz="2000" dirty="0" err="1"/>
              <a:t>ameliyatı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tr-TR" sz="2000" dirty="0" smtClean="0"/>
              <a:t>kabul edildi</a:t>
            </a:r>
            <a:r>
              <a:rPr lang="en-US" sz="2000" dirty="0" smtClean="0"/>
              <a:t>.</a:t>
            </a:r>
            <a:r>
              <a:rPr lang="tr-TR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C00000"/>
                </a:solidFill>
              </a:rPr>
              <a:t>5 </a:t>
            </a:r>
            <a:r>
              <a:rPr lang="en-US" sz="2000" b="1" dirty="0" err="1">
                <a:solidFill>
                  <a:srgbClr val="C00000"/>
                </a:solidFill>
              </a:rPr>
              <a:t>ünite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tr-TR" sz="2000" b="1" u="sng" dirty="0" smtClean="0">
                <a:solidFill>
                  <a:srgbClr val="C00000"/>
                </a:solidFill>
              </a:rPr>
              <a:t>TD</a:t>
            </a:r>
            <a:r>
              <a:rPr lang="en-US" sz="2000" b="1" u="sng" dirty="0" smtClean="0">
                <a:solidFill>
                  <a:srgbClr val="C00000"/>
                </a:solidFill>
              </a:rPr>
              <a:t>P </a:t>
            </a:r>
            <a:r>
              <a:rPr lang="en-US" sz="2000" b="1" u="sng" dirty="0" err="1">
                <a:solidFill>
                  <a:srgbClr val="C00000"/>
                </a:solidFill>
              </a:rPr>
              <a:t>transfüzyonunu</a:t>
            </a:r>
            <a:r>
              <a:rPr lang="en-US" sz="2000" b="1" u="sng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tamamladıktan</a:t>
            </a:r>
            <a:r>
              <a:rPr lang="en-US" sz="2000" b="1" dirty="0">
                <a:solidFill>
                  <a:srgbClr val="C00000"/>
                </a:solidFill>
              </a:rPr>
              <a:t> 45 </a:t>
            </a:r>
            <a:r>
              <a:rPr lang="en-US" sz="2000" b="1" dirty="0" err="1">
                <a:solidFill>
                  <a:srgbClr val="C00000"/>
                </a:solidFill>
              </a:rPr>
              <a:t>dakika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sonra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hastada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ateş</a:t>
            </a:r>
            <a:r>
              <a:rPr lang="en-US" sz="2000" b="1" dirty="0">
                <a:solidFill>
                  <a:srgbClr val="C00000"/>
                </a:solidFill>
              </a:rPr>
              <a:t> (37.0 ° C </a:t>
            </a:r>
            <a:r>
              <a:rPr lang="en-US" sz="2000" b="1" dirty="0" err="1">
                <a:solidFill>
                  <a:srgbClr val="C00000"/>
                </a:solidFill>
              </a:rPr>
              <a:t>ila</a:t>
            </a:r>
            <a:r>
              <a:rPr lang="en-US" sz="2000" b="1" dirty="0">
                <a:solidFill>
                  <a:srgbClr val="C00000"/>
                </a:solidFill>
              </a:rPr>
              <a:t> 38.1 ° C), </a:t>
            </a:r>
            <a:endParaRPr lang="tr-TR" sz="20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C00000"/>
                </a:solidFill>
              </a:rPr>
              <a:t>R</a:t>
            </a:r>
            <a:r>
              <a:rPr lang="en-US" sz="2000" b="1" dirty="0" err="1" smtClean="0">
                <a:solidFill>
                  <a:srgbClr val="C00000"/>
                </a:solidFill>
              </a:rPr>
              <a:t>elatif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hipotansiyon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(</a:t>
            </a:r>
            <a:r>
              <a:rPr lang="tr-TR" sz="2000" b="1" dirty="0">
                <a:solidFill>
                  <a:srgbClr val="C00000"/>
                </a:solidFill>
              </a:rPr>
              <a:t>9</a:t>
            </a:r>
            <a:r>
              <a:rPr lang="en-US" sz="2000" b="1" dirty="0" smtClean="0">
                <a:solidFill>
                  <a:srgbClr val="C00000"/>
                </a:solidFill>
              </a:rPr>
              <a:t>0/50</a:t>
            </a:r>
            <a:r>
              <a:rPr lang="en-US" sz="2000" b="1" dirty="0">
                <a:solidFill>
                  <a:srgbClr val="C00000"/>
                </a:solidFill>
              </a:rPr>
              <a:t>) , </a:t>
            </a:r>
            <a:r>
              <a:rPr lang="tr-TR" sz="2000" b="1" dirty="0" smtClean="0">
                <a:solidFill>
                  <a:srgbClr val="C00000"/>
                </a:solidFill>
              </a:rPr>
              <a:t>SS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30 / </a:t>
            </a:r>
            <a:r>
              <a:rPr lang="en-US" sz="2000" b="1" dirty="0" err="1" smtClean="0">
                <a:solidFill>
                  <a:srgbClr val="C00000"/>
                </a:solidFill>
              </a:rPr>
              <a:t>dak'da</a:t>
            </a:r>
            <a:r>
              <a:rPr lang="tr-TR" sz="2000" b="1" dirty="0" smtClean="0">
                <a:solidFill>
                  <a:srgbClr val="C00000"/>
                </a:solidFill>
              </a:rPr>
              <a:t>, 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şiddetli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solunum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sıkıntısı</a:t>
            </a:r>
            <a:r>
              <a:rPr lang="en-US" sz="2000" b="1" dirty="0">
                <a:solidFill>
                  <a:srgbClr val="C00000"/>
                </a:solidFill>
              </a:rPr>
              <a:t> ve  </a:t>
            </a:r>
            <a:r>
              <a:rPr lang="en-US" sz="2000" b="1" dirty="0" err="1">
                <a:solidFill>
                  <a:srgbClr val="C00000"/>
                </a:solidFill>
              </a:rPr>
              <a:t>entübasyon</a:t>
            </a:r>
            <a:r>
              <a:rPr lang="en-US" sz="2000" b="1" dirty="0">
                <a:solidFill>
                  <a:srgbClr val="C00000"/>
                </a:solidFill>
              </a:rPr>
              <a:t> ve </a:t>
            </a:r>
            <a:r>
              <a:rPr lang="en-US" sz="2000" b="1" dirty="0" err="1">
                <a:solidFill>
                  <a:srgbClr val="C00000"/>
                </a:solidFill>
              </a:rPr>
              <a:t>mekanik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ventilasyon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gerektiren</a:t>
            </a:r>
            <a:r>
              <a:rPr lang="en-US" sz="2000" b="1" dirty="0">
                <a:solidFill>
                  <a:srgbClr val="C00000"/>
                </a:solidFill>
              </a:rPr>
              <a:t> SPO2% 81 </a:t>
            </a:r>
            <a:r>
              <a:rPr lang="en-US" sz="2000" b="1" dirty="0" err="1" smtClean="0">
                <a:solidFill>
                  <a:srgbClr val="C00000"/>
                </a:solidFill>
              </a:rPr>
              <a:t>gelişti</a:t>
            </a:r>
            <a:r>
              <a:rPr lang="en-US" sz="2000" dirty="0" smtClean="0"/>
              <a:t>.</a:t>
            </a:r>
            <a:r>
              <a:rPr lang="tr-TR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2000" dirty="0" err="1" smtClean="0"/>
              <a:t>Tek</a:t>
            </a:r>
            <a:r>
              <a:rPr lang="en-US" sz="2000" dirty="0" smtClean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hidrokortizon</a:t>
            </a:r>
            <a:r>
              <a:rPr lang="en-US" sz="2000" dirty="0"/>
              <a:t> </a:t>
            </a:r>
            <a:r>
              <a:rPr lang="en-US" sz="2000" dirty="0" err="1"/>
              <a:t>dozu</a:t>
            </a:r>
            <a:r>
              <a:rPr lang="en-US" sz="2000" dirty="0"/>
              <a:t>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tedavi</a:t>
            </a:r>
            <a:r>
              <a:rPr lang="en-US" sz="2000" dirty="0"/>
              <a:t> </a:t>
            </a:r>
            <a:r>
              <a:rPr lang="en-US" sz="2000" dirty="0" err="1"/>
              <a:t>edildi</a:t>
            </a:r>
            <a:r>
              <a:rPr lang="en-US" sz="2000" dirty="0"/>
              <a:t>. </a:t>
            </a:r>
            <a:r>
              <a:rPr lang="en-US" sz="2000" dirty="0" err="1"/>
              <a:t>Entübasyondan</a:t>
            </a:r>
            <a:r>
              <a:rPr lang="en-US" sz="2000" dirty="0"/>
              <a:t> </a:t>
            </a:r>
            <a:r>
              <a:rPr lang="en-US" sz="2000" dirty="0" err="1"/>
              <a:t>sonraki</a:t>
            </a:r>
            <a:r>
              <a:rPr lang="en-US" sz="2000" dirty="0"/>
              <a:t>  CXR ; </a:t>
            </a:r>
            <a:r>
              <a:rPr lang="en-US" sz="2000" dirty="0" err="1"/>
              <a:t>akciğerlerin</a:t>
            </a:r>
            <a:r>
              <a:rPr lang="en-US" sz="2000" dirty="0"/>
              <a:t> "</a:t>
            </a:r>
            <a:r>
              <a:rPr lang="en-US" sz="2000" dirty="0" err="1"/>
              <a:t>beyazlaşması</a:t>
            </a:r>
            <a:r>
              <a:rPr lang="en-US" sz="2000" dirty="0"/>
              <a:t>"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birlikte</a:t>
            </a:r>
            <a:r>
              <a:rPr lang="en-US" sz="2000" dirty="0"/>
              <a:t> bilateral </a:t>
            </a:r>
            <a:r>
              <a:rPr lang="en-US" sz="2000" dirty="0" err="1"/>
              <a:t>diffüz</a:t>
            </a:r>
            <a:r>
              <a:rPr lang="en-US" sz="2000" dirty="0"/>
              <a:t> </a:t>
            </a:r>
            <a:r>
              <a:rPr lang="en-US" sz="2000" dirty="0" err="1"/>
              <a:t>sızıntılar</a:t>
            </a:r>
            <a:r>
              <a:rPr lang="en-US" sz="2000" dirty="0"/>
              <a:t> </a:t>
            </a:r>
            <a:r>
              <a:rPr lang="en-US" sz="2000" dirty="0" err="1"/>
              <a:t>gösterdi</a:t>
            </a:r>
            <a:r>
              <a:rPr lang="en-US" sz="2000" dirty="0"/>
              <a:t>. </a:t>
            </a:r>
            <a:r>
              <a:rPr lang="en-US" sz="2000" dirty="0" err="1"/>
              <a:t>Ateş</a:t>
            </a:r>
            <a:r>
              <a:rPr lang="en-US" sz="2000" dirty="0"/>
              <a:t> ve </a:t>
            </a:r>
            <a:r>
              <a:rPr lang="en-US" sz="2000" dirty="0" err="1"/>
              <a:t>hipotansiyon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fazla</a:t>
            </a:r>
            <a:r>
              <a:rPr lang="en-US" sz="2000" dirty="0"/>
              <a:t> </a:t>
            </a:r>
            <a:r>
              <a:rPr lang="en-US" sz="2000" dirty="0" err="1"/>
              <a:t>işlem</a:t>
            </a:r>
            <a:r>
              <a:rPr lang="en-US" sz="2000" dirty="0"/>
              <a:t> </a:t>
            </a:r>
            <a:r>
              <a:rPr lang="en-US" sz="2000" dirty="0" err="1"/>
              <a:t>yapılmaksızın</a:t>
            </a:r>
            <a:r>
              <a:rPr lang="en-US" sz="2000" dirty="0"/>
              <a:t> </a:t>
            </a:r>
            <a:r>
              <a:rPr lang="en-US" sz="2000" dirty="0" err="1" smtClean="0"/>
              <a:t>çözüldü</a:t>
            </a:r>
            <a:r>
              <a:rPr lang="en-US" sz="2000" b="1" dirty="0" smtClean="0"/>
              <a:t>  </a:t>
            </a:r>
            <a:endParaRPr lang="en-US" sz="2000" dirty="0" smtClean="0"/>
          </a:p>
          <a:p>
            <a:pPr marL="406908" indent="-342900"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4441" y="81720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50y, Kadın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392067" y="289523"/>
            <a:ext cx="10840083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4400" b="1" dirty="0" err="1"/>
              <a:t>Transfüzyona</a:t>
            </a:r>
            <a:r>
              <a:rPr lang="en-US" sz="4400" b="1" dirty="0"/>
              <a:t> </a:t>
            </a:r>
            <a:r>
              <a:rPr lang="en-US" sz="4400" b="1" dirty="0" err="1"/>
              <a:t>bağlı</a:t>
            </a:r>
            <a:r>
              <a:rPr lang="en-US" sz="4400" b="1" dirty="0"/>
              <a:t> </a:t>
            </a:r>
            <a:r>
              <a:rPr lang="en-US" sz="4400" b="1" dirty="0" err="1"/>
              <a:t>akut</a:t>
            </a:r>
            <a:r>
              <a:rPr lang="en-US" sz="4400" b="1" dirty="0"/>
              <a:t> </a:t>
            </a:r>
            <a:r>
              <a:rPr lang="en-US" sz="4400" b="1" dirty="0" err="1"/>
              <a:t>akciğer</a:t>
            </a:r>
            <a:r>
              <a:rPr lang="en-US" sz="4400" b="1" dirty="0"/>
              <a:t> </a:t>
            </a:r>
            <a:r>
              <a:rPr lang="en-US" sz="4400" b="1" dirty="0" err="1"/>
              <a:t>hasarı</a:t>
            </a:r>
            <a:r>
              <a:rPr lang="en-US" sz="4400" b="1" dirty="0"/>
              <a:t> (TRALI)</a:t>
            </a:r>
            <a:endParaRPr lang="en-US" sz="44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453" y="5060763"/>
            <a:ext cx="2897229" cy="1217829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/>
          <p:cNvSpPr/>
          <p:nvPr/>
        </p:nvSpPr>
        <p:spPr>
          <a:xfrm>
            <a:off x="843836" y="5278081"/>
            <a:ext cx="81996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0570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Dikdörtgen 1"/>
          <p:cNvSpPr>
            <a:spLocks noChangeArrowheads="1"/>
          </p:cNvSpPr>
          <p:nvPr/>
        </p:nvSpPr>
        <p:spPr bwMode="auto">
          <a:xfrm>
            <a:off x="7209453" y="6577832"/>
            <a:ext cx="45720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Silliman</a:t>
            </a:r>
            <a:r>
              <a:rPr lang="tr-TR" altLang="tr-TR" sz="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CC, et al. Transfusion </a:t>
            </a:r>
            <a:r>
              <a:rPr lang="tr-TR" altLang="tr-TR" sz="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1997,  </a:t>
            </a:r>
            <a:r>
              <a:rPr lang="tr-TR" altLang="tr-TR" sz="800" b="1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Silliman</a:t>
            </a:r>
            <a:r>
              <a:rPr lang="tr-TR" altLang="tr-TR" sz="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CC, et al. Blood 2003  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04841" y="2139201"/>
            <a:ext cx="11328549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  <a:buFont typeface="Arial" panose="020B0604020202020204" pitchFamily="34" charset="0"/>
              <a:buChar char="•"/>
            </a:pPr>
            <a:r>
              <a:rPr lang="tr-TR" sz="2000" dirty="0"/>
              <a:t>Transfüzyona bağlı morbidite ve </a:t>
            </a:r>
            <a:r>
              <a:rPr lang="tr-TR" sz="2000" dirty="0" err="1"/>
              <a:t>mortalitelerin</a:t>
            </a:r>
            <a:r>
              <a:rPr lang="tr-TR" sz="2000" dirty="0"/>
              <a:t> en sık nedeni </a:t>
            </a:r>
            <a:r>
              <a:rPr lang="tr-TR" sz="2000" dirty="0" err="1"/>
              <a:t>TRALI'dir</a:t>
            </a:r>
            <a:r>
              <a:rPr lang="tr-TR" sz="2000" dirty="0"/>
              <a:t>. Hastalığa bağlı mortalite %5-8'dir</a:t>
            </a:r>
            <a:r>
              <a:rPr lang="tr-TR" sz="2000" dirty="0" smtClean="0"/>
              <a:t>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4893" y="2931748"/>
            <a:ext cx="2743489" cy="2224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2"/>
          <p:cNvSpPr>
            <a:spLocks noGrp="1" noChangeArrowheads="1"/>
          </p:cNvSpPr>
          <p:nvPr/>
        </p:nvSpPr>
        <p:spPr bwMode="auto">
          <a:xfrm>
            <a:off x="307975" y="192510"/>
            <a:ext cx="10158663" cy="809947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400" b="1" dirty="0">
                <a:latin typeface="+mn-lt"/>
              </a:rPr>
              <a:t>Transfüzyonla ilişkili </a:t>
            </a:r>
            <a:r>
              <a:rPr lang="tr-TR" altLang="tr-TR" sz="4400" b="1" dirty="0" smtClean="0">
                <a:latin typeface="+mn-lt"/>
              </a:rPr>
              <a:t>akut akciğer hasarı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04841" y="1536521"/>
            <a:ext cx="4333559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tr-TR" altLang="tr-TR" b="1" dirty="0">
                <a:solidFill>
                  <a:schemeClr val="bg1"/>
                </a:solidFill>
              </a:rPr>
              <a:t>(</a:t>
            </a:r>
            <a:r>
              <a:rPr lang="tr-TR" altLang="tr-TR" b="1" dirty="0">
                <a:solidFill>
                  <a:schemeClr val="bg1"/>
                </a:solidFill>
                <a:cs typeface="Times New Roman" panose="02020603050405020304" pitchFamily="18" charset="0"/>
              </a:rPr>
              <a:t>TRALI)</a:t>
            </a:r>
            <a:r>
              <a:rPr lang="tr-TR" altLang="tr-TR" b="1" dirty="0">
                <a:solidFill>
                  <a:schemeClr val="bg1"/>
                </a:solidFill>
              </a:rPr>
              <a:t> </a:t>
            </a:r>
            <a:r>
              <a:rPr lang="tr-TR" altLang="tr-TR" dirty="0" smtClean="0">
                <a:solidFill>
                  <a:schemeClr val="bg1"/>
                </a:solidFill>
              </a:rPr>
              <a:t>T</a:t>
            </a:r>
            <a:r>
              <a:rPr lang="tr-TR" altLang="tr-T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ransfusion-</a:t>
            </a:r>
            <a:r>
              <a:rPr lang="tr-TR" altLang="tr-T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related</a:t>
            </a:r>
            <a:r>
              <a:rPr lang="tr-TR" altLang="tr-T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solidFill>
                  <a:schemeClr val="bg1"/>
                </a:solidFill>
                <a:cs typeface="Times New Roman" panose="02020603050405020304" pitchFamily="18" charset="0"/>
              </a:rPr>
              <a:t>acute</a:t>
            </a:r>
            <a:r>
              <a:rPr lang="tr-TR" altLang="tr-T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solidFill>
                  <a:schemeClr val="bg1"/>
                </a:solidFill>
                <a:cs typeface="Times New Roman" panose="02020603050405020304" pitchFamily="18" charset="0"/>
              </a:rPr>
              <a:t>lung</a:t>
            </a:r>
            <a:r>
              <a:rPr lang="tr-TR" altLang="tr-T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injury</a:t>
            </a:r>
            <a:endParaRPr lang="tr-TR" altLang="tr-TR" dirty="0">
              <a:solidFill>
                <a:schemeClr val="bg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284613" y="2909969"/>
            <a:ext cx="18102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tr-TR" altLang="tr-TR" sz="1400" dirty="0">
                <a:latin typeface="Comic Sans MS" panose="030F0702030302020204" pitchFamily="66" charset="0"/>
                <a:cs typeface="Times New Roman" panose="02020603050405020304" pitchFamily="18" charset="0"/>
              </a:rPr>
              <a:t>Radyolojik olarak pulmoner ödemi (veya ARDS) taklit eden infiltrasyon dikkati çeker.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128" y="3013191"/>
            <a:ext cx="5679866" cy="2187324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404841" y="5480660"/>
            <a:ext cx="118141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85000"/>
            </a:pPr>
            <a:r>
              <a:rPr lang="tr-TR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Kan ürünleri uygulandıktan </a:t>
            </a:r>
            <a:r>
              <a:rPr lang="tr-T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hemen sonra veya 6 saat içerisinde, </a:t>
            </a:r>
            <a:r>
              <a:rPr lang="tr-TR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intravasküler sıvı artışı ve kalp yetmezliği olmaksızın </a:t>
            </a:r>
            <a:r>
              <a:rPr lang="tr-TR" sz="1600" dirty="0" err="1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gelişen</a:t>
            </a:r>
            <a:r>
              <a:rPr lang="tr-TR" sz="1600" b="1" dirty="0" err="1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,ateş</a:t>
            </a:r>
            <a:r>
              <a:rPr lang="tr-TR" sz="16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(</a:t>
            </a:r>
            <a:r>
              <a:rPr lang="tr-TR" sz="16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)</a:t>
            </a:r>
            <a:r>
              <a:rPr lang="tr-TR" sz="16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tr-TR" sz="16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hipoksi</a:t>
            </a:r>
            <a:r>
              <a:rPr lang="tr-T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ve </a:t>
            </a:r>
            <a:r>
              <a:rPr lang="tr-TR" sz="16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bilateral</a:t>
            </a:r>
            <a:r>
              <a:rPr lang="tr-T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akciğer ödemi ile karakterize bir immün-</a:t>
            </a:r>
            <a:r>
              <a:rPr lang="tr-TR" sz="16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inflamatuar</a:t>
            </a:r>
            <a:r>
              <a:rPr lang="tr-TR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akciğer hastalığıdır</a:t>
            </a:r>
            <a:r>
              <a:rPr lang="tr-TR" sz="1600" dirty="0">
                <a:solidFill>
                  <a:schemeClr val="accent5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41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596306" y="1734733"/>
            <a:ext cx="10941485" cy="278097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dirty="0"/>
              <a:t>24 </a:t>
            </a:r>
            <a:r>
              <a:rPr lang="en-US" sz="2400" dirty="0" err="1"/>
              <a:t>yaşındaki</a:t>
            </a:r>
            <a:r>
              <a:rPr lang="en-US" sz="2400" dirty="0"/>
              <a:t> </a:t>
            </a:r>
            <a:r>
              <a:rPr lang="en-US" sz="2400" dirty="0" err="1"/>
              <a:t>kadın</a:t>
            </a:r>
            <a:r>
              <a:rPr lang="en-US" sz="2400" dirty="0"/>
              <a:t> </a:t>
            </a:r>
            <a:r>
              <a:rPr lang="en-US" sz="2400" dirty="0" err="1"/>
              <a:t>anormal</a:t>
            </a:r>
            <a:r>
              <a:rPr lang="en-US" sz="2400" dirty="0"/>
              <a:t> </a:t>
            </a:r>
            <a:r>
              <a:rPr lang="en-US" sz="2400" dirty="0" err="1"/>
              <a:t>uterin</a:t>
            </a:r>
            <a:r>
              <a:rPr lang="en-US" sz="2400" dirty="0"/>
              <a:t> </a:t>
            </a:r>
            <a:r>
              <a:rPr lang="en-US" sz="2400" dirty="0" err="1"/>
              <a:t>kanamalar</a:t>
            </a:r>
            <a:r>
              <a:rPr lang="en-US" sz="2400" dirty="0"/>
              <a:t> </a:t>
            </a:r>
            <a:r>
              <a:rPr lang="en-US" sz="2400" dirty="0" err="1" smtClean="0"/>
              <a:t>nedeniyle</a:t>
            </a:r>
            <a:r>
              <a:rPr lang="tr-TR" sz="2400" dirty="0" smtClean="0"/>
              <a:t> kabul edildi</a:t>
            </a:r>
            <a:r>
              <a:rPr lang="en-US" sz="2400" dirty="0" smtClean="0"/>
              <a:t>. 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Hb</a:t>
            </a:r>
            <a:r>
              <a:rPr lang="en-US" sz="2400" dirty="0" smtClean="0"/>
              <a:t> </a:t>
            </a:r>
            <a:r>
              <a:rPr lang="tr-TR" sz="2400" dirty="0" smtClean="0"/>
              <a:t>:</a:t>
            </a:r>
            <a:r>
              <a:rPr lang="en-US" sz="2400" dirty="0" smtClean="0"/>
              <a:t>5.5 </a:t>
            </a:r>
            <a:r>
              <a:rPr lang="tr-TR" sz="2400" dirty="0" smtClean="0"/>
              <a:t>olduğu görüldü ve 2 ünite</a:t>
            </a:r>
            <a:r>
              <a:rPr lang="en-US" sz="2400" dirty="0" smtClean="0"/>
              <a:t> RBC</a:t>
            </a:r>
            <a:r>
              <a:rPr lang="tr-TR" sz="2400" dirty="0" smtClean="0"/>
              <a:t> istendi</a:t>
            </a:r>
            <a:r>
              <a:rPr lang="en-US" sz="2400" dirty="0" smtClean="0"/>
              <a:t>. 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en-US" sz="2400" dirty="0" err="1"/>
              <a:t>Ürtiker</a:t>
            </a:r>
            <a:r>
              <a:rPr lang="en-US" sz="2400" dirty="0"/>
              <a:t> </a:t>
            </a:r>
            <a:r>
              <a:rPr lang="en-US" sz="2400" dirty="0" err="1"/>
              <a:t>döküntüsü</a:t>
            </a:r>
            <a:r>
              <a:rPr lang="en-US" sz="2400" dirty="0"/>
              <a:t> </a:t>
            </a:r>
            <a:r>
              <a:rPr lang="en-US" sz="2400" dirty="0" err="1"/>
              <a:t>gelişti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ses</a:t>
            </a:r>
            <a:r>
              <a:rPr lang="en-US" sz="2400" dirty="0"/>
              <a:t> </a:t>
            </a:r>
            <a:r>
              <a:rPr lang="en-US" sz="2400" dirty="0" err="1"/>
              <a:t>kısıklığı</a:t>
            </a:r>
            <a:r>
              <a:rPr lang="en-US" sz="2400" dirty="0"/>
              <a:t> </a:t>
            </a:r>
            <a:r>
              <a:rPr lang="tr-TR" sz="2400" dirty="0"/>
              <a:t>,</a:t>
            </a:r>
            <a:r>
              <a:rPr lang="en-US" sz="2400" dirty="0" smtClean="0"/>
              <a:t> </a:t>
            </a:r>
            <a:r>
              <a:rPr lang="en-US" sz="2400" dirty="0" err="1"/>
              <a:t>yüz</a:t>
            </a:r>
            <a:r>
              <a:rPr lang="en-US" sz="2400" dirty="0"/>
              <a:t> </a:t>
            </a:r>
            <a:r>
              <a:rPr lang="en-US" sz="2400" dirty="0" err="1"/>
              <a:t>ödemi</a:t>
            </a:r>
            <a:r>
              <a:rPr lang="en-US" sz="2400" dirty="0"/>
              <a:t> </a:t>
            </a:r>
            <a:r>
              <a:rPr lang="en-US" sz="2400" dirty="0" err="1"/>
              <a:t>gelişti</a:t>
            </a:r>
            <a:r>
              <a:rPr lang="en-US" sz="2400" dirty="0"/>
              <a:t>. BP </a:t>
            </a:r>
            <a:r>
              <a:rPr lang="en-US" sz="2400" dirty="0" err="1"/>
              <a:t>istikrarlı</a:t>
            </a:r>
            <a:r>
              <a:rPr lang="en-US" sz="2400" dirty="0"/>
              <a:t> </a:t>
            </a:r>
            <a:r>
              <a:rPr lang="en-US" sz="2400" dirty="0" err="1" smtClean="0"/>
              <a:t>kaldı</a:t>
            </a:r>
            <a:r>
              <a:rPr lang="en-US" sz="2400" dirty="0" smtClean="0"/>
              <a:t>.</a:t>
            </a:r>
            <a:r>
              <a:rPr lang="tr-TR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tr-TR" sz="2400" dirty="0" err="1"/>
              <a:t>S</a:t>
            </a:r>
            <a:r>
              <a:rPr lang="en-US" sz="2400" dirty="0" err="1" smtClean="0"/>
              <a:t>emptomlarının</a:t>
            </a:r>
            <a:r>
              <a:rPr lang="en-US" sz="2400" dirty="0" smtClean="0"/>
              <a:t> </a:t>
            </a:r>
            <a:r>
              <a:rPr lang="en-US" sz="2400" dirty="0" err="1"/>
              <a:t>çözülmesi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 smtClean="0"/>
              <a:t>birlikte</a:t>
            </a:r>
            <a:r>
              <a:rPr lang="tr-TR" sz="2400" dirty="0" smtClean="0"/>
              <a:t>,</a:t>
            </a:r>
            <a:r>
              <a:rPr lang="en-US" sz="2400" dirty="0" smtClean="0"/>
              <a:t> </a:t>
            </a:r>
            <a:r>
              <a:rPr lang="en-US" sz="2400" dirty="0"/>
              <a:t>Hemen</a:t>
            </a:r>
            <a:r>
              <a:rPr lang="en-US" sz="2400" dirty="0" smtClean="0"/>
              <a:t>25 </a:t>
            </a:r>
            <a:r>
              <a:rPr lang="en-US" sz="2400" dirty="0"/>
              <a:t>mg IV </a:t>
            </a:r>
            <a:r>
              <a:rPr lang="tr-TR" sz="2400" dirty="0" err="1" smtClean="0"/>
              <a:t>Benadril</a:t>
            </a:r>
            <a:r>
              <a:rPr lang="tr-TR" sz="2400" dirty="0" smtClean="0"/>
              <a:t> + </a:t>
            </a:r>
            <a:r>
              <a:rPr lang="tr-TR" sz="2400" dirty="0" err="1" smtClean="0"/>
              <a:t>Deksametazon</a:t>
            </a:r>
            <a:r>
              <a:rPr lang="tr-TR" sz="2400" dirty="0" smtClean="0"/>
              <a:t> </a:t>
            </a:r>
            <a:r>
              <a:rPr lang="en-US" sz="2400" dirty="0" err="1" smtClean="0"/>
              <a:t>ile</a:t>
            </a:r>
            <a:r>
              <a:rPr lang="en-US" sz="2400" dirty="0" smtClean="0"/>
              <a:t> </a:t>
            </a:r>
            <a:r>
              <a:rPr lang="en-US" sz="2400" dirty="0" err="1"/>
              <a:t>tedavi</a:t>
            </a:r>
            <a:r>
              <a:rPr lang="en-US" sz="2400" dirty="0"/>
              <a:t> </a:t>
            </a:r>
            <a:r>
              <a:rPr lang="en-US" sz="2400" dirty="0" err="1" smtClean="0"/>
              <a:t>edildi</a:t>
            </a:r>
            <a:r>
              <a:rPr lang="en-US" sz="24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400" b="1" dirty="0" smtClean="0"/>
              <a:t>     </a:t>
            </a:r>
            <a:endParaRPr lang="en-US" sz="24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4441" y="110201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24y, Kadın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1712302" y="4655543"/>
            <a:ext cx="8199617" cy="1582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 dirty="0"/>
              <a:t>En </a:t>
            </a:r>
            <a:r>
              <a:rPr lang="en-US" sz="7200" b="1" dirty="0" err="1"/>
              <a:t>olası</a:t>
            </a:r>
            <a:r>
              <a:rPr lang="en-US" sz="7200" b="1" dirty="0"/>
              <a:t> </a:t>
            </a:r>
            <a:r>
              <a:rPr lang="en-US" sz="7200" b="1" dirty="0" err="1"/>
              <a:t>teşhis</a:t>
            </a:r>
            <a:r>
              <a:rPr lang="en-US" sz="7200" b="1" dirty="0"/>
              <a:t> </a:t>
            </a:r>
            <a:r>
              <a:rPr lang="en-US" sz="7200" b="1" dirty="0" err="1"/>
              <a:t>nedir</a:t>
            </a:r>
            <a:r>
              <a:rPr lang="en-US" sz="7200" b="1" dirty="0"/>
              <a:t>?</a:t>
            </a:r>
          </a:p>
        </p:txBody>
      </p:sp>
      <p:sp>
        <p:nvSpPr>
          <p:cNvPr id="7" name="Rectangle 2"/>
          <p:cNvSpPr>
            <a:spLocks noGrp="1" noChangeArrowheads="1"/>
          </p:cNvSpPr>
          <p:nvPr/>
        </p:nvSpPr>
        <p:spPr bwMode="auto">
          <a:xfrm>
            <a:off x="596306" y="151171"/>
            <a:ext cx="11078242" cy="936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Orta </a:t>
            </a:r>
            <a:r>
              <a:rPr lang="tr-TR" sz="2400" b="1" dirty="0">
                <a:latin typeface="+mn-lt"/>
                <a:cs typeface="Angsana New" panose="02020603050405020304" pitchFamily="18" charset="-34"/>
              </a:rPr>
              <a:t>derecede  </a:t>
            </a:r>
            <a:r>
              <a:rPr lang="tr-TR" sz="2400" b="1" dirty="0" smtClean="0">
                <a:latin typeface="+mn-lt"/>
                <a:cs typeface="Angsana New" panose="02020603050405020304" pitchFamily="18" charset="-34"/>
              </a:rPr>
              <a:t>                                                                                                          </a:t>
            </a:r>
            <a:r>
              <a:rPr lang="tr-TR" sz="4400" b="1" dirty="0" smtClean="0">
                <a:latin typeface="+mn-lt"/>
                <a:cs typeface="Angsana New" panose="02020603050405020304" pitchFamily="18" charset="-34"/>
              </a:rPr>
              <a:t>Anaflaktoid  </a:t>
            </a:r>
            <a:r>
              <a:rPr lang="tr-TR" sz="4400" b="1" dirty="0">
                <a:latin typeface="+mn-lt"/>
                <a:cs typeface="Angsana New" panose="02020603050405020304" pitchFamily="18" charset="-34"/>
              </a:rPr>
              <a:t>Reaksiyonlar</a:t>
            </a:r>
            <a:r>
              <a:rPr lang="tr-TR" sz="4400" b="1" dirty="0" smtClean="0">
                <a:latin typeface="+mn-lt"/>
                <a:cs typeface="Angsana New" panose="02020603050405020304" pitchFamily="18" charset="-34"/>
              </a:rPr>
              <a:t>; </a:t>
            </a:r>
            <a:r>
              <a:rPr lang="tr-TR" altLang="tr-TR" sz="4400" b="1" dirty="0" smtClean="0">
                <a:latin typeface="+mn-lt"/>
                <a:cs typeface="Times New Roman" panose="02020603050405020304" pitchFamily="18" charset="0"/>
              </a:rPr>
              <a:t>(nefes darlığı)</a:t>
            </a:r>
            <a:r>
              <a:rPr lang="tr-TR" altLang="tr-TR" sz="4400" b="1" dirty="0" smtClean="0">
                <a:latin typeface="+mn-lt"/>
              </a:rPr>
              <a:t> </a:t>
            </a:r>
            <a:endParaRPr lang="tr-TR" altLang="tr-TR" sz="4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077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9829033" y="1002005"/>
            <a:ext cx="1660849" cy="24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274" name="Rectangle 2"/>
          <p:cNvSpPr>
            <a:spLocks noGrp="1" noChangeArrowheads="1"/>
          </p:cNvSpPr>
          <p:nvPr/>
        </p:nvSpPr>
        <p:spPr bwMode="auto">
          <a:xfrm>
            <a:off x="827771" y="211755"/>
            <a:ext cx="8887327" cy="106038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 b="1" dirty="0">
                <a:latin typeface="+mn-lt"/>
                <a:cs typeface="Times New Roman" panose="02020603050405020304" pitchFamily="18" charset="0"/>
              </a:rPr>
              <a:t>Anaflaktik </a:t>
            </a:r>
            <a:r>
              <a:rPr lang="tr-TR" altLang="tr-TR" sz="4800" b="1" dirty="0" smtClean="0">
                <a:latin typeface="+mn-lt"/>
                <a:cs typeface="Times New Roman" panose="02020603050405020304" pitchFamily="18" charset="0"/>
              </a:rPr>
              <a:t>Alerjik reaksiyonlar</a:t>
            </a:r>
            <a:r>
              <a:rPr lang="tr-TR" altLang="tr-TR" sz="4800" b="1" dirty="0" smtClean="0">
                <a:latin typeface="+mn-lt"/>
              </a:rPr>
              <a:t> </a:t>
            </a:r>
            <a:endParaRPr lang="tr-TR" altLang="tr-TR" sz="4800" b="1" dirty="0">
              <a:latin typeface="+mn-lt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/>
        </p:nvSpPr>
        <p:spPr bwMode="auto">
          <a:xfrm>
            <a:off x="558262" y="1734282"/>
            <a:ext cx="11386689" cy="32036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Hafif (</a:t>
            </a:r>
            <a:r>
              <a:rPr lang="tr-TR" altLang="tr-TR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Mild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tr-TR" altLang="tr-TR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Ürtikeryal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Alerjik reaksiyonlar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51000"/>
              <a:buNone/>
            </a:pP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   Sık olarak  (% 1-2) görülen </a:t>
            </a:r>
            <a:r>
              <a:rPr lang="tr-TR" altLang="tr-TR" sz="18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ürtikeryal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cilt bulguları karakterizedir. </a:t>
            </a:r>
          </a:p>
          <a:p>
            <a:pPr>
              <a:spcBef>
                <a:spcPct val="0"/>
              </a:spcBef>
              <a:buClr>
                <a:srgbClr val="FF0000"/>
              </a:buClr>
              <a:buSzPct val="151000"/>
              <a:buNone/>
            </a:pP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Orta (Moderate) Anaflaktoid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Alerjik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Reaksiyonlar                                                                                         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Orta 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Derecede  reaksiyonlar azımsanmayacak kadar çok olsa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da klinikte yönetilebilir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Bef>
                <a:spcPct val="0"/>
              </a:spcBef>
              <a:buClr>
                <a:srgbClr val="FF0000"/>
              </a:buClr>
              <a:buSzPct val="151000"/>
            </a:pPr>
            <a:endParaRPr lang="tr-TR" altLang="tr-TR" sz="1800" b="1" dirty="0" smtClean="0">
              <a:solidFill>
                <a:srgbClr val="FF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Pct val="151000"/>
            </a:pP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Ağır (Severe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Anaflaktoid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Alerjik </a:t>
            </a:r>
            <a:r>
              <a:rPr lang="tr-TR" altLang="tr-TR" sz="18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Reaksiyonlar</a:t>
            </a:r>
            <a:r>
              <a:rPr lang="tr-TR" altLang="tr-T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                                                                        Ağır  Derecede  reaksiyonlar çok nadir (</a:t>
            </a:r>
            <a:r>
              <a:rPr lang="en-US" sz="1800" dirty="0" smtClean="0">
                <a:solidFill>
                  <a:prstClr val="black"/>
                </a:solidFill>
              </a:rPr>
              <a:t>1:20,000 </a:t>
            </a:r>
            <a:r>
              <a:rPr lang="en-US" sz="1800" dirty="0">
                <a:solidFill>
                  <a:prstClr val="black"/>
                </a:solidFill>
              </a:rPr>
              <a:t>to 50,000 </a:t>
            </a:r>
            <a:r>
              <a:rPr lang="en-US" sz="1800" dirty="0" smtClean="0">
                <a:solidFill>
                  <a:prstClr val="black"/>
                </a:solidFill>
              </a:rPr>
              <a:t>Transfusion</a:t>
            </a:r>
            <a:r>
              <a:rPr lang="tr-TR" sz="1800" dirty="0" smtClean="0">
                <a:solidFill>
                  <a:prstClr val="black"/>
                </a:solidFill>
              </a:rPr>
              <a:t>) </a:t>
            </a:r>
            <a:r>
              <a:rPr lang="en-US" sz="1800" dirty="0" smtClean="0">
                <a:solidFill>
                  <a:prstClr val="black"/>
                </a:solidFill>
              </a:rPr>
              <a:t> </a:t>
            </a:r>
            <a:r>
              <a:rPr lang="tr-TR" sz="1800" dirty="0" smtClean="0">
                <a:solidFill>
                  <a:prstClr val="black"/>
                </a:solidFill>
              </a:rPr>
              <a:t>olmakla birlikte tüksek  mortalite oranlarına  sahiptir. </a:t>
            </a:r>
            <a:endParaRPr lang="tr-TR" altLang="tr-T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2972" y="67085"/>
            <a:ext cx="1232845" cy="1253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783" y="720803"/>
            <a:ext cx="1066800" cy="847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Düz Ok Bağlayıcısı 5"/>
          <p:cNvCxnSpPr/>
          <p:nvPr/>
        </p:nvCxnSpPr>
        <p:spPr>
          <a:xfrm>
            <a:off x="10565568" y="1035698"/>
            <a:ext cx="2251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25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604443" y="1981183"/>
            <a:ext cx="11356648" cy="3090547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2400" dirty="0" smtClean="0"/>
              <a:t>74 y</a:t>
            </a:r>
            <a:r>
              <a:rPr lang="tr-TR" sz="2400" dirty="0" smtClean="0"/>
              <a:t>aşında</a:t>
            </a:r>
            <a:r>
              <a:rPr lang="en-US" sz="2400" dirty="0" smtClean="0"/>
              <a:t> </a:t>
            </a:r>
            <a:r>
              <a:rPr lang="tr-TR" sz="2400" dirty="0" smtClean="0"/>
              <a:t>lösemili</a:t>
            </a:r>
            <a:r>
              <a:rPr lang="en-US" sz="2400" dirty="0" smtClean="0"/>
              <a:t> </a:t>
            </a:r>
            <a:r>
              <a:rPr lang="tr-TR" sz="2400" dirty="0"/>
              <a:t>hasta</a:t>
            </a:r>
            <a:r>
              <a:rPr lang="en-US" sz="2400" dirty="0"/>
              <a:t> </a:t>
            </a:r>
            <a:r>
              <a:rPr lang="tr-TR" sz="2400" dirty="0"/>
              <a:t>,</a:t>
            </a:r>
            <a:r>
              <a:rPr lang="en-US" sz="2400" dirty="0" smtClean="0"/>
              <a:t> 2 unit</a:t>
            </a:r>
            <a:r>
              <a:rPr lang="tr-TR" sz="2400" dirty="0" smtClean="0"/>
              <a:t>e</a:t>
            </a:r>
            <a:r>
              <a:rPr lang="en-US" sz="2400" dirty="0" smtClean="0"/>
              <a:t> RBC</a:t>
            </a:r>
            <a:r>
              <a:rPr lang="tr-TR" sz="2400" dirty="0" smtClean="0"/>
              <a:t> aldı</a:t>
            </a:r>
            <a:r>
              <a:rPr lang="en-US" sz="2400" dirty="0" smtClean="0"/>
              <a:t>. </a:t>
            </a:r>
            <a:endParaRPr lang="tr-TR" sz="2400" dirty="0" smtClean="0"/>
          </a:p>
          <a:p>
            <a:pPr>
              <a:lnSpc>
                <a:spcPct val="200000"/>
              </a:lnSpc>
            </a:pPr>
            <a:r>
              <a:rPr lang="en-US" sz="2400" dirty="0" err="1"/>
              <a:t>Transfüzyondan</a:t>
            </a:r>
            <a:r>
              <a:rPr lang="en-US" sz="2400" dirty="0"/>
              <a:t> </a:t>
            </a:r>
            <a:r>
              <a:rPr lang="en-US" sz="2400" dirty="0" err="1"/>
              <a:t>yaklaşık</a:t>
            </a:r>
            <a:r>
              <a:rPr lang="en-US" sz="2400" dirty="0"/>
              <a:t> 1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sonra</a:t>
            </a:r>
            <a:r>
              <a:rPr lang="en-US" sz="2400" dirty="0"/>
              <a:t>, </a:t>
            </a:r>
            <a:r>
              <a:rPr lang="en-US" sz="2400" dirty="0" err="1"/>
              <a:t>titreme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ateş</a:t>
            </a:r>
            <a:r>
              <a:rPr lang="en-US" sz="2400" dirty="0"/>
              <a:t> (39.4 ° C) </a:t>
            </a:r>
            <a:r>
              <a:rPr lang="en-US" sz="2400" dirty="0" err="1"/>
              <a:t>gelişti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tr-TR" sz="2400" smtClean="0"/>
              <a:t>ağır </a:t>
            </a:r>
            <a:r>
              <a:rPr lang="en-US" sz="2400" smtClean="0"/>
              <a:t>hipotansif</a:t>
            </a:r>
            <a:r>
              <a:rPr lang="en-US" sz="2400" dirty="0" smtClean="0"/>
              <a:t> </a:t>
            </a:r>
            <a:r>
              <a:rPr lang="en-US" sz="2400" dirty="0"/>
              <a:t>hale </a:t>
            </a:r>
            <a:r>
              <a:rPr lang="en-US" sz="2400" dirty="0" err="1" smtClean="0"/>
              <a:t>geldi</a:t>
            </a:r>
            <a:r>
              <a:rPr lang="en-US" sz="2400" dirty="0" smtClean="0"/>
              <a:t>.</a:t>
            </a:r>
            <a:r>
              <a:rPr lang="tr-TR" sz="2400" dirty="0" smtClean="0"/>
              <a:t> </a:t>
            </a:r>
          </a:p>
          <a:p>
            <a:pPr>
              <a:lnSpc>
                <a:spcPct val="200000"/>
              </a:lnSpc>
            </a:pPr>
            <a:r>
              <a:rPr lang="tr-TR" sz="2400" dirty="0"/>
              <a:t>H</a:t>
            </a:r>
            <a:r>
              <a:rPr lang="en-US" sz="2400" dirty="0" err="1" smtClean="0"/>
              <a:t>astanın</a:t>
            </a:r>
            <a:r>
              <a:rPr lang="en-US" sz="2400" dirty="0" smtClean="0"/>
              <a:t> </a:t>
            </a:r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kültürleri</a:t>
            </a:r>
            <a:r>
              <a:rPr lang="en-US" sz="2400" dirty="0"/>
              <a:t> : Yersinia </a:t>
            </a:r>
            <a:r>
              <a:rPr lang="en-US" sz="2400" dirty="0" err="1"/>
              <a:t>enterocolitica</a:t>
            </a:r>
            <a:r>
              <a:rPr lang="en-US" sz="2400" dirty="0"/>
              <a:t> .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organizma</a:t>
            </a:r>
            <a:r>
              <a:rPr lang="en-US" sz="2400" dirty="0"/>
              <a:t>, </a:t>
            </a:r>
            <a:r>
              <a:rPr lang="en-US" sz="2400" dirty="0" err="1"/>
              <a:t>kalan</a:t>
            </a:r>
            <a:r>
              <a:rPr lang="en-US" sz="2400" dirty="0"/>
              <a:t> RBC </a:t>
            </a:r>
            <a:r>
              <a:rPr lang="en-US" sz="2400" dirty="0" err="1"/>
              <a:t>ünite</a:t>
            </a:r>
            <a:r>
              <a:rPr lang="en-US" sz="2400" dirty="0"/>
              <a:t> </a:t>
            </a:r>
            <a:r>
              <a:rPr lang="en-US" sz="2400" dirty="0" err="1"/>
              <a:t>torbasından</a:t>
            </a:r>
            <a:r>
              <a:rPr lang="en-US" sz="2400" dirty="0"/>
              <a:t> </a:t>
            </a:r>
            <a:r>
              <a:rPr lang="en-US" sz="2400" dirty="0" err="1" smtClean="0"/>
              <a:t>kültürlendi</a:t>
            </a:r>
            <a:r>
              <a:rPr lang="en-US" sz="2400" dirty="0" smtClean="0"/>
              <a:t>.</a:t>
            </a: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sz="2400" dirty="0" smtClean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sz="2400" dirty="0" smtClean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4443" y="115168"/>
            <a:ext cx="10415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 smtClean="0">
                <a:latin typeface="Bookman Old Style" panose="02050604050505020204" pitchFamily="18" charset="0"/>
              </a:rPr>
              <a:t>74y, Lösemili Hasta</a:t>
            </a:r>
            <a:endParaRPr lang="en-US" altLang="tr-TR" b="1" dirty="0" smtClean="0">
              <a:latin typeface="Bookman Old Style" panose="020506040505050202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604443" y="79218"/>
            <a:ext cx="7385099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5400" b="1" dirty="0" err="1"/>
              <a:t>Transfüzyona</a:t>
            </a:r>
            <a:r>
              <a:rPr lang="en-US" sz="5400" b="1" dirty="0"/>
              <a:t> </a:t>
            </a:r>
            <a:r>
              <a:rPr lang="en-US" sz="5400" b="1" dirty="0" err="1"/>
              <a:t>bağlı</a:t>
            </a:r>
            <a:r>
              <a:rPr lang="en-US" sz="5400" b="1" dirty="0"/>
              <a:t> sepsis</a:t>
            </a:r>
            <a:endParaRPr lang="en-US" sz="5400" dirty="0"/>
          </a:p>
        </p:txBody>
      </p:sp>
      <p:sp>
        <p:nvSpPr>
          <p:cNvPr id="5" name="Dikdörtgen 4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5962640" y="4034409"/>
            <a:ext cx="384432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tr-TR" sz="7200" b="1" dirty="0"/>
              <a:t>Bu nedir</a:t>
            </a:r>
            <a:r>
              <a:rPr lang="en-US" sz="72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07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1163" y="195943"/>
            <a:ext cx="8305800" cy="1143000"/>
          </a:xfrm>
        </p:spPr>
        <p:txBody>
          <a:bodyPr/>
          <a:lstStyle/>
          <a:p>
            <a:pPr eaLnBrk="1" hangingPunct="1"/>
            <a:r>
              <a:rPr lang="tr-TR" altLang="en-US" sz="4000" b="1" dirty="0" smtClean="0">
                <a:latin typeface="+mn-lt"/>
              </a:rPr>
              <a:t>Transfüzyon ilişkili </a:t>
            </a:r>
            <a:r>
              <a:rPr lang="tr-TR" altLang="en-US" sz="4000" b="1" dirty="0" err="1" smtClean="0">
                <a:latin typeface="+mn-lt"/>
              </a:rPr>
              <a:t>sepsis</a:t>
            </a:r>
            <a:endParaRPr lang="en-US" altLang="en-US" sz="4000" b="1" dirty="0">
              <a:latin typeface="+mn-lt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521" y="2157715"/>
            <a:ext cx="4848727" cy="3825292"/>
          </a:xfrm>
          <a:noFill/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Ateş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Vücut ısısı </a:t>
            </a:r>
            <a:r>
              <a:rPr lang="en-US" altLang="en-US" sz="1800" dirty="0">
                <a:latin typeface="Comic Sans MS" panose="030F0702030302020204" pitchFamily="66" charset="0"/>
              </a:rPr>
              <a:t>≥39° C </a:t>
            </a: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Vücut ısısı </a:t>
            </a:r>
            <a:r>
              <a:rPr lang="en-US" altLang="en-US" sz="1800" dirty="0">
                <a:latin typeface="Comic Sans MS" panose="030F0702030302020204" pitchFamily="66" charset="0"/>
              </a:rPr>
              <a:t>≥ 2° C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Rigor</a:t>
            </a:r>
            <a:r>
              <a:rPr lang="en-US" altLang="en-US" sz="1800" dirty="0">
                <a:latin typeface="Comic Sans MS" panose="030F0702030302020204" pitchFamily="66" charset="0"/>
              </a:rPr>
              <a:t> (</a:t>
            </a:r>
            <a:r>
              <a:rPr lang="tr-TR" altLang="en-US" sz="1800" dirty="0">
                <a:latin typeface="Comic Sans MS" panose="030F0702030302020204" pitchFamily="66" charset="0"/>
              </a:rPr>
              <a:t>aşırı titreme ve morarma</a:t>
            </a:r>
            <a:r>
              <a:rPr lang="en-US" altLang="en-US" sz="1800" dirty="0">
                <a:latin typeface="Comic Sans MS" panose="030F0702030302020204" pitchFamily="66" charset="0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Ta</a:t>
            </a:r>
            <a:r>
              <a:rPr lang="tr-TR" altLang="en-US" sz="1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şikardi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Kalp hızı</a:t>
            </a:r>
            <a:r>
              <a:rPr lang="en-US" altLang="en-US" sz="1800" dirty="0">
                <a:latin typeface="Comic Sans MS" panose="030F0702030302020204" pitchFamily="66" charset="0"/>
              </a:rPr>
              <a:t>≥120/</a:t>
            </a:r>
            <a:r>
              <a:rPr lang="tr-TR" altLang="en-US" sz="1800" dirty="0">
                <a:latin typeface="Comic Sans MS" panose="030F0702030302020204" pitchFamily="66" charset="0"/>
              </a:rPr>
              <a:t>dk veya</a:t>
            </a:r>
            <a:r>
              <a:rPr lang="en-US" altLang="en-US" sz="1800" dirty="0">
                <a:latin typeface="Comic Sans MS" panose="030F0702030302020204" pitchFamily="66" charset="0"/>
              </a:rPr>
              <a:t> ≥ 40/</a:t>
            </a:r>
            <a:r>
              <a:rPr lang="tr-TR" altLang="en-US" sz="1800" dirty="0">
                <a:latin typeface="Comic Sans MS" panose="030F0702030302020204" pitchFamily="66" charset="0"/>
              </a:rPr>
              <a:t>dk</a:t>
            </a:r>
            <a:r>
              <a:rPr lang="en-US" altLang="en-US" sz="1800" dirty="0">
                <a:latin typeface="Comic Sans MS" panose="030F0702030302020204" pitchFamily="66" charset="0"/>
              </a:rPr>
              <a:t> </a:t>
            </a:r>
            <a:r>
              <a:rPr lang="tr-TR" altLang="en-US" sz="1800" dirty="0">
                <a:latin typeface="Comic Sans MS" panose="030F0702030302020204" pitchFamily="66" charset="0"/>
              </a:rPr>
              <a:t>artış</a:t>
            </a:r>
            <a:endParaRPr lang="en-US" altLang="en-US" sz="18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r>
              <a:rPr lang="tr-TR" altLang="en-US" sz="1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istolik</a:t>
            </a:r>
            <a:r>
              <a:rPr lang="tr-TR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kan basıncı</a:t>
            </a:r>
            <a:endParaRPr lang="en-US" alt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Düşüş</a:t>
            </a:r>
            <a:r>
              <a:rPr lang="en-US" altLang="en-US" sz="1800" dirty="0">
                <a:latin typeface="Comic Sans MS" panose="030F0702030302020204" pitchFamily="66" charset="0"/>
              </a:rPr>
              <a:t>≥ 30 mm Hg</a:t>
            </a:r>
          </a:p>
          <a:p>
            <a:pPr marL="463550" lvl="1" indent="-6350">
              <a:lnSpc>
                <a:spcPct val="120000"/>
              </a:lnSpc>
              <a:spcBef>
                <a:spcPct val="50000"/>
              </a:spcBef>
            </a:pPr>
            <a:r>
              <a:rPr lang="tr-TR" altLang="en-US" sz="1800" dirty="0">
                <a:latin typeface="Comic Sans MS" panose="030F0702030302020204" pitchFamily="66" charset="0"/>
              </a:rPr>
              <a:t>Artış</a:t>
            </a:r>
            <a:r>
              <a:rPr lang="en-US" altLang="en-US" sz="1800" dirty="0">
                <a:latin typeface="Comic Sans MS" panose="030F0702030302020204" pitchFamily="66" charset="0"/>
              </a:rPr>
              <a:t> ≥ 30 mm Hg</a:t>
            </a:r>
          </a:p>
        </p:txBody>
      </p:sp>
      <p:sp>
        <p:nvSpPr>
          <p:cNvPr id="19462" name="Slayt Numarası Yer Tutucusu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667314-3484-47DC-8599-8CA597B85D66}" type="slidenum">
              <a:rPr lang="tr-TR" altLang="tr-T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tr-TR" altLang="tr-TR" sz="1400">
              <a:latin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922335" y="1765300"/>
            <a:ext cx="6096000" cy="4495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Transfüzyonu durdurun</a:t>
            </a:r>
            <a:endParaRPr lang="en-US" altLang="tr-TR" sz="2000" b="1" dirty="0" smtClean="0">
              <a:solidFill>
                <a:srgbClr val="0000FF"/>
              </a:solidFill>
            </a:endParaRP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Kan ürününü bakteri yönünden kontrol edin</a:t>
            </a:r>
            <a:endParaRPr lang="en-US" altLang="tr-TR" sz="2000" b="1" dirty="0" smtClean="0">
              <a:solidFill>
                <a:srgbClr val="0000FF"/>
              </a:solidFill>
            </a:endParaRPr>
          </a:p>
          <a:p>
            <a:pPr marL="749300" lvl="1" indent="-393700" defTabSz="447675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Kan torbasının dış görünüşü</a:t>
            </a:r>
            <a:endParaRPr lang="en-US" altLang="tr-TR" sz="2000" dirty="0" smtClean="0"/>
          </a:p>
          <a:p>
            <a:pPr marL="749300" lvl="1" indent="-393700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Mikroskobik olarak (yayma)</a:t>
            </a:r>
            <a:r>
              <a:rPr lang="en-US" altLang="tr-TR" sz="2000" dirty="0" smtClean="0"/>
              <a:t> </a:t>
            </a: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Kan kültürü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(</a:t>
            </a:r>
            <a:r>
              <a:rPr lang="en-US" altLang="tr-TR" sz="2000" b="1" dirty="0" err="1" smtClean="0">
                <a:solidFill>
                  <a:srgbClr val="0000FF"/>
                </a:solidFill>
              </a:rPr>
              <a:t>aerobi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k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ve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 </a:t>
            </a:r>
            <a:r>
              <a:rPr lang="en-US" altLang="tr-TR" sz="2000" b="1" dirty="0" err="1" smtClean="0">
                <a:solidFill>
                  <a:srgbClr val="0000FF"/>
                </a:solidFill>
              </a:rPr>
              <a:t>anaerobi</a:t>
            </a:r>
            <a:r>
              <a:rPr lang="tr-TR" altLang="tr-TR" sz="2000" b="1" dirty="0" smtClean="0">
                <a:solidFill>
                  <a:srgbClr val="0000FF"/>
                </a:solidFill>
              </a:rPr>
              <a:t>k</a:t>
            </a:r>
            <a:r>
              <a:rPr lang="en-US" altLang="tr-TR" sz="2000" b="1" dirty="0" smtClean="0">
                <a:solidFill>
                  <a:srgbClr val="0000FF"/>
                </a:solidFill>
              </a:rPr>
              <a:t>)</a:t>
            </a:r>
          </a:p>
          <a:p>
            <a:pPr marL="457200" indent="-457200" defTabSz="447675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altLang="tr-TR" sz="2000" b="1" dirty="0" smtClean="0">
                <a:solidFill>
                  <a:srgbClr val="0000FF"/>
                </a:solidFill>
              </a:rPr>
              <a:t>Acilen tedaviye başlayın     </a:t>
            </a:r>
          </a:p>
          <a:p>
            <a:pPr marL="808038" indent="-452438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err="1" smtClean="0"/>
              <a:t>Hemodinamiyi</a:t>
            </a:r>
            <a:r>
              <a:rPr lang="tr-TR" altLang="tr-TR" sz="2000" dirty="0" smtClean="0"/>
              <a:t> </a:t>
            </a:r>
            <a:r>
              <a:rPr lang="tr-TR" altLang="tr-TR" sz="2000" dirty="0"/>
              <a:t>stabilize edin, </a:t>
            </a:r>
            <a:r>
              <a:rPr lang="tr-TR" altLang="tr-TR" sz="2000" dirty="0" smtClean="0">
                <a:solidFill>
                  <a:srgbClr val="0000FF"/>
                </a:solidFill>
              </a:rPr>
              <a:t>                                     </a:t>
            </a:r>
          </a:p>
          <a:p>
            <a:pPr marL="808038" indent="-452438" defTabSz="447675"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geniş spektrumlu antibiyotik başlayın).</a:t>
            </a:r>
            <a:endParaRPr lang="en-US" altLang="tr-TR" sz="2000" dirty="0" smtClean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808" y="235147"/>
            <a:ext cx="2172332" cy="1384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ikdörtgen 1"/>
          <p:cNvSpPr/>
          <p:nvPr/>
        </p:nvSpPr>
        <p:spPr>
          <a:xfrm>
            <a:off x="240800" y="1415693"/>
            <a:ext cx="4947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47675">
              <a:lnSpc>
                <a:spcPct val="150000"/>
              </a:lnSpc>
              <a:buClr>
                <a:srgbClr val="FF0000"/>
              </a:buClr>
            </a:pPr>
            <a:r>
              <a:rPr lang="tr-TR" altLang="tr-TR" sz="2400" b="1" dirty="0" smtClean="0">
                <a:solidFill>
                  <a:srgbClr val="FF0000"/>
                </a:solidFill>
              </a:rPr>
              <a:t>Transfüzyon Sırasında veya Sonunda; </a:t>
            </a:r>
            <a:endParaRPr lang="en-US" altLang="tr-TR" sz="2400" b="1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235048"/>
            <a:ext cx="1714500" cy="1457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Dikdörtgen 8"/>
          <p:cNvSpPr/>
          <p:nvPr/>
        </p:nvSpPr>
        <p:spPr>
          <a:xfrm>
            <a:off x="0" y="6517760"/>
            <a:ext cx="12192000" cy="3721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040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ature photography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4" y="304800"/>
            <a:ext cx="12188536" cy="6096000"/>
          </a:xfrm>
          <a:prstGeom prst="rect">
            <a:avLst/>
          </a:prstGeom>
          <a:noFill/>
        </p:spPr>
      </p:pic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632636" y="533400"/>
            <a:ext cx="10930191" cy="430887"/>
          </a:xfrm>
        </p:spPr>
        <p:txBody>
          <a:bodyPr/>
          <a:lstStyle/>
          <a:p>
            <a:pPr algn="r"/>
            <a:r>
              <a:rPr lang="tr-TR" sz="2800" b="0" dirty="0" smtClean="0">
                <a:solidFill>
                  <a:schemeClr val="bg1"/>
                </a:solidFill>
              </a:rPr>
              <a:t>Beni Dinlediğiniz İçin Teşekkür Ederim</a:t>
            </a:r>
            <a:endParaRPr lang="tr-TR" sz="2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25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4687</Words>
  <Application>Microsoft Office PowerPoint</Application>
  <PresentationFormat>Geniş ekran</PresentationFormat>
  <Paragraphs>703</Paragraphs>
  <Slides>58</Slides>
  <Notes>26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17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58</vt:i4>
      </vt:variant>
    </vt:vector>
  </HeadingPairs>
  <TitlesOfParts>
    <vt:vector size="77" baseType="lpstr">
      <vt:lpstr>Andalus</vt:lpstr>
      <vt:lpstr>Angsana New</vt:lpstr>
      <vt:lpstr>Arial</vt:lpstr>
      <vt:lpstr>Arial</vt:lpstr>
      <vt:lpstr>Arial Black</vt:lpstr>
      <vt:lpstr>Arial Narrow</vt:lpstr>
      <vt:lpstr>Bookman Old Style</vt:lpstr>
      <vt:lpstr>Calibri</vt:lpstr>
      <vt:lpstr>Calibri Light</vt:lpstr>
      <vt:lpstr>Comic Sans MS</vt:lpstr>
      <vt:lpstr>Lato</vt:lpstr>
      <vt:lpstr>Lucida Sans Unicode</vt:lpstr>
      <vt:lpstr>Segoe UI Emoji</vt:lpstr>
      <vt:lpstr>Symbol</vt:lpstr>
      <vt:lpstr>Tahoma</vt:lpstr>
      <vt:lpstr>Times New Roman</vt:lpstr>
      <vt:lpstr>Wingdings</vt:lpstr>
      <vt:lpstr>Office Teması</vt:lpstr>
      <vt:lpstr>Photo Editor Photo</vt:lpstr>
      <vt:lpstr>       Kan Grupları ve Transfüzyon    Tıbbına    Genel Bir Bakış</vt:lpstr>
      <vt:lpstr>Genel bakış</vt:lpstr>
      <vt:lpstr>PowerPoint Sunusu</vt:lpstr>
      <vt:lpstr>KAN GRUPLARI</vt:lpstr>
      <vt:lpstr> O-A-B Kan Grubu Antijenleri</vt:lpstr>
      <vt:lpstr>ABO Dogal Antikorlar (Aglutininler)</vt:lpstr>
      <vt:lpstr>Kan gruplarında fenotip, genotip,antijen ve antikorlar</vt:lpstr>
      <vt:lpstr>Farklı ABO kan grubundan transfüzyon</vt:lpstr>
      <vt:lpstr>Aglutinojenlerin genetik olarak belirlenmesi </vt:lpstr>
      <vt:lpstr>Kan Grupları neden önemlidir?</vt:lpstr>
      <vt:lpstr>Transfüzyon reaksiyonlarında akut hemoliz</vt:lpstr>
      <vt:lpstr>Transfüzyon reaksiyonlarında aglutinasyon süreci  </vt:lpstr>
      <vt:lpstr>Kan grubu tayini</vt:lpstr>
      <vt:lpstr>Rh kan grupları</vt:lpstr>
      <vt:lpstr>PowerPoint Sunusu</vt:lpstr>
      <vt:lpstr>Anti-Rh aglutininlerinin oluşumu</vt:lpstr>
      <vt:lpstr>Eritroblastosis fetalis  (yenidoğanın hemolitik hastalığı)</vt:lpstr>
      <vt:lpstr>Eritroblastosis fetalis  (yenidoğanın hemolitik hastalığı)</vt:lpstr>
      <vt:lpstr>PowerPoint Sunusu</vt:lpstr>
      <vt:lpstr>  </vt:lpstr>
      <vt:lpstr>Kan ürünlerinin uygun koşullarda saklanması veya transportu</vt:lpstr>
      <vt:lpstr>Transfüzyon Riskleri</vt:lpstr>
      <vt:lpstr>PowerPoint Sunusu</vt:lpstr>
      <vt:lpstr>PowerPoint Sunusu</vt:lpstr>
      <vt:lpstr>PowerPoint Sunusu</vt:lpstr>
      <vt:lpstr>PowerPoint Sunusu</vt:lpstr>
      <vt:lpstr>PowerPoint Sunusu</vt:lpstr>
      <vt:lpstr>Gecikmiş Tipte Hemolitik Transfüzyon Reaksiyon</vt:lpstr>
      <vt:lpstr>PowerPoint Sunusu</vt:lpstr>
      <vt:lpstr>PowerPoint Sunusu</vt:lpstr>
      <vt:lpstr>PowerPoint Sunusu</vt:lpstr>
      <vt:lpstr>PowerPoint Sunusu</vt:lpstr>
      <vt:lpstr>PowerPoint Sunusu</vt:lpstr>
      <vt:lpstr>Transfüzyonla ilişkili Volüm Yüklenmesi</vt:lpstr>
      <vt:lpstr>Transfusion-ilişkili  graft-vs-host hastalığı</vt:lpstr>
      <vt:lpstr>Transfüzyon ilişkili sepsis</vt:lpstr>
      <vt:lpstr>TRANSFÜZYONLA İLGİLİ ÖNEMLİ PRATİK BİLGİLER</vt:lpstr>
      <vt:lpstr>Eritrosit Süspansiyonu; </vt:lpstr>
      <vt:lpstr>ÖNEMLİ UYARI</vt:lpstr>
      <vt:lpstr>Transfüzyon başlatıldı. Reaksiyon gelişti</vt:lpstr>
      <vt:lpstr>ERİTROSİT SÜSPANSİYONU (veya TAM KAN)</vt:lpstr>
      <vt:lpstr>Aynı ABO  Grup Kan Yok ve Durum Acil !!!</vt:lpstr>
      <vt:lpstr>Farklı ABO kan grubundan transfüzyon</vt:lpstr>
      <vt:lpstr>Aynı Rh Grubundan Kan Yok ve Durum Acil !!!</vt:lpstr>
      <vt:lpstr>GERÇEK VAKALAR ÜZERİNDEN  ÖNEMLİ PRATİK BİLGİLER</vt:lpstr>
      <vt:lpstr>PowerPoint Sunusu</vt:lpstr>
      <vt:lpstr>PowerPoint Sunusu</vt:lpstr>
      <vt:lpstr>PowerPoint Sunusu</vt:lpstr>
      <vt:lpstr>Gecikmiş Tipte Hemolitik Transfüzyon Reaksiyon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Transfüzyon ilişkili sepsis</vt:lpstr>
      <vt:lpstr>Beni Dinlediğiniz İçin Teşekkür Ederim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Mustafa çetin</cp:lastModifiedBy>
  <cp:revision>123</cp:revision>
  <dcterms:created xsi:type="dcterms:W3CDTF">2017-11-19T11:34:47Z</dcterms:created>
  <dcterms:modified xsi:type="dcterms:W3CDTF">2018-12-05T10:01:41Z</dcterms:modified>
</cp:coreProperties>
</file>