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4"/>
  </p:notesMasterIdLst>
  <p:sldIdLst>
    <p:sldId id="257" r:id="rId2"/>
    <p:sldId id="258" r:id="rId3"/>
    <p:sldId id="259" r:id="rId4"/>
    <p:sldId id="261" r:id="rId5"/>
    <p:sldId id="262" r:id="rId6"/>
    <p:sldId id="263" r:id="rId7"/>
    <p:sldId id="346" r:id="rId8"/>
    <p:sldId id="266" r:id="rId9"/>
    <p:sldId id="267" r:id="rId10"/>
    <p:sldId id="269" r:id="rId11"/>
    <p:sldId id="270" r:id="rId12"/>
    <p:sldId id="271" r:id="rId13"/>
    <p:sldId id="272" r:id="rId14"/>
    <p:sldId id="273" r:id="rId15"/>
    <p:sldId id="274" r:id="rId16"/>
    <p:sldId id="275" r:id="rId17"/>
    <p:sldId id="277" r:id="rId18"/>
    <p:sldId id="278" r:id="rId19"/>
    <p:sldId id="344" r:id="rId20"/>
    <p:sldId id="279" r:id="rId21"/>
    <p:sldId id="280" r:id="rId22"/>
    <p:sldId id="281" r:id="rId23"/>
    <p:sldId id="282" r:id="rId24"/>
    <p:sldId id="284" r:id="rId25"/>
    <p:sldId id="286" r:id="rId26"/>
    <p:sldId id="287" r:id="rId27"/>
    <p:sldId id="288" r:id="rId28"/>
    <p:sldId id="289" r:id="rId29"/>
    <p:sldId id="290" r:id="rId30"/>
    <p:sldId id="291" r:id="rId31"/>
    <p:sldId id="292" r:id="rId32"/>
    <p:sldId id="297" r:id="rId33"/>
    <p:sldId id="298" r:id="rId34"/>
    <p:sldId id="299" r:id="rId35"/>
    <p:sldId id="300" r:id="rId36"/>
    <p:sldId id="301" r:id="rId37"/>
    <p:sldId id="302" r:id="rId38"/>
    <p:sldId id="303" r:id="rId39"/>
    <p:sldId id="348" r:id="rId40"/>
    <p:sldId id="349" r:id="rId41"/>
    <p:sldId id="350" r:id="rId42"/>
    <p:sldId id="304" r:id="rId43"/>
    <p:sldId id="305" r:id="rId44"/>
    <p:sldId id="306" r:id="rId45"/>
    <p:sldId id="308" r:id="rId46"/>
    <p:sldId id="347" r:id="rId47"/>
    <p:sldId id="312" r:id="rId48"/>
    <p:sldId id="314" r:id="rId49"/>
    <p:sldId id="315" r:id="rId50"/>
    <p:sldId id="316" r:id="rId51"/>
    <p:sldId id="317" r:id="rId52"/>
    <p:sldId id="318" r:id="rId53"/>
    <p:sldId id="321" r:id="rId54"/>
    <p:sldId id="320" r:id="rId55"/>
    <p:sldId id="322" r:id="rId56"/>
    <p:sldId id="323" r:id="rId57"/>
    <p:sldId id="326" r:id="rId58"/>
    <p:sldId id="329" r:id="rId59"/>
    <p:sldId id="345" r:id="rId60"/>
    <p:sldId id="330" r:id="rId61"/>
    <p:sldId id="331" r:id="rId62"/>
    <p:sldId id="332" r:id="rId63"/>
    <p:sldId id="333" r:id="rId64"/>
    <p:sldId id="334" r:id="rId65"/>
    <p:sldId id="335" r:id="rId66"/>
    <p:sldId id="336" r:id="rId67"/>
    <p:sldId id="337" r:id="rId68"/>
    <p:sldId id="338" r:id="rId69"/>
    <p:sldId id="339" r:id="rId70"/>
    <p:sldId id="340" r:id="rId71"/>
    <p:sldId id="341" r:id="rId72"/>
    <p:sldId id="342" r:id="rId7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FF5050"/>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116" d="100"/>
          <a:sy n="116" d="100"/>
        </p:scale>
        <p:origin x="276" y="138"/>
      </p:cViewPr>
      <p:guideLst>
        <p:guide orient="horz" pos="2160"/>
        <p:guide pos="3840"/>
      </p:guideLst>
    </p:cSldViewPr>
  </p:slideViewPr>
  <p:notesTextViewPr>
    <p:cViewPr>
      <p:scale>
        <a:sx n="1" d="1"/>
        <a:sy n="1" d="1"/>
      </p:scale>
      <p:origin x="0" y="0"/>
    </p:cViewPr>
  </p:notesTextViewPr>
  <p:sorterViewPr>
    <p:cViewPr>
      <p:scale>
        <a:sx n="100" d="100"/>
        <a:sy n="100" d="100"/>
      </p:scale>
      <p:origin x="0" y="966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4.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image" Target="../media/image8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07030C-53EC-4948-A928-2A641809365A}" type="datetimeFigureOut">
              <a:rPr lang="tr-TR" smtClean="0"/>
              <a:t>4.12.2018</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C9BCD2-9B2C-4405-9EF1-5EABECFF1D06}" type="slidenum">
              <a:rPr lang="tr-TR" smtClean="0"/>
              <a:t>‹#›</a:t>
            </a:fld>
            <a:endParaRPr lang="tr-TR"/>
          </a:p>
        </p:txBody>
      </p:sp>
    </p:spTree>
    <p:extLst>
      <p:ext uri="{BB962C8B-B14F-4D97-AF65-F5344CB8AC3E}">
        <p14:creationId xmlns:p14="http://schemas.microsoft.com/office/powerpoint/2010/main" val="1172353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b="1" i="0" kern="1200" dirty="0" smtClean="0">
                <a:solidFill>
                  <a:schemeClr val="tx1"/>
                </a:solidFill>
                <a:effectLst/>
                <a:latin typeface="Arial" panose="020B0604020202020204" pitchFamily="34" charset="0"/>
                <a:ea typeface="+mn-ea"/>
                <a:cs typeface="+mn-cs"/>
              </a:rPr>
              <a:t>Green-Top Tube (Sodium Heparin):</a:t>
            </a:r>
            <a:r>
              <a:rPr lang="en-US" sz="1200" b="0" i="0" kern="1200" dirty="0" smtClean="0">
                <a:solidFill>
                  <a:schemeClr val="tx1"/>
                </a:solidFill>
                <a:effectLst/>
                <a:latin typeface="Arial" panose="020B0604020202020204" pitchFamily="34" charset="0"/>
                <a:ea typeface="+mn-ea"/>
                <a:cs typeface="+mn-cs"/>
              </a:rPr>
              <a:t> This tube contains sodium heparin and is used for collection of heparinized plasma or whole blood for special tests.</a:t>
            </a:r>
          </a:p>
          <a:p>
            <a:r>
              <a:rPr lang="en-US" sz="1200" b="1" i="0" kern="1200" dirty="0" smtClean="0">
                <a:solidFill>
                  <a:schemeClr val="tx1"/>
                </a:solidFill>
                <a:effectLst/>
                <a:latin typeface="Arial" panose="020B0604020202020204" pitchFamily="34" charset="0"/>
                <a:ea typeface="+mn-ea"/>
                <a:cs typeface="+mn-cs"/>
              </a:rPr>
              <a:t>Lavender-Top Tube (EDTA):</a:t>
            </a:r>
            <a:r>
              <a:rPr lang="en-US" sz="1200" b="0" i="0" kern="1200" dirty="0" smtClean="0">
                <a:solidFill>
                  <a:schemeClr val="tx1"/>
                </a:solidFill>
                <a:effectLst/>
                <a:latin typeface="Arial" panose="020B0604020202020204" pitchFamily="34" charset="0"/>
                <a:ea typeface="+mn-ea"/>
                <a:cs typeface="+mn-cs"/>
              </a:rPr>
              <a:t> This tube contains EDTA as an anticoagulant and is used for most hematological procedures.</a:t>
            </a:r>
            <a:br>
              <a:rPr lang="en-US" sz="1200" b="0" i="0" kern="1200" dirty="0" smtClean="0">
                <a:solidFill>
                  <a:schemeClr val="tx1"/>
                </a:solidFill>
                <a:effectLst/>
                <a:latin typeface="Arial" panose="020B0604020202020204" pitchFamily="34" charset="0"/>
                <a:ea typeface="+mn-ea"/>
                <a:cs typeface="+mn-cs"/>
              </a:rPr>
            </a:br>
            <a:r>
              <a:rPr lang="en-US" sz="1200" b="1" i="0" kern="1200" dirty="0" smtClean="0">
                <a:solidFill>
                  <a:schemeClr val="tx1"/>
                </a:solidFill>
                <a:effectLst/>
                <a:latin typeface="Arial" panose="020B0604020202020204" pitchFamily="34" charset="0"/>
                <a:ea typeface="+mn-ea"/>
                <a:cs typeface="+mn-cs"/>
              </a:rPr>
              <a:t>Light Blue-Top Tube (Sodium Citrate):</a:t>
            </a:r>
            <a:r>
              <a:rPr lang="en-US" sz="1200" b="0" i="0" kern="1200" dirty="0" smtClean="0">
                <a:solidFill>
                  <a:schemeClr val="tx1"/>
                </a:solidFill>
                <a:effectLst/>
                <a:latin typeface="Arial" panose="020B0604020202020204" pitchFamily="34" charset="0"/>
                <a:ea typeface="+mn-ea"/>
                <a:cs typeface="+mn-cs"/>
              </a:rPr>
              <a:t> This tube contains sodium citrate as an anticoagulant and is used for drawing blood for coagulation studies.</a:t>
            </a:r>
          </a:p>
          <a:p>
            <a:r>
              <a:rPr lang="en-US" sz="1200" b="1" i="0" kern="1200" dirty="0" smtClean="0">
                <a:solidFill>
                  <a:schemeClr val="tx1"/>
                </a:solidFill>
                <a:effectLst/>
                <a:latin typeface="Arial" panose="020B0604020202020204" pitchFamily="34" charset="0"/>
                <a:ea typeface="+mn-ea"/>
                <a:cs typeface="+mn-cs"/>
              </a:rPr>
              <a:t>Red-Top Tube:</a:t>
            </a:r>
            <a:r>
              <a:rPr lang="en-US" sz="1200" b="0" i="0" kern="1200" dirty="0" smtClean="0">
                <a:solidFill>
                  <a:schemeClr val="tx1"/>
                </a:solidFill>
                <a:effectLst/>
                <a:latin typeface="Arial" panose="020B0604020202020204" pitchFamily="34" charset="0"/>
                <a:ea typeface="+mn-ea"/>
                <a:cs typeface="+mn-cs"/>
              </a:rPr>
              <a:t> This tube is a plain VACUTAINER® containing no anticoagulant and is used for collection of serum for selected chemistry tests as well as clotted blood for immunohematology.</a:t>
            </a:r>
          </a:p>
          <a:p>
            <a:r>
              <a:rPr lang="en-US" sz="1200" b="1" i="0" kern="1200" dirty="0" smtClean="0">
                <a:solidFill>
                  <a:schemeClr val="tx1"/>
                </a:solidFill>
                <a:effectLst/>
                <a:latin typeface="Arial" panose="020B0604020202020204" pitchFamily="34" charset="0"/>
                <a:ea typeface="+mn-ea"/>
                <a:cs typeface="+mn-cs"/>
              </a:rPr>
              <a:t>Yellow-Top Tube (ACD):</a:t>
            </a:r>
            <a:r>
              <a:rPr lang="en-US" sz="1200" b="0" i="0" kern="1200" dirty="0" smtClean="0">
                <a:solidFill>
                  <a:schemeClr val="tx1"/>
                </a:solidFill>
                <a:effectLst/>
                <a:latin typeface="Arial" panose="020B0604020202020204" pitchFamily="34" charset="0"/>
                <a:ea typeface="+mn-ea"/>
                <a:cs typeface="+mn-cs"/>
              </a:rPr>
              <a:t> This tube contains ACD and is used for drawing whole blood for special tests.</a:t>
            </a:r>
          </a:p>
          <a:p>
            <a:endParaRPr lang="tr-TR" dirty="0"/>
          </a:p>
        </p:txBody>
      </p:sp>
      <p:sp>
        <p:nvSpPr>
          <p:cNvPr id="4" name="Slayt Numarası Yer Tutucusu 3"/>
          <p:cNvSpPr>
            <a:spLocks noGrp="1"/>
          </p:cNvSpPr>
          <p:nvPr>
            <p:ph type="sldNum" sz="quarter" idx="10"/>
          </p:nvPr>
        </p:nvSpPr>
        <p:spPr/>
        <p:txBody>
          <a:bodyPr/>
          <a:lstStyle/>
          <a:p>
            <a:fld id="{2DC529AE-D50D-4146-88CF-5E5BE257B527}" type="slidenum">
              <a:rPr lang="tr-TR" altLang="en-US" smtClean="0"/>
              <a:pPr/>
              <a:t>5</a:t>
            </a:fld>
            <a:endParaRPr lang="tr-TR" altLang="en-US"/>
          </a:p>
        </p:txBody>
      </p:sp>
    </p:spTree>
    <p:extLst>
      <p:ext uri="{BB962C8B-B14F-4D97-AF65-F5344CB8AC3E}">
        <p14:creationId xmlns:p14="http://schemas.microsoft.com/office/powerpoint/2010/main" val="188521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b="1" i="0" kern="1200" dirty="0" smtClean="0">
                <a:solidFill>
                  <a:schemeClr val="tx1"/>
                </a:solidFill>
                <a:effectLst/>
                <a:latin typeface="Arial" panose="020B0604020202020204" pitchFamily="34" charset="0"/>
                <a:ea typeface="+mn-ea"/>
                <a:cs typeface="+mn-cs"/>
              </a:rPr>
              <a:t>Green-Top Tube (Sodium Heparin):</a:t>
            </a:r>
            <a:r>
              <a:rPr lang="en-US" sz="1200" b="0" i="0" kern="1200" dirty="0" smtClean="0">
                <a:solidFill>
                  <a:schemeClr val="tx1"/>
                </a:solidFill>
                <a:effectLst/>
                <a:latin typeface="Arial" panose="020B0604020202020204" pitchFamily="34" charset="0"/>
                <a:ea typeface="+mn-ea"/>
                <a:cs typeface="+mn-cs"/>
              </a:rPr>
              <a:t> This tube contains sodium heparin and is used for collection of heparinized plasma or whole blood for special tests.</a:t>
            </a:r>
            <a:br>
              <a:rPr lang="en-US" sz="1200" b="0" i="0" kern="1200" dirty="0" smtClean="0">
                <a:solidFill>
                  <a:schemeClr val="tx1"/>
                </a:solidFill>
                <a:effectLst/>
                <a:latin typeface="Arial" panose="020B0604020202020204" pitchFamily="34" charset="0"/>
                <a:ea typeface="+mn-ea"/>
                <a:cs typeface="+mn-cs"/>
              </a:rPr>
            </a:br>
            <a:r>
              <a:rPr lang="en-US" sz="1200" b="1" i="0" kern="1200" dirty="0" smtClean="0">
                <a:solidFill>
                  <a:schemeClr val="tx1"/>
                </a:solidFill>
                <a:effectLst/>
                <a:latin typeface="Arial" panose="020B0604020202020204" pitchFamily="34" charset="0"/>
                <a:ea typeface="+mn-ea"/>
                <a:cs typeface="+mn-cs"/>
              </a:rPr>
              <a:t>Note:</a:t>
            </a:r>
            <a:r>
              <a:rPr lang="en-US" sz="1200" b="0" i="0" kern="1200" dirty="0" smtClean="0">
                <a:solidFill>
                  <a:schemeClr val="tx1"/>
                </a:solidFill>
                <a:effectLst/>
                <a:latin typeface="Arial" panose="020B0604020202020204" pitchFamily="34" charset="0"/>
                <a:ea typeface="+mn-ea"/>
                <a:cs typeface="+mn-cs"/>
              </a:rPr>
              <a:t> After the tube has been filled with blood, immediately invert the tube several times to prevent coagulation.</a:t>
            </a:r>
          </a:p>
          <a:p>
            <a:r>
              <a:rPr lang="en-US" sz="1200" b="1" i="0" kern="1200" dirty="0" smtClean="0">
                <a:solidFill>
                  <a:schemeClr val="tx1"/>
                </a:solidFill>
                <a:effectLst/>
                <a:latin typeface="Arial" panose="020B0604020202020204" pitchFamily="34" charset="0"/>
                <a:ea typeface="+mn-ea"/>
                <a:cs typeface="+mn-cs"/>
              </a:rPr>
              <a:t>Grey-Top Tube (Potassium Oxalate/Sodium Fluoride):</a:t>
            </a:r>
            <a:r>
              <a:rPr lang="en-US" sz="1200" b="0" i="0" kern="1200" dirty="0" smtClean="0">
                <a:solidFill>
                  <a:schemeClr val="tx1"/>
                </a:solidFill>
                <a:effectLst/>
                <a:latin typeface="Arial" panose="020B0604020202020204" pitchFamily="34" charset="0"/>
                <a:ea typeface="+mn-ea"/>
                <a:cs typeface="+mn-cs"/>
              </a:rPr>
              <a:t> This tube contains potassium oxalate as an anticoagulant and sodium fluoride as a preservative and is used to preserve glucose in whole blood and for some special chemistry tests.</a:t>
            </a:r>
            <a:br>
              <a:rPr lang="en-US" sz="1200" b="0" i="0" kern="1200" dirty="0" smtClean="0">
                <a:solidFill>
                  <a:schemeClr val="tx1"/>
                </a:solidFill>
                <a:effectLst/>
                <a:latin typeface="Arial" panose="020B0604020202020204" pitchFamily="34" charset="0"/>
                <a:ea typeface="+mn-ea"/>
                <a:cs typeface="+mn-cs"/>
              </a:rPr>
            </a:br>
            <a:r>
              <a:rPr lang="en-US" sz="1200" b="1" i="0" kern="1200" dirty="0" smtClean="0">
                <a:solidFill>
                  <a:schemeClr val="tx1"/>
                </a:solidFill>
                <a:effectLst/>
                <a:latin typeface="Arial" panose="020B0604020202020204" pitchFamily="34" charset="0"/>
                <a:ea typeface="+mn-ea"/>
                <a:cs typeface="+mn-cs"/>
              </a:rPr>
              <a:t>Note:</a:t>
            </a:r>
            <a:r>
              <a:rPr lang="en-US" sz="1200" b="0" i="0" kern="1200" dirty="0" smtClean="0">
                <a:solidFill>
                  <a:schemeClr val="tx1"/>
                </a:solidFill>
                <a:effectLst/>
                <a:latin typeface="Arial" panose="020B0604020202020204" pitchFamily="34" charset="0"/>
                <a:ea typeface="+mn-ea"/>
                <a:cs typeface="+mn-cs"/>
              </a:rPr>
              <a:t> After the tube has been filled with blood, immediately invert the tube several times to prevent coagulation.</a:t>
            </a:r>
          </a:p>
          <a:p>
            <a:r>
              <a:rPr lang="en-US" sz="1200" b="1" i="0" kern="1200" dirty="0" smtClean="0">
                <a:solidFill>
                  <a:schemeClr val="tx1"/>
                </a:solidFill>
                <a:effectLst/>
                <a:latin typeface="Arial" panose="020B0604020202020204" pitchFamily="34" charset="0"/>
                <a:ea typeface="+mn-ea"/>
                <a:cs typeface="+mn-cs"/>
              </a:rPr>
              <a:t>Lavender-Top Tube (EDTA):</a:t>
            </a:r>
            <a:r>
              <a:rPr lang="en-US" sz="1200" b="0" i="0" kern="1200" dirty="0" smtClean="0">
                <a:solidFill>
                  <a:schemeClr val="tx1"/>
                </a:solidFill>
                <a:effectLst/>
                <a:latin typeface="Arial" panose="020B0604020202020204" pitchFamily="34" charset="0"/>
                <a:ea typeface="+mn-ea"/>
                <a:cs typeface="+mn-cs"/>
              </a:rPr>
              <a:t> This tube contains EDTA as an anticoagulant and is used for most hematological procedures.</a:t>
            </a:r>
            <a:br>
              <a:rPr lang="en-US" sz="1200" b="0" i="0" kern="1200" dirty="0" smtClean="0">
                <a:solidFill>
                  <a:schemeClr val="tx1"/>
                </a:solidFill>
                <a:effectLst/>
                <a:latin typeface="Arial" panose="020B0604020202020204" pitchFamily="34" charset="0"/>
                <a:ea typeface="+mn-ea"/>
                <a:cs typeface="+mn-cs"/>
              </a:rPr>
            </a:br>
            <a:r>
              <a:rPr lang="en-US" sz="1200" b="1" i="0" kern="1200" dirty="0" smtClean="0">
                <a:solidFill>
                  <a:schemeClr val="tx1"/>
                </a:solidFill>
                <a:effectLst/>
                <a:latin typeface="Arial" panose="020B0604020202020204" pitchFamily="34" charset="0"/>
                <a:ea typeface="+mn-ea"/>
                <a:cs typeface="+mn-cs"/>
              </a:rPr>
              <a:t>Note:</a:t>
            </a:r>
            <a:r>
              <a:rPr lang="en-US" sz="1200" b="0" i="0" kern="1200" dirty="0" smtClean="0">
                <a:solidFill>
                  <a:schemeClr val="tx1"/>
                </a:solidFill>
                <a:effectLst/>
                <a:latin typeface="Arial" panose="020B0604020202020204" pitchFamily="34" charset="0"/>
                <a:ea typeface="+mn-ea"/>
                <a:cs typeface="+mn-cs"/>
              </a:rPr>
              <a:t> After the tube has been filled with blood, immediately invert the tube several times to prevent coagulation.</a:t>
            </a:r>
          </a:p>
          <a:p>
            <a:r>
              <a:rPr lang="en-US" sz="1200" b="1" i="0" kern="1200" dirty="0" smtClean="0">
                <a:solidFill>
                  <a:schemeClr val="tx1"/>
                </a:solidFill>
                <a:effectLst/>
                <a:latin typeface="Arial" panose="020B0604020202020204" pitchFamily="34" charset="0"/>
                <a:ea typeface="+mn-ea"/>
                <a:cs typeface="+mn-cs"/>
              </a:rPr>
              <a:t>Light Blue-Top Tube (Sodium Citrate):</a:t>
            </a:r>
            <a:r>
              <a:rPr lang="en-US" sz="1200" b="0" i="0" kern="1200" dirty="0" smtClean="0">
                <a:solidFill>
                  <a:schemeClr val="tx1"/>
                </a:solidFill>
                <a:effectLst/>
                <a:latin typeface="Arial" panose="020B0604020202020204" pitchFamily="34" charset="0"/>
                <a:ea typeface="+mn-ea"/>
                <a:cs typeface="+mn-cs"/>
              </a:rPr>
              <a:t> This tube contains sodium citrate as an anticoagulant and is used for drawing blood for coagulation studies.</a:t>
            </a:r>
            <a:br>
              <a:rPr lang="en-US" sz="1200" b="0" i="0" kern="1200" dirty="0" smtClean="0">
                <a:solidFill>
                  <a:schemeClr val="tx1"/>
                </a:solidFill>
                <a:effectLst/>
                <a:latin typeface="Arial" panose="020B0604020202020204" pitchFamily="34" charset="0"/>
                <a:ea typeface="+mn-ea"/>
                <a:cs typeface="+mn-cs"/>
              </a:rPr>
            </a:br>
            <a:r>
              <a:rPr lang="en-US" sz="1200" b="1" i="0" kern="1200" dirty="0" smtClean="0">
                <a:solidFill>
                  <a:schemeClr val="tx1"/>
                </a:solidFill>
                <a:effectLst/>
                <a:latin typeface="Arial" panose="020B0604020202020204" pitchFamily="34" charset="0"/>
                <a:ea typeface="+mn-ea"/>
                <a:cs typeface="+mn-cs"/>
              </a:rPr>
              <a:t>Note:</a:t>
            </a:r>
            <a:r>
              <a:rPr lang="en-US" sz="1200" b="0" i="0" kern="1200" dirty="0" smtClean="0">
                <a:solidFill>
                  <a:schemeClr val="tx1"/>
                </a:solidFill>
                <a:effectLst/>
                <a:latin typeface="Arial" panose="020B0604020202020204" pitchFamily="34" charset="0"/>
                <a:ea typeface="+mn-ea"/>
                <a:cs typeface="+mn-cs"/>
              </a:rPr>
              <a:t> It is imperative that the tube be completely filled. The ratio of blood to anticoagulant is critical for valid prothrombin time results. Immediately after draw, invert the tube 6 to 10 times to activate the anticoagulant.</a:t>
            </a:r>
          </a:p>
          <a:p>
            <a:r>
              <a:rPr lang="en-US" sz="1200" b="1" i="0" kern="1200" dirty="0" smtClean="0">
                <a:solidFill>
                  <a:schemeClr val="tx1"/>
                </a:solidFill>
                <a:effectLst/>
                <a:latin typeface="Arial" panose="020B0604020202020204" pitchFamily="34" charset="0"/>
                <a:ea typeface="+mn-ea"/>
                <a:cs typeface="+mn-cs"/>
              </a:rPr>
              <a:t>Red-Top Tube:</a:t>
            </a:r>
            <a:r>
              <a:rPr lang="en-US" sz="1200" b="0" i="0" kern="1200" dirty="0" smtClean="0">
                <a:solidFill>
                  <a:schemeClr val="tx1"/>
                </a:solidFill>
                <a:effectLst/>
                <a:latin typeface="Arial" panose="020B0604020202020204" pitchFamily="34" charset="0"/>
                <a:ea typeface="+mn-ea"/>
                <a:cs typeface="+mn-cs"/>
              </a:rPr>
              <a:t> This tube is a plain VACUTAINER® containing no anticoagulant and is used for collection of serum for selected chemistry tests as well as clotted blood for immunohematology.</a:t>
            </a:r>
          </a:p>
          <a:p>
            <a:r>
              <a:rPr lang="en-US" sz="1200" b="1" i="0" kern="1200" dirty="0" smtClean="0">
                <a:solidFill>
                  <a:schemeClr val="tx1"/>
                </a:solidFill>
                <a:effectLst/>
                <a:latin typeface="Arial" panose="020B0604020202020204" pitchFamily="34" charset="0"/>
                <a:ea typeface="+mn-ea"/>
                <a:cs typeface="+mn-cs"/>
              </a:rPr>
              <a:t>Royal Blue-Top Tube:</a:t>
            </a:r>
            <a:r>
              <a:rPr lang="en-US" sz="1200" b="0" i="0" kern="1200" dirty="0" smtClean="0">
                <a:solidFill>
                  <a:schemeClr val="tx1"/>
                </a:solidFill>
                <a:effectLst/>
                <a:latin typeface="Arial" panose="020B0604020202020204" pitchFamily="34" charset="0"/>
                <a:ea typeface="+mn-ea"/>
                <a:cs typeface="+mn-cs"/>
              </a:rPr>
              <a:t> There are two types of royal blue-top </a:t>
            </a:r>
            <a:r>
              <a:rPr lang="en-US" sz="1200" b="0" i="0" kern="1200" dirty="0" err="1" smtClean="0">
                <a:solidFill>
                  <a:schemeClr val="tx1"/>
                </a:solidFill>
                <a:effectLst/>
                <a:latin typeface="Arial" panose="020B0604020202020204" pitchFamily="34" charset="0"/>
                <a:ea typeface="+mn-ea"/>
                <a:cs typeface="+mn-cs"/>
              </a:rPr>
              <a:t>Monoject</a:t>
            </a:r>
            <a:r>
              <a:rPr lang="en-US" sz="1200" b="0" i="0" kern="1200" dirty="0" smtClean="0">
                <a:solidFill>
                  <a:schemeClr val="tx1"/>
                </a:solidFill>
                <a:effectLst/>
                <a:latin typeface="Arial" panose="020B0604020202020204" pitchFamily="34" charset="0"/>
                <a:ea typeface="+mn-ea"/>
                <a:cs typeface="+mn-cs"/>
              </a:rPr>
              <a:t>® tubes and is one with the anticoagulant EDTA and the other plain. These are used for collection of whole blood or serum for trace element analysis. To determine the necessary tube type, refer to individual metals in individual test listings.</a:t>
            </a:r>
          </a:p>
          <a:p>
            <a:r>
              <a:rPr lang="en-US" sz="1200" b="1" i="0" kern="1200" dirty="0" smtClean="0">
                <a:solidFill>
                  <a:schemeClr val="tx1"/>
                </a:solidFill>
                <a:effectLst/>
                <a:latin typeface="Arial" panose="020B0604020202020204" pitchFamily="34" charset="0"/>
                <a:ea typeface="+mn-ea"/>
                <a:cs typeface="+mn-cs"/>
              </a:rPr>
              <a:t>Serum Gel Tube:</a:t>
            </a:r>
            <a:r>
              <a:rPr lang="en-US" sz="1200" b="0" i="0" kern="1200" dirty="0" smtClean="0">
                <a:solidFill>
                  <a:schemeClr val="tx1"/>
                </a:solidFill>
                <a:effectLst/>
                <a:latin typeface="Arial" panose="020B0604020202020204" pitchFamily="34" charset="0"/>
                <a:ea typeface="+mn-ea"/>
                <a:cs typeface="+mn-cs"/>
              </a:rPr>
              <a:t> This tube contains a clot activator and serum gel separator and is used for various laboratory tests.</a:t>
            </a:r>
            <a:br>
              <a:rPr lang="en-US" sz="1200" b="0" i="0" kern="1200" dirty="0" smtClean="0">
                <a:solidFill>
                  <a:schemeClr val="tx1"/>
                </a:solidFill>
                <a:effectLst/>
                <a:latin typeface="Arial" panose="020B0604020202020204" pitchFamily="34" charset="0"/>
                <a:ea typeface="+mn-ea"/>
                <a:cs typeface="+mn-cs"/>
              </a:rPr>
            </a:br>
            <a:r>
              <a:rPr lang="en-US" sz="1200" b="1" i="0" kern="1200" dirty="0" smtClean="0">
                <a:solidFill>
                  <a:schemeClr val="tx1"/>
                </a:solidFill>
                <a:effectLst/>
                <a:latin typeface="Arial" panose="020B0604020202020204" pitchFamily="34" charset="0"/>
                <a:ea typeface="+mn-ea"/>
                <a:cs typeface="+mn-cs"/>
              </a:rPr>
              <a:t>Note:</a:t>
            </a:r>
            <a:r>
              <a:rPr lang="en-US" sz="1200" b="0" i="0" kern="1200" dirty="0" smtClean="0">
                <a:solidFill>
                  <a:schemeClr val="tx1"/>
                </a:solidFill>
                <a:effectLst/>
                <a:latin typeface="Arial" panose="020B0604020202020204" pitchFamily="34" charset="0"/>
                <a:ea typeface="+mn-ea"/>
                <a:cs typeface="+mn-cs"/>
              </a:rPr>
              <a:t> Invert the tube to activate clotting; let stand for 20 to 30 minutes before centrifuging for 10 minutes. If frozen serum is required, pour off serum into plastic vial and freeze. Do not freeze VACUTAINER(S)®.</a:t>
            </a:r>
          </a:p>
          <a:p>
            <a:r>
              <a:rPr lang="en-US" sz="1200" b="1" i="0" kern="1200" dirty="0" smtClean="0">
                <a:solidFill>
                  <a:schemeClr val="tx1"/>
                </a:solidFill>
                <a:effectLst/>
                <a:latin typeface="Arial" panose="020B0604020202020204" pitchFamily="34" charset="0"/>
                <a:ea typeface="+mn-ea"/>
                <a:cs typeface="+mn-cs"/>
              </a:rPr>
              <a:t>Special Collection Tubes:</a:t>
            </a:r>
            <a:r>
              <a:rPr lang="en-US" sz="1200" b="0" i="0" kern="1200" dirty="0" smtClean="0">
                <a:solidFill>
                  <a:schemeClr val="tx1"/>
                </a:solidFill>
                <a:effectLst/>
                <a:latin typeface="Arial" panose="020B0604020202020204" pitchFamily="34" charset="0"/>
                <a:ea typeface="+mn-ea"/>
                <a:cs typeface="+mn-cs"/>
              </a:rPr>
              <a:t> Some tests require specific tubes for proper analysis. To obtain correct tubes for metal analysis or other tests as identified in individual test listings, contact us at 800-533-1710 or 507-266-5700 prior to patient draw.</a:t>
            </a:r>
          </a:p>
          <a:p>
            <a:r>
              <a:rPr lang="en-US" sz="1200" b="1" i="0" kern="1200" dirty="0" smtClean="0">
                <a:solidFill>
                  <a:schemeClr val="tx1"/>
                </a:solidFill>
                <a:effectLst/>
                <a:latin typeface="Arial" panose="020B0604020202020204" pitchFamily="34" charset="0"/>
                <a:ea typeface="+mn-ea"/>
                <a:cs typeface="+mn-cs"/>
              </a:rPr>
              <a:t>Yellow-Top Tube (ACD):</a:t>
            </a:r>
            <a:r>
              <a:rPr lang="en-US" sz="1200" b="0" i="0" kern="1200" dirty="0" smtClean="0">
                <a:solidFill>
                  <a:schemeClr val="tx1"/>
                </a:solidFill>
                <a:effectLst/>
                <a:latin typeface="Arial" panose="020B0604020202020204" pitchFamily="34" charset="0"/>
                <a:ea typeface="+mn-ea"/>
                <a:cs typeface="+mn-cs"/>
              </a:rPr>
              <a:t> This tube contains ACD and is used for drawing whole blood for special tests.</a:t>
            </a:r>
          </a:p>
          <a:p>
            <a:endParaRPr lang="tr-TR" dirty="0"/>
          </a:p>
        </p:txBody>
      </p:sp>
      <p:sp>
        <p:nvSpPr>
          <p:cNvPr id="4" name="Slayt Numarası Yer Tutucusu 3"/>
          <p:cNvSpPr>
            <a:spLocks noGrp="1"/>
          </p:cNvSpPr>
          <p:nvPr>
            <p:ph type="sldNum" sz="quarter" idx="10"/>
          </p:nvPr>
        </p:nvSpPr>
        <p:spPr/>
        <p:txBody>
          <a:bodyPr/>
          <a:lstStyle/>
          <a:p>
            <a:fld id="{2DC529AE-D50D-4146-88CF-5E5BE257B527}" type="slidenum">
              <a:rPr lang="tr-TR" altLang="en-US" smtClean="0"/>
              <a:pPr/>
              <a:t>6</a:t>
            </a:fld>
            <a:endParaRPr lang="tr-TR" altLang="en-US"/>
          </a:p>
        </p:txBody>
      </p:sp>
    </p:spTree>
    <p:extLst>
      <p:ext uri="{BB962C8B-B14F-4D97-AF65-F5344CB8AC3E}">
        <p14:creationId xmlns:p14="http://schemas.microsoft.com/office/powerpoint/2010/main" val="1869283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fontAlgn="base"/>
            <a:r>
              <a:rPr lang="tr-TR" sz="1200" b="1" i="0" kern="1200" dirty="0" smtClean="0">
                <a:solidFill>
                  <a:schemeClr val="tx1"/>
                </a:solidFill>
                <a:effectLst/>
                <a:latin typeface="Arial" panose="020B0604020202020204" pitchFamily="34" charset="0"/>
                <a:ea typeface="+mn-ea"/>
                <a:cs typeface="+mn-cs"/>
              </a:rPr>
              <a:t>Plazma: </a:t>
            </a:r>
            <a:r>
              <a:rPr lang="tr-TR" sz="1200" b="0" i="0" kern="1200" dirty="0" smtClean="0">
                <a:solidFill>
                  <a:schemeClr val="tx1"/>
                </a:solidFill>
                <a:effectLst/>
                <a:latin typeface="Arial" panose="020B0604020202020204" pitchFamily="34" charset="0"/>
                <a:ea typeface="+mn-ea"/>
                <a:cs typeface="+mn-cs"/>
              </a:rPr>
              <a:t>Kanın sıvı kısmına denir. Pıhtılaşmayı önleyen bir </a:t>
            </a:r>
            <a:r>
              <a:rPr lang="tr-TR" sz="1200" b="0" i="0" kern="1200" dirty="0" err="1" smtClean="0">
                <a:solidFill>
                  <a:schemeClr val="tx1"/>
                </a:solidFill>
                <a:effectLst/>
                <a:latin typeface="Arial" panose="020B0604020202020204" pitchFamily="34" charset="0"/>
                <a:ea typeface="+mn-ea"/>
                <a:cs typeface="+mn-cs"/>
              </a:rPr>
              <a:t>antikoagulan</a:t>
            </a:r>
            <a:r>
              <a:rPr lang="tr-TR" sz="1200" b="0" i="0" kern="1200" dirty="0" smtClean="0">
                <a:solidFill>
                  <a:schemeClr val="tx1"/>
                </a:solidFill>
                <a:effectLst/>
                <a:latin typeface="Arial" panose="020B0604020202020204" pitchFamily="34" charset="0"/>
                <a:ea typeface="+mn-ea"/>
                <a:cs typeface="+mn-cs"/>
              </a:rPr>
              <a:t> üzerine alınan kan santrifüj edilirse şekilli elemanlar çöker ve plazma (</a:t>
            </a:r>
            <a:r>
              <a:rPr lang="tr-TR" sz="1200" b="1" i="0" kern="1200" dirty="0" smtClean="0">
                <a:solidFill>
                  <a:schemeClr val="tx1"/>
                </a:solidFill>
                <a:effectLst/>
                <a:latin typeface="Arial" panose="020B0604020202020204" pitchFamily="34" charset="0"/>
                <a:ea typeface="+mn-ea"/>
                <a:cs typeface="+mn-cs"/>
              </a:rPr>
              <a:t>üst faz </a:t>
            </a:r>
            <a:r>
              <a:rPr lang="tr-TR" sz="1200" b="0" i="0" kern="1200" dirty="0" smtClean="0">
                <a:solidFill>
                  <a:schemeClr val="tx1"/>
                </a:solidFill>
                <a:effectLst/>
                <a:latin typeface="Arial" panose="020B0604020202020204" pitchFamily="34" charset="0"/>
                <a:ea typeface="+mn-ea"/>
                <a:cs typeface="+mn-cs"/>
              </a:rPr>
              <a:t>olarak) elde edilir.</a:t>
            </a:r>
          </a:p>
          <a:p>
            <a:pPr fontAlgn="base"/>
            <a:r>
              <a:rPr lang="tr-TR" sz="1200" b="0" i="0" kern="1200" dirty="0" smtClean="0">
                <a:solidFill>
                  <a:schemeClr val="tx1"/>
                </a:solidFill>
                <a:effectLst/>
                <a:latin typeface="Arial" panose="020B0604020202020204" pitchFamily="34" charset="0"/>
                <a:ea typeface="+mn-ea"/>
                <a:cs typeface="+mn-cs"/>
              </a:rPr>
              <a:t>Kanın % 55’i ve vücut ağırlığının % 8’i’dir. % 91’ı su, % 9’u çözünmüş maddelerden oluşur.</a:t>
            </a:r>
          </a:p>
          <a:p>
            <a:endParaRPr lang="tr-TR" dirty="0"/>
          </a:p>
        </p:txBody>
      </p:sp>
      <p:sp>
        <p:nvSpPr>
          <p:cNvPr id="4" name="Slayt Numarası Yer Tutucusu 3"/>
          <p:cNvSpPr>
            <a:spLocks noGrp="1"/>
          </p:cNvSpPr>
          <p:nvPr>
            <p:ph type="sldNum" sz="quarter" idx="10"/>
          </p:nvPr>
        </p:nvSpPr>
        <p:spPr/>
        <p:txBody>
          <a:bodyPr/>
          <a:lstStyle/>
          <a:p>
            <a:fld id="{2DC529AE-D50D-4146-88CF-5E5BE257B527}" type="slidenum">
              <a:rPr lang="tr-TR" altLang="en-US" smtClean="0"/>
              <a:pPr/>
              <a:t>8</a:t>
            </a:fld>
            <a:endParaRPr lang="tr-TR" altLang="en-US"/>
          </a:p>
        </p:txBody>
      </p:sp>
    </p:spTree>
    <p:extLst>
      <p:ext uri="{BB962C8B-B14F-4D97-AF65-F5344CB8AC3E}">
        <p14:creationId xmlns:p14="http://schemas.microsoft.com/office/powerpoint/2010/main" val="1482406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2DC529AE-D50D-4146-88CF-5E5BE257B527}" type="slidenum">
              <a:rPr lang="tr-TR" altLang="en-US" smtClean="0"/>
              <a:pPr/>
              <a:t>11</a:t>
            </a:fld>
            <a:endParaRPr lang="tr-TR" altLang="en-US"/>
          </a:p>
        </p:txBody>
      </p:sp>
    </p:spTree>
    <p:extLst>
      <p:ext uri="{BB962C8B-B14F-4D97-AF65-F5344CB8AC3E}">
        <p14:creationId xmlns:p14="http://schemas.microsoft.com/office/powerpoint/2010/main" val="3064471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2DC529AE-D50D-4146-88CF-5E5BE257B527}" type="slidenum">
              <a:rPr lang="tr-TR" altLang="en-US" smtClean="0"/>
              <a:pPr/>
              <a:t>22</a:t>
            </a:fld>
            <a:endParaRPr lang="tr-TR" altLang="en-US"/>
          </a:p>
        </p:txBody>
      </p:sp>
    </p:spTree>
    <p:extLst>
      <p:ext uri="{BB962C8B-B14F-4D97-AF65-F5344CB8AC3E}">
        <p14:creationId xmlns:p14="http://schemas.microsoft.com/office/powerpoint/2010/main" val="434040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2DC529AE-D50D-4146-88CF-5E5BE257B527}" type="slidenum">
              <a:rPr lang="tr-TR" altLang="en-US" smtClean="0"/>
              <a:pPr/>
              <a:t>24</a:t>
            </a:fld>
            <a:endParaRPr lang="tr-TR" altLang="en-US"/>
          </a:p>
        </p:txBody>
      </p:sp>
    </p:spTree>
    <p:extLst>
      <p:ext uri="{BB962C8B-B14F-4D97-AF65-F5344CB8AC3E}">
        <p14:creationId xmlns:p14="http://schemas.microsoft.com/office/powerpoint/2010/main" val="8232486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C04758-7253-4A9F-83C3-FF0F5D753E2A}" type="slidenum">
              <a:rPr lang="en-US"/>
              <a:pPr/>
              <a:t>26</a:t>
            </a:fld>
            <a:endParaRPr lang="en-US"/>
          </a:p>
        </p:txBody>
      </p:sp>
      <p:sp>
        <p:nvSpPr>
          <p:cNvPr id="417794" name="Rectangle 2"/>
          <p:cNvSpPr>
            <a:spLocks noGrp="1" noRot="1" noChangeAspect="1" noChangeArrowheads="1" noTextEdit="1"/>
          </p:cNvSpPr>
          <p:nvPr>
            <p:ph type="sldImg"/>
          </p:nvPr>
        </p:nvSpPr>
        <p:spPr>
          <a:ln/>
        </p:spPr>
      </p:sp>
      <p:sp>
        <p:nvSpPr>
          <p:cNvPr id="417795" name="Rectangle 3"/>
          <p:cNvSpPr>
            <a:spLocks noGrp="1" noChangeArrowheads="1"/>
          </p:cNvSpPr>
          <p:nvPr>
            <p:ph type="body" idx="1"/>
          </p:nvPr>
        </p:nvSpPr>
        <p:spPr/>
        <p:txBody>
          <a:bodyPr/>
          <a:lstStyle/>
          <a:p>
            <a:endParaRPr lang="tr-TR"/>
          </a:p>
        </p:txBody>
      </p:sp>
    </p:spTree>
    <p:extLst>
      <p:ext uri="{BB962C8B-B14F-4D97-AF65-F5344CB8AC3E}">
        <p14:creationId xmlns:p14="http://schemas.microsoft.com/office/powerpoint/2010/main" val="26520135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2DC529AE-D50D-4146-88CF-5E5BE257B527}" type="slidenum">
              <a:rPr lang="tr-TR" altLang="en-US" smtClean="0"/>
              <a:pPr/>
              <a:t>37</a:t>
            </a:fld>
            <a:endParaRPr lang="tr-TR" altLang="en-US"/>
          </a:p>
        </p:txBody>
      </p:sp>
    </p:spTree>
    <p:extLst>
      <p:ext uri="{BB962C8B-B14F-4D97-AF65-F5344CB8AC3E}">
        <p14:creationId xmlns:p14="http://schemas.microsoft.com/office/powerpoint/2010/main" val="250358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1EFE1D-9801-43EA-A94F-2E3812A7E5A6}" type="slidenum">
              <a:rPr lang="en-US"/>
              <a:pPr/>
              <a:t>47</a:t>
            </a:fld>
            <a:endParaRPr lang="en-US"/>
          </a:p>
        </p:txBody>
      </p:sp>
      <p:sp>
        <p:nvSpPr>
          <p:cNvPr id="314370" name="Rectangle 2"/>
          <p:cNvSpPr>
            <a:spLocks noGrp="1" noRot="1" noChangeAspect="1" noChangeArrowheads="1" noTextEdit="1"/>
          </p:cNvSpPr>
          <p:nvPr>
            <p:ph type="sldImg"/>
          </p:nvPr>
        </p:nvSpPr>
        <p:spPr>
          <a:xfrm>
            <a:off x="379413" y="685800"/>
            <a:ext cx="6096000" cy="3429000"/>
          </a:xfrm>
          <a:ln/>
        </p:spPr>
      </p:sp>
      <p:sp>
        <p:nvSpPr>
          <p:cNvPr id="314371" name="Rectangle 3"/>
          <p:cNvSpPr>
            <a:spLocks noGrp="1" noChangeArrowheads="1"/>
          </p:cNvSpPr>
          <p:nvPr>
            <p:ph type="body" idx="1"/>
          </p:nvPr>
        </p:nvSpPr>
        <p:spPr>
          <a:xfrm>
            <a:off x="914400" y="4343400"/>
            <a:ext cx="5029200" cy="4114800"/>
          </a:xfrm>
        </p:spPr>
        <p:txBody>
          <a:bodyPr/>
          <a:lstStyle/>
          <a:p>
            <a:endParaRPr lang="tr-TR"/>
          </a:p>
        </p:txBody>
      </p:sp>
    </p:spTree>
    <p:extLst>
      <p:ext uri="{BB962C8B-B14F-4D97-AF65-F5344CB8AC3E}">
        <p14:creationId xmlns:p14="http://schemas.microsoft.com/office/powerpoint/2010/main" val="40639342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215EDF7-DC55-41DF-9AEB-57D0D85ED43D}" type="slidenum">
              <a:rPr lang="en-US"/>
              <a:pPr/>
              <a:t>49</a:t>
            </a:fld>
            <a:endParaRPr lang="en-US"/>
          </a:p>
        </p:txBody>
      </p:sp>
      <p:sp>
        <p:nvSpPr>
          <p:cNvPr id="30617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1" tIns="45716" rIns="91431" bIns="45716" anchor="b"/>
          <a:lstStyle>
            <a:lvl1pPr algn="l">
              <a:defRPr sz="2400">
                <a:solidFill>
                  <a:schemeClr val="tx1"/>
                </a:solidFill>
                <a:latin typeface="Arial" charset="0"/>
                <a:cs typeface="Times New Roman" pitchFamily="18" charset="0"/>
              </a:defRPr>
            </a:lvl1pPr>
            <a:lvl2pPr marL="742950" indent="-285750" algn="l">
              <a:defRPr sz="2400">
                <a:solidFill>
                  <a:schemeClr val="tx1"/>
                </a:solidFill>
                <a:latin typeface="Arial" charset="0"/>
                <a:cs typeface="Times New Roman" pitchFamily="18" charset="0"/>
              </a:defRPr>
            </a:lvl2pPr>
            <a:lvl3pPr marL="1143000" indent="-228600" algn="l">
              <a:defRPr sz="2400">
                <a:solidFill>
                  <a:schemeClr val="tx1"/>
                </a:solidFill>
                <a:latin typeface="Arial" charset="0"/>
                <a:cs typeface="Times New Roman" pitchFamily="18" charset="0"/>
              </a:defRPr>
            </a:lvl3pPr>
            <a:lvl4pPr marL="1600200" indent="-228600" algn="l">
              <a:defRPr sz="2400">
                <a:solidFill>
                  <a:schemeClr val="tx1"/>
                </a:solidFill>
                <a:latin typeface="Arial" charset="0"/>
                <a:cs typeface="Times New Roman" pitchFamily="18" charset="0"/>
              </a:defRPr>
            </a:lvl4pPr>
            <a:lvl5pPr marL="2057400" indent="-228600" algn="l">
              <a:defRPr sz="2400">
                <a:solidFill>
                  <a:schemeClr val="tx1"/>
                </a:solidFill>
                <a:latin typeface="Arial" charset="0"/>
                <a:cs typeface="Times New Roman" pitchFamily="18" charset="0"/>
              </a:defRPr>
            </a:lvl5pPr>
            <a:lvl6pPr marL="2514600" indent="-228600" fontAlgn="base">
              <a:spcBef>
                <a:spcPct val="0"/>
              </a:spcBef>
              <a:spcAft>
                <a:spcPct val="0"/>
              </a:spcAft>
              <a:defRPr sz="2400">
                <a:solidFill>
                  <a:schemeClr val="tx1"/>
                </a:solidFill>
                <a:latin typeface="Arial" charset="0"/>
                <a:cs typeface="Times New Roman" pitchFamily="18" charset="0"/>
              </a:defRPr>
            </a:lvl6pPr>
            <a:lvl7pPr marL="2971800" indent="-228600" fontAlgn="base">
              <a:spcBef>
                <a:spcPct val="0"/>
              </a:spcBef>
              <a:spcAft>
                <a:spcPct val="0"/>
              </a:spcAft>
              <a:defRPr sz="2400">
                <a:solidFill>
                  <a:schemeClr val="tx1"/>
                </a:solidFill>
                <a:latin typeface="Arial" charset="0"/>
                <a:cs typeface="Times New Roman" pitchFamily="18" charset="0"/>
              </a:defRPr>
            </a:lvl7pPr>
            <a:lvl8pPr marL="3429000" indent="-228600" fontAlgn="base">
              <a:spcBef>
                <a:spcPct val="0"/>
              </a:spcBef>
              <a:spcAft>
                <a:spcPct val="0"/>
              </a:spcAft>
              <a:defRPr sz="2400">
                <a:solidFill>
                  <a:schemeClr val="tx1"/>
                </a:solidFill>
                <a:latin typeface="Arial" charset="0"/>
                <a:cs typeface="Times New Roman" pitchFamily="18" charset="0"/>
              </a:defRPr>
            </a:lvl8pPr>
            <a:lvl9pPr marL="3886200" indent="-228600" fontAlgn="base">
              <a:spcBef>
                <a:spcPct val="0"/>
              </a:spcBef>
              <a:spcAft>
                <a:spcPct val="0"/>
              </a:spcAft>
              <a:defRPr sz="2400">
                <a:solidFill>
                  <a:schemeClr val="tx1"/>
                </a:solidFill>
                <a:latin typeface="Arial" charset="0"/>
                <a:cs typeface="Times New Roman" pitchFamily="18" charset="0"/>
              </a:defRPr>
            </a:lvl9pPr>
          </a:lstStyle>
          <a:p>
            <a:pPr algn="r"/>
            <a:fld id="{7664BF33-95BA-4028-8077-FFD339F2928B}" type="slidenum">
              <a:rPr kumimoji="0" lang="en-GB" sz="1200"/>
              <a:pPr algn="r"/>
              <a:t>49</a:t>
            </a:fld>
            <a:endParaRPr kumimoji="0" lang="en-GB" sz="1200"/>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p:txBody>
          <a:bodyPr lIns="91431" tIns="45716" rIns="91431" bIns="45716"/>
          <a:lstStyle/>
          <a:p>
            <a:endParaRPr lang="en-GB"/>
          </a:p>
        </p:txBody>
      </p:sp>
    </p:spTree>
    <p:extLst>
      <p:ext uri="{BB962C8B-B14F-4D97-AF65-F5344CB8AC3E}">
        <p14:creationId xmlns:p14="http://schemas.microsoft.com/office/powerpoint/2010/main" val="5243979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46F1F5-A719-4E0C-B64A-7AF7F40ED918}" type="slidenum">
              <a:rPr lang="tr-TR" altLang="en-US"/>
              <a:pPr/>
              <a:t>59</a:t>
            </a:fld>
            <a:endParaRPr lang="tr-TR" altLang="en-US"/>
          </a:p>
        </p:txBody>
      </p:sp>
      <p:sp>
        <p:nvSpPr>
          <p:cNvPr id="430082" name="Rectangle 2"/>
          <p:cNvSpPr>
            <a:spLocks noGrp="1" noChangeArrowheads="1"/>
          </p:cNvSpPr>
          <p:nvPr>
            <p:ph type="body" idx="1"/>
          </p:nvPr>
        </p:nvSpPr>
        <p:spPr>
          <a:xfrm>
            <a:off x="914400" y="4614863"/>
            <a:ext cx="5026025" cy="4370387"/>
          </a:xfrm>
          <a:ln/>
          <a:extLst>
            <a:ext uri="{91240B29-F687-4f45-9708-019B960494DF}">
              <a14:hiddenLine xmlns:a14="http://schemas.microsoft.com/office/drawing/2010/main" xmlns="" w="12700">
                <a:solidFill>
                  <a:schemeClr val="tx1"/>
                </a:solidFill>
                <a:miter lim="800000"/>
                <a:headEnd/>
                <a:tailEnd/>
              </a14:hiddenLine>
            </a:ext>
          </a:extLst>
        </p:spPr>
        <p:txBody>
          <a:bodyPr lIns="90487" tIns="44450" rIns="90487" bIns="44450"/>
          <a:lstStyle/>
          <a:p>
            <a:endParaRPr lang="en-US" altLang="en-US"/>
          </a:p>
        </p:txBody>
      </p:sp>
      <p:sp>
        <p:nvSpPr>
          <p:cNvPr id="430083" name="Rectangle 3"/>
          <p:cNvSpPr>
            <a:spLocks noGrp="1" noRot="1" noChangeAspect="1" noChangeArrowheads="1" noTextEdit="1"/>
          </p:cNvSpPr>
          <p:nvPr>
            <p:ph type="sldImg"/>
          </p:nvPr>
        </p:nvSpPr>
        <p:spPr>
          <a:ln w="12700" cap="flat">
            <a:solidFill>
              <a:schemeClr val="tx1"/>
            </a:solidFill>
          </a:ln>
          <a:extLst>
            <a:ext uri="{909E8E84-426E-40dd-AFC4-6F175D3DCCD1}">
              <a14:hiddenFill xmlns:a14="http://schemas.microsoft.com/office/drawing/2010/main" xmlns="">
                <a:noFill/>
              </a14:hiddenFill>
            </a:ext>
          </a:extLst>
        </p:spPr>
      </p:sp>
    </p:spTree>
    <p:extLst>
      <p:ext uri="{BB962C8B-B14F-4D97-AF65-F5344CB8AC3E}">
        <p14:creationId xmlns:p14="http://schemas.microsoft.com/office/powerpoint/2010/main" val="20312520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CF2CC1-7AA1-4DFE-9086-DAD540AF1BAA}" type="slidenum">
              <a:rPr lang="en-US"/>
              <a:pPr/>
              <a:t>60</a:t>
            </a:fld>
            <a:endParaRPr lang="en-US"/>
          </a:p>
        </p:txBody>
      </p:sp>
      <p:sp>
        <p:nvSpPr>
          <p:cNvPr id="608258" name="Rectangle 2"/>
          <p:cNvSpPr>
            <a:spLocks noGrp="1" noRot="1" noChangeAspect="1" noChangeArrowheads="1" noTextEdit="1"/>
          </p:cNvSpPr>
          <p:nvPr>
            <p:ph type="sldImg"/>
          </p:nvPr>
        </p:nvSpPr>
        <p:spPr>
          <a:ln/>
        </p:spPr>
      </p:sp>
      <p:sp>
        <p:nvSpPr>
          <p:cNvPr id="608259" name="Rectangle 3"/>
          <p:cNvSpPr>
            <a:spLocks noGrp="1" noChangeArrowheads="1"/>
          </p:cNvSpPr>
          <p:nvPr>
            <p:ph type="body" idx="1"/>
          </p:nvPr>
        </p:nvSpPr>
        <p:spPr/>
        <p:txBody>
          <a:bodyPr/>
          <a:lstStyle/>
          <a:p>
            <a:endParaRPr lang="tr-TR"/>
          </a:p>
        </p:txBody>
      </p:sp>
    </p:spTree>
    <p:extLst>
      <p:ext uri="{BB962C8B-B14F-4D97-AF65-F5344CB8AC3E}">
        <p14:creationId xmlns:p14="http://schemas.microsoft.com/office/powerpoint/2010/main" val="33291641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7AF00F-B2C2-4517-BCCC-9EA2B349C95C}" type="slidenum">
              <a:rPr lang="en-US"/>
              <a:pPr/>
              <a:t>61</a:t>
            </a:fld>
            <a:endParaRPr lang="en-US"/>
          </a:p>
        </p:txBody>
      </p:sp>
      <p:sp>
        <p:nvSpPr>
          <p:cNvPr id="603138" name="Rectangle 2"/>
          <p:cNvSpPr>
            <a:spLocks noGrp="1" noRot="1" noChangeAspect="1" noChangeArrowheads="1" noTextEdit="1"/>
          </p:cNvSpPr>
          <p:nvPr>
            <p:ph type="sldImg"/>
          </p:nvPr>
        </p:nvSpPr>
        <p:spPr>
          <a:ln/>
        </p:spPr>
      </p:sp>
      <p:sp>
        <p:nvSpPr>
          <p:cNvPr id="603139" name="Rectangle 3"/>
          <p:cNvSpPr>
            <a:spLocks noGrp="1" noChangeArrowheads="1"/>
          </p:cNvSpPr>
          <p:nvPr>
            <p:ph type="body" idx="1"/>
          </p:nvPr>
        </p:nvSpPr>
        <p:spPr/>
        <p:txBody>
          <a:bodyPr/>
          <a:lstStyle/>
          <a:p>
            <a:endParaRPr lang="tr-TR"/>
          </a:p>
        </p:txBody>
      </p:sp>
    </p:spTree>
    <p:extLst>
      <p:ext uri="{BB962C8B-B14F-4D97-AF65-F5344CB8AC3E}">
        <p14:creationId xmlns:p14="http://schemas.microsoft.com/office/powerpoint/2010/main" val="19569574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66F03D-C696-4121-8AF2-3D31658FCB27}" type="slidenum">
              <a:rPr lang="en-US"/>
              <a:pPr/>
              <a:t>62</a:t>
            </a:fld>
            <a:endParaRPr lang="en-US"/>
          </a:p>
        </p:txBody>
      </p:sp>
      <p:sp>
        <p:nvSpPr>
          <p:cNvPr id="617474" name="Rectangle 2"/>
          <p:cNvSpPr>
            <a:spLocks noGrp="1" noRot="1" noChangeAspect="1" noChangeArrowheads="1" noTextEdit="1"/>
          </p:cNvSpPr>
          <p:nvPr>
            <p:ph type="sldImg"/>
          </p:nvPr>
        </p:nvSpPr>
        <p:spPr>
          <a:ln/>
        </p:spPr>
      </p:sp>
      <p:sp>
        <p:nvSpPr>
          <p:cNvPr id="617475" name="Rectangle 3"/>
          <p:cNvSpPr>
            <a:spLocks noGrp="1" noChangeArrowheads="1"/>
          </p:cNvSpPr>
          <p:nvPr>
            <p:ph type="body" idx="1"/>
          </p:nvPr>
        </p:nvSpPr>
        <p:spPr/>
        <p:txBody>
          <a:bodyPr/>
          <a:lstStyle/>
          <a:p>
            <a:endParaRPr lang="tr-TR"/>
          </a:p>
        </p:txBody>
      </p:sp>
    </p:spTree>
    <p:extLst>
      <p:ext uri="{BB962C8B-B14F-4D97-AF65-F5344CB8AC3E}">
        <p14:creationId xmlns:p14="http://schemas.microsoft.com/office/powerpoint/2010/main" val="33390248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C60FCA-D406-4610-9E36-6A678D2B3433}" type="slidenum">
              <a:rPr lang="en-US"/>
              <a:pPr/>
              <a:t>63</a:t>
            </a:fld>
            <a:endParaRPr lang="en-US"/>
          </a:p>
        </p:txBody>
      </p:sp>
      <p:sp>
        <p:nvSpPr>
          <p:cNvPr id="514050" name="Rectangle 2"/>
          <p:cNvSpPr>
            <a:spLocks noGrp="1" noRot="1" noChangeAspect="1" noChangeArrowheads="1" noTextEdit="1"/>
          </p:cNvSpPr>
          <p:nvPr>
            <p:ph type="sldImg"/>
          </p:nvPr>
        </p:nvSpPr>
        <p:spPr>
          <a:ln/>
        </p:spPr>
      </p:sp>
      <p:sp>
        <p:nvSpPr>
          <p:cNvPr id="514051" name="Rectangle 3"/>
          <p:cNvSpPr>
            <a:spLocks noGrp="1" noChangeArrowheads="1"/>
          </p:cNvSpPr>
          <p:nvPr>
            <p:ph type="body" idx="1"/>
          </p:nvPr>
        </p:nvSpPr>
        <p:spPr/>
        <p:txBody>
          <a:bodyPr/>
          <a:lstStyle/>
          <a:p>
            <a:endParaRPr lang="tr-TR"/>
          </a:p>
        </p:txBody>
      </p:sp>
    </p:spTree>
    <p:extLst>
      <p:ext uri="{BB962C8B-B14F-4D97-AF65-F5344CB8AC3E}">
        <p14:creationId xmlns:p14="http://schemas.microsoft.com/office/powerpoint/2010/main" val="397448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99A7AAD7-D2A8-4A5C-9ACA-D9DC01019D7B}" type="datetimeFigureOut">
              <a:rPr lang="tr-TR" smtClean="0"/>
              <a:t>4.12.2018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060E7A6-59AB-41A5-A9B5-271FD5C81CC4}" type="slidenum">
              <a:rPr lang="tr-TR" smtClean="0"/>
              <a:t>‹#›</a:t>
            </a:fld>
            <a:endParaRPr lang="tr-TR"/>
          </a:p>
        </p:txBody>
      </p:sp>
    </p:spTree>
    <p:extLst>
      <p:ext uri="{BB962C8B-B14F-4D97-AF65-F5344CB8AC3E}">
        <p14:creationId xmlns:p14="http://schemas.microsoft.com/office/powerpoint/2010/main" val="2449984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9A7AAD7-D2A8-4A5C-9ACA-D9DC01019D7B}" type="datetimeFigureOut">
              <a:rPr lang="tr-TR" smtClean="0"/>
              <a:t>4.12.2018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060E7A6-59AB-41A5-A9B5-271FD5C81CC4}" type="slidenum">
              <a:rPr lang="tr-TR" smtClean="0"/>
              <a:t>‹#›</a:t>
            </a:fld>
            <a:endParaRPr lang="tr-TR"/>
          </a:p>
        </p:txBody>
      </p:sp>
    </p:spTree>
    <p:extLst>
      <p:ext uri="{BB962C8B-B14F-4D97-AF65-F5344CB8AC3E}">
        <p14:creationId xmlns:p14="http://schemas.microsoft.com/office/powerpoint/2010/main" val="3086729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99A7AAD7-D2A8-4A5C-9ACA-D9DC01019D7B}" type="datetimeFigureOut">
              <a:rPr lang="tr-TR" smtClean="0"/>
              <a:t>4.12.2018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060E7A6-59AB-41A5-A9B5-271FD5C81CC4}" type="slidenum">
              <a:rPr lang="tr-TR" smtClean="0"/>
              <a:t>‹#›</a:t>
            </a:fld>
            <a:endParaRPr lang="tr-TR"/>
          </a:p>
        </p:txBody>
      </p:sp>
    </p:spTree>
    <p:extLst>
      <p:ext uri="{BB962C8B-B14F-4D97-AF65-F5344CB8AC3E}">
        <p14:creationId xmlns:p14="http://schemas.microsoft.com/office/powerpoint/2010/main" val="1475276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99A7AAD7-D2A8-4A5C-9ACA-D9DC01019D7B}" type="datetimeFigureOut">
              <a:rPr lang="tr-TR" smtClean="0"/>
              <a:t>4.12.2018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060E7A6-59AB-41A5-A9B5-271FD5C81CC4}" type="slidenum">
              <a:rPr lang="tr-TR" smtClean="0"/>
              <a:t>‹#›</a:t>
            </a:fld>
            <a:endParaRPr lang="tr-TR"/>
          </a:p>
        </p:txBody>
      </p:sp>
    </p:spTree>
    <p:extLst>
      <p:ext uri="{BB962C8B-B14F-4D97-AF65-F5344CB8AC3E}">
        <p14:creationId xmlns:p14="http://schemas.microsoft.com/office/powerpoint/2010/main" val="3879706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99A7AAD7-D2A8-4A5C-9ACA-D9DC01019D7B}" type="datetimeFigureOut">
              <a:rPr lang="tr-TR" smtClean="0"/>
              <a:t>4.12.2018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7060E7A6-59AB-41A5-A9B5-271FD5C81CC4}" type="slidenum">
              <a:rPr lang="tr-TR" smtClean="0"/>
              <a:t>‹#›</a:t>
            </a:fld>
            <a:endParaRPr lang="tr-TR"/>
          </a:p>
        </p:txBody>
      </p:sp>
    </p:spTree>
    <p:extLst>
      <p:ext uri="{BB962C8B-B14F-4D97-AF65-F5344CB8AC3E}">
        <p14:creationId xmlns:p14="http://schemas.microsoft.com/office/powerpoint/2010/main" val="723994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99A7AAD7-D2A8-4A5C-9ACA-D9DC01019D7B}" type="datetimeFigureOut">
              <a:rPr lang="tr-TR" smtClean="0"/>
              <a:t>4.12.2018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7060E7A6-59AB-41A5-A9B5-271FD5C81CC4}" type="slidenum">
              <a:rPr lang="tr-TR" smtClean="0"/>
              <a:t>‹#›</a:t>
            </a:fld>
            <a:endParaRPr lang="tr-TR"/>
          </a:p>
        </p:txBody>
      </p:sp>
    </p:spTree>
    <p:extLst>
      <p:ext uri="{BB962C8B-B14F-4D97-AF65-F5344CB8AC3E}">
        <p14:creationId xmlns:p14="http://schemas.microsoft.com/office/powerpoint/2010/main" val="1005728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99A7AAD7-D2A8-4A5C-9ACA-D9DC01019D7B}" type="datetimeFigureOut">
              <a:rPr lang="tr-TR" smtClean="0"/>
              <a:t>4.12.2018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7060E7A6-59AB-41A5-A9B5-271FD5C81CC4}" type="slidenum">
              <a:rPr lang="tr-TR" smtClean="0"/>
              <a:t>‹#›</a:t>
            </a:fld>
            <a:endParaRPr lang="tr-TR"/>
          </a:p>
        </p:txBody>
      </p:sp>
    </p:spTree>
    <p:extLst>
      <p:ext uri="{BB962C8B-B14F-4D97-AF65-F5344CB8AC3E}">
        <p14:creationId xmlns:p14="http://schemas.microsoft.com/office/powerpoint/2010/main" val="3089289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99A7AAD7-D2A8-4A5C-9ACA-D9DC01019D7B}" type="datetimeFigureOut">
              <a:rPr lang="tr-TR" smtClean="0"/>
              <a:t>4.12.2018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060E7A6-59AB-41A5-A9B5-271FD5C81CC4}" type="slidenum">
              <a:rPr lang="tr-TR" smtClean="0"/>
              <a:t>‹#›</a:t>
            </a:fld>
            <a:endParaRPr lang="tr-TR"/>
          </a:p>
        </p:txBody>
      </p:sp>
    </p:spTree>
    <p:extLst>
      <p:ext uri="{BB962C8B-B14F-4D97-AF65-F5344CB8AC3E}">
        <p14:creationId xmlns:p14="http://schemas.microsoft.com/office/powerpoint/2010/main" val="2581539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99A7AAD7-D2A8-4A5C-9ACA-D9DC01019D7B}" type="datetimeFigureOut">
              <a:rPr lang="tr-TR" smtClean="0"/>
              <a:t>4.12.2018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060E7A6-59AB-41A5-A9B5-271FD5C81CC4}" type="slidenum">
              <a:rPr lang="tr-TR" smtClean="0"/>
              <a:t>‹#›</a:t>
            </a:fld>
            <a:endParaRPr lang="tr-TR"/>
          </a:p>
        </p:txBody>
      </p:sp>
    </p:spTree>
    <p:extLst>
      <p:ext uri="{BB962C8B-B14F-4D97-AF65-F5344CB8AC3E}">
        <p14:creationId xmlns:p14="http://schemas.microsoft.com/office/powerpoint/2010/main" val="36249087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9A7AAD7-D2A8-4A5C-9ACA-D9DC01019D7B}" type="datetimeFigureOut">
              <a:rPr lang="tr-TR" smtClean="0"/>
              <a:t>4.12.2018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060E7A6-59AB-41A5-A9B5-271FD5C81CC4}" type="slidenum">
              <a:rPr lang="tr-TR" smtClean="0"/>
              <a:t>‹#›</a:t>
            </a:fld>
            <a:endParaRPr lang="tr-TR"/>
          </a:p>
        </p:txBody>
      </p:sp>
    </p:spTree>
    <p:extLst>
      <p:ext uri="{BB962C8B-B14F-4D97-AF65-F5344CB8AC3E}">
        <p14:creationId xmlns:p14="http://schemas.microsoft.com/office/powerpoint/2010/main" val="3263890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9A7AAD7-D2A8-4A5C-9ACA-D9DC01019D7B}" type="datetimeFigureOut">
              <a:rPr lang="tr-TR" smtClean="0"/>
              <a:t>4.12.2018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060E7A6-59AB-41A5-A9B5-271FD5C81CC4}" type="slidenum">
              <a:rPr lang="tr-TR" smtClean="0"/>
              <a:t>‹#›</a:t>
            </a:fld>
            <a:endParaRPr lang="tr-TR"/>
          </a:p>
        </p:txBody>
      </p:sp>
    </p:spTree>
    <p:extLst>
      <p:ext uri="{BB962C8B-B14F-4D97-AF65-F5344CB8AC3E}">
        <p14:creationId xmlns:p14="http://schemas.microsoft.com/office/powerpoint/2010/main" val="32838519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Unvan 1"/>
          <p:cNvSpPr>
            <a:spLocks noGrp="1"/>
          </p:cNvSpPr>
          <p:nvPr>
            <p:ph type="title"/>
          </p:nvPr>
        </p:nvSpPr>
        <p:spPr>
          <a:xfrm>
            <a:off x="766233" y="304801"/>
            <a:ext cx="10668000" cy="1216025"/>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755651" y="1752600"/>
            <a:ext cx="5232400" cy="4267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91251" y="1752600"/>
            <a:ext cx="5232400" cy="4267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a:xfrm>
            <a:off x="812800" y="6245225"/>
            <a:ext cx="2641600" cy="476250"/>
          </a:xfrm>
        </p:spPr>
        <p:txBody>
          <a:bodyPr/>
          <a:lstStyle>
            <a:lvl1pPr>
              <a:defRPr/>
            </a:lvl1pPr>
          </a:lstStyle>
          <a:p>
            <a:endParaRPr lang="tr-TR" altLang="en-US"/>
          </a:p>
        </p:txBody>
      </p:sp>
      <p:sp>
        <p:nvSpPr>
          <p:cNvPr id="6" name="Altbilgi Yer Tutucusu 5"/>
          <p:cNvSpPr>
            <a:spLocks noGrp="1"/>
          </p:cNvSpPr>
          <p:nvPr>
            <p:ph type="ftr" sz="quarter" idx="11"/>
          </p:nvPr>
        </p:nvSpPr>
        <p:spPr>
          <a:xfrm>
            <a:off x="4165600" y="6245225"/>
            <a:ext cx="3860800" cy="476250"/>
          </a:xfrm>
        </p:spPr>
        <p:txBody>
          <a:bodyPr/>
          <a:lstStyle>
            <a:lvl1pPr>
              <a:defRPr/>
            </a:lvl1pPr>
          </a:lstStyle>
          <a:p>
            <a:endParaRPr lang="tr-TR" altLang="en-US"/>
          </a:p>
        </p:txBody>
      </p:sp>
      <p:sp>
        <p:nvSpPr>
          <p:cNvPr id="7" name="Slayt Numarası Yer Tutucusu 6"/>
          <p:cNvSpPr>
            <a:spLocks noGrp="1"/>
          </p:cNvSpPr>
          <p:nvPr>
            <p:ph type="sldNum" sz="quarter" idx="12"/>
          </p:nvPr>
        </p:nvSpPr>
        <p:spPr>
          <a:xfrm>
            <a:off x="8737600" y="6245225"/>
            <a:ext cx="2641600" cy="476250"/>
          </a:xfrm>
        </p:spPr>
        <p:txBody>
          <a:bodyPr/>
          <a:lstStyle>
            <a:lvl1pPr>
              <a:defRPr/>
            </a:lvl1pPr>
          </a:lstStyle>
          <a:p>
            <a:fld id="{B441B8E9-FEE4-403F-92A2-4F05BCEC41F5}" type="slidenum">
              <a:rPr lang="tr-TR" altLang="en-US"/>
              <a:pPr/>
              <a:t>‹#›</a:t>
            </a:fld>
            <a:endParaRPr lang="tr-TR" altLang="en-US"/>
          </a:p>
        </p:txBody>
      </p:sp>
    </p:spTree>
    <p:extLst>
      <p:ext uri="{BB962C8B-B14F-4D97-AF65-F5344CB8AC3E}">
        <p14:creationId xmlns:p14="http://schemas.microsoft.com/office/powerpoint/2010/main" val="3545427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pic>
        <p:nvPicPr>
          <p:cNvPr id="7" name="Resim 6"/>
          <p:cNvPicPr>
            <a:picLocks noChangeAspect="1"/>
          </p:cNvPicPr>
          <p:nvPr userDrawn="1"/>
        </p:nvPicPr>
        <p:blipFill>
          <a:blip r:embed="rId2"/>
          <a:stretch>
            <a:fillRect/>
          </a:stretch>
        </p:blipFill>
        <p:spPr>
          <a:xfrm>
            <a:off x="0" y="0"/>
            <a:ext cx="12192000" cy="6858000"/>
          </a:xfrm>
          <a:prstGeom prst="rect">
            <a:avLst/>
          </a:prstGeom>
        </p:spPr>
      </p:pic>
      <p:sp>
        <p:nvSpPr>
          <p:cNvPr id="2" name="Unvan 1"/>
          <p:cNvSpPr>
            <a:spLocks noGrp="1"/>
          </p:cNvSpPr>
          <p:nvPr>
            <p:ph type="title"/>
          </p:nvPr>
        </p:nvSpPr>
        <p:spPr>
          <a:xfrm>
            <a:off x="711200" y="-96416"/>
            <a:ext cx="10668000" cy="1216025"/>
          </a:xfrm>
        </p:spPr>
        <p:txBody>
          <a:bodyPr/>
          <a:lstStyle/>
          <a:p>
            <a:r>
              <a:rPr lang="tr-TR" smtClean="0"/>
              <a:t>Asıl başlık stili için tıklatın</a:t>
            </a:r>
            <a:endParaRPr lang="tr-TR"/>
          </a:p>
        </p:txBody>
      </p:sp>
      <p:sp>
        <p:nvSpPr>
          <p:cNvPr id="3" name="Tablo Yer Tutucusu 2"/>
          <p:cNvSpPr>
            <a:spLocks noGrp="1"/>
          </p:cNvSpPr>
          <p:nvPr>
            <p:ph type="tbl" idx="1"/>
          </p:nvPr>
        </p:nvSpPr>
        <p:spPr>
          <a:xfrm>
            <a:off x="755651" y="1752600"/>
            <a:ext cx="10668000" cy="4267200"/>
          </a:xfrm>
        </p:spPr>
        <p:txBody>
          <a:bodyPr/>
          <a:lstStyle/>
          <a:p>
            <a:endParaRPr lang="tr-TR"/>
          </a:p>
        </p:txBody>
      </p:sp>
      <p:sp>
        <p:nvSpPr>
          <p:cNvPr id="4" name="Veri Yer Tutucusu 3"/>
          <p:cNvSpPr>
            <a:spLocks noGrp="1"/>
          </p:cNvSpPr>
          <p:nvPr>
            <p:ph type="dt" sz="half" idx="10"/>
          </p:nvPr>
        </p:nvSpPr>
        <p:spPr>
          <a:xfrm>
            <a:off x="812800" y="6245225"/>
            <a:ext cx="2641600" cy="476250"/>
          </a:xfrm>
        </p:spPr>
        <p:txBody>
          <a:bodyPr/>
          <a:lstStyle>
            <a:lvl1pPr>
              <a:defRPr/>
            </a:lvl1pPr>
          </a:lstStyle>
          <a:p>
            <a:endParaRPr lang="tr-TR" altLang="en-US"/>
          </a:p>
        </p:txBody>
      </p:sp>
      <p:sp>
        <p:nvSpPr>
          <p:cNvPr id="5" name="Altbilgi Yer Tutucusu 4"/>
          <p:cNvSpPr>
            <a:spLocks noGrp="1"/>
          </p:cNvSpPr>
          <p:nvPr>
            <p:ph type="ftr" sz="quarter" idx="11"/>
          </p:nvPr>
        </p:nvSpPr>
        <p:spPr>
          <a:xfrm>
            <a:off x="4165600" y="6245225"/>
            <a:ext cx="3860800" cy="476250"/>
          </a:xfrm>
        </p:spPr>
        <p:txBody>
          <a:bodyPr/>
          <a:lstStyle>
            <a:lvl1pPr>
              <a:defRPr/>
            </a:lvl1pPr>
          </a:lstStyle>
          <a:p>
            <a:endParaRPr lang="tr-TR" altLang="en-US"/>
          </a:p>
        </p:txBody>
      </p:sp>
      <p:sp>
        <p:nvSpPr>
          <p:cNvPr id="6" name="Slayt Numarası Yer Tutucusu 5"/>
          <p:cNvSpPr>
            <a:spLocks noGrp="1"/>
          </p:cNvSpPr>
          <p:nvPr>
            <p:ph type="sldNum" sz="quarter" idx="12"/>
          </p:nvPr>
        </p:nvSpPr>
        <p:spPr>
          <a:xfrm>
            <a:off x="8737600" y="6245225"/>
            <a:ext cx="2641600" cy="476250"/>
          </a:xfrm>
        </p:spPr>
        <p:txBody>
          <a:bodyPr/>
          <a:lstStyle>
            <a:lvl1pPr>
              <a:defRPr/>
            </a:lvl1pPr>
          </a:lstStyle>
          <a:p>
            <a:fld id="{32F6375A-E1F4-4C47-A373-C1E04DEC56D1}" type="slidenum">
              <a:rPr lang="tr-TR" altLang="en-US"/>
              <a:pPr/>
              <a:t>‹#›</a:t>
            </a:fld>
            <a:endParaRPr lang="tr-TR" altLang="en-US"/>
          </a:p>
        </p:txBody>
      </p:sp>
    </p:spTree>
    <p:extLst>
      <p:ext uri="{BB962C8B-B14F-4D97-AF65-F5344CB8AC3E}">
        <p14:creationId xmlns:p14="http://schemas.microsoft.com/office/powerpoint/2010/main" val="39010201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Unvan 1"/>
          <p:cNvSpPr>
            <a:spLocks noGrp="1"/>
          </p:cNvSpPr>
          <p:nvPr>
            <p:ph type="title"/>
          </p:nvPr>
        </p:nvSpPr>
        <p:spPr>
          <a:xfrm>
            <a:off x="766233" y="304801"/>
            <a:ext cx="10668000" cy="1216025"/>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755651" y="1752600"/>
            <a:ext cx="5232400" cy="4267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91251" y="1752600"/>
            <a:ext cx="5232400" cy="20574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91251" y="3962400"/>
            <a:ext cx="5232400" cy="20574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Veri Yer Tutucusu 5"/>
          <p:cNvSpPr>
            <a:spLocks noGrp="1"/>
          </p:cNvSpPr>
          <p:nvPr>
            <p:ph type="dt" sz="half" idx="10"/>
          </p:nvPr>
        </p:nvSpPr>
        <p:spPr>
          <a:xfrm>
            <a:off x="812800" y="6245225"/>
            <a:ext cx="2641600" cy="476250"/>
          </a:xfrm>
        </p:spPr>
        <p:txBody>
          <a:bodyPr/>
          <a:lstStyle>
            <a:lvl1pPr>
              <a:defRPr/>
            </a:lvl1pPr>
          </a:lstStyle>
          <a:p>
            <a:endParaRPr lang="tr-TR" altLang="en-US"/>
          </a:p>
        </p:txBody>
      </p:sp>
      <p:sp>
        <p:nvSpPr>
          <p:cNvPr id="7" name="Altbilgi Yer Tutucusu 6"/>
          <p:cNvSpPr>
            <a:spLocks noGrp="1"/>
          </p:cNvSpPr>
          <p:nvPr>
            <p:ph type="ftr" sz="quarter" idx="11"/>
          </p:nvPr>
        </p:nvSpPr>
        <p:spPr>
          <a:xfrm>
            <a:off x="4165600" y="6245225"/>
            <a:ext cx="3860800" cy="476250"/>
          </a:xfrm>
        </p:spPr>
        <p:txBody>
          <a:bodyPr/>
          <a:lstStyle>
            <a:lvl1pPr>
              <a:defRPr/>
            </a:lvl1pPr>
          </a:lstStyle>
          <a:p>
            <a:endParaRPr lang="tr-TR" altLang="en-US"/>
          </a:p>
        </p:txBody>
      </p:sp>
      <p:sp>
        <p:nvSpPr>
          <p:cNvPr id="8" name="Slayt Numarası Yer Tutucusu 7"/>
          <p:cNvSpPr>
            <a:spLocks noGrp="1"/>
          </p:cNvSpPr>
          <p:nvPr>
            <p:ph type="sldNum" sz="quarter" idx="12"/>
          </p:nvPr>
        </p:nvSpPr>
        <p:spPr>
          <a:xfrm>
            <a:off x="8737600" y="6245225"/>
            <a:ext cx="2641600" cy="476250"/>
          </a:xfrm>
        </p:spPr>
        <p:txBody>
          <a:bodyPr/>
          <a:lstStyle>
            <a:lvl1pPr>
              <a:defRPr/>
            </a:lvl1pPr>
          </a:lstStyle>
          <a:p>
            <a:fld id="{C7D0F6B3-3517-4D2D-9767-AAB7008DFA28}" type="slidenum">
              <a:rPr lang="tr-TR" altLang="en-US"/>
              <a:pPr/>
              <a:t>‹#›</a:t>
            </a:fld>
            <a:endParaRPr lang="tr-TR" altLang="en-US"/>
          </a:p>
        </p:txBody>
      </p:sp>
    </p:spTree>
    <p:extLst>
      <p:ext uri="{BB962C8B-B14F-4D97-AF65-F5344CB8AC3E}">
        <p14:creationId xmlns:p14="http://schemas.microsoft.com/office/powerpoint/2010/main" val="904693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Resim 6"/>
          <p:cNvPicPr>
            <a:picLocks noChangeAspect="1"/>
          </p:cNvPicPr>
          <p:nvPr userDrawn="1"/>
        </p:nvPicPr>
        <p:blipFill>
          <a:blip r:embed="rId16"/>
          <a:stretch>
            <a:fillRect/>
          </a:stretch>
        </p:blipFill>
        <p:spPr>
          <a:xfrm>
            <a:off x="0" y="0"/>
            <a:ext cx="12192000" cy="6858000"/>
          </a:xfrm>
          <a:prstGeom prst="rect">
            <a:avLst/>
          </a:prstGeom>
        </p:spPr>
      </p:pic>
      <p:sp>
        <p:nvSpPr>
          <p:cNvPr id="2" name="Başlık Yer Tutucusu 1"/>
          <p:cNvSpPr>
            <a:spLocks noGrp="1"/>
          </p:cNvSpPr>
          <p:nvPr>
            <p:ph type="title"/>
          </p:nvPr>
        </p:nvSpPr>
        <p:spPr>
          <a:xfrm>
            <a:off x="817984" y="-18097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A7AAD7-D2A8-4A5C-9ACA-D9DC01019D7B}" type="datetimeFigureOut">
              <a:rPr lang="tr-TR" smtClean="0"/>
              <a:t>4.12.2018</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60E7A6-59AB-41A5-A9B5-271FD5C81CC4}" type="slidenum">
              <a:rPr lang="tr-TR" smtClean="0"/>
              <a:t>‹#›</a:t>
            </a:fld>
            <a:endParaRPr lang="tr-TR"/>
          </a:p>
        </p:txBody>
      </p:sp>
    </p:spTree>
    <p:extLst>
      <p:ext uri="{BB962C8B-B14F-4D97-AF65-F5344CB8AC3E}">
        <p14:creationId xmlns:p14="http://schemas.microsoft.com/office/powerpoint/2010/main" val="16459374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1.png"/><Relationship Id="rId7"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2.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4.emf"/><Relationship Id="rId4" Type="http://schemas.openxmlformats.org/officeDocument/2006/relationships/image" Target="../media/image5.png"/><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2.xml"/><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0.pn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6.png"/><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4.jpeg"/></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37.jpeg"/><Relationship Id="rId4" Type="http://schemas.openxmlformats.org/officeDocument/2006/relationships/hyperlink" Target="http://images.google.com.tr/imgres?imgurl=http://www.gomcl.com/hema/routine/retic.jpg&amp;imgrefurl=http://www.gomcl.com/hema/routine/&amp;h=199&amp;w=280&amp;sz=44&amp;tbnid=88tYOuDrBgFOGM:&amp;tbnh=77&amp;tbnw=109&amp;hl=tr&amp;start=5&amp;prev=/images?q=reticulocyte&amp;svnum=10&amp;hl=tr&amp;lr="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37.jpeg"/><Relationship Id="rId4" Type="http://schemas.openxmlformats.org/officeDocument/2006/relationships/hyperlink" Target="http://images.google.com.tr/imgres?imgurl=http://www.gomcl.com/hema/routine/retic.jpg&amp;imgrefurl=http://www.gomcl.com/hema/routine/&amp;h=199&amp;w=280&amp;sz=44&amp;tbnid=88tYOuDrBgFOGM:&amp;tbnh=77&amp;tbnw=109&amp;hl=tr&amp;start=5&amp;prev=/images?q=reticulocyte&amp;svnum=10&amp;hl=tr&amp;lr="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hyperlink" Target="http://images.google.com.tr/imgres?imgurl=http://home.mc.ntu.edu.tw/~histol/images/blood/monocyte_copy.JPG&amp;imgrefurl=http://home.mc.ntu.edu.tw/~histol/Ffolder_html/blood.html&amp;h=297&amp;w=400&amp;sz=16&amp;tbnid=NZrYNJuK1uajwM:&amp;tbnh=89&amp;tbnw=120&amp;hl=tr&amp;start=6&amp;prev=/images?q=Monocyte+&amp;svnum=10&amp;hl=tr&amp;lr=&amp;sa=G"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notesSlide" Target="../notesSlides/notesSlide9.xml"/><Relationship Id="rId7" Type="http://schemas.openxmlformats.org/officeDocument/2006/relationships/image" Target="../media/image64.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65.jpeg"/><Relationship Id="rId4" Type="http://schemas.openxmlformats.org/officeDocument/2006/relationships/hyperlink" Target="http://www.sciencephoto.com/image/304516/large/P2340023-Coloured_SEM_of_cells_in_human_bone_marrow-SPL.jpg"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71.jpeg"/><Relationship Id="rId4" Type="http://schemas.openxmlformats.org/officeDocument/2006/relationships/image" Target="../media/image70.jpeg"/></Relationships>
</file>

<file path=ppt/slides/_rels/slide5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eg"/><Relationship Id="rId1" Type="http://schemas.openxmlformats.org/officeDocument/2006/relationships/slideLayout" Target="../slideLayouts/slideLayout7.xml"/><Relationship Id="rId4" Type="http://schemas.openxmlformats.org/officeDocument/2006/relationships/image" Target="../media/image77.png"/></Relationships>
</file>

<file path=ppt/slides/_rels/slide5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54.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85.jpeg"/><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86.png"/><Relationship Id="rId5" Type="http://schemas.openxmlformats.org/officeDocument/2006/relationships/image" Target="../media/image83.png"/><Relationship Id="rId4" Type="http://schemas.openxmlformats.org/officeDocument/2006/relationships/oleObject" Target="../embeddings/oleObject2.bin"/></Relationships>
</file>

<file path=ppt/slides/_rels/slide55.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9.gif"/><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90.jpeg"/></Relationships>
</file>

<file path=ppt/slides/_rels/slide57.xml.rels><?xml version="1.0" encoding="UTF-8" standalone="yes"?>
<Relationships xmlns="http://schemas.openxmlformats.org/package/2006/relationships"><Relationship Id="rId3" Type="http://schemas.openxmlformats.org/officeDocument/2006/relationships/image" Target="../media/image89.gif"/><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90.jpeg"/></Relationships>
</file>

<file path=ppt/slides/_rels/slide5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91.jpeg"/><Relationship Id="rId1" Type="http://schemas.openxmlformats.org/officeDocument/2006/relationships/slideLayout" Target="../slideLayouts/slideLayout2.xml"/><Relationship Id="rId5" Type="http://schemas.openxmlformats.org/officeDocument/2006/relationships/image" Target="../media/image90.jpeg"/><Relationship Id="rId4" Type="http://schemas.openxmlformats.org/officeDocument/2006/relationships/image" Target="../media/image89.gif"/></Relationships>
</file>

<file path=ppt/slides/_rels/slide5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90.jpeg"/><Relationship Id="rId4" Type="http://schemas.openxmlformats.org/officeDocument/2006/relationships/image" Target="../media/image89.gif"/></Relationships>
</file>

<file path=ppt/slides/_rels/slide6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050573" y="2339753"/>
            <a:ext cx="9259754" cy="1470025"/>
          </a:xfrm>
        </p:spPr>
        <p:txBody>
          <a:bodyPr>
            <a:normAutofit fontScale="90000"/>
          </a:bodyPr>
          <a:lstStyle/>
          <a:p>
            <a:pPr algn="ctr"/>
            <a:r>
              <a:rPr lang="tr-TR" altLang="en-US" b="1" dirty="0">
                <a:solidFill>
                  <a:srgbClr val="FF0000"/>
                </a:solidFill>
                <a:latin typeface="Arial" panose="020B0604020202020204" pitchFamily="34" charset="0"/>
                <a:cs typeface="Arial" panose="020B0604020202020204" pitchFamily="34" charset="0"/>
              </a:rPr>
              <a:t>Hematolojide </a:t>
            </a:r>
            <a:r>
              <a:rPr lang="tr-TR" altLang="en-US" b="1" dirty="0" smtClean="0">
                <a:solidFill>
                  <a:srgbClr val="FF0000"/>
                </a:solidFill>
                <a:latin typeface="Arial" panose="020B0604020202020204" pitchFamily="34" charset="0"/>
                <a:cs typeface="Arial" panose="020B0604020202020204" pitchFamily="34" charset="0"/>
              </a:rPr>
              <a:t>Laboratuvar</a:t>
            </a:r>
            <a:endParaRPr lang="tr-TR" altLang="en-US" b="1" dirty="0">
              <a:solidFill>
                <a:srgbClr val="FF0000"/>
              </a:solidFill>
              <a:latin typeface="Arial" panose="020B0604020202020204" pitchFamily="34" charset="0"/>
              <a:cs typeface="Arial" panose="020B0604020202020204" pitchFamily="34" charset="0"/>
            </a:endParaRPr>
          </a:p>
        </p:txBody>
      </p:sp>
      <p:sp>
        <p:nvSpPr>
          <p:cNvPr id="5" name="4 Metin kutusu"/>
          <p:cNvSpPr txBox="1"/>
          <p:nvPr/>
        </p:nvSpPr>
        <p:spPr>
          <a:xfrm>
            <a:off x="7005329" y="4493298"/>
            <a:ext cx="3289256" cy="369332"/>
          </a:xfrm>
          <a:prstGeom prst="rect">
            <a:avLst/>
          </a:prstGeom>
          <a:noFill/>
        </p:spPr>
        <p:txBody>
          <a:bodyPr wrap="square" rtlCol="0">
            <a:spAutoFit/>
          </a:bodyPr>
          <a:lstStyle/>
          <a:p>
            <a:r>
              <a:rPr lang="tr-TR" dirty="0"/>
              <a:t>Dr. Mustafa  ÇETİN, </a:t>
            </a:r>
            <a:r>
              <a:rPr lang="tr-TR" dirty="0" smtClean="0"/>
              <a:t>2018- 2019</a:t>
            </a:r>
            <a:endParaRPr lang="tr-TR" dirty="0"/>
          </a:p>
        </p:txBody>
      </p:sp>
    </p:spTree>
    <p:extLst>
      <p:ext uri="{BB962C8B-B14F-4D97-AF65-F5344CB8AC3E}">
        <p14:creationId xmlns:p14="http://schemas.microsoft.com/office/powerpoint/2010/main" val="33186069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ChangeArrowheads="1"/>
          </p:cNvSpPr>
          <p:nvPr>
            <p:ph type="title"/>
          </p:nvPr>
        </p:nvSpPr>
        <p:spPr>
          <a:xfrm>
            <a:off x="465381" y="186613"/>
            <a:ext cx="6048672" cy="1216025"/>
          </a:xfrm>
        </p:spPr>
        <p:txBody>
          <a:bodyPr>
            <a:normAutofit fontScale="90000"/>
          </a:bodyPr>
          <a:lstStyle/>
          <a:p>
            <a:r>
              <a:rPr lang="tr-TR" altLang="en-US" b="1" dirty="0">
                <a:solidFill>
                  <a:srgbClr val="FF0000"/>
                </a:solidFill>
                <a:latin typeface="Times New Roman" panose="02020603050405020304" pitchFamily="18" charset="0"/>
                <a:cs typeface="Times New Roman" panose="02020603050405020304" pitchFamily="18" charset="0"/>
              </a:rPr>
              <a:t>Hematolojide laboratuvar</a:t>
            </a:r>
          </a:p>
        </p:txBody>
      </p:sp>
      <p:sp>
        <p:nvSpPr>
          <p:cNvPr id="273411" name="Rectangle 3"/>
          <p:cNvSpPr>
            <a:spLocks noGrp="1" noChangeArrowheads="1"/>
          </p:cNvSpPr>
          <p:nvPr>
            <p:ph type="body" idx="1"/>
          </p:nvPr>
        </p:nvSpPr>
        <p:spPr>
          <a:xfrm>
            <a:off x="2279576" y="2590800"/>
            <a:ext cx="8604448" cy="4267200"/>
          </a:xfrm>
        </p:spPr>
        <p:txBody>
          <a:bodyPr/>
          <a:lstStyle/>
          <a:p>
            <a:r>
              <a:rPr lang="tr-TR" altLang="en-US" sz="2400" dirty="0">
                <a:solidFill>
                  <a:srgbClr val="FF0000"/>
                </a:solidFill>
                <a:latin typeface="Times New Roman" panose="02020603050405020304" pitchFamily="18" charset="0"/>
                <a:cs typeface="Times New Roman" panose="02020603050405020304" pitchFamily="18" charset="0"/>
              </a:rPr>
              <a:t>Hücresel artışların ve azalışları  </a:t>
            </a:r>
            <a:r>
              <a:rPr lang="tr-TR" altLang="en-US" sz="2400" dirty="0">
                <a:latin typeface="Times New Roman" panose="02020603050405020304" pitchFamily="18" charset="0"/>
                <a:cs typeface="Times New Roman" panose="02020603050405020304" pitchFamily="18" charset="0"/>
              </a:rPr>
              <a:t>tanısı ve izlemi,</a:t>
            </a:r>
          </a:p>
          <a:p>
            <a:endParaRPr lang="tr-TR" altLang="en-US" sz="2400" dirty="0">
              <a:latin typeface="Times New Roman" panose="02020603050405020304" pitchFamily="18" charset="0"/>
              <a:cs typeface="Times New Roman" panose="02020603050405020304" pitchFamily="18" charset="0"/>
            </a:endParaRPr>
          </a:p>
          <a:p>
            <a:r>
              <a:rPr lang="tr-TR" altLang="en-US" sz="2400" dirty="0" err="1">
                <a:solidFill>
                  <a:srgbClr val="FF0000"/>
                </a:solidFill>
                <a:latin typeface="Times New Roman" panose="02020603050405020304" pitchFamily="18" charset="0"/>
                <a:cs typeface="Times New Roman" panose="02020603050405020304" pitchFamily="18" charset="0"/>
              </a:rPr>
              <a:t>Hemostaz</a:t>
            </a:r>
            <a:r>
              <a:rPr lang="tr-TR" altLang="en-US" sz="2400" dirty="0">
                <a:solidFill>
                  <a:srgbClr val="FF0000"/>
                </a:solidFill>
                <a:latin typeface="Times New Roman" panose="02020603050405020304" pitchFamily="18" charset="0"/>
                <a:cs typeface="Times New Roman" panose="02020603050405020304" pitchFamily="18" charset="0"/>
              </a:rPr>
              <a:t> ve tromboz </a:t>
            </a:r>
            <a:r>
              <a:rPr lang="tr-TR" altLang="en-US" sz="2400" dirty="0">
                <a:latin typeface="Times New Roman" panose="02020603050405020304" pitchFamily="18" charset="0"/>
                <a:cs typeface="Times New Roman" panose="02020603050405020304" pitchFamily="18" charset="0"/>
              </a:rPr>
              <a:t>hastalıklarının tanısı ve izlemi,</a:t>
            </a:r>
          </a:p>
          <a:p>
            <a:endParaRPr lang="tr-TR" altLang="en-US" sz="2400" dirty="0">
              <a:latin typeface="Times New Roman" panose="02020603050405020304" pitchFamily="18" charset="0"/>
              <a:cs typeface="Times New Roman" panose="02020603050405020304" pitchFamily="18" charset="0"/>
            </a:endParaRPr>
          </a:p>
          <a:p>
            <a:r>
              <a:rPr lang="tr-TR" altLang="en-US" sz="2400" dirty="0">
                <a:solidFill>
                  <a:srgbClr val="FF0000"/>
                </a:solidFill>
                <a:latin typeface="Times New Roman" panose="02020603050405020304" pitchFamily="18" charset="0"/>
                <a:cs typeface="Times New Roman" panose="02020603050405020304" pitchFamily="18" charset="0"/>
              </a:rPr>
              <a:t>Hematolojik </a:t>
            </a:r>
            <a:r>
              <a:rPr lang="tr-TR" altLang="en-US" sz="2400" dirty="0" err="1">
                <a:solidFill>
                  <a:srgbClr val="FF0000"/>
                </a:solidFill>
                <a:latin typeface="Times New Roman" panose="02020603050405020304" pitchFamily="18" charset="0"/>
                <a:cs typeface="Times New Roman" panose="02020603050405020304" pitchFamily="18" charset="0"/>
              </a:rPr>
              <a:t>malignitelerin</a:t>
            </a:r>
            <a:r>
              <a:rPr lang="tr-TR" altLang="en-US" sz="2400" dirty="0">
                <a:solidFill>
                  <a:srgbClr val="FF0000"/>
                </a:solidFill>
                <a:latin typeface="Times New Roman" panose="02020603050405020304" pitchFamily="18" charset="0"/>
                <a:cs typeface="Times New Roman" panose="02020603050405020304" pitchFamily="18" charset="0"/>
              </a:rPr>
              <a:t> </a:t>
            </a:r>
            <a:r>
              <a:rPr lang="tr-TR" altLang="en-US" sz="2400" dirty="0">
                <a:latin typeface="Times New Roman" panose="02020603050405020304" pitchFamily="18" charset="0"/>
                <a:cs typeface="Times New Roman" panose="02020603050405020304" pitchFamily="18" charset="0"/>
              </a:rPr>
              <a:t>tanısı ve izlemi  için….</a:t>
            </a:r>
          </a:p>
        </p:txBody>
      </p:sp>
      <p:sp>
        <p:nvSpPr>
          <p:cNvPr id="2" name="Dikdörtgen 1"/>
          <p:cNvSpPr/>
          <p:nvPr/>
        </p:nvSpPr>
        <p:spPr>
          <a:xfrm>
            <a:off x="2162648" y="1844825"/>
            <a:ext cx="2421689" cy="584775"/>
          </a:xfrm>
          <a:prstGeom prst="rect">
            <a:avLst/>
          </a:prstGeom>
        </p:spPr>
        <p:txBody>
          <a:bodyPr wrap="none">
            <a:spAutoFit/>
          </a:bodyPr>
          <a:lstStyle/>
          <a:p>
            <a:r>
              <a:rPr lang="tr-TR" altLang="en-US" sz="3200" u="sng" dirty="0">
                <a:solidFill>
                  <a:srgbClr val="0000FF"/>
                </a:solidFill>
                <a:cs typeface="Times New Roman" panose="02020603050405020304" pitchFamily="18" charset="0"/>
              </a:rPr>
              <a:t>Niçin gerekli?</a:t>
            </a:r>
            <a:endParaRPr lang="tr-TR" sz="3200" u="sng" dirty="0">
              <a:solidFill>
                <a:srgbClr val="0000FF"/>
              </a:solidFill>
              <a:cs typeface="Times New Roman" panose="02020603050405020304" pitchFamily="18" charset="0"/>
            </a:endParaRPr>
          </a:p>
        </p:txBody>
      </p:sp>
      <p:sp>
        <p:nvSpPr>
          <p:cNvPr id="3" name="Dikdörtgen 2"/>
          <p:cNvSpPr/>
          <p:nvPr/>
        </p:nvSpPr>
        <p:spPr>
          <a:xfrm>
            <a:off x="7056937" y="5085185"/>
            <a:ext cx="1950983" cy="584775"/>
          </a:xfrm>
          <a:prstGeom prst="rect">
            <a:avLst/>
          </a:prstGeom>
        </p:spPr>
        <p:txBody>
          <a:bodyPr wrap="none">
            <a:spAutoFit/>
          </a:bodyPr>
          <a:lstStyle/>
          <a:p>
            <a:pPr>
              <a:buFont typeface="Wingdings" panose="05000000000000000000" pitchFamily="2" charset="2"/>
              <a:buNone/>
            </a:pPr>
            <a:r>
              <a:rPr lang="tr-TR" altLang="en-US" sz="3200" u="sng" dirty="0">
                <a:solidFill>
                  <a:srgbClr val="0000FF"/>
                </a:solidFill>
                <a:cs typeface="Times New Roman" panose="02020603050405020304" pitchFamily="18" charset="0"/>
              </a:rPr>
              <a:t>Gereklidir.</a:t>
            </a:r>
          </a:p>
        </p:txBody>
      </p:sp>
    </p:spTree>
    <p:extLst>
      <p:ext uri="{BB962C8B-B14F-4D97-AF65-F5344CB8AC3E}">
        <p14:creationId xmlns:p14="http://schemas.microsoft.com/office/powerpoint/2010/main" val="13359061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a:xfrm>
            <a:off x="414729" y="190060"/>
            <a:ext cx="8001000" cy="882650"/>
          </a:xfrm>
        </p:spPr>
        <p:txBody>
          <a:bodyPr>
            <a:normAutofit fontScale="90000"/>
          </a:bodyPr>
          <a:lstStyle/>
          <a:p>
            <a:pPr>
              <a:lnSpc>
                <a:spcPct val="80000"/>
              </a:lnSpc>
            </a:pPr>
            <a:r>
              <a:rPr lang="tr-TR" altLang="en-US" b="1" dirty="0">
                <a:solidFill>
                  <a:srgbClr val="800000"/>
                </a:solidFill>
                <a:latin typeface="Calibri"/>
                <a:cs typeface="Calibri"/>
              </a:rPr>
              <a:t>Hematolojide</a:t>
            </a:r>
            <a:r>
              <a:rPr lang="tr-TR" altLang="en-US" dirty="0">
                <a:solidFill>
                  <a:srgbClr val="800000"/>
                </a:solidFill>
                <a:latin typeface="Calibri"/>
                <a:cs typeface="Calibri"/>
              </a:rPr>
              <a:t> </a:t>
            </a:r>
            <a:r>
              <a:rPr lang="tr-TR" altLang="en-US" b="1" u="sng" dirty="0">
                <a:solidFill>
                  <a:srgbClr val="C00000"/>
                </a:solidFill>
                <a:latin typeface="Calibri"/>
                <a:cs typeface="Calibri"/>
              </a:rPr>
              <a:t>Sık kullanılan testler</a:t>
            </a:r>
            <a:r>
              <a:rPr lang="tr-TR" altLang="en-US" u="sng" dirty="0">
                <a:solidFill>
                  <a:srgbClr val="C00000"/>
                </a:solidFill>
                <a:latin typeface="Calibri"/>
                <a:cs typeface="Calibri"/>
              </a:rPr>
              <a:t>:</a:t>
            </a:r>
          </a:p>
        </p:txBody>
      </p:sp>
      <p:sp>
        <p:nvSpPr>
          <p:cNvPr id="274435" name="Rectangle 3"/>
          <p:cNvSpPr>
            <a:spLocks noGrp="1" noChangeArrowheads="1"/>
          </p:cNvSpPr>
          <p:nvPr>
            <p:ph type="body" idx="1"/>
          </p:nvPr>
        </p:nvSpPr>
        <p:spPr>
          <a:xfrm>
            <a:off x="1811626" y="1614195"/>
            <a:ext cx="8291512" cy="3242591"/>
          </a:xfrm>
        </p:spPr>
        <p:txBody>
          <a:bodyPr>
            <a:noAutofit/>
          </a:bodyPr>
          <a:lstStyle/>
          <a:p>
            <a:pPr lvl="1">
              <a:lnSpc>
                <a:spcPct val="150000"/>
              </a:lnSpc>
            </a:pPr>
            <a:r>
              <a:rPr lang="tr-TR" altLang="en-US" dirty="0">
                <a:latin typeface="Times New Roman" panose="02020603050405020304" pitchFamily="18" charset="0"/>
                <a:cs typeface="Times New Roman" panose="02020603050405020304" pitchFamily="18" charset="0"/>
              </a:rPr>
              <a:t>Tam kan sayımı, retikülosit sayımı</a:t>
            </a:r>
          </a:p>
          <a:p>
            <a:pPr lvl="1">
              <a:lnSpc>
                <a:spcPct val="150000"/>
              </a:lnSpc>
            </a:pPr>
            <a:r>
              <a:rPr lang="tr-TR" altLang="en-US" dirty="0">
                <a:latin typeface="Times New Roman" panose="02020603050405020304" pitchFamily="18" charset="0"/>
                <a:cs typeface="Times New Roman" panose="02020603050405020304" pitchFamily="18" charset="0"/>
              </a:rPr>
              <a:t>Periferik yayma: Hücre morfolojisi</a:t>
            </a:r>
          </a:p>
          <a:p>
            <a:pPr lvl="1">
              <a:lnSpc>
                <a:spcPct val="150000"/>
              </a:lnSpc>
            </a:pPr>
            <a:r>
              <a:rPr lang="tr-TR" altLang="en-US" dirty="0">
                <a:latin typeface="Times New Roman" panose="02020603050405020304" pitchFamily="18" charset="0"/>
                <a:cs typeface="Times New Roman" panose="02020603050405020304" pitchFamily="18" charset="0"/>
              </a:rPr>
              <a:t>Serum demir, TDBK, Ferritin </a:t>
            </a:r>
          </a:p>
          <a:p>
            <a:pPr lvl="1">
              <a:lnSpc>
                <a:spcPct val="150000"/>
              </a:lnSpc>
            </a:pPr>
            <a:r>
              <a:rPr lang="tr-TR" altLang="en-US" dirty="0">
                <a:latin typeface="Times New Roman" panose="02020603050405020304" pitchFamily="18" charset="0"/>
                <a:cs typeface="Times New Roman" panose="02020603050405020304" pitchFamily="18" charset="0"/>
              </a:rPr>
              <a:t>Vitamin B12 ve </a:t>
            </a:r>
            <a:r>
              <a:rPr lang="tr-TR" altLang="en-US" dirty="0" err="1">
                <a:latin typeface="Times New Roman" panose="02020603050405020304" pitchFamily="18" charset="0"/>
                <a:cs typeface="Times New Roman" panose="02020603050405020304" pitchFamily="18" charset="0"/>
              </a:rPr>
              <a:t>folat</a:t>
            </a:r>
            <a:r>
              <a:rPr lang="tr-TR" altLang="en-US" dirty="0">
                <a:latin typeface="Times New Roman" panose="02020603050405020304" pitchFamily="18" charset="0"/>
                <a:cs typeface="Times New Roman" panose="02020603050405020304" pitchFamily="18" charset="0"/>
              </a:rPr>
              <a:t> düzeyleri</a:t>
            </a:r>
          </a:p>
          <a:p>
            <a:pPr lvl="1">
              <a:lnSpc>
                <a:spcPct val="150000"/>
              </a:lnSpc>
            </a:pPr>
            <a:r>
              <a:rPr lang="tr-TR" altLang="en-US" dirty="0">
                <a:latin typeface="Times New Roman" panose="02020603050405020304" pitchFamily="18" charset="0"/>
                <a:cs typeface="Times New Roman" panose="02020603050405020304" pitchFamily="18" charset="0"/>
              </a:rPr>
              <a:t>Hemoglobin </a:t>
            </a:r>
            <a:r>
              <a:rPr lang="tr-TR" altLang="en-US" dirty="0" err="1">
                <a:latin typeface="Times New Roman" panose="02020603050405020304" pitchFamily="18" charset="0"/>
                <a:cs typeface="Times New Roman" panose="02020603050405020304" pitchFamily="18" charset="0"/>
              </a:rPr>
              <a:t>elektroforezi</a:t>
            </a:r>
            <a:r>
              <a:rPr lang="tr-TR" altLang="en-US" dirty="0">
                <a:latin typeface="Times New Roman" panose="02020603050405020304" pitchFamily="18" charset="0"/>
                <a:cs typeface="Times New Roman" panose="02020603050405020304" pitchFamily="18" charset="0"/>
              </a:rPr>
              <a:t>,</a:t>
            </a:r>
          </a:p>
          <a:p>
            <a:pPr lvl="1">
              <a:lnSpc>
                <a:spcPct val="150000"/>
              </a:lnSpc>
            </a:pPr>
            <a:r>
              <a:rPr lang="tr-TR" altLang="en-US" dirty="0">
                <a:latin typeface="Times New Roman" panose="02020603050405020304" pitchFamily="18" charset="0"/>
                <a:cs typeface="Times New Roman" panose="02020603050405020304" pitchFamily="18" charset="0"/>
              </a:rPr>
              <a:t>Direk </a:t>
            </a:r>
            <a:r>
              <a:rPr lang="tr-TR" altLang="en-US" dirty="0" err="1">
                <a:latin typeface="Times New Roman" panose="02020603050405020304" pitchFamily="18" charset="0"/>
                <a:cs typeface="Times New Roman" panose="02020603050405020304" pitchFamily="18" charset="0"/>
              </a:rPr>
              <a:t>coombs</a:t>
            </a:r>
            <a:r>
              <a:rPr lang="tr-TR" altLang="en-US" dirty="0">
                <a:latin typeface="Times New Roman" panose="02020603050405020304" pitchFamily="18" charset="0"/>
                <a:cs typeface="Times New Roman" panose="02020603050405020304" pitchFamily="18" charset="0"/>
              </a:rPr>
              <a:t>, </a:t>
            </a:r>
            <a:r>
              <a:rPr lang="tr-TR" altLang="en-US" dirty="0" err="1">
                <a:latin typeface="Times New Roman" panose="02020603050405020304" pitchFamily="18" charset="0"/>
                <a:cs typeface="Times New Roman" panose="02020603050405020304" pitchFamily="18" charset="0"/>
              </a:rPr>
              <a:t>Ozmotik</a:t>
            </a:r>
            <a:r>
              <a:rPr lang="tr-TR" altLang="en-US" dirty="0">
                <a:latin typeface="Times New Roman" panose="02020603050405020304" pitchFamily="18" charset="0"/>
                <a:cs typeface="Times New Roman" panose="02020603050405020304" pitchFamily="18" charset="0"/>
              </a:rPr>
              <a:t> </a:t>
            </a:r>
            <a:r>
              <a:rPr lang="tr-TR" altLang="en-US" dirty="0" err="1">
                <a:latin typeface="Times New Roman" panose="02020603050405020304" pitchFamily="18" charset="0"/>
                <a:cs typeface="Times New Roman" panose="02020603050405020304" pitchFamily="18" charset="0"/>
              </a:rPr>
              <a:t>frajilite</a:t>
            </a:r>
            <a:r>
              <a:rPr lang="tr-TR" altLang="en-US" dirty="0">
                <a:latin typeface="Times New Roman" panose="02020603050405020304" pitchFamily="18" charset="0"/>
                <a:cs typeface="Times New Roman" panose="02020603050405020304" pitchFamily="18" charset="0"/>
              </a:rPr>
              <a:t> vb.</a:t>
            </a:r>
          </a:p>
          <a:p>
            <a:pPr lvl="1">
              <a:lnSpc>
                <a:spcPct val="150000"/>
              </a:lnSpc>
            </a:pPr>
            <a:r>
              <a:rPr lang="tr-TR" altLang="en-US" dirty="0">
                <a:latin typeface="Times New Roman" panose="02020603050405020304" pitchFamily="18" charset="0"/>
                <a:cs typeface="Times New Roman" panose="02020603050405020304" pitchFamily="18" charset="0"/>
              </a:rPr>
              <a:t>Koagulasyon testleri: PT, </a:t>
            </a:r>
            <a:r>
              <a:rPr lang="tr-TR" altLang="en-US" dirty="0" err="1">
                <a:latin typeface="Times New Roman" panose="02020603050405020304" pitchFamily="18" charset="0"/>
                <a:cs typeface="Times New Roman" panose="02020603050405020304" pitchFamily="18" charset="0"/>
              </a:rPr>
              <a:t>aPTT</a:t>
            </a:r>
            <a:r>
              <a:rPr lang="tr-TR" altLang="en-US" dirty="0">
                <a:latin typeface="Times New Roman" panose="02020603050405020304" pitchFamily="18" charset="0"/>
                <a:cs typeface="Times New Roman" panose="02020603050405020304" pitchFamily="18" charset="0"/>
              </a:rPr>
              <a:t>, fibrinojen, AT III </a:t>
            </a:r>
            <a:r>
              <a:rPr lang="tr-TR" altLang="en-US" dirty="0" err="1">
                <a:latin typeface="Times New Roman" panose="02020603050405020304" pitchFamily="18" charset="0"/>
                <a:cs typeface="Times New Roman" panose="02020603050405020304" pitchFamily="18" charset="0"/>
              </a:rPr>
              <a:t>vs</a:t>
            </a:r>
            <a:endParaRPr lang="tr-TR" altLang="en-US" dirty="0">
              <a:latin typeface="Times New Roman" panose="02020603050405020304" pitchFamily="18" charset="0"/>
              <a:cs typeface="Times New Roman" panose="02020603050405020304" pitchFamily="18" charset="0"/>
            </a:endParaRPr>
          </a:p>
          <a:p>
            <a:pPr lvl="1">
              <a:lnSpc>
                <a:spcPct val="150000"/>
              </a:lnSpc>
            </a:pPr>
            <a:endParaRPr lang="tr-TR" altLang="en-US"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None/>
            </a:pPr>
            <a:endParaRPr lang="tr-TR" altLang="en-US" sz="2400"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None/>
            </a:pPr>
            <a:r>
              <a:rPr lang="tr-TR" altLang="en-US" sz="2400" dirty="0">
                <a:latin typeface="Times New Roman" panose="02020603050405020304" pitchFamily="18" charset="0"/>
                <a:cs typeface="Times New Roman" panose="02020603050405020304" pitchFamily="18" charset="0"/>
              </a:rPr>
              <a:t>		</a:t>
            </a:r>
          </a:p>
          <a:p>
            <a:pPr>
              <a:lnSpc>
                <a:spcPct val="150000"/>
              </a:lnSpc>
              <a:buFont typeface="Wingdings" panose="05000000000000000000" pitchFamily="2" charset="2"/>
              <a:buNone/>
            </a:pPr>
            <a:endParaRPr lang="tr-TR" altLang="en-US" sz="2400"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None/>
            </a:pPr>
            <a:r>
              <a:rPr lang="tr-TR" altLang="en-US"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5350721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556727" y="0"/>
            <a:ext cx="10515600" cy="1325563"/>
          </a:xfrm>
        </p:spPr>
        <p:txBody>
          <a:bodyPr/>
          <a:lstStyle/>
          <a:p>
            <a:r>
              <a:rPr lang="tr-TR" altLang="en-US" b="1" dirty="0">
                <a:solidFill>
                  <a:srgbClr val="FF0000"/>
                </a:solidFill>
                <a:latin typeface="Times New Roman" panose="02020603050405020304" pitchFamily="18" charset="0"/>
              </a:rPr>
              <a:t>Kan Alma</a:t>
            </a:r>
          </a:p>
        </p:txBody>
      </p:sp>
      <p:pic>
        <p:nvPicPr>
          <p:cNvPr id="5" name="Picture 4" descr="sitratlı tube ile ilgili görsel sonucu"/>
          <p:cNvPicPr>
            <a:picLocks noChangeAspect="1" noChangeArrowheads="1"/>
          </p:cNvPicPr>
          <p:nvPr/>
        </p:nvPicPr>
        <p:blipFill>
          <a:blip r:embed="rId2" cstate="print"/>
          <a:srcRect/>
          <a:stretch>
            <a:fillRect/>
          </a:stretch>
        </p:blipFill>
        <p:spPr bwMode="auto">
          <a:xfrm>
            <a:off x="473492" y="1690968"/>
            <a:ext cx="6421831" cy="4112672"/>
          </a:xfrm>
          <a:prstGeom prst="rect">
            <a:avLst/>
          </a:prstGeom>
          <a:noFill/>
        </p:spPr>
      </p:pic>
      <p:sp>
        <p:nvSpPr>
          <p:cNvPr id="4" name="Rectangle 3"/>
          <p:cNvSpPr txBox="1">
            <a:spLocks noChangeArrowheads="1"/>
          </p:cNvSpPr>
          <p:nvPr/>
        </p:nvSpPr>
        <p:spPr>
          <a:xfrm>
            <a:off x="6895323" y="1690968"/>
            <a:ext cx="4870579" cy="47244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altLang="en-US" sz="1800" dirty="0" smtClean="0">
                <a:latin typeface="Times New Roman" panose="02020603050405020304" pitchFamily="18" charset="0"/>
              </a:rPr>
              <a:t>Uygun cilt temizliği sağlandıktan sonra</a:t>
            </a:r>
          </a:p>
          <a:p>
            <a:endParaRPr lang="tr-TR" altLang="en-US" sz="1800" dirty="0" smtClean="0">
              <a:latin typeface="Times New Roman" panose="02020603050405020304" pitchFamily="18" charset="0"/>
            </a:endParaRPr>
          </a:p>
          <a:p>
            <a:r>
              <a:rPr lang="tr-TR" altLang="en-US" sz="1800" dirty="0" smtClean="0">
                <a:latin typeface="Times New Roman" panose="02020603050405020304" pitchFamily="18" charset="0"/>
              </a:rPr>
              <a:t>Genellikle </a:t>
            </a:r>
            <a:r>
              <a:rPr lang="tr-TR" altLang="en-US" sz="1800" dirty="0" err="1" smtClean="0">
                <a:latin typeface="Times New Roman" panose="02020603050405020304" pitchFamily="18" charset="0"/>
              </a:rPr>
              <a:t>Antekübital</a:t>
            </a:r>
            <a:r>
              <a:rPr lang="tr-TR" altLang="en-US" sz="1800" dirty="0" smtClean="0">
                <a:latin typeface="Times New Roman" panose="02020603050405020304" pitchFamily="18" charset="0"/>
              </a:rPr>
              <a:t> bölge, parmak ucu, topuk (bebeklerde)</a:t>
            </a:r>
          </a:p>
          <a:p>
            <a:pPr>
              <a:buFont typeface="Wingdings" panose="05000000000000000000" pitchFamily="2" charset="2"/>
              <a:buNone/>
            </a:pPr>
            <a:endParaRPr lang="tr-TR" altLang="en-US" sz="1800" dirty="0" smtClean="0">
              <a:latin typeface="Times New Roman" panose="02020603050405020304" pitchFamily="18" charset="0"/>
            </a:endParaRPr>
          </a:p>
          <a:p>
            <a:r>
              <a:rPr lang="tr-TR" altLang="en-US" sz="1800" dirty="0" err="1" smtClean="0">
                <a:latin typeface="Times New Roman" panose="02020603050405020304" pitchFamily="18" charset="0"/>
              </a:rPr>
              <a:t>Kapiller</a:t>
            </a:r>
            <a:r>
              <a:rPr lang="tr-TR" altLang="en-US" sz="1800" dirty="0" smtClean="0">
                <a:latin typeface="Times New Roman" panose="02020603050405020304" pitchFamily="18" charset="0"/>
              </a:rPr>
              <a:t> veya </a:t>
            </a:r>
            <a:r>
              <a:rPr lang="tr-TR" altLang="en-US" sz="1800" dirty="0" err="1" smtClean="0">
                <a:latin typeface="Times New Roman" panose="02020603050405020304" pitchFamily="18" charset="0"/>
              </a:rPr>
              <a:t>venöz</a:t>
            </a:r>
            <a:r>
              <a:rPr lang="tr-TR" altLang="en-US" sz="1800" dirty="0" smtClean="0">
                <a:latin typeface="Times New Roman" panose="02020603050405020304" pitchFamily="18" charset="0"/>
              </a:rPr>
              <a:t> kan </a:t>
            </a:r>
          </a:p>
          <a:p>
            <a:endParaRPr lang="tr-TR" altLang="en-US" sz="1800" dirty="0" smtClean="0">
              <a:latin typeface="Times New Roman" panose="02020603050405020304" pitchFamily="18" charset="0"/>
            </a:endParaRPr>
          </a:p>
          <a:p>
            <a:r>
              <a:rPr lang="tr-TR" altLang="en-US" sz="1800" dirty="0" smtClean="0">
                <a:latin typeface="Times New Roman" panose="02020603050405020304" pitchFamily="18" charset="0"/>
              </a:rPr>
              <a:t>Kan alınan bölge sıkılarak kan miktarı arttırılmamalı, </a:t>
            </a:r>
          </a:p>
          <a:p>
            <a:pPr>
              <a:buFont typeface="Wingdings" panose="05000000000000000000" pitchFamily="2" charset="2"/>
              <a:buNone/>
            </a:pPr>
            <a:r>
              <a:rPr lang="tr-TR" altLang="en-US" sz="1800" dirty="0" smtClean="0">
                <a:latin typeface="Times New Roman" panose="02020603050405020304" pitchFamily="18" charset="0"/>
              </a:rPr>
              <a:t>	Doku faktörünün ve lökositlerin örneğe karışması artar.</a:t>
            </a:r>
          </a:p>
          <a:p>
            <a:pPr lvl="1"/>
            <a:endParaRPr lang="tr-TR" altLang="en-US" sz="1800" dirty="0">
              <a:latin typeface="Times New Roman" panose="02020603050405020304" pitchFamily="18" charset="0"/>
            </a:endParaRPr>
          </a:p>
        </p:txBody>
      </p:sp>
    </p:spTree>
    <p:extLst>
      <p:ext uri="{BB962C8B-B14F-4D97-AF65-F5344CB8AC3E}">
        <p14:creationId xmlns:p14="http://schemas.microsoft.com/office/powerpoint/2010/main" val="32091727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4090" y="126112"/>
            <a:ext cx="10515600" cy="1325563"/>
          </a:xfrm>
        </p:spPr>
        <p:txBody>
          <a:bodyPr/>
          <a:lstStyle/>
          <a:p>
            <a:r>
              <a:rPr lang="tr-TR" altLang="en-US" b="1" dirty="0">
                <a:solidFill>
                  <a:srgbClr val="FF0000"/>
                </a:solidFill>
                <a:latin typeface="Times New Roman" panose="02020603050405020304" pitchFamily="18" charset="0"/>
              </a:rPr>
              <a:t>Kan </a:t>
            </a:r>
            <a:r>
              <a:rPr lang="tr-TR" altLang="en-US" b="1" dirty="0" smtClean="0">
                <a:solidFill>
                  <a:srgbClr val="FF0000"/>
                </a:solidFill>
                <a:latin typeface="Times New Roman" panose="02020603050405020304" pitchFamily="18" charset="0"/>
              </a:rPr>
              <a:t>Alma Tüpleri</a:t>
            </a:r>
            <a:endParaRPr lang="tr-TR" altLang="en-US" b="1" dirty="0">
              <a:solidFill>
                <a:srgbClr val="FF0000"/>
              </a:solidFill>
              <a:latin typeface="Times New Roman" panose="02020603050405020304" pitchFamily="18" charset="0"/>
            </a:endParaRPr>
          </a:p>
        </p:txBody>
      </p:sp>
      <p:sp>
        <p:nvSpPr>
          <p:cNvPr id="15" name="14 Dikdörtgen"/>
          <p:cNvSpPr/>
          <p:nvPr/>
        </p:nvSpPr>
        <p:spPr>
          <a:xfrm>
            <a:off x="2397061" y="5854491"/>
            <a:ext cx="1010473" cy="369332"/>
          </a:xfrm>
          <a:prstGeom prst="rect">
            <a:avLst/>
          </a:prstGeom>
        </p:spPr>
        <p:txBody>
          <a:bodyPr wrap="square">
            <a:spAutoFit/>
          </a:bodyPr>
          <a:lstStyle/>
          <a:p>
            <a:pPr algn="ctr"/>
            <a:r>
              <a:rPr lang="tr-TR" dirty="0" err="1">
                <a:latin typeface="Calibri" panose="020F0502020204030204" pitchFamily="34" charset="0"/>
              </a:rPr>
              <a:t>Sitrat</a:t>
            </a:r>
            <a:endParaRPr lang="tr-TR" dirty="0">
              <a:latin typeface="Calibri" panose="020F0502020204030204" pitchFamily="34" charset="0"/>
            </a:endParaRPr>
          </a:p>
        </p:txBody>
      </p:sp>
      <p:sp>
        <p:nvSpPr>
          <p:cNvPr id="17" name="16 Dikdörtgen"/>
          <p:cNvSpPr/>
          <p:nvPr/>
        </p:nvSpPr>
        <p:spPr>
          <a:xfrm>
            <a:off x="4385209" y="5945876"/>
            <a:ext cx="518091" cy="369332"/>
          </a:xfrm>
          <a:prstGeom prst="rect">
            <a:avLst/>
          </a:prstGeom>
        </p:spPr>
        <p:txBody>
          <a:bodyPr wrap="none">
            <a:spAutoFit/>
          </a:bodyPr>
          <a:lstStyle/>
          <a:p>
            <a:r>
              <a:rPr lang="tr-TR" dirty="0">
                <a:latin typeface="Calibri" panose="020F0502020204030204" pitchFamily="34" charset="0"/>
              </a:rPr>
              <a:t>Boş</a:t>
            </a:r>
          </a:p>
        </p:txBody>
      </p:sp>
      <p:sp>
        <p:nvSpPr>
          <p:cNvPr id="19" name="18 Dikdörtgen"/>
          <p:cNvSpPr/>
          <p:nvPr/>
        </p:nvSpPr>
        <p:spPr>
          <a:xfrm>
            <a:off x="7853397" y="5945876"/>
            <a:ext cx="928459" cy="369332"/>
          </a:xfrm>
          <a:prstGeom prst="rect">
            <a:avLst/>
          </a:prstGeom>
        </p:spPr>
        <p:txBody>
          <a:bodyPr wrap="none">
            <a:spAutoFit/>
          </a:bodyPr>
          <a:lstStyle/>
          <a:p>
            <a:r>
              <a:rPr lang="tr-TR" dirty="0" err="1">
                <a:latin typeface="Calibri" panose="020F0502020204030204" pitchFamily="34" charset="0"/>
              </a:rPr>
              <a:t>Heparin</a:t>
            </a:r>
            <a:endParaRPr lang="tr-TR" dirty="0">
              <a:latin typeface="Calibri" panose="020F0502020204030204" pitchFamily="34" charset="0"/>
            </a:endParaRPr>
          </a:p>
        </p:txBody>
      </p:sp>
      <p:sp>
        <p:nvSpPr>
          <p:cNvPr id="20" name="19 Dikdörtgen"/>
          <p:cNvSpPr/>
          <p:nvPr/>
        </p:nvSpPr>
        <p:spPr>
          <a:xfrm>
            <a:off x="5999623" y="5917417"/>
            <a:ext cx="664221" cy="369332"/>
          </a:xfrm>
          <a:prstGeom prst="rect">
            <a:avLst/>
          </a:prstGeom>
        </p:spPr>
        <p:txBody>
          <a:bodyPr wrap="none">
            <a:spAutoFit/>
          </a:bodyPr>
          <a:lstStyle/>
          <a:p>
            <a:r>
              <a:rPr lang="tr-TR" dirty="0">
                <a:latin typeface="Calibri" panose="020F0502020204030204" pitchFamily="34" charset="0"/>
              </a:rPr>
              <a:t>EDTA</a:t>
            </a:r>
          </a:p>
        </p:txBody>
      </p:sp>
      <p:sp>
        <p:nvSpPr>
          <p:cNvPr id="22" name="21 Dikdörtgen"/>
          <p:cNvSpPr/>
          <p:nvPr/>
        </p:nvSpPr>
        <p:spPr>
          <a:xfrm>
            <a:off x="9750026" y="5917417"/>
            <a:ext cx="1400520" cy="369332"/>
          </a:xfrm>
          <a:prstGeom prst="rect">
            <a:avLst/>
          </a:prstGeom>
        </p:spPr>
        <p:txBody>
          <a:bodyPr wrap="square">
            <a:spAutoFit/>
          </a:bodyPr>
          <a:lstStyle/>
          <a:p>
            <a:r>
              <a:rPr lang="tr-TR" dirty="0">
                <a:latin typeface="Calibri" panose="020F0502020204030204" pitchFamily="34" charset="0"/>
              </a:rPr>
              <a:t>ACD</a:t>
            </a:r>
          </a:p>
        </p:txBody>
      </p:sp>
      <p:sp>
        <p:nvSpPr>
          <p:cNvPr id="11" name="14 Dikdörtgen"/>
          <p:cNvSpPr/>
          <p:nvPr/>
        </p:nvSpPr>
        <p:spPr>
          <a:xfrm>
            <a:off x="630497" y="5864396"/>
            <a:ext cx="1010473" cy="369332"/>
          </a:xfrm>
          <a:prstGeom prst="rect">
            <a:avLst/>
          </a:prstGeom>
        </p:spPr>
        <p:txBody>
          <a:bodyPr wrap="square">
            <a:spAutoFit/>
          </a:bodyPr>
          <a:lstStyle/>
          <a:p>
            <a:pPr algn="ctr"/>
            <a:r>
              <a:rPr lang="tr-TR" dirty="0" err="1">
                <a:latin typeface="Calibri" panose="020F0502020204030204" pitchFamily="34" charset="0"/>
              </a:rPr>
              <a:t>Sitrat</a:t>
            </a:r>
            <a:endParaRPr lang="tr-TR" dirty="0">
              <a:latin typeface="Calibri" panose="020F0502020204030204" pitchFamily="34" charset="0"/>
            </a:endParaRPr>
          </a:p>
        </p:txBody>
      </p:sp>
      <p:pic>
        <p:nvPicPr>
          <p:cNvPr id="2" name="Resim 1"/>
          <p:cNvPicPr>
            <a:picLocks noChangeAspect="1"/>
          </p:cNvPicPr>
          <p:nvPr/>
        </p:nvPicPr>
        <p:blipFill>
          <a:blip r:embed="rId3"/>
          <a:stretch>
            <a:fillRect/>
          </a:stretch>
        </p:blipFill>
        <p:spPr>
          <a:xfrm>
            <a:off x="630497" y="1503263"/>
            <a:ext cx="9819789" cy="4391025"/>
          </a:xfrm>
          <a:prstGeom prst="rect">
            <a:avLst/>
          </a:prstGeom>
        </p:spPr>
      </p:pic>
    </p:spTree>
    <p:extLst>
      <p:ext uri="{BB962C8B-B14F-4D97-AF65-F5344CB8AC3E}">
        <p14:creationId xmlns:p14="http://schemas.microsoft.com/office/powerpoint/2010/main" val="26810883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384042" y="122867"/>
            <a:ext cx="8001000" cy="1216025"/>
          </a:xfrm>
        </p:spPr>
        <p:txBody>
          <a:bodyPr/>
          <a:lstStyle/>
          <a:p>
            <a:r>
              <a:rPr lang="tr-TR" altLang="en-US" b="1" dirty="0">
                <a:solidFill>
                  <a:srgbClr val="FF0000"/>
                </a:solidFill>
                <a:latin typeface="Times New Roman" panose="02020603050405020304" pitchFamily="18" charset="0"/>
              </a:rPr>
              <a:t>Antikoagülan Maddeler</a:t>
            </a:r>
          </a:p>
        </p:txBody>
      </p:sp>
      <p:sp>
        <p:nvSpPr>
          <p:cNvPr id="38915" name="Rectangle 3"/>
          <p:cNvSpPr>
            <a:spLocks noGrp="1" noChangeArrowheads="1"/>
          </p:cNvSpPr>
          <p:nvPr>
            <p:ph type="body" idx="1"/>
          </p:nvPr>
        </p:nvSpPr>
        <p:spPr>
          <a:xfrm>
            <a:off x="2584580" y="1710562"/>
            <a:ext cx="9153330" cy="4267200"/>
          </a:xfrm>
        </p:spPr>
        <p:txBody>
          <a:bodyPr>
            <a:normAutofit fontScale="92500"/>
          </a:bodyPr>
          <a:lstStyle/>
          <a:p>
            <a:pPr>
              <a:lnSpc>
                <a:spcPct val="140000"/>
              </a:lnSpc>
            </a:pPr>
            <a:r>
              <a:rPr lang="tr-TR" altLang="en-US" sz="1800" dirty="0">
                <a:solidFill>
                  <a:srgbClr val="FF0000"/>
                </a:solidFill>
                <a:latin typeface="Times New Roman" panose="02020603050405020304" pitchFamily="18" charset="0"/>
              </a:rPr>
              <a:t>Sodyum </a:t>
            </a:r>
            <a:r>
              <a:rPr lang="tr-TR" altLang="en-US" sz="1800" dirty="0" err="1">
                <a:solidFill>
                  <a:srgbClr val="FF0000"/>
                </a:solidFill>
                <a:latin typeface="Times New Roman" panose="02020603050405020304" pitchFamily="18" charset="0"/>
              </a:rPr>
              <a:t>Sitrat</a:t>
            </a:r>
            <a:r>
              <a:rPr lang="tr-TR" altLang="en-US" sz="1800" dirty="0">
                <a:solidFill>
                  <a:srgbClr val="FF0000"/>
                </a:solidFill>
                <a:latin typeface="Times New Roman" panose="02020603050405020304" pitchFamily="18" charset="0"/>
              </a:rPr>
              <a:t>* </a:t>
            </a:r>
            <a:r>
              <a:rPr lang="tr-TR" altLang="en-US" sz="1700" dirty="0" smtClean="0">
                <a:latin typeface="Times New Roman" panose="02020603050405020304" pitchFamily="18" charset="0"/>
              </a:rPr>
              <a:t>(</a:t>
            </a:r>
            <a:r>
              <a:rPr lang="tr-TR" altLang="en-US" sz="1700" dirty="0">
                <a:latin typeface="Times New Roman" panose="02020603050405020304" pitchFamily="18" charset="0"/>
              </a:rPr>
              <a:t>2/8 </a:t>
            </a:r>
            <a:r>
              <a:rPr lang="tr-TR" altLang="en-US" sz="1700" dirty="0" err="1" smtClean="0">
                <a:latin typeface="Times New Roman" panose="02020603050405020304" pitchFamily="18" charset="0"/>
              </a:rPr>
              <a:t>sitratlı</a:t>
            </a:r>
            <a:r>
              <a:rPr lang="tr-TR" altLang="en-US" sz="1700" dirty="0" smtClean="0">
                <a:latin typeface="Times New Roman" panose="02020603050405020304" pitchFamily="18" charset="0"/>
              </a:rPr>
              <a:t> kan, ESR </a:t>
            </a:r>
            <a:r>
              <a:rPr lang="tr-TR" altLang="en-US" sz="1700" dirty="0">
                <a:latin typeface="Times New Roman" panose="02020603050405020304" pitchFamily="18" charset="0"/>
              </a:rPr>
              <a:t>çalışması)</a:t>
            </a:r>
            <a:endParaRPr lang="tr-TR" altLang="en-US" sz="1700" dirty="0">
              <a:solidFill>
                <a:srgbClr val="FF0000"/>
              </a:solidFill>
              <a:latin typeface="Times New Roman" panose="02020603050405020304" pitchFamily="18" charset="0"/>
            </a:endParaRPr>
          </a:p>
          <a:p>
            <a:pPr>
              <a:lnSpc>
                <a:spcPct val="140000"/>
              </a:lnSpc>
            </a:pPr>
            <a:r>
              <a:rPr lang="tr-TR" altLang="en-US" sz="1800" dirty="0">
                <a:solidFill>
                  <a:srgbClr val="FF0000"/>
                </a:solidFill>
                <a:latin typeface="Times New Roman" panose="02020603050405020304" pitchFamily="18" charset="0"/>
              </a:rPr>
              <a:t>Sodyum </a:t>
            </a:r>
            <a:r>
              <a:rPr lang="tr-TR" altLang="en-US" sz="1800" dirty="0" err="1">
                <a:solidFill>
                  <a:srgbClr val="FF0000"/>
                </a:solidFill>
                <a:latin typeface="Times New Roman" panose="02020603050405020304" pitchFamily="18" charset="0"/>
              </a:rPr>
              <a:t>Sitrat</a:t>
            </a:r>
            <a:r>
              <a:rPr lang="tr-TR" altLang="en-US" sz="1800" dirty="0">
                <a:solidFill>
                  <a:srgbClr val="FF0000"/>
                </a:solidFill>
                <a:latin typeface="Times New Roman" panose="02020603050405020304" pitchFamily="18" charset="0"/>
              </a:rPr>
              <a:t>* </a:t>
            </a:r>
            <a:r>
              <a:rPr lang="tr-TR" altLang="en-US" sz="1600" dirty="0" smtClean="0">
                <a:latin typeface="Times New Roman" panose="02020603050405020304" pitchFamily="18" charset="0"/>
              </a:rPr>
              <a:t>(</a:t>
            </a:r>
            <a:r>
              <a:rPr lang="tr-TR" altLang="en-US" sz="1600" dirty="0">
                <a:latin typeface="Times New Roman" panose="02020603050405020304" pitchFamily="18" charset="0"/>
              </a:rPr>
              <a:t>1/9 </a:t>
            </a:r>
            <a:r>
              <a:rPr lang="tr-TR" altLang="en-US" sz="1600" dirty="0" err="1" smtClean="0">
                <a:latin typeface="Times New Roman" panose="02020603050405020304" pitchFamily="18" charset="0"/>
              </a:rPr>
              <a:t>sitratlı</a:t>
            </a:r>
            <a:r>
              <a:rPr lang="tr-TR" altLang="en-US" sz="1600" dirty="0" smtClean="0">
                <a:latin typeface="Times New Roman" panose="02020603050405020304" pitchFamily="18" charset="0"/>
              </a:rPr>
              <a:t> kan, Plazma </a:t>
            </a:r>
            <a:r>
              <a:rPr lang="tr-TR" altLang="en-US" sz="1600" dirty="0">
                <a:latin typeface="Times New Roman" panose="02020603050405020304" pitchFamily="18" charset="0"/>
              </a:rPr>
              <a:t>proteinleri , PT, aPTT, DIC paneli vs.)</a:t>
            </a:r>
          </a:p>
          <a:p>
            <a:pPr>
              <a:lnSpc>
                <a:spcPct val="150000"/>
              </a:lnSpc>
            </a:pPr>
            <a:r>
              <a:rPr lang="tr-TR" altLang="en-US" sz="1800" dirty="0">
                <a:solidFill>
                  <a:srgbClr val="FF0000"/>
                </a:solidFill>
                <a:latin typeface="Times New Roman" panose="02020603050405020304" pitchFamily="18" charset="0"/>
              </a:rPr>
              <a:t>EDTA* (Etilen </a:t>
            </a:r>
            <a:r>
              <a:rPr lang="tr-TR" altLang="en-US" sz="1800" dirty="0" err="1">
                <a:solidFill>
                  <a:srgbClr val="FF0000"/>
                </a:solidFill>
                <a:latin typeface="Times New Roman" panose="02020603050405020304" pitchFamily="18" charset="0"/>
              </a:rPr>
              <a:t>diamin</a:t>
            </a:r>
            <a:r>
              <a:rPr lang="tr-TR" altLang="en-US" sz="1800" dirty="0">
                <a:solidFill>
                  <a:srgbClr val="FF0000"/>
                </a:solidFill>
                <a:latin typeface="Times New Roman" panose="02020603050405020304" pitchFamily="18" charset="0"/>
              </a:rPr>
              <a:t> </a:t>
            </a:r>
            <a:r>
              <a:rPr lang="tr-TR" altLang="en-US" sz="1800" dirty="0" err="1">
                <a:solidFill>
                  <a:srgbClr val="FF0000"/>
                </a:solidFill>
                <a:latin typeface="Times New Roman" panose="02020603050405020304" pitchFamily="18" charset="0"/>
              </a:rPr>
              <a:t>tetra</a:t>
            </a:r>
            <a:r>
              <a:rPr lang="tr-TR" altLang="en-US" sz="1800" dirty="0">
                <a:solidFill>
                  <a:srgbClr val="FF0000"/>
                </a:solidFill>
                <a:latin typeface="Times New Roman" panose="02020603050405020304" pitchFamily="18" charset="0"/>
              </a:rPr>
              <a:t> asetik asit)</a:t>
            </a:r>
          </a:p>
          <a:p>
            <a:pPr lvl="1">
              <a:lnSpc>
                <a:spcPct val="120000"/>
              </a:lnSpc>
            </a:pPr>
            <a:r>
              <a:rPr lang="tr-TR" altLang="en-US" sz="1600" dirty="0">
                <a:latin typeface="Times New Roman" panose="02020603050405020304" pitchFamily="18" charset="0"/>
              </a:rPr>
              <a:t>Tam Kan (Hücresel </a:t>
            </a:r>
            <a:r>
              <a:rPr lang="tr-TR" altLang="en-US" sz="1600" dirty="0" err="1">
                <a:latin typeface="Times New Roman" panose="02020603050405020304" pitchFamily="18" charset="0"/>
              </a:rPr>
              <a:t>Kompenent</a:t>
            </a:r>
            <a:r>
              <a:rPr lang="tr-TR" altLang="en-US" sz="1600" dirty="0">
                <a:latin typeface="Times New Roman" panose="02020603050405020304" pitchFamily="18" charset="0"/>
              </a:rPr>
              <a:t>)  Çalışmalarında</a:t>
            </a:r>
          </a:p>
          <a:p>
            <a:pPr>
              <a:lnSpc>
                <a:spcPct val="120000"/>
              </a:lnSpc>
            </a:pPr>
            <a:r>
              <a:rPr lang="tr-TR" altLang="en-US" sz="1800" dirty="0">
                <a:solidFill>
                  <a:srgbClr val="FF0000"/>
                </a:solidFill>
                <a:latin typeface="Times New Roman" panose="02020603050405020304" pitchFamily="18" charset="0"/>
              </a:rPr>
              <a:t>Boş Tüp:</a:t>
            </a:r>
          </a:p>
          <a:p>
            <a:pPr lvl="1">
              <a:lnSpc>
                <a:spcPct val="120000"/>
              </a:lnSpc>
            </a:pPr>
            <a:r>
              <a:rPr lang="tr-TR" altLang="en-US" sz="1600" dirty="0">
                <a:latin typeface="Times New Roman" panose="02020603050405020304" pitchFamily="18" charset="0"/>
              </a:rPr>
              <a:t>Serum </a:t>
            </a:r>
            <a:r>
              <a:rPr lang="tr-TR" altLang="en-US" sz="1600" dirty="0" err="1">
                <a:latin typeface="Times New Roman" panose="02020603050405020304" pitchFamily="18" charset="0"/>
              </a:rPr>
              <a:t>Komponentleri</a:t>
            </a:r>
            <a:r>
              <a:rPr lang="tr-TR" altLang="en-US" sz="1600" dirty="0">
                <a:latin typeface="Times New Roman" panose="02020603050405020304" pitchFamily="18" charset="0"/>
              </a:rPr>
              <a:t> ( Tam biyokimya, hormonlar, </a:t>
            </a:r>
            <a:r>
              <a:rPr lang="tr-TR" altLang="en-US" sz="1600" dirty="0" err="1">
                <a:latin typeface="Times New Roman" panose="02020603050405020304" pitchFamily="18" charset="0"/>
              </a:rPr>
              <a:t>vs</a:t>
            </a:r>
            <a:r>
              <a:rPr lang="tr-TR" altLang="en-US" sz="1600" dirty="0">
                <a:latin typeface="Times New Roman" panose="02020603050405020304" pitchFamily="18" charset="0"/>
              </a:rPr>
              <a:t>) Çalışmalarında</a:t>
            </a:r>
          </a:p>
          <a:p>
            <a:pPr>
              <a:lnSpc>
                <a:spcPct val="120000"/>
              </a:lnSpc>
            </a:pPr>
            <a:r>
              <a:rPr lang="tr-TR" altLang="en-US" sz="1800" dirty="0" err="1">
                <a:solidFill>
                  <a:srgbClr val="FF0000"/>
                </a:solidFill>
                <a:latin typeface="Times New Roman" panose="02020603050405020304" pitchFamily="18" charset="0"/>
              </a:rPr>
              <a:t>Heparin</a:t>
            </a:r>
            <a:endParaRPr lang="tr-TR" altLang="en-US" sz="1800" dirty="0">
              <a:solidFill>
                <a:srgbClr val="FF0000"/>
              </a:solidFill>
              <a:latin typeface="Times New Roman" panose="02020603050405020304" pitchFamily="18" charset="0"/>
            </a:endParaRPr>
          </a:p>
          <a:p>
            <a:pPr lvl="1">
              <a:lnSpc>
                <a:spcPct val="120000"/>
              </a:lnSpc>
            </a:pPr>
            <a:r>
              <a:rPr lang="tr-TR" altLang="en-US" sz="1600" dirty="0">
                <a:latin typeface="Times New Roman" panose="02020603050405020304" pitchFamily="18" charset="0"/>
              </a:rPr>
              <a:t>Pıhtılaşmayı inhibe eder ( Hücresel </a:t>
            </a:r>
            <a:r>
              <a:rPr lang="tr-TR" altLang="en-US" sz="1600" dirty="0" err="1">
                <a:latin typeface="Times New Roman" panose="02020603050405020304" pitchFamily="18" charset="0"/>
              </a:rPr>
              <a:t>kompenentler</a:t>
            </a:r>
            <a:r>
              <a:rPr lang="tr-TR" altLang="en-US" sz="1600" dirty="0">
                <a:latin typeface="Times New Roman" panose="02020603050405020304" pitchFamily="18" charset="0"/>
              </a:rPr>
              <a:t> ve Plazma </a:t>
            </a:r>
            <a:r>
              <a:rPr lang="tr-TR" altLang="en-US" sz="1600" dirty="0" smtClean="0">
                <a:latin typeface="Times New Roman" panose="02020603050405020304" pitchFamily="18" charset="0"/>
              </a:rPr>
              <a:t>elemanları, genetik testler)</a:t>
            </a:r>
            <a:endParaRPr lang="tr-TR" altLang="en-US" sz="1600" dirty="0">
              <a:latin typeface="Times New Roman" panose="02020603050405020304" pitchFamily="18" charset="0"/>
            </a:endParaRPr>
          </a:p>
          <a:p>
            <a:pPr>
              <a:lnSpc>
                <a:spcPct val="120000"/>
              </a:lnSpc>
            </a:pPr>
            <a:r>
              <a:rPr lang="tr-TR" altLang="en-US" sz="1800" dirty="0">
                <a:solidFill>
                  <a:srgbClr val="FF0000"/>
                </a:solidFill>
                <a:latin typeface="Times New Roman" panose="02020603050405020304" pitchFamily="18" charset="0"/>
              </a:rPr>
              <a:t>ACD (Asit-</a:t>
            </a:r>
            <a:r>
              <a:rPr lang="tr-TR" altLang="en-US" sz="1800" dirty="0" err="1">
                <a:solidFill>
                  <a:srgbClr val="FF0000"/>
                </a:solidFill>
                <a:latin typeface="Times New Roman" panose="02020603050405020304" pitchFamily="18" charset="0"/>
              </a:rPr>
              <a:t>sitrat</a:t>
            </a:r>
            <a:r>
              <a:rPr lang="tr-TR" altLang="en-US" sz="1800" dirty="0">
                <a:solidFill>
                  <a:srgbClr val="FF0000"/>
                </a:solidFill>
                <a:latin typeface="Times New Roman" panose="02020603050405020304" pitchFamily="18" charset="0"/>
              </a:rPr>
              <a:t>-dekstroz)</a:t>
            </a:r>
          </a:p>
          <a:p>
            <a:pPr lvl="1">
              <a:lnSpc>
                <a:spcPct val="120000"/>
              </a:lnSpc>
            </a:pPr>
            <a:r>
              <a:rPr lang="tr-TR" altLang="en-US" sz="1600" dirty="0">
                <a:latin typeface="Times New Roman" panose="02020603050405020304" pitchFamily="18" charset="0"/>
              </a:rPr>
              <a:t>Kan bankalarında transfüzyon için alınan kanlarda kullanılan </a:t>
            </a:r>
            <a:r>
              <a:rPr lang="tr-TR" altLang="en-US" sz="1600" dirty="0" smtClean="0">
                <a:latin typeface="Times New Roman" panose="02020603050405020304" pitchFamily="18" charset="0"/>
              </a:rPr>
              <a:t>Antikoagülan (Trombosit </a:t>
            </a:r>
            <a:r>
              <a:rPr lang="tr-TR" altLang="en-US" sz="1600" dirty="0">
                <a:latin typeface="Times New Roman" panose="02020603050405020304" pitchFamily="18" charset="0"/>
              </a:rPr>
              <a:t>çalışmaları </a:t>
            </a:r>
            <a:r>
              <a:rPr lang="tr-TR" altLang="en-US" sz="1600" dirty="0" smtClean="0">
                <a:latin typeface="Times New Roman" panose="02020603050405020304" pitchFamily="18" charset="0"/>
              </a:rPr>
              <a:t>için)</a:t>
            </a:r>
            <a:endParaRPr lang="tr-TR" altLang="en-US" sz="1800" dirty="0">
              <a:latin typeface="Times New Roman" panose="02020603050405020304" pitchFamily="18" charset="0"/>
            </a:endParaRPr>
          </a:p>
          <a:p>
            <a:pPr>
              <a:lnSpc>
                <a:spcPct val="120000"/>
              </a:lnSpc>
            </a:pPr>
            <a:endParaRPr lang="tr-TR" altLang="en-US" sz="1800" dirty="0"/>
          </a:p>
        </p:txBody>
      </p:sp>
      <p:pic>
        <p:nvPicPr>
          <p:cNvPr id="2" name="Resim 1"/>
          <p:cNvPicPr>
            <a:picLocks noChangeAspect="1"/>
          </p:cNvPicPr>
          <p:nvPr/>
        </p:nvPicPr>
        <p:blipFill>
          <a:blip r:embed="rId3"/>
          <a:stretch>
            <a:fillRect/>
          </a:stretch>
        </p:blipFill>
        <p:spPr>
          <a:xfrm rot="5400000">
            <a:off x="1486815" y="3039312"/>
            <a:ext cx="341440" cy="1437235"/>
          </a:xfrm>
          <a:prstGeom prst="rect">
            <a:avLst/>
          </a:prstGeom>
        </p:spPr>
      </p:pic>
      <p:sp>
        <p:nvSpPr>
          <p:cNvPr id="3" name="Dikdörtgen 2"/>
          <p:cNvSpPr/>
          <p:nvPr/>
        </p:nvSpPr>
        <p:spPr>
          <a:xfrm>
            <a:off x="979256" y="5954589"/>
            <a:ext cx="8280920" cy="523220"/>
          </a:xfrm>
          <a:prstGeom prst="rect">
            <a:avLst/>
          </a:prstGeom>
          <a:noFill/>
        </p:spPr>
        <p:txBody>
          <a:bodyPr wrap="square">
            <a:spAutoFit/>
          </a:bodyPr>
          <a:lstStyle/>
          <a:p>
            <a:r>
              <a:rPr lang="tr-TR" altLang="en-US" sz="1400" dirty="0">
                <a:latin typeface="Calibri" panose="020F0502020204030204" pitchFamily="34" charset="0"/>
              </a:rPr>
              <a:t> Not*:  </a:t>
            </a:r>
            <a:r>
              <a:rPr lang="tr-TR" altLang="en-US" sz="1400" dirty="0" err="1">
                <a:latin typeface="Calibri" panose="020F0502020204030204" pitchFamily="34" charset="0"/>
              </a:rPr>
              <a:t>Sitrat</a:t>
            </a:r>
            <a:r>
              <a:rPr lang="tr-TR" altLang="en-US" sz="1400" dirty="0">
                <a:latin typeface="Calibri" panose="020F0502020204030204" pitchFamily="34" charset="0"/>
              </a:rPr>
              <a:t> ve EDTA pıhtılaşmayı </a:t>
            </a:r>
            <a:r>
              <a:rPr lang="tr-TR" altLang="en-US" sz="1400" dirty="0" err="1">
                <a:latin typeface="Calibri" panose="020F0502020204030204" pitchFamily="34" charset="0"/>
              </a:rPr>
              <a:t>Ca’u</a:t>
            </a:r>
            <a:r>
              <a:rPr lang="tr-TR" altLang="en-US" sz="1400" dirty="0">
                <a:latin typeface="Calibri" panose="020F0502020204030204" pitchFamily="34" charset="0"/>
              </a:rPr>
              <a:t> bağlayarak </a:t>
            </a:r>
            <a:r>
              <a:rPr lang="tr-TR" altLang="en-US" sz="1400" dirty="0" err="1">
                <a:latin typeface="Calibri" panose="020F0502020204030204" pitchFamily="34" charset="0"/>
              </a:rPr>
              <a:t>Heparin</a:t>
            </a:r>
            <a:r>
              <a:rPr lang="tr-TR" altLang="en-US" sz="1400" dirty="0">
                <a:latin typeface="Calibri" panose="020F0502020204030204" pitchFamily="34" charset="0"/>
              </a:rPr>
              <a:t> ise ANTİTROMBİN üzerinden  inhibe eder</a:t>
            </a:r>
          </a:p>
          <a:p>
            <a:pPr marL="0" lvl="1"/>
            <a:r>
              <a:rPr lang="tr-TR" altLang="en-US" sz="1400" dirty="0">
                <a:latin typeface="Calibri" panose="020F0502020204030204" pitchFamily="34" charset="0"/>
              </a:rPr>
              <a:t> </a:t>
            </a:r>
          </a:p>
        </p:txBody>
      </p:sp>
      <p:pic>
        <p:nvPicPr>
          <p:cNvPr id="14" name="Resim 13"/>
          <p:cNvPicPr>
            <a:picLocks noChangeAspect="1"/>
          </p:cNvPicPr>
          <p:nvPr/>
        </p:nvPicPr>
        <p:blipFill>
          <a:blip r:embed="rId4"/>
          <a:stretch>
            <a:fillRect/>
          </a:stretch>
        </p:blipFill>
        <p:spPr>
          <a:xfrm rot="5400000">
            <a:off x="1491083" y="1225502"/>
            <a:ext cx="360041" cy="1429991"/>
          </a:xfrm>
          <a:prstGeom prst="rect">
            <a:avLst/>
          </a:prstGeom>
        </p:spPr>
      </p:pic>
      <p:pic>
        <p:nvPicPr>
          <p:cNvPr id="15" name="Resim 14"/>
          <p:cNvPicPr>
            <a:picLocks noChangeAspect="1"/>
          </p:cNvPicPr>
          <p:nvPr/>
        </p:nvPicPr>
        <p:blipFill>
          <a:blip r:embed="rId5"/>
          <a:stretch>
            <a:fillRect/>
          </a:stretch>
        </p:blipFill>
        <p:spPr>
          <a:xfrm rot="5400000">
            <a:off x="1514233" y="2288853"/>
            <a:ext cx="360039" cy="1429992"/>
          </a:xfrm>
          <a:prstGeom prst="rect">
            <a:avLst/>
          </a:prstGeom>
        </p:spPr>
      </p:pic>
      <p:pic>
        <p:nvPicPr>
          <p:cNvPr id="16" name="Resim 15"/>
          <p:cNvPicPr>
            <a:picLocks noChangeAspect="1"/>
          </p:cNvPicPr>
          <p:nvPr/>
        </p:nvPicPr>
        <p:blipFill>
          <a:blip r:embed="rId6"/>
          <a:stretch>
            <a:fillRect/>
          </a:stretch>
        </p:blipFill>
        <p:spPr>
          <a:xfrm rot="5400000">
            <a:off x="1479972" y="3841483"/>
            <a:ext cx="362370" cy="1429991"/>
          </a:xfrm>
          <a:prstGeom prst="rect">
            <a:avLst/>
          </a:prstGeom>
        </p:spPr>
      </p:pic>
      <p:pic>
        <p:nvPicPr>
          <p:cNvPr id="17" name="Resim 16"/>
          <p:cNvPicPr>
            <a:picLocks noChangeAspect="1"/>
          </p:cNvPicPr>
          <p:nvPr/>
        </p:nvPicPr>
        <p:blipFill>
          <a:blip r:embed="rId7"/>
          <a:stretch>
            <a:fillRect/>
          </a:stretch>
        </p:blipFill>
        <p:spPr>
          <a:xfrm rot="5400000">
            <a:off x="1520516" y="1784214"/>
            <a:ext cx="348506" cy="1431023"/>
          </a:xfrm>
          <a:prstGeom prst="rect">
            <a:avLst/>
          </a:prstGeom>
        </p:spPr>
      </p:pic>
      <p:pic>
        <p:nvPicPr>
          <p:cNvPr id="18" name="Resim 17"/>
          <p:cNvPicPr>
            <a:picLocks noChangeAspect="1"/>
          </p:cNvPicPr>
          <p:nvPr/>
        </p:nvPicPr>
        <p:blipFill>
          <a:blip r:embed="rId8"/>
          <a:stretch>
            <a:fillRect/>
          </a:stretch>
        </p:blipFill>
        <p:spPr>
          <a:xfrm rot="5400000">
            <a:off x="1514050" y="4613453"/>
            <a:ext cx="314104" cy="1429992"/>
          </a:xfrm>
          <a:prstGeom prst="rect">
            <a:avLst/>
          </a:prstGeom>
        </p:spPr>
      </p:pic>
      <p:sp>
        <p:nvSpPr>
          <p:cNvPr id="4" name="Dikdörtgen 3"/>
          <p:cNvSpPr/>
          <p:nvPr/>
        </p:nvSpPr>
        <p:spPr>
          <a:xfrm>
            <a:off x="1072900" y="6403330"/>
            <a:ext cx="5922070" cy="307777"/>
          </a:xfrm>
          <a:prstGeom prst="rect">
            <a:avLst/>
          </a:prstGeom>
        </p:spPr>
        <p:txBody>
          <a:bodyPr wrap="none">
            <a:spAutoFit/>
          </a:bodyPr>
          <a:lstStyle/>
          <a:p>
            <a:pPr marL="0" lvl="1"/>
            <a:r>
              <a:rPr lang="tr-TR" altLang="en-US" sz="1400" dirty="0">
                <a:latin typeface="Calibri" panose="020F0502020204030204" pitchFamily="34" charset="0"/>
              </a:rPr>
              <a:t>Not*: EDTA </a:t>
            </a:r>
            <a:r>
              <a:rPr lang="tr-TR" altLang="en-US" sz="1400" dirty="0" err="1">
                <a:latin typeface="Calibri" panose="020F0502020204030204" pitchFamily="34" charset="0"/>
              </a:rPr>
              <a:t>tr’lerde</a:t>
            </a:r>
            <a:r>
              <a:rPr lang="tr-TR" altLang="en-US" sz="1400" dirty="0">
                <a:latin typeface="Calibri" panose="020F0502020204030204" pitchFamily="34" charset="0"/>
              </a:rPr>
              <a:t> </a:t>
            </a:r>
            <a:r>
              <a:rPr lang="tr-TR" altLang="en-US" sz="1400" dirty="0" err="1">
                <a:latin typeface="Calibri" panose="020F0502020204030204" pitchFamily="34" charset="0"/>
              </a:rPr>
              <a:t>agregasyonu</a:t>
            </a:r>
            <a:r>
              <a:rPr lang="tr-TR" altLang="en-US" sz="1400" dirty="0">
                <a:latin typeface="Calibri" panose="020F0502020204030204" pitchFamily="34" charset="0"/>
              </a:rPr>
              <a:t> uyarabilir ve </a:t>
            </a:r>
            <a:r>
              <a:rPr lang="tr-TR" altLang="en-US" sz="1400" dirty="0" err="1">
                <a:latin typeface="Calibri" panose="020F0502020204030204" pitchFamily="34" charset="0"/>
              </a:rPr>
              <a:t>psödotrombositopeniye</a:t>
            </a:r>
            <a:r>
              <a:rPr lang="tr-TR" altLang="en-US" sz="1400" dirty="0">
                <a:latin typeface="Calibri" panose="020F0502020204030204" pitchFamily="34" charset="0"/>
              </a:rPr>
              <a:t> yol açar.</a:t>
            </a:r>
          </a:p>
        </p:txBody>
      </p:sp>
    </p:spTree>
    <p:extLst>
      <p:ext uri="{BB962C8B-B14F-4D97-AF65-F5344CB8AC3E}">
        <p14:creationId xmlns:p14="http://schemas.microsoft.com/office/powerpoint/2010/main" val="175487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05340" y="491281"/>
            <a:ext cx="8001000" cy="468313"/>
          </a:xfrm>
        </p:spPr>
        <p:txBody>
          <a:bodyPr>
            <a:noAutofit/>
          </a:bodyPr>
          <a:lstStyle/>
          <a:p>
            <a:r>
              <a:rPr lang="tr-TR" altLang="en-US" sz="4000" b="1" dirty="0" err="1">
                <a:solidFill>
                  <a:srgbClr val="FF0000"/>
                </a:solidFill>
                <a:latin typeface="Times New Roman" panose="02020603050405020304" pitchFamily="18" charset="0"/>
              </a:rPr>
              <a:t>Antikoagülansız</a:t>
            </a:r>
            <a:r>
              <a:rPr lang="tr-TR" altLang="en-US" sz="4000" b="1" dirty="0">
                <a:solidFill>
                  <a:srgbClr val="FF0000"/>
                </a:solidFill>
                <a:latin typeface="Times New Roman" panose="02020603050405020304" pitchFamily="18" charset="0"/>
              </a:rPr>
              <a:t> kan (boş tüp)</a:t>
            </a:r>
          </a:p>
        </p:txBody>
      </p:sp>
      <p:sp>
        <p:nvSpPr>
          <p:cNvPr id="5123" name="Rectangle 3"/>
          <p:cNvSpPr>
            <a:spLocks noGrp="1" noChangeArrowheads="1"/>
          </p:cNvSpPr>
          <p:nvPr>
            <p:ph type="body" idx="1"/>
          </p:nvPr>
        </p:nvSpPr>
        <p:spPr>
          <a:xfrm>
            <a:off x="713249" y="1570846"/>
            <a:ext cx="10362187" cy="3332163"/>
          </a:xfrm>
        </p:spPr>
        <p:txBody>
          <a:bodyPr>
            <a:normAutofit/>
          </a:bodyPr>
          <a:lstStyle/>
          <a:p>
            <a:pPr lvl="1">
              <a:lnSpc>
                <a:spcPct val="120000"/>
              </a:lnSpc>
            </a:pPr>
            <a:r>
              <a:rPr lang="tr-TR" altLang="en-US" sz="1800" dirty="0" smtClean="0">
                <a:latin typeface="Times New Roman" panose="02020603050405020304" pitchFamily="18" charset="0"/>
              </a:rPr>
              <a:t>Direkt </a:t>
            </a:r>
            <a:r>
              <a:rPr lang="tr-TR" altLang="en-US" sz="1800" dirty="0">
                <a:latin typeface="Times New Roman" panose="02020603050405020304" pitchFamily="18" charset="0"/>
              </a:rPr>
              <a:t>enjektöre veya tüpe alınan kan olup içine pıhtılaşmayı engelleyecek madde </a:t>
            </a:r>
            <a:r>
              <a:rPr lang="tr-TR" altLang="en-US" sz="1800" dirty="0" smtClean="0">
                <a:latin typeface="Times New Roman" panose="02020603050405020304" pitchFamily="18" charset="0"/>
              </a:rPr>
              <a:t>konulmaz ise …? </a:t>
            </a:r>
            <a:endParaRPr lang="tr-TR" altLang="en-US" sz="1800" dirty="0">
              <a:latin typeface="Times New Roman" panose="02020603050405020304" pitchFamily="18" charset="0"/>
            </a:endParaRPr>
          </a:p>
          <a:p>
            <a:pPr lvl="1">
              <a:lnSpc>
                <a:spcPct val="120000"/>
              </a:lnSpc>
            </a:pPr>
            <a:r>
              <a:rPr lang="tr-TR" altLang="en-US" sz="1800" dirty="0">
                <a:latin typeface="Times New Roman" panose="02020603050405020304" pitchFamily="18" charset="0"/>
              </a:rPr>
              <a:t>Elde edilen sıvı </a:t>
            </a:r>
            <a:r>
              <a:rPr lang="tr-TR" altLang="en-US" sz="1800" b="1" dirty="0">
                <a:solidFill>
                  <a:srgbClr val="FF0000"/>
                </a:solidFill>
                <a:latin typeface="Times New Roman" panose="02020603050405020304" pitchFamily="18" charset="0"/>
              </a:rPr>
              <a:t>SERUM</a:t>
            </a:r>
            <a:r>
              <a:rPr lang="tr-TR" altLang="en-US" sz="1800" dirty="0">
                <a:latin typeface="Times New Roman" panose="02020603050405020304" pitchFamily="18" charset="0"/>
              </a:rPr>
              <a:t> dur</a:t>
            </a:r>
            <a:r>
              <a:rPr lang="tr-TR" altLang="en-US" sz="1800" dirty="0" smtClean="0">
                <a:latin typeface="Times New Roman" panose="02020603050405020304" pitchFamily="18" charset="0"/>
              </a:rPr>
              <a:t>.</a:t>
            </a:r>
            <a:endParaRPr lang="tr-TR" altLang="en-US" sz="1800" dirty="0">
              <a:latin typeface="Times New Roman" panose="02020603050405020304" pitchFamily="18" charset="0"/>
            </a:endParaRPr>
          </a:p>
          <a:p>
            <a:pPr lvl="1">
              <a:lnSpc>
                <a:spcPct val="120000"/>
              </a:lnSpc>
            </a:pPr>
            <a:r>
              <a:rPr lang="tr-TR" altLang="en-US" sz="1800" dirty="0">
                <a:latin typeface="Times New Roman" panose="02020603050405020304" pitchFamily="18" charset="0"/>
              </a:rPr>
              <a:t>Biyokimyasal testler için kullanılır.</a:t>
            </a:r>
          </a:p>
        </p:txBody>
      </p:sp>
      <p:pic>
        <p:nvPicPr>
          <p:cNvPr id="8" name="Picture 4" descr="vaka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72718" y="2588104"/>
            <a:ext cx="4177660" cy="334563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5" name="Resim 4"/>
          <p:cNvPicPr>
            <a:picLocks noChangeAspect="1"/>
          </p:cNvPicPr>
          <p:nvPr/>
        </p:nvPicPr>
        <p:blipFill>
          <a:blip r:embed="rId3"/>
          <a:stretch>
            <a:fillRect/>
          </a:stretch>
        </p:blipFill>
        <p:spPr>
          <a:xfrm>
            <a:off x="1198514" y="2940908"/>
            <a:ext cx="5027710" cy="3067435"/>
          </a:xfrm>
          <a:prstGeom prst="rect">
            <a:avLst/>
          </a:prstGeom>
          <a:ln>
            <a:noFill/>
          </a:ln>
          <a:effectLst>
            <a:softEdge rad="112500"/>
          </a:effectLst>
        </p:spPr>
      </p:pic>
      <p:pic>
        <p:nvPicPr>
          <p:cNvPr id="7" name="Resim 6"/>
          <p:cNvPicPr>
            <a:picLocks noChangeAspect="1"/>
          </p:cNvPicPr>
          <p:nvPr/>
        </p:nvPicPr>
        <p:blipFill>
          <a:blip r:embed="rId4"/>
          <a:stretch>
            <a:fillRect/>
          </a:stretch>
        </p:blipFill>
        <p:spPr>
          <a:xfrm rot="1294927">
            <a:off x="8131411" y="11995"/>
            <a:ext cx="360041" cy="1546857"/>
          </a:xfrm>
          <a:prstGeom prst="rect">
            <a:avLst/>
          </a:prstGeom>
        </p:spPr>
      </p:pic>
      <p:pic>
        <p:nvPicPr>
          <p:cNvPr id="9" name="Resim 8"/>
          <p:cNvPicPr>
            <a:picLocks noChangeAspect="1"/>
          </p:cNvPicPr>
          <p:nvPr/>
        </p:nvPicPr>
        <p:blipFill>
          <a:blip r:embed="rId5"/>
          <a:stretch>
            <a:fillRect/>
          </a:stretch>
        </p:blipFill>
        <p:spPr>
          <a:xfrm rot="1246577">
            <a:off x="9475509" y="339982"/>
            <a:ext cx="295829" cy="1159932"/>
          </a:xfrm>
          <a:prstGeom prst="rect">
            <a:avLst/>
          </a:prstGeom>
        </p:spPr>
      </p:pic>
      <p:pic>
        <p:nvPicPr>
          <p:cNvPr id="10" name="Resim 9"/>
          <p:cNvPicPr>
            <a:picLocks noChangeAspect="1"/>
          </p:cNvPicPr>
          <p:nvPr/>
        </p:nvPicPr>
        <p:blipFill>
          <a:blip r:embed="rId6"/>
          <a:stretch>
            <a:fillRect/>
          </a:stretch>
        </p:blipFill>
        <p:spPr>
          <a:xfrm rot="1266452">
            <a:off x="10022663" y="584119"/>
            <a:ext cx="259532" cy="914496"/>
          </a:xfrm>
          <a:prstGeom prst="rect">
            <a:avLst/>
          </a:prstGeom>
        </p:spPr>
      </p:pic>
      <p:pic>
        <p:nvPicPr>
          <p:cNvPr id="11" name="Resim 10"/>
          <p:cNvPicPr>
            <a:picLocks noChangeAspect="1"/>
          </p:cNvPicPr>
          <p:nvPr/>
        </p:nvPicPr>
        <p:blipFill>
          <a:blip r:embed="rId7"/>
          <a:stretch>
            <a:fillRect/>
          </a:stretch>
        </p:blipFill>
        <p:spPr>
          <a:xfrm rot="1228501">
            <a:off x="8815494" y="154899"/>
            <a:ext cx="283019" cy="1368417"/>
          </a:xfrm>
          <a:prstGeom prst="rect">
            <a:avLst/>
          </a:prstGeom>
        </p:spPr>
      </p:pic>
      <p:pic>
        <p:nvPicPr>
          <p:cNvPr id="12" name="Resim 11"/>
          <p:cNvPicPr>
            <a:picLocks noChangeAspect="1"/>
          </p:cNvPicPr>
          <p:nvPr/>
        </p:nvPicPr>
        <p:blipFill>
          <a:blip r:embed="rId8"/>
          <a:stretch>
            <a:fillRect/>
          </a:stretch>
        </p:blipFill>
        <p:spPr>
          <a:xfrm rot="1311059">
            <a:off x="10575366" y="713888"/>
            <a:ext cx="241649" cy="783972"/>
          </a:xfrm>
          <a:prstGeom prst="rect">
            <a:avLst/>
          </a:prstGeom>
        </p:spPr>
      </p:pic>
    </p:spTree>
    <p:extLst>
      <p:ext uri="{BB962C8B-B14F-4D97-AF65-F5344CB8AC3E}">
        <p14:creationId xmlns:p14="http://schemas.microsoft.com/office/powerpoint/2010/main" val="19404869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p:cNvPicPr>
            <a:picLocks noChangeAspect="1"/>
          </p:cNvPicPr>
          <p:nvPr/>
        </p:nvPicPr>
        <p:blipFill>
          <a:blip r:embed="rId3"/>
          <a:stretch>
            <a:fillRect/>
          </a:stretch>
        </p:blipFill>
        <p:spPr>
          <a:xfrm>
            <a:off x="1252237" y="2478507"/>
            <a:ext cx="4241179" cy="2315375"/>
          </a:xfrm>
          <a:prstGeom prst="rect">
            <a:avLst/>
          </a:prstGeom>
          <a:ln>
            <a:noFill/>
          </a:ln>
          <a:effectLst>
            <a:softEdge rad="112500"/>
          </a:effectLst>
        </p:spPr>
      </p:pic>
      <p:sp>
        <p:nvSpPr>
          <p:cNvPr id="6147" name="Rectangle 3"/>
          <p:cNvSpPr>
            <a:spLocks noGrp="1" noChangeArrowheads="1"/>
          </p:cNvSpPr>
          <p:nvPr>
            <p:ph type="body" sz="half" idx="1"/>
          </p:nvPr>
        </p:nvSpPr>
        <p:spPr>
          <a:xfrm>
            <a:off x="755481" y="1514668"/>
            <a:ext cx="7191079" cy="3476600"/>
          </a:xfrm>
        </p:spPr>
        <p:txBody>
          <a:bodyPr>
            <a:normAutofit/>
          </a:bodyPr>
          <a:lstStyle/>
          <a:p>
            <a:pPr lvl="1">
              <a:lnSpc>
                <a:spcPct val="150000"/>
              </a:lnSpc>
            </a:pPr>
            <a:r>
              <a:rPr lang="tr-TR" altLang="en-US" sz="2000" dirty="0">
                <a:latin typeface="Times New Roman" panose="02020603050405020304" pitchFamily="18" charset="0"/>
              </a:rPr>
              <a:t>Kana pıhtılaşmayı engelleyecek madde konulduğunda elde edilen sıvı </a:t>
            </a:r>
            <a:r>
              <a:rPr lang="tr-TR" altLang="en-US" sz="2000" b="1" dirty="0">
                <a:solidFill>
                  <a:srgbClr val="FF0000"/>
                </a:solidFill>
                <a:latin typeface="Times New Roman" panose="02020603050405020304" pitchFamily="18" charset="0"/>
              </a:rPr>
              <a:t>PLAZMA</a:t>
            </a:r>
            <a:r>
              <a:rPr lang="tr-TR" altLang="en-US" sz="2000" dirty="0">
                <a:solidFill>
                  <a:srgbClr val="FF0000"/>
                </a:solidFill>
                <a:latin typeface="Times New Roman" panose="02020603050405020304" pitchFamily="18" charset="0"/>
              </a:rPr>
              <a:t> </a:t>
            </a:r>
            <a:r>
              <a:rPr lang="tr-TR" altLang="en-US" sz="2000" b="1" dirty="0">
                <a:latin typeface="Times New Roman" panose="02020603050405020304" pitchFamily="18" charset="0"/>
              </a:rPr>
              <a:t>Pıhtılaşma faktörlerini içerir.</a:t>
            </a:r>
          </a:p>
          <a:p>
            <a:pPr lvl="1">
              <a:lnSpc>
                <a:spcPct val="90000"/>
              </a:lnSpc>
            </a:pPr>
            <a:endParaRPr lang="tr-TR" altLang="en-US" sz="2000" dirty="0">
              <a:latin typeface="Times New Roman" panose="02020603050405020304" pitchFamily="18" charset="0"/>
            </a:endParaRPr>
          </a:p>
        </p:txBody>
      </p:sp>
      <p:sp>
        <p:nvSpPr>
          <p:cNvPr id="2" name="Dikdörtgen 1"/>
          <p:cNvSpPr/>
          <p:nvPr/>
        </p:nvSpPr>
        <p:spPr>
          <a:xfrm>
            <a:off x="856745" y="5429903"/>
            <a:ext cx="8472164" cy="707886"/>
          </a:xfrm>
          <a:prstGeom prst="rect">
            <a:avLst/>
          </a:prstGeom>
        </p:spPr>
        <p:txBody>
          <a:bodyPr wrap="square">
            <a:spAutoFit/>
          </a:bodyPr>
          <a:lstStyle/>
          <a:p>
            <a:pPr lvl="1"/>
            <a:r>
              <a:rPr lang="tr-TR" altLang="en-US" sz="2000" dirty="0">
                <a:solidFill>
                  <a:srgbClr val="FF0000"/>
                </a:solidFill>
                <a:latin typeface="Calibri" panose="020F0502020204030204" pitchFamily="34" charset="0"/>
                <a:ea typeface="Tahoma" panose="020B0604030504040204" pitchFamily="34" charset="0"/>
                <a:cs typeface="Tahoma" panose="020B0604030504040204" pitchFamily="34" charset="0"/>
              </a:rPr>
              <a:t>Santrifüjsüz tam kan ile;</a:t>
            </a:r>
          </a:p>
          <a:p>
            <a:pPr lvl="1"/>
            <a:r>
              <a:rPr lang="tr-TR" altLang="en-US" sz="2000" dirty="0">
                <a:latin typeface="Calibri" panose="020F0502020204030204" pitchFamily="34" charset="0"/>
                <a:ea typeface="Tahoma" panose="020B0604030504040204" pitchFamily="34" charset="0"/>
                <a:cs typeface="Tahoma" panose="020B0604030504040204" pitchFamily="34" charset="0"/>
              </a:rPr>
              <a:t>(</a:t>
            </a:r>
            <a:r>
              <a:rPr lang="tr-TR" altLang="en-US" sz="2000" dirty="0" smtClean="0">
                <a:latin typeface="Calibri" panose="020F0502020204030204" pitchFamily="34" charset="0"/>
                <a:ea typeface="Tahoma" panose="020B0604030504040204" pitchFamily="34" charset="0"/>
                <a:cs typeface="Tahoma" panose="020B0604030504040204" pitchFamily="34" charset="0"/>
              </a:rPr>
              <a:t>kan kan, </a:t>
            </a:r>
            <a:r>
              <a:rPr lang="tr-TR" altLang="en-US" sz="2000" dirty="0">
                <a:latin typeface="Calibri" panose="020F0502020204030204" pitchFamily="34" charset="0"/>
                <a:ea typeface="Tahoma" panose="020B0604030504040204" pitchFamily="34" charset="0"/>
                <a:cs typeface="Tahoma" panose="020B0604030504040204" pitchFamily="34" charset="0"/>
              </a:rPr>
              <a:t>trombosit, </a:t>
            </a:r>
            <a:r>
              <a:rPr lang="tr-TR" altLang="en-US" sz="2000" dirty="0" err="1" smtClean="0">
                <a:latin typeface="Calibri" panose="020F0502020204030204" pitchFamily="34" charset="0"/>
                <a:ea typeface="Tahoma" panose="020B0604030504040204" pitchFamily="34" charset="0"/>
                <a:cs typeface="Tahoma" panose="020B0604030504040204" pitchFamily="34" charset="0"/>
              </a:rPr>
              <a:t>vs</a:t>
            </a:r>
            <a:r>
              <a:rPr lang="tr-TR" altLang="en-US" sz="2000" dirty="0">
                <a:latin typeface="Calibri" panose="020F0502020204030204" pitchFamily="34" charset="0"/>
                <a:ea typeface="Tahoma" panose="020B0604030504040204" pitchFamily="34" charset="0"/>
                <a:cs typeface="Tahoma" panose="020B0604030504040204" pitchFamily="34" charset="0"/>
              </a:rPr>
              <a:t> sayımı </a:t>
            </a:r>
            <a:r>
              <a:rPr lang="tr-TR" altLang="en-US" sz="2000" dirty="0" smtClean="0">
                <a:latin typeface="Calibri" panose="020F0502020204030204" pitchFamily="34" charset="0"/>
                <a:ea typeface="Tahoma" panose="020B0604030504040204" pitchFamily="34" charset="0"/>
                <a:cs typeface="Tahoma" panose="020B0604030504040204" pitchFamily="34" charset="0"/>
              </a:rPr>
              <a:t>)</a:t>
            </a:r>
            <a:endParaRPr lang="tr-TR" altLang="en-US" sz="2000" dirty="0">
              <a:latin typeface="Calibri" panose="020F0502020204030204" pitchFamily="34" charset="0"/>
              <a:ea typeface="Tahoma" panose="020B0604030504040204" pitchFamily="34" charset="0"/>
              <a:cs typeface="Tahoma" panose="020B0604030504040204" pitchFamily="34" charset="0"/>
            </a:endParaRPr>
          </a:p>
        </p:txBody>
      </p:sp>
      <p:sp>
        <p:nvSpPr>
          <p:cNvPr id="15" name="Rectangle 2"/>
          <p:cNvSpPr>
            <a:spLocks noGrp="1" noChangeArrowheads="1"/>
          </p:cNvSpPr>
          <p:nvPr>
            <p:ph type="title"/>
          </p:nvPr>
        </p:nvSpPr>
        <p:spPr>
          <a:xfrm>
            <a:off x="517822" y="142506"/>
            <a:ext cx="5751513" cy="1216025"/>
          </a:xfrm>
        </p:spPr>
        <p:txBody>
          <a:bodyPr>
            <a:normAutofit/>
          </a:bodyPr>
          <a:lstStyle/>
          <a:p>
            <a:pPr>
              <a:lnSpc>
                <a:spcPct val="90000"/>
              </a:lnSpc>
            </a:pPr>
            <a:r>
              <a:rPr lang="tr-TR" altLang="en-US" sz="4000" b="1" dirty="0" err="1">
                <a:solidFill>
                  <a:srgbClr val="FF0000"/>
                </a:solidFill>
                <a:latin typeface="Times New Roman" panose="02020603050405020304" pitchFamily="18" charset="0"/>
              </a:rPr>
              <a:t>Antikoagülanlı</a:t>
            </a:r>
            <a:r>
              <a:rPr lang="tr-TR" altLang="en-US" sz="4000" b="1" dirty="0">
                <a:solidFill>
                  <a:srgbClr val="FF0000"/>
                </a:solidFill>
                <a:latin typeface="Times New Roman" panose="02020603050405020304" pitchFamily="18" charset="0"/>
              </a:rPr>
              <a:t> kan</a:t>
            </a:r>
          </a:p>
        </p:txBody>
      </p:sp>
      <p:pic>
        <p:nvPicPr>
          <p:cNvPr id="16" name="Resim 15"/>
          <p:cNvPicPr>
            <a:picLocks noChangeAspect="1"/>
          </p:cNvPicPr>
          <p:nvPr/>
        </p:nvPicPr>
        <p:blipFill>
          <a:blip r:embed="rId4"/>
          <a:stretch>
            <a:fillRect/>
          </a:stretch>
        </p:blipFill>
        <p:spPr>
          <a:xfrm rot="1294927">
            <a:off x="8131411" y="11995"/>
            <a:ext cx="360041" cy="1546857"/>
          </a:xfrm>
          <a:prstGeom prst="rect">
            <a:avLst/>
          </a:prstGeom>
        </p:spPr>
      </p:pic>
      <p:pic>
        <p:nvPicPr>
          <p:cNvPr id="17" name="Resim 16"/>
          <p:cNvPicPr>
            <a:picLocks noChangeAspect="1"/>
          </p:cNvPicPr>
          <p:nvPr/>
        </p:nvPicPr>
        <p:blipFill>
          <a:blip r:embed="rId5"/>
          <a:stretch>
            <a:fillRect/>
          </a:stretch>
        </p:blipFill>
        <p:spPr>
          <a:xfrm rot="1246577">
            <a:off x="9475509" y="339982"/>
            <a:ext cx="295829" cy="1159932"/>
          </a:xfrm>
          <a:prstGeom prst="rect">
            <a:avLst/>
          </a:prstGeom>
        </p:spPr>
      </p:pic>
      <p:pic>
        <p:nvPicPr>
          <p:cNvPr id="18" name="Resim 17"/>
          <p:cNvPicPr>
            <a:picLocks noChangeAspect="1"/>
          </p:cNvPicPr>
          <p:nvPr/>
        </p:nvPicPr>
        <p:blipFill>
          <a:blip r:embed="rId6"/>
          <a:stretch>
            <a:fillRect/>
          </a:stretch>
        </p:blipFill>
        <p:spPr>
          <a:xfrm rot="1266452">
            <a:off x="10022663" y="584119"/>
            <a:ext cx="259532" cy="914496"/>
          </a:xfrm>
          <a:prstGeom prst="rect">
            <a:avLst/>
          </a:prstGeom>
        </p:spPr>
      </p:pic>
      <p:pic>
        <p:nvPicPr>
          <p:cNvPr id="19" name="Resim 18"/>
          <p:cNvPicPr>
            <a:picLocks noChangeAspect="1"/>
          </p:cNvPicPr>
          <p:nvPr/>
        </p:nvPicPr>
        <p:blipFill>
          <a:blip r:embed="rId7"/>
          <a:stretch>
            <a:fillRect/>
          </a:stretch>
        </p:blipFill>
        <p:spPr>
          <a:xfrm rot="1228501">
            <a:off x="8815494" y="154899"/>
            <a:ext cx="283019" cy="1368417"/>
          </a:xfrm>
          <a:prstGeom prst="rect">
            <a:avLst/>
          </a:prstGeom>
        </p:spPr>
      </p:pic>
      <p:pic>
        <p:nvPicPr>
          <p:cNvPr id="20" name="Resim 19"/>
          <p:cNvPicPr>
            <a:picLocks noChangeAspect="1"/>
          </p:cNvPicPr>
          <p:nvPr/>
        </p:nvPicPr>
        <p:blipFill>
          <a:blip r:embed="rId8"/>
          <a:stretch>
            <a:fillRect/>
          </a:stretch>
        </p:blipFill>
        <p:spPr>
          <a:xfrm rot="1311059">
            <a:off x="10575366" y="713888"/>
            <a:ext cx="241649" cy="783972"/>
          </a:xfrm>
          <a:prstGeom prst="rect">
            <a:avLst/>
          </a:prstGeom>
        </p:spPr>
      </p:pic>
      <p:pic>
        <p:nvPicPr>
          <p:cNvPr id="8" name="Resim 7"/>
          <p:cNvPicPr>
            <a:picLocks noChangeAspect="1"/>
          </p:cNvPicPr>
          <p:nvPr/>
        </p:nvPicPr>
        <p:blipFill>
          <a:blip r:embed="rId9"/>
          <a:stretch>
            <a:fillRect/>
          </a:stretch>
        </p:blipFill>
        <p:spPr>
          <a:xfrm>
            <a:off x="7783976" y="2202295"/>
            <a:ext cx="2990850" cy="27336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Dikdörtgen 11"/>
          <p:cNvSpPr/>
          <p:nvPr/>
        </p:nvSpPr>
        <p:spPr>
          <a:xfrm>
            <a:off x="5026924" y="5471955"/>
            <a:ext cx="6096000" cy="400110"/>
          </a:xfrm>
          <a:prstGeom prst="rect">
            <a:avLst/>
          </a:prstGeom>
        </p:spPr>
        <p:txBody>
          <a:bodyPr>
            <a:spAutoFit/>
          </a:bodyPr>
          <a:lstStyle/>
          <a:p>
            <a:pPr lvl="1"/>
            <a:r>
              <a:rPr lang="tr-TR" altLang="en-US" sz="2000" dirty="0" smtClean="0">
                <a:solidFill>
                  <a:srgbClr val="FF0000"/>
                </a:solidFill>
                <a:latin typeface="Calibri" panose="020F0502020204030204" pitchFamily="34" charset="0"/>
                <a:ea typeface="Tahoma" panose="020B0604030504040204" pitchFamily="34" charset="0"/>
                <a:cs typeface="Tahoma" panose="020B0604030504040204" pitchFamily="34" charset="0"/>
              </a:rPr>
              <a:t>&gt; plazma ile;  </a:t>
            </a:r>
            <a:r>
              <a:rPr lang="tr-TR" altLang="en-US" sz="2000" dirty="0" err="1">
                <a:latin typeface="Calibri" panose="020F0502020204030204" pitchFamily="34" charset="0"/>
                <a:ea typeface="Tahoma" panose="020B0604030504040204" pitchFamily="34" charset="0"/>
                <a:cs typeface="Tahoma" panose="020B0604030504040204" pitchFamily="34" charset="0"/>
              </a:rPr>
              <a:t>koagulasyon</a:t>
            </a:r>
            <a:r>
              <a:rPr lang="tr-TR" altLang="en-US" sz="2000" dirty="0">
                <a:latin typeface="Calibri" panose="020F0502020204030204" pitchFamily="34" charset="0"/>
                <a:ea typeface="Tahoma" panose="020B0604030504040204" pitchFamily="34" charset="0"/>
                <a:cs typeface="Tahoma" panose="020B0604030504040204" pitchFamily="34" charset="0"/>
              </a:rPr>
              <a:t> </a:t>
            </a:r>
            <a:r>
              <a:rPr lang="tr-TR" altLang="en-US" sz="2000" dirty="0" smtClean="0">
                <a:latin typeface="Calibri" panose="020F0502020204030204" pitchFamily="34" charset="0"/>
                <a:ea typeface="Tahoma" panose="020B0604030504040204" pitchFamily="34" charset="0"/>
                <a:cs typeface="Tahoma" panose="020B0604030504040204" pitchFamily="34" charset="0"/>
              </a:rPr>
              <a:t>çalışmaları</a:t>
            </a:r>
            <a:endParaRPr lang="tr-TR" altLang="en-US" sz="2000" dirty="0">
              <a:latin typeface="Calibri" panose="020F0502020204030204" pitchFamily="34" charset="0"/>
              <a:ea typeface="Tahoma" panose="020B0604030504040204" pitchFamily="34" charset="0"/>
              <a:cs typeface="Tahoma" panose="020B0604030504040204" pitchFamily="34" charset="0"/>
            </a:endParaRPr>
          </a:p>
        </p:txBody>
      </p:sp>
      <p:cxnSp>
        <p:nvCxnSpPr>
          <p:cNvPr id="4" name="Düz Ok Bağlayıcısı 3"/>
          <p:cNvCxnSpPr/>
          <p:nvPr/>
        </p:nvCxnSpPr>
        <p:spPr>
          <a:xfrm>
            <a:off x="2529016" y="4489622"/>
            <a:ext cx="197708" cy="8622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Dikdörtgen 4"/>
          <p:cNvSpPr/>
          <p:nvPr/>
        </p:nvSpPr>
        <p:spPr>
          <a:xfrm>
            <a:off x="3990070" y="5165527"/>
            <a:ext cx="5514779" cy="707886"/>
          </a:xfrm>
          <a:prstGeom prst="rect">
            <a:avLst/>
          </a:prstGeom>
        </p:spPr>
        <p:txBody>
          <a:bodyPr wrap="none">
            <a:spAutoFit/>
          </a:bodyPr>
          <a:lstStyle/>
          <a:p>
            <a:pPr lvl="1"/>
            <a:r>
              <a:rPr lang="tr-TR" altLang="en-US" sz="2000" dirty="0" smtClean="0">
                <a:solidFill>
                  <a:srgbClr val="FF0000"/>
                </a:solidFill>
                <a:latin typeface="Calibri" panose="020F0502020204030204" pitchFamily="34" charset="0"/>
                <a:ea typeface="Tahoma" panose="020B0604030504040204" pitchFamily="34" charset="0"/>
                <a:cs typeface="Tahoma" panose="020B0604030504040204" pitchFamily="34" charset="0"/>
              </a:rPr>
              <a:t>Santrifüje &gt; </a:t>
            </a:r>
            <a:r>
              <a:rPr lang="tr-TR" altLang="en-US" sz="2000" dirty="0" err="1" smtClean="0">
                <a:solidFill>
                  <a:srgbClr val="FF0000"/>
                </a:solidFill>
                <a:latin typeface="Calibri" panose="020F0502020204030204" pitchFamily="34" charset="0"/>
                <a:ea typeface="Tahoma" panose="020B0604030504040204" pitchFamily="34" charset="0"/>
                <a:cs typeface="Tahoma" panose="020B0604030504040204" pitchFamily="34" charset="0"/>
              </a:rPr>
              <a:t>buffy-coat</a:t>
            </a:r>
            <a:r>
              <a:rPr lang="tr-TR" altLang="en-US" sz="2000" dirty="0" smtClean="0">
                <a:latin typeface="Calibri" panose="020F0502020204030204" pitchFamily="34" charset="0"/>
                <a:ea typeface="Tahoma" panose="020B0604030504040204" pitchFamily="34" charset="0"/>
                <a:cs typeface="Tahoma" panose="020B0604030504040204" pitchFamily="34" charset="0"/>
              </a:rPr>
              <a:t> </a:t>
            </a:r>
            <a:r>
              <a:rPr lang="tr-TR" altLang="en-US" sz="2000" dirty="0">
                <a:latin typeface="Calibri" panose="020F0502020204030204" pitchFamily="34" charset="0"/>
                <a:ea typeface="Tahoma" panose="020B0604030504040204" pitchFamily="34" charset="0"/>
                <a:cs typeface="Tahoma" panose="020B0604030504040204" pitchFamily="34" charset="0"/>
              </a:rPr>
              <a:t>ile hücresel çalışmalar,  </a:t>
            </a:r>
          </a:p>
          <a:p>
            <a:pPr lvl="1"/>
            <a:endParaRPr lang="tr-TR" altLang="en-US" sz="2000" dirty="0">
              <a:solidFill>
                <a:srgbClr val="FF0000"/>
              </a:solidFill>
              <a:latin typeface="Calibri" panose="020F0502020204030204" pitchFamily="34" charset="0"/>
              <a:ea typeface="Tahoma" panose="020B0604030504040204" pitchFamily="34" charset="0"/>
              <a:cs typeface="Tahoma" panose="020B0604030504040204" pitchFamily="34" charset="0"/>
            </a:endParaRPr>
          </a:p>
        </p:txBody>
      </p:sp>
      <p:cxnSp>
        <p:nvCxnSpPr>
          <p:cNvPr id="21" name="Düz Ok Bağlayıcısı 20"/>
          <p:cNvCxnSpPr/>
          <p:nvPr/>
        </p:nvCxnSpPr>
        <p:spPr>
          <a:xfrm>
            <a:off x="4500259" y="4489622"/>
            <a:ext cx="409492" cy="8080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2" name="Resim 21"/>
          <p:cNvPicPr>
            <a:picLocks noChangeAspect="1"/>
          </p:cNvPicPr>
          <p:nvPr/>
        </p:nvPicPr>
        <p:blipFill>
          <a:blip r:embed="rId10"/>
          <a:stretch>
            <a:fillRect/>
          </a:stretch>
        </p:blipFill>
        <p:spPr>
          <a:xfrm>
            <a:off x="6201093" y="2809103"/>
            <a:ext cx="1274803" cy="1293538"/>
          </a:xfrm>
          <a:prstGeom prst="rect">
            <a:avLst/>
          </a:prstGeom>
          <a:ln>
            <a:noFill/>
          </a:ln>
          <a:effectLst>
            <a:softEdge rad="112500"/>
          </a:effectLst>
        </p:spPr>
      </p:pic>
      <p:cxnSp>
        <p:nvCxnSpPr>
          <p:cNvPr id="10" name="Düz Ok Bağlayıcısı 9"/>
          <p:cNvCxnSpPr/>
          <p:nvPr/>
        </p:nvCxnSpPr>
        <p:spPr>
          <a:xfrm flipV="1">
            <a:off x="6838494" y="3369276"/>
            <a:ext cx="1108066" cy="73118"/>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0309511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0" descr="peripheral blood  slides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3130" y="4647865"/>
            <a:ext cx="1998696" cy="63774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13" name="Picture 2" descr="peripheral slides preparation ile ilgili gö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2086" y="2097379"/>
            <a:ext cx="2857746" cy="3583559"/>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7" name="Slayt Numarası Yer Tutucusu 6"/>
          <p:cNvSpPr>
            <a:spLocks noGrp="1"/>
          </p:cNvSpPr>
          <p:nvPr>
            <p:ph type="sldNum" sz="quarter" idx="12"/>
          </p:nvPr>
        </p:nvSpPr>
        <p:spPr/>
        <p:txBody>
          <a:bodyPr/>
          <a:lstStyle/>
          <a:p>
            <a:fld id="{3E1BF3EB-FAC5-42EC-8C68-95D945D558D2}" type="slidenum">
              <a:rPr lang="tr-TR" altLang="en-US"/>
              <a:pPr/>
              <a:t>9</a:t>
            </a:fld>
            <a:endParaRPr lang="tr-TR" altLang="en-US"/>
          </a:p>
        </p:txBody>
      </p:sp>
      <p:sp>
        <p:nvSpPr>
          <p:cNvPr id="386050" name="Rectangle 2"/>
          <p:cNvSpPr>
            <a:spLocks noGrp="1" noChangeArrowheads="1"/>
          </p:cNvSpPr>
          <p:nvPr>
            <p:ph type="title"/>
          </p:nvPr>
        </p:nvSpPr>
        <p:spPr>
          <a:xfrm>
            <a:off x="412232" y="132050"/>
            <a:ext cx="8001000" cy="1216025"/>
          </a:xfrm>
        </p:spPr>
        <p:txBody>
          <a:bodyPr>
            <a:normAutofit/>
          </a:bodyPr>
          <a:lstStyle/>
          <a:p>
            <a:r>
              <a:rPr lang="tr-TR" altLang="en-US" sz="4000" b="1" dirty="0">
                <a:solidFill>
                  <a:srgbClr val="FF0000"/>
                </a:solidFill>
                <a:latin typeface="Times New Roman" panose="02020603050405020304" pitchFamily="18" charset="0"/>
                <a:cs typeface="Times New Roman" panose="02020603050405020304" pitchFamily="18" charset="0"/>
              </a:rPr>
              <a:t>Çevresel </a:t>
            </a:r>
            <a:r>
              <a:rPr lang="tr-TR" altLang="en-US" sz="4000" b="1" dirty="0" smtClean="0">
                <a:solidFill>
                  <a:srgbClr val="FF0000"/>
                </a:solidFill>
                <a:latin typeface="Times New Roman" panose="02020603050405020304" pitchFamily="18" charset="0"/>
                <a:cs typeface="Times New Roman" panose="02020603050405020304" pitchFamily="18" charset="0"/>
              </a:rPr>
              <a:t>Kan Yayması</a:t>
            </a:r>
            <a:endParaRPr lang="tr-TR" altLang="en-US" sz="4000" b="1" dirty="0">
              <a:solidFill>
                <a:srgbClr val="FF0000"/>
              </a:solidFill>
              <a:latin typeface="Times New Roman" panose="02020603050405020304" pitchFamily="18" charset="0"/>
              <a:cs typeface="Times New Roman" panose="02020603050405020304" pitchFamily="18" charset="0"/>
            </a:endParaRPr>
          </a:p>
        </p:txBody>
      </p:sp>
      <p:sp>
        <p:nvSpPr>
          <p:cNvPr id="386051" name="Rectangle 3"/>
          <p:cNvSpPr>
            <a:spLocks noGrp="1" noChangeArrowheads="1"/>
          </p:cNvSpPr>
          <p:nvPr>
            <p:ph type="body" sz="half" idx="1"/>
          </p:nvPr>
        </p:nvSpPr>
        <p:spPr>
          <a:xfrm>
            <a:off x="623499" y="1772109"/>
            <a:ext cx="5298572" cy="3835400"/>
          </a:xfrm>
        </p:spPr>
        <p:txBody>
          <a:bodyPr>
            <a:normAutofit/>
          </a:bodyPr>
          <a:lstStyle/>
          <a:p>
            <a:pPr>
              <a:buFont typeface="Wingdings" panose="05000000000000000000" pitchFamily="2" charset="2"/>
              <a:buChar char=""/>
            </a:pPr>
            <a:r>
              <a:rPr lang="tr-TR" altLang="en-US" sz="2000" dirty="0"/>
              <a:t>Temiz bir lam üzerine bir damla kanın yayılması</a:t>
            </a:r>
          </a:p>
          <a:p>
            <a:pPr>
              <a:buFont typeface="Wingdings" panose="05000000000000000000" pitchFamily="2" charset="2"/>
              <a:buChar char=""/>
            </a:pPr>
            <a:endParaRPr lang="tr-TR" altLang="en-US" sz="2000" dirty="0"/>
          </a:p>
          <a:p>
            <a:pPr>
              <a:buFont typeface="Wingdings" panose="05000000000000000000" pitchFamily="2" charset="2"/>
              <a:buChar char=""/>
            </a:pPr>
            <a:r>
              <a:rPr lang="tr-TR" altLang="en-US" sz="2000" dirty="0"/>
              <a:t>Giemsa, Wright</a:t>
            </a:r>
          </a:p>
          <a:p>
            <a:pPr>
              <a:buFont typeface="Wingdings" panose="05000000000000000000" pitchFamily="2" charset="2"/>
              <a:buChar char=""/>
            </a:pPr>
            <a:endParaRPr lang="tr-TR" altLang="en-US" sz="2000" dirty="0"/>
          </a:p>
          <a:p>
            <a:pPr>
              <a:buFont typeface="Wingdings" panose="05000000000000000000" pitchFamily="2" charset="2"/>
              <a:buChar char=""/>
            </a:pPr>
            <a:r>
              <a:rPr lang="tr-TR" altLang="en-US" sz="2000" dirty="0"/>
              <a:t>Her 3 kan hücresi ayrı ayrı değerlendirilir</a:t>
            </a:r>
          </a:p>
          <a:p>
            <a:pPr>
              <a:buFont typeface="Wingdings" panose="05000000000000000000" pitchFamily="2" charset="2"/>
              <a:buChar char=""/>
            </a:pPr>
            <a:endParaRPr lang="tr-TR" altLang="en-US" sz="2000" dirty="0"/>
          </a:p>
        </p:txBody>
      </p:sp>
      <p:sp>
        <p:nvSpPr>
          <p:cNvPr id="3" name="AutoShape 4" descr="İlgili resim"/>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4" name="AutoShape 6" descr="İlgili resim"/>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386053" name="Line 5"/>
          <p:cNvSpPr>
            <a:spLocks noChangeShapeType="1"/>
          </p:cNvSpPr>
          <p:nvPr/>
        </p:nvSpPr>
        <p:spPr bwMode="auto">
          <a:xfrm flipV="1">
            <a:off x="2192253" y="5029339"/>
            <a:ext cx="949462" cy="256272"/>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nvGrpSpPr>
          <p:cNvPr id="14" name="Grup 13"/>
          <p:cNvGrpSpPr/>
          <p:nvPr/>
        </p:nvGrpSpPr>
        <p:grpSpPr>
          <a:xfrm>
            <a:off x="8981773" y="2097379"/>
            <a:ext cx="2798335" cy="3510130"/>
            <a:chOff x="2423255" y="869939"/>
            <a:chExt cx="8465904" cy="4320480"/>
          </a:xfrm>
        </p:grpSpPr>
        <p:pic>
          <p:nvPicPr>
            <p:cNvPr id="15" name="Picture 3" descr="ps wb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23255" y="869939"/>
              <a:ext cx="8465904" cy="432048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16" name="Text Box 4"/>
            <p:cNvSpPr txBox="1">
              <a:spLocks noChangeArrowheads="1"/>
            </p:cNvSpPr>
            <p:nvPr/>
          </p:nvSpPr>
          <p:spPr bwMode="auto">
            <a:xfrm>
              <a:off x="4326965" y="1764091"/>
              <a:ext cx="3958962" cy="5008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altLang="en-US" sz="900" dirty="0" err="1">
                  <a:latin typeface="Arial" panose="020B0604020202020204" pitchFamily="34" charset="0"/>
                </a:rPr>
                <a:t>Normo</a:t>
              </a:r>
              <a:r>
                <a:rPr lang="tr-TR" altLang="en-US" sz="900" dirty="0" smtClean="0">
                  <a:latin typeface="Arial" panose="020B0604020202020204" pitchFamily="34" charset="0"/>
                </a:rPr>
                <a:t>krom N</a:t>
              </a:r>
              <a:r>
                <a:rPr lang="en-US" altLang="en-US" sz="900" dirty="0" err="1" smtClean="0">
                  <a:latin typeface="Arial" panose="020B0604020202020204" pitchFamily="34" charset="0"/>
                </a:rPr>
                <a:t>ormo</a:t>
              </a:r>
              <a:r>
                <a:rPr lang="tr-TR" altLang="en-US" sz="900" dirty="0" err="1">
                  <a:latin typeface="Arial" panose="020B0604020202020204" pitchFamily="34" charset="0"/>
                </a:rPr>
                <a:t>sitik</a:t>
              </a:r>
              <a:r>
                <a:rPr lang="en-US" altLang="en-US" sz="900" dirty="0">
                  <a:latin typeface="Arial" panose="020B0604020202020204" pitchFamily="34" charset="0"/>
                </a:rPr>
                <a:t> </a:t>
              </a:r>
              <a:endParaRPr lang="tr-TR" altLang="en-US" sz="900" dirty="0">
                <a:latin typeface="Arial" panose="020B0604020202020204" pitchFamily="34" charset="0"/>
              </a:endParaRPr>
            </a:p>
            <a:p>
              <a:pPr algn="ctr"/>
              <a:r>
                <a:rPr lang="tr-TR" altLang="en-US" sz="900" dirty="0" err="1">
                  <a:latin typeface="Arial" panose="020B0604020202020204" pitchFamily="34" charset="0"/>
                </a:rPr>
                <a:t>Eritrosiler</a:t>
              </a:r>
              <a:endParaRPr lang="en-US" altLang="en-US" sz="900" dirty="0">
                <a:latin typeface="Arial" panose="020B0604020202020204" pitchFamily="34" charset="0"/>
              </a:endParaRPr>
            </a:p>
          </p:txBody>
        </p:sp>
        <p:sp>
          <p:nvSpPr>
            <p:cNvPr id="17" name="Rectangle 5"/>
            <p:cNvSpPr>
              <a:spLocks noChangeArrowheads="1"/>
            </p:cNvSpPr>
            <p:nvPr/>
          </p:nvSpPr>
          <p:spPr bwMode="auto">
            <a:xfrm>
              <a:off x="7591579" y="3481911"/>
              <a:ext cx="1465192" cy="3130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altLang="en-US" sz="900" dirty="0" err="1">
                  <a:latin typeface="Arial" panose="020B0604020202020204" pitchFamily="34" charset="0"/>
                </a:rPr>
                <a:t>Nö</a:t>
              </a:r>
              <a:r>
                <a:rPr lang="en-US" altLang="en-US" sz="900" dirty="0" err="1">
                  <a:latin typeface="Arial" panose="020B0604020202020204" pitchFamily="34" charset="0"/>
                </a:rPr>
                <a:t>tro</a:t>
              </a:r>
              <a:r>
                <a:rPr lang="tr-TR" altLang="en-US" sz="900" dirty="0">
                  <a:latin typeface="Arial" panose="020B0604020202020204" pitchFamily="34" charset="0"/>
                </a:rPr>
                <a:t>f</a:t>
              </a:r>
              <a:r>
                <a:rPr lang="en-US" altLang="en-US" sz="900" dirty="0" err="1">
                  <a:latin typeface="Arial" panose="020B0604020202020204" pitchFamily="34" charset="0"/>
                </a:rPr>
                <a:t>il</a:t>
              </a:r>
              <a:endParaRPr lang="en-US" altLang="en-US" sz="900" dirty="0">
                <a:latin typeface="Arial" panose="020B0604020202020204" pitchFamily="34" charset="0"/>
              </a:endParaRPr>
            </a:p>
          </p:txBody>
        </p:sp>
        <p:sp>
          <p:nvSpPr>
            <p:cNvPr id="18" name="Rectangle 6"/>
            <p:cNvSpPr>
              <a:spLocks noChangeArrowheads="1"/>
            </p:cNvSpPr>
            <p:nvPr/>
          </p:nvSpPr>
          <p:spPr bwMode="auto">
            <a:xfrm>
              <a:off x="4253757" y="3876161"/>
              <a:ext cx="2128837" cy="3130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altLang="en-US" sz="900" dirty="0">
                  <a:latin typeface="Arial" panose="020B0604020202020204" pitchFamily="34" charset="0"/>
                </a:rPr>
                <a:t>L</a:t>
              </a:r>
              <a:r>
                <a:rPr lang="tr-TR" altLang="en-US" sz="900" dirty="0">
                  <a:latin typeface="Arial" panose="020B0604020202020204" pitchFamily="34" charset="0"/>
                </a:rPr>
                <a:t>enf</a:t>
              </a:r>
              <a:r>
                <a:rPr lang="en-US" altLang="en-US" sz="900" dirty="0">
                  <a:latin typeface="Arial" panose="020B0604020202020204" pitchFamily="34" charset="0"/>
                </a:rPr>
                <a:t>o</a:t>
              </a:r>
              <a:r>
                <a:rPr lang="tr-TR" altLang="en-US" sz="900" dirty="0">
                  <a:latin typeface="Arial" panose="020B0604020202020204" pitchFamily="34" charset="0"/>
                </a:rPr>
                <a:t>sit</a:t>
              </a:r>
              <a:endParaRPr lang="en-US" altLang="en-US" sz="900" dirty="0">
                <a:latin typeface="Arial" panose="020B0604020202020204" pitchFamily="34" charset="0"/>
              </a:endParaRPr>
            </a:p>
          </p:txBody>
        </p:sp>
        <p:sp>
          <p:nvSpPr>
            <p:cNvPr id="19" name="Text Box 7"/>
            <p:cNvSpPr txBox="1">
              <a:spLocks noChangeArrowheads="1"/>
            </p:cNvSpPr>
            <p:nvPr/>
          </p:nvSpPr>
          <p:spPr bwMode="auto">
            <a:xfrm>
              <a:off x="9475197" y="3142956"/>
              <a:ext cx="1413962" cy="3130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900" dirty="0">
                  <a:latin typeface="Arial" panose="020B0604020202020204" pitchFamily="34" charset="0"/>
                </a:rPr>
                <a:t>Ba</a:t>
              </a:r>
              <a:r>
                <a:rPr lang="tr-TR" altLang="en-US" sz="900" dirty="0">
                  <a:latin typeface="Arial" panose="020B0604020202020204" pitchFamily="34" charset="0"/>
                </a:rPr>
                <a:t>z</a:t>
              </a:r>
              <a:r>
                <a:rPr lang="en-US" altLang="en-US" sz="900" dirty="0">
                  <a:latin typeface="Arial" panose="020B0604020202020204" pitchFamily="34" charset="0"/>
                </a:rPr>
                <a:t>o</a:t>
              </a:r>
              <a:r>
                <a:rPr lang="tr-TR" altLang="en-US" sz="900" dirty="0">
                  <a:latin typeface="Arial" panose="020B0604020202020204" pitchFamily="34" charset="0"/>
                </a:rPr>
                <a:t>f</a:t>
              </a:r>
              <a:r>
                <a:rPr lang="en-US" altLang="en-US" sz="900" dirty="0" err="1">
                  <a:latin typeface="Arial" panose="020B0604020202020204" pitchFamily="34" charset="0"/>
                </a:rPr>
                <a:t>il</a:t>
              </a:r>
              <a:endParaRPr lang="en-US" altLang="en-US" sz="900" dirty="0">
                <a:latin typeface="Arial" panose="020B0604020202020204" pitchFamily="34" charset="0"/>
              </a:endParaRPr>
            </a:p>
          </p:txBody>
        </p:sp>
        <p:sp>
          <p:nvSpPr>
            <p:cNvPr id="20" name="Text Box 8"/>
            <p:cNvSpPr txBox="1">
              <a:spLocks noChangeArrowheads="1"/>
            </p:cNvSpPr>
            <p:nvPr/>
          </p:nvSpPr>
          <p:spPr bwMode="auto">
            <a:xfrm>
              <a:off x="8876807" y="1095492"/>
              <a:ext cx="1653037" cy="3130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900" dirty="0" err="1">
                  <a:latin typeface="Arial" panose="020B0604020202020204" pitchFamily="34" charset="0"/>
                </a:rPr>
                <a:t>Eo</a:t>
              </a:r>
              <a:r>
                <a:rPr lang="tr-TR" altLang="en-US" sz="900" dirty="0">
                  <a:latin typeface="Arial" panose="020B0604020202020204" pitchFamily="34" charset="0"/>
                </a:rPr>
                <a:t>z</a:t>
              </a:r>
              <a:r>
                <a:rPr lang="en-US" altLang="en-US" sz="900" dirty="0" err="1">
                  <a:latin typeface="Arial" panose="020B0604020202020204" pitchFamily="34" charset="0"/>
                </a:rPr>
                <a:t>ino</a:t>
              </a:r>
              <a:r>
                <a:rPr lang="tr-TR" altLang="en-US" sz="900" dirty="0">
                  <a:latin typeface="Arial" panose="020B0604020202020204" pitchFamily="34" charset="0"/>
                </a:rPr>
                <a:t>f</a:t>
              </a:r>
              <a:r>
                <a:rPr lang="en-US" altLang="en-US" sz="900" dirty="0" err="1">
                  <a:latin typeface="Arial" panose="020B0604020202020204" pitchFamily="34" charset="0"/>
                </a:rPr>
                <a:t>il</a:t>
              </a:r>
              <a:endParaRPr lang="en-US" altLang="en-US" sz="900" dirty="0">
                <a:latin typeface="Arial" panose="020B0604020202020204" pitchFamily="34" charset="0"/>
              </a:endParaRPr>
            </a:p>
          </p:txBody>
        </p:sp>
        <p:sp>
          <p:nvSpPr>
            <p:cNvPr id="21" name="Text Box 9"/>
            <p:cNvSpPr txBox="1">
              <a:spLocks noChangeArrowheads="1"/>
            </p:cNvSpPr>
            <p:nvPr/>
          </p:nvSpPr>
          <p:spPr bwMode="auto">
            <a:xfrm>
              <a:off x="3747489" y="4492563"/>
              <a:ext cx="2160589" cy="3130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900" dirty="0">
                  <a:latin typeface="Arial" panose="020B0604020202020204" pitchFamily="34" charset="0"/>
                </a:rPr>
                <a:t>Mono</a:t>
              </a:r>
              <a:r>
                <a:rPr lang="tr-TR" altLang="en-US" sz="900" dirty="0">
                  <a:latin typeface="Arial" panose="020B0604020202020204" pitchFamily="34" charset="0"/>
                </a:rPr>
                <a:t>sit</a:t>
              </a:r>
              <a:endParaRPr lang="en-US" altLang="en-US" sz="900" dirty="0">
                <a:latin typeface="Arial" panose="020B0604020202020204" pitchFamily="34" charset="0"/>
              </a:endParaRPr>
            </a:p>
          </p:txBody>
        </p:sp>
        <p:sp>
          <p:nvSpPr>
            <p:cNvPr id="22" name="Rectangle 10"/>
            <p:cNvSpPr>
              <a:spLocks noChangeArrowheads="1"/>
            </p:cNvSpPr>
            <p:nvPr/>
          </p:nvSpPr>
          <p:spPr bwMode="auto">
            <a:xfrm>
              <a:off x="2698944" y="949762"/>
              <a:ext cx="2128837" cy="3130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tr-TR" altLang="en-US" sz="900" dirty="0">
                  <a:latin typeface="Arial" panose="020B0604020202020204" pitchFamily="34" charset="0"/>
                </a:rPr>
                <a:t>Çomak</a:t>
              </a:r>
              <a:endParaRPr lang="en-US" altLang="en-US" sz="900" dirty="0">
                <a:latin typeface="Arial" panose="020B0604020202020204" pitchFamily="34" charset="0"/>
              </a:endParaRPr>
            </a:p>
          </p:txBody>
        </p:sp>
      </p:grpSp>
      <p:pic>
        <p:nvPicPr>
          <p:cNvPr id="23" name="Picture 2" descr="mikroskop ile ilgili görsel sonucu"/>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778947" y="4346609"/>
            <a:ext cx="1267343" cy="10895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9322282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86053"/>
                                        </p:tgtEl>
                                        <p:attrNameLst>
                                          <p:attrName>style.visibility</p:attrName>
                                        </p:attrNameLst>
                                      </p:cBhvr>
                                      <p:to>
                                        <p:strVal val="visible"/>
                                      </p:to>
                                    </p:set>
                                    <p:anim calcmode="lin" valueType="num">
                                      <p:cBhvr additive="base">
                                        <p:cTn id="7" dur="500" fill="hold"/>
                                        <p:tgtEl>
                                          <p:spTgt spid="386053"/>
                                        </p:tgtEl>
                                        <p:attrNameLst>
                                          <p:attrName>ppt_x</p:attrName>
                                        </p:attrNameLst>
                                      </p:cBhvr>
                                      <p:tavLst>
                                        <p:tav tm="0">
                                          <p:val>
                                            <p:strVal val="#ppt_x"/>
                                          </p:val>
                                        </p:tav>
                                        <p:tav tm="100000">
                                          <p:val>
                                            <p:strVal val="#ppt_x"/>
                                          </p:val>
                                        </p:tav>
                                      </p:tavLst>
                                    </p:anim>
                                    <p:anim calcmode="lin" valueType="num">
                                      <p:cBhvr additive="base">
                                        <p:cTn id="8" dur="500" fill="hold"/>
                                        <p:tgtEl>
                                          <p:spTgt spid="3860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605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2"/>
          <a:stretch>
            <a:fillRect/>
          </a:stretch>
        </p:blipFill>
        <p:spPr>
          <a:xfrm>
            <a:off x="639155" y="1371350"/>
            <a:ext cx="8542409" cy="4669328"/>
          </a:xfrm>
          <a:prstGeom prst="rect">
            <a:avLst/>
          </a:prstGeom>
          <a:ln>
            <a:noFill/>
          </a:ln>
          <a:effectLst>
            <a:softEdge rad="112500"/>
          </a:effectLst>
        </p:spPr>
      </p:pic>
      <p:sp>
        <p:nvSpPr>
          <p:cNvPr id="401410" name="Rectangle 2"/>
          <p:cNvSpPr>
            <a:spLocks noGrp="1" noChangeArrowheads="1"/>
          </p:cNvSpPr>
          <p:nvPr>
            <p:ph type="title"/>
          </p:nvPr>
        </p:nvSpPr>
        <p:spPr>
          <a:xfrm>
            <a:off x="458448" y="223649"/>
            <a:ext cx="8001000" cy="900113"/>
          </a:xfrm>
        </p:spPr>
        <p:txBody>
          <a:bodyPr/>
          <a:lstStyle/>
          <a:p>
            <a:r>
              <a:rPr lang="tr-TR" altLang="en-US" b="1" dirty="0">
                <a:solidFill>
                  <a:srgbClr val="FF0000"/>
                </a:solidFill>
                <a:latin typeface="Arial" panose="020B0604020202020204" pitchFamily="34" charset="0"/>
              </a:rPr>
              <a:t>Normal TKS Raporu</a:t>
            </a:r>
            <a:endParaRPr lang="en-US" altLang="en-US" b="1" dirty="0">
              <a:solidFill>
                <a:srgbClr val="FF0000"/>
              </a:solidFill>
              <a:latin typeface="Arial" panose="020B0604020202020204" pitchFamily="34" charset="0"/>
            </a:endParaRPr>
          </a:p>
        </p:txBody>
      </p:sp>
      <p:sp>
        <p:nvSpPr>
          <p:cNvPr id="401412" name="Text Box 4"/>
          <p:cNvSpPr txBox="1">
            <a:spLocks noChangeArrowheads="1"/>
          </p:cNvSpPr>
          <p:nvPr/>
        </p:nvSpPr>
        <p:spPr bwMode="auto">
          <a:xfrm>
            <a:off x="3180482" y="5276456"/>
            <a:ext cx="2879725"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tr-TR" altLang="en-US" sz="1400" dirty="0">
                <a:solidFill>
                  <a:schemeClr val="accent2"/>
                </a:solidFill>
                <a:latin typeface="Arial" panose="020B0604020202020204" pitchFamily="34" charset="0"/>
              </a:rPr>
              <a:t>Histogram</a:t>
            </a:r>
            <a:endParaRPr lang="en-US" altLang="en-US" sz="1400" dirty="0">
              <a:solidFill>
                <a:schemeClr val="accent2"/>
              </a:solidFill>
              <a:latin typeface="Arial" panose="020B0604020202020204" pitchFamily="34" charset="0"/>
            </a:endParaRPr>
          </a:p>
        </p:txBody>
      </p:sp>
      <p:sp>
        <p:nvSpPr>
          <p:cNvPr id="401413" name="Text Box 5"/>
          <p:cNvSpPr txBox="1">
            <a:spLocks noChangeArrowheads="1"/>
          </p:cNvSpPr>
          <p:nvPr/>
        </p:nvSpPr>
        <p:spPr bwMode="auto">
          <a:xfrm>
            <a:off x="5047183" y="1519552"/>
            <a:ext cx="2418849"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tr-TR" altLang="en-US" sz="1600" dirty="0">
                <a:solidFill>
                  <a:srgbClr val="FF0000"/>
                </a:solidFill>
                <a:latin typeface="Arial" panose="020B0604020202020204" pitchFamily="34" charset="0"/>
              </a:rPr>
              <a:t>Sayısal değerler</a:t>
            </a:r>
            <a:endParaRPr lang="en-US" altLang="en-US" sz="1600" dirty="0">
              <a:solidFill>
                <a:srgbClr val="FF0000"/>
              </a:solidFill>
              <a:latin typeface="Arial" panose="020B0604020202020204" pitchFamily="34" charset="0"/>
            </a:endParaRPr>
          </a:p>
        </p:txBody>
      </p:sp>
      <p:sp>
        <p:nvSpPr>
          <p:cNvPr id="401414" name="Text Box 6"/>
          <p:cNvSpPr txBox="1">
            <a:spLocks noChangeArrowheads="1"/>
          </p:cNvSpPr>
          <p:nvPr/>
        </p:nvSpPr>
        <p:spPr bwMode="auto">
          <a:xfrm>
            <a:off x="3482996" y="1719607"/>
            <a:ext cx="2284186"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tr-TR" altLang="en-US" sz="1200" b="1" dirty="0">
                <a:latin typeface="Calibri" panose="020F0502020204030204" pitchFamily="34" charset="0"/>
                <a:cs typeface="Times New Roman" panose="02020603050405020304" pitchFamily="18" charset="0"/>
              </a:rPr>
              <a:t>Saçılım grafisi</a:t>
            </a:r>
            <a:endParaRPr lang="en-US" altLang="en-US" sz="1200" b="1" dirty="0">
              <a:latin typeface="Calibri" panose="020F0502020204030204" pitchFamily="34" charset="0"/>
              <a:cs typeface="Times New Roman" panose="02020603050405020304" pitchFamily="18" charset="0"/>
            </a:endParaRPr>
          </a:p>
        </p:txBody>
      </p:sp>
      <p:sp>
        <p:nvSpPr>
          <p:cNvPr id="401415" name="Line 7"/>
          <p:cNvSpPr>
            <a:spLocks noChangeShapeType="1"/>
          </p:cNvSpPr>
          <p:nvPr/>
        </p:nvSpPr>
        <p:spPr bwMode="auto">
          <a:xfrm>
            <a:off x="3010848" y="2257603"/>
            <a:ext cx="8050" cy="324036"/>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401416" name="Line 8"/>
          <p:cNvSpPr>
            <a:spLocks noChangeShapeType="1"/>
          </p:cNvSpPr>
          <p:nvPr/>
        </p:nvSpPr>
        <p:spPr bwMode="auto">
          <a:xfrm flipH="1">
            <a:off x="4133005" y="2454571"/>
            <a:ext cx="194615" cy="190449"/>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401417" name="Line 9"/>
          <p:cNvSpPr>
            <a:spLocks noChangeShapeType="1"/>
          </p:cNvSpPr>
          <p:nvPr/>
        </p:nvSpPr>
        <p:spPr bwMode="auto">
          <a:xfrm flipH="1" flipV="1">
            <a:off x="2478668" y="5470135"/>
            <a:ext cx="540230" cy="847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401418" name="Rectangle 10"/>
          <p:cNvSpPr>
            <a:spLocks noChangeArrowheads="1"/>
          </p:cNvSpPr>
          <p:nvPr/>
        </p:nvSpPr>
        <p:spPr bwMode="auto">
          <a:xfrm>
            <a:off x="4879332" y="3643678"/>
            <a:ext cx="2586701" cy="1726531"/>
          </a:xfrm>
          <a:prstGeom prst="rect">
            <a:avLst/>
          </a:prstGeom>
          <a:noFill/>
          <a:ln w="25400">
            <a:solidFill>
              <a:srgbClr val="FF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401419" name="Rectangle 11"/>
          <p:cNvSpPr>
            <a:spLocks noChangeArrowheads="1"/>
          </p:cNvSpPr>
          <p:nvPr/>
        </p:nvSpPr>
        <p:spPr bwMode="auto">
          <a:xfrm>
            <a:off x="4879331" y="1897884"/>
            <a:ext cx="2586702" cy="1745794"/>
          </a:xfrm>
          <a:prstGeom prst="rect">
            <a:avLst/>
          </a:prstGeom>
          <a:noFill/>
          <a:ln w="25400">
            <a:solidFill>
              <a:srgbClr val="0000FF"/>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401420" name="Rectangle 12"/>
          <p:cNvSpPr>
            <a:spLocks noChangeArrowheads="1"/>
          </p:cNvSpPr>
          <p:nvPr/>
        </p:nvSpPr>
        <p:spPr bwMode="auto">
          <a:xfrm>
            <a:off x="4879331" y="5380600"/>
            <a:ext cx="2586701" cy="660078"/>
          </a:xfrm>
          <a:prstGeom prst="rect">
            <a:avLst/>
          </a:prstGeom>
          <a:noFill/>
          <a:ln w="25400">
            <a:solidFill>
              <a:srgbClr val="00FF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15" name="Dikdörtgen 14"/>
          <p:cNvSpPr/>
          <p:nvPr/>
        </p:nvSpPr>
        <p:spPr>
          <a:xfrm>
            <a:off x="1896254" y="4032204"/>
            <a:ext cx="2229188" cy="307777"/>
          </a:xfrm>
          <a:prstGeom prst="rect">
            <a:avLst/>
          </a:prstGeom>
          <a:solidFill>
            <a:schemeClr val="bg1"/>
          </a:solidFill>
        </p:spPr>
        <p:txBody>
          <a:bodyPr wrap="square">
            <a:spAutoFit/>
          </a:bodyPr>
          <a:lstStyle/>
          <a:p>
            <a:r>
              <a:rPr lang="tr-TR" altLang="en-US" sz="1400" b="1" dirty="0">
                <a:latin typeface="Calibri" panose="020F0502020204030204" pitchFamily="34" charset="0"/>
                <a:ea typeface="Tahoma" panose="020B0604030504040204" pitchFamily="34" charset="0"/>
                <a:cs typeface="Tahoma" panose="020B0604030504040204" pitchFamily="34" charset="0"/>
              </a:rPr>
              <a:t>Hücre İçi Granül  &gt;&gt;&gt;</a:t>
            </a:r>
            <a:endParaRPr lang="tr-TR" sz="1400" b="1" dirty="0"/>
          </a:p>
        </p:txBody>
      </p:sp>
      <p:sp>
        <p:nvSpPr>
          <p:cNvPr id="17" name="Dikdörtgen 16"/>
          <p:cNvSpPr/>
          <p:nvPr/>
        </p:nvSpPr>
        <p:spPr>
          <a:xfrm rot="16200000">
            <a:off x="28590" y="2724535"/>
            <a:ext cx="1835574" cy="307777"/>
          </a:xfrm>
          <a:prstGeom prst="rect">
            <a:avLst/>
          </a:prstGeom>
          <a:solidFill>
            <a:schemeClr val="bg1"/>
          </a:solidFill>
        </p:spPr>
        <p:txBody>
          <a:bodyPr wrap="square">
            <a:spAutoFit/>
          </a:bodyPr>
          <a:lstStyle/>
          <a:p>
            <a:pPr algn="ctr"/>
            <a:r>
              <a:rPr lang="tr-TR" altLang="en-US" sz="1400" b="1" dirty="0">
                <a:latin typeface="Calibri" panose="020F0502020204030204" pitchFamily="34" charset="0"/>
                <a:ea typeface="Tahoma" panose="020B0604030504040204" pitchFamily="34" charset="0"/>
                <a:cs typeface="Tahoma" panose="020B0604030504040204" pitchFamily="34" charset="0"/>
              </a:rPr>
              <a:t>Hücre  Hacmi   &gt;&gt;&gt;</a:t>
            </a:r>
            <a:endParaRPr lang="tr-TR" sz="1400" b="1" dirty="0"/>
          </a:p>
        </p:txBody>
      </p:sp>
      <p:sp>
        <p:nvSpPr>
          <p:cNvPr id="16" name="Line 8"/>
          <p:cNvSpPr>
            <a:spLocks noChangeShapeType="1"/>
          </p:cNvSpPr>
          <p:nvPr/>
        </p:nvSpPr>
        <p:spPr bwMode="auto">
          <a:xfrm>
            <a:off x="1567790" y="2356087"/>
            <a:ext cx="85504" cy="225552"/>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pic>
        <p:nvPicPr>
          <p:cNvPr id="19" name="Picture 2" descr="whole  blood  test machines ile ilgili gö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11816" y="260648"/>
            <a:ext cx="2448272" cy="156396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20" name="Rectangle 11"/>
          <p:cNvSpPr>
            <a:spLocks noChangeArrowheads="1"/>
          </p:cNvSpPr>
          <p:nvPr/>
        </p:nvSpPr>
        <p:spPr bwMode="auto">
          <a:xfrm>
            <a:off x="7916584" y="1858106"/>
            <a:ext cx="945784" cy="1745794"/>
          </a:xfrm>
          <a:prstGeom prst="rect">
            <a:avLst/>
          </a:prstGeom>
          <a:noFill/>
          <a:ln w="25400">
            <a:solidFill>
              <a:srgbClr val="0000FF"/>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Tree>
    <p:extLst>
      <p:ext uri="{BB962C8B-B14F-4D97-AF65-F5344CB8AC3E}">
        <p14:creationId xmlns:p14="http://schemas.microsoft.com/office/powerpoint/2010/main" val="2680566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ircle(in)">
                                      <p:cBhvr>
                                        <p:cTn id="7" dur="2000"/>
                                        <p:tgtEl>
                                          <p:spTgt spid="20"/>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401419"/>
                                        </p:tgtEl>
                                        <p:attrNameLst>
                                          <p:attrName>style.visibility</p:attrName>
                                        </p:attrNameLst>
                                      </p:cBhvr>
                                      <p:to>
                                        <p:strVal val="visible"/>
                                      </p:to>
                                    </p:set>
                                    <p:animEffect transition="in" filter="circle(in)">
                                      <p:cBhvr>
                                        <p:cTn id="10" dur="2000"/>
                                        <p:tgtEl>
                                          <p:spTgt spid="401419"/>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401418"/>
                                        </p:tgtEl>
                                        <p:attrNameLst>
                                          <p:attrName>style.visibility</p:attrName>
                                        </p:attrNameLst>
                                      </p:cBhvr>
                                      <p:to>
                                        <p:strVal val="visible"/>
                                      </p:to>
                                    </p:set>
                                    <p:animEffect transition="in" filter="circle(in)">
                                      <p:cBhvr>
                                        <p:cTn id="15" dur="2000"/>
                                        <p:tgtEl>
                                          <p:spTgt spid="401418"/>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401420"/>
                                        </p:tgtEl>
                                        <p:attrNameLst>
                                          <p:attrName>style.visibility</p:attrName>
                                        </p:attrNameLst>
                                      </p:cBhvr>
                                      <p:to>
                                        <p:strVal val="visible"/>
                                      </p:to>
                                    </p:set>
                                    <p:animEffect transition="in" filter="circle(in)">
                                      <p:cBhvr>
                                        <p:cTn id="20" dur="2000"/>
                                        <p:tgtEl>
                                          <p:spTgt spid="4014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1418" grpId="0" animBg="1"/>
      <p:bldP spid="401419" grpId="0" animBg="1"/>
      <p:bldP spid="401420" grpId="0" animBg="1"/>
      <p:bldP spid="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327819" y="278873"/>
            <a:ext cx="8001000" cy="900113"/>
          </a:xfrm>
        </p:spPr>
        <p:txBody>
          <a:bodyPr/>
          <a:lstStyle/>
          <a:p>
            <a:r>
              <a:rPr lang="tr-TR" altLang="en-US" b="1" dirty="0">
                <a:solidFill>
                  <a:srgbClr val="FF0000"/>
                </a:solidFill>
                <a:latin typeface="Arial" panose="020B0604020202020204" pitchFamily="34" charset="0"/>
              </a:rPr>
              <a:t>Normal TKS Raporu</a:t>
            </a:r>
            <a:endParaRPr lang="en-US" altLang="en-US" b="1" dirty="0">
              <a:solidFill>
                <a:srgbClr val="FF0000"/>
              </a:solidFill>
              <a:latin typeface="Arial" panose="020B0604020202020204" pitchFamily="34" charset="0"/>
            </a:endParaRPr>
          </a:p>
        </p:txBody>
      </p:sp>
      <p:pic>
        <p:nvPicPr>
          <p:cNvPr id="5" name="Picture 2" descr="whole  blood  test machines ile ilgili gö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11816" y="260648"/>
            <a:ext cx="2448272" cy="156396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2" name="Resim 1"/>
          <p:cNvPicPr>
            <a:picLocks noChangeAspect="1"/>
          </p:cNvPicPr>
          <p:nvPr/>
        </p:nvPicPr>
        <p:blipFill>
          <a:blip r:embed="rId4"/>
          <a:stretch>
            <a:fillRect/>
          </a:stretch>
        </p:blipFill>
        <p:spPr>
          <a:xfrm>
            <a:off x="1439577" y="1589614"/>
            <a:ext cx="8116315" cy="4529839"/>
          </a:xfrm>
          <a:prstGeom prst="rect">
            <a:avLst/>
          </a:prstGeom>
        </p:spPr>
      </p:pic>
    </p:spTree>
    <p:extLst>
      <p:ext uri="{BB962C8B-B14F-4D97-AF65-F5344CB8AC3E}">
        <p14:creationId xmlns:p14="http://schemas.microsoft.com/office/powerpoint/2010/main" val="6908128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type="title" idx="4294967295"/>
          </p:nvPr>
        </p:nvSpPr>
        <p:spPr>
          <a:xfrm>
            <a:off x="381855" y="170062"/>
            <a:ext cx="8126413" cy="1044575"/>
          </a:xfrm>
          <a:ln/>
          <a:extLst>
            <a:ext uri="{91240B29-F687-4f45-9708-019B960494DF}">
              <a14:hiddenLine xmlns:a14="http://schemas.microsoft.com/office/drawing/2010/main" xmlns="" w="9525">
                <a:solidFill>
                  <a:schemeClr val="tx2"/>
                </a:solidFill>
                <a:miter lim="800000"/>
                <a:headEnd/>
                <a:tailEnd/>
              </a14:hiddenLine>
            </a:ext>
          </a:extLst>
        </p:spPr>
        <p:txBody>
          <a:bodyPr vert="horz" lIns="92075" tIns="46038" rIns="92075" bIns="46038" rtlCol="0" anchor="ctr">
            <a:normAutofit/>
          </a:bodyPr>
          <a:lstStyle/>
          <a:p>
            <a:r>
              <a:rPr lang="tr-TR" altLang="en-US" sz="4000" b="1" dirty="0">
                <a:solidFill>
                  <a:srgbClr val="FF0000"/>
                </a:solidFill>
                <a:latin typeface="Arial" panose="020B0604020202020204" pitchFamily="34" charset="0"/>
                <a:cs typeface="Arial" panose="020B0604020202020204" pitchFamily="34" charset="0"/>
              </a:rPr>
              <a:t>Tam Kan Sayımı Göstergeleri</a:t>
            </a:r>
            <a:endParaRPr lang="en-US" altLang="en-US" sz="4000" b="1" dirty="0">
              <a:solidFill>
                <a:srgbClr val="FF0000"/>
              </a:solidFill>
              <a:latin typeface="Arial" panose="020B0604020202020204" pitchFamily="34" charset="0"/>
              <a:cs typeface="Arial" panose="020B0604020202020204" pitchFamily="34" charset="0"/>
            </a:endParaRPr>
          </a:p>
        </p:txBody>
      </p:sp>
      <p:sp>
        <p:nvSpPr>
          <p:cNvPr id="279555" name="Rectangle 3"/>
          <p:cNvSpPr>
            <a:spLocks noGrp="1" noChangeArrowheads="1"/>
          </p:cNvSpPr>
          <p:nvPr>
            <p:ph type="body" sz="half" idx="4294967295"/>
          </p:nvPr>
        </p:nvSpPr>
        <p:spPr>
          <a:xfrm>
            <a:off x="1281901" y="2067196"/>
            <a:ext cx="3282578" cy="2160587"/>
          </a:xfrm>
        </p:spPr>
        <p:txBody>
          <a:bodyPr vert="horz" lIns="92075" tIns="46038" rIns="92075" bIns="46038" rtlCol="0">
            <a:normAutofit lnSpcReduction="10000"/>
          </a:bodyPr>
          <a:lstStyle/>
          <a:p>
            <a:pPr>
              <a:lnSpc>
                <a:spcPct val="80000"/>
              </a:lnSpc>
            </a:pPr>
            <a:r>
              <a:rPr lang="tr-TR" altLang="en-US" sz="2600" dirty="0"/>
              <a:t>Eritrosit</a:t>
            </a:r>
            <a:endParaRPr lang="en-US" altLang="en-US" sz="2600" dirty="0"/>
          </a:p>
          <a:p>
            <a:pPr>
              <a:lnSpc>
                <a:spcPct val="80000"/>
              </a:lnSpc>
            </a:pPr>
            <a:endParaRPr lang="en-US" altLang="en-US" sz="2600" dirty="0"/>
          </a:p>
          <a:p>
            <a:pPr>
              <a:lnSpc>
                <a:spcPct val="80000"/>
              </a:lnSpc>
            </a:pPr>
            <a:r>
              <a:rPr lang="en-US" altLang="en-US" sz="2600" dirty="0"/>
              <a:t>L</a:t>
            </a:r>
            <a:r>
              <a:rPr lang="tr-TR" altLang="en-US" sz="2600" dirty="0" err="1"/>
              <a:t>ökosit</a:t>
            </a:r>
            <a:endParaRPr lang="en-US" altLang="en-US" sz="2600" dirty="0"/>
          </a:p>
          <a:p>
            <a:pPr>
              <a:lnSpc>
                <a:spcPct val="80000"/>
              </a:lnSpc>
            </a:pPr>
            <a:endParaRPr lang="en-US" altLang="en-US" sz="2600" dirty="0"/>
          </a:p>
          <a:p>
            <a:pPr>
              <a:lnSpc>
                <a:spcPct val="80000"/>
              </a:lnSpc>
            </a:pPr>
            <a:r>
              <a:rPr lang="en-US" altLang="en-US" sz="2600" dirty="0"/>
              <a:t>Platelet</a:t>
            </a:r>
          </a:p>
        </p:txBody>
      </p:sp>
      <p:sp>
        <p:nvSpPr>
          <p:cNvPr id="5" name="Line 4"/>
          <p:cNvSpPr>
            <a:spLocks noChangeShapeType="1"/>
          </p:cNvSpPr>
          <p:nvPr/>
        </p:nvSpPr>
        <p:spPr bwMode="auto">
          <a:xfrm>
            <a:off x="3220346" y="2230858"/>
            <a:ext cx="504056" cy="0"/>
          </a:xfrm>
          <a:prstGeom prst="line">
            <a:avLst/>
          </a:prstGeom>
          <a:noFill/>
          <a:ln w="76200">
            <a:solidFill>
              <a:srgbClr val="FF0000"/>
            </a:solidFill>
            <a:round/>
            <a:headEnd type="none" w="sm" len="sm"/>
            <a:tailEnd type="triangle" w="med" len="med"/>
          </a:ln>
          <a:extLst>
            <a:ext uri="{909E8E84-426E-40dd-AFC4-6F175D3DCCD1}">
              <a14:hiddenFill xmlns:a14="http://schemas.microsoft.com/office/drawing/2010/main" xmlns="">
                <a:noFill/>
              </a14:hiddenFill>
            </a:ext>
          </a:extLst>
        </p:spPr>
        <p:txBody>
          <a:bodyPr/>
          <a:lstStyle/>
          <a:p>
            <a:endParaRPr lang="tr-TR"/>
          </a:p>
        </p:txBody>
      </p:sp>
      <p:pic>
        <p:nvPicPr>
          <p:cNvPr id="8" name="Picture 2" descr="whole  blood  test machines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1816" y="260648"/>
            <a:ext cx="2448272" cy="156396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3" name="Resim 2"/>
          <p:cNvPicPr>
            <a:picLocks noChangeAspect="1"/>
          </p:cNvPicPr>
          <p:nvPr/>
        </p:nvPicPr>
        <p:blipFill>
          <a:blip r:embed="rId3"/>
          <a:stretch>
            <a:fillRect/>
          </a:stretch>
        </p:blipFill>
        <p:spPr>
          <a:xfrm>
            <a:off x="4349706" y="1599041"/>
            <a:ext cx="4448175" cy="3857625"/>
          </a:xfrm>
          <a:prstGeom prst="rect">
            <a:avLst/>
          </a:prstGeom>
        </p:spPr>
      </p:pic>
    </p:spTree>
    <p:extLst>
      <p:ext uri="{BB962C8B-B14F-4D97-AF65-F5344CB8AC3E}">
        <p14:creationId xmlns:p14="http://schemas.microsoft.com/office/powerpoint/2010/main" val="3653352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3" name="Rectangle 3"/>
          <p:cNvSpPr>
            <a:spLocks noGrp="1" noChangeArrowheads="1"/>
          </p:cNvSpPr>
          <p:nvPr>
            <p:ph type="body" sz="half" idx="4294967295"/>
          </p:nvPr>
        </p:nvSpPr>
        <p:spPr>
          <a:xfrm>
            <a:off x="2114452" y="2276872"/>
            <a:ext cx="3930650" cy="4267200"/>
          </a:xfrm>
          <a:noFill/>
        </p:spPr>
        <p:txBody>
          <a:bodyPr vert="horz" lIns="92075" tIns="46038" rIns="92075" bIns="46038" rtlCol="0">
            <a:normAutofit/>
          </a:bodyPr>
          <a:lstStyle/>
          <a:p>
            <a:pPr>
              <a:lnSpc>
                <a:spcPct val="80000"/>
              </a:lnSpc>
            </a:pPr>
            <a:r>
              <a:rPr lang="tr-TR" altLang="en-US" sz="2600" dirty="0"/>
              <a:t>Eritrosit</a:t>
            </a:r>
            <a:endParaRPr lang="en-US" altLang="en-US" sz="2600" dirty="0"/>
          </a:p>
          <a:p>
            <a:pPr>
              <a:lnSpc>
                <a:spcPct val="80000"/>
              </a:lnSpc>
            </a:pPr>
            <a:endParaRPr lang="en-US" altLang="en-US" sz="2600" dirty="0"/>
          </a:p>
          <a:p>
            <a:pPr>
              <a:lnSpc>
                <a:spcPct val="80000"/>
              </a:lnSpc>
            </a:pPr>
            <a:r>
              <a:rPr lang="en-US" altLang="en-US" sz="2600" dirty="0"/>
              <a:t>L</a:t>
            </a:r>
            <a:r>
              <a:rPr lang="tr-TR" altLang="en-US" sz="2600" dirty="0" err="1"/>
              <a:t>ökosit</a:t>
            </a:r>
            <a:endParaRPr lang="en-US" altLang="en-US" sz="2600" dirty="0"/>
          </a:p>
          <a:p>
            <a:pPr>
              <a:lnSpc>
                <a:spcPct val="80000"/>
              </a:lnSpc>
            </a:pPr>
            <a:endParaRPr lang="en-US" altLang="en-US" sz="2600" dirty="0"/>
          </a:p>
          <a:p>
            <a:pPr>
              <a:lnSpc>
                <a:spcPct val="80000"/>
              </a:lnSpc>
            </a:pPr>
            <a:r>
              <a:rPr lang="en-US" altLang="en-US" sz="2600" dirty="0"/>
              <a:t>Platelet</a:t>
            </a:r>
          </a:p>
        </p:txBody>
      </p:sp>
      <p:sp>
        <p:nvSpPr>
          <p:cNvPr id="389124" name="Line 4"/>
          <p:cNvSpPr>
            <a:spLocks noChangeShapeType="1"/>
          </p:cNvSpPr>
          <p:nvPr/>
        </p:nvSpPr>
        <p:spPr bwMode="auto">
          <a:xfrm>
            <a:off x="4295800" y="2420888"/>
            <a:ext cx="504056" cy="0"/>
          </a:xfrm>
          <a:prstGeom prst="line">
            <a:avLst/>
          </a:prstGeom>
          <a:noFill/>
          <a:ln w="76200">
            <a:solidFill>
              <a:srgbClr val="FF0000"/>
            </a:solidFill>
            <a:round/>
            <a:headEnd type="none" w="sm" len="sm"/>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389125" name="Rectangle 5"/>
          <p:cNvSpPr>
            <a:spLocks noGrp="1" noChangeArrowheads="1"/>
          </p:cNvSpPr>
          <p:nvPr>
            <p:ph type="title" idx="4294967295"/>
          </p:nvPr>
        </p:nvSpPr>
        <p:spPr>
          <a:xfrm>
            <a:off x="458428" y="368786"/>
            <a:ext cx="8178800" cy="685800"/>
          </a:xfrm>
          <a:noFill/>
          <a:ln/>
          <a:extLst>
            <a:ext uri="{91240B29-F687-4f45-9708-019B960494DF}">
              <a14:hiddenLine xmlns:a14="http://schemas.microsoft.com/office/drawing/2010/main" xmlns="" w="9525">
                <a:solidFill>
                  <a:schemeClr val="tx2"/>
                </a:solidFill>
                <a:miter lim="800000"/>
                <a:headEnd/>
                <a:tailEnd/>
              </a14:hiddenLine>
            </a:ext>
          </a:extLst>
        </p:spPr>
        <p:txBody>
          <a:bodyPr vert="horz" lIns="92075" tIns="46038" rIns="92075" bIns="46038" rtlCol="0" anchor="ctr">
            <a:normAutofit/>
          </a:bodyPr>
          <a:lstStyle/>
          <a:p>
            <a:r>
              <a:rPr lang="tr-TR" altLang="en-US" sz="4000" b="1" dirty="0">
                <a:solidFill>
                  <a:srgbClr val="FF0000"/>
                </a:solidFill>
                <a:latin typeface="+mn-lt"/>
              </a:rPr>
              <a:t>Tam Kan Eritrosit Göstergeleri</a:t>
            </a:r>
            <a:endParaRPr lang="en-US" altLang="en-US" sz="4000" b="1" dirty="0">
              <a:solidFill>
                <a:srgbClr val="FF0000"/>
              </a:solidFill>
              <a:latin typeface="+mn-lt"/>
            </a:endParaRPr>
          </a:p>
        </p:txBody>
      </p:sp>
      <p:graphicFrame>
        <p:nvGraphicFramePr>
          <p:cNvPr id="6" name="Group 1435"/>
          <p:cNvGraphicFramePr>
            <a:graphicFrameLocks/>
          </p:cNvGraphicFramePr>
          <p:nvPr>
            <p:extLst>
              <p:ext uri="{D42A27DB-BD31-4B8C-83A1-F6EECF244321}">
                <p14:modId xmlns:p14="http://schemas.microsoft.com/office/powerpoint/2010/main" val="3656371235"/>
              </p:ext>
            </p:extLst>
          </p:nvPr>
        </p:nvGraphicFramePr>
        <p:xfrm>
          <a:off x="5231905" y="2000648"/>
          <a:ext cx="3856111" cy="3812324"/>
        </p:xfrm>
        <a:graphic>
          <a:graphicData uri="http://schemas.openxmlformats.org/drawingml/2006/table">
            <a:tbl>
              <a:tblPr/>
              <a:tblGrid>
                <a:gridCol w="1111083"/>
                <a:gridCol w="1241798"/>
                <a:gridCol w="1503230"/>
              </a:tblGrid>
              <a:tr h="424216">
                <a:tc>
                  <a:txBody>
                    <a:bodyPr/>
                    <a:lstStyle/>
                    <a:p>
                      <a:pPr marL="0" marR="0" lvl="0" indent="0" algn="l" defTabSz="914400" rtl="0" eaLnBrk="1" fontAlgn="base" latinLnBrk="0" hangingPunct="1">
                        <a:lnSpc>
                          <a:spcPct val="110000"/>
                        </a:lnSpc>
                        <a:spcBef>
                          <a:spcPct val="50000"/>
                        </a:spcBef>
                        <a:spcAft>
                          <a:spcPct val="0"/>
                        </a:spcAft>
                        <a:buClrTx/>
                        <a:buSzTx/>
                        <a:buFontTx/>
                        <a:buNone/>
                        <a:tabLst/>
                      </a:pPr>
                      <a:endParaRPr kumimoji="0" lang="en-US" sz="1400" b="1" i="0" u="none" strike="noStrike" cap="none" normalizeH="0" baseline="0" dirty="0" smtClean="0">
                        <a:ln>
                          <a:noFill/>
                        </a:ln>
                        <a:solidFill>
                          <a:srgbClr val="333333"/>
                        </a:solidFill>
                        <a:effectLst/>
                        <a:latin typeface="Arial" panose="020B0604020202020204" pitchFamily="34" charset="0"/>
                      </a:endParaRPr>
                    </a:p>
                  </a:txBody>
                  <a:tcPr marL="0" marR="0" marT="0" marB="0" horzOverflow="overflow">
                    <a:lnL w="12700" cap="flat" cmpd="sng" algn="ctr">
                      <a:solidFill>
                        <a:srgbClr val="FFC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10000"/>
                        </a:lnSpc>
                        <a:spcBef>
                          <a:spcPct val="50000"/>
                        </a:spcBef>
                        <a:spcAft>
                          <a:spcPct val="0"/>
                        </a:spcAft>
                        <a:buClrTx/>
                        <a:buSzTx/>
                        <a:buFontTx/>
                        <a:buNone/>
                        <a:tabLst/>
                      </a:pPr>
                      <a:endParaRPr kumimoji="0" lang="en-US" sz="1400" b="1" i="0" u="none" strike="noStrike" cap="none" normalizeH="0" baseline="0" dirty="0" smtClean="0">
                        <a:ln>
                          <a:noFill/>
                        </a:ln>
                        <a:solidFill>
                          <a:srgbClr val="333333"/>
                        </a:solidFill>
                        <a:effectLst/>
                        <a:latin typeface="Arial" panose="020B0604020202020204" pitchFamily="34" charset="0"/>
                      </a:endParaRPr>
                    </a:p>
                  </a:txBody>
                  <a:tcPr marL="0" marR="0" marT="0" marB="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10000"/>
                        </a:lnSpc>
                        <a:spcBef>
                          <a:spcPct val="50000"/>
                        </a:spcBef>
                        <a:spcAft>
                          <a:spcPct val="0"/>
                        </a:spcAft>
                        <a:buClrTx/>
                        <a:buSzTx/>
                        <a:buFontTx/>
                        <a:buNone/>
                        <a:tabLst/>
                      </a:pPr>
                      <a:endParaRPr kumimoji="0" lang="en-US" sz="1400" b="1" i="0" u="none" strike="noStrike" cap="none" normalizeH="0" baseline="0" dirty="0" smtClean="0">
                        <a:ln>
                          <a:noFill/>
                        </a:ln>
                        <a:solidFill>
                          <a:srgbClr val="333333"/>
                        </a:solidFill>
                        <a:effectLst/>
                        <a:latin typeface="Arial" panose="020B0604020202020204" pitchFamily="34" charset="0"/>
                      </a:endParaRPr>
                    </a:p>
                  </a:txBody>
                  <a:tcPr marL="0" marR="0" marT="0" marB="0" horzOverflow="overflow">
                    <a:lnL w="12700" cap="flat" cmpd="sng" algn="ctr">
                      <a:no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r>
              <a:tr h="424216">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1" i="0" u="none" strike="noStrike" cap="none" normalizeH="0" baseline="0" dirty="0" smtClean="0">
                          <a:ln>
                            <a:noFill/>
                          </a:ln>
                          <a:solidFill>
                            <a:srgbClr val="333333"/>
                          </a:solidFill>
                          <a:effectLst/>
                          <a:latin typeface="Arial" panose="020B0604020202020204" pitchFamily="34" charset="0"/>
                        </a:rPr>
                        <a:t>     TEST</a:t>
                      </a:r>
                    </a:p>
                  </a:txBody>
                  <a:tcPr marL="0" marR="0" marT="0" marB="0" horzOverflow="overflow">
                    <a:lnL w="12700" cap="flat" cmpd="sng" algn="ctr">
                      <a:solidFill>
                        <a:srgbClr val="FFC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1" i="0" u="none" strike="noStrike" cap="none" normalizeH="0" baseline="0" dirty="0" smtClean="0">
                          <a:ln>
                            <a:noFill/>
                          </a:ln>
                          <a:solidFill>
                            <a:srgbClr val="333333"/>
                          </a:solidFill>
                          <a:effectLst/>
                          <a:latin typeface="Arial" panose="020B0604020202020204" pitchFamily="34" charset="0"/>
                        </a:rPr>
                        <a:t>     UNIT</a:t>
                      </a:r>
                    </a:p>
                  </a:txBody>
                  <a:tcPr marL="0" marR="0" marT="0" marB="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400" b="1" i="0" u="none" strike="noStrike" cap="none" normalizeH="0" baseline="0" dirty="0" smtClean="0">
                          <a:ln>
                            <a:noFill/>
                          </a:ln>
                          <a:solidFill>
                            <a:srgbClr val="333333"/>
                          </a:solidFill>
                          <a:effectLst/>
                          <a:latin typeface="Arial" panose="020B0604020202020204" pitchFamily="34" charset="0"/>
                        </a:rPr>
                        <a:t>     </a:t>
                      </a:r>
                      <a:r>
                        <a:rPr kumimoji="0" lang="tr-TR" sz="1400" b="1" i="0" u="none" strike="noStrike" cap="none" normalizeH="0" baseline="0" dirty="0" smtClean="0">
                          <a:ln>
                            <a:noFill/>
                          </a:ln>
                          <a:solidFill>
                            <a:srgbClr val="333333"/>
                          </a:solidFill>
                          <a:effectLst/>
                          <a:latin typeface="Arial" panose="020B0604020202020204" pitchFamily="34" charset="0"/>
                        </a:rPr>
                        <a:t>NORMAL</a:t>
                      </a:r>
                      <a:endParaRPr kumimoji="0" lang="en-US" sz="1400" b="1" i="0" u="none" strike="noStrike" cap="none" normalizeH="0" baseline="0" dirty="0" smtClean="0">
                        <a:ln>
                          <a:noFill/>
                        </a:ln>
                        <a:solidFill>
                          <a:srgbClr val="333333"/>
                        </a:solidFill>
                        <a:effectLst/>
                        <a:latin typeface="Arial" panose="020B0604020202020204" pitchFamily="34" charset="0"/>
                      </a:endParaRPr>
                    </a:p>
                  </a:txBody>
                  <a:tcPr marL="0" marR="0" marT="0" marB="0" horzOverflow="overflow">
                    <a:lnL w="12700" cap="flat" cmpd="sng" algn="ctr">
                      <a:no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r>
              <a:tr h="424216">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panose="020B0604020202020204" pitchFamily="34" charset="0"/>
                        </a:rPr>
                        <a:t>     HGB</a:t>
                      </a:r>
                    </a:p>
                  </a:txBody>
                  <a:tcPr marL="0" marR="0" marT="0" marB="0" horzOverflow="overflow">
                    <a:lnL w="12700" cap="flat" cmpd="sng" algn="ctr">
                      <a:solidFill>
                        <a:srgbClr val="FFC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panose="020B0604020202020204" pitchFamily="34" charset="0"/>
                        </a:rPr>
                        <a:t>     g/</a:t>
                      </a:r>
                      <a:r>
                        <a:rPr kumimoji="0" lang="en-US" sz="1400" b="1" i="0" u="none" strike="noStrike" cap="none" normalizeH="0" baseline="0" dirty="0" err="1" smtClean="0">
                          <a:ln>
                            <a:noFill/>
                          </a:ln>
                          <a:solidFill>
                            <a:srgbClr val="FF0000"/>
                          </a:solidFill>
                          <a:effectLst/>
                          <a:latin typeface="Arial" panose="020B0604020202020204" pitchFamily="34" charset="0"/>
                        </a:rPr>
                        <a:t>dL</a:t>
                      </a:r>
                      <a:endParaRPr kumimoji="0" lang="en-US" sz="1400" b="1" i="0" u="none" strike="noStrike" cap="none" normalizeH="0" baseline="0" dirty="0" smtClean="0">
                        <a:ln>
                          <a:noFill/>
                        </a:ln>
                        <a:solidFill>
                          <a:srgbClr val="FF0000"/>
                        </a:solidFill>
                        <a:effectLst/>
                        <a:latin typeface="Arial" panose="020B0604020202020204" pitchFamily="34" charset="0"/>
                      </a:endParaRPr>
                    </a:p>
                  </a:txBody>
                  <a:tcPr marL="0" marR="0" marT="0" marB="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panose="020B0604020202020204" pitchFamily="34" charset="0"/>
                        </a:rPr>
                        <a:t>     </a:t>
                      </a:r>
                      <a:r>
                        <a:rPr kumimoji="0" lang="en-US" sz="1400" b="1" i="0" u="none" strike="noStrike" cap="none" normalizeH="0" baseline="0" dirty="0" smtClean="0">
                          <a:ln>
                            <a:noFill/>
                          </a:ln>
                          <a:solidFill>
                            <a:srgbClr val="FF0000"/>
                          </a:solidFill>
                          <a:effectLst/>
                          <a:latin typeface="Arial" panose="020B0604020202020204" pitchFamily="34" charset="0"/>
                        </a:rPr>
                        <a:t>13 </a:t>
                      </a:r>
                      <a:r>
                        <a:rPr kumimoji="0" lang="en-US" sz="1400" b="1" i="0" u="none" strike="noStrike" cap="none" normalizeH="0" baseline="0" dirty="0" smtClean="0">
                          <a:ln>
                            <a:noFill/>
                          </a:ln>
                          <a:solidFill>
                            <a:srgbClr val="FF0000"/>
                          </a:solidFill>
                          <a:effectLst/>
                          <a:latin typeface="Arial" panose="020B0604020202020204" pitchFamily="34" charset="0"/>
                        </a:rPr>
                        <a:t>- </a:t>
                      </a:r>
                      <a:r>
                        <a:rPr kumimoji="0" lang="en-US" sz="1400" b="1" i="0" u="none" strike="noStrike" cap="none" normalizeH="0" baseline="0" dirty="0" smtClean="0">
                          <a:ln>
                            <a:noFill/>
                          </a:ln>
                          <a:solidFill>
                            <a:srgbClr val="FF0000"/>
                          </a:solidFill>
                          <a:effectLst/>
                          <a:latin typeface="Arial" panose="020B0604020202020204" pitchFamily="34" charset="0"/>
                        </a:rPr>
                        <a:t>16</a:t>
                      </a:r>
                      <a:endParaRPr kumimoji="0" lang="en-US" sz="1400" b="1" i="0" u="none" strike="noStrike" cap="none" normalizeH="0" baseline="0" dirty="0" smtClean="0">
                        <a:ln>
                          <a:noFill/>
                        </a:ln>
                        <a:solidFill>
                          <a:srgbClr val="FF0000"/>
                        </a:solidFill>
                        <a:effectLst/>
                        <a:latin typeface="Arial" panose="020B0604020202020204" pitchFamily="34" charset="0"/>
                      </a:endParaRPr>
                    </a:p>
                  </a:txBody>
                  <a:tcPr marL="0" marR="0" marT="0" marB="0" horzOverflow="overflow">
                    <a:lnL w="12700" cap="flat" cmpd="sng" algn="ctr">
                      <a:no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r>
              <a:tr h="421406">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panose="020B0604020202020204" pitchFamily="34" charset="0"/>
                        </a:rPr>
                        <a:t>     HCT</a:t>
                      </a:r>
                    </a:p>
                  </a:txBody>
                  <a:tcPr marL="0" marR="0" marT="0" marB="0" horzOverflow="overflow">
                    <a:lnL w="12700" cap="flat" cmpd="sng" algn="ctr">
                      <a:solidFill>
                        <a:srgbClr val="FFC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panose="020B0604020202020204" pitchFamily="34" charset="0"/>
                        </a:rPr>
                        <a:t>     %</a:t>
                      </a:r>
                    </a:p>
                  </a:txBody>
                  <a:tcPr marL="0" marR="0" marT="0" marB="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panose="020B0604020202020204" pitchFamily="34" charset="0"/>
                        </a:rPr>
                        <a:t>     </a:t>
                      </a:r>
                      <a:r>
                        <a:rPr kumimoji="0" lang="en-US" sz="1400" b="1" i="0" u="none" strike="noStrike" cap="none" normalizeH="0" baseline="0" dirty="0" smtClean="0">
                          <a:ln>
                            <a:noFill/>
                          </a:ln>
                          <a:solidFill>
                            <a:srgbClr val="FF0000"/>
                          </a:solidFill>
                          <a:effectLst/>
                          <a:latin typeface="Arial" panose="020B0604020202020204" pitchFamily="34" charset="0"/>
                        </a:rPr>
                        <a:t>3</a:t>
                      </a:r>
                      <a:r>
                        <a:rPr kumimoji="0" lang="tr-TR" sz="1400" b="1" i="0" u="none" strike="noStrike" cap="none" normalizeH="0" baseline="0" dirty="0" smtClean="0">
                          <a:ln>
                            <a:noFill/>
                          </a:ln>
                          <a:solidFill>
                            <a:srgbClr val="FF0000"/>
                          </a:solidFill>
                          <a:effectLst/>
                          <a:latin typeface="Arial" panose="020B0604020202020204" pitchFamily="34" charset="0"/>
                        </a:rPr>
                        <a:t>9</a:t>
                      </a:r>
                      <a:r>
                        <a:rPr kumimoji="0" lang="en-US" sz="1400" b="1" i="0" u="none" strike="noStrike" cap="none" normalizeH="0" baseline="0" dirty="0" smtClean="0">
                          <a:ln>
                            <a:noFill/>
                          </a:ln>
                          <a:solidFill>
                            <a:srgbClr val="FF0000"/>
                          </a:solidFill>
                          <a:effectLst/>
                          <a:latin typeface="Arial" panose="020B0604020202020204" pitchFamily="34" charset="0"/>
                        </a:rPr>
                        <a:t> </a:t>
                      </a:r>
                      <a:r>
                        <a:rPr kumimoji="0" lang="en-US" sz="1400" b="1" i="0" u="none" strike="noStrike" cap="none" normalizeH="0" baseline="0" dirty="0" smtClean="0">
                          <a:ln>
                            <a:noFill/>
                          </a:ln>
                          <a:solidFill>
                            <a:srgbClr val="FF0000"/>
                          </a:solidFill>
                          <a:effectLst/>
                          <a:latin typeface="Arial" panose="020B0604020202020204" pitchFamily="34" charset="0"/>
                        </a:rPr>
                        <a:t>- </a:t>
                      </a:r>
                      <a:r>
                        <a:rPr kumimoji="0" lang="tr-TR" sz="1400" b="1" i="0" u="none" strike="noStrike" cap="none" normalizeH="0" baseline="0" dirty="0" smtClean="0">
                          <a:ln>
                            <a:noFill/>
                          </a:ln>
                          <a:solidFill>
                            <a:srgbClr val="FF0000"/>
                          </a:solidFill>
                          <a:effectLst/>
                          <a:latin typeface="Arial" panose="020B0604020202020204" pitchFamily="34" charset="0"/>
                        </a:rPr>
                        <a:t>54</a:t>
                      </a:r>
                      <a:endParaRPr kumimoji="0" lang="en-US" sz="1400" b="1" i="0" u="none" strike="noStrike" cap="none" normalizeH="0" baseline="0" dirty="0" smtClean="0">
                        <a:ln>
                          <a:noFill/>
                        </a:ln>
                        <a:solidFill>
                          <a:srgbClr val="FF0000"/>
                        </a:solidFill>
                        <a:effectLst/>
                        <a:latin typeface="Arial" panose="020B0604020202020204" pitchFamily="34" charset="0"/>
                      </a:endParaRPr>
                    </a:p>
                  </a:txBody>
                  <a:tcPr marL="0" marR="0" marT="0" marB="0" horzOverflow="overflow">
                    <a:lnL w="12700" cap="flat" cmpd="sng" algn="ctr">
                      <a:no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r>
              <a:tr h="424216">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panose="020B0604020202020204" pitchFamily="34" charset="0"/>
                        </a:rPr>
                        <a:t>     MCV</a:t>
                      </a:r>
                    </a:p>
                  </a:txBody>
                  <a:tcPr marL="0" marR="0" marT="0" marB="0" horzOverflow="overflow">
                    <a:lnL w="12700" cap="flat" cmpd="sng" algn="ctr">
                      <a:solidFill>
                        <a:srgbClr val="FFC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panose="020B0604020202020204" pitchFamily="34" charset="0"/>
                        </a:rPr>
                        <a:t>     </a:t>
                      </a:r>
                      <a:r>
                        <a:rPr kumimoji="0" lang="en-US" sz="1400" b="1" i="0" u="none" strike="noStrike" cap="none" normalizeH="0" baseline="0" dirty="0" err="1" smtClean="0">
                          <a:ln>
                            <a:noFill/>
                          </a:ln>
                          <a:solidFill>
                            <a:srgbClr val="FF0000"/>
                          </a:solidFill>
                          <a:effectLst/>
                          <a:latin typeface="Arial" panose="020B0604020202020204" pitchFamily="34" charset="0"/>
                        </a:rPr>
                        <a:t>fl</a:t>
                      </a:r>
                      <a:endParaRPr kumimoji="0" lang="en-US" sz="1400" b="1" i="0" u="none" strike="noStrike" cap="none" normalizeH="0" baseline="0" dirty="0" smtClean="0">
                        <a:ln>
                          <a:noFill/>
                        </a:ln>
                        <a:solidFill>
                          <a:srgbClr val="FF0000"/>
                        </a:solidFill>
                        <a:effectLst/>
                        <a:latin typeface="Arial" panose="020B0604020202020204" pitchFamily="34" charset="0"/>
                      </a:endParaRPr>
                    </a:p>
                  </a:txBody>
                  <a:tcPr marL="0" marR="0" marT="0" marB="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panose="020B0604020202020204" pitchFamily="34" charset="0"/>
                        </a:rPr>
                        <a:t>     80 - </a:t>
                      </a:r>
                      <a:r>
                        <a:rPr kumimoji="0" lang="tr-TR" sz="1400" b="1" i="0" u="none" strike="noStrike" cap="none" normalizeH="0" baseline="0" dirty="0" smtClean="0">
                          <a:ln>
                            <a:noFill/>
                          </a:ln>
                          <a:solidFill>
                            <a:srgbClr val="FF0000"/>
                          </a:solidFill>
                          <a:effectLst/>
                          <a:latin typeface="Arial" panose="020B0604020202020204" pitchFamily="34" charset="0"/>
                        </a:rPr>
                        <a:t>100</a:t>
                      </a:r>
                      <a:endParaRPr kumimoji="0" lang="en-US" sz="1400" b="1" i="0" u="none" strike="noStrike" cap="none" normalizeH="0" baseline="0" dirty="0" smtClean="0">
                        <a:ln>
                          <a:noFill/>
                        </a:ln>
                        <a:solidFill>
                          <a:srgbClr val="FF0000"/>
                        </a:solidFill>
                        <a:effectLst/>
                        <a:latin typeface="Arial" panose="020B0604020202020204" pitchFamily="34" charset="0"/>
                      </a:endParaRPr>
                    </a:p>
                  </a:txBody>
                  <a:tcPr marL="0" marR="0" marT="0" marB="0" horzOverflow="overflow">
                    <a:lnL w="12700" cap="flat" cmpd="sng" algn="ctr">
                      <a:no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r>
              <a:tr h="424216">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panose="020B0604020202020204" pitchFamily="34" charset="0"/>
                        </a:rPr>
                        <a:t>     RBC</a:t>
                      </a:r>
                    </a:p>
                  </a:txBody>
                  <a:tcPr marL="0" marR="0" marT="0" marB="0" horzOverflow="overflow">
                    <a:lnL w="12700" cap="flat" cmpd="sng" algn="ctr">
                      <a:solidFill>
                        <a:srgbClr val="FFC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panose="020B0604020202020204" pitchFamily="34" charset="0"/>
                        </a:rPr>
                        <a:t>     x 10</a:t>
                      </a:r>
                      <a:r>
                        <a:rPr kumimoji="0" lang="en-US" sz="1400" b="1" i="0" u="none" strike="noStrike" cap="none" normalizeH="0" baseline="30000" dirty="0" smtClean="0">
                          <a:ln>
                            <a:noFill/>
                          </a:ln>
                          <a:solidFill>
                            <a:srgbClr val="FF0000"/>
                          </a:solidFill>
                          <a:effectLst/>
                          <a:latin typeface="Arial" panose="020B0604020202020204" pitchFamily="34" charset="0"/>
                        </a:rPr>
                        <a:t>6</a:t>
                      </a:r>
                      <a:r>
                        <a:rPr kumimoji="0" lang="en-US" sz="1400" b="1" i="0" u="none" strike="noStrike" cap="none" normalizeH="0" baseline="0" dirty="0" smtClean="0">
                          <a:ln>
                            <a:noFill/>
                          </a:ln>
                          <a:solidFill>
                            <a:srgbClr val="FF0000"/>
                          </a:solidFill>
                          <a:effectLst/>
                          <a:latin typeface="Arial" panose="020B0604020202020204" pitchFamily="34" charset="0"/>
                        </a:rPr>
                        <a:t>/mm</a:t>
                      </a:r>
                      <a:r>
                        <a:rPr kumimoji="0" lang="en-US" sz="1400" b="1" i="0" u="none" strike="noStrike" cap="none" normalizeH="0" baseline="30000" dirty="0" smtClean="0">
                          <a:ln>
                            <a:noFill/>
                          </a:ln>
                          <a:solidFill>
                            <a:srgbClr val="FF0000"/>
                          </a:solidFill>
                          <a:effectLst/>
                          <a:latin typeface="Arial" panose="020B0604020202020204" pitchFamily="34" charset="0"/>
                        </a:rPr>
                        <a:t>3</a:t>
                      </a:r>
                    </a:p>
                  </a:txBody>
                  <a:tcPr marL="0" marR="0" marT="0" marB="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panose="020B0604020202020204" pitchFamily="34" charset="0"/>
                        </a:rPr>
                        <a:t>     </a:t>
                      </a:r>
                      <a:r>
                        <a:rPr kumimoji="0" lang="en-US" sz="1400" b="1" i="0" u="none" strike="noStrike" cap="none" normalizeH="0" baseline="0" dirty="0" smtClean="0">
                          <a:ln>
                            <a:noFill/>
                          </a:ln>
                          <a:solidFill>
                            <a:srgbClr val="FF0000"/>
                          </a:solidFill>
                          <a:effectLst/>
                          <a:latin typeface="Arial" panose="020B0604020202020204" pitchFamily="34" charset="0"/>
                        </a:rPr>
                        <a:t>4.</a:t>
                      </a:r>
                      <a:r>
                        <a:rPr kumimoji="0" lang="tr-TR" sz="1400" b="1" i="0" u="none" strike="noStrike" cap="none" normalizeH="0" baseline="0" dirty="0" smtClean="0">
                          <a:ln>
                            <a:noFill/>
                          </a:ln>
                          <a:solidFill>
                            <a:srgbClr val="FF0000"/>
                          </a:solidFill>
                          <a:effectLst/>
                          <a:latin typeface="Arial" panose="020B0604020202020204" pitchFamily="34" charset="0"/>
                        </a:rPr>
                        <a:t>5</a:t>
                      </a:r>
                      <a:r>
                        <a:rPr kumimoji="0" lang="en-US" sz="1400" b="1" i="0" u="none" strike="noStrike" cap="none" normalizeH="0" baseline="0" dirty="0" smtClean="0">
                          <a:ln>
                            <a:noFill/>
                          </a:ln>
                          <a:solidFill>
                            <a:srgbClr val="FF0000"/>
                          </a:solidFill>
                          <a:effectLst/>
                          <a:latin typeface="Arial" panose="020B0604020202020204" pitchFamily="34" charset="0"/>
                        </a:rPr>
                        <a:t> </a:t>
                      </a:r>
                      <a:r>
                        <a:rPr kumimoji="0" lang="en-US" sz="1400" b="1" i="0" u="none" strike="noStrike" cap="none" normalizeH="0" baseline="0" dirty="0" smtClean="0">
                          <a:ln>
                            <a:noFill/>
                          </a:ln>
                          <a:solidFill>
                            <a:srgbClr val="FF0000"/>
                          </a:solidFill>
                          <a:effectLst/>
                          <a:latin typeface="Arial" panose="020B0604020202020204" pitchFamily="34" charset="0"/>
                        </a:rPr>
                        <a:t>- </a:t>
                      </a:r>
                      <a:r>
                        <a:rPr kumimoji="0" lang="tr-TR" sz="1400" b="1" i="0" u="none" strike="noStrike" cap="none" normalizeH="0" baseline="0" dirty="0" smtClean="0">
                          <a:ln>
                            <a:noFill/>
                          </a:ln>
                          <a:solidFill>
                            <a:srgbClr val="FF0000"/>
                          </a:solidFill>
                          <a:effectLst/>
                          <a:latin typeface="Arial" panose="020B0604020202020204" pitchFamily="34" charset="0"/>
                        </a:rPr>
                        <a:t>6</a:t>
                      </a:r>
                      <a:r>
                        <a:rPr kumimoji="0" lang="en-US" sz="1400" b="1" i="0" u="none" strike="noStrike" cap="none" normalizeH="0" baseline="0" dirty="0" smtClean="0">
                          <a:ln>
                            <a:noFill/>
                          </a:ln>
                          <a:solidFill>
                            <a:srgbClr val="FF0000"/>
                          </a:solidFill>
                          <a:effectLst/>
                          <a:latin typeface="Arial" panose="020B0604020202020204" pitchFamily="34" charset="0"/>
                        </a:rPr>
                        <a:t>.0</a:t>
                      </a:r>
                      <a:endParaRPr kumimoji="0" lang="en-US" sz="1400" b="1" i="0" u="none" strike="noStrike" cap="none" normalizeH="0" baseline="0" dirty="0" smtClean="0">
                        <a:ln>
                          <a:noFill/>
                        </a:ln>
                        <a:solidFill>
                          <a:srgbClr val="FF0000"/>
                        </a:solidFill>
                        <a:effectLst/>
                        <a:latin typeface="Arial" panose="020B0604020202020204" pitchFamily="34" charset="0"/>
                      </a:endParaRPr>
                    </a:p>
                  </a:txBody>
                  <a:tcPr marL="0" marR="0" marT="0" marB="0" horzOverflow="overflow">
                    <a:lnL w="12700" cap="flat" cmpd="sng" algn="ctr">
                      <a:no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r>
              <a:tr h="424216">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1" i="0" u="none" strike="noStrike" cap="none" normalizeH="0" baseline="0" smtClean="0">
                          <a:ln>
                            <a:noFill/>
                          </a:ln>
                          <a:solidFill>
                            <a:srgbClr val="FF0000"/>
                          </a:solidFill>
                          <a:effectLst/>
                          <a:latin typeface="Arial" panose="020B0604020202020204" pitchFamily="34" charset="0"/>
                        </a:rPr>
                        <a:t>     MCH</a:t>
                      </a:r>
                    </a:p>
                  </a:txBody>
                  <a:tcPr marL="0" marR="0" marT="0" marB="0" horzOverflow="overflow">
                    <a:lnL w="12700" cap="flat" cmpd="sng" algn="ctr">
                      <a:solidFill>
                        <a:srgbClr val="FFC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panose="020B0604020202020204" pitchFamily="34" charset="0"/>
                        </a:rPr>
                        <a:t>     </a:t>
                      </a:r>
                      <a:r>
                        <a:rPr kumimoji="0" lang="en-US" sz="1400" b="1" i="0" u="none" strike="noStrike" cap="none" normalizeH="0" baseline="0" dirty="0" err="1" smtClean="0">
                          <a:ln>
                            <a:noFill/>
                          </a:ln>
                          <a:solidFill>
                            <a:srgbClr val="FF0000"/>
                          </a:solidFill>
                          <a:effectLst/>
                          <a:latin typeface="Arial" panose="020B0604020202020204" pitchFamily="34" charset="0"/>
                        </a:rPr>
                        <a:t>pg</a:t>
                      </a:r>
                      <a:endParaRPr kumimoji="0" lang="en-US" sz="1400" b="1" i="0" u="none" strike="noStrike" cap="none" normalizeH="0" baseline="0" dirty="0" smtClean="0">
                        <a:ln>
                          <a:noFill/>
                        </a:ln>
                        <a:solidFill>
                          <a:srgbClr val="FF0000"/>
                        </a:solidFill>
                        <a:effectLst/>
                        <a:latin typeface="Arial" panose="020B0604020202020204" pitchFamily="34" charset="0"/>
                      </a:endParaRPr>
                    </a:p>
                  </a:txBody>
                  <a:tcPr marL="0" marR="0" marT="0" marB="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panose="020B0604020202020204" pitchFamily="34" charset="0"/>
                        </a:rPr>
                        <a:t>     </a:t>
                      </a:r>
                      <a:r>
                        <a:rPr kumimoji="0" lang="en-US" sz="1400" b="1" i="0" u="none" strike="noStrike" cap="none" normalizeH="0" baseline="0" dirty="0" smtClean="0">
                          <a:ln>
                            <a:noFill/>
                          </a:ln>
                          <a:solidFill>
                            <a:srgbClr val="FF0000"/>
                          </a:solidFill>
                          <a:effectLst/>
                          <a:latin typeface="Arial" panose="020B0604020202020204" pitchFamily="34" charset="0"/>
                        </a:rPr>
                        <a:t>2</a:t>
                      </a:r>
                      <a:r>
                        <a:rPr kumimoji="0" lang="tr-TR" sz="1400" b="1" i="0" u="none" strike="noStrike" cap="none" normalizeH="0" baseline="0" dirty="0" smtClean="0">
                          <a:ln>
                            <a:noFill/>
                          </a:ln>
                          <a:solidFill>
                            <a:srgbClr val="FF0000"/>
                          </a:solidFill>
                          <a:effectLst/>
                          <a:latin typeface="Arial" panose="020B0604020202020204" pitchFamily="34" charset="0"/>
                        </a:rPr>
                        <a:t>8</a:t>
                      </a:r>
                      <a:r>
                        <a:rPr kumimoji="0" lang="en-US" sz="1400" b="1" i="0" u="none" strike="noStrike" cap="none" normalizeH="0" baseline="0" dirty="0" smtClean="0">
                          <a:ln>
                            <a:noFill/>
                          </a:ln>
                          <a:solidFill>
                            <a:srgbClr val="FF0000"/>
                          </a:solidFill>
                          <a:effectLst/>
                          <a:latin typeface="Arial" panose="020B0604020202020204" pitchFamily="34" charset="0"/>
                        </a:rPr>
                        <a:t>- 3</a:t>
                      </a:r>
                      <a:r>
                        <a:rPr kumimoji="0" lang="tr-TR" sz="1400" b="1" i="0" u="none" strike="noStrike" cap="none" normalizeH="0" baseline="0" dirty="0" smtClean="0">
                          <a:ln>
                            <a:noFill/>
                          </a:ln>
                          <a:solidFill>
                            <a:srgbClr val="FF0000"/>
                          </a:solidFill>
                          <a:effectLst/>
                          <a:latin typeface="Arial" panose="020B0604020202020204" pitchFamily="34" charset="0"/>
                        </a:rPr>
                        <a:t>2</a:t>
                      </a:r>
                      <a:endParaRPr kumimoji="0" lang="en-US" sz="1400" b="1" i="0" u="none" strike="noStrike" cap="none" normalizeH="0" baseline="0" dirty="0" smtClean="0">
                        <a:ln>
                          <a:noFill/>
                        </a:ln>
                        <a:solidFill>
                          <a:srgbClr val="FF0000"/>
                        </a:solidFill>
                        <a:effectLst/>
                        <a:latin typeface="Arial" panose="020B0604020202020204" pitchFamily="34" charset="0"/>
                      </a:endParaRPr>
                    </a:p>
                  </a:txBody>
                  <a:tcPr marL="0" marR="0" marT="0" marB="0" horzOverflow="overflow">
                    <a:lnL w="12700" cap="flat" cmpd="sng" algn="ctr">
                      <a:no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r>
              <a:tr h="421406">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1" i="0" u="none" strike="noStrike" cap="none" normalizeH="0" baseline="0" smtClean="0">
                          <a:ln>
                            <a:noFill/>
                          </a:ln>
                          <a:solidFill>
                            <a:srgbClr val="FF0000"/>
                          </a:solidFill>
                          <a:effectLst/>
                          <a:latin typeface="Arial" panose="020B0604020202020204" pitchFamily="34" charset="0"/>
                        </a:rPr>
                        <a:t>     MCHC</a:t>
                      </a:r>
                    </a:p>
                  </a:txBody>
                  <a:tcPr marL="0" marR="0" marT="0" marB="0" horzOverflow="overflow">
                    <a:lnL w="12700" cap="flat" cmpd="sng" algn="ctr">
                      <a:solidFill>
                        <a:srgbClr val="FFC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panose="020B0604020202020204" pitchFamily="34" charset="0"/>
                        </a:rPr>
                        <a:t>     %</a:t>
                      </a:r>
                    </a:p>
                  </a:txBody>
                  <a:tcPr marL="0" marR="0" marT="0" marB="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panose="020B0604020202020204" pitchFamily="34" charset="0"/>
                        </a:rPr>
                        <a:t>     </a:t>
                      </a:r>
                      <a:r>
                        <a:rPr kumimoji="0" lang="en-US" sz="1400" b="1" i="0" u="none" strike="noStrike" cap="none" normalizeH="0" baseline="0" dirty="0" smtClean="0">
                          <a:ln>
                            <a:noFill/>
                          </a:ln>
                          <a:solidFill>
                            <a:srgbClr val="FF0000"/>
                          </a:solidFill>
                          <a:effectLst/>
                          <a:latin typeface="Arial" panose="020B0604020202020204" pitchFamily="34" charset="0"/>
                        </a:rPr>
                        <a:t>32 </a:t>
                      </a:r>
                      <a:r>
                        <a:rPr kumimoji="0" lang="en-US" sz="1400" b="1" i="0" u="none" strike="noStrike" cap="none" normalizeH="0" baseline="0" dirty="0" smtClean="0">
                          <a:ln>
                            <a:noFill/>
                          </a:ln>
                          <a:solidFill>
                            <a:srgbClr val="FF0000"/>
                          </a:solidFill>
                          <a:effectLst/>
                          <a:latin typeface="Arial" panose="020B0604020202020204" pitchFamily="34" charset="0"/>
                        </a:rPr>
                        <a:t>- </a:t>
                      </a:r>
                      <a:r>
                        <a:rPr kumimoji="0" lang="en-US" sz="1400" b="1" i="0" u="none" strike="noStrike" cap="none" normalizeH="0" baseline="0" dirty="0" smtClean="0">
                          <a:ln>
                            <a:noFill/>
                          </a:ln>
                          <a:solidFill>
                            <a:srgbClr val="FF0000"/>
                          </a:solidFill>
                          <a:effectLst/>
                          <a:latin typeface="Arial" panose="020B0604020202020204" pitchFamily="34" charset="0"/>
                        </a:rPr>
                        <a:t>36</a:t>
                      </a:r>
                      <a:endParaRPr kumimoji="0" lang="en-US" sz="1400" b="1" i="0" u="none" strike="noStrike" cap="none" normalizeH="0" baseline="0" dirty="0" smtClean="0">
                        <a:ln>
                          <a:noFill/>
                        </a:ln>
                        <a:solidFill>
                          <a:srgbClr val="FF0000"/>
                        </a:solidFill>
                        <a:effectLst/>
                        <a:latin typeface="Arial" panose="020B0604020202020204" pitchFamily="34" charset="0"/>
                      </a:endParaRPr>
                    </a:p>
                  </a:txBody>
                  <a:tcPr marL="0" marR="0" marT="0" marB="0" horzOverflow="overflow">
                    <a:lnL w="12700" cap="flat" cmpd="sng" algn="ctr">
                      <a:no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r>
              <a:tr h="424216">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panose="020B0604020202020204" pitchFamily="34" charset="0"/>
                        </a:rPr>
                        <a:t>     RDW</a:t>
                      </a:r>
                    </a:p>
                  </a:txBody>
                  <a:tcPr marL="0" marR="0" marT="0" marB="0" horzOverflow="overflow">
                    <a:lnL w="12700" cap="flat" cmpd="sng" algn="ctr">
                      <a:solidFill>
                        <a:srgbClr val="FFC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C000"/>
                      </a:solid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panose="020B0604020202020204" pitchFamily="34" charset="0"/>
                        </a:rPr>
                        <a:t>     %</a:t>
                      </a:r>
                    </a:p>
                  </a:txBody>
                  <a:tcPr marL="0" marR="0" marT="0" marB="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C000"/>
                      </a:solid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panose="020B0604020202020204" pitchFamily="34" charset="0"/>
                        </a:rPr>
                        <a:t>     </a:t>
                      </a:r>
                      <a:r>
                        <a:rPr kumimoji="0" lang="en-US" sz="1400" b="1" i="0" u="none" strike="noStrike" cap="none" normalizeH="0" baseline="0" dirty="0" smtClean="0">
                          <a:ln>
                            <a:noFill/>
                          </a:ln>
                          <a:solidFill>
                            <a:srgbClr val="FF0000"/>
                          </a:solidFill>
                          <a:effectLst/>
                          <a:latin typeface="Arial" panose="020B0604020202020204" pitchFamily="34" charset="0"/>
                        </a:rPr>
                        <a:t>1</a:t>
                      </a:r>
                      <a:r>
                        <a:rPr kumimoji="0" lang="tr-TR" sz="1400" b="1" i="0" u="none" strike="noStrike" cap="none" normalizeH="0" baseline="0" dirty="0" smtClean="0">
                          <a:ln>
                            <a:noFill/>
                          </a:ln>
                          <a:solidFill>
                            <a:srgbClr val="FF0000"/>
                          </a:solidFill>
                          <a:effectLst/>
                          <a:latin typeface="Arial" panose="020B0604020202020204" pitchFamily="34" charset="0"/>
                        </a:rPr>
                        <a:t>2</a:t>
                      </a:r>
                      <a:r>
                        <a:rPr kumimoji="0" lang="en-US" sz="1400" b="1" i="0" u="none" strike="noStrike" cap="none" normalizeH="0" baseline="0" dirty="0" smtClean="0">
                          <a:ln>
                            <a:noFill/>
                          </a:ln>
                          <a:solidFill>
                            <a:srgbClr val="FF0000"/>
                          </a:solidFill>
                          <a:effectLst/>
                          <a:latin typeface="Arial" panose="020B0604020202020204" pitchFamily="34" charset="0"/>
                        </a:rPr>
                        <a:t> </a:t>
                      </a:r>
                      <a:r>
                        <a:rPr kumimoji="0" lang="en-US" sz="1400" b="1" i="0" u="none" strike="noStrike" cap="none" normalizeH="0" baseline="0" dirty="0" smtClean="0">
                          <a:ln>
                            <a:noFill/>
                          </a:ln>
                          <a:solidFill>
                            <a:srgbClr val="FF0000"/>
                          </a:solidFill>
                          <a:effectLst/>
                          <a:latin typeface="Arial" panose="020B0604020202020204" pitchFamily="34" charset="0"/>
                        </a:rPr>
                        <a:t>- </a:t>
                      </a:r>
                      <a:r>
                        <a:rPr kumimoji="0" lang="en-US" sz="1400" b="1" i="0" u="none" strike="noStrike" cap="none" normalizeH="0" baseline="0" dirty="0" smtClean="0">
                          <a:ln>
                            <a:noFill/>
                          </a:ln>
                          <a:solidFill>
                            <a:srgbClr val="FF0000"/>
                          </a:solidFill>
                          <a:effectLst/>
                          <a:latin typeface="Arial" panose="020B0604020202020204" pitchFamily="34" charset="0"/>
                        </a:rPr>
                        <a:t>15</a:t>
                      </a:r>
                      <a:endParaRPr kumimoji="0" lang="en-US" sz="1400" b="1" i="0" u="none" strike="noStrike" cap="none" normalizeH="0" baseline="0" dirty="0" smtClean="0">
                        <a:ln>
                          <a:noFill/>
                        </a:ln>
                        <a:solidFill>
                          <a:srgbClr val="FF0000"/>
                        </a:solidFill>
                        <a:effectLst/>
                        <a:latin typeface="Arial" panose="020B0604020202020204" pitchFamily="34" charset="0"/>
                      </a:endParaRPr>
                    </a:p>
                  </a:txBody>
                  <a:tcPr marL="0" marR="0" marT="0" marB="0" horzOverflow="overflow">
                    <a:lnL w="12700" cap="flat" cmpd="sng" algn="ctr">
                      <a:no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C000"/>
                      </a:solidFill>
                      <a:prstDash val="solid"/>
                      <a:round/>
                      <a:headEnd type="none" w="med" len="med"/>
                      <a:tailEnd type="none" w="med" len="med"/>
                    </a:lnB>
                    <a:lnTlToBr>
                      <a:noFill/>
                    </a:lnTlToBr>
                    <a:lnBlToTr>
                      <a:noFill/>
                    </a:lnBlToTr>
                    <a:solidFill>
                      <a:schemeClr val="bg1"/>
                    </a:solidFill>
                  </a:tcPr>
                </a:tc>
              </a:tr>
            </a:tbl>
          </a:graphicData>
        </a:graphic>
      </p:graphicFrame>
      <p:pic>
        <p:nvPicPr>
          <p:cNvPr id="7" name="Picture 2" descr="whole  blood  test machines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1816" y="260648"/>
            <a:ext cx="2448272" cy="156396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4394239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a:xfrm>
            <a:off x="433332" y="260648"/>
            <a:ext cx="8001000" cy="963960"/>
          </a:xfrm>
        </p:spPr>
        <p:txBody>
          <a:bodyPr>
            <a:normAutofit/>
          </a:bodyPr>
          <a:lstStyle/>
          <a:p>
            <a:r>
              <a:rPr lang="tr-TR" altLang="en-US" b="1" dirty="0">
                <a:solidFill>
                  <a:srgbClr val="FF0000"/>
                </a:solidFill>
                <a:latin typeface="+mn-lt"/>
              </a:rPr>
              <a:t>Eritrosit </a:t>
            </a:r>
            <a:r>
              <a:rPr lang="tr-TR" altLang="en-US" b="1" dirty="0" smtClean="0">
                <a:solidFill>
                  <a:srgbClr val="FF0000"/>
                </a:solidFill>
                <a:latin typeface="+mn-lt"/>
              </a:rPr>
              <a:t>/Hemoglobin</a:t>
            </a:r>
            <a:endParaRPr lang="en-US" altLang="en-US" b="1" dirty="0">
              <a:solidFill>
                <a:srgbClr val="FF0000"/>
              </a:solidFill>
              <a:latin typeface="+mn-lt"/>
            </a:endParaRPr>
          </a:p>
        </p:txBody>
      </p:sp>
      <p:graphicFrame>
        <p:nvGraphicFramePr>
          <p:cNvPr id="276483" name="Group 3"/>
          <p:cNvGraphicFramePr>
            <a:graphicFrameLocks noGrp="1"/>
          </p:cNvGraphicFramePr>
          <p:nvPr>
            <p:ph idx="1"/>
            <p:extLst>
              <p:ext uri="{D42A27DB-BD31-4B8C-83A1-F6EECF244321}">
                <p14:modId xmlns:p14="http://schemas.microsoft.com/office/powerpoint/2010/main" val="196206074"/>
              </p:ext>
            </p:extLst>
          </p:nvPr>
        </p:nvGraphicFramePr>
        <p:xfrm>
          <a:off x="1774825" y="2418878"/>
          <a:ext cx="8686800" cy="2954338"/>
        </p:xfrm>
        <a:graphic>
          <a:graphicData uri="http://schemas.openxmlformats.org/drawingml/2006/table">
            <a:tbl>
              <a:tblPr/>
              <a:tblGrid>
                <a:gridCol w="2895600"/>
                <a:gridCol w="2955925"/>
                <a:gridCol w="2835275"/>
              </a:tblGrid>
              <a:tr h="984250">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US" altLang="en-US" sz="2600" b="0" i="0" u="none" strike="noStrike" cap="none" normalizeH="0" baseline="0" dirty="0" smtClean="0">
                        <a:ln>
                          <a:noFill/>
                        </a:ln>
                        <a:solidFill>
                          <a:schemeClr val="tx1"/>
                        </a:solidFill>
                        <a:effectLst/>
                        <a:latin typeface="Verdana" panose="020B0604030504040204" pitchFamily="34" charset="0"/>
                      </a:endParaRPr>
                    </a:p>
                  </a:txBody>
                  <a:tcPr marL="90000" marR="90000" marT="46800" marB="46800" anchor="ctr" horzOverflow="overflow">
                    <a:lnL cap="flat">
                      <a:noFill/>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tr-TR" altLang="en-US" sz="2600" b="0" i="0" u="none" strike="noStrike" cap="none" normalizeH="0" baseline="0" dirty="0" smtClean="0">
                          <a:ln>
                            <a:noFill/>
                          </a:ln>
                          <a:solidFill>
                            <a:schemeClr val="tx1"/>
                          </a:solidFill>
                          <a:effectLst/>
                          <a:latin typeface="Arial" panose="020B0604020202020204" pitchFamily="34" charset="0"/>
                        </a:rPr>
                        <a:t>KADIN</a:t>
                      </a:r>
                    </a:p>
                  </a:txBody>
                  <a:tcPr marL="90000" marR="90000" marT="46800" marB="46800" anchor="ctr" horzOverflow="overflow">
                    <a:lnL>
                      <a:noFill/>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tr-TR" altLang="en-US" sz="2600" b="0" i="0" u="none" strike="noStrike" cap="none" normalizeH="0" baseline="0" dirty="0" smtClean="0">
                          <a:ln>
                            <a:noFill/>
                          </a:ln>
                          <a:solidFill>
                            <a:schemeClr val="tx1"/>
                          </a:solidFill>
                          <a:effectLst/>
                          <a:latin typeface="Arial" panose="020B0604020202020204" pitchFamily="34" charset="0"/>
                        </a:rPr>
                        <a:t>ERKEK</a:t>
                      </a:r>
                    </a:p>
                  </a:txBody>
                  <a:tcPr marL="90000" marR="90000" marT="46800" marB="46800" anchor="ctr" horzOverflow="overflow">
                    <a:lnL>
                      <a:noFill/>
                    </a:lnL>
                    <a:lnR cap="flat">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r>
              <a:tr h="985838">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tr-TR" altLang="en-US" sz="2600" b="0" i="0" u="none" strike="noStrike" cap="none" normalizeH="0" baseline="0" dirty="0" smtClean="0">
                          <a:ln>
                            <a:noFill/>
                          </a:ln>
                          <a:solidFill>
                            <a:schemeClr val="tx1"/>
                          </a:solidFill>
                          <a:effectLst/>
                          <a:latin typeface="Arial" panose="020B0604020202020204" pitchFamily="34" charset="0"/>
                        </a:rPr>
                        <a:t>Eritrosit sayısı</a:t>
                      </a:r>
                    </a:p>
                  </a:txBody>
                  <a:tcPr marL="90000" marR="90000" marT="46800" marB="46800" anchor="ctr"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tr-TR" altLang="en-US" sz="2600" b="0" i="0" u="none" strike="noStrike" cap="none" normalizeH="0" baseline="0" dirty="0" smtClean="0">
                          <a:ln>
                            <a:noFill/>
                          </a:ln>
                          <a:solidFill>
                            <a:schemeClr val="tx1"/>
                          </a:solidFill>
                          <a:effectLst/>
                          <a:latin typeface="Arial" panose="020B0604020202020204" pitchFamily="34" charset="0"/>
                        </a:rPr>
                        <a:t>5</a:t>
                      </a:r>
                      <a:r>
                        <a:rPr kumimoji="0" lang="en-US" altLang="en-US" sz="2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t>
                      </a:r>
                      <a:r>
                        <a:rPr kumimoji="0" lang="tr-TR" altLang="en-US" sz="2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0.5 10</a:t>
                      </a:r>
                      <a:r>
                        <a:rPr kumimoji="0" lang="tr-TR" altLang="en-US" sz="2600" b="0" i="0" u="none" strike="noStrike" cap="none" normalizeH="0" baseline="30000" dirty="0" smtClean="0">
                          <a:ln>
                            <a:noFill/>
                          </a:ln>
                          <a:solidFill>
                            <a:schemeClr val="tx1"/>
                          </a:solidFill>
                          <a:effectLst/>
                          <a:latin typeface="Arial" panose="020B0604020202020204" pitchFamily="34" charset="0"/>
                          <a:cs typeface="Arial" panose="020B0604020202020204" pitchFamily="34" charset="0"/>
                        </a:rPr>
                        <a:t>12</a:t>
                      </a:r>
                      <a:r>
                        <a:rPr kumimoji="0" lang="tr-TR" altLang="en-US" sz="2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/l</a:t>
                      </a:r>
                      <a:endParaRPr kumimoji="0" lang="en-US" altLang="en-US" sz="2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0000" marR="90000" marT="46800" marB="4680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tr-TR" altLang="en-US" sz="2600" b="0" i="0" u="none" strike="noStrike" cap="none" normalizeH="0" baseline="0" dirty="0" smtClean="0">
                          <a:ln>
                            <a:noFill/>
                          </a:ln>
                          <a:solidFill>
                            <a:schemeClr val="tx1"/>
                          </a:solidFill>
                          <a:effectLst/>
                          <a:latin typeface="Arial" panose="020B0604020202020204" pitchFamily="34" charset="0"/>
                        </a:rPr>
                        <a:t>5.5</a:t>
                      </a:r>
                      <a:r>
                        <a:rPr kumimoji="0" lang="en-US" altLang="en-US" sz="2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t>
                      </a:r>
                      <a:r>
                        <a:rPr kumimoji="0" lang="tr-TR" altLang="en-US" sz="2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0.5 10</a:t>
                      </a:r>
                      <a:r>
                        <a:rPr kumimoji="0" lang="tr-TR" altLang="en-US" sz="2600" b="0" i="0" u="none" strike="noStrike" cap="none" normalizeH="0" baseline="30000" dirty="0" smtClean="0">
                          <a:ln>
                            <a:noFill/>
                          </a:ln>
                          <a:solidFill>
                            <a:schemeClr val="tx1"/>
                          </a:solidFill>
                          <a:effectLst/>
                          <a:latin typeface="Arial" panose="020B0604020202020204" pitchFamily="34" charset="0"/>
                          <a:cs typeface="Arial" panose="020B0604020202020204" pitchFamily="34" charset="0"/>
                        </a:rPr>
                        <a:t>12</a:t>
                      </a:r>
                      <a:r>
                        <a:rPr kumimoji="0" lang="tr-TR" altLang="en-US" sz="2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/l</a:t>
                      </a:r>
                      <a:endParaRPr kumimoji="0" lang="tr-TR" altLang="en-US" sz="2600" b="0" i="0" u="none" strike="noStrike" cap="none" normalizeH="0" baseline="0" dirty="0" smtClean="0">
                        <a:ln>
                          <a:noFill/>
                        </a:ln>
                        <a:solidFill>
                          <a:schemeClr val="tx1"/>
                        </a:solidFill>
                        <a:effectLst/>
                        <a:latin typeface="Verdana" panose="020B0604030504040204" pitchFamily="34" charset="0"/>
                      </a:endParaRPr>
                    </a:p>
                  </a:txBody>
                  <a:tcPr marL="90000" marR="90000" marT="46800" marB="46800" anchor="ctr"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984250">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tr-TR" altLang="en-US" sz="2600" b="0" i="0" u="none" strike="noStrike" cap="none" normalizeH="0" baseline="0" dirty="0" smtClean="0">
                          <a:ln>
                            <a:noFill/>
                          </a:ln>
                          <a:solidFill>
                            <a:schemeClr val="tx1"/>
                          </a:solidFill>
                          <a:effectLst/>
                          <a:latin typeface="Arial" panose="020B0604020202020204" pitchFamily="34" charset="0"/>
                        </a:rPr>
                        <a:t>Hemoglobin </a:t>
                      </a:r>
                    </a:p>
                  </a:txBody>
                  <a:tcPr marL="90000" marR="90000" marT="46800" marB="46800" anchor="ctr"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tr-TR" altLang="en-US" sz="2600" b="0" i="0" u="none" strike="noStrike" cap="none" normalizeH="0" baseline="0" dirty="0" smtClean="0">
                          <a:ln>
                            <a:noFill/>
                          </a:ln>
                          <a:solidFill>
                            <a:schemeClr val="tx1"/>
                          </a:solidFill>
                          <a:effectLst/>
                          <a:latin typeface="Arial" panose="020B0604020202020204" pitchFamily="34" charset="0"/>
                        </a:rPr>
                        <a:t>12-15 </a:t>
                      </a:r>
                      <a:r>
                        <a:rPr kumimoji="0" lang="tr-TR" altLang="en-US" sz="2600" b="0" i="0" u="none" strike="noStrike" cap="none" normalizeH="0" baseline="0" dirty="0" smtClean="0">
                          <a:ln>
                            <a:noFill/>
                          </a:ln>
                          <a:solidFill>
                            <a:schemeClr val="tx1"/>
                          </a:solidFill>
                          <a:effectLst/>
                          <a:latin typeface="Arial" panose="020B0604020202020204" pitchFamily="34" charset="0"/>
                        </a:rPr>
                        <a:t>g/dl</a:t>
                      </a:r>
                    </a:p>
                  </a:txBody>
                  <a:tcPr marL="90000" marR="90000" marT="46800" marB="4680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tr-TR" altLang="en-US" sz="2600" b="0" i="0" u="none" strike="noStrike" cap="none" normalizeH="0" baseline="0" dirty="0" smtClean="0">
                          <a:ln>
                            <a:noFill/>
                          </a:ln>
                          <a:solidFill>
                            <a:schemeClr val="tx1"/>
                          </a:solidFill>
                          <a:effectLst/>
                          <a:latin typeface="Arial" panose="020B0604020202020204" pitchFamily="34" charset="0"/>
                        </a:rPr>
                        <a:t>13-16 g/dl</a:t>
                      </a:r>
                      <a:endParaRPr kumimoji="0" lang="tr-TR" altLang="en-US" sz="2600" b="0" i="0" u="none" strike="noStrike" cap="none" normalizeH="0" baseline="0" dirty="0" smtClean="0">
                        <a:ln>
                          <a:noFill/>
                        </a:ln>
                        <a:solidFill>
                          <a:schemeClr val="tx1"/>
                        </a:solidFill>
                        <a:effectLst/>
                        <a:latin typeface="Verdana" panose="020B0604030504040204" pitchFamily="34" charset="0"/>
                      </a:endParaRPr>
                    </a:p>
                  </a:txBody>
                  <a:tcPr marL="90000" marR="90000" marT="46800" marB="46800" anchor="ctr"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pic>
        <p:nvPicPr>
          <p:cNvPr id="8" name="Picture 2" descr="whole  blood  test machines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1816" y="260648"/>
            <a:ext cx="2448272" cy="156396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4800849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5"/>
          <p:cNvSpPr>
            <a:spLocks noGrp="1"/>
          </p:cNvSpPr>
          <p:nvPr>
            <p:ph type="sldNum" sz="quarter" idx="12"/>
          </p:nvPr>
        </p:nvSpPr>
        <p:spPr/>
        <p:txBody>
          <a:bodyPr/>
          <a:lstStyle/>
          <a:p>
            <a:fld id="{951BE012-646A-47BB-8130-E7B0CA3D992A}" type="slidenum">
              <a:rPr lang="tr-TR" altLang="en-US"/>
              <a:pPr/>
              <a:t>15</a:t>
            </a:fld>
            <a:endParaRPr lang="tr-TR" altLang="en-US"/>
          </a:p>
        </p:txBody>
      </p:sp>
      <p:sp>
        <p:nvSpPr>
          <p:cNvPr id="363522" name="Rectangle 2"/>
          <p:cNvSpPr>
            <a:spLocks noGrp="1" noChangeArrowheads="1"/>
          </p:cNvSpPr>
          <p:nvPr>
            <p:ph type="title"/>
          </p:nvPr>
        </p:nvSpPr>
        <p:spPr>
          <a:xfrm>
            <a:off x="515888" y="119445"/>
            <a:ext cx="5978525" cy="963960"/>
          </a:xfrm>
        </p:spPr>
        <p:txBody>
          <a:bodyPr>
            <a:normAutofit fontScale="90000"/>
          </a:bodyPr>
          <a:lstStyle/>
          <a:p>
            <a:r>
              <a:rPr lang="tr-TR" altLang="en-US" sz="3200" b="1" dirty="0">
                <a:latin typeface="Arial" panose="020B0604020202020204" pitchFamily="34" charset="0"/>
              </a:rPr>
              <a:t>OEH = MCV</a:t>
            </a:r>
            <a:r>
              <a:rPr lang="tr-TR" altLang="en-US" sz="3200" b="1" dirty="0">
                <a:solidFill>
                  <a:srgbClr val="FF0000"/>
                </a:solidFill>
                <a:latin typeface="Arial" panose="020B0604020202020204" pitchFamily="34" charset="0"/>
              </a:rPr>
              <a:t/>
            </a:r>
            <a:br>
              <a:rPr lang="tr-TR" altLang="en-US" sz="3200" b="1" dirty="0">
                <a:solidFill>
                  <a:srgbClr val="FF0000"/>
                </a:solidFill>
                <a:latin typeface="Arial" panose="020B0604020202020204" pitchFamily="34" charset="0"/>
              </a:rPr>
            </a:br>
            <a:r>
              <a:rPr lang="tr-TR" altLang="en-US" sz="3200" b="1" dirty="0">
                <a:solidFill>
                  <a:srgbClr val="FF0000"/>
                </a:solidFill>
                <a:latin typeface="Arial" panose="020B0604020202020204" pitchFamily="34" charset="0"/>
              </a:rPr>
              <a:t>Ortalama Eritrosit Hacmi:</a:t>
            </a:r>
          </a:p>
        </p:txBody>
      </p:sp>
      <p:sp>
        <p:nvSpPr>
          <p:cNvPr id="363523" name="Rectangle 3"/>
          <p:cNvSpPr>
            <a:spLocks noGrp="1" noChangeArrowheads="1"/>
          </p:cNvSpPr>
          <p:nvPr>
            <p:ph type="body" idx="1"/>
          </p:nvPr>
        </p:nvSpPr>
        <p:spPr>
          <a:xfrm>
            <a:off x="1676400" y="2294165"/>
            <a:ext cx="10515600" cy="4351338"/>
          </a:xfrm>
        </p:spPr>
        <p:txBody>
          <a:bodyPr/>
          <a:lstStyle/>
          <a:p>
            <a:pPr>
              <a:buFont typeface="Wingdings" panose="05000000000000000000" pitchFamily="2" charset="2"/>
              <a:buChar char="ü"/>
            </a:pPr>
            <a:r>
              <a:rPr lang="tr-TR" altLang="en-US" dirty="0">
                <a:latin typeface="Calibri" panose="020F0502020204030204" pitchFamily="34" charset="0"/>
              </a:rPr>
              <a:t>MCV: </a:t>
            </a:r>
            <a:r>
              <a:rPr lang="tr-TR" altLang="en-US" dirty="0" err="1" smtClean="0">
                <a:latin typeface="Calibri" panose="020F0502020204030204" pitchFamily="34" charset="0"/>
              </a:rPr>
              <a:t>Mean</a:t>
            </a:r>
            <a:r>
              <a:rPr lang="tr-TR" altLang="en-US" dirty="0" smtClean="0">
                <a:latin typeface="Calibri" panose="020F0502020204030204" pitchFamily="34" charset="0"/>
              </a:rPr>
              <a:t> </a:t>
            </a:r>
            <a:r>
              <a:rPr lang="tr-TR" altLang="en-US" dirty="0" err="1">
                <a:latin typeface="Calibri" panose="020F0502020204030204" pitchFamily="34" charset="0"/>
              </a:rPr>
              <a:t>Corpusculler</a:t>
            </a:r>
            <a:r>
              <a:rPr lang="tr-TR" altLang="en-US" dirty="0">
                <a:latin typeface="Calibri" panose="020F0502020204030204" pitchFamily="34" charset="0"/>
              </a:rPr>
              <a:t> </a:t>
            </a:r>
            <a:r>
              <a:rPr lang="tr-TR" altLang="en-US" dirty="0" smtClean="0">
                <a:latin typeface="Calibri" panose="020F0502020204030204" pitchFamily="34" charset="0"/>
              </a:rPr>
              <a:t>Volüm</a:t>
            </a:r>
          </a:p>
          <a:p>
            <a:pPr>
              <a:buFont typeface="Wingdings" panose="05000000000000000000" pitchFamily="2" charset="2"/>
              <a:buNone/>
            </a:pPr>
            <a:r>
              <a:rPr lang="tr-TR" altLang="en-US" dirty="0" smtClean="0">
                <a:solidFill>
                  <a:srgbClr val="CC0066"/>
                </a:solidFill>
                <a:latin typeface="Times New Roman" panose="02020603050405020304" pitchFamily="18" charset="0"/>
              </a:rPr>
              <a:t>             </a:t>
            </a:r>
          </a:p>
          <a:p>
            <a:pPr>
              <a:buFont typeface="Wingdings" panose="05000000000000000000" pitchFamily="2" charset="2"/>
              <a:buNone/>
            </a:pPr>
            <a:r>
              <a:rPr lang="tr-TR" altLang="en-US" dirty="0">
                <a:solidFill>
                  <a:schemeClr val="accent2">
                    <a:lumMod val="75000"/>
                  </a:schemeClr>
                </a:solidFill>
                <a:latin typeface="Times New Roman" panose="02020603050405020304" pitchFamily="18" charset="0"/>
              </a:rPr>
              <a:t>		    	</a:t>
            </a:r>
            <a:r>
              <a:rPr lang="tr-TR" altLang="en-US" dirty="0" err="1">
                <a:solidFill>
                  <a:srgbClr val="FF0000"/>
                </a:solidFill>
                <a:latin typeface="Times New Roman" panose="02020603050405020304" pitchFamily="18" charset="0"/>
              </a:rPr>
              <a:t>Hematokrit</a:t>
            </a:r>
            <a:r>
              <a:rPr lang="tr-TR" altLang="en-US" dirty="0">
                <a:solidFill>
                  <a:srgbClr val="FF0000"/>
                </a:solidFill>
                <a:latin typeface="Times New Roman" panose="02020603050405020304" pitchFamily="18" charset="0"/>
              </a:rPr>
              <a:t> X 100</a:t>
            </a:r>
          </a:p>
          <a:p>
            <a:pPr>
              <a:buFont typeface="Wingdings" panose="05000000000000000000" pitchFamily="2" charset="2"/>
              <a:buNone/>
            </a:pPr>
            <a:r>
              <a:rPr lang="tr-TR" altLang="en-US" dirty="0">
                <a:solidFill>
                  <a:srgbClr val="FF0000"/>
                </a:solidFill>
                <a:latin typeface="Times New Roman" panose="02020603050405020304" pitchFamily="18" charset="0"/>
              </a:rPr>
              <a:t>             	Kırmızı küre sayısı</a:t>
            </a:r>
          </a:p>
          <a:p>
            <a:pPr>
              <a:buFont typeface="Wingdings" panose="05000000000000000000" pitchFamily="2" charset="2"/>
              <a:buChar char="ü"/>
            </a:pPr>
            <a:endParaRPr lang="tr-TR" altLang="en-US" dirty="0">
              <a:latin typeface="Times New Roman" panose="02020603050405020304" pitchFamily="18" charset="0"/>
            </a:endParaRPr>
          </a:p>
          <a:p>
            <a:pPr>
              <a:buFont typeface="Wingdings" panose="05000000000000000000" pitchFamily="2" charset="2"/>
              <a:buChar char="ü"/>
            </a:pPr>
            <a:r>
              <a:rPr lang="tr-TR" altLang="en-US" b="1" dirty="0">
                <a:latin typeface="Times New Roman" panose="02020603050405020304" pitchFamily="18" charset="0"/>
              </a:rPr>
              <a:t>Normal değerleri </a:t>
            </a:r>
            <a:r>
              <a:rPr lang="en-AU" altLang="en-US" b="1" dirty="0">
                <a:solidFill>
                  <a:srgbClr val="FF0000"/>
                </a:solidFill>
                <a:latin typeface="Times New Roman" panose="02020603050405020304" pitchFamily="18" charset="0"/>
              </a:rPr>
              <a:t>8</a:t>
            </a:r>
            <a:r>
              <a:rPr lang="tr-TR" altLang="en-US" b="1" dirty="0">
                <a:solidFill>
                  <a:srgbClr val="FF0000"/>
                </a:solidFill>
                <a:latin typeface="Times New Roman" panose="02020603050405020304" pitchFamily="18" charset="0"/>
              </a:rPr>
              <a:t>0-100 </a:t>
            </a:r>
            <a:r>
              <a:rPr lang="en-AU" altLang="en-US" b="1" dirty="0">
                <a:solidFill>
                  <a:srgbClr val="FF0000"/>
                </a:solidFill>
                <a:latin typeface="Times New Roman" panose="02020603050405020304" pitchFamily="18" charset="0"/>
              </a:rPr>
              <a:t>fl</a:t>
            </a:r>
            <a:r>
              <a:rPr lang="tr-TR" altLang="en-US" b="1" dirty="0">
                <a:solidFill>
                  <a:srgbClr val="FF0000"/>
                </a:solidFill>
                <a:latin typeface="Times New Roman" panose="02020603050405020304" pitchFamily="18" charset="0"/>
              </a:rPr>
              <a:t> </a:t>
            </a:r>
            <a:r>
              <a:rPr lang="tr-TR" altLang="en-US" b="1" dirty="0">
                <a:latin typeface="Times New Roman" panose="02020603050405020304" pitchFamily="18" charset="0"/>
              </a:rPr>
              <a:t>“</a:t>
            </a:r>
            <a:r>
              <a:rPr lang="tr-TR" altLang="en-US" b="1" dirty="0" err="1">
                <a:latin typeface="Times New Roman" panose="02020603050405020304" pitchFamily="18" charset="0"/>
              </a:rPr>
              <a:t>femtolitre</a:t>
            </a:r>
            <a:r>
              <a:rPr lang="tr-TR" altLang="en-US" b="1" dirty="0">
                <a:latin typeface="Times New Roman" panose="02020603050405020304" pitchFamily="18" charset="0"/>
              </a:rPr>
              <a:t>”</a:t>
            </a:r>
          </a:p>
          <a:p>
            <a:pPr>
              <a:buFont typeface="Wingdings" panose="05000000000000000000" pitchFamily="2" charset="2"/>
              <a:buChar char="ü"/>
            </a:pPr>
            <a:endParaRPr lang="tr-TR" altLang="en-US" dirty="0">
              <a:solidFill>
                <a:srgbClr val="CC0066"/>
              </a:solidFill>
              <a:latin typeface="Times New Roman" panose="02020603050405020304" pitchFamily="18" charset="0"/>
            </a:endParaRPr>
          </a:p>
        </p:txBody>
      </p:sp>
      <p:sp>
        <p:nvSpPr>
          <p:cNvPr id="363525" name="Line 5"/>
          <p:cNvSpPr>
            <a:spLocks noChangeShapeType="1"/>
          </p:cNvSpPr>
          <p:nvPr/>
        </p:nvSpPr>
        <p:spPr bwMode="auto">
          <a:xfrm>
            <a:off x="3575670" y="3827827"/>
            <a:ext cx="2702668" cy="0"/>
          </a:xfrm>
          <a:prstGeom prst="line">
            <a:avLst/>
          </a:prstGeom>
          <a:noFill/>
          <a:ln w="381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63526" name="Rectangle 6"/>
          <p:cNvSpPr>
            <a:spLocks noChangeArrowheads="1"/>
          </p:cNvSpPr>
          <p:nvPr/>
        </p:nvSpPr>
        <p:spPr bwMode="auto">
          <a:xfrm>
            <a:off x="2567608" y="3432540"/>
            <a:ext cx="1008062" cy="790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tr-TR" altLang="en-US" sz="2800" b="1" dirty="0">
                <a:solidFill>
                  <a:srgbClr val="FF0000"/>
                </a:solidFill>
              </a:rPr>
              <a:t>OEH=</a:t>
            </a:r>
          </a:p>
        </p:txBody>
      </p:sp>
      <p:pic>
        <p:nvPicPr>
          <p:cNvPr id="8" name="Picture 2" descr="whole  blood  test machines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1816" y="260648"/>
            <a:ext cx="2448272" cy="156396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2" name="Dikdörtgen 1"/>
          <p:cNvSpPr/>
          <p:nvPr/>
        </p:nvSpPr>
        <p:spPr>
          <a:xfrm>
            <a:off x="924747" y="1478692"/>
            <a:ext cx="7415941" cy="523220"/>
          </a:xfrm>
          <a:prstGeom prst="rect">
            <a:avLst/>
          </a:prstGeom>
        </p:spPr>
        <p:txBody>
          <a:bodyPr wrap="none">
            <a:spAutoFit/>
          </a:bodyPr>
          <a:lstStyle/>
          <a:p>
            <a:r>
              <a:rPr lang="tr-TR" altLang="en-US" sz="2800" dirty="0">
                <a:solidFill>
                  <a:srgbClr val="0066FF"/>
                </a:solidFill>
                <a:latin typeface="Calibri" panose="020F0502020204030204" pitchFamily="34" charset="0"/>
              </a:rPr>
              <a:t>Ortalama olarak bir eritrositin sahip olduğu hacim</a:t>
            </a:r>
          </a:p>
        </p:txBody>
      </p:sp>
    </p:spTree>
    <p:extLst>
      <p:ext uri="{BB962C8B-B14F-4D97-AF65-F5344CB8AC3E}">
        <p14:creationId xmlns:p14="http://schemas.microsoft.com/office/powerpoint/2010/main" val="29416207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5"/>
          <p:cNvSpPr>
            <a:spLocks noGrp="1"/>
          </p:cNvSpPr>
          <p:nvPr>
            <p:ph type="sldNum" sz="quarter" idx="12"/>
          </p:nvPr>
        </p:nvSpPr>
        <p:spPr/>
        <p:txBody>
          <a:bodyPr/>
          <a:lstStyle/>
          <a:p>
            <a:fld id="{C73DEFA1-9FC9-46D5-AF42-B7D5BF915894}" type="slidenum">
              <a:rPr lang="tr-TR" altLang="en-US"/>
              <a:pPr/>
              <a:t>16</a:t>
            </a:fld>
            <a:endParaRPr lang="tr-TR" altLang="en-US"/>
          </a:p>
        </p:txBody>
      </p:sp>
      <p:sp>
        <p:nvSpPr>
          <p:cNvPr id="364547" name="Oval 6"/>
          <p:cNvSpPr>
            <a:spLocks noChangeArrowheads="1"/>
          </p:cNvSpPr>
          <p:nvPr/>
        </p:nvSpPr>
        <p:spPr bwMode="auto">
          <a:xfrm rot="19414920">
            <a:off x="7773706" y="4080167"/>
            <a:ext cx="1140462" cy="1143000"/>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50000"/>
              </a:spcBef>
              <a:buSzPct val="80000"/>
            </a:pPr>
            <a:endParaRPr lang="en-US" altLang="en-US" sz="2400">
              <a:latin typeface="Batang" panose="02030600000101010101" pitchFamily="18" charset="-127"/>
            </a:endParaRPr>
          </a:p>
        </p:txBody>
      </p:sp>
      <p:sp>
        <p:nvSpPr>
          <p:cNvPr id="364548" name="Oval 7"/>
          <p:cNvSpPr>
            <a:spLocks noChangeArrowheads="1"/>
          </p:cNvSpPr>
          <p:nvPr/>
        </p:nvSpPr>
        <p:spPr bwMode="auto">
          <a:xfrm rot="19679258">
            <a:off x="7954497" y="2868985"/>
            <a:ext cx="642938" cy="762000"/>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50000"/>
              </a:spcBef>
              <a:buSzPct val="80000"/>
            </a:pPr>
            <a:endParaRPr lang="en-US" altLang="en-US" sz="2400">
              <a:latin typeface="Batang" panose="02030600000101010101" pitchFamily="18" charset="-127"/>
            </a:endParaRPr>
          </a:p>
        </p:txBody>
      </p:sp>
      <p:sp>
        <p:nvSpPr>
          <p:cNvPr id="364549" name="Oval 8"/>
          <p:cNvSpPr>
            <a:spLocks noChangeArrowheads="1"/>
          </p:cNvSpPr>
          <p:nvPr/>
        </p:nvSpPr>
        <p:spPr bwMode="auto">
          <a:xfrm rot="18855682">
            <a:off x="8043885" y="2103337"/>
            <a:ext cx="464161" cy="507341"/>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50000"/>
              </a:spcBef>
              <a:buSzPct val="80000"/>
            </a:pPr>
            <a:endParaRPr lang="en-US" altLang="en-US" sz="2400">
              <a:latin typeface="Batang" panose="02030600000101010101" pitchFamily="18" charset="-127"/>
            </a:endParaRPr>
          </a:p>
        </p:txBody>
      </p:sp>
      <p:sp>
        <p:nvSpPr>
          <p:cNvPr id="11" name="Rectangle 2"/>
          <p:cNvSpPr txBox="1">
            <a:spLocks noChangeArrowheads="1"/>
          </p:cNvSpPr>
          <p:nvPr/>
        </p:nvSpPr>
        <p:spPr bwMode="auto">
          <a:xfrm>
            <a:off x="1911829" y="2207591"/>
            <a:ext cx="5761037" cy="28082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69900" indent="-469900" algn="l" rtl="0" fontAlgn="base">
              <a:spcBef>
                <a:spcPct val="20000"/>
              </a:spcBef>
              <a:spcAft>
                <a:spcPct val="0"/>
              </a:spcAft>
              <a:buClr>
                <a:schemeClr val="accent2"/>
              </a:buClr>
              <a:buFont typeface="Wingdings" panose="05000000000000000000" pitchFamily="2" charset="2"/>
              <a:buChar char="o"/>
              <a:defRPr sz="3000" kern="1200">
                <a:solidFill>
                  <a:schemeClr val="tx1"/>
                </a:solidFill>
                <a:latin typeface="+mn-lt"/>
                <a:ea typeface="+mn-ea"/>
                <a:cs typeface="+mn-cs"/>
              </a:defRPr>
            </a:lvl1pPr>
            <a:lvl2pPr marL="908050" indent="-436563" algn="l" rtl="0" fontAlgn="base">
              <a:spcBef>
                <a:spcPct val="20000"/>
              </a:spcBef>
              <a:spcAft>
                <a:spcPct val="0"/>
              </a:spcAft>
              <a:buClr>
                <a:schemeClr val="accent2"/>
              </a:buClr>
              <a:buFont typeface="Wingdings" panose="05000000000000000000" pitchFamily="2" charset="2"/>
              <a:buChar char="n"/>
              <a:defRPr sz="2600" kern="1200">
                <a:solidFill>
                  <a:schemeClr val="tx1"/>
                </a:solidFill>
                <a:latin typeface="+mn-lt"/>
                <a:ea typeface="+mn-ea"/>
                <a:cs typeface="+mn-cs"/>
              </a:defRPr>
            </a:lvl2pPr>
            <a:lvl3pPr marL="1304925" indent="-395288" algn="l" rtl="0" fontAlgn="base">
              <a:spcBef>
                <a:spcPct val="20000"/>
              </a:spcBef>
              <a:spcAft>
                <a:spcPct val="0"/>
              </a:spcAft>
              <a:buClr>
                <a:schemeClr val="accent2"/>
              </a:buClr>
              <a:buFont typeface="Wingdings" panose="05000000000000000000" pitchFamily="2" charset="2"/>
              <a:buChar char="o"/>
              <a:defRPr sz="2300" kern="1200">
                <a:solidFill>
                  <a:schemeClr val="tx1"/>
                </a:solidFill>
                <a:latin typeface="+mn-lt"/>
                <a:ea typeface="+mn-ea"/>
                <a:cs typeface="+mn-cs"/>
              </a:defRPr>
            </a:lvl3pPr>
            <a:lvl4pPr marL="1693863" indent="-387350" algn="l" rtl="0" fontAlgn="base">
              <a:spcBef>
                <a:spcPct val="20000"/>
              </a:spcBef>
              <a:spcAft>
                <a:spcPct val="0"/>
              </a:spcAft>
              <a:buClr>
                <a:schemeClr val="accent2"/>
              </a:buClr>
              <a:buFont typeface="Wingdings" panose="05000000000000000000" pitchFamily="2" charset="2"/>
              <a:buChar char="n"/>
              <a:defRPr sz="2000" kern="1200">
                <a:solidFill>
                  <a:schemeClr val="tx1"/>
                </a:solidFill>
                <a:latin typeface="+mn-lt"/>
                <a:ea typeface="+mn-ea"/>
                <a:cs typeface="+mn-cs"/>
              </a:defRPr>
            </a:lvl4pPr>
            <a:lvl5pPr marL="2093913" indent="-398463" algn="l" rtl="0" fontAlgn="base">
              <a:spcBef>
                <a:spcPct val="25000"/>
              </a:spcBef>
              <a:spcAft>
                <a:spcPct val="0"/>
              </a:spcAft>
              <a:buClr>
                <a:schemeClr val="accent2"/>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110000"/>
              <a:buFont typeface="Wingdings" panose="05000000000000000000" pitchFamily="2" charset="2"/>
              <a:buChar char="q"/>
            </a:pPr>
            <a:r>
              <a:rPr lang="tr-TR" altLang="en-US" dirty="0">
                <a:solidFill>
                  <a:srgbClr val="CC0066"/>
                </a:solidFill>
                <a:latin typeface="Arial" panose="020B0604020202020204" pitchFamily="34" charset="0"/>
              </a:rPr>
              <a:t>MCV</a:t>
            </a:r>
            <a:r>
              <a:rPr lang="tr-TR" altLang="en-US" dirty="0">
                <a:latin typeface="Arial" panose="020B0604020202020204" pitchFamily="34" charset="0"/>
              </a:rPr>
              <a:t> &lt;80 </a:t>
            </a:r>
            <a:r>
              <a:rPr lang="tr-TR" altLang="en-US" dirty="0" err="1">
                <a:latin typeface="Arial" panose="020B0604020202020204" pitchFamily="34" charset="0"/>
              </a:rPr>
              <a:t>fl</a:t>
            </a:r>
            <a:r>
              <a:rPr lang="tr-TR" altLang="en-US" dirty="0">
                <a:latin typeface="Arial" panose="020B0604020202020204" pitchFamily="34" charset="0"/>
              </a:rPr>
              <a:t>,  Mikrositer</a:t>
            </a:r>
          </a:p>
          <a:p>
            <a:pPr>
              <a:buSzPct val="110000"/>
              <a:buFont typeface="Wingdings" panose="05000000000000000000" pitchFamily="2" charset="2"/>
              <a:buChar char="q"/>
            </a:pPr>
            <a:endParaRPr lang="tr-TR" altLang="en-US" dirty="0">
              <a:latin typeface="Arial" panose="020B0604020202020204" pitchFamily="34" charset="0"/>
            </a:endParaRPr>
          </a:p>
          <a:p>
            <a:pPr>
              <a:buSzPct val="110000"/>
              <a:buFont typeface="Wingdings" panose="05000000000000000000" pitchFamily="2" charset="2"/>
              <a:buChar char="q"/>
            </a:pPr>
            <a:r>
              <a:rPr lang="tr-TR" altLang="en-US" dirty="0">
                <a:solidFill>
                  <a:srgbClr val="CC0066"/>
                </a:solidFill>
                <a:latin typeface="Arial" panose="020B0604020202020204" pitchFamily="34" charset="0"/>
              </a:rPr>
              <a:t>MCV </a:t>
            </a:r>
            <a:r>
              <a:rPr lang="tr-TR" altLang="en-US" dirty="0">
                <a:latin typeface="Arial" panose="020B0604020202020204" pitchFamily="34" charset="0"/>
              </a:rPr>
              <a:t>80-100 </a:t>
            </a:r>
            <a:r>
              <a:rPr lang="tr-TR" altLang="en-US" dirty="0" err="1">
                <a:latin typeface="Arial" panose="020B0604020202020204" pitchFamily="34" charset="0"/>
              </a:rPr>
              <a:t>fl</a:t>
            </a:r>
            <a:r>
              <a:rPr lang="tr-TR" altLang="en-US" dirty="0">
                <a:latin typeface="Arial" panose="020B0604020202020204" pitchFamily="34" charset="0"/>
              </a:rPr>
              <a:t>,  </a:t>
            </a:r>
            <a:r>
              <a:rPr lang="tr-TR" altLang="en-US" dirty="0" err="1">
                <a:latin typeface="Arial" panose="020B0604020202020204" pitchFamily="34" charset="0"/>
              </a:rPr>
              <a:t>Normositer</a:t>
            </a:r>
            <a:r>
              <a:rPr lang="tr-TR" altLang="en-US" dirty="0">
                <a:latin typeface="Arial" panose="020B0604020202020204" pitchFamily="34" charset="0"/>
              </a:rPr>
              <a:t> </a:t>
            </a:r>
          </a:p>
          <a:p>
            <a:pPr>
              <a:buSzPct val="110000"/>
              <a:buFont typeface="Wingdings" panose="05000000000000000000" pitchFamily="2" charset="2"/>
              <a:buChar char="q"/>
            </a:pPr>
            <a:endParaRPr lang="tr-TR" altLang="en-US" dirty="0">
              <a:latin typeface="Arial" panose="020B0604020202020204" pitchFamily="34" charset="0"/>
            </a:endParaRPr>
          </a:p>
          <a:p>
            <a:pPr>
              <a:buSzPct val="110000"/>
              <a:buFont typeface="Wingdings" panose="05000000000000000000" pitchFamily="2" charset="2"/>
              <a:buChar char="q"/>
            </a:pPr>
            <a:r>
              <a:rPr lang="tr-TR" altLang="en-US" dirty="0">
                <a:solidFill>
                  <a:srgbClr val="CC0066"/>
                </a:solidFill>
                <a:latin typeface="Arial" panose="020B0604020202020204" pitchFamily="34" charset="0"/>
              </a:rPr>
              <a:t>MCV</a:t>
            </a:r>
            <a:r>
              <a:rPr lang="tr-TR" altLang="en-US" dirty="0">
                <a:latin typeface="Arial" panose="020B0604020202020204" pitchFamily="34" charset="0"/>
              </a:rPr>
              <a:t> &gt;100 </a:t>
            </a:r>
            <a:r>
              <a:rPr lang="tr-TR" altLang="en-US" dirty="0" err="1">
                <a:latin typeface="Arial" panose="020B0604020202020204" pitchFamily="34" charset="0"/>
              </a:rPr>
              <a:t>fl</a:t>
            </a:r>
            <a:r>
              <a:rPr lang="tr-TR" altLang="en-US" dirty="0">
                <a:latin typeface="Arial" panose="020B0604020202020204" pitchFamily="34" charset="0"/>
              </a:rPr>
              <a:t>, Makrositer</a:t>
            </a:r>
          </a:p>
        </p:txBody>
      </p:sp>
      <p:sp>
        <p:nvSpPr>
          <p:cNvPr id="13" name="Rectangle 2"/>
          <p:cNvSpPr>
            <a:spLocks noGrp="1" noChangeArrowheads="1"/>
          </p:cNvSpPr>
          <p:nvPr>
            <p:ph type="title"/>
          </p:nvPr>
        </p:nvSpPr>
        <p:spPr>
          <a:xfrm>
            <a:off x="469235" y="149290"/>
            <a:ext cx="5978525" cy="963960"/>
          </a:xfrm>
        </p:spPr>
        <p:txBody>
          <a:bodyPr>
            <a:normAutofit fontScale="90000"/>
          </a:bodyPr>
          <a:lstStyle/>
          <a:p>
            <a:r>
              <a:rPr lang="tr-TR" altLang="en-US" sz="3200" b="1" dirty="0">
                <a:latin typeface="Arial" panose="020B0604020202020204" pitchFamily="34" charset="0"/>
              </a:rPr>
              <a:t>OEH = MCV</a:t>
            </a:r>
            <a:r>
              <a:rPr lang="tr-TR" altLang="en-US" sz="3200" b="1" dirty="0">
                <a:solidFill>
                  <a:srgbClr val="FF0000"/>
                </a:solidFill>
                <a:latin typeface="Arial" panose="020B0604020202020204" pitchFamily="34" charset="0"/>
              </a:rPr>
              <a:t/>
            </a:r>
            <a:br>
              <a:rPr lang="tr-TR" altLang="en-US" sz="3200" b="1" dirty="0">
                <a:solidFill>
                  <a:srgbClr val="FF0000"/>
                </a:solidFill>
                <a:latin typeface="Arial" panose="020B0604020202020204" pitchFamily="34" charset="0"/>
              </a:rPr>
            </a:br>
            <a:r>
              <a:rPr lang="tr-TR" altLang="en-US" sz="3200" b="1" dirty="0">
                <a:solidFill>
                  <a:srgbClr val="FF0000"/>
                </a:solidFill>
                <a:latin typeface="Arial" panose="020B0604020202020204" pitchFamily="34" charset="0"/>
              </a:rPr>
              <a:t>Ortalama Eritrosit Hacmi:</a:t>
            </a:r>
          </a:p>
        </p:txBody>
      </p:sp>
      <p:sp>
        <p:nvSpPr>
          <p:cNvPr id="15" name="Oval 8"/>
          <p:cNvSpPr>
            <a:spLocks noChangeArrowheads="1"/>
          </p:cNvSpPr>
          <p:nvPr/>
        </p:nvSpPr>
        <p:spPr bwMode="auto">
          <a:xfrm rot="18855682">
            <a:off x="8093902" y="3014697"/>
            <a:ext cx="397326" cy="470576"/>
          </a:xfrm>
          <a:prstGeom prst="ellipse">
            <a:avLst/>
          </a:prstGeom>
          <a:solidFill>
            <a:schemeClr val="bg1"/>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50000"/>
              </a:spcBef>
              <a:buSzPct val="80000"/>
            </a:pPr>
            <a:endParaRPr lang="en-US" altLang="en-US" sz="2400">
              <a:latin typeface="Batang" panose="02030600000101010101" pitchFamily="18" charset="-127"/>
            </a:endParaRPr>
          </a:p>
        </p:txBody>
      </p:sp>
      <p:sp>
        <p:nvSpPr>
          <p:cNvPr id="16" name="Oval 8"/>
          <p:cNvSpPr>
            <a:spLocks noChangeArrowheads="1"/>
          </p:cNvSpPr>
          <p:nvPr/>
        </p:nvSpPr>
        <p:spPr bwMode="auto">
          <a:xfrm rot="18855682">
            <a:off x="8057530" y="4336259"/>
            <a:ext cx="582391" cy="630817"/>
          </a:xfrm>
          <a:prstGeom prst="ellipse">
            <a:avLst/>
          </a:prstGeom>
          <a:solidFill>
            <a:schemeClr val="bg1"/>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50000"/>
              </a:spcBef>
              <a:buSzPct val="80000"/>
            </a:pPr>
            <a:endParaRPr lang="en-US" altLang="en-US" sz="2400">
              <a:latin typeface="Batang" panose="02030600000101010101" pitchFamily="18" charset="-127"/>
            </a:endParaRPr>
          </a:p>
        </p:txBody>
      </p:sp>
      <p:sp>
        <p:nvSpPr>
          <p:cNvPr id="17" name="Oval 8"/>
          <p:cNvSpPr>
            <a:spLocks noChangeArrowheads="1"/>
          </p:cNvSpPr>
          <p:nvPr/>
        </p:nvSpPr>
        <p:spPr bwMode="auto">
          <a:xfrm rot="18855682">
            <a:off x="8193023" y="2230421"/>
            <a:ext cx="199085" cy="253173"/>
          </a:xfrm>
          <a:prstGeom prst="ellipse">
            <a:avLst/>
          </a:prstGeom>
          <a:solidFill>
            <a:schemeClr val="bg1"/>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50000"/>
              </a:spcBef>
              <a:buSzPct val="80000"/>
            </a:pPr>
            <a:endParaRPr lang="en-US" altLang="en-US" sz="2400">
              <a:latin typeface="Batang" panose="02030600000101010101" pitchFamily="18" charset="-127"/>
            </a:endParaRPr>
          </a:p>
        </p:txBody>
      </p:sp>
      <p:pic>
        <p:nvPicPr>
          <p:cNvPr id="12" name="Picture 2" descr="whole  blood  test machines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1816" y="260648"/>
            <a:ext cx="2448272" cy="1563960"/>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2" descr="kÄ±rmÄ±zÄ± kÃ¼re ile ilgili gÃ¶rsel sonucu"/>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41085" y="2053047"/>
            <a:ext cx="618782" cy="509752"/>
          </a:xfrm>
          <a:prstGeom prst="rect">
            <a:avLst/>
          </a:prstGeom>
          <a:noFill/>
          <a:extLst>
            <a:ext uri="{909E8E84-426E-40dd-AFC4-6F175D3DCCD1}">
              <a14:hiddenFill xmlns:a14="http://schemas.microsoft.com/office/drawing/2010/main" xmlns="">
                <a:solidFill>
                  <a:srgbClr val="FFFFFF"/>
                </a:solidFill>
              </a14:hiddenFill>
            </a:ext>
          </a:extLst>
        </p:spPr>
      </p:pic>
      <p:pic>
        <p:nvPicPr>
          <p:cNvPr id="18" name="Picture 2" descr="kÄ±rmÄ±zÄ± kÃ¼re ile ilgili gÃ¶rsel sonucu"/>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29676" y="2877197"/>
            <a:ext cx="905047" cy="745577"/>
          </a:xfrm>
          <a:prstGeom prst="rect">
            <a:avLst/>
          </a:prstGeom>
          <a:noFill/>
          <a:extLst>
            <a:ext uri="{909E8E84-426E-40dd-AFC4-6F175D3DCCD1}">
              <a14:hiddenFill xmlns:a14="http://schemas.microsoft.com/office/drawing/2010/main" xmlns="">
                <a:solidFill>
                  <a:srgbClr val="FFFFFF"/>
                </a:solidFill>
              </a14:hiddenFill>
            </a:ext>
          </a:extLst>
        </p:spPr>
      </p:pic>
      <p:pic>
        <p:nvPicPr>
          <p:cNvPr id="19" name="Picture 2" descr="kÄ±rmÄ±zÄ± kÃ¼re ile ilgili gÃ¶rsel sonucu"/>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24585" y="3953937"/>
            <a:ext cx="1697260" cy="1325673"/>
          </a:xfrm>
          <a:prstGeom prst="rect">
            <a:avLst/>
          </a:prstGeom>
          <a:noFill/>
          <a:extLst>
            <a:ext uri="{909E8E84-426E-40dd-AFC4-6F175D3DCCD1}">
              <a14:hiddenFill xmlns:a14="http://schemas.microsoft.com/office/drawing/2010/main" xmlns="">
                <a:solidFill>
                  <a:srgbClr val="FFFFFF"/>
                </a:solidFill>
              </a14:hiddenFill>
            </a:ext>
          </a:extLst>
        </p:spPr>
      </p:pic>
      <p:cxnSp>
        <p:nvCxnSpPr>
          <p:cNvPr id="3" name="Düz Ok Bağlayıcısı 2"/>
          <p:cNvCxnSpPr/>
          <p:nvPr/>
        </p:nvCxnSpPr>
        <p:spPr>
          <a:xfrm flipV="1">
            <a:off x="8737807" y="2323675"/>
            <a:ext cx="1003278" cy="15987"/>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Düz Ok Bağlayıcısı 19"/>
          <p:cNvCxnSpPr/>
          <p:nvPr/>
        </p:nvCxnSpPr>
        <p:spPr>
          <a:xfrm>
            <a:off x="8777845" y="3249985"/>
            <a:ext cx="868663" cy="10567"/>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Düz Ok Bağlayıcısı 20"/>
          <p:cNvCxnSpPr/>
          <p:nvPr/>
        </p:nvCxnSpPr>
        <p:spPr>
          <a:xfrm flipV="1">
            <a:off x="9024585" y="4651667"/>
            <a:ext cx="424215" cy="11193"/>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44631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p>
            <a:fld id="{3AF5CB63-E47C-413B-ABCD-E241D46044E3}" type="slidenum">
              <a:rPr lang="tr-TR" altLang="en-US"/>
              <a:pPr/>
              <a:t>17</a:t>
            </a:fld>
            <a:endParaRPr lang="tr-TR" altLang="en-US"/>
          </a:p>
        </p:txBody>
      </p:sp>
      <p:sp>
        <p:nvSpPr>
          <p:cNvPr id="368642" name="Rectangle 2"/>
          <p:cNvSpPr>
            <a:spLocks noGrp="1" noChangeArrowheads="1"/>
          </p:cNvSpPr>
          <p:nvPr>
            <p:ph type="title"/>
          </p:nvPr>
        </p:nvSpPr>
        <p:spPr>
          <a:xfrm>
            <a:off x="476723" y="55922"/>
            <a:ext cx="6917974" cy="1216025"/>
          </a:xfrm>
        </p:spPr>
        <p:txBody>
          <a:bodyPr>
            <a:normAutofit/>
          </a:bodyPr>
          <a:lstStyle/>
          <a:p>
            <a:r>
              <a:rPr lang="tr-TR" altLang="en-US" sz="3200" b="1" dirty="0">
                <a:latin typeface="+mn-lt"/>
                <a:cs typeface="Arial" panose="020B0604020202020204" pitchFamily="34" charset="0"/>
              </a:rPr>
              <a:t>OEHK = MCHC </a:t>
            </a:r>
            <a:r>
              <a:rPr lang="tr-TR" altLang="en-US" sz="3600" b="1" dirty="0">
                <a:solidFill>
                  <a:srgbClr val="FF0000"/>
                </a:solidFill>
                <a:latin typeface="+mn-lt"/>
                <a:cs typeface="Arial" panose="020B0604020202020204" pitchFamily="34" charset="0"/>
              </a:rPr>
              <a:t/>
            </a:r>
            <a:br>
              <a:rPr lang="tr-TR" altLang="en-US" sz="3600" b="1" dirty="0">
                <a:solidFill>
                  <a:srgbClr val="FF0000"/>
                </a:solidFill>
                <a:latin typeface="+mn-lt"/>
                <a:cs typeface="Arial" panose="020B0604020202020204" pitchFamily="34" charset="0"/>
              </a:rPr>
            </a:br>
            <a:r>
              <a:rPr lang="tr-TR" altLang="en-US" sz="2800" b="1" dirty="0">
                <a:solidFill>
                  <a:srgbClr val="FF0000"/>
                </a:solidFill>
                <a:latin typeface="+mn-lt"/>
                <a:cs typeface="Arial" panose="020B0604020202020204" pitchFamily="34" charset="0"/>
              </a:rPr>
              <a:t>Ortalama </a:t>
            </a:r>
            <a:r>
              <a:rPr lang="tr-TR" altLang="en-US" sz="2800" b="1" dirty="0">
                <a:solidFill>
                  <a:srgbClr val="FF0000"/>
                </a:solidFill>
                <a:latin typeface="Arial" panose="020B0604020202020204" pitchFamily="34" charset="0"/>
                <a:cs typeface="Arial" panose="020B0604020202020204" pitchFamily="34" charset="0"/>
              </a:rPr>
              <a:t>Eritrosit</a:t>
            </a:r>
            <a:r>
              <a:rPr lang="tr-TR" altLang="en-US" sz="2800" b="1" dirty="0">
                <a:solidFill>
                  <a:srgbClr val="FF0000"/>
                </a:solidFill>
                <a:latin typeface="+mn-lt"/>
                <a:cs typeface="Arial" panose="020B0604020202020204" pitchFamily="34" charset="0"/>
              </a:rPr>
              <a:t> Hemoglobin </a:t>
            </a:r>
            <a:r>
              <a:rPr lang="tr-TR" altLang="en-US" sz="2800" b="1" dirty="0" smtClean="0">
                <a:solidFill>
                  <a:srgbClr val="FF0000"/>
                </a:solidFill>
                <a:latin typeface="+mn-lt"/>
                <a:cs typeface="Arial" panose="020B0604020202020204" pitchFamily="34" charset="0"/>
              </a:rPr>
              <a:t>Oranı:</a:t>
            </a:r>
            <a:endParaRPr lang="tr-TR" altLang="en-US" sz="2800" b="1" dirty="0">
              <a:solidFill>
                <a:srgbClr val="FF0000"/>
              </a:solidFill>
              <a:latin typeface="+mn-lt"/>
              <a:cs typeface="Arial" panose="020B0604020202020204" pitchFamily="34" charset="0"/>
            </a:endParaRPr>
          </a:p>
        </p:txBody>
      </p:sp>
      <p:sp>
        <p:nvSpPr>
          <p:cNvPr id="368643" name="Rectangle 3"/>
          <p:cNvSpPr>
            <a:spLocks noGrp="1" noChangeArrowheads="1"/>
          </p:cNvSpPr>
          <p:nvPr>
            <p:ph type="body" idx="1"/>
          </p:nvPr>
        </p:nvSpPr>
        <p:spPr>
          <a:xfrm>
            <a:off x="945796" y="2302403"/>
            <a:ext cx="10515600" cy="4351338"/>
          </a:xfrm>
        </p:spPr>
        <p:txBody>
          <a:bodyPr/>
          <a:lstStyle/>
          <a:p>
            <a:pPr>
              <a:lnSpc>
                <a:spcPct val="90000"/>
              </a:lnSpc>
              <a:buFont typeface="Wingdings" panose="05000000000000000000" pitchFamily="2" charset="2"/>
              <a:buChar char="q"/>
            </a:pPr>
            <a:endParaRPr lang="tr-TR" altLang="en-US" sz="2400" dirty="0">
              <a:latin typeface="Times New Roman" panose="02020603050405020304" pitchFamily="18" charset="0"/>
            </a:endParaRPr>
          </a:p>
          <a:p>
            <a:pPr>
              <a:lnSpc>
                <a:spcPct val="90000"/>
              </a:lnSpc>
              <a:buFont typeface="Wingdings" panose="05000000000000000000" pitchFamily="2" charset="2"/>
              <a:buChar char="q"/>
            </a:pPr>
            <a:r>
              <a:rPr lang="tr-TR" altLang="en-US" sz="2400" dirty="0">
                <a:latin typeface="Calibri" panose="020F0502020204030204" pitchFamily="34" charset="0"/>
              </a:rPr>
              <a:t>MCHC: </a:t>
            </a:r>
            <a:r>
              <a:rPr lang="tr-TR" altLang="en-US" sz="2400" dirty="0" err="1" smtClean="0">
                <a:latin typeface="Calibri" panose="020F0502020204030204" pitchFamily="34" charset="0"/>
              </a:rPr>
              <a:t>Mean</a:t>
            </a:r>
            <a:r>
              <a:rPr lang="tr-TR" altLang="en-US" sz="2400" dirty="0" smtClean="0">
                <a:latin typeface="Calibri" panose="020F0502020204030204" pitchFamily="34" charset="0"/>
              </a:rPr>
              <a:t> </a:t>
            </a:r>
            <a:r>
              <a:rPr lang="tr-TR" altLang="en-US" sz="2400" dirty="0">
                <a:latin typeface="Calibri" panose="020F0502020204030204" pitchFamily="34" charset="0"/>
              </a:rPr>
              <a:t>Corpusculler Hemoglobin Consantration</a:t>
            </a:r>
          </a:p>
          <a:p>
            <a:pPr marL="0" indent="0">
              <a:lnSpc>
                <a:spcPct val="90000"/>
              </a:lnSpc>
              <a:buNone/>
            </a:pPr>
            <a:endParaRPr lang="tr-TR" altLang="en-US" sz="2400" dirty="0" smtClean="0">
              <a:latin typeface="Times New Roman" panose="02020603050405020304" pitchFamily="18" charset="0"/>
            </a:endParaRPr>
          </a:p>
          <a:p>
            <a:pPr marL="0" indent="0">
              <a:lnSpc>
                <a:spcPct val="90000"/>
              </a:lnSpc>
              <a:buNone/>
            </a:pPr>
            <a:r>
              <a:rPr lang="tr-TR" altLang="en-US" sz="2000" dirty="0" smtClean="0">
                <a:solidFill>
                  <a:srgbClr val="FF0000"/>
                </a:solidFill>
                <a:latin typeface="Times New Roman" panose="02020603050405020304" pitchFamily="18" charset="0"/>
              </a:rPr>
              <a:t>                               </a:t>
            </a:r>
            <a:endParaRPr lang="tr-TR" altLang="en-US" sz="2000" dirty="0">
              <a:solidFill>
                <a:srgbClr val="FF0000"/>
              </a:solidFill>
              <a:latin typeface="Times New Roman" panose="02020603050405020304" pitchFamily="18" charset="0"/>
            </a:endParaRPr>
          </a:p>
          <a:p>
            <a:pPr marL="0" indent="0">
              <a:buNone/>
            </a:pPr>
            <a:r>
              <a:rPr lang="tr-TR" altLang="en-US" sz="2000" dirty="0">
                <a:solidFill>
                  <a:srgbClr val="FF0000"/>
                </a:solidFill>
                <a:latin typeface="Times New Roman" panose="02020603050405020304" pitchFamily="18" charset="0"/>
              </a:rPr>
              <a:t>	</a:t>
            </a:r>
            <a:r>
              <a:rPr lang="tr-TR" altLang="en-US" sz="2000" dirty="0">
                <a:solidFill>
                  <a:schemeClr val="accent2">
                    <a:lumMod val="75000"/>
                  </a:schemeClr>
                </a:solidFill>
                <a:latin typeface="Times New Roman" panose="02020603050405020304" pitchFamily="18" charset="0"/>
              </a:rPr>
              <a:t>	</a:t>
            </a:r>
            <a:r>
              <a:rPr lang="tr-TR" altLang="en-US" dirty="0">
                <a:solidFill>
                  <a:srgbClr val="FF0000"/>
                </a:solidFill>
                <a:latin typeface="Times New Roman" panose="02020603050405020304" pitchFamily="18" charset="0"/>
              </a:rPr>
              <a:t>    Hemoglobin</a:t>
            </a:r>
          </a:p>
          <a:p>
            <a:pPr marL="0" indent="0">
              <a:buNone/>
            </a:pPr>
            <a:r>
              <a:rPr lang="tr-TR" altLang="en-US" dirty="0">
                <a:solidFill>
                  <a:srgbClr val="FF0000"/>
                </a:solidFill>
                <a:latin typeface="Times New Roman" panose="02020603050405020304" pitchFamily="18" charset="0"/>
              </a:rPr>
              <a:t>                              </a:t>
            </a:r>
            <a:r>
              <a:rPr lang="tr-TR" altLang="en-US" dirty="0" err="1">
                <a:solidFill>
                  <a:srgbClr val="FF0000"/>
                </a:solidFill>
                <a:latin typeface="Times New Roman" panose="02020603050405020304" pitchFamily="18" charset="0"/>
              </a:rPr>
              <a:t>Htc</a:t>
            </a:r>
            <a:endParaRPr lang="tr-TR" altLang="en-US" dirty="0">
              <a:solidFill>
                <a:srgbClr val="FF0000"/>
              </a:solidFill>
              <a:latin typeface="Times New Roman" panose="02020603050405020304" pitchFamily="18" charset="0"/>
            </a:endParaRPr>
          </a:p>
          <a:p>
            <a:pPr>
              <a:lnSpc>
                <a:spcPct val="90000"/>
              </a:lnSpc>
              <a:buFont typeface="Wingdings" panose="05000000000000000000" pitchFamily="2" charset="2"/>
              <a:buChar char="q"/>
            </a:pPr>
            <a:endParaRPr lang="tr-TR" altLang="en-US" sz="3200" dirty="0">
              <a:solidFill>
                <a:srgbClr val="FF0000"/>
              </a:solidFill>
              <a:latin typeface="Times New Roman" panose="02020603050405020304" pitchFamily="18" charset="0"/>
            </a:endParaRPr>
          </a:p>
          <a:p>
            <a:pPr marL="469900" lvl="1" indent="-469900">
              <a:buFont typeface="Wingdings" panose="05000000000000000000" pitchFamily="2" charset="2"/>
              <a:buChar char="q"/>
            </a:pPr>
            <a:r>
              <a:rPr lang="tr-TR" altLang="en-US" b="1" dirty="0">
                <a:latin typeface="Times New Roman" panose="02020603050405020304" pitchFamily="18" charset="0"/>
              </a:rPr>
              <a:t>Normal değerleri: </a:t>
            </a:r>
            <a:r>
              <a:rPr lang="en-AU" altLang="en-US" b="1" dirty="0">
                <a:latin typeface="Times New Roman" panose="02020603050405020304" pitchFamily="18" charset="0"/>
              </a:rPr>
              <a:t>3</a:t>
            </a:r>
            <a:r>
              <a:rPr lang="tr-TR" altLang="en-US" b="1" dirty="0">
                <a:latin typeface="Times New Roman" panose="02020603050405020304" pitchFamily="18" charset="0"/>
              </a:rPr>
              <a:t>2</a:t>
            </a:r>
            <a:r>
              <a:rPr lang="en-AU" altLang="en-US" b="1" dirty="0">
                <a:latin typeface="Times New Roman" panose="02020603050405020304" pitchFamily="18" charset="0"/>
              </a:rPr>
              <a:t> </a:t>
            </a:r>
            <a:r>
              <a:rPr lang="tr-TR" altLang="en-US" b="1" dirty="0">
                <a:latin typeface="Times New Roman" panose="02020603050405020304" pitchFamily="18" charset="0"/>
              </a:rPr>
              <a:t>-36</a:t>
            </a:r>
            <a:r>
              <a:rPr lang="en-AU" altLang="en-US" b="1" dirty="0">
                <a:latin typeface="Times New Roman" panose="02020603050405020304" pitchFamily="18" charset="0"/>
              </a:rPr>
              <a:t> </a:t>
            </a:r>
            <a:r>
              <a:rPr lang="tr-TR" altLang="en-US" b="1" dirty="0">
                <a:latin typeface="Times New Roman" panose="02020603050405020304" pitchFamily="18" charset="0"/>
              </a:rPr>
              <a:t>“gram/desilitre”</a:t>
            </a:r>
          </a:p>
        </p:txBody>
      </p:sp>
      <p:sp>
        <p:nvSpPr>
          <p:cNvPr id="368644" name="Rectangle 4"/>
          <p:cNvSpPr>
            <a:spLocks noChangeArrowheads="1"/>
          </p:cNvSpPr>
          <p:nvPr/>
        </p:nvSpPr>
        <p:spPr bwMode="auto">
          <a:xfrm>
            <a:off x="2181199" y="4149005"/>
            <a:ext cx="1008062" cy="7921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lnSpc>
                <a:spcPct val="90000"/>
              </a:lnSpc>
              <a:spcBef>
                <a:spcPct val="20000"/>
              </a:spcBef>
              <a:buClr>
                <a:schemeClr val="accent1"/>
              </a:buClr>
              <a:buSzPct val="70000"/>
              <a:buFont typeface="Wingdings 2" panose="05020102010507070707" pitchFamily="18" charset="2"/>
              <a:buNone/>
            </a:pPr>
            <a:r>
              <a:rPr lang="tr-TR" altLang="en-US" sz="2800" b="1" dirty="0">
                <a:solidFill>
                  <a:srgbClr val="FF0000"/>
                </a:solidFill>
              </a:rPr>
              <a:t>OEHK=  </a:t>
            </a:r>
          </a:p>
        </p:txBody>
      </p:sp>
      <p:sp>
        <p:nvSpPr>
          <p:cNvPr id="368645" name="Line 5"/>
          <p:cNvSpPr>
            <a:spLocks noChangeShapeType="1"/>
          </p:cNvSpPr>
          <p:nvPr/>
        </p:nvSpPr>
        <p:spPr bwMode="auto">
          <a:xfrm>
            <a:off x="3189261" y="4545086"/>
            <a:ext cx="2160588" cy="0"/>
          </a:xfrm>
          <a:prstGeom prst="line">
            <a:avLst/>
          </a:prstGeom>
          <a:noFill/>
          <a:ln w="28575">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pic>
        <p:nvPicPr>
          <p:cNvPr id="8" name="Picture 2" descr="whole  blood  test machines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1816" y="260648"/>
            <a:ext cx="2448272" cy="1563960"/>
          </a:xfrm>
          <a:prstGeom prst="rect">
            <a:avLst/>
          </a:prstGeom>
          <a:noFill/>
          <a:extLst>
            <a:ext uri="{909E8E84-426E-40dd-AFC4-6F175D3DCCD1}">
              <a14:hiddenFill xmlns:a14="http://schemas.microsoft.com/office/drawing/2010/main" xmlns="">
                <a:solidFill>
                  <a:srgbClr val="FFFFFF"/>
                </a:solidFill>
              </a14:hiddenFill>
            </a:ext>
          </a:extLst>
        </p:spPr>
      </p:pic>
      <p:pic>
        <p:nvPicPr>
          <p:cNvPr id="2" name="Resim 1"/>
          <p:cNvPicPr>
            <a:picLocks noChangeAspect="1"/>
          </p:cNvPicPr>
          <p:nvPr/>
        </p:nvPicPr>
        <p:blipFill>
          <a:blip r:embed="rId3"/>
          <a:stretch>
            <a:fillRect/>
          </a:stretch>
        </p:blipFill>
        <p:spPr>
          <a:xfrm>
            <a:off x="7877175" y="4000277"/>
            <a:ext cx="1466850" cy="1200150"/>
          </a:xfrm>
          <a:prstGeom prst="rect">
            <a:avLst/>
          </a:prstGeom>
          <a:ln>
            <a:noFill/>
          </a:ln>
          <a:effectLst>
            <a:softEdge rad="112500"/>
          </a:effectLst>
        </p:spPr>
      </p:pic>
      <p:sp>
        <p:nvSpPr>
          <p:cNvPr id="3" name="Dikdörtgen 2"/>
          <p:cNvSpPr/>
          <p:nvPr/>
        </p:nvSpPr>
        <p:spPr>
          <a:xfrm>
            <a:off x="576648" y="1911503"/>
            <a:ext cx="11183440" cy="523220"/>
          </a:xfrm>
          <a:prstGeom prst="rect">
            <a:avLst/>
          </a:prstGeom>
        </p:spPr>
        <p:txBody>
          <a:bodyPr wrap="square">
            <a:spAutoFit/>
          </a:bodyPr>
          <a:lstStyle/>
          <a:p>
            <a:r>
              <a:rPr lang="tr-TR" altLang="en-US" sz="2800" dirty="0">
                <a:solidFill>
                  <a:srgbClr val="0066FF"/>
                </a:solidFill>
                <a:latin typeface="Calibri" panose="020F0502020204030204" pitchFamily="34" charset="0"/>
              </a:rPr>
              <a:t>Ortalama olarak bir eritrositin sahip olduğu hemoglobin </a:t>
            </a:r>
            <a:r>
              <a:rPr lang="tr-TR" altLang="en-US" sz="2800" dirty="0" smtClean="0">
                <a:solidFill>
                  <a:srgbClr val="0066FF"/>
                </a:solidFill>
                <a:latin typeface="Calibri" panose="020F0502020204030204" pitchFamily="34" charset="0"/>
              </a:rPr>
              <a:t>oranıdır</a:t>
            </a:r>
            <a:endParaRPr lang="tr-TR" sz="2800" dirty="0">
              <a:solidFill>
                <a:srgbClr val="0066FF"/>
              </a:solidFill>
            </a:endParaRPr>
          </a:p>
        </p:txBody>
      </p:sp>
    </p:spTree>
    <p:extLst>
      <p:ext uri="{BB962C8B-B14F-4D97-AF65-F5344CB8AC3E}">
        <p14:creationId xmlns:p14="http://schemas.microsoft.com/office/powerpoint/2010/main" val="1176485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2"/>
          <p:cNvSpPr>
            <a:spLocks noGrp="1" noChangeArrowheads="1"/>
          </p:cNvSpPr>
          <p:nvPr>
            <p:ph type="body" idx="1"/>
          </p:nvPr>
        </p:nvSpPr>
        <p:spPr>
          <a:xfrm>
            <a:off x="4769780" y="4475553"/>
            <a:ext cx="7306031" cy="1654175"/>
          </a:xfrm>
        </p:spPr>
        <p:txBody>
          <a:bodyPr>
            <a:normAutofit/>
          </a:bodyPr>
          <a:lstStyle/>
          <a:p>
            <a:pPr>
              <a:lnSpc>
                <a:spcPct val="150000"/>
              </a:lnSpc>
            </a:pPr>
            <a:r>
              <a:rPr lang="tr-TR" altLang="en-US" sz="2000" dirty="0" smtClean="0">
                <a:latin typeface="Calibri" panose="020F0502020204030204" pitchFamily="34" charset="0"/>
                <a:cs typeface="Times New Roman" panose="02020603050405020304" pitchFamily="18" charset="0"/>
              </a:rPr>
              <a:t>  </a:t>
            </a:r>
            <a:r>
              <a:rPr lang="tr-TR" altLang="en-US" sz="2000" dirty="0" err="1" smtClean="0">
                <a:latin typeface="Calibri" panose="020F0502020204030204" pitchFamily="34" charset="0"/>
                <a:cs typeface="Times New Roman" panose="02020603050405020304" pitchFamily="18" charset="0"/>
              </a:rPr>
              <a:t>OEHb</a:t>
            </a:r>
            <a:r>
              <a:rPr lang="tr-TR" altLang="en-US" sz="2000" dirty="0" smtClean="0">
                <a:latin typeface="Calibri" panose="020F0502020204030204" pitchFamily="34" charset="0"/>
                <a:cs typeface="Times New Roman" panose="02020603050405020304" pitchFamily="18" charset="0"/>
              </a:rPr>
              <a:t> </a:t>
            </a:r>
            <a:r>
              <a:rPr lang="tr-TR" altLang="en-US" sz="2000" dirty="0">
                <a:latin typeface="Calibri" panose="020F0502020204030204" pitchFamily="34" charset="0"/>
                <a:cs typeface="Times New Roman" panose="02020603050405020304" pitchFamily="18" charset="0"/>
              </a:rPr>
              <a:t>(MCHC)’ de azalma   </a:t>
            </a:r>
            <a:r>
              <a:rPr lang="tr-TR" altLang="en-US" sz="2000" dirty="0" err="1" smtClean="0">
                <a:latin typeface="Calibri" panose="020F0502020204030204" pitchFamily="34" charset="0"/>
                <a:cs typeface="Times New Roman" panose="02020603050405020304" pitchFamily="18" charset="0"/>
              </a:rPr>
              <a:t>PY’da</a:t>
            </a:r>
            <a:r>
              <a:rPr lang="tr-TR" altLang="en-US" sz="2000" dirty="0" smtClean="0">
                <a:latin typeface="Calibri" panose="020F0502020204030204" pitchFamily="34" charset="0"/>
                <a:cs typeface="Times New Roman" panose="02020603050405020304" pitchFamily="18" charset="0"/>
              </a:rPr>
              <a:t> </a:t>
            </a:r>
            <a:r>
              <a:rPr lang="tr-TR" altLang="en-US" sz="2000" u="sng" dirty="0" err="1">
                <a:solidFill>
                  <a:srgbClr val="FF0000"/>
                </a:solidFill>
                <a:latin typeface="Calibri" panose="020F0502020204030204" pitchFamily="34" charset="0"/>
                <a:cs typeface="Times New Roman" panose="02020603050405020304" pitchFamily="18" charset="0"/>
              </a:rPr>
              <a:t>hipokromi</a:t>
            </a:r>
            <a:r>
              <a:rPr lang="tr-TR" altLang="en-US" sz="2000" u="sng" dirty="0">
                <a:solidFill>
                  <a:schemeClr val="accent2">
                    <a:lumMod val="60000"/>
                    <a:lumOff val="40000"/>
                  </a:schemeClr>
                </a:solidFill>
                <a:latin typeface="Calibri" panose="020F0502020204030204" pitchFamily="34" charset="0"/>
                <a:cs typeface="Times New Roman" panose="02020603050405020304" pitchFamily="18" charset="0"/>
              </a:rPr>
              <a:t> </a:t>
            </a:r>
            <a:r>
              <a:rPr lang="tr-TR" altLang="en-US" sz="2000" u="sng" dirty="0">
                <a:latin typeface="Calibri" panose="020F0502020204030204" pitchFamily="34" charset="0"/>
                <a:cs typeface="Times New Roman" panose="02020603050405020304" pitchFamily="18" charset="0"/>
              </a:rPr>
              <a:t>o</a:t>
            </a:r>
            <a:r>
              <a:rPr lang="tr-TR" altLang="en-US" sz="2000" dirty="0">
                <a:latin typeface="Calibri" panose="020F0502020204030204" pitchFamily="34" charset="0"/>
                <a:cs typeface="Times New Roman" panose="02020603050405020304" pitchFamily="18" charset="0"/>
              </a:rPr>
              <a:t>larak yansır</a:t>
            </a:r>
            <a:r>
              <a:rPr lang="tr-TR" altLang="en-US" sz="2000" dirty="0" smtClean="0">
                <a:latin typeface="Calibri" panose="020F0502020204030204" pitchFamily="34" charset="0"/>
                <a:cs typeface="Times New Roman" panose="02020603050405020304" pitchFamily="18" charset="0"/>
              </a:rPr>
              <a:t>.</a:t>
            </a:r>
            <a:endParaRPr lang="tr-TR" altLang="en-US" sz="2000" dirty="0">
              <a:latin typeface="Calibri" panose="020F0502020204030204" pitchFamily="34" charset="0"/>
              <a:cs typeface="Times New Roman" panose="02020603050405020304" pitchFamily="18" charset="0"/>
            </a:endParaRPr>
          </a:p>
          <a:p>
            <a:pPr>
              <a:lnSpc>
                <a:spcPct val="150000"/>
              </a:lnSpc>
            </a:pPr>
            <a:r>
              <a:rPr lang="tr-TR" altLang="en-US" sz="2000" dirty="0">
                <a:latin typeface="Calibri" panose="020F0502020204030204" pitchFamily="34" charset="0"/>
                <a:cs typeface="Times New Roman" panose="02020603050405020304" pitchFamily="18" charset="0"/>
              </a:rPr>
              <a:t>  </a:t>
            </a:r>
            <a:r>
              <a:rPr lang="tr-TR" altLang="en-US" sz="2000" dirty="0" err="1" smtClean="0">
                <a:latin typeface="Calibri" panose="020F0502020204030204" pitchFamily="34" charset="0"/>
                <a:cs typeface="Times New Roman" panose="02020603050405020304" pitchFamily="18" charset="0"/>
              </a:rPr>
              <a:t>OEHb</a:t>
            </a:r>
            <a:r>
              <a:rPr lang="tr-TR" altLang="en-US" sz="2000" dirty="0" smtClean="0">
                <a:latin typeface="Calibri" panose="020F0502020204030204" pitchFamily="34" charset="0"/>
                <a:cs typeface="Times New Roman" panose="02020603050405020304" pitchFamily="18" charset="0"/>
              </a:rPr>
              <a:t> </a:t>
            </a:r>
            <a:r>
              <a:rPr lang="tr-TR" altLang="en-US" sz="2000" dirty="0">
                <a:latin typeface="Calibri" panose="020F0502020204030204" pitchFamily="34" charset="0"/>
                <a:cs typeface="Times New Roman" panose="02020603050405020304" pitchFamily="18" charset="0"/>
              </a:rPr>
              <a:t>(MCHC)’ de artma   </a:t>
            </a:r>
            <a:r>
              <a:rPr lang="tr-TR" altLang="en-US" sz="2000" dirty="0" smtClean="0">
                <a:latin typeface="Calibri" panose="020F0502020204030204" pitchFamily="34" charset="0"/>
                <a:cs typeface="Times New Roman" panose="02020603050405020304" pitchFamily="18" charset="0"/>
              </a:rPr>
              <a:t> </a:t>
            </a:r>
            <a:r>
              <a:rPr lang="tr-TR" altLang="en-US" sz="2000" dirty="0" err="1">
                <a:latin typeface="Calibri" panose="020F0502020204030204" pitchFamily="34" charset="0"/>
                <a:cs typeface="Times New Roman" panose="02020603050405020304" pitchFamily="18" charset="0"/>
              </a:rPr>
              <a:t>PY’de</a:t>
            </a:r>
            <a:r>
              <a:rPr lang="tr-TR" altLang="en-US" sz="2000" dirty="0">
                <a:latin typeface="Calibri" panose="020F0502020204030204" pitchFamily="34" charset="0"/>
                <a:cs typeface="Times New Roman" panose="02020603050405020304" pitchFamily="18" charset="0"/>
              </a:rPr>
              <a:t> </a:t>
            </a:r>
            <a:r>
              <a:rPr lang="tr-TR" altLang="en-US" sz="2000" dirty="0" err="1">
                <a:latin typeface="Calibri" panose="020F0502020204030204" pitchFamily="34" charset="0"/>
                <a:cs typeface="Times New Roman" panose="02020603050405020304" pitchFamily="18" charset="0"/>
              </a:rPr>
              <a:t>Sferositler</a:t>
            </a:r>
            <a:r>
              <a:rPr lang="tr-TR" altLang="en-US" sz="2000" dirty="0">
                <a:latin typeface="Calibri" panose="020F0502020204030204" pitchFamily="34" charset="0"/>
                <a:cs typeface="Times New Roman" panose="02020603050405020304" pitchFamily="18" charset="0"/>
              </a:rPr>
              <a:t> izlenir   </a:t>
            </a:r>
          </a:p>
        </p:txBody>
      </p:sp>
      <p:sp>
        <p:nvSpPr>
          <p:cNvPr id="366600" name="Line 91"/>
          <p:cNvSpPr>
            <a:spLocks noChangeShapeType="1"/>
          </p:cNvSpPr>
          <p:nvPr/>
        </p:nvSpPr>
        <p:spPr bwMode="auto">
          <a:xfrm>
            <a:off x="7071812" y="2335425"/>
            <a:ext cx="0" cy="503237"/>
          </a:xfrm>
          <a:prstGeom prst="line">
            <a:avLst/>
          </a:prstGeom>
          <a:noFill/>
          <a:ln w="28575">
            <a:solidFill>
              <a:schemeClr val="accent2"/>
            </a:solidFill>
            <a:round/>
            <a:headEnd/>
            <a:tailEnd type="stealth" w="lg" len="med"/>
          </a:ln>
          <a:extLst>
            <a:ext uri="{909E8E84-426E-40dd-AFC4-6F175D3DCCD1}">
              <a14:hiddenFill xmlns:a14="http://schemas.microsoft.com/office/drawing/2010/main" xmlns="">
                <a:noFill/>
              </a14:hiddenFill>
            </a:ext>
          </a:extLst>
        </p:spPr>
        <p:txBody>
          <a:bodyPr>
            <a:spAutoFit/>
          </a:bodyPr>
          <a:lstStyle/>
          <a:p>
            <a:endParaRPr lang="tr-TR"/>
          </a:p>
        </p:txBody>
      </p:sp>
      <p:sp>
        <p:nvSpPr>
          <p:cNvPr id="366602" name="Rectangle 90"/>
          <p:cNvSpPr>
            <a:spLocks noChangeArrowheads="1"/>
          </p:cNvSpPr>
          <p:nvPr/>
        </p:nvSpPr>
        <p:spPr bwMode="auto">
          <a:xfrm>
            <a:off x="6063749" y="1976649"/>
            <a:ext cx="18288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SzPct val="70000"/>
            </a:pPr>
            <a:r>
              <a:rPr lang="en-US" altLang="en-US" sz="2000" dirty="0">
                <a:solidFill>
                  <a:srgbClr val="FF0000"/>
                </a:solidFill>
              </a:rPr>
              <a:t>h</a:t>
            </a:r>
            <a:r>
              <a:rPr lang="tr-TR" altLang="en-US" sz="2000" dirty="0">
                <a:solidFill>
                  <a:srgbClr val="FF0000"/>
                </a:solidFill>
              </a:rPr>
              <a:t>i</a:t>
            </a:r>
            <a:r>
              <a:rPr lang="en-US" altLang="en-US" sz="2000" dirty="0" err="1">
                <a:solidFill>
                  <a:srgbClr val="FF0000"/>
                </a:solidFill>
              </a:rPr>
              <a:t>po</a:t>
            </a:r>
            <a:r>
              <a:rPr lang="tr-TR" altLang="en-US" sz="2000" dirty="0" err="1">
                <a:solidFill>
                  <a:srgbClr val="FF0000"/>
                </a:solidFill>
              </a:rPr>
              <a:t>kromik</a:t>
            </a:r>
            <a:endParaRPr lang="en-US" altLang="en-US" sz="2000" dirty="0">
              <a:solidFill>
                <a:srgbClr val="FF0000"/>
              </a:solidFill>
            </a:endParaRPr>
          </a:p>
        </p:txBody>
      </p:sp>
      <p:sp>
        <p:nvSpPr>
          <p:cNvPr id="366605" name="Rectangle 90"/>
          <p:cNvSpPr>
            <a:spLocks noChangeArrowheads="1"/>
          </p:cNvSpPr>
          <p:nvPr/>
        </p:nvSpPr>
        <p:spPr bwMode="auto">
          <a:xfrm>
            <a:off x="7791941" y="1976649"/>
            <a:ext cx="18288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SzPct val="70000"/>
            </a:pPr>
            <a:r>
              <a:rPr lang="tr-TR" altLang="en-US" sz="1600">
                <a:solidFill>
                  <a:srgbClr val="FF0000"/>
                </a:solidFill>
              </a:rPr>
              <a:t>Hiperkromi</a:t>
            </a:r>
          </a:p>
          <a:p>
            <a:pPr algn="ctr" eaLnBrk="0" hangingPunct="0">
              <a:spcBef>
                <a:spcPct val="20000"/>
              </a:spcBef>
              <a:buSzPct val="70000"/>
            </a:pPr>
            <a:r>
              <a:rPr lang="tr-TR" altLang="en-US" sz="2000">
                <a:solidFill>
                  <a:srgbClr val="FF0000"/>
                </a:solidFill>
              </a:rPr>
              <a:t>Sferosit</a:t>
            </a:r>
            <a:endParaRPr lang="en-US" altLang="en-US" sz="2000">
              <a:solidFill>
                <a:srgbClr val="FF0000"/>
              </a:solidFill>
            </a:endParaRPr>
          </a:p>
        </p:txBody>
      </p:sp>
      <p:sp>
        <p:nvSpPr>
          <p:cNvPr id="366606" name="Line 91"/>
          <p:cNvSpPr>
            <a:spLocks noChangeShapeType="1"/>
          </p:cNvSpPr>
          <p:nvPr/>
        </p:nvSpPr>
        <p:spPr bwMode="auto">
          <a:xfrm>
            <a:off x="8541241" y="2624349"/>
            <a:ext cx="1588" cy="285750"/>
          </a:xfrm>
          <a:prstGeom prst="line">
            <a:avLst/>
          </a:prstGeom>
          <a:noFill/>
          <a:ln w="28575">
            <a:solidFill>
              <a:schemeClr val="accent2"/>
            </a:solidFill>
            <a:round/>
            <a:headEnd/>
            <a:tailEnd type="stealth" w="lg" len="med"/>
          </a:ln>
          <a:extLst>
            <a:ext uri="{909E8E84-426E-40dd-AFC4-6F175D3DCCD1}">
              <a14:hiddenFill xmlns:a14="http://schemas.microsoft.com/office/drawing/2010/main" xmlns="">
                <a:noFill/>
              </a14:hiddenFill>
            </a:ext>
          </a:extLst>
        </p:spPr>
        <p:txBody>
          <a:bodyPr>
            <a:spAutoFit/>
          </a:bodyPr>
          <a:lstStyle/>
          <a:p>
            <a:endParaRPr lang="tr-TR"/>
          </a:p>
        </p:txBody>
      </p:sp>
      <p:sp>
        <p:nvSpPr>
          <p:cNvPr id="20" name="Line 91"/>
          <p:cNvSpPr>
            <a:spLocks noChangeShapeType="1"/>
          </p:cNvSpPr>
          <p:nvPr/>
        </p:nvSpPr>
        <p:spPr bwMode="auto">
          <a:xfrm>
            <a:off x="5372790" y="2335425"/>
            <a:ext cx="0" cy="503237"/>
          </a:xfrm>
          <a:prstGeom prst="line">
            <a:avLst/>
          </a:prstGeom>
          <a:noFill/>
          <a:ln w="28575">
            <a:solidFill>
              <a:schemeClr val="accent2"/>
            </a:solidFill>
            <a:round/>
            <a:headEnd/>
            <a:tailEnd type="stealth" w="lg" len="med"/>
          </a:ln>
          <a:extLst>
            <a:ext uri="{909E8E84-426E-40dd-AFC4-6F175D3DCCD1}">
              <a14:hiddenFill xmlns:a14="http://schemas.microsoft.com/office/drawing/2010/main" xmlns="">
                <a:noFill/>
              </a14:hiddenFill>
            </a:ext>
          </a:extLst>
        </p:spPr>
        <p:txBody>
          <a:bodyPr>
            <a:spAutoFit/>
          </a:bodyPr>
          <a:lstStyle/>
          <a:p>
            <a:endParaRPr lang="tr-TR"/>
          </a:p>
        </p:txBody>
      </p:sp>
      <p:sp>
        <p:nvSpPr>
          <p:cNvPr id="21" name="Rectangle 90"/>
          <p:cNvSpPr>
            <a:spLocks noChangeArrowheads="1"/>
          </p:cNvSpPr>
          <p:nvPr/>
        </p:nvSpPr>
        <p:spPr bwMode="auto">
          <a:xfrm>
            <a:off x="4436165" y="1976649"/>
            <a:ext cx="18288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SzPct val="70000"/>
            </a:pPr>
            <a:r>
              <a:rPr lang="tr-TR" altLang="en-US" sz="2000" dirty="0">
                <a:solidFill>
                  <a:srgbClr val="FF0000"/>
                </a:solidFill>
              </a:rPr>
              <a:t>norm</a:t>
            </a:r>
            <a:r>
              <a:rPr lang="en-US" altLang="en-US" sz="2000" dirty="0">
                <a:solidFill>
                  <a:srgbClr val="FF0000"/>
                </a:solidFill>
              </a:rPr>
              <a:t>o</a:t>
            </a:r>
            <a:r>
              <a:rPr lang="tr-TR" altLang="en-US" sz="2000" dirty="0" err="1">
                <a:solidFill>
                  <a:srgbClr val="FF0000"/>
                </a:solidFill>
              </a:rPr>
              <a:t>kromik</a:t>
            </a:r>
            <a:endParaRPr lang="en-US" altLang="en-US" sz="2000" dirty="0">
              <a:solidFill>
                <a:srgbClr val="FF0000"/>
              </a:solidFill>
            </a:endParaRPr>
          </a:p>
        </p:txBody>
      </p:sp>
      <p:sp>
        <p:nvSpPr>
          <p:cNvPr id="22" name="Rectangle 2"/>
          <p:cNvSpPr>
            <a:spLocks noGrp="1" noChangeArrowheads="1"/>
          </p:cNvSpPr>
          <p:nvPr>
            <p:ph type="title"/>
          </p:nvPr>
        </p:nvSpPr>
        <p:spPr>
          <a:xfrm>
            <a:off x="397226" y="51618"/>
            <a:ext cx="7747047" cy="1216025"/>
          </a:xfrm>
        </p:spPr>
        <p:txBody>
          <a:bodyPr/>
          <a:lstStyle/>
          <a:p>
            <a:r>
              <a:rPr lang="tr-TR" altLang="en-US" sz="3200" b="1" dirty="0">
                <a:latin typeface="Arial" panose="020B0604020202020204" pitchFamily="34" charset="0"/>
                <a:cs typeface="Arial" panose="020B0604020202020204" pitchFamily="34" charset="0"/>
              </a:rPr>
              <a:t>OEHK = MCHC </a:t>
            </a:r>
            <a:r>
              <a:rPr lang="tr-TR" altLang="en-US" sz="3600" b="1" dirty="0">
                <a:solidFill>
                  <a:srgbClr val="FF0000"/>
                </a:solidFill>
                <a:latin typeface="Arial" panose="020B0604020202020204" pitchFamily="34" charset="0"/>
                <a:cs typeface="Arial" panose="020B0604020202020204" pitchFamily="34" charset="0"/>
              </a:rPr>
              <a:t/>
            </a:r>
            <a:br>
              <a:rPr lang="tr-TR" altLang="en-US" sz="3600" b="1" dirty="0">
                <a:solidFill>
                  <a:srgbClr val="FF0000"/>
                </a:solidFill>
                <a:latin typeface="Arial" panose="020B0604020202020204" pitchFamily="34" charset="0"/>
                <a:cs typeface="Arial" panose="020B0604020202020204" pitchFamily="34" charset="0"/>
              </a:rPr>
            </a:br>
            <a:r>
              <a:rPr lang="tr-TR" altLang="en-US" sz="2400" b="1" dirty="0">
                <a:solidFill>
                  <a:srgbClr val="FF0000"/>
                </a:solidFill>
                <a:latin typeface="Arial" panose="020B0604020202020204" pitchFamily="34" charset="0"/>
                <a:cs typeface="Arial" panose="020B0604020202020204" pitchFamily="34" charset="0"/>
              </a:rPr>
              <a:t>Ortalama Eritrosit Hemoglobin </a:t>
            </a:r>
            <a:r>
              <a:rPr lang="tr-TR" altLang="en-US" sz="2400" b="1" dirty="0">
                <a:solidFill>
                  <a:srgbClr val="FF0000"/>
                </a:solidFill>
                <a:latin typeface="Arial" panose="020B0604020202020204" pitchFamily="34" charset="0"/>
                <a:cs typeface="Arial" panose="020B0604020202020204" pitchFamily="34" charset="0"/>
              </a:rPr>
              <a:t>Oranı </a:t>
            </a:r>
            <a:r>
              <a:rPr lang="tr-TR" altLang="en-US" sz="2000" b="1" dirty="0" smtClean="0">
                <a:solidFill>
                  <a:srgbClr val="FF0000"/>
                </a:solidFill>
                <a:latin typeface="Arial" panose="020B0604020202020204" pitchFamily="34" charset="0"/>
                <a:cs typeface="Arial" panose="020B0604020202020204" pitchFamily="34" charset="0"/>
              </a:rPr>
              <a:t>:</a:t>
            </a:r>
            <a:endParaRPr lang="tr-TR" altLang="en-US" sz="2000" b="1" dirty="0">
              <a:solidFill>
                <a:srgbClr val="FF0000"/>
              </a:solidFill>
              <a:latin typeface="Arial" panose="020B0604020202020204" pitchFamily="34" charset="0"/>
              <a:cs typeface="Arial" panose="020B0604020202020204" pitchFamily="34" charset="0"/>
            </a:endParaRPr>
          </a:p>
        </p:txBody>
      </p:sp>
      <p:pic>
        <p:nvPicPr>
          <p:cNvPr id="25" name="Picture 3" descr="micropb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49345" y="3869161"/>
            <a:ext cx="3329818" cy="1758380"/>
          </a:xfrm>
          <a:prstGeom prst="rect">
            <a:avLst/>
          </a:prstGeom>
          <a:noFill/>
          <a:extLst>
            <a:ext uri="{909E8E84-426E-40dd-AFC4-6F175D3DCCD1}">
              <a14:hiddenFill xmlns:a14="http://schemas.microsoft.com/office/drawing/2010/main" xmlns="">
                <a:solidFill>
                  <a:srgbClr val="FFFFFF"/>
                </a:solidFill>
              </a14:hiddenFill>
            </a:ext>
          </a:extLst>
        </p:spPr>
      </p:pic>
      <p:pic>
        <p:nvPicPr>
          <p:cNvPr id="28" name="Picture 2" descr="hemato20flech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1723534" y="1384340"/>
            <a:ext cx="1870130" cy="2618508"/>
          </a:xfrm>
          <a:prstGeom prst="rect">
            <a:avLst/>
          </a:prstGeom>
          <a:noFill/>
          <a:extLst>
            <a:ext uri="{909E8E84-426E-40dd-AFC4-6F175D3DCCD1}">
              <a14:hiddenFill xmlns:a14="http://schemas.microsoft.com/office/drawing/2010/main" xmlns="">
                <a:solidFill>
                  <a:srgbClr val="FFFFFF"/>
                </a:solidFill>
              </a14:hiddenFill>
            </a:ext>
          </a:extLst>
        </p:spPr>
      </p:pic>
      <p:pic>
        <p:nvPicPr>
          <p:cNvPr id="23" name="Picture 2" descr="whole  blood  test machines ile ilgili görsel sonuc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11816" y="260648"/>
            <a:ext cx="2448272" cy="1563960"/>
          </a:xfrm>
          <a:prstGeom prst="rect">
            <a:avLst/>
          </a:prstGeom>
          <a:noFill/>
          <a:extLst>
            <a:ext uri="{909E8E84-426E-40dd-AFC4-6F175D3DCCD1}">
              <a14:hiddenFill xmlns:a14="http://schemas.microsoft.com/office/drawing/2010/main" xmlns="">
                <a:solidFill>
                  <a:srgbClr val="FFFFFF"/>
                </a:solidFill>
              </a14:hiddenFill>
            </a:ext>
          </a:extLst>
        </p:spPr>
      </p:pic>
      <p:pic>
        <p:nvPicPr>
          <p:cNvPr id="26" name="Resim 25"/>
          <p:cNvPicPr>
            <a:picLocks noChangeAspect="1"/>
          </p:cNvPicPr>
          <p:nvPr/>
        </p:nvPicPr>
        <p:blipFill>
          <a:blip r:embed="rId5"/>
          <a:stretch>
            <a:fillRect/>
          </a:stretch>
        </p:blipFill>
        <p:spPr>
          <a:xfrm>
            <a:off x="4528192" y="2767224"/>
            <a:ext cx="1466850" cy="1200150"/>
          </a:xfrm>
          <a:prstGeom prst="rect">
            <a:avLst/>
          </a:prstGeom>
          <a:ln>
            <a:noFill/>
          </a:ln>
          <a:effectLst>
            <a:softEdge rad="112500"/>
          </a:effectLst>
        </p:spPr>
      </p:pic>
      <p:pic>
        <p:nvPicPr>
          <p:cNvPr id="2" name="Resim 1"/>
          <p:cNvPicPr>
            <a:picLocks noChangeAspect="1"/>
          </p:cNvPicPr>
          <p:nvPr/>
        </p:nvPicPr>
        <p:blipFill>
          <a:blip r:embed="rId6"/>
          <a:stretch>
            <a:fillRect/>
          </a:stretch>
        </p:blipFill>
        <p:spPr>
          <a:xfrm>
            <a:off x="6452297" y="2854566"/>
            <a:ext cx="1239555" cy="1096919"/>
          </a:xfrm>
          <a:prstGeom prst="rect">
            <a:avLst/>
          </a:prstGeom>
          <a:ln>
            <a:noFill/>
          </a:ln>
          <a:effectLst>
            <a:softEdge rad="112500"/>
          </a:effectLst>
        </p:spPr>
      </p:pic>
      <p:pic>
        <p:nvPicPr>
          <p:cNvPr id="4" name="Resim 3"/>
          <p:cNvPicPr>
            <a:picLocks noChangeAspect="1"/>
          </p:cNvPicPr>
          <p:nvPr/>
        </p:nvPicPr>
        <p:blipFill>
          <a:blip r:embed="rId7"/>
          <a:stretch>
            <a:fillRect/>
          </a:stretch>
        </p:blipFill>
        <p:spPr>
          <a:xfrm>
            <a:off x="7995051" y="2838662"/>
            <a:ext cx="1176097" cy="1013547"/>
          </a:xfrm>
          <a:prstGeom prst="rect">
            <a:avLst/>
          </a:prstGeom>
          <a:ln>
            <a:noFill/>
          </a:ln>
          <a:effectLst>
            <a:softEdge rad="112500"/>
          </a:effectLst>
        </p:spPr>
      </p:pic>
    </p:spTree>
    <p:extLst>
      <p:ext uri="{BB962C8B-B14F-4D97-AF65-F5344CB8AC3E}">
        <p14:creationId xmlns:p14="http://schemas.microsoft.com/office/powerpoint/2010/main" val="10867447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5"/>
          <p:cNvSpPr>
            <a:spLocks noGrp="1"/>
          </p:cNvSpPr>
          <p:nvPr>
            <p:ph type="sldNum" sz="quarter" idx="12"/>
          </p:nvPr>
        </p:nvSpPr>
        <p:spPr/>
        <p:txBody>
          <a:bodyPr/>
          <a:lstStyle/>
          <a:p>
            <a:fld id="{84AED11A-E0EC-4F38-84A8-F13F24FA2F5D}" type="slidenum">
              <a:rPr lang="tr-TR" altLang="en-US"/>
              <a:pPr/>
              <a:t>19</a:t>
            </a:fld>
            <a:endParaRPr lang="tr-TR" altLang="en-US"/>
          </a:p>
        </p:txBody>
      </p:sp>
      <p:sp>
        <p:nvSpPr>
          <p:cNvPr id="365570" name="Rectangle 2"/>
          <p:cNvSpPr>
            <a:spLocks noGrp="1" noChangeArrowheads="1"/>
          </p:cNvSpPr>
          <p:nvPr>
            <p:ph type="title"/>
          </p:nvPr>
        </p:nvSpPr>
        <p:spPr>
          <a:xfrm>
            <a:off x="514760" y="358713"/>
            <a:ext cx="6552728" cy="755650"/>
          </a:xfrm>
        </p:spPr>
        <p:txBody>
          <a:bodyPr>
            <a:normAutofit fontScale="90000"/>
          </a:bodyPr>
          <a:lstStyle/>
          <a:p>
            <a:r>
              <a:rPr lang="tr-TR" altLang="en-US" sz="3200" b="1" dirty="0">
                <a:latin typeface="Arial" panose="020B0604020202020204" pitchFamily="34" charset="0"/>
                <a:cs typeface="Arial" panose="020B0604020202020204" pitchFamily="34" charset="0"/>
              </a:rPr>
              <a:t>OEHb = MCH</a:t>
            </a:r>
            <a:r>
              <a:rPr lang="tr-TR" altLang="en-US" sz="3200" b="1" dirty="0">
                <a:solidFill>
                  <a:srgbClr val="FF0000"/>
                </a:solidFill>
                <a:latin typeface="Arial" panose="020B0604020202020204" pitchFamily="34" charset="0"/>
                <a:cs typeface="Arial" panose="020B0604020202020204" pitchFamily="34" charset="0"/>
              </a:rPr>
              <a:t/>
            </a:r>
            <a:br>
              <a:rPr lang="tr-TR" altLang="en-US" sz="3200" b="1" dirty="0">
                <a:solidFill>
                  <a:srgbClr val="FF0000"/>
                </a:solidFill>
                <a:latin typeface="Arial" panose="020B0604020202020204" pitchFamily="34" charset="0"/>
                <a:cs typeface="Arial" panose="020B0604020202020204" pitchFamily="34" charset="0"/>
              </a:rPr>
            </a:br>
            <a:r>
              <a:rPr lang="tr-TR" altLang="en-US" sz="2800" b="1" dirty="0">
                <a:solidFill>
                  <a:srgbClr val="FF0000"/>
                </a:solidFill>
                <a:latin typeface="Arial" panose="020B0604020202020204" pitchFamily="34" charset="0"/>
                <a:cs typeface="Arial" panose="020B0604020202020204" pitchFamily="34" charset="0"/>
              </a:rPr>
              <a:t>Ortalama Eritrosit Hemoglobini</a:t>
            </a:r>
            <a:r>
              <a:rPr lang="tr-TR" altLang="en-US" sz="3200" b="1" dirty="0">
                <a:solidFill>
                  <a:srgbClr val="FF0000"/>
                </a:solidFill>
                <a:latin typeface="Arial" panose="020B0604020202020204" pitchFamily="34" charset="0"/>
                <a:cs typeface="Arial" panose="020B0604020202020204" pitchFamily="34" charset="0"/>
              </a:rPr>
              <a:t>: </a:t>
            </a:r>
          </a:p>
        </p:txBody>
      </p:sp>
      <p:sp>
        <p:nvSpPr>
          <p:cNvPr id="365571" name="Rectangle 3"/>
          <p:cNvSpPr>
            <a:spLocks noGrp="1" noChangeArrowheads="1"/>
          </p:cNvSpPr>
          <p:nvPr>
            <p:ph type="body" idx="1"/>
          </p:nvPr>
        </p:nvSpPr>
        <p:spPr>
          <a:xfrm>
            <a:off x="1575362" y="2590800"/>
            <a:ext cx="8558608" cy="4267200"/>
          </a:xfrm>
        </p:spPr>
        <p:txBody>
          <a:bodyPr/>
          <a:lstStyle/>
          <a:p>
            <a:pPr>
              <a:lnSpc>
                <a:spcPct val="120000"/>
              </a:lnSpc>
              <a:buFont typeface="Wingdings" panose="05000000000000000000" pitchFamily="2" charset="2"/>
              <a:buChar char="q"/>
            </a:pPr>
            <a:endParaRPr lang="tr-TR" altLang="en-US" sz="2400" dirty="0">
              <a:latin typeface="Times New Roman" panose="02020603050405020304" pitchFamily="18" charset="0"/>
            </a:endParaRPr>
          </a:p>
          <a:p>
            <a:pPr>
              <a:lnSpc>
                <a:spcPct val="120000"/>
              </a:lnSpc>
              <a:buFont typeface="Wingdings" panose="05000000000000000000" pitchFamily="2" charset="2"/>
              <a:buChar char="q"/>
            </a:pPr>
            <a:r>
              <a:rPr lang="tr-TR" altLang="en-US" sz="2400" dirty="0">
                <a:latin typeface="Times New Roman" panose="02020603050405020304" pitchFamily="18" charset="0"/>
                <a:cs typeface="Times New Roman" panose="02020603050405020304" pitchFamily="18" charset="0"/>
              </a:rPr>
              <a:t>MCH: </a:t>
            </a:r>
            <a:r>
              <a:rPr lang="tr-TR" altLang="en-US" sz="2400" dirty="0" err="1" smtClean="0">
                <a:latin typeface="Times New Roman" panose="02020603050405020304" pitchFamily="18" charset="0"/>
                <a:cs typeface="Times New Roman" panose="02020603050405020304" pitchFamily="18" charset="0"/>
              </a:rPr>
              <a:t>Mean</a:t>
            </a:r>
            <a:r>
              <a:rPr lang="tr-TR" altLang="en-US" sz="2400" dirty="0" smtClean="0">
                <a:latin typeface="Times New Roman" panose="02020603050405020304" pitchFamily="18" charset="0"/>
                <a:cs typeface="Times New Roman" panose="02020603050405020304" pitchFamily="18" charset="0"/>
              </a:rPr>
              <a:t> </a:t>
            </a:r>
            <a:r>
              <a:rPr lang="tr-TR" altLang="en-US" sz="2400" dirty="0" err="1" smtClean="0">
                <a:latin typeface="Times New Roman" panose="02020603050405020304" pitchFamily="18" charset="0"/>
                <a:cs typeface="Times New Roman" panose="02020603050405020304" pitchFamily="18" charset="0"/>
              </a:rPr>
              <a:t>Corpusculer</a:t>
            </a:r>
            <a:r>
              <a:rPr lang="tr-TR" altLang="en-US" sz="2400" dirty="0" smtClean="0">
                <a:latin typeface="Times New Roman" panose="02020603050405020304" pitchFamily="18" charset="0"/>
                <a:cs typeface="Times New Roman" panose="02020603050405020304" pitchFamily="18" charset="0"/>
              </a:rPr>
              <a:t> Hemoglobin</a:t>
            </a:r>
            <a:endParaRPr lang="tr-TR" altLang="en-US" sz="2400" dirty="0">
              <a:latin typeface="Times New Roman" panose="02020603050405020304" pitchFamily="18" charset="0"/>
              <a:cs typeface="Times New Roman" panose="02020603050405020304" pitchFamily="18" charset="0"/>
            </a:endParaRPr>
          </a:p>
          <a:p>
            <a:pPr marL="471487" lvl="1" indent="0">
              <a:lnSpc>
                <a:spcPct val="150000"/>
              </a:lnSpc>
              <a:buNone/>
            </a:pPr>
            <a:r>
              <a:rPr lang="tr-TR" altLang="en-US" dirty="0">
                <a:latin typeface="Times New Roman" panose="02020603050405020304" pitchFamily="18" charset="0"/>
              </a:rPr>
              <a:t>          	</a:t>
            </a:r>
            <a:r>
              <a:rPr lang="tr-TR" altLang="en-US" sz="2800" dirty="0">
                <a:solidFill>
                  <a:srgbClr val="FF0000"/>
                </a:solidFill>
                <a:latin typeface="Times New Roman" panose="02020603050405020304" pitchFamily="18" charset="0"/>
              </a:rPr>
              <a:t>Hemoglobin X 10</a:t>
            </a:r>
            <a:r>
              <a:rPr lang="tr-TR" altLang="en-US" sz="2800" baseline="30000" dirty="0">
                <a:solidFill>
                  <a:srgbClr val="FF0000"/>
                </a:solidFill>
                <a:latin typeface="Times New Roman" panose="02020603050405020304" pitchFamily="18" charset="0"/>
              </a:rPr>
              <a:t>3</a:t>
            </a:r>
            <a:r>
              <a:rPr lang="tr-TR" altLang="en-US" sz="2800" dirty="0">
                <a:solidFill>
                  <a:srgbClr val="FF0000"/>
                </a:solidFill>
                <a:latin typeface="Times New Roman" panose="02020603050405020304" pitchFamily="18" charset="0"/>
              </a:rPr>
              <a:t> </a:t>
            </a:r>
          </a:p>
          <a:p>
            <a:pPr marL="471487" lvl="1" indent="0">
              <a:lnSpc>
                <a:spcPct val="80000"/>
              </a:lnSpc>
              <a:buNone/>
            </a:pPr>
            <a:r>
              <a:rPr lang="tr-TR" altLang="en-US" sz="2800" dirty="0">
                <a:solidFill>
                  <a:srgbClr val="FF0000"/>
                </a:solidFill>
                <a:latin typeface="Times New Roman" panose="02020603050405020304" pitchFamily="18" charset="0"/>
              </a:rPr>
              <a:t>          	Kırmızı küre sayısı</a:t>
            </a:r>
          </a:p>
          <a:p>
            <a:pPr>
              <a:lnSpc>
                <a:spcPct val="80000"/>
              </a:lnSpc>
              <a:buFont typeface="Wingdings" panose="05000000000000000000" pitchFamily="2" charset="2"/>
              <a:buChar char="q"/>
            </a:pPr>
            <a:endParaRPr lang="tr-TR" altLang="en-US" sz="2400" dirty="0">
              <a:latin typeface="Times New Roman" panose="02020603050405020304" pitchFamily="18" charset="0"/>
            </a:endParaRPr>
          </a:p>
          <a:p>
            <a:pPr>
              <a:lnSpc>
                <a:spcPct val="80000"/>
              </a:lnSpc>
              <a:buFont typeface="Wingdings" panose="05000000000000000000" pitchFamily="2" charset="2"/>
              <a:buChar char="q"/>
            </a:pPr>
            <a:r>
              <a:rPr lang="tr-TR" altLang="en-US" sz="2400" b="1" dirty="0">
                <a:latin typeface="Times New Roman" panose="02020603050405020304" pitchFamily="18" charset="0"/>
              </a:rPr>
              <a:t>Normal değerleri: </a:t>
            </a:r>
            <a:r>
              <a:rPr lang="en-AU" altLang="en-US" sz="2400" b="1" dirty="0">
                <a:solidFill>
                  <a:srgbClr val="FF0000"/>
                </a:solidFill>
                <a:latin typeface="Times New Roman" panose="02020603050405020304" pitchFamily="18" charset="0"/>
              </a:rPr>
              <a:t>28</a:t>
            </a:r>
            <a:r>
              <a:rPr lang="tr-TR" altLang="en-US" sz="2400" b="1" dirty="0">
                <a:solidFill>
                  <a:srgbClr val="FF0000"/>
                </a:solidFill>
                <a:latin typeface="Times New Roman" panose="02020603050405020304" pitchFamily="18" charset="0"/>
              </a:rPr>
              <a:t>-32 </a:t>
            </a:r>
            <a:r>
              <a:rPr lang="en-AU" altLang="en-US" sz="2400" b="1" dirty="0" err="1">
                <a:solidFill>
                  <a:srgbClr val="FF0000"/>
                </a:solidFill>
                <a:latin typeface="Times New Roman" panose="02020603050405020304" pitchFamily="18" charset="0"/>
              </a:rPr>
              <a:t>pg</a:t>
            </a:r>
            <a:r>
              <a:rPr lang="tr-TR" altLang="en-US" sz="2400" b="1" dirty="0">
                <a:solidFill>
                  <a:srgbClr val="FF0000"/>
                </a:solidFill>
                <a:latin typeface="Times New Roman" panose="02020603050405020304" pitchFamily="18" charset="0"/>
              </a:rPr>
              <a:t> “</a:t>
            </a:r>
            <a:r>
              <a:rPr lang="tr-TR" altLang="en-US" sz="2400" b="1" dirty="0" err="1">
                <a:solidFill>
                  <a:srgbClr val="FF0000"/>
                </a:solidFill>
                <a:latin typeface="Times New Roman" panose="02020603050405020304" pitchFamily="18" charset="0"/>
              </a:rPr>
              <a:t>pikogram</a:t>
            </a:r>
            <a:r>
              <a:rPr lang="tr-TR" altLang="en-US" sz="2400" b="1" dirty="0">
                <a:solidFill>
                  <a:srgbClr val="FF0000"/>
                </a:solidFill>
                <a:latin typeface="Times New Roman" panose="02020603050405020304" pitchFamily="18" charset="0"/>
              </a:rPr>
              <a:t>”</a:t>
            </a:r>
          </a:p>
        </p:txBody>
      </p:sp>
      <p:sp>
        <p:nvSpPr>
          <p:cNvPr id="365572" name="Rectangle 4"/>
          <p:cNvSpPr>
            <a:spLocks noChangeArrowheads="1"/>
          </p:cNvSpPr>
          <p:nvPr/>
        </p:nvSpPr>
        <p:spPr bwMode="auto">
          <a:xfrm>
            <a:off x="2207573" y="4027683"/>
            <a:ext cx="1079500" cy="576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lnSpc>
                <a:spcPct val="90000"/>
              </a:lnSpc>
              <a:spcBef>
                <a:spcPct val="20000"/>
              </a:spcBef>
              <a:buClr>
                <a:schemeClr val="accent1"/>
              </a:buClr>
              <a:buSzPct val="70000"/>
              <a:buFont typeface="Wingdings 2" panose="05020102010507070707" pitchFamily="18" charset="2"/>
              <a:buNone/>
            </a:pPr>
            <a:r>
              <a:rPr lang="tr-TR" altLang="en-US" sz="2800" b="1" dirty="0">
                <a:solidFill>
                  <a:srgbClr val="FF0000"/>
                </a:solidFill>
              </a:rPr>
              <a:t>OEHb</a:t>
            </a:r>
            <a:r>
              <a:rPr lang="tr-TR" altLang="en-US" sz="2800" b="1" dirty="0">
                <a:solidFill>
                  <a:schemeClr val="accent2">
                    <a:lumMod val="75000"/>
                  </a:schemeClr>
                </a:solidFill>
              </a:rPr>
              <a:t>=</a:t>
            </a:r>
          </a:p>
        </p:txBody>
      </p:sp>
      <p:sp>
        <p:nvSpPr>
          <p:cNvPr id="365573" name="Line 5"/>
          <p:cNvSpPr>
            <a:spLocks noChangeShapeType="1"/>
          </p:cNvSpPr>
          <p:nvPr/>
        </p:nvSpPr>
        <p:spPr bwMode="auto">
          <a:xfrm>
            <a:off x="3403915" y="4315814"/>
            <a:ext cx="2665412" cy="0"/>
          </a:xfrm>
          <a:prstGeom prst="line">
            <a:avLst/>
          </a:prstGeom>
          <a:noFill/>
          <a:ln w="28575">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pic>
        <p:nvPicPr>
          <p:cNvPr id="8" name="Picture 2" descr="whole  blood  test machines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1816" y="260648"/>
            <a:ext cx="2448272" cy="156396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Dikdörtgen 1"/>
          <p:cNvSpPr/>
          <p:nvPr/>
        </p:nvSpPr>
        <p:spPr>
          <a:xfrm>
            <a:off x="717895" y="1965886"/>
            <a:ext cx="9066393" cy="609398"/>
          </a:xfrm>
          <a:prstGeom prst="rect">
            <a:avLst/>
          </a:prstGeom>
        </p:spPr>
        <p:txBody>
          <a:bodyPr wrap="none">
            <a:spAutoFit/>
          </a:bodyPr>
          <a:lstStyle/>
          <a:p>
            <a:pPr>
              <a:lnSpc>
                <a:spcPct val="120000"/>
              </a:lnSpc>
            </a:pPr>
            <a:r>
              <a:rPr lang="tr-TR" altLang="en-US" sz="2800" dirty="0">
                <a:solidFill>
                  <a:srgbClr val="0066FF"/>
                </a:solidFill>
                <a:latin typeface="Calibri" panose="020F0502020204030204" pitchFamily="34" charset="0"/>
              </a:rPr>
              <a:t>Ortalama bir eritrositin sahip olduğu hemoglobinin ağırlığıdır</a:t>
            </a:r>
            <a:r>
              <a:rPr lang="tr-TR" altLang="en-US" dirty="0">
                <a:latin typeface="Calibri" panose="020F0502020204030204" pitchFamily="34" charset="0"/>
              </a:rPr>
              <a:t>.</a:t>
            </a:r>
          </a:p>
        </p:txBody>
      </p:sp>
    </p:spTree>
    <p:extLst>
      <p:ext uri="{BB962C8B-B14F-4D97-AF65-F5344CB8AC3E}">
        <p14:creationId xmlns:p14="http://schemas.microsoft.com/office/powerpoint/2010/main" val="23372753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5"/>
          <p:cNvSpPr>
            <a:spLocks noGrp="1"/>
          </p:cNvSpPr>
          <p:nvPr>
            <p:ph type="sldNum" sz="quarter" idx="12"/>
          </p:nvPr>
        </p:nvSpPr>
        <p:spPr/>
        <p:txBody>
          <a:bodyPr/>
          <a:lstStyle/>
          <a:p>
            <a:fld id="{E6D5D32D-8E7E-41C1-AD1D-EEB965947267}" type="slidenum">
              <a:rPr lang="tr-TR" altLang="en-US"/>
              <a:pPr/>
              <a:t>20</a:t>
            </a:fld>
            <a:endParaRPr lang="tr-TR" altLang="en-US"/>
          </a:p>
        </p:txBody>
      </p:sp>
      <p:sp>
        <p:nvSpPr>
          <p:cNvPr id="369666" name="Rectangle 2"/>
          <p:cNvSpPr>
            <a:spLocks noGrp="1" noChangeArrowheads="1"/>
          </p:cNvSpPr>
          <p:nvPr>
            <p:ph type="title"/>
          </p:nvPr>
        </p:nvSpPr>
        <p:spPr>
          <a:xfrm>
            <a:off x="512472" y="0"/>
            <a:ext cx="5365477" cy="1216025"/>
          </a:xfrm>
        </p:spPr>
        <p:txBody>
          <a:bodyPr/>
          <a:lstStyle/>
          <a:p>
            <a:r>
              <a:rPr lang="tr-TR" altLang="en-US" sz="3200" b="1" dirty="0">
                <a:latin typeface="Arial" panose="020B0604020202020204" pitchFamily="34" charset="0"/>
                <a:cs typeface="Arial" panose="020B0604020202020204" pitchFamily="34" charset="0"/>
              </a:rPr>
              <a:t>RDW</a:t>
            </a:r>
            <a:r>
              <a:rPr lang="tr-TR" altLang="en-US" sz="3200" b="1" dirty="0">
                <a:solidFill>
                  <a:schemeClr val="accent2">
                    <a:lumMod val="60000"/>
                    <a:lumOff val="40000"/>
                  </a:schemeClr>
                </a:solidFill>
                <a:latin typeface="Arial" panose="020B0604020202020204" pitchFamily="34" charset="0"/>
                <a:cs typeface="Arial" panose="020B0604020202020204" pitchFamily="34" charset="0"/>
              </a:rPr>
              <a:t/>
            </a:r>
            <a:br>
              <a:rPr lang="tr-TR" altLang="en-US" sz="3200" b="1" dirty="0">
                <a:solidFill>
                  <a:schemeClr val="accent2">
                    <a:lumMod val="60000"/>
                    <a:lumOff val="40000"/>
                  </a:schemeClr>
                </a:solidFill>
                <a:latin typeface="Arial" panose="020B0604020202020204" pitchFamily="34" charset="0"/>
                <a:cs typeface="Arial" panose="020B0604020202020204" pitchFamily="34" charset="0"/>
              </a:rPr>
            </a:br>
            <a:r>
              <a:rPr lang="tr-TR" altLang="en-US" sz="3200" b="1" dirty="0">
                <a:solidFill>
                  <a:srgbClr val="FF0000"/>
                </a:solidFill>
                <a:latin typeface="Arial" panose="020B0604020202020204" pitchFamily="34" charset="0"/>
                <a:cs typeface="Arial" panose="020B0604020202020204" pitchFamily="34" charset="0"/>
              </a:rPr>
              <a:t>Eritrosit dağılım genişliği</a:t>
            </a:r>
            <a:endParaRPr lang="en-US" altLang="en-US" sz="3200" b="1" dirty="0">
              <a:solidFill>
                <a:srgbClr val="FF0000"/>
              </a:solidFill>
              <a:latin typeface="Arial" panose="020B0604020202020204" pitchFamily="34" charset="0"/>
              <a:cs typeface="Arial" panose="020B0604020202020204" pitchFamily="34" charset="0"/>
            </a:endParaRPr>
          </a:p>
        </p:txBody>
      </p:sp>
      <p:sp>
        <p:nvSpPr>
          <p:cNvPr id="369668" name="Rectangle 4"/>
          <p:cNvSpPr>
            <a:spLocks noChangeArrowheads="1"/>
          </p:cNvSpPr>
          <p:nvPr/>
        </p:nvSpPr>
        <p:spPr bwMode="auto">
          <a:xfrm>
            <a:off x="6672263" y="6237288"/>
            <a:ext cx="3694112"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spcBef>
                <a:spcPct val="50000"/>
              </a:spcBef>
            </a:pPr>
            <a:r>
              <a:rPr lang="tr-TR" altLang="en-US" sz="1600" dirty="0" err="1">
                <a:solidFill>
                  <a:schemeClr val="bg1"/>
                </a:solidFill>
                <a:latin typeface="Arial" panose="020B0604020202020204" pitchFamily="34" charset="0"/>
              </a:rPr>
              <a:t>Dacie</a:t>
            </a:r>
            <a:r>
              <a:rPr lang="tr-TR" altLang="en-US" sz="1600" dirty="0">
                <a:solidFill>
                  <a:schemeClr val="bg1"/>
                </a:solidFill>
                <a:latin typeface="Arial" panose="020B0604020202020204" pitchFamily="34" charset="0"/>
              </a:rPr>
              <a:t> </a:t>
            </a:r>
            <a:r>
              <a:rPr lang="tr-TR" altLang="en-US" sz="1600" dirty="0" err="1">
                <a:solidFill>
                  <a:schemeClr val="bg1"/>
                </a:solidFill>
                <a:latin typeface="Arial" panose="020B0604020202020204" pitchFamily="34" charset="0"/>
              </a:rPr>
              <a:t>and</a:t>
            </a:r>
            <a:r>
              <a:rPr lang="tr-TR" altLang="en-US" sz="1600" dirty="0">
                <a:solidFill>
                  <a:schemeClr val="bg1"/>
                </a:solidFill>
                <a:latin typeface="Arial" panose="020B0604020202020204" pitchFamily="34" charset="0"/>
              </a:rPr>
              <a:t> </a:t>
            </a:r>
            <a:r>
              <a:rPr lang="tr-TR" altLang="en-US" sz="1600" dirty="0" err="1">
                <a:solidFill>
                  <a:schemeClr val="bg1"/>
                </a:solidFill>
                <a:latin typeface="Arial" panose="020B0604020202020204" pitchFamily="34" charset="0"/>
              </a:rPr>
              <a:t>Lewis</a:t>
            </a:r>
            <a:r>
              <a:rPr lang="tr-TR" altLang="en-US" sz="1600" dirty="0">
                <a:solidFill>
                  <a:schemeClr val="bg1"/>
                </a:solidFill>
                <a:latin typeface="Arial" panose="020B0604020202020204" pitchFamily="34" charset="0"/>
              </a:rPr>
              <a:t>, </a:t>
            </a:r>
            <a:r>
              <a:rPr lang="tr-TR" altLang="en-US" sz="1600" dirty="0" err="1">
                <a:solidFill>
                  <a:schemeClr val="bg1"/>
                </a:solidFill>
                <a:latin typeface="Arial" panose="020B0604020202020204" pitchFamily="34" charset="0"/>
              </a:rPr>
              <a:t>Pract</a:t>
            </a:r>
            <a:r>
              <a:rPr lang="tr-TR" altLang="en-US" sz="1600" dirty="0">
                <a:solidFill>
                  <a:schemeClr val="bg1"/>
                </a:solidFill>
                <a:latin typeface="Arial" panose="020B0604020202020204" pitchFamily="34" charset="0"/>
              </a:rPr>
              <a:t> </a:t>
            </a:r>
            <a:r>
              <a:rPr lang="tr-TR" altLang="en-US" sz="1600" dirty="0" err="1">
                <a:solidFill>
                  <a:schemeClr val="bg1"/>
                </a:solidFill>
                <a:latin typeface="Arial" panose="020B0604020202020204" pitchFamily="34" charset="0"/>
              </a:rPr>
              <a:t>Haematol</a:t>
            </a:r>
            <a:r>
              <a:rPr lang="tr-TR" altLang="en-US" sz="1600" dirty="0">
                <a:solidFill>
                  <a:schemeClr val="bg1"/>
                </a:solidFill>
                <a:latin typeface="Arial" panose="020B0604020202020204" pitchFamily="34" charset="0"/>
              </a:rPr>
              <a:t> 2002</a:t>
            </a:r>
            <a:endParaRPr lang="en-US" altLang="en-US" sz="1600" dirty="0">
              <a:solidFill>
                <a:schemeClr val="bg1"/>
              </a:solidFill>
              <a:latin typeface="Arial" panose="020B0604020202020204" pitchFamily="34" charset="0"/>
            </a:endParaRPr>
          </a:p>
        </p:txBody>
      </p:sp>
      <p:sp>
        <p:nvSpPr>
          <p:cNvPr id="6" name="Rectangle 3"/>
          <p:cNvSpPr txBox="1">
            <a:spLocks noChangeArrowheads="1"/>
          </p:cNvSpPr>
          <p:nvPr/>
        </p:nvSpPr>
        <p:spPr bwMode="auto">
          <a:xfrm>
            <a:off x="771294" y="3466071"/>
            <a:ext cx="8281936" cy="24095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69900" indent="-469900" algn="l" rtl="0" fontAlgn="base">
              <a:spcBef>
                <a:spcPct val="20000"/>
              </a:spcBef>
              <a:spcAft>
                <a:spcPct val="0"/>
              </a:spcAft>
              <a:buClr>
                <a:schemeClr val="accent2"/>
              </a:buClr>
              <a:buFont typeface="Wingdings" panose="05000000000000000000" pitchFamily="2" charset="2"/>
              <a:buChar char="o"/>
              <a:defRPr sz="3000" kern="1200">
                <a:solidFill>
                  <a:schemeClr val="tx1"/>
                </a:solidFill>
                <a:latin typeface="+mn-lt"/>
                <a:ea typeface="+mn-ea"/>
                <a:cs typeface="+mn-cs"/>
              </a:defRPr>
            </a:lvl1pPr>
            <a:lvl2pPr marL="908050" indent="-436563" algn="l" rtl="0" fontAlgn="base">
              <a:spcBef>
                <a:spcPct val="20000"/>
              </a:spcBef>
              <a:spcAft>
                <a:spcPct val="0"/>
              </a:spcAft>
              <a:buClr>
                <a:schemeClr val="accent2"/>
              </a:buClr>
              <a:buFont typeface="Wingdings" panose="05000000000000000000" pitchFamily="2" charset="2"/>
              <a:buChar char="n"/>
              <a:defRPr sz="2600" kern="1200">
                <a:solidFill>
                  <a:schemeClr val="tx1"/>
                </a:solidFill>
                <a:latin typeface="+mn-lt"/>
                <a:ea typeface="+mn-ea"/>
                <a:cs typeface="+mn-cs"/>
              </a:defRPr>
            </a:lvl2pPr>
            <a:lvl3pPr marL="1304925" indent="-395288" algn="l" rtl="0" fontAlgn="base">
              <a:spcBef>
                <a:spcPct val="20000"/>
              </a:spcBef>
              <a:spcAft>
                <a:spcPct val="0"/>
              </a:spcAft>
              <a:buClr>
                <a:schemeClr val="accent2"/>
              </a:buClr>
              <a:buFont typeface="Wingdings" panose="05000000000000000000" pitchFamily="2" charset="2"/>
              <a:buChar char="o"/>
              <a:defRPr sz="2300" kern="1200">
                <a:solidFill>
                  <a:schemeClr val="tx1"/>
                </a:solidFill>
                <a:latin typeface="+mn-lt"/>
                <a:ea typeface="+mn-ea"/>
                <a:cs typeface="+mn-cs"/>
              </a:defRPr>
            </a:lvl3pPr>
            <a:lvl4pPr marL="1693863" indent="-387350" algn="l" rtl="0" fontAlgn="base">
              <a:spcBef>
                <a:spcPct val="20000"/>
              </a:spcBef>
              <a:spcAft>
                <a:spcPct val="0"/>
              </a:spcAft>
              <a:buClr>
                <a:schemeClr val="accent2"/>
              </a:buClr>
              <a:buFont typeface="Wingdings" panose="05000000000000000000" pitchFamily="2" charset="2"/>
              <a:buChar char="n"/>
              <a:defRPr sz="2000" kern="1200">
                <a:solidFill>
                  <a:schemeClr val="tx1"/>
                </a:solidFill>
                <a:latin typeface="+mn-lt"/>
                <a:ea typeface="+mn-ea"/>
                <a:cs typeface="+mn-cs"/>
              </a:defRPr>
            </a:lvl4pPr>
            <a:lvl5pPr marL="2093913" indent="-398463" algn="l" rtl="0" fontAlgn="base">
              <a:spcBef>
                <a:spcPct val="25000"/>
              </a:spcBef>
              <a:spcAft>
                <a:spcPct val="0"/>
              </a:spcAft>
              <a:buClr>
                <a:schemeClr val="accent2"/>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200000"/>
              </a:lnSpc>
            </a:pPr>
            <a:endParaRPr lang="tr-TR" altLang="en-US" sz="1800" dirty="0">
              <a:latin typeface="Times New Roman" panose="02020603050405020304" pitchFamily="18" charset="0"/>
            </a:endParaRPr>
          </a:p>
          <a:p>
            <a:pPr>
              <a:lnSpc>
                <a:spcPct val="200000"/>
              </a:lnSpc>
            </a:pPr>
            <a:r>
              <a:rPr lang="tr-TR" altLang="en-US" sz="1800" b="1" dirty="0" err="1">
                <a:latin typeface="Times New Roman" panose="02020603050405020304" pitchFamily="18" charset="0"/>
              </a:rPr>
              <a:t>Mikrositoz-Anizositozla</a:t>
            </a:r>
            <a:r>
              <a:rPr lang="tr-TR" altLang="en-US" sz="1800" b="1" dirty="0">
                <a:latin typeface="Times New Roman" panose="02020603050405020304" pitchFamily="18" charset="0"/>
              </a:rPr>
              <a:t> seyreden anemilerin ayırıcı tanısında,</a:t>
            </a:r>
          </a:p>
          <a:p>
            <a:pPr>
              <a:lnSpc>
                <a:spcPct val="200000"/>
              </a:lnSpc>
            </a:pPr>
            <a:r>
              <a:rPr lang="tr-TR" altLang="en-US" sz="1800" dirty="0">
                <a:latin typeface="Times New Roman" panose="02020603050405020304" pitchFamily="18" charset="0"/>
              </a:rPr>
              <a:t>Demir eksikliği anemisinde RDW artmışken, </a:t>
            </a:r>
            <a:r>
              <a:rPr lang="el-GR" altLang="en-US" sz="1800" dirty="0">
                <a:latin typeface="Times New Roman" panose="02020603050405020304" pitchFamily="18" charset="0"/>
                <a:cs typeface="Arial" panose="020B0604020202020204" pitchFamily="34" charset="0"/>
              </a:rPr>
              <a:t>β</a:t>
            </a:r>
            <a:r>
              <a:rPr lang="tr-TR" altLang="en-US" sz="1800" dirty="0">
                <a:latin typeface="Times New Roman" panose="02020603050405020304" pitchFamily="18" charset="0"/>
                <a:cs typeface="Arial" panose="020B0604020202020204" pitchFamily="34" charset="0"/>
              </a:rPr>
              <a:t>-</a:t>
            </a:r>
            <a:r>
              <a:rPr lang="tr-TR" altLang="en-US" sz="1800" dirty="0" err="1">
                <a:latin typeface="Times New Roman" panose="02020603050405020304" pitchFamily="18" charset="0"/>
              </a:rPr>
              <a:t>talasemi</a:t>
            </a:r>
            <a:r>
              <a:rPr lang="tr-TR" altLang="en-US" sz="1800" dirty="0">
                <a:latin typeface="Times New Roman" panose="02020603050405020304" pitchFamily="18" charset="0"/>
              </a:rPr>
              <a:t> taşıyıcılığında normal,</a:t>
            </a:r>
          </a:p>
        </p:txBody>
      </p:sp>
      <p:pic>
        <p:nvPicPr>
          <p:cNvPr id="6146" name="Picture 2" descr="kÄ±rmÄ±zÄ± kÃ¼re ile ilgili gÃ¶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68092" y="1853514"/>
            <a:ext cx="3223692" cy="2817341"/>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2" name="Dikdörtgen 1"/>
          <p:cNvSpPr/>
          <p:nvPr/>
        </p:nvSpPr>
        <p:spPr>
          <a:xfrm>
            <a:off x="771294" y="1695021"/>
            <a:ext cx="6881657" cy="2308324"/>
          </a:xfrm>
          <a:prstGeom prst="rect">
            <a:avLst/>
          </a:prstGeom>
        </p:spPr>
        <p:txBody>
          <a:bodyPr wrap="square">
            <a:spAutoFit/>
          </a:bodyPr>
          <a:lstStyle/>
          <a:p>
            <a:pPr>
              <a:lnSpc>
                <a:spcPct val="150000"/>
              </a:lnSpc>
            </a:pPr>
            <a:r>
              <a:rPr lang="tr-TR" altLang="en-US" sz="3200" dirty="0">
                <a:solidFill>
                  <a:srgbClr val="0066FF"/>
                </a:solidFill>
                <a:latin typeface="Calibri" panose="020F0502020204030204" pitchFamily="34" charset="0"/>
              </a:rPr>
              <a:t>Eritrositlerin büyüklüklerine göre dağılım genişliğini göstermekte</a:t>
            </a:r>
            <a:r>
              <a:rPr lang="tr-TR" altLang="en-US" sz="3200" dirty="0">
                <a:latin typeface="Calibri" panose="020F0502020204030204" pitchFamily="34" charset="0"/>
              </a:rPr>
              <a:t>; </a:t>
            </a:r>
            <a:r>
              <a:rPr lang="tr-TR" altLang="en-US" sz="3200" dirty="0" err="1">
                <a:solidFill>
                  <a:srgbClr val="FF0000"/>
                </a:solidFill>
                <a:latin typeface="Calibri" panose="020F0502020204030204" pitchFamily="34" charset="0"/>
              </a:rPr>
              <a:t>anizositozun</a:t>
            </a:r>
            <a:r>
              <a:rPr lang="tr-TR" altLang="en-US" sz="3200" dirty="0">
                <a:solidFill>
                  <a:srgbClr val="FF0000"/>
                </a:solidFill>
                <a:latin typeface="Calibri" panose="020F0502020204030204" pitchFamily="34" charset="0"/>
              </a:rPr>
              <a:t> istatiksel olarak ifadesi</a:t>
            </a:r>
            <a:r>
              <a:rPr lang="tr-TR" altLang="en-US" sz="3200" dirty="0">
                <a:latin typeface="Calibri" panose="020F0502020204030204" pitchFamily="34" charset="0"/>
              </a:rPr>
              <a:t>,</a:t>
            </a:r>
          </a:p>
        </p:txBody>
      </p:sp>
      <p:graphicFrame>
        <p:nvGraphicFramePr>
          <p:cNvPr id="4" name="Tablo 3"/>
          <p:cNvGraphicFramePr>
            <a:graphicFrameLocks noGrp="1"/>
          </p:cNvGraphicFramePr>
          <p:nvPr>
            <p:extLst>
              <p:ext uri="{D42A27DB-BD31-4B8C-83A1-F6EECF244321}">
                <p14:modId xmlns:p14="http://schemas.microsoft.com/office/powerpoint/2010/main" val="1121564378"/>
              </p:ext>
            </p:extLst>
          </p:nvPr>
        </p:nvGraphicFramePr>
        <p:xfrm>
          <a:off x="1233616" y="5525242"/>
          <a:ext cx="6336956" cy="424216"/>
        </p:xfrm>
        <a:graphic>
          <a:graphicData uri="http://schemas.openxmlformats.org/drawingml/2006/table">
            <a:tbl>
              <a:tblPr/>
              <a:tblGrid>
                <a:gridCol w="6336956"/>
              </a:tblGrid>
              <a:tr h="424216">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24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     RDW</a:t>
                      </a:r>
                      <a:r>
                        <a:rPr kumimoji="0" lang="tr-TR" sz="24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  (Normal)  % </a:t>
                      </a:r>
                      <a:r>
                        <a:rPr kumimoji="0" lang="en-US" sz="24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1</a:t>
                      </a:r>
                      <a:r>
                        <a:rPr kumimoji="0" lang="tr-TR" sz="24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2</a:t>
                      </a:r>
                      <a:r>
                        <a:rPr kumimoji="0" lang="en-US" sz="24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 </a:t>
                      </a:r>
                      <a:r>
                        <a:rPr kumimoji="0" lang="en-US" sz="24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 </a:t>
                      </a:r>
                      <a:r>
                        <a:rPr kumimoji="0" lang="en-US" sz="24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15</a:t>
                      </a:r>
                      <a:endParaRPr kumimoji="0" lang="en-US" sz="24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endParaRPr>
                    </a:p>
                  </a:txBody>
                  <a:tcPr marL="0" marR="0" marT="0" marB="0" horzOverflow="overflow">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C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5552568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2"/>
          <p:cNvSpPr>
            <a:spLocks noGrp="1" noChangeArrowheads="1"/>
          </p:cNvSpPr>
          <p:nvPr>
            <p:ph type="title" idx="4294967295"/>
          </p:nvPr>
        </p:nvSpPr>
        <p:spPr>
          <a:xfrm>
            <a:off x="458394" y="496834"/>
            <a:ext cx="7733332" cy="476250"/>
          </a:xfrm>
        </p:spPr>
        <p:txBody>
          <a:bodyPr>
            <a:noAutofit/>
          </a:bodyPr>
          <a:lstStyle/>
          <a:p>
            <a:r>
              <a:rPr lang="tr-TR" altLang="en-US" sz="3200" b="1" dirty="0">
                <a:solidFill>
                  <a:srgbClr val="FF0000"/>
                </a:solidFill>
                <a:latin typeface="Arial" panose="020B0604020202020204" pitchFamily="34" charset="0"/>
                <a:cs typeface="Arial" panose="020B0604020202020204" pitchFamily="34" charset="0"/>
              </a:rPr>
              <a:t>Eritrositlerin </a:t>
            </a:r>
            <a:r>
              <a:rPr lang="tr-TR" altLang="en-US" sz="3200" b="1" dirty="0" smtClean="0">
                <a:solidFill>
                  <a:srgbClr val="FF0000"/>
                </a:solidFill>
                <a:latin typeface="Arial" panose="020B0604020202020204" pitchFamily="34" charset="0"/>
                <a:cs typeface="Arial" panose="020B0604020202020204" pitchFamily="34" charset="0"/>
              </a:rPr>
              <a:t> morfolojik </a:t>
            </a:r>
            <a:r>
              <a:rPr lang="tr-TR" altLang="en-US" sz="3200" b="1" dirty="0">
                <a:solidFill>
                  <a:srgbClr val="FF0000"/>
                </a:solidFill>
                <a:latin typeface="Arial" panose="020B0604020202020204" pitchFamily="34" charset="0"/>
                <a:cs typeface="Arial" panose="020B0604020202020204" pitchFamily="34" charset="0"/>
              </a:rPr>
              <a:t>bozuklukları</a:t>
            </a:r>
          </a:p>
        </p:txBody>
      </p:sp>
      <p:pic>
        <p:nvPicPr>
          <p:cNvPr id="4" name="Resim 3"/>
          <p:cNvPicPr>
            <a:picLocks noChangeAspect="1"/>
          </p:cNvPicPr>
          <p:nvPr/>
        </p:nvPicPr>
        <p:blipFill>
          <a:blip r:embed="rId2"/>
          <a:stretch>
            <a:fillRect/>
          </a:stretch>
        </p:blipFill>
        <p:spPr>
          <a:xfrm>
            <a:off x="3829984" y="1815855"/>
            <a:ext cx="4930445" cy="3791937"/>
          </a:xfrm>
          <a:prstGeom prst="rect">
            <a:avLst/>
          </a:prstGeom>
        </p:spPr>
      </p:pic>
      <p:sp>
        <p:nvSpPr>
          <p:cNvPr id="5" name="Oval 39"/>
          <p:cNvSpPr>
            <a:spLocks noChangeArrowheads="1"/>
          </p:cNvSpPr>
          <p:nvPr/>
        </p:nvSpPr>
        <p:spPr bwMode="auto">
          <a:xfrm>
            <a:off x="8822907" y="1147774"/>
            <a:ext cx="228600" cy="228600"/>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grpSp>
        <p:nvGrpSpPr>
          <p:cNvPr id="6" name="Group 40"/>
          <p:cNvGrpSpPr>
            <a:grpSpLocks/>
          </p:cNvGrpSpPr>
          <p:nvPr/>
        </p:nvGrpSpPr>
        <p:grpSpPr bwMode="auto">
          <a:xfrm>
            <a:off x="8379428" y="425045"/>
            <a:ext cx="1219200" cy="953077"/>
            <a:chOff x="2736" y="1728"/>
            <a:chExt cx="768" cy="816"/>
          </a:xfrm>
        </p:grpSpPr>
        <p:sp>
          <p:nvSpPr>
            <p:cNvPr id="7" name="Oval 41"/>
            <p:cNvSpPr>
              <a:spLocks noChangeArrowheads="1"/>
            </p:cNvSpPr>
            <p:nvPr/>
          </p:nvSpPr>
          <p:spPr bwMode="auto">
            <a:xfrm>
              <a:off x="2976" y="2256"/>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8" name="Oval 42"/>
            <p:cNvSpPr>
              <a:spLocks noChangeArrowheads="1"/>
            </p:cNvSpPr>
            <p:nvPr/>
          </p:nvSpPr>
          <p:spPr bwMode="auto">
            <a:xfrm>
              <a:off x="3216" y="2112"/>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9" name="Oval 43"/>
            <p:cNvSpPr>
              <a:spLocks noChangeArrowheads="1"/>
            </p:cNvSpPr>
            <p:nvPr/>
          </p:nvSpPr>
          <p:spPr bwMode="auto">
            <a:xfrm>
              <a:off x="3120" y="2352"/>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10" name="Oval 44"/>
            <p:cNvSpPr>
              <a:spLocks noChangeArrowheads="1"/>
            </p:cNvSpPr>
            <p:nvPr/>
          </p:nvSpPr>
          <p:spPr bwMode="auto">
            <a:xfrm>
              <a:off x="3024" y="2064"/>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11" name="Oval 45"/>
            <p:cNvSpPr>
              <a:spLocks noChangeArrowheads="1"/>
            </p:cNvSpPr>
            <p:nvPr/>
          </p:nvSpPr>
          <p:spPr bwMode="auto">
            <a:xfrm>
              <a:off x="2976" y="1920"/>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12" name="Oval 46"/>
            <p:cNvSpPr>
              <a:spLocks noChangeArrowheads="1"/>
            </p:cNvSpPr>
            <p:nvPr/>
          </p:nvSpPr>
          <p:spPr bwMode="auto">
            <a:xfrm>
              <a:off x="3168" y="1920"/>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13" name="Oval 47"/>
            <p:cNvSpPr>
              <a:spLocks noChangeArrowheads="1"/>
            </p:cNvSpPr>
            <p:nvPr/>
          </p:nvSpPr>
          <p:spPr bwMode="auto">
            <a:xfrm>
              <a:off x="2736" y="2112"/>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14" name="Oval 48"/>
            <p:cNvSpPr>
              <a:spLocks noChangeArrowheads="1"/>
            </p:cNvSpPr>
            <p:nvPr/>
          </p:nvSpPr>
          <p:spPr bwMode="auto">
            <a:xfrm>
              <a:off x="2736" y="2400"/>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15" name="Oval 49"/>
            <p:cNvSpPr>
              <a:spLocks noChangeArrowheads="1"/>
            </p:cNvSpPr>
            <p:nvPr/>
          </p:nvSpPr>
          <p:spPr bwMode="auto">
            <a:xfrm>
              <a:off x="3360" y="2112"/>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16" name="Oval 50"/>
            <p:cNvSpPr>
              <a:spLocks noChangeArrowheads="1"/>
            </p:cNvSpPr>
            <p:nvPr/>
          </p:nvSpPr>
          <p:spPr bwMode="auto">
            <a:xfrm>
              <a:off x="3072" y="1728"/>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grpSp>
      <p:grpSp>
        <p:nvGrpSpPr>
          <p:cNvPr id="17" name="Group 51"/>
          <p:cNvGrpSpPr>
            <a:grpSpLocks/>
          </p:cNvGrpSpPr>
          <p:nvPr/>
        </p:nvGrpSpPr>
        <p:grpSpPr bwMode="auto">
          <a:xfrm>
            <a:off x="8554441" y="326451"/>
            <a:ext cx="1728192" cy="1250950"/>
            <a:chOff x="2736" y="1680"/>
            <a:chExt cx="1008" cy="1056"/>
          </a:xfrm>
        </p:grpSpPr>
        <p:sp>
          <p:nvSpPr>
            <p:cNvPr id="18" name="Oval 52"/>
            <p:cNvSpPr>
              <a:spLocks noChangeArrowheads="1"/>
            </p:cNvSpPr>
            <p:nvPr/>
          </p:nvSpPr>
          <p:spPr bwMode="auto">
            <a:xfrm>
              <a:off x="3024" y="2496"/>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19" name="Oval 53"/>
            <p:cNvSpPr>
              <a:spLocks noChangeArrowheads="1"/>
            </p:cNvSpPr>
            <p:nvPr/>
          </p:nvSpPr>
          <p:spPr bwMode="auto">
            <a:xfrm>
              <a:off x="3168" y="2304"/>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20" name="Oval 54"/>
            <p:cNvSpPr>
              <a:spLocks noChangeArrowheads="1"/>
            </p:cNvSpPr>
            <p:nvPr/>
          </p:nvSpPr>
          <p:spPr bwMode="auto">
            <a:xfrm>
              <a:off x="3408" y="1728"/>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21" name="Oval 55"/>
            <p:cNvSpPr>
              <a:spLocks noChangeArrowheads="1"/>
            </p:cNvSpPr>
            <p:nvPr/>
          </p:nvSpPr>
          <p:spPr bwMode="auto">
            <a:xfrm>
              <a:off x="3312" y="1968"/>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22" name="Oval 56"/>
            <p:cNvSpPr>
              <a:spLocks noChangeArrowheads="1"/>
            </p:cNvSpPr>
            <p:nvPr/>
          </p:nvSpPr>
          <p:spPr bwMode="auto">
            <a:xfrm>
              <a:off x="3504" y="2208"/>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23" name="Oval 57"/>
            <p:cNvSpPr>
              <a:spLocks noChangeArrowheads="1"/>
            </p:cNvSpPr>
            <p:nvPr/>
          </p:nvSpPr>
          <p:spPr bwMode="auto">
            <a:xfrm>
              <a:off x="3312" y="2400"/>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24" name="Oval 58"/>
            <p:cNvSpPr>
              <a:spLocks noChangeArrowheads="1"/>
            </p:cNvSpPr>
            <p:nvPr/>
          </p:nvSpPr>
          <p:spPr bwMode="auto">
            <a:xfrm>
              <a:off x="3168" y="1680"/>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25" name="Oval 59"/>
            <p:cNvSpPr>
              <a:spLocks noChangeArrowheads="1"/>
            </p:cNvSpPr>
            <p:nvPr/>
          </p:nvSpPr>
          <p:spPr bwMode="auto">
            <a:xfrm>
              <a:off x="3552" y="2544"/>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26" name="Oval 60"/>
            <p:cNvSpPr>
              <a:spLocks noChangeArrowheads="1"/>
            </p:cNvSpPr>
            <p:nvPr/>
          </p:nvSpPr>
          <p:spPr bwMode="auto">
            <a:xfrm>
              <a:off x="3312" y="2592"/>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27" name="Oval 61"/>
            <p:cNvSpPr>
              <a:spLocks noChangeArrowheads="1"/>
            </p:cNvSpPr>
            <p:nvPr/>
          </p:nvSpPr>
          <p:spPr bwMode="auto">
            <a:xfrm>
              <a:off x="3504" y="2352"/>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28" name="Oval 62"/>
            <p:cNvSpPr>
              <a:spLocks noChangeArrowheads="1"/>
            </p:cNvSpPr>
            <p:nvPr/>
          </p:nvSpPr>
          <p:spPr bwMode="auto">
            <a:xfrm>
              <a:off x="2736" y="1872"/>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29" name="Oval 63"/>
            <p:cNvSpPr>
              <a:spLocks noChangeArrowheads="1"/>
            </p:cNvSpPr>
            <p:nvPr/>
          </p:nvSpPr>
          <p:spPr bwMode="auto">
            <a:xfrm>
              <a:off x="3600" y="1872"/>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30" name="Oval 64"/>
            <p:cNvSpPr>
              <a:spLocks noChangeArrowheads="1"/>
            </p:cNvSpPr>
            <p:nvPr/>
          </p:nvSpPr>
          <p:spPr bwMode="auto">
            <a:xfrm>
              <a:off x="3504" y="1968"/>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grpSp>
      <p:sp>
        <p:nvSpPr>
          <p:cNvPr id="31" name="Oval 23"/>
          <p:cNvSpPr>
            <a:spLocks noChangeArrowheads="1"/>
          </p:cNvSpPr>
          <p:nvPr/>
        </p:nvSpPr>
        <p:spPr bwMode="auto">
          <a:xfrm>
            <a:off x="2129647" y="2320931"/>
            <a:ext cx="99086" cy="132556"/>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32" name="Oval 24"/>
          <p:cNvSpPr>
            <a:spLocks noChangeArrowheads="1"/>
          </p:cNvSpPr>
          <p:nvPr/>
        </p:nvSpPr>
        <p:spPr bwMode="auto">
          <a:xfrm>
            <a:off x="1852098" y="2556990"/>
            <a:ext cx="99086" cy="132556"/>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grpSp>
        <p:nvGrpSpPr>
          <p:cNvPr id="33" name="Group 25"/>
          <p:cNvGrpSpPr>
            <a:grpSpLocks/>
          </p:cNvGrpSpPr>
          <p:nvPr/>
        </p:nvGrpSpPr>
        <p:grpSpPr bwMode="auto">
          <a:xfrm>
            <a:off x="1090098" y="2087576"/>
            <a:ext cx="1423294" cy="1440168"/>
            <a:chOff x="4224" y="1837"/>
            <a:chExt cx="960" cy="1043"/>
          </a:xfrm>
        </p:grpSpPr>
        <p:sp>
          <p:nvSpPr>
            <p:cNvPr id="34" name="Oval 26"/>
            <p:cNvSpPr>
              <a:spLocks noChangeArrowheads="1"/>
            </p:cNvSpPr>
            <p:nvPr/>
          </p:nvSpPr>
          <p:spPr bwMode="auto">
            <a:xfrm>
              <a:off x="4560" y="1872"/>
              <a:ext cx="288" cy="288"/>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35" name="Oval 27"/>
            <p:cNvSpPr>
              <a:spLocks noChangeArrowheads="1"/>
            </p:cNvSpPr>
            <p:nvPr/>
          </p:nvSpPr>
          <p:spPr bwMode="auto">
            <a:xfrm>
              <a:off x="4512" y="2400"/>
              <a:ext cx="288" cy="288"/>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36" name="Oval 28"/>
            <p:cNvSpPr>
              <a:spLocks noChangeArrowheads="1"/>
            </p:cNvSpPr>
            <p:nvPr/>
          </p:nvSpPr>
          <p:spPr bwMode="auto">
            <a:xfrm>
              <a:off x="4822" y="2188"/>
              <a:ext cx="288" cy="288"/>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37" name="Oval 29"/>
            <p:cNvSpPr>
              <a:spLocks noChangeArrowheads="1"/>
            </p:cNvSpPr>
            <p:nvPr/>
          </p:nvSpPr>
          <p:spPr bwMode="auto">
            <a:xfrm>
              <a:off x="4224" y="2112"/>
              <a:ext cx="288" cy="288"/>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38" name="Oval 30"/>
            <p:cNvSpPr>
              <a:spLocks noChangeArrowheads="1"/>
            </p:cNvSpPr>
            <p:nvPr/>
          </p:nvSpPr>
          <p:spPr bwMode="auto">
            <a:xfrm>
              <a:off x="5040" y="2064"/>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39" name="Oval 31"/>
            <p:cNvSpPr>
              <a:spLocks noChangeArrowheads="1"/>
            </p:cNvSpPr>
            <p:nvPr/>
          </p:nvSpPr>
          <p:spPr bwMode="auto">
            <a:xfrm>
              <a:off x="4944" y="2160"/>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40" name="Oval 32"/>
            <p:cNvSpPr>
              <a:spLocks noChangeArrowheads="1"/>
            </p:cNvSpPr>
            <p:nvPr/>
          </p:nvSpPr>
          <p:spPr bwMode="auto">
            <a:xfrm>
              <a:off x="4656" y="2784"/>
              <a:ext cx="96" cy="96"/>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41" name="Oval 33"/>
            <p:cNvSpPr>
              <a:spLocks noChangeArrowheads="1"/>
            </p:cNvSpPr>
            <p:nvPr/>
          </p:nvSpPr>
          <p:spPr bwMode="auto">
            <a:xfrm>
              <a:off x="4992" y="2592"/>
              <a:ext cx="96" cy="96"/>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42" name="Oval 34"/>
            <p:cNvSpPr>
              <a:spLocks noChangeArrowheads="1"/>
            </p:cNvSpPr>
            <p:nvPr/>
          </p:nvSpPr>
          <p:spPr bwMode="auto">
            <a:xfrm>
              <a:off x="4800" y="2640"/>
              <a:ext cx="96" cy="96"/>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43" name="Oval 35"/>
            <p:cNvSpPr>
              <a:spLocks noChangeArrowheads="1"/>
            </p:cNvSpPr>
            <p:nvPr/>
          </p:nvSpPr>
          <p:spPr bwMode="auto">
            <a:xfrm>
              <a:off x="4560" y="2160"/>
              <a:ext cx="96" cy="96"/>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44" name="Oval 36"/>
            <p:cNvSpPr>
              <a:spLocks noChangeArrowheads="1"/>
            </p:cNvSpPr>
            <p:nvPr/>
          </p:nvSpPr>
          <p:spPr bwMode="auto">
            <a:xfrm>
              <a:off x="4800" y="1920"/>
              <a:ext cx="96" cy="96"/>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45" name="Oval 37"/>
            <p:cNvSpPr>
              <a:spLocks noChangeArrowheads="1"/>
            </p:cNvSpPr>
            <p:nvPr/>
          </p:nvSpPr>
          <p:spPr bwMode="auto">
            <a:xfrm>
              <a:off x="4416" y="2352"/>
              <a:ext cx="192" cy="192"/>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46" name="Oval 38"/>
            <p:cNvSpPr>
              <a:spLocks noChangeArrowheads="1"/>
            </p:cNvSpPr>
            <p:nvPr/>
          </p:nvSpPr>
          <p:spPr bwMode="auto">
            <a:xfrm>
              <a:off x="4863" y="1837"/>
              <a:ext cx="192" cy="192"/>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grpSp>
      <p:sp>
        <p:nvSpPr>
          <p:cNvPr id="47" name="Oval 65"/>
          <p:cNvSpPr>
            <a:spLocks noChangeArrowheads="1"/>
          </p:cNvSpPr>
          <p:nvPr/>
        </p:nvSpPr>
        <p:spPr bwMode="auto">
          <a:xfrm>
            <a:off x="1242498" y="2937990"/>
            <a:ext cx="99086" cy="132556"/>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48" name="Oval 66"/>
          <p:cNvSpPr>
            <a:spLocks noChangeArrowheads="1"/>
          </p:cNvSpPr>
          <p:nvPr/>
        </p:nvSpPr>
        <p:spPr bwMode="auto">
          <a:xfrm>
            <a:off x="1166298" y="1871190"/>
            <a:ext cx="99086" cy="132556"/>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49" name="Oval 67"/>
          <p:cNvSpPr>
            <a:spLocks noChangeArrowheads="1"/>
          </p:cNvSpPr>
          <p:nvPr/>
        </p:nvSpPr>
        <p:spPr bwMode="auto">
          <a:xfrm>
            <a:off x="1471098" y="1871190"/>
            <a:ext cx="99086" cy="132556"/>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50" name="Oval 68"/>
          <p:cNvSpPr>
            <a:spLocks noChangeArrowheads="1"/>
          </p:cNvSpPr>
          <p:nvPr/>
        </p:nvSpPr>
        <p:spPr bwMode="auto">
          <a:xfrm>
            <a:off x="1394898" y="2175990"/>
            <a:ext cx="99086" cy="132556"/>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51" name="Oval 69"/>
          <p:cNvSpPr>
            <a:spLocks noChangeArrowheads="1"/>
          </p:cNvSpPr>
          <p:nvPr/>
        </p:nvSpPr>
        <p:spPr bwMode="auto">
          <a:xfrm>
            <a:off x="1789241" y="1891395"/>
            <a:ext cx="99086" cy="132556"/>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52" name="Oval 70"/>
          <p:cNvSpPr>
            <a:spLocks noChangeArrowheads="1"/>
          </p:cNvSpPr>
          <p:nvPr/>
        </p:nvSpPr>
        <p:spPr bwMode="auto">
          <a:xfrm>
            <a:off x="2392685" y="2791146"/>
            <a:ext cx="99086" cy="132556"/>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53" name="Oval 71"/>
          <p:cNvSpPr>
            <a:spLocks noChangeArrowheads="1"/>
          </p:cNvSpPr>
          <p:nvPr/>
        </p:nvSpPr>
        <p:spPr bwMode="auto">
          <a:xfrm>
            <a:off x="1131051" y="2478867"/>
            <a:ext cx="99086" cy="132556"/>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54" name="Rectangle 12"/>
          <p:cNvSpPr>
            <a:spLocks noChangeArrowheads="1"/>
          </p:cNvSpPr>
          <p:nvPr/>
        </p:nvSpPr>
        <p:spPr bwMode="auto">
          <a:xfrm>
            <a:off x="1926343" y="1694828"/>
            <a:ext cx="1527969"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SzPct val="70000"/>
            </a:pPr>
            <a:r>
              <a:rPr lang="tr-TR" altLang="en-US" b="1" dirty="0">
                <a:solidFill>
                  <a:srgbClr val="003399"/>
                </a:solidFill>
              </a:rPr>
              <a:t>Anizositoz</a:t>
            </a:r>
            <a:endParaRPr lang="en-US" altLang="en-US" b="1" dirty="0">
              <a:solidFill>
                <a:srgbClr val="003399"/>
              </a:solidFill>
            </a:endParaRPr>
          </a:p>
        </p:txBody>
      </p:sp>
      <p:sp>
        <p:nvSpPr>
          <p:cNvPr id="55" name="AutoShape 72"/>
          <p:cNvSpPr>
            <a:spLocks noChangeArrowheads="1"/>
          </p:cNvSpPr>
          <p:nvPr/>
        </p:nvSpPr>
        <p:spPr bwMode="auto">
          <a:xfrm rot="5316978">
            <a:off x="1251275" y="4240572"/>
            <a:ext cx="422616" cy="313950"/>
          </a:xfrm>
          <a:prstGeom prst="triangle">
            <a:avLst>
              <a:gd name="adj" fmla="val 50000"/>
            </a:avLst>
          </a:prstGeom>
          <a:solidFill>
            <a:srgbClr val="C80429"/>
          </a:solidFill>
          <a:ln>
            <a:noFill/>
          </a:ln>
          <a:extLs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rot="10800000"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56" name="AutoShape 73"/>
          <p:cNvSpPr>
            <a:spLocks noChangeArrowheads="1"/>
          </p:cNvSpPr>
          <p:nvPr/>
        </p:nvSpPr>
        <p:spPr bwMode="auto">
          <a:xfrm>
            <a:off x="889975" y="4849840"/>
            <a:ext cx="381000" cy="609600"/>
          </a:xfrm>
          <a:prstGeom prst="moon">
            <a:avLst>
              <a:gd name="adj" fmla="val 50000"/>
            </a:avLst>
          </a:prstGeom>
          <a:solidFill>
            <a:srgbClr val="C80429"/>
          </a:solidFill>
          <a:ln>
            <a:noFill/>
          </a:ln>
          <a:extLs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grpSp>
        <p:nvGrpSpPr>
          <p:cNvPr id="57" name="Group 74"/>
          <p:cNvGrpSpPr>
            <a:grpSpLocks/>
          </p:cNvGrpSpPr>
          <p:nvPr/>
        </p:nvGrpSpPr>
        <p:grpSpPr bwMode="auto">
          <a:xfrm>
            <a:off x="1525854" y="4845791"/>
            <a:ext cx="990600" cy="914400"/>
            <a:chOff x="3240" y="3120"/>
            <a:chExt cx="624" cy="576"/>
          </a:xfrm>
        </p:grpSpPr>
        <p:sp>
          <p:nvSpPr>
            <p:cNvPr id="58" name="Oval 75"/>
            <p:cNvSpPr>
              <a:spLocks noChangeArrowheads="1"/>
            </p:cNvSpPr>
            <p:nvPr/>
          </p:nvSpPr>
          <p:spPr bwMode="auto">
            <a:xfrm>
              <a:off x="3360" y="3216"/>
              <a:ext cx="384" cy="384"/>
            </a:xfrm>
            <a:prstGeom prst="ellipse">
              <a:avLst/>
            </a:prstGeom>
            <a:solidFill>
              <a:srgbClr val="C80429"/>
            </a:solidFill>
            <a:ln>
              <a:noFill/>
            </a:ln>
            <a:extLst>
              <a:ext uri="{91240B29-F687-4f45-9708-019B960494DF}">
                <a14:hiddenLine xmlns:a14="http://schemas.microsoft.com/office/drawing/2010/main" xmlns="" w="12700">
                  <a:solidFill>
                    <a:srgbClr val="000000"/>
                  </a:solidFill>
                  <a:round/>
                  <a:headEnd type="none" w="sm" len="sm"/>
                  <a:tailEnd type="none" w="sm" len="sm"/>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grpSp>
          <p:nvGrpSpPr>
            <p:cNvPr id="59" name="Group 76"/>
            <p:cNvGrpSpPr>
              <a:grpSpLocks/>
            </p:cNvGrpSpPr>
            <p:nvPr/>
          </p:nvGrpSpPr>
          <p:grpSpPr bwMode="auto">
            <a:xfrm>
              <a:off x="3240" y="3120"/>
              <a:ext cx="624" cy="576"/>
              <a:chOff x="1664" y="3120"/>
              <a:chExt cx="624" cy="576"/>
            </a:xfrm>
          </p:grpSpPr>
          <p:sp>
            <p:nvSpPr>
              <p:cNvPr id="60" name="Line 77"/>
              <p:cNvSpPr>
                <a:spLocks noChangeShapeType="1"/>
              </p:cNvSpPr>
              <p:nvPr/>
            </p:nvSpPr>
            <p:spPr bwMode="auto">
              <a:xfrm flipV="1">
                <a:off x="2144" y="3408"/>
                <a:ext cx="144" cy="0"/>
              </a:xfrm>
              <a:prstGeom prst="line">
                <a:avLst/>
              </a:prstGeom>
              <a:noFill/>
              <a:ln w="38100">
                <a:solidFill>
                  <a:srgbClr val="C80429"/>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tr-TR"/>
              </a:p>
            </p:txBody>
          </p:sp>
          <p:sp>
            <p:nvSpPr>
              <p:cNvPr id="61" name="Line 78"/>
              <p:cNvSpPr>
                <a:spLocks noChangeShapeType="1"/>
              </p:cNvSpPr>
              <p:nvPr/>
            </p:nvSpPr>
            <p:spPr bwMode="auto">
              <a:xfrm flipV="1">
                <a:off x="1664" y="3408"/>
                <a:ext cx="144" cy="0"/>
              </a:xfrm>
              <a:prstGeom prst="line">
                <a:avLst/>
              </a:prstGeom>
              <a:noFill/>
              <a:ln w="38100">
                <a:solidFill>
                  <a:srgbClr val="C80429"/>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tr-TR"/>
              </a:p>
            </p:txBody>
          </p:sp>
          <p:sp>
            <p:nvSpPr>
              <p:cNvPr id="62" name="Line 79"/>
              <p:cNvSpPr>
                <a:spLocks noChangeShapeType="1"/>
              </p:cNvSpPr>
              <p:nvPr/>
            </p:nvSpPr>
            <p:spPr bwMode="auto">
              <a:xfrm>
                <a:off x="1968" y="3600"/>
                <a:ext cx="0" cy="96"/>
              </a:xfrm>
              <a:prstGeom prst="line">
                <a:avLst/>
              </a:prstGeom>
              <a:noFill/>
              <a:ln w="38100">
                <a:solidFill>
                  <a:srgbClr val="C80429"/>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tr-TR"/>
              </a:p>
            </p:txBody>
          </p:sp>
          <p:sp>
            <p:nvSpPr>
              <p:cNvPr id="63" name="Line 80"/>
              <p:cNvSpPr>
                <a:spLocks noChangeShapeType="1"/>
              </p:cNvSpPr>
              <p:nvPr/>
            </p:nvSpPr>
            <p:spPr bwMode="auto">
              <a:xfrm>
                <a:off x="1968" y="3120"/>
                <a:ext cx="0" cy="96"/>
              </a:xfrm>
              <a:prstGeom prst="line">
                <a:avLst/>
              </a:prstGeom>
              <a:noFill/>
              <a:ln w="38100">
                <a:solidFill>
                  <a:srgbClr val="C80429"/>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tr-TR"/>
              </a:p>
            </p:txBody>
          </p:sp>
          <p:sp>
            <p:nvSpPr>
              <p:cNvPr id="64" name="Line 81"/>
              <p:cNvSpPr>
                <a:spLocks noChangeShapeType="1"/>
              </p:cNvSpPr>
              <p:nvPr/>
            </p:nvSpPr>
            <p:spPr bwMode="auto">
              <a:xfrm>
                <a:off x="1760" y="3184"/>
                <a:ext cx="96" cy="96"/>
              </a:xfrm>
              <a:prstGeom prst="line">
                <a:avLst/>
              </a:prstGeom>
              <a:noFill/>
              <a:ln w="38100">
                <a:solidFill>
                  <a:srgbClr val="C80429"/>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tr-TR"/>
              </a:p>
            </p:txBody>
          </p:sp>
          <p:sp>
            <p:nvSpPr>
              <p:cNvPr id="65" name="Line 82"/>
              <p:cNvSpPr>
                <a:spLocks noChangeShapeType="1"/>
              </p:cNvSpPr>
              <p:nvPr/>
            </p:nvSpPr>
            <p:spPr bwMode="auto">
              <a:xfrm flipH="1">
                <a:off x="1744" y="3520"/>
                <a:ext cx="96" cy="96"/>
              </a:xfrm>
              <a:prstGeom prst="line">
                <a:avLst/>
              </a:prstGeom>
              <a:noFill/>
              <a:ln w="38100">
                <a:solidFill>
                  <a:srgbClr val="C80429"/>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tr-TR"/>
              </a:p>
            </p:txBody>
          </p:sp>
          <p:sp>
            <p:nvSpPr>
              <p:cNvPr id="66" name="Line 83"/>
              <p:cNvSpPr>
                <a:spLocks noChangeShapeType="1"/>
              </p:cNvSpPr>
              <p:nvPr/>
            </p:nvSpPr>
            <p:spPr bwMode="auto">
              <a:xfrm flipH="1">
                <a:off x="2096" y="3176"/>
                <a:ext cx="96" cy="96"/>
              </a:xfrm>
              <a:prstGeom prst="line">
                <a:avLst/>
              </a:prstGeom>
              <a:noFill/>
              <a:ln w="38100">
                <a:solidFill>
                  <a:srgbClr val="C80429"/>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tr-TR"/>
              </a:p>
            </p:txBody>
          </p:sp>
          <p:sp>
            <p:nvSpPr>
              <p:cNvPr id="67" name="Line 84"/>
              <p:cNvSpPr>
                <a:spLocks noChangeShapeType="1"/>
              </p:cNvSpPr>
              <p:nvPr/>
            </p:nvSpPr>
            <p:spPr bwMode="auto">
              <a:xfrm>
                <a:off x="2104" y="3536"/>
                <a:ext cx="96" cy="96"/>
              </a:xfrm>
              <a:prstGeom prst="line">
                <a:avLst/>
              </a:prstGeom>
              <a:noFill/>
              <a:ln w="38100">
                <a:solidFill>
                  <a:srgbClr val="C80429"/>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tr-TR"/>
              </a:p>
            </p:txBody>
          </p:sp>
        </p:grpSp>
      </p:grpSp>
      <p:sp>
        <p:nvSpPr>
          <p:cNvPr id="68" name="Oval 85"/>
          <p:cNvSpPr>
            <a:spLocks noChangeArrowheads="1"/>
          </p:cNvSpPr>
          <p:nvPr/>
        </p:nvSpPr>
        <p:spPr bwMode="auto">
          <a:xfrm>
            <a:off x="1632782" y="4386290"/>
            <a:ext cx="533400" cy="533400"/>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69" name="AutoShape 86"/>
          <p:cNvSpPr>
            <a:spLocks noChangeArrowheads="1"/>
          </p:cNvSpPr>
          <p:nvPr/>
        </p:nvSpPr>
        <p:spPr bwMode="auto">
          <a:xfrm rot="5316978">
            <a:off x="1945528" y="4487989"/>
            <a:ext cx="457200" cy="304800"/>
          </a:xfrm>
          <a:prstGeom prst="triangle">
            <a:avLst>
              <a:gd name="adj" fmla="val 50000"/>
            </a:avLst>
          </a:prstGeom>
          <a:solidFill>
            <a:srgbClr val="C80429"/>
          </a:solidFill>
          <a:ln>
            <a:noFill/>
          </a:ln>
          <a:extLs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rot="10800000"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70" name="Rectangle 19"/>
          <p:cNvSpPr>
            <a:spLocks noChangeArrowheads="1"/>
          </p:cNvSpPr>
          <p:nvPr/>
        </p:nvSpPr>
        <p:spPr bwMode="auto">
          <a:xfrm>
            <a:off x="1678255" y="3927688"/>
            <a:ext cx="1569815"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SzPct val="70000"/>
            </a:pPr>
            <a:r>
              <a:rPr lang="tr-TR" altLang="en-US" b="1" dirty="0">
                <a:solidFill>
                  <a:srgbClr val="003399"/>
                </a:solidFill>
              </a:rPr>
              <a:t>Poikilositoz</a:t>
            </a:r>
            <a:endParaRPr lang="en-US" altLang="en-US" b="1" dirty="0">
              <a:solidFill>
                <a:srgbClr val="003399"/>
              </a:solidFill>
            </a:endParaRPr>
          </a:p>
        </p:txBody>
      </p:sp>
      <p:sp>
        <p:nvSpPr>
          <p:cNvPr id="71" name="Rectangle 8"/>
          <p:cNvSpPr>
            <a:spLocks noChangeArrowheads="1"/>
          </p:cNvSpPr>
          <p:nvPr/>
        </p:nvSpPr>
        <p:spPr bwMode="auto">
          <a:xfrm>
            <a:off x="1570184" y="4286991"/>
            <a:ext cx="23622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SzPct val="70000"/>
            </a:pPr>
            <a:r>
              <a:rPr lang="tr-TR" altLang="en-US" sz="1400">
                <a:latin typeface="Calibri" panose="020F0502020204030204" pitchFamily="34" charset="0"/>
              </a:rPr>
              <a:t>Şekil farklılığı</a:t>
            </a:r>
            <a:endParaRPr lang="en-US" altLang="en-US" sz="1400" dirty="0">
              <a:latin typeface="Calibri" panose="020F0502020204030204" pitchFamily="34" charset="0"/>
            </a:endParaRPr>
          </a:p>
        </p:txBody>
      </p:sp>
      <p:sp>
        <p:nvSpPr>
          <p:cNvPr id="72" name="Rectangle 2"/>
          <p:cNvSpPr>
            <a:spLocks noChangeArrowheads="1"/>
          </p:cNvSpPr>
          <p:nvPr/>
        </p:nvSpPr>
        <p:spPr bwMode="auto">
          <a:xfrm>
            <a:off x="1772265" y="2012089"/>
            <a:ext cx="23622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SzPct val="70000"/>
            </a:pPr>
            <a:r>
              <a:rPr lang="tr-TR" altLang="en-US" sz="1400" dirty="0">
                <a:latin typeface="Calibri" panose="020F0502020204030204" pitchFamily="34" charset="0"/>
              </a:rPr>
              <a:t>Boyut farklılığı</a:t>
            </a:r>
            <a:endParaRPr lang="en-US" altLang="en-US" sz="1400" dirty="0">
              <a:latin typeface="Calibri" panose="020F0502020204030204" pitchFamily="34" charset="0"/>
            </a:endParaRPr>
          </a:p>
        </p:txBody>
      </p:sp>
      <p:pic>
        <p:nvPicPr>
          <p:cNvPr id="422914" name="Picture 2" descr="resim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7652" y="1677769"/>
            <a:ext cx="5072776" cy="4134634"/>
          </a:xfrm>
          <a:prstGeom prst="rect">
            <a:avLst/>
          </a:prstGeom>
          <a:noFill/>
          <a:extLst>
            <a:ext uri="{909E8E84-426E-40dd-AFC4-6F175D3DCCD1}">
              <a14:hiddenFill xmlns:a14="http://schemas.microsoft.com/office/drawing/2010/main" xmlns="">
                <a:solidFill>
                  <a:srgbClr val="FFFFFF"/>
                </a:solidFill>
              </a14:hiddenFill>
            </a:ext>
          </a:extLst>
        </p:spPr>
      </p:pic>
      <p:grpSp>
        <p:nvGrpSpPr>
          <p:cNvPr id="3" name="Grup 2"/>
          <p:cNvGrpSpPr/>
          <p:nvPr/>
        </p:nvGrpSpPr>
        <p:grpSpPr>
          <a:xfrm>
            <a:off x="908069" y="1741161"/>
            <a:ext cx="2754945" cy="1823139"/>
            <a:chOff x="366716" y="1921379"/>
            <a:chExt cx="2754945" cy="1823139"/>
          </a:xfrm>
        </p:grpSpPr>
        <p:pic>
          <p:nvPicPr>
            <p:cNvPr id="422918" name="Picture 6" descr="anizositoz ile ilgili görsel sonuc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6716" y="1921379"/>
              <a:ext cx="2754945" cy="182313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Dikdörtgen 1"/>
            <p:cNvSpPr/>
            <p:nvPr/>
          </p:nvSpPr>
          <p:spPr>
            <a:xfrm>
              <a:off x="857147" y="2717191"/>
              <a:ext cx="1189749" cy="338554"/>
            </a:xfrm>
            <a:prstGeom prst="rect">
              <a:avLst/>
            </a:prstGeom>
          </p:spPr>
          <p:txBody>
            <a:bodyPr wrap="none">
              <a:spAutoFit/>
            </a:bodyPr>
            <a:lstStyle/>
            <a:p>
              <a:pPr algn="ctr" eaLnBrk="0" hangingPunct="0">
                <a:spcBef>
                  <a:spcPct val="20000"/>
                </a:spcBef>
                <a:buClr>
                  <a:schemeClr val="tx1"/>
                </a:buClr>
                <a:buSzPct val="70000"/>
              </a:pPr>
              <a:r>
                <a:rPr lang="tr-TR" altLang="en-US" sz="1600" dirty="0">
                  <a:solidFill>
                    <a:srgbClr val="C00000"/>
                  </a:solidFill>
                  <a:latin typeface="Comic Sans MS" panose="030F0702030302020204" pitchFamily="66" charset="0"/>
                </a:rPr>
                <a:t>Anizositoz</a:t>
              </a:r>
              <a:endParaRPr lang="en-US" altLang="en-US" sz="1600" dirty="0">
                <a:solidFill>
                  <a:srgbClr val="C00000"/>
                </a:solidFill>
                <a:latin typeface="Comic Sans MS" panose="030F0702030302020204" pitchFamily="66" charset="0"/>
              </a:endParaRPr>
            </a:p>
          </p:txBody>
        </p:sp>
      </p:grpSp>
      <p:pic>
        <p:nvPicPr>
          <p:cNvPr id="422920" name="Picture 8" descr="anizositoz ile ilgili görsel sonucu"/>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122" y="3885895"/>
            <a:ext cx="2864530" cy="1772697"/>
          </a:xfrm>
          <a:prstGeom prst="rect">
            <a:avLst/>
          </a:prstGeom>
          <a:noFill/>
          <a:extLst>
            <a:ext uri="{909E8E84-426E-40dd-AFC4-6F175D3DCCD1}">
              <a14:hiddenFill xmlns:a14="http://schemas.microsoft.com/office/drawing/2010/main" xmlns="">
                <a:solidFill>
                  <a:srgbClr val="FFFFFF"/>
                </a:solidFill>
              </a14:hiddenFill>
            </a:ext>
          </a:extLst>
        </p:spPr>
      </p:pic>
      <p:sp>
        <p:nvSpPr>
          <p:cNvPr id="422912" name="Dikdörtgen 422911"/>
          <p:cNvSpPr/>
          <p:nvPr/>
        </p:nvSpPr>
        <p:spPr>
          <a:xfrm>
            <a:off x="1676713" y="4311900"/>
            <a:ext cx="1261884" cy="338554"/>
          </a:xfrm>
          <a:prstGeom prst="rect">
            <a:avLst/>
          </a:prstGeom>
        </p:spPr>
        <p:txBody>
          <a:bodyPr wrap="none">
            <a:spAutoFit/>
          </a:bodyPr>
          <a:lstStyle/>
          <a:p>
            <a:pPr algn="ctr" eaLnBrk="0" hangingPunct="0">
              <a:spcBef>
                <a:spcPct val="20000"/>
              </a:spcBef>
              <a:buClr>
                <a:schemeClr val="tx1"/>
              </a:buClr>
              <a:buSzPct val="70000"/>
            </a:pPr>
            <a:r>
              <a:rPr lang="tr-TR" altLang="en-US" sz="1600" dirty="0">
                <a:solidFill>
                  <a:srgbClr val="C00000"/>
                </a:solidFill>
                <a:latin typeface="Comic Sans MS" panose="030F0702030302020204" pitchFamily="66" charset="0"/>
              </a:rPr>
              <a:t>Poikilositoz</a:t>
            </a:r>
            <a:endParaRPr lang="en-US" altLang="en-US" sz="1600" dirty="0">
              <a:solidFill>
                <a:srgbClr val="C00000"/>
              </a:solidFill>
              <a:latin typeface="Comic Sans MS" panose="030F0702030302020204" pitchFamily="66" charset="0"/>
            </a:endParaRPr>
          </a:p>
        </p:txBody>
      </p:sp>
    </p:spTree>
    <p:extLst>
      <p:ext uri="{BB962C8B-B14F-4D97-AF65-F5344CB8AC3E}">
        <p14:creationId xmlns:p14="http://schemas.microsoft.com/office/powerpoint/2010/main" val="924709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0"/>
                                  </p:stCondLst>
                                  <p:childTnLst>
                                    <p:set>
                                      <p:cBhvr>
                                        <p:cTn id="12" dur="1" fill="hold">
                                          <p:stCondLst>
                                            <p:cond delay="0"/>
                                          </p:stCondLst>
                                        </p:cTn>
                                        <p:tgtEl>
                                          <p:spTgt spid="422914"/>
                                        </p:tgtEl>
                                        <p:attrNameLst>
                                          <p:attrName>style.visibility</p:attrName>
                                        </p:attrNameLst>
                                      </p:cBhvr>
                                      <p:to>
                                        <p:strVal val="visible"/>
                                      </p:to>
                                    </p:set>
                                    <p:anim calcmode="lin" valueType="num">
                                      <p:cBhvr>
                                        <p:cTn id="13" dur="1000" fill="hold"/>
                                        <p:tgtEl>
                                          <p:spTgt spid="422914"/>
                                        </p:tgtEl>
                                        <p:attrNameLst>
                                          <p:attrName>ppt_w</p:attrName>
                                        </p:attrNameLst>
                                      </p:cBhvr>
                                      <p:tavLst>
                                        <p:tav tm="0">
                                          <p:val>
                                            <p:fltVal val="0"/>
                                          </p:val>
                                        </p:tav>
                                        <p:tav tm="100000">
                                          <p:val>
                                            <p:strVal val="#ppt_w"/>
                                          </p:val>
                                        </p:tav>
                                      </p:tavLst>
                                    </p:anim>
                                    <p:anim calcmode="lin" valueType="num">
                                      <p:cBhvr>
                                        <p:cTn id="14" dur="1000" fill="hold"/>
                                        <p:tgtEl>
                                          <p:spTgt spid="422914"/>
                                        </p:tgtEl>
                                        <p:attrNameLst>
                                          <p:attrName>ppt_h</p:attrName>
                                        </p:attrNameLst>
                                      </p:cBhvr>
                                      <p:tavLst>
                                        <p:tav tm="0">
                                          <p:val>
                                            <p:fltVal val="0"/>
                                          </p:val>
                                        </p:tav>
                                        <p:tav tm="100000">
                                          <p:val>
                                            <p:strVal val="#ppt_h"/>
                                          </p:val>
                                        </p:tav>
                                      </p:tavLst>
                                    </p:anim>
                                    <p:anim calcmode="lin" valueType="num">
                                      <p:cBhvr>
                                        <p:cTn id="15" dur="1000" fill="hold"/>
                                        <p:tgtEl>
                                          <p:spTgt spid="422914"/>
                                        </p:tgtEl>
                                        <p:attrNameLst>
                                          <p:attrName>style.rotation</p:attrName>
                                        </p:attrNameLst>
                                      </p:cBhvr>
                                      <p:tavLst>
                                        <p:tav tm="0">
                                          <p:val>
                                            <p:fltVal val="90"/>
                                          </p:val>
                                        </p:tav>
                                        <p:tav tm="100000">
                                          <p:val>
                                            <p:fltVal val="0"/>
                                          </p:val>
                                        </p:tav>
                                      </p:tavLst>
                                    </p:anim>
                                    <p:animEffect transition="in" filter="fade">
                                      <p:cBhvr>
                                        <p:cTn id="16" dur="1000"/>
                                        <p:tgtEl>
                                          <p:spTgt spid="422914"/>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22912"/>
                                        </p:tgtEl>
                                        <p:attrNameLst>
                                          <p:attrName>style.visibility</p:attrName>
                                        </p:attrNameLst>
                                      </p:cBhvr>
                                      <p:to>
                                        <p:strVal val="visible"/>
                                      </p:to>
                                    </p:set>
                                    <p:anim calcmode="lin" valueType="num">
                                      <p:cBhvr>
                                        <p:cTn id="19" dur="1000" fill="hold"/>
                                        <p:tgtEl>
                                          <p:spTgt spid="422912"/>
                                        </p:tgtEl>
                                        <p:attrNameLst>
                                          <p:attrName>ppt_w</p:attrName>
                                        </p:attrNameLst>
                                      </p:cBhvr>
                                      <p:tavLst>
                                        <p:tav tm="0">
                                          <p:val>
                                            <p:fltVal val="0"/>
                                          </p:val>
                                        </p:tav>
                                        <p:tav tm="100000">
                                          <p:val>
                                            <p:strVal val="#ppt_w"/>
                                          </p:val>
                                        </p:tav>
                                      </p:tavLst>
                                    </p:anim>
                                    <p:anim calcmode="lin" valueType="num">
                                      <p:cBhvr>
                                        <p:cTn id="20" dur="1000" fill="hold"/>
                                        <p:tgtEl>
                                          <p:spTgt spid="422912"/>
                                        </p:tgtEl>
                                        <p:attrNameLst>
                                          <p:attrName>ppt_h</p:attrName>
                                        </p:attrNameLst>
                                      </p:cBhvr>
                                      <p:tavLst>
                                        <p:tav tm="0">
                                          <p:val>
                                            <p:fltVal val="0"/>
                                          </p:val>
                                        </p:tav>
                                        <p:tav tm="100000">
                                          <p:val>
                                            <p:strVal val="#ppt_h"/>
                                          </p:val>
                                        </p:tav>
                                      </p:tavLst>
                                    </p:anim>
                                    <p:anim calcmode="lin" valueType="num">
                                      <p:cBhvr>
                                        <p:cTn id="21" dur="1000" fill="hold"/>
                                        <p:tgtEl>
                                          <p:spTgt spid="422912"/>
                                        </p:tgtEl>
                                        <p:attrNameLst>
                                          <p:attrName>style.rotation</p:attrName>
                                        </p:attrNameLst>
                                      </p:cBhvr>
                                      <p:tavLst>
                                        <p:tav tm="0">
                                          <p:val>
                                            <p:fltVal val="90"/>
                                          </p:val>
                                        </p:tav>
                                        <p:tav tm="100000">
                                          <p:val>
                                            <p:fltVal val="0"/>
                                          </p:val>
                                        </p:tav>
                                      </p:tavLst>
                                    </p:anim>
                                    <p:animEffect transition="in" filter="fade">
                                      <p:cBhvr>
                                        <p:cTn id="22" dur="1000"/>
                                        <p:tgtEl>
                                          <p:spTgt spid="422912"/>
                                        </p:tgtEl>
                                      </p:cBhvr>
                                    </p:animEffect>
                                  </p:childTnLst>
                                </p:cTn>
                              </p:par>
                              <p:par>
                                <p:cTn id="23" presetID="31" presetClass="entr" presetSubtype="0" fill="hold" nodeType="withEffect">
                                  <p:stCondLst>
                                    <p:cond delay="0"/>
                                  </p:stCondLst>
                                  <p:childTnLst>
                                    <p:set>
                                      <p:cBhvr>
                                        <p:cTn id="24" dur="1" fill="hold">
                                          <p:stCondLst>
                                            <p:cond delay="0"/>
                                          </p:stCondLst>
                                        </p:cTn>
                                        <p:tgtEl>
                                          <p:spTgt spid="422920"/>
                                        </p:tgtEl>
                                        <p:attrNameLst>
                                          <p:attrName>style.visibility</p:attrName>
                                        </p:attrNameLst>
                                      </p:cBhvr>
                                      <p:to>
                                        <p:strVal val="visible"/>
                                      </p:to>
                                    </p:set>
                                    <p:anim calcmode="lin" valueType="num">
                                      <p:cBhvr>
                                        <p:cTn id="25" dur="1000" fill="hold"/>
                                        <p:tgtEl>
                                          <p:spTgt spid="422920"/>
                                        </p:tgtEl>
                                        <p:attrNameLst>
                                          <p:attrName>ppt_w</p:attrName>
                                        </p:attrNameLst>
                                      </p:cBhvr>
                                      <p:tavLst>
                                        <p:tav tm="0">
                                          <p:val>
                                            <p:fltVal val="0"/>
                                          </p:val>
                                        </p:tav>
                                        <p:tav tm="100000">
                                          <p:val>
                                            <p:strVal val="#ppt_w"/>
                                          </p:val>
                                        </p:tav>
                                      </p:tavLst>
                                    </p:anim>
                                    <p:anim calcmode="lin" valueType="num">
                                      <p:cBhvr>
                                        <p:cTn id="26" dur="1000" fill="hold"/>
                                        <p:tgtEl>
                                          <p:spTgt spid="422920"/>
                                        </p:tgtEl>
                                        <p:attrNameLst>
                                          <p:attrName>ppt_h</p:attrName>
                                        </p:attrNameLst>
                                      </p:cBhvr>
                                      <p:tavLst>
                                        <p:tav tm="0">
                                          <p:val>
                                            <p:fltVal val="0"/>
                                          </p:val>
                                        </p:tav>
                                        <p:tav tm="100000">
                                          <p:val>
                                            <p:strVal val="#ppt_h"/>
                                          </p:val>
                                        </p:tav>
                                      </p:tavLst>
                                    </p:anim>
                                    <p:anim calcmode="lin" valueType="num">
                                      <p:cBhvr>
                                        <p:cTn id="27" dur="1000" fill="hold"/>
                                        <p:tgtEl>
                                          <p:spTgt spid="422920"/>
                                        </p:tgtEl>
                                        <p:attrNameLst>
                                          <p:attrName>style.rotation</p:attrName>
                                        </p:attrNameLst>
                                      </p:cBhvr>
                                      <p:tavLst>
                                        <p:tav tm="0">
                                          <p:val>
                                            <p:fltVal val="90"/>
                                          </p:val>
                                        </p:tav>
                                        <p:tav tm="100000">
                                          <p:val>
                                            <p:fltVal val="0"/>
                                          </p:val>
                                        </p:tav>
                                      </p:tavLst>
                                    </p:anim>
                                    <p:animEffect transition="in" filter="fade">
                                      <p:cBhvr>
                                        <p:cTn id="28" dur="1000"/>
                                        <p:tgtEl>
                                          <p:spTgt spid="4229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9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ayt Numarası Yer Tutucusu 3"/>
          <p:cNvSpPr>
            <a:spLocks noGrp="1"/>
          </p:cNvSpPr>
          <p:nvPr>
            <p:ph type="sldNum" sz="quarter" idx="12"/>
          </p:nvPr>
        </p:nvSpPr>
        <p:spPr/>
        <p:txBody>
          <a:bodyPr/>
          <a:lstStyle/>
          <a:p>
            <a:fld id="{34BCDCFA-D690-4E40-80AE-07A62C36BD6E}" type="slidenum">
              <a:rPr lang="tr-TR" altLang="en-US"/>
              <a:pPr/>
              <a:t>22</a:t>
            </a:fld>
            <a:endParaRPr lang="tr-TR" altLang="en-US"/>
          </a:p>
        </p:txBody>
      </p:sp>
      <p:sp>
        <p:nvSpPr>
          <p:cNvPr id="399364" name="Text Box 4"/>
          <p:cNvSpPr txBox="1">
            <a:spLocks noChangeArrowheads="1"/>
          </p:cNvSpPr>
          <p:nvPr/>
        </p:nvSpPr>
        <p:spPr bwMode="auto">
          <a:xfrm>
            <a:off x="1846263" y="260351"/>
            <a:ext cx="4392612"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endParaRPr lang="en-US" altLang="en-US" sz="2000">
              <a:latin typeface="Arial" panose="020B0604020202020204" pitchFamily="34" charset="0"/>
            </a:endParaRPr>
          </a:p>
        </p:txBody>
      </p:sp>
      <p:sp>
        <p:nvSpPr>
          <p:cNvPr id="399366" name="Text Box 6"/>
          <p:cNvSpPr txBox="1">
            <a:spLocks noChangeArrowheads="1"/>
          </p:cNvSpPr>
          <p:nvPr/>
        </p:nvSpPr>
        <p:spPr bwMode="auto">
          <a:xfrm>
            <a:off x="994588" y="1814784"/>
            <a:ext cx="5002557" cy="3824124"/>
          </a:xfrm>
          <a:prstGeom prst="rect">
            <a:avLst/>
          </a:prstGeom>
          <a:noFill/>
          <a:ln>
            <a:noFill/>
          </a:ln>
          <a:effectLst/>
          <a:extLst/>
        </p:spPr>
        <p:txBody>
          <a:bodyPr wrap="square">
            <a:spAutoFit/>
          </a:bodyPr>
          <a:lstStyle/>
          <a:p>
            <a:pPr marL="342900" indent="-342900">
              <a:lnSpc>
                <a:spcPct val="150000"/>
              </a:lnSpc>
              <a:buClr>
                <a:schemeClr val="accent2"/>
              </a:buClr>
              <a:buFont typeface="Wingdings" panose="05000000000000000000" pitchFamily="2" charset="2"/>
              <a:buChar char="q"/>
            </a:pPr>
            <a:r>
              <a:rPr lang="tr-TR" altLang="en-US" b="1" dirty="0"/>
              <a:t> </a:t>
            </a:r>
            <a:r>
              <a:rPr lang="tr-TR" altLang="en-US" sz="1600" dirty="0"/>
              <a:t>Manuel sayımda (</a:t>
            </a:r>
            <a:r>
              <a:rPr lang="tr-TR" altLang="en-US" sz="1600" dirty="0" err="1">
                <a:solidFill>
                  <a:schemeClr val="accent2"/>
                </a:solidFill>
              </a:rPr>
              <a:t>supravital</a:t>
            </a:r>
            <a:r>
              <a:rPr lang="tr-TR" altLang="en-US" sz="1600" dirty="0">
                <a:solidFill>
                  <a:schemeClr val="accent2"/>
                </a:solidFill>
              </a:rPr>
              <a:t> boyalar ile)</a:t>
            </a:r>
          </a:p>
          <a:p>
            <a:pPr marL="285750" indent="-285750">
              <a:buClr>
                <a:schemeClr val="accent2"/>
              </a:buClr>
              <a:buFont typeface="Wingdings" panose="05000000000000000000" pitchFamily="2" charset="2"/>
              <a:buChar char="q"/>
            </a:pPr>
            <a:endParaRPr lang="tr-TR" altLang="en-US" sz="1600" b="1" dirty="0">
              <a:solidFill>
                <a:schemeClr val="accent2"/>
              </a:solidFill>
            </a:endParaRPr>
          </a:p>
          <a:p>
            <a:pPr marL="342900" indent="-342900">
              <a:lnSpc>
                <a:spcPct val="150000"/>
              </a:lnSpc>
              <a:buClr>
                <a:schemeClr val="accent2"/>
              </a:buClr>
              <a:buFont typeface="Wingdings" panose="05000000000000000000" pitchFamily="2" charset="2"/>
              <a:buChar char="q"/>
            </a:pPr>
            <a:r>
              <a:rPr lang="tr-TR" altLang="en-US" b="1" dirty="0"/>
              <a:t> Normal değer %</a:t>
            </a:r>
            <a:r>
              <a:rPr lang="tr-TR" altLang="en-US" b="1" dirty="0" smtClean="0"/>
              <a:t>0.5-2,5 </a:t>
            </a:r>
            <a:endParaRPr lang="tr-TR" altLang="en-US" b="1" dirty="0"/>
          </a:p>
          <a:p>
            <a:pPr marL="342900" indent="-342900">
              <a:buClr>
                <a:schemeClr val="accent2"/>
              </a:buClr>
              <a:buFont typeface="Wingdings" panose="05000000000000000000" pitchFamily="2" charset="2"/>
              <a:buChar char="q"/>
            </a:pPr>
            <a:endParaRPr lang="tr-TR" altLang="en-US" dirty="0"/>
          </a:p>
          <a:p>
            <a:pPr marL="342900" indent="-342900">
              <a:lnSpc>
                <a:spcPct val="150000"/>
              </a:lnSpc>
              <a:buClr>
                <a:schemeClr val="accent2"/>
              </a:buClr>
              <a:buFont typeface="Wingdings" panose="05000000000000000000" pitchFamily="2" charset="2"/>
              <a:buChar char="q"/>
            </a:pPr>
            <a:r>
              <a:rPr lang="tr-TR" altLang="en-US" dirty="0"/>
              <a:t> </a:t>
            </a:r>
            <a:r>
              <a:rPr lang="tr-TR" altLang="en-US" dirty="0" err="1"/>
              <a:t>Hct</a:t>
            </a:r>
            <a:r>
              <a:rPr lang="tr-TR" altLang="en-US" dirty="0"/>
              <a:t> düşük ise, düzeltilmiş retikülosit, </a:t>
            </a:r>
          </a:p>
          <a:p>
            <a:pPr>
              <a:buClr>
                <a:schemeClr val="accent2"/>
              </a:buClr>
            </a:pPr>
            <a:endParaRPr lang="tr-TR" altLang="en-US" dirty="0"/>
          </a:p>
          <a:p>
            <a:pPr>
              <a:lnSpc>
                <a:spcPct val="150000"/>
              </a:lnSpc>
              <a:buClr>
                <a:schemeClr val="accent2"/>
              </a:buClr>
            </a:pPr>
            <a:r>
              <a:rPr lang="tr-TR" altLang="en-US" dirty="0">
                <a:solidFill>
                  <a:srgbClr val="FF0000"/>
                </a:solidFill>
              </a:rPr>
              <a:t>       </a:t>
            </a:r>
            <a:r>
              <a:rPr lang="tr-TR" altLang="en-US" b="1" dirty="0">
                <a:solidFill>
                  <a:srgbClr val="FF0000"/>
                </a:solidFill>
              </a:rPr>
              <a:t>H. </a:t>
            </a:r>
            <a:r>
              <a:rPr lang="tr-TR" altLang="en-US" b="1" dirty="0" err="1">
                <a:solidFill>
                  <a:srgbClr val="FF0000"/>
                </a:solidFill>
              </a:rPr>
              <a:t>retikülositi</a:t>
            </a:r>
            <a:r>
              <a:rPr lang="tr-TR" altLang="en-US" b="1" dirty="0">
                <a:solidFill>
                  <a:srgbClr val="FF0000"/>
                </a:solidFill>
              </a:rPr>
              <a:t> (%) x H. </a:t>
            </a:r>
            <a:r>
              <a:rPr lang="tr-TR" altLang="en-US" b="1" dirty="0" err="1">
                <a:solidFill>
                  <a:srgbClr val="FF0000"/>
                </a:solidFill>
              </a:rPr>
              <a:t>Hct</a:t>
            </a:r>
            <a:r>
              <a:rPr lang="tr-TR" altLang="en-US" b="1" dirty="0">
                <a:solidFill>
                  <a:srgbClr val="FF0000"/>
                </a:solidFill>
              </a:rPr>
              <a:t> ÷  N. </a:t>
            </a:r>
            <a:r>
              <a:rPr lang="tr-TR" altLang="en-US" b="1" dirty="0" err="1">
                <a:solidFill>
                  <a:srgbClr val="FF0000"/>
                </a:solidFill>
              </a:rPr>
              <a:t>Hct</a:t>
            </a:r>
            <a:r>
              <a:rPr lang="tr-TR" altLang="en-US" b="1" dirty="0">
                <a:solidFill>
                  <a:srgbClr val="0000FF"/>
                </a:solidFill>
              </a:rPr>
              <a:t>,</a:t>
            </a:r>
          </a:p>
          <a:p>
            <a:pPr marL="342900" indent="-342900">
              <a:buClr>
                <a:schemeClr val="accent2"/>
              </a:buClr>
              <a:buFont typeface="Wingdings" panose="05000000000000000000" pitchFamily="2" charset="2"/>
              <a:buChar char="q"/>
            </a:pPr>
            <a:endParaRPr lang="tr-TR" altLang="en-US" dirty="0"/>
          </a:p>
          <a:p>
            <a:pPr marL="342900" indent="-342900">
              <a:lnSpc>
                <a:spcPct val="150000"/>
              </a:lnSpc>
              <a:buClr>
                <a:schemeClr val="accent2"/>
              </a:buClr>
              <a:buFont typeface="Wingdings" panose="05000000000000000000" pitchFamily="2" charset="2"/>
              <a:buChar char="q"/>
            </a:pPr>
            <a:r>
              <a:rPr lang="tr-TR" altLang="en-US" b="1" dirty="0"/>
              <a:t> </a:t>
            </a:r>
            <a:r>
              <a:rPr lang="tr-TR" altLang="en-US" sz="2400" b="1" dirty="0">
                <a:latin typeface="Times New Roman" panose="02020603050405020304" pitchFamily="18" charset="0"/>
                <a:cs typeface="Times New Roman" panose="02020603050405020304" pitchFamily="18" charset="0"/>
              </a:rPr>
              <a:t>40-80 bin/mm</a:t>
            </a:r>
            <a:r>
              <a:rPr lang="tr-TR" altLang="en-US" sz="2400" b="1" baseline="30000" dirty="0">
                <a:latin typeface="Times New Roman" panose="02020603050405020304" pitchFamily="18" charset="0"/>
                <a:cs typeface="Times New Roman" panose="02020603050405020304" pitchFamily="18" charset="0"/>
              </a:rPr>
              <a:t>3</a:t>
            </a:r>
            <a:r>
              <a:rPr lang="tr-TR" altLang="en-US" sz="2400" b="1" dirty="0">
                <a:latin typeface="Times New Roman" panose="02020603050405020304" pitchFamily="18" charset="0"/>
                <a:cs typeface="Times New Roman" panose="02020603050405020304" pitchFamily="18" charset="0"/>
              </a:rPr>
              <a:t> normal değer</a:t>
            </a:r>
            <a:r>
              <a:rPr lang="tr-TR" altLang="en-US" sz="2400" dirty="0">
                <a:latin typeface="Times New Roman" panose="02020603050405020304" pitchFamily="18" charset="0"/>
                <a:cs typeface="Times New Roman" panose="02020603050405020304" pitchFamily="18" charset="0"/>
              </a:rPr>
              <a:t>, </a:t>
            </a:r>
          </a:p>
          <a:p>
            <a:pPr>
              <a:lnSpc>
                <a:spcPct val="150000"/>
              </a:lnSpc>
              <a:buFontTx/>
              <a:buChar char="•"/>
            </a:pPr>
            <a:endParaRPr lang="tr-TR" altLang="en-US" dirty="0"/>
          </a:p>
        </p:txBody>
      </p:sp>
      <p:sp>
        <p:nvSpPr>
          <p:cNvPr id="12" name="Text Box 3"/>
          <p:cNvSpPr txBox="1">
            <a:spLocks noChangeArrowheads="1"/>
          </p:cNvSpPr>
          <p:nvPr/>
        </p:nvSpPr>
        <p:spPr>
          <a:xfrm>
            <a:off x="366598" y="418108"/>
            <a:ext cx="8001000" cy="601451"/>
          </a:xfrm>
          <a:prstGeom prst="rect">
            <a:avLst/>
          </a:prstGeom>
          <a:noFill/>
          <a:ln/>
        </p:spPr>
        <p:txBody>
          <a:bodyPr/>
          <a:lstStyle>
            <a:lvl1pPr algn="l" rtl="0" fontAlgn="base">
              <a:spcBef>
                <a:spcPct val="0"/>
              </a:spcBef>
              <a:spcAft>
                <a:spcPct val="0"/>
              </a:spcAft>
              <a:defRPr sz="3800" kern="1200">
                <a:solidFill>
                  <a:schemeClr val="tx2"/>
                </a:solidFill>
                <a:latin typeface="+mj-lt"/>
                <a:ea typeface="+mj-ea"/>
                <a:cs typeface="+mj-cs"/>
              </a:defRPr>
            </a:lvl1pPr>
            <a:lvl2pPr algn="l" rtl="0" fontAlgn="base">
              <a:spcBef>
                <a:spcPct val="0"/>
              </a:spcBef>
              <a:spcAft>
                <a:spcPct val="0"/>
              </a:spcAft>
              <a:defRPr sz="3800">
                <a:solidFill>
                  <a:schemeClr val="tx2"/>
                </a:solidFill>
                <a:latin typeface="Verdana" panose="020B0604030504040204" pitchFamily="34" charset="0"/>
              </a:defRPr>
            </a:lvl2pPr>
            <a:lvl3pPr algn="l" rtl="0" fontAlgn="base">
              <a:spcBef>
                <a:spcPct val="0"/>
              </a:spcBef>
              <a:spcAft>
                <a:spcPct val="0"/>
              </a:spcAft>
              <a:defRPr sz="3800">
                <a:solidFill>
                  <a:schemeClr val="tx2"/>
                </a:solidFill>
                <a:latin typeface="Verdana" panose="020B0604030504040204" pitchFamily="34" charset="0"/>
              </a:defRPr>
            </a:lvl3pPr>
            <a:lvl4pPr algn="l" rtl="0" fontAlgn="base">
              <a:spcBef>
                <a:spcPct val="0"/>
              </a:spcBef>
              <a:spcAft>
                <a:spcPct val="0"/>
              </a:spcAft>
              <a:defRPr sz="3800">
                <a:solidFill>
                  <a:schemeClr val="tx2"/>
                </a:solidFill>
                <a:latin typeface="Verdana" panose="020B0604030504040204" pitchFamily="34" charset="0"/>
              </a:defRPr>
            </a:lvl4pPr>
            <a:lvl5pPr algn="l" rtl="0" fontAlgn="base">
              <a:spcBef>
                <a:spcPct val="0"/>
              </a:spcBef>
              <a:spcAft>
                <a:spcPct val="0"/>
              </a:spcAft>
              <a:defRPr sz="3800">
                <a:solidFill>
                  <a:schemeClr val="tx2"/>
                </a:solidFill>
                <a:latin typeface="Verdana" panose="020B0604030504040204" pitchFamily="34" charset="0"/>
              </a:defRPr>
            </a:lvl5pPr>
            <a:lvl6pPr marL="457200" algn="l" rtl="0" fontAlgn="base">
              <a:spcBef>
                <a:spcPct val="0"/>
              </a:spcBef>
              <a:spcAft>
                <a:spcPct val="0"/>
              </a:spcAft>
              <a:defRPr sz="3800">
                <a:solidFill>
                  <a:schemeClr val="tx2"/>
                </a:solidFill>
                <a:latin typeface="Verdana" panose="020B0604030504040204" pitchFamily="34" charset="0"/>
              </a:defRPr>
            </a:lvl6pPr>
            <a:lvl7pPr marL="914400" algn="l" rtl="0" fontAlgn="base">
              <a:spcBef>
                <a:spcPct val="0"/>
              </a:spcBef>
              <a:spcAft>
                <a:spcPct val="0"/>
              </a:spcAft>
              <a:defRPr sz="3800">
                <a:solidFill>
                  <a:schemeClr val="tx2"/>
                </a:solidFill>
                <a:latin typeface="Verdana" panose="020B0604030504040204" pitchFamily="34" charset="0"/>
              </a:defRPr>
            </a:lvl7pPr>
            <a:lvl8pPr marL="1371600" algn="l" rtl="0" fontAlgn="base">
              <a:spcBef>
                <a:spcPct val="0"/>
              </a:spcBef>
              <a:spcAft>
                <a:spcPct val="0"/>
              </a:spcAft>
              <a:defRPr sz="3800">
                <a:solidFill>
                  <a:schemeClr val="tx2"/>
                </a:solidFill>
                <a:latin typeface="Verdana" panose="020B0604030504040204" pitchFamily="34" charset="0"/>
              </a:defRPr>
            </a:lvl8pPr>
            <a:lvl9pPr marL="1828800" algn="l" rtl="0" fontAlgn="base">
              <a:spcBef>
                <a:spcPct val="0"/>
              </a:spcBef>
              <a:spcAft>
                <a:spcPct val="0"/>
              </a:spcAft>
              <a:defRPr sz="3800">
                <a:solidFill>
                  <a:schemeClr val="tx2"/>
                </a:solidFill>
                <a:latin typeface="Verdana" panose="020B0604030504040204" pitchFamily="34" charset="0"/>
              </a:defRPr>
            </a:lvl9pPr>
          </a:lstStyle>
          <a:p>
            <a:pPr>
              <a:spcBef>
                <a:spcPct val="50000"/>
              </a:spcBef>
            </a:pPr>
            <a:r>
              <a:rPr lang="tr-TR" altLang="en-US" sz="3600" b="1" dirty="0" smtClean="0">
                <a:solidFill>
                  <a:srgbClr val="FF0000"/>
                </a:solidFill>
                <a:latin typeface="Arial" panose="020B0604020202020204" pitchFamily="34" charset="0"/>
                <a:cs typeface="Arial" panose="020B0604020202020204" pitchFamily="34" charset="0"/>
              </a:rPr>
              <a:t>Retikülosit- </a:t>
            </a:r>
            <a:r>
              <a:rPr lang="tr-TR" altLang="en-US" sz="3600" b="1" dirty="0">
                <a:solidFill>
                  <a:srgbClr val="FF0000"/>
                </a:solidFill>
                <a:latin typeface="Arial" panose="020B0604020202020204" pitchFamily="34" charset="0"/>
                <a:cs typeface="Arial" panose="020B0604020202020204" pitchFamily="34" charset="0"/>
              </a:rPr>
              <a:t>Genç eritrositler</a:t>
            </a:r>
            <a:endParaRPr lang="en-US" altLang="en-US" sz="3600" b="1" dirty="0">
              <a:solidFill>
                <a:srgbClr val="FF0000"/>
              </a:solidFill>
              <a:latin typeface="Arial" panose="020B0604020202020204" pitchFamily="34" charset="0"/>
              <a:cs typeface="Arial" panose="020B0604020202020204" pitchFamily="34" charset="0"/>
            </a:endParaRPr>
          </a:p>
        </p:txBody>
      </p:sp>
      <p:sp>
        <p:nvSpPr>
          <p:cNvPr id="2" name="Dikdörtgen 1"/>
          <p:cNvSpPr/>
          <p:nvPr/>
        </p:nvSpPr>
        <p:spPr>
          <a:xfrm>
            <a:off x="1108514" y="5508103"/>
            <a:ext cx="9683053" cy="369332"/>
          </a:xfrm>
          <a:prstGeom prst="rect">
            <a:avLst/>
          </a:prstGeom>
        </p:spPr>
        <p:txBody>
          <a:bodyPr wrap="square">
            <a:spAutoFit/>
          </a:bodyPr>
          <a:lstStyle/>
          <a:p>
            <a:pPr marL="285750" indent="-285750">
              <a:buClr>
                <a:schemeClr val="accent2"/>
              </a:buClr>
              <a:buFont typeface="Wingdings" panose="05000000000000000000" pitchFamily="2" charset="2"/>
              <a:buChar char="q"/>
            </a:pPr>
            <a:r>
              <a:rPr lang="tr-TR" altLang="en-US" b="1" dirty="0">
                <a:solidFill>
                  <a:srgbClr val="0000FF"/>
                </a:solidFill>
              </a:rPr>
              <a:t> </a:t>
            </a:r>
            <a:r>
              <a:rPr lang="tr-TR" altLang="en-US" b="1" dirty="0" err="1" smtClean="0">
                <a:solidFill>
                  <a:srgbClr val="0000FF"/>
                </a:solidFill>
              </a:rPr>
              <a:t>Retilkülositoz</a:t>
            </a:r>
            <a:r>
              <a:rPr lang="tr-TR" altLang="en-US" b="1" dirty="0" smtClean="0">
                <a:solidFill>
                  <a:srgbClr val="0000FF"/>
                </a:solidFill>
              </a:rPr>
              <a:t>,&gt;</a:t>
            </a:r>
            <a:r>
              <a:rPr lang="tr-TR" altLang="en-US" b="1" dirty="0" smtClean="0">
                <a:solidFill>
                  <a:srgbClr val="0000FF"/>
                </a:solidFill>
              </a:rPr>
              <a:t>100 x10</a:t>
            </a:r>
            <a:r>
              <a:rPr lang="tr-TR" altLang="en-US" b="1" baseline="30000" dirty="0" smtClean="0"/>
              <a:t>3</a:t>
            </a:r>
            <a:r>
              <a:rPr lang="tr-TR" altLang="en-US" b="1" dirty="0">
                <a:solidFill>
                  <a:srgbClr val="0000FF"/>
                </a:solidFill>
              </a:rPr>
              <a:t> </a:t>
            </a:r>
            <a:r>
              <a:rPr lang="tr-TR" altLang="en-US" b="1" dirty="0" smtClean="0">
                <a:solidFill>
                  <a:srgbClr val="0000FF"/>
                </a:solidFill>
              </a:rPr>
              <a:t>değerlerde </a:t>
            </a:r>
            <a:r>
              <a:rPr lang="tr-TR" altLang="en-US" b="1" dirty="0">
                <a:solidFill>
                  <a:srgbClr val="0000FF"/>
                </a:solidFill>
              </a:rPr>
              <a:t>hemoliz veya tedavi edilmekte olan anemiler, </a:t>
            </a:r>
            <a:endParaRPr lang="en-US" altLang="en-US" b="1" dirty="0">
              <a:solidFill>
                <a:srgbClr val="0000FF"/>
              </a:solidFill>
            </a:endParaRPr>
          </a:p>
        </p:txBody>
      </p:sp>
      <p:pic>
        <p:nvPicPr>
          <p:cNvPr id="11" name="Picture 3" descr="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00801" y="2233137"/>
            <a:ext cx="5359288" cy="2856614"/>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2" descr="retic">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a:xfrm>
            <a:off x="7355864" y="741090"/>
            <a:ext cx="1601523" cy="1000199"/>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5" name="Picture 2" descr="whole  blood  test machines ile ilgili görsel sonucu"/>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11816" y="260648"/>
            <a:ext cx="2448272" cy="1554136"/>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Dikdörtgen 13"/>
          <p:cNvSpPr/>
          <p:nvPr/>
        </p:nvSpPr>
        <p:spPr>
          <a:xfrm>
            <a:off x="1108513" y="5860501"/>
            <a:ext cx="9683053" cy="369332"/>
          </a:xfrm>
          <a:prstGeom prst="rect">
            <a:avLst/>
          </a:prstGeom>
        </p:spPr>
        <p:txBody>
          <a:bodyPr wrap="square">
            <a:spAutoFit/>
          </a:bodyPr>
          <a:lstStyle/>
          <a:p>
            <a:pPr marL="285750" indent="-285750">
              <a:buClr>
                <a:schemeClr val="accent2"/>
              </a:buClr>
              <a:buFont typeface="Wingdings" panose="05000000000000000000" pitchFamily="2" charset="2"/>
              <a:buChar char="q"/>
            </a:pPr>
            <a:r>
              <a:rPr lang="tr-TR" altLang="en-US" b="1" dirty="0">
                <a:solidFill>
                  <a:srgbClr val="0000FF"/>
                </a:solidFill>
              </a:rPr>
              <a:t> </a:t>
            </a:r>
            <a:r>
              <a:rPr lang="tr-TR" altLang="en-US" b="1" dirty="0" err="1" smtClean="0">
                <a:solidFill>
                  <a:srgbClr val="0000FF"/>
                </a:solidFill>
              </a:rPr>
              <a:t>Retilkülositopeni</a:t>
            </a:r>
            <a:r>
              <a:rPr lang="tr-TR" altLang="en-US" b="1" dirty="0" smtClean="0">
                <a:solidFill>
                  <a:srgbClr val="0000FF"/>
                </a:solidFill>
              </a:rPr>
              <a:t>,&lt;40 </a:t>
            </a:r>
            <a:r>
              <a:rPr lang="tr-TR" altLang="en-US" b="1" dirty="0" smtClean="0">
                <a:solidFill>
                  <a:srgbClr val="0000FF"/>
                </a:solidFill>
              </a:rPr>
              <a:t>x10</a:t>
            </a:r>
            <a:r>
              <a:rPr lang="tr-TR" altLang="en-US" b="1" baseline="30000" dirty="0" smtClean="0"/>
              <a:t>3</a:t>
            </a:r>
            <a:r>
              <a:rPr lang="tr-TR" altLang="en-US" b="1" dirty="0">
                <a:solidFill>
                  <a:srgbClr val="0000FF"/>
                </a:solidFill>
              </a:rPr>
              <a:t> </a:t>
            </a:r>
            <a:r>
              <a:rPr lang="tr-TR" altLang="en-US" b="1" dirty="0" err="1" smtClean="0">
                <a:solidFill>
                  <a:srgbClr val="0000FF"/>
                </a:solidFill>
              </a:rPr>
              <a:t>megaloblastik</a:t>
            </a:r>
            <a:r>
              <a:rPr lang="tr-TR" altLang="en-US" b="1" dirty="0" smtClean="0">
                <a:solidFill>
                  <a:srgbClr val="0000FF"/>
                </a:solidFill>
              </a:rPr>
              <a:t> ve </a:t>
            </a:r>
            <a:r>
              <a:rPr lang="tr-TR" altLang="en-US" b="1" dirty="0" err="1" smtClean="0">
                <a:solidFill>
                  <a:srgbClr val="0000FF"/>
                </a:solidFill>
              </a:rPr>
              <a:t>aplastik</a:t>
            </a:r>
            <a:r>
              <a:rPr lang="tr-TR" altLang="en-US" b="1" dirty="0" smtClean="0">
                <a:solidFill>
                  <a:srgbClr val="0000FF"/>
                </a:solidFill>
              </a:rPr>
              <a:t> anemiler, </a:t>
            </a:r>
            <a:endParaRPr lang="en-US" altLang="en-US" b="1" dirty="0">
              <a:solidFill>
                <a:srgbClr val="0000FF"/>
              </a:solidFill>
            </a:endParaRPr>
          </a:p>
        </p:txBody>
      </p:sp>
    </p:spTree>
    <p:extLst>
      <p:ext uri="{BB962C8B-B14F-4D97-AF65-F5344CB8AC3E}">
        <p14:creationId xmlns:p14="http://schemas.microsoft.com/office/powerpoint/2010/main" val="30558196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399366"/>
                                        </p:tgtEl>
                                        <p:attrNameLst>
                                          <p:attrName>style.visibility</p:attrName>
                                        </p:attrNameLst>
                                      </p:cBhvr>
                                      <p:to>
                                        <p:strVal val="visible"/>
                                      </p:to>
                                    </p:set>
                                    <p:anim calcmode="lin" valueType="num">
                                      <p:cBhvr additive="base">
                                        <p:cTn id="7" dur="500" fill="hold"/>
                                        <p:tgtEl>
                                          <p:spTgt spid="399366"/>
                                        </p:tgtEl>
                                        <p:attrNameLst>
                                          <p:attrName>ppt_x</p:attrName>
                                        </p:attrNameLst>
                                      </p:cBhvr>
                                      <p:tavLst>
                                        <p:tav tm="0">
                                          <p:val>
                                            <p:strVal val="#ppt_x"/>
                                          </p:val>
                                        </p:tav>
                                        <p:tav tm="100000">
                                          <p:val>
                                            <p:strVal val="#ppt_x"/>
                                          </p:val>
                                        </p:tav>
                                      </p:tavLst>
                                    </p:anim>
                                    <p:anim calcmode="lin" valueType="num">
                                      <p:cBhvr additive="base">
                                        <p:cTn id="8" dur="500" fill="hold"/>
                                        <p:tgtEl>
                                          <p:spTgt spid="39936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6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5"/>
          <p:cNvSpPr>
            <a:spLocks noGrp="1"/>
          </p:cNvSpPr>
          <p:nvPr>
            <p:ph type="sldNum" sz="quarter" idx="12"/>
          </p:nvPr>
        </p:nvSpPr>
        <p:spPr/>
        <p:txBody>
          <a:bodyPr/>
          <a:lstStyle/>
          <a:p>
            <a:fld id="{78F0B4B9-9018-4195-BA7D-96ED8208D8D1}" type="slidenum">
              <a:rPr lang="tr-TR" altLang="en-US"/>
              <a:pPr/>
              <a:t>23</a:t>
            </a:fld>
            <a:endParaRPr lang="tr-TR" altLang="en-US"/>
          </a:p>
        </p:txBody>
      </p:sp>
      <p:sp>
        <p:nvSpPr>
          <p:cNvPr id="396292" name="Rectangle 4"/>
          <p:cNvSpPr>
            <a:spLocks noChangeArrowheads="1"/>
          </p:cNvSpPr>
          <p:nvPr/>
        </p:nvSpPr>
        <p:spPr bwMode="auto">
          <a:xfrm>
            <a:off x="576652" y="1439794"/>
            <a:ext cx="4722812"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spcBef>
                <a:spcPct val="20000"/>
              </a:spcBef>
              <a:buClr>
                <a:schemeClr val="accent1"/>
              </a:buClr>
              <a:buSzPct val="70000"/>
              <a:buFont typeface="Wingdings 2" panose="05020102010507070707" pitchFamily="18" charset="2"/>
              <a:buNone/>
            </a:pPr>
            <a:r>
              <a:rPr lang="tr-TR" altLang="en-US" sz="2400" dirty="0">
                <a:solidFill>
                  <a:schemeClr val="tx2"/>
                </a:solidFill>
              </a:rPr>
              <a:t>Eritrositten farkı RNA içermeleridir.</a:t>
            </a:r>
            <a:r>
              <a:rPr lang="tr-TR" altLang="en-US" sz="2400" dirty="0"/>
              <a:t> </a:t>
            </a:r>
          </a:p>
        </p:txBody>
      </p:sp>
      <p:pic>
        <p:nvPicPr>
          <p:cNvPr id="8" name="Picture 4" descr="polychromatophilic red cell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1674667" y="1667104"/>
            <a:ext cx="2526781" cy="3825805"/>
          </a:xfrm>
          <a:prstGeom prst="rect">
            <a:avLst/>
          </a:prstGeom>
          <a:noFill/>
          <a:ln w="38100">
            <a:noFill/>
            <a:miter lim="800000"/>
            <a:headEnd/>
            <a:tailEnd/>
          </a:ln>
          <a:extLst>
            <a:ext uri="{909E8E84-426E-40dd-AFC4-6F175D3DCCD1}">
              <a14:hiddenFill xmlns:a14="http://schemas.microsoft.com/office/drawing/2010/main" xmlns="">
                <a:solidFill>
                  <a:srgbClr val="FFFFFF"/>
                </a:solidFill>
              </a14:hiddenFill>
            </a:ext>
          </a:extLst>
        </p:spPr>
      </p:pic>
      <p:pic>
        <p:nvPicPr>
          <p:cNvPr id="12" name="Picture 2" descr="Reticulocyt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06954" y="2227906"/>
            <a:ext cx="3816424" cy="25859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Dikdörtgen 10"/>
          <p:cNvSpPr/>
          <p:nvPr/>
        </p:nvSpPr>
        <p:spPr>
          <a:xfrm>
            <a:off x="1108515" y="5300444"/>
            <a:ext cx="7848872" cy="338554"/>
          </a:xfrm>
          <a:prstGeom prst="rect">
            <a:avLst/>
          </a:prstGeom>
        </p:spPr>
        <p:txBody>
          <a:bodyPr wrap="square">
            <a:spAutoFit/>
          </a:bodyPr>
          <a:lstStyle/>
          <a:p>
            <a:pPr marL="285750" indent="-285750">
              <a:buClr>
                <a:schemeClr val="accent2"/>
              </a:buClr>
              <a:buFont typeface="Wingdings" panose="05000000000000000000" pitchFamily="2" charset="2"/>
              <a:buChar char="q"/>
            </a:pPr>
            <a:r>
              <a:rPr lang="tr-TR" altLang="en-US" sz="1600" b="1" dirty="0">
                <a:solidFill>
                  <a:srgbClr val="FF0000"/>
                </a:solidFill>
              </a:rPr>
              <a:t> Retikülosit Sayısı ve Oranı  </a:t>
            </a:r>
            <a:r>
              <a:rPr lang="tr-TR" altLang="en-US" sz="1600" b="1" dirty="0" err="1">
                <a:solidFill>
                  <a:srgbClr val="FF0000"/>
                </a:solidFill>
              </a:rPr>
              <a:t>Hemolitik</a:t>
            </a:r>
            <a:r>
              <a:rPr lang="tr-TR" altLang="en-US" sz="1600" b="1" dirty="0">
                <a:solidFill>
                  <a:srgbClr val="FF0000"/>
                </a:solidFill>
              </a:rPr>
              <a:t> anemiler ve Akut Kanamalarda Artar, </a:t>
            </a:r>
            <a:endParaRPr lang="en-US" altLang="en-US" sz="1600" b="1" dirty="0">
              <a:solidFill>
                <a:srgbClr val="FF0000"/>
              </a:solidFill>
            </a:endParaRPr>
          </a:p>
        </p:txBody>
      </p:sp>
      <p:pic>
        <p:nvPicPr>
          <p:cNvPr id="9" name="Picture 2" descr="retic">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a:xfrm>
            <a:off x="7355864" y="741090"/>
            <a:ext cx="1601523" cy="1000199"/>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3" name="Picture 2" descr="whole  blood  test machines ile ilgili görsel sonucu"/>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11816" y="260648"/>
            <a:ext cx="2448272" cy="1554136"/>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 Box 3"/>
          <p:cNvSpPr txBox="1">
            <a:spLocks noChangeArrowheads="1"/>
          </p:cNvSpPr>
          <p:nvPr/>
        </p:nvSpPr>
        <p:spPr>
          <a:xfrm>
            <a:off x="366598" y="418108"/>
            <a:ext cx="8001000" cy="601451"/>
          </a:xfrm>
          <a:prstGeom prst="rect">
            <a:avLst/>
          </a:prstGeom>
          <a:noFill/>
          <a:ln/>
        </p:spPr>
        <p:txBody>
          <a:bodyPr/>
          <a:lstStyle>
            <a:lvl1pPr algn="l" rtl="0" fontAlgn="base">
              <a:spcBef>
                <a:spcPct val="0"/>
              </a:spcBef>
              <a:spcAft>
                <a:spcPct val="0"/>
              </a:spcAft>
              <a:defRPr sz="3800" kern="1200">
                <a:solidFill>
                  <a:schemeClr val="tx2"/>
                </a:solidFill>
                <a:latin typeface="+mj-lt"/>
                <a:ea typeface="+mj-ea"/>
                <a:cs typeface="+mj-cs"/>
              </a:defRPr>
            </a:lvl1pPr>
            <a:lvl2pPr algn="l" rtl="0" fontAlgn="base">
              <a:spcBef>
                <a:spcPct val="0"/>
              </a:spcBef>
              <a:spcAft>
                <a:spcPct val="0"/>
              </a:spcAft>
              <a:defRPr sz="3800">
                <a:solidFill>
                  <a:schemeClr val="tx2"/>
                </a:solidFill>
                <a:latin typeface="Verdana" panose="020B0604030504040204" pitchFamily="34" charset="0"/>
              </a:defRPr>
            </a:lvl2pPr>
            <a:lvl3pPr algn="l" rtl="0" fontAlgn="base">
              <a:spcBef>
                <a:spcPct val="0"/>
              </a:spcBef>
              <a:spcAft>
                <a:spcPct val="0"/>
              </a:spcAft>
              <a:defRPr sz="3800">
                <a:solidFill>
                  <a:schemeClr val="tx2"/>
                </a:solidFill>
                <a:latin typeface="Verdana" panose="020B0604030504040204" pitchFamily="34" charset="0"/>
              </a:defRPr>
            </a:lvl3pPr>
            <a:lvl4pPr algn="l" rtl="0" fontAlgn="base">
              <a:spcBef>
                <a:spcPct val="0"/>
              </a:spcBef>
              <a:spcAft>
                <a:spcPct val="0"/>
              </a:spcAft>
              <a:defRPr sz="3800">
                <a:solidFill>
                  <a:schemeClr val="tx2"/>
                </a:solidFill>
                <a:latin typeface="Verdana" panose="020B0604030504040204" pitchFamily="34" charset="0"/>
              </a:defRPr>
            </a:lvl4pPr>
            <a:lvl5pPr algn="l" rtl="0" fontAlgn="base">
              <a:spcBef>
                <a:spcPct val="0"/>
              </a:spcBef>
              <a:spcAft>
                <a:spcPct val="0"/>
              </a:spcAft>
              <a:defRPr sz="3800">
                <a:solidFill>
                  <a:schemeClr val="tx2"/>
                </a:solidFill>
                <a:latin typeface="Verdana" panose="020B0604030504040204" pitchFamily="34" charset="0"/>
              </a:defRPr>
            </a:lvl5pPr>
            <a:lvl6pPr marL="457200" algn="l" rtl="0" fontAlgn="base">
              <a:spcBef>
                <a:spcPct val="0"/>
              </a:spcBef>
              <a:spcAft>
                <a:spcPct val="0"/>
              </a:spcAft>
              <a:defRPr sz="3800">
                <a:solidFill>
                  <a:schemeClr val="tx2"/>
                </a:solidFill>
                <a:latin typeface="Verdana" panose="020B0604030504040204" pitchFamily="34" charset="0"/>
              </a:defRPr>
            </a:lvl6pPr>
            <a:lvl7pPr marL="914400" algn="l" rtl="0" fontAlgn="base">
              <a:spcBef>
                <a:spcPct val="0"/>
              </a:spcBef>
              <a:spcAft>
                <a:spcPct val="0"/>
              </a:spcAft>
              <a:defRPr sz="3800">
                <a:solidFill>
                  <a:schemeClr val="tx2"/>
                </a:solidFill>
                <a:latin typeface="Verdana" panose="020B0604030504040204" pitchFamily="34" charset="0"/>
              </a:defRPr>
            </a:lvl7pPr>
            <a:lvl8pPr marL="1371600" algn="l" rtl="0" fontAlgn="base">
              <a:spcBef>
                <a:spcPct val="0"/>
              </a:spcBef>
              <a:spcAft>
                <a:spcPct val="0"/>
              </a:spcAft>
              <a:defRPr sz="3800">
                <a:solidFill>
                  <a:schemeClr val="tx2"/>
                </a:solidFill>
                <a:latin typeface="Verdana" panose="020B0604030504040204" pitchFamily="34" charset="0"/>
              </a:defRPr>
            </a:lvl8pPr>
            <a:lvl9pPr marL="1828800" algn="l" rtl="0" fontAlgn="base">
              <a:spcBef>
                <a:spcPct val="0"/>
              </a:spcBef>
              <a:spcAft>
                <a:spcPct val="0"/>
              </a:spcAft>
              <a:defRPr sz="3800">
                <a:solidFill>
                  <a:schemeClr val="tx2"/>
                </a:solidFill>
                <a:latin typeface="Verdana" panose="020B0604030504040204" pitchFamily="34" charset="0"/>
              </a:defRPr>
            </a:lvl9pPr>
          </a:lstStyle>
          <a:p>
            <a:pPr>
              <a:spcBef>
                <a:spcPct val="50000"/>
              </a:spcBef>
            </a:pPr>
            <a:r>
              <a:rPr lang="tr-TR" altLang="en-US" sz="3600" b="1" dirty="0" smtClean="0">
                <a:solidFill>
                  <a:srgbClr val="FF0000"/>
                </a:solidFill>
                <a:latin typeface="Arial" panose="020B0604020202020204" pitchFamily="34" charset="0"/>
                <a:cs typeface="Arial" panose="020B0604020202020204" pitchFamily="34" charset="0"/>
              </a:rPr>
              <a:t>Retikülosit- </a:t>
            </a:r>
            <a:r>
              <a:rPr lang="tr-TR" altLang="en-US" sz="3600" b="1" dirty="0">
                <a:solidFill>
                  <a:srgbClr val="FF0000"/>
                </a:solidFill>
                <a:latin typeface="Arial" panose="020B0604020202020204" pitchFamily="34" charset="0"/>
                <a:cs typeface="Arial" panose="020B0604020202020204" pitchFamily="34" charset="0"/>
              </a:rPr>
              <a:t>Genç eritrositler</a:t>
            </a:r>
            <a:endParaRPr lang="en-US" altLang="en-US" sz="3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1158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descr="HEME024"/>
          <p:cNvPicPr>
            <a:picLocks noChangeAspect="1" noChangeArrowheads="1"/>
          </p:cNvPicPr>
          <p:nvPr/>
        </p:nvPicPr>
        <p:blipFill>
          <a:blip r:embed="rId3" cstate="print">
            <a:grayscl/>
            <a:biLevel thresh="50000"/>
            <a:extLst>
              <a:ext uri="{28A0092B-C50C-407E-A947-70E740481C1C}">
                <a14:useLocalDpi xmlns:a14="http://schemas.microsoft.com/office/drawing/2010/main" val="0"/>
              </a:ext>
            </a:extLst>
          </a:blip>
          <a:srcRect/>
          <a:stretch>
            <a:fillRect/>
          </a:stretch>
        </p:blipFill>
        <p:spPr bwMode="auto">
          <a:xfrm>
            <a:off x="317241" y="1916833"/>
            <a:ext cx="6007359" cy="3888432"/>
          </a:xfrm>
          <a:prstGeom prst="rect">
            <a:avLst/>
          </a:prstGeom>
          <a:noFill/>
          <a:extLst>
            <a:ext uri="{909E8E84-426E-40dd-AFC4-6F175D3DCCD1}">
              <a14:hiddenFill xmlns:a14="http://schemas.microsoft.com/office/drawing/2010/main" xmlns="">
                <a:solidFill>
                  <a:srgbClr val="FFFFFF"/>
                </a:solidFill>
              </a14:hiddenFill>
            </a:ext>
          </a:extLst>
        </p:spPr>
      </p:pic>
      <p:sp>
        <p:nvSpPr>
          <p:cNvPr id="20488" name="Rectangle 8"/>
          <p:cNvSpPr>
            <a:spLocks noChangeArrowheads="1"/>
          </p:cNvSpPr>
          <p:nvPr/>
        </p:nvSpPr>
        <p:spPr bwMode="auto">
          <a:xfrm>
            <a:off x="6927771" y="696841"/>
            <a:ext cx="3313112" cy="1439863"/>
          </a:xfrm>
          <a:prstGeom prst="rect">
            <a:avLst/>
          </a:prstGeom>
          <a:solidFill>
            <a:schemeClr val="bg1"/>
          </a:solidFill>
          <a:ln w="25400">
            <a:solidFill>
              <a:srgbClr val="FF3300"/>
            </a:solidFill>
            <a:miter lim="800000"/>
            <a:headEnd/>
            <a:tailEnd/>
          </a:ln>
          <a:effectLst/>
          <a:extLst/>
        </p:spPr>
        <p:txBody>
          <a:bodyPr wrap="none" anchor="ctr"/>
          <a:lstStyle/>
          <a:p>
            <a:endParaRPr lang="tr-TR"/>
          </a:p>
        </p:txBody>
      </p:sp>
      <p:sp>
        <p:nvSpPr>
          <p:cNvPr id="20483" name="Text Box 3"/>
          <p:cNvSpPr txBox="1">
            <a:spLocks noChangeArrowheads="1"/>
          </p:cNvSpPr>
          <p:nvPr/>
        </p:nvSpPr>
        <p:spPr bwMode="auto">
          <a:xfrm>
            <a:off x="7094975" y="5637608"/>
            <a:ext cx="2592388"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tr-TR" altLang="en-US" sz="2000" dirty="0" err="1" smtClean="0">
                <a:latin typeface="Arial" panose="020B0604020202020204" pitchFamily="34" charset="0"/>
              </a:rPr>
              <a:t>Hipokrom</a:t>
            </a:r>
            <a:r>
              <a:rPr lang="tr-TR" altLang="en-US" sz="2000" dirty="0" smtClean="0">
                <a:latin typeface="Arial" panose="020B0604020202020204" pitchFamily="34" charset="0"/>
              </a:rPr>
              <a:t> </a:t>
            </a:r>
            <a:r>
              <a:rPr lang="tr-TR" altLang="en-US" sz="2000" dirty="0" err="1" smtClean="0">
                <a:latin typeface="Arial" panose="020B0604020202020204" pitchFamily="34" charset="0"/>
              </a:rPr>
              <a:t>Mikrositer</a:t>
            </a:r>
            <a:r>
              <a:rPr lang="tr-TR" altLang="en-US" sz="2000" dirty="0" smtClean="0">
                <a:latin typeface="Arial" panose="020B0604020202020204" pitchFamily="34" charset="0"/>
              </a:rPr>
              <a:t> </a:t>
            </a:r>
            <a:r>
              <a:rPr lang="tr-TR" altLang="en-US" sz="2000" dirty="0">
                <a:latin typeface="Arial" panose="020B0604020202020204" pitchFamily="34" charset="0"/>
              </a:rPr>
              <a:t>Eritrositler</a:t>
            </a:r>
            <a:endParaRPr lang="en-US" altLang="en-US" sz="2000" dirty="0">
              <a:latin typeface="Arial" panose="020B0604020202020204" pitchFamily="34" charset="0"/>
            </a:endParaRPr>
          </a:p>
        </p:txBody>
      </p:sp>
      <p:sp>
        <p:nvSpPr>
          <p:cNvPr id="20486" name="Rectangle 6"/>
          <p:cNvSpPr>
            <a:spLocks noChangeArrowheads="1"/>
          </p:cNvSpPr>
          <p:nvPr/>
        </p:nvSpPr>
        <p:spPr bwMode="auto">
          <a:xfrm>
            <a:off x="4151784" y="3517557"/>
            <a:ext cx="1656210" cy="1567627"/>
          </a:xfrm>
          <a:prstGeom prst="rect">
            <a:avLst/>
          </a:prstGeom>
          <a:noFill/>
          <a:ln w="25400">
            <a:solidFill>
              <a:srgbClr val="FF33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20487" name="Text Box 7"/>
          <p:cNvSpPr txBox="1">
            <a:spLocks noChangeArrowheads="1"/>
          </p:cNvSpPr>
          <p:nvPr/>
        </p:nvSpPr>
        <p:spPr bwMode="auto">
          <a:xfrm>
            <a:off x="7045479" y="839274"/>
            <a:ext cx="3219450" cy="1311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tr-TR" altLang="en-US" sz="2000" dirty="0">
                <a:latin typeface="Arial" panose="020B0604020202020204" pitchFamily="34" charset="0"/>
              </a:rPr>
              <a:t>Demir eksikliği anemisi</a:t>
            </a:r>
          </a:p>
          <a:p>
            <a:pPr>
              <a:spcBef>
                <a:spcPct val="50000"/>
              </a:spcBef>
            </a:pPr>
            <a:r>
              <a:rPr lang="tr-TR" altLang="en-US" sz="2000" dirty="0" err="1">
                <a:latin typeface="Arial" panose="020B0604020202020204" pitchFamily="34" charset="0"/>
              </a:rPr>
              <a:t>Talasemiler</a:t>
            </a:r>
            <a:endParaRPr lang="tr-TR" altLang="en-US" sz="2000" dirty="0">
              <a:latin typeface="Arial" panose="020B0604020202020204" pitchFamily="34" charset="0"/>
            </a:endParaRPr>
          </a:p>
          <a:p>
            <a:pPr>
              <a:spcBef>
                <a:spcPct val="50000"/>
              </a:spcBef>
            </a:pPr>
            <a:r>
              <a:rPr lang="tr-TR" altLang="en-US" sz="2000" dirty="0">
                <a:latin typeface="Arial" panose="020B0604020202020204" pitchFamily="34" charset="0"/>
              </a:rPr>
              <a:t>Kronik hastalıklar anemisi </a:t>
            </a:r>
          </a:p>
        </p:txBody>
      </p:sp>
      <p:sp>
        <p:nvSpPr>
          <p:cNvPr id="20489" name="Text Box 9"/>
          <p:cNvSpPr txBox="1">
            <a:spLocks noChangeArrowheads="1"/>
          </p:cNvSpPr>
          <p:nvPr/>
        </p:nvSpPr>
        <p:spPr bwMode="auto">
          <a:xfrm>
            <a:off x="9538226" y="5637608"/>
            <a:ext cx="936625"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000" dirty="0">
                <a:latin typeface="Arial" panose="020B0604020202020204" pitchFamily="34" charset="0"/>
                <a:cs typeface="Arial" panose="020B0604020202020204" pitchFamily="34" charset="0"/>
              </a:rPr>
              <a:t>~</a:t>
            </a:r>
            <a:r>
              <a:rPr lang="tr-TR" altLang="en-US" sz="2000" dirty="0">
                <a:latin typeface="Arial" panose="020B0604020202020204" pitchFamily="34" charset="0"/>
              </a:rPr>
              <a:t>%85</a:t>
            </a:r>
            <a:endParaRPr lang="en-US" altLang="en-US" sz="2000" dirty="0">
              <a:latin typeface="Arial" panose="020B0604020202020204" pitchFamily="34" charset="0"/>
            </a:endParaRPr>
          </a:p>
        </p:txBody>
      </p:sp>
      <p:sp>
        <p:nvSpPr>
          <p:cNvPr id="9" name="Unvan 1"/>
          <p:cNvSpPr txBox="1">
            <a:spLocks/>
          </p:cNvSpPr>
          <p:nvPr/>
        </p:nvSpPr>
        <p:spPr>
          <a:xfrm>
            <a:off x="390169" y="329865"/>
            <a:ext cx="8001000" cy="828129"/>
          </a:xfrm>
          <a:prstGeom prst="rect">
            <a:avLst/>
          </a:prstGeom>
        </p:spPr>
        <p:txBody>
          <a:bodyPr/>
          <a:lstStyle>
            <a:lvl1pPr algn="l" rtl="0" fontAlgn="base">
              <a:spcBef>
                <a:spcPct val="0"/>
              </a:spcBef>
              <a:spcAft>
                <a:spcPct val="0"/>
              </a:spcAft>
              <a:defRPr sz="3800" kern="1200">
                <a:solidFill>
                  <a:schemeClr val="tx2"/>
                </a:solidFill>
                <a:latin typeface="+mj-lt"/>
                <a:ea typeface="+mj-ea"/>
                <a:cs typeface="+mj-cs"/>
              </a:defRPr>
            </a:lvl1pPr>
            <a:lvl2pPr algn="l" rtl="0" fontAlgn="base">
              <a:spcBef>
                <a:spcPct val="0"/>
              </a:spcBef>
              <a:spcAft>
                <a:spcPct val="0"/>
              </a:spcAft>
              <a:defRPr sz="3800">
                <a:solidFill>
                  <a:schemeClr val="tx2"/>
                </a:solidFill>
                <a:latin typeface="Verdana" panose="020B0604030504040204" pitchFamily="34" charset="0"/>
              </a:defRPr>
            </a:lvl2pPr>
            <a:lvl3pPr algn="l" rtl="0" fontAlgn="base">
              <a:spcBef>
                <a:spcPct val="0"/>
              </a:spcBef>
              <a:spcAft>
                <a:spcPct val="0"/>
              </a:spcAft>
              <a:defRPr sz="3800">
                <a:solidFill>
                  <a:schemeClr val="tx2"/>
                </a:solidFill>
                <a:latin typeface="Verdana" panose="020B0604030504040204" pitchFamily="34" charset="0"/>
              </a:defRPr>
            </a:lvl3pPr>
            <a:lvl4pPr algn="l" rtl="0" fontAlgn="base">
              <a:spcBef>
                <a:spcPct val="0"/>
              </a:spcBef>
              <a:spcAft>
                <a:spcPct val="0"/>
              </a:spcAft>
              <a:defRPr sz="3800">
                <a:solidFill>
                  <a:schemeClr val="tx2"/>
                </a:solidFill>
                <a:latin typeface="Verdana" panose="020B0604030504040204" pitchFamily="34" charset="0"/>
              </a:defRPr>
            </a:lvl4pPr>
            <a:lvl5pPr algn="l" rtl="0" fontAlgn="base">
              <a:spcBef>
                <a:spcPct val="0"/>
              </a:spcBef>
              <a:spcAft>
                <a:spcPct val="0"/>
              </a:spcAft>
              <a:defRPr sz="3800">
                <a:solidFill>
                  <a:schemeClr val="tx2"/>
                </a:solidFill>
                <a:latin typeface="Verdana" panose="020B0604030504040204" pitchFamily="34" charset="0"/>
              </a:defRPr>
            </a:lvl5pPr>
            <a:lvl6pPr marL="457200" algn="l" rtl="0" fontAlgn="base">
              <a:spcBef>
                <a:spcPct val="0"/>
              </a:spcBef>
              <a:spcAft>
                <a:spcPct val="0"/>
              </a:spcAft>
              <a:defRPr sz="3800">
                <a:solidFill>
                  <a:schemeClr val="tx2"/>
                </a:solidFill>
                <a:latin typeface="Verdana" panose="020B0604030504040204" pitchFamily="34" charset="0"/>
              </a:defRPr>
            </a:lvl6pPr>
            <a:lvl7pPr marL="914400" algn="l" rtl="0" fontAlgn="base">
              <a:spcBef>
                <a:spcPct val="0"/>
              </a:spcBef>
              <a:spcAft>
                <a:spcPct val="0"/>
              </a:spcAft>
              <a:defRPr sz="3800">
                <a:solidFill>
                  <a:schemeClr val="tx2"/>
                </a:solidFill>
                <a:latin typeface="Verdana" panose="020B0604030504040204" pitchFamily="34" charset="0"/>
              </a:defRPr>
            </a:lvl7pPr>
            <a:lvl8pPr marL="1371600" algn="l" rtl="0" fontAlgn="base">
              <a:spcBef>
                <a:spcPct val="0"/>
              </a:spcBef>
              <a:spcAft>
                <a:spcPct val="0"/>
              </a:spcAft>
              <a:defRPr sz="3800">
                <a:solidFill>
                  <a:schemeClr val="tx2"/>
                </a:solidFill>
                <a:latin typeface="Verdana" panose="020B0604030504040204" pitchFamily="34" charset="0"/>
              </a:defRPr>
            </a:lvl8pPr>
            <a:lvl9pPr marL="1828800" algn="l" rtl="0" fontAlgn="base">
              <a:spcBef>
                <a:spcPct val="0"/>
              </a:spcBef>
              <a:spcAft>
                <a:spcPct val="0"/>
              </a:spcAft>
              <a:defRPr sz="3800">
                <a:solidFill>
                  <a:schemeClr val="tx2"/>
                </a:solidFill>
                <a:latin typeface="Verdana" panose="020B0604030504040204" pitchFamily="34" charset="0"/>
              </a:defRPr>
            </a:lvl9pPr>
          </a:lstStyle>
          <a:p>
            <a:r>
              <a:rPr lang="tr-TR" altLang="en-US" sz="4000" b="1" dirty="0">
                <a:solidFill>
                  <a:srgbClr val="FF0000"/>
                </a:solidFill>
                <a:latin typeface="Arial" panose="020B0604020202020204" pitchFamily="34" charset="0"/>
              </a:rPr>
              <a:t>Mikrositer anemi</a:t>
            </a:r>
            <a:endParaRPr lang="tr-TR" b="1" dirty="0">
              <a:solidFill>
                <a:srgbClr val="FF0000"/>
              </a:solidFill>
            </a:endParaRPr>
          </a:p>
        </p:txBody>
      </p:sp>
      <p:pic>
        <p:nvPicPr>
          <p:cNvPr id="10" name="Picture 2" descr="HEME00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66645" y="2340568"/>
            <a:ext cx="3377117" cy="3270359"/>
          </a:xfrm>
          <a:prstGeom prst="rect">
            <a:avLst/>
          </a:prstGeom>
          <a:noFill/>
          <a:extLst>
            <a:ext uri="{909E8E84-426E-40dd-AFC4-6F175D3DCCD1}">
              <a14:hiddenFill xmlns:a14="http://schemas.microsoft.com/office/drawing/2010/main" xmlns="">
                <a:solidFill>
                  <a:srgbClr val="FFFFFF"/>
                </a:solidFill>
              </a14:hiddenFill>
            </a:ext>
          </a:extLst>
        </p:spPr>
      </p:pic>
      <p:cxnSp>
        <p:nvCxnSpPr>
          <p:cNvPr id="3" name="Düz Bağlayıcı 2"/>
          <p:cNvCxnSpPr/>
          <p:nvPr/>
        </p:nvCxnSpPr>
        <p:spPr>
          <a:xfrm>
            <a:off x="4151784" y="5085184"/>
            <a:ext cx="1440160"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3395377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 descr="HEME02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8564" y="1798484"/>
            <a:ext cx="4224337" cy="3143250"/>
          </a:xfrm>
          <a:prstGeom prst="rect">
            <a:avLst/>
          </a:prstGeom>
          <a:noFill/>
          <a:extLst>
            <a:ext uri="{909E8E84-426E-40dd-AFC4-6F175D3DCCD1}">
              <a14:hiddenFill xmlns:a14="http://schemas.microsoft.com/office/drawing/2010/main" xmlns="">
                <a:solidFill>
                  <a:srgbClr val="FFFFFF"/>
                </a:solidFill>
              </a14:hiddenFill>
            </a:ext>
          </a:extLst>
        </p:spPr>
      </p:pic>
      <p:sp>
        <p:nvSpPr>
          <p:cNvPr id="23556" name="Rectangle 4"/>
          <p:cNvSpPr>
            <a:spLocks noChangeArrowheads="1"/>
          </p:cNvSpPr>
          <p:nvPr/>
        </p:nvSpPr>
        <p:spPr bwMode="auto">
          <a:xfrm>
            <a:off x="3038141" y="3122141"/>
            <a:ext cx="1943100" cy="945524"/>
          </a:xfrm>
          <a:prstGeom prst="rect">
            <a:avLst/>
          </a:prstGeom>
          <a:noFill/>
          <a:ln w="25400">
            <a:solidFill>
              <a:srgbClr val="FF33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23558" name="Text Box 6"/>
          <p:cNvSpPr txBox="1">
            <a:spLocks noChangeArrowheads="1"/>
          </p:cNvSpPr>
          <p:nvPr/>
        </p:nvSpPr>
        <p:spPr bwMode="auto">
          <a:xfrm>
            <a:off x="3041203" y="5342161"/>
            <a:ext cx="3168650" cy="854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tr-TR" altLang="en-US" sz="2000" dirty="0">
                <a:latin typeface="Arial" panose="020B0604020202020204" pitchFamily="34" charset="0"/>
              </a:rPr>
              <a:t>Makrositer anemi</a:t>
            </a:r>
          </a:p>
          <a:p>
            <a:pPr algn="ctr">
              <a:spcBef>
                <a:spcPct val="50000"/>
              </a:spcBef>
            </a:pPr>
            <a:r>
              <a:rPr lang="tr-TR" altLang="en-US" sz="2000" dirty="0">
                <a:latin typeface="Arial" panose="020B0604020202020204" pitchFamily="34" charset="0"/>
              </a:rPr>
              <a:t>MCV   , MCH ,  RDW-N   </a:t>
            </a:r>
            <a:endParaRPr lang="en-US" altLang="en-US" sz="2000" dirty="0">
              <a:latin typeface="Arial" panose="020B0604020202020204" pitchFamily="34" charset="0"/>
            </a:endParaRPr>
          </a:p>
        </p:txBody>
      </p:sp>
      <p:sp>
        <p:nvSpPr>
          <p:cNvPr id="23559" name="Line 7"/>
          <p:cNvSpPr>
            <a:spLocks noChangeShapeType="1"/>
          </p:cNvSpPr>
          <p:nvPr/>
        </p:nvSpPr>
        <p:spPr bwMode="auto">
          <a:xfrm flipV="1">
            <a:off x="3977605" y="5877396"/>
            <a:ext cx="0"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23560" name="AutoShape 8"/>
          <p:cNvSpPr>
            <a:spLocks noChangeArrowheads="1"/>
          </p:cNvSpPr>
          <p:nvPr/>
        </p:nvSpPr>
        <p:spPr bwMode="auto">
          <a:xfrm>
            <a:off x="3287688" y="5119911"/>
            <a:ext cx="144462" cy="649287"/>
          </a:xfrm>
          <a:prstGeom prst="upArrow">
            <a:avLst>
              <a:gd name="adj1" fmla="val 50000"/>
              <a:gd name="adj2" fmla="val 112363"/>
            </a:avLst>
          </a:prstGeom>
          <a:solidFill>
            <a:srgbClr val="FF33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tr-TR"/>
          </a:p>
        </p:txBody>
      </p:sp>
      <p:sp>
        <p:nvSpPr>
          <p:cNvPr id="23561" name="AutoShape 9"/>
          <p:cNvSpPr>
            <a:spLocks noChangeArrowheads="1"/>
          </p:cNvSpPr>
          <p:nvPr/>
        </p:nvSpPr>
        <p:spPr bwMode="auto">
          <a:xfrm rot="10800000">
            <a:off x="5725131" y="5524624"/>
            <a:ext cx="792162" cy="144463"/>
          </a:xfrm>
          <a:prstGeom prst="leftArrow">
            <a:avLst>
              <a:gd name="adj1" fmla="val 50000"/>
              <a:gd name="adj2" fmla="val 137087"/>
            </a:avLst>
          </a:prstGeom>
          <a:solidFill>
            <a:srgbClr val="FF33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2" name="Unvan 1"/>
          <p:cNvSpPr>
            <a:spLocks noGrp="1"/>
          </p:cNvSpPr>
          <p:nvPr>
            <p:ph type="title"/>
          </p:nvPr>
        </p:nvSpPr>
        <p:spPr>
          <a:xfrm>
            <a:off x="474136" y="387465"/>
            <a:ext cx="8001000" cy="828129"/>
          </a:xfrm>
        </p:spPr>
        <p:txBody>
          <a:bodyPr/>
          <a:lstStyle/>
          <a:p>
            <a:r>
              <a:rPr lang="tr-TR" altLang="en-US" sz="4000" b="1" dirty="0">
                <a:solidFill>
                  <a:srgbClr val="FF0000"/>
                </a:solidFill>
                <a:latin typeface="Arial" panose="020B0604020202020204" pitchFamily="34" charset="0"/>
              </a:rPr>
              <a:t>Makrositer anemi</a:t>
            </a:r>
            <a:endParaRPr lang="tr-TR" b="1" dirty="0">
              <a:solidFill>
                <a:srgbClr val="FF0000"/>
              </a:solidFill>
            </a:endParaRPr>
          </a:p>
        </p:txBody>
      </p:sp>
      <p:pic>
        <p:nvPicPr>
          <p:cNvPr id="13" name="Picture 5" descr="HEME08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51817" y="2121357"/>
            <a:ext cx="3744912" cy="3490062"/>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Line 7"/>
          <p:cNvSpPr>
            <a:spLocks noChangeShapeType="1"/>
          </p:cNvSpPr>
          <p:nvPr/>
        </p:nvSpPr>
        <p:spPr bwMode="auto">
          <a:xfrm flipV="1">
            <a:off x="4841701" y="5877396"/>
            <a:ext cx="0"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15" name="Rectangle 8"/>
          <p:cNvSpPr>
            <a:spLocks noChangeArrowheads="1"/>
          </p:cNvSpPr>
          <p:nvPr/>
        </p:nvSpPr>
        <p:spPr bwMode="auto">
          <a:xfrm>
            <a:off x="6951817" y="814503"/>
            <a:ext cx="3313112" cy="1053431"/>
          </a:xfrm>
          <a:prstGeom prst="rect">
            <a:avLst/>
          </a:prstGeom>
          <a:solidFill>
            <a:schemeClr val="bg1"/>
          </a:solidFill>
          <a:ln w="25400">
            <a:solidFill>
              <a:srgbClr val="FF3300"/>
            </a:solidFill>
            <a:miter lim="800000"/>
            <a:headEnd/>
            <a:tailEnd/>
          </a:ln>
          <a:effectLst/>
          <a:extLst/>
        </p:spPr>
        <p:txBody>
          <a:bodyPr wrap="none" anchor="ctr"/>
          <a:lstStyle/>
          <a:p>
            <a:endParaRPr lang="tr-TR"/>
          </a:p>
        </p:txBody>
      </p:sp>
      <p:sp>
        <p:nvSpPr>
          <p:cNvPr id="16" name="Text Box 7"/>
          <p:cNvSpPr txBox="1">
            <a:spLocks noChangeArrowheads="1"/>
          </p:cNvSpPr>
          <p:nvPr/>
        </p:nvSpPr>
        <p:spPr bwMode="auto">
          <a:xfrm>
            <a:off x="7045479" y="839273"/>
            <a:ext cx="3219450" cy="8617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tr-TR" altLang="en-US" sz="2000" dirty="0">
                <a:latin typeface="Arial" panose="020B0604020202020204" pitchFamily="34" charset="0"/>
              </a:rPr>
              <a:t>Vitamin B12 Eksikliği</a:t>
            </a:r>
          </a:p>
          <a:p>
            <a:pPr>
              <a:spcBef>
                <a:spcPct val="50000"/>
              </a:spcBef>
            </a:pPr>
            <a:r>
              <a:rPr lang="tr-TR" altLang="en-US" sz="2000" dirty="0">
                <a:latin typeface="Arial" panose="020B0604020202020204" pitchFamily="34" charset="0"/>
              </a:rPr>
              <a:t>Folik Asit Eksikliği</a:t>
            </a:r>
          </a:p>
        </p:txBody>
      </p:sp>
    </p:spTree>
    <p:extLst>
      <p:ext uri="{BB962C8B-B14F-4D97-AF65-F5344CB8AC3E}">
        <p14:creationId xmlns:p14="http://schemas.microsoft.com/office/powerpoint/2010/main" val="9006494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ayt Numarası Yer Tutucusu 3"/>
          <p:cNvSpPr>
            <a:spLocks noGrp="1"/>
          </p:cNvSpPr>
          <p:nvPr>
            <p:ph type="sldNum" sz="quarter" idx="10"/>
          </p:nvPr>
        </p:nvSpPr>
        <p:spPr/>
        <p:txBody>
          <a:bodyPr/>
          <a:lstStyle/>
          <a:p>
            <a:fld id="{010A5A7D-455E-4DCF-ACD9-F5A62175E1BB}" type="slidenum">
              <a:rPr lang="en-US"/>
              <a:pPr/>
              <a:t>26</a:t>
            </a:fld>
            <a:endParaRPr lang="en-US"/>
          </a:p>
        </p:txBody>
      </p:sp>
      <p:sp>
        <p:nvSpPr>
          <p:cNvPr id="416770" name="Rectangle 2"/>
          <p:cNvSpPr>
            <a:spLocks noGrp="1" noChangeArrowheads="1"/>
          </p:cNvSpPr>
          <p:nvPr>
            <p:ph type="title"/>
          </p:nvPr>
        </p:nvSpPr>
        <p:spPr>
          <a:xfrm>
            <a:off x="510854" y="67343"/>
            <a:ext cx="8001000" cy="1216025"/>
          </a:xfrm>
        </p:spPr>
        <p:txBody>
          <a:bodyPr/>
          <a:lstStyle/>
          <a:p>
            <a:r>
              <a:rPr lang="en-US" sz="3200" b="1" dirty="0">
                <a:solidFill>
                  <a:srgbClr val="FF0000"/>
                </a:solidFill>
                <a:latin typeface="Arial" panose="020B0604020202020204" pitchFamily="34" charset="0"/>
                <a:cs typeface="Arial" panose="020B0604020202020204" pitchFamily="34" charset="0"/>
              </a:rPr>
              <a:t>MCV </a:t>
            </a:r>
            <a:r>
              <a:rPr lang="tr-TR" sz="3200" b="1" dirty="0">
                <a:solidFill>
                  <a:srgbClr val="FF0000"/>
                </a:solidFill>
                <a:latin typeface="Arial" panose="020B0604020202020204" pitchFamily="34" charset="0"/>
                <a:cs typeface="Arial" panose="020B0604020202020204" pitchFamily="34" charset="0"/>
              </a:rPr>
              <a:t>ve</a:t>
            </a:r>
            <a:r>
              <a:rPr lang="en-US" sz="3200" b="1" dirty="0">
                <a:solidFill>
                  <a:srgbClr val="FF0000"/>
                </a:solidFill>
                <a:latin typeface="Arial" panose="020B0604020202020204" pitchFamily="34" charset="0"/>
                <a:cs typeface="Arial" panose="020B0604020202020204" pitchFamily="34" charset="0"/>
              </a:rPr>
              <a:t> RDW</a:t>
            </a:r>
            <a:r>
              <a:rPr lang="tr-TR" sz="3200" b="1" dirty="0">
                <a:solidFill>
                  <a:srgbClr val="FF0000"/>
                </a:solidFill>
                <a:latin typeface="Arial" panose="020B0604020202020204" pitchFamily="34" charset="0"/>
                <a:cs typeface="Arial" panose="020B0604020202020204" pitchFamily="34" charset="0"/>
              </a:rPr>
              <a:t> ile tanıya yaklaşım</a:t>
            </a:r>
            <a:endParaRPr lang="en-US" sz="3200" b="1" dirty="0">
              <a:solidFill>
                <a:srgbClr val="FF0000"/>
              </a:solidFill>
              <a:latin typeface="Arial" panose="020B0604020202020204" pitchFamily="34" charset="0"/>
              <a:cs typeface="Arial" panose="020B0604020202020204" pitchFamily="34" charset="0"/>
            </a:endParaRPr>
          </a:p>
        </p:txBody>
      </p:sp>
      <p:graphicFrame>
        <p:nvGraphicFramePr>
          <p:cNvPr id="416771" name="Group 3"/>
          <p:cNvGraphicFramePr>
            <a:graphicFrameLocks noGrp="1"/>
          </p:cNvGraphicFramePr>
          <p:nvPr>
            <p:ph idx="1"/>
            <p:extLst>
              <p:ext uri="{D42A27DB-BD31-4B8C-83A1-F6EECF244321}">
                <p14:modId xmlns:p14="http://schemas.microsoft.com/office/powerpoint/2010/main" val="1047131546"/>
              </p:ext>
            </p:extLst>
          </p:nvPr>
        </p:nvGraphicFramePr>
        <p:xfrm>
          <a:off x="763847" y="1639551"/>
          <a:ext cx="9826398" cy="4149577"/>
        </p:xfrm>
        <a:graphic>
          <a:graphicData uri="http://schemas.openxmlformats.org/drawingml/2006/table">
            <a:tbl>
              <a:tblPr/>
              <a:tblGrid>
                <a:gridCol w="2328833"/>
                <a:gridCol w="2327794"/>
                <a:gridCol w="2627261"/>
                <a:gridCol w="2542510"/>
              </a:tblGrid>
              <a:tr h="781044">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endParaRPr kumimoji="0" lang="tr-TR" sz="1800" b="0" i="0" u="none" strike="noStrike" cap="none" normalizeH="0" baseline="0" dirty="0" smtClean="0">
                        <a:ln>
                          <a:noFill/>
                        </a:ln>
                        <a:solidFill>
                          <a:srgbClr val="333333"/>
                        </a:solidFill>
                        <a:effectLst/>
                        <a:latin typeface="Arial" panose="020B0604020202020204" pitchFamily="34" charset="0"/>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tr-TR" sz="1800" b="1" i="0" u="none" strike="noStrike" cap="none" normalizeH="0" baseline="0" dirty="0" smtClean="0">
                          <a:ln>
                            <a:noFill/>
                          </a:ln>
                          <a:solidFill>
                            <a:srgbClr val="FF0000"/>
                          </a:solidFill>
                          <a:effectLst/>
                          <a:latin typeface="Arial" panose="020B0604020202020204" pitchFamily="34" charset="0"/>
                        </a:rPr>
                        <a:t>Düşük </a:t>
                      </a:r>
                      <a:r>
                        <a:rPr kumimoji="0" lang="en-US" sz="1800" b="1" i="0" u="none" strike="noStrike" cap="none" normalizeH="0" baseline="0" dirty="0" smtClean="0">
                          <a:ln>
                            <a:noFill/>
                          </a:ln>
                          <a:solidFill>
                            <a:srgbClr val="FF0000"/>
                          </a:solidFill>
                          <a:effectLst/>
                          <a:latin typeface="Arial" panose="020B0604020202020204" pitchFamily="34" charset="0"/>
                        </a:rPr>
                        <a:t>MCV (</a:t>
                      </a:r>
                      <a:r>
                        <a:rPr kumimoji="0" lang="en-US" sz="1800" b="1" i="0" u="none" strike="noStrike" cap="none" normalizeH="0" baseline="0" dirty="0" err="1" smtClean="0">
                          <a:ln>
                            <a:noFill/>
                          </a:ln>
                          <a:solidFill>
                            <a:srgbClr val="FF0000"/>
                          </a:solidFill>
                          <a:effectLst/>
                          <a:latin typeface="Arial" panose="020B0604020202020204" pitchFamily="34" charset="0"/>
                        </a:rPr>
                        <a:t>Mi</a:t>
                      </a:r>
                      <a:r>
                        <a:rPr kumimoji="0" lang="tr-TR" sz="1800" b="1" i="0" u="none" strike="noStrike" cap="none" normalizeH="0" baseline="0" dirty="0" smtClean="0">
                          <a:ln>
                            <a:noFill/>
                          </a:ln>
                          <a:solidFill>
                            <a:srgbClr val="FF0000"/>
                          </a:solidFill>
                          <a:effectLst/>
                          <a:latin typeface="Arial" panose="020B0604020202020204" pitchFamily="34" charset="0"/>
                        </a:rPr>
                        <a:t>k</a:t>
                      </a:r>
                      <a:r>
                        <a:rPr kumimoji="0" lang="en-US" sz="1800" b="1" i="0" u="none" strike="noStrike" cap="none" normalizeH="0" baseline="0" dirty="0" err="1" smtClean="0">
                          <a:ln>
                            <a:noFill/>
                          </a:ln>
                          <a:solidFill>
                            <a:srgbClr val="FF0000"/>
                          </a:solidFill>
                          <a:effectLst/>
                          <a:latin typeface="Arial" panose="020B0604020202020204" pitchFamily="34" charset="0"/>
                        </a:rPr>
                        <a:t>ro</a:t>
                      </a:r>
                      <a:r>
                        <a:rPr kumimoji="0" lang="tr-TR" sz="1800" b="1" i="0" u="none" strike="noStrike" cap="none" normalizeH="0" baseline="0" dirty="0" smtClean="0">
                          <a:ln>
                            <a:noFill/>
                          </a:ln>
                          <a:solidFill>
                            <a:srgbClr val="FF0000"/>
                          </a:solidFill>
                          <a:effectLst/>
                          <a:latin typeface="Arial" panose="020B0604020202020204" pitchFamily="34" charset="0"/>
                        </a:rPr>
                        <a:t>si</a:t>
                      </a:r>
                      <a:r>
                        <a:rPr kumimoji="0" lang="en-US" sz="1800" b="1" i="0" u="none" strike="noStrike" cap="none" normalizeH="0" baseline="0" dirty="0" smtClean="0">
                          <a:ln>
                            <a:noFill/>
                          </a:ln>
                          <a:solidFill>
                            <a:srgbClr val="FF0000"/>
                          </a:solidFill>
                          <a:effectLst/>
                          <a:latin typeface="Arial" panose="020B0604020202020204" pitchFamily="34" charset="0"/>
                        </a:rPr>
                        <a:t>ti</a:t>
                      </a:r>
                      <a:r>
                        <a:rPr kumimoji="0" lang="tr-TR" sz="1800" b="1" i="0" u="none" strike="noStrike" cap="none" normalizeH="0" baseline="0" dirty="0" smtClean="0">
                          <a:ln>
                            <a:noFill/>
                          </a:ln>
                          <a:solidFill>
                            <a:srgbClr val="FF0000"/>
                          </a:solidFill>
                          <a:effectLst/>
                          <a:latin typeface="Arial" panose="020B0604020202020204" pitchFamily="34" charset="0"/>
                        </a:rPr>
                        <a:t>k</a:t>
                      </a:r>
                      <a:r>
                        <a:rPr kumimoji="0" lang="en-US" sz="1800" b="1" i="0" u="none" strike="noStrike" cap="none" normalizeH="0" baseline="0" dirty="0" smtClean="0">
                          <a:ln>
                            <a:noFill/>
                          </a:ln>
                          <a:solidFill>
                            <a:srgbClr val="FF0000"/>
                          </a:solidFill>
                          <a:effectLst/>
                          <a:latin typeface="Arial" panose="020B0604020202020204" pitchFamily="34" charset="0"/>
                        </a:rPr>
                        <a:t>)</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800" b="1" i="0" u="none" strike="noStrike" cap="none" normalizeH="0" baseline="0" dirty="0" smtClean="0">
                          <a:ln>
                            <a:noFill/>
                          </a:ln>
                          <a:solidFill>
                            <a:srgbClr val="FF0000"/>
                          </a:solidFill>
                          <a:effectLst/>
                          <a:latin typeface="Arial" panose="020B0604020202020204" pitchFamily="34" charset="0"/>
                        </a:rPr>
                        <a:t>Normal MCV (</a:t>
                      </a:r>
                      <a:r>
                        <a:rPr kumimoji="0" lang="en-US" sz="1800" b="1" i="0" u="none" strike="noStrike" cap="none" normalizeH="0" baseline="0" dirty="0" err="1" smtClean="0">
                          <a:ln>
                            <a:noFill/>
                          </a:ln>
                          <a:solidFill>
                            <a:srgbClr val="FF0000"/>
                          </a:solidFill>
                          <a:effectLst/>
                          <a:latin typeface="Arial" panose="020B0604020202020204" pitchFamily="34" charset="0"/>
                        </a:rPr>
                        <a:t>Normo</a:t>
                      </a:r>
                      <a:r>
                        <a:rPr kumimoji="0" lang="tr-TR" sz="1800" b="1" i="0" u="none" strike="noStrike" cap="none" normalizeH="0" baseline="0" dirty="0" smtClean="0">
                          <a:ln>
                            <a:noFill/>
                          </a:ln>
                          <a:solidFill>
                            <a:srgbClr val="FF0000"/>
                          </a:solidFill>
                          <a:effectLst/>
                          <a:latin typeface="Arial" panose="020B0604020202020204" pitchFamily="34" charset="0"/>
                        </a:rPr>
                        <a:t>si</a:t>
                      </a:r>
                      <a:r>
                        <a:rPr kumimoji="0" lang="en-US" sz="1800" b="1" i="0" u="none" strike="noStrike" cap="none" normalizeH="0" baseline="0" dirty="0" err="1" smtClean="0">
                          <a:ln>
                            <a:noFill/>
                          </a:ln>
                          <a:solidFill>
                            <a:srgbClr val="FF0000"/>
                          </a:solidFill>
                          <a:effectLst/>
                          <a:latin typeface="Arial" panose="020B0604020202020204" pitchFamily="34" charset="0"/>
                        </a:rPr>
                        <a:t>ti</a:t>
                      </a:r>
                      <a:r>
                        <a:rPr kumimoji="0" lang="tr-TR" sz="1800" b="1" i="0" u="none" strike="noStrike" cap="none" normalizeH="0" baseline="0" dirty="0" smtClean="0">
                          <a:ln>
                            <a:noFill/>
                          </a:ln>
                          <a:solidFill>
                            <a:srgbClr val="FF0000"/>
                          </a:solidFill>
                          <a:effectLst/>
                          <a:latin typeface="Arial" panose="020B0604020202020204" pitchFamily="34" charset="0"/>
                        </a:rPr>
                        <a:t>k</a:t>
                      </a:r>
                      <a:r>
                        <a:rPr kumimoji="0" lang="en-US" sz="1800" b="1" i="0" u="none" strike="noStrike" cap="none" normalizeH="0" baseline="0" dirty="0" smtClean="0">
                          <a:ln>
                            <a:noFill/>
                          </a:ln>
                          <a:solidFill>
                            <a:srgbClr val="FF0000"/>
                          </a:solidFill>
                          <a:effectLst/>
                          <a:latin typeface="Arial" panose="020B0604020202020204" pitchFamily="34" charset="0"/>
                        </a:rPr>
                        <a:t>)</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tr-TR" sz="1800" b="1" i="0" u="none" strike="noStrike" cap="none" normalizeH="0" baseline="0" dirty="0" smtClean="0">
                          <a:ln>
                            <a:noFill/>
                          </a:ln>
                          <a:solidFill>
                            <a:srgbClr val="FF0000"/>
                          </a:solidFill>
                          <a:effectLst/>
                          <a:latin typeface="Arial" panose="020B0604020202020204" pitchFamily="34" charset="0"/>
                        </a:rPr>
                        <a:t>Yüksek</a:t>
                      </a:r>
                      <a:r>
                        <a:rPr kumimoji="0" lang="en-US" sz="1800" b="1" i="0" u="none" strike="noStrike" cap="none" normalizeH="0" baseline="0" dirty="0" smtClean="0">
                          <a:ln>
                            <a:noFill/>
                          </a:ln>
                          <a:solidFill>
                            <a:srgbClr val="FF0000"/>
                          </a:solidFill>
                          <a:effectLst/>
                          <a:latin typeface="Arial" panose="020B0604020202020204" pitchFamily="34" charset="0"/>
                        </a:rPr>
                        <a:t> MCV (Ma</a:t>
                      </a:r>
                      <a:r>
                        <a:rPr kumimoji="0" lang="tr-TR" sz="1800" b="1" i="0" u="none" strike="noStrike" cap="none" normalizeH="0" baseline="0" dirty="0" smtClean="0">
                          <a:ln>
                            <a:noFill/>
                          </a:ln>
                          <a:solidFill>
                            <a:srgbClr val="FF0000"/>
                          </a:solidFill>
                          <a:effectLst/>
                          <a:latin typeface="Arial" panose="020B0604020202020204" pitchFamily="34" charset="0"/>
                        </a:rPr>
                        <a:t>k</a:t>
                      </a:r>
                      <a:r>
                        <a:rPr kumimoji="0" lang="en-US" sz="1800" b="1" i="0" u="none" strike="noStrike" cap="none" normalizeH="0" baseline="0" dirty="0" err="1" smtClean="0">
                          <a:ln>
                            <a:noFill/>
                          </a:ln>
                          <a:solidFill>
                            <a:srgbClr val="FF0000"/>
                          </a:solidFill>
                          <a:effectLst/>
                          <a:latin typeface="Arial" panose="020B0604020202020204" pitchFamily="34" charset="0"/>
                        </a:rPr>
                        <a:t>ro</a:t>
                      </a:r>
                      <a:r>
                        <a:rPr kumimoji="0" lang="tr-TR" sz="1800" b="1" i="0" u="none" strike="noStrike" cap="none" normalizeH="0" baseline="0" dirty="0" smtClean="0">
                          <a:ln>
                            <a:noFill/>
                          </a:ln>
                          <a:solidFill>
                            <a:srgbClr val="FF0000"/>
                          </a:solidFill>
                          <a:effectLst/>
                          <a:latin typeface="Arial" panose="020B0604020202020204" pitchFamily="34" charset="0"/>
                        </a:rPr>
                        <a:t>si</a:t>
                      </a:r>
                      <a:r>
                        <a:rPr kumimoji="0" lang="en-US" sz="1800" b="1" i="0" u="none" strike="noStrike" cap="none" normalizeH="0" baseline="0" dirty="0" smtClean="0">
                          <a:ln>
                            <a:noFill/>
                          </a:ln>
                          <a:solidFill>
                            <a:srgbClr val="FF0000"/>
                          </a:solidFill>
                          <a:effectLst/>
                          <a:latin typeface="Arial" panose="020B0604020202020204" pitchFamily="34" charset="0"/>
                        </a:rPr>
                        <a:t>ti</a:t>
                      </a:r>
                      <a:r>
                        <a:rPr kumimoji="0" lang="tr-TR" sz="1800" b="1" i="0" u="none" strike="noStrike" cap="none" normalizeH="0" baseline="0" dirty="0" smtClean="0">
                          <a:ln>
                            <a:noFill/>
                          </a:ln>
                          <a:solidFill>
                            <a:srgbClr val="FF0000"/>
                          </a:solidFill>
                          <a:effectLst/>
                          <a:latin typeface="Arial" panose="020B0604020202020204" pitchFamily="34" charset="0"/>
                        </a:rPr>
                        <a:t>k</a:t>
                      </a:r>
                      <a:r>
                        <a:rPr kumimoji="0" lang="en-US" sz="1800" b="1" i="0" u="none" strike="noStrike" cap="none" normalizeH="0" baseline="0" dirty="0" smtClean="0">
                          <a:ln>
                            <a:noFill/>
                          </a:ln>
                          <a:solidFill>
                            <a:srgbClr val="FF0000"/>
                          </a:solidFill>
                          <a:effectLst/>
                          <a:latin typeface="Arial" panose="020B0604020202020204" pitchFamily="34" charset="0"/>
                        </a:rPr>
                        <a:t>)</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0515">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tr-TR" sz="1800" b="1" i="0" u="none" strike="noStrike" cap="none" normalizeH="0" baseline="0" dirty="0" smtClean="0">
                          <a:ln>
                            <a:noFill/>
                          </a:ln>
                          <a:solidFill>
                            <a:srgbClr val="333333"/>
                          </a:solidFill>
                          <a:effectLst/>
                          <a:latin typeface="Arial" panose="020B0604020202020204" pitchFamily="34" charset="0"/>
                        </a:rPr>
                        <a:t>Düşük</a:t>
                      </a:r>
                      <a:r>
                        <a:rPr kumimoji="0" lang="en-US" sz="1800" b="1" i="0" u="none" strike="noStrike" cap="none" normalizeH="0" baseline="0" dirty="0" smtClean="0">
                          <a:ln>
                            <a:noFill/>
                          </a:ln>
                          <a:solidFill>
                            <a:srgbClr val="333333"/>
                          </a:solidFill>
                          <a:effectLst/>
                          <a:latin typeface="Arial" panose="020B0604020202020204" pitchFamily="34" charset="0"/>
                        </a:rPr>
                        <a:t> RDW</a:t>
                      </a:r>
                      <a:endParaRPr kumimoji="0" lang="tr-TR" sz="1800" b="1" i="0" u="none" strike="noStrike" cap="none" normalizeH="0" baseline="0" dirty="0" smtClean="0">
                        <a:ln>
                          <a:noFill/>
                        </a:ln>
                        <a:solidFill>
                          <a:srgbClr val="333333"/>
                        </a:solidFill>
                        <a:effectLst/>
                        <a:latin typeface="Arial" panose="020B0604020202020204" pitchFamily="34" charset="0"/>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600" b="0" i="0" u="none" strike="noStrike" cap="none" normalizeH="0" baseline="0" dirty="0" err="1" smtClean="0">
                          <a:ln>
                            <a:noFill/>
                          </a:ln>
                          <a:solidFill>
                            <a:srgbClr val="333333"/>
                          </a:solidFill>
                          <a:effectLst/>
                          <a:latin typeface="Arial" panose="020B0604020202020204" pitchFamily="34" charset="0"/>
                        </a:rPr>
                        <a:t>Talasemi</a:t>
                      </a:r>
                      <a:r>
                        <a:rPr kumimoji="0" lang="en-US" sz="1600" b="0" i="0" u="none" strike="noStrike" cap="none" normalizeH="0" baseline="0" dirty="0" smtClean="0">
                          <a:ln>
                            <a:noFill/>
                          </a:ln>
                          <a:solidFill>
                            <a:srgbClr val="333333"/>
                          </a:solidFill>
                          <a:effectLst/>
                          <a:latin typeface="Arial" panose="020B0604020202020204" pitchFamily="34" charset="0"/>
                        </a:rPr>
                        <a:t> minor</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endParaRPr kumimoji="0" lang="tr-TR" sz="1600" b="0" i="0" u="none" strike="noStrike" cap="none" normalizeH="0" baseline="0" smtClean="0">
                        <a:ln>
                          <a:noFill/>
                        </a:ln>
                        <a:solidFill>
                          <a:srgbClr val="333333"/>
                        </a:solidFill>
                        <a:effectLst/>
                        <a:latin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endParaRPr kumimoji="0" lang="tr-TR" sz="1600" b="0" i="0" u="none" strike="noStrike" cap="none" normalizeH="0" baseline="0" smtClean="0">
                        <a:ln>
                          <a:noFill/>
                        </a:ln>
                        <a:solidFill>
                          <a:srgbClr val="333333"/>
                        </a:solidFill>
                        <a:effectLst/>
                        <a:latin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69759">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800" b="1" i="0" u="none" strike="noStrike" cap="none" normalizeH="0" baseline="0" smtClean="0">
                          <a:ln>
                            <a:noFill/>
                          </a:ln>
                          <a:solidFill>
                            <a:srgbClr val="333333"/>
                          </a:solidFill>
                          <a:effectLst/>
                          <a:latin typeface="Arial" panose="020B0604020202020204" pitchFamily="34" charset="0"/>
                        </a:rPr>
                        <a:t>Normal RDW</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600" b="0" i="0" u="none" strike="noStrike" cap="none" normalizeH="0" baseline="0" dirty="0" err="1" smtClean="0">
                          <a:ln>
                            <a:noFill/>
                          </a:ln>
                          <a:solidFill>
                            <a:srgbClr val="333333"/>
                          </a:solidFill>
                          <a:effectLst/>
                          <a:latin typeface="Arial" panose="020B0604020202020204" pitchFamily="34" charset="0"/>
                        </a:rPr>
                        <a:t>Talasemi</a:t>
                      </a:r>
                      <a:r>
                        <a:rPr kumimoji="0" lang="en-US" sz="1600" b="0" i="0" u="none" strike="noStrike" cap="none" normalizeH="0" baseline="0" dirty="0" smtClean="0">
                          <a:ln>
                            <a:noFill/>
                          </a:ln>
                          <a:solidFill>
                            <a:srgbClr val="333333"/>
                          </a:solidFill>
                          <a:effectLst/>
                          <a:latin typeface="Arial" panose="020B0604020202020204" pitchFamily="34" charset="0"/>
                        </a:rPr>
                        <a:t> minor</a:t>
                      </a:r>
                    </a:p>
                    <a:p>
                      <a:pPr marL="0" marR="0" lvl="0" indent="0" algn="ctr" defTabSz="914400" rtl="0" eaLnBrk="1" fontAlgn="base" latinLnBrk="0" hangingPunct="1">
                        <a:lnSpc>
                          <a:spcPct val="110000"/>
                        </a:lnSpc>
                        <a:spcBef>
                          <a:spcPct val="50000"/>
                        </a:spcBef>
                        <a:spcAft>
                          <a:spcPct val="0"/>
                        </a:spcAft>
                        <a:buClrTx/>
                        <a:buSzTx/>
                        <a:buFontTx/>
                        <a:buNone/>
                        <a:tabLst/>
                      </a:pPr>
                      <a:r>
                        <a:rPr kumimoji="0" lang="tr-TR" sz="1600" b="0" i="0" u="none" strike="noStrike" cap="none" normalizeH="0" baseline="0" dirty="0" smtClean="0">
                          <a:ln>
                            <a:noFill/>
                          </a:ln>
                          <a:solidFill>
                            <a:srgbClr val="333333"/>
                          </a:solidFill>
                          <a:effectLst/>
                          <a:latin typeface="Arial" panose="020B0604020202020204" pitchFamily="34" charset="0"/>
                        </a:rPr>
                        <a:t>Kronik hastalık  anemisi</a:t>
                      </a:r>
                      <a:endParaRPr kumimoji="0" lang="en-US" sz="1600" b="0" i="0" u="none" strike="noStrike" cap="none" normalizeH="0" baseline="0" dirty="0" smtClean="0">
                        <a:ln>
                          <a:noFill/>
                        </a:ln>
                        <a:solidFill>
                          <a:srgbClr val="333333"/>
                        </a:solidFill>
                        <a:effectLst/>
                        <a:latin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tr-TR" sz="1600" b="0" i="0" u="none" strike="noStrike" cap="none" normalizeH="0" baseline="0" dirty="0" smtClean="0">
                          <a:ln>
                            <a:noFill/>
                          </a:ln>
                          <a:solidFill>
                            <a:srgbClr val="333333"/>
                          </a:solidFill>
                          <a:effectLst/>
                          <a:latin typeface="Arial" panose="020B0604020202020204" pitchFamily="34" charset="0"/>
                        </a:rPr>
                        <a:t>Kronik hastalık anemisi</a:t>
                      </a:r>
                      <a:endParaRPr kumimoji="0" lang="en-US" sz="1600" b="0" i="0" u="none" strike="noStrike" cap="none" normalizeH="0" baseline="0" dirty="0" smtClean="0">
                        <a:ln>
                          <a:noFill/>
                        </a:ln>
                        <a:solidFill>
                          <a:srgbClr val="333333"/>
                        </a:solidFill>
                        <a:effectLst/>
                        <a:latin typeface="Arial" panose="020B0604020202020204" pitchFamily="34" charset="0"/>
                      </a:endParaRPr>
                    </a:p>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600" b="0" i="0" u="none" strike="noStrike" cap="none" normalizeH="0" baseline="0" dirty="0" err="1" smtClean="0">
                          <a:ln>
                            <a:noFill/>
                          </a:ln>
                          <a:solidFill>
                            <a:srgbClr val="333333"/>
                          </a:solidFill>
                          <a:effectLst/>
                          <a:latin typeface="Arial" panose="020B0604020202020204" pitchFamily="34" charset="0"/>
                        </a:rPr>
                        <a:t>Heredit</a:t>
                      </a:r>
                      <a:r>
                        <a:rPr kumimoji="0" lang="tr-TR" sz="1600" b="0" i="0" u="none" strike="noStrike" cap="none" normalizeH="0" baseline="0" dirty="0" smtClean="0">
                          <a:ln>
                            <a:noFill/>
                          </a:ln>
                          <a:solidFill>
                            <a:srgbClr val="333333"/>
                          </a:solidFill>
                          <a:effectLst/>
                          <a:latin typeface="Arial" panose="020B0604020202020204" pitchFamily="34" charset="0"/>
                        </a:rPr>
                        <a:t>er</a:t>
                      </a:r>
                      <a:r>
                        <a:rPr kumimoji="0" lang="en-US" sz="1600" b="0" i="0" u="none" strike="noStrike" cap="none" normalizeH="0" baseline="0" dirty="0" smtClean="0">
                          <a:ln>
                            <a:noFill/>
                          </a:ln>
                          <a:solidFill>
                            <a:srgbClr val="333333"/>
                          </a:solidFill>
                          <a:effectLst/>
                          <a:latin typeface="Arial" panose="020B0604020202020204" pitchFamily="34" charset="0"/>
                        </a:rPr>
                        <a:t> </a:t>
                      </a:r>
                      <a:r>
                        <a:rPr kumimoji="0" lang="tr-TR" sz="1600" b="0" i="0" u="none" strike="noStrike" cap="none" normalizeH="0" baseline="0" dirty="0" err="1" smtClean="0">
                          <a:ln>
                            <a:noFill/>
                          </a:ln>
                          <a:solidFill>
                            <a:srgbClr val="333333"/>
                          </a:solidFill>
                          <a:effectLst/>
                          <a:latin typeface="Arial" panose="020B0604020202020204" pitchFamily="34" charset="0"/>
                        </a:rPr>
                        <a:t>sferositoz</a:t>
                      </a:r>
                      <a:endParaRPr kumimoji="0" lang="en-US" sz="1600" b="0" i="0" u="none" strike="noStrike" cap="none" normalizeH="0" baseline="0" dirty="0" smtClean="0">
                        <a:ln>
                          <a:noFill/>
                        </a:ln>
                        <a:solidFill>
                          <a:srgbClr val="333333"/>
                        </a:solidFill>
                        <a:effectLst/>
                        <a:latin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600" b="0" i="0" u="none" strike="noStrike" cap="none" normalizeH="0" baseline="0" dirty="0" err="1" smtClean="0">
                          <a:ln>
                            <a:noFill/>
                          </a:ln>
                          <a:solidFill>
                            <a:srgbClr val="333333"/>
                          </a:solidFill>
                          <a:effectLst/>
                          <a:latin typeface="Arial" panose="020B0604020202020204" pitchFamily="34" charset="0"/>
                        </a:rPr>
                        <a:t>Aplasti</a:t>
                      </a:r>
                      <a:r>
                        <a:rPr kumimoji="0" lang="tr-TR" sz="1600" b="0" i="0" u="none" strike="noStrike" cap="none" normalizeH="0" baseline="0" dirty="0" smtClean="0">
                          <a:ln>
                            <a:noFill/>
                          </a:ln>
                          <a:solidFill>
                            <a:srgbClr val="333333"/>
                          </a:solidFill>
                          <a:effectLst/>
                          <a:latin typeface="Arial" panose="020B0604020202020204" pitchFamily="34" charset="0"/>
                        </a:rPr>
                        <a:t>k</a:t>
                      </a:r>
                      <a:r>
                        <a:rPr kumimoji="0" lang="en-US" sz="1600" b="0" i="0" u="none" strike="noStrike" cap="none" normalizeH="0" baseline="0" dirty="0" smtClean="0">
                          <a:ln>
                            <a:noFill/>
                          </a:ln>
                          <a:solidFill>
                            <a:srgbClr val="333333"/>
                          </a:solidFill>
                          <a:effectLst/>
                          <a:latin typeface="Arial" panose="020B0604020202020204" pitchFamily="34" charset="0"/>
                        </a:rPr>
                        <a:t> </a:t>
                      </a:r>
                      <a:r>
                        <a:rPr kumimoji="0" lang="en-US" sz="1600" b="0" i="0" u="none" strike="noStrike" cap="none" normalizeH="0" baseline="0" dirty="0" err="1" smtClean="0">
                          <a:ln>
                            <a:noFill/>
                          </a:ln>
                          <a:solidFill>
                            <a:srgbClr val="333333"/>
                          </a:solidFill>
                          <a:effectLst/>
                          <a:latin typeface="Arial" panose="020B0604020202020204" pitchFamily="34" charset="0"/>
                        </a:rPr>
                        <a:t>anemi</a:t>
                      </a:r>
                      <a:endParaRPr kumimoji="0" lang="tr-TR" sz="1600" b="0" i="0" u="none" strike="noStrike" cap="none" normalizeH="0" baseline="0" dirty="0" smtClean="0">
                        <a:ln>
                          <a:noFill/>
                        </a:ln>
                        <a:solidFill>
                          <a:srgbClr val="333333"/>
                        </a:solidFill>
                        <a:effectLst/>
                        <a:latin typeface="Arial" panose="020B0604020202020204" pitchFamily="34" charset="0"/>
                      </a:endParaRPr>
                    </a:p>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600" b="0" i="0" u="none" strike="noStrike" cap="none" normalizeH="0" baseline="0" dirty="0" err="1" smtClean="0">
                          <a:ln>
                            <a:noFill/>
                          </a:ln>
                          <a:solidFill>
                            <a:srgbClr val="333333"/>
                          </a:solidFill>
                          <a:effectLst/>
                          <a:latin typeface="Arial" panose="020B0604020202020204" pitchFamily="34" charset="0"/>
                        </a:rPr>
                        <a:t>Myelodysplasti</a:t>
                      </a:r>
                      <a:r>
                        <a:rPr kumimoji="0" lang="tr-TR" sz="1600" b="0" i="0" u="none" strike="noStrike" cap="none" normalizeH="0" baseline="0" dirty="0" smtClean="0">
                          <a:ln>
                            <a:noFill/>
                          </a:ln>
                          <a:solidFill>
                            <a:srgbClr val="333333"/>
                          </a:solidFill>
                          <a:effectLst/>
                          <a:latin typeface="Arial" panose="020B0604020202020204" pitchFamily="34" charset="0"/>
                        </a:rPr>
                        <a:t>k</a:t>
                      </a:r>
                      <a:r>
                        <a:rPr kumimoji="0" lang="en-US" sz="1600" b="0" i="0" u="none" strike="noStrike" cap="none" normalizeH="0" baseline="0" dirty="0" smtClean="0">
                          <a:ln>
                            <a:noFill/>
                          </a:ln>
                          <a:solidFill>
                            <a:srgbClr val="333333"/>
                          </a:solidFill>
                          <a:effectLst/>
                          <a:latin typeface="Arial" panose="020B0604020202020204" pitchFamily="34" charset="0"/>
                        </a:rPr>
                        <a:t> s</a:t>
                      </a:r>
                      <a:r>
                        <a:rPr kumimoji="0" lang="tr-TR" sz="1600" b="0" i="0" u="none" strike="noStrike" cap="none" normalizeH="0" baseline="0" dirty="0" smtClean="0">
                          <a:ln>
                            <a:noFill/>
                          </a:ln>
                          <a:solidFill>
                            <a:srgbClr val="333333"/>
                          </a:solidFill>
                          <a:effectLst/>
                          <a:latin typeface="Arial" panose="020B0604020202020204" pitchFamily="34" charset="0"/>
                        </a:rPr>
                        <a:t>e</a:t>
                      </a:r>
                      <a:r>
                        <a:rPr kumimoji="0" lang="en-US" sz="1600" b="0" i="0" u="none" strike="noStrike" cap="none" normalizeH="0" baseline="0" dirty="0" err="1" smtClean="0">
                          <a:ln>
                            <a:noFill/>
                          </a:ln>
                          <a:solidFill>
                            <a:srgbClr val="333333"/>
                          </a:solidFill>
                          <a:effectLst/>
                          <a:latin typeface="Arial" panose="020B0604020202020204" pitchFamily="34" charset="0"/>
                        </a:rPr>
                        <a:t>ndrom</a:t>
                      </a:r>
                      <a:endParaRPr kumimoji="0" lang="en-US" sz="1600" b="0" i="0" u="none" strike="noStrike" cap="none" normalizeH="0" baseline="0" dirty="0" smtClean="0">
                        <a:ln>
                          <a:noFill/>
                        </a:ln>
                        <a:solidFill>
                          <a:srgbClr val="333333"/>
                        </a:solidFill>
                        <a:effectLst/>
                        <a:latin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68259">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pPr>
                      <a:r>
                        <a:rPr kumimoji="0" lang="tr-TR" sz="1800" b="1" i="0" u="none" strike="noStrike" cap="none" normalizeH="0" baseline="0" dirty="0" smtClean="0">
                          <a:ln>
                            <a:noFill/>
                          </a:ln>
                          <a:solidFill>
                            <a:srgbClr val="333333"/>
                          </a:solidFill>
                          <a:effectLst/>
                          <a:latin typeface="Arial" panose="020B0604020202020204" pitchFamily="34" charset="0"/>
                        </a:rPr>
                        <a:t>Yüksek</a:t>
                      </a:r>
                      <a:r>
                        <a:rPr kumimoji="0" lang="en-US" sz="1800" b="1" i="0" u="none" strike="noStrike" cap="none" normalizeH="0" baseline="0" dirty="0" smtClean="0">
                          <a:ln>
                            <a:noFill/>
                          </a:ln>
                          <a:solidFill>
                            <a:srgbClr val="333333"/>
                          </a:solidFill>
                          <a:effectLst/>
                          <a:latin typeface="Arial" panose="020B0604020202020204" pitchFamily="34" charset="0"/>
                        </a:rPr>
                        <a:t> RDW </a:t>
                      </a:r>
                      <a:endParaRPr kumimoji="0" lang="tr-TR" sz="1800" b="1" i="0" u="none" strike="noStrike" cap="none" normalizeH="0" baseline="0" dirty="0" smtClean="0">
                        <a:ln>
                          <a:noFill/>
                        </a:ln>
                        <a:solidFill>
                          <a:srgbClr val="333333"/>
                        </a:solidFill>
                        <a:effectLst/>
                        <a:latin typeface="Arial" panose="020B0604020202020204" pitchFamily="34" charset="0"/>
                      </a:endParaRPr>
                    </a:p>
                    <a:p>
                      <a:pPr marL="0" marR="0" lvl="0" indent="0" algn="ctr" defTabSz="914400" rtl="0" eaLnBrk="1" fontAlgn="base" latinLnBrk="0" hangingPunct="1">
                        <a:lnSpc>
                          <a:spcPct val="100000"/>
                        </a:lnSpc>
                        <a:spcBef>
                          <a:spcPct val="50000"/>
                        </a:spcBef>
                        <a:spcAft>
                          <a:spcPct val="0"/>
                        </a:spcAft>
                        <a:buClrTx/>
                        <a:buSzTx/>
                        <a:buFontTx/>
                        <a:buNone/>
                        <a:tabLst/>
                      </a:pPr>
                      <a:r>
                        <a:rPr kumimoji="0" lang="tr-TR" sz="1800" b="1" i="0" u="none" strike="noStrike" cap="none" normalizeH="0" baseline="0" dirty="0" smtClean="0">
                          <a:ln>
                            <a:noFill/>
                          </a:ln>
                          <a:solidFill>
                            <a:srgbClr val="333333"/>
                          </a:solidFill>
                          <a:effectLst/>
                          <a:latin typeface="Arial" panose="020B0604020202020204" pitchFamily="34" charset="0"/>
                        </a:rPr>
                        <a:t>(Anizositoz, +++)</a:t>
                      </a:r>
                      <a:endParaRPr kumimoji="0" lang="en-US" sz="1800" b="1" i="0" u="none" strike="noStrike" cap="none" normalizeH="0" baseline="0" dirty="0" smtClean="0">
                        <a:ln>
                          <a:noFill/>
                        </a:ln>
                        <a:solidFill>
                          <a:srgbClr val="333333"/>
                        </a:solidFill>
                        <a:effectLst/>
                        <a:latin typeface="Arial" panose="020B0604020202020204" pitchFamily="34" charset="0"/>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tr-TR" sz="1600" b="0" i="0" u="none" strike="noStrike" cap="none" normalizeH="0" baseline="0" dirty="0" smtClean="0">
                          <a:ln>
                            <a:noFill/>
                          </a:ln>
                          <a:solidFill>
                            <a:srgbClr val="333333"/>
                          </a:solidFill>
                          <a:effectLst/>
                          <a:latin typeface="Arial" panose="020B0604020202020204" pitchFamily="34" charset="0"/>
                        </a:rPr>
                        <a:t>Demir Eksikliği</a:t>
                      </a:r>
                      <a:endParaRPr kumimoji="0" lang="en-US" sz="1600" b="0" i="0" u="none" strike="noStrike" cap="none" normalizeH="0" baseline="0" dirty="0" smtClean="0">
                        <a:ln>
                          <a:noFill/>
                        </a:ln>
                        <a:solidFill>
                          <a:srgbClr val="333333"/>
                        </a:solidFill>
                        <a:effectLst/>
                        <a:latin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tr-TR" sz="1600" b="0" i="0" u="none" strike="noStrike" cap="none" normalizeH="0" baseline="0" dirty="0" smtClean="0">
                          <a:ln>
                            <a:noFill/>
                          </a:ln>
                          <a:solidFill>
                            <a:srgbClr val="333333"/>
                          </a:solidFill>
                          <a:effectLst/>
                          <a:latin typeface="Arial" panose="020B0604020202020204" pitchFamily="34" charset="0"/>
                        </a:rPr>
                        <a:t>Erken dönem demir </a:t>
                      </a:r>
                      <a:r>
                        <a:rPr kumimoji="0" lang="tr-TR" sz="1600" b="0" i="0" u="none" strike="noStrike" cap="none" normalizeH="0" baseline="0" dirty="0" err="1" smtClean="0">
                          <a:ln>
                            <a:noFill/>
                          </a:ln>
                          <a:solidFill>
                            <a:srgbClr val="333333"/>
                          </a:solidFill>
                          <a:effectLst/>
                          <a:latin typeface="Arial" panose="020B0604020202020204" pitchFamily="34" charset="0"/>
                        </a:rPr>
                        <a:t>Eks</a:t>
                      </a:r>
                      <a:r>
                        <a:rPr kumimoji="0" lang="tr-TR" sz="1600" b="0" i="0" u="none" strike="noStrike" cap="none" normalizeH="0" baseline="0" dirty="0" smtClean="0">
                          <a:ln>
                            <a:noFill/>
                          </a:ln>
                          <a:solidFill>
                            <a:srgbClr val="333333"/>
                          </a:solidFill>
                          <a:effectLst/>
                          <a:latin typeface="Arial" panose="020B0604020202020204" pitchFamily="34" charset="0"/>
                        </a:rPr>
                        <a:t>. , </a:t>
                      </a:r>
                      <a:r>
                        <a:rPr kumimoji="0" lang="en-US" sz="1600" b="0" i="0" u="none" strike="noStrike" cap="none" normalizeH="0" baseline="0" dirty="0" smtClean="0">
                          <a:ln>
                            <a:noFill/>
                          </a:ln>
                          <a:solidFill>
                            <a:srgbClr val="333333"/>
                          </a:solidFill>
                          <a:effectLst/>
                          <a:latin typeface="Arial" panose="020B0604020202020204" pitchFamily="34" charset="0"/>
                        </a:rPr>
                        <a:t>B12</a:t>
                      </a:r>
                      <a:r>
                        <a:rPr kumimoji="0" lang="tr-TR" sz="1600" b="0" i="0" u="none" strike="noStrike" cap="none" normalizeH="0" baseline="0" dirty="0" smtClean="0">
                          <a:ln>
                            <a:noFill/>
                          </a:ln>
                          <a:solidFill>
                            <a:srgbClr val="333333"/>
                          </a:solidFill>
                          <a:effectLst/>
                          <a:latin typeface="Arial" panose="020B0604020202020204" pitchFamily="34" charset="0"/>
                        </a:rPr>
                        <a:t> veya </a:t>
                      </a:r>
                      <a:r>
                        <a:rPr kumimoji="0" lang="en-US" sz="1600" b="0" i="0" u="none" strike="noStrike" cap="none" normalizeH="0" baseline="0" dirty="0" smtClean="0">
                          <a:ln>
                            <a:noFill/>
                          </a:ln>
                          <a:solidFill>
                            <a:srgbClr val="333333"/>
                          </a:solidFill>
                          <a:effectLst/>
                          <a:latin typeface="Arial" panose="020B0604020202020204" pitchFamily="34" charset="0"/>
                        </a:rPr>
                        <a:t>folate</a:t>
                      </a:r>
                      <a:r>
                        <a:rPr kumimoji="0" lang="tr-TR" sz="1600" b="0" i="0" u="none" strike="noStrike" cap="none" normalizeH="0" baseline="0" dirty="0" smtClean="0">
                          <a:ln>
                            <a:noFill/>
                          </a:ln>
                          <a:solidFill>
                            <a:srgbClr val="333333"/>
                          </a:solidFill>
                          <a:effectLst/>
                          <a:latin typeface="Arial" panose="020B0604020202020204" pitchFamily="34" charset="0"/>
                        </a:rPr>
                        <a:t> </a:t>
                      </a:r>
                      <a:r>
                        <a:rPr kumimoji="0" lang="tr-TR" sz="1600" b="0" i="0" u="none" strike="noStrike" cap="none" normalizeH="0" baseline="0" dirty="0" err="1" smtClean="0">
                          <a:ln>
                            <a:noFill/>
                          </a:ln>
                          <a:solidFill>
                            <a:srgbClr val="333333"/>
                          </a:solidFill>
                          <a:effectLst/>
                          <a:latin typeface="Arial" panose="020B0604020202020204" pitchFamily="34" charset="0"/>
                        </a:rPr>
                        <a:t>eks</a:t>
                      </a:r>
                      <a:r>
                        <a:rPr kumimoji="0" lang="tr-TR" sz="1600" b="0" i="0" u="none" strike="noStrike" cap="none" normalizeH="0" baseline="0" dirty="0" smtClean="0">
                          <a:ln>
                            <a:noFill/>
                          </a:ln>
                          <a:solidFill>
                            <a:srgbClr val="333333"/>
                          </a:solidFill>
                          <a:effectLst/>
                          <a:latin typeface="Arial" panose="020B0604020202020204" pitchFamily="34" charset="0"/>
                        </a:rPr>
                        <a:t>.</a:t>
                      </a:r>
                      <a:endParaRPr kumimoji="0" lang="en-US" sz="1600" b="0" i="0" u="none" strike="noStrike" cap="none" normalizeH="0" baseline="0" dirty="0" smtClean="0">
                        <a:ln>
                          <a:noFill/>
                        </a:ln>
                        <a:solidFill>
                          <a:srgbClr val="333333"/>
                        </a:solidFill>
                        <a:effectLst/>
                        <a:latin typeface="Arial" panose="020B0604020202020204" pitchFamily="34" charset="0"/>
                      </a:endParaRPr>
                    </a:p>
                    <a:p>
                      <a:pPr marL="0" marR="0" lvl="0" indent="0" algn="ctr" defTabSz="914400" rtl="0" eaLnBrk="1" fontAlgn="base" latinLnBrk="0" hangingPunct="1">
                        <a:lnSpc>
                          <a:spcPct val="110000"/>
                        </a:lnSpc>
                        <a:spcBef>
                          <a:spcPct val="50000"/>
                        </a:spcBef>
                        <a:spcAft>
                          <a:spcPct val="0"/>
                        </a:spcAft>
                        <a:buClrTx/>
                        <a:buSzTx/>
                        <a:buFontTx/>
                        <a:buNone/>
                        <a:tabLst/>
                      </a:pPr>
                      <a:r>
                        <a:rPr kumimoji="0" lang="tr-TR" sz="1600" b="0" i="0" u="none" strike="noStrike" cap="none" normalizeH="0" baseline="0" dirty="0" smtClean="0">
                          <a:ln>
                            <a:noFill/>
                          </a:ln>
                          <a:solidFill>
                            <a:srgbClr val="333333"/>
                          </a:solidFill>
                          <a:effectLst/>
                          <a:latin typeface="Arial" panose="020B0604020202020204" pitchFamily="34" charset="0"/>
                        </a:rPr>
                        <a:t>Orak hücre </a:t>
                      </a:r>
                      <a:r>
                        <a:rPr kumimoji="0" lang="en-US" sz="1600" b="0" i="0" u="none" strike="noStrike" cap="none" normalizeH="0" baseline="0" dirty="0" err="1" smtClean="0">
                          <a:ln>
                            <a:noFill/>
                          </a:ln>
                          <a:solidFill>
                            <a:srgbClr val="333333"/>
                          </a:solidFill>
                          <a:effectLst/>
                          <a:latin typeface="Arial" panose="020B0604020202020204" pitchFamily="34" charset="0"/>
                        </a:rPr>
                        <a:t>anemi</a:t>
                      </a:r>
                      <a:r>
                        <a:rPr kumimoji="0" lang="tr-TR" sz="1600" b="0" i="0" u="none" strike="noStrike" cap="none" normalizeH="0" baseline="0" dirty="0" smtClean="0">
                          <a:ln>
                            <a:noFill/>
                          </a:ln>
                          <a:solidFill>
                            <a:srgbClr val="333333"/>
                          </a:solidFill>
                          <a:effectLst/>
                          <a:latin typeface="Arial" panose="020B0604020202020204" pitchFamily="34" charset="0"/>
                        </a:rPr>
                        <a:t>si</a:t>
                      </a:r>
                      <a:endParaRPr kumimoji="0" lang="en-US" sz="1600" b="0" i="0" u="none" strike="noStrike" cap="none" normalizeH="0" baseline="0" dirty="0" smtClean="0">
                        <a:ln>
                          <a:noFill/>
                        </a:ln>
                        <a:solidFill>
                          <a:srgbClr val="333333"/>
                        </a:solidFill>
                        <a:effectLst/>
                        <a:latin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600" b="0" i="0" u="none" strike="noStrike" cap="none" normalizeH="0" baseline="0" dirty="0" smtClean="0">
                          <a:ln>
                            <a:noFill/>
                          </a:ln>
                          <a:solidFill>
                            <a:srgbClr val="333333"/>
                          </a:solidFill>
                          <a:effectLst/>
                          <a:latin typeface="Arial" panose="020B0604020202020204" pitchFamily="34" charset="0"/>
                        </a:rPr>
                        <a:t>B12 </a:t>
                      </a:r>
                      <a:r>
                        <a:rPr kumimoji="0" lang="tr-TR" sz="1600" b="0" i="0" u="none" strike="noStrike" cap="none" normalizeH="0" baseline="0" dirty="0" smtClean="0">
                          <a:ln>
                            <a:noFill/>
                          </a:ln>
                          <a:solidFill>
                            <a:srgbClr val="333333"/>
                          </a:solidFill>
                          <a:effectLst/>
                          <a:latin typeface="Arial" panose="020B0604020202020204" pitchFamily="34" charset="0"/>
                        </a:rPr>
                        <a:t>veya</a:t>
                      </a:r>
                      <a:r>
                        <a:rPr kumimoji="0" lang="en-US" sz="1600" b="0" i="0" u="none" strike="noStrike" cap="none" normalizeH="0" baseline="0" dirty="0" smtClean="0">
                          <a:ln>
                            <a:noFill/>
                          </a:ln>
                          <a:solidFill>
                            <a:srgbClr val="333333"/>
                          </a:solidFill>
                          <a:effectLst/>
                          <a:latin typeface="Arial" panose="020B0604020202020204" pitchFamily="34" charset="0"/>
                        </a:rPr>
                        <a:t> </a:t>
                      </a:r>
                      <a:r>
                        <a:rPr kumimoji="0" lang="en-US" sz="1600" b="0" i="0" u="none" strike="noStrike" cap="none" normalizeH="0" baseline="0" dirty="0" err="1" smtClean="0">
                          <a:ln>
                            <a:noFill/>
                          </a:ln>
                          <a:solidFill>
                            <a:srgbClr val="333333"/>
                          </a:solidFill>
                          <a:effectLst/>
                          <a:latin typeface="Arial" panose="020B0604020202020204" pitchFamily="34" charset="0"/>
                        </a:rPr>
                        <a:t>folat</a:t>
                      </a:r>
                      <a:r>
                        <a:rPr kumimoji="0" lang="en-US" sz="1600" b="0" i="0" u="none" strike="noStrike" cap="none" normalizeH="0" baseline="0" dirty="0" smtClean="0">
                          <a:ln>
                            <a:noFill/>
                          </a:ln>
                          <a:solidFill>
                            <a:srgbClr val="333333"/>
                          </a:solidFill>
                          <a:effectLst/>
                          <a:latin typeface="Arial" panose="020B0604020202020204" pitchFamily="34" charset="0"/>
                        </a:rPr>
                        <a:t> </a:t>
                      </a:r>
                      <a:r>
                        <a:rPr kumimoji="0" lang="tr-TR" sz="1600" b="0" i="0" u="none" strike="noStrike" cap="none" normalizeH="0" baseline="0" dirty="0" smtClean="0">
                          <a:ln>
                            <a:noFill/>
                          </a:ln>
                          <a:solidFill>
                            <a:srgbClr val="333333"/>
                          </a:solidFill>
                          <a:effectLst/>
                          <a:latin typeface="Arial" panose="020B0604020202020204" pitchFamily="34" charset="0"/>
                        </a:rPr>
                        <a:t>eksikliği</a:t>
                      </a:r>
                      <a:endParaRPr kumimoji="0" lang="en-US" sz="1600" b="0" i="0" u="none" strike="noStrike" cap="none" normalizeH="0" baseline="0" dirty="0" smtClean="0">
                        <a:ln>
                          <a:noFill/>
                        </a:ln>
                        <a:solidFill>
                          <a:srgbClr val="333333"/>
                        </a:solidFill>
                        <a:effectLst/>
                        <a:latin typeface="Arial" panose="020B0604020202020204" pitchFamily="34" charset="0"/>
                      </a:endParaRPr>
                    </a:p>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600" b="0" i="0" u="none" strike="noStrike" cap="none" normalizeH="0" baseline="0" dirty="0" err="1" smtClean="0">
                          <a:ln>
                            <a:noFill/>
                          </a:ln>
                          <a:solidFill>
                            <a:srgbClr val="333333"/>
                          </a:solidFill>
                          <a:effectLst/>
                          <a:latin typeface="Arial" panose="020B0604020202020204" pitchFamily="34" charset="0"/>
                        </a:rPr>
                        <a:t>Hemol</a:t>
                      </a:r>
                      <a:r>
                        <a:rPr kumimoji="0" lang="tr-TR" sz="1600" b="0" i="0" u="none" strike="noStrike" cap="none" normalizeH="0" baseline="0" dirty="0" smtClean="0">
                          <a:ln>
                            <a:noFill/>
                          </a:ln>
                          <a:solidFill>
                            <a:srgbClr val="333333"/>
                          </a:solidFill>
                          <a:effectLst/>
                          <a:latin typeface="Arial" panose="020B0604020202020204" pitchFamily="34" charset="0"/>
                        </a:rPr>
                        <a:t>i</a:t>
                      </a:r>
                      <a:r>
                        <a:rPr kumimoji="0" lang="en-US" sz="1600" b="0" i="0" u="none" strike="noStrike" cap="none" normalizeH="0" baseline="0" dirty="0" smtClean="0">
                          <a:ln>
                            <a:noFill/>
                          </a:ln>
                          <a:solidFill>
                            <a:srgbClr val="333333"/>
                          </a:solidFill>
                          <a:effectLst/>
                          <a:latin typeface="Arial" panose="020B0604020202020204" pitchFamily="34" charset="0"/>
                        </a:rPr>
                        <a:t>ti</a:t>
                      </a:r>
                      <a:r>
                        <a:rPr kumimoji="0" lang="tr-TR" sz="1600" b="0" i="0" u="none" strike="noStrike" cap="none" normalizeH="0" baseline="0" dirty="0" smtClean="0">
                          <a:ln>
                            <a:noFill/>
                          </a:ln>
                          <a:solidFill>
                            <a:srgbClr val="333333"/>
                          </a:solidFill>
                          <a:effectLst/>
                          <a:latin typeface="Arial" panose="020B0604020202020204" pitchFamily="34" charset="0"/>
                        </a:rPr>
                        <a:t>k</a:t>
                      </a:r>
                      <a:r>
                        <a:rPr kumimoji="0" lang="en-US" sz="1600" b="0" i="0" u="none" strike="noStrike" cap="none" normalizeH="0" baseline="0" dirty="0" smtClean="0">
                          <a:ln>
                            <a:noFill/>
                          </a:ln>
                          <a:solidFill>
                            <a:srgbClr val="333333"/>
                          </a:solidFill>
                          <a:effectLst/>
                          <a:latin typeface="Arial" panose="020B0604020202020204" pitchFamily="34" charset="0"/>
                        </a:rPr>
                        <a:t> </a:t>
                      </a:r>
                      <a:r>
                        <a:rPr kumimoji="0" lang="en-US" sz="1600" b="0" i="0" u="none" strike="noStrike" cap="none" normalizeH="0" baseline="0" dirty="0" err="1" smtClean="0">
                          <a:ln>
                            <a:noFill/>
                          </a:ln>
                          <a:solidFill>
                            <a:srgbClr val="333333"/>
                          </a:solidFill>
                          <a:effectLst/>
                          <a:latin typeface="Arial" panose="020B0604020202020204" pitchFamily="34" charset="0"/>
                        </a:rPr>
                        <a:t>anemi</a:t>
                      </a:r>
                      <a:endParaRPr kumimoji="0" lang="en-US" sz="1600" b="0" i="0" u="none" strike="noStrike" cap="none" normalizeH="0" baseline="0" dirty="0" smtClean="0">
                        <a:ln>
                          <a:noFill/>
                        </a:ln>
                        <a:solidFill>
                          <a:srgbClr val="333333"/>
                        </a:solidFill>
                        <a:effectLst/>
                        <a:latin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3598906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5"/>
          <p:cNvSpPr>
            <a:spLocks noGrp="1"/>
          </p:cNvSpPr>
          <p:nvPr>
            <p:ph type="sldNum" sz="quarter" idx="12"/>
          </p:nvPr>
        </p:nvSpPr>
        <p:spPr/>
        <p:txBody>
          <a:bodyPr/>
          <a:lstStyle/>
          <a:p>
            <a:fld id="{E57CD3D7-BA0C-4B18-A262-89AAB877811A}" type="slidenum">
              <a:rPr lang="tr-TR" altLang="en-US"/>
              <a:pPr/>
              <a:t>27</a:t>
            </a:fld>
            <a:endParaRPr lang="tr-TR" altLang="en-US"/>
          </a:p>
        </p:txBody>
      </p:sp>
      <p:sp>
        <p:nvSpPr>
          <p:cNvPr id="374786" name="Rectangle 2"/>
          <p:cNvSpPr>
            <a:spLocks noGrp="1" noChangeArrowheads="1"/>
          </p:cNvSpPr>
          <p:nvPr>
            <p:ph type="title"/>
          </p:nvPr>
        </p:nvSpPr>
        <p:spPr>
          <a:xfrm>
            <a:off x="508518" y="113997"/>
            <a:ext cx="8001000" cy="1216025"/>
          </a:xfrm>
        </p:spPr>
        <p:txBody>
          <a:bodyPr>
            <a:normAutofit/>
          </a:bodyPr>
          <a:lstStyle/>
          <a:p>
            <a:r>
              <a:rPr lang="tr-TR" altLang="en-US" b="1" dirty="0" smtClean="0">
                <a:solidFill>
                  <a:srgbClr val="FF0000"/>
                </a:solidFill>
                <a:latin typeface="Arial" panose="020B0604020202020204" pitchFamily="34" charset="0"/>
                <a:cs typeface="Arial" panose="020B0604020202020204" pitchFamily="34" charset="0"/>
              </a:rPr>
              <a:t>WBC: LÖKOSİTLER:</a:t>
            </a:r>
            <a:endParaRPr lang="tr-TR" altLang="en-US" b="1" dirty="0">
              <a:solidFill>
                <a:srgbClr val="FF0000"/>
              </a:solidFill>
              <a:latin typeface="Arial" panose="020B0604020202020204" pitchFamily="34" charset="0"/>
              <a:cs typeface="Arial" panose="020B0604020202020204" pitchFamily="34" charset="0"/>
            </a:endParaRPr>
          </a:p>
        </p:txBody>
      </p:sp>
      <p:sp>
        <p:nvSpPr>
          <p:cNvPr id="374787" name="Rectangle 3"/>
          <p:cNvSpPr>
            <a:spLocks noGrp="1" noChangeArrowheads="1"/>
          </p:cNvSpPr>
          <p:nvPr>
            <p:ph type="body" idx="1"/>
          </p:nvPr>
        </p:nvSpPr>
        <p:spPr>
          <a:xfrm>
            <a:off x="1323773" y="1990580"/>
            <a:ext cx="5661446" cy="4267200"/>
          </a:xfrm>
        </p:spPr>
        <p:txBody>
          <a:bodyPr/>
          <a:lstStyle/>
          <a:p>
            <a:pPr>
              <a:lnSpc>
                <a:spcPct val="130000"/>
              </a:lnSpc>
            </a:pPr>
            <a:r>
              <a:rPr lang="tr-TR" altLang="en-US" sz="1800" b="1" dirty="0">
                <a:solidFill>
                  <a:srgbClr val="990000"/>
                </a:solidFill>
                <a:latin typeface="Arial" panose="020B0604020202020204" pitchFamily="34" charset="0"/>
              </a:rPr>
              <a:t>GRANÜLOSİTLER</a:t>
            </a:r>
          </a:p>
          <a:p>
            <a:pPr lvl="2">
              <a:lnSpc>
                <a:spcPct val="130000"/>
              </a:lnSpc>
            </a:pPr>
            <a:r>
              <a:rPr lang="tr-TR" altLang="en-US" dirty="0">
                <a:latin typeface="Arial" panose="020B0604020202020204" pitchFamily="34" charset="0"/>
              </a:rPr>
              <a:t>Nötrofil (%40-60)</a:t>
            </a:r>
          </a:p>
          <a:p>
            <a:pPr lvl="2">
              <a:lnSpc>
                <a:spcPct val="130000"/>
              </a:lnSpc>
            </a:pPr>
            <a:r>
              <a:rPr lang="tr-TR" altLang="en-US" dirty="0">
                <a:latin typeface="Arial" panose="020B0604020202020204" pitchFamily="34" charset="0"/>
              </a:rPr>
              <a:t>Eozinofil (%2-4)</a:t>
            </a:r>
          </a:p>
          <a:p>
            <a:pPr lvl="2">
              <a:lnSpc>
                <a:spcPct val="130000"/>
              </a:lnSpc>
            </a:pPr>
            <a:r>
              <a:rPr lang="tr-TR" altLang="en-US" dirty="0">
                <a:latin typeface="Arial" panose="020B0604020202020204" pitchFamily="34" charset="0"/>
              </a:rPr>
              <a:t>Bazofil (%0.1</a:t>
            </a:r>
            <a:r>
              <a:rPr lang="tr-TR" altLang="en-US" dirty="0" smtClean="0">
                <a:latin typeface="Arial" panose="020B0604020202020204" pitchFamily="34" charset="0"/>
              </a:rPr>
              <a:t>)</a:t>
            </a:r>
            <a:endParaRPr lang="tr-TR" altLang="en-US" dirty="0">
              <a:latin typeface="Arial" panose="020B0604020202020204" pitchFamily="34" charset="0"/>
            </a:endParaRPr>
          </a:p>
          <a:p>
            <a:pPr>
              <a:lnSpc>
                <a:spcPct val="130000"/>
              </a:lnSpc>
            </a:pPr>
            <a:r>
              <a:rPr lang="tr-TR" altLang="en-US" sz="1800" b="1" dirty="0">
                <a:solidFill>
                  <a:srgbClr val="990000"/>
                </a:solidFill>
                <a:latin typeface="Arial" panose="020B0604020202020204" pitchFamily="34" charset="0"/>
              </a:rPr>
              <a:t>AGRANÜLOSİTLER</a:t>
            </a:r>
          </a:p>
          <a:p>
            <a:pPr lvl="2">
              <a:lnSpc>
                <a:spcPct val="130000"/>
              </a:lnSpc>
            </a:pPr>
            <a:r>
              <a:rPr lang="tr-TR" altLang="en-US" dirty="0">
                <a:latin typeface="Arial" panose="020B0604020202020204" pitchFamily="34" charset="0"/>
              </a:rPr>
              <a:t>Monosit (%3-8)</a:t>
            </a:r>
          </a:p>
          <a:p>
            <a:pPr lvl="2">
              <a:lnSpc>
                <a:spcPct val="130000"/>
              </a:lnSpc>
            </a:pPr>
            <a:r>
              <a:rPr lang="tr-TR" altLang="en-US" dirty="0">
                <a:latin typeface="Arial" panose="020B0604020202020204" pitchFamily="34" charset="0"/>
              </a:rPr>
              <a:t>Lenfosit (%20-40)</a:t>
            </a:r>
          </a:p>
          <a:p>
            <a:pPr lvl="2">
              <a:lnSpc>
                <a:spcPct val="130000"/>
              </a:lnSpc>
              <a:buFont typeface="Wingdings" panose="05000000000000000000" pitchFamily="2" charset="2"/>
              <a:buNone/>
            </a:pPr>
            <a:endParaRPr lang="tr-TR" altLang="en-US" dirty="0">
              <a:latin typeface="Arial" panose="020B0604020202020204" pitchFamily="34" charset="0"/>
            </a:endParaRPr>
          </a:p>
          <a:p>
            <a:pPr lvl="2">
              <a:lnSpc>
                <a:spcPct val="130000"/>
              </a:lnSpc>
            </a:pPr>
            <a:endParaRPr lang="tr-TR" altLang="en-US" dirty="0">
              <a:latin typeface="Arial" panose="020B0604020202020204" pitchFamily="34" charset="0"/>
            </a:endParaRPr>
          </a:p>
        </p:txBody>
      </p:sp>
      <p:sp>
        <p:nvSpPr>
          <p:cNvPr id="2" name="Dikdörtgen 1"/>
          <p:cNvSpPr/>
          <p:nvPr/>
        </p:nvSpPr>
        <p:spPr>
          <a:xfrm>
            <a:off x="953404" y="5569900"/>
            <a:ext cx="5227713" cy="572464"/>
          </a:xfrm>
          <a:prstGeom prst="rect">
            <a:avLst/>
          </a:prstGeom>
        </p:spPr>
        <p:txBody>
          <a:bodyPr wrap="none">
            <a:spAutoFit/>
          </a:bodyPr>
          <a:lstStyle/>
          <a:p>
            <a:pPr lvl="2">
              <a:lnSpc>
                <a:spcPct val="130000"/>
              </a:lnSpc>
              <a:buFont typeface="Wingdings" panose="05000000000000000000" pitchFamily="2" charset="2"/>
              <a:buNone/>
            </a:pPr>
            <a:r>
              <a:rPr lang="tr-TR" altLang="en-US" sz="2400" b="1" dirty="0">
                <a:latin typeface="Times New Roman" panose="02020603050405020304" pitchFamily="18" charset="0"/>
                <a:cs typeface="Times New Roman" panose="02020603050405020304" pitchFamily="18" charset="0"/>
              </a:rPr>
              <a:t>Normal sayı</a:t>
            </a:r>
            <a:r>
              <a:rPr lang="tr-TR" altLang="en-US" sz="2400" b="1" dirty="0" smtClean="0">
                <a:latin typeface="Times New Roman" panose="02020603050405020304" pitchFamily="18" charset="0"/>
                <a:cs typeface="Times New Roman" panose="02020603050405020304" pitchFamily="18" charset="0"/>
              </a:rPr>
              <a:t>: 4500 -10.000/mm</a:t>
            </a:r>
            <a:r>
              <a:rPr lang="tr-TR" altLang="en-US" sz="2400" b="1" baseline="30000" dirty="0" smtClean="0">
                <a:latin typeface="Times New Roman" panose="02020603050405020304" pitchFamily="18" charset="0"/>
                <a:cs typeface="Times New Roman" panose="02020603050405020304" pitchFamily="18" charset="0"/>
              </a:rPr>
              <a:t>3</a:t>
            </a:r>
            <a:endParaRPr lang="tr-TR" altLang="en-US" sz="2400" b="1" baseline="30000" dirty="0">
              <a:latin typeface="Times New Roman" panose="02020603050405020304" pitchFamily="18" charset="0"/>
              <a:cs typeface="Times New Roman" panose="02020603050405020304" pitchFamily="18" charset="0"/>
            </a:endParaRPr>
          </a:p>
        </p:txBody>
      </p:sp>
      <p:pic>
        <p:nvPicPr>
          <p:cNvPr id="6" name="Picture 2" descr="whole  blood  test machines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1816" y="260648"/>
            <a:ext cx="2448272" cy="1554136"/>
          </a:xfrm>
          <a:prstGeom prst="rect">
            <a:avLst/>
          </a:prstGeom>
          <a:noFill/>
          <a:extLst>
            <a:ext uri="{909E8E84-426E-40dd-AFC4-6F175D3DCCD1}">
              <a14:hiddenFill xmlns:a14="http://schemas.microsoft.com/office/drawing/2010/main" xmlns="">
                <a:solidFill>
                  <a:srgbClr val="FFFFFF"/>
                </a:solidFill>
              </a14:hiddenFill>
            </a:ext>
          </a:extLst>
        </p:spPr>
      </p:pic>
      <p:grpSp>
        <p:nvGrpSpPr>
          <p:cNvPr id="7" name="Grup 6"/>
          <p:cNvGrpSpPr/>
          <p:nvPr/>
        </p:nvGrpSpPr>
        <p:grpSpPr>
          <a:xfrm>
            <a:off x="7176021" y="2332631"/>
            <a:ext cx="3178782" cy="3185942"/>
            <a:chOff x="2423255" y="869939"/>
            <a:chExt cx="8465904" cy="4320480"/>
          </a:xfrm>
        </p:grpSpPr>
        <p:pic>
          <p:nvPicPr>
            <p:cNvPr id="8" name="Picture 3" descr="ps wb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23255" y="869939"/>
              <a:ext cx="8465904" cy="432048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10" name="Rectangle 5"/>
            <p:cNvSpPr>
              <a:spLocks noChangeArrowheads="1"/>
            </p:cNvSpPr>
            <p:nvPr/>
          </p:nvSpPr>
          <p:spPr bwMode="auto">
            <a:xfrm>
              <a:off x="7591579" y="3481911"/>
              <a:ext cx="1465192" cy="3130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altLang="en-US" sz="900" dirty="0" err="1">
                  <a:latin typeface="Arial" panose="020B0604020202020204" pitchFamily="34" charset="0"/>
                </a:rPr>
                <a:t>Nö</a:t>
              </a:r>
              <a:r>
                <a:rPr lang="en-US" altLang="en-US" sz="900" dirty="0" err="1">
                  <a:latin typeface="Arial" panose="020B0604020202020204" pitchFamily="34" charset="0"/>
                </a:rPr>
                <a:t>tro</a:t>
              </a:r>
              <a:r>
                <a:rPr lang="tr-TR" altLang="en-US" sz="900" dirty="0">
                  <a:latin typeface="Arial" panose="020B0604020202020204" pitchFamily="34" charset="0"/>
                </a:rPr>
                <a:t>f</a:t>
              </a:r>
              <a:r>
                <a:rPr lang="en-US" altLang="en-US" sz="900" dirty="0" err="1">
                  <a:latin typeface="Arial" panose="020B0604020202020204" pitchFamily="34" charset="0"/>
                </a:rPr>
                <a:t>il</a:t>
              </a:r>
              <a:endParaRPr lang="en-US" altLang="en-US" sz="900" dirty="0">
                <a:latin typeface="Arial" panose="020B0604020202020204" pitchFamily="34" charset="0"/>
              </a:endParaRPr>
            </a:p>
          </p:txBody>
        </p:sp>
        <p:sp>
          <p:nvSpPr>
            <p:cNvPr id="11" name="Rectangle 6"/>
            <p:cNvSpPr>
              <a:spLocks noChangeArrowheads="1"/>
            </p:cNvSpPr>
            <p:nvPr/>
          </p:nvSpPr>
          <p:spPr bwMode="auto">
            <a:xfrm>
              <a:off x="4253757" y="3876161"/>
              <a:ext cx="2128837" cy="3130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altLang="en-US" sz="900" dirty="0">
                  <a:latin typeface="Arial" panose="020B0604020202020204" pitchFamily="34" charset="0"/>
                </a:rPr>
                <a:t>L</a:t>
              </a:r>
              <a:r>
                <a:rPr lang="tr-TR" altLang="en-US" sz="900" dirty="0">
                  <a:latin typeface="Arial" panose="020B0604020202020204" pitchFamily="34" charset="0"/>
                </a:rPr>
                <a:t>enf</a:t>
              </a:r>
              <a:r>
                <a:rPr lang="en-US" altLang="en-US" sz="900" dirty="0">
                  <a:latin typeface="Arial" panose="020B0604020202020204" pitchFamily="34" charset="0"/>
                </a:rPr>
                <a:t>o</a:t>
              </a:r>
              <a:r>
                <a:rPr lang="tr-TR" altLang="en-US" sz="900" dirty="0">
                  <a:latin typeface="Arial" panose="020B0604020202020204" pitchFamily="34" charset="0"/>
                </a:rPr>
                <a:t>sit</a:t>
              </a:r>
              <a:endParaRPr lang="en-US" altLang="en-US" sz="900" dirty="0">
                <a:latin typeface="Arial" panose="020B0604020202020204" pitchFamily="34" charset="0"/>
              </a:endParaRPr>
            </a:p>
          </p:txBody>
        </p:sp>
        <p:sp>
          <p:nvSpPr>
            <p:cNvPr id="12" name="Text Box 7"/>
            <p:cNvSpPr txBox="1">
              <a:spLocks noChangeArrowheads="1"/>
            </p:cNvSpPr>
            <p:nvPr/>
          </p:nvSpPr>
          <p:spPr bwMode="auto">
            <a:xfrm>
              <a:off x="9475197" y="3142956"/>
              <a:ext cx="1413962" cy="3130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900" dirty="0">
                  <a:latin typeface="Arial" panose="020B0604020202020204" pitchFamily="34" charset="0"/>
                </a:rPr>
                <a:t>Ba</a:t>
              </a:r>
              <a:r>
                <a:rPr lang="tr-TR" altLang="en-US" sz="900" dirty="0">
                  <a:latin typeface="Arial" panose="020B0604020202020204" pitchFamily="34" charset="0"/>
                </a:rPr>
                <a:t>z</a:t>
              </a:r>
              <a:r>
                <a:rPr lang="en-US" altLang="en-US" sz="900" dirty="0">
                  <a:latin typeface="Arial" panose="020B0604020202020204" pitchFamily="34" charset="0"/>
                </a:rPr>
                <a:t>o</a:t>
              </a:r>
              <a:r>
                <a:rPr lang="tr-TR" altLang="en-US" sz="900" dirty="0">
                  <a:latin typeface="Arial" panose="020B0604020202020204" pitchFamily="34" charset="0"/>
                </a:rPr>
                <a:t>f</a:t>
              </a:r>
              <a:r>
                <a:rPr lang="en-US" altLang="en-US" sz="900" dirty="0" err="1">
                  <a:latin typeface="Arial" panose="020B0604020202020204" pitchFamily="34" charset="0"/>
                </a:rPr>
                <a:t>il</a:t>
              </a:r>
              <a:endParaRPr lang="en-US" altLang="en-US" sz="900" dirty="0">
                <a:latin typeface="Arial" panose="020B0604020202020204" pitchFamily="34" charset="0"/>
              </a:endParaRPr>
            </a:p>
          </p:txBody>
        </p:sp>
        <p:sp>
          <p:nvSpPr>
            <p:cNvPr id="13" name="Text Box 8"/>
            <p:cNvSpPr txBox="1">
              <a:spLocks noChangeArrowheads="1"/>
            </p:cNvSpPr>
            <p:nvPr/>
          </p:nvSpPr>
          <p:spPr bwMode="auto">
            <a:xfrm>
              <a:off x="8876807" y="1095492"/>
              <a:ext cx="1653037" cy="3130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900" dirty="0" err="1">
                  <a:latin typeface="Arial" panose="020B0604020202020204" pitchFamily="34" charset="0"/>
                </a:rPr>
                <a:t>Eo</a:t>
              </a:r>
              <a:r>
                <a:rPr lang="tr-TR" altLang="en-US" sz="900" dirty="0">
                  <a:latin typeface="Arial" panose="020B0604020202020204" pitchFamily="34" charset="0"/>
                </a:rPr>
                <a:t>z</a:t>
              </a:r>
              <a:r>
                <a:rPr lang="en-US" altLang="en-US" sz="900" dirty="0" err="1">
                  <a:latin typeface="Arial" panose="020B0604020202020204" pitchFamily="34" charset="0"/>
                </a:rPr>
                <a:t>ino</a:t>
              </a:r>
              <a:r>
                <a:rPr lang="tr-TR" altLang="en-US" sz="900" dirty="0">
                  <a:latin typeface="Arial" panose="020B0604020202020204" pitchFamily="34" charset="0"/>
                </a:rPr>
                <a:t>f</a:t>
              </a:r>
              <a:r>
                <a:rPr lang="en-US" altLang="en-US" sz="900" dirty="0" err="1">
                  <a:latin typeface="Arial" panose="020B0604020202020204" pitchFamily="34" charset="0"/>
                </a:rPr>
                <a:t>il</a:t>
              </a:r>
              <a:endParaRPr lang="en-US" altLang="en-US" sz="900" dirty="0">
                <a:latin typeface="Arial" panose="020B0604020202020204" pitchFamily="34" charset="0"/>
              </a:endParaRPr>
            </a:p>
          </p:txBody>
        </p:sp>
        <p:sp>
          <p:nvSpPr>
            <p:cNvPr id="14" name="Text Box 9"/>
            <p:cNvSpPr txBox="1">
              <a:spLocks noChangeArrowheads="1"/>
            </p:cNvSpPr>
            <p:nvPr/>
          </p:nvSpPr>
          <p:spPr bwMode="auto">
            <a:xfrm>
              <a:off x="3747489" y="4492563"/>
              <a:ext cx="2160589" cy="3130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900" dirty="0">
                  <a:latin typeface="Arial" panose="020B0604020202020204" pitchFamily="34" charset="0"/>
                </a:rPr>
                <a:t>Mono</a:t>
              </a:r>
              <a:r>
                <a:rPr lang="tr-TR" altLang="en-US" sz="900" dirty="0">
                  <a:latin typeface="Arial" panose="020B0604020202020204" pitchFamily="34" charset="0"/>
                </a:rPr>
                <a:t>sit</a:t>
              </a:r>
              <a:endParaRPr lang="en-US" altLang="en-US" sz="900" dirty="0">
                <a:latin typeface="Arial" panose="020B0604020202020204" pitchFamily="34" charset="0"/>
              </a:endParaRPr>
            </a:p>
          </p:txBody>
        </p:sp>
        <p:sp>
          <p:nvSpPr>
            <p:cNvPr id="15" name="Rectangle 10"/>
            <p:cNvSpPr>
              <a:spLocks noChangeArrowheads="1"/>
            </p:cNvSpPr>
            <p:nvPr/>
          </p:nvSpPr>
          <p:spPr bwMode="auto">
            <a:xfrm>
              <a:off x="2698944" y="949762"/>
              <a:ext cx="2128837" cy="3130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tr-TR" altLang="en-US" sz="900" dirty="0">
                  <a:latin typeface="Arial" panose="020B0604020202020204" pitchFamily="34" charset="0"/>
                </a:rPr>
                <a:t>Çomak</a:t>
              </a:r>
              <a:endParaRPr lang="en-US" altLang="en-US" sz="900" dirty="0">
                <a:latin typeface="Arial" panose="020B0604020202020204" pitchFamily="34" charset="0"/>
              </a:endParaRPr>
            </a:p>
          </p:txBody>
        </p:sp>
      </p:grpSp>
      <p:sp>
        <p:nvSpPr>
          <p:cNvPr id="3" name="Dikdörtgen 2"/>
          <p:cNvSpPr/>
          <p:nvPr/>
        </p:nvSpPr>
        <p:spPr>
          <a:xfrm>
            <a:off x="1422867" y="1412506"/>
            <a:ext cx="2850460" cy="584775"/>
          </a:xfrm>
          <a:prstGeom prst="rect">
            <a:avLst/>
          </a:prstGeom>
        </p:spPr>
        <p:txBody>
          <a:bodyPr wrap="none">
            <a:spAutoFit/>
          </a:bodyPr>
          <a:lstStyle/>
          <a:p>
            <a:r>
              <a:rPr lang="tr-TR" altLang="en-US" sz="3200" b="1" u="sng" dirty="0">
                <a:solidFill>
                  <a:srgbClr val="C00000"/>
                </a:solidFill>
                <a:latin typeface="Arial" panose="020B0604020202020204" pitchFamily="34" charset="0"/>
                <a:cs typeface="Arial" panose="020B0604020202020204" pitchFamily="34" charset="0"/>
              </a:rPr>
              <a:t>Beyaz küreler</a:t>
            </a:r>
            <a:endParaRPr lang="tr-TR" sz="3200" u="sng" dirty="0">
              <a:solidFill>
                <a:srgbClr val="C00000"/>
              </a:solidFill>
            </a:endParaRPr>
          </a:p>
        </p:txBody>
      </p:sp>
    </p:spTree>
    <p:extLst>
      <p:ext uri="{BB962C8B-B14F-4D97-AF65-F5344CB8AC3E}">
        <p14:creationId xmlns:p14="http://schemas.microsoft.com/office/powerpoint/2010/main" val="21512375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2"/>
          <p:cNvSpPr>
            <a:spLocks noGrp="1" noChangeArrowheads="1"/>
          </p:cNvSpPr>
          <p:nvPr>
            <p:ph type="body" sz="half" idx="4294967295"/>
          </p:nvPr>
        </p:nvSpPr>
        <p:spPr>
          <a:xfrm>
            <a:off x="5384800" y="2057400"/>
            <a:ext cx="5103688" cy="3099792"/>
          </a:xfrm>
          <a:noFill/>
          <a:ln w="28575">
            <a:solidFill>
              <a:srgbClr val="000066"/>
            </a:solidFill>
            <a:miter lim="800000"/>
            <a:headEnd/>
            <a:tailEnd/>
          </a:ln>
        </p:spPr>
        <p:txBody>
          <a:bodyPr vert="horz" lIns="92075" tIns="46038" rIns="92075" bIns="46038" rtlCol="0">
            <a:normAutofit/>
          </a:bodyPr>
          <a:lstStyle/>
          <a:p>
            <a:pPr marL="503238" indent="-503238">
              <a:lnSpc>
                <a:spcPct val="130000"/>
              </a:lnSpc>
              <a:buNone/>
              <a:tabLst>
                <a:tab pos="4572000" algn="r"/>
              </a:tabLst>
            </a:pPr>
            <a:r>
              <a:rPr lang="en-US" altLang="en-US" sz="2000" dirty="0"/>
              <a:t>WBC</a:t>
            </a:r>
            <a:r>
              <a:rPr lang="tr-TR" altLang="en-US" sz="2000" dirty="0"/>
              <a:t>(Lökositler) </a:t>
            </a:r>
            <a:r>
              <a:rPr lang="en-US" altLang="en-US" sz="2000" dirty="0"/>
              <a:t>4,</a:t>
            </a:r>
            <a:r>
              <a:rPr lang="tr-TR" altLang="en-US" sz="2000" dirty="0"/>
              <a:t>0</a:t>
            </a:r>
            <a:r>
              <a:rPr lang="en-US" altLang="en-US" sz="2000" dirty="0"/>
              <a:t>00–1</a:t>
            </a:r>
            <a:r>
              <a:rPr lang="tr-TR" altLang="en-US" sz="2000" dirty="0"/>
              <a:t>0</a:t>
            </a:r>
            <a:r>
              <a:rPr lang="en-US" altLang="en-US" sz="2000" dirty="0"/>
              <a:t>,</a:t>
            </a:r>
            <a:r>
              <a:rPr lang="tr-TR" altLang="en-US" sz="2000" dirty="0"/>
              <a:t>0</a:t>
            </a:r>
            <a:r>
              <a:rPr lang="en-US" altLang="en-US" sz="2000" dirty="0"/>
              <a:t>00</a:t>
            </a:r>
            <a:r>
              <a:rPr lang="tr-TR" altLang="en-US" sz="2000" dirty="0"/>
              <a:t>/</a:t>
            </a:r>
            <a:r>
              <a:rPr lang="en-US" altLang="en-US" sz="2000" dirty="0"/>
              <a:t>µ</a:t>
            </a:r>
            <a:r>
              <a:rPr lang="tr-TR" altLang="en-US" sz="2000" dirty="0"/>
              <a:t>l</a:t>
            </a:r>
            <a:endParaRPr lang="en-US" altLang="en-US" sz="2000" baseline="30000" dirty="0"/>
          </a:p>
          <a:p>
            <a:pPr marL="1031875" lvl="1" indent="-414338">
              <a:lnSpc>
                <a:spcPct val="130000"/>
              </a:lnSpc>
              <a:tabLst>
                <a:tab pos="4572000" algn="r"/>
              </a:tabLst>
            </a:pPr>
            <a:r>
              <a:rPr lang="tr-TR" altLang="en-US" sz="2000" dirty="0" err="1"/>
              <a:t>Nötrofil</a:t>
            </a:r>
            <a:r>
              <a:rPr lang="tr-TR" altLang="en-US" sz="2000" dirty="0"/>
              <a:t>          </a:t>
            </a:r>
            <a:r>
              <a:rPr lang="tr-TR" altLang="en-US" sz="2000" dirty="0" smtClean="0"/>
              <a:t>          </a:t>
            </a:r>
            <a:r>
              <a:rPr lang="en-US" altLang="en-US" sz="2000" dirty="0" smtClean="0">
                <a:cs typeface="Times New Roman" panose="02020603050405020304" pitchFamily="18" charset="0"/>
              </a:rPr>
              <a:t>1,</a:t>
            </a:r>
            <a:r>
              <a:rPr lang="tr-TR" altLang="en-US" sz="2000" dirty="0"/>
              <a:t>5</a:t>
            </a:r>
            <a:r>
              <a:rPr lang="en-US" altLang="en-US" sz="2000" dirty="0">
                <a:cs typeface="Times New Roman" panose="02020603050405020304" pitchFamily="18" charset="0"/>
              </a:rPr>
              <a:t>00 </a:t>
            </a:r>
            <a:r>
              <a:rPr lang="en-US" altLang="en-US" sz="2000" dirty="0" smtClean="0">
                <a:latin typeface="Times New Roman" panose="02020603050405020304" pitchFamily="18" charset="0"/>
                <a:cs typeface="Times New Roman" panose="02020603050405020304" pitchFamily="18" charset="0"/>
              </a:rPr>
              <a:t>–</a:t>
            </a:r>
            <a:r>
              <a:rPr lang="tr-TR" altLang="en-US" sz="2000" dirty="0" smtClean="0">
                <a:latin typeface="Times New Roman" panose="02020603050405020304" pitchFamily="18" charset="0"/>
                <a:cs typeface="Times New Roman" panose="02020603050405020304" pitchFamily="18" charset="0"/>
              </a:rPr>
              <a:t> </a:t>
            </a:r>
            <a:r>
              <a:rPr lang="en-US" altLang="en-US" sz="2000" dirty="0" smtClean="0">
                <a:cs typeface="Times New Roman" panose="02020603050405020304" pitchFamily="18" charset="0"/>
              </a:rPr>
              <a:t> </a:t>
            </a:r>
            <a:r>
              <a:rPr lang="en-US" altLang="en-US" sz="2000" dirty="0" smtClean="0">
                <a:cs typeface="Times New Roman" panose="02020603050405020304" pitchFamily="18" charset="0"/>
              </a:rPr>
              <a:t>7,</a:t>
            </a:r>
            <a:r>
              <a:rPr lang="tr-TR" altLang="en-US" sz="2000" dirty="0">
                <a:cs typeface="Times New Roman" panose="02020603050405020304" pitchFamily="18" charset="0"/>
              </a:rPr>
              <a:t>0</a:t>
            </a:r>
            <a:r>
              <a:rPr lang="en-US" altLang="en-US" sz="2000" dirty="0">
                <a:cs typeface="Times New Roman" panose="02020603050405020304" pitchFamily="18" charset="0"/>
              </a:rPr>
              <a:t>00</a:t>
            </a:r>
            <a:endParaRPr lang="en-US" altLang="en-US" sz="2000" baseline="30000" dirty="0"/>
          </a:p>
          <a:p>
            <a:pPr marL="1031875" lvl="1" indent="-414338">
              <a:lnSpc>
                <a:spcPct val="130000"/>
              </a:lnSpc>
              <a:tabLst>
                <a:tab pos="4572000" algn="r"/>
              </a:tabLst>
            </a:pPr>
            <a:r>
              <a:rPr lang="en-US" altLang="en-US" sz="2000" dirty="0"/>
              <a:t>L</a:t>
            </a:r>
            <a:r>
              <a:rPr lang="tr-TR" altLang="en-US" sz="2000" dirty="0" err="1"/>
              <a:t>enfosit</a:t>
            </a:r>
            <a:r>
              <a:rPr lang="en-US" altLang="en-US" sz="2000" dirty="0"/>
              <a:t>	</a:t>
            </a:r>
            <a:r>
              <a:rPr lang="tr-TR" altLang="en-US" sz="2000" dirty="0"/>
              <a:t>        </a:t>
            </a:r>
            <a:r>
              <a:rPr lang="tr-TR" altLang="en-US" sz="2000" dirty="0" smtClean="0"/>
              <a:t>    </a:t>
            </a:r>
            <a:r>
              <a:rPr lang="en-US" altLang="en-US" sz="2000" dirty="0" smtClean="0"/>
              <a:t>1,</a:t>
            </a:r>
            <a:r>
              <a:rPr lang="tr-TR" altLang="en-US" sz="2000" dirty="0" smtClean="0"/>
              <a:t>5</a:t>
            </a:r>
            <a:r>
              <a:rPr lang="en-US" altLang="en-US" sz="2000" dirty="0" smtClean="0"/>
              <a:t>00 </a:t>
            </a:r>
            <a:r>
              <a:rPr lang="en-US" altLang="en-US" sz="2000" dirty="0"/>
              <a:t>– </a:t>
            </a:r>
            <a:r>
              <a:rPr lang="tr-TR" altLang="en-US" sz="2000" dirty="0" smtClean="0"/>
              <a:t>  </a:t>
            </a:r>
            <a:r>
              <a:rPr lang="en-US" altLang="en-US" sz="2000" dirty="0" smtClean="0"/>
              <a:t>4,</a:t>
            </a:r>
            <a:r>
              <a:rPr lang="tr-TR" altLang="en-US" sz="2000" dirty="0"/>
              <a:t>0</a:t>
            </a:r>
            <a:r>
              <a:rPr lang="en-US" altLang="en-US" sz="2000" dirty="0"/>
              <a:t>00</a:t>
            </a:r>
          </a:p>
          <a:p>
            <a:pPr marL="1031875" lvl="1" indent="-414338">
              <a:lnSpc>
                <a:spcPct val="130000"/>
              </a:lnSpc>
              <a:tabLst>
                <a:tab pos="4572000" algn="r"/>
              </a:tabLst>
            </a:pPr>
            <a:r>
              <a:rPr lang="en-US" altLang="en-US" sz="2000" dirty="0"/>
              <a:t>Mono</a:t>
            </a:r>
            <a:r>
              <a:rPr lang="tr-TR" altLang="en-US" sz="2000" dirty="0" smtClean="0"/>
              <a:t>sit</a:t>
            </a:r>
            <a:r>
              <a:rPr lang="tr-TR" altLang="en-US" sz="2000" dirty="0"/>
              <a:t> </a:t>
            </a:r>
            <a:r>
              <a:rPr lang="tr-TR" altLang="en-US" sz="2000" dirty="0" smtClean="0"/>
              <a:t>                     200</a:t>
            </a:r>
            <a:r>
              <a:rPr lang="en-US" altLang="en-US" sz="2000" dirty="0" smtClean="0"/>
              <a:t> </a:t>
            </a:r>
            <a:r>
              <a:rPr lang="en-US" altLang="en-US" sz="2000" dirty="0"/>
              <a:t>– </a:t>
            </a:r>
            <a:r>
              <a:rPr lang="tr-TR" altLang="en-US" sz="2000" dirty="0" smtClean="0"/>
              <a:t>  </a:t>
            </a:r>
            <a:r>
              <a:rPr lang="tr-TR" altLang="en-US" sz="2000" dirty="0" smtClean="0"/>
              <a:t>10</a:t>
            </a:r>
            <a:r>
              <a:rPr lang="en-US" altLang="en-US" sz="2000" dirty="0" smtClean="0"/>
              <a:t>00</a:t>
            </a:r>
            <a:endParaRPr lang="en-US" altLang="en-US" sz="2000" dirty="0"/>
          </a:p>
          <a:p>
            <a:pPr marL="1031875" lvl="1" indent="-414338">
              <a:lnSpc>
                <a:spcPct val="130000"/>
              </a:lnSpc>
              <a:tabLst>
                <a:tab pos="4572000" algn="r"/>
              </a:tabLst>
            </a:pPr>
            <a:r>
              <a:rPr lang="en-US" altLang="en-US" sz="2000" dirty="0" err="1"/>
              <a:t>Eo</a:t>
            </a:r>
            <a:r>
              <a:rPr lang="tr-TR" altLang="en-US" sz="2000" dirty="0" err="1" smtClean="0"/>
              <a:t>zinofil</a:t>
            </a:r>
            <a:r>
              <a:rPr lang="tr-TR" altLang="en-US" sz="2000" dirty="0"/>
              <a:t> </a:t>
            </a:r>
            <a:r>
              <a:rPr lang="tr-TR" altLang="en-US" sz="2000" dirty="0" smtClean="0"/>
              <a:t>                        5</a:t>
            </a:r>
            <a:r>
              <a:rPr lang="en-US" altLang="en-US" sz="2000" dirty="0"/>
              <a:t>0 – </a:t>
            </a:r>
            <a:r>
              <a:rPr lang="tr-TR" altLang="en-US" sz="2000" dirty="0" smtClean="0"/>
              <a:t>  </a:t>
            </a:r>
            <a:r>
              <a:rPr lang="tr-TR" altLang="en-US" sz="2000" dirty="0" smtClean="0"/>
              <a:t>70</a:t>
            </a:r>
            <a:r>
              <a:rPr lang="en-US" altLang="en-US" sz="2000" dirty="0" smtClean="0"/>
              <a:t>0</a:t>
            </a:r>
            <a:endParaRPr lang="en-US" altLang="en-US" sz="2000" dirty="0"/>
          </a:p>
          <a:p>
            <a:pPr marL="1031875" lvl="1" indent="-414338">
              <a:lnSpc>
                <a:spcPct val="130000"/>
              </a:lnSpc>
              <a:tabLst>
                <a:tab pos="4572000" algn="r"/>
              </a:tabLst>
            </a:pPr>
            <a:r>
              <a:rPr lang="en-US" altLang="en-US" sz="2000" dirty="0"/>
              <a:t>Ba</a:t>
            </a:r>
            <a:r>
              <a:rPr lang="tr-TR" altLang="en-US" sz="2000" dirty="0" err="1"/>
              <a:t>zofil</a:t>
            </a:r>
            <a:r>
              <a:rPr lang="en-US" altLang="en-US" sz="2000" dirty="0"/>
              <a:t> </a:t>
            </a:r>
            <a:r>
              <a:rPr lang="tr-TR" altLang="en-US" sz="2000" dirty="0" smtClean="0"/>
              <a:t>                           0</a:t>
            </a:r>
            <a:r>
              <a:rPr lang="en-US" altLang="en-US" sz="2000" dirty="0" smtClean="0"/>
              <a:t>0 </a:t>
            </a:r>
            <a:r>
              <a:rPr lang="en-US" altLang="en-US" sz="2000" dirty="0"/>
              <a:t>– </a:t>
            </a:r>
            <a:r>
              <a:rPr lang="tr-TR" altLang="en-US" sz="2000" dirty="0" smtClean="0"/>
              <a:t>  </a:t>
            </a:r>
            <a:r>
              <a:rPr lang="tr-TR" altLang="en-US" sz="2000" dirty="0" smtClean="0"/>
              <a:t>150</a:t>
            </a:r>
            <a:endParaRPr lang="en-US" altLang="en-US" sz="2000" dirty="0"/>
          </a:p>
        </p:txBody>
      </p:sp>
      <p:sp>
        <p:nvSpPr>
          <p:cNvPr id="389123" name="Rectangle 3"/>
          <p:cNvSpPr>
            <a:spLocks noGrp="1" noChangeArrowheads="1"/>
          </p:cNvSpPr>
          <p:nvPr>
            <p:ph type="body" sz="half" idx="4294967295"/>
          </p:nvPr>
        </p:nvSpPr>
        <p:spPr>
          <a:xfrm>
            <a:off x="2090738" y="1752600"/>
            <a:ext cx="3930650" cy="4267200"/>
          </a:xfrm>
          <a:noFill/>
        </p:spPr>
        <p:txBody>
          <a:bodyPr vert="horz" lIns="92075" tIns="46038" rIns="92075" bIns="46038" rtlCol="0">
            <a:normAutofit/>
          </a:bodyPr>
          <a:lstStyle/>
          <a:p>
            <a:pPr>
              <a:lnSpc>
                <a:spcPct val="80000"/>
              </a:lnSpc>
            </a:pPr>
            <a:r>
              <a:rPr lang="tr-TR" altLang="en-US" sz="2600" dirty="0"/>
              <a:t>Eritrosit</a:t>
            </a:r>
            <a:endParaRPr lang="en-US" altLang="en-US" sz="2600" dirty="0"/>
          </a:p>
          <a:p>
            <a:pPr>
              <a:lnSpc>
                <a:spcPct val="80000"/>
              </a:lnSpc>
            </a:pPr>
            <a:endParaRPr lang="en-US" altLang="en-US" sz="2600" dirty="0"/>
          </a:p>
          <a:p>
            <a:pPr>
              <a:lnSpc>
                <a:spcPct val="80000"/>
              </a:lnSpc>
            </a:pPr>
            <a:r>
              <a:rPr lang="en-US" altLang="en-US" sz="2600" dirty="0"/>
              <a:t>L</a:t>
            </a:r>
            <a:r>
              <a:rPr lang="tr-TR" altLang="en-US" sz="2600" dirty="0" err="1"/>
              <a:t>ökosit</a:t>
            </a:r>
            <a:endParaRPr lang="en-US" altLang="en-US" sz="2600" dirty="0"/>
          </a:p>
          <a:p>
            <a:pPr>
              <a:lnSpc>
                <a:spcPct val="80000"/>
              </a:lnSpc>
            </a:pPr>
            <a:endParaRPr lang="en-US" altLang="en-US" sz="2600" dirty="0"/>
          </a:p>
          <a:p>
            <a:pPr>
              <a:lnSpc>
                <a:spcPct val="80000"/>
              </a:lnSpc>
            </a:pPr>
            <a:r>
              <a:rPr lang="en-US" altLang="en-US" sz="2600" dirty="0"/>
              <a:t>Platelet</a:t>
            </a:r>
          </a:p>
        </p:txBody>
      </p:sp>
      <p:sp>
        <p:nvSpPr>
          <p:cNvPr id="389124" name="Line 4"/>
          <p:cNvSpPr>
            <a:spLocks noChangeShapeType="1"/>
          </p:cNvSpPr>
          <p:nvPr/>
        </p:nvSpPr>
        <p:spPr bwMode="auto">
          <a:xfrm>
            <a:off x="3894139" y="2743200"/>
            <a:ext cx="1152525" cy="0"/>
          </a:xfrm>
          <a:prstGeom prst="line">
            <a:avLst/>
          </a:prstGeom>
          <a:noFill/>
          <a:ln w="76200">
            <a:solidFill>
              <a:srgbClr val="FF0000"/>
            </a:solidFill>
            <a:round/>
            <a:headEnd type="none" w="sm" len="sm"/>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389125" name="Rectangle 5"/>
          <p:cNvSpPr>
            <a:spLocks noGrp="1" noChangeArrowheads="1"/>
          </p:cNvSpPr>
          <p:nvPr>
            <p:ph type="title" idx="4294967295"/>
          </p:nvPr>
        </p:nvSpPr>
        <p:spPr>
          <a:xfrm>
            <a:off x="523195" y="298173"/>
            <a:ext cx="8178800" cy="685800"/>
          </a:xfrm>
          <a:noFill/>
          <a:ln/>
          <a:extLst>
            <a:ext uri="{91240B29-F687-4f45-9708-019B960494DF}">
              <a14:hiddenLine xmlns:a14="http://schemas.microsoft.com/office/drawing/2010/main" xmlns="" w="9525">
                <a:solidFill>
                  <a:schemeClr val="tx2"/>
                </a:solidFill>
                <a:miter lim="800000"/>
                <a:headEnd/>
                <a:tailEnd/>
              </a14:hiddenLine>
            </a:ext>
          </a:extLst>
        </p:spPr>
        <p:txBody>
          <a:bodyPr vert="horz" lIns="92075" tIns="46038" rIns="92075" bIns="46038" rtlCol="0" anchor="ctr">
            <a:normAutofit/>
          </a:bodyPr>
          <a:lstStyle/>
          <a:p>
            <a:r>
              <a:rPr lang="tr-TR" altLang="en-US" sz="3600" b="1" dirty="0">
                <a:solidFill>
                  <a:srgbClr val="FF0000"/>
                </a:solidFill>
                <a:latin typeface="Arial" panose="020B0604020202020204" pitchFamily="34" charset="0"/>
                <a:cs typeface="Arial" panose="020B0604020202020204" pitchFamily="34" charset="0"/>
              </a:rPr>
              <a:t>Tam Kan Lökosit Göstergeleri</a:t>
            </a:r>
            <a:endParaRPr lang="en-US" altLang="en-US" sz="3600" b="1" dirty="0">
              <a:solidFill>
                <a:srgbClr val="FF0000"/>
              </a:solidFill>
              <a:latin typeface="Arial" panose="020B0604020202020204" pitchFamily="34" charset="0"/>
              <a:cs typeface="Arial" panose="020B0604020202020204" pitchFamily="34" charset="0"/>
            </a:endParaRPr>
          </a:p>
        </p:txBody>
      </p:sp>
      <p:pic>
        <p:nvPicPr>
          <p:cNvPr id="6" name="Picture 2" descr="whole  blood  test machines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1816" y="260648"/>
            <a:ext cx="2448272" cy="155413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7524420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460224" y="427360"/>
            <a:ext cx="7556500" cy="730250"/>
          </a:xfrm>
        </p:spPr>
        <p:txBody>
          <a:bodyPr/>
          <a:lstStyle/>
          <a:p>
            <a:r>
              <a:rPr lang="tr-TR" altLang="en-US" b="1" dirty="0" smtClean="0">
                <a:solidFill>
                  <a:srgbClr val="FF0000"/>
                </a:solidFill>
                <a:latin typeface="Arial" panose="020B0604020202020204" pitchFamily="34" charset="0"/>
                <a:cs typeface="Arial" panose="020B0604020202020204" pitchFamily="34" charset="0"/>
              </a:rPr>
              <a:t>WBC; Lökositler</a:t>
            </a:r>
            <a:endParaRPr lang="en-US" altLang="en-US" b="1" dirty="0">
              <a:solidFill>
                <a:srgbClr val="FF0000"/>
              </a:solidFill>
              <a:latin typeface="Arial" panose="020B0604020202020204" pitchFamily="34" charset="0"/>
              <a:cs typeface="Arial" panose="020B0604020202020204" pitchFamily="34" charset="0"/>
            </a:endParaRPr>
          </a:p>
        </p:txBody>
      </p:sp>
      <p:sp>
        <p:nvSpPr>
          <p:cNvPr id="184323" name="Rectangle 3"/>
          <p:cNvSpPr>
            <a:spLocks noGrp="1" noChangeArrowheads="1"/>
          </p:cNvSpPr>
          <p:nvPr>
            <p:ph type="body" idx="1"/>
          </p:nvPr>
        </p:nvSpPr>
        <p:spPr>
          <a:xfrm>
            <a:off x="1058483" y="2326760"/>
            <a:ext cx="8443912" cy="4424303"/>
          </a:xfrm>
        </p:spPr>
        <p:txBody>
          <a:bodyPr/>
          <a:lstStyle/>
          <a:p>
            <a:pPr lvl="1">
              <a:lnSpc>
                <a:spcPct val="200000"/>
              </a:lnSpc>
              <a:spcBef>
                <a:spcPct val="0"/>
              </a:spcBef>
              <a:buClr>
                <a:srgbClr val="FF0000"/>
              </a:buClr>
              <a:buSzPct val="165000"/>
              <a:buFont typeface="Wingdings" panose="05000000000000000000" pitchFamily="2" charset="2"/>
              <a:buChar char="§"/>
            </a:pPr>
            <a:r>
              <a:rPr lang="tr-TR" altLang="en-US" sz="2500" dirty="0">
                <a:solidFill>
                  <a:srgbClr val="0000FF"/>
                </a:solidFill>
                <a:latin typeface="Calibri" panose="020F0502020204030204" pitchFamily="34" charset="0"/>
              </a:rPr>
              <a:t>Lökositoz</a:t>
            </a:r>
            <a:r>
              <a:rPr lang="tr-TR" altLang="en-US" sz="2500" dirty="0">
                <a:latin typeface="Calibri" panose="020F0502020204030204" pitchFamily="34" charset="0"/>
              </a:rPr>
              <a:t>= 10.000-12.</a:t>
            </a:r>
            <a:r>
              <a:rPr lang="de-DE" altLang="en-US" sz="2500" dirty="0">
                <a:latin typeface="Calibri" panose="020F0502020204030204" pitchFamily="34" charset="0"/>
                <a:cs typeface="Times New Roman" panose="02020603050405020304" pitchFamily="18" charset="0"/>
              </a:rPr>
              <a:t>000/mm</a:t>
            </a:r>
            <a:r>
              <a:rPr lang="de-DE" altLang="en-US" sz="2500" baseline="30000" dirty="0">
                <a:latin typeface="Calibri" panose="020F0502020204030204" pitchFamily="34" charset="0"/>
                <a:cs typeface="Times New Roman" panose="02020603050405020304" pitchFamily="18" charset="0"/>
              </a:rPr>
              <a:t>3</a:t>
            </a:r>
            <a:r>
              <a:rPr lang="de-DE" altLang="en-US" sz="2500" dirty="0">
                <a:latin typeface="Calibri" panose="020F0502020204030204" pitchFamily="34" charset="0"/>
                <a:cs typeface="Times New Roman" panose="02020603050405020304" pitchFamily="18" charset="0"/>
              </a:rPr>
              <a:t> den </a:t>
            </a:r>
            <a:r>
              <a:rPr lang="tr-TR" altLang="en-US" sz="2500" dirty="0">
                <a:latin typeface="Calibri" panose="020F0502020204030204" pitchFamily="34" charset="0"/>
              </a:rPr>
              <a:t>f</a:t>
            </a:r>
            <a:r>
              <a:rPr lang="de-DE" altLang="en-US" sz="2500" dirty="0" err="1">
                <a:latin typeface="Calibri" panose="020F0502020204030204" pitchFamily="34" charset="0"/>
                <a:cs typeface="Times New Roman" panose="02020603050405020304" pitchFamily="18" charset="0"/>
              </a:rPr>
              <a:t>az</a:t>
            </a:r>
            <a:r>
              <a:rPr lang="tr-TR" altLang="en-US" sz="2500" dirty="0">
                <a:latin typeface="Calibri" panose="020F0502020204030204" pitchFamily="34" charset="0"/>
              </a:rPr>
              <a:t>la</a:t>
            </a:r>
            <a:r>
              <a:rPr lang="de-DE" altLang="en-US" sz="2500" dirty="0">
                <a:latin typeface="Calibri" panose="020F0502020204030204" pitchFamily="34" charset="0"/>
                <a:cs typeface="Times New Roman" panose="02020603050405020304" pitchFamily="18" charset="0"/>
              </a:rPr>
              <a:t> </a:t>
            </a:r>
            <a:r>
              <a:rPr lang="de-DE" altLang="en-US" sz="2500" dirty="0" err="1">
                <a:latin typeface="Calibri" panose="020F0502020204030204" pitchFamily="34" charset="0"/>
                <a:cs typeface="Times New Roman" panose="02020603050405020304" pitchFamily="18" charset="0"/>
              </a:rPr>
              <a:t>olması</a:t>
            </a:r>
            <a:endParaRPr lang="tr-TR" altLang="en-US" sz="2500" dirty="0">
              <a:latin typeface="Calibri" panose="020F0502020204030204" pitchFamily="34" charset="0"/>
            </a:endParaRPr>
          </a:p>
          <a:p>
            <a:pPr lvl="1">
              <a:lnSpc>
                <a:spcPct val="200000"/>
              </a:lnSpc>
              <a:spcBef>
                <a:spcPct val="0"/>
              </a:spcBef>
              <a:buClr>
                <a:srgbClr val="FF0000"/>
              </a:buClr>
              <a:buSzPct val="165000"/>
              <a:buFont typeface="Wingdings" panose="05000000000000000000" pitchFamily="2" charset="2"/>
              <a:buChar char="§"/>
            </a:pPr>
            <a:r>
              <a:rPr lang="tr-TR" altLang="en-US" sz="2500" dirty="0" err="1">
                <a:solidFill>
                  <a:srgbClr val="0000FF"/>
                </a:solidFill>
                <a:latin typeface="Calibri" panose="020F0502020204030204" pitchFamily="34" charset="0"/>
              </a:rPr>
              <a:t>Lökopeni</a:t>
            </a:r>
            <a:r>
              <a:rPr lang="tr-TR" altLang="en-US" sz="2500" dirty="0">
                <a:latin typeface="Calibri" panose="020F0502020204030204" pitchFamily="34" charset="0"/>
              </a:rPr>
              <a:t>= </a:t>
            </a:r>
            <a:r>
              <a:rPr lang="de-DE" altLang="en-US" sz="2500" dirty="0">
                <a:latin typeface="Calibri" panose="020F0502020204030204" pitchFamily="34" charset="0"/>
                <a:cs typeface="Times New Roman" panose="02020603050405020304" pitchFamily="18" charset="0"/>
              </a:rPr>
              <a:t>4000/mm</a:t>
            </a:r>
            <a:r>
              <a:rPr lang="de-DE" altLang="en-US" sz="2500" baseline="30000" dirty="0">
                <a:latin typeface="Calibri" panose="020F0502020204030204" pitchFamily="34" charset="0"/>
                <a:cs typeface="Times New Roman" panose="02020603050405020304" pitchFamily="18" charset="0"/>
              </a:rPr>
              <a:t>3</a:t>
            </a:r>
            <a:r>
              <a:rPr lang="de-DE" altLang="en-US" sz="2500" dirty="0">
                <a:latin typeface="Calibri" panose="020F0502020204030204" pitchFamily="34" charset="0"/>
                <a:cs typeface="Times New Roman" panose="02020603050405020304" pitchFamily="18" charset="0"/>
              </a:rPr>
              <a:t> den </a:t>
            </a:r>
            <a:r>
              <a:rPr lang="de-DE" altLang="en-US" sz="2500" dirty="0" err="1">
                <a:latin typeface="Calibri" panose="020F0502020204030204" pitchFamily="34" charset="0"/>
                <a:cs typeface="Times New Roman" panose="02020603050405020304" pitchFamily="18" charset="0"/>
              </a:rPr>
              <a:t>az</a:t>
            </a:r>
            <a:r>
              <a:rPr lang="de-DE" altLang="en-US" sz="2500" dirty="0">
                <a:latin typeface="Calibri" panose="020F0502020204030204" pitchFamily="34" charset="0"/>
                <a:cs typeface="Times New Roman" panose="02020603050405020304" pitchFamily="18" charset="0"/>
              </a:rPr>
              <a:t> </a:t>
            </a:r>
            <a:r>
              <a:rPr lang="de-DE" altLang="en-US" sz="2500" dirty="0" err="1">
                <a:latin typeface="Calibri" panose="020F0502020204030204" pitchFamily="34" charset="0"/>
                <a:cs typeface="Times New Roman" panose="02020603050405020304" pitchFamily="18" charset="0"/>
              </a:rPr>
              <a:t>olması</a:t>
            </a:r>
            <a:endParaRPr lang="tr-TR" altLang="en-US" sz="2500" dirty="0">
              <a:latin typeface="Calibri" panose="020F0502020204030204" pitchFamily="34" charset="0"/>
            </a:endParaRPr>
          </a:p>
          <a:p>
            <a:pPr marL="0" indent="0">
              <a:lnSpc>
                <a:spcPct val="200000"/>
              </a:lnSpc>
              <a:buNone/>
            </a:pPr>
            <a:endParaRPr lang="tr-TR" altLang="en-US" sz="1900" dirty="0">
              <a:latin typeface="Calibri" panose="020F0502020204030204" pitchFamily="34" charset="0"/>
            </a:endParaRPr>
          </a:p>
        </p:txBody>
      </p:sp>
      <p:sp>
        <p:nvSpPr>
          <p:cNvPr id="4" name="3 Dikdörtgen"/>
          <p:cNvSpPr/>
          <p:nvPr/>
        </p:nvSpPr>
        <p:spPr>
          <a:xfrm>
            <a:off x="1140025" y="1669586"/>
            <a:ext cx="2688749" cy="584775"/>
          </a:xfrm>
          <a:prstGeom prst="rect">
            <a:avLst/>
          </a:prstGeom>
        </p:spPr>
        <p:txBody>
          <a:bodyPr wrap="none">
            <a:spAutoFit/>
          </a:bodyPr>
          <a:lstStyle/>
          <a:p>
            <a:pPr>
              <a:buClr>
                <a:schemeClr val="bg1"/>
              </a:buClr>
            </a:pPr>
            <a:r>
              <a:rPr lang="tr-TR" altLang="en-US" sz="3200" b="1" dirty="0">
                <a:solidFill>
                  <a:schemeClr val="accent2"/>
                </a:solidFill>
                <a:latin typeface="Calibri" panose="020F0502020204030204" pitchFamily="34" charset="0"/>
              </a:rPr>
              <a:t>Lökosit</a:t>
            </a:r>
            <a:r>
              <a:rPr lang="de-DE" altLang="en-US" sz="3200" b="1" dirty="0">
                <a:solidFill>
                  <a:schemeClr val="accent2"/>
                </a:solidFill>
                <a:latin typeface="Calibri" panose="020F0502020204030204" pitchFamily="34" charset="0"/>
                <a:cs typeface="Times New Roman" panose="02020603050405020304" pitchFamily="18" charset="0"/>
              </a:rPr>
              <a:t> </a:t>
            </a:r>
            <a:r>
              <a:rPr lang="de-DE" altLang="en-US" sz="3200" b="1" dirty="0" err="1">
                <a:solidFill>
                  <a:schemeClr val="accent2"/>
                </a:solidFill>
                <a:latin typeface="Calibri" panose="020F0502020204030204" pitchFamily="34" charset="0"/>
                <a:cs typeface="Times New Roman" panose="02020603050405020304" pitchFamily="18" charset="0"/>
              </a:rPr>
              <a:t>sayı</a:t>
            </a:r>
            <a:r>
              <a:rPr lang="tr-TR" altLang="en-US" sz="3200" b="1" dirty="0" err="1">
                <a:solidFill>
                  <a:schemeClr val="accent2"/>
                </a:solidFill>
                <a:latin typeface="Calibri" panose="020F0502020204030204" pitchFamily="34" charset="0"/>
                <a:cs typeface="Times New Roman" panose="02020603050405020304" pitchFamily="18" charset="0"/>
              </a:rPr>
              <a:t>ları</a:t>
            </a:r>
            <a:endParaRPr lang="tr-TR" altLang="en-US" sz="3200" b="1" dirty="0">
              <a:solidFill>
                <a:schemeClr val="accent2"/>
              </a:solidFill>
              <a:latin typeface="Calibri" panose="020F0502020204030204" pitchFamily="34" charset="0"/>
            </a:endParaRPr>
          </a:p>
        </p:txBody>
      </p:sp>
      <p:pic>
        <p:nvPicPr>
          <p:cNvPr id="5" name="Picture 2" descr="B03s04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35495" y="4210267"/>
            <a:ext cx="3423634" cy="1670229"/>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3" descr="B03s04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47928" y="4137113"/>
            <a:ext cx="4054467" cy="1629807"/>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2" descr="whole  blood  test machines ile ilgili görsel sonuc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11816" y="260648"/>
            <a:ext cx="2448272" cy="1554136"/>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8819938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3" name="Rectangle 3"/>
          <p:cNvSpPr>
            <a:spLocks noGrp="1" noChangeArrowheads="1"/>
          </p:cNvSpPr>
          <p:nvPr>
            <p:ph type="body" idx="1"/>
          </p:nvPr>
        </p:nvSpPr>
        <p:spPr>
          <a:xfrm>
            <a:off x="765793" y="2337926"/>
            <a:ext cx="9770159" cy="4824412"/>
          </a:xfrm>
        </p:spPr>
        <p:txBody>
          <a:bodyPr/>
          <a:lstStyle/>
          <a:p>
            <a:pPr lvl="1">
              <a:lnSpc>
                <a:spcPct val="150000"/>
              </a:lnSpc>
              <a:buSzPct val="157000"/>
              <a:buFont typeface="Wingdings" panose="05000000000000000000" pitchFamily="2" charset="2"/>
              <a:buChar char="§"/>
            </a:pPr>
            <a:r>
              <a:rPr lang="tr-TR" altLang="en-US" sz="2500" dirty="0" smtClean="0">
                <a:solidFill>
                  <a:srgbClr val="0000FF"/>
                </a:solidFill>
                <a:latin typeface="Calibri" panose="020F0502020204030204" pitchFamily="34" charset="0"/>
              </a:rPr>
              <a:t>Nötrofili</a:t>
            </a:r>
            <a:r>
              <a:rPr lang="tr-TR" altLang="en-US" sz="2500" dirty="0">
                <a:latin typeface="Calibri" panose="020F0502020204030204" pitchFamily="34" charset="0"/>
              </a:rPr>
              <a:t>= </a:t>
            </a:r>
            <a:r>
              <a:rPr lang="tr-TR" altLang="en-US" sz="2500" dirty="0">
                <a:latin typeface="Calibri" panose="020F0502020204030204" pitchFamily="34" charset="0"/>
                <a:cs typeface="Times New Roman" panose="02020603050405020304" pitchFamily="18" charset="0"/>
              </a:rPr>
              <a:t>7,000/</a:t>
            </a:r>
            <a:r>
              <a:rPr lang="tr-TR" altLang="en-US" sz="2500" dirty="0" err="1">
                <a:latin typeface="Calibri" panose="020F0502020204030204" pitchFamily="34" charset="0"/>
              </a:rPr>
              <a:t>u</a:t>
            </a:r>
            <a:r>
              <a:rPr lang="tr-TR" altLang="en-US" sz="2500" dirty="0" err="1">
                <a:latin typeface="Calibri" panose="020F0502020204030204" pitchFamily="34" charset="0"/>
                <a:cs typeface="Times New Roman" panose="02020603050405020304" pitchFamily="18" charset="0"/>
              </a:rPr>
              <a:t>L'nin</a:t>
            </a:r>
            <a:r>
              <a:rPr lang="tr-TR" altLang="en-US" sz="2500" dirty="0">
                <a:latin typeface="Calibri" panose="020F0502020204030204" pitchFamily="34" charset="0"/>
                <a:cs typeface="Times New Roman" panose="02020603050405020304" pitchFamily="18" charset="0"/>
              </a:rPr>
              <a:t> üzerinde olması</a:t>
            </a:r>
          </a:p>
          <a:p>
            <a:pPr lvl="1">
              <a:lnSpc>
                <a:spcPct val="150000"/>
              </a:lnSpc>
              <a:buSzPct val="157000"/>
              <a:buFont typeface="Wingdings" panose="05000000000000000000" pitchFamily="2" charset="2"/>
              <a:buChar char="§"/>
            </a:pPr>
            <a:r>
              <a:rPr lang="tr-TR" altLang="en-US" sz="2500" dirty="0" err="1">
                <a:solidFill>
                  <a:srgbClr val="0000FF"/>
                </a:solidFill>
                <a:latin typeface="Calibri" panose="020F0502020204030204" pitchFamily="34" charset="0"/>
              </a:rPr>
              <a:t>Nötropeni</a:t>
            </a:r>
            <a:r>
              <a:rPr lang="tr-TR" altLang="en-US" sz="2500" dirty="0">
                <a:latin typeface="Calibri" panose="020F0502020204030204" pitchFamily="34" charset="0"/>
              </a:rPr>
              <a:t>= </a:t>
            </a:r>
            <a:r>
              <a:rPr lang="de-DE" altLang="en-US" sz="2500" dirty="0">
                <a:latin typeface="Calibri" panose="020F0502020204030204" pitchFamily="34" charset="0"/>
                <a:cs typeface="Times New Roman" panose="02020603050405020304" pitchFamily="18" charset="0"/>
              </a:rPr>
              <a:t>1500/mm</a:t>
            </a:r>
            <a:r>
              <a:rPr lang="de-DE" altLang="en-US" sz="2500" baseline="30000" dirty="0">
                <a:latin typeface="Calibri" panose="020F0502020204030204" pitchFamily="34" charset="0"/>
                <a:cs typeface="Times New Roman" panose="02020603050405020304" pitchFamily="18" charset="0"/>
              </a:rPr>
              <a:t>3</a:t>
            </a:r>
            <a:r>
              <a:rPr lang="de-DE" altLang="en-US" sz="2500" dirty="0">
                <a:latin typeface="Calibri" panose="020F0502020204030204" pitchFamily="34" charset="0"/>
                <a:cs typeface="Times New Roman" panose="02020603050405020304" pitchFamily="18" charset="0"/>
              </a:rPr>
              <a:t>’ün </a:t>
            </a:r>
            <a:r>
              <a:rPr lang="de-DE" altLang="en-US" sz="2500" dirty="0" err="1">
                <a:latin typeface="Calibri" panose="020F0502020204030204" pitchFamily="34" charset="0"/>
                <a:cs typeface="Times New Roman" panose="02020603050405020304" pitchFamily="18" charset="0"/>
              </a:rPr>
              <a:t>altında</a:t>
            </a:r>
            <a:r>
              <a:rPr lang="de-DE" altLang="en-US" sz="2500" dirty="0">
                <a:latin typeface="Calibri" panose="020F0502020204030204" pitchFamily="34" charset="0"/>
                <a:cs typeface="Times New Roman" panose="02020603050405020304" pitchFamily="18" charset="0"/>
              </a:rPr>
              <a:t> </a:t>
            </a:r>
            <a:r>
              <a:rPr lang="de-DE" altLang="en-US" sz="2500" dirty="0" err="1">
                <a:latin typeface="Calibri" panose="020F0502020204030204" pitchFamily="34" charset="0"/>
                <a:cs typeface="Times New Roman" panose="02020603050405020304" pitchFamily="18" charset="0"/>
              </a:rPr>
              <a:t>olması</a:t>
            </a:r>
            <a:endParaRPr lang="tr-TR" altLang="en-US" sz="2500" dirty="0">
              <a:latin typeface="Calibri" panose="020F0502020204030204" pitchFamily="34" charset="0"/>
              <a:cs typeface="Times New Roman" panose="02020603050405020304" pitchFamily="18" charset="0"/>
            </a:endParaRPr>
          </a:p>
          <a:p>
            <a:pPr lvl="2">
              <a:lnSpc>
                <a:spcPct val="130000"/>
              </a:lnSpc>
              <a:buFont typeface="Wingdings" panose="05000000000000000000" pitchFamily="2" charset="2"/>
              <a:buChar char="§"/>
            </a:pPr>
            <a:r>
              <a:rPr lang="tr-TR" altLang="en-US" sz="3000" dirty="0">
                <a:solidFill>
                  <a:srgbClr val="C00000"/>
                </a:solidFill>
                <a:latin typeface="Calibri" panose="020F0502020204030204" pitchFamily="34" charset="0"/>
              </a:rPr>
              <a:t>H</a:t>
            </a:r>
            <a:r>
              <a:rPr lang="tr-TR" altLang="en-US" sz="3000" dirty="0">
                <a:solidFill>
                  <a:srgbClr val="C00000"/>
                </a:solidFill>
                <a:latin typeface="Calibri" panose="020F0502020204030204" pitchFamily="34" charset="0"/>
                <a:cs typeface="Times New Roman" panose="02020603050405020304" pitchFamily="18" charset="0"/>
              </a:rPr>
              <a:t>afif</a:t>
            </a:r>
            <a:r>
              <a:rPr lang="tr-TR" altLang="en-US" sz="3000" dirty="0">
                <a:solidFill>
                  <a:srgbClr val="C00000"/>
                </a:solidFill>
                <a:latin typeface="Calibri" panose="020F0502020204030204" pitchFamily="34" charset="0"/>
              </a:rPr>
              <a:t> </a:t>
            </a:r>
            <a:r>
              <a:rPr lang="tr-TR" altLang="en-US" sz="3000" dirty="0" err="1">
                <a:solidFill>
                  <a:srgbClr val="C00000"/>
                </a:solidFill>
                <a:latin typeface="Calibri" panose="020F0502020204030204" pitchFamily="34" charset="0"/>
                <a:cs typeface="Times New Roman" panose="02020603050405020304" pitchFamily="18" charset="0"/>
              </a:rPr>
              <a:t>nötropeni</a:t>
            </a:r>
            <a:r>
              <a:rPr lang="tr-TR" altLang="en-US" sz="3000" dirty="0">
                <a:latin typeface="Calibri" panose="020F0502020204030204" pitchFamily="34" charset="0"/>
              </a:rPr>
              <a:t>= </a:t>
            </a:r>
            <a:r>
              <a:rPr lang="tr-TR" altLang="en-US" sz="3000" dirty="0">
                <a:latin typeface="Calibri" panose="020F0502020204030204" pitchFamily="34" charset="0"/>
                <a:cs typeface="Times New Roman" panose="02020603050405020304" pitchFamily="18" charset="0"/>
              </a:rPr>
              <a:t>1000</a:t>
            </a:r>
            <a:r>
              <a:rPr lang="tr-TR" altLang="en-US" sz="3000" dirty="0">
                <a:latin typeface="Calibri" panose="020F0502020204030204" pitchFamily="34" charset="0"/>
              </a:rPr>
              <a:t>-</a:t>
            </a:r>
            <a:r>
              <a:rPr lang="tr-TR" altLang="en-US" sz="3000" dirty="0">
                <a:latin typeface="Calibri" panose="020F0502020204030204" pitchFamily="34" charset="0"/>
                <a:cs typeface="Times New Roman" panose="02020603050405020304" pitchFamily="18" charset="0"/>
              </a:rPr>
              <a:t>1500/mm</a:t>
            </a:r>
            <a:r>
              <a:rPr lang="tr-TR" altLang="en-US" sz="3000" baseline="30000" dirty="0">
                <a:latin typeface="Calibri" panose="020F0502020204030204" pitchFamily="34" charset="0"/>
                <a:cs typeface="Times New Roman" panose="02020603050405020304" pitchFamily="18" charset="0"/>
              </a:rPr>
              <a:t>3</a:t>
            </a:r>
          </a:p>
          <a:p>
            <a:pPr lvl="2">
              <a:lnSpc>
                <a:spcPct val="130000"/>
              </a:lnSpc>
              <a:buFont typeface="Wingdings" panose="05000000000000000000" pitchFamily="2" charset="2"/>
              <a:buChar char="§"/>
            </a:pPr>
            <a:r>
              <a:rPr lang="tr-TR" altLang="en-US" sz="3000" dirty="0">
                <a:solidFill>
                  <a:srgbClr val="C00000"/>
                </a:solidFill>
                <a:latin typeface="Calibri" panose="020F0502020204030204" pitchFamily="34" charset="0"/>
              </a:rPr>
              <a:t>Orta </a:t>
            </a:r>
            <a:r>
              <a:rPr lang="tr-TR" altLang="en-US" sz="3000" dirty="0" err="1">
                <a:solidFill>
                  <a:srgbClr val="C00000"/>
                </a:solidFill>
                <a:latin typeface="Calibri" panose="020F0502020204030204" pitchFamily="34" charset="0"/>
                <a:cs typeface="Times New Roman" panose="02020603050405020304" pitchFamily="18" charset="0"/>
              </a:rPr>
              <a:t>nötropeni</a:t>
            </a:r>
            <a:r>
              <a:rPr lang="tr-TR" altLang="en-US" sz="3000" dirty="0">
                <a:latin typeface="Calibri" panose="020F0502020204030204" pitchFamily="34" charset="0"/>
              </a:rPr>
              <a:t>= </a:t>
            </a:r>
            <a:r>
              <a:rPr lang="tr-TR" altLang="en-US" sz="3000" dirty="0">
                <a:latin typeface="Calibri" panose="020F0502020204030204" pitchFamily="34" charset="0"/>
                <a:cs typeface="Times New Roman" panose="02020603050405020304" pitchFamily="18" charset="0"/>
              </a:rPr>
              <a:t>500</a:t>
            </a:r>
            <a:r>
              <a:rPr lang="tr-TR" altLang="en-US" sz="3000" dirty="0">
                <a:latin typeface="Calibri" panose="020F0502020204030204" pitchFamily="34" charset="0"/>
              </a:rPr>
              <a:t>-</a:t>
            </a:r>
            <a:r>
              <a:rPr lang="tr-TR" altLang="en-US" sz="3000" dirty="0">
                <a:latin typeface="Calibri" panose="020F0502020204030204" pitchFamily="34" charset="0"/>
                <a:cs typeface="Times New Roman" panose="02020603050405020304" pitchFamily="18" charset="0"/>
              </a:rPr>
              <a:t>1000/mm</a:t>
            </a:r>
            <a:r>
              <a:rPr lang="tr-TR" altLang="en-US" sz="3000" baseline="30000" dirty="0">
                <a:latin typeface="Calibri" panose="020F0502020204030204" pitchFamily="34" charset="0"/>
                <a:cs typeface="Times New Roman" panose="02020603050405020304" pitchFamily="18" charset="0"/>
              </a:rPr>
              <a:t>3</a:t>
            </a:r>
          </a:p>
          <a:p>
            <a:pPr lvl="2">
              <a:lnSpc>
                <a:spcPct val="130000"/>
              </a:lnSpc>
              <a:buFont typeface="Wingdings" panose="05000000000000000000" pitchFamily="2" charset="2"/>
              <a:buChar char="§"/>
            </a:pPr>
            <a:r>
              <a:rPr lang="tr-TR" altLang="en-US" sz="3000" dirty="0">
                <a:solidFill>
                  <a:srgbClr val="C00000"/>
                </a:solidFill>
                <a:latin typeface="Calibri" panose="020F0502020204030204" pitchFamily="34" charset="0"/>
              </a:rPr>
              <a:t>Ağır (mutlak) </a:t>
            </a:r>
            <a:r>
              <a:rPr lang="tr-TR" altLang="en-US" sz="3000" dirty="0" err="1">
                <a:solidFill>
                  <a:srgbClr val="C00000"/>
                </a:solidFill>
                <a:latin typeface="Calibri" panose="020F0502020204030204" pitchFamily="34" charset="0"/>
                <a:cs typeface="Times New Roman" panose="02020603050405020304" pitchFamily="18" charset="0"/>
              </a:rPr>
              <a:t>nötropeni</a:t>
            </a:r>
            <a:r>
              <a:rPr lang="tr-TR" altLang="en-US" sz="3000" dirty="0">
                <a:latin typeface="Calibri" panose="020F0502020204030204" pitchFamily="34" charset="0"/>
              </a:rPr>
              <a:t>= </a:t>
            </a:r>
            <a:r>
              <a:rPr lang="tr-TR" altLang="en-US" sz="3000" dirty="0">
                <a:latin typeface="Calibri" panose="020F0502020204030204" pitchFamily="34" charset="0"/>
                <a:cs typeface="Times New Roman" panose="02020603050405020304" pitchFamily="18" charset="0"/>
              </a:rPr>
              <a:t>&lt;500/mm</a:t>
            </a:r>
            <a:r>
              <a:rPr lang="tr-TR" altLang="en-US" sz="3000" baseline="30000" dirty="0">
                <a:latin typeface="Calibri" panose="020F0502020204030204" pitchFamily="34" charset="0"/>
                <a:cs typeface="Times New Roman" panose="02020603050405020304" pitchFamily="18" charset="0"/>
              </a:rPr>
              <a:t>3</a:t>
            </a:r>
          </a:p>
          <a:p>
            <a:pPr marL="1306513" lvl="3" indent="0">
              <a:lnSpc>
                <a:spcPct val="150000"/>
              </a:lnSpc>
              <a:buNone/>
            </a:pPr>
            <a:r>
              <a:rPr lang="tr-TR" altLang="en-US" sz="1900" dirty="0">
                <a:solidFill>
                  <a:srgbClr val="0000FF"/>
                </a:solidFill>
                <a:latin typeface="Calibri" panose="020F0502020204030204" pitchFamily="34" charset="0"/>
              </a:rPr>
              <a:t>D</a:t>
            </a:r>
            <a:r>
              <a:rPr lang="de-DE" altLang="en-US" sz="1900" dirty="0" err="1">
                <a:solidFill>
                  <a:srgbClr val="0000FF"/>
                </a:solidFill>
                <a:latin typeface="Calibri" panose="020F0502020204030204" pitchFamily="34" charset="0"/>
                <a:cs typeface="Times New Roman" panose="02020603050405020304" pitchFamily="18" charset="0"/>
              </a:rPr>
              <a:t>erin</a:t>
            </a:r>
            <a:r>
              <a:rPr lang="de-DE" altLang="en-US" sz="1900" dirty="0">
                <a:solidFill>
                  <a:srgbClr val="0000FF"/>
                </a:solidFill>
                <a:latin typeface="Calibri" panose="020F0502020204030204" pitchFamily="34" charset="0"/>
                <a:cs typeface="Times New Roman" panose="02020603050405020304" pitchFamily="18" charset="0"/>
              </a:rPr>
              <a:t> </a:t>
            </a:r>
            <a:r>
              <a:rPr lang="de-DE" altLang="en-US" sz="1900" dirty="0" err="1">
                <a:solidFill>
                  <a:srgbClr val="0000FF"/>
                </a:solidFill>
                <a:latin typeface="Calibri" panose="020F0502020204030204" pitchFamily="34" charset="0"/>
                <a:cs typeface="Times New Roman" panose="02020603050405020304" pitchFamily="18" charset="0"/>
              </a:rPr>
              <a:t>nötropeni</a:t>
            </a:r>
            <a:r>
              <a:rPr lang="tr-TR" altLang="en-US" sz="1900" dirty="0">
                <a:solidFill>
                  <a:srgbClr val="0000FF"/>
                </a:solidFill>
                <a:latin typeface="Calibri" panose="020F0502020204030204" pitchFamily="34" charset="0"/>
              </a:rPr>
              <a:t>=</a:t>
            </a:r>
            <a:r>
              <a:rPr lang="de-DE" altLang="en-US" sz="1900" dirty="0">
                <a:solidFill>
                  <a:srgbClr val="0000FF"/>
                </a:solidFill>
                <a:latin typeface="Calibri" panose="020F0502020204030204" pitchFamily="34" charset="0"/>
                <a:cs typeface="Times New Roman" panose="02020603050405020304" pitchFamily="18" charset="0"/>
              </a:rPr>
              <a:t> 100/mm3 </a:t>
            </a:r>
            <a:r>
              <a:rPr lang="de-DE" altLang="en-US" sz="1900" dirty="0" err="1">
                <a:solidFill>
                  <a:srgbClr val="0000FF"/>
                </a:solidFill>
                <a:latin typeface="Calibri" panose="020F0502020204030204" pitchFamily="34" charset="0"/>
                <a:cs typeface="Times New Roman" panose="02020603050405020304" pitchFamily="18" charset="0"/>
              </a:rPr>
              <a:t>altında</a:t>
            </a:r>
            <a:r>
              <a:rPr lang="de-DE" altLang="en-US" sz="1900" dirty="0">
                <a:solidFill>
                  <a:srgbClr val="0000FF"/>
                </a:solidFill>
                <a:latin typeface="Calibri" panose="020F0502020204030204" pitchFamily="34" charset="0"/>
                <a:cs typeface="Times New Roman" panose="02020603050405020304" pitchFamily="18" charset="0"/>
              </a:rPr>
              <a:t> </a:t>
            </a:r>
            <a:r>
              <a:rPr lang="de-DE" altLang="en-US" sz="1900" dirty="0" err="1">
                <a:solidFill>
                  <a:srgbClr val="0000FF"/>
                </a:solidFill>
                <a:latin typeface="Calibri" panose="020F0502020204030204" pitchFamily="34" charset="0"/>
                <a:cs typeface="Times New Roman" panose="02020603050405020304" pitchFamily="18" charset="0"/>
              </a:rPr>
              <a:t>saptanması</a:t>
            </a:r>
            <a:endParaRPr lang="tr-TR" altLang="en-US" sz="1900" dirty="0">
              <a:solidFill>
                <a:srgbClr val="0000FF"/>
              </a:solidFill>
              <a:latin typeface="Calibri" panose="020F0502020204030204" pitchFamily="34" charset="0"/>
            </a:endParaRPr>
          </a:p>
        </p:txBody>
      </p:sp>
      <p:pic>
        <p:nvPicPr>
          <p:cNvPr id="4" name="Picture 2" descr="whole  blood  test machines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1816" y="260648"/>
            <a:ext cx="2448272" cy="1554136"/>
          </a:xfrm>
          <a:prstGeom prst="rect">
            <a:avLst/>
          </a:prstGeom>
          <a:noFill/>
          <a:extLst>
            <a:ext uri="{909E8E84-426E-40dd-AFC4-6F175D3DCCD1}">
              <a14:hiddenFill xmlns:a14="http://schemas.microsoft.com/office/drawing/2010/main" xmlns="">
                <a:solidFill>
                  <a:srgbClr val="FFFFFF"/>
                </a:solidFill>
              </a14:hiddenFill>
            </a:ext>
          </a:extLst>
        </p:spPr>
      </p:pic>
      <p:sp>
        <p:nvSpPr>
          <p:cNvPr id="7" name="Rectangle 2"/>
          <p:cNvSpPr>
            <a:spLocks noGrp="1" noChangeArrowheads="1"/>
          </p:cNvSpPr>
          <p:nvPr>
            <p:ph type="title"/>
          </p:nvPr>
        </p:nvSpPr>
        <p:spPr>
          <a:xfrm>
            <a:off x="460224" y="427360"/>
            <a:ext cx="7556500" cy="730250"/>
          </a:xfrm>
        </p:spPr>
        <p:txBody>
          <a:bodyPr/>
          <a:lstStyle/>
          <a:p>
            <a:r>
              <a:rPr lang="tr-TR" altLang="en-US" b="1" dirty="0">
                <a:solidFill>
                  <a:srgbClr val="FF0000"/>
                </a:solidFill>
                <a:latin typeface="Arial" panose="020B0604020202020204" pitchFamily="34" charset="0"/>
                <a:cs typeface="Arial" panose="020B0604020202020204" pitchFamily="34" charset="0"/>
              </a:rPr>
              <a:t>Lökositler</a:t>
            </a:r>
            <a:endParaRPr lang="en-US" altLang="en-US" b="1" dirty="0">
              <a:solidFill>
                <a:srgbClr val="FF0000"/>
              </a:solidFill>
              <a:latin typeface="Arial" panose="020B0604020202020204" pitchFamily="34" charset="0"/>
              <a:cs typeface="Arial" panose="020B0604020202020204" pitchFamily="34" charset="0"/>
            </a:endParaRPr>
          </a:p>
        </p:txBody>
      </p:sp>
      <p:sp>
        <p:nvSpPr>
          <p:cNvPr id="3" name="Dikdörtgen 2"/>
          <p:cNvSpPr/>
          <p:nvPr/>
        </p:nvSpPr>
        <p:spPr>
          <a:xfrm>
            <a:off x="841458" y="1522132"/>
            <a:ext cx="2491772" cy="671851"/>
          </a:xfrm>
          <a:prstGeom prst="rect">
            <a:avLst/>
          </a:prstGeom>
        </p:spPr>
        <p:txBody>
          <a:bodyPr wrap="none">
            <a:spAutoFit/>
          </a:bodyPr>
          <a:lstStyle/>
          <a:p>
            <a:pPr>
              <a:lnSpc>
                <a:spcPct val="150000"/>
              </a:lnSpc>
            </a:pPr>
            <a:r>
              <a:rPr lang="tr-TR" altLang="en-US" sz="2800" b="1" u="sng" dirty="0">
                <a:solidFill>
                  <a:srgbClr val="C00000"/>
                </a:solidFill>
                <a:latin typeface="Calibri" panose="020F0502020204030204" pitchFamily="34" charset="0"/>
              </a:rPr>
              <a:t>Nötrofil sayısı =</a:t>
            </a:r>
          </a:p>
        </p:txBody>
      </p:sp>
    </p:spTree>
    <p:extLst>
      <p:ext uri="{BB962C8B-B14F-4D97-AF65-F5344CB8AC3E}">
        <p14:creationId xmlns:p14="http://schemas.microsoft.com/office/powerpoint/2010/main" val="37333349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5" name="Rectangle 3"/>
          <p:cNvSpPr>
            <a:spLocks noGrp="1" noChangeArrowheads="1"/>
          </p:cNvSpPr>
          <p:nvPr>
            <p:ph type="body" idx="1"/>
          </p:nvPr>
        </p:nvSpPr>
        <p:spPr>
          <a:xfrm>
            <a:off x="1242631" y="1814784"/>
            <a:ext cx="8903318" cy="4535487"/>
          </a:xfrm>
        </p:spPr>
        <p:txBody>
          <a:bodyPr/>
          <a:lstStyle/>
          <a:p>
            <a:pPr marL="0" indent="0" eaLnBrk="0" hangingPunct="0">
              <a:lnSpc>
                <a:spcPct val="120000"/>
              </a:lnSpc>
              <a:spcBef>
                <a:spcPct val="0"/>
              </a:spcBef>
              <a:buNone/>
            </a:pPr>
            <a:r>
              <a:rPr kumimoji="1" lang="tr-TR" altLang="en-US" sz="2100" b="1" u="sng" dirty="0">
                <a:solidFill>
                  <a:srgbClr val="C00000"/>
                </a:solidFill>
                <a:latin typeface="Calibri" panose="020F0502020204030204" pitchFamily="34" charset="0"/>
              </a:rPr>
              <a:t>Eozinofil sayısı=</a:t>
            </a:r>
          </a:p>
          <a:p>
            <a:pPr lvl="1" eaLnBrk="0" hangingPunct="0">
              <a:lnSpc>
                <a:spcPct val="120000"/>
              </a:lnSpc>
              <a:spcBef>
                <a:spcPct val="0"/>
              </a:spcBef>
            </a:pPr>
            <a:r>
              <a:rPr kumimoji="1" lang="tr-TR" altLang="en-US" sz="2200" dirty="0">
                <a:solidFill>
                  <a:srgbClr val="0000FF"/>
                </a:solidFill>
                <a:latin typeface="Calibri" panose="020F0502020204030204" pitchFamily="34" charset="0"/>
              </a:rPr>
              <a:t>E</a:t>
            </a:r>
            <a:r>
              <a:rPr kumimoji="1" lang="tr-TR" altLang="en-US" sz="2200" dirty="0">
                <a:solidFill>
                  <a:srgbClr val="0000FF"/>
                </a:solidFill>
                <a:latin typeface="Calibri" panose="020F0502020204030204" pitchFamily="34" charset="0"/>
                <a:cs typeface="Times New Roman" panose="02020603050405020304" pitchFamily="18" charset="0"/>
              </a:rPr>
              <a:t>ozinofili</a:t>
            </a:r>
            <a:r>
              <a:rPr kumimoji="1" lang="tr-TR" altLang="en-US" sz="2200" dirty="0">
                <a:latin typeface="Calibri" panose="020F0502020204030204" pitchFamily="34" charset="0"/>
              </a:rPr>
              <a:t>= </a:t>
            </a:r>
            <a:r>
              <a:rPr kumimoji="1" lang="tr-TR" altLang="en-US" sz="2200" dirty="0">
                <a:latin typeface="Calibri" panose="020F0502020204030204" pitchFamily="34" charset="0"/>
                <a:cs typeface="Times New Roman" panose="02020603050405020304" pitchFamily="18" charset="0"/>
              </a:rPr>
              <a:t>&gt;700 </a:t>
            </a:r>
            <a:r>
              <a:rPr kumimoji="1" lang="tr-TR" altLang="en-US" sz="2200" dirty="0" err="1">
                <a:latin typeface="Calibri" panose="020F0502020204030204" pitchFamily="34" charset="0"/>
                <a:cs typeface="Times New Roman" panose="02020603050405020304" pitchFamily="18" charset="0"/>
              </a:rPr>
              <a:t>eozinofil</a:t>
            </a:r>
            <a:r>
              <a:rPr kumimoji="1" lang="tr-TR" altLang="en-US" sz="2200" dirty="0">
                <a:latin typeface="Calibri" panose="020F0502020204030204" pitchFamily="34" charset="0"/>
                <a:cs typeface="Times New Roman" panose="02020603050405020304" pitchFamily="18" charset="0"/>
              </a:rPr>
              <a:t> </a:t>
            </a:r>
            <a:r>
              <a:rPr kumimoji="1" lang="tr-TR" altLang="en-US" sz="2200" dirty="0" smtClean="0">
                <a:latin typeface="Calibri" panose="020F0502020204030204" pitchFamily="34" charset="0"/>
              </a:rPr>
              <a:t>veya </a:t>
            </a:r>
            <a:r>
              <a:rPr kumimoji="1" lang="tr-TR" altLang="en-US" sz="2200" dirty="0">
                <a:latin typeface="Calibri" panose="020F0502020204030204" pitchFamily="34" charset="0"/>
              </a:rPr>
              <a:t>l</a:t>
            </a:r>
            <a:r>
              <a:rPr kumimoji="1" lang="tr-TR" altLang="en-US" sz="2200" dirty="0">
                <a:latin typeface="Calibri" panose="020F0502020204030204" pitchFamily="34" charset="0"/>
                <a:cs typeface="Times New Roman" panose="02020603050405020304" pitchFamily="18" charset="0"/>
              </a:rPr>
              <a:t>ökositlerin &gt; % 7'si </a:t>
            </a:r>
            <a:r>
              <a:rPr kumimoji="1" lang="tr-TR" altLang="en-US" sz="2200" dirty="0" err="1">
                <a:latin typeface="Calibri" panose="020F0502020204030204" pitchFamily="34" charset="0"/>
                <a:cs typeface="Times New Roman" panose="02020603050405020304" pitchFamily="18" charset="0"/>
              </a:rPr>
              <a:t>eozinofil</a:t>
            </a:r>
            <a:r>
              <a:rPr kumimoji="1" lang="tr-TR" altLang="en-US" sz="2200" dirty="0">
                <a:latin typeface="Calibri" panose="020F0502020204030204" pitchFamily="34" charset="0"/>
                <a:cs typeface="Times New Roman" panose="02020603050405020304" pitchFamily="18" charset="0"/>
              </a:rPr>
              <a:t> </a:t>
            </a:r>
            <a:r>
              <a:rPr kumimoji="1" lang="tr-TR" altLang="en-US" sz="2200" dirty="0" smtClean="0">
                <a:latin typeface="Calibri" panose="020F0502020204030204" pitchFamily="34" charset="0"/>
                <a:cs typeface="Times New Roman" panose="02020603050405020304" pitchFamily="18" charset="0"/>
              </a:rPr>
              <a:t>olması</a:t>
            </a:r>
          </a:p>
          <a:p>
            <a:pPr lvl="1" eaLnBrk="0" hangingPunct="0">
              <a:lnSpc>
                <a:spcPct val="120000"/>
              </a:lnSpc>
              <a:spcBef>
                <a:spcPct val="0"/>
              </a:spcBef>
            </a:pPr>
            <a:r>
              <a:rPr kumimoji="1" lang="tr-TR" altLang="en-US" sz="2200" dirty="0" err="1" smtClean="0">
                <a:solidFill>
                  <a:srgbClr val="0000FF"/>
                </a:solidFill>
                <a:latin typeface="Calibri" panose="020F0502020204030204" pitchFamily="34" charset="0"/>
              </a:rPr>
              <a:t>E</a:t>
            </a:r>
            <a:r>
              <a:rPr kumimoji="1" lang="tr-TR" altLang="en-US" sz="2200" dirty="0" err="1" smtClean="0">
                <a:solidFill>
                  <a:srgbClr val="0000FF"/>
                </a:solidFill>
                <a:latin typeface="Calibri" panose="020F0502020204030204" pitchFamily="34" charset="0"/>
                <a:cs typeface="Times New Roman" panose="02020603050405020304" pitchFamily="18" charset="0"/>
              </a:rPr>
              <a:t>ozinopeni</a:t>
            </a:r>
            <a:r>
              <a:rPr kumimoji="1" lang="tr-TR" altLang="en-US" sz="2200" dirty="0" smtClean="0">
                <a:solidFill>
                  <a:srgbClr val="0000FF"/>
                </a:solidFill>
                <a:latin typeface="Calibri" panose="020F0502020204030204" pitchFamily="34" charset="0"/>
                <a:cs typeface="Times New Roman" panose="02020603050405020304" pitchFamily="18" charset="0"/>
              </a:rPr>
              <a:t> </a:t>
            </a:r>
            <a:r>
              <a:rPr kumimoji="1" lang="tr-TR" altLang="en-US" sz="2200" dirty="0" smtClean="0">
                <a:latin typeface="Calibri" panose="020F0502020204030204" pitchFamily="34" charset="0"/>
                <a:cs typeface="Times New Roman" panose="02020603050405020304" pitchFamily="18" charset="0"/>
              </a:rPr>
              <a:t>&lt;50 </a:t>
            </a:r>
            <a:r>
              <a:rPr kumimoji="1" lang="tr-TR" altLang="en-US" sz="2200" dirty="0" err="1" smtClean="0">
                <a:latin typeface="Calibri" panose="020F0502020204030204" pitchFamily="34" charset="0"/>
                <a:cs typeface="Times New Roman" panose="02020603050405020304" pitchFamily="18" charset="0"/>
              </a:rPr>
              <a:t>eozinofil</a:t>
            </a:r>
            <a:endParaRPr kumimoji="1" lang="tr-TR" altLang="en-US" sz="2200" dirty="0" smtClean="0">
              <a:latin typeface="Calibri" panose="020F0502020204030204" pitchFamily="34" charset="0"/>
            </a:endParaRPr>
          </a:p>
          <a:p>
            <a:pPr marL="0" indent="0" eaLnBrk="0" hangingPunct="0">
              <a:lnSpc>
                <a:spcPct val="150000"/>
              </a:lnSpc>
              <a:spcBef>
                <a:spcPct val="0"/>
              </a:spcBef>
              <a:buNone/>
            </a:pPr>
            <a:r>
              <a:rPr kumimoji="1" lang="tr-TR" altLang="en-US" sz="2100" b="1" u="sng" dirty="0" err="1" smtClean="0">
                <a:solidFill>
                  <a:srgbClr val="C00000"/>
                </a:solidFill>
                <a:latin typeface="Calibri" panose="020F0502020204030204" pitchFamily="34" charset="0"/>
                <a:cs typeface="Times New Roman" panose="02020603050405020304" pitchFamily="18" charset="0"/>
              </a:rPr>
              <a:t>Monosit</a:t>
            </a:r>
            <a:r>
              <a:rPr kumimoji="1" lang="tr-TR" altLang="en-US" sz="2100" b="1" u="sng" dirty="0" smtClean="0">
                <a:solidFill>
                  <a:srgbClr val="C00000"/>
                </a:solidFill>
                <a:latin typeface="Calibri" panose="020F0502020204030204" pitchFamily="34" charset="0"/>
              </a:rPr>
              <a:t> sayısı=</a:t>
            </a:r>
          </a:p>
          <a:p>
            <a:pPr lvl="1" eaLnBrk="0" hangingPunct="0">
              <a:lnSpc>
                <a:spcPct val="120000"/>
              </a:lnSpc>
              <a:spcBef>
                <a:spcPct val="0"/>
              </a:spcBef>
            </a:pPr>
            <a:r>
              <a:rPr kumimoji="1" lang="tr-TR" altLang="en-US" sz="2200" dirty="0" err="1" smtClean="0">
                <a:solidFill>
                  <a:srgbClr val="0000FF"/>
                </a:solidFill>
                <a:latin typeface="Calibri" panose="020F0502020204030204" pitchFamily="34" charset="0"/>
                <a:cs typeface="Times New Roman" panose="02020603050405020304" pitchFamily="18" charset="0"/>
              </a:rPr>
              <a:t>Monositoz</a:t>
            </a:r>
            <a:r>
              <a:rPr kumimoji="1" lang="tr-TR" altLang="en-US" sz="2200" dirty="0">
                <a:latin typeface="Calibri" panose="020F0502020204030204" pitchFamily="34" charset="0"/>
              </a:rPr>
              <a:t>=</a:t>
            </a:r>
            <a:r>
              <a:rPr kumimoji="1" lang="tr-TR" altLang="en-US" sz="2200" dirty="0">
                <a:latin typeface="Calibri" panose="020F0502020204030204" pitchFamily="34" charset="0"/>
                <a:cs typeface="Times New Roman" panose="02020603050405020304" pitchFamily="18" charset="0"/>
              </a:rPr>
              <a:t> </a:t>
            </a:r>
            <a:r>
              <a:rPr kumimoji="1" lang="tr-TR" altLang="en-US" sz="2200" dirty="0">
                <a:latin typeface="Calibri" panose="020F0502020204030204" pitchFamily="34" charset="0"/>
              </a:rPr>
              <a:t>&gt;</a:t>
            </a:r>
            <a:r>
              <a:rPr kumimoji="1" lang="tr-TR" altLang="en-US" sz="2200" dirty="0">
                <a:latin typeface="Calibri" panose="020F0502020204030204" pitchFamily="34" charset="0"/>
                <a:cs typeface="Times New Roman" panose="02020603050405020304" pitchFamily="18" charset="0"/>
              </a:rPr>
              <a:t>1000</a:t>
            </a:r>
            <a:r>
              <a:rPr kumimoji="1" lang="tr-TR" altLang="en-US" sz="2200" dirty="0">
                <a:latin typeface="Calibri" panose="020F0502020204030204" pitchFamily="34" charset="0"/>
              </a:rPr>
              <a:t>/</a:t>
            </a:r>
            <a:r>
              <a:rPr kumimoji="1" lang="tr-TR" altLang="en-US" sz="2200" dirty="0" err="1">
                <a:latin typeface="Calibri" panose="020F0502020204030204" pitchFamily="34" charset="0"/>
              </a:rPr>
              <a:t>uL</a:t>
            </a:r>
            <a:r>
              <a:rPr kumimoji="1" lang="tr-TR" altLang="en-US" sz="2200" dirty="0">
                <a:latin typeface="Calibri" panose="020F0502020204030204" pitchFamily="34" charset="0"/>
              </a:rPr>
              <a:t> </a:t>
            </a:r>
            <a:r>
              <a:rPr kumimoji="1" lang="tr-TR" altLang="en-US" sz="2200" dirty="0" err="1" smtClean="0">
                <a:latin typeface="Calibri" panose="020F0502020204030204" pitchFamily="34" charset="0"/>
              </a:rPr>
              <a:t>monosit</a:t>
            </a:r>
            <a:endParaRPr kumimoji="1" lang="tr-TR" altLang="en-US" sz="2200" dirty="0" smtClean="0">
              <a:latin typeface="Calibri" panose="020F0502020204030204" pitchFamily="34" charset="0"/>
            </a:endParaRPr>
          </a:p>
          <a:p>
            <a:pPr lvl="1" eaLnBrk="0" hangingPunct="0">
              <a:lnSpc>
                <a:spcPct val="120000"/>
              </a:lnSpc>
              <a:spcBef>
                <a:spcPct val="0"/>
              </a:spcBef>
            </a:pPr>
            <a:r>
              <a:rPr kumimoji="1" lang="tr-TR" altLang="en-US" sz="2200" dirty="0" err="1" smtClean="0">
                <a:solidFill>
                  <a:srgbClr val="0066FF"/>
                </a:solidFill>
                <a:latin typeface="Calibri" panose="020F0502020204030204" pitchFamily="34" charset="0"/>
              </a:rPr>
              <a:t>Monositopen</a:t>
            </a:r>
            <a:r>
              <a:rPr kumimoji="1" lang="tr-TR" altLang="en-US" sz="2200" dirty="0" err="1" smtClean="0">
                <a:latin typeface="Calibri" panose="020F0502020204030204" pitchFamily="34" charset="0"/>
              </a:rPr>
              <a:t>i</a:t>
            </a:r>
            <a:r>
              <a:rPr kumimoji="1" lang="tr-TR" altLang="en-US" sz="2200" dirty="0" smtClean="0">
                <a:latin typeface="Calibri" panose="020F0502020204030204" pitchFamily="34" charset="0"/>
              </a:rPr>
              <a:t> &lt;200 /</a:t>
            </a:r>
            <a:r>
              <a:rPr kumimoji="1" lang="tr-TR" altLang="en-US" sz="2200" dirty="0" err="1">
                <a:latin typeface="Calibri" panose="020F0502020204030204" pitchFamily="34" charset="0"/>
              </a:rPr>
              <a:t>uL</a:t>
            </a:r>
            <a:r>
              <a:rPr kumimoji="1" lang="tr-TR" altLang="en-US" sz="2200" dirty="0">
                <a:latin typeface="Calibri" panose="020F0502020204030204" pitchFamily="34" charset="0"/>
              </a:rPr>
              <a:t> </a:t>
            </a:r>
            <a:r>
              <a:rPr kumimoji="1" lang="tr-TR" altLang="en-US" sz="2200" dirty="0" err="1" smtClean="0">
                <a:latin typeface="Calibri" panose="020F0502020204030204" pitchFamily="34" charset="0"/>
              </a:rPr>
              <a:t>monosit</a:t>
            </a:r>
            <a:endParaRPr kumimoji="1" lang="tr-TR" altLang="en-US" sz="2200" dirty="0">
              <a:latin typeface="Calibri" panose="020F0502020204030204" pitchFamily="34" charset="0"/>
            </a:endParaRPr>
          </a:p>
          <a:p>
            <a:pPr marL="0" indent="0" algn="just">
              <a:lnSpc>
                <a:spcPct val="150000"/>
              </a:lnSpc>
              <a:buNone/>
            </a:pPr>
            <a:r>
              <a:rPr lang="tr-TR" altLang="en-US" sz="2100" b="1" u="sng" dirty="0">
                <a:solidFill>
                  <a:srgbClr val="C00000"/>
                </a:solidFill>
                <a:latin typeface="Calibri" panose="020F0502020204030204" pitchFamily="34" charset="0"/>
              </a:rPr>
              <a:t>Lenfosit sayısı=</a:t>
            </a:r>
          </a:p>
          <a:p>
            <a:pPr lvl="1" algn="just">
              <a:lnSpc>
                <a:spcPct val="120000"/>
              </a:lnSpc>
            </a:pPr>
            <a:r>
              <a:rPr lang="tr-TR" altLang="en-US" sz="2200" dirty="0">
                <a:solidFill>
                  <a:srgbClr val="0000FF"/>
                </a:solidFill>
                <a:latin typeface="Calibri" panose="020F0502020204030204" pitchFamily="34" charset="0"/>
                <a:cs typeface="Times New Roman" panose="02020603050405020304" pitchFamily="18" charset="0"/>
              </a:rPr>
              <a:t>Lenfositoz</a:t>
            </a:r>
            <a:r>
              <a:rPr lang="tr-TR" altLang="en-US" sz="2200" dirty="0">
                <a:latin typeface="Calibri" panose="020F0502020204030204" pitchFamily="34" charset="0"/>
              </a:rPr>
              <a:t>=</a:t>
            </a:r>
            <a:r>
              <a:rPr lang="tr-TR" altLang="en-US" sz="2200" dirty="0">
                <a:latin typeface="Calibri" panose="020F0502020204030204" pitchFamily="34" charset="0"/>
                <a:cs typeface="Times New Roman" panose="02020603050405020304" pitchFamily="18" charset="0"/>
              </a:rPr>
              <a:t> &gt;4000/ml</a:t>
            </a:r>
            <a:r>
              <a:rPr lang="tr-TR" altLang="en-US" sz="2200" dirty="0">
                <a:latin typeface="Calibri" panose="020F0502020204030204" pitchFamily="34" charset="0"/>
              </a:rPr>
              <a:t> (erişkin)</a:t>
            </a:r>
            <a:r>
              <a:rPr lang="tr-TR" altLang="en-US" sz="2200" dirty="0">
                <a:latin typeface="Calibri" panose="020F0502020204030204" pitchFamily="34" charset="0"/>
                <a:cs typeface="Times New Roman" panose="02020603050405020304" pitchFamily="18" charset="0"/>
              </a:rPr>
              <a:t>,  </a:t>
            </a:r>
            <a:r>
              <a:rPr lang="tr-TR" altLang="en-US" sz="2200" dirty="0">
                <a:latin typeface="Calibri" panose="020F0502020204030204" pitchFamily="34" charset="0"/>
              </a:rPr>
              <a:t>(</a:t>
            </a:r>
            <a:r>
              <a:rPr lang="tr-TR" altLang="en-US" sz="2200" dirty="0">
                <a:latin typeface="Calibri" panose="020F0502020204030204" pitchFamily="34" charset="0"/>
                <a:cs typeface="Times New Roman" panose="02020603050405020304" pitchFamily="18" charset="0"/>
              </a:rPr>
              <a:t>&gt;9000/ml</a:t>
            </a:r>
            <a:r>
              <a:rPr lang="tr-TR" altLang="en-US" sz="2200" dirty="0">
                <a:latin typeface="Calibri" panose="020F0502020204030204" pitchFamily="34" charset="0"/>
              </a:rPr>
              <a:t>= </a:t>
            </a:r>
            <a:r>
              <a:rPr lang="tr-TR" altLang="en-US" sz="2200" dirty="0">
                <a:latin typeface="Calibri" panose="020F0502020204030204" pitchFamily="34" charset="0"/>
                <a:cs typeface="Times New Roman" panose="02020603050405020304" pitchFamily="18" charset="0"/>
              </a:rPr>
              <a:t>çocuklar</a:t>
            </a:r>
            <a:r>
              <a:rPr lang="tr-TR" altLang="en-US" sz="2200" dirty="0">
                <a:latin typeface="Calibri" panose="020F0502020204030204" pitchFamily="34" charset="0"/>
              </a:rPr>
              <a:t>)</a:t>
            </a:r>
            <a:r>
              <a:rPr lang="tr-TR" altLang="en-US" sz="2200" dirty="0">
                <a:latin typeface="Calibri" panose="020F0502020204030204" pitchFamily="34" charset="0"/>
                <a:cs typeface="Times New Roman" panose="02020603050405020304" pitchFamily="18" charset="0"/>
              </a:rPr>
              <a:t> </a:t>
            </a:r>
            <a:endParaRPr lang="tr-TR" altLang="en-US" sz="2200" dirty="0">
              <a:latin typeface="Calibri" panose="020F0502020204030204" pitchFamily="34" charset="0"/>
            </a:endParaRPr>
          </a:p>
          <a:p>
            <a:pPr lvl="1" eaLnBrk="0" hangingPunct="0">
              <a:lnSpc>
                <a:spcPct val="120000"/>
              </a:lnSpc>
              <a:spcBef>
                <a:spcPct val="0"/>
              </a:spcBef>
            </a:pPr>
            <a:r>
              <a:rPr lang="tr-TR" altLang="en-US" sz="2200" dirty="0" err="1">
                <a:solidFill>
                  <a:srgbClr val="0000FF"/>
                </a:solidFill>
                <a:latin typeface="Calibri" panose="020F0502020204030204" pitchFamily="34" charset="0"/>
              </a:rPr>
              <a:t>Lenfopeni</a:t>
            </a:r>
            <a:r>
              <a:rPr lang="tr-TR" altLang="en-US" sz="2200" dirty="0">
                <a:latin typeface="Calibri" panose="020F0502020204030204" pitchFamily="34" charset="0"/>
              </a:rPr>
              <a:t>= &lt;1500 </a:t>
            </a:r>
            <a:r>
              <a:rPr lang="tr-TR" altLang="en-US" sz="2200" dirty="0">
                <a:latin typeface="Calibri" panose="020F0502020204030204" pitchFamily="34" charset="0"/>
                <a:cs typeface="Times New Roman" panose="02020603050405020304" pitchFamily="18" charset="0"/>
              </a:rPr>
              <a:t>/ml</a:t>
            </a:r>
            <a:r>
              <a:rPr lang="tr-TR" altLang="en-US" sz="2200" dirty="0">
                <a:latin typeface="Calibri" panose="020F0502020204030204" pitchFamily="34" charset="0"/>
              </a:rPr>
              <a:t> altında </a:t>
            </a:r>
            <a:r>
              <a:rPr lang="tr-TR" altLang="en-US" sz="2200" dirty="0" smtClean="0">
                <a:latin typeface="Calibri" panose="020F0502020204030204" pitchFamily="34" charset="0"/>
              </a:rPr>
              <a:t>olması,</a:t>
            </a:r>
            <a:endParaRPr lang="en-US" altLang="en-US" sz="2000" b="1" dirty="0">
              <a:latin typeface="Calibri" panose="020F0502020204030204" pitchFamily="34" charset="0"/>
            </a:endParaRPr>
          </a:p>
        </p:txBody>
      </p:sp>
      <p:pic>
        <p:nvPicPr>
          <p:cNvPr id="4" name="Picture 2" descr="whole  blood  test machines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1816" y="260648"/>
            <a:ext cx="2448272" cy="1554136"/>
          </a:xfrm>
          <a:prstGeom prst="rect">
            <a:avLst/>
          </a:prstGeom>
          <a:noFill/>
          <a:extLst>
            <a:ext uri="{909E8E84-426E-40dd-AFC4-6F175D3DCCD1}">
              <a14:hiddenFill xmlns:a14="http://schemas.microsoft.com/office/drawing/2010/main" xmlns="">
                <a:solidFill>
                  <a:srgbClr val="FFFFFF"/>
                </a:solidFill>
              </a14:hiddenFill>
            </a:ext>
          </a:extLst>
        </p:spPr>
      </p:pic>
      <p:sp>
        <p:nvSpPr>
          <p:cNvPr id="6" name="Rectangle 2"/>
          <p:cNvSpPr>
            <a:spLocks noGrp="1" noChangeArrowheads="1"/>
          </p:cNvSpPr>
          <p:nvPr>
            <p:ph type="title"/>
          </p:nvPr>
        </p:nvSpPr>
        <p:spPr>
          <a:xfrm>
            <a:off x="460224" y="427360"/>
            <a:ext cx="7556500" cy="730250"/>
          </a:xfrm>
        </p:spPr>
        <p:txBody>
          <a:bodyPr/>
          <a:lstStyle/>
          <a:p>
            <a:r>
              <a:rPr lang="tr-TR" altLang="en-US" b="1" dirty="0">
                <a:solidFill>
                  <a:srgbClr val="FF0000"/>
                </a:solidFill>
                <a:latin typeface="Arial" panose="020B0604020202020204" pitchFamily="34" charset="0"/>
                <a:cs typeface="Arial" panose="020B0604020202020204" pitchFamily="34" charset="0"/>
              </a:rPr>
              <a:t>Lökositler</a:t>
            </a:r>
            <a:endParaRPr lang="en-US" altLang="en-US"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12426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2 İçerik Yer Tutucusu"/>
          <p:cNvSpPr>
            <a:spLocks noGrp="1"/>
          </p:cNvSpPr>
          <p:nvPr>
            <p:ph idx="4294967295"/>
          </p:nvPr>
        </p:nvSpPr>
        <p:spPr>
          <a:xfrm>
            <a:off x="485192" y="2051807"/>
            <a:ext cx="9966783" cy="4114800"/>
          </a:xfrm>
        </p:spPr>
        <p:txBody>
          <a:bodyPr vert="horz" lIns="92075" tIns="46038" rIns="92075" bIns="46038" rtlCol="0">
            <a:normAutofit lnSpcReduction="10000"/>
          </a:bodyPr>
          <a:lstStyle/>
          <a:p>
            <a:pPr>
              <a:lnSpc>
                <a:spcPct val="130000"/>
              </a:lnSpc>
            </a:pPr>
            <a:r>
              <a:rPr lang="tr-TR" altLang="en-US" sz="2000" b="1" dirty="0">
                <a:solidFill>
                  <a:srgbClr val="0000FF"/>
                </a:solidFill>
                <a:latin typeface="Calibri" panose="020F0502020204030204" pitchFamily="34" charset="0"/>
              </a:rPr>
              <a:t>Monosit sayısının milimetreküpte 1000’in üzerinde olmasıdır </a:t>
            </a:r>
            <a:r>
              <a:rPr lang="tr-TR" altLang="en-US" sz="2000" dirty="0">
                <a:latin typeface="Calibri" panose="020F0502020204030204" pitchFamily="34" charset="0"/>
              </a:rPr>
              <a:t>(1.000/</a:t>
            </a:r>
            <a:r>
              <a:rPr lang="tr-TR" altLang="en-US" sz="2000" dirty="0">
                <a:latin typeface="Calibri" panose="020F0502020204030204" pitchFamily="34" charset="0"/>
                <a:sym typeface="Symbol" panose="05050102010706020507" pitchFamily="18" charset="2"/>
              </a:rPr>
              <a:t></a:t>
            </a:r>
            <a:r>
              <a:rPr lang="tr-TR" altLang="en-US" sz="2000" dirty="0">
                <a:latin typeface="Calibri" panose="020F0502020204030204" pitchFamily="34" charset="0"/>
              </a:rPr>
              <a:t>L=1x10</a:t>
            </a:r>
            <a:r>
              <a:rPr lang="tr-TR" altLang="en-US" sz="2000" baseline="30000" dirty="0">
                <a:latin typeface="Calibri" panose="020F0502020204030204" pitchFamily="34" charset="0"/>
              </a:rPr>
              <a:t>9</a:t>
            </a:r>
            <a:r>
              <a:rPr lang="tr-TR" altLang="en-US" sz="2000" dirty="0">
                <a:latin typeface="Calibri" panose="020F0502020204030204" pitchFamily="34" charset="0"/>
              </a:rPr>
              <a:t>/L)</a:t>
            </a:r>
            <a:endParaRPr lang="tr-TR" altLang="en-US" sz="2000" b="1" dirty="0">
              <a:latin typeface="Calibri" panose="020F0502020204030204" pitchFamily="34" charset="0"/>
            </a:endParaRPr>
          </a:p>
          <a:p>
            <a:pPr>
              <a:lnSpc>
                <a:spcPct val="130000"/>
              </a:lnSpc>
            </a:pPr>
            <a:r>
              <a:rPr lang="tr-TR" altLang="en-US" sz="2000" dirty="0">
                <a:latin typeface="Calibri" panose="020F0502020204030204" pitchFamily="34" charset="0"/>
              </a:rPr>
              <a:t>İnfeksiyonlar</a:t>
            </a:r>
            <a:endParaRPr lang="tr-TR" altLang="en-US" sz="2000" b="1" dirty="0">
              <a:latin typeface="Calibri" panose="020F0502020204030204" pitchFamily="34" charset="0"/>
            </a:endParaRPr>
          </a:p>
          <a:p>
            <a:pPr>
              <a:lnSpc>
                <a:spcPct val="130000"/>
              </a:lnSpc>
            </a:pPr>
            <a:r>
              <a:rPr lang="tr-TR" altLang="en-US" sz="2000" dirty="0" err="1">
                <a:latin typeface="Calibri" panose="020F0502020204030204" pitchFamily="34" charset="0"/>
              </a:rPr>
              <a:t>Kollagen</a:t>
            </a:r>
            <a:r>
              <a:rPr lang="tr-TR" altLang="en-US" sz="2000" dirty="0">
                <a:latin typeface="Calibri" panose="020F0502020204030204" pitchFamily="34" charset="0"/>
              </a:rPr>
              <a:t> doku hastalıkları</a:t>
            </a:r>
            <a:endParaRPr lang="tr-TR" altLang="en-US" sz="2000" b="1" dirty="0">
              <a:latin typeface="Calibri" panose="020F0502020204030204" pitchFamily="34" charset="0"/>
            </a:endParaRPr>
          </a:p>
          <a:p>
            <a:pPr>
              <a:lnSpc>
                <a:spcPct val="130000"/>
              </a:lnSpc>
            </a:pPr>
            <a:r>
              <a:rPr lang="tr-TR" altLang="en-US" sz="2000" dirty="0">
                <a:latin typeface="Calibri" panose="020F0502020204030204" pitchFamily="34" charset="0"/>
              </a:rPr>
              <a:t>Maligniteler</a:t>
            </a:r>
            <a:endParaRPr lang="tr-TR" altLang="en-US" sz="2000" b="1" dirty="0">
              <a:latin typeface="Calibri" panose="020F0502020204030204" pitchFamily="34" charset="0"/>
            </a:endParaRPr>
          </a:p>
          <a:p>
            <a:pPr>
              <a:lnSpc>
                <a:spcPct val="130000"/>
              </a:lnSpc>
            </a:pPr>
            <a:r>
              <a:rPr lang="tr-TR" altLang="en-US" sz="2000" dirty="0">
                <a:latin typeface="Calibri" panose="020F0502020204030204" pitchFamily="34" charset="0"/>
              </a:rPr>
              <a:t>Depo hastalıkları</a:t>
            </a:r>
            <a:endParaRPr lang="tr-TR" altLang="en-US" sz="2000" b="1" dirty="0">
              <a:latin typeface="Calibri" panose="020F0502020204030204" pitchFamily="34" charset="0"/>
            </a:endParaRPr>
          </a:p>
          <a:p>
            <a:pPr>
              <a:lnSpc>
                <a:spcPct val="130000"/>
              </a:lnSpc>
            </a:pPr>
            <a:r>
              <a:rPr lang="tr-TR" altLang="en-US" sz="2000" dirty="0">
                <a:latin typeface="Calibri" panose="020F0502020204030204" pitchFamily="34" charset="0"/>
              </a:rPr>
              <a:t>İnflamatuvar barsak hastalıkları</a:t>
            </a:r>
            <a:endParaRPr lang="tr-TR" altLang="en-US" sz="2000" b="1" dirty="0">
              <a:latin typeface="Calibri" panose="020F0502020204030204" pitchFamily="34" charset="0"/>
            </a:endParaRPr>
          </a:p>
          <a:p>
            <a:pPr>
              <a:lnSpc>
                <a:spcPct val="130000"/>
              </a:lnSpc>
            </a:pPr>
            <a:r>
              <a:rPr lang="tr-TR" altLang="en-US" sz="2000" dirty="0">
                <a:latin typeface="Calibri" panose="020F0502020204030204" pitchFamily="34" charset="0"/>
              </a:rPr>
              <a:t>Siroz, </a:t>
            </a:r>
            <a:r>
              <a:rPr lang="tr-TR" altLang="en-US" sz="2000" dirty="0" err="1">
                <a:latin typeface="Calibri" panose="020F0502020204030204" pitchFamily="34" charset="0"/>
              </a:rPr>
              <a:t>Sarkoidoz</a:t>
            </a:r>
            <a:r>
              <a:rPr lang="tr-TR" altLang="en-US" sz="2000" dirty="0">
                <a:latin typeface="Calibri" panose="020F0502020204030204" pitchFamily="34" charset="0"/>
              </a:rPr>
              <a:t>, İlaç reaksiyonu, </a:t>
            </a:r>
            <a:endParaRPr lang="tr-TR" altLang="en-US" sz="2000" b="1" dirty="0">
              <a:latin typeface="Calibri" panose="020F0502020204030204" pitchFamily="34" charset="0"/>
            </a:endParaRPr>
          </a:p>
          <a:p>
            <a:pPr>
              <a:lnSpc>
                <a:spcPct val="130000"/>
              </a:lnSpc>
            </a:pPr>
            <a:r>
              <a:rPr lang="tr-TR" altLang="en-US" sz="2000" dirty="0" err="1">
                <a:latin typeface="Calibri" panose="020F0502020204030204" pitchFamily="34" charset="0"/>
              </a:rPr>
              <a:t>Nötropeniden</a:t>
            </a:r>
            <a:r>
              <a:rPr lang="tr-TR" altLang="en-US" sz="2000" dirty="0">
                <a:latin typeface="Calibri" panose="020F0502020204030204" pitchFamily="34" charset="0"/>
              </a:rPr>
              <a:t> iyileşmenin erken döneminde tespit edilebilir.</a:t>
            </a:r>
            <a:endParaRPr lang="tr-TR" altLang="en-US" sz="2000" b="1" dirty="0">
              <a:latin typeface="Calibri" panose="020F0502020204030204" pitchFamily="34" charset="0"/>
            </a:endParaRPr>
          </a:p>
          <a:p>
            <a:pPr>
              <a:lnSpc>
                <a:spcPct val="130000"/>
              </a:lnSpc>
            </a:pPr>
            <a:endParaRPr lang="tr-TR" altLang="en-US" sz="2000" dirty="0">
              <a:latin typeface="Calibri" panose="020F0502020204030204" pitchFamily="34" charset="0"/>
            </a:endParaRPr>
          </a:p>
        </p:txBody>
      </p:sp>
      <p:sp>
        <p:nvSpPr>
          <p:cNvPr id="4" name="1 Başlık"/>
          <p:cNvSpPr>
            <a:spLocks noGrp="1"/>
          </p:cNvSpPr>
          <p:nvPr>
            <p:ph type="title" idx="4294967295"/>
          </p:nvPr>
        </p:nvSpPr>
        <p:spPr>
          <a:xfrm>
            <a:off x="575389" y="0"/>
            <a:ext cx="10515600" cy="1325563"/>
          </a:xfrm>
        </p:spPr>
        <p:txBody>
          <a:bodyPr vert="horz" lIns="92075" tIns="46038" rIns="92075" bIns="46038" rtlCol="0" anchor="ctr">
            <a:normAutofit/>
          </a:bodyPr>
          <a:lstStyle/>
          <a:p>
            <a:r>
              <a:rPr lang="tr-TR" altLang="en-US" b="1" dirty="0" err="1">
                <a:solidFill>
                  <a:srgbClr val="FF0000"/>
                </a:solidFill>
                <a:latin typeface="Arial" panose="020B0604020202020204" pitchFamily="34" charset="0"/>
                <a:cs typeface="Arial" panose="020B0604020202020204" pitchFamily="34" charset="0"/>
              </a:rPr>
              <a:t>Monositoz</a:t>
            </a:r>
            <a:endParaRPr lang="tr-TR" altLang="en-US" b="1" dirty="0">
              <a:solidFill>
                <a:srgbClr val="FF0000"/>
              </a:solidFill>
              <a:latin typeface="Arial" panose="020B0604020202020204" pitchFamily="34" charset="0"/>
              <a:cs typeface="Arial" panose="020B0604020202020204" pitchFamily="34" charset="0"/>
            </a:endParaRPr>
          </a:p>
        </p:txBody>
      </p:sp>
      <p:pic>
        <p:nvPicPr>
          <p:cNvPr id="5" name="Resim 4"/>
          <p:cNvPicPr>
            <a:picLocks noChangeAspect="1"/>
          </p:cNvPicPr>
          <p:nvPr/>
        </p:nvPicPr>
        <p:blipFill>
          <a:blip r:embed="rId2"/>
          <a:stretch>
            <a:fillRect/>
          </a:stretch>
        </p:blipFill>
        <p:spPr>
          <a:xfrm>
            <a:off x="8799646" y="159492"/>
            <a:ext cx="3024336" cy="1741363"/>
          </a:xfrm>
          <a:prstGeom prst="rect">
            <a:avLst/>
          </a:prstGeom>
        </p:spPr>
      </p:pic>
      <p:sp>
        <p:nvSpPr>
          <p:cNvPr id="6" name="Dikdörtgen 5"/>
          <p:cNvSpPr/>
          <p:nvPr/>
        </p:nvSpPr>
        <p:spPr>
          <a:xfrm>
            <a:off x="575389" y="1562301"/>
            <a:ext cx="7497692" cy="461665"/>
          </a:xfrm>
          <a:prstGeom prst="rect">
            <a:avLst/>
          </a:prstGeom>
        </p:spPr>
        <p:txBody>
          <a:bodyPr wrap="square">
            <a:spAutoFit/>
          </a:bodyPr>
          <a:lstStyle/>
          <a:p>
            <a:r>
              <a:rPr lang="fr-FR" altLang="en-US" sz="2400" b="1" dirty="0">
                <a:solidFill>
                  <a:srgbClr val="FF0000"/>
                </a:solidFill>
                <a:latin typeface="Calibri" panose="020F0502020204030204" pitchFamily="34" charset="0"/>
              </a:rPr>
              <a:t>Normal periferik kan </a:t>
            </a:r>
            <a:r>
              <a:rPr lang="fr-FR" altLang="en-US" sz="2400" b="1" dirty="0" err="1">
                <a:solidFill>
                  <a:srgbClr val="FF0000"/>
                </a:solidFill>
                <a:latin typeface="Calibri" panose="020F0502020204030204" pitchFamily="34" charset="0"/>
              </a:rPr>
              <a:t>monosit</a:t>
            </a:r>
            <a:r>
              <a:rPr lang="fr-FR" altLang="en-US" sz="2400" b="1" dirty="0">
                <a:solidFill>
                  <a:srgbClr val="FF0000"/>
                </a:solidFill>
                <a:latin typeface="Calibri" panose="020F0502020204030204" pitchFamily="34" charset="0"/>
              </a:rPr>
              <a:t> </a:t>
            </a:r>
            <a:r>
              <a:rPr lang="fr-FR" altLang="en-US" sz="2400" b="1" dirty="0" err="1">
                <a:solidFill>
                  <a:srgbClr val="FF0000"/>
                </a:solidFill>
                <a:latin typeface="Calibri" panose="020F0502020204030204" pitchFamily="34" charset="0"/>
              </a:rPr>
              <a:t>sayısı</a:t>
            </a:r>
            <a:r>
              <a:rPr lang="fr-FR" altLang="en-US" sz="2400" b="1" dirty="0">
                <a:solidFill>
                  <a:srgbClr val="FF0000"/>
                </a:solidFill>
                <a:latin typeface="Calibri" panose="020F0502020204030204" pitchFamily="34" charset="0"/>
              </a:rPr>
              <a:t> 200-950 /</a:t>
            </a:r>
            <a:r>
              <a:rPr lang="de-DE" altLang="en-US" sz="2400" b="1" dirty="0">
                <a:solidFill>
                  <a:srgbClr val="FF0000"/>
                </a:solidFill>
                <a:latin typeface="Calibri" panose="020F0502020204030204" pitchFamily="34" charset="0"/>
                <a:sym typeface="Symbol" panose="05050102010706020507" pitchFamily="18" charset="2"/>
              </a:rPr>
              <a:t></a:t>
            </a:r>
            <a:r>
              <a:rPr lang="fr-FR" altLang="en-US" sz="2400" b="1" dirty="0">
                <a:solidFill>
                  <a:srgbClr val="FF0000"/>
                </a:solidFill>
                <a:latin typeface="Calibri" panose="020F0502020204030204" pitchFamily="34" charset="0"/>
              </a:rPr>
              <a:t>l’dir.</a:t>
            </a:r>
            <a:endParaRPr lang="tr-TR" altLang="en-US" sz="2400" b="1" dirty="0">
              <a:solidFill>
                <a:srgbClr val="FF0000"/>
              </a:solidFill>
              <a:latin typeface="Calibri" panose="020F0502020204030204" pitchFamily="34" charset="0"/>
            </a:endParaRPr>
          </a:p>
        </p:txBody>
      </p:sp>
    </p:spTree>
    <p:extLst>
      <p:ext uri="{BB962C8B-B14F-4D97-AF65-F5344CB8AC3E}">
        <p14:creationId xmlns:p14="http://schemas.microsoft.com/office/powerpoint/2010/main" val="17063925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2 İçerik Yer Tutucusu"/>
          <p:cNvSpPr>
            <a:spLocks noGrp="1"/>
          </p:cNvSpPr>
          <p:nvPr>
            <p:ph idx="4294967295"/>
          </p:nvPr>
        </p:nvSpPr>
        <p:spPr>
          <a:xfrm>
            <a:off x="760623" y="2800652"/>
            <a:ext cx="9800286" cy="2786062"/>
          </a:xfrm>
        </p:spPr>
        <p:txBody>
          <a:bodyPr vert="horz" lIns="92075" tIns="46038" rIns="92075" bIns="46038" rtlCol="0">
            <a:normAutofit/>
          </a:bodyPr>
          <a:lstStyle/>
          <a:p>
            <a:pPr>
              <a:lnSpc>
                <a:spcPct val="200000"/>
              </a:lnSpc>
            </a:pPr>
            <a:r>
              <a:rPr lang="tr-TR" altLang="en-US" sz="2000" b="1" dirty="0" err="1">
                <a:solidFill>
                  <a:srgbClr val="0066FF"/>
                </a:solidFill>
                <a:latin typeface="Arial" panose="020B0604020202020204" pitchFamily="34" charset="0"/>
                <a:cs typeface="Arial" panose="020B0604020202020204" pitchFamily="34" charset="0"/>
              </a:rPr>
              <a:t>Monositopeni</a:t>
            </a:r>
            <a:r>
              <a:rPr lang="tr-TR" altLang="en-US" sz="2000" dirty="0">
                <a:solidFill>
                  <a:srgbClr val="0066FF"/>
                </a:solidFill>
                <a:latin typeface="Arial" panose="020B0604020202020204" pitchFamily="34" charset="0"/>
                <a:cs typeface="Arial" panose="020B0604020202020204" pitchFamily="34" charset="0"/>
              </a:rPr>
              <a:t>; Monosit sayısının</a:t>
            </a:r>
            <a:r>
              <a:rPr lang="tr-TR" altLang="en-US" sz="2000" b="1" dirty="0">
                <a:solidFill>
                  <a:srgbClr val="0066FF"/>
                </a:solidFill>
                <a:latin typeface="Arial" panose="020B0604020202020204" pitchFamily="34" charset="0"/>
                <a:cs typeface="Arial" panose="020B0604020202020204" pitchFamily="34" charset="0"/>
              </a:rPr>
              <a:t> </a:t>
            </a:r>
            <a:r>
              <a:rPr lang="tr-TR" altLang="en-US" sz="2000" dirty="0">
                <a:solidFill>
                  <a:srgbClr val="0066FF"/>
                </a:solidFill>
                <a:latin typeface="Arial" panose="020B0604020202020204" pitchFamily="34" charset="0"/>
                <a:cs typeface="Arial" panose="020B0604020202020204" pitchFamily="34" charset="0"/>
              </a:rPr>
              <a:t>milimetreküpte 200’ün altında olmasıdır </a:t>
            </a:r>
          </a:p>
          <a:p>
            <a:pPr>
              <a:lnSpc>
                <a:spcPct val="200000"/>
              </a:lnSpc>
            </a:pPr>
            <a:r>
              <a:rPr lang="tr-TR" altLang="en-US" sz="2400" dirty="0" err="1">
                <a:latin typeface="Times New Roman" panose="02020603050405020304" pitchFamily="18" charset="0"/>
              </a:rPr>
              <a:t>Hairy</a:t>
            </a:r>
            <a:r>
              <a:rPr lang="tr-TR" altLang="en-US" sz="2400" dirty="0">
                <a:latin typeface="Times New Roman" panose="02020603050405020304" pitchFamily="18" charset="0"/>
              </a:rPr>
              <a:t> </a:t>
            </a:r>
            <a:r>
              <a:rPr lang="tr-TR" altLang="en-US" sz="2400" dirty="0" err="1">
                <a:latin typeface="Times New Roman" panose="02020603050405020304" pitchFamily="18" charset="0"/>
              </a:rPr>
              <a:t>cell</a:t>
            </a:r>
            <a:r>
              <a:rPr lang="tr-TR" altLang="en-US" sz="2400" dirty="0">
                <a:latin typeface="Times New Roman" panose="02020603050405020304" pitchFamily="18" charset="0"/>
              </a:rPr>
              <a:t> lösemi seyrinde görülebilir.</a:t>
            </a:r>
            <a:endParaRPr lang="tr-TR" altLang="en-US" sz="2400" b="1" dirty="0">
              <a:latin typeface="Times New Roman" panose="02020603050405020304" pitchFamily="18" charset="0"/>
            </a:endParaRPr>
          </a:p>
        </p:txBody>
      </p:sp>
      <p:sp>
        <p:nvSpPr>
          <p:cNvPr id="4" name="1 Başlık"/>
          <p:cNvSpPr>
            <a:spLocks noGrp="1"/>
          </p:cNvSpPr>
          <p:nvPr>
            <p:ph type="title" idx="4294967295"/>
          </p:nvPr>
        </p:nvSpPr>
        <p:spPr>
          <a:xfrm>
            <a:off x="455678" y="175192"/>
            <a:ext cx="7772400" cy="1143000"/>
          </a:xfrm>
        </p:spPr>
        <p:txBody>
          <a:bodyPr vert="horz" lIns="92075" tIns="46038" rIns="92075" bIns="46038" rtlCol="0" anchor="ctr">
            <a:normAutofit/>
          </a:bodyPr>
          <a:lstStyle/>
          <a:p>
            <a:r>
              <a:rPr lang="tr-TR" altLang="en-US" sz="3600" b="1" dirty="0" err="1">
                <a:solidFill>
                  <a:srgbClr val="FF0000"/>
                </a:solidFill>
                <a:latin typeface="Arial" panose="020B0604020202020204" pitchFamily="34" charset="0"/>
                <a:cs typeface="Arial" panose="020B0604020202020204" pitchFamily="34" charset="0"/>
              </a:rPr>
              <a:t>Monositopeni</a:t>
            </a:r>
            <a:endParaRPr lang="tr-TR" altLang="en-US" sz="3600" b="1" dirty="0">
              <a:solidFill>
                <a:srgbClr val="FF0000"/>
              </a:solidFill>
              <a:latin typeface="Arial" panose="020B0604020202020204" pitchFamily="34" charset="0"/>
              <a:cs typeface="Arial" panose="020B0604020202020204" pitchFamily="34" charset="0"/>
            </a:endParaRPr>
          </a:p>
        </p:txBody>
      </p:sp>
      <p:pic>
        <p:nvPicPr>
          <p:cNvPr id="5" name="Picture 4" descr="monocyte_copy">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22702" y="372128"/>
            <a:ext cx="2680997" cy="1708150"/>
          </a:xfrm>
          <a:prstGeom prst="rect">
            <a:avLst/>
          </a:prstGeom>
          <a:noFill/>
          <a:extLst>
            <a:ext uri="{909E8E84-426E-40dd-AFC4-6F175D3DCCD1}">
              <a14:hiddenFill xmlns:a14="http://schemas.microsoft.com/office/drawing/2010/main" xmlns="">
                <a:solidFill>
                  <a:srgbClr val="FFFFFF"/>
                </a:solidFill>
              </a14:hiddenFill>
            </a:ext>
          </a:extLst>
        </p:spPr>
      </p:pic>
      <p:sp>
        <p:nvSpPr>
          <p:cNvPr id="6" name="Dikdörtgen 5"/>
          <p:cNvSpPr/>
          <p:nvPr/>
        </p:nvSpPr>
        <p:spPr>
          <a:xfrm>
            <a:off x="593032" y="1717205"/>
            <a:ext cx="7497692" cy="461665"/>
          </a:xfrm>
          <a:prstGeom prst="rect">
            <a:avLst/>
          </a:prstGeom>
        </p:spPr>
        <p:txBody>
          <a:bodyPr wrap="square">
            <a:spAutoFit/>
          </a:bodyPr>
          <a:lstStyle/>
          <a:p>
            <a:r>
              <a:rPr lang="fr-FR" altLang="en-US" sz="2400" b="1" dirty="0">
                <a:solidFill>
                  <a:srgbClr val="FF0000"/>
                </a:solidFill>
                <a:latin typeface="Calibri" panose="020F0502020204030204" pitchFamily="34" charset="0"/>
              </a:rPr>
              <a:t>Normal periferik kan </a:t>
            </a:r>
            <a:r>
              <a:rPr lang="fr-FR" altLang="en-US" sz="2400" b="1" dirty="0" err="1">
                <a:solidFill>
                  <a:srgbClr val="FF0000"/>
                </a:solidFill>
                <a:latin typeface="Calibri" panose="020F0502020204030204" pitchFamily="34" charset="0"/>
              </a:rPr>
              <a:t>monosit</a:t>
            </a:r>
            <a:r>
              <a:rPr lang="fr-FR" altLang="en-US" sz="2400" b="1" dirty="0">
                <a:solidFill>
                  <a:srgbClr val="FF0000"/>
                </a:solidFill>
                <a:latin typeface="Calibri" panose="020F0502020204030204" pitchFamily="34" charset="0"/>
              </a:rPr>
              <a:t> </a:t>
            </a:r>
            <a:r>
              <a:rPr lang="fr-FR" altLang="en-US" sz="2400" b="1" dirty="0" err="1">
                <a:solidFill>
                  <a:srgbClr val="FF0000"/>
                </a:solidFill>
                <a:latin typeface="Calibri" panose="020F0502020204030204" pitchFamily="34" charset="0"/>
              </a:rPr>
              <a:t>sayısı</a:t>
            </a:r>
            <a:r>
              <a:rPr lang="fr-FR" altLang="en-US" sz="2400" b="1" dirty="0">
                <a:solidFill>
                  <a:srgbClr val="FF0000"/>
                </a:solidFill>
                <a:latin typeface="Calibri" panose="020F0502020204030204" pitchFamily="34" charset="0"/>
              </a:rPr>
              <a:t> 200-950 /</a:t>
            </a:r>
            <a:r>
              <a:rPr lang="de-DE" altLang="en-US" sz="2400" b="1" dirty="0">
                <a:solidFill>
                  <a:srgbClr val="FF0000"/>
                </a:solidFill>
                <a:latin typeface="Calibri" panose="020F0502020204030204" pitchFamily="34" charset="0"/>
                <a:sym typeface="Symbol" panose="05050102010706020507" pitchFamily="18" charset="2"/>
              </a:rPr>
              <a:t></a:t>
            </a:r>
            <a:r>
              <a:rPr lang="fr-FR" altLang="en-US" sz="2400" b="1" dirty="0">
                <a:solidFill>
                  <a:srgbClr val="FF0000"/>
                </a:solidFill>
                <a:latin typeface="Calibri" panose="020F0502020204030204" pitchFamily="34" charset="0"/>
              </a:rPr>
              <a:t>l’dir.</a:t>
            </a:r>
            <a:endParaRPr lang="tr-TR" altLang="en-US" sz="2400" b="1" dirty="0">
              <a:solidFill>
                <a:srgbClr val="FF0000"/>
              </a:solidFill>
              <a:latin typeface="Calibri" panose="020F0502020204030204" pitchFamily="34" charset="0"/>
            </a:endParaRPr>
          </a:p>
        </p:txBody>
      </p:sp>
    </p:spTree>
    <p:extLst>
      <p:ext uri="{BB962C8B-B14F-4D97-AF65-F5344CB8AC3E}">
        <p14:creationId xmlns:p14="http://schemas.microsoft.com/office/powerpoint/2010/main" val="42745694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a:xfrm>
            <a:off x="390363" y="176481"/>
            <a:ext cx="7772400" cy="1143000"/>
          </a:xfrm>
        </p:spPr>
        <p:txBody>
          <a:bodyPr vert="horz" lIns="92075" tIns="46038" rIns="92075" bIns="46038" rtlCol="0" anchor="ctr">
            <a:normAutofit/>
          </a:bodyPr>
          <a:lstStyle/>
          <a:p>
            <a:r>
              <a:rPr lang="tr-TR" altLang="en-US" sz="4000" b="1" dirty="0">
                <a:solidFill>
                  <a:srgbClr val="FF0000"/>
                </a:solidFill>
                <a:latin typeface="Arial" panose="020B0604020202020204" pitchFamily="34" charset="0"/>
                <a:cs typeface="Arial" panose="020B0604020202020204" pitchFamily="34" charset="0"/>
              </a:rPr>
              <a:t>Eozinofili</a:t>
            </a:r>
          </a:p>
        </p:txBody>
      </p:sp>
      <p:sp>
        <p:nvSpPr>
          <p:cNvPr id="314371" name="2 İçerik Yer Tutucusu"/>
          <p:cNvSpPr>
            <a:spLocks noGrp="1"/>
          </p:cNvSpPr>
          <p:nvPr>
            <p:ph idx="4294967295"/>
          </p:nvPr>
        </p:nvSpPr>
        <p:spPr>
          <a:xfrm>
            <a:off x="704855" y="2766288"/>
            <a:ext cx="10623601" cy="4114800"/>
          </a:xfrm>
        </p:spPr>
        <p:txBody>
          <a:bodyPr vert="horz" lIns="92075" tIns="46038" rIns="92075" bIns="46038" rtlCol="0">
            <a:normAutofit/>
          </a:bodyPr>
          <a:lstStyle/>
          <a:p>
            <a:pPr marL="0" indent="0">
              <a:buNone/>
            </a:pPr>
            <a:r>
              <a:rPr lang="tr-TR" altLang="en-US" sz="2400" dirty="0">
                <a:latin typeface="Calibri" panose="020F0502020204030204" pitchFamily="34" charset="0"/>
              </a:rPr>
              <a:t>Nedenleri:</a:t>
            </a:r>
            <a:endParaRPr lang="tr-TR" altLang="en-US" sz="2400" b="1" dirty="0">
              <a:latin typeface="Calibri" panose="020F0502020204030204" pitchFamily="34" charset="0"/>
            </a:endParaRPr>
          </a:p>
          <a:p>
            <a:r>
              <a:rPr lang="tr-TR" altLang="en-US" sz="2400" i="1" dirty="0">
                <a:solidFill>
                  <a:schemeClr val="accent2"/>
                </a:solidFill>
                <a:latin typeface="Calibri" panose="020F0502020204030204" pitchFamily="34" charset="0"/>
              </a:rPr>
              <a:t>Alerjik hastalıklar</a:t>
            </a:r>
            <a:endParaRPr lang="tr-TR" altLang="en-US" sz="2400" b="1" dirty="0">
              <a:solidFill>
                <a:schemeClr val="accent2"/>
              </a:solidFill>
              <a:latin typeface="Calibri" panose="020F0502020204030204" pitchFamily="34" charset="0"/>
            </a:endParaRPr>
          </a:p>
          <a:p>
            <a:r>
              <a:rPr lang="tr-TR" altLang="en-US" sz="2400" i="1" dirty="0" err="1">
                <a:solidFill>
                  <a:schemeClr val="accent2"/>
                </a:solidFill>
                <a:latin typeface="Calibri" panose="020F0502020204030204" pitchFamily="34" charset="0"/>
              </a:rPr>
              <a:t>Parazitozlar</a:t>
            </a:r>
            <a:endParaRPr lang="tr-TR" altLang="en-US" sz="2400" b="1" dirty="0">
              <a:solidFill>
                <a:schemeClr val="accent2"/>
              </a:solidFill>
              <a:latin typeface="Calibri" panose="020F0502020204030204" pitchFamily="34" charset="0"/>
            </a:endParaRPr>
          </a:p>
          <a:p>
            <a:r>
              <a:rPr lang="tr-TR" altLang="en-US" sz="2400" i="1" dirty="0">
                <a:latin typeface="Calibri" panose="020F0502020204030204" pitchFamily="34" charset="0"/>
              </a:rPr>
              <a:t>Diğer enfeksiyonlar</a:t>
            </a:r>
            <a:endParaRPr lang="tr-TR" altLang="en-US" sz="2400" b="1" dirty="0">
              <a:latin typeface="Calibri" panose="020F0502020204030204" pitchFamily="34" charset="0"/>
            </a:endParaRPr>
          </a:p>
          <a:p>
            <a:r>
              <a:rPr lang="tr-TR" altLang="en-US" sz="2400" i="1" dirty="0" err="1">
                <a:latin typeface="Calibri" panose="020F0502020204030204" pitchFamily="34" charset="0"/>
              </a:rPr>
              <a:t>Myeloproliferatif</a:t>
            </a:r>
            <a:r>
              <a:rPr lang="tr-TR" altLang="en-US" sz="2400" i="1" dirty="0">
                <a:latin typeface="Calibri" panose="020F0502020204030204" pitchFamily="34" charset="0"/>
              </a:rPr>
              <a:t> hastalıklar</a:t>
            </a:r>
            <a:endParaRPr lang="tr-TR" altLang="en-US" sz="2400" b="1" dirty="0">
              <a:latin typeface="Calibri" panose="020F0502020204030204" pitchFamily="34" charset="0"/>
            </a:endParaRPr>
          </a:p>
          <a:p>
            <a:r>
              <a:rPr lang="tr-TR" altLang="en-US" sz="2400" i="1" dirty="0">
                <a:latin typeface="Calibri" panose="020F0502020204030204" pitchFamily="34" charset="0"/>
              </a:rPr>
              <a:t>Diğer hastalıklar</a:t>
            </a:r>
            <a:r>
              <a:rPr lang="tr-TR" altLang="en-US" sz="2400" dirty="0">
                <a:latin typeface="Calibri" panose="020F0502020204030204" pitchFamily="34" charset="0"/>
              </a:rPr>
              <a:t>: </a:t>
            </a:r>
            <a:r>
              <a:rPr lang="tr-TR" altLang="en-US" sz="2200" dirty="0" err="1">
                <a:latin typeface="Calibri" panose="020F0502020204030204" pitchFamily="34" charset="0"/>
              </a:rPr>
              <a:t>Addison</a:t>
            </a:r>
            <a:r>
              <a:rPr lang="tr-TR" altLang="en-US" sz="2200" dirty="0">
                <a:latin typeface="Calibri" panose="020F0502020204030204" pitchFamily="34" charset="0"/>
              </a:rPr>
              <a:t> </a:t>
            </a:r>
            <a:r>
              <a:rPr lang="tr-TR" altLang="en-US" sz="2200" dirty="0" err="1">
                <a:latin typeface="Calibri" panose="020F0502020204030204" pitchFamily="34" charset="0"/>
              </a:rPr>
              <a:t>hst</a:t>
            </a:r>
            <a:r>
              <a:rPr lang="tr-TR" altLang="en-US" sz="2200" dirty="0">
                <a:latin typeface="Calibri" panose="020F0502020204030204" pitchFamily="34" charset="0"/>
              </a:rPr>
              <a:t>, </a:t>
            </a:r>
            <a:r>
              <a:rPr lang="tr-TR" altLang="en-US" sz="2200" dirty="0" err="1">
                <a:latin typeface="Calibri" panose="020F0502020204030204" pitchFamily="34" charset="0"/>
              </a:rPr>
              <a:t>inflamatuar</a:t>
            </a:r>
            <a:r>
              <a:rPr lang="tr-TR" altLang="en-US" sz="2200" dirty="0">
                <a:latin typeface="Calibri" panose="020F0502020204030204" pitchFamily="34" charset="0"/>
              </a:rPr>
              <a:t> barsak hastalıkları, </a:t>
            </a:r>
            <a:r>
              <a:rPr lang="tr-TR" altLang="en-US" sz="2200" dirty="0" err="1">
                <a:latin typeface="Calibri" panose="020F0502020204030204" pitchFamily="34" charset="0"/>
              </a:rPr>
              <a:t>çöliak</a:t>
            </a:r>
            <a:r>
              <a:rPr lang="tr-TR" altLang="en-US" sz="2200" dirty="0">
                <a:latin typeface="Calibri" panose="020F0502020204030204" pitchFamily="34" charset="0"/>
              </a:rPr>
              <a:t> hastalığı, immün yetmezlikler, </a:t>
            </a:r>
            <a:r>
              <a:rPr lang="tr-TR" altLang="en-US" sz="2200" dirty="0" err="1">
                <a:latin typeface="Calibri" panose="020F0502020204030204" pitchFamily="34" charset="0"/>
              </a:rPr>
              <a:t>graft-versus</a:t>
            </a:r>
            <a:r>
              <a:rPr lang="tr-TR" altLang="en-US" sz="2200" dirty="0">
                <a:latin typeface="Calibri" panose="020F0502020204030204" pitchFamily="34" charset="0"/>
              </a:rPr>
              <a:t> host hastalığı, </a:t>
            </a:r>
            <a:r>
              <a:rPr lang="tr-TR" altLang="en-US" sz="2200" dirty="0" err="1">
                <a:latin typeface="Calibri" panose="020F0502020204030204" pitchFamily="34" charset="0"/>
              </a:rPr>
              <a:t>Sjögren</a:t>
            </a:r>
            <a:r>
              <a:rPr lang="tr-TR" altLang="en-US" sz="2200" dirty="0">
                <a:latin typeface="Calibri" panose="020F0502020204030204" pitchFamily="34" charset="0"/>
              </a:rPr>
              <a:t> sendromu.</a:t>
            </a:r>
            <a:endParaRPr lang="tr-TR" altLang="en-US" sz="2200" b="1" dirty="0">
              <a:latin typeface="Calibri" panose="020F0502020204030204" pitchFamily="34" charset="0"/>
            </a:endParaRPr>
          </a:p>
          <a:p>
            <a:endParaRPr lang="tr-TR" altLang="en-US" sz="2400" dirty="0">
              <a:latin typeface="Calibri" panose="020F0502020204030204" pitchFamily="34" charset="0"/>
            </a:endParaRPr>
          </a:p>
        </p:txBody>
      </p:sp>
      <p:pic>
        <p:nvPicPr>
          <p:cNvPr id="5" name="Resim 4"/>
          <p:cNvPicPr>
            <a:picLocks noChangeAspect="1"/>
          </p:cNvPicPr>
          <p:nvPr/>
        </p:nvPicPr>
        <p:blipFill>
          <a:blip r:embed="rId2"/>
          <a:stretch>
            <a:fillRect/>
          </a:stretch>
        </p:blipFill>
        <p:spPr>
          <a:xfrm>
            <a:off x="8850618" y="101254"/>
            <a:ext cx="2844192" cy="1572170"/>
          </a:xfrm>
          <a:prstGeom prst="rect">
            <a:avLst/>
          </a:prstGeom>
        </p:spPr>
      </p:pic>
      <p:sp>
        <p:nvSpPr>
          <p:cNvPr id="3" name="Dikdörtgen 2"/>
          <p:cNvSpPr/>
          <p:nvPr/>
        </p:nvSpPr>
        <p:spPr>
          <a:xfrm>
            <a:off x="527717" y="2053937"/>
            <a:ext cx="6875147" cy="707886"/>
          </a:xfrm>
          <a:prstGeom prst="rect">
            <a:avLst/>
          </a:prstGeom>
        </p:spPr>
        <p:txBody>
          <a:bodyPr wrap="square">
            <a:spAutoFit/>
          </a:bodyPr>
          <a:lstStyle/>
          <a:p>
            <a:r>
              <a:rPr lang="tr-TR" altLang="en-US" sz="2000" b="1" dirty="0">
                <a:solidFill>
                  <a:srgbClr val="0000FF"/>
                </a:solidFill>
                <a:latin typeface="Calibri" panose="020F0502020204030204" pitchFamily="34" charset="0"/>
              </a:rPr>
              <a:t>Eozinofil sayısının milimetreküpte 700’ün üzerinde olmasıdır.</a:t>
            </a:r>
          </a:p>
          <a:p>
            <a:r>
              <a:rPr lang="tr-TR" altLang="en-US" sz="2000" b="1" dirty="0">
                <a:solidFill>
                  <a:srgbClr val="0000FF"/>
                </a:solidFill>
                <a:latin typeface="Calibri" panose="020F0502020204030204" pitchFamily="34" charset="0"/>
              </a:rPr>
              <a:t> Bu değer 1500’den fazlaysa mutlak </a:t>
            </a:r>
            <a:r>
              <a:rPr lang="tr-TR" altLang="en-US" sz="2000" b="1" dirty="0" err="1">
                <a:solidFill>
                  <a:srgbClr val="0000FF"/>
                </a:solidFill>
                <a:latin typeface="Calibri" panose="020F0502020204030204" pitchFamily="34" charset="0"/>
              </a:rPr>
              <a:t>eozinofiliden</a:t>
            </a:r>
            <a:r>
              <a:rPr lang="tr-TR" altLang="en-US" sz="2000" b="1" dirty="0">
                <a:solidFill>
                  <a:srgbClr val="0000FF"/>
                </a:solidFill>
                <a:latin typeface="Calibri" panose="020F0502020204030204" pitchFamily="34" charset="0"/>
              </a:rPr>
              <a:t> söz edilir. </a:t>
            </a:r>
            <a:endParaRPr lang="tr-TR" sz="2000" b="1" dirty="0">
              <a:solidFill>
                <a:srgbClr val="0000FF"/>
              </a:solidFill>
            </a:endParaRPr>
          </a:p>
        </p:txBody>
      </p:sp>
      <p:sp>
        <p:nvSpPr>
          <p:cNvPr id="6" name="Dikdörtgen 5"/>
          <p:cNvSpPr/>
          <p:nvPr/>
        </p:nvSpPr>
        <p:spPr>
          <a:xfrm>
            <a:off x="527717" y="1560662"/>
            <a:ext cx="7497692" cy="461665"/>
          </a:xfrm>
          <a:prstGeom prst="rect">
            <a:avLst/>
          </a:prstGeom>
        </p:spPr>
        <p:txBody>
          <a:bodyPr wrap="square">
            <a:spAutoFit/>
          </a:bodyPr>
          <a:lstStyle/>
          <a:p>
            <a:r>
              <a:rPr lang="fr-FR" altLang="en-US" sz="2400" b="1" dirty="0">
                <a:solidFill>
                  <a:srgbClr val="FF0000"/>
                </a:solidFill>
                <a:latin typeface="Calibri" panose="020F0502020204030204" pitchFamily="34" charset="0"/>
              </a:rPr>
              <a:t>Normal periferik kan </a:t>
            </a:r>
            <a:r>
              <a:rPr lang="fr-FR" altLang="en-US" sz="2400" b="1" dirty="0" err="1">
                <a:solidFill>
                  <a:srgbClr val="FF0000"/>
                </a:solidFill>
                <a:latin typeface="Calibri" panose="020F0502020204030204" pitchFamily="34" charset="0"/>
              </a:rPr>
              <a:t>monosit</a:t>
            </a:r>
            <a:r>
              <a:rPr lang="fr-FR" altLang="en-US" sz="2400" b="1" dirty="0">
                <a:solidFill>
                  <a:srgbClr val="FF0000"/>
                </a:solidFill>
                <a:latin typeface="Calibri" panose="020F0502020204030204" pitchFamily="34" charset="0"/>
              </a:rPr>
              <a:t> </a:t>
            </a:r>
            <a:r>
              <a:rPr lang="fr-FR" altLang="en-US" sz="2400" b="1" dirty="0" err="1">
                <a:solidFill>
                  <a:srgbClr val="FF0000"/>
                </a:solidFill>
                <a:latin typeface="Calibri" panose="020F0502020204030204" pitchFamily="34" charset="0"/>
              </a:rPr>
              <a:t>sayısı</a:t>
            </a:r>
            <a:r>
              <a:rPr lang="fr-FR" altLang="en-US" sz="2400" b="1" dirty="0">
                <a:solidFill>
                  <a:srgbClr val="FF0000"/>
                </a:solidFill>
                <a:latin typeface="Calibri" panose="020F0502020204030204" pitchFamily="34" charset="0"/>
              </a:rPr>
              <a:t> </a:t>
            </a:r>
            <a:r>
              <a:rPr lang="tr-TR" altLang="en-US" sz="2400" b="1" dirty="0">
                <a:solidFill>
                  <a:srgbClr val="FF0000"/>
                </a:solidFill>
                <a:latin typeface="Calibri" panose="020F0502020204030204" pitchFamily="34" charset="0"/>
              </a:rPr>
              <a:t>5</a:t>
            </a:r>
            <a:r>
              <a:rPr lang="fr-FR" altLang="en-US" sz="2400" b="1" dirty="0" smtClean="0">
                <a:solidFill>
                  <a:srgbClr val="FF0000"/>
                </a:solidFill>
                <a:latin typeface="Calibri" panose="020F0502020204030204" pitchFamily="34" charset="0"/>
              </a:rPr>
              <a:t>0-</a:t>
            </a:r>
            <a:r>
              <a:rPr lang="tr-TR" altLang="en-US" sz="2400" b="1" dirty="0" smtClean="0">
                <a:solidFill>
                  <a:srgbClr val="FF0000"/>
                </a:solidFill>
                <a:latin typeface="Calibri" panose="020F0502020204030204" pitchFamily="34" charset="0"/>
              </a:rPr>
              <a:t>70</a:t>
            </a:r>
            <a:r>
              <a:rPr lang="fr-FR" altLang="en-US" sz="2400" b="1" dirty="0" smtClean="0">
                <a:solidFill>
                  <a:srgbClr val="FF0000"/>
                </a:solidFill>
                <a:latin typeface="Calibri" panose="020F0502020204030204" pitchFamily="34" charset="0"/>
              </a:rPr>
              <a:t>0 </a:t>
            </a:r>
            <a:r>
              <a:rPr lang="fr-FR" altLang="en-US" sz="2400" b="1" dirty="0">
                <a:solidFill>
                  <a:srgbClr val="FF0000"/>
                </a:solidFill>
                <a:latin typeface="Calibri" panose="020F0502020204030204" pitchFamily="34" charset="0"/>
              </a:rPr>
              <a:t>/</a:t>
            </a:r>
            <a:r>
              <a:rPr lang="de-DE" altLang="en-US" sz="2400" b="1" dirty="0">
                <a:solidFill>
                  <a:srgbClr val="FF0000"/>
                </a:solidFill>
                <a:latin typeface="Calibri" panose="020F0502020204030204" pitchFamily="34" charset="0"/>
                <a:sym typeface="Symbol" panose="05050102010706020507" pitchFamily="18" charset="2"/>
              </a:rPr>
              <a:t></a:t>
            </a:r>
            <a:r>
              <a:rPr lang="fr-FR" altLang="en-US" sz="2400" b="1" dirty="0">
                <a:solidFill>
                  <a:srgbClr val="FF0000"/>
                </a:solidFill>
                <a:latin typeface="Calibri" panose="020F0502020204030204" pitchFamily="34" charset="0"/>
              </a:rPr>
              <a:t>l’dir.</a:t>
            </a:r>
            <a:endParaRPr lang="tr-TR" altLang="en-US" sz="2400" b="1" dirty="0">
              <a:solidFill>
                <a:srgbClr val="FF0000"/>
              </a:solidFill>
              <a:latin typeface="Calibri" panose="020F0502020204030204" pitchFamily="34" charset="0"/>
            </a:endParaRPr>
          </a:p>
        </p:txBody>
      </p:sp>
    </p:spTree>
    <p:extLst>
      <p:ext uri="{BB962C8B-B14F-4D97-AF65-F5344CB8AC3E}">
        <p14:creationId xmlns:p14="http://schemas.microsoft.com/office/powerpoint/2010/main" val="376173653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a:xfrm>
            <a:off x="444760" y="143449"/>
            <a:ext cx="10515600" cy="1325563"/>
          </a:xfrm>
        </p:spPr>
        <p:txBody>
          <a:bodyPr vert="horz" lIns="92075" tIns="46038" rIns="92075" bIns="46038" rtlCol="0" anchor="ctr">
            <a:normAutofit/>
          </a:bodyPr>
          <a:lstStyle/>
          <a:p>
            <a:r>
              <a:rPr lang="tr-TR" altLang="en-US" b="1" dirty="0" err="1">
                <a:solidFill>
                  <a:srgbClr val="FF0000"/>
                </a:solidFill>
                <a:latin typeface="+mn-lt"/>
              </a:rPr>
              <a:t>Eozinopeni</a:t>
            </a:r>
            <a:endParaRPr lang="tr-TR" altLang="en-US" dirty="0">
              <a:solidFill>
                <a:srgbClr val="FF0000"/>
              </a:solidFill>
              <a:latin typeface="+mn-lt"/>
            </a:endParaRPr>
          </a:p>
        </p:txBody>
      </p:sp>
      <p:sp>
        <p:nvSpPr>
          <p:cNvPr id="315395" name="2 İçerik Yer Tutucusu"/>
          <p:cNvSpPr>
            <a:spLocks noGrp="1"/>
          </p:cNvSpPr>
          <p:nvPr>
            <p:ph idx="4294967295"/>
          </p:nvPr>
        </p:nvSpPr>
        <p:spPr>
          <a:xfrm>
            <a:off x="708755" y="2385691"/>
            <a:ext cx="8001000" cy="4267200"/>
          </a:xfrm>
        </p:spPr>
        <p:txBody>
          <a:bodyPr vert="horz" lIns="92075" tIns="46038" rIns="92075" bIns="46038" rtlCol="0">
            <a:normAutofit/>
          </a:bodyPr>
          <a:lstStyle/>
          <a:p>
            <a:pPr>
              <a:lnSpc>
                <a:spcPct val="200000"/>
              </a:lnSpc>
            </a:pPr>
            <a:r>
              <a:rPr lang="tr-TR" altLang="en-US" sz="2400" b="1" dirty="0">
                <a:solidFill>
                  <a:srgbClr val="0066FF"/>
                </a:solidFill>
                <a:latin typeface="Calibri" panose="020F0502020204030204" pitchFamily="34" charset="0"/>
              </a:rPr>
              <a:t>Eozinofil sayısının milimetreküpte 50’nin altında olmasıdır</a:t>
            </a:r>
            <a:r>
              <a:rPr lang="tr-TR" altLang="en-US" sz="2400" dirty="0">
                <a:solidFill>
                  <a:srgbClr val="0066FF"/>
                </a:solidFill>
                <a:latin typeface="Calibri" panose="020F0502020204030204" pitchFamily="34" charset="0"/>
              </a:rPr>
              <a:t>. </a:t>
            </a:r>
          </a:p>
          <a:p>
            <a:pPr>
              <a:lnSpc>
                <a:spcPct val="200000"/>
              </a:lnSpc>
            </a:pPr>
            <a:r>
              <a:rPr lang="tr-TR" altLang="en-US" sz="2400" dirty="0">
                <a:latin typeface="Calibri" panose="020F0502020204030204" pitchFamily="34" charset="0"/>
              </a:rPr>
              <a:t>Akut inflamasyon</a:t>
            </a:r>
            <a:endParaRPr lang="tr-TR" altLang="en-US" sz="2400" b="1" dirty="0">
              <a:latin typeface="Calibri" panose="020F0502020204030204" pitchFamily="34" charset="0"/>
            </a:endParaRPr>
          </a:p>
          <a:p>
            <a:pPr>
              <a:lnSpc>
                <a:spcPct val="200000"/>
              </a:lnSpc>
            </a:pPr>
            <a:r>
              <a:rPr lang="tr-TR" altLang="en-US" sz="2400" dirty="0">
                <a:latin typeface="Calibri" panose="020F0502020204030204" pitchFamily="34" charset="0"/>
              </a:rPr>
              <a:t>ilaçlar; </a:t>
            </a:r>
            <a:r>
              <a:rPr lang="tr-TR" altLang="en-US" sz="2400" u="sng" dirty="0" err="1">
                <a:solidFill>
                  <a:schemeClr val="accent2"/>
                </a:solidFill>
                <a:latin typeface="Calibri" panose="020F0502020204030204" pitchFamily="34" charset="0"/>
              </a:rPr>
              <a:t>Steroidler</a:t>
            </a:r>
            <a:r>
              <a:rPr lang="tr-TR" altLang="en-US" sz="2400" u="sng" dirty="0">
                <a:solidFill>
                  <a:schemeClr val="accent2"/>
                </a:solidFill>
                <a:latin typeface="Calibri" panose="020F0502020204030204" pitchFamily="34" charset="0"/>
              </a:rPr>
              <a:t>,</a:t>
            </a:r>
            <a:r>
              <a:rPr lang="tr-TR" altLang="en-US" sz="2400" dirty="0">
                <a:latin typeface="Calibri" panose="020F0502020204030204" pitchFamily="34" charset="0"/>
              </a:rPr>
              <a:t> </a:t>
            </a:r>
            <a:r>
              <a:rPr lang="tr-TR" altLang="en-US" sz="2400" dirty="0" err="1">
                <a:latin typeface="Calibri" panose="020F0502020204030204" pitchFamily="34" charset="0"/>
              </a:rPr>
              <a:t>katekolaminler</a:t>
            </a:r>
            <a:endParaRPr lang="tr-TR" altLang="en-US" sz="2400" b="1" dirty="0">
              <a:latin typeface="Calibri" panose="020F0502020204030204" pitchFamily="34" charset="0"/>
            </a:endParaRPr>
          </a:p>
          <a:p>
            <a:pPr>
              <a:lnSpc>
                <a:spcPct val="200000"/>
              </a:lnSpc>
            </a:pPr>
            <a:r>
              <a:rPr lang="tr-TR" altLang="en-US" sz="2400" dirty="0">
                <a:latin typeface="Calibri" panose="020F0502020204030204" pitchFamily="34" charset="0"/>
              </a:rPr>
              <a:t>Cushing sendromu</a:t>
            </a:r>
            <a:endParaRPr lang="tr-TR" altLang="en-US" sz="2400" b="1" dirty="0">
              <a:latin typeface="Calibri" panose="020F0502020204030204" pitchFamily="34" charset="0"/>
            </a:endParaRPr>
          </a:p>
          <a:p>
            <a:pPr>
              <a:lnSpc>
                <a:spcPct val="200000"/>
              </a:lnSpc>
            </a:pPr>
            <a:endParaRPr lang="tr-TR" altLang="en-US" sz="2400" dirty="0">
              <a:latin typeface="Calibri" panose="020F0502020204030204" pitchFamily="34" charset="0"/>
            </a:endParaRPr>
          </a:p>
        </p:txBody>
      </p:sp>
      <p:pic>
        <p:nvPicPr>
          <p:cNvPr id="6" name="Picture 5" descr="B03s07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22656" y="143449"/>
            <a:ext cx="2915840" cy="16288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Dikdörtgen 4"/>
          <p:cNvSpPr/>
          <p:nvPr/>
        </p:nvSpPr>
        <p:spPr>
          <a:xfrm>
            <a:off x="527717" y="1560662"/>
            <a:ext cx="7497692" cy="461665"/>
          </a:xfrm>
          <a:prstGeom prst="rect">
            <a:avLst/>
          </a:prstGeom>
        </p:spPr>
        <p:txBody>
          <a:bodyPr wrap="square">
            <a:spAutoFit/>
          </a:bodyPr>
          <a:lstStyle/>
          <a:p>
            <a:r>
              <a:rPr lang="fr-FR" altLang="en-US" sz="2400" b="1" dirty="0">
                <a:solidFill>
                  <a:srgbClr val="FF0000"/>
                </a:solidFill>
                <a:latin typeface="Calibri" panose="020F0502020204030204" pitchFamily="34" charset="0"/>
              </a:rPr>
              <a:t>Normal periferik kan </a:t>
            </a:r>
            <a:r>
              <a:rPr lang="fr-FR" altLang="en-US" sz="2400" b="1" dirty="0" err="1">
                <a:solidFill>
                  <a:srgbClr val="FF0000"/>
                </a:solidFill>
                <a:latin typeface="Calibri" panose="020F0502020204030204" pitchFamily="34" charset="0"/>
              </a:rPr>
              <a:t>monosit</a:t>
            </a:r>
            <a:r>
              <a:rPr lang="fr-FR" altLang="en-US" sz="2400" b="1" dirty="0">
                <a:solidFill>
                  <a:srgbClr val="FF0000"/>
                </a:solidFill>
                <a:latin typeface="Calibri" panose="020F0502020204030204" pitchFamily="34" charset="0"/>
              </a:rPr>
              <a:t> </a:t>
            </a:r>
            <a:r>
              <a:rPr lang="fr-FR" altLang="en-US" sz="2400" b="1" dirty="0" err="1">
                <a:solidFill>
                  <a:srgbClr val="FF0000"/>
                </a:solidFill>
                <a:latin typeface="Calibri" panose="020F0502020204030204" pitchFamily="34" charset="0"/>
              </a:rPr>
              <a:t>sayısı</a:t>
            </a:r>
            <a:r>
              <a:rPr lang="fr-FR" altLang="en-US" sz="2400" b="1" dirty="0">
                <a:solidFill>
                  <a:srgbClr val="FF0000"/>
                </a:solidFill>
                <a:latin typeface="Calibri" panose="020F0502020204030204" pitchFamily="34" charset="0"/>
              </a:rPr>
              <a:t> </a:t>
            </a:r>
            <a:r>
              <a:rPr lang="tr-TR" altLang="en-US" sz="2400" b="1" dirty="0">
                <a:solidFill>
                  <a:srgbClr val="FF0000"/>
                </a:solidFill>
                <a:latin typeface="Calibri" panose="020F0502020204030204" pitchFamily="34" charset="0"/>
              </a:rPr>
              <a:t>5</a:t>
            </a:r>
            <a:r>
              <a:rPr lang="fr-FR" altLang="en-US" sz="2400" b="1" dirty="0" smtClean="0">
                <a:solidFill>
                  <a:srgbClr val="FF0000"/>
                </a:solidFill>
                <a:latin typeface="Calibri" panose="020F0502020204030204" pitchFamily="34" charset="0"/>
              </a:rPr>
              <a:t>0-</a:t>
            </a:r>
            <a:r>
              <a:rPr lang="tr-TR" altLang="en-US" sz="2400" b="1" dirty="0" smtClean="0">
                <a:solidFill>
                  <a:srgbClr val="FF0000"/>
                </a:solidFill>
                <a:latin typeface="Calibri" panose="020F0502020204030204" pitchFamily="34" charset="0"/>
              </a:rPr>
              <a:t>70</a:t>
            </a:r>
            <a:r>
              <a:rPr lang="fr-FR" altLang="en-US" sz="2400" b="1" dirty="0" smtClean="0">
                <a:solidFill>
                  <a:srgbClr val="FF0000"/>
                </a:solidFill>
                <a:latin typeface="Calibri" panose="020F0502020204030204" pitchFamily="34" charset="0"/>
              </a:rPr>
              <a:t>0 </a:t>
            </a:r>
            <a:r>
              <a:rPr lang="fr-FR" altLang="en-US" sz="2400" b="1" dirty="0">
                <a:solidFill>
                  <a:srgbClr val="FF0000"/>
                </a:solidFill>
                <a:latin typeface="Calibri" panose="020F0502020204030204" pitchFamily="34" charset="0"/>
              </a:rPr>
              <a:t>/</a:t>
            </a:r>
            <a:r>
              <a:rPr lang="de-DE" altLang="en-US" sz="2400" b="1" dirty="0">
                <a:solidFill>
                  <a:srgbClr val="FF0000"/>
                </a:solidFill>
                <a:latin typeface="Calibri" panose="020F0502020204030204" pitchFamily="34" charset="0"/>
                <a:sym typeface="Symbol" panose="05050102010706020507" pitchFamily="18" charset="2"/>
              </a:rPr>
              <a:t></a:t>
            </a:r>
            <a:r>
              <a:rPr lang="fr-FR" altLang="en-US" sz="2400" b="1" dirty="0">
                <a:solidFill>
                  <a:srgbClr val="FF0000"/>
                </a:solidFill>
                <a:latin typeface="Calibri" panose="020F0502020204030204" pitchFamily="34" charset="0"/>
              </a:rPr>
              <a:t>l’dir.</a:t>
            </a:r>
            <a:endParaRPr lang="tr-TR" altLang="en-US" sz="2400" b="1" dirty="0">
              <a:solidFill>
                <a:srgbClr val="FF0000"/>
              </a:solidFill>
              <a:latin typeface="Calibri" panose="020F0502020204030204" pitchFamily="34" charset="0"/>
            </a:endParaRPr>
          </a:p>
        </p:txBody>
      </p:sp>
    </p:spTree>
    <p:extLst>
      <p:ext uri="{BB962C8B-B14F-4D97-AF65-F5344CB8AC3E}">
        <p14:creationId xmlns:p14="http://schemas.microsoft.com/office/powerpoint/2010/main" val="245249046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a:xfrm>
            <a:off x="454091" y="130431"/>
            <a:ext cx="10515600" cy="1325563"/>
          </a:xfrm>
        </p:spPr>
        <p:txBody>
          <a:bodyPr vert="horz" lIns="92075" tIns="46038" rIns="92075" bIns="46038" rtlCol="0" anchor="ctr">
            <a:normAutofit/>
          </a:bodyPr>
          <a:lstStyle/>
          <a:p>
            <a:r>
              <a:rPr lang="tr-TR" altLang="en-US" b="1" dirty="0">
                <a:solidFill>
                  <a:srgbClr val="FF0000"/>
                </a:solidFill>
                <a:latin typeface="+mn-lt"/>
              </a:rPr>
              <a:t>Bazofili</a:t>
            </a:r>
            <a:endParaRPr lang="tr-TR" altLang="en-US" dirty="0">
              <a:solidFill>
                <a:srgbClr val="FF0000"/>
              </a:solidFill>
              <a:latin typeface="+mn-lt"/>
            </a:endParaRPr>
          </a:p>
        </p:txBody>
      </p:sp>
      <p:sp>
        <p:nvSpPr>
          <p:cNvPr id="316419" name="2 İçerik Yer Tutucusu"/>
          <p:cNvSpPr>
            <a:spLocks noGrp="1"/>
          </p:cNvSpPr>
          <p:nvPr>
            <p:ph idx="4294967295"/>
          </p:nvPr>
        </p:nvSpPr>
        <p:spPr>
          <a:xfrm>
            <a:off x="817984" y="2546039"/>
            <a:ext cx="7772400" cy="4114800"/>
          </a:xfrm>
        </p:spPr>
        <p:txBody>
          <a:bodyPr vert="horz" lIns="92075" tIns="46038" rIns="92075" bIns="46038" rtlCol="0">
            <a:normAutofit/>
          </a:bodyPr>
          <a:lstStyle/>
          <a:p>
            <a:pPr marL="0" indent="0">
              <a:lnSpc>
                <a:spcPct val="150000"/>
              </a:lnSpc>
              <a:buNone/>
            </a:pPr>
            <a:r>
              <a:rPr lang="tr-TR" altLang="en-US" sz="2400" b="1" dirty="0" smtClean="0">
                <a:latin typeface="Calibri" panose="020F0502020204030204" pitchFamily="34" charset="0"/>
              </a:rPr>
              <a:t>Bazofili </a:t>
            </a:r>
            <a:r>
              <a:rPr lang="tr-TR" altLang="en-US" sz="2400" b="1" dirty="0">
                <a:latin typeface="Calibri" panose="020F0502020204030204" pitchFamily="34" charset="0"/>
              </a:rPr>
              <a:t>nedenleri: </a:t>
            </a:r>
          </a:p>
          <a:p>
            <a:pPr>
              <a:lnSpc>
                <a:spcPct val="150000"/>
              </a:lnSpc>
            </a:pPr>
            <a:r>
              <a:rPr lang="tr-TR" altLang="en-US" sz="2000" dirty="0">
                <a:solidFill>
                  <a:schemeClr val="accent2"/>
                </a:solidFill>
                <a:latin typeface="Calibri" panose="020F0502020204030204" pitchFamily="34" charset="0"/>
              </a:rPr>
              <a:t>İnflamasyon; akut </a:t>
            </a:r>
            <a:r>
              <a:rPr lang="tr-TR" altLang="en-US" sz="2000" dirty="0" err="1">
                <a:solidFill>
                  <a:schemeClr val="accent2"/>
                </a:solidFill>
                <a:latin typeface="Calibri" panose="020F0502020204030204" pitchFamily="34" charset="0"/>
              </a:rPr>
              <a:t>hipersensivite</a:t>
            </a:r>
            <a:r>
              <a:rPr lang="tr-TR" altLang="en-US" sz="2000" dirty="0">
                <a:latin typeface="Calibri" panose="020F0502020204030204" pitchFamily="34" charset="0"/>
              </a:rPr>
              <a:t>, </a:t>
            </a:r>
            <a:endParaRPr lang="tr-TR" altLang="en-US" sz="2000" dirty="0" smtClean="0">
              <a:latin typeface="Calibri" panose="020F0502020204030204" pitchFamily="34" charset="0"/>
            </a:endParaRPr>
          </a:p>
          <a:p>
            <a:pPr>
              <a:lnSpc>
                <a:spcPct val="150000"/>
              </a:lnSpc>
            </a:pPr>
            <a:r>
              <a:rPr lang="tr-TR" altLang="en-US" sz="2000" dirty="0" err="1" smtClean="0">
                <a:latin typeface="Calibri" panose="020F0502020204030204" pitchFamily="34" charset="0"/>
              </a:rPr>
              <a:t>Ülseratif</a:t>
            </a:r>
            <a:r>
              <a:rPr lang="tr-TR" altLang="en-US" sz="2000" dirty="0" smtClean="0">
                <a:latin typeface="Calibri" panose="020F0502020204030204" pitchFamily="34" charset="0"/>
              </a:rPr>
              <a:t> </a:t>
            </a:r>
            <a:r>
              <a:rPr lang="tr-TR" altLang="en-US" sz="2000" dirty="0">
                <a:latin typeface="Calibri" panose="020F0502020204030204" pitchFamily="34" charset="0"/>
              </a:rPr>
              <a:t>kolit, Crohn hastalığı,</a:t>
            </a:r>
            <a:endParaRPr lang="tr-TR" altLang="en-US" sz="2000" b="1" dirty="0">
              <a:latin typeface="Calibri" panose="020F0502020204030204" pitchFamily="34" charset="0"/>
            </a:endParaRPr>
          </a:p>
          <a:p>
            <a:pPr>
              <a:lnSpc>
                <a:spcPct val="150000"/>
              </a:lnSpc>
            </a:pPr>
            <a:r>
              <a:rPr lang="tr-TR" altLang="en-US" sz="2000" dirty="0">
                <a:latin typeface="Calibri" panose="020F0502020204030204" pitchFamily="34" charset="0"/>
              </a:rPr>
              <a:t>Demir eksikliği</a:t>
            </a:r>
            <a:endParaRPr lang="tr-TR" altLang="en-US" sz="2000" b="1" dirty="0">
              <a:latin typeface="Calibri" panose="020F0502020204030204" pitchFamily="34" charset="0"/>
            </a:endParaRPr>
          </a:p>
          <a:p>
            <a:pPr>
              <a:lnSpc>
                <a:spcPct val="150000"/>
              </a:lnSpc>
            </a:pPr>
            <a:r>
              <a:rPr lang="tr-TR" altLang="en-US" sz="2000" dirty="0" err="1">
                <a:solidFill>
                  <a:schemeClr val="accent2"/>
                </a:solidFill>
                <a:latin typeface="Calibri" panose="020F0502020204030204" pitchFamily="34" charset="0"/>
              </a:rPr>
              <a:t>Myeloproliferatif</a:t>
            </a:r>
            <a:r>
              <a:rPr lang="tr-TR" altLang="en-US" sz="2000" dirty="0">
                <a:solidFill>
                  <a:schemeClr val="accent2"/>
                </a:solidFill>
                <a:latin typeface="Calibri" panose="020F0502020204030204" pitchFamily="34" charset="0"/>
              </a:rPr>
              <a:t> hastalıklar; </a:t>
            </a:r>
            <a:r>
              <a:rPr lang="tr-TR" altLang="en-US" sz="2000" dirty="0" err="1">
                <a:solidFill>
                  <a:schemeClr val="accent2"/>
                </a:solidFill>
                <a:latin typeface="Calibri" panose="020F0502020204030204" pitchFamily="34" charset="0"/>
              </a:rPr>
              <a:t>Polisitemia</a:t>
            </a:r>
            <a:r>
              <a:rPr lang="tr-TR" altLang="en-US" sz="2000" dirty="0">
                <a:solidFill>
                  <a:schemeClr val="accent2"/>
                </a:solidFill>
                <a:latin typeface="Calibri" panose="020F0502020204030204" pitchFamily="34" charset="0"/>
              </a:rPr>
              <a:t> </a:t>
            </a:r>
            <a:r>
              <a:rPr lang="tr-TR" altLang="en-US" sz="2000" dirty="0" err="1">
                <a:solidFill>
                  <a:schemeClr val="accent2"/>
                </a:solidFill>
                <a:latin typeface="Calibri" panose="020F0502020204030204" pitchFamily="34" charset="0"/>
              </a:rPr>
              <a:t>rubra</a:t>
            </a:r>
            <a:r>
              <a:rPr lang="tr-TR" altLang="en-US" sz="2000" dirty="0">
                <a:solidFill>
                  <a:schemeClr val="accent2"/>
                </a:solidFill>
                <a:latin typeface="Calibri" panose="020F0502020204030204" pitchFamily="34" charset="0"/>
              </a:rPr>
              <a:t> </a:t>
            </a:r>
            <a:r>
              <a:rPr lang="tr-TR" altLang="en-US" sz="2000" dirty="0" err="1">
                <a:solidFill>
                  <a:schemeClr val="accent2"/>
                </a:solidFill>
                <a:latin typeface="Calibri" panose="020F0502020204030204" pitchFamily="34" charset="0"/>
              </a:rPr>
              <a:t>vera</a:t>
            </a:r>
            <a:r>
              <a:rPr lang="tr-TR" altLang="en-US" sz="2000" dirty="0">
                <a:solidFill>
                  <a:schemeClr val="accent2"/>
                </a:solidFill>
                <a:latin typeface="Calibri" panose="020F0502020204030204" pitchFamily="34" charset="0"/>
              </a:rPr>
              <a:t>, KML</a:t>
            </a:r>
            <a:r>
              <a:rPr lang="tr-TR" altLang="en-US" sz="2000" dirty="0">
                <a:solidFill>
                  <a:srgbClr val="FFFF00"/>
                </a:solidFill>
                <a:latin typeface="Calibri" panose="020F0502020204030204" pitchFamily="34" charset="0"/>
              </a:rPr>
              <a:t>,</a:t>
            </a:r>
            <a:endParaRPr lang="tr-TR" altLang="en-US" sz="2000" b="1" dirty="0">
              <a:solidFill>
                <a:srgbClr val="FFFF00"/>
              </a:solidFill>
              <a:latin typeface="Calibri" panose="020F0502020204030204" pitchFamily="34" charset="0"/>
            </a:endParaRPr>
          </a:p>
          <a:p>
            <a:pPr>
              <a:lnSpc>
                <a:spcPct val="150000"/>
              </a:lnSpc>
            </a:pPr>
            <a:r>
              <a:rPr lang="tr-TR" altLang="en-US" sz="2000" dirty="0">
                <a:latin typeface="Calibri" panose="020F0502020204030204" pitchFamily="34" charset="0"/>
              </a:rPr>
              <a:t>diğer </a:t>
            </a:r>
            <a:r>
              <a:rPr lang="tr-TR" altLang="en-US" sz="2000" dirty="0" err="1">
                <a:latin typeface="Calibri" panose="020F0502020204030204" pitchFamily="34" charset="0"/>
              </a:rPr>
              <a:t>maligniteler</a:t>
            </a:r>
            <a:r>
              <a:rPr lang="tr-TR" altLang="en-US" sz="2000" dirty="0">
                <a:latin typeface="Calibri" panose="020F0502020204030204" pitchFamily="34" charset="0"/>
              </a:rPr>
              <a:t> olabilir.</a:t>
            </a:r>
            <a:endParaRPr lang="tr-TR" altLang="en-US" sz="2000" b="1" dirty="0">
              <a:latin typeface="Calibri" panose="020F0502020204030204" pitchFamily="34" charset="0"/>
            </a:endParaRPr>
          </a:p>
          <a:p>
            <a:pPr>
              <a:lnSpc>
                <a:spcPct val="150000"/>
              </a:lnSpc>
            </a:pPr>
            <a:endParaRPr lang="tr-TR" altLang="en-US" sz="2000" dirty="0">
              <a:latin typeface="Calibri" panose="020F0502020204030204" pitchFamily="34" charset="0"/>
            </a:endParaRPr>
          </a:p>
        </p:txBody>
      </p:sp>
      <p:pic>
        <p:nvPicPr>
          <p:cNvPr id="5" name="Resim 4"/>
          <p:cNvPicPr>
            <a:picLocks noChangeAspect="1"/>
          </p:cNvPicPr>
          <p:nvPr/>
        </p:nvPicPr>
        <p:blipFill>
          <a:blip r:embed="rId2"/>
          <a:stretch>
            <a:fillRect/>
          </a:stretch>
        </p:blipFill>
        <p:spPr>
          <a:xfrm>
            <a:off x="8683624" y="307910"/>
            <a:ext cx="3067571" cy="1547664"/>
          </a:xfrm>
          <a:prstGeom prst="rect">
            <a:avLst/>
          </a:prstGeom>
        </p:spPr>
      </p:pic>
      <p:sp>
        <p:nvSpPr>
          <p:cNvPr id="3" name="Dikdörtgen 2"/>
          <p:cNvSpPr/>
          <p:nvPr/>
        </p:nvSpPr>
        <p:spPr>
          <a:xfrm>
            <a:off x="728543" y="2122718"/>
            <a:ext cx="7065591" cy="452432"/>
          </a:xfrm>
          <a:prstGeom prst="rect">
            <a:avLst/>
          </a:prstGeom>
        </p:spPr>
        <p:txBody>
          <a:bodyPr wrap="square">
            <a:spAutoFit/>
          </a:bodyPr>
          <a:lstStyle/>
          <a:p>
            <a:pPr>
              <a:lnSpc>
                <a:spcPct val="130000"/>
              </a:lnSpc>
            </a:pPr>
            <a:r>
              <a:rPr lang="tr-TR" altLang="en-US" b="1" dirty="0" smtClean="0">
                <a:solidFill>
                  <a:srgbClr val="0066FF"/>
                </a:solidFill>
                <a:latin typeface="Calibri" panose="020F0502020204030204" pitchFamily="34" charset="0"/>
              </a:rPr>
              <a:t>Bu </a:t>
            </a:r>
            <a:r>
              <a:rPr lang="tr-TR" altLang="en-US" b="1" dirty="0">
                <a:solidFill>
                  <a:srgbClr val="0066FF"/>
                </a:solidFill>
                <a:latin typeface="Calibri" panose="020F0502020204030204" pitchFamily="34" charset="0"/>
              </a:rPr>
              <a:t>sayının 0.15x10</a:t>
            </a:r>
            <a:r>
              <a:rPr lang="tr-TR" altLang="en-US" b="1" baseline="30000" dirty="0">
                <a:solidFill>
                  <a:srgbClr val="0066FF"/>
                </a:solidFill>
                <a:latin typeface="Calibri" panose="020F0502020204030204" pitchFamily="34" charset="0"/>
              </a:rPr>
              <a:t>9</a:t>
            </a:r>
            <a:r>
              <a:rPr lang="tr-TR" altLang="en-US" b="1" dirty="0">
                <a:solidFill>
                  <a:srgbClr val="0066FF"/>
                </a:solidFill>
                <a:latin typeface="Calibri" panose="020F0502020204030204" pitchFamily="34" charset="0"/>
              </a:rPr>
              <a:t>/L’nin (&gt;150/mm3</a:t>
            </a:r>
            <a:r>
              <a:rPr lang="tr-TR" altLang="en-US" b="1" dirty="0" smtClean="0">
                <a:solidFill>
                  <a:srgbClr val="0066FF"/>
                </a:solidFill>
                <a:latin typeface="Calibri" panose="020F0502020204030204" pitchFamily="34" charset="0"/>
              </a:rPr>
              <a:t>) üzerine </a:t>
            </a:r>
            <a:r>
              <a:rPr lang="tr-TR" altLang="en-US" b="1" dirty="0">
                <a:solidFill>
                  <a:srgbClr val="0066FF"/>
                </a:solidFill>
                <a:latin typeface="Calibri" panose="020F0502020204030204" pitchFamily="34" charset="0"/>
              </a:rPr>
              <a:t>çıkmasına bazofili </a:t>
            </a:r>
            <a:r>
              <a:rPr lang="tr-TR" altLang="en-US" b="1" dirty="0" smtClean="0">
                <a:solidFill>
                  <a:srgbClr val="0066FF"/>
                </a:solidFill>
                <a:latin typeface="Calibri" panose="020F0502020204030204" pitchFamily="34" charset="0"/>
              </a:rPr>
              <a:t>denir</a:t>
            </a:r>
            <a:r>
              <a:rPr lang="tr-TR" altLang="en-US" b="1" dirty="0">
                <a:solidFill>
                  <a:srgbClr val="0000FF"/>
                </a:solidFill>
                <a:latin typeface="Calibri" panose="020F0502020204030204" pitchFamily="34" charset="0"/>
              </a:rPr>
              <a:t>. </a:t>
            </a:r>
          </a:p>
        </p:txBody>
      </p:sp>
      <p:sp>
        <p:nvSpPr>
          <p:cNvPr id="4" name="Dikdörtgen 3"/>
          <p:cNvSpPr/>
          <p:nvPr/>
        </p:nvSpPr>
        <p:spPr>
          <a:xfrm>
            <a:off x="744712" y="1643913"/>
            <a:ext cx="8511878" cy="438582"/>
          </a:xfrm>
          <a:prstGeom prst="rect">
            <a:avLst/>
          </a:prstGeom>
        </p:spPr>
        <p:txBody>
          <a:bodyPr wrap="none">
            <a:spAutoFit/>
          </a:bodyPr>
          <a:lstStyle/>
          <a:p>
            <a:pPr>
              <a:lnSpc>
                <a:spcPct val="130000"/>
              </a:lnSpc>
            </a:pPr>
            <a:r>
              <a:rPr lang="tr-TR" altLang="en-US" b="1" dirty="0">
                <a:solidFill>
                  <a:srgbClr val="FF0000"/>
                </a:solidFill>
                <a:latin typeface="Calibri" panose="020F0502020204030204" pitchFamily="34" charset="0"/>
              </a:rPr>
              <a:t>Normalde </a:t>
            </a:r>
            <a:r>
              <a:rPr lang="tr-TR" altLang="en-US" b="1" dirty="0" err="1">
                <a:solidFill>
                  <a:srgbClr val="FF0000"/>
                </a:solidFill>
                <a:latin typeface="Calibri" panose="020F0502020204030204" pitchFamily="34" charset="0"/>
              </a:rPr>
              <a:t>periferik</a:t>
            </a:r>
            <a:r>
              <a:rPr lang="tr-TR" altLang="en-US" b="1" dirty="0">
                <a:solidFill>
                  <a:srgbClr val="FF0000"/>
                </a:solidFill>
                <a:latin typeface="Calibri" panose="020F0502020204030204" pitchFamily="34" charset="0"/>
              </a:rPr>
              <a:t> kanda bazofil </a:t>
            </a:r>
            <a:r>
              <a:rPr lang="tr-TR" altLang="en-US" b="1" dirty="0" smtClean="0">
                <a:solidFill>
                  <a:srgbClr val="FF0000"/>
                </a:solidFill>
                <a:latin typeface="Calibri" panose="020F0502020204030204" pitchFamily="34" charset="0"/>
              </a:rPr>
              <a:t>sayısı sıfır veya  </a:t>
            </a:r>
            <a:r>
              <a:rPr lang="tr-TR" altLang="en-US" b="1" dirty="0">
                <a:solidFill>
                  <a:srgbClr val="FF0000"/>
                </a:solidFill>
                <a:latin typeface="Calibri" panose="020F0502020204030204" pitchFamily="34" charset="0"/>
              </a:rPr>
              <a:t>0.1x10</a:t>
            </a:r>
            <a:r>
              <a:rPr lang="tr-TR" altLang="en-US" b="1" baseline="30000" dirty="0">
                <a:solidFill>
                  <a:srgbClr val="FF0000"/>
                </a:solidFill>
                <a:latin typeface="Calibri" panose="020F0502020204030204" pitchFamily="34" charset="0"/>
              </a:rPr>
              <a:t>9</a:t>
            </a:r>
            <a:r>
              <a:rPr lang="tr-TR" altLang="en-US" b="1" dirty="0">
                <a:solidFill>
                  <a:srgbClr val="FF0000"/>
                </a:solidFill>
                <a:latin typeface="Calibri" panose="020F0502020204030204" pitchFamily="34" charset="0"/>
              </a:rPr>
              <a:t>/</a:t>
            </a:r>
            <a:r>
              <a:rPr lang="tr-TR" altLang="en-US" b="1" dirty="0" smtClean="0">
                <a:solidFill>
                  <a:srgbClr val="FF0000"/>
                </a:solidFill>
                <a:latin typeface="Calibri" panose="020F0502020204030204" pitchFamily="34" charset="0"/>
              </a:rPr>
              <a:t>L’nin  (&lt; 100 mm3) altındadır</a:t>
            </a:r>
            <a:r>
              <a:rPr lang="tr-TR" altLang="en-US" b="1" dirty="0">
                <a:solidFill>
                  <a:srgbClr val="FF0000"/>
                </a:solidFill>
                <a:latin typeface="Calibri" panose="020F0502020204030204" pitchFamily="34" charset="0"/>
              </a:rPr>
              <a:t>. </a:t>
            </a:r>
          </a:p>
        </p:txBody>
      </p:sp>
    </p:spTree>
    <p:extLst>
      <p:ext uri="{BB962C8B-B14F-4D97-AF65-F5344CB8AC3E}">
        <p14:creationId xmlns:p14="http://schemas.microsoft.com/office/powerpoint/2010/main" val="306716782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a:xfrm>
            <a:off x="444462" y="188641"/>
            <a:ext cx="7772400" cy="1143000"/>
          </a:xfrm>
        </p:spPr>
        <p:txBody>
          <a:bodyPr vert="horz" lIns="92075" tIns="46038" rIns="92075" bIns="46038" rtlCol="0" anchor="ctr">
            <a:normAutofit/>
          </a:bodyPr>
          <a:lstStyle/>
          <a:p>
            <a:r>
              <a:rPr lang="tr-TR" altLang="en-US" b="1" dirty="0" smtClean="0">
                <a:solidFill>
                  <a:srgbClr val="FF0000"/>
                </a:solidFill>
                <a:latin typeface="+mn-lt"/>
              </a:rPr>
              <a:t>Lenfositler</a:t>
            </a:r>
            <a:endParaRPr lang="tr-TR" altLang="en-US" dirty="0">
              <a:solidFill>
                <a:srgbClr val="FF0000"/>
              </a:solidFill>
              <a:latin typeface="+mn-lt"/>
            </a:endParaRPr>
          </a:p>
        </p:txBody>
      </p:sp>
      <p:sp>
        <p:nvSpPr>
          <p:cNvPr id="310275" name="2 İçerik Yer Tutucusu"/>
          <p:cNvSpPr>
            <a:spLocks noGrp="1"/>
          </p:cNvSpPr>
          <p:nvPr>
            <p:ph idx="4294967295"/>
          </p:nvPr>
        </p:nvSpPr>
        <p:spPr>
          <a:xfrm>
            <a:off x="687326" y="4069491"/>
            <a:ext cx="7529536" cy="2688031"/>
          </a:xfrm>
        </p:spPr>
        <p:txBody>
          <a:bodyPr vert="horz" lIns="92075" tIns="46038" rIns="92075" bIns="46038" rtlCol="0">
            <a:normAutofit/>
          </a:bodyPr>
          <a:lstStyle/>
          <a:p>
            <a:pPr algn="just">
              <a:lnSpc>
                <a:spcPct val="120000"/>
              </a:lnSpc>
            </a:pPr>
            <a:r>
              <a:rPr lang="tr-TR" altLang="en-US" sz="2000" dirty="0">
                <a:latin typeface="Calibri" panose="020F0502020204030204" pitchFamily="34" charset="0"/>
              </a:rPr>
              <a:t>Viral enfeksiyonlar en sık sebeptir (özellikle EMN)</a:t>
            </a:r>
          </a:p>
          <a:p>
            <a:pPr algn="just">
              <a:lnSpc>
                <a:spcPct val="120000"/>
              </a:lnSpc>
            </a:pPr>
            <a:r>
              <a:rPr lang="tr-TR" altLang="en-US" sz="2000" dirty="0">
                <a:latin typeface="Calibri" panose="020F0502020204030204" pitchFamily="34" charset="0"/>
              </a:rPr>
              <a:t>Bakteriyel enfeksiyonlarda da olabilir: </a:t>
            </a:r>
          </a:p>
          <a:p>
            <a:pPr marL="0" indent="0" algn="just">
              <a:lnSpc>
                <a:spcPct val="120000"/>
              </a:lnSpc>
              <a:buNone/>
            </a:pPr>
            <a:r>
              <a:rPr lang="tr-TR" altLang="en-US" sz="2000" dirty="0">
                <a:latin typeface="Calibri" panose="020F0502020204030204" pitchFamily="34" charset="0"/>
              </a:rPr>
              <a:t>        (Boğmaca, </a:t>
            </a:r>
            <a:r>
              <a:rPr lang="tr-TR" altLang="en-US" sz="2000" dirty="0" err="1">
                <a:latin typeface="Calibri" panose="020F0502020204030204" pitchFamily="34" charset="0"/>
              </a:rPr>
              <a:t>brusella</a:t>
            </a:r>
            <a:r>
              <a:rPr lang="tr-TR" altLang="en-US" sz="2000" dirty="0">
                <a:latin typeface="Calibri" panose="020F0502020204030204" pitchFamily="34" charset="0"/>
              </a:rPr>
              <a:t> tüberkülozda da lenfositoz olabilir.)</a:t>
            </a:r>
          </a:p>
        </p:txBody>
      </p:sp>
      <p:pic>
        <p:nvPicPr>
          <p:cNvPr id="5" name="Picture 2" descr="lymphocytosis ile ilgili gö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8128" y="188641"/>
            <a:ext cx="3024336" cy="1620181"/>
          </a:xfrm>
          <a:prstGeom prst="rect">
            <a:avLst/>
          </a:prstGeom>
          <a:noFill/>
          <a:extLst>
            <a:ext uri="{909E8E84-426E-40dd-AFC4-6F175D3DCCD1}">
              <a14:hiddenFill xmlns:a14="http://schemas.microsoft.com/office/drawing/2010/main" xmlns="">
                <a:solidFill>
                  <a:srgbClr val="FFFFFF"/>
                </a:solidFill>
              </a14:hiddenFill>
            </a:ext>
          </a:extLst>
        </p:spPr>
      </p:pic>
      <p:sp>
        <p:nvSpPr>
          <p:cNvPr id="3" name="Dikdörtgen 2"/>
          <p:cNvSpPr/>
          <p:nvPr/>
        </p:nvSpPr>
        <p:spPr>
          <a:xfrm>
            <a:off x="444462" y="2601556"/>
            <a:ext cx="11378413" cy="1061829"/>
          </a:xfrm>
          <a:prstGeom prst="rect">
            <a:avLst/>
          </a:prstGeom>
        </p:spPr>
        <p:txBody>
          <a:bodyPr wrap="square">
            <a:spAutoFit/>
          </a:bodyPr>
          <a:lstStyle/>
          <a:p>
            <a:pPr algn="just">
              <a:lnSpc>
                <a:spcPct val="150000"/>
              </a:lnSpc>
            </a:pPr>
            <a:r>
              <a:rPr lang="tr-TR" altLang="en-US" sz="2400" b="1" dirty="0">
                <a:solidFill>
                  <a:schemeClr val="accent2"/>
                </a:solidFill>
                <a:latin typeface="Calibri" panose="020F0502020204030204" pitchFamily="34" charset="0"/>
              </a:rPr>
              <a:t>Mutlak lenfositoz</a:t>
            </a:r>
            <a:r>
              <a:rPr lang="tr-TR" altLang="en-US" sz="2400" dirty="0">
                <a:latin typeface="Calibri" panose="020F0502020204030204" pitchFamily="34" charset="0"/>
              </a:rPr>
              <a:t>; </a:t>
            </a:r>
            <a:r>
              <a:rPr lang="tr-TR" altLang="en-US" sz="2400" dirty="0">
                <a:solidFill>
                  <a:srgbClr val="0000FF"/>
                </a:solidFill>
                <a:latin typeface="Calibri" panose="020F0502020204030204" pitchFamily="34" charset="0"/>
              </a:rPr>
              <a:t>lenfosit sayısının 4.000/</a:t>
            </a:r>
            <a:r>
              <a:rPr lang="de-DE" altLang="en-US" sz="2400" dirty="0">
                <a:solidFill>
                  <a:srgbClr val="0000FF"/>
                </a:solidFill>
                <a:latin typeface="Calibri" panose="020F0502020204030204" pitchFamily="34" charset="0"/>
                <a:sym typeface="Symbol" panose="05050102010706020507" pitchFamily="18" charset="2"/>
              </a:rPr>
              <a:t></a:t>
            </a:r>
            <a:r>
              <a:rPr lang="tr-TR" altLang="en-US" sz="2400" dirty="0">
                <a:solidFill>
                  <a:srgbClr val="0000FF"/>
                </a:solidFill>
                <a:latin typeface="Calibri" panose="020F0502020204030204" pitchFamily="34" charset="0"/>
              </a:rPr>
              <a:t>l’nin üzerinde olmasıdır</a:t>
            </a:r>
            <a:r>
              <a:rPr lang="tr-TR" altLang="en-US" sz="2400" dirty="0">
                <a:latin typeface="Calibri" panose="020F0502020204030204" pitchFamily="34" charset="0"/>
              </a:rPr>
              <a:t>. </a:t>
            </a:r>
          </a:p>
          <a:p>
            <a:pPr algn="just">
              <a:lnSpc>
                <a:spcPct val="150000"/>
              </a:lnSpc>
            </a:pPr>
            <a:r>
              <a:rPr lang="tr-TR" altLang="en-US" dirty="0">
                <a:latin typeface="Calibri" panose="020F0502020204030204" pitchFamily="34" charset="0"/>
              </a:rPr>
              <a:t>Mutlak lenfosit sayısı 4.000/</a:t>
            </a:r>
            <a:r>
              <a:rPr lang="de-DE" altLang="en-US" dirty="0">
                <a:latin typeface="Calibri" panose="020F0502020204030204" pitchFamily="34" charset="0"/>
                <a:sym typeface="Symbol" panose="05050102010706020507" pitchFamily="18" charset="2"/>
              </a:rPr>
              <a:t></a:t>
            </a:r>
            <a:r>
              <a:rPr lang="tr-TR" altLang="en-US" dirty="0">
                <a:latin typeface="Calibri" panose="020F0502020204030204" pitchFamily="34" charset="0"/>
              </a:rPr>
              <a:t>l’nin altında olmakla birlikte lenfosit oranı %60’dan fazlaysa </a:t>
            </a:r>
            <a:r>
              <a:rPr lang="tr-TR" altLang="en-US" b="1" dirty="0">
                <a:solidFill>
                  <a:schemeClr val="accent2"/>
                </a:solidFill>
                <a:latin typeface="Calibri" panose="020F0502020204030204" pitchFamily="34" charset="0"/>
              </a:rPr>
              <a:t>relatif </a:t>
            </a:r>
            <a:r>
              <a:rPr lang="tr-TR" altLang="en-US" b="1" dirty="0" err="1">
                <a:solidFill>
                  <a:schemeClr val="accent2"/>
                </a:solidFill>
                <a:latin typeface="Calibri" panose="020F0502020204030204" pitchFamily="34" charset="0"/>
              </a:rPr>
              <a:t>lenfositoz</a:t>
            </a:r>
            <a:r>
              <a:rPr lang="tr-TR" altLang="en-US" dirty="0" err="1">
                <a:solidFill>
                  <a:schemeClr val="accent2"/>
                </a:solidFill>
                <a:latin typeface="Calibri" panose="020F0502020204030204" pitchFamily="34" charset="0"/>
              </a:rPr>
              <a:t>dan</a:t>
            </a:r>
            <a:r>
              <a:rPr lang="tr-TR" altLang="en-US" b="1" dirty="0">
                <a:solidFill>
                  <a:srgbClr val="FFFF00"/>
                </a:solidFill>
                <a:latin typeface="Calibri" panose="020F0502020204030204" pitchFamily="34" charset="0"/>
              </a:rPr>
              <a:t> </a:t>
            </a:r>
            <a:r>
              <a:rPr lang="tr-TR" altLang="en-US" dirty="0">
                <a:latin typeface="Calibri" panose="020F0502020204030204" pitchFamily="34" charset="0"/>
              </a:rPr>
              <a:t>söz edilir. </a:t>
            </a:r>
          </a:p>
        </p:txBody>
      </p:sp>
      <p:sp>
        <p:nvSpPr>
          <p:cNvPr id="6" name="Dikdörtgen 5"/>
          <p:cNvSpPr/>
          <p:nvPr/>
        </p:nvSpPr>
        <p:spPr>
          <a:xfrm>
            <a:off x="444462" y="1662710"/>
            <a:ext cx="7497692" cy="461665"/>
          </a:xfrm>
          <a:prstGeom prst="rect">
            <a:avLst/>
          </a:prstGeom>
        </p:spPr>
        <p:txBody>
          <a:bodyPr wrap="square">
            <a:spAutoFit/>
          </a:bodyPr>
          <a:lstStyle/>
          <a:p>
            <a:r>
              <a:rPr lang="fr-FR" altLang="en-US" sz="2400" b="1" dirty="0">
                <a:solidFill>
                  <a:srgbClr val="FF0000"/>
                </a:solidFill>
                <a:latin typeface="Calibri" panose="020F0502020204030204" pitchFamily="34" charset="0"/>
              </a:rPr>
              <a:t>Normal periferik kan </a:t>
            </a:r>
            <a:r>
              <a:rPr lang="tr-TR" altLang="en-US" sz="2400" b="1" dirty="0" smtClean="0">
                <a:solidFill>
                  <a:srgbClr val="FF0000"/>
                </a:solidFill>
                <a:latin typeface="Calibri" panose="020F0502020204030204" pitchFamily="34" charset="0"/>
              </a:rPr>
              <a:t>lenf</a:t>
            </a:r>
            <a:r>
              <a:rPr lang="fr-FR" altLang="en-US" sz="2400" b="1" dirty="0" err="1" smtClean="0">
                <a:solidFill>
                  <a:srgbClr val="FF0000"/>
                </a:solidFill>
                <a:latin typeface="Calibri" panose="020F0502020204030204" pitchFamily="34" charset="0"/>
              </a:rPr>
              <a:t>osit</a:t>
            </a:r>
            <a:r>
              <a:rPr lang="fr-FR" altLang="en-US" sz="2400" b="1" dirty="0" smtClean="0">
                <a:solidFill>
                  <a:srgbClr val="FF0000"/>
                </a:solidFill>
                <a:latin typeface="Calibri" panose="020F0502020204030204" pitchFamily="34" charset="0"/>
              </a:rPr>
              <a:t> </a:t>
            </a:r>
            <a:r>
              <a:rPr lang="fr-FR" altLang="en-US" sz="2400" b="1" dirty="0" err="1">
                <a:solidFill>
                  <a:srgbClr val="FF0000"/>
                </a:solidFill>
                <a:latin typeface="Calibri" panose="020F0502020204030204" pitchFamily="34" charset="0"/>
              </a:rPr>
              <a:t>sayısı</a:t>
            </a:r>
            <a:r>
              <a:rPr lang="fr-FR" altLang="en-US" sz="2400" b="1" dirty="0">
                <a:solidFill>
                  <a:srgbClr val="FF0000"/>
                </a:solidFill>
                <a:latin typeface="Calibri" panose="020F0502020204030204" pitchFamily="34" charset="0"/>
              </a:rPr>
              <a:t> </a:t>
            </a:r>
            <a:r>
              <a:rPr lang="tr-TR" altLang="en-US" sz="2400" b="1" dirty="0" smtClean="0">
                <a:solidFill>
                  <a:srgbClr val="FF0000"/>
                </a:solidFill>
                <a:latin typeface="Calibri" panose="020F0502020204030204" pitchFamily="34" charset="0"/>
              </a:rPr>
              <a:t>150</a:t>
            </a:r>
            <a:r>
              <a:rPr lang="fr-FR" altLang="en-US" sz="2400" b="1" dirty="0" smtClean="0">
                <a:solidFill>
                  <a:srgbClr val="FF0000"/>
                </a:solidFill>
                <a:latin typeface="Calibri" panose="020F0502020204030204" pitchFamily="34" charset="0"/>
              </a:rPr>
              <a:t>0-</a:t>
            </a:r>
            <a:r>
              <a:rPr lang="tr-TR" altLang="en-US" sz="2400" b="1" dirty="0" smtClean="0">
                <a:solidFill>
                  <a:srgbClr val="FF0000"/>
                </a:solidFill>
                <a:latin typeface="Calibri" panose="020F0502020204030204" pitchFamily="34" charset="0"/>
              </a:rPr>
              <a:t>400</a:t>
            </a:r>
            <a:r>
              <a:rPr lang="fr-FR" altLang="en-US" sz="2400" b="1" dirty="0" smtClean="0">
                <a:solidFill>
                  <a:srgbClr val="FF0000"/>
                </a:solidFill>
                <a:latin typeface="Calibri" panose="020F0502020204030204" pitchFamily="34" charset="0"/>
              </a:rPr>
              <a:t>0 </a:t>
            </a:r>
            <a:r>
              <a:rPr lang="fr-FR" altLang="en-US" sz="2400" b="1" dirty="0">
                <a:solidFill>
                  <a:srgbClr val="FF0000"/>
                </a:solidFill>
                <a:latin typeface="Calibri" panose="020F0502020204030204" pitchFamily="34" charset="0"/>
              </a:rPr>
              <a:t>/</a:t>
            </a:r>
            <a:r>
              <a:rPr lang="de-DE" altLang="en-US" sz="2400" b="1" dirty="0">
                <a:solidFill>
                  <a:srgbClr val="FF0000"/>
                </a:solidFill>
                <a:latin typeface="Calibri" panose="020F0502020204030204" pitchFamily="34" charset="0"/>
                <a:sym typeface="Symbol" panose="05050102010706020507" pitchFamily="18" charset="2"/>
              </a:rPr>
              <a:t></a:t>
            </a:r>
            <a:r>
              <a:rPr lang="fr-FR" altLang="en-US" sz="2400" b="1" dirty="0">
                <a:solidFill>
                  <a:srgbClr val="FF0000"/>
                </a:solidFill>
                <a:latin typeface="Calibri" panose="020F0502020204030204" pitchFamily="34" charset="0"/>
              </a:rPr>
              <a:t>l’dir.</a:t>
            </a:r>
            <a:endParaRPr lang="tr-TR" altLang="en-US" sz="2400" b="1" dirty="0">
              <a:solidFill>
                <a:srgbClr val="FF0000"/>
              </a:solidFill>
              <a:latin typeface="Calibri" panose="020F0502020204030204" pitchFamily="34" charset="0"/>
            </a:endParaRPr>
          </a:p>
        </p:txBody>
      </p:sp>
    </p:spTree>
    <p:extLst>
      <p:ext uri="{BB962C8B-B14F-4D97-AF65-F5344CB8AC3E}">
        <p14:creationId xmlns:p14="http://schemas.microsoft.com/office/powerpoint/2010/main" val="87027971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a:xfrm>
            <a:off x="436983" y="220145"/>
            <a:ext cx="7772400" cy="1143000"/>
          </a:xfrm>
        </p:spPr>
        <p:txBody>
          <a:bodyPr vert="horz" lIns="92075" tIns="46038" rIns="92075" bIns="46038" rtlCol="0" anchor="ctr">
            <a:normAutofit/>
          </a:bodyPr>
          <a:lstStyle/>
          <a:p>
            <a:r>
              <a:rPr lang="tr-TR" altLang="en-US" sz="3200" b="1" dirty="0" err="1">
                <a:solidFill>
                  <a:srgbClr val="FF0000"/>
                </a:solidFill>
                <a:latin typeface="Arial" panose="020B0604020202020204" pitchFamily="34" charset="0"/>
                <a:cs typeface="Arial" panose="020B0604020202020204" pitchFamily="34" charset="0"/>
              </a:rPr>
              <a:t>Lenfopeni</a:t>
            </a:r>
            <a:r>
              <a:rPr lang="tr-TR" altLang="en-US" sz="3200" b="1" dirty="0">
                <a:solidFill>
                  <a:srgbClr val="FF0000"/>
                </a:solidFill>
                <a:latin typeface="Arial" panose="020B0604020202020204" pitchFamily="34" charset="0"/>
                <a:cs typeface="Arial" panose="020B0604020202020204" pitchFamily="34" charset="0"/>
              </a:rPr>
              <a:t> (</a:t>
            </a:r>
            <a:r>
              <a:rPr lang="tr-TR" altLang="en-US" sz="3200" b="1" dirty="0" err="1">
                <a:solidFill>
                  <a:srgbClr val="FF0000"/>
                </a:solidFill>
                <a:latin typeface="Arial" panose="020B0604020202020204" pitchFamily="34" charset="0"/>
                <a:cs typeface="Arial" panose="020B0604020202020204" pitchFamily="34" charset="0"/>
              </a:rPr>
              <a:t>lenfositopeni</a:t>
            </a:r>
            <a:r>
              <a:rPr lang="tr-TR" altLang="en-US" sz="3200" b="1" dirty="0">
                <a:solidFill>
                  <a:srgbClr val="FF0000"/>
                </a:solidFill>
                <a:latin typeface="Arial" panose="020B0604020202020204" pitchFamily="34" charset="0"/>
                <a:cs typeface="Arial" panose="020B0604020202020204" pitchFamily="34" charset="0"/>
              </a:rPr>
              <a:t>)</a:t>
            </a:r>
          </a:p>
        </p:txBody>
      </p:sp>
      <p:sp>
        <p:nvSpPr>
          <p:cNvPr id="311299" name="2 İçerik Yer Tutucusu"/>
          <p:cNvSpPr>
            <a:spLocks noGrp="1"/>
          </p:cNvSpPr>
          <p:nvPr>
            <p:ph idx="4294967295"/>
          </p:nvPr>
        </p:nvSpPr>
        <p:spPr>
          <a:xfrm>
            <a:off x="931506" y="2578442"/>
            <a:ext cx="7772400" cy="3621343"/>
          </a:xfrm>
        </p:spPr>
        <p:txBody>
          <a:bodyPr vert="horz" lIns="92075" tIns="46038" rIns="92075" bIns="46038" rtlCol="0">
            <a:normAutofit/>
          </a:bodyPr>
          <a:lstStyle/>
          <a:p>
            <a:pPr marL="0" indent="0">
              <a:buNone/>
            </a:pPr>
            <a:r>
              <a:rPr lang="tr-TR" altLang="en-US" sz="2000" dirty="0">
                <a:latin typeface="Calibri" panose="020F0502020204030204" pitchFamily="34" charset="0"/>
              </a:rPr>
              <a:t>Nedenler:</a:t>
            </a:r>
          </a:p>
          <a:p>
            <a:r>
              <a:rPr lang="tr-TR" altLang="en-US" sz="2000" dirty="0">
                <a:latin typeface="Calibri" panose="020F0502020204030204" pitchFamily="34" charset="0"/>
              </a:rPr>
              <a:t>Akut enfeksiyonlar, </a:t>
            </a:r>
          </a:p>
          <a:p>
            <a:r>
              <a:rPr lang="tr-TR" altLang="en-US" sz="2000" dirty="0">
                <a:latin typeface="Calibri" panose="020F0502020204030204" pitchFamily="34" charset="0"/>
              </a:rPr>
              <a:t>Tüberküloz, </a:t>
            </a:r>
          </a:p>
          <a:p>
            <a:r>
              <a:rPr lang="tr-TR" altLang="en-US" sz="2000" dirty="0">
                <a:latin typeface="Calibri" panose="020F0502020204030204" pitchFamily="34" charset="0"/>
              </a:rPr>
              <a:t>Cushing sendromu,  </a:t>
            </a:r>
            <a:r>
              <a:rPr lang="tr-TR" altLang="en-US" sz="2000" b="1" dirty="0" smtClean="0">
                <a:solidFill>
                  <a:schemeClr val="accent2"/>
                </a:solidFill>
                <a:latin typeface="Calibri" panose="020F0502020204030204" pitchFamily="34" charset="0"/>
              </a:rPr>
              <a:t> ve </a:t>
            </a:r>
            <a:r>
              <a:rPr lang="tr-TR" altLang="en-US" sz="2000" b="1" dirty="0" err="1" smtClean="0">
                <a:solidFill>
                  <a:schemeClr val="accent2"/>
                </a:solidFill>
                <a:latin typeface="Calibri" panose="020F0502020204030204" pitchFamily="34" charset="0"/>
              </a:rPr>
              <a:t>steroid</a:t>
            </a:r>
            <a:r>
              <a:rPr lang="tr-TR" altLang="en-US" sz="2000" b="1" dirty="0" smtClean="0">
                <a:solidFill>
                  <a:schemeClr val="accent2"/>
                </a:solidFill>
                <a:latin typeface="Calibri" panose="020F0502020204030204" pitchFamily="34" charset="0"/>
              </a:rPr>
              <a:t> </a:t>
            </a:r>
            <a:r>
              <a:rPr lang="tr-TR" altLang="en-US" sz="2000" b="1" dirty="0">
                <a:solidFill>
                  <a:schemeClr val="accent2"/>
                </a:solidFill>
                <a:latin typeface="Calibri" panose="020F0502020204030204" pitchFamily="34" charset="0"/>
              </a:rPr>
              <a:t>kullanımı, </a:t>
            </a:r>
          </a:p>
          <a:p>
            <a:r>
              <a:rPr lang="tr-TR" altLang="en-US" sz="2000" dirty="0" smtClean="0">
                <a:latin typeface="Calibri" panose="020F0502020204030204" pitchFamily="34" charset="0"/>
              </a:rPr>
              <a:t>Kemoterapötik </a:t>
            </a:r>
            <a:r>
              <a:rPr lang="tr-TR" altLang="en-US" sz="2000" dirty="0">
                <a:latin typeface="Calibri" panose="020F0502020204030204" pitchFamily="34" charset="0"/>
              </a:rPr>
              <a:t>ajanlar, </a:t>
            </a:r>
          </a:p>
          <a:p>
            <a:r>
              <a:rPr lang="tr-TR" altLang="en-US" sz="2000" dirty="0">
                <a:latin typeface="Calibri" panose="020F0502020204030204" pitchFamily="34" charset="0"/>
              </a:rPr>
              <a:t>Radyasyon, bazı kanserler, </a:t>
            </a:r>
          </a:p>
          <a:p>
            <a:r>
              <a:rPr lang="tr-TR" altLang="en-US" sz="2000" dirty="0">
                <a:latin typeface="Calibri" panose="020F0502020204030204" pitchFamily="34" charset="0"/>
              </a:rPr>
              <a:t>İmmün yetmezlikler (AIDS), </a:t>
            </a:r>
          </a:p>
          <a:p>
            <a:r>
              <a:rPr lang="tr-TR" altLang="en-US" sz="2000" dirty="0">
                <a:latin typeface="Calibri" panose="020F0502020204030204" pitchFamily="34" charset="0"/>
              </a:rPr>
              <a:t>SLE, </a:t>
            </a:r>
          </a:p>
          <a:p>
            <a:r>
              <a:rPr lang="tr-TR" altLang="en-US" sz="2000" dirty="0">
                <a:latin typeface="Calibri" panose="020F0502020204030204" pitchFamily="34" charset="0"/>
              </a:rPr>
              <a:t>Böbrek yetmezliği </a:t>
            </a:r>
            <a:r>
              <a:rPr lang="tr-TR" altLang="en-US" sz="2000" dirty="0" err="1">
                <a:latin typeface="Calibri" panose="020F0502020204030204" pitchFamily="34" charset="0"/>
              </a:rPr>
              <a:t>lenfopeniye</a:t>
            </a:r>
            <a:r>
              <a:rPr lang="tr-TR" altLang="en-US" sz="2000" dirty="0">
                <a:latin typeface="Calibri" panose="020F0502020204030204" pitchFamily="34" charset="0"/>
              </a:rPr>
              <a:t> sebep olabilir.</a:t>
            </a:r>
            <a:endParaRPr lang="tr-TR" altLang="en-US" sz="2000" b="1" dirty="0">
              <a:latin typeface="Calibri" panose="020F0502020204030204" pitchFamily="34" charset="0"/>
            </a:endParaRPr>
          </a:p>
          <a:p>
            <a:endParaRPr lang="tr-TR" altLang="en-US" sz="2000" dirty="0">
              <a:latin typeface="Calibri" panose="020F0502020204030204" pitchFamily="34" charset="0"/>
            </a:endParaRPr>
          </a:p>
        </p:txBody>
      </p:sp>
      <p:sp>
        <p:nvSpPr>
          <p:cNvPr id="3" name="Dikdörtgen 2"/>
          <p:cNvSpPr/>
          <p:nvPr/>
        </p:nvSpPr>
        <p:spPr>
          <a:xfrm>
            <a:off x="826067" y="2056427"/>
            <a:ext cx="7765620" cy="461665"/>
          </a:xfrm>
          <a:prstGeom prst="rect">
            <a:avLst/>
          </a:prstGeom>
        </p:spPr>
        <p:txBody>
          <a:bodyPr wrap="square">
            <a:spAutoFit/>
          </a:bodyPr>
          <a:lstStyle/>
          <a:p>
            <a:r>
              <a:rPr lang="tr-TR" altLang="en-US" sz="2400" b="1" dirty="0">
                <a:solidFill>
                  <a:srgbClr val="0000FF"/>
                </a:solidFill>
                <a:latin typeface="Calibri" panose="020F0502020204030204" pitchFamily="34" charset="0"/>
              </a:rPr>
              <a:t>Lenfosit sayısının 1.5x10</a:t>
            </a:r>
            <a:r>
              <a:rPr lang="tr-TR" altLang="en-US" sz="2400" b="1" baseline="30000" dirty="0">
                <a:solidFill>
                  <a:srgbClr val="0000FF"/>
                </a:solidFill>
                <a:latin typeface="Calibri" panose="020F0502020204030204" pitchFamily="34" charset="0"/>
              </a:rPr>
              <a:t>9</a:t>
            </a:r>
            <a:r>
              <a:rPr lang="tr-TR" altLang="en-US" sz="2400" b="1" dirty="0">
                <a:solidFill>
                  <a:srgbClr val="0000FF"/>
                </a:solidFill>
                <a:latin typeface="Calibri" panose="020F0502020204030204" pitchFamily="34" charset="0"/>
              </a:rPr>
              <a:t>/l’nin (1500/</a:t>
            </a:r>
            <a:r>
              <a:rPr lang="de-DE" altLang="en-US" sz="2400" b="1" dirty="0">
                <a:solidFill>
                  <a:srgbClr val="0000FF"/>
                </a:solidFill>
                <a:latin typeface="Calibri" panose="020F0502020204030204" pitchFamily="34" charset="0"/>
                <a:sym typeface="Symbol" panose="05050102010706020507" pitchFamily="18" charset="2"/>
              </a:rPr>
              <a:t></a:t>
            </a:r>
            <a:r>
              <a:rPr lang="tr-TR" altLang="en-US" sz="2400" b="1" dirty="0">
                <a:solidFill>
                  <a:srgbClr val="0000FF"/>
                </a:solidFill>
                <a:latin typeface="Calibri" panose="020F0502020204030204" pitchFamily="34" charset="0"/>
              </a:rPr>
              <a:t>l) altında olmasıdır. </a:t>
            </a:r>
            <a:endParaRPr lang="tr-TR" sz="2400" b="1" dirty="0">
              <a:solidFill>
                <a:srgbClr val="0000FF"/>
              </a:solidFill>
            </a:endParaRPr>
          </a:p>
        </p:txBody>
      </p:sp>
      <p:sp>
        <p:nvSpPr>
          <p:cNvPr id="5" name="Dikdörtgen 4"/>
          <p:cNvSpPr/>
          <p:nvPr/>
        </p:nvSpPr>
        <p:spPr>
          <a:xfrm>
            <a:off x="711691" y="1423495"/>
            <a:ext cx="7497692" cy="461665"/>
          </a:xfrm>
          <a:prstGeom prst="rect">
            <a:avLst/>
          </a:prstGeom>
        </p:spPr>
        <p:txBody>
          <a:bodyPr wrap="square">
            <a:spAutoFit/>
          </a:bodyPr>
          <a:lstStyle/>
          <a:p>
            <a:r>
              <a:rPr lang="fr-FR" altLang="en-US" sz="2400" b="1" dirty="0">
                <a:solidFill>
                  <a:srgbClr val="FF0000"/>
                </a:solidFill>
                <a:latin typeface="Calibri" panose="020F0502020204030204" pitchFamily="34" charset="0"/>
              </a:rPr>
              <a:t>Normal periferik kan </a:t>
            </a:r>
            <a:r>
              <a:rPr lang="tr-TR" altLang="en-US" sz="2400" b="1" dirty="0" smtClean="0">
                <a:solidFill>
                  <a:srgbClr val="FF0000"/>
                </a:solidFill>
                <a:latin typeface="Calibri" panose="020F0502020204030204" pitchFamily="34" charset="0"/>
              </a:rPr>
              <a:t>lenf</a:t>
            </a:r>
            <a:r>
              <a:rPr lang="fr-FR" altLang="en-US" sz="2400" b="1" dirty="0" err="1" smtClean="0">
                <a:solidFill>
                  <a:srgbClr val="FF0000"/>
                </a:solidFill>
                <a:latin typeface="Calibri" panose="020F0502020204030204" pitchFamily="34" charset="0"/>
              </a:rPr>
              <a:t>osit</a:t>
            </a:r>
            <a:r>
              <a:rPr lang="fr-FR" altLang="en-US" sz="2400" b="1" dirty="0" smtClean="0">
                <a:solidFill>
                  <a:srgbClr val="FF0000"/>
                </a:solidFill>
                <a:latin typeface="Calibri" panose="020F0502020204030204" pitchFamily="34" charset="0"/>
              </a:rPr>
              <a:t> </a:t>
            </a:r>
            <a:r>
              <a:rPr lang="fr-FR" altLang="en-US" sz="2400" b="1" dirty="0" err="1">
                <a:solidFill>
                  <a:srgbClr val="FF0000"/>
                </a:solidFill>
                <a:latin typeface="Calibri" panose="020F0502020204030204" pitchFamily="34" charset="0"/>
              </a:rPr>
              <a:t>sayısı</a:t>
            </a:r>
            <a:r>
              <a:rPr lang="fr-FR" altLang="en-US" sz="2400" b="1" dirty="0">
                <a:solidFill>
                  <a:srgbClr val="FF0000"/>
                </a:solidFill>
                <a:latin typeface="Calibri" panose="020F0502020204030204" pitchFamily="34" charset="0"/>
              </a:rPr>
              <a:t> </a:t>
            </a:r>
            <a:r>
              <a:rPr lang="tr-TR" altLang="en-US" sz="2400" b="1" dirty="0" smtClean="0">
                <a:solidFill>
                  <a:srgbClr val="FF0000"/>
                </a:solidFill>
                <a:latin typeface="Calibri" panose="020F0502020204030204" pitchFamily="34" charset="0"/>
              </a:rPr>
              <a:t>150</a:t>
            </a:r>
            <a:r>
              <a:rPr lang="fr-FR" altLang="en-US" sz="2400" b="1" dirty="0" smtClean="0">
                <a:solidFill>
                  <a:srgbClr val="FF0000"/>
                </a:solidFill>
                <a:latin typeface="Calibri" panose="020F0502020204030204" pitchFamily="34" charset="0"/>
              </a:rPr>
              <a:t>0-</a:t>
            </a:r>
            <a:r>
              <a:rPr lang="tr-TR" altLang="en-US" sz="2400" b="1" dirty="0" smtClean="0">
                <a:solidFill>
                  <a:srgbClr val="FF0000"/>
                </a:solidFill>
                <a:latin typeface="Calibri" panose="020F0502020204030204" pitchFamily="34" charset="0"/>
              </a:rPr>
              <a:t>400</a:t>
            </a:r>
            <a:r>
              <a:rPr lang="fr-FR" altLang="en-US" sz="2400" b="1" dirty="0" smtClean="0">
                <a:solidFill>
                  <a:srgbClr val="FF0000"/>
                </a:solidFill>
                <a:latin typeface="Calibri" panose="020F0502020204030204" pitchFamily="34" charset="0"/>
              </a:rPr>
              <a:t>0 </a:t>
            </a:r>
            <a:r>
              <a:rPr lang="fr-FR" altLang="en-US" sz="2400" b="1" dirty="0">
                <a:solidFill>
                  <a:srgbClr val="FF0000"/>
                </a:solidFill>
                <a:latin typeface="Calibri" panose="020F0502020204030204" pitchFamily="34" charset="0"/>
              </a:rPr>
              <a:t>/</a:t>
            </a:r>
            <a:r>
              <a:rPr lang="de-DE" altLang="en-US" sz="2400" b="1" dirty="0">
                <a:solidFill>
                  <a:srgbClr val="FF0000"/>
                </a:solidFill>
                <a:latin typeface="Calibri" panose="020F0502020204030204" pitchFamily="34" charset="0"/>
                <a:sym typeface="Symbol" panose="05050102010706020507" pitchFamily="18" charset="2"/>
              </a:rPr>
              <a:t></a:t>
            </a:r>
            <a:r>
              <a:rPr lang="fr-FR" altLang="en-US" sz="2400" b="1" dirty="0">
                <a:solidFill>
                  <a:srgbClr val="FF0000"/>
                </a:solidFill>
                <a:latin typeface="Calibri" panose="020F0502020204030204" pitchFamily="34" charset="0"/>
              </a:rPr>
              <a:t>l’dir.</a:t>
            </a:r>
            <a:endParaRPr lang="tr-TR" altLang="en-US" sz="2400" b="1" dirty="0">
              <a:solidFill>
                <a:srgbClr val="FF0000"/>
              </a:solidFill>
              <a:latin typeface="Calibri" panose="020F0502020204030204" pitchFamily="34" charset="0"/>
            </a:endParaRPr>
          </a:p>
        </p:txBody>
      </p:sp>
    </p:spTree>
    <p:extLst>
      <p:ext uri="{BB962C8B-B14F-4D97-AF65-F5344CB8AC3E}">
        <p14:creationId xmlns:p14="http://schemas.microsoft.com/office/powerpoint/2010/main" val="7629838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2"/>
          <a:stretch>
            <a:fillRect/>
          </a:stretch>
        </p:blipFill>
        <p:spPr>
          <a:xfrm>
            <a:off x="882076" y="3266228"/>
            <a:ext cx="10538592" cy="2671800"/>
          </a:xfrm>
          <a:prstGeom prst="rect">
            <a:avLst/>
          </a:prstGeom>
          <a:ln>
            <a:noFill/>
          </a:ln>
          <a:effectLst>
            <a:softEdge rad="112500"/>
          </a:effectLst>
        </p:spPr>
      </p:pic>
      <p:sp>
        <p:nvSpPr>
          <p:cNvPr id="221187" name="Rectangle 3"/>
          <p:cNvSpPr>
            <a:spLocks noGrp="1" noChangeArrowheads="1"/>
          </p:cNvSpPr>
          <p:nvPr>
            <p:ph type="body" idx="1"/>
          </p:nvPr>
        </p:nvSpPr>
        <p:spPr>
          <a:xfrm>
            <a:off x="527179" y="2089261"/>
            <a:ext cx="10893489" cy="1141214"/>
          </a:xfrm>
        </p:spPr>
        <p:txBody>
          <a:bodyPr/>
          <a:lstStyle/>
          <a:p>
            <a:pPr>
              <a:lnSpc>
                <a:spcPct val="150000"/>
              </a:lnSpc>
            </a:pPr>
            <a:r>
              <a:rPr lang="tr-TR" altLang="en-US" sz="2100" b="1" dirty="0">
                <a:solidFill>
                  <a:srgbClr val="C00000"/>
                </a:solidFill>
                <a:latin typeface="Calibri" panose="020F0502020204030204" pitchFamily="34" charset="0"/>
              </a:rPr>
              <a:t>Sola kayma:</a:t>
            </a:r>
            <a:r>
              <a:rPr lang="tr-TR" altLang="en-US" sz="2100" dirty="0">
                <a:solidFill>
                  <a:srgbClr val="C00000"/>
                </a:solidFill>
                <a:latin typeface="Calibri" panose="020F0502020204030204" pitchFamily="34" charset="0"/>
              </a:rPr>
              <a:t> </a:t>
            </a:r>
            <a:r>
              <a:rPr lang="tr-TR" altLang="en-US" sz="2100" dirty="0">
                <a:latin typeface="Calibri" panose="020F0502020204030204" pitchFamily="34" charset="0"/>
              </a:rPr>
              <a:t>Lökosit formülünde çomak oranının artması (&gt; % 10) ve/veya daha immatür nötrofil öncüllerin periferik kanda görülmesidir. </a:t>
            </a:r>
          </a:p>
          <a:p>
            <a:pPr marL="0" indent="0">
              <a:lnSpc>
                <a:spcPct val="150000"/>
              </a:lnSpc>
              <a:buNone/>
            </a:pPr>
            <a:endParaRPr lang="tr-TR" altLang="en-US" sz="2100" dirty="0">
              <a:latin typeface="Calibri" panose="020F0502020204030204" pitchFamily="34" charset="0"/>
            </a:endParaRPr>
          </a:p>
          <a:p>
            <a:pPr>
              <a:lnSpc>
                <a:spcPct val="150000"/>
              </a:lnSpc>
            </a:pPr>
            <a:endParaRPr lang="tr-TR" altLang="en-US" sz="2100" dirty="0">
              <a:latin typeface="Calibri" panose="020F0502020204030204" pitchFamily="34" charset="0"/>
            </a:endParaRPr>
          </a:p>
        </p:txBody>
      </p:sp>
      <p:pic>
        <p:nvPicPr>
          <p:cNvPr id="8" name="Picture 4" descr="leukemoid reaction ile ilgili gö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2154" y="427140"/>
            <a:ext cx="3008789" cy="146093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Dikdörtgen 1"/>
          <p:cNvSpPr/>
          <p:nvPr/>
        </p:nvSpPr>
        <p:spPr>
          <a:xfrm>
            <a:off x="9046200" y="4335433"/>
            <a:ext cx="2140695" cy="369332"/>
          </a:xfrm>
          <a:prstGeom prst="rect">
            <a:avLst/>
          </a:prstGeom>
          <a:solidFill>
            <a:schemeClr val="bg1"/>
          </a:solidFill>
        </p:spPr>
        <p:txBody>
          <a:bodyPr wrap="square">
            <a:spAutoFit/>
          </a:bodyPr>
          <a:lstStyle/>
          <a:p>
            <a:pPr algn="ctr"/>
            <a:r>
              <a:rPr lang="tr-TR" b="1" dirty="0"/>
              <a:t>   NÖTROFİL </a:t>
            </a:r>
            <a:r>
              <a:rPr lang="tr-TR" b="1" dirty="0" smtClean="0"/>
              <a:t>                             </a:t>
            </a:r>
            <a:endParaRPr lang="tr-TR" b="1" dirty="0"/>
          </a:p>
        </p:txBody>
      </p:sp>
      <p:sp>
        <p:nvSpPr>
          <p:cNvPr id="7" name="Rectangle 2"/>
          <p:cNvSpPr>
            <a:spLocks noGrp="1" noChangeArrowheads="1"/>
          </p:cNvSpPr>
          <p:nvPr>
            <p:ph type="title"/>
          </p:nvPr>
        </p:nvSpPr>
        <p:spPr>
          <a:xfrm>
            <a:off x="460224" y="427360"/>
            <a:ext cx="7556500" cy="730250"/>
          </a:xfrm>
        </p:spPr>
        <p:txBody>
          <a:bodyPr/>
          <a:lstStyle/>
          <a:p>
            <a:r>
              <a:rPr lang="tr-TR" altLang="en-US" b="1" dirty="0">
                <a:solidFill>
                  <a:srgbClr val="FF0000"/>
                </a:solidFill>
                <a:latin typeface="Arial" panose="020B0604020202020204" pitchFamily="34" charset="0"/>
                <a:cs typeface="Arial" panose="020B0604020202020204" pitchFamily="34" charset="0"/>
              </a:rPr>
              <a:t>Lökositler</a:t>
            </a:r>
            <a:endParaRPr lang="en-US" altLang="en-US"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06356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775129" y="3375325"/>
            <a:ext cx="10229850" cy="2562225"/>
          </a:xfrm>
          <a:prstGeom prst="rect">
            <a:avLst/>
          </a:prstGeom>
          <a:ln>
            <a:noFill/>
          </a:ln>
          <a:effectLst>
            <a:softEdge rad="112500"/>
          </a:effectLst>
        </p:spPr>
      </p:pic>
      <p:sp>
        <p:nvSpPr>
          <p:cNvPr id="221187" name="Rectangle 3"/>
          <p:cNvSpPr>
            <a:spLocks noGrp="1" noChangeArrowheads="1"/>
          </p:cNvSpPr>
          <p:nvPr>
            <p:ph type="body" idx="1"/>
          </p:nvPr>
        </p:nvSpPr>
        <p:spPr>
          <a:xfrm>
            <a:off x="607976" y="1717241"/>
            <a:ext cx="10943322" cy="1512168"/>
          </a:xfrm>
        </p:spPr>
        <p:txBody>
          <a:bodyPr>
            <a:normAutofit lnSpcReduction="10000"/>
          </a:bodyPr>
          <a:lstStyle/>
          <a:p>
            <a:pPr>
              <a:lnSpc>
                <a:spcPct val="150000"/>
              </a:lnSpc>
            </a:pPr>
            <a:endParaRPr lang="tr-TR" altLang="en-US" sz="2000" dirty="0">
              <a:latin typeface="Calibri" panose="020F0502020204030204" pitchFamily="34" charset="0"/>
            </a:endParaRPr>
          </a:p>
          <a:p>
            <a:pPr>
              <a:lnSpc>
                <a:spcPct val="150000"/>
              </a:lnSpc>
            </a:pPr>
            <a:r>
              <a:rPr lang="tr-TR" altLang="en-US" sz="2000" b="1" dirty="0" err="1">
                <a:solidFill>
                  <a:srgbClr val="C00000"/>
                </a:solidFill>
                <a:latin typeface="Calibri" panose="020F0502020204030204" pitchFamily="34" charset="0"/>
              </a:rPr>
              <a:t>Lökemoid</a:t>
            </a:r>
            <a:r>
              <a:rPr lang="tr-TR" altLang="en-US" sz="2000" b="1" dirty="0">
                <a:solidFill>
                  <a:srgbClr val="C00000"/>
                </a:solidFill>
                <a:latin typeface="Calibri" panose="020F0502020204030204" pitchFamily="34" charset="0"/>
              </a:rPr>
              <a:t> reaksiyon:</a:t>
            </a:r>
            <a:r>
              <a:rPr lang="tr-TR" altLang="en-US" sz="2000" dirty="0">
                <a:solidFill>
                  <a:srgbClr val="C00000"/>
                </a:solidFill>
                <a:latin typeface="Calibri" panose="020F0502020204030204" pitchFamily="34" charset="0"/>
              </a:rPr>
              <a:t> </a:t>
            </a:r>
            <a:r>
              <a:rPr lang="tr-TR" altLang="en-US" sz="2000" dirty="0">
                <a:latin typeface="Calibri" panose="020F0502020204030204" pitchFamily="34" charset="0"/>
              </a:rPr>
              <a:t>Periferik kanda (reaktif bir nedenle ortaya </a:t>
            </a:r>
            <a:r>
              <a:rPr lang="tr-TR" altLang="en-US" sz="2000" dirty="0" smtClean="0">
                <a:latin typeface="Calibri" panose="020F0502020204030204" pitchFamily="34" charset="0"/>
              </a:rPr>
              <a:t>çıkan </a:t>
            </a:r>
            <a:r>
              <a:rPr lang="tr-TR" altLang="en-US" sz="2000" dirty="0" err="1" smtClean="0">
                <a:latin typeface="Calibri" panose="020F0502020204030204" pitchFamily="34" charset="0"/>
              </a:rPr>
              <a:t>lökositoz</a:t>
            </a:r>
            <a:r>
              <a:rPr lang="tr-TR" altLang="en-US" sz="2000" dirty="0" smtClean="0">
                <a:latin typeface="Calibri" panose="020F0502020204030204" pitchFamily="34" charset="0"/>
              </a:rPr>
              <a:t> </a:t>
            </a:r>
            <a:r>
              <a:rPr lang="tr-TR" altLang="en-US" sz="2000" dirty="0">
                <a:latin typeface="Calibri" panose="020F0502020204030204" pitchFamily="34" charset="0"/>
              </a:rPr>
              <a:t>) </a:t>
            </a:r>
            <a:r>
              <a:rPr lang="tr-TR" altLang="en-US" sz="2000" dirty="0" smtClean="0">
                <a:latin typeface="Calibri" panose="020F0502020204030204" pitchFamily="34" charset="0"/>
              </a:rPr>
              <a:t>bariz çomak-</a:t>
            </a:r>
            <a:r>
              <a:rPr lang="tr-TR" altLang="en-US" sz="2000" dirty="0" err="1" smtClean="0">
                <a:latin typeface="Calibri" panose="020F0502020204030204" pitchFamily="34" charset="0"/>
              </a:rPr>
              <a:t>band</a:t>
            </a:r>
            <a:r>
              <a:rPr lang="tr-TR" altLang="en-US" sz="2000" dirty="0" smtClean="0">
                <a:latin typeface="Calibri" panose="020F0502020204030204" pitchFamily="34" charset="0"/>
              </a:rPr>
              <a:t> ve kemik iliğinde olması gereken </a:t>
            </a:r>
            <a:r>
              <a:rPr lang="tr-TR" altLang="en-US" sz="2000" dirty="0" err="1" smtClean="0">
                <a:latin typeface="Calibri" panose="020F0502020204030204" pitchFamily="34" charset="0"/>
              </a:rPr>
              <a:t>nötrofil</a:t>
            </a:r>
            <a:r>
              <a:rPr lang="tr-TR" altLang="en-US" sz="2000" dirty="0" smtClean="0">
                <a:latin typeface="Calibri" panose="020F0502020204030204" pitchFamily="34" charset="0"/>
              </a:rPr>
              <a:t> öncüllerinin  </a:t>
            </a:r>
            <a:r>
              <a:rPr lang="tr-TR" altLang="en-US" sz="2000" dirty="0">
                <a:latin typeface="Calibri" panose="020F0502020204030204" pitchFamily="34" charset="0"/>
              </a:rPr>
              <a:t>artışı ile karakterize şiddetli sola kayma hali.</a:t>
            </a:r>
          </a:p>
          <a:p>
            <a:pPr marL="0" indent="0">
              <a:lnSpc>
                <a:spcPct val="150000"/>
              </a:lnSpc>
              <a:buNone/>
            </a:pPr>
            <a:endParaRPr lang="tr-TR" altLang="en-US" sz="2000" dirty="0">
              <a:latin typeface="Calibri" panose="020F0502020204030204" pitchFamily="34" charset="0"/>
            </a:endParaRPr>
          </a:p>
          <a:p>
            <a:pPr>
              <a:lnSpc>
                <a:spcPct val="150000"/>
              </a:lnSpc>
            </a:pPr>
            <a:endParaRPr lang="tr-TR" altLang="en-US" sz="2000" dirty="0">
              <a:latin typeface="Calibri" panose="020F0502020204030204" pitchFamily="34" charset="0"/>
            </a:endParaRPr>
          </a:p>
          <a:p>
            <a:pPr>
              <a:lnSpc>
                <a:spcPct val="150000"/>
              </a:lnSpc>
            </a:pPr>
            <a:endParaRPr lang="tr-TR" altLang="en-US" sz="2000" dirty="0">
              <a:latin typeface="Calibri" panose="020F0502020204030204" pitchFamily="34" charset="0"/>
            </a:endParaRPr>
          </a:p>
        </p:txBody>
      </p:sp>
      <p:pic>
        <p:nvPicPr>
          <p:cNvPr id="8" name="Picture 2" descr="leukemoid reaction ile ilgili gö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70439" y="556972"/>
            <a:ext cx="3319041" cy="1443953"/>
          </a:xfrm>
          <a:prstGeom prst="rect">
            <a:avLst/>
          </a:prstGeom>
          <a:noFill/>
          <a:extLst>
            <a:ext uri="{909E8E84-426E-40dd-AFC4-6F175D3DCCD1}">
              <a14:hiddenFill xmlns:a14="http://schemas.microsoft.com/office/drawing/2010/main" xmlns="">
                <a:solidFill>
                  <a:srgbClr val="FFFFFF"/>
                </a:solidFill>
              </a14:hiddenFill>
            </a:ext>
          </a:extLst>
        </p:spPr>
      </p:pic>
      <p:sp>
        <p:nvSpPr>
          <p:cNvPr id="9" name="Rectangle 2"/>
          <p:cNvSpPr>
            <a:spLocks noGrp="1" noChangeArrowheads="1"/>
          </p:cNvSpPr>
          <p:nvPr>
            <p:ph type="title"/>
          </p:nvPr>
        </p:nvSpPr>
        <p:spPr>
          <a:xfrm>
            <a:off x="460224" y="427360"/>
            <a:ext cx="7556500" cy="730250"/>
          </a:xfrm>
        </p:spPr>
        <p:txBody>
          <a:bodyPr/>
          <a:lstStyle/>
          <a:p>
            <a:r>
              <a:rPr lang="tr-TR" altLang="en-US" b="1" dirty="0">
                <a:solidFill>
                  <a:srgbClr val="FF0000"/>
                </a:solidFill>
                <a:latin typeface="Arial" panose="020B0604020202020204" pitchFamily="34" charset="0"/>
                <a:cs typeface="Arial" panose="020B0604020202020204" pitchFamily="34" charset="0"/>
              </a:rPr>
              <a:t>Lökositler</a:t>
            </a:r>
            <a:endParaRPr lang="en-US" altLang="en-US" b="1" dirty="0">
              <a:solidFill>
                <a:srgbClr val="FF0000"/>
              </a:solidFill>
              <a:latin typeface="Arial" panose="020B0604020202020204" pitchFamily="34" charset="0"/>
              <a:cs typeface="Arial" panose="020B0604020202020204" pitchFamily="34" charset="0"/>
            </a:endParaRPr>
          </a:p>
        </p:txBody>
      </p:sp>
      <p:sp>
        <p:nvSpPr>
          <p:cNvPr id="10" name="Dikdörtgen 9"/>
          <p:cNvSpPr/>
          <p:nvPr/>
        </p:nvSpPr>
        <p:spPr>
          <a:xfrm>
            <a:off x="9118231" y="4287105"/>
            <a:ext cx="1823456" cy="369332"/>
          </a:xfrm>
          <a:prstGeom prst="rect">
            <a:avLst/>
          </a:prstGeom>
          <a:solidFill>
            <a:schemeClr val="bg1"/>
          </a:solidFill>
        </p:spPr>
        <p:txBody>
          <a:bodyPr wrap="square">
            <a:spAutoFit/>
          </a:bodyPr>
          <a:lstStyle/>
          <a:p>
            <a:r>
              <a:rPr lang="tr-TR" b="1" dirty="0"/>
              <a:t>   NÖTROFİL </a:t>
            </a:r>
            <a:r>
              <a:rPr lang="tr-TR" b="1" dirty="0" smtClean="0"/>
              <a:t>                             </a:t>
            </a:r>
            <a:endParaRPr lang="tr-TR" b="1" dirty="0"/>
          </a:p>
        </p:txBody>
      </p:sp>
    </p:spTree>
    <p:extLst>
      <p:ext uri="{BB962C8B-B14F-4D97-AF65-F5344CB8AC3E}">
        <p14:creationId xmlns:p14="http://schemas.microsoft.com/office/powerpoint/2010/main" val="284603566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7" name="Rectangle 3"/>
          <p:cNvSpPr>
            <a:spLocks noGrp="1" noChangeArrowheads="1"/>
          </p:cNvSpPr>
          <p:nvPr>
            <p:ph type="body" idx="1"/>
          </p:nvPr>
        </p:nvSpPr>
        <p:spPr>
          <a:xfrm>
            <a:off x="393430" y="1029514"/>
            <a:ext cx="9575949" cy="4103687"/>
          </a:xfrm>
        </p:spPr>
        <p:txBody>
          <a:bodyPr/>
          <a:lstStyle/>
          <a:p>
            <a:pPr marL="0" indent="0">
              <a:buNone/>
            </a:pPr>
            <a:endParaRPr lang="tr-TR" altLang="en-US" sz="2100" dirty="0">
              <a:latin typeface="Times New Roman" panose="02020603050405020304" pitchFamily="18" charset="0"/>
            </a:endParaRPr>
          </a:p>
          <a:p>
            <a:pPr>
              <a:lnSpc>
                <a:spcPct val="150000"/>
              </a:lnSpc>
            </a:pPr>
            <a:r>
              <a:rPr lang="tr-TR" altLang="en-US" sz="2100" b="1" dirty="0">
                <a:solidFill>
                  <a:srgbClr val="C00000"/>
                </a:solidFill>
                <a:latin typeface="Calibri" panose="020F0502020204030204" pitchFamily="34" charset="0"/>
              </a:rPr>
              <a:t>Lökoeritroblastozis:</a:t>
            </a:r>
            <a:r>
              <a:rPr lang="tr-TR" altLang="en-US" sz="2100" dirty="0">
                <a:solidFill>
                  <a:srgbClr val="C00000"/>
                </a:solidFill>
                <a:latin typeface="Calibri" panose="020F0502020204030204" pitchFamily="34" charset="0"/>
              </a:rPr>
              <a:t> </a:t>
            </a:r>
            <a:r>
              <a:rPr lang="tr-TR" altLang="en-US" sz="2100" dirty="0" err="1">
                <a:latin typeface="Calibri" panose="020F0502020204030204" pitchFamily="34" charset="0"/>
              </a:rPr>
              <a:t>Periferik</a:t>
            </a:r>
            <a:r>
              <a:rPr lang="tr-TR" altLang="en-US" sz="2100" dirty="0">
                <a:latin typeface="Calibri" panose="020F0502020204030204" pitchFamily="34" charset="0"/>
              </a:rPr>
              <a:t> </a:t>
            </a:r>
            <a:r>
              <a:rPr lang="tr-TR" altLang="en-US" sz="2100" dirty="0" smtClean="0">
                <a:latin typeface="Calibri" panose="020F0502020204030204" pitchFamily="34" charset="0"/>
              </a:rPr>
              <a:t>kanda sadece kemik iliğinde olması gereken  </a:t>
            </a:r>
            <a:r>
              <a:rPr lang="tr-TR" altLang="en-US" sz="2100" dirty="0">
                <a:latin typeface="Calibri" panose="020F0502020204030204" pitchFamily="34" charset="0"/>
              </a:rPr>
              <a:t>erken </a:t>
            </a:r>
            <a:r>
              <a:rPr lang="tr-TR" altLang="en-US" sz="2100" dirty="0" err="1">
                <a:latin typeface="Calibri" panose="020F0502020204030204" pitchFamily="34" charset="0"/>
              </a:rPr>
              <a:t>nötrofilik</a:t>
            </a:r>
            <a:r>
              <a:rPr lang="tr-TR" altLang="en-US" sz="2100" dirty="0">
                <a:latin typeface="Calibri" panose="020F0502020204030204" pitchFamily="34" charset="0"/>
              </a:rPr>
              <a:t> </a:t>
            </a:r>
            <a:r>
              <a:rPr lang="tr-TR" altLang="en-US" sz="2100" dirty="0" smtClean="0">
                <a:latin typeface="Calibri" panose="020F0502020204030204" pitchFamily="34" charset="0"/>
              </a:rPr>
              <a:t> öncüller değil aynı zamanda ve </a:t>
            </a:r>
            <a:r>
              <a:rPr lang="tr-TR" altLang="en-US" sz="2100" dirty="0" err="1">
                <a:latin typeface="Calibri" panose="020F0502020204030204" pitchFamily="34" charset="0"/>
              </a:rPr>
              <a:t>eritroid</a:t>
            </a:r>
            <a:r>
              <a:rPr lang="tr-TR" altLang="en-US" sz="2100" dirty="0">
                <a:latin typeface="Calibri" panose="020F0502020204030204" pitchFamily="34" charset="0"/>
              </a:rPr>
              <a:t> </a:t>
            </a:r>
            <a:r>
              <a:rPr lang="tr-TR" altLang="en-US" sz="2100" dirty="0" smtClean="0">
                <a:latin typeface="Calibri" panose="020F0502020204030204" pitchFamily="34" charset="0"/>
              </a:rPr>
              <a:t>öncülerinde  </a:t>
            </a:r>
            <a:r>
              <a:rPr lang="tr-TR" altLang="en-US" sz="2100" dirty="0">
                <a:latin typeface="Calibri" panose="020F0502020204030204" pitchFamily="34" charset="0"/>
              </a:rPr>
              <a:t>izlenmesi. </a:t>
            </a:r>
          </a:p>
          <a:p>
            <a:pPr>
              <a:lnSpc>
                <a:spcPct val="90000"/>
              </a:lnSpc>
            </a:pPr>
            <a:endParaRPr lang="tr-TR" altLang="en-US" sz="2100" dirty="0">
              <a:latin typeface="Times New Roman" panose="02020603050405020304" pitchFamily="18" charset="0"/>
            </a:endParaRPr>
          </a:p>
          <a:p>
            <a:pPr>
              <a:lnSpc>
                <a:spcPct val="90000"/>
              </a:lnSpc>
            </a:pPr>
            <a:endParaRPr lang="tr-TR" altLang="en-US" sz="2100" dirty="0">
              <a:latin typeface="Times New Roman" panose="02020603050405020304" pitchFamily="18" charset="0"/>
            </a:endParaRPr>
          </a:p>
        </p:txBody>
      </p:sp>
      <p:pic>
        <p:nvPicPr>
          <p:cNvPr id="6" name="Resim 5"/>
          <p:cNvPicPr>
            <a:picLocks noChangeAspect="1"/>
          </p:cNvPicPr>
          <p:nvPr/>
        </p:nvPicPr>
        <p:blipFill>
          <a:blip r:embed="rId2"/>
          <a:stretch>
            <a:fillRect/>
          </a:stretch>
        </p:blipFill>
        <p:spPr>
          <a:xfrm>
            <a:off x="8700918" y="329518"/>
            <a:ext cx="3024336" cy="1656184"/>
          </a:xfrm>
          <a:prstGeom prst="rect">
            <a:avLst/>
          </a:prstGeom>
        </p:spPr>
      </p:pic>
      <p:sp>
        <p:nvSpPr>
          <p:cNvPr id="7" name="Rectangle 2"/>
          <p:cNvSpPr>
            <a:spLocks noGrp="1" noChangeArrowheads="1"/>
          </p:cNvSpPr>
          <p:nvPr>
            <p:ph type="title"/>
          </p:nvPr>
        </p:nvSpPr>
        <p:spPr>
          <a:xfrm>
            <a:off x="460224" y="427360"/>
            <a:ext cx="7556500" cy="730250"/>
          </a:xfrm>
        </p:spPr>
        <p:txBody>
          <a:bodyPr/>
          <a:lstStyle/>
          <a:p>
            <a:r>
              <a:rPr lang="tr-TR" altLang="en-US" b="1" dirty="0">
                <a:solidFill>
                  <a:srgbClr val="FF0000"/>
                </a:solidFill>
                <a:latin typeface="Arial" panose="020B0604020202020204" pitchFamily="34" charset="0"/>
                <a:cs typeface="Arial" panose="020B0604020202020204" pitchFamily="34" charset="0"/>
              </a:rPr>
              <a:t>Lökositler</a:t>
            </a:r>
            <a:endParaRPr lang="en-US" altLang="en-US" b="1" dirty="0">
              <a:solidFill>
                <a:srgbClr val="FF0000"/>
              </a:solidFill>
              <a:latin typeface="Arial" panose="020B0604020202020204" pitchFamily="34" charset="0"/>
              <a:cs typeface="Arial" panose="020B0604020202020204" pitchFamily="34" charset="0"/>
            </a:endParaRPr>
          </a:p>
        </p:txBody>
      </p:sp>
      <p:pic>
        <p:nvPicPr>
          <p:cNvPr id="3" name="Resim 2"/>
          <p:cNvPicPr>
            <a:picLocks noChangeAspect="1"/>
          </p:cNvPicPr>
          <p:nvPr/>
        </p:nvPicPr>
        <p:blipFill>
          <a:blip r:embed="rId3"/>
          <a:stretch>
            <a:fillRect/>
          </a:stretch>
        </p:blipFill>
        <p:spPr>
          <a:xfrm>
            <a:off x="894835" y="2587856"/>
            <a:ext cx="9677400" cy="3384576"/>
          </a:xfrm>
          <a:prstGeom prst="rect">
            <a:avLst/>
          </a:prstGeom>
          <a:ln>
            <a:noFill/>
          </a:ln>
          <a:effectLst>
            <a:softEdge rad="112500"/>
          </a:effectLst>
        </p:spPr>
      </p:pic>
    </p:spTree>
    <p:extLst>
      <p:ext uri="{BB962C8B-B14F-4D97-AF65-F5344CB8AC3E}">
        <p14:creationId xmlns:p14="http://schemas.microsoft.com/office/powerpoint/2010/main" val="260940040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3"/>
          <p:cNvSpPr>
            <a:spLocks noGrp="1"/>
          </p:cNvSpPr>
          <p:nvPr>
            <p:ph type="sldNum" sz="quarter" idx="12"/>
          </p:nvPr>
        </p:nvSpPr>
        <p:spPr/>
        <p:txBody>
          <a:bodyPr/>
          <a:lstStyle/>
          <a:p>
            <a:fld id="{DF887E18-53AC-42B2-8ABF-791356733DF4}" type="slidenum">
              <a:rPr lang="tr-TR" altLang="en-US"/>
              <a:pPr/>
              <a:t>42</a:t>
            </a:fld>
            <a:endParaRPr lang="tr-TR" altLang="en-US"/>
          </a:p>
        </p:txBody>
      </p:sp>
      <p:sp>
        <p:nvSpPr>
          <p:cNvPr id="390146" name="Rectangle 4"/>
          <p:cNvSpPr>
            <a:spLocks noGrp="1" noChangeArrowheads="1"/>
          </p:cNvSpPr>
          <p:nvPr>
            <p:ph type="body" sz="half" idx="4294967295"/>
          </p:nvPr>
        </p:nvSpPr>
        <p:spPr>
          <a:xfrm>
            <a:off x="5690342" y="5021191"/>
            <a:ext cx="4794339" cy="504056"/>
          </a:xfrm>
          <a:noFill/>
          <a:ln w="19050">
            <a:solidFill>
              <a:srgbClr val="000066"/>
            </a:solidFill>
            <a:miter lim="800000"/>
            <a:headEnd/>
            <a:tailEnd/>
          </a:ln>
        </p:spPr>
        <p:txBody>
          <a:bodyPr vert="horz" lIns="92075" tIns="46038" rIns="92075" bIns="46038" rtlCol="0">
            <a:normAutofit/>
          </a:bodyPr>
          <a:lstStyle/>
          <a:p>
            <a:pPr>
              <a:buSzPct val="150000"/>
              <a:buFont typeface="Wingdings" panose="05000000000000000000" pitchFamily="2" charset="2"/>
              <a:buChar char="§"/>
              <a:tabLst>
                <a:tab pos="4572000" algn="r"/>
              </a:tabLst>
            </a:pPr>
            <a:r>
              <a:rPr lang="tr-TR" altLang="en-US" sz="2000" b="1" dirty="0">
                <a:solidFill>
                  <a:srgbClr val="0000FF"/>
                </a:solidFill>
              </a:rPr>
              <a:t>PLT:</a:t>
            </a:r>
            <a:r>
              <a:rPr lang="en-US" altLang="en-US" sz="2000" b="1" dirty="0">
                <a:solidFill>
                  <a:srgbClr val="0000FF"/>
                </a:solidFill>
              </a:rPr>
              <a:t>150,000 – </a:t>
            </a:r>
            <a:r>
              <a:rPr lang="tr-TR" altLang="en-US" sz="2000" b="1" dirty="0">
                <a:solidFill>
                  <a:srgbClr val="0000FF"/>
                </a:solidFill>
              </a:rPr>
              <a:t>40</a:t>
            </a:r>
            <a:r>
              <a:rPr lang="en-US" altLang="en-US" sz="2000" b="1" dirty="0">
                <a:solidFill>
                  <a:srgbClr val="0000FF"/>
                </a:solidFill>
              </a:rPr>
              <a:t>0,000/µ</a:t>
            </a:r>
            <a:r>
              <a:rPr lang="tr-TR" altLang="en-US" sz="2000" b="1" dirty="0">
                <a:solidFill>
                  <a:srgbClr val="0000FF"/>
                </a:solidFill>
              </a:rPr>
              <a:t>l</a:t>
            </a:r>
            <a:endParaRPr lang="en-US" altLang="en-US" sz="2000" b="1" dirty="0">
              <a:solidFill>
                <a:srgbClr val="0000FF"/>
              </a:solidFill>
            </a:endParaRPr>
          </a:p>
        </p:txBody>
      </p:sp>
      <p:sp>
        <p:nvSpPr>
          <p:cNvPr id="390147" name="Line 5"/>
          <p:cNvSpPr>
            <a:spLocks noChangeShapeType="1"/>
          </p:cNvSpPr>
          <p:nvPr/>
        </p:nvSpPr>
        <p:spPr bwMode="auto">
          <a:xfrm>
            <a:off x="4190811" y="5229646"/>
            <a:ext cx="838200" cy="0"/>
          </a:xfrm>
          <a:prstGeom prst="line">
            <a:avLst/>
          </a:prstGeom>
          <a:noFill/>
          <a:ln w="76200">
            <a:solidFill>
              <a:srgbClr val="FF0000"/>
            </a:solidFill>
            <a:round/>
            <a:headEnd type="none" w="sm" len="sm"/>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390148" name="Rectangle 7"/>
          <p:cNvSpPr>
            <a:spLocks noGrp="1" noChangeArrowheads="1"/>
          </p:cNvSpPr>
          <p:nvPr>
            <p:ph type="body" sz="half" idx="4294967295"/>
          </p:nvPr>
        </p:nvSpPr>
        <p:spPr>
          <a:xfrm>
            <a:off x="1779097" y="2739886"/>
            <a:ext cx="3516313" cy="3879850"/>
          </a:xfrm>
          <a:noFill/>
        </p:spPr>
        <p:txBody>
          <a:bodyPr vert="horz" lIns="92075" tIns="46038" rIns="92075" bIns="46038" rtlCol="0">
            <a:normAutofit/>
          </a:bodyPr>
          <a:lstStyle/>
          <a:p>
            <a:pPr>
              <a:lnSpc>
                <a:spcPct val="80000"/>
              </a:lnSpc>
            </a:pPr>
            <a:r>
              <a:rPr lang="tr-TR" altLang="en-US" sz="2600" dirty="0"/>
              <a:t>Eritrosit</a:t>
            </a:r>
            <a:endParaRPr lang="en-US" altLang="en-US" sz="2600" dirty="0"/>
          </a:p>
          <a:p>
            <a:pPr>
              <a:lnSpc>
                <a:spcPct val="80000"/>
              </a:lnSpc>
            </a:pPr>
            <a:endParaRPr lang="en-US" altLang="en-US" sz="2600" dirty="0"/>
          </a:p>
          <a:p>
            <a:pPr>
              <a:lnSpc>
                <a:spcPct val="80000"/>
              </a:lnSpc>
            </a:pPr>
            <a:r>
              <a:rPr lang="en-US" altLang="en-US" sz="2600" dirty="0"/>
              <a:t>L</a:t>
            </a:r>
            <a:r>
              <a:rPr lang="tr-TR" altLang="en-US" sz="2600" dirty="0" err="1" smtClean="0"/>
              <a:t>ökosit</a:t>
            </a:r>
            <a:endParaRPr lang="tr-TR" altLang="en-US" sz="2600" dirty="0" smtClean="0"/>
          </a:p>
          <a:p>
            <a:pPr marL="0" indent="0">
              <a:lnSpc>
                <a:spcPct val="80000"/>
              </a:lnSpc>
              <a:buNone/>
            </a:pPr>
            <a:endParaRPr lang="en-US" altLang="en-US" sz="2600" dirty="0"/>
          </a:p>
          <a:p>
            <a:pPr>
              <a:lnSpc>
                <a:spcPct val="80000"/>
              </a:lnSpc>
            </a:pPr>
            <a:endParaRPr lang="en-US" altLang="en-US" sz="2600" dirty="0"/>
          </a:p>
          <a:p>
            <a:pPr>
              <a:lnSpc>
                <a:spcPct val="80000"/>
              </a:lnSpc>
            </a:pPr>
            <a:r>
              <a:rPr lang="tr-TR" altLang="en-US" sz="2600" b="1" dirty="0"/>
              <a:t>Trombosit</a:t>
            </a:r>
            <a:endParaRPr lang="en-US" altLang="en-US" sz="2600" b="1" dirty="0"/>
          </a:p>
        </p:txBody>
      </p:sp>
      <p:sp>
        <p:nvSpPr>
          <p:cNvPr id="390150" name="Rectangle 6"/>
          <p:cNvSpPr>
            <a:spLocks noChangeArrowheads="1"/>
          </p:cNvSpPr>
          <p:nvPr/>
        </p:nvSpPr>
        <p:spPr bwMode="auto">
          <a:xfrm>
            <a:off x="332375" y="519708"/>
            <a:ext cx="5984331"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altLang="en-US" sz="3200" b="1" dirty="0">
                <a:solidFill>
                  <a:srgbClr val="FF0000"/>
                </a:solidFill>
                <a:latin typeface="Arial" panose="020B0604020202020204" pitchFamily="34" charset="0"/>
                <a:cs typeface="Arial" panose="020B0604020202020204" pitchFamily="34" charset="0"/>
              </a:rPr>
              <a:t>Tam Kan Platelet Göstergeleri</a:t>
            </a:r>
          </a:p>
        </p:txBody>
      </p:sp>
      <p:pic>
        <p:nvPicPr>
          <p:cNvPr id="7" name="Picture 2" descr="İ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8209" y="1887061"/>
            <a:ext cx="4858606" cy="285750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26526345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p:cNvSpPr>
            <a:spLocks noChangeArrowheads="1"/>
          </p:cNvSpPr>
          <p:nvPr/>
        </p:nvSpPr>
        <p:spPr bwMode="auto">
          <a:xfrm>
            <a:off x="2133600" y="381000"/>
            <a:ext cx="8305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endParaRPr lang="en-US" altLang="en-US" sz="3200">
              <a:latin typeface="Impact" panose="020B0806030902050204" pitchFamily="34" charset="0"/>
            </a:endParaRPr>
          </a:p>
        </p:txBody>
      </p:sp>
      <p:sp>
        <p:nvSpPr>
          <p:cNvPr id="317443" name="Rectangle 3"/>
          <p:cNvSpPr>
            <a:spLocks noGrp="1" noChangeArrowheads="1"/>
          </p:cNvSpPr>
          <p:nvPr>
            <p:ph type="title" idx="4294967295"/>
          </p:nvPr>
        </p:nvSpPr>
        <p:spPr>
          <a:xfrm>
            <a:off x="864637" y="1524000"/>
            <a:ext cx="7772400" cy="1143000"/>
          </a:xfrm>
        </p:spPr>
        <p:txBody>
          <a:bodyPr vert="horz" lIns="92075" tIns="46038" rIns="92075" bIns="46038" rtlCol="0" anchor="ctr">
            <a:normAutofit/>
          </a:bodyPr>
          <a:lstStyle/>
          <a:p>
            <a:r>
              <a:rPr lang="tr-TR" altLang="en-US" sz="2400" b="1" dirty="0">
                <a:solidFill>
                  <a:srgbClr val="0000FF"/>
                </a:solidFill>
                <a:latin typeface="Arial" panose="020B0604020202020204" pitchFamily="34" charset="0"/>
                <a:cs typeface="Arial" panose="020B0604020202020204" pitchFamily="34" charset="0"/>
              </a:rPr>
              <a:t>Trombosit Sayımı</a:t>
            </a:r>
            <a:br>
              <a:rPr lang="tr-TR" altLang="en-US" sz="2400" b="1" dirty="0">
                <a:solidFill>
                  <a:srgbClr val="0000FF"/>
                </a:solidFill>
                <a:latin typeface="Arial" panose="020B0604020202020204" pitchFamily="34" charset="0"/>
                <a:cs typeface="Arial" panose="020B0604020202020204" pitchFamily="34" charset="0"/>
              </a:rPr>
            </a:br>
            <a:r>
              <a:rPr lang="tr-TR" altLang="en-US" sz="2400" b="1" dirty="0">
                <a:solidFill>
                  <a:srgbClr val="0000FF"/>
                </a:solidFill>
                <a:latin typeface="Arial" panose="020B0604020202020204" pitchFamily="34" charset="0"/>
                <a:cs typeface="Arial" panose="020B0604020202020204" pitchFamily="34" charset="0"/>
              </a:rPr>
              <a:t> </a:t>
            </a:r>
            <a:r>
              <a:rPr lang="tr-TR" altLang="en-US" sz="2400" b="1" u="sng" dirty="0">
                <a:solidFill>
                  <a:srgbClr val="0000FF"/>
                </a:solidFill>
                <a:latin typeface="Arial" panose="020B0604020202020204" pitchFamily="34" charset="0"/>
                <a:cs typeface="Arial" panose="020B0604020202020204" pitchFamily="34" charset="0"/>
              </a:rPr>
              <a:t>(N:150.000 – 400.000/mm</a:t>
            </a:r>
            <a:r>
              <a:rPr lang="tr-TR" altLang="en-US" sz="2400" b="1" u="sng" baseline="30000" dirty="0">
                <a:solidFill>
                  <a:srgbClr val="0000FF"/>
                </a:solidFill>
                <a:latin typeface="Arial" panose="020B0604020202020204" pitchFamily="34" charset="0"/>
                <a:cs typeface="Arial" panose="020B0604020202020204" pitchFamily="34" charset="0"/>
              </a:rPr>
              <a:t>3</a:t>
            </a:r>
            <a:r>
              <a:rPr lang="tr-TR" altLang="en-US" sz="2400" b="1" u="sng" dirty="0">
                <a:solidFill>
                  <a:srgbClr val="0000FF"/>
                </a:solidFill>
                <a:latin typeface="Arial" panose="020B0604020202020204" pitchFamily="34" charset="0"/>
                <a:cs typeface="Arial" panose="020B0604020202020204" pitchFamily="34" charset="0"/>
              </a:rPr>
              <a:t>)</a:t>
            </a:r>
          </a:p>
        </p:txBody>
      </p:sp>
      <p:sp>
        <p:nvSpPr>
          <p:cNvPr id="317444" name="Rectangle 4"/>
          <p:cNvSpPr>
            <a:spLocks noGrp="1" noChangeArrowheads="1"/>
          </p:cNvSpPr>
          <p:nvPr>
            <p:ph type="body" idx="4294967295"/>
          </p:nvPr>
        </p:nvSpPr>
        <p:spPr>
          <a:xfrm>
            <a:off x="1540232" y="2827412"/>
            <a:ext cx="8348662" cy="4495800"/>
          </a:xfrm>
        </p:spPr>
        <p:txBody>
          <a:bodyPr vert="horz" lIns="92075" tIns="46038" rIns="92075" bIns="46038" rtlCol="0">
            <a:normAutofit/>
          </a:bodyPr>
          <a:lstStyle/>
          <a:p>
            <a:pPr>
              <a:lnSpc>
                <a:spcPct val="150000"/>
              </a:lnSpc>
              <a:buFont typeface="+mj-lt"/>
              <a:buAutoNum type="alphaLcPeriod"/>
            </a:pPr>
            <a:r>
              <a:rPr lang="tr-TR" altLang="en-US" sz="2400" dirty="0">
                <a:latin typeface="Calibri" panose="020F0502020204030204" pitchFamily="34" charset="0"/>
              </a:rPr>
              <a:t>400.000/mm</a:t>
            </a:r>
            <a:r>
              <a:rPr lang="tr-TR" altLang="en-US" sz="2400" baseline="30000" dirty="0">
                <a:latin typeface="Calibri" panose="020F0502020204030204" pitchFamily="34" charset="0"/>
              </a:rPr>
              <a:t>3</a:t>
            </a:r>
            <a:r>
              <a:rPr lang="tr-TR" altLang="en-US" sz="2400" dirty="0">
                <a:latin typeface="Calibri" panose="020F0502020204030204" pitchFamily="34" charset="0"/>
              </a:rPr>
              <a:t> üzerinde  </a:t>
            </a:r>
            <a:r>
              <a:rPr lang="tr-TR" altLang="en-US" sz="2400" dirty="0">
                <a:solidFill>
                  <a:schemeClr val="accent2"/>
                </a:solidFill>
                <a:latin typeface="Calibri" panose="020F0502020204030204" pitchFamily="34" charset="0"/>
              </a:rPr>
              <a:t>trombositoz</a:t>
            </a:r>
            <a:r>
              <a:rPr lang="tr-TR" altLang="en-US" sz="2400" dirty="0">
                <a:latin typeface="Calibri" panose="020F0502020204030204" pitchFamily="34" charset="0"/>
              </a:rPr>
              <a:t>, </a:t>
            </a:r>
          </a:p>
          <a:p>
            <a:pPr>
              <a:lnSpc>
                <a:spcPct val="150000"/>
              </a:lnSpc>
              <a:buFont typeface="+mj-lt"/>
              <a:buAutoNum type="alphaLcPeriod"/>
            </a:pPr>
            <a:r>
              <a:rPr lang="tr-TR" altLang="en-US" sz="2400" dirty="0">
                <a:latin typeface="Calibri" panose="020F0502020204030204" pitchFamily="34" charset="0"/>
              </a:rPr>
              <a:t>150.000/mm</a:t>
            </a:r>
            <a:r>
              <a:rPr lang="tr-TR" altLang="en-US" sz="2400" baseline="30000" dirty="0">
                <a:latin typeface="Calibri" panose="020F0502020204030204" pitchFamily="34" charset="0"/>
              </a:rPr>
              <a:t>3</a:t>
            </a:r>
            <a:r>
              <a:rPr lang="tr-TR" altLang="en-US" sz="2400" dirty="0">
                <a:latin typeface="Calibri" panose="020F0502020204030204" pitchFamily="34" charset="0"/>
              </a:rPr>
              <a:t> altında </a:t>
            </a:r>
            <a:r>
              <a:rPr lang="tr-TR" altLang="en-US" sz="2400" dirty="0" err="1">
                <a:solidFill>
                  <a:schemeClr val="accent2"/>
                </a:solidFill>
                <a:latin typeface="Calibri" panose="020F0502020204030204" pitchFamily="34" charset="0"/>
              </a:rPr>
              <a:t>trombositopeni</a:t>
            </a:r>
            <a:r>
              <a:rPr lang="tr-TR" altLang="en-US" sz="2400" dirty="0">
                <a:latin typeface="Calibri" panose="020F0502020204030204" pitchFamily="34" charset="0"/>
              </a:rPr>
              <a:t>,</a:t>
            </a:r>
          </a:p>
          <a:p>
            <a:pPr>
              <a:lnSpc>
                <a:spcPct val="150000"/>
              </a:lnSpc>
              <a:buFont typeface="+mj-lt"/>
              <a:buAutoNum type="alphaLcPeriod"/>
            </a:pPr>
            <a:r>
              <a:rPr lang="tr-TR" altLang="en-US" sz="2400" dirty="0">
                <a:latin typeface="Calibri" panose="020F0502020204030204" pitchFamily="34" charset="0"/>
              </a:rPr>
              <a:t>50.000/mm</a:t>
            </a:r>
            <a:r>
              <a:rPr lang="tr-TR" altLang="en-US" sz="2400" baseline="30000" dirty="0">
                <a:latin typeface="Calibri" panose="020F0502020204030204" pitchFamily="34" charset="0"/>
              </a:rPr>
              <a:t>3</a:t>
            </a:r>
            <a:r>
              <a:rPr lang="tr-TR" altLang="en-US" sz="2400" dirty="0">
                <a:latin typeface="Calibri" panose="020F0502020204030204" pitchFamily="34" charset="0"/>
              </a:rPr>
              <a:t> altında </a:t>
            </a:r>
            <a:r>
              <a:rPr lang="tr-TR" altLang="en-US" sz="2400" dirty="0">
                <a:solidFill>
                  <a:schemeClr val="accent2"/>
                </a:solidFill>
                <a:latin typeface="Calibri" panose="020F0502020204030204" pitchFamily="34" charset="0"/>
              </a:rPr>
              <a:t>kolay kanama riski artar</a:t>
            </a:r>
          </a:p>
          <a:p>
            <a:pPr>
              <a:lnSpc>
                <a:spcPct val="150000"/>
              </a:lnSpc>
              <a:buFont typeface="+mj-lt"/>
              <a:buAutoNum type="alphaLcPeriod"/>
            </a:pPr>
            <a:r>
              <a:rPr lang="tr-TR" altLang="en-US" sz="2400" dirty="0">
                <a:latin typeface="Calibri" panose="020F0502020204030204" pitchFamily="34" charset="0"/>
              </a:rPr>
              <a:t>10.000/mm</a:t>
            </a:r>
            <a:r>
              <a:rPr lang="tr-TR" altLang="en-US" sz="2400" baseline="30000" dirty="0">
                <a:latin typeface="Calibri" panose="020F0502020204030204" pitchFamily="34" charset="0"/>
              </a:rPr>
              <a:t>3</a:t>
            </a:r>
            <a:r>
              <a:rPr lang="tr-TR" altLang="en-US" sz="2400" dirty="0">
                <a:latin typeface="Calibri" panose="020F0502020204030204" pitchFamily="34" charset="0"/>
              </a:rPr>
              <a:t> altında </a:t>
            </a:r>
            <a:r>
              <a:rPr lang="tr-TR" altLang="en-US" sz="2400" dirty="0" err="1">
                <a:latin typeface="Calibri" panose="020F0502020204030204" pitchFamily="34" charset="0"/>
              </a:rPr>
              <a:t>Spontan</a:t>
            </a:r>
            <a:r>
              <a:rPr lang="tr-TR" altLang="en-US" sz="2400" dirty="0">
                <a:latin typeface="Calibri" panose="020F0502020204030204" pitchFamily="34" charset="0"/>
              </a:rPr>
              <a:t> </a:t>
            </a:r>
            <a:r>
              <a:rPr lang="tr-TR" altLang="en-US" sz="2400" dirty="0">
                <a:solidFill>
                  <a:schemeClr val="accent2"/>
                </a:solidFill>
                <a:latin typeface="Calibri" panose="020F0502020204030204" pitchFamily="34" charset="0"/>
              </a:rPr>
              <a:t>Kanama Riskli </a:t>
            </a:r>
            <a:r>
              <a:rPr lang="tr-TR" altLang="en-US" sz="2400" dirty="0" err="1">
                <a:solidFill>
                  <a:schemeClr val="accent2"/>
                </a:solidFill>
                <a:latin typeface="Calibri" panose="020F0502020204030204" pitchFamily="34" charset="0"/>
              </a:rPr>
              <a:t>Trombositopeni</a:t>
            </a:r>
            <a:r>
              <a:rPr lang="tr-TR" altLang="en-US" sz="2400" dirty="0">
                <a:solidFill>
                  <a:schemeClr val="accent2"/>
                </a:solidFill>
                <a:latin typeface="Calibri" panose="020F0502020204030204" pitchFamily="34" charset="0"/>
              </a:rPr>
              <a:t> </a:t>
            </a:r>
          </a:p>
          <a:p>
            <a:pPr>
              <a:lnSpc>
                <a:spcPct val="150000"/>
              </a:lnSpc>
              <a:buFont typeface="Monotype Sorts" pitchFamily="2" charset="2"/>
              <a:buChar char="n"/>
            </a:pPr>
            <a:endParaRPr lang="tr-TR" altLang="en-US" sz="2400" dirty="0">
              <a:solidFill>
                <a:schemeClr val="accent2"/>
              </a:solidFill>
              <a:latin typeface="Calibri" panose="020F0502020204030204" pitchFamily="34" charset="0"/>
            </a:endParaRPr>
          </a:p>
        </p:txBody>
      </p:sp>
      <p:sp>
        <p:nvSpPr>
          <p:cNvPr id="6" name="Rectangle 2"/>
          <p:cNvSpPr txBox="1">
            <a:spLocks noChangeArrowheads="1"/>
          </p:cNvSpPr>
          <p:nvPr/>
        </p:nvSpPr>
        <p:spPr>
          <a:xfrm>
            <a:off x="383236" y="468387"/>
            <a:ext cx="8001000" cy="1216025"/>
          </a:xfrm>
          <a:prstGeom prst="rect">
            <a:avLst/>
          </a:prstGeom>
        </p:spPr>
        <p:txBody>
          <a:bodyPr/>
          <a:lstStyle>
            <a:lvl1pPr algn="l" rtl="0" fontAlgn="base">
              <a:spcBef>
                <a:spcPct val="0"/>
              </a:spcBef>
              <a:spcAft>
                <a:spcPct val="0"/>
              </a:spcAft>
              <a:defRPr sz="3800" kern="1200">
                <a:solidFill>
                  <a:schemeClr val="tx2"/>
                </a:solidFill>
                <a:latin typeface="+mj-lt"/>
                <a:ea typeface="+mj-ea"/>
                <a:cs typeface="+mj-cs"/>
              </a:defRPr>
            </a:lvl1pPr>
            <a:lvl2pPr algn="l" rtl="0" fontAlgn="base">
              <a:spcBef>
                <a:spcPct val="0"/>
              </a:spcBef>
              <a:spcAft>
                <a:spcPct val="0"/>
              </a:spcAft>
              <a:defRPr sz="3800">
                <a:solidFill>
                  <a:schemeClr val="tx2"/>
                </a:solidFill>
                <a:latin typeface="Verdana" panose="020B0604030504040204" pitchFamily="34" charset="0"/>
              </a:defRPr>
            </a:lvl2pPr>
            <a:lvl3pPr algn="l" rtl="0" fontAlgn="base">
              <a:spcBef>
                <a:spcPct val="0"/>
              </a:spcBef>
              <a:spcAft>
                <a:spcPct val="0"/>
              </a:spcAft>
              <a:defRPr sz="3800">
                <a:solidFill>
                  <a:schemeClr val="tx2"/>
                </a:solidFill>
                <a:latin typeface="Verdana" panose="020B0604030504040204" pitchFamily="34" charset="0"/>
              </a:defRPr>
            </a:lvl3pPr>
            <a:lvl4pPr algn="l" rtl="0" fontAlgn="base">
              <a:spcBef>
                <a:spcPct val="0"/>
              </a:spcBef>
              <a:spcAft>
                <a:spcPct val="0"/>
              </a:spcAft>
              <a:defRPr sz="3800">
                <a:solidFill>
                  <a:schemeClr val="tx2"/>
                </a:solidFill>
                <a:latin typeface="Verdana" panose="020B0604030504040204" pitchFamily="34" charset="0"/>
              </a:defRPr>
            </a:lvl4pPr>
            <a:lvl5pPr algn="l" rtl="0" fontAlgn="base">
              <a:spcBef>
                <a:spcPct val="0"/>
              </a:spcBef>
              <a:spcAft>
                <a:spcPct val="0"/>
              </a:spcAft>
              <a:defRPr sz="3800">
                <a:solidFill>
                  <a:schemeClr val="tx2"/>
                </a:solidFill>
                <a:latin typeface="Verdana" panose="020B0604030504040204" pitchFamily="34" charset="0"/>
              </a:defRPr>
            </a:lvl5pPr>
            <a:lvl6pPr marL="457200" algn="l" rtl="0" fontAlgn="base">
              <a:spcBef>
                <a:spcPct val="0"/>
              </a:spcBef>
              <a:spcAft>
                <a:spcPct val="0"/>
              </a:spcAft>
              <a:defRPr sz="3800">
                <a:solidFill>
                  <a:schemeClr val="tx2"/>
                </a:solidFill>
                <a:latin typeface="Verdana" panose="020B0604030504040204" pitchFamily="34" charset="0"/>
              </a:defRPr>
            </a:lvl6pPr>
            <a:lvl7pPr marL="914400" algn="l" rtl="0" fontAlgn="base">
              <a:spcBef>
                <a:spcPct val="0"/>
              </a:spcBef>
              <a:spcAft>
                <a:spcPct val="0"/>
              </a:spcAft>
              <a:defRPr sz="3800">
                <a:solidFill>
                  <a:schemeClr val="tx2"/>
                </a:solidFill>
                <a:latin typeface="Verdana" panose="020B0604030504040204" pitchFamily="34" charset="0"/>
              </a:defRPr>
            </a:lvl7pPr>
            <a:lvl8pPr marL="1371600" algn="l" rtl="0" fontAlgn="base">
              <a:spcBef>
                <a:spcPct val="0"/>
              </a:spcBef>
              <a:spcAft>
                <a:spcPct val="0"/>
              </a:spcAft>
              <a:defRPr sz="3800">
                <a:solidFill>
                  <a:schemeClr val="tx2"/>
                </a:solidFill>
                <a:latin typeface="Verdana" panose="020B0604030504040204" pitchFamily="34" charset="0"/>
              </a:defRPr>
            </a:lvl8pPr>
            <a:lvl9pPr marL="1828800" algn="l" rtl="0" fontAlgn="base">
              <a:spcBef>
                <a:spcPct val="0"/>
              </a:spcBef>
              <a:spcAft>
                <a:spcPct val="0"/>
              </a:spcAft>
              <a:defRPr sz="3800">
                <a:solidFill>
                  <a:schemeClr val="tx2"/>
                </a:solidFill>
                <a:latin typeface="Verdana" panose="020B0604030504040204" pitchFamily="34" charset="0"/>
              </a:defRPr>
            </a:lvl9pPr>
          </a:lstStyle>
          <a:p>
            <a:r>
              <a:rPr lang="tr-TR" altLang="en-US" b="1" dirty="0" err="1">
                <a:solidFill>
                  <a:srgbClr val="FF0000"/>
                </a:solidFill>
                <a:latin typeface="Arial" panose="020B0604020202020204" pitchFamily="34" charset="0"/>
                <a:cs typeface="Arial" panose="020B0604020202020204" pitchFamily="34" charset="0"/>
              </a:rPr>
              <a:t>Trombositler</a:t>
            </a:r>
            <a:endParaRPr lang="en-US" altLang="en-US" b="1" dirty="0">
              <a:solidFill>
                <a:srgbClr val="FF0000"/>
              </a:solidFill>
              <a:latin typeface="Arial" panose="020B0604020202020204" pitchFamily="34" charset="0"/>
              <a:cs typeface="Arial" panose="020B0604020202020204" pitchFamily="34" charset="0"/>
            </a:endParaRPr>
          </a:p>
        </p:txBody>
      </p:sp>
      <p:pic>
        <p:nvPicPr>
          <p:cNvPr id="7" name="Picture 2" descr="thrombocytes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0452" y="196852"/>
            <a:ext cx="3635896" cy="3254802"/>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618202823"/>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body" sz="half" idx="1"/>
          </p:nvPr>
        </p:nvSpPr>
        <p:spPr>
          <a:xfrm>
            <a:off x="719139" y="1746251"/>
            <a:ext cx="5411073" cy="4267200"/>
          </a:xfrm>
        </p:spPr>
        <p:txBody>
          <a:bodyPr/>
          <a:lstStyle/>
          <a:p>
            <a:pPr>
              <a:lnSpc>
                <a:spcPct val="150000"/>
              </a:lnSpc>
              <a:buSzPct val="148000"/>
              <a:buFont typeface="Wingdings" panose="05000000000000000000" pitchFamily="2" charset="2"/>
              <a:buChar char="§"/>
            </a:pPr>
            <a:r>
              <a:rPr lang="tr-TR" altLang="en-US" sz="2000" dirty="0">
                <a:latin typeface="Arial" panose="020B0604020202020204" pitchFamily="34" charset="0"/>
              </a:rPr>
              <a:t>Megakaryositlerden yapılan, vücudun en küçük hücreleri,</a:t>
            </a:r>
          </a:p>
          <a:p>
            <a:pPr>
              <a:lnSpc>
                <a:spcPct val="150000"/>
              </a:lnSpc>
              <a:buSzPct val="148000"/>
              <a:buFont typeface="Wingdings" panose="05000000000000000000" pitchFamily="2" charset="2"/>
              <a:buChar char="§"/>
            </a:pPr>
            <a:r>
              <a:rPr lang="tr-TR" altLang="en-US" sz="2000" dirty="0">
                <a:latin typeface="Arial" panose="020B0604020202020204" pitchFamily="34" charset="0"/>
              </a:rPr>
              <a:t>Çapları 2-3 µ,</a:t>
            </a:r>
          </a:p>
          <a:p>
            <a:pPr>
              <a:lnSpc>
                <a:spcPct val="150000"/>
              </a:lnSpc>
              <a:buSzPct val="148000"/>
              <a:buFont typeface="Wingdings" panose="05000000000000000000" pitchFamily="2" charset="2"/>
              <a:buChar char="§"/>
            </a:pPr>
            <a:r>
              <a:rPr lang="tr-TR" altLang="en-US" sz="2000" dirty="0">
                <a:latin typeface="Arial" panose="020B0604020202020204" pitchFamily="34" charset="0"/>
              </a:rPr>
              <a:t>150 bin-400 bin/mm</a:t>
            </a:r>
            <a:r>
              <a:rPr lang="tr-TR" altLang="en-US" sz="2000" baseline="30000" dirty="0">
                <a:latin typeface="Arial" panose="020B0604020202020204" pitchFamily="34" charset="0"/>
              </a:rPr>
              <a:t>3</a:t>
            </a:r>
            <a:r>
              <a:rPr lang="tr-TR" altLang="en-US" sz="2000" dirty="0">
                <a:latin typeface="Arial" panose="020B0604020202020204" pitchFamily="34" charset="0"/>
              </a:rPr>
              <a:t>,</a:t>
            </a:r>
          </a:p>
          <a:p>
            <a:pPr>
              <a:lnSpc>
                <a:spcPct val="150000"/>
              </a:lnSpc>
              <a:buSzPct val="148000"/>
              <a:buFont typeface="Wingdings" panose="05000000000000000000" pitchFamily="2" charset="2"/>
              <a:buChar char="§"/>
            </a:pPr>
            <a:r>
              <a:rPr lang="tr-TR" altLang="en-US" sz="2000" i="1" dirty="0" smtClean="0">
                <a:latin typeface="Arial" panose="020B0604020202020204" pitchFamily="34" charset="0"/>
              </a:rPr>
              <a:t>Hacmi, MPV</a:t>
            </a:r>
            <a:r>
              <a:rPr lang="tr-TR" altLang="en-US" sz="2000" i="1" dirty="0">
                <a:latin typeface="Arial" panose="020B0604020202020204" pitchFamily="34" charset="0"/>
              </a:rPr>
              <a:t>, 7-11 </a:t>
            </a:r>
            <a:r>
              <a:rPr lang="tr-TR" altLang="en-US" sz="2000" i="1" dirty="0" err="1">
                <a:latin typeface="Arial" panose="020B0604020202020204" pitchFamily="34" charset="0"/>
              </a:rPr>
              <a:t>fl</a:t>
            </a:r>
            <a:endParaRPr lang="tr-TR" altLang="en-US" sz="2000" i="1" dirty="0">
              <a:latin typeface="Arial" panose="020B0604020202020204" pitchFamily="34" charset="0"/>
            </a:endParaRPr>
          </a:p>
          <a:p>
            <a:pPr>
              <a:lnSpc>
                <a:spcPct val="150000"/>
              </a:lnSpc>
              <a:buSzPct val="148000"/>
              <a:buFont typeface="Wingdings" panose="05000000000000000000" pitchFamily="2" charset="2"/>
              <a:buChar char="§"/>
            </a:pPr>
            <a:r>
              <a:rPr lang="tr-TR" altLang="en-US" sz="2000" dirty="0">
                <a:latin typeface="Arial" panose="020B0604020202020204" pitchFamily="34" charset="0"/>
              </a:rPr>
              <a:t>Dev trombositlerin varlığı bazen </a:t>
            </a:r>
            <a:r>
              <a:rPr lang="tr-TR" altLang="en-US" sz="2000" dirty="0" err="1">
                <a:latin typeface="Arial" panose="020B0604020202020204" pitchFamily="34" charset="0"/>
              </a:rPr>
              <a:t>eritroblast</a:t>
            </a:r>
            <a:r>
              <a:rPr lang="tr-TR" altLang="en-US" sz="2000" dirty="0">
                <a:latin typeface="Arial" panose="020B0604020202020204" pitchFamily="34" charset="0"/>
              </a:rPr>
              <a:t> olarak rapor edilebilmektedir</a:t>
            </a:r>
            <a:endParaRPr lang="en-US" altLang="en-US" sz="2000" dirty="0">
              <a:latin typeface="Arial" panose="020B0604020202020204" pitchFamily="34" charset="0"/>
            </a:endParaRPr>
          </a:p>
        </p:txBody>
      </p:sp>
      <p:pic>
        <p:nvPicPr>
          <p:cNvPr id="9" name="Picture 4" descr="0144-065.jpg: "/>
          <p:cNvPicPr>
            <a:picLocks noGrp="1" noChangeAspect="1" noChangeArrowheads="1"/>
          </p:cNvPicPr>
          <p:nvPr>
            <p:ph sz="quarter" idx="2"/>
          </p:nvPr>
        </p:nvPicPr>
        <p:blipFill>
          <a:blip r:embed="rId2" cstate="print">
            <a:extLst>
              <a:ext uri="{28A0092B-C50C-407E-A947-70E740481C1C}">
                <a14:useLocalDpi xmlns:a14="http://schemas.microsoft.com/office/drawing/2010/main" val="0"/>
              </a:ext>
            </a:extLst>
          </a:blip>
          <a:srcRect/>
          <a:stretch>
            <a:fillRect/>
          </a:stretch>
        </p:blipFill>
        <p:spPr>
          <a:xfrm>
            <a:off x="7667335" y="3879851"/>
            <a:ext cx="3189287" cy="206057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0" name="Picture 6" descr="2559-085.jpg: "/>
          <p:cNvPicPr>
            <a:picLocks noGrp="1" noChangeAspect="1" noChangeArrowheads="1"/>
          </p:cNvPicPr>
          <p:nvPr>
            <p:ph sz="quarter" idx="3"/>
          </p:nvPr>
        </p:nvPicPr>
        <p:blipFill>
          <a:blip r:embed="rId3" cstate="print">
            <a:extLst>
              <a:ext uri="{28A0092B-C50C-407E-A947-70E740481C1C}">
                <a14:useLocalDpi xmlns:a14="http://schemas.microsoft.com/office/drawing/2010/main" val="0"/>
              </a:ext>
            </a:extLst>
          </a:blip>
          <a:srcRect/>
          <a:stretch>
            <a:fillRect/>
          </a:stretch>
        </p:blipFill>
        <p:spPr>
          <a:xfrm>
            <a:off x="7667335" y="1746251"/>
            <a:ext cx="3190875" cy="206375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8" name="Rectangle 2"/>
          <p:cNvSpPr txBox="1">
            <a:spLocks noChangeArrowheads="1"/>
          </p:cNvSpPr>
          <p:nvPr/>
        </p:nvSpPr>
        <p:spPr>
          <a:xfrm>
            <a:off x="383236" y="468387"/>
            <a:ext cx="8001000" cy="1216025"/>
          </a:xfrm>
          <a:prstGeom prst="rect">
            <a:avLst/>
          </a:prstGeom>
        </p:spPr>
        <p:txBody>
          <a:bodyPr/>
          <a:lstStyle>
            <a:lvl1pPr algn="l" rtl="0" fontAlgn="base">
              <a:spcBef>
                <a:spcPct val="0"/>
              </a:spcBef>
              <a:spcAft>
                <a:spcPct val="0"/>
              </a:spcAft>
              <a:defRPr sz="3800" kern="1200">
                <a:solidFill>
                  <a:schemeClr val="tx2"/>
                </a:solidFill>
                <a:latin typeface="+mj-lt"/>
                <a:ea typeface="+mj-ea"/>
                <a:cs typeface="+mj-cs"/>
              </a:defRPr>
            </a:lvl1pPr>
            <a:lvl2pPr algn="l" rtl="0" fontAlgn="base">
              <a:spcBef>
                <a:spcPct val="0"/>
              </a:spcBef>
              <a:spcAft>
                <a:spcPct val="0"/>
              </a:spcAft>
              <a:defRPr sz="3800">
                <a:solidFill>
                  <a:schemeClr val="tx2"/>
                </a:solidFill>
                <a:latin typeface="Verdana" panose="020B0604030504040204" pitchFamily="34" charset="0"/>
              </a:defRPr>
            </a:lvl2pPr>
            <a:lvl3pPr algn="l" rtl="0" fontAlgn="base">
              <a:spcBef>
                <a:spcPct val="0"/>
              </a:spcBef>
              <a:spcAft>
                <a:spcPct val="0"/>
              </a:spcAft>
              <a:defRPr sz="3800">
                <a:solidFill>
                  <a:schemeClr val="tx2"/>
                </a:solidFill>
                <a:latin typeface="Verdana" panose="020B0604030504040204" pitchFamily="34" charset="0"/>
              </a:defRPr>
            </a:lvl3pPr>
            <a:lvl4pPr algn="l" rtl="0" fontAlgn="base">
              <a:spcBef>
                <a:spcPct val="0"/>
              </a:spcBef>
              <a:spcAft>
                <a:spcPct val="0"/>
              </a:spcAft>
              <a:defRPr sz="3800">
                <a:solidFill>
                  <a:schemeClr val="tx2"/>
                </a:solidFill>
                <a:latin typeface="Verdana" panose="020B0604030504040204" pitchFamily="34" charset="0"/>
              </a:defRPr>
            </a:lvl4pPr>
            <a:lvl5pPr algn="l" rtl="0" fontAlgn="base">
              <a:spcBef>
                <a:spcPct val="0"/>
              </a:spcBef>
              <a:spcAft>
                <a:spcPct val="0"/>
              </a:spcAft>
              <a:defRPr sz="3800">
                <a:solidFill>
                  <a:schemeClr val="tx2"/>
                </a:solidFill>
                <a:latin typeface="Verdana" panose="020B0604030504040204" pitchFamily="34" charset="0"/>
              </a:defRPr>
            </a:lvl5pPr>
            <a:lvl6pPr marL="457200" algn="l" rtl="0" fontAlgn="base">
              <a:spcBef>
                <a:spcPct val="0"/>
              </a:spcBef>
              <a:spcAft>
                <a:spcPct val="0"/>
              </a:spcAft>
              <a:defRPr sz="3800">
                <a:solidFill>
                  <a:schemeClr val="tx2"/>
                </a:solidFill>
                <a:latin typeface="Verdana" panose="020B0604030504040204" pitchFamily="34" charset="0"/>
              </a:defRPr>
            </a:lvl6pPr>
            <a:lvl7pPr marL="914400" algn="l" rtl="0" fontAlgn="base">
              <a:spcBef>
                <a:spcPct val="0"/>
              </a:spcBef>
              <a:spcAft>
                <a:spcPct val="0"/>
              </a:spcAft>
              <a:defRPr sz="3800">
                <a:solidFill>
                  <a:schemeClr val="tx2"/>
                </a:solidFill>
                <a:latin typeface="Verdana" panose="020B0604030504040204" pitchFamily="34" charset="0"/>
              </a:defRPr>
            </a:lvl7pPr>
            <a:lvl8pPr marL="1371600" algn="l" rtl="0" fontAlgn="base">
              <a:spcBef>
                <a:spcPct val="0"/>
              </a:spcBef>
              <a:spcAft>
                <a:spcPct val="0"/>
              </a:spcAft>
              <a:defRPr sz="3800">
                <a:solidFill>
                  <a:schemeClr val="tx2"/>
                </a:solidFill>
                <a:latin typeface="Verdana" panose="020B0604030504040204" pitchFamily="34" charset="0"/>
              </a:defRPr>
            </a:lvl8pPr>
            <a:lvl9pPr marL="1828800" algn="l" rtl="0" fontAlgn="base">
              <a:spcBef>
                <a:spcPct val="0"/>
              </a:spcBef>
              <a:spcAft>
                <a:spcPct val="0"/>
              </a:spcAft>
              <a:defRPr sz="3800">
                <a:solidFill>
                  <a:schemeClr val="tx2"/>
                </a:solidFill>
                <a:latin typeface="Verdana" panose="020B0604030504040204" pitchFamily="34" charset="0"/>
              </a:defRPr>
            </a:lvl9pPr>
          </a:lstStyle>
          <a:p>
            <a:r>
              <a:rPr lang="tr-TR" altLang="en-US" b="1" dirty="0" err="1">
                <a:solidFill>
                  <a:srgbClr val="FF0000"/>
                </a:solidFill>
                <a:latin typeface="Arial" panose="020B0604020202020204" pitchFamily="34" charset="0"/>
                <a:cs typeface="Arial" panose="020B0604020202020204" pitchFamily="34" charset="0"/>
              </a:rPr>
              <a:t>Trombositler</a:t>
            </a:r>
            <a:endParaRPr lang="en-US" altLang="en-US"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965372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6"/>
          <p:cNvSpPr>
            <a:spLocks noGrp="1"/>
          </p:cNvSpPr>
          <p:nvPr>
            <p:ph type="sldNum" sz="quarter" idx="12"/>
          </p:nvPr>
        </p:nvSpPr>
        <p:spPr/>
        <p:txBody>
          <a:bodyPr/>
          <a:lstStyle/>
          <a:p>
            <a:fld id="{21B8B1F0-5801-48AD-AD8F-E72455490FF1}" type="slidenum">
              <a:rPr lang="tr-TR" altLang="en-US"/>
              <a:pPr/>
              <a:t>45</a:t>
            </a:fld>
            <a:endParaRPr lang="tr-TR" altLang="en-US"/>
          </a:p>
        </p:txBody>
      </p:sp>
      <p:sp>
        <p:nvSpPr>
          <p:cNvPr id="410627" name="Rectangle 3"/>
          <p:cNvSpPr>
            <a:spLocks noGrp="1" noChangeArrowheads="1"/>
          </p:cNvSpPr>
          <p:nvPr>
            <p:ph type="body" sz="half" idx="1"/>
          </p:nvPr>
        </p:nvSpPr>
        <p:spPr>
          <a:xfrm>
            <a:off x="1200831" y="1829087"/>
            <a:ext cx="7993136" cy="3670300"/>
          </a:xfrm>
        </p:spPr>
        <p:txBody>
          <a:bodyPr>
            <a:normAutofit/>
          </a:bodyPr>
          <a:lstStyle/>
          <a:p>
            <a:r>
              <a:rPr lang="tr-TR" altLang="en-US" sz="2400" dirty="0"/>
              <a:t>Trombosit sayısı normal</a:t>
            </a:r>
          </a:p>
          <a:p>
            <a:pPr>
              <a:buFont typeface="Wingdings" panose="05000000000000000000" pitchFamily="2" charset="2"/>
              <a:buNone/>
            </a:pPr>
            <a:endParaRPr lang="tr-TR" altLang="en-US" sz="2400" dirty="0"/>
          </a:p>
          <a:p>
            <a:r>
              <a:rPr lang="tr-TR" altLang="en-US" sz="2400" dirty="0" err="1"/>
              <a:t>EDTA’ya</a:t>
            </a:r>
            <a:r>
              <a:rPr lang="tr-TR" altLang="en-US" sz="2400" dirty="0"/>
              <a:t> bağlı kümelenme</a:t>
            </a:r>
          </a:p>
          <a:p>
            <a:endParaRPr lang="tr-TR" altLang="en-US" sz="2400" dirty="0"/>
          </a:p>
          <a:p>
            <a:r>
              <a:rPr lang="tr-TR" altLang="en-US" sz="2400" dirty="0"/>
              <a:t>Doğrulamak için periferik yaymada </a:t>
            </a:r>
            <a:r>
              <a:rPr lang="tr-TR" altLang="en-US" sz="2400" dirty="0" err="1"/>
              <a:t>trombositler</a:t>
            </a:r>
            <a:r>
              <a:rPr lang="tr-TR" altLang="en-US" sz="2400" dirty="0"/>
              <a:t> değerlendirilmeli</a:t>
            </a:r>
          </a:p>
          <a:p>
            <a:endParaRPr lang="tr-TR" altLang="en-US" sz="2400" dirty="0"/>
          </a:p>
          <a:p>
            <a:r>
              <a:rPr lang="tr-TR" altLang="en-US" sz="2400" dirty="0"/>
              <a:t>Doğrulama: </a:t>
            </a:r>
            <a:r>
              <a:rPr lang="tr-TR" altLang="en-US" sz="2400" dirty="0" err="1"/>
              <a:t>Sitratlı</a:t>
            </a:r>
            <a:r>
              <a:rPr lang="tr-TR" altLang="en-US" sz="2400" dirty="0"/>
              <a:t> kanda trombosit sayılarak yapılabilir.</a:t>
            </a:r>
          </a:p>
        </p:txBody>
      </p:sp>
      <p:pic>
        <p:nvPicPr>
          <p:cNvPr id="6" name="Resim 5"/>
          <p:cNvPicPr>
            <a:picLocks noChangeAspect="1"/>
          </p:cNvPicPr>
          <p:nvPr/>
        </p:nvPicPr>
        <p:blipFill>
          <a:blip r:embed="rId2"/>
          <a:stretch>
            <a:fillRect/>
          </a:stretch>
        </p:blipFill>
        <p:spPr>
          <a:xfrm>
            <a:off x="8737600" y="78881"/>
            <a:ext cx="3024336" cy="1612065"/>
          </a:xfrm>
          <a:prstGeom prst="rect">
            <a:avLst/>
          </a:prstGeom>
          <a:ln>
            <a:noFill/>
          </a:ln>
          <a:effectLst>
            <a:softEdge rad="112500"/>
          </a:effectLst>
        </p:spPr>
      </p:pic>
      <p:sp>
        <p:nvSpPr>
          <p:cNvPr id="7" name="Rectangle 2"/>
          <p:cNvSpPr txBox="1">
            <a:spLocks noChangeArrowheads="1"/>
          </p:cNvSpPr>
          <p:nvPr/>
        </p:nvSpPr>
        <p:spPr>
          <a:xfrm>
            <a:off x="383236" y="468387"/>
            <a:ext cx="8001000" cy="1216025"/>
          </a:xfrm>
          <a:prstGeom prst="rect">
            <a:avLst/>
          </a:prstGeom>
        </p:spPr>
        <p:txBody>
          <a:bodyPr/>
          <a:lstStyle>
            <a:lvl1pPr algn="l" rtl="0" fontAlgn="base">
              <a:spcBef>
                <a:spcPct val="0"/>
              </a:spcBef>
              <a:spcAft>
                <a:spcPct val="0"/>
              </a:spcAft>
              <a:defRPr sz="3800" kern="1200">
                <a:solidFill>
                  <a:schemeClr val="tx2"/>
                </a:solidFill>
                <a:latin typeface="+mj-lt"/>
                <a:ea typeface="+mj-ea"/>
                <a:cs typeface="+mj-cs"/>
              </a:defRPr>
            </a:lvl1pPr>
            <a:lvl2pPr algn="l" rtl="0" fontAlgn="base">
              <a:spcBef>
                <a:spcPct val="0"/>
              </a:spcBef>
              <a:spcAft>
                <a:spcPct val="0"/>
              </a:spcAft>
              <a:defRPr sz="3800">
                <a:solidFill>
                  <a:schemeClr val="tx2"/>
                </a:solidFill>
                <a:latin typeface="Verdana" panose="020B0604030504040204" pitchFamily="34" charset="0"/>
              </a:defRPr>
            </a:lvl2pPr>
            <a:lvl3pPr algn="l" rtl="0" fontAlgn="base">
              <a:spcBef>
                <a:spcPct val="0"/>
              </a:spcBef>
              <a:spcAft>
                <a:spcPct val="0"/>
              </a:spcAft>
              <a:defRPr sz="3800">
                <a:solidFill>
                  <a:schemeClr val="tx2"/>
                </a:solidFill>
                <a:latin typeface="Verdana" panose="020B0604030504040204" pitchFamily="34" charset="0"/>
              </a:defRPr>
            </a:lvl3pPr>
            <a:lvl4pPr algn="l" rtl="0" fontAlgn="base">
              <a:spcBef>
                <a:spcPct val="0"/>
              </a:spcBef>
              <a:spcAft>
                <a:spcPct val="0"/>
              </a:spcAft>
              <a:defRPr sz="3800">
                <a:solidFill>
                  <a:schemeClr val="tx2"/>
                </a:solidFill>
                <a:latin typeface="Verdana" panose="020B0604030504040204" pitchFamily="34" charset="0"/>
              </a:defRPr>
            </a:lvl4pPr>
            <a:lvl5pPr algn="l" rtl="0" fontAlgn="base">
              <a:spcBef>
                <a:spcPct val="0"/>
              </a:spcBef>
              <a:spcAft>
                <a:spcPct val="0"/>
              </a:spcAft>
              <a:defRPr sz="3800">
                <a:solidFill>
                  <a:schemeClr val="tx2"/>
                </a:solidFill>
                <a:latin typeface="Verdana" panose="020B0604030504040204" pitchFamily="34" charset="0"/>
              </a:defRPr>
            </a:lvl5pPr>
            <a:lvl6pPr marL="457200" algn="l" rtl="0" fontAlgn="base">
              <a:spcBef>
                <a:spcPct val="0"/>
              </a:spcBef>
              <a:spcAft>
                <a:spcPct val="0"/>
              </a:spcAft>
              <a:defRPr sz="3800">
                <a:solidFill>
                  <a:schemeClr val="tx2"/>
                </a:solidFill>
                <a:latin typeface="Verdana" panose="020B0604030504040204" pitchFamily="34" charset="0"/>
              </a:defRPr>
            </a:lvl6pPr>
            <a:lvl7pPr marL="914400" algn="l" rtl="0" fontAlgn="base">
              <a:spcBef>
                <a:spcPct val="0"/>
              </a:spcBef>
              <a:spcAft>
                <a:spcPct val="0"/>
              </a:spcAft>
              <a:defRPr sz="3800">
                <a:solidFill>
                  <a:schemeClr val="tx2"/>
                </a:solidFill>
                <a:latin typeface="Verdana" panose="020B0604030504040204" pitchFamily="34" charset="0"/>
              </a:defRPr>
            </a:lvl7pPr>
            <a:lvl8pPr marL="1371600" algn="l" rtl="0" fontAlgn="base">
              <a:spcBef>
                <a:spcPct val="0"/>
              </a:spcBef>
              <a:spcAft>
                <a:spcPct val="0"/>
              </a:spcAft>
              <a:defRPr sz="3800">
                <a:solidFill>
                  <a:schemeClr val="tx2"/>
                </a:solidFill>
                <a:latin typeface="Verdana" panose="020B0604030504040204" pitchFamily="34" charset="0"/>
              </a:defRPr>
            </a:lvl8pPr>
            <a:lvl9pPr marL="1828800" algn="l" rtl="0" fontAlgn="base">
              <a:spcBef>
                <a:spcPct val="0"/>
              </a:spcBef>
              <a:spcAft>
                <a:spcPct val="0"/>
              </a:spcAft>
              <a:defRPr sz="3800">
                <a:solidFill>
                  <a:schemeClr val="tx2"/>
                </a:solidFill>
                <a:latin typeface="Verdana" panose="020B0604030504040204" pitchFamily="34" charset="0"/>
              </a:defRPr>
            </a:lvl9pPr>
          </a:lstStyle>
          <a:p>
            <a:r>
              <a:rPr lang="tr-TR" altLang="en-US" b="1" dirty="0" err="1" smtClean="0">
                <a:solidFill>
                  <a:srgbClr val="FF0000"/>
                </a:solidFill>
                <a:latin typeface="Arial" panose="020B0604020202020204" pitchFamily="34" charset="0"/>
                <a:cs typeface="Arial" panose="020B0604020202020204" pitchFamily="34" charset="0"/>
              </a:rPr>
              <a:t>Psedotrombositopeni</a:t>
            </a:r>
            <a:endParaRPr lang="en-US" altLang="en-US"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409442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TK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51526" y="1985623"/>
            <a:ext cx="6624638" cy="3977432"/>
          </a:xfrm>
          <a:prstGeom prst="rect">
            <a:avLst/>
          </a:prstGeom>
          <a:noFill/>
          <a:extLst>
            <a:ext uri="{909E8E84-426E-40dd-AFC4-6F175D3DCCD1}">
              <a14:hiddenFill xmlns:a14="http://schemas.microsoft.com/office/drawing/2010/main" xmlns="">
                <a:solidFill>
                  <a:srgbClr val="FFFFFF"/>
                </a:solidFill>
              </a14:hiddenFill>
            </a:ext>
          </a:extLst>
        </p:spPr>
      </p:pic>
      <p:sp>
        <p:nvSpPr>
          <p:cNvPr id="16387" name="AutoShape 3"/>
          <p:cNvSpPr>
            <a:spLocks noChangeArrowheads="1"/>
          </p:cNvSpPr>
          <p:nvPr/>
        </p:nvSpPr>
        <p:spPr bwMode="auto">
          <a:xfrm rot="8259077">
            <a:off x="3214446" y="4843967"/>
            <a:ext cx="1008062" cy="215900"/>
          </a:xfrm>
          <a:prstGeom prst="rightArrow">
            <a:avLst>
              <a:gd name="adj1" fmla="val 50000"/>
              <a:gd name="adj2" fmla="val 116728"/>
            </a:avLst>
          </a:prstGeom>
          <a:solidFill>
            <a:srgbClr val="FF3300"/>
          </a:solidFill>
          <a:ln w="9525">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16388" name="Rectangle 4"/>
          <p:cNvSpPr>
            <a:spLocks noChangeArrowheads="1"/>
          </p:cNvSpPr>
          <p:nvPr/>
        </p:nvSpPr>
        <p:spPr bwMode="auto">
          <a:xfrm>
            <a:off x="4726539" y="3726704"/>
            <a:ext cx="2305050" cy="1644530"/>
          </a:xfrm>
          <a:prstGeom prst="rect">
            <a:avLst/>
          </a:prstGeom>
          <a:noFill/>
          <a:ln w="25400">
            <a:solidFill>
              <a:srgbClr val="FF33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16389" name="Rectangle 5"/>
          <p:cNvSpPr>
            <a:spLocks noChangeArrowheads="1"/>
          </p:cNvSpPr>
          <p:nvPr/>
        </p:nvSpPr>
        <p:spPr bwMode="auto">
          <a:xfrm>
            <a:off x="4726539" y="5396634"/>
            <a:ext cx="2305050" cy="431800"/>
          </a:xfrm>
          <a:prstGeom prst="rect">
            <a:avLst/>
          </a:prstGeom>
          <a:noFill/>
          <a:ln w="25400">
            <a:solidFill>
              <a:srgbClr val="0000FF"/>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16390" name="Rectangle 6"/>
          <p:cNvSpPr>
            <a:spLocks noChangeArrowheads="1"/>
          </p:cNvSpPr>
          <p:nvPr/>
        </p:nvSpPr>
        <p:spPr bwMode="auto">
          <a:xfrm>
            <a:off x="4691614" y="2015255"/>
            <a:ext cx="2339975" cy="1686050"/>
          </a:xfrm>
          <a:prstGeom prst="rect">
            <a:avLst/>
          </a:prstGeom>
          <a:noFill/>
          <a:ln w="25400">
            <a:solidFill>
              <a:srgbClr val="339966"/>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16391" name="AutoShape 7"/>
          <p:cNvSpPr>
            <a:spLocks noChangeArrowheads="1"/>
          </p:cNvSpPr>
          <p:nvPr/>
        </p:nvSpPr>
        <p:spPr bwMode="auto">
          <a:xfrm flipH="1">
            <a:off x="7513914" y="3938357"/>
            <a:ext cx="1376134" cy="183329"/>
          </a:xfrm>
          <a:prstGeom prst="rightArrow">
            <a:avLst>
              <a:gd name="adj1" fmla="val 50000"/>
              <a:gd name="adj2" fmla="val 83456"/>
            </a:avLst>
          </a:prstGeom>
          <a:solidFill>
            <a:srgbClr val="FF3300"/>
          </a:solidFill>
          <a:ln w="9525">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16392" name="AutoShape 8"/>
          <p:cNvSpPr>
            <a:spLocks noChangeArrowheads="1"/>
          </p:cNvSpPr>
          <p:nvPr/>
        </p:nvSpPr>
        <p:spPr bwMode="auto">
          <a:xfrm>
            <a:off x="7693051" y="5702472"/>
            <a:ext cx="1079500" cy="159503"/>
          </a:xfrm>
          <a:prstGeom prst="leftArrow">
            <a:avLst>
              <a:gd name="adj1" fmla="val 50000"/>
              <a:gd name="adj2" fmla="val 125000"/>
            </a:avLst>
          </a:prstGeom>
          <a:solidFill>
            <a:srgbClr val="0000FF"/>
          </a:solidFill>
          <a:ln w="9525">
            <a:solidFill>
              <a:srgbClr val="0000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16393" name="AutoShape 9"/>
          <p:cNvSpPr>
            <a:spLocks noChangeArrowheads="1"/>
          </p:cNvSpPr>
          <p:nvPr/>
        </p:nvSpPr>
        <p:spPr bwMode="auto">
          <a:xfrm>
            <a:off x="7513914" y="1872448"/>
            <a:ext cx="1295149" cy="45719"/>
          </a:xfrm>
          <a:prstGeom prst="leftArrow">
            <a:avLst>
              <a:gd name="adj1" fmla="val 50000"/>
              <a:gd name="adj2" fmla="val 66728"/>
            </a:avLst>
          </a:prstGeom>
          <a:solidFill>
            <a:srgbClr val="339966"/>
          </a:solidFill>
          <a:ln w="57150">
            <a:solidFill>
              <a:srgbClr val="339966"/>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16394" name="Text Box 10"/>
          <p:cNvSpPr txBox="1">
            <a:spLocks noChangeArrowheads="1"/>
          </p:cNvSpPr>
          <p:nvPr/>
        </p:nvSpPr>
        <p:spPr bwMode="auto">
          <a:xfrm>
            <a:off x="8890048" y="3817117"/>
            <a:ext cx="3547877" cy="16158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tr-TR" altLang="en-US" dirty="0">
                <a:latin typeface="Arial" panose="020B0604020202020204" pitchFamily="34" charset="0"/>
              </a:rPr>
              <a:t>Eritrosit popülasyonu</a:t>
            </a:r>
            <a:r>
              <a:rPr lang="tr-TR" altLang="en-US" dirty="0">
                <a:solidFill>
                  <a:srgbClr val="0000FF"/>
                </a:solidFill>
                <a:latin typeface="Arial" panose="020B0604020202020204" pitchFamily="34" charset="0"/>
              </a:rPr>
              <a:t>:  </a:t>
            </a:r>
            <a:endParaRPr lang="tr-TR" altLang="en-US" dirty="0" smtClean="0">
              <a:solidFill>
                <a:srgbClr val="0000FF"/>
              </a:solidFill>
              <a:latin typeface="Arial" panose="020B0604020202020204" pitchFamily="34" charset="0"/>
            </a:endParaRPr>
          </a:p>
          <a:p>
            <a:pPr>
              <a:spcBef>
                <a:spcPct val="50000"/>
              </a:spcBef>
            </a:pPr>
            <a:r>
              <a:rPr lang="tr-TR" altLang="en-US" dirty="0" err="1" smtClean="0">
                <a:solidFill>
                  <a:srgbClr val="FF0000"/>
                </a:solidFill>
                <a:latin typeface="Arial" panose="020B0604020202020204" pitchFamily="34" charset="0"/>
              </a:rPr>
              <a:t>makrositoz</a:t>
            </a:r>
            <a:r>
              <a:rPr lang="tr-TR" altLang="en-US" dirty="0">
                <a:solidFill>
                  <a:srgbClr val="FF0000"/>
                </a:solidFill>
                <a:latin typeface="Arial" panose="020B0604020202020204" pitchFamily="34" charset="0"/>
              </a:rPr>
              <a:t>, </a:t>
            </a:r>
            <a:endParaRPr lang="tr-TR" altLang="en-US" dirty="0" smtClean="0">
              <a:solidFill>
                <a:srgbClr val="FF0000"/>
              </a:solidFill>
              <a:latin typeface="Arial" panose="020B0604020202020204" pitchFamily="34" charset="0"/>
            </a:endParaRPr>
          </a:p>
          <a:p>
            <a:pPr>
              <a:spcBef>
                <a:spcPct val="50000"/>
              </a:spcBef>
            </a:pPr>
            <a:r>
              <a:rPr lang="tr-TR" altLang="en-US" dirty="0" err="1" smtClean="0">
                <a:solidFill>
                  <a:srgbClr val="FF0000"/>
                </a:solidFill>
                <a:latin typeface="Arial" panose="020B0604020202020204" pitchFamily="34" charset="0"/>
              </a:rPr>
              <a:t>anizositoz</a:t>
            </a:r>
            <a:r>
              <a:rPr lang="tr-TR" altLang="en-US" dirty="0">
                <a:solidFill>
                  <a:srgbClr val="FF0000"/>
                </a:solidFill>
                <a:latin typeface="Arial" panose="020B0604020202020204" pitchFamily="34" charset="0"/>
              </a:rPr>
              <a:t>, </a:t>
            </a:r>
            <a:endParaRPr lang="tr-TR" altLang="en-US" dirty="0" smtClean="0">
              <a:solidFill>
                <a:srgbClr val="FF0000"/>
              </a:solidFill>
              <a:latin typeface="Arial" panose="020B0604020202020204" pitchFamily="34" charset="0"/>
            </a:endParaRPr>
          </a:p>
          <a:p>
            <a:pPr>
              <a:spcBef>
                <a:spcPct val="50000"/>
              </a:spcBef>
            </a:pPr>
            <a:r>
              <a:rPr lang="tr-TR" altLang="en-US" dirty="0" err="1" smtClean="0">
                <a:solidFill>
                  <a:srgbClr val="FF0000"/>
                </a:solidFill>
                <a:latin typeface="Arial" panose="020B0604020202020204" pitchFamily="34" charset="0"/>
              </a:rPr>
              <a:t>hiperkromi</a:t>
            </a:r>
            <a:r>
              <a:rPr lang="tr-TR" altLang="en-US" dirty="0">
                <a:solidFill>
                  <a:srgbClr val="FF0000"/>
                </a:solidFill>
                <a:latin typeface="Arial" panose="020B0604020202020204" pitchFamily="34" charset="0"/>
              </a:rPr>
              <a:t>, </a:t>
            </a:r>
            <a:r>
              <a:rPr lang="tr-TR" altLang="en-US" dirty="0" err="1" smtClean="0">
                <a:solidFill>
                  <a:srgbClr val="FF0000"/>
                </a:solidFill>
                <a:latin typeface="Arial" panose="020B0604020202020204" pitchFamily="34" charset="0"/>
              </a:rPr>
              <a:t>vs</a:t>
            </a:r>
            <a:endParaRPr lang="en-US" altLang="en-US" dirty="0">
              <a:solidFill>
                <a:srgbClr val="FF0000"/>
              </a:solidFill>
              <a:latin typeface="Arial" panose="020B0604020202020204" pitchFamily="34" charset="0"/>
            </a:endParaRPr>
          </a:p>
        </p:txBody>
      </p:sp>
      <p:sp>
        <p:nvSpPr>
          <p:cNvPr id="12" name="Unvan 1"/>
          <p:cNvSpPr txBox="1">
            <a:spLocks/>
          </p:cNvSpPr>
          <p:nvPr/>
        </p:nvSpPr>
        <p:spPr>
          <a:xfrm>
            <a:off x="519932" y="354865"/>
            <a:ext cx="8001000" cy="828129"/>
          </a:xfrm>
          <a:prstGeom prst="rect">
            <a:avLst/>
          </a:prstGeom>
        </p:spPr>
        <p:txBody>
          <a:bodyPr/>
          <a:lstStyle>
            <a:lvl1pPr algn="l" rtl="0" fontAlgn="base">
              <a:spcBef>
                <a:spcPct val="0"/>
              </a:spcBef>
              <a:spcAft>
                <a:spcPct val="0"/>
              </a:spcAft>
              <a:defRPr sz="3800" kern="1200">
                <a:solidFill>
                  <a:schemeClr val="tx2"/>
                </a:solidFill>
                <a:latin typeface="+mj-lt"/>
                <a:ea typeface="+mj-ea"/>
                <a:cs typeface="+mj-cs"/>
              </a:defRPr>
            </a:lvl1pPr>
            <a:lvl2pPr algn="l" rtl="0" fontAlgn="base">
              <a:spcBef>
                <a:spcPct val="0"/>
              </a:spcBef>
              <a:spcAft>
                <a:spcPct val="0"/>
              </a:spcAft>
              <a:defRPr sz="3800">
                <a:solidFill>
                  <a:schemeClr val="tx2"/>
                </a:solidFill>
                <a:latin typeface="Verdana" panose="020B0604030504040204" pitchFamily="34" charset="0"/>
              </a:defRPr>
            </a:lvl2pPr>
            <a:lvl3pPr algn="l" rtl="0" fontAlgn="base">
              <a:spcBef>
                <a:spcPct val="0"/>
              </a:spcBef>
              <a:spcAft>
                <a:spcPct val="0"/>
              </a:spcAft>
              <a:defRPr sz="3800">
                <a:solidFill>
                  <a:schemeClr val="tx2"/>
                </a:solidFill>
                <a:latin typeface="Verdana" panose="020B0604030504040204" pitchFamily="34" charset="0"/>
              </a:defRPr>
            </a:lvl3pPr>
            <a:lvl4pPr algn="l" rtl="0" fontAlgn="base">
              <a:spcBef>
                <a:spcPct val="0"/>
              </a:spcBef>
              <a:spcAft>
                <a:spcPct val="0"/>
              </a:spcAft>
              <a:defRPr sz="3800">
                <a:solidFill>
                  <a:schemeClr val="tx2"/>
                </a:solidFill>
                <a:latin typeface="Verdana" panose="020B0604030504040204" pitchFamily="34" charset="0"/>
              </a:defRPr>
            </a:lvl4pPr>
            <a:lvl5pPr algn="l" rtl="0" fontAlgn="base">
              <a:spcBef>
                <a:spcPct val="0"/>
              </a:spcBef>
              <a:spcAft>
                <a:spcPct val="0"/>
              </a:spcAft>
              <a:defRPr sz="3800">
                <a:solidFill>
                  <a:schemeClr val="tx2"/>
                </a:solidFill>
                <a:latin typeface="Verdana" panose="020B0604030504040204" pitchFamily="34" charset="0"/>
              </a:defRPr>
            </a:lvl5pPr>
            <a:lvl6pPr marL="457200" algn="l" rtl="0" fontAlgn="base">
              <a:spcBef>
                <a:spcPct val="0"/>
              </a:spcBef>
              <a:spcAft>
                <a:spcPct val="0"/>
              </a:spcAft>
              <a:defRPr sz="3800">
                <a:solidFill>
                  <a:schemeClr val="tx2"/>
                </a:solidFill>
                <a:latin typeface="Verdana" panose="020B0604030504040204" pitchFamily="34" charset="0"/>
              </a:defRPr>
            </a:lvl6pPr>
            <a:lvl7pPr marL="914400" algn="l" rtl="0" fontAlgn="base">
              <a:spcBef>
                <a:spcPct val="0"/>
              </a:spcBef>
              <a:spcAft>
                <a:spcPct val="0"/>
              </a:spcAft>
              <a:defRPr sz="3800">
                <a:solidFill>
                  <a:schemeClr val="tx2"/>
                </a:solidFill>
                <a:latin typeface="Verdana" panose="020B0604030504040204" pitchFamily="34" charset="0"/>
              </a:defRPr>
            </a:lvl7pPr>
            <a:lvl8pPr marL="1371600" algn="l" rtl="0" fontAlgn="base">
              <a:spcBef>
                <a:spcPct val="0"/>
              </a:spcBef>
              <a:spcAft>
                <a:spcPct val="0"/>
              </a:spcAft>
              <a:defRPr sz="3800">
                <a:solidFill>
                  <a:schemeClr val="tx2"/>
                </a:solidFill>
                <a:latin typeface="Verdana" panose="020B0604030504040204" pitchFamily="34" charset="0"/>
              </a:defRPr>
            </a:lvl8pPr>
            <a:lvl9pPr marL="1828800" algn="l" rtl="0" fontAlgn="base">
              <a:spcBef>
                <a:spcPct val="0"/>
              </a:spcBef>
              <a:spcAft>
                <a:spcPct val="0"/>
              </a:spcAft>
              <a:defRPr sz="3800">
                <a:solidFill>
                  <a:schemeClr val="tx2"/>
                </a:solidFill>
                <a:latin typeface="Verdana" panose="020B0604030504040204" pitchFamily="34" charset="0"/>
              </a:defRPr>
            </a:lvl9pPr>
          </a:lstStyle>
          <a:p>
            <a:r>
              <a:rPr lang="tr-TR" altLang="en-US" sz="4000" b="1" dirty="0">
                <a:solidFill>
                  <a:srgbClr val="FF0000"/>
                </a:solidFill>
                <a:latin typeface="Arial" panose="020B0604020202020204" pitchFamily="34" charset="0"/>
              </a:rPr>
              <a:t>Tam Kan sayım Örneği</a:t>
            </a:r>
            <a:endParaRPr lang="tr-TR" sz="3200" b="1" dirty="0">
              <a:solidFill>
                <a:srgbClr val="FF0000"/>
              </a:solidFill>
            </a:endParaRPr>
          </a:p>
        </p:txBody>
      </p:sp>
      <p:sp>
        <p:nvSpPr>
          <p:cNvPr id="2" name="Dikdörtgen 1"/>
          <p:cNvSpPr/>
          <p:nvPr/>
        </p:nvSpPr>
        <p:spPr>
          <a:xfrm>
            <a:off x="2013758" y="1508032"/>
            <a:ext cx="2149948" cy="400110"/>
          </a:xfrm>
          <a:prstGeom prst="rect">
            <a:avLst/>
          </a:prstGeom>
        </p:spPr>
        <p:txBody>
          <a:bodyPr wrap="none">
            <a:spAutoFit/>
          </a:bodyPr>
          <a:lstStyle/>
          <a:p>
            <a:r>
              <a:rPr lang="tr-TR" altLang="en-US" sz="2000" b="1" dirty="0">
                <a:solidFill>
                  <a:srgbClr val="FF0000"/>
                </a:solidFill>
                <a:latin typeface="Arial" panose="020B0604020202020204" pitchFamily="34" charset="0"/>
              </a:rPr>
              <a:t>(Değerlendirme)</a:t>
            </a:r>
            <a:endParaRPr lang="tr-TR" sz="2000" b="1" dirty="0">
              <a:solidFill>
                <a:srgbClr val="FF0000"/>
              </a:solidFill>
            </a:endParaRPr>
          </a:p>
        </p:txBody>
      </p:sp>
      <p:pic>
        <p:nvPicPr>
          <p:cNvPr id="14" name="Picture 2" descr="whole  blood  test machines ile ilgili gö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11816" y="260648"/>
            <a:ext cx="2448272" cy="1554136"/>
          </a:xfrm>
          <a:prstGeom prst="rect">
            <a:avLst/>
          </a:prstGeom>
          <a:noFill/>
          <a:extLst>
            <a:ext uri="{909E8E84-426E-40dd-AFC4-6F175D3DCCD1}">
              <a14:hiddenFill xmlns:a14="http://schemas.microsoft.com/office/drawing/2010/main" xmlns="">
                <a:solidFill>
                  <a:srgbClr val="FFFFFF"/>
                </a:solidFill>
              </a14:hiddenFill>
            </a:ext>
          </a:extLst>
        </p:spPr>
      </p:pic>
      <p:sp>
        <p:nvSpPr>
          <p:cNvPr id="3" name="Dikdörtgen 2"/>
          <p:cNvSpPr/>
          <p:nvPr/>
        </p:nvSpPr>
        <p:spPr>
          <a:xfrm>
            <a:off x="8965700" y="1669980"/>
            <a:ext cx="6096000" cy="2031325"/>
          </a:xfrm>
          <a:prstGeom prst="rect">
            <a:avLst/>
          </a:prstGeom>
        </p:spPr>
        <p:txBody>
          <a:bodyPr>
            <a:spAutoFit/>
          </a:bodyPr>
          <a:lstStyle/>
          <a:p>
            <a:pPr>
              <a:spcBef>
                <a:spcPct val="50000"/>
              </a:spcBef>
            </a:pPr>
            <a:r>
              <a:rPr lang="tr-TR" altLang="en-US" dirty="0">
                <a:latin typeface="Arial" panose="020B0604020202020204" pitchFamily="34" charset="0"/>
              </a:rPr>
              <a:t>Lökosit </a:t>
            </a:r>
            <a:r>
              <a:rPr lang="tr-TR" altLang="en-US" dirty="0" err="1">
                <a:latin typeface="Arial" panose="020B0604020202020204" pitchFamily="34" charset="0"/>
              </a:rPr>
              <a:t>poülasyonu</a:t>
            </a:r>
            <a:r>
              <a:rPr lang="tr-TR" altLang="en-US" dirty="0">
                <a:latin typeface="Arial" panose="020B0604020202020204" pitchFamily="34" charset="0"/>
              </a:rPr>
              <a:t>: </a:t>
            </a:r>
            <a:endParaRPr lang="tr-TR" altLang="en-US" dirty="0" smtClean="0">
              <a:latin typeface="Arial" panose="020B0604020202020204" pitchFamily="34" charset="0"/>
            </a:endParaRPr>
          </a:p>
          <a:p>
            <a:pPr>
              <a:spcBef>
                <a:spcPct val="50000"/>
              </a:spcBef>
            </a:pPr>
            <a:r>
              <a:rPr lang="tr-TR" altLang="en-US" dirty="0" err="1" smtClean="0">
                <a:solidFill>
                  <a:schemeClr val="accent6"/>
                </a:solidFill>
                <a:latin typeface="Arial" panose="020B0604020202020204" pitchFamily="34" charset="0"/>
              </a:rPr>
              <a:t>lökositoz</a:t>
            </a:r>
            <a:r>
              <a:rPr lang="tr-TR" altLang="en-US" dirty="0">
                <a:solidFill>
                  <a:schemeClr val="accent6"/>
                </a:solidFill>
                <a:latin typeface="Arial" panose="020B0604020202020204" pitchFamily="34" charset="0"/>
              </a:rPr>
              <a:t>, </a:t>
            </a:r>
            <a:endParaRPr lang="tr-TR" altLang="en-US" dirty="0" smtClean="0">
              <a:solidFill>
                <a:schemeClr val="accent6"/>
              </a:solidFill>
              <a:latin typeface="Arial" panose="020B0604020202020204" pitchFamily="34" charset="0"/>
            </a:endParaRPr>
          </a:p>
          <a:p>
            <a:pPr>
              <a:spcBef>
                <a:spcPct val="50000"/>
              </a:spcBef>
            </a:pPr>
            <a:r>
              <a:rPr lang="tr-TR" altLang="en-US" dirty="0" err="1" smtClean="0">
                <a:solidFill>
                  <a:schemeClr val="accent6"/>
                </a:solidFill>
                <a:latin typeface="Arial" panose="020B0604020202020204" pitchFamily="34" charset="0"/>
              </a:rPr>
              <a:t>nötrofili</a:t>
            </a:r>
            <a:r>
              <a:rPr lang="tr-TR" altLang="en-US" dirty="0">
                <a:solidFill>
                  <a:schemeClr val="accent6"/>
                </a:solidFill>
                <a:latin typeface="Arial" panose="020B0604020202020204" pitchFamily="34" charset="0"/>
              </a:rPr>
              <a:t>, </a:t>
            </a:r>
            <a:endParaRPr lang="tr-TR" altLang="en-US" dirty="0" smtClean="0">
              <a:solidFill>
                <a:schemeClr val="accent6"/>
              </a:solidFill>
              <a:latin typeface="Arial" panose="020B0604020202020204" pitchFamily="34" charset="0"/>
            </a:endParaRPr>
          </a:p>
          <a:p>
            <a:pPr>
              <a:spcBef>
                <a:spcPct val="50000"/>
              </a:spcBef>
            </a:pPr>
            <a:r>
              <a:rPr lang="tr-TR" altLang="en-US" dirty="0" err="1" smtClean="0">
                <a:solidFill>
                  <a:schemeClr val="accent6"/>
                </a:solidFill>
                <a:latin typeface="Arial" panose="020B0604020202020204" pitchFamily="34" charset="0"/>
              </a:rPr>
              <a:t>lenfopeni</a:t>
            </a:r>
            <a:r>
              <a:rPr lang="tr-TR" altLang="en-US" dirty="0" smtClean="0">
                <a:solidFill>
                  <a:schemeClr val="accent6"/>
                </a:solidFill>
                <a:latin typeface="Arial" panose="020B0604020202020204" pitchFamily="34" charset="0"/>
              </a:rPr>
              <a:t>,</a:t>
            </a:r>
          </a:p>
          <a:p>
            <a:pPr>
              <a:spcBef>
                <a:spcPct val="50000"/>
              </a:spcBef>
            </a:pPr>
            <a:r>
              <a:rPr lang="tr-TR" altLang="en-US" dirty="0" smtClean="0">
                <a:solidFill>
                  <a:schemeClr val="accent6"/>
                </a:solidFill>
                <a:latin typeface="Arial" panose="020B0604020202020204" pitchFamily="34" charset="0"/>
              </a:rPr>
              <a:t>bazofili </a:t>
            </a:r>
            <a:endParaRPr lang="en-US" altLang="en-US" dirty="0">
              <a:solidFill>
                <a:schemeClr val="accent6"/>
              </a:solidFill>
              <a:latin typeface="Arial" panose="020B0604020202020204" pitchFamily="34" charset="0"/>
            </a:endParaRPr>
          </a:p>
        </p:txBody>
      </p:sp>
      <p:sp>
        <p:nvSpPr>
          <p:cNvPr id="4" name="Dikdörtgen 3"/>
          <p:cNvSpPr/>
          <p:nvPr/>
        </p:nvSpPr>
        <p:spPr>
          <a:xfrm>
            <a:off x="8890048" y="5538424"/>
            <a:ext cx="1505540" cy="369332"/>
          </a:xfrm>
          <a:prstGeom prst="rect">
            <a:avLst/>
          </a:prstGeom>
        </p:spPr>
        <p:txBody>
          <a:bodyPr wrap="none">
            <a:spAutoFit/>
          </a:bodyPr>
          <a:lstStyle/>
          <a:p>
            <a:r>
              <a:rPr lang="tr-TR" altLang="en-US" dirty="0">
                <a:solidFill>
                  <a:srgbClr val="0000FF"/>
                </a:solidFill>
                <a:latin typeface="Arial" panose="020B0604020202020204" pitchFamily="34" charset="0"/>
              </a:rPr>
              <a:t>trombositoz, </a:t>
            </a:r>
            <a:endParaRPr lang="tr-TR" dirty="0"/>
          </a:p>
        </p:txBody>
      </p:sp>
    </p:spTree>
    <p:extLst>
      <p:ext uri="{BB962C8B-B14F-4D97-AF65-F5344CB8AC3E}">
        <p14:creationId xmlns:p14="http://schemas.microsoft.com/office/powerpoint/2010/main" val="419762401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ChangeArrowheads="1"/>
          </p:cNvSpPr>
          <p:nvPr/>
        </p:nvSpPr>
        <p:spPr bwMode="auto">
          <a:xfrm>
            <a:off x="1524000" y="2087564"/>
            <a:ext cx="9144000" cy="1311275"/>
          </a:xfrm>
          <a:prstGeom prst="rect">
            <a:avLst/>
          </a:prstGeom>
          <a:noFill/>
          <a:ln w="9525">
            <a:noFill/>
            <a:miter lim="800000"/>
            <a:headEnd/>
            <a:tailEnd/>
          </a:ln>
          <a:effectLst>
            <a:outerShdw blurRad="63500" dist="38099" dir="2700000" algn="ctr" rotWithShape="0">
              <a:schemeClr val="tx2">
                <a:alpha val="74998"/>
              </a:schemeClr>
            </a:outerShdw>
          </a:effectLst>
        </p:spPr>
        <p:txBody>
          <a:bodyPr>
            <a:spAutoFit/>
          </a:bodyPr>
          <a:lstStyle/>
          <a:p>
            <a:pPr algn="l">
              <a:buFont typeface="Wingdings" pitchFamily="2" charset="2"/>
              <a:buChar char="Ø"/>
            </a:pPr>
            <a:endParaRPr lang="en-US" sz="2000">
              <a:solidFill>
                <a:schemeClr val="bg1"/>
              </a:solidFill>
              <a:latin typeface="Arial" charset="0"/>
              <a:cs typeface="Arial" charset="0"/>
            </a:endParaRPr>
          </a:p>
          <a:p>
            <a:pPr lvl="1" algn="l" eaLnBrk="0" hangingPunct="0">
              <a:buFont typeface="Wingdings" pitchFamily="2" charset="2"/>
              <a:buChar char="Ø"/>
            </a:pPr>
            <a:endParaRPr lang="en-US" sz="2000">
              <a:solidFill>
                <a:schemeClr val="bg1"/>
              </a:solidFill>
              <a:latin typeface="Arial" charset="0"/>
              <a:cs typeface="Arial" charset="0"/>
            </a:endParaRPr>
          </a:p>
          <a:p>
            <a:pPr lvl="2" algn="l" eaLnBrk="0" hangingPunct="0">
              <a:buFont typeface="Wingdings" pitchFamily="2" charset="2"/>
              <a:buChar char="Ø"/>
            </a:pPr>
            <a:endParaRPr lang="en-US" sz="2000">
              <a:solidFill>
                <a:schemeClr val="bg1"/>
              </a:solidFill>
              <a:latin typeface="Arial" charset="0"/>
              <a:cs typeface="Arial" charset="0"/>
            </a:endParaRPr>
          </a:p>
          <a:p>
            <a:pPr algn="l" eaLnBrk="0" hangingPunct="0">
              <a:buFont typeface="Wingdings" pitchFamily="2" charset="2"/>
              <a:buChar char="Ø"/>
            </a:pPr>
            <a:endParaRPr lang="en-US" sz="2000">
              <a:solidFill>
                <a:schemeClr val="bg1"/>
              </a:solidFill>
              <a:latin typeface="Arial" charset="0"/>
              <a:cs typeface="Arial" charset="0"/>
            </a:endParaRPr>
          </a:p>
        </p:txBody>
      </p:sp>
      <p:sp>
        <p:nvSpPr>
          <p:cNvPr id="313347" name="Rectangle 4"/>
          <p:cNvSpPr>
            <a:spLocks noGrp="1" noChangeArrowheads="1"/>
          </p:cNvSpPr>
          <p:nvPr>
            <p:ph idx="1"/>
          </p:nvPr>
        </p:nvSpPr>
        <p:spPr>
          <a:xfrm>
            <a:off x="0" y="1479307"/>
            <a:ext cx="9361039" cy="4289425"/>
          </a:xfrm>
        </p:spPr>
        <p:txBody>
          <a:bodyPr/>
          <a:lstStyle/>
          <a:p>
            <a:pPr lvl="2">
              <a:lnSpc>
                <a:spcPct val="140000"/>
              </a:lnSpc>
              <a:buClr>
                <a:srgbClr val="C00000"/>
              </a:buClr>
              <a:buNone/>
            </a:pPr>
            <a:r>
              <a:rPr lang="tr-TR" b="1" dirty="0">
                <a:solidFill>
                  <a:schemeClr val="accent2">
                    <a:lumMod val="60000"/>
                    <a:lumOff val="40000"/>
                  </a:schemeClr>
                </a:solidFill>
              </a:rPr>
              <a:t>Kan hücrelerinin üretimi</a:t>
            </a:r>
            <a:r>
              <a:rPr lang="en-US" b="1" dirty="0">
                <a:solidFill>
                  <a:schemeClr val="accent2">
                    <a:lumMod val="60000"/>
                    <a:lumOff val="40000"/>
                  </a:schemeClr>
                </a:solidFill>
              </a:rPr>
              <a:t>, </a:t>
            </a:r>
          </a:p>
          <a:p>
            <a:pPr lvl="3">
              <a:lnSpc>
                <a:spcPct val="140000"/>
              </a:lnSpc>
              <a:buClr>
                <a:srgbClr val="C00000"/>
              </a:buClr>
            </a:pPr>
            <a:r>
              <a:rPr lang="en-US" dirty="0"/>
              <a:t> </a:t>
            </a:r>
            <a:r>
              <a:rPr lang="tr-TR" dirty="0"/>
              <a:t>200</a:t>
            </a:r>
            <a:r>
              <a:rPr lang="en-US" dirty="0"/>
              <a:t> </a:t>
            </a:r>
            <a:r>
              <a:rPr lang="tr-TR" dirty="0"/>
              <a:t>milyar kırmızı küre/gün</a:t>
            </a:r>
            <a:endParaRPr lang="en-US" dirty="0"/>
          </a:p>
          <a:p>
            <a:pPr lvl="3">
              <a:lnSpc>
                <a:spcPct val="140000"/>
              </a:lnSpc>
              <a:buClr>
                <a:srgbClr val="C00000"/>
              </a:buClr>
            </a:pPr>
            <a:r>
              <a:rPr lang="en-US" dirty="0"/>
              <a:t> </a:t>
            </a:r>
            <a:r>
              <a:rPr lang="tr-TR" dirty="0"/>
              <a:t>150-200</a:t>
            </a:r>
            <a:r>
              <a:rPr lang="en-US" dirty="0"/>
              <a:t> </a:t>
            </a:r>
            <a:r>
              <a:rPr lang="tr-TR" dirty="0"/>
              <a:t>milyar </a:t>
            </a:r>
            <a:r>
              <a:rPr lang="tr-TR" dirty="0" smtClean="0"/>
              <a:t>trombosit</a:t>
            </a:r>
          </a:p>
          <a:p>
            <a:pPr lvl="3">
              <a:lnSpc>
                <a:spcPct val="140000"/>
              </a:lnSpc>
              <a:buClr>
                <a:srgbClr val="C00000"/>
              </a:buClr>
            </a:pPr>
            <a:r>
              <a:rPr lang="tr-TR" dirty="0" smtClean="0"/>
              <a:t>3</a:t>
            </a:r>
            <a:r>
              <a:rPr lang="en-US" dirty="0"/>
              <a:t>0 </a:t>
            </a:r>
            <a:r>
              <a:rPr lang="tr-TR" dirty="0"/>
              <a:t>milyar beyaz küre/gün</a:t>
            </a:r>
            <a:endParaRPr lang="en-US" dirty="0"/>
          </a:p>
          <a:p>
            <a:pPr lvl="3">
              <a:lnSpc>
                <a:spcPct val="140000"/>
              </a:lnSpc>
              <a:buClr>
                <a:srgbClr val="C00000"/>
              </a:buClr>
            </a:pPr>
            <a:r>
              <a:rPr lang="tr-TR" dirty="0" smtClean="0"/>
              <a:t>10 </a:t>
            </a:r>
            <a:r>
              <a:rPr lang="tr-TR" dirty="0"/>
              <a:t>milyar lenfosit /gün</a:t>
            </a:r>
            <a:endParaRPr lang="en-US" dirty="0"/>
          </a:p>
          <a:p>
            <a:pPr lvl="3">
              <a:lnSpc>
                <a:spcPct val="140000"/>
              </a:lnSpc>
              <a:buClr>
                <a:srgbClr val="C00000"/>
              </a:buClr>
            </a:pPr>
            <a:r>
              <a:rPr lang="en-US" dirty="0"/>
              <a:t> </a:t>
            </a:r>
            <a:r>
              <a:rPr lang="tr-TR" dirty="0"/>
              <a:t>Üretim kapasitesini ihtiyaç halinde 10 katı artırabilir…</a:t>
            </a:r>
          </a:p>
        </p:txBody>
      </p:sp>
      <p:sp>
        <p:nvSpPr>
          <p:cNvPr id="184325" name="Text Box 5"/>
          <p:cNvSpPr txBox="1">
            <a:spLocks noChangeArrowheads="1"/>
          </p:cNvSpPr>
          <p:nvPr/>
        </p:nvSpPr>
        <p:spPr bwMode="auto">
          <a:xfrm>
            <a:off x="8093793" y="4319340"/>
            <a:ext cx="2232025" cy="1754326"/>
          </a:xfrm>
          <a:prstGeom prst="rect">
            <a:avLst/>
          </a:prstGeom>
          <a:noFill/>
          <a:ln w="9525">
            <a:solidFill>
              <a:srgbClr val="990000"/>
            </a:solidFill>
            <a:miter lim="800000"/>
            <a:headEnd/>
            <a:tailEnd/>
          </a:ln>
          <a:extLst>
            <a:ext uri="{909E8E84-426E-40dd-AFC4-6F175D3DCCD1}">
              <a14:hiddenFill xmlns:a14="http://schemas.microsoft.com/office/drawing/2010/main" xmlns="">
                <a:solidFill>
                  <a:srgbClr val="FFFFFF"/>
                </a:solidFill>
              </a14:hiddenFill>
            </a:ext>
          </a:extLst>
        </p:spPr>
        <p:txBody>
          <a:bodyPr wrap="square" anchor="ctr">
            <a:spAutoFit/>
          </a:bodyPr>
          <a:lstStyle>
            <a:lvl1pPr algn="l">
              <a:defRPr sz="2400">
                <a:solidFill>
                  <a:schemeClr val="tx1"/>
                </a:solidFill>
                <a:latin typeface="Arial" charset="0"/>
                <a:cs typeface="Times New Roman" pitchFamily="18" charset="0"/>
              </a:defRPr>
            </a:lvl1pPr>
            <a:lvl2pPr marL="37931725" indent="-37474525" algn="l">
              <a:defRPr sz="2400">
                <a:solidFill>
                  <a:schemeClr val="tx1"/>
                </a:solidFill>
                <a:latin typeface="Arial" charset="0"/>
                <a:cs typeface="Times New Roman" pitchFamily="18" charset="0"/>
              </a:defRPr>
            </a:lvl2pPr>
            <a:lvl3pPr>
              <a:defRPr sz="2400">
                <a:solidFill>
                  <a:schemeClr val="tx1"/>
                </a:solidFill>
                <a:latin typeface="Arial" charset="0"/>
                <a:cs typeface="Times New Roman" pitchFamily="18" charset="0"/>
              </a:defRPr>
            </a:lvl3pPr>
            <a:lvl4pPr>
              <a:defRPr sz="2400">
                <a:solidFill>
                  <a:schemeClr val="tx1"/>
                </a:solidFill>
                <a:latin typeface="Arial" charset="0"/>
                <a:cs typeface="Times New Roman" pitchFamily="18" charset="0"/>
              </a:defRPr>
            </a:lvl4pPr>
            <a:lvl5pPr>
              <a:defRPr sz="2400">
                <a:solidFill>
                  <a:schemeClr val="tx1"/>
                </a:solidFill>
                <a:latin typeface="Arial" charset="0"/>
                <a:cs typeface="Times New Roman" pitchFamily="18" charset="0"/>
              </a:defRPr>
            </a:lvl5pPr>
            <a:lvl6pPr marL="457200" fontAlgn="base">
              <a:spcBef>
                <a:spcPct val="0"/>
              </a:spcBef>
              <a:spcAft>
                <a:spcPct val="0"/>
              </a:spcAft>
              <a:defRPr sz="2400">
                <a:solidFill>
                  <a:schemeClr val="tx1"/>
                </a:solidFill>
                <a:latin typeface="Arial" charset="0"/>
                <a:cs typeface="Times New Roman" pitchFamily="18" charset="0"/>
              </a:defRPr>
            </a:lvl6pPr>
            <a:lvl7pPr marL="914400" fontAlgn="base">
              <a:spcBef>
                <a:spcPct val="0"/>
              </a:spcBef>
              <a:spcAft>
                <a:spcPct val="0"/>
              </a:spcAft>
              <a:defRPr sz="2400">
                <a:solidFill>
                  <a:schemeClr val="tx1"/>
                </a:solidFill>
                <a:latin typeface="Arial" charset="0"/>
                <a:cs typeface="Times New Roman" pitchFamily="18" charset="0"/>
              </a:defRPr>
            </a:lvl7pPr>
            <a:lvl8pPr marL="1371600" fontAlgn="base">
              <a:spcBef>
                <a:spcPct val="0"/>
              </a:spcBef>
              <a:spcAft>
                <a:spcPct val="0"/>
              </a:spcAft>
              <a:defRPr sz="2400">
                <a:solidFill>
                  <a:schemeClr val="tx1"/>
                </a:solidFill>
                <a:latin typeface="Arial" charset="0"/>
                <a:cs typeface="Times New Roman" pitchFamily="18" charset="0"/>
              </a:defRPr>
            </a:lvl8pPr>
            <a:lvl9pPr marL="1828800" fontAlgn="base">
              <a:spcBef>
                <a:spcPct val="0"/>
              </a:spcBef>
              <a:spcAft>
                <a:spcPct val="0"/>
              </a:spcAft>
              <a:defRPr sz="2400">
                <a:solidFill>
                  <a:schemeClr val="tx1"/>
                </a:solidFill>
                <a:latin typeface="Arial" charset="0"/>
                <a:cs typeface="Times New Roman" pitchFamily="18" charset="0"/>
              </a:defRPr>
            </a:lvl9pPr>
          </a:lstStyle>
          <a:p>
            <a:pPr>
              <a:lnSpc>
                <a:spcPct val="150000"/>
              </a:lnSpc>
            </a:pPr>
            <a:r>
              <a:rPr lang="tr-TR" sz="1800" dirty="0">
                <a:effectLst>
                  <a:outerShdw blurRad="38100" dist="38100" dir="2700000" algn="tl">
                    <a:srgbClr val="C0C0C0"/>
                  </a:outerShdw>
                </a:effectLst>
                <a:cs typeface="Arial" charset="0"/>
              </a:rPr>
              <a:t>kemik iliğinde hücrelerin </a:t>
            </a:r>
            <a:r>
              <a:rPr lang="en-US" sz="1800" dirty="0">
                <a:effectLst>
                  <a:outerShdw blurRad="38100" dist="38100" dir="2700000" algn="tl">
                    <a:srgbClr val="C0C0C0"/>
                  </a:outerShdw>
                </a:effectLst>
                <a:cs typeface="Arial" charset="0"/>
              </a:rPr>
              <a:t>%</a:t>
            </a:r>
            <a:r>
              <a:rPr lang="tr-TR" sz="1800" dirty="0">
                <a:effectLst>
                  <a:outerShdw blurRad="38100" dist="38100" dir="2700000" algn="tl">
                    <a:srgbClr val="C0C0C0"/>
                  </a:outerShdw>
                </a:effectLst>
                <a:cs typeface="Arial" charset="0"/>
              </a:rPr>
              <a:t>1- 0.1’i</a:t>
            </a:r>
          </a:p>
          <a:p>
            <a:pPr>
              <a:lnSpc>
                <a:spcPct val="150000"/>
              </a:lnSpc>
            </a:pPr>
            <a:r>
              <a:rPr lang="tr-TR" sz="1800" dirty="0">
                <a:effectLst>
                  <a:outerShdw blurRad="38100" dist="38100" dir="2700000" algn="tl">
                    <a:srgbClr val="C0C0C0"/>
                  </a:outerShdw>
                </a:effectLst>
                <a:cs typeface="Arial" charset="0"/>
              </a:rPr>
              <a:t>Kök hücre ve öncülleridir.</a:t>
            </a:r>
            <a:r>
              <a:rPr lang="en-US" sz="1800" dirty="0">
                <a:effectLst>
                  <a:outerShdw blurRad="38100" dist="38100" dir="2700000" algn="tl">
                    <a:srgbClr val="C0C0C0"/>
                  </a:outerShdw>
                </a:effectLst>
                <a:cs typeface="Arial" charset="0"/>
              </a:rPr>
              <a:t> </a:t>
            </a:r>
          </a:p>
        </p:txBody>
      </p:sp>
      <p:sp>
        <p:nvSpPr>
          <p:cNvPr id="313351" name="Rectangle 3"/>
          <p:cNvSpPr>
            <a:spLocks noChangeArrowheads="1"/>
          </p:cNvSpPr>
          <p:nvPr/>
        </p:nvSpPr>
        <p:spPr bwMode="auto">
          <a:xfrm>
            <a:off x="434767" y="363630"/>
            <a:ext cx="8013700" cy="792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l" eaLnBrk="0" hangingPunct="0"/>
            <a:r>
              <a:rPr lang="tr-TR" sz="4000" b="1" dirty="0">
                <a:solidFill>
                  <a:srgbClr val="FF0000"/>
                </a:solidFill>
                <a:latin typeface="Arial" panose="020B0604020202020204" pitchFamily="34" charset="0"/>
                <a:cs typeface="Arial" panose="020B0604020202020204" pitchFamily="34" charset="0"/>
              </a:rPr>
              <a:t>Kİ: Fonksiyon</a:t>
            </a:r>
            <a:endParaRPr lang="en-US" sz="4000" b="1" dirty="0">
              <a:solidFill>
                <a:srgbClr val="FF0000"/>
              </a:solidFill>
              <a:latin typeface="Arial" panose="020B0604020202020204" pitchFamily="34" charset="0"/>
              <a:cs typeface="Arial" panose="020B0604020202020204" pitchFamily="34" charset="0"/>
            </a:endParaRPr>
          </a:p>
        </p:txBody>
      </p:sp>
      <p:pic>
        <p:nvPicPr>
          <p:cNvPr id="9" name="Picture 5" descr="Coloured SEM of cells in human bone marrow">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4421" y="4381359"/>
            <a:ext cx="2952750" cy="1699326"/>
          </a:xfrm>
          <a:prstGeom prst="rect">
            <a:avLst/>
          </a:prstGeom>
          <a:noFill/>
          <a:ln w="9525">
            <a:solidFill>
              <a:srgbClr val="990000"/>
            </a:solidFill>
            <a:miter lim="800000"/>
            <a:headEnd/>
            <a:tailEnd/>
          </a:ln>
          <a:extLst>
            <a:ext uri="{909E8E84-426E-40dd-AFC4-6F175D3DCCD1}">
              <a14:hiddenFill xmlns:a14="http://schemas.microsoft.com/office/drawing/2010/main" xmlns="">
                <a:solidFill>
                  <a:srgbClr val="FFFFFF"/>
                </a:solidFill>
              </a14:hiddenFill>
            </a:ext>
          </a:extLst>
        </p:spPr>
      </p:pic>
      <p:graphicFrame>
        <p:nvGraphicFramePr>
          <p:cNvPr id="10" name="Object 5"/>
          <p:cNvGraphicFramePr>
            <a:graphicFrameLocks noChangeAspect="1"/>
          </p:cNvGraphicFramePr>
          <p:nvPr>
            <p:extLst>
              <p:ext uri="{D42A27DB-BD31-4B8C-83A1-F6EECF244321}">
                <p14:modId xmlns:p14="http://schemas.microsoft.com/office/powerpoint/2010/main" val="4288364690"/>
              </p:ext>
            </p:extLst>
          </p:nvPr>
        </p:nvGraphicFramePr>
        <p:xfrm>
          <a:off x="4826862" y="4392921"/>
          <a:ext cx="2809875" cy="1699326"/>
        </p:xfrm>
        <a:graphic>
          <a:graphicData uri="http://schemas.openxmlformats.org/presentationml/2006/ole">
            <mc:AlternateContent xmlns:mc="http://schemas.openxmlformats.org/markup-compatibility/2006">
              <mc:Choice xmlns:v="urn:schemas-microsoft-com:vml" Requires="v">
                <p:oleObj spid="_x0000_s1094" name="Photo Editor Fotoğrafı" r:id="rId6" imgW="12942857" imgH="9285714" progId="">
                  <p:embed/>
                </p:oleObj>
              </mc:Choice>
              <mc:Fallback>
                <p:oleObj name="Photo Editor Fotoğrafı" r:id="rId6" imgW="12942857" imgH="9285714"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6862" y="4392921"/>
                        <a:ext cx="2809875" cy="1699326"/>
                      </a:xfrm>
                      <a:prstGeom prst="rect">
                        <a:avLst/>
                      </a:prstGeom>
                      <a:noFill/>
                      <a:ln w="9525">
                        <a:solidFill>
                          <a:srgbClr val="99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pic>
        <p:nvPicPr>
          <p:cNvPr id="11" name="Picture 33"/>
          <p:cNvPicPr>
            <a:picLocks noChangeAspect="1" noChangeArrowheads="1"/>
          </p:cNvPicPr>
          <p:nvPr/>
        </p:nvPicPr>
        <p:blipFill>
          <a:blip r:embed="rId8"/>
          <a:srcRect/>
          <a:stretch>
            <a:fillRect/>
          </a:stretch>
        </p:blipFill>
        <p:spPr bwMode="auto">
          <a:xfrm>
            <a:off x="8588452" y="511425"/>
            <a:ext cx="2852136" cy="2231776"/>
          </a:xfrm>
          <a:prstGeom prst="rect">
            <a:avLst/>
          </a:prstGeom>
          <a:ln>
            <a:noFill/>
          </a:ln>
          <a:effectLst>
            <a:softEdge rad="112500"/>
          </a:effectLst>
        </p:spPr>
      </p:pic>
    </p:spTree>
    <p:extLst>
      <p:ext uri="{BB962C8B-B14F-4D97-AF65-F5344CB8AC3E}">
        <p14:creationId xmlns:p14="http://schemas.microsoft.com/office/powerpoint/2010/main" val="418255563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62" name="Rectangle 6"/>
          <p:cNvSpPr>
            <a:spLocks noChangeArrowheads="1"/>
          </p:cNvSpPr>
          <p:nvPr/>
        </p:nvSpPr>
        <p:spPr bwMode="gray">
          <a:xfrm>
            <a:off x="477348" y="99391"/>
            <a:ext cx="6785811" cy="1077218"/>
          </a:xfrm>
          <a:prstGeom prst="rect">
            <a:avLst/>
          </a:prstGeom>
          <a:noFill/>
          <a:ln>
            <a:noFill/>
          </a:ln>
          <a:effectLst/>
          <a:extLst>
            <a:ext uri="{909E8E84-426E-40dd-AFC4-6F175D3DCCD1}">
              <a14:hiddenFill xmlns:a14="http://schemas.microsoft.com/office/drawing/2010/main" xmlns="">
                <a:gradFill rotWithShape="0">
                  <a:gsLst>
                    <a:gs pos="0">
                      <a:srgbClr val="3333FF"/>
                    </a:gs>
                    <a:gs pos="100000">
                      <a:schemeClr val="bg1"/>
                    </a:gs>
                  </a:gsLst>
                  <a:lin ang="0" scaled="1"/>
                </a:gradFill>
              </a14:hiddenFill>
            </a:ext>
            <a:ext uri="{91240B29-F687-4f45-9708-019B960494DF}">
              <a14:hiddenLine xmlns:a14="http://schemas.microsoft.com/office/drawing/2010/main" xmlns="" w="9525">
                <a:solidFill>
                  <a:srgbClr val="0000CC"/>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0" hangingPunct="0"/>
            <a:r>
              <a:rPr lang="tr-TR" sz="3200" b="1" dirty="0">
                <a:solidFill>
                  <a:srgbClr val="FF0000"/>
                </a:solidFill>
                <a:latin typeface="Arial" panose="020B0604020202020204" pitchFamily="34" charset="0"/>
                <a:cs typeface="Arial" panose="020B0604020202020204" pitchFamily="34" charset="0"/>
              </a:rPr>
              <a:t>Kemik iliği  santral sinüsleri                                           ve hematopoetik hücreler</a:t>
            </a:r>
            <a:endParaRPr lang="en-US" sz="3200" b="1" dirty="0">
              <a:solidFill>
                <a:srgbClr val="FF0000"/>
              </a:solidFill>
              <a:latin typeface="Arial" panose="020B0604020202020204" pitchFamily="34" charset="0"/>
              <a:cs typeface="Arial" panose="020B0604020202020204" pitchFamily="34" charset="0"/>
            </a:endParaRPr>
          </a:p>
        </p:txBody>
      </p:sp>
      <p:pic>
        <p:nvPicPr>
          <p:cNvPr id="5" name="Picture 2" descr="trab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748960" y="1691681"/>
            <a:ext cx="4536504" cy="3744416"/>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5" descr="trab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0220" y="1691681"/>
            <a:ext cx="6104384" cy="374441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725995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05154" name="Group 2"/>
          <p:cNvGrpSpPr>
            <a:grpSpLocks/>
          </p:cNvGrpSpPr>
          <p:nvPr/>
        </p:nvGrpSpPr>
        <p:grpSpPr bwMode="auto">
          <a:xfrm>
            <a:off x="1828800" y="2425701"/>
            <a:ext cx="2174876" cy="1173163"/>
            <a:chOff x="249" y="1615"/>
            <a:chExt cx="1370" cy="739"/>
          </a:xfrm>
        </p:grpSpPr>
        <p:grpSp>
          <p:nvGrpSpPr>
            <p:cNvPr id="305155" name="Group 3"/>
            <p:cNvGrpSpPr>
              <a:grpSpLocks/>
            </p:cNvGrpSpPr>
            <p:nvPr/>
          </p:nvGrpSpPr>
          <p:grpSpPr bwMode="auto">
            <a:xfrm>
              <a:off x="385" y="1706"/>
              <a:ext cx="286" cy="270"/>
              <a:chOff x="436" y="1014"/>
              <a:chExt cx="286" cy="270"/>
            </a:xfrm>
          </p:grpSpPr>
          <p:sp>
            <p:nvSpPr>
              <p:cNvPr id="305156" name="Freeform 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157" name="Freeform 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grpSp>
          <p:nvGrpSpPr>
            <p:cNvPr id="305158" name="Group 6"/>
            <p:cNvGrpSpPr>
              <a:grpSpLocks/>
            </p:cNvGrpSpPr>
            <p:nvPr/>
          </p:nvGrpSpPr>
          <p:grpSpPr bwMode="auto">
            <a:xfrm>
              <a:off x="1156" y="1706"/>
              <a:ext cx="286" cy="270"/>
              <a:chOff x="1222" y="777"/>
              <a:chExt cx="286" cy="270"/>
            </a:xfrm>
          </p:grpSpPr>
          <p:sp>
            <p:nvSpPr>
              <p:cNvPr id="305159" name="Freeform 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160" name="Freeform 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sp>
          <p:nvSpPr>
            <p:cNvPr id="305161" name="Text Box 9"/>
            <p:cNvSpPr txBox="1">
              <a:spLocks noChangeArrowheads="1"/>
            </p:cNvSpPr>
            <p:nvPr/>
          </p:nvSpPr>
          <p:spPr bwMode="auto">
            <a:xfrm>
              <a:off x="249" y="2160"/>
              <a:ext cx="1370" cy="1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a:r>
                <a:rPr lang="tr-TR" sz="1400" dirty="0">
                  <a:latin typeface="Arial" charset="0"/>
                </a:rPr>
                <a:t>Hematopoetik Kök Hücre</a:t>
              </a:r>
              <a:endParaRPr lang="en-US" sz="1400" dirty="0">
                <a:latin typeface="Arial" charset="0"/>
              </a:endParaRPr>
            </a:p>
          </p:txBody>
        </p:sp>
        <p:sp>
          <p:nvSpPr>
            <p:cNvPr id="305162" name="Line 10"/>
            <p:cNvSpPr>
              <a:spLocks noChangeShapeType="1"/>
            </p:cNvSpPr>
            <p:nvPr/>
          </p:nvSpPr>
          <p:spPr bwMode="auto">
            <a:xfrm>
              <a:off x="793" y="1842"/>
              <a:ext cx="27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163" name="AutoShape 11"/>
            <p:cNvSpPr>
              <a:spLocks noChangeArrowheads="1"/>
            </p:cNvSpPr>
            <p:nvPr/>
          </p:nvSpPr>
          <p:spPr bwMode="auto">
            <a:xfrm rot="5400000" flipV="1">
              <a:off x="135" y="1775"/>
              <a:ext cx="545" cy="226"/>
            </a:xfrm>
            <a:prstGeom prst="curvedDownArrow">
              <a:avLst>
                <a:gd name="adj1" fmla="val 21369"/>
                <a:gd name="adj2" fmla="val 69599"/>
                <a:gd name="adj3" fmla="val 33333"/>
              </a:avLst>
            </a:prstGeom>
            <a:solidFill>
              <a:srgbClr val="FF00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grpSp>
      <p:grpSp>
        <p:nvGrpSpPr>
          <p:cNvPr id="305164" name="Group 12"/>
          <p:cNvGrpSpPr>
            <a:grpSpLocks/>
          </p:cNvGrpSpPr>
          <p:nvPr/>
        </p:nvGrpSpPr>
        <p:grpSpPr bwMode="auto">
          <a:xfrm>
            <a:off x="3773488" y="3144838"/>
            <a:ext cx="4643438" cy="3516312"/>
            <a:chOff x="1474" y="1933"/>
            <a:chExt cx="2925" cy="2215"/>
          </a:xfrm>
        </p:grpSpPr>
        <p:grpSp>
          <p:nvGrpSpPr>
            <p:cNvPr id="305165" name="Group 13"/>
            <p:cNvGrpSpPr>
              <a:grpSpLocks/>
            </p:cNvGrpSpPr>
            <p:nvPr/>
          </p:nvGrpSpPr>
          <p:grpSpPr bwMode="auto">
            <a:xfrm>
              <a:off x="1927" y="2478"/>
              <a:ext cx="318" cy="315"/>
              <a:chOff x="436" y="1014"/>
              <a:chExt cx="286" cy="270"/>
            </a:xfrm>
          </p:grpSpPr>
          <p:sp>
            <p:nvSpPr>
              <p:cNvPr id="305166" name="Freeform 1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167" name="Freeform 1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sp>
          <p:nvSpPr>
            <p:cNvPr id="305168" name="Line 16"/>
            <p:cNvSpPr>
              <a:spLocks noChangeShapeType="1"/>
            </p:cNvSpPr>
            <p:nvPr/>
          </p:nvSpPr>
          <p:spPr bwMode="auto">
            <a:xfrm flipV="1">
              <a:off x="2290" y="2251"/>
              <a:ext cx="363" cy="27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169" name="Line 17"/>
            <p:cNvSpPr>
              <a:spLocks noChangeShapeType="1"/>
            </p:cNvSpPr>
            <p:nvPr/>
          </p:nvSpPr>
          <p:spPr bwMode="auto">
            <a:xfrm>
              <a:off x="2290" y="2704"/>
              <a:ext cx="363" cy="13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170" name="Line 18"/>
            <p:cNvSpPr>
              <a:spLocks noChangeShapeType="1"/>
            </p:cNvSpPr>
            <p:nvPr/>
          </p:nvSpPr>
          <p:spPr bwMode="auto">
            <a:xfrm flipV="1">
              <a:off x="2290" y="2568"/>
              <a:ext cx="363" cy="4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171" name="Line 19"/>
            <p:cNvSpPr>
              <a:spLocks noChangeShapeType="1"/>
            </p:cNvSpPr>
            <p:nvPr/>
          </p:nvSpPr>
          <p:spPr bwMode="auto">
            <a:xfrm>
              <a:off x="2290" y="2795"/>
              <a:ext cx="363" cy="31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172" name="Line 20"/>
            <p:cNvSpPr>
              <a:spLocks noChangeShapeType="1"/>
            </p:cNvSpPr>
            <p:nvPr/>
          </p:nvSpPr>
          <p:spPr bwMode="auto">
            <a:xfrm>
              <a:off x="2290" y="2886"/>
              <a:ext cx="363" cy="54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173" name="Line 21"/>
            <p:cNvSpPr>
              <a:spLocks noChangeShapeType="1"/>
            </p:cNvSpPr>
            <p:nvPr/>
          </p:nvSpPr>
          <p:spPr bwMode="auto">
            <a:xfrm>
              <a:off x="2290" y="2976"/>
              <a:ext cx="363" cy="77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nvGrpSpPr>
            <p:cNvPr id="305174" name="Group 22"/>
            <p:cNvGrpSpPr>
              <a:grpSpLocks/>
            </p:cNvGrpSpPr>
            <p:nvPr/>
          </p:nvGrpSpPr>
          <p:grpSpPr bwMode="auto">
            <a:xfrm>
              <a:off x="2699" y="2024"/>
              <a:ext cx="1700" cy="2124"/>
              <a:chOff x="2699" y="2024"/>
              <a:chExt cx="1700" cy="2124"/>
            </a:xfrm>
          </p:grpSpPr>
          <p:grpSp>
            <p:nvGrpSpPr>
              <p:cNvPr id="305175" name="Group 23"/>
              <p:cNvGrpSpPr>
                <a:grpSpLocks/>
              </p:cNvGrpSpPr>
              <p:nvPr/>
            </p:nvGrpSpPr>
            <p:grpSpPr bwMode="auto">
              <a:xfrm>
                <a:off x="2699" y="2024"/>
                <a:ext cx="1653" cy="310"/>
                <a:chOff x="2699" y="1570"/>
                <a:chExt cx="1653" cy="310"/>
              </a:xfrm>
            </p:grpSpPr>
            <p:grpSp>
              <p:nvGrpSpPr>
                <p:cNvPr id="305176" name="Group 24"/>
                <p:cNvGrpSpPr>
                  <a:grpSpLocks/>
                </p:cNvGrpSpPr>
                <p:nvPr/>
              </p:nvGrpSpPr>
              <p:grpSpPr bwMode="auto">
                <a:xfrm>
                  <a:off x="2699" y="1570"/>
                  <a:ext cx="318" cy="310"/>
                  <a:chOff x="1153" y="432"/>
                  <a:chExt cx="280" cy="265"/>
                </a:xfrm>
              </p:grpSpPr>
              <p:sp>
                <p:nvSpPr>
                  <p:cNvPr id="305177" name="Freeform 25"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178" name="Freeform 26"/>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grpSp>
              <p:nvGrpSpPr>
                <p:cNvPr id="305179" name="Group 27"/>
                <p:cNvGrpSpPr>
                  <a:grpSpLocks/>
                </p:cNvGrpSpPr>
                <p:nvPr/>
              </p:nvGrpSpPr>
              <p:grpSpPr bwMode="auto">
                <a:xfrm>
                  <a:off x="3470" y="1570"/>
                  <a:ext cx="286" cy="270"/>
                  <a:chOff x="4103" y="1943"/>
                  <a:chExt cx="286" cy="270"/>
                </a:xfrm>
              </p:grpSpPr>
              <p:sp>
                <p:nvSpPr>
                  <p:cNvPr id="305180" name="Freeform 28"/>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181" name="Freeform 29"/>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16000"/>
                    </a:srgbClr>
                  </a:solidFill>
                  <a:ln w="3175" cmpd="sng">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182" name="Freeform 30" descr="Purple mesh"/>
                  <p:cNvSpPr>
                    <a:spLocks/>
                  </p:cNvSpPr>
                  <p:nvPr/>
                </p:nvSpPr>
                <p:spPr bwMode="auto">
                  <a:xfrm>
                    <a:off x="4150" y="1979"/>
                    <a:ext cx="206" cy="176"/>
                  </a:xfrm>
                  <a:custGeom>
                    <a:avLst/>
                    <a:gdLst>
                      <a:gd name="T0" fmla="*/ 129 w 206"/>
                      <a:gd name="T1" fmla="*/ 78 h 176"/>
                      <a:gd name="T2" fmla="*/ 159 w 206"/>
                      <a:gd name="T3" fmla="*/ 99 h 176"/>
                      <a:gd name="T4" fmla="*/ 191 w 206"/>
                      <a:gd name="T5" fmla="*/ 95 h 176"/>
                      <a:gd name="T6" fmla="*/ 204 w 206"/>
                      <a:gd name="T7" fmla="*/ 60 h 176"/>
                      <a:gd name="T8" fmla="*/ 180 w 206"/>
                      <a:gd name="T9" fmla="*/ 23 h 176"/>
                      <a:gd name="T10" fmla="*/ 156 w 206"/>
                      <a:gd name="T11" fmla="*/ 17 h 176"/>
                      <a:gd name="T12" fmla="*/ 122 w 206"/>
                      <a:gd name="T13" fmla="*/ 38 h 176"/>
                      <a:gd name="T14" fmla="*/ 108 w 206"/>
                      <a:gd name="T15" fmla="*/ 72 h 176"/>
                      <a:gd name="T16" fmla="*/ 105 w 206"/>
                      <a:gd name="T17" fmla="*/ 18 h 176"/>
                      <a:gd name="T18" fmla="*/ 71 w 206"/>
                      <a:gd name="T19" fmla="*/ 11 h 176"/>
                      <a:gd name="T20" fmla="*/ 45 w 206"/>
                      <a:gd name="T21" fmla="*/ 24 h 176"/>
                      <a:gd name="T22" fmla="*/ 29 w 206"/>
                      <a:gd name="T23" fmla="*/ 44 h 176"/>
                      <a:gd name="T24" fmla="*/ 89 w 206"/>
                      <a:gd name="T25" fmla="*/ 77 h 176"/>
                      <a:gd name="T26" fmla="*/ 33 w 206"/>
                      <a:gd name="T27" fmla="*/ 87 h 176"/>
                      <a:gd name="T28" fmla="*/ 3 w 206"/>
                      <a:gd name="T29" fmla="*/ 110 h 176"/>
                      <a:gd name="T30" fmla="*/ 29 w 206"/>
                      <a:gd name="T31" fmla="*/ 158 h 176"/>
                      <a:gd name="T32" fmla="*/ 65 w 206"/>
                      <a:gd name="T33" fmla="*/ 174 h 176"/>
                      <a:gd name="T34" fmla="*/ 84 w 206"/>
                      <a:gd name="T35" fmla="*/ 156 h 176"/>
                      <a:gd name="T36" fmla="*/ 80 w 206"/>
                      <a:gd name="T37" fmla="*/ 123 h 176"/>
                      <a:gd name="T38" fmla="*/ 71 w 206"/>
                      <a:gd name="T39" fmla="*/ 95 h 176"/>
                      <a:gd name="T40" fmla="*/ 110 w 206"/>
                      <a:gd name="T41" fmla="*/ 126 h 176"/>
                      <a:gd name="T42" fmla="*/ 131 w 206"/>
                      <a:gd name="T43" fmla="*/ 123 h 176"/>
                      <a:gd name="T44" fmla="*/ 137 w 206"/>
                      <a:gd name="T45" fmla="*/ 102 h 176"/>
                      <a:gd name="T46" fmla="*/ 129 w 206"/>
                      <a:gd name="T47" fmla="*/ 7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6" h="176">
                        <a:moveTo>
                          <a:pt x="129" y="78"/>
                        </a:moveTo>
                        <a:cubicBezTo>
                          <a:pt x="139" y="84"/>
                          <a:pt x="146" y="102"/>
                          <a:pt x="159" y="99"/>
                        </a:cubicBezTo>
                        <a:cubicBezTo>
                          <a:pt x="172" y="96"/>
                          <a:pt x="176" y="107"/>
                          <a:pt x="191" y="95"/>
                        </a:cubicBezTo>
                        <a:cubicBezTo>
                          <a:pt x="206" y="83"/>
                          <a:pt x="202" y="70"/>
                          <a:pt x="204" y="60"/>
                        </a:cubicBezTo>
                        <a:cubicBezTo>
                          <a:pt x="206" y="50"/>
                          <a:pt x="190" y="28"/>
                          <a:pt x="180" y="23"/>
                        </a:cubicBezTo>
                        <a:cubicBezTo>
                          <a:pt x="176" y="15"/>
                          <a:pt x="162" y="24"/>
                          <a:pt x="156" y="17"/>
                        </a:cubicBezTo>
                        <a:cubicBezTo>
                          <a:pt x="141" y="19"/>
                          <a:pt x="133" y="29"/>
                          <a:pt x="122" y="38"/>
                        </a:cubicBezTo>
                        <a:cubicBezTo>
                          <a:pt x="124" y="55"/>
                          <a:pt x="128" y="69"/>
                          <a:pt x="108" y="72"/>
                        </a:cubicBezTo>
                        <a:cubicBezTo>
                          <a:pt x="94" y="65"/>
                          <a:pt x="117" y="36"/>
                          <a:pt x="105" y="18"/>
                        </a:cubicBezTo>
                        <a:cubicBezTo>
                          <a:pt x="93" y="0"/>
                          <a:pt x="80" y="9"/>
                          <a:pt x="71" y="11"/>
                        </a:cubicBezTo>
                        <a:cubicBezTo>
                          <a:pt x="62" y="13"/>
                          <a:pt x="54" y="22"/>
                          <a:pt x="45" y="24"/>
                        </a:cubicBezTo>
                        <a:cubicBezTo>
                          <a:pt x="40" y="27"/>
                          <a:pt x="32" y="39"/>
                          <a:pt x="29" y="44"/>
                        </a:cubicBezTo>
                        <a:cubicBezTo>
                          <a:pt x="32" y="84"/>
                          <a:pt x="44" y="75"/>
                          <a:pt x="89" y="77"/>
                        </a:cubicBezTo>
                        <a:cubicBezTo>
                          <a:pt x="91" y="91"/>
                          <a:pt x="40" y="86"/>
                          <a:pt x="33" y="87"/>
                        </a:cubicBezTo>
                        <a:cubicBezTo>
                          <a:pt x="23" y="89"/>
                          <a:pt x="12" y="87"/>
                          <a:pt x="3" y="110"/>
                        </a:cubicBezTo>
                        <a:cubicBezTo>
                          <a:pt x="0" y="135"/>
                          <a:pt x="6" y="135"/>
                          <a:pt x="29" y="158"/>
                        </a:cubicBezTo>
                        <a:cubicBezTo>
                          <a:pt x="37" y="166"/>
                          <a:pt x="41" y="176"/>
                          <a:pt x="65" y="174"/>
                        </a:cubicBezTo>
                        <a:cubicBezTo>
                          <a:pt x="89" y="172"/>
                          <a:pt x="82" y="164"/>
                          <a:pt x="84" y="156"/>
                        </a:cubicBezTo>
                        <a:cubicBezTo>
                          <a:pt x="86" y="145"/>
                          <a:pt x="82" y="132"/>
                          <a:pt x="80" y="123"/>
                        </a:cubicBezTo>
                        <a:cubicBezTo>
                          <a:pt x="86" y="125"/>
                          <a:pt x="66" y="92"/>
                          <a:pt x="71" y="95"/>
                        </a:cubicBezTo>
                        <a:cubicBezTo>
                          <a:pt x="76" y="102"/>
                          <a:pt x="101" y="124"/>
                          <a:pt x="110" y="126"/>
                        </a:cubicBezTo>
                        <a:cubicBezTo>
                          <a:pt x="119" y="130"/>
                          <a:pt x="123" y="128"/>
                          <a:pt x="131" y="123"/>
                        </a:cubicBezTo>
                        <a:cubicBezTo>
                          <a:pt x="132" y="116"/>
                          <a:pt x="135" y="109"/>
                          <a:pt x="137" y="102"/>
                        </a:cubicBezTo>
                        <a:cubicBezTo>
                          <a:pt x="133" y="83"/>
                          <a:pt x="137" y="91"/>
                          <a:pt x="129" y="78"/>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sp>
              <p:nvSpPr>
                <p:cNvPr id="305183" name="Line 31"/>
                <p:cNvSpPr>
                  <a:spLocks noChangeShapeType="1"/>
                </p:cNvSpPr>
                <p:nvPr/>
              </p:nvSpPr>
              <p:spPr bwMode="auto">
                <a:xfrm>
                  <a:off x="3061" y="1707"/>
                  <a:ext cx="3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184" name="Text Box 32"/>
                <p:cNvSpPr txBox="1">
                  <a:spLocks noChangeArrowheads="1"/>
                </p:cNvSpPr>
                <p:nvPr/>
              </p:nvSpPr>
              <p:spPr bwMode="auto">
                <a:xfrm>
                  <a:off x="3878" y="1616"/>
                  <a:ext cx="474" cy="1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a:r>
                    <a:rPr lang="tr-TR" sz="1400" dirty="0" err="1">
                      <a:latin typeface="Arial" charset="0"/>
                    </a:rPr>
                    <a:t>Nötrofil</a:t>
                  </a:r>
                  <a:endParaRPr lang="en-US" sz="1400" dirty="0">
                    <a:latin typeface="Arial" charset="0"/>
                  </a:endParaRPr>
                </a:p>
              </p:txBody>
            </p:sp>
          </p:grpSp>
          <p:grpSp>
            <p:nvGrpSpPr>
              <p:cNvPr id="305185" name="Group 33"/>
              <p:cNvGrpSpPr>
                <a:grpSpLocks/>
              </p:cNvGrpSpPr>
              <p:nvPr/>
            </p:nvGrpSpPr>
            <p:grpSpPr bwMode="auto">
              <a:xfrm>
                <a:off x="2699" y="2387"/>
                <a:ext cx="1700" cy="316"/>
                <a:chOff x="2699" y="2024"/>
                <a:chExt cx="1700" cy="316"/>
              </a:xfrm>
            </p:grpSpPr>
            <p:grpSp>
              <p:nvGrpSpPr>
                <p:cNvPr id="305186" name="Group 34"/>
                <p:cNvGrpSpPr>
                  <a:grpSpLocks/>
                </p:cNvGrpSpPr>
                <p:nvPr/>
              </p:nvGrpSpPr>
              <p:grpSpPr bwMode="auto">
                <a:xfrm>
                  <a:off x="2699" y="2024"/>
                  <a:ext cx="318" cy="316"/>
                  <a:chOff x="1222" y="777"/>
                  <a:chExt cx="286" cy="270"/>
                </a:xfrm>
              </p:grpSpPr>
              <p:sp>
                <p:nvSpPr>
                  <p:cNvPr id="305187" name="Freeform 35"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188" name="Freeform 36"/>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grpSp>
              <p:nvGrpSpPr>
                <p:cNvPr id="305189" name="Group 37"/>
                <p:cNvGrpSpPr>
                  <a:grpSpLocks/>
                </p:cNvGrpSpPr>
                <p:nvPr/>
              </p:nvGrpSpPr>
              <p:grpSpPr bwMode="auto">
                <a:xfrm>
                  <a:off x="3470" y="2024"/>
                  <a:ext cx="286" cy="270"/>
                  <a:chOff x="2336" y="890"/>
                  <a:chExt cx="286" cy="270"/>
                </a:xfrm>
              </p:grpSpPr>
              <p:sp>
                <p:nvSpPr>
                  <p:cNvPr id="305190" name="Freeform 38"/>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191" name="Freeform 39"/>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FF0000">
                      <a:alpha val="16000"/>
                    </a:srgbClr>
                  </a:solidFill>
                  <a:ln w="3175" cmpd="sng">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192" name="Freeform 40"/>
                  <p:cNvSpPr>
                    <a:spLocks/>
                  </p:cNvSpPr>
                  <p:nvPr/>
                </p:nvSpPr>
                <p:spPr bwMode="auto">
                  <a:xfrm>
                    <a:off x="2381" y="935"/>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alphaModFix amt="61000"/>
                    </a:blip>
                    <a:srcRect/>
                    <a:tile tx="0" ty="0" sx="100000" sy="100000" flip="none" algn="tl"/>
                  </a:blip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193" name="Freeform 41"/>
                  <p:cNvSpPr>
                    <a:spLocks noChangeAspect="1"/>
                  </p:cNvSpPr>
                  <p:nvPr/>
                </p:nvSpPr>
                <p:spPr bwMode="auto">
                  <a:xfrm rot="4808420">
                    <a:off x="2562"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194" name="Freeform 42"/>
                  <p:cNvSpPr>
                    <a:spLocks noChangeAspect="1"/>
                  </p:cNvSpPr>
                  <p:nvPr/>
                </p:nvSpPr>
                <p:spPr bwMode="auto">
                  <a:xfrm rot="4808420">
                    <a:off x="2517" y="111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195" name="Freeform 43"/>
                  <p:cNvSpPr>
                    <a:spLocks noChangeAspect="1"/>
                  </p:cNvSpPr>
                  <p:nvPr/>
                </p:nvSpPr>
                <p:spPr bwMode="auto">
                  <a:xfrm rot="4808420">
                    <a:off x="2517"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196" name="Freeform 44"/>
                  <p:cNvSpPr>
                    <a:spLocks noChangeAspect="1"/>
                  </p:cNvSpPr>
                  <p:nvPr/>
                </p:nvSpPr>
                <p:spPr bwMode="auto">
                  <a:xfrm rot="4808420">
                    <a:off x="2472" y="102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197" name="Freeform 45"/>
                  <p:cNvSpPr>
                    <a:spLocks noChangeAspect="1"/>
                  </p:cNvSpPr>
                  <p:nvPr/>
                </p:nvSpPr>
                <p:spPr bwMode="auto">
                  <a:xfrm rot="4808420">
                    <a:off x="2426" y="93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198" name="Oval 46"/>
                  <p:cNvSpPr>
                    <a:spLocks noChangeArrowheads="1"/>
                  </p:cNvSpPr>
                  <p:nvPr/>
                </p:nvSpPr>
                <p:spPr bwMode="auto">
                  <a:xfrm>
                    <a:off x="2473" y="1121"/>
                    <a:ext cx="27" cy="27"/>
                  </a:xfrm>
                  <a:prstGeom prst="ellipse">
                    <a:avLst/>
                  </a:prstGeom>
                  <a:solidFill>
                    <a:srgbClr val="FF0000">
                      <a:alpha val="62000"/>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199" name="Oval 47"/>
                  <p:cNvSpPr>
                    <a:spLocks noChangeArrowheads="1"/>
                  </p:cNvSpPr>
                  <p:nvPr/>
                </p:nvSpPr>
                <p:spPr bwMode="auto">
                  <a:xfrm>
                    <a:off x="2554" y="1086"/>
                    <a:ext cx="27" cy="27"/>
                  </a:xfrm>
                  <a:prstGeom prst="ellipse">
                    <a:avLst/>
                  </a:prstGeom>
                  <a:solidFill>
                    <a:srgbClr val="CC0000">
                      <a:alpha val="62000"/>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00" name="Oval 48"/>
                  <p:cNvSpPr>
                    <a:spLocks noChangeArrowheads="1"/>
                  </p:cNvSpPr>
                  <p:nvPr/>
                </p:nvSpPr>
                <p:spPr bwMode="auto">
                  <a:xfrm>
                    <a:off x="2572" y="994"/>
                    <a:ext cx="27" cy="27"/>
                  </a:xfrm>
                  <a:prstGeom prst="ellipse">
                    <a:avLst/>
                  </a:prstGeom>
                  <a:solidFill>
                    <a:srgbClr val="FF0000">
                      <a:alpha val="62000"/>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01" name="Oval 49"/>
                  <p:cNvSpPr>
                    <a:spLocks noChangeArrowheads="1"/>
                  </p:cNvSpPr>
                  <p:nvPr/>
                </p:nvSpPr>
                <p:spPr bwMode="auto">
                  <a:xfrm>
                    <a:off x="2357" y="1037"/>
                    <a:ext cx="27" cy="27"/>
                  </a:xfrm>
                  <a:prstGeom prst="ellipse">
                    <a:avLst/>
                  </a:prstGeom>
                  <a:solidFill>
                    <a:srgbClr val="FF0000">
                      <a:alpha val="62000"/>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02" name="Oval 50"/>
                  <p:cNvSpPr>
                    <a:spLocks noChangeArrowheads="1"/>
                  </p:cNvSpPr>
                  <p:nvPr/>
                </p:nvSpPr>
                <p:spPr bwMode="auto">
                  <a:xfrm>
                    <a:off x="2444" y="903"/>
                    <a:ext cx="27" cy="27"/>
                  </a:xfrm>
                  <a:prstGeom prst="ellipse">
                    <a:avLst/>
                  </a:prstGeom>
                  <a:solidFill>
                    <a:srgbClr val="FF0000">
                      <a:alpha val="62000"/>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03" name="Oval 51"/>
                  <p:cNvSpPr>
                    <a:spLocks noChangeArrowheads="1"/>
                  </p:cNvSpPr>
                  <p:nvPr/>
                </p:nvSpPr>
                <p:spPr bwMode="auto">
                  <a:xfrm>
                    <a:off x="2493" y="1094"/>
                    <a:ext cx="27" cy="27"/>
                  </a:xfrm>
                  <a:prstGeom prst="ellipse">
                    <a:avLst/>
                  </a:prstGeom>
                  <a:solidFill>
                    <a:srgbClr val="FF0000">
                      <a:alpha val="25999"/>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04" name="Oval 52"/>
                  <p:cNvSpPr>
                    <a:spLocks noChangeArrowheads="1"/>
                  </p:cNvSpPr>
                  <p:nvPr/>
                </p:nvSpPr>
                <p:spPr bwMode="auto">
                  <a:xfrm>
                    <a:off x="2498" y="1062"/>
                    <a:ext cx="27" cy="27"/>
                  </a:xfrm>
                  <a:prstGeom prst="ellipse">
                    <a:avLst/>
                  </a:prstGeom>
                  <a:solidFill>
                    <a:srgbClr val="800000">
                      <a:alpha val="62000"/>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05" name="Freeform 53"/>
                  <p:cNvSpPr>
                    <a:spLocks noChangeAspect="1"/>
                  </p:cNvSpPr>
                  <p:nvPr/>
                </p:nvSpPr>
                <p:spPr bwMode="auto">
                  <a:xfrm rot="4808420">
                    <a:off x="2531" y="102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06" name="Oval 54"/>
                  <p:cNvSpPr>
                    <a:spLocks noChangeArrowheads="1"/>
                  </p:cNvSpPr>
                  <p:nvPr/>
                </p:nvSpPr>
                <p:spPr bwMode="auto">
                  <a:xfrm>
                    <a:off x="2408" y="986"/>
                    <a:ext cx="27" cy="27"/>
                  </a:xfrm>
                  <a:prstGeom prst="ellipse">
                    <a:avLst/>
                  </a:prstGeom>
                  <a:solidFill>
                    <a:srgbClr val="FF0000">
                      <a:alpha val="41000"/>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07" name="Oval 55"/>
                  <p:cNvSpPr>
                    <a:spLocks noChangeArrowheads="1"/>
                  </p:cNvSpPr>
                  <p:nvPr/>
                </p:nvSpPr>
                <p:spPr bwMode="auto">
                  <a:xfrm>
                    <a:off x="2372" y="1069"/>
                    <a:ext cx="27" cy="27"/>
                  </a:xfrm>
                  <a:prstGeom prst="ellipse">
                    <a:avLst/>
                  </a:prstGeom>
                  <a:solidFill>
                    <a:srgbClr val="FF0000">
                      <a:alpha val="41000"/>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08" name="Oval 56"/>
                  <p:cNvSpPr>
                    <a:spLocks noChangeArrowheads="1"/>
                  </p:cNvSpPr>
                  <p:nvPr/>
                </p:nvSpPr>
                <p:spPr bwMode="auto">
                  <a:xfrm>
                    <a:off x="2475" y="902"/>
                    <a:ext cx="27" cy="27"/>
                  </a:xfrm>
                  <a:prstGeom prst="ellipse">
                    <a:avLst/>
                  </a:prstGeom>
                  <a:solidFill>
                    <a:srgbClr val="FF0000">
                      <a:alpha val="62000"/>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09" name="Freeform 57"/>
                  <p:cNvSpPr>
                    <a:spLocks noChangeAspect="1"/>
                  </p:cNvSpPr>
                  <p:nvPr/>
                </p:nvSpPr>
                <p:spPr bwMode="auto">
                  <a:xfrm rot="4808420">
                    <a:off x="2510" y="95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10" name="Oval 58"/>
                  <p:cNvSpPr>
                    <a:spLocks noChangeArrowheads="1"/>
                  </p:cNvSpPr>
                  <p:nvPr/>
                </p:nvSpPr>
                <p:spPr bwMode="auto">
                  <a:xfrm>
                    <a:off x="2456" y="1110"/>
                    <a:ext cx="27" cy="27"/>
                  </a:xfrm>
                  <a:prstGeom prst="ellipse">
                    <a:avLst/>
                  </a:prstGeom>
                  <a:solidFill>
                    <a:srgbClr val="FF0000">
                      <a:alpha val="62000"/>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11" name="Freeform 59"/>
                  <p:cNvSpPr>
                    <a:spLocks noChangeAspect="1"/>
                  </p:cNvSpPr>
                  <p:nvPr/>
                </p:nvSpPr>
                <p:spPr bwMode="auto">
                  <a:xfrm rot="4808420">
                    <a:off x="2526"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12" name="Oval 60"/>
                  <p:cNvSpPr>
                    <a:spLocks noChangeArrowheads="1"/>
                  </p:cNvSpPr>
                  <p:nvPr/>
                </p:nvSpPr>
                <p:spPr bwMode="auto">
                  <a:xfrm>
                    <a:off x="2469" y="1095"/>
                    <a:ext cx="27" cy="27"/>
                  </a:xfrm>
                  <a:prstGeom prst="ellipse">
                    <a:avLst/>
                  </a:prstGeom>
                  <a:solidFill>
                    <a:srgbClr val="800000">
                      <a:alpha val="62000"/>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13" name="Oval 61"/>
                  <p:cNvSpPr>
                    <a:spLocks noChangeArrowheads="1"/>
                  </p:cNvSpPr>
                  <p:nvPr/>
                </p:nvSpPr>
                <p:spPr bwMode="auto">
                  <a:xfrm>
                    <a:off x="2386" y="1064"/>
                    <a:ext cx="27" cy="27"/>
                  </a:xfrm>
                  <a:prstGeom prst="ellipse">
                    <a:avLst/>
                  </a:prstGeom>
                  <a:solidFill>
                    <a:srgbClr val="800000">
                      <a:alpha val="62000"/>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14" name="Oval 62"/>
                  <p:cNvSpPr>
                    <a:spLocks noChangeArrowheads="1"/>
                  </p:cNvSpPr>
                  <p:nvPr/>
                </p:nvSpPr>
                <p:spPr bwMode="auto">
                  <a:xfrm>
                    <a:off x="2406" y="925"/>
                    <a:ext cx="27" cy="27"/>
                  </a:xfrm>
                  <a:prstGeom prst="ellipse">
                    <a:avLst/>
                  </a:prstGeom>
                  <a:solidFill>
                    <a:srgbClr val="CC0000">
                      <a:alpha val="62000"/>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15" name="Oval 63"/>
                  <p:cNvSpPr>
                    <a:spLocks noChangeArrowheads="1"/>
                  </p:cNvSpPr>
                  <p:nvPr/>
                </p:nvSpPr>
                <p:spPr bwMode="auto">
                  <a:xfrm>
                    <a:off x="2459" y="910"/>
                    <a:ext cx="27" cy="27"/>
                  </a:xfrm>
                  <a:prstGeom prst="ellipse">
                    <a:avLst/>
                  </a:prstGeom>
                  <a:solidFill>
                    <a:srgbClr val="800000">
                      <a:alpha val="62000"/>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16" name="Oval 64"/>
                  <p:cNvSpPr>
                    <a:spLocks noChangeArrowheads="1"/>
                  </p:cNvSpPr>
                  <p:nvPr/>
                </p:nvSpPr>
                <p:spPr bwMode="auto">
                  <a:xfrm>
                    <a:off x="2486" y="1119"/>
                    <a:ext cx="27" cy="27"/>
                  </a:xfrm>
                  <a:prstGeom prst="ellipse">
                    <a:avLst/>
                  </a:prstGeom>
                  <a:solidFill>
                    <a:srgbClr val="CC0000">
                      <a:alpha val="62000"/>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17" name="Oval 65"/>
                  <p:cNvSpPr>
                    <a:spLocks noChangeArrowheads="1"/>
                  </p:cNvSpPr>
                  <p:nvPr/>
                </p:nvSpPr>
                <p:spPr bwMode="auto">
                  <a:xfrm>
                    <a:off x="2358" y="1019"/>
                    <a:ext cx="27" cy="27"/>
                  </a:xfrm>
                  <a:prstGeom prst="ellipse">
                    <a:avLst/>
                  </a:prstGeom>
                  <a:solidFill>
                    <a:srgbClr val="CC0000">
                      <a:alpha val="62000"/>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18" name="Oval 66"/>
                  <p:cNvSpPr>
                    <a:spLocks noChangeArrowheads="1"/>
                  </p:cNvSpPr>
                  <p:nvPr/>
                </p:nvSpPr>
                <p:spPr bwMode="auto">
                  <a:xfrm>
                    <a:off x="2404" y="1033"/>
                    <a:ext cx="27" cy="27"/>
                  </a:xfrm>
                  <a:prstGeom prst="ellipse">
                    <a:avLst/>
                  </a:prstGeom>
                  <a:solidFill>
                    <a:srgbClr val="CC0000">
                      <a:alpha val="62000"/>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19" name="Oval 67"/>
                  <p:cNvSpPr>
                    <a:spLocks noChangeArrowheads="1"/>
                  </p:cNvSpPr>
                  <p:nvPr/>
                </p:nvSpPr>
                <p:spPr bwMode="auto">
                  <a:xfrm>
                    <a:off x="2477" y="998"/>
                    <a:ext cx="27" cy="27"/>
                  </a:xfrm>
                  <a:prstGeom prst="ellipse">
                    <a:avLst/>
                  </a:prstGeom>
                  <a:solidFill>
                    <a:srgbClr val="CC0000">
                      <a:alpha val="62000"/>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20" name="Oval 68"/>
                  <p:cNvSpPr>
                    <a:spLocks noChangeArrowheads="1"/>
                  </p:cNvSpPr>
                  <p:nvPr/>
                </p:nvSpPr>
                <p:spPr bwMode="auto">
                  <a:xfrm>
                    <a:off x="2543" y="931"/>
                    <a:ext cx="27" cy="27"/>
                  </a:xfrm>
                  <a:prstGeom prst="ellipse">
                    <a:avLst/>
                  </a:prstGeom>
                  <a:solidFill>
                    <a:srgbClr val="CC0000">
                      <a:alpha val="62000"/>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21" name="Freeform 69"/>
                  <p:cNvSpPr>
                    <a:spLocks noChangeAspect="1"/>
                  </p:cNvSpPr>
                  <p:nvPr/>
                </p:nvSpPr>
                <p:spPr bwMode="auto">
                  <a:xfrm rot="4808420">
                    <a:off x="2562" y="94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22" name="Oval 70"/>
                  <p:cNvSpPr>
                    <a:spLocks noChangeArrowheads="1"/>
                  </p:cNvSpPr>
                  <p:nvPr/>
                </p:nvSpPr>
                <p:spPr bwMode="auto">
                  <a:xfrm>
                    <a:off x="2501" y="1024"/>
                    <a:ext cx="27" cy="27"/>
                  </a:xfrm>
                  <a:prstGeom prst="ellipse">
                    <a:avLst/>
                  </a:prstGeom>
                  <a:solidFill>
                    <a:srgbClr val="CC0000">
                      <a:alpha val="62000"/>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23" name="Oval 71"/>
                  <p:cNvSpPr>
                    <a:spLocks noChangeArrowheads="1"/>
                  </p:cNvSpPr>
                  <p:nvPr/>
                </p:nvSpPr>
                <p:spPr bwMode="auto">
                  <a:xfrm>
                    <a:off x="2497" y="1004"/>
                    <a:ext cx="27" cy="27"/>
                  </a:xfrm>
                  <a:prstGeom prst="ellipse">
                    <a:avLst/>
                  </a:prstGeom>
                  <a:solidFill>
                    <a:srgbClr val="800000">
                      <a:alpha val="62000"/>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24" name="Oval 72"/>
                  <p:cNvSpPr>
                    <a:spLocks noChangeArrowheads="1"/>
                  </p:cNvSpPr>
                  <p:nvPr/>
                </p:nvSpPr>
                <p:spPr bwMode="auto">
                  <a:xfrm>
                    <a:off x="2571" y="1021"/>
                    <a:ext cx="27" cy="27"/>
                  </a:xfrm>
                  <a:prstGeom prst="ellipse">
                    <a:avLst/>
                  </a:prstGeom>
                  <a:solidFill>
                    <a:srgbClr val="FF0000">
                      <a:alpha val="62000"/>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25" name="Oval 73"/>
                  <p:cNvSpPr>
                    <a:spLocks noChangeArrowheads="1"/>
                  </p:cNvSpPr>
                  <p:nvPr/>
                </p:nvSpPr>
                <p:spPr bwMode="auto">
                  <a:xfrm>
                    <a:off x="2586" y="1008"/>
                    <a:ext cx="27" cy="27"/>
                  </a:xfrm>
                  <a:prstGeom prst="ellipse">
                    <a:avLst/>
                  </a:prstGeom>
                  <a:solidFill>
                    <a:srgbClr val="800000">
                      <a:alpha val="62000"/>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grpSp>
            <p:sp>
              <p:nvSpPr>
                <p:cNvPr id="305226" name="Line 74"/>
                <p:cNvSpPr>
                  <a:spLocks noChangeShapeType="1"/>
                </p:cNvSpPr>
                <p:nvPr/>
              </p:nvSpPr>
              <p:spPr bwMode="auto">
                <a:xfrm>
                  <a:off x="3061" y="2161"/>
                  <a:ext cx="3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27" name="Text Box 75"/>
                <p:cNvSpPr txBox="1">
                  <a:spLocks noChangeArrowheads="1"/>
                </p:cNvSpPr>
                <p:nvPr/>
              </p:nvSpPr>
              <p:spPr bwMode="auto">
                <a:xfrm>
                  <a:off x="3856" y="2054"/>
                  <a:ext cx="543" cy="1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a:r>
                    <a:rPr lang="en-US" sz="1400" dirty="0" err="1">
                      <a:latin typeface="Arial" charset="0"/>
                    </a:rPr>
                    <a:t>Eo</a:t>
                  </a:r>
                  <a:r>
                    <a:rPr lang="tr-TR" sz="1400" dirty="0" err="1">
                      <a:latin typeface="Arial" charset="0"/>
                    </a:rPr>
                    <a:t>zinofil</a:t>
                  </a:r>
                  <a:endParaRPr lang="en-US" sz="1400" dirty="0">
                    <a:latin typeface="Arial" charset="0"/>
                  </a:endParaRPr>
                </a:p>
              </p:txBody>
            </p:sp>
          </p:grpSp>
          <p:grpSp>
            <p:nvGrpSpPr>
              <p:cNvPr id="305228" name="Group 76"/>
              <p:cNvGrpSpPr>
                <a:grpSpLocks/>
              </p:cNvGrpSpPr>
              <p:nvPr/>
            </p:nvGrpSpPr>
            <p:grpSpPr bwMode="auto">
              <a:xfrm>
                <a:off x="2699" y="2750"/>
                <a:ext cx="1635" cy="323"/>
                <a:chOff x="2699" y="2478"/>
                <a:chExt cx="1635" cy="323"/>
              </a:xfrm>
            </p:grpSpPr>
            <p:grpSp>
              <p:nvGrpSpPr>
                <p:cNvPr id="305229" name="Group 77"/>
                <p:cNvGrpSpPr>
                  <a:grpSpLocks/>
                </p:cNvGrpSpPr>
                <p:nvPr/>
              </p:nvGrpSpPr>
              <p:grpSpPr bwMode="auto">
                <a:xfrm rot="5195004">
                  <a:off x="2692" y="2485"/>
                  <a:ext cx="323" cy="310"/>
                  <a:chOff x="1222" y="777"/>
                  <a:chExt cx="286" cy="270"/>
                </a:xfrm>
              </p:grpSpPr>
              <p:sp>
                <p:nvSpPr>
                  <p:cNvPr id="305230" name="Freeform 7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31" name="Freeform 7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grpSp>
              <p:nvGrpSpPr>
                <p:cNvPr id="305232" name="Group 80"/>
                <p:cNvGrpSpPr>
                  <a:grpSpLocks/>
                </p:cNvGrpSpPr>
                <p:nvPr/>
              </p:nvGrpSpPr>
              <p:grpSpPr bwMode="auto">
                <a:xfrm>
                  <a:off x="3470" y="2523"/>
                  <a:ext cx="286" cy="270"/>
                  <a:chOff x="3288" y="798"/>
                  <a:chExt cx="286" cy="270"/>
                </a:xfrm>
              </p:grpSpPr>
              <p:sp>
                <p:nvSpPr>
                  <p:cNvPr id="305233" name="Freeform 81" descr="Granite"/>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34" name="Freeform 82"/>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333399">
                      <a:alpha val="39999"/>
                    </a:srgbClr>
                  </a:solidFill>
                  <a:ln w="3175" cmpd="sng">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35" name="Freeform 83" descr="Purple mesh"/>
                  <p:cNvSpPr>
                    <a:spLocks/>
                  </p:cNvSpPr>
                  <p:nvPr/>
                </p:nvSpPr>
                <p:spPr bwMode="auto">
                  <a:xfrm>
                    <a:off x="3334" y="844"/>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36" name="Freeform 84" descr="Purple mesh"/>
                  <p:cNvSpPr>
                    <a:spLocks noChangeAspect="1"/>
                  </p:cNvSpPr>
                  <p:nvPr/>
                </p:nvSpPr>
                <p:spPr bwMode="auto">
                  <a:xfrm rot="4808420">
                    <a:off x="3515"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37" name="Freeform 85" descr="Purple mesh"/>
                  <p:cNvSpPr>
                    <a:spLocks noChangeAspect="1"/>
                  </p:cNvSpPr>
                  <p:nvPr/>
                </p:nvSpPr>
                <p:spPr bwMode="auto">
                  <a:xfrm rot="4808420">
                    <a:off x="3473" y="10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38" name="Freeform 86" descr="Purple mesh"/>
                  <p:cNvSpPr>
                    <a:spLocks noChangeAspect="1"/>
                  </p:cNvSpPr>
                  <p:nvPr/>
                </p:nvSpPr>
                <p:spPr bwMode="auto">
                  <a:xfrm rot="4808420">
                    <a:off x="3470"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39" name="Freeform 87" descr="Purple mesh"/>
                  <p:cNvSpPr>
                    <a:spLocks noChangeAspect="1"/>
                  </p:cNvSpPr>
                  <p:nvPr/>
                </p:nvSpPr>
                <p:spPr bwMode="auto">
                  <a:xfrm rot="4808420">
                    <a:off x="3369" y="83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40" name="Freeform 88" descr="Purple mesh"/>
                  <p:cNvSpPr>
                    <a:spLocks noChangeAspect="1"/>
                  </p:cNvSpPr>
                  <p:nvPr/>
                </p:nvSpPr>
                <p:spPr bwMode="auto">
                  <a:xfrm rot="4808420">
                    <a:off x="3401" y="82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71000"/>
                    </a:blip>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41" name="Freeform 89" descr="Purple mesh"/>
                  <p:cNvSpPr>
                    <a:spLocks noChangeAspect="1"/>
                  </p:cNvSpPr>
                  <p:nvPr/>
                </p:nvSpPr>
                <p:spPr bwMode="auto">
                  <a:xfrm rot="4808420">
                    <a:off x="3431" y="81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42" name="Freeform 90" descr="Purple mesh"/>
                  <p:cNvSpPr>
                    <a:spLocks noChangeAspect="1"/>
                  </p:cNvSpPr>
                  <p:nvPr/>
                </p:nvSpPr>
                <p:spPr bwMode="auto">
                  <a:xfrm rot="4808420">
                    <a:off x="3437" y="10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43" name="Freeform 91" descr="Purple mesh"/>
                  <p:cNvSpPr>
                    <a:spLocks noChangeAspect="1"/>
                  </p:cNvSpPr>
                  <p:nvPr/>
                </p:nvSpPr>
                <p:spPr bwMode="auto">
                  <a:xfrm rot="4808420">
                    <a:off x="3527" y="94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44" name="Oval 92"/>
                  <p:cNvSpPr>
                    <a:spLocks noChangeArrowheads="1"/>
                  </p:cNvSpPr>
                  <p:nvPr/>
                </p:nvSpPr>
                <p:spPr bwMode="auto">
                  <a:xfrm>
                    <a:off x="3311" y="930"/>
                    <a:ext cx="27" cy="27"/>
                  </a:xfrm>
                  <a:prstGeom prst="ellipse">
                    <a:avLst/>
                  </a:prstGeom>
                  <a:solidFill>
                    <a:srgbClr val="32015B"/>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45" name="Oval 93"/>
                  <p:cNvSpPr>
                    <a:spLocks noChangeArrowheads="1"/>
                  </p:cNvSpPr>
                  <p:nvPr/>
                </p:nvSpPr>
                <p:spPr bwMode="auto">
                  <a:xfrm>
                    <a:off x="3405" y="1024"/>
                    <a:ext cx="27" cy="27"/>
                  </a:xfrm>
                  <a:prstGeom prst="ellipse">
                    <a:avLst/>
                  </a:prstGeom>
                  <a:solidFill>
                    <a:srgbClr val="32015B"/>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46" name="Oval 94"/>
                  <p:cNvSpPr>
                    <a:spLocks noChangeArrowheads="1"/>
                  </p:cNvSpPr>
                  <p:nvPr/>
                </p:nvSpPr>
                <p:spPr bwMode="auto">
                  <a:xfrm>
                    <a:off x="3427" y="1032"/>
                    <a:ext cx="27" cy="27"/>
                  </a:xfrm>
                  <a:prstGeom prst="ellipse">
                    <a:avLst/>
                  </a:prstGeom>
                  <a:solidFill>
                    <a:srgbClr val="32015B"/>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47" name="Oval 95"/>
                  <p:cNvSpPr>
                    <a:spLocks noChangeArrowheads="1"/>
                  </p:cNvSpPr>
                  <p:nvPr/>
                </p:nvSpPr>
                <p:spPr bwMode="auto">
                  <a:xfrm>
                    <a:off x="3527" y="969"/>
                    <a:ext cx="27" cy="27"/>
                  </a:xfrm>
                  <a:prstGeom prst="ellipse">
                    <a:avLst/>
                  </a:prstGeom>
                  <a:solidFill>
                    <a:srgbClr val="32015B"/>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48" name="Oval 96"/>
                  <p:cNvSpPr>
                    <a:spLocks noChangeArrowheads="1"/>
                  </p:cNvSpPr>
                  <p:nvPr/>
                </p:nvSpPr>
                <p:spPr bwMode="auto">
                  <a:xfrm>
                    <a:off x="3519" y="996"/>
                    <a:ext cx="27" cy="27"/>
                  </a:xfrm>
                  <a:prstGeom prst="ellipse">
                    <a:avLst/>
                  </a:prstGeom>
                  <a:solidFill>
                    <a:srgbClr val="32015B"/>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49" name="Oval 97"/>
                  <p:cNvSpPr>
                    <a:spLocks noChangeArrowheads="1"/>
                  </p:cNvSpPr>
                  <p:nvPr/>
                </p:nvSpPr>
                <p:spPr bwMode="auto">
                  <a:xfrm>
                    <a:off x="3494" y="1019"/>
                    <a:ext cx="27" cy="27"/>
                  </a:xfrm>
                  <a:prstGeom prst="ellipse">
                    <a:avLst/>
                  </a:prstGeom>
                  <a:solidFill>
                    <a:srgbClr val="32015B">
                      <a:alpha val="80000"/>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50" name="Oval 98"/>
                  <p:cNvSpPr>
                    <a:spLocks noChangeArrowheads="1"/>
                  </p:cNvSpPr>
                  <p:nvPr/>
                </p:nvSpPr>
                <p:spPr bwMode="auto">
                  <a:xfrm>
                    <a:off x="3379" y="820"/>
                    <a:ext cx="27" cy="27"/>
                  </a:xfrm>
                  <a:prstGeom prst="ellipse">
                    <a:avLst/>
                  </a:prstGeom>
                  <a:solidFill>
                    <a:srgbClr val="32015B"/>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51" name="Oval 99"/>
                  <p:cNvSpPr>
                    <a:spLocks noChangeArrowheads="1"/>
                  </p:cNvSpPr>
                  <p:nvPr/>
                </p:nvSpPr>
                <p:spPr bwMode="auto">
                  <a:xfrm>
                    <a:off x="3335" y="853"/>
                    <a:ext cx="27" cy="27"/>
                  </a:xfrm>
                  <a:prstGeom prst="ellipse">
                    <a:avLst/>
                  </a:prstGeom>
                  <a:solidFill>
                    <a:srgbClr val="32015B"/>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52" name="Oval 100"/>
                  <p:cNvSpPr>
                    <a:spLocks noChangeArrowheads="1"/>
                  </p:cNvSpPr>
                  <p:nvPr/>
                </p:nvSpPr>
                <p:spPr bwMode="auto">
                  <a:xfrm>
                    <a:off x="3325" y="874"/>
                    <a:ext cx="27" cy="27"/>
                  </a:xfrm>
                  <a:prstGeom prst="ellipse">
                    <a:avLst/>
                  </a:prstGeom>
                  <a:solidFill>
                    <a:srgbClr val="32015B"/>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53" name="Oval 101"/>
                  <p:cNvSpPr>
                    <a:spLocks noChangeArrowheads="1"/>
                  </p:cNvSpPr>
                  <p:nvPr/>
                </p:nvSpPr>
                <p:spPr bwMode="auto">
                  <a:xfrm>
                    <a:off x="3301" y="947"/>
                    <a:ext cx="27" cy="27"/>
                  </a:xfrm>
                  <a:prstGeom prst="ellipse">
                    <a:avLst/>
                  </a:prstGeom>
                  <a:solidFill>
                    <a:srgbClr val="32015B"/>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54" name="Oval 102"/>
                  <p:cNvSpPr>
                    <a:spLocks noChangeArrowheads="1"/>
                  </p:cNvSpPr>
                  <p:nvPr/>
                </p:nvSpPr>
                <p:spPr bwMode="auto">
                  <a:xfrm>
                    <a:off x="3399" y="813"/>
                    <a:ext cx="27" cy="27"/>
                  </a:xfrm>
                  <a:prstGeom prst="ellipse">
                    <a:avLst/>
                  </a:prstGeom>
                  <a:solidFill>
                    <a:srgbClr val="32015B"/>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55" name="Oval 103"/>
                  <p:cNvSpPr>
                    <a:spLocks noChangeArrowheads="1"/>
                  </p:cNvSpPr>
                  <p:nvPr/>
                </p:nvSpPr>
                <p:spPr bwMode="auto">
                  <a:xfrm>
                    <a:off x="3526" y="873"/>
                    <a:ext cx="27" cy="27"/>
                  </a:xfrm>
                  <a:prstGeom prst="ellipse">
                    <a:avLst/>
                  </a:prstGeom>
                  <a:solidFill>
                    <a:srgbClr val="32015B"/>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56" name="Oval 104"/>
                  <p:cNvSpPr>
                    <a:spLocks noChangeArrowheads="1"/>
                  </p:cNvSpPr>
                  <p:nvPr/>
                </p:nvSpPr>
                <p:spPr bwMode="auto">
                  <a:xfrm>
                    <a:off x="3451" y="812"/>
                    <a:ext cx="27" cy="27"/>
                  </a:xfrm>
                  <a:prstGeom prst="ellipse">
                    <a:avLst/>
                  </a:prstGeom>
                  <a:solidFill>
                    <a:srgbClr val="32015B"/>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57" name="Oval 105"/>
                  <p:cNvSpPr>
                    <a:spLocks noChangeArrowheads="1"/>
                  </p:cNvSpPr>
                  <p:nvPr/>
                </p:nvSpPr>
                <p:spPr bwMode="auto">
                  <a:xfrm>
                    <a:off x="3344" y="988"/>
                    <a:ext cx="27" cy="27"/>
                  </a:xfrm>
                  <a:prstGeom prst="ellipse">
                    <a:avLst/>
                  </a:prstGeom>
                  <a:solidFill>
                    <a:srgbClr val="32015B"/>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58" name="Oval 106"/>
                  <p:cNvSpPr>
                    <a:spLocks noChangeArrowheads="1"/>
                  </p:cNvSpPr>
                  <p:nvPr/>
                </p:nvSpPr>
                <p:spPr bwMode="auto">
                  <a:xfrm>
                    <a:off x="3349" y="999"/>
                    <a:ext cx="27" cy="27"/>
                  </a:xfrm>
                  <a:prstGeom prst="ellipse">
                    <a:avLst/>
                  </a:prstGeom>
                  <a:solidFill>
                    <a:srgbClr val="32015B"/>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59" name="Oval 107"/>
                  <p:cNvSpPr>
                    <a:spLocks noChangeArrowheads="1"/>
                  </p:cNvSpPr>
                  <p:nvPr/>
                </p:nvSpPr>
                <p:spPr bwMode="auto">
                  <a:xfrm>
                    <a:off x="3501" y="839"/>
                    <a:ext cx="27" cy="27"/>
                  </a:xfrm>
                  <a:prstGeom prst="ellipse">
                    <a:avLst/>
                  </a:prstGeom>
                  <a:solidFill>
                    <a:srgbClr val="32015B"/>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60" name="Oval 108"/>
                  <p:cNvSpPr>
                    <a:spLocks noChangeArrowheads="1"/>
                  </p:cNvSpPr>
                  <p:nvPr/>
                </p:nvSpPr>
                <p:spPr bwMode="auto">
                  <a:xfrm>
                    <a:off x="3542" y="942"/>
                    <a:ext cx="27" cy="27"/>
                  </a:xfrm>
                  <a:prstGeom prst="ellipse">
                    <a:avLst/>
                  </a:prstGeom>
                  <a:solidFill>
                    <a:srgbClr val="32015B"/>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61" name="Freeform 109" descr="Purple mesh"/>
                  <p:cNvSpPr>
                    <a:spLocks noChangeAspect="1"/>
                  </p:cNvSpPr>
                  <p:nvPr/>
                </p:nvSpPr>
                <p:spPr bwMode="auto">
                  <a:xfrm rot="4808420">
                    <a:off x="3315" y="96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62" name="Freeform 110" descr="Purple mesh"/>
                  <p:cNvSpPr>
                    <a:spLocks noChangeAspect="1"/>
                  </p:cNvSpPr>
                  <p:nvPr/>
                </p:nvSpPr>
                <p:spPr bwMode="auto">
                  <a:xfrm rot="4808420">
                    <a:off x="3447" y="99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63" name="Freeform 111" descr="Purple mesh"/>
                  <p:cNvSpPr>
                    <a:spLocks noChangeAspect="1"/>
                  </p:cNvSpPr>
                  <p:nvPr/>
                </p:nvSpPr>
                <p:spPr bwMode="auto">
                  <a:xfrm rot="4808420">
                    <a:off x="3437"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64" name="Freeform 112" descr="Purple mesh"/>
                  <p:cNvSpPr>
                    <a:spLocks noChangeAspect="1"/>
                  </p:cNvSpPr>
                  <p:nvPr/>
                </p:nvSpPr>
                <p:spPr bwMode="auto">
                  <a:xfrm rot="4808420">
                    <a:off x="3493" y="96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65" name="Oval 113"/>
                  <p:cNvSpPr>
                    <a:spLocks noChangeArrowheads="1"/>
                  </p:cNvSpPr>
                  <p:nvPr/>
                </p:nvSpPr>
                <p:spPr bwMode="auto">
                  <a:xfrm>
                    <a:off x="3314" y="898"/>
                    <a:ext cx="27" cy="27"/>
                  </a:xfrm>
                  <a:prstGeom prst="ellipse">
                    <a:avLst/>
                  </a:prstGeom>
                  <a:solidFill>
                    <a:srgbClr val="32015B">
                      <a:alpha val="64000"/>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66" name="Oval 114"/>
                  <p:cNvSpPr>
                    <a:spLocks noChangeArrowheads="1"/>
                  </p:cNvSpPr>
                  <p:nvPr/>
                </p:nvSpPr>
                <p:spPr bwMode="auto">
                  <a:xfrm>
                    <a:off x="3486" y="1004"/>
                    <a:ext cx="27" cy="27"/>
                  </a:xfrm>
                  <a:prstGeom prst="ellipse">
                    <a:avLst/>
                  </a:prstGeom>
                  <a:solidFill>
                    <a:srgbClr val="32015B"/>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67" name="Oval 115"/>
                  <p:cNvSpPr>
                    <a:spLocks noChangeArrowheads="1"/>
                  </p:cNvSpPr>
                  <p:nvPr/>
                </p:nvSpPr>
                <p:spPr bwMode="auto">
                  <a:xfrm>
                    <a:off x="3540" y="910"/>
                    <a:ext cx="27" cy="27"/>
                  </a:xfrm>
                  <a:prstGeom prst="ellipse">
                    <a:avLst/>
                  </a:prstGeom>
                  <a:solidFill>
                    <a:srgbClr val="32015B">
                      <a:alpha val="71001"/>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68" name="Freeform 116" descr="Purple mesh"/>
                  <p:cNvSpPr>
                    <a:spLocks noChangeAspect="1"/>
                  </p:cNvSpPr>
                  <p:nvPr/>
                </p:nvSpPr>
                <p:spPr bwMode="auto">
                  <a:xfrm rot="4808420">
                    <a:off x="3307" y="9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69" name="Oval 117"/>
                  <p:cNvSpPr>
                    <a:spLocks noChangeArrowheads="1"/>
                  </p:cNvSpPr>
                  <p:nvPr/>
                </p:nvSpPr>
                <p:spPr bwMode="auto">
                  <a:xfrm>
                    <a:off x="3338" y="956"/>
                    <a:ext cx="27" cy="27"/>
                  </a:xfrm>
                  <a:prstGeom prst="ellipse">
                    <a:avLst/>
                  </a:prstGeom>
                  <a:solidFill>
                    <a:srgbClr val="32015B"/>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70" name="Oval 118"/>
                  <p:cNvSpPr>
                    <a:spLocks noChangeArrowheads="1"/>
                  </p:cNvSpPr>
                  <p:nvPr/>
                </p:nvSpPr>
                <p:spPr bwMode="auto">
                  <a:xfrm>
                    <a:off x="3490" y="912"/>
                    <a:ext cx="27" cy="27"/>
                  </a:xfrm>
                  <a:prstGeom prst="ellipse">
                    <a:avLst/>
                  </a:prstGeom>
                  <a:solidFill>
                    <a:srgbClr val="32015B"/>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71" name="Oval 119"/>
                  <p:cNvSpPr>
                    <a:spLocks noChangeArrowheads="1"/>
                  </p:cNvSpPr>
                  <p:nvPr/>
                </p:nvSpPr>
                <p:spPr bwMode="auto">
                  <a:xfrm>
                    <a:off x="3387" y="967"/>
                    <a:ext cx="27" cy="27"/>
                  </a:xfrm>
                  <a:prstGeom prst="ellipse">
                    <a:avLst/>
                  </a:prstGeom>
                  <a:solidFill>
                    <a:srgbClr val="32015B"/>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72" name="Oval 120"/>
                  <p:cNvSpPr>
                    <a:spLocks noChangeArrowheads="1"/>
                  </p:cNvSpPr>
                  <p:nvPr/>
                </p:nvSpPr>
                <p:spPr bwMode="auto">
                  <a:xfrm>
                    <a:off x="3522" y="887"/>
                    <a:ext cx="27" cy="27"/>
                  </a:xfrm>
                  <a:prstGeom prst="ellipse">
                    <a:avLst/>
                  </a:prstGeom>
                  <a:solidFill>
                    <a:srgbClr val="32015B"/>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73" name="Freeform 121" descr="Purple mesh"/>
                  <p:cNvSpPr>
                    <a:spLocks noChangeAspect="1"/>
                  </p:cNvSpPr>
                  <p:nvPr/>
                </p:nvSpPr>
                <p:spPr bwMode="auto">
                  <a:xfrm rot="4808420">
                    <a:off x="3411" y="94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74" name="Oval 122"/>
                  <p:cNvSpPr>
                    <a:spLocks noChangeArrowheads="1"/>
                  </p:cNvSpPr>
                  <p:nvPr/>
                </p:nvSpPr>
                <p:spPr bwMode="auto">
                  <a:xfrm>
                    <a:off x="3448" y="953"/>
                    <a:ext cx="27" cy="27"/>
                  </a:xfrm>
                  <a:prstGeom prst="ellipse">
                    <a:avLst/>
                  </a:prstGeom>
                  <a:solidFill>
                    <a:srgbClr val="32015B"/>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75" name="Oval 123"/>
                  <p:cNvSpPr>
                    <a:spLocks noChangeArrowheads="1"/>
                  </p:cNvSpPr>
                  <p:nvPr/>
                </p:nvSpPr>
                <p:spPr bwMode="auto">
                  <a:xfrm>
                    <a:off x="3412" y="917"/>
                    <a:ext cx="27" cy="27"/>
                  </a:xfrm>
                  <a:prstGeom prst="ellipse">
                    <a:avLst/>
                  </a:prstGeom>
                  <a:solidFill>
                    <a:srgbClr val="32015B"/>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76" name="Oval 124"/>
                  <p:cNvSpPr>
                    <a:spLocks noChangeArrowheads="1"/>
                  </p:cNvSpPr>
                  <p:nvPr/>
                </p:nvSpPr>
                <p:spPr bwMode="auto">
                  <a:xfrm>
                    <a:off x="3430" y="976"/>
                    <a:ext cx="27" cy="27"/>
                  </a:xfrm>
                  <a:prstGeom prst="ellipse">
                    <a:avLst/>
                  </a:prstGeom>
                  <a:solidFill>
                    <a:srgbClr val="32015B">
                      <a:alpha val="71001"/>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77" name="Oval 125"/>
                  <p:cNvSpPr>
                    <a:spLocks noChangeArrowheads="1"/>
                  </p:cNvSpPr>
                  <p:nvPr/>
                </p:nvSpPr>
                <p:spPr bwMode="auto">
                  <a:xfrm>
                    <a:off x="3387" y="850"/>
                    <a:ext cx="27" cy="27"/>
                  </a:xfrm>
                  <a:prstGeom prst="ellipse">
                    <a:avLst/>
                  </a:prstGeom>
                  <a:solidFill>
                    <a:srgbClr val="32015B">
                      <a:alpha val="71001"/>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78" name="Freeform 126" descr="Purple mesh"/>
                  <p:cNvSpPr>
                    <a:spLocks noChangeAspect="1"/>
                  </p:cNvSpPr>
                  <p:nvPr/>
                </p:nvSpPr>
                <p:spPr bwMode="auto">
                  <a:xfrm rot="4808420">
                    <a:off x="3387" y="101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79" name="Oval 127"/>
                  <p:cNvSpPr>
                    <a:spLocks noChangeArrowheads="1"/>
                  </p:cNvSpPr>
                  <p:nvPr/>
                </p:nvSpPr>
                <p:spPr bwMode="auto">
                  <a:xfrm>
                    <a:off x="3416" y="834"/>
                    <a:ext cx="27" cy="27"/>
                  </a:xfrm>
                  <a:prstGeom prst="ellipse">
                    <a:avLst/>
                  </a:prstGeom>
                  <a:solidFill>
                    <a:srgbClr val="32015B"/>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80" name="Oval 128"/>
                  <p:cNvSpPr>
                    <a:spLocks noChangeArrowheads="1"/>
                  </p:cNvSpPr>
                  <p:nvPr/>
                </p:nvSpPr>
                <p:spPr bwMode="auto">
                  <a:xfrm>
                    <a:off x="3426" y="889"/>
                    <a:ext cx="27" cy="27"/>
                  </a:xfrm>
                  <a:prstGeom prst="ellipse">
                    <a:avLst/>
                  </a:prstGeom>
                  <a:solidFill>
                    <a:srgbClr val="32015B">
                      <a:alpha val="71001"/>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81" name="Oval 129"/>
                  <p:cNvSpPr>
                    <a:spLocks noChangeArrowheads="1"/>
                  </p:cNvSpPr>
                  <p:nvPr/>
                </p:nvSpPr>
                <p:spPr bwMode="auto">
                  <a:xfrm>
                    <a:off x="3328" y="909"/>
                    <a:ext cx="27" cy="27"/>
                  </a:xfrm>
                  <a:prstGeom prst="ellipse">
                    <a:avLst/>
                  </a:prstGeom>
                  <a:solidFill>
                    <a:srgbClr val="32015B"/>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82" name="Oval 130"/>
                  <p:cNvSpPr>
                    <a:spLocks noChangeArrowheads="1"/>
                  </p:cNvSpPr>
                  <p:nvPr/>
                </p:nvSpPr>
                <p:spPr bwMode="auto">
                  <a:xfrm>
                    <a:off x="3456" y="906"/>
                    <a:ext cx="27" cy="27"/>
                  </a:xfrm>
                  <a:prstGeom prst="ellipse">
                    <a:avLst/>
                  </a:prstGeom>
                  <a:solidFill>
                    <a:srgbClr val="32015B"/>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83" name="Freeform 131" descr="Purple mesh"/>
                  <p:cNvSpPr>
                    <a:spLocks noChangeAspect="1"/>
                  </p:cNvSpPr>
                  <p:nvPr/>
                </p:nvSpPr>
                <p:spPr bwMode="auto">
                  <a:xfrm rot="4808420">
                    <a:off x="3478" y="95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84" name="Freeform 132" descr="Purple mesh"/>
                  <p:cNvSpPr>
                    <a:spLocks noChangeAspect="1"/>
                  </p:cNvSpPr>
                  <p:nvPr/>
                </p:nvSpPr>
                <p:spPr bwMode="auto">
                  <a:xfrm rot="4808420">
                    <a:off x="3470" y="8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85" name="Oval 133"/>
                  <p:cNvSpPr>
                    <a:spLocks noChangeArrowheads="1"/>
                  </p:cNvSpPr>
                  <p:nvPr/>
                </p:nvSpPr>
                <p:spPr bwMode="auto">
                  <a:xfrm>
                    <a:off x="3452" y="857"/>
                    <a:ext cx="27" cy="27"/>
                  </a:xfrm>
                  <a:prstGeom prst="ellipse">
                    <a:avLst/>
                  </a:prstGeom>
                  <a:solidFill>
                    <a:srgbClr val="32015B"/>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grpSp>
            <p:sp>
              <p:nvSpPr>
                <p:cNvPr id="305286" name="Line 134"/>
                <p:cNvSpPr>
                  <a:spLocks noChangeShapeType="1"/>
                </p:cNvSpPr>
                <p:nvPr/>
              </p:nvSpPr>
              <p:spPr bwMode="auto">
                <a:xfrm>
                  <a:off x="3061" y="2615"/>
                  <a:ext cx="3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87" name="Text Box 135"/>
                <p:cNvSpPr txBox="1">
                  <a:spLocks noChangeArrowheads="1"/>
                </p:cNvSpPr>
                <p:nvPr/>
              </p:nvSpPr>
              <p:spPr bwMode="auto">
                <a:xfrm>
                  <a:off x="3878" y="2523"/>
                  <a:ext cx="456" cy="1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a:r>
                    <a:rPr lang="en-US" sz="1400" dirty="0">
                      <a:latin typeface="Arial" charset="0"/>
                    </a:rPr>
                    <a:t>Ba</a:t>
                  </a:r>
                  <a:r>
                    <a:rPr lang="tr-TR" sz="1400" dirty="0" err="1">
                      <a:latin typeface="Arial" charset="0"/>
                    </a:rPr>
                    <a:t>zofil</a:t>
                  </a:r>
                  <a:endParaRPr lang="en-US" sz="1400" dirty="0">
                    <a:latin typeface="Arial" charset="0"/>
                  </a:endParaRPr>
                </a:p>
              </p:txBody>
            </p:sp>
          </p:grpSp>
          <p:grpSp>
            <p:nvGrpSpPr>
              <p:cNvPr id="305288" name="Group 136"/>
              <p:cNvGrpSpPr>
                <a:grpSpLocks/>
              </p:cNvGrpSpPr>
              <p:nvPr/>
            </p:nvGrpSpPr>
            <p:grpSpPr bwMode="auto">
              <a:xfrm>
                <a:off x="2699" y="3113"/>
                <a:ext cx="1690" cy="315"/>
                <a:chOff x="2699" y="2931"/>
                <a:chExt cx="1690" cy="315"/>
              </a:xfrm>
            </p:grpSpPr>
            <p:grpSp>
              <p:nvGrpSpPr>
                <p:cNvPr id="305289" name="Group 137"/>
                <p:cNvGrpSpPr>
                  <a:grpSpLocks/>
                </p:cNvGrpSpPr>
                <p:nvPr/>
              </p:nvGrpSpPr>
              <p:grpSpPr bwMode="auto">
                <a:xfrm rot="8996137">
                  <a:off x="2699" y="2931"/>
                  <a:ext cx="326" cy="310"/>
                  <a:chOff x="1222" y="777"/>
                  <a:chExt cx="286" cy="270"/>
                </a:xfrm>
              </p:grpSpPr>
              <p:sp>
                <p:nvSpPr>
                  <p:cNvPr id="305290" name="Freeform 13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91" name="Freeform 13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grpSp>
              <p:nvGrpSpPr>
                <p:cNvPr id="305292" name="Group 140"/>
                <p:cNvGrpSpPr>
                  <a:grpSpLocks/>
                </p:cNvGrpSpPr>
                <p:nvPr/>
              </p:nvGrpSpPr>
              <p:grpSpPr bwMode="auto">
                <a:xfrm>
                  <a:off x="3470" y="2976"/>
                  <a:ext cx="286" cy="270"/>
                  <a:chOff x="1506" y="1121"/>
                  <a:chExt cx="286" cy="270"/>
                </a:xfrm>
              </p:grpSpPr>
              <p:sp>
                <p:nvSpPr>
                  <p:cNvPr id="305293" name="Freeform 141" descr="Purple mesh"/>
                  <p:cNvSpPr>
                    <a:spLocks/>
                  </p:cNvSpPr>
                  <p:nvPr/>
                </p:nvSpPr>
                <p:spPr bwMode="auto">
                  <a:xfrm>
                    <a:off x="1578" y="1144"/>
                    <a:ext cx="203" cy="216"/>
                  </a:xfrm>
                  <a:custGeom>
                    <a:avLst/>
                    <a:gdLst>
                      <a:gd name="T0" fmla="*/ 183 w 203"/>
                      <a:gd name="T1" fmla="*/ 103 h 216"/>
                      <a:gd name="T2" fmla="*/ 140 w 203"/>
                      <a:gd name="T3" fmla="*/ 43 h 216"/>
                      <a:gd name="T4" fmla="*/ 111 w 203"/>
                      <a:gd name="T5" fmla="*/ 4 h 216"/>
                      <a:gd name="T6" fmla="*/ 30 w 203"/>
                      <a:gd name="T7" fmla="*/ 19 h 216"/>
                      <a:gd name="T8" fmla="*/ 6 w 203"/>
                      <a:gd name="T9" fmla="*/ 75 h 216"/>
                      <a:gd name="T10" fmla="*/ 39 w 203"/>
                      <a:gd name="T11" fmla="*/ 105 h 216"/>
                      <a:gd name="T12" fmla="*/ 44 w 203"/>
                      <a:gd name="T13" fmla="*/ 125 h 216"/>
                      <a:gd name="T14" fmla="*/ 29 w 203"/>
                      <a:gd name="T15" fmla="*/ 147 h 216"/>
                      <a:gd name="T16" fmla="*/ 8 w 203"/>
                      <a:gd name="T17" fmla="*/ 179 h 216"/>
                      <a:gd name="T18" fmla="*/ 75 w 203"/>
                      <a:gd name="T19" fmla="*/ 214 h 216"/>
                      <a:gd name="T20" fmla="*/ 185 w 203"/>
                      <a:gd name="T21" fmla="*/ 167 h 216"/>
                      <a:gd name="T22" fmla="*/ 183 w 203"/>
                      <a:gd name="T23" fmla="*/ 10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216">
                        <a:moveTo>
                          <a:pt x="183" y="103"/>
                        </a:moveTo>
                        <a:cubicBezTo>
                          <a:pt x="176" y="74"/>
                          <a:pt x="152" y="60"/>
                          <a:pt x="140" y="43"/>
                        </a:cubicBezTo>
                        <a:cubicBezTo>
                          <a:pt x="128" y="26"/>
                          <a:pt x="129" y="8"/>
                          <a:pt x="111" y="4"/>
                        </a:cubicBezTo>
                        <a:cubicBezTo>
                          <a:pt x="93" y="0"/>
                          <a:pt x="47" y="7"/>
                          <a:pt x="30" y="19"/>
                        </a:cubicBezTo>
                        <a:cubicBezTo>
                          <a:pt x="13" y="31"/>
                          <a:pt x="4" y="61"/>
                          <a:pt x="6" y="75"/>
                        </a:cubicBezTo>
                        <a:cubicBezTo>
                          <a:pt x="8" y="89"/>
                          <a:pt x="33" y="97"/>
                          <a:pt x="39" y="105"/>
                        </a:cubicBezTo>
                        <a:cubicBezTo>
                          <a:pt x="45" y="113"/>
                          <a:pt x="46" y="118"/>
                          <a:pt x="44" y="125"/>
                        </a:cubicBezTo>
                        <a:cubicBezTo>
                          <a:pt x="42" y="132"/>
                          <a:pt x="35" y="138"/>
                          <a:pt x="29" y="147"/>
                        </a:cubicBezTo>
                        <a:cubicBezTo>
                          <a:pt x="23" y="156"/>
                          <a:pt x="0" y="168"/>
                          <a:pt x="8" y="179"/>
                        </a:cubicBezTo>
                        <a:cubicBezTo>
                          <a:pt x="16" y="190"/>
                          <a:pt x="46" y="216"/>
                          <a:pt x="75" y="214"/>
                        </a:cubicBezTo>
                        <a:cubicBezTo>
                          <a:pt x="102" y="210"/>
                          <a:pt x="166" y="182"/>
                          <a:pt x="185" y="167"/>
                        </a:cubicBezTo>
                        <a:cubicBezTo>
                          <a:pt x="203" y="148"/>
                          <a:pt x="190" y="132"/>
                          <a:pt x="183" y="10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94" name="Freeform 142"/>
                  <p:cNvSpPr>
                    <a:spLocks/>
                  </p:cNvSpPr>
                  <p:nvPr/>
                </p:nvSpPr>
                <p:spPr bwMode="auto">
                  <a:xfrm>
                    <a:off x="1506" y="1121"/>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95" name="Oval 143"/>
                  <p:cNvSpPr>
                    <a:spLocks noChangeArrowheads="1"/>
                  </p:cNvSpPr>
                  <p:nvPr/>
                </p:nvSpPr>
                <p:spPr bwMode="auto">
                  <a:xfrm>
                    <a:off x="1544" y="1278"/>
                    <a:ext cx="27" cy="30"/>
                  </a:xfrm>
                  <a:prstGeom prst="ellipse">
                    <a:avLst/>
                  </a:prstGeom>
                  <a:solidFill>
                    <a:schemeClr val="bg1">
                      <a:alpha val="41000"/>
                    </a:scheme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96" name="Oval 144"/>
                  <p:cNvSpPr>
                    <a:spLocks noChangeArrowheads="1"/>
                  </p:cNvSpPr>
                  <p:nvPr/>
                </p:nvSpPr>
                <p:spPr bwMode="auto">
                  <a:xfrm>
                    <a:off x="1569" y="1239"/>
                    <a:ext cx="27" cy="30"/>
                  </a:xfrm>
                  <a:prstGeom prst="ellipse">
                    <a:avLst/>
                  </a:prstGeom>
                  <a:solidFill>
                    <a:schemeClr val="bg1">
                      <a:alpha val="14999"/>
                    </a:scheme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297" name="Oval 145"/>
                  <p:cNvSpPr>
                    <a:spLocks noChangeArrowheads="1"/>
                  </p:cNvSpPr>
                  <p:nvPr/>
                </p:nvSpPr>
                <p:spPr bwMode="auto">
                  <a:xfrm>
                    <a:off x="1544" y="1207"/>
                    <a:ext cx="27" cy="30"/>
                  </a:xfrm>
                  <a:prstGeom prst="ellipse">
                    <a:avLst/>
                  </a:prstGeom>
                  <a:solidFill>
                    <a:schemeClr val="bg1">
                      <a:alpha val="41000"/>
                    </a:scheme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grpSp>
            <p:sp>
              <p:nvSpPr>
                <p:cNvPr id="305298" name="Line 146"/>
                <p:cNvSpPr>
                  <a:spLocks noChangeShapeType="1"/>
                </p:cNvSpPr>
                <p:nvPr/>
              </p:nvSpPr>
              <p:spPr bwMode="auto">
                <a:xfrm>
                  <a:off x="3061" y="3069"/>
                  <a:ext cx="3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299" name="Text Box 147"/>
                <p:cNvSpPr txBox="1">
                  <a:spLocks noChangeArrowheads="1"/>
                </p:cNvSpPr>
                <p:nvPr/>
              </p:nvSpPr>
              <p:spPr bwMode="auto">
                <a:xfrm>
                  <a:off x="3878" y="2976"/>
                  <a:ext cx="511" cy="1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a:r>
                    <a:rPr lang="en-US" sz="1400" dirty="0">
                      <a:latin typeface="Arial" charset="0"/>
                    </a:rPr>
                    <a:t>Mono</a:t>
                  </a:r>
                  <a:r>
                    <a:rPr lang="tr-TR" sz="1400" dirty="0">
                      <a:latin typeface="Arial" charset="0"/>
                    </a:rPr>
                    <a:t>sit</a:t>
                  </a:r>
                  <a:endParaRPr lang="en-US" sz="1400" dirty="0">
                    <a:latin typeface="Arial" charset="0"/>
                  </a:endParaRPr>
                </a:p>
              </p:txBody>
            </p:sp>
          </p:grpSp>
          <p:grpSp>
            <p:nvGrpSpPr>
              <p:cNvPr id="305300" name="Group 148"/>
              <p:cNvGrpSpPr>
                <a:grpSpLocks/>
              </p:cNvGrpSpPr>
              <p:nvPr/>
            </p:nvGrpSpPr>
            <p:grpSpPr bwMode="auto">
              <a:xfrm>
                <a:off x="2699" y="3475"/>
                <a:ext cx="1672" cy="316"/>
                <a:chOff x="2699" y="3385"/>
                <a:chExt cx="1672" cy="316"/>
              </a:xfrm>
            </p:grpSpPr>
            <p:grpSp>
              <p:nvGrpSpPr>
                <p:cNvPr id="305301" name="Group 149"/>
                <p:cNvGrpSpPr>
                  <a:grpSpLocks/>
                </p:cNvGrpSpPr>
                <p:nvPr/>
              </p:nvGrpSpPr>
              <p:grpSpPr bwMode="auto">
                <a:xfrm>
                  <a:off x="2699" y="3385"/>
                  <a:ext cx="318" cy="316"/>
                  <a:chOff x="1222" y="777"/>
                  <a:chExt cx="286" cy="270"/>
                </a:xfrm>
              </p:grpSpPr>
              <p:sp>
                <p:nvSpPr>
                  <p:cNvPr id="305302" name="Freeform 150"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03" name="Freeform 151"/>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grpSp>
              <p:nvGrpSpPr>
                <p:cNvPr id="305304" name="Group 152"/>
                <p:cNvGrpSpPr>
                  <a:grpSpLocks/>
                </p:cNvGrpSpPr>
                <p:nvPr/>
              </p:nvGrpSpPr>
              <p:grpSpPr bwMode="auto">
                <a:xfrm>
                  <a:off x="3470" y="3475"/>
                  <a:ext cx="331" cy="184"/>
                  <a:chOff x="3531" y="2976"/>
                  <a:chExt cx="331" cy="184"/>
                </a:xfrm>
              </p:grpSpPr>
              <p:grpSp>
                <p:nvGrpSpPr>
                  <p:cNvPr id="305305" name="Group 153"/>
                  <p:cNvGrpSpPr>
                    <a:grpSpLocks/>
                  </p:cNvGrpSpPr>
                  <p:nvPr/>
                </p:nvGrpSpPr>
                <p:grpSpPr bwMode="auto">
                  <a:xfrm>
                    <a:off x="3531" y="3024"/>
                    <a:ext cx="48" cy="45"/>
                    <a:chOff x="4377" y="845"/>
                    <a:chExt cx="154" cy="181"/>
                  </a:xfrm>
                </p:grpSpPr>
                <p:sp>
                  <p:nvSpPr>
                    <p:cNvPr id="305306" name="Freeform 154" descr="Granite"/>
                    <p:cNvSpPr>
                      <a:spLocks/>
                    </p:cNvSpPr>
                    <p:nvPr/>
                  </p:nvSpPr>
                  <p:spPr bwMode="auto">
                    <a:xfrm>
                      <a:off x="4377" y="845"/>
                      <a:ext cx="154" cy="181"/>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blipFill dpi="0" rotWithShape="1">
                      <a:blip r:embed="rId3">
                        <a:alphaModFix amt="37000"/>
                      </a:blip>
                      <a:srcRect/>
                      <a:tile tx="0" ty="0" sx="100000" sy="100000" flip="none" algn="tl"/>
                    </a:blip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07" name="Freeform 155"/>
                    <p:cNvSpPr>
                      <a:spLocks/>
                    </p:cNvSpPr>
                    <p:nvPr/>
                  </p:nvSpPr>
                  <p:spPr bwMode="auto">
                    <a:xfrm>
                      <a:off x="4377" y="845"/>
                      <a:ext cx="154" cy="179"/>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grpSp>
                <p:nvGrpSpPr>
                  <p:cNvPr id="305308" name="Group 156"/>
                  <p:cNvGrpSpPr>
                    <a:grpSpLocks/>
                  </p:cNvGrpSpPr>
                  <p:nvPr/>
                </p:nvGrpSpPr>
                <p:grpSpPr bwMode="auto">
                  <a:xfrm>
                    <a:off x="3615" y="3028"/>
                    <a:ext cx="74" cy="80"/>
                    <a:chOff x="4604" y="890"/>
                    <a:chExt cx="115" cy="139"/>
                  </a:xfrm>
                </p:grpSpPr>
                <p:sp>
                  <p:nvSpPr>
                    <p:cNvPr id="305309" name="Freeform 157"/>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10" name="Freeform 158"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grpSp>
                <p:nvGrpSpPr>
                  <p:cNvPr id="305311" name="Group 159"/>
                  <p:cNvGrpSpPr>
                    <a:grpSpLocks/>
                  </p:cNvGrpSpPr>
                  <p:nvPr/>
                </p:nvGrpSpPr>
                <p:grpSpPr bwMode="auto">
                  <a:xfrm rot="-4287911">
                    <a:off x="3785" y="3008"/>
                    <a:ext cx="73" cy="80"/>
                    <a:chOff x="4921" y="663"/>
                    <a:chExt cx="115" cy="139"/>
                  </a:xfrm>
                </p:grpSpPr>
                <p:sp>
                  <p:nvSpPr>
                    <p:cNvPr id="305312" name="Freeform 160"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13" name="Freeform 161"/>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grpSp>
                <p:nvGrpSpPr>
                  <p:cNvPr id="305314" name="Group 162"/>
                  <p:cNvGrpSpPr>
                    <a:grpSpLocks/>
                  </p:cNvGrpSpPr>
                  <p:nvPr/>
                </p:nvGrpSpPr>
                <p:grpSpPr bwMode="auto">
                  <a:xfrm>
                    <a:off x="3557" y="3107"/>
                    <a:ext cx="43" cy="31"/>
                    <a:chOff x="4558" y="1117"/>
                    <a:chExt cx="68" cy="55"/>
                  </a:xfrm>
                </p:grpSpPr>
                <p:sp>
                  <p:nvSpPr>
                    <p:cNvPr id="305315" name="Freeform 163"/>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solidFill>
                      <a:srgbClr val="0000FF">
                        <a:alpha val="23000"/>
                      </a:srgbClr>
                    </a:solidFill>
                    <a:ln w="9525">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16" name="Freeform 164" descr="Granite"/>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grpSp>
                <p:nvGrpSpPr>
                  <p:cNvPr id="305317" name="Group 165"/>
                  <p:cNvGrpSpPr>
                    <a:grpSpLocks/>
                  </p:cNvGrpSpPr>
                  <p:nvPr/>
                </p:nvGrpSpPr>
                <p:grpSpPr bwMode="auto">
                  <a:xfrm>
                    <a:off x="3615" y="2976"/>
                    <a:ext cx="84" cy="51"/>
                    <a:chOff x="4604" y="799"/>
                    <a:chExt cx="132" cy="89"/>
                  </a:xfrm>
                </p:grpSpPr>
                <p:sp>
                  <p:nvSpPr>
                    <p:cNvPr id="305318" name="Freeform 166"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19" name="Freeform 167"/>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grpSp>
                <p:nvGrpSpPr>
                  <p:cNvPr id="305320" name="Group 168"/>
                  <p:cNvGrpSpPr>
                    <a:grpSpLocks/>
                  </p:cNvGrpSpPr>
                  <p:nvPr/>
                </p:nvGrpSpPr>
                <p:grpSpPr bwMode="auto">
                  <a:xfrm rot="5400000">
                    <a:off x="3708" y="3101"/>
                    <a:ext cx="25" cy="37"/>
                    <a:chOff x="4921" y="663"/>
                    <a:chExt cx="115" cy="139"/>
                  </a:xfrm>
                </p:grpSpPr>
                <p:sp>
                  <p:nvSpPr>
                    <p:cNvPr id="305321" name="Freeform 169"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22" name="Freeform 170"/>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grpSp>
                <p:nvGrpSpPr>
                  <p:cNvPr id="305323" name="Group 171"/>
                  <p:cNvGrpSpPr>
                    <a:grpSpLocks/>
                  </p:cNvGrpSpPr>
                  <p:nvPr/>
                </p:nvGrpSpPr>
                <p:grpSpPr bwMode="auto">
                  <a:xfrm rot="12597165">
                    <a:off x="3673" y="3132"/>
                    <a:ext cx="28" cy="28"/>
                    <a:chOff x="4604" y="890"/>
                    <a:chExt cx="115" cy="139"/>
                  </a:xfrm>
                </p:grpSpPr>
                <p:sp>
                  <p:nvSpPr>
                    <p:cNvPr id="305324" name="Freeform 172"/>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25" name="Freeform 173"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grpSp>
                <p:nvGrpSpPr>
                  <p:cNvPr id="305326" name="Group 174"/>
                  <p:cNvGrpSpPr>
                    <a:grpSpLocks/>
                  </p:cNvGrpSpPr>
                  <p:nvPr/>
                </p:nvGrpSpPr>
                <p:grpSpPr bwMode="auto">
                  <a:xfrm rot="3080412">
                    <a:off x="3704" y="3026"/>
                    <a:ext cx="38" cy="42"/>
                    <a:chOff x="4604" y="799"/>
                    <a:chExt cx="132" cy="89"/>
                  </a:xfrm>
                </p:grpSpPr>
                <p:sp>
                  <p:nvSpPr>
                    <p:cNvPr id="305327" name="Freeform 175"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28" name="Freeform 176"/>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grpSp>
            <p:sp>
              <p:nvSpPr>
                <p:cNvPr id="305329" name="Line 177"/>
                <p:cNvSpPr>
                  <a:spLocks noChangeShapeType="1"/>
                </p:cNvSpPr>
                <p:nvPr/>
              </p:nvSpPr>
              <p:spPr bwMode="auto">
                <a:xfrm>
                  <a:off x="3061" y="3523"/>
                  <a:ext cx="3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30" name="Text Box 178"/>
                <p:cNvSpPr txBox="1">
                  <a:spLocks noChangeArrowheads="1"/>
                </p:cNvSpPr>
                <p:nvPr/>
              </p:nvSpPr>
              <p:spPr bwMode="auto">
                <a:xfrm>
                  <a:off x="3878" y="3430"/>
                  <a:ext cx="493" cy="1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a:r>
                    <a:rPr lang="en-US" sz="1400" dirty="0">
                      <a:latin typeface="Arial" charset="0"/>
                    </a:rPr>
                    <a:t>Platelet</a:t>
                  </a:r>
                </a:p>
              </p:txBody>
            </p:sp>
          </p:grpSp>
          <p:grpSp>
            <p:nvGrpSpPr>
              <p:cNvPr id="305331" name="Group 179"/>
              <p:cNvGrpSpPr>
                <a:grpSpLocks/>
              </p:cNvGrpSpPr>
              <p:nvPr/>
            </p:nvGrpSpPr>
            <p:grpSpPr bwMode="auto">
              <a:xfrm>
                <a:off x="2699" y="3793"/>
                <a:ext cx="1678" cy="355"/>
                <a:chOff x="2699" y="3793"/>
                <a:chExt cx="1678" cy="355"/>
              </a:xfrm>
            </p:grpSpPr>
            <p:grpSp>
              <p:nvGrpSpPr>
                <p:cNvPr id="305332" name="Group 180"/>
                <p:cNvGrpSpPr>
                  <a:grpSpLocks/>
                </p:cNvGrpSpPr>
                <p:nvPr/>
              </p:nvGrpSpPr>
              <p:grpSpPr bwMode="auto">
                <a:xfrm>
                  <a:off x="3470" y="3793"/>
                  <a:ext cx="396" cy="319"/>
                  <a:chOff x="3795" y="3067"/>
                  <a:chExt cx="396" cy="319"/>
                </a:xfrm>
              </p:grpSpPr>
              <p:grpSp>
                <p:nvGrpSpPr>
                  <p:cNvPr id="305333" name="Group 181"/>
                  <p:cNvGrpSpPr>
                    <a:grpSpLocks noChangeAspect="1"/>
                  </p:cNvGrpSpPr>
                  <p:nvPr/>
                </p:nvGrpSpPr>
                <p:grpSpPr bwMode="auto">
                  <a:xfrm>
                    <a:off x="3961" y="3067"/>
                    <a:ext cx="175" cy="175"/>
                    <a:chOff x="3799" y="3158"/>
                    <a:chExt cx="136" cy="136"/>
                  </a:xfrm>
                </p:grpSpPr>
                <p:sp>
                  <p:nvSpPr>
                    <p:cNvPr id="305334" name="Oval 182"/>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335" name="Oval 183"/>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grpSp>
              <p:grpSp>
                <p:nvGrpSpPr>
                  <p:cNvPr id="305336" name="Group 184"/>
                  <p:cNvGrpSpPr>
                    <a:grpSpLocks noChangeAspect="1"/>
                  </p:cNvGrpSpPr>
                  <p:nvPr/>
                </p:nvGrpSpPr>
                <p:grpSpPr bwMode="auto">
                  <a:xfrm rot="6594621">
                    <a:off x="3803" y="3203"/>
                    <a:ext cx="159" cy="175"/>
                    <a:chOff x="3799" y="3158"/>
                    <a:chExt cx="136" cy="136"/>
                  </a:xfrm>
                </p:grpSpPr>
                <p:sp>
                  <p:nvSpPr>
                    <p:cNvPr id="305337" name="Oval 185"/>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338" name="Oval 186"/>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grpSp>
              <p:grpSp>
                <p:nvGrpSpPr>
                  <p:cNvPr id="305339" name="Group 187"/>
                  <p:cNvGrpSpPr>
                    <a:grpSpLocks noChangeAspect="1"/>
                  </p:cNvGrpSpPr>
                  <p:nvPr/>
                </p:nvGrpSpPr>
                <p:grpSpPr bwMode="auto">
                  <a:xfrm rot="-2113055">
                    <a:off x="4013" y="3262"/>
                    <a:ext cx="178" cy="124"/>
                    <a:chOff x="3799" y="3158"/>
                    <a:chExt cx="136" cy="136"/>
                  </a:xfrm>
                </p:grpSpPr>
                <p:sp>
                  <p:nvSpPr>
                    <p:cNvPr id="305340" name="Oval 188"/>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341" name="Oval 189"/>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grpSp>
            </p:grpSp>
            <p:grpSp>
              <p:nvGrpSpPr>
                <p:cNvPr id="305342" name="Group 190"/>
                <p:cNvGrpSpPr>
                  <a:grpSpLocks/>
                </p:cNvGrpSpPr>
                <p:nvPr/>
              </p:nvGrpSpPr>
              <p:grpSpPr bwMode="auto">
                <a:xfrm rot="8996137">
                  <a:off x="2699" y="3838"/>
                  <a:ext cx="326" cy="310"/>
                  <a:chOff x="1222" y="777"/>
                  <a:chExt cx="286" cy="270"/>
                </a:xfrm>
              </p:grpSpPr>
              <p:sp>
                <p:nvSpPr>
                  <p:cNvPr id="305343" name="Freeform 191"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44" name="Freeform 192"/>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sp>
              <p:nvSpPr>
                <p:cNvPr id="305345" name="Line 193"/>
                <p:cNvSpPr>
                  <a:spLocks noChangeShapeType="1"/>
                </p:cNvSpPr>
                <p:nvPr/>
              </p:nvSpPr>
              <p:spPr bwMode="auto">
                <a:xfrm>
                  <a:off x="3061" y="3977"/>
                  <a:ext cx="3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46" name="Text Box 194"/>
                <p:cNvSpPr txBox="1">
                  <a:spLocks noChangeArrowheads="1"/>
                </p:cNvSpPr>
                <p:nvPr/>
              </p:nvSpPr>
              <p:spPr bwMode="auto">
                <a:xfrm>
                  <a:off x="3878" y="3884"/>
                  <a:ext cx="499" cy="1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a:r>
                    <a:rPr lang="tr-TR" sz="1400" dirty="0">
                      <a:latin typeface="Arial" charset="0"/>
                    </a:rPr>
                    <a:t>Eritrosit</a:t>
                  </a:r>
                  <a:endParaRPr lang="en-US" sz="1400" dirty="0">
                    <a:latin typeface="Arial" charset="0"/>
                  </a:endParaRPr>
                </a:p>
              </p:txBody>
            </p:sp>
          </p:grpSp>
        </p:grpSp>
        <p:sp>
          <p:nvSpPr>
            <p:cNvPr id="305347" name="Text Box 195"/>
            <p:cNvSpPr txBox="1">
              <a:spLocks noChangeArrowheads="1"/>
            </p:cNvSpPr>
            <p:nvPr/>
          </p:nvSpPr>
          <p:spPr bwMode="auto">
            <a:xfrm>
              <a:off x="1837" y="2069"/>
              <a:ext cx="623" cy="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a:r>
                <a:rPr lang="en-US" sz="1400">
                  <a:latin typeface="Arial" charset="0"/>
                </a:rPr>
                <a:t>Myeloid</a:t>
              </a:r>
            </a:p>
            <a:p>
              <a:pPr algn="l"/>
              <a:r>
                <a:rPr lang="en-US" sz="1400">
                  <a:latin typeface="Arial" charset="0"/>
                </a:rPr>
                <a:t>progenitor</a:t>
              </a:r>
            </a:p>
          </p:txBody>
        </p:sp>
        <p:sp>
          <p:nvSpPr>
            <p:cNvPr id="305348" name="Line 196"/>
            <p:cNvSpPr>
              <a:spLocks noChangeShapeType="1"/>
            </p:cNvSpPr>
            <p:nvPr/>
          </p:nvSpPr>
          <p:spPr bwMode="auto">
            <a:xfrm>
              <a:off x="1474" y="1933"/>
              <a:ext cx="363" cy="40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sp>
        <p:nvSpPr>
          <p:cNvPr id="305349" name="Line 197"/>
          <p:cNvSpPr>
            <a:spLocks noChangeShapeType="1"/>
          </p:cNvSpPr>
          <p:nvPr/>
        </p:nvSpPr>
        <p:spPr bwMode="auto">
          <a:xfrm flipV="1">
            <a:off x="3773488" y="1920876"/>
            <a:ext cx="576262" cy="5762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50" name="Oval 198"/>
          <p:cNvSpPr>
            <a:spLocks noChangeArrowheads="1"/>
          </p:cNvSpPr>
          <p:nvPr/>
        </p:nvSpPr>
        <p:spPr bwMode="auto">
          <a:xfrm>
            <a:off x="7734301" y="841375"/>
            <a:ext cx="1223963" cy="935038"/>
          </a:xfrm>
          <a:prstGeom prst="ellipse">
            <a:avLst/>
          </a:prstGeom>
          <a:gradFill rotWithShape="1">
            <a:gsLst>
              <a:gs pos="0">
                <a:srgbClr val="99FF66">
                  <a:gamma/>
                  <a:tint val="0"/>
                  <a:invGamma/>
                </a:srgbClr>
              </a:gs>
              <a:gs pos="100000">
                <a:srgbClr val="99FF66">
                  <a:alpha val="60001"/>
                </a:srgbClr>
              </a:gs>
            </a:gsLst>
            <a:path path="shape">
              <a:fillToRect l="50000" t="50000" r="50000" b="50000"/>
            </a:path>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grpSp>
        <p:nvGrpSpPr>
          <p:cNvPr id="305351" name="Group 199"/>
          <p:cNvGrpSpPr>
            <a:grpSpLocks/>
          </p:cNvGrpSpPr>
          <p:nvPr/>
        </p:nvGrpSpPr>
        <p:grpSpPr bwMode="auto">
          <a:xfrm>
            <a:off x="4492626" y="1489076"/>
            <a:ext cx="504825" cy="493713"/>
            <a:chOff x="1153" y="432"/>
            <a:chExt cx="280" cy="265"/>
          </a:xfrm>
        </p:grpSpPr>
        <p:sp>
          <p:nvSpPr>
            <p:cNvPr id="305352" name="Freeform 200"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53" name="Freeform 201"/>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sp>
        <p:nvSpPr>
          <p:cNvPr id="305354" name="Text Box 202"/>
          <p:cNvSpPr txBox="1">
            <a:spLocks noChangeArrowheads="1"/>
          </p:cNvSpPr>
          <p:nvPr/>
        </p:nvSpPr>
        <p:spPr bwMode="auto">
          <a:xfrm>
            <a:off x="4349751" y="1992313"/>
            <a:ext cx="989373"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a:r>
              <a:rPr lang="en-US" sz="1400">
                <a:latin typeface="Arial" charset="0"/>
              </a:rPr>
              <a:t>Lymphoid</a:t>
            </a:r>
          </a:p>
          <a:p>
            <a:pPr algn="l"/>
            <a:r>
              <a:rPr lang="en-US" sz="1400">
                <a:latin typeface="Arial" charset="0"/>
              </a:rPr>
              <a:t>progenitor</a:t>
            </a:r>
          </a:p>
        </p:txBody>
      </p:sp>
      <p:grpSp>
        <p:nvGrpSpPr>
          <p:cNvPr id="305355" name="Group 203"/>
          <p:cNvGrpSpPr>
            <a:grpSpLocks/>
          </p:cNvGrpSpPr>
          <p:nvPr/>
        </p:nvGrpSpPr>
        <p:grpSpPr bwMode="auto">
          <a:xfrm>
            <a:off x="6942138" y="1057276"/>
            <a:ext cx="298450" cy="315913"/>
            <a:chOff x="2574" y="1487"/>
            <a:chExt cx="188" cy="199"/>
          </a:xfrm>
        </p:grpSpPr>
        <p:sp>
          <p:nvSpPr>
            <p:cNvPr id="305356" name="Freeform 204"/>
            <p:cNvSpPr>
              <a:spLocks noChangeAspect="1"/>
            </p:cNvSpPr>
            <p:nvPr/>
          </p:nvSpPr>
          <p:spPr bwMode="auto">
            <a:xfrm rot="4808420">
              <a:off x="2568" y="1493"/>
              <a:ext cx="199" cy="188"/>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57" name="Freeform 205" descr="Purple mesh"/>
            <p:cNvSpPr>
              <a:spLocks noChangeAspect="1"/>
            </p:cNvSpPr>
            <p:nvPr/>
          </p:nvSpPr>
          <p:spPr bwMode="auto">
            <a:xfrm rot="4808420">
              <a:off x="2585" y="1510"/>
              <a:ext cx="159" cy="15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grpSp>
        <p:nvGrpSpPr>
          <p:cNvPr id="305358" name="Group 206"/>
          <p:cNvGrpSpPr>
            <a:grpSpLocks/>
          </p:cNvGrpSpPr>
          <p:nvPr/>
        </p:nvGrpSpPr>
        <p:grpSpPr bwMode="auto">
          <a:xfrm>
            <a:off x="5718176" y="1849438"/>
            <a:ext cx="504825" cy="501650"/>
            <a:chOff x="1222" y="777"/>
            <a:chExt cx="286" cy="270"/>
          </a:xfrm>
        </p:grpSpPr>
        <p:sp>
          <p:nvSpPr>
            <p:cNvPr id="305359" name="Freeform 20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60" name="Freeform 20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grpSp>
        <p:nvGrpSpPr>
          <p:cNvPr id="305361" name="Group 209"/>
          <p:cNvGrpSpPr>
            <a:grpSpLocks/>
          </p:cNvGrpSpPr>
          <p:nvPr/>
        </p:nvGrpSpPr>
        <p:grpSpPr bwMode="auto">
          <a:xfrm>
            <a:off x="9410701" y="966788"/>
            <a:ext cx="727075" cy="703262"/>
            <a:chOff x="5025" y="969"/>
            <a:chExt cx="458" cy="443"/>
          </a:xfrm>
        </p:grpSpPr>
        <p:grpSp>
          <p:nvGrpSpPr>
            <p:cNvPr id="305362" name="Group 210"/>
            <p:cNvGrpSpPr>
              <a:grpSpLocks/>
            </p:cNvGrpSpPr>
            <p:nvPr/>
          </p:nvGrpSpPr>
          <p:grpSpPr bwMode="auto">
            <a:xfrm rot="8055928">
              <a:off x="5115" y="1196"/>
              <a:ext cx="210" cy="222"/>
              <a:chOff x="3300" y="164"/>
              <a:chExt cx="240" cy="234"/>
            </a:xfrm>
          </p:grpSpPr>
          <p:sp>
            <p:nvSpPr>
              <p:cNvPr id="305363" name="Freeform 211"/>
              <p:cNvSpPr>
                <a:spLocks/>
              </p:cNvSpPr>
              <p:nvPr/>
            </p:nvSpPr>
            <p:spPr bwMode="auto">
              <a:xfrm>
                <a:off x="3300" y="164"/>
                <a:ext cx="238" cy="234"/>
              </a:xfrm>
              <a:custGeom>
                <a:avLst/>
                <a:gdLst>
                  <a:gd name="T0" fmla="*/ 223 w 238"/>
                  <a:gd name="T1" fmla="*/ 82 h 234"/>
                  <a:gd name="T2" fmla="*/ 40 w 238"/>
                  <a:gd name="T3" fmla="*/ 26 h 234"/>
                  <a:gd name="T4" fmla="*/ 20 w 238"/>
                  <a:gd name="T5" fmla="*/ 170 h 234"/>
                  <a:gd name="T6" fmla="*/ 135 w 238"/>
                  <a:gd name="T7" fmla="*/ 231 h 234"/>
                  <a:gd name="T8" fmla="*/ 223 w 238"/>
                  <a:gd name="T9" fmla="*/ 82 h 234"/>
                </a:gdLst>
                <a:ahLst/>
                <a:cxnLst>
                  <a:cxn ang="0">
                    <a:pos x="T0" y="T1"/>
                  </a:cxn>
                  <a:cxn ang="0">
                    <a:pos x="T2" y="T3"/>
                  </a:cxn>
                  <a:cxn ang="0">
                    <a:pos x="T4" y="T5"/>
                  </a:cxn>
                  <a:cxn ang="0">
                    <a:pos x="T6" y="T7"/>
                  </a:cxn>
                  <a:cxn ang="0">
                    <a:pos x="T8" y="T9"/>
                  </a:cxn>
                </a:cxnLst>
                <a:rect l="0" t="0" r="r" b="b"/>
                <a:pathLst>
                  <a:path w="238" h="234">
                    <a:moveTo>
                      <a:pt x="223" y="82"/>
                    </a:moveTo>
                    <a:cubicBezTo>
                      <a:pt x="208" y="0"/>
                      <a:pt x="81" y="8"/>
                      <a:pt x="40" y="26"/>
                    </a:cubicBezTo>
                    <a:cubicBezTo>
                      <a:pt x="0" y="44"/>
                      <a:pt x="8" y="118"/>
                      <a:pt x="20" y="170"/>
                    </a:cubicBezTo>
                    <a:cubicBezTo>
                      <a:pt x="31" y="222"/>
                      <a:pt x="78" y="234"/>
                      <a:pt x="135" y="231"/>
                    </a:cubicBezTo>
                    <a:cubicBezTo>
                      <a:pt x="191" y="228"/>
                      <a:pt x="238" y="164"/>
                      <a:pt x="223" y="82"/>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64" name="Oval 212"/>
              <p:cNvSpPr>
                <a:spLocks noChangeArrowheads="1"/>
              </p:cNvSpPr>
              <p:nvPr/>
            </p:nvSpPr>
            <p:spPr bwMode="auto">
              <a:xfrm>
                <a:off x="3300" y="172"/>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xmlns="" w="317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365" name="Freeform 213" descr="Purple mesh"/>
              <p:cNvSpPr>
                <a:spLocks noChangeAspect="1"/>
              </p:cNvSpPr>
              <p:nvPr/>
            </p:nvSpPr>
            <p:spPr bwMode="auto">
              <a:xfrm rot="-4473221">
                <a:off x="3339" y="238"/>
                <a:ext cx="159" cy="152"/>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grpSp>
          <p:nvGrpSpPr>
            <p:cNvPr id="305366" name="Group 214"/>
            <p:cNvGrpSpPr>
              <a:grpSpLocks/>
            </p:cNvGrpSpPr>
            <p:nvPr/>
          </p:nvGrpSpPr>
          <p:grpSpPr bwMode="auto">
            <a:xfrm rot="-2324191">
              <a:off x="5025" y="969"/>
              <a:ext cx="252" cy="232"/>
              <a:chOff x="3586" y="142"/>
              <a:chExt cx="290" cy="258"/>
            </a:xfrm>
          </p:grpSpPr>
          <p:sp>
            <p:nvSpPr>
              <p:cNvPr id="305367" name="Freeform 215"/>
              <p:cNvSpPr>
                <a:spLocks/>
              </p:cNvSpPr>
              <p:nvPr/>
            </p:nvSpPr>
            <p:spPr bwMode="auto">
              <a:xfrm>
                <a:off x="3586" y="142"/>
                <a:ext cx="290" cy="258"/>
              </a:xfrm>
              <a:custGeom>
                <a:avLst/>
                <a:gdLst>
                  <a:gd name="T0" fmla="*/ 272 w 290"/>
                  <a:gd name="T1" fmla="*/ 106 h 258"/>
                  <a:gd name="T2" fmla="*/ 112 w 290"/>
                  <a:gd name="T3" fmla="*/ 18 h 258"/>
                  <a:gd name="T4" fmla="*/ 14 w 290"/>
                  <a:gd name="T5" fmla="*/ 142 h 258"/>
                  <a:gd name="T6" fmla="*/ 166 w 290"/>
                  <a:gd name="T7" fmla="*/ 255 h 258"/>
                  <a:gd name="T8" fmla="*/ 272 w 290"/>
                  <a:gd name="T9" fmla="*/ 106 h 258"/>
                </a:gdLst>
                <a:ahLst/>
                <a:cxnLst>
                  <a:cxn ang="0">
                    <a:pos x="T0" y="T1"/>
                  </a:cxn>
                  <a:cxn ang="0">
                    <a:pos x="T2" y="T3"/>
                  </a:cxn>
                  <a:cxn ang="0">
                    <a:pos x="T4" y="T5"/>
                  </a:cxn>
                  <a:cxn ang="0">
                    <a:pos x="T6" y="T7"/>
                  </a:cxn>
                  <a:cxn ang="0">
                    <a:pos x="T8" y="T9"/>
                  </a:cxn>
                </a:cxnLst>
                <a:rect l="0" t="0" r="r" b="b"/>
                <a:pathLst>
                  <a:path w="290" h="258">
                    <a:moveTo>
                      <a:pt x="272" y="106"/>
                    </a:moveTo>
                    <a:cubicBezTo>
                      <a:pt x="254" y="24"/>
                      <a:pt x="160" y="0"/>
                      <a:pt x="112" y="18"/>
                    </a:cubicBezTo>
                    <a:cubicBezTo>
                      <a:pt x="64" y="36"/>
                      <a:pt x="0" y="90"/>
                      <a:pt x="14" y="142"/>
                    </a:cubicBezTo>
                    <a:cubicBezTo>
                      <a:pt x="28" y="194"/>
                      <a:pt x="98" y="258"/>
                      <a:pt x="166" y="255"/>
                    </a:cubicBezTo>
                    <a:cubicBezTo>
                      <a:pt x="234" y="252"/>
                      <a:pt x="290" y="188"/>
                      <a:pt x="272" y="106"/>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68" name="Oval 216"/>
              <p:cNvSpPr>
                <a:spLocks noChangeArrowheads="1"/>
              </p:cNvSpPr>
              <p:nvPr/>
            </p:nvSpPr>
            <p:spPr bwMode="auto">
              <a:xfrm>
                <a:off x="3614" y="170"/>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xmlns="" w="317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369" name="Freeform 217" descr="Purple mesh"/>
              <p:cNvSpPr>
                <a:spLocks noChangeAspect="1"/>
              </p:cNvSpPr>
              <p:nvPr/>
            </p:nvSpPr>
            <p:spPr bwMode="auto">
              <a:xfrm rot="-4473221">
                <a:off x="3662" y="220"/>
                <a:ext cx="159" cy="184"/>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grpSp>
          <p:nvGrpSpPr>
            <p:cNvPr id="305370" name="Group 218"/>
            <p:cNvGrpSpPr>
              <a:grpSpLocks/>
            </p:cNvGrpSpPr>
            <p:nvPr/>
          </p:nvGrpSpPr>
          <p:grpSpPr bwMode="auto">
            <a:xfrm rot="5191906">
              <a:off x="5251" y="1059"/>
              <a:ext cx="266" cy="199"/>
              <a:chOff x="3778" y="529"/>
              <a:chExt cx="280" cy="209"/>
            </a:xfrm>
          </p:grpSpPr>
          <p:sp>
            <p:nvSpPr>
              <p:cNvPr id="305371" name="Freeform 219"/>
              <p:cNvSpPr>
                <a:spLocks/>
              </p:cNvSpPr>
              <p:nvPr/>
            </p:nvSpPr>
            <p:spPr bwMode="auto">
              <a:xfrm>
                <a:off x="3812" y="529"/>
                <a:ext cx="224" cy="209"/>
              </a:xfrm>
              <a:custGeom>
                <a:avLst/>
                <a:gdLst>
                  <a:gd name="T0" fmla="*/ 207 w 224"/>
                  <a:gd name="T1" fmla="*/ 73 h 209"/>
                  <a:gd name="T2" fmla="*/ 72 w 224"/>
                  <a:gd name="T3" fmla="*/ 9 h 209"/>
                  <a:gd name="T4" fmla="*/ 2 w 224"/>
                  <a:gd name="T5" fmla="*/ 105 h 209"/>
                  <a:gd name="T6" fmla="*/ 107 w 224"/>
                  <a:gd name="T7" fmla="*/ 206 h 209"/>
                  <a:gd name="T8" fmla="*/ 207 w 224"/>
                  <a:gd name="T9" fmla="*/ 73 h 209"/>
                </a:gdLst>
                <a:ahLst/>
                <a:cxnLst>
                  <a:cxn ang="0">
                    <a:pos x="T0" y="T1"/>
                  </a:cxn>
                  <a:cxn ang="0">
                    <a:pos x="T2" y="T3"/>
                  </a:cxn>
                  <a:cxn ang="0">
                    <a:pos x="T4" y="T5"/>
                  </a:cxn>
                  <a:cxn ang="0">
                    <a:pos x="T6" y="T7"/>
                  </a:cxn>
                  <a:cxn ang="0">
                    <a:pos x="T8" y="T9"/>
                  </a:cxn>
                </a:cxnLst>
                <a:rect l="0" t="0" r="r" b="b"/>
                <a:pathLst>
                  <a:path w="224" h="209">
                    <a:moveTo>
                      <a:pt x="207" y="73"/>
                    </a:moveTo>
                    <a:cubicBezTo>
                      <a:pt x="190" y="0"/>
                      <a:pt x="108" y="4"/>
                      <a:pt x="72" y="9"/>
                    </a:cubicBezTo>
                    <a:cubicBezTo>
                      <a:pt x="36" y="14"/>
                      <a:pt x="0" y="61"/>
                      <a:pt x="2" y="105"/>
                    </a:cubicBezTo>
                    <a:cubicBezTo>
                      <a:pt x="4" y="149"/>
                      <a:pt x="43" y="209"/>
                      <a:pt x="107" y="206"/>
                    </a:cubicBezTo>
                    <a:cubicBezTo>
                      <a:pt x="171" y="204"/>
                      <a:pt x="224" y="147"/>
                      <a:pt x="207" y="73"/>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72" name="Oval 220"/>
              <p:cNvSpPr>
                <a:spLocks noChangeArrowheads="1"/>
              </p:cNvSpPr>
              <p:nvPr/>
            </p:nvSpPr>
            <p:spPr bwMode="auto">
              <a:xfrm>
                <a:off x="3778" y="536"/>
                <a:ext cx="280" cy="186"/>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xmlns="" w="317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373" name="Freeform 221" descr="Purple mesh"/>
              <p:cNvSpPr>
                <a:spLocks noChangeAspect="1"/>
              </p:cNvSpPr>
              <p:nvPr/>
            </p:nvSpPr>
            <p:spPr bwMode="auto">
              <a:xfrm rot="-4473221">
                <a:off x="3839" y="574"/>
                <a:ext cx="159" cy="166"/>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grpSp>
      <p:grpSp>
        <p:nvGrpSpPr>
          <p:cNvPr id="305374" name="Group 222"/>
          <p:cNvGrpSpPr>
            <a:grpSpLocks/>
          </p:cNvGrpSpPr>
          <p:nvPr/>
        </p:nvGrpSpPr>
        <p:grpSpPr bwMode="auto">
          <a:xfrm rot="5195004">
            <a:off x="5707857" y="994570"/>
            <a:ext cx="512763" cy="492125"/>
            <a:chOff x="1222" y="777"/>
            <a:chExt cx="286" cy="270"/>
          </a:xfrm>
        </p:grpSpPr>
        <p:sp>
          <p:nvSpPr>
            <p:cNvPr id="305375" name="Freeform 223"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76" name="Freeform 224"/>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grpSp>
        <p:nvGrpSpPr>
          <p:cNvPr id="305377" name="Group 225"/>
          <p:cNvGrpSpPr>
            <a:grpSpLocks/>
          </p:cNvGrpSpPr>
          <p:nvPr/>
        </p:nvGrpSpPr>
        <p:grpSpPr bwMode="auto">
          <a:xfrm>
            <a:off x="8021639" y="912814"/>
            <a:ext cx="454025" cy="428625"/>
            <a:chOff x="5113" y="628"/>
            <a:chExt cx="286" cy="270"/>
          </a:xfrm>
        </p:grpSpPr>
        <p:sp>
          <p:nvSpPr>
            <p:cNvPr id="305378" name="Freeform 22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79" name="Freeform 22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80" name="Freeform 22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81" name="Freeform 22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82" name="Freeform 23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83" name="Oval 23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384" name="Freeform 23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85" name="Freeform 23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86" name="Freeform 23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grpSp>
        <p:nvGrpSpPr>
          <p:cNvPr id="305387" name="Group 235"/>
          <p:cNvGrpSpPr>
            <a:grpSpLocks/>
          </p:cNvGrpSpPr>
          <p:nvPr/>
        </p:nvGrpSpPr>
        <p:grpSpPr bwMode="auto">
          <a:xfrm rot="3817480">
            <a:off x="8324057" y="1259682"/>
            <a:ext cx="401638" cy="428625"/>
            <a:chOff x="5113" y="628"/>
            <a:chExt cx="286" cy="270"/>
          </a:xfrm>
        </p:grpSpPr>
        <p:sp>
          <p:nvSpPr>
            <p:cNvPr id="305388" name="Freeform 23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89" name="Freeform 23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90" name="Freeform 23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91" name="Freeform 23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92" name="Freeform 24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93" name="Oval 24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394" name="Freeform 24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95" name="Freeform 24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96" name="Freeform 24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sp>
        <p:nvSpPr>
          <p:cNvPr id="305397" name="Line 245"/>
          <p:cNvSpPr>
            <a:spLocks noChangeShapeType="1"/>
          </p:cNvSpPr>
          <p:nvPr/>
        </p:nvSpPr>
        <p:spPr bwMode="auto">
          <a:xfrm flipV="1">
            <a:off x="5068888" y="1417638"/>
            <a:ext cx="576262"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98" name="Line 246"/>
          <p:cNvSpPr>
            <a:spLocks noChangeShapeType="1"/>
          </p:cNvSpPr>
          <p:nvPr/>
        </p:nvSpPr>
        <p:spPr bwMode="auto">
          <a:xfrm>
            <a:off x="5068888" y="1776413"/>
            <a:ext cx="576262"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399" name="Line 247"/>
          <p:cNvSpPr>
            <a:spLocks noChangeShapeType="1"/>
          </p:cNvSpPr>
          <p:nvPr/>
        </p:nvSpPr>
        <p:spPr bwMode="auto">
          <a:xfrm>
            <a:off x="6292851" y="1200150"/>
            <a:ext cx="5762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400" name="Line 248"/>
          <p:cNvSpPr>
            <a:spLocks noChangeShapeType="1"/>
          </p:cNvSpPr>
          <p:nvPr/>
        </p:nvSpPr>
        <p:spPr bwMode="auto">
          <a:xfrm>
            <a:off x="6292850" y="2065338"/>
            <a:ext cx="172878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401" name="Line 249"/>
          <p:cNvSpPr>
            <a:spLocks noChangeShapeType="1"/>
          </p:cNvSpPr>
          <p:nvPr/>
        </p:nvSpPr>
        <p:spPr bwMode="auto">
          <a:xfrm>
            <a:off x="7373938" y="1201738"/>
            <a:ext cx="57626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402" name="Line 250"/>
          <p:cNvSpPr>
            <a:spLocks noChangeShapeType="1"/>
          </p:cNvSpPr>
          <p:nvPr/>
        </p:nvSpPr>
        <p:spPr bwMode="auto">
          <a:xfrm>
            <a:off x="8742363" y="1201738"/>
            <a:ext cx="57626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nvGrpSpPr>
          <p:cNvPr id="305403" name="Group 251"/>
          <p:cNvGrpSpPr>
            <a:grpSpLocks noChangeAspect="1"/>
          </p:cNvGrpSpPr>
          <p:nvPr/>
        </p:nvGrpSpPr>
        <p:grpSpPr bwMode="auto">
          <a:xfrm>
            <a:off x="8166101" y="1920875"/>
            <a:ext cx="315913" cy="298450"/>
            <a:chOff x="2854" y="1152"/>
            <a:chExt cx="286" cy="270"/>
          </a:xfrm>
        </p:grpSpPr>
        <p:sp>
          <p:nvSpPr>
            <p:cNvPr id="305404" name="Freeform 252"/>
            <p:cNvSpPr>
              <a:spLocks noChangeAspect="1"/>
            </p:cNvSpPr>
            <p:nvPr/>
          </p:nvSpPr>
          <p:spPr bwMode="auto">
            <a:xfrm>
              <a:off x="2854" y="1152"/>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sp>
          <p:nvSpPr>
            <p:cNvPr id="305405" name="Freeform 253" descr="Purple mesh"/>
            <p:cNvSpPr>
              <a:spLocks noChangeAspect="1"/>
            </p:cNvSpPr>
            <p:nvPr/>
          </p:nvSpPr>
          <p:spPr bwMode="auto">
            <a:xfrm>
              <a:off x="2884" y="1182"/>
              <a:ext cx="229" cy="225"/>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xmlns="" w="3175"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tr-TR"/>
            </a:p>
          </p:txBody>
        </p:sp>
      </p:grpSp>
      <p:sp>
        <p:nvSpPr>
          <p:cNvPr id="305406" name="Text Box 254"/>
          <p:cNvSpPr txBox="1">
            <a:spLocks noChangeArrowheads="1"/>
          </p:cNvSpPr>
          <p:nvPr/>
        </p:nvSpPr>
        <p:spPr bwMode="auto">
          <a:xfrm>
            <a:off x="7734300" y="2208214"/>
            <a:ext cx="91057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a:r>
              <a:rPr lang="en-US" sz="1400" dirty="0">
                <a:latin typeface="Arial" charset="0"/>
              </a:rPr>
              <a:t>T-l</a:t>
            </a:r>
            <a:r>
              <a:rPr lang="tr-TR" sz="1400" dirty="0" err="1">
                <a:latin typeface="Arial" charset="0"/>
              </a:rPr>
              <a:t>enfosit</a:t>
            </a:r>
            <a:endParaRPr lang="en-US" sz="1400" dirty="0">
              <a:latin typeface="Arial" charset="0"/>
            </a:endParaRPr>
          </a:p>
        </p:txBody>
      </p:sp>
      <p:sp>
        <p:nvSpPr>
          <p:cNvPr id="305407" name="Text Box 255"/>
          <p:cNvSpPr txBox="1">
            <a:spLocks noChangeArrowheads="1"/>
          </p:cNvSpPr>
          <p:nvPr/>
        </p:nvSpPr>
        <p:spPr bwMode="auto">
          <a:xfrm>
            <a:off x="9318625" y="1704975"/>
            <a:ext cx="863600"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sz="1400" dirty="0">
                <a:latin typeface="Arial" charset="0"/>
              </a:rPr>
              <a:t>Plasma</a:t>
            </a:r>
          </a:p>
          <a:p>
            <a:r>
              <a:rPr lang="tr-TR" sz="1400" dirty="0">
                <a:latin typeface="Arial" charset="0"/>
              </a:rPr>
              <a:t>hücreleri</a:t>
            </a:r>
            <a:endParaRPr lang="en-US" sz="1400" dirty="0">
              <a:latin typeface="Arial" charset="0"/>
            </a:endParaRPr>
          </a:p>
        </p:txBody>
      </p:sp>
      <p:sp>
        <p:nvSpPr>
          <p:cNvPr id="305408" name="Rectangle 256"/>
          <p:cNvSpPr>
            <a:spLocks noChangeArrowheads="1"/>
          </p:cNvSpPr>
          <p:nvPr/>
        </p:nvSpPr>
        <p:spPr bwMode="auto">
          <a:xfrm>
            <a:off x="7373939" y="1344614"/>
            <a:ext cx="287337" cy="288925"/>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305409" name="Text Box 257"/>
          <p:cNvSpPr txBox="1">
            <a:spLocks noChangeArrowheads="1"/>
          </p:cNvSpPr>
          <p:nvPr/>
        </p:nvSpPr>
        <p:spPr bwMode="auto">
          <a:xfrm>
            <a:off x="6869114" y="1344614"/>
            <a:ext cx="931665" cy="30777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a:r>
              <a:rPr lang="en-US" sz="1400" dirty="0">
                <a:latin typeface="Arial" charset="0"/>
              </a:rPr>
              <a:t>B-l</a:t>
            </a:r>
            <a:r>
              <a:rPr lang="tr-TR" sz="1400" dirty="0" err="1">
                <a:latin typeface="Arial" charset="0"/>
              </a:rPr>
              <a:t>enfosit</a:t>
            </a:r>
            <a:endParaRPr lang="en-US" sz="1400" dirty="0">
              <a:latin typeface="Arial" charset="0"/>
            </a:endParaRPr>
          </a:p>
        </p:txBody>
      </p:sp>
      <p:sp>
        <p:nvSpPr>
          <p:cNvPr id="305410" name="Text Box 258"/>
          <p:cNvSpPr txBox="1">
            <a:spLocks noChangeArrowheads="1"/>
          </p:cNvSpPr>
          <p:nvPr/>
        </p:nvSpPr>
        <p:spPr bwMode="auto">
          <a:xfrm>
            <a:off x="6797676" y="768350"/>
            <a:ext cx="576263"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sz="1400">
                <a:solidFill>
                  <a:srgbClr val="008000"/>
                </a:solidFill>
                <a:effectLst>
                  <a:outerShdw blurRad="38100" dist="38100" dir="2700000" algn="tl">
                    <a:srgbClr val="C0C0C0"/>
                  </a:outerShdw>
                </a:effectLst>
                <a:latin typeface="Arial Narrow" pitchFamily="34" charset="0"/>
              </a:rPr>
              <a:t>na</a:t>
            </a:r>
            <a:r>
              <a:rPr lang="en-US" sz="1400">
                <a:solidFill>
                  <a:srgbClr val="008000"/>
                </a:solidFill>
                <a:effectLst>
                  <a:outerShdw blurRad="38100" dist="38100" dir="2700000" algn="tl">
                    <a:srgbClr val="C0C0C0"/>
                  </a:outerShdw>
                </a:effectLst>
                <a:latin typeface="Arial Narrow" pitchFamily="34" charset="0"/>
                <a:cs typeface="Arial" charset="0"/>
              </a:rPr>
              <a:t>ï</a:t>
            </a:r>
            <a:r>
              <a:rPr lang="en-US" sz="1400">
                <a:solidFill>
                  <a:srgbClr val="008000"/>
                </a:solidFill>
                <a:effectLst>
                  <a:outerShdw blurRad="38100" dist="38100" dir="2700000" algn="tl">
                    <a:srgbClr val="C0C0C0"/>
                  </a:outerShdw>
                </a:effectLst>
                <a:latin typeface="Arial Narrow" pitchFamily="34" charset="0"/>
              </a:rPr>
              <a:t>ve</a:t>
            </a:r>
          </a:p>
        </p:txBody>
      </p:sp>
      <p:sp>
        <p:nvSpPr>
          <p:cNvPr id="305411" name="WordArt 259"/>
          <p:cNvSpPr>
            <a:spLocks noChangeArrowheads="1" noChangeShapeType="1" noTextEdit="1"/>
          </p:cNvSpPr>
          <p:nvPr/>
        </p:nvSpPr>
        <p:spPr bwMode="auto">
          <a:xfrm>
            <a:off x="7915755" y="684291"/>
            <a:ext cx="936625" cy="285750"/>
          </a:xfrm>
          <a:prstGeom prst="rect">
            <a:avLst/>
          </a:prstGeom>
          <a:extLst>
            <a:ext uri="{91240B29-F687-4f45-9708-019B960494DF}">
              <a14:hiddenLine xmlns:a14="http://schemas.microsoft.com/office/drawing/2010/main" xmlns="" w="3175">
                <a:solidFill>
                  <a:schemeClr val="tx1"/>
                </a:solidFill>
                <a:round/>
                <a:headEnd/>
                <a:tailEnd/>
              </a14:hiddenLine>
            </a:ext>
            <a:ext uri="{AF507438-7753-43e0-B8FC-AC1667EBCBE1}">
              <a14:hiddenEffects xmlns:a14="http://schemas.microsoft.com/office/drawing/2010/main" xmlns="">
                <a:effectLst/>
              </a14:hiddenEffects>
            </a:ext>
          </a:extLst>
        </p:spPr>
        <p:txBody>
          <a:bodyPr spcFirstLastPara="1" wrap="none" fromWordArt="1">
            <a:prstTxWarp prst="textArchUp">
              <a:avLst>
                <a:gd name="adj" fmla="val 11154350"/>
              </a:avLst>
            </a:prstTxWarp>
          </a:bodyPr>
          <a:lstStyle/>
          <a:p>
            <a:r>
              <a:rPr lang="tr-TR" sz="800" kern="10" dirty="0" err="1">
                <a:solidFill>
                  <a:srgbClr val="008000"/>
                </a:solidFill>
                <a:latin typeface="Arial Narrow"/>
              </a:rPr>
              <a:t>germinal</a:t>
            </a:r>
            <a:r>
              <a:rPr lang="tr-TR" sz="800" kern="10" dirty="0">
                <a:solidFill>
                  <a:srgbClr val="008000"/>
                </a:solidFill>
                <a:latin typeface="Arial Narrow"/>
              </a:rPr>
              <a:t> merkez</a:t>
            </a:r>
          </a:p>
        </p:txBody>
      </p:sp>
      <p:pic>
        <p:nvPicPr>
          <p:cNvPr id="305414" name="Picture 262" descr="s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05000" y="3670851"/>
            <a:ext cx="1604211" cy="68027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9050">
                <a:solidFill>
                  <a:schemeClr val="tx1"/>
                </a:solidFill>
                <a:miter lim="800000"/>
                <a:headEnd/>
                <a:tailEnd/>
              </a14:hiddenLine>
            </a:ext>
          </a:extLst>
        </p:spPr>
      </p:pic>
      <p:sp>
        <p:nvSpPr>
          <p:cNvPr id="305415" name="Rectangle 263"/>
          <p:cNvSpPr>
            <a:spLocks noChangeArrowheads="1"/>
          </p:cNvSpPr>
          <p:nvPr/>
        </p:nvSpPr>
        <p:spPr bwMode="auto">
          <a:xfrm>
            <a:off x="530306" y="39050"/>
            <a:ext cx="6865858" cy="76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b"/>
          <a:lstStyle/>
          <a:p>
            <a:pPr algn="l"/>
            <a:r>
              <a:rPr lang="tr-TR" sz="2800" dirty="0">
                <a:solidFill>
                  <a:srgbClr val="FF0000"/>
                </a:solidFill>
              </a:rPr>
              <a:t>Hematopoez  (Kan yapımı)</a:t>
            </a:r>
            <a:endParaRPr lang="en-US" sz="2800" dirty="0">
              <a:solidFill>
                <a:srgbClr val="FF0000"/>
              </a:solidFill>
            </a:endParaRPr>
          </a:p>
        </p:txBody>
      </p:sp>
      <p:sp>
        <p:nvSpPr>
          <p:cNvPr id="305416" name="Rectangle 264"/>
          <p:cNvSpPr>
            <a:spLocks noChangeArrowheads="1"/>
          </p:cNvSpPr>
          <p:nvPr/>
        </p:nvSpPr>
        <p:spPr bwMode="auto">
          <a:xfrm>
            <a:off x="8595709" y="5760273"/>
            <a:ext cx="1981200" cy="76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b"/>
          <a:lstStyle/>
          <a:p>
            <a:pPr algn="l"/>
            <a:r>
              <a:rPr lang="tr-TR" sz="1600" dirty="0" err="1">
                <a:latin typeface="Calibri" pitchFamily="34" charset="0"/>
              </a:rPr>
              <a:t>Granülopoez</a:t>
            </a:r>
            <a:r>
              <a:rPr lang="tr-TR" sz="1600" dirty="0">
                <a:latin typeface="Calibri" pitchFamily="34" charset="0"/>
              </a:rPr>
              <a:t/>
            </a:r>
            <a:br>
              <a:rPr lang="tr-TR" sz="1600" dirty="0">
                <a:latin typeface="Calibri" pitchFamily="34" charset="0"/>
              </a:rPr>
            </a:br>
            <a:r>
              <a:rPr lang="tr-TR" sz="1600" dirty="0" err="1">
                <a:latin typeface="Calibri" pitchFamily="34" charset="0"/>
              </a:rPr>
              <a:t>Trombopoez</a:t>
            </a:r>
            <a:r>
              <a:rPr lang="tr-TR" sz="1600" dirty="0">
                <a:latin typeface="Calibri" pitchFamily="34" charset="0"/>
              </a:rPr>
              <a:t/>
            </a:r>
            <a:br>
              <a:rPr lang="tr-TR" sz="1600" dirty="0">
                <a:latin typeface="Calibri" pitchFamily="34" charset="0"/>
              </a:rPr>
            </a:br>
            <a:r>
              <a:rPr lang="tr-TR" sz="1600" dirty="0">
                <a:latin typeface="Calibri" pitchFamily="34" charset="0"/>
              </a:rPr>
              <a:t>Eritropoez</a:t>
            </a:r>
            <a:endParaRPr lang="en-US" sz="1600" dirty="0">
              <a:latin typeface="Calibri" pitchFamily="34" charset="0"/>
            </a:endParaRPr>
          </a:p>
        </p:txBody>
      </p:sp>
      <p:sp>
        <p:nvSpPr>
          <p:cNvPr id="2" name="Dikdörtgen 1"/>
          <p:cNvSpPr/>
          <p:nvPr/>
        </p:nvSpPr>
        <p:spPr>
          <a:xfrm>
            <a:off x="1695937" y="2030960"/>
            <a:ext cx="862737" cy="341632"/>
          </a:xfrm>
          <a:prstGeom prst="rect">
            <a:avLst/>
          </a:prstGeom>
        </p:spPr>
        <p:txBody>
          <a:bodyPr wrap="none">
            <a:spAutoFit/>
          </a:bodyPr>
          <a:lstStyle/>
          <a:p>
            <a:pPr>
              <a:lnSpc>
                <a:spcPct val="90000"/>
              </a:lnSpc>
            </a:pPr>
            <a:r>
              <a:rPr lang="tr-TR" dirty="0"/>
              <a:t>CD34+ </a:t>
            </a:r>
          </a:p>
        </p:txBody>
      </p:sp>
      <p:sp>
        <p:nvSpPr>
          <p:cNvPr id="264" name="263 Dikdörtgen"/>
          <p:cNvSpPr/>
          <p:nvPr/>
        </p:nvSpPr>
        <p:spPr>
          <a:xfrm>
            <a:off x="1695937" y="1664772"/>
            <a:ext cx="1294137" cy="369332"/>
          </a:xfrm>
          <a:prstGeom prst="rect">
            <a:avLst/>
          </a:prstGeom>
        </p:spPr>
        <p:txBody>
          <a:bodyPr wrap="none">
            <a:spAutoFit/>
          </a:bodyPr>
          <a:lstStyle/>
          <a:p>
            <a:r>
              <a:rPr lang="tr-TR" dirty="0">
                <a:latin typeface="Calibri" pitchFamily="34" charset="0"/>
              </a:rPr>
              <a:t>Puliripotent</a:t>
            </a:r>
            <a:endParaRPr lang="tr-TR" dirty="0"/>
          </a:p>
        </p:txBody>
      </p:sp>
      <p:sp>
        <p:nvSpPr>
          <p:cNvPr id="265" name="264 Dikdörtgen"/>
          <p:cNvSpPr/>
          <p:nvPr/>
        </p:nvSpPr>
        <p:spPr>
          <a:xfrm>
            <a:off x="4069781" y="1168704"/>
            <a:ext cx="1188852" cy="338554"/>
          </a:xfrm>
          <a:prstGeom prst="rect">
            <a:avLst/>
          </a:prstGeom>
        </p:spPr>
        <p:txBody>
          <a:bodyPr wrap="none">
            <a:spAutoFit/>
          </a:bodyPr>
          <a:lstStyle/>
          <a:p>
            <a:r>
              <a:rPr lang="tr-TR" sz="1600" dirty="0">
                <a:latin typeface="Calibri" pitchFamily="34" charset="0"/>
              </a:rPr>
              <a:t>Multipotent</a:t>
            </a:r>
            <a:endParaRPr lang="tr-TR" sz="1600" dirty="0"/>
          </a:p>
        </p:txBody>
      </p:sp>
      <p:sp>
        <p:nvSpPr>
          <p:cNvPr id="266" name="265 Dikdörtgen"/>
          <p:cNvSpPr/>
          <p:nvPr/>
        </p:nvSpPr>
        <p:spPr>
          <a:xfrm>
            <a:off x="3906220" y="4488028"/>
            <a:ext cx="1188852" cy="338554"/>
          </a:xfrm>
          <a:prstGeom prst="rect">
            <a:avLst/>
          </a:prstGeom>
        </p:spPr>
        <p:txBody>
          <a:bodyPr wrap="none">
            <a:spAutoFit/>
          </a:bodyPr>
          <a:lstStyle/>
          <a:p>
            <a:r>
              <a:rPr lang="tr-TR" sz="1600" dirty="0">
                <a:latin typeface="Calibri" pitchFamily="34" charset="0"/>
              </a:rPr>
              <a:t>Multipotent</a:t>
            </a:r>
            <a:endParaRPr lang="tr-TR" sz="1600" dirty="0"/>
          </a:p>
        </p:txBody>
      </p:sp>
    </p:spTree>
    <p:extLst>
      <p:ext uri="{BB962C8B-B14F-4D97-AF65-F5344CB8AC3E}">
        <p14:creationId xmlns:p14="http://schemas.microsoft.com/office/powerpoint/2010/main" val="41479880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1" name="Rectangle 3"/>
          <p:cNvSpPr>
            <a:spLocks noChangeArrowheads="1"/>
          </p:cNvSpPr>
          <p:nvPr/>
        </p:nvSpPr>
        <p:spPr bwMode="auto">
          <a:xfrm>
            <a:off x="6528049" y="1916832"/>
            <a:ext cx="2663825" cy="1295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tr-TR" altLang="en-US" dirty="0"/>
              <a:t>Kan hücrelerinin üretim yeri</a:t>
            </a:r>
          </a:p>
          <a:p>
            <a:r>
              <a:rPr lang="tr-TR" altLang="en-US" dirty="0"/>
              <a:t> kemik iliğidir</a:t>
            </a:r>
          </a:p>
        </p:txBody>
      </p:sp>
      <p:sp>
        <p:nvSpPr>
          <p:cNvPr id="319493" name="Rectangle 5"/>
          <p:cNvSpPr>
            <a:spLocks noChangeArrowheads="1"/>
          </p:cNvSpPr>
          <p:nvPr/>
        </p:nvSpPr>
        <p:spPr bwMode="auto">
          <a:xfrm>
            <a:off x="1922462" y="2244224"/>
            <a:ext cx="3957514" cy="5539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0" tIns="0" rIns="0" bIns="0" anchor="ctr">
            <a:spAutoFit/>
          </a:bodyPr>
          <a:lstStyle/>
          <a:p>
            <a:pPr eaLnBrk="0" hangingPunct="0"/>
            <a:r>
              <a:rPr lang="tr-TR" altLang="en-US" b="1" dirty="0">
                <a:solidFill>
                  <a:srgbClr val="C21082"/>
                </a:solidFill>
                <a:latin typeface="Arial" panose="020B0604020202020204" pitchFamily="34" charset="0"/>
              </a:rPr>
              <a:t>Erişkinde aktif kemik iliği </a:t>
            </a:r>
            <a:r>
              <a:rPr lang="en-US" altLang="en-US" dirty="0">
                <a:solidFill>
                  <a:srgbClr val="C21082"/>
                </a:solidFill>
                <a:latin typeface="Arial" panose="020B0604020202020204" pitchFamily="34" charset="0"/>
              </a:rPr>
              <a:t>  </a:t>
            </a:r>
            <a:r>
              <a:rPr lang="tr-TR" altLang="en-US" b="1" dirty="0">
                <a:solidFill>
                  <a:srgbClr val="C21082"/>
                </a:solidFill>
                <a:latin typeface="Arial" panose="020B0604020202020204" pitchFamily="34" charset="0"/>
              </a:rPr>
              <a:t>bölgeleri</a:t>
            </a:r>
            <a:r>
              <a:rPr lang="en-US" altLang="en-US" dirty="0">
                <a:solidFill>
                  <a:srgbClr val="C21082"/>
                </a:solidFill>
                <a:latin typeface="Arial" panose="020B0604020202020204" pitchFamily="34" charset="0"/>
              </a:rPr>
              <a:t>                         </a:t>
            </a:r>
            <a:r>
              <a:rPr lang="en-US" altLang="en-US" dirty="0">
                <a:latin typeface="Arial" panose="020B0604020202020204" pitchFamily="34" charset="0"/>
              </a:rPr>
              <a:t>            </a:t>
            </a:r>
          </a:p>
        </p:txBody>
      </p:sp>
      <p:sp>
        <p:nvSpPr>
          <p:cNvPr id="8" name="Rectangle 2"/>
          <p:cNvSpPr>
            <a:spLocks noGrp="1" noChangeArrowheads="1"/>
          </p:cNvSpPr>
          <p:nvPr>
            <p:ph type="title"/>
          </p:nvPr>
        </p:nvSpPr>
        <p:spPr>
          <a:xfrm>
            <a:off x="421365" y="445253"/>
            <a:ext cx="6235700" cy="684212"/>
          </a:xfrm>
        </p:spPr>
        <p:txBody>
          <a:bodyPr>
            <a:normAutofit fontScale="90000"/>
          </a:bodyPr>
          <a:lstStyle/>
          <a:p>
            <a:r>
              <a:rPr lang="tr-TR" altLang="en-US" b="1" dirty="0">
                <a:solidFill>
                  <a:srgbClr val="FF0000"/>
                </a:solidFill>
                <a:latin typeface="Arial" panose="020B0604020202020204" pitchFamily="34" charset="0"/>
                <a:cs typeface="Arial" panose="020B0604020202020204" pitchFamily="34" charset="0"/>
              </a:rPr>
              <a:t>Kemik İliği İncelenmesi</a:t>
            </a:r>
          </a:p>
        </p:txBody>
      </p:sp>
      <p:pic>
        <p:nvPicPr>
          <p:cNvPr id="9" name="Picture 2" descr="BONE%20MARRO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44073" y="3068613"/>
            <a:ext cx="3489325" cy="2643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 name="Picture 4" descr="nucleus factsheet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22463" y="2924945"/>
            <a:ext cx="4500563" cy="29305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24349232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063552" y="6381328"/>
            <a:ext cx="8413724" cy="369332"/>
          </a:xfrm>
          <a:prstGeom prst="rect">
            <a:avLst/>
          </a:prstGeom>
        </p:spPr>
        <p:txBody>
          <a:bodyPr wrap="square">
            <a:spAutoFit/>
          </a:bodyPr>
          <a:lstStyle/>
          <a:p>
            <a:r>
              <a:rPr lang="tr-TR" altLang="en-US" dirty="0">
                <a:latin typeface="Calibri" panose="020F0502020204030204" pitchFamily="34" charset="0"/>
              </a:rPr>
              <a:t>Kemik iliği </a:t>
            </a:r>
            <a:r>
              <a:rPr lang="tr-TR" altLang="en-US" dirty="0" err="1">
                <a:latin typeface="Calibri" panose="020F0502020204030204" pitchFamily="34" charset="0"/>
              </a:rPr>
              <a:t>aspirasyonu</a:t>
            </a:r>
            <a:r>
              <a:rPr lang="tr-TR" altLang="en-US" dirty="0">
                <a:latin typeface="Calibri" panose="020F0502020204030204" pitchFamily="34" charset="0"/>
              </a:rPr>
              <a:t> : Erişkinlerde </a:t>
            </a:r>
            <a:r>
              <a:rPr lang="tr-TR" altLang="en-US" dirty="0" err="1">
                <a:latin typeface="Calibri" panose="020F0502020204030204" pitchFamily="34" charset="0"/>
              </a:rPr>
              <a:t>corpus</a:t>
            </a:r>
            <a:r>
              <a:rPr lang="tr-TR" altLang="en-US" dirty="0">
                <a:latin typeface="Calibri" panose="020F0502020204030204" pitchFamily="34" charset="0"/>
              </a:rPr>
              <a:t> </a:t>
            </a:r>
            <a:r>
              <a:rPr lang="tr-TR" altLang="en-US" dirty="0" err="1">
                <a:latin typeface="Calibri" panose="020F0502020204030204" pitchFamily="34" charset="0"/>
              </a:rPr>
              <a:t>sterni</a:t>
            </a:r>
            <a:r>
              <a:rPr lang="tr-TR" altLang="en-US" dirty="0">
                <a:latin typeface="Calibri" panose="020F0502020204030204" pitchFamily="34" charset="0"/>
              </a:rPr>
              <a:t> veya </a:t>
            </a:r>
            <a:r>
              <a:rPr lang="tr-TR" altLang="en-US" dirty="0" err="1">
                <a:latin typeface="Calibri" panose="020F0502020204030204" pitchFamily="34" charset="0"/>
              </a:rPr>
              <a:t>Spina</a:t>
            </a:r>
            <a:r>
              <a:rPr lang="tr-TR" altLang="en-US" dirty="0">
                <a:latin typeface="Calibri" panose="020F0502020204030204" pitchFamily="34" charset="0"/>
              </a:rPr>
              <a:t> </a:t>
            </a:r>
            <a:r>
              <a:rPr lang="tr-TR" altLang="en-US" dirty="0" err="1">
                <a:latin typeface="Calibri" panose="020F0502020204030204" pitchFamily="34" charset="0"/>
              </a:rPr>
              <a:t>İliaka</a:t>
            </a:r>
            <a:r>
              <a:rPr lang="tr-TR" altLang="en-US" dirty="0">
                <a:latin typeface="Calibri" panose="020F0502020204030204" pitchFamily="34" charset="0"/>
              </a:rPr>
              <a:t> </a:t>
            </a:r>
            <a:r>
              <a:rPr lang="tr-TR" altLang="en-US" dirty="0" err="1">
                <a:latin typeface="Calibri" panose="020F0502020204030204" pitchFamily="34" charset="0"/>
              </a:rPr>
              <a:t>Posterior</a:t>
            </a:r>
            <a:r>
              <a:rPr lang="tr-TR" altLang="en-US" dirty="0">
                <a:latin typeface="Calibri" panose="020F0502020204030204" pitchFamily="34" charset="0"/>
              </a:rPr>
              <a:t> </a:t>
            </a:r>
            <a:r>
              <a:rPr lang="tr-TR" altLang="en-US" dirty="0" err="1">
                <a:latin typeface="Calibri" panose="020F0502020204030204" pitchFamily="34" charset="0"/>
              </a:rPr>
              <a:t>Superior</a:t>
            </a:r>
            <a:endParaRPr lang="tr-TR" altLang="en-US" dirty="0">
              <a:latin typeface="Calibri" panose="020F0502020204030204" pitchFamily="34" charset="0"/>
            </a:endParaRPr>
          </a:p>
        </p:txBody>
      </p:sp>
      <p:pic>
        <p:nvPicPr>
          <p:cNvPr id="9" name="Picture 4" descr="IMG_062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23592" y="1844824"/>
            <a:ext cx="7704856" cy="4197648"/>
          </a:xfrm>
          <a:prstGeom prst="rect">
            <a:avLst/>
          </a:prstGeom>
          <a:noFill/>
          <a:extLst>
            <a:ext uri="{909E8E84-426E-40dd-AFC4-6F175D3DCCD1}">
              <a14:hiddenFill xmlns:a14="http://schemas.microsoft.com/office/drawing/2010/main" xmlns="">
                <a:solidFill>
                  <a:srgbClr val="FFFFFF"/>
                </a:solidFill>
              </a14:hiddenFill>
            </a:ext>
          </a:extLst>
        </p:spPr>
      </p:pic>
      <p:pic>
        <p:nvPicPr>
          <p:cNvPr id="3" name="Resim 2"/>
          <p:cNvPicPr>
            <a:picLocks noChangeAspect="1"/>
          </p:cNvPicPr>
          <p:nvPr/>
        </p:nvPicPr>
        <p:blipFill>
          <a:blip r:embed="rId3"/>
          <a:stretch>
            <a:fillRect/>
          </a:stretch>
        </p:blipFill>
        <p:spPr>
          <a:xfrm>
            <a:off x="7627143" y="133572"/>
            <a:ext cx="2705100" cy="1582192"/>
          </a:xfrm>
          <a:prstGeom prst="rect">
            <a:avLst/>
          </a:prstGeom>
        </p:spPr>
      </p:pic>
      <p:pic>
        <p:nvPicPr>
          <p:cNvPr id="4" name="Resim 3"/>
          <p:cNvPicPr>
            <a:picLocks noChangeAspect="1"/>
          </p:cNvPicPr>
          <p:nvPr/>
        </p:nvPicPr>
        <p:blipFill>
          <a:blip r:embed="rId4"/>
          <a:stretch>
            <a:fillRect/>
          </a:stretch>
        </p:blipFill>
        <p:spPr>
          <a:xfrm>
            <a:off x="9648354" y="300432"/>
            <a:ext cx="707901" cy="1205537"/>
          </a:xfrm>
          <a:prstGeom prst="rect">
            <a:avLst/>
          </a:prstGeom>
        </p:spPr>
      </p:pic>
      <p:sp>
        <p:nvSpPr>
          <p:cNvPr id="7" name="Rectangle 2"/>
          <p:cNvSpPr txBox="1">
            <a:spLocks noChangeArrowheads="1"/>
          </p:cNvSpPr>
          <p:nvPr/>
        </p:nvSpPr>
        <p:spPr>
          <a:xfrm>
            <a:off x="421365" y="445253"/>
            <a:ext cx="6235700" cy="684212"/>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altLang="en-US" b="1" smtClean="0">
                <a:solidFill>
                  <a:srgbClr val="FF0000"/>
                </a:solidFill>
                <a:latin typeface="Arial" panose="020B0604020202020204" pitchFamily="34" charset="0"/>
                <a:cs typeface="Arial" panose="020B0604020202020204" pitchFamily="34" charset="0"/>
              </a:rPr>
              <a:t>Kemik İliği İncelenmesi</a:t>
            </a:r>
            <a:endParaRPr lang="tr-TR" altLang="en-US"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09753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4" name="Text Box 4"/>
          <p:cNvSpPr txBox="1">
            <a:spLocks noChangeArrowheads="1"/>
          </p:cNvSpPr>
          <p:nvPr/>
        </p:nvSpPr>
        <p:spPr bwMode="auto">
          <a:xfrm>
            <a:off x="372075" y="572819"/>
            <a:ext cx="7200900"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tr-TR" altLang="en-US" sz="3200" b="1" dirty="0">
                <a:solidFill>
                  <a:srgbClr val="FF0000"/>
                </a:solidFill>
                <a:latin typeface="Arial" panose="020B0604020202020204" pitchFamily="34" charset="0"/>
                <a:cs typeface="Arial" panose="020B0604020202020204" pitchFamily="34" charset="0"/>
              </a:rPr>
              <a:t>Kemik İliği Biyopsisi</a:t>
            </a:r>
            <a:endParaRPr lang="en-US" altLang="en-US" sz="3200" b="1" dirty="0">
              <a:solidFill>
                <a:srgbClr val="FF0000"/>
              </a:solidFill>
              <a:latin typeface="Arial" panose="020B0604020202020204" pitchFamily="34" charset="0"/>
              <a:cs typeface="Arial" panose="020B0604020202020204" pitchFamily="34" charset="0"/>
            </a:endParaRPr>
          </a:p>
        </p:txBody>
      </p:sp>
      <p:pic>
        <p:nvPicPr>
          <p:cNvPr id="5" name="Picture 2" descr="X_00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98544" y="1900956"/>
            <a:ext cx="3209925" cy="3672185"/>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3" descr="X_00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9288" y="1844824"/>
            <a:ext cx="3352800" cy="378445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22924282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M08_01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68096" y="1733817"/>
            <a:ext cx="3163528" cy="3671888"/>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3" descr="X_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0725" y="1733817"/>
            <a:ext cx="3384545" cy="3671888"/>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4" descr="M04_00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81054" y="1733817"/>
            <a:ext cx="3001258" cy="3686968"/>
          </a:xfrm>
          <a:prstGeom prst="rect">
            <a:avLst/>
          </a:prstGeom>
          <a:noFill/>
          <a:extLst>
            <a:ext uri="{909E8E84-426E-40dd-AFC4-6F175D3DCCD1}">
              <a14:hiddenFill xmlns:a14="http://schemas.microsoft.com/office/drawing/2010/main" xmlns="">
                <a:solidFill>
                  <a:srgbClr val="FFFFFF"/>
                </a:solidFill>
              </a14:hiddenFill>
            </a:ext>
          </a:extLst>
        </p:spPr>
      </p:pic>
      <p:sp>
        <p:nvSpPr>
          <p:cNvPr id="323589" name="Text Box 5"/>
          <p:cNvSpPr txBox="1">
            <a:spLocks noChangeArrowheads="1"/>
          </p:cNvSpPr>
          <p:nvPr/>
        </p:nvSpPr>
        <p:spPr bwMode="auto">
          <a:xfrm>
            <a:off x="4786988" y="5475747"/>
            <a:ext cx="27368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tr-TR" altLang="en-US" dirty="0" err="1">
                <a:latin typeface="Arial" panose="020B0604020202020204" pitchFamily="34" charset="0"/>
              </a:rPr>
              <a:t>Hipersellüler</a:t>
            </a:r>
            <a:endParaRPr lang="en-US" altLang="en-US" dirty="0">
              <a:latin typeface="Arial" panose="020B0604020202020204" pitchFamily="34" charset="0"/>
            </a:endParaRPr>
          </a:p>
        </p:txBody>
      </p:sp>
      <p:sp>
        <p:nvSpPr>
          <p:cNvPr id="323590" name="Text Box 6"/>
          <p:cNvSpPr txBox="1">
            <a:spLocks noChangeArrowheads="1"/>
          </p:cNvSpPr>
          <p:nvPr/>
        </p:nvSpPr>
        <p:spPr bwMode="auto">
          <a:xfrm>
            <a:off x="8199599" y="5475746"/>
            <a:ext cx="2232025"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tr-TR" altLang="en-US" dirty="0" err="1">
                <a:latin typeface="Arial" panose="020B0604020202020204" pitchFamily="34" charset="0"/>
              </a:rPr>
              <a:t>Asellüler</a:t>
            </a:r>
            <a:endParaRPr lang="en-US" altLang="en-US" dirty="0">
              <a:latin typeface="Arial" panose="020B0604020202020204" pitchFamily="34" charset="0"/>
            </a:endParaRPr>
          </a:p>
        </p:txBody>
      </p:sp>
      <p:sp>
        <p:nvSpPr>
          <p:cNvPr id="323591" name="Text Box 7"/>
          <p:cNvSpPr txBox="1">
            <a:spLocks noChangeArrowheads="1"/>
          </p:cNvSpPr>
          <p:nvPr/>
        </p:nvSpPr>
        <p:spPr bwMode="auto">
          <a:xfrm>
            <a:off x="1398918" y="5520927"/>
            <a:ext cx="16573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tr-TR" altLang="en-US" dirty="0" err="1">
                <a:latin typeface="Arial" panose="020B0604020202020204" pitchFamily="34" charset="0"/>
              </a:rPr>
              <a:t>Normosellüler</a:t>
            </a:r>
            <a:endParaRPr lang="en-US" altLang="en-US" dirty="0">
              <a:latin typeface="Arial" panose="020B0604020202020204" pitchFamily="34" charset="0"/>
            </a:endParaRPr>
          </a:p>
        </p:txBody>
      </p:sp>
      <p:sp>
        <p:nvSpPr>
          <p:cNvPr id="12" name="Rectangle 2"/>
          <p:cNvSpPr txBox="1">
            <a:spLocks noChangeArrowheads="1"/>
          </p:cNvSpPr>
          <p:nvPr/>
        </p:nvSpPr>
        <p:spPr>
          <a:xfrm>
            <a:off x="431591" y="627930"/>
            <a:ext cx="8244563" cy="684212"/>
          </a:xfrm>
          <a:prstGeom prst="rect">
            <a:avLst/>
          </a:prstGeom>
        </p:spPr>
        <p:txBody>
          <a:bodyP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altLang="en-US" sz="3200" b="1" smtClean="0">
                <a:solidFill>
                  <a:srgbClr val="FF0000"/>
                </a:solidFill>
                <a:latin typeface="Arial" panose="020B0604020202020204" pitchFamily="34" charset="0"/>
                <a:cs typeface="Arial" panose="020B0604020202020204" pitchFamily="34" charset="0"/>
              </a:rPr>
              <a:t>Kemik İliği Kemik iliği biyopsisi İncelemesi</a:t>
            </a:r>
            <a:br>
              <a:rPr lang="tr-TR" altLang="en-US" sz="3200" b="1" smtClean="0">
                <a:solidFill>
                  <a:srgbClr val="FF0000"/>
                </a:solidFill>
                <a:latin typeface="Arial" panose="020B0604020202020204" pitchFamily="34" charset="0"/>
                <a:cs typeface="Arial" panose="020B0604020202020204" pitchFamily="34" charset="0"/>
              </a:rPr>
            </a:br>
            <a:endParaRPr lang="tr-TR" altLang="en-US" sz="32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3559206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3234950" y="1477867"/>
            <a:ext cx="5832648" cy="426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69900" indent="-469900" algn="l" rtl="0" fontAlgn="base">
              <a:spcBef>
                <a:spcPct val="20000"/>
              </a:spcBef>
              <a:spcAft>
                <a:spcPct val="0"/>
              </a:spcAft>
              <a:buClr>
                <a:schemeClr val="accent2"/>
              </a:buClr>
              <a:buFont typeface="Wingdings" panose="05000000000000000000" pitchFamily="2" charset="2"/>
              <a:buChar char="o"/>
              <a:defRPr sz="3000" kern="1200">
                <a:solidFill>
                  <a:schemeClr val="tx1"/>
                </a:solidFill>
                <a:latin typeface="+mn-lt"/>
                <a:ea typeface="+mn-ea"/>
                <a:cs typeface="+mn-cs"/>
              </a:defRPr>
            </a:lvl1pPr>
            <a:lvl2pPr marL="908050" indent="-436563" algn="l" rtl="0" fontAlgn="base">
              <a:spcBef>
                <a:spcPct val="20000"/>
              </a:spcBef>
              <a:spcAft>
                <a:spcPct val="0"/>
              </a:spcAft>
              <a:buClr>
                <a:schemeClr val="accent2"/>
              </a:buClr>
              <a:buFont typeface="Wingdings" panose="05000000000000000000" pitchFamily="2" charset="2"/>
              <a:buChar char="n"/>
              <a:defRPr sz="2600" kern="1200">
                <a:solidFill>
                  <a:schemeClr val="tx1"/>
                </a:solidFill>
                <a:latin typeface="+mn-lt"/>
                <a:ea typeface="+mn-ea"/>
                <a:cs typeface="+mn-cs"/>
              </a:defRPr>
            </a:lvl2pPr>
            <a:lvl3pPr marL="1304925" indent="-395288" algn="l" rtl="0" fontAlgn="base">
              <a:spcBef>
                <a:spcPct val="20000"/>
              </a:spcBef>
              <a:spcAft>
                <a:spcPct val="0"/>
              </a:spcAft>
              <a:buClr>
                <a:schemeClr val="accent2"/>
              </a:buClr>
              <a:buFont typeface="Wingdings" panose="05000000000000000000" pitchFamily="2" charset="2"/>
              <a:buChar char="o"/>
              <a:defRPr sz="2300" kern="1200">
                <a:solidFill>
                  <a:schemeClr val="tx1"/>
                </a:solidFill>
                <a:latin typeface="+mn-lt"/>
                <a:ea typeface="+mn-ea"/>
                <a:cs typeface="+mn-cs"/>
              </a:defRPr>
            </a:lvl3pPr>
            <a:lvl4pPr marL="1693863" indent="-387350" algn="l" rtl="0" fontAlgn="base">
              <a:spcBef>
                <a:spcPct val="20000"/>
              </a:spcBef>
              <a:spcAft>
                <a:spcPct val="0"/>
              </a:spcAft>
              <a:buClr>
                <a:schemeClr val="accent2"/>
              </a:buClr>
              <a:buFont typeface="Wingdings" panose="05000000000000000000" pitchFamily="2" charset="2"/>
              <a:buChar char="n"/>
              <a:defRPr sz="2000" kern="1200">
                <a:solidFill>
                  <a:schemeClr val="tx1"/>
                </a:solidFill>
                <a:latin typeface="+mn-lt"/>
                <a:ea typeface="+mn-ea"/>
                <a:cs typeface="+mn-cs"/>
              </a:defRPr>
            </a:lvl4pPr>
            <a:lvl5pPr marL="2093913" indent="-398463" algn="l" rtl="0" fontAlgn="base">
              <a:spcBef>
                <a:spcPct val="25000"/>
              </a:spcBef>
              <a:spcAft>
                <a:spcPct val="0"/>
              </a:spcAft>
              <a:buClr>
                <a:schemeClr val="accent2"/>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50000"/>
              </a:lnSpc>
            </a:pPr>
            <a:r>
              <a:rPr lang="tr-TR" altLang="en-US" sz="1800" dirty="0">
                <a:latin typeface="Calibri" panose="020F0502020204030204" pitchFamily="34" charset="0"/>
              </a:rPr>
              <a:t>Hücre </a:t>
            </a:r>
            <a:r>
              <a:rPr lang="tr-TR" altLang="en-US" sz="1800" dirty="0" smtClean="0">
                <a:latin typeface="Calibri" panose="020F0502020204030204" pitchFamily="34" charset="0"/>
              </a:rPr>
              <a:t>miktarı (</a:t>
            </a:r>
            <a:r>
              <a:rPr lang="tr-TR" altLang="en-US" sz="1800" dirty="0" err="1" smtClean="0">
                <a:latin typeface="Calibri" panose="020F0502020204030204" pitchFamily="34" charset="0"/>
              </a:rPr>
              <a:t>Sellülarie</a:t>
            </a:r>
            <a:r>
              <a:rPr lang="tr-TR" altLang="en-US" sz="1800" dirty="0" smtClean="0">
                <a:latin typeface="Calibri" panose="020F0502020204030204" pitchFamily="34" charset="0"/>
              </a:rPr>
              <a:t>) /yağ </a:t>
            </a:r>
            <a:r>
              <a:rPr lang="tr-TR" altLang="en-US" sz="1800" dirty="0">
                <a:latin typeface="Calibri" panose="020F0502020204030204" pitchFamily="34" charset="0"/>
              </a:rPr>
              <a:t>hücresi miktarı</a:t>
            </a:r>
          </a:p>
          <a:p>
            <a:pPr lvl="1">
              <a:lnSpc>
                <a:spcPct val="150000"/>
              </a:lnSpc>
            </a:pPr>
            <a:r>
              <a:rPr lang="tr-TR" altLang="en-US" sz="1800" dirty="0" err="1">
                <a:latin typeface="Calibri" panose="020F0502020204030204" pitchFamily="34" charset="0"/>
              </a:rPr>
              <a:t>Eritropoietik</a:t>
            </a:r>
            <a:r>
              <a:rPr lang="tr-TR" altLang="en-US" sz="1800" dirty="0">
                <a:latin typeface="Calibri" panose="020F0502020204030204" pitchFamily="34" charset="0"/>
              </a:rPr>
              <a:t> aktivite ve </a:t>
            </a:r>
            <a:r>
              <a:rPr lang="tr-TR" altLang="en-US" sz="1800" dirty="0" err="1">
                <a:latin typeface="Calibri" panose="020F0502020204030204" pitchFamily="34" charset="0"/>
              </a:rPr>
              <a:t>matürasyon</a:t>
            </a:r>
            <a:endParaRPr lang="tr-TR" altLang="en-US" sz="1800" dirty="0">
              <a:latin typeface="Calibri" panose="020F0502020204030204" pitchFamily="34" charset="0"/>
            </a:endParaRPr>
          </a:p>
          <a:p>
            <a:pPr lvl="1">
              <a:lnSpc>
                <a:spcPct val="150000"/>
              </a:lnSpc>
            </a:pPr>
            <a:r>
              <a:rPr lang="tr-TR" altLang="en-US" sz="1800" dirty="0" err="1">
                <a:latin typeface="Calibri" panose="020F0502020204030204" pitchFamily="34" charset="0"/>
              </a:rPr>
              <a:t>Granülopoietik</a:t>
            </a:r>
            <a:r>
              <a:rPr lang="tr-TR" altLang="en-US" sz="1800" dirty="0">
                <a:latin typeface="Calibri" panose="020F0502020204030204" pitchFamily="34" charset="0"/>
              </a:rPr>
              <a:t> aktivite ve </a:t>
            </a:r>
            <a:r>
              <a:rPr lang="tr-TR" altLang="en-US" sz="1800" dirty="0" err="1">
                <a:latin typeface="Calibri" panose="020F0502020204030204" pitchFamily="34" charset="0"/>
              </a:rPr>
              <a:t>matürasyon</a:t>
            </a:r>
            <a:endParaRPr lang="tr-TR" altLang="en-US" sz="1800" dirty="0">
              <a:latin typeface="Calibri" panose="020F0502020204030204" pitchFamily="34" charset="0"/>
            </a:endParaRPr>
          </a:p>
          <a:p>
            <a:pPr lvl="1">
              <a:lnSpc>
                <a:spcPct val="150000"/>
              </a:lnSpc>
            </a:pPr>
            <a:r>
              <a:rPr lang="tr-TR" altLang="en-US" sz="1800" dirty="0">
                <a:latin typeface="Calibri" panose="020F0502020204030204" pitchFamily="34" charset="0"/>
              </a:rPr>
              <a:t>Miyeloid-eritroid oranı 3-5/1</a:t>
            </a:r>
          </a:p>
          <a:p>
            <a:pPr lvl="1">
              <a:lnSpc>
                <a:spcPct val="150000"/>
              </a:lnSpc>
            </a:pPr>
            <a:r>
              <a:rPr lang="tr-TR" altLang="en-US" sz="1800" dirty="0">
                <a:latin typeface="Calibri" panose="020F0502020204030204" pitchFamily="34" charset="0"/>
              </a:rPr>
              <a:t>İlikte yabancı hücre, inflamasyon, nekroz varlığı</a:t>
            </a:r>
          </a:p>
          <a:p>
            <a:pPr lvl="1">
              <a:lnSpc>
                <a:spcPct val="150000"/>
              </a:lnSpc>
            </a:pPr>
            <a:r>
              <a:rPr lang="tr-TR" altLang="en-US" sz="1800" dirty="0">
                <a:latin typeface="Calibri" panose="020F0502020204030204" pitchFamily="34" charset="0"/>
              </a:rPr>
              <a:t>İliğin demir içeriği</a:t>
            </a:r>
          </a:p>
          <a:p>
            <a:pPr lvl="1">
              <a:lnSpc>
                <a:spcPct val="150000"/>
              </a:lnSpc>
            </a:pPr>
            <a:r>
              <a:rPr lang="tr-TR" altLang="en-US" sz="1800" dirty="0" err="1">
                <a:latin typeface="Calibri" panose="020F0502020204030204" pitchFamily="34" charset="0"/>
              </a:rPr>
              <a:t>Megakaryositler</a:t>
            </a:r>
            <a:endParaRPr lang="tr-TR" altLang="en-US" sz="1800" dirty="0">
              <a:latin typeface="Calibri" panose="020F0502020204030204" pitchFamily="34" charset="0"/>
            </a:endParaRPr>
          </a:p>
          <a:p>
            <a:pPr lvl="1">
              <a:lnSpc>
                <a:spcPct val="150000"/>
              </a:lnSpc>
            </a:pPr>
            <a:r>
              <a:rPr lang="tr-TR" altLang="en-US" sz="1800" dirty="0">
                <a:latin typeface="Calibri" panose="020F0502020204030204" pitchFamily="34" charset="0"/>
              </a:rPr>
              <a:t>Lenfoid ve </a:t>
            </a:r>
            <a:r>
              <a:rPr lang="tr-TR" altLang="en-US" sz="1800" dirty="0" err="1">
                <a:latin typeface="Calibri" panose="020F0502020204030204" pitchFamily="34" charset="0"/>
              </a:rPr>
              <a:t>Monosirtoid</a:t>
            </a:r>
            <a:r>
              <a:rPr lang="tr-TR" altLang="en-US" sz="1800" dirty="0">
                <a:latin typeface="Calibri" panose="020F0502020204030204" pitchFamily="34" charset="0"/>
              </a:rPr>
              <a:t> hücreler</a:t>
            </a:r>
          </a:p>
          <a:p>
            <a:pPr lvl="1">
              <a:lnSpc>
                <a:spcPct val="150000"/>
              </a:lnSpc>
            </a:pPr>
            <a:r>
              <a:rPr lang="tr-TR" altLang="en-US" sz="1800" dirty="0">
                <a:latin typeface="Calibri" panose="020F0502020204030204" pitchFamily="34" charset="0"/>
              </a:rPr>
              <a:t>Plazma hücreleri</a:t>
            </a:r>
          </a:p>
        </p:txBody>
      </p:sp>
      <p:sp>
        <p:nvSpPr>
          <p:cNvPr id="330754" name="Rectangle 2"/>
          <p:cNvSpPr>
            <a:spLocks noGrp="1" noChangeArrowheads="1"/>
          </p:cNvSpPr>
          <p:nvPr>
            <p:ph type="title"/>
          </p:nvPr>
        </p:nvSpPr>
        <p:spPr>
          <a:xfrm>
            <a:off x="431591" y="627930"/>
            <a:ext cx="8244563" cy="684212"/>
          </a:xfrm>
        </p:spPr>
        <p:txBody>
          <a:bodyPr>
            <a:normAutofit fontScale="90000"/>
          </a:bodyPr>
          <a:lstStyle/>
          <a:p>
            <a:r>
              <a:rPr lang="tr-TR" altLang="en-US" sz="3200" b="1" dirty="0">
                <a:solidFill>
                  <a:srgbClr val="FF0000"/>
                </a:solidFill>
                <a:latin typeface="Arial" panose="020B0604020202020204" pitchFamily="34" charset="0"/>
                <a:cs typeface="Arial" panose="020B0604020202020204" pitchFamily="34" charset="0"/>
              </a:rPr>
              <a:t>Kemik </a:t>
            </a:r>
            <a:r>
              <a:rPr lang="tr-TR" altLang="en-US" sz="3200" b="1" dirty="0" smtClean="0">
                <a:solidFill>
                  <a:srgbClr val="FF0000"/>
                </a:solidFill>
                <a:latin typeface="Arial" panose="020B0604020202020204" pitchFamily="34" charset="0"/>
                <a:cs typeface="Arial" panose="020B0604020202020204" pitchFamily="34" charset="0"/>
              </a:rPr>
              <a:t>İliği </a:t>
            </a:r>
            <a:r>
              <a:rPr lang="tr-TR" altLang="en-US" sz="3200" b="1" dirty="0">
                <a:solidFill>
                  <a:srgbClr val="FF0000"/>
                </a:solidFill>
                <a:latin typeface="Arial" panose="020B0604020202020204" pitchFamily="34" charset="0"/>
                <a:cs typeface="Arial" panose="020B0604020202020204" pitchFamily="34" charset="0"/>
              </a:rPr>
              <a:t>Kemik iliği biyopsisi İncelemesi</a:t>
            </a:r>
            <a:br>
              <a:rPr lang="tr-TR" altLang="en-US" sz="3200" b="1" dirty="0">
                <a:solidFill>
                  <a:srgbClr val="FF0000"/>
                </a:solidFill>
                <a:latin typeface="Arial" panose="020B0604020202020204" pitchFamily="34" charset="0"/>
                <a:cs typeface="Arial" panose="020B0604020202020204" pitchFamily="34" charset="0"/>
              </a:rPr>
            </a:br>
            <a:endParaRPr lang="tr-TR" altLang="en-US" sz="3200" b="1" dirty="0">
              <a:solidFill>
                <a:srgbClr val="FF0000"/>
              </a:solidFill>
              <a:latin typeface="Arial" panose="020B0604020202020204" pitchFamily="34" charset="0"/>
              <a:cs typeface="Arial" panose="020B0604020202020204" pitchFamily="34" charset="0"/>
            </a:endParaRPr>
          </a:p>
        </p:txBody>
      </p:sp>
      <p:pic>
        <p:nvPicPr>
          <p:cNvPr id="4" name="Picture 5" descr="11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28248" y="213952"/>
            <a:ext cx="1944216" cy="1512168"/>
          </a:xfrm>
          <a:prstGeom prst="rect">
            <a:avLst/>
          </a:prstGeom>
          <a:noFill/>
          <a:extLst>
            <a:ext uri="{909E8E84-426E-40dd-AFC4-6F175D3DCCD1}">
              <a14:hiddenFill xmlns:a14="http://schemas.microsoft.com/office/drawing/2010/main" xmlns="">
                <a:solidFill>
                  <a:srgbClr val="FFFFFF"/>
                </a:solidFill>
              </a14:hiddenFill>
            </a:ext>
          </a:extLst>
        </p:spPr>
      </p:pic>
      <p:graphicFrame>
        <p:nvGraphicFramePr>
          <p:cNvPr id="7" name="Object 2"/>
          <p:cNvGraphicFramePr>
            <a:graphicFrameLocks noChangeAspect="1"/>
          </p:cNvGraphicFramePr>
          <p:nvPr>
            <p:extLst>
              <p:ext uri="{D42A27DB-BD31-4B8C-83A1-F6EECF244321}">
                <p14:modId xmlns:p14="http://schemas.microsoft.com/office/powerpoint/2010/main" val="3415838113"/>
              </p:ext>
            </p:extLst>
          </p:nvPr>
        </p:nvGraphicFramePr>
        <p:xfrm>
          <a:off x="670784" y="4542185"/>
          <a:ext cx="2306216" cy="1474035"/>
        </p:xfrm>
        <a:graphic>
          <a:graphicData uri="http://schemas.openxmlformats.org/presentationml/2006/ole">
            <mc:AlternateContent xmlns:mc="http://schemas.openxmlformats.org/markup-compatibility/2006">
              <mc:Choice xmlns:v="urn:schemas-microsoft-com:vml" Requires="v">
                <p:oleObj spid="_x0000_s2187" name="Drawing" r:id="rId4" imgW="9202220" imgH="6009509" progId="">
                  <p:embed/>
                </p:oleObj>
              </mc:Choice>
              <mc:Fallback>
                <p:oleObj name="Drawing" r:id="rId4" imgW="9202220" imgH="6009509" progId="">
                  <p:embed/>
                  <p:pic>
                    <p:nvPicPr>
                      <p:cNvPr id="0" name=""/>
                      <p:cNvPicPr>
                        <a:picLocks noChangeAspect="1" noChangeArrowheads="1"/>
                      </p:cNvPicPr>
                      <p:nvPr/>
                    </p:nvPicPr>
                    <p:blipFill>
                      <a:blip r:embed="rId5">
                        <a:lum bright="30000"/>
                        <a:extLst>
                          <a:ext uri="{28A0092B-C50C-407E-A947-70E740481C1C}">
                            <a14:useLocalDpi xmlns:a14="http://schemas.microsoft.com/office/drawing/2010/main" val="0"/>
                          </a:ext>
                        </a:extLst>
                      </a:blip>
                      <a:srcRect/>
                      <a:stretch>
                        <a:fillRect/>
                      </a:stretch>
                    </p:blipFill>
                    <p:spPr bwMode="auto">
                      <a:xfrm>
                        <a:off x="670784" y="4542185"/>
                        <a:ext cx="2306216" cy="1474035"/>
                      </a:xfrm>
                      <a:prstGeom prst="rect">
                        <a:avLst/>
                      </a:prstGeom>
                      <a:noFill/>
                      <a:ln>
                        <a:solidFill>
                          <a:srgbClr val="C00000"/>
                        </a:solidFill>
                      </a:ln>
                      <a:extLst/>
                    </p:spPr>
                  </p:pic>
                </p:oleObj>
              </mc:Fallback>
            </mc:AlternateContent>
          </a:graphicData>
        </a:graphic>
      </p:graphicFrame>
      <p:pic>
        <p:nvPicPr>
          <p:cNvPr id="8" name="Picture 6" descr="marrow%20bon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0784" y="1477867"/>
            <a:ext cx="2306216" cy="1326715"/>
          </a:xfrm>
          <a:prstGeom prst="rect">
            <a:avLst/>
          </a:prstGeom>
          <a:noFill/>
          <a:ln w="9525">
            <a:solidFill>
              <a:srgbClr val="FF0000"/>
            </a:solidFill>
            <a:miter lim="800000"/>
            <a:headEnd/>
            <a:tailEnd/>
          </a:ln>
          <a:extLst>
            <a:ext uri="{909E8E84-426E-40dd-AFC4-6F175D3DCCD1}">
              <a14:hiddenFill xmlns:a14="http://schemas.microsoft.com/office/drawing/2010/main" xmlns="">
                <a:solidFill>
                  <a:srgbClr val="FFFFFF"/>
                </a:solidFill>
              </a14:hiddenFill>
            </a:ext>
          </a:extLst>
        </p:spPr>
      </p:pic>
      <p:graphicFrame>
        <p:nvGraphicFramePr>
          <p:cNvPr id="9" name="Object 2"/>
          <p:cNvGraphicFramePr>
            <a:graphicFrameLocks noChangeAspect="1"/>
          </p:cNvGraphicFramePr>
          <p:nvPr>
            <p:extLst>
              <p:ext uri="{D42A27DB-BD31-4B8C-83A1-F6EECF244321}">
                <p14:modId xmlns:p14="http://schemas.microsoft.com/office/powerpoint/2010/main" val="2986698998"/>
              </p:ext>
            </p:extLst>
          </p:nvPr>
        </p:nvGraphicFramePr>
        <p:xfrm>
          <a:off x="670784" y="2970307"/>
          <a:ext cx="2306216" cy="1406153"/>
        </p:xfrm>
        <a:graphic>
          <a:graphicData uri="http://schemas.openxmlformats.org/presentationml/2006/ole">
            <mc:AlternateContent xmlns:mc="http://schemas.openxmlformats.org/markup-compatibility/2006">
              <mc:Choice xmlns:v="urn:schemas-microsoft-com:vml" Requires="v">
                <p:oleObj spid="_x0000_s2188" name="Drawing" r:id="rId7" imgW="8552854" imgH="6410568" progId="">
                  <p:embed/>
                </p:oleObj>
              </mc:Choice>
              <mc:Fallback>
                <p:oleObj name="Drawing" r:id="rId7" imgW="8552854" imgH="6410568" progId="">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0784" y="2970307"/>
                        <a:ext cx="2306216" cy="1406153"/>
                      </a:xfrm>
                      <a:prstGeom prst="rect">
                        <a:avLst/>
                      </a:prstGeom>
                      <a:noFill/>
                      <a:ln w="9525">
                        <a:solidFill>
                          <a:srgbClr val="FF0000"/>
                        </a:solidFill>
                        <a:miter lim="800000"/>
                        <a:headEnd/>
                        <a:tailEnd/>
                      </a:ln>
                      <a:effectLst/>
                      <a:extLst/>
                    </p:spPr>
                  </p:pic>
                </p:oleObj>
              </mc:Fallback>
            </mc:AlternateContent>
          </a:graphicData>
        </a:graphic>
      </p:graphicFrame>
    </p:spTree>
    <p:extLst>
      <p:ext uri="{BB962C8B-B14F-4D97-AF65-F5344CB8AC3E}">
        <p14:creationId xmlns:p14="http://schemas.microsoft.com/office/powerpoint/2010/main" val="181403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ox(in)">
                                      <p:cBhvr>
                                        <p:cTn id="7" dur="500"/>
                                        <p:tgtEl>
                                          <p:spTgt spid="6">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box(in)">
                                      <p:cBhvr>
                                        <p:cTn id="10" dur="500"/>
                                        <p:tgtEl>
                                          <p:spTgt spid="6">
                                            <p:txEl>
                                              <p:pRg st="1" end="1"/>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box(in)">
                                      <p:cBhvr>
                                        <p:cTn id="13" dur="500"/>
                                        <p:tgtEl>
                                          <p:spTgt spid="6">
                                            <p:txEl>
                                              <p:pRg st="2" end="2"/>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box(in)">
                                      <p:cBhvr>
                                        <p:cTn id="16" dur="500"/>
                                        <p:tgtEl>
                                          <p:spTgt spid="6">
                                            <p:txEl>
                                              <p:pRg st="3" end="3"/>
                                            </p:txEl>
                                          </p:spTgt>
                                        </p:tgtEl>
                                      </p:cBhvr>
                                    </p:animEffect>
                                  </p:childTnLst>
                                </p:cTn>
                              </p:par>
                              <p:par>
                                <p:cTn id="17" presetID="4" presetClass="entr" presetSubtype="16"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Effect transition="in" filter="box(in)">
                                      <p:cBhvr>
                                        <p:cTn id="19" dur="500"/>
                                        <p:tgtEl>
                                          <p:spTgt spid="6">
                                            <p:txEl>
                                              <p:pRg st="4" end="4"/>
                                            </p:txEl>
                                          </p:spTgt>
                                        </p:tgtEl>
                                      </p:cBhvr>
                                    </p:animEffect>
                                  </p:childTnLst>
                                </p:cTn>
                              </p:par>
                              <p:par>
                                <p:cTn id="20" presetID="4" presetClass="entr" presetSubtype="16" fill="hold" nodeType="withEffect">
                                  <p:stCondLst>
                                    <p:cond delay="0"/>
                                  </p:stCondLst>
                                  <p:childTnLst>
                                    <p:set>
                                      <p:cBhvr>
                                        <p:cTn id="21" dur="1" fill="hold">
                                          <p:stCondLst>
                                            <p:cond delay="0"/>
                                          </p:stCondLst>
                                        </p:cTn>
                                        <p:tgtEl>
                                          <p:spTgt spid="6">
                                            <p:txEl>
                                              <p:charRg st="275" end="275"/>
                                            </p:txEl>
                                          </p:spTgt>
                                        </p:tgtEl>
                                        <p:attrNameLst>
                                          <p:attrName>style.visibility</p:attrName>
                                        </p:attrNameLst>
                                      </p:cBhvr>
                                      <p:to>
                                        <p:strVal val="visible"/>
                                      </p:to>
                                    </p:set>
                                    <p:animEffect transition="in" filter="box(in)">
                                      <p:cBhvr>
                                        <p:cTn id="22" dur="500"/>
                                        <p:tgtEl>
                                          <p:spTgt spid="6">
                                            <p:txEl>
                                              <p:charRg st="275" end="275"/>
                                            </p:txEl>
                                          </p:spTgt>
                                        </p:tgtEl>
                                      </p:cBhvr>
                                    </p:animEffect>
                                  </p:childTnLst>
                                </p:cTn>
                              </p:par>
                              <p:par>
                                <p:cTn id="23" presetID="4" presetClass="entr" presetSubtype="16" fill="hold" nodeType="withEffect">
                                  <p:stCondLst>
                                    <p:cond delay="0"/>
                                  </p:stCondLst>
                                  <p:childTnLst>
                                    <p:set>
                                      <p:cBhvr>
                                        <p:cTn id="24" dur="1" fill="hold">
                                          <p:stCondLst>
                                            <p:cond delay="0"/>
                                          </p:stCondLst>
                                        </p:cTn>
                                        <p:tgtEl>
                                          <p:spTgt spid="6">
                                            <p:txEl>
                                              <p:charRg st="275" end="275"/>
                                            </p:txEl>
                                          </p:spTgt>
                                        </p:tgtEl>
                                        <p:attrNameLst>
                                          <p:attrName>style.visibility</p:attrName>
                                        </p:attrNameLst>
                                      </p:cBhvr>
                                      <p:to>
                                        <p:strVal val="visible"/>
                                      </p:to>
                                    </p:set>
                                    <p:animEffect transition="in" filter="box(in)">
                                      <p:cBhvr>
                                        <p:cTn id="25" dur="500"/>
                                        <p:tgtEl>
                                          <p:spTgt spid="6">
                                            <p:txEl>
                                              <p:charRg st="275" end="275"/>
                                            </p:txEl>
                                          </p:spTgt>
                                        </p:tgtEl>
                                      </p:cBhvr>
                                    </p:animEffect>
                                  </p:childTnLst>
                                </p:cTn>
                              </p:par>
                              <p:par>
                                <p:cTn id="26" presetID="4" presetClass="entr" presetSubtype="16" fill="hold" nodeType="withEffect">
                                  <p:stCondLst>
                                    <p:cond delay="0"/>
                                  </p:stCondLst>
                                  <p:childTnLst>
                                    <p:set>
                                      <p:cBhvr>
                                        <p:cTn id="27" dur="1" fill="hold">
                                          <p:stCondLst>
                                            <p:cond delay="0"/>
                                          </p:stCondLst>
                                        </p:cTn>
                                        <p:tgtEl>
                                          <p:spTgt spid="6">
                                            <p:txEl>
                                              <p:charRg st="275" end="275"/>
                                            </p:txEl>
                                          </p:spTgt>
                                        </p:tgtEl>
                                        <p:attrNameLst>
                                          <p:attrName>style.visibility</p:attrName>
                                        </p:attrNameLst>
                                      </p:cBhvr>
                                      <p:to>
                                        <p:strVal val="visible"/>
                                      </p:to>
                                    </p:set>
                                    <p:animEffect transition="in" filter="box(in)">
                                      <p:cBhvr>
                                        <p:cTn id="28" dur="500"/>
                                        <p:tgtEl>
                                          <p:spTgt spid="6">
                                            <p:txEl>
                                              <p:charRg st="275" end="275"/>
                                            </p:txEl>
                                          </p:spTgt>
                                        </p:tgtEl>
                                      </p:cBhvr>
                                    </p:animEffect>
                                  </p:childTnLst>
                                </p:cTn>
                              </p:par>
                              <p:par>
                                <p:cTn id="29" presetID="4" presetClass="entr" presetSubtype="16" fill="hold" nodeType="withEffect">
                                  <p:stCondLst>
                                    <p:cond delay="0"/>
                                  </p:stCondLst>
                                  <p:childTnLst>
                                    <p:set>
                                      <p:cBhvr>
                                        <p:cTn id="30" dur="1" fill="hold">
                                          <p:stCondLst>
                                            <p:cond delay="0"/>
                                          </p:stCondLst>
                                        </p:cTn>
                                        <p:tgtEl>
                                          <p:spTgt spid="6">
                                            <p:txEl>
                                              <p:charRg st="275" end="275"/>
                                            </p:txEl>
                                          </p:spTgt>
                                        </p:tgtEl>
                                        <p:attrNameLst>
                                          <p:attrName>style.visibility</p:attrName>
                                        </p:attrNameLst>
                                      </p:cBhvr>
                                      <p:to>
                                        <p:strVal val="visible"/>
                                      </p:to>
                                    </p:set>
                                    <p:animEffect transition="in" filter="box(in)">
                                      <p:cBhvr>
                                        <p:cTn id="31" dur="500"/>
                                        <p:tgtEl>
                                          <p:spTgt spid="6">
                                            <p:txEl>
                                              <p:charRg st="275" end="275"/>
                                            </p:txEl>
                                          </p:spTgt>
                                        </p:tgtEl>
                                      </p:cBhvr>
                                    </p:animEffect>
                                  </p:childTnLst>
                                </p:cTn>
                              </p:par>
                              <p:par>
                                <p:cTn id="32" presetID="4" presetClass="entr" presetSubtype="16" fill="hold" nodeType="withEffect">
                                  <p:stCondLst>
                                    <p:cond delay="0"/>
                                  </p:stCondLst>
                                  <p:childTnLst>
                                    <p:set>
                                      <p:cBhvr>
                                        <p:cTn id="33" dur="1" fill="hold">
                                          <p:stCondLst>
                                            <p:cond delay="0"/>
                                          </p:stCondLst>
                                        </p:cTn>
                                        <p:tgtEl>
                                          <p:spTgt spid="6">
                                            <p:txEl>
                                              <p:charRg st="275" end="275"/>
                                            </p:txEl>
                                          </p:spTgt>
                                        </p:tgtEl>
                                        <p:attrNameLst>
                                          <p:attrName>style.visibility</p:attrName>
                                        </p:attrNameLst>
                                      </p:cBhvr>
                                      <p:to>
                                        <p:strVal val="visible"/>
                                      </p:to>
                                    </p:set>
                                    <p:animEffect transition="in" filter="box(in)">
                                      <p:cBhvr>
                                        <p:cTn id="34" dur="500"/>
                                        <p:tgtEl>
                                          <p:spTgt spid="6">
                                            <p:txEl>
                                              <p:charRg st="275" end="27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5"/>
          <p:cNvSpPr>
            <a:spLocks noGrp="1"/>
          </p:cNvSpPr>
          <p:nvPr>
            <p:ph type="sldNum" sz="quarter" idx="12"/>
          </p:nvPr>
        </p:nvSpPr>
        <p:spPr/>
        <p:txBody>
          <a:bodyPr/>
          <a:lstStyle/>
          <a:p>
            <a:fld id="{5B137E16-96B6-4454-9537-54E2DB26AD4B}" type="slidenum">
              <a:rPr lang="tr-TR" altLang="en-US"/>
              <a:pPr/>
              <a:t>55</a:t>
            </a:fld>
            <a:endParaRPr lang="tr-TR" altLang="en-US"/>
          </a:p>
        </p:txBody>
      </p:sp>
      <p:sp>
        <p:nvSpPr>
          <p:cNvPr id="413699" name="Rectangle 3"/>
          <p:cNvSpPr>
            <a:spLocks noGrp="1" noChangeArrowheads="1"/>
          </p:cNvSpPr>
          <p:nvPr>
            <p:ph type="title"/>
          </p:nvPr>
        </p:nvSpPr>
        <p:spPr>
          <a:xfrm>
            <a:off x="422988" y="149225"/>
            <a:ext cx="8001000" cy="1260475"/>
          </a:xfrm>
        </p:spPr>
        <p:txBody>
          <a:bodyPr>
            <a:noAutofit/>
          </a:bodyPr>
          <a:lstStyle/>
          <a:p>
            <a:r>
              <a:rPr lang="tr-TR" altLang="en-US" sz="3200" b="1" dirty="0">
                <a:solidFill>
                  <a:srgbClr val="FF0000"/>
                </a:solidFill>
                <a:latin typeface="Arial" panose="020B0604020202020204" pitchFamily="34" charset="0"/>
                <a:cs typeface="Arial" panose="020B0604020202020204" pitchFamily="34" charset="0"/>
              </a:rPr>
              <a:t>FLOWSİTOMETRİ (AKIMSİTOMETRİ)</a:t>
            </a:r>
          </a:p>
        </p:txBody>
      </p:sp>
      <p:pic>
        <p:nvPicPr>
          <p:cNvPr id="6" name="Picture 2" descr="fc500_bi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91545" y="2183606"/>
            <a:ext cx="7898333" cy="339883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511535136"/>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a:xfrm>
            <a:off x="8610600" y="6356350"/>
            <a:ext cx="2743200" cy="254675"/>
          </a:xfrm>
        </p:spPr>
        <p:txBody>
          <a:bodyPr/>
          <a:lstStyle/>
          <a:p>
            <a:fld id="{E243D676-ED7B-4632-81B4-17DF10074602}" type="slidenum">
              <a:rPr lang="tr-TR" altLang="en-US"/>
              <a:pPr/>
              <a:t>56</a:t>
            </a:fld>
            <a:endParaRPr lang="tr-TR" altLang="en-US"/>
          </a:p>
        </p:txBody>
      </p:sp>
      <p:sp>
        <p:nvSpPr>
          <p:cNvPr id="428034" name="Rectangle 2"/>
          <p:cNvSpPr>
            <a:spLocks noGrp="1" noChangeArrowheads="1"/>
          </p:cNvSpPr>
          <p:nvPr>
            <p:ph type="title"/>
          </p:nvPr>
        </p:nvSpPr>
        <p:spPr>
          <a:xfrm>
            <a:off x="1017718" y="1127919"/>
            <a:ext cx="8001000" cy="1216025"/>
          </a:xfrm>
        </p:spPr>
        <p:txBody>
          <a:bodyPr/>
          <a:lstStyle/>
          <a:p>
            <a:r>
              <a:rPr lang="tr-TR" altLang="en-US" sz="3000" b="1" dirty="0" smtClean="0">
                <a:latin typeface="Times New Roman" panose="02020603050405020304" pitchFamily="18" charset="0"/>
              </a:rPr>
              <a:t>Klinikteki </a:t>
            </a:r>
            <a:r>
              <a:rPr lang="tr-TR" altLang="en-US" sz="3000" b="1" dirty="0">
                <a:latin typeface="Times New Roman" panose="02020603050405020304" pitchFamily="18" charset="0"/>
              </a:rPr>
              <a:t>Önemi</a:t>
            </a:r>
          </a:p>
        </p:txBody>
      </p:sp>
      <p:sp>
        <p:nvSpPr>
          <p:cNvPr id="428035" name="Rectangle 3"/>
          <p:cNvSpPr>
            <a:spLocks noGrp="1" noChangeArrowheads="1"/>
          </p:cNvSpPr>
          <p:nvPr>
            <p:ph type="body" idx="1"/>
          </p:nvPr>
        </p:nvSpPr>
        <p:spPr>
          <a:xfrm>
            <a:off x="838199" y="1825625"/>
            <a:ext cx="5702643" cy="4351338"/>
          </a:xfrm>
        </p:spPr>
        <p:txBody>
          <a:bodyPr>
            <a:normAutofit/>
          </a:bodyPr>
          <a:lstStyle/>
          <a:p>
            <a:pPr>
              <a:lnSpc>
                <a:spcPct val="150000"/>
              </a:lnSpc>
            </a:pPr>
            <a:r>
              <a:rPr lang="tr-TR" altLang="en-US" sz="2400" dirty="0">
                <a:latin typeface="Calibri" panose="020F0502020204030204" pitchFamily="34" charset="0"/>
              </a:rPr>
              <a:t>Çok sayıda hücreyi hızla sayabilme</a:t>
            </a:r>
          </a:p>
          <a:p>
            <a:pPr>
              <a:lnSpc>
                <a:spcPct val="150000"/>
              </a:lnSpc>
            </a:pPr>
            <a:r>
              <a:rPr lang="tr-TR" altLang="en-US" sz="2400" dirty="0">
                <a:latin typeface="Calibri" panose="020F0502020204030204" pitchFamily="34" charset="0"/>
              </a:rPr>
              <a:t>Çok az sayıdaki </a:t>
            </a:r>
            <a:r>
              <a:rPr lang="tr-TR" altLang="en-US" sz="2400" dirty="0" err="1">
                <a:latin typeface="Calibri" panose="020F0502020204030204" pitchFamily="34" charset="0"/>
              </a:rPr>
              <a:t>neoplastik</a:t>
            </a:r>
            <a:r>
              <a:rPr lang="tr-TR" altLang="en-US" sz="2400" dirty="0">
                <a:latin typeface="Calibri" panose="020F0502020204030204" pitchFamily="34" charset="0"/>
              </a:rPr>
              <a:t> hücreyi geniş bir hücre popülasyonu içinden saptama imkanı</a:t>
            </a:r>
          </a:p>
          <a:p>
            <a:pPr>
              <a:lnSpc>
                <a:spcPct val="150000"/>
              </a:lnSpc>
            </a:pPr>
            <a:r>
              <a:rPr lang="tr-TR" altLang="en-US" sz="2400" dirty="0">
                <a:latin typeface="Calibri" panose="020F0502020204030204" pitchFamily="34" charset="0"/>
              </a:rPr>
              <a:t>‘</a:t>
            </a:r>
            <a:r>
              <a:rPr lang="tr-TR" altLang="en-US" sz="2400" dirty="0" err="1">
                <a:latin typeface="Calibri" panose="020F0502020204030204" pitchFamily="34" charset="0"/>
              </a:rPr>
              <a:t>Sorting</a:t>
            </a:r>
            <a:r>
              <a:rPr lang="tr-TR" altLang="en-US" sz="2400" dirty="0">
                <a:latin typeface="Calibri" panose="020F0502020204030204" pitchFamily="34" charset="0"/>
              </a:rPr>
              <a:t>’ hücre alt gruplarının ayrımını ve heterojen hücre popülasyonlarının saflaştırılmasını sağlar.</a:t>
            </a:r>
          </a:p>
        </p:txBody>
      </p:sp>
      <p:sp>
        <p:nvSpPr>
          <p:cNvPr id="5" name="Rectangle 3"/>
          <p:cNvSpPr txBox="1">
            <a:spLocks noChangeArrowheads="1"/>
          </p:cNvSpPr>
          <p:nvPr/>
        </p:nvSpPr>
        <p:spPr>
          <a:xfrm>
            <a:off x="422988" y="111903"/>
            <a:ext cx="8001000" cy="12604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altLang="en-US" sz="3200" b="1" dirty="0" smtClean="0">
                <a:solidFill>
                  <a:srgbClr val="FF0000"/>
                </a:solidFill>
                <a:latin typeface="Arial" panose="020B0604020202020204" pitchFamily="34" charset="0"/>
                <a:cs typeface="Arial" panose="020B0604020202020204" pitchFamily="34" charset="0"/>
              </a:rPr>
              <a:t>FLOWSİTOMETRİ (AKIMSİTOMETRİ)</a:t>
            </a:r>
            <a:endParaRPr lang="tr-TR" altLang="en-US" sz="3200" b="1" dirty="0">
              <a:solidFill>
                <a:srgbClr val="FF0000"/>
              </a:solidFill>
              <a:latin typeface="Arial" panose="020B0604020202020204" pitchFamily="34" charset="0"/>
              <a:cs typeface="Arial" panose="020B0604020202020204" pitchFamily="34" charset="0"/>
            </a:endParaRPr>
          </a:p>
        </p:txBody>
      </p:sp>
      <p:pic>
        <p:nvPicPr>
          <p:cNvPr id="2" name="Resim 1"/>
          <p:cNvPicPr>
            <a:picLocks noChangeAspect="1"/>
          </p:cNvPicPr>
          <p:nvPr/>
        </p:nvPicPr>
        <p:blipFill>
          <a:blip r:embed="rId2"/>
          <a:stretch>
            <a:fillRect/>
          </a:stretch>
        </p:blipFill>
        <p:spPr>
          <a:xfrm>
            <a:off x="7438768" y="1478703"/>
            <a:ext cx="1856316" cy="909692"/>
          </a:xfrm>
          <a:prstGeom prst="rect">
            <a:avLst/>
          </a:prstGeom>
        </p:spPr>
      </p:pic>
      <p:pic>
        <p:nvPicPr>
          <p:cNvPr id="3076" name="Picture 4" descr="İlgili resim"/>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710054" y="2087616"/>
            <a:ext cx="3513111" cy="2731519"/>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2" descr="İlgili resi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7392" y="4926226"/>
            <a:ext cx="3368890" cy="1024495"/>
          </a:xfrm>
          <a:prstGeom prst="rect">
            <a:avLst/>
          </a:prstGeom>
          <a:noFill/>
          <a:extLst>
            <a:ext uri="{909E8E84-426E-40dd-AFC4-6F175D3DCCD1}">
              <a14:hiddenFill xmlns:a14="http://schemas.microsoft.com/office/drawing/2010/main" xmlns="">
                <a:solidFill>
                  <a:srgbClr val="FFFFFF"/>
                </a:solidFill>
              </a14:hiddenFill>
            </a:ext>
          </a:extLst>
        </p:spPr>
      </p:pic>
      <p:cxnSp>
        <p:nvCxnSpPr>
          <p:cNvPr id="6" name="Düz Ok Bağlayıcısı 5"/>
          <p:cNvCxnSpPr/>
          <p:nvPr/>
        </p:nvCxnSpPr>
        <p:spPr>
          <a:xfrm>
            <a:off x="8163697" y="4440195"/>
            <a:ext cx="197708" cy="70845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8" name="Düz Ok Bağlayıcısı 7"/>
          <p:cNvCxnSpPr/>
          <p:nvPr/>
        </p:nvCxnSpPr>
        <p:spPr>
          <a:xfrm>
            <a:off x="9457038" y="4448432"/>
            <a:ext cx="41189" cy="10297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Düz Ok Bağlayıcısı 11"/>
          <p:cNvCxnSpPr/>
          <p:nvPr/>
        </p:nvCxnSpPr>
        <p:spPr>
          <a:xfrm flipH="1">
            <a:off x="8946292" y="4819135"/>
            <a:ext cx="72426" cy="6919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Düz Ok Bağlayıcısı 16"/>
          <p:cNvCxnSpPr/>
          <p:nvPr/>
        </p:nvCxnSpPr>
        <p:spPr>
          <a:xfrm flipH="1">
            <a:off x="9603605" y="4456670"/>
            <a:ext cx="454795" cy="105444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42792023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280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2803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2803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8035" grpId="0" build="p"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2914" name="Rectangle 2"/>
          <p:cNvSpPr>
            <a:spLocks noGrp="1" noChangeArrowheads="1"/>
          </p:cNvSpPr>
          <p:nvPr>
            <p:ph type="title"/>
          </p:nvPr>
        </p:nvSpPr>
        <p:spPr>
          <a:xfrm>
            <a:off x="721991" y="1359160"/>
            <a:ext cx="8001000" cy="747713"/>
          </a:xfrm>
        </p:spPr>
        <p:txBody>
          <a:bodyPr>
            <a:normAutofit/>
          </a:bodyPr>
          <a:lstStyle/>
          <a:p>
            <a:r>
              <a:rPr lang="tr-TR" altLang="en-US" sz="2800" dirty="0">
                <a:solidFill>
                  <a:srgbClr val="A50021"/>
                </a:solidFill>
                <a:latin typeface="Berlin Sans FB" panose="020E0602020502020306" pitchFamily="34" charset="0"/>
              </a:rPr>
              <a:t>Hücre Yüzey Belirleyicileri</a:t>
            </a:r>
          </a:p>
        </p:txBody>
      </p:sp>
      <p:sp>
        <p:nvSpPr>
          <p:cNvPr id="5" name="Rectangle 3"/>
          <p:cNvSpPr txBox="1">
            <a:spLocks noChangeArrowheads="1"/>
          </p:cNvSpPr>
          <p:nvPr/>
        </p:nvSpPr>
        <p:spPr bwMode="auto">
          <a:xfrm>
            <a:off x="721991" y="2137811"/>
            <a:ext cx="5958895" cy="5327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69900" indent="-469900" algn="l" rtl="0" fontAlgn="base">
              <a:spcBef>
                <a:spcPct val="20000"/>
              </a:spcBef>
              <a:spcAft>
                <a:spcPct val="0"/>
              </a:spcAft>
              <a:buClr>
                <a:schemeClr val="accent2"/>
              </a:buClr>
              <a:buFont typeface="Wingdings" panose="05000000000000000000" pitchFamily="2" charset="2"/>
              <a:buChar char="o"/>
              <a:defRPr sz="3000" kern="1200">
                <a:solidFill>
                  <a:schemeClr val="tx1"/>
                </a:solidFill>
                <a:latin typeface="+mn-lt"/>
                <a:ea typeface="+mn-ea"/>
                <a:cs typeface="+mn-cs"/>
              </a:defRPr>
            </a:lvl1pPr>
            <a:lvl2pPr marL="908050" indent="-436563" algn="l" rtl="0" fontAlgn="base">
              <a:spcBef>
                <a:spcPct val="20000"/>
              </a:spcBef>
              <a:spcAft>
                <a:spcPct val="0"/>
              </a:spcAft>
              <a:buClr>
                <a:schemeClr val="accent2"/>
              </a:buClr>
              <a:buFont typeface="Wingdings" panose="05000000000000000000" pitchFamily="2" charset="2"/>
              <a:buChar char="n"/>
              <a:defRPr sz="2600" kern="1200">
                <a:solidFill>
                  <a:schemeClr val="tx1"/>
                </a:solidFill>
                <a:latin typeface="+mn-lt"/>
                <a:ea typeface="+mn-ea"/>
                <a:cs typeface="+mn-cs"/>
              </a:defRPr>
            </a:lvl2pPr>
            <a:lvl3pPr marL="1304925" indent="-395288" algn="l" rtl="0" fontAlgn="base">
              <a:spcBef>
                <a:spcPct val="20000"/>
              </a:spcBef>
              <a:spcAft>
                <a:spcPct val="0"/>
              </a:spcAft>
              <a:buClr>
                <a:schemeClr val="accent2"/>
              </a:buClr>
              <a:buFont typeface="Wingdings" panose="05000000000000000000" pitchFamily="2" charset="2"/>
              <a:buChar char="o"/>
              <a:defRPr sz="2300" kern="1200">
                <a:solidFill>
                  <a:schemeClr val="tx1"/>
                </a:solidFill>
                <a:latin typeface="+mn-lt"/>
                <a:ea typeface="+mn-ea"/>
                <a:cs typeface="+mn-cs"/>
              </a:defRPr>
            </a:lvl3pPr>
            <a:lvl4pPr marL="1693863" indent="-387350" algn="l" rtl="0" fontAlgn="base">
              <a:spcBef>
                <a:spcPct val="20000"/>
              </a:spcBef>
              <a:spcAft>
                <a:spcPct val="0"/>
              </a:spcAft>
              <a:buClr>
                <a:schemeClr val="accent2"/>
              </a:buClr>
              <a:buFont typeface="Wingdings" panose="05000000000000000000" pitchFamily="2" charset="2"/>
              <a:buChar char="n"/>
              <a:defRPr sz="2000" kern="1200">
                <a:solidFill>
                  <a:schemeClr val="tx1"/>
                </a:solidFill>
                <a:latin typeface="+mn-lt"/>
                <a:ea typeface="+mn-ea"/>
                <a:cs typeface="+mn-cs"/>
              </a:defRPr>
            </a:lvl4pPr>
            <a:lvl5pPr marL="2093913" indent="-398463" algn="l" rtl="0" fontAlgn="base">
              <a:spcBef>
                <a:spcPct val="25000"/>
              </a:spcBef>
              <a:spcAft>
                <a:spcPct val="0"/>
              </a:spcAft>
              <a:buClr>
                <a:schemeClr val="accent2"/>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buFont typeface="Wingdings" panose="05000000000000000000" pitchFamily="2" charset="2"/>
              <a:buChar char="§"/>
            </a:pPr>
            <a:r>
              <a:rPr lang="tr-TR" altLang="en-US" sz="2000" dirty="0">
                <a:latin typeface="Calibri" panose="020F0502020204030204" pitchFamily="34" charset="0"/>
              </a:rPr>
              <a:t>CD19, CD20 </a:t>
            </a:r>
            <a:r>
              <a:rPr lang="tr-TR" altLang="en-US" sz="2000" dirty="0">
                <a:latin typeface="Calibri" panose="020F0502020204030204" pitchFamily="34" charset="0"/>
                <a:sym typeface="Symbol" panose="05050102010706020507" pitchFamily="18" charset="2"/>
              </a:rPr>
              <a:t> B lenfosit </a:t>
            </a:r>
          </a:p>
          <a:p>
            <a:pPr>
              <a:lnSpc>
                <a:spcPct val="120000"/>
              </a:lnSpc>
              <a:buFont typeface="Wingdings" panose="05000000000000000000" pitchFamily="2" charset="2"/>
              <a:buChar char="§"/>
            </a:pPr>
            <a:r>
              <a:rPr lang="tr-TR" altLang="en-US" sz="2000" dirty="0">
                <a:latin typeface="Calibri" panose="020F0502020204030204" pitchFamily="34" charset="0"/>
                <a:sym typeface="Symbol" panose="05050102010706020507" pitchFamily="18" charset="2"/>
              </a:rPr>
              <a:t>CD3, CD5, CD4, CD8, CD27, CD28  T lenf </a:t>
            </a:r>
          </a:p>
          <a:p>
            <a:pPr>
              <a:lnSpc>
                <a:spcPct val="120000"/>
              </a:lnSpc>
              <a:buFont typeface="Wingdings" panose="05000000000000000000" pitchFamily="2" charset="2"/>
              <a:buChar char="§"/>
            </a:pPr>
            <a:r>
              <a:rPr lang="tr-TR" altLang="en-US" sz="2000" dirty="0">
                <a:latin typeface="Calibri" panose="020F0502020204030204" pitchFamily="34" charset="0"/>
                <a:sym typeface="Symbol" panose="05050102010706020507" pitchFamily="18" charset="2"/>
              </a:rPr>
              <a:t>CD16, CD56 NK hc ve T lenfositler</a:t>
            </a:r>
          </a:p>
          <a:p>
            <a:pPr>
              <a:lnSpc>
                <a:spcPct val="120000"/>
              </a:lnSpc>
              <a:buFont typeface="Wingdings" panose="05000000000000000000" pitchFamily="2" charset="2"/>
              <a:buChar char="§"/>
            </a:pPr>
            <a:r>
              <a:rPr lang="tr-TR" altLang="en-US" sz="2000" dirty="0">
                <a:latin typeface="Calibri" panose="020F0502020204030204" pitchFamily="34" charset="0"/>
                <a:sym typeface="Symbol" panose="05050102010706020507" pitchFamily="18" charset="2"/>
              </a:rPr>
              <a:t>CD33  </a:t>
            </a:r>
            <a:r>
              <a:rPr lang="tr-TR" altLang="en-US" sz="2000" dirty="0" err="1">
                <a:latin typeface="Calibri" panose="020F0502020204030204" pitchFamily="34" charset="0"/>
                <a:sym typeface="Symbol" panose="05050102010706020507" pitchFamily="18" charset="2"/>
              </a:rPr>
              <a:t>monosit</a:t>
            </a:r>
            <a:r>
              <a:rPr lang="tr-TR" altLang="en-US" sz="2000" dirty="0">
                <a:latin typeface="Calibri" panose="020F0502020204030204" pitchFamily="34" charset="0"/>
                <a:sym typeface="Symbol" panose="05050102010706020507" pitchFamily="18" charset="2"/>
              </a:rPr>
              <a:t> ve myeloid seri öncülleri</a:t>
            </a:r>
          </a:p>
          <a:p>
            <a:pPr>
              <a:lnSpc>
                <a:spcPct val="120000"/>
              </a:lnSpc>
              <a:buFont typeface="Wingdings" panose="05000000000000000000" pitchFamily="2" charset="2"/>
              <a:buChar char="§"/>
            </a:pPr>
            <a:r>
              <a:rPr lang="tr-TR" altLang="en-US" sz="2000" dirty="0">
                <a:latin typeface="Calibri" panose="020F0502020204030204" pitchFamily="34" charset="0"/>
                <a:sym typeface="Symbol" panose="05050102010706020507" pitchFamily="18" charset="2"/>
              </a:rPr>
              <a:t>CD34  </a:t>
            </a:r>
            <a:r>
              <a:rPr lang="tr-TR" altLang="en-US" sz="2000" dirty="0" err="1">
                <a:latin typeface="Calibri" panose="020F0502020204030204" pitchFamily="34" charset="0"/>
                <a:sym typeface="Symbol" panose="05050102010706020507" pitchFamily="18" charset="2"/>
              </a:rPr>
              <a:t>stem</a:t>
            </a:r>
            <a:r>
              <a:rPr lang="tr-TR" altLang="en-US" sz="2000" dirty="0">
                <a:latin typeface="Calibri" panose="020F0502020204030204" pitchFamily="34" charset="0"/>
                <a:sym typeface="Symbol" panose="05050102010706020507" pitchFamily="18" charset="2"/>
              </a:rPr>
              <a:t> </a:t>
            </a:r>
            <a:r>
              <a:rPr lang="tr-TR" altLang="en-US" sz="2000" dirty="0" err="1">
                <a:latin typeface="Calibri" panose="020F0502020204030204" pitchFamily="34" charset="0"/>
                <a:sym typeface="Symbol" panose="05050102010706020507" pitchFamily="18" charset="2"/>
              </a:rPr>
              <a:t>cell</a:t>
            </a:r>
            <a:endParaRPr lang="tr-TR" altLang="en-US" sz="2000" dirty="0">
              <a:latin typeface="Calibri" panose="020F0502020204030204" pitchFamily="34" charset="0"/>
              <a:sym typeface="Symbol" panose="05050102010706020507" pitchFamily="18" charset="2"/>
            </a:endParaRPr>
          </a:p>
          <a:p>
            <a:pPr>
              <a:lnSpc>
                <a:spcPct val="120000"/>
              </a:lnSpc>
              <a:buFont typeface="Wingdings" panose="05000000000000000000" pitchFamily="2" charset="2"/>
              <a:buChar char="§"/>
            </a:pPr>
            <a:r>
              <a:rPr lang="tr-TR" altLang="en-US" sz="2000" dirty="0">
                <a:latin typeface="Calibri" panose="020F0502020204030204" pitchFamily="34" charset="0"/>
                <a:sym typeface="Symbol" panose="05050102010706020507" pitchFamily="18" charset="2"/>
              </a:rPr>
              <a:t>CD45  lökosit ortak antijeni. Lenfosit, </a:t>
            </a:r>
            <a:r>
              <a:rPr lang="tr-TR" altLang="en-US" sz="2000" dirty="0" err="1">
                <a:latin typeface="Calibri" panose="020F0502020204030204" pitchFamily="34" charset="0"/>
                <a:sym typeface="Symbol" panose="05050102010706020507" pitchFamily="18" charset="2"/>
              </a:rPr>
              <a:t>monosit</a:t>
            </a:r>
            <a:r>
              <a:rPr lang="tr-TR" altLang="en-US" sz="2000" dirty="0">
                <a:latin typeface="Calibri" panose="020F0502020204030204" pitchFamily="34" charset="0"/>
                <a:sym typeface="Symbol" panose="05050102010706020507" pitchFamily="18" charset="2"/>
              </a:rPr>
              <a:t>, </a:t>
            </a:r>
            <a:r>
              <a:rPr lang="tr-TR" altLang="en-US" sz="2000" dirty="0" err="1">
                <a:latin typeface="Calibri" panose="020F0502020204030204" pitchFamily="34" charset="0"/>
                <a:sym typeface="Symbol" panose="05050102010706020507" pitchFamily="18" charset="2"/>
              </a:rPr>
              <a:t>granülosit</a:t>
            </a:r>
            <a:r>
              <a:rPr lang="tr-TR" altLang="en-US" sz="2000" dirty="0">
                <a:latin typeface="Calibri" panose="020F0502020204030204" pitchFamily="34" charset="0"/>
                <a:sym typeface="Symbol" panose="05050102010706020507" pitchFamily="18" charset="2"/>
              </a:rPr>
              <a:t>, </a:t>
            </a:r>
            <a:r>
              <a:rPr lang="tr-TR" altLang="en-US" sz="2000" dirty="0" err="1">
                <a:latin typeface="Calibri" panose="020F0502020204030204" pitchFamily="34" charset="0"/>
                <a:sym typeface="Symbol" panose="05050102010706020507" pitchFamily="18" charset="2"/>
              </a:rPr>
              <a:t>timosit</a:t>
            </a:r>
            <a:r>
              <a:rPr lang="tr-TR" altLang="en-US" sz="2000" dirty="0">
                <a:latin typeface="Calibri" panose="020F0502020204030204" pitchFamily="34" charset="0"/>
                <a:sym typeface="Symbol" panose="05050102010706020507" pitchFamily="18" charset="2"/>
              </a:rPr>
              <a:t>. CD45RA- CD45RO</a:t>
            </a:r>
          </a:p>
          <a:p>
            <a:pPr>
              <a:lnSpc>
                <a:spcPct val="120000"/>
              </a:lnSpc>
              <a:buFont typeface="Wingdings" panose="05000000000000000000" pitchFamily="2" charset="2"/>
              <a:buChar char="§"/>
            </a:pPr>
            <a:r>
              <a:rPr lang="tr-TR" altLang="en-US" sz="2000" dirty="0">
                <a:latin typeface="Calibri" panose="020F0502020204030204" pitchFamily="34" charset="0"/>
              </a:rPr>
              <a:t>CD41, CD42, CD61 </a:t>
            </a:r>
            <a:r>
              <a:rPr lang="tr-TR" altLang="en-US" sz="2000" dirty="0">
                <a:latin typeface="Calibri" panose="020F0502020204030204" pitchFamily="34" charset="0"/>
                <a:sym typeface="Symbol" panose="05050102010706020507" pitchFamily="18" charset="2"/>
              </a:rPr>
              <a:t> trombosit </a:t>
            </a:r>
            <a:r>
              <a:rPr lang="tr-TR" altLang="en-US" sz="2000" dirty="0" err="1">
                <a:latin typeface="Calibri" panose="020F0502020204030204" pitchFamily="34" charset="0"/>
                <a:sym typeface="Symbol" panose="05050102010706020507" pitchFamily="18" charset="2"/>
              </a:rPr>
              <a:t>markerları</a:t>
            </a:r>
            <a:endParaRPr lang="tr-TR" altLang="en-US" sz="2000" dirty="0">
              <a:latin typeface="Calibri" panose="020F0502020204030204" pitchFamily="34" charset="0"/>
            </a:endParaRPr>
          </a:p>
        </p:txBody>
      </p:sp>
      <p:sp>
        <p:nvSpPr>
          <p:cNvPr id="4" name="Rectangle 3"/>
          <p:cNvSpPr txBox="1">
            <a:spLocks noChangeArrowheads="1"/>
          </p:cNvSpPr>
          <p:nvPr/>
        </p:nvSpPr>
        <p:spPr>
          <a:xfrm>
            <a:off x="385666" y="98685"/>
            <a:ext cx="8001000" cy="12604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altLang="en-US" sz="3200" b="1" dirty="0" smtClean="0">
                <a:solidFill>
                  <a:srgbClr val="FF0000"/>
                </a:solidFill>
                <a:latin typeface="Arial" panose="020B0604020202020204" pitchFamily="34" charset="0"/>
                <a:cs typeface="Arial" panose="020B0604020202020204" pitchFamily="34" charset="0"/>
              </a:rPr>
              <a:t>FLOWSİTOMETRİ (AKIMSİTOMETRİ)</a:t>
            </a:r>
            <a:endParaRPr lang="tr-TR" altLang="en-US" sz="3200" b="1" dirty="0">
              <a:solidFill>
                <a:srgbClr val="FF0000"/>
              </a:solidFill>
              <a:latin typeface="Arial" panose="020B0604020202020204" pitchFamily="34" charset="0"/>
              <a:cs typeface="Arial" panose="020B0604020202020204" pitchFamily="34" charset="0"/>
            </a:endParaRPr>
          </a:p>
        </p:txBody>
      </p:sp>
      <p:sp>
        <p:nvSpPr>
          <p:cNvPr id="6" name="Slayt Numarası Yer Tutucusu 5"/>
          <p:cNvSpPr>
            <a:spLocks noGrp="1"/>
          </p:cNvSpPr>
          <p:nvPr>
            <p:ph type="sldNum" sz="quarter" idx="12"/>
          </p:nvPr>
        </p:nvSpPr>
        <p:spPr>
          <a:xfrm>
            <a:off x="8610600" y="6356350"/>
            <a:ext cx="2743200" cy="254675"/>
          </a:xfrm>
        </p:spPr>
        <p:txBody>
          <a:bodyPr/>
          <a:lstStyle/>
          <a:p>
            <a:fld id="{E243D676-ED7B-4632-81B4-17DF10074602}" type="slidenum">
              <a:rPr lang="tr-TR" altLang="en-US"/>
              <a:pPr/>
              <a:t>57</a:t>
            </a:fld>
            <a:endParaRPr lang="tr-TR" altLang="en-US"/>
          </a:p>
        </p:txBody>
      </p:sp>
      <p:pic>
        <p:nvPicPr>
          <p:cNvPr id="7" name="Resim 6"/>
          <p:cNvPicPr>
            <a:picLocks noChangeAspect="1"/>
          </p:cNvPicPr>
          <p:nvPr/>
        </p:nvPicPr>
        <p:blipFill>
          <a:blip r:embed="rId2"/>
          <a:stretch>
            <a:fillRect/>
          </a:stretch>
        </p:blipFill>
        <p:spPr>
          <a:xfrm>
            <a:off x="7438768" y="1478703"/>
            <a:ext cx="1856316" cy="909692"/>
          </a:xfrm>
          <a:prstGeom prst="rect">
            <a:avLst/>
          </a:prstGeom>
        </p:spPr>
      </p:pic>
      <p:pic>
        <p:nvPicPr>
          <p:cNvPr id="8" name="Picture 4" descr="İlgili resim"/>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710054" y="2087616"/>
            <a:ext cx="3513111" cy="2731519"/>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2" descr="İlgili resi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7392" y="4926226"/>
            <a:ext cx="3368890" cy="1024495"/>
          </a:xfrm>
          <a:prstGeom prst="rect">
            <a:avLst/>
          </a:prstGeom>
          <a:noFill/>
          <a:extLst>
            <a:ext uri="{909E8E84-426E-40dd-AFC4-6F175D3DCCD1}">
              <a14:hiddenFill xmlns:a14="http://schemas.microsoft.com/office/drawing/2010/main" xmlns="">
                <a:solidFill>
                  <a:srgbClr val="FFFFFF"/>
                </a:solidFill>
              </a14:hiddenFill>
            </a:ext>
          </a:extLst>
        </p:spPr>
      </p:pic>
      <p:cxnSp>
        <p:nvCxnSpPr>
          <p:cNvPr id="10" name="Düz Ok Bağlayıcısı 9"/>
          <p:cNvCxnSpPr/>
          <p:nvPr/>
        </p:nvCxnSpPr>
        <p:spPr>
          <a:xfrm>
            <a:off x="8163697" y="4440195"/>
            <a:ext cx="197708" cy="70845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1" name="Düz Ok Bağlayıcısı 10"/>
          <p:cNvCxnSpPr/>
          <p:nvPr/>
        </p:nvCxnSpPr>
        <p:spPr>
          <a:xfrm>
            <a:off x="9457038" y="4448432"/>
            <a:ext cx="41189" cy="10297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Düz Ok Bağlayıcısı 11"/>
          <p:cNvCxnSpPr/>
          <p:nvPr/>
        </p:nvCxnSpPr>
        <p:spPr>
          <a:xfrm flipH="1">
            <a:off x="8946292" y="4819135"/>
            <a:ext cx="72426" cy="6919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Düz Ok Bağlayıcısı 12"/>
          <p:cNvCxnSpPr/>
          <p:nvPr/>
        </p:nvCxnSpPr>
        <p:spPr>
          <a:xfrm flipH="1">
            <a:off x="9603605" y="4456670"/>
            <a:ext cx="454795" cy="105444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4102459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2"/>
          <p:cNvSpPr>
            <a:spLocks noGrp="1" noChangeArrowheads="1"/>
          </p:cNvSpPr>
          <p:nvPr>
            <p:ph type="title"/>
          </p:nvPr>
        </p:nvSpPr>
        <p:spPr>
          <a:xfrm>
            <a:off x="597260" y="1510884"/>
            <a:ext cx="8001000" cy="366767"/>
          </a:xfrm>
          <a:noFill/>
          <a:ln/>
          <a:extLst>
            <a:ext uri="{91240B29-F687-4f45-9708-019B960494DF}">
              <a14:hiddenLine xmlns:a14="http://schemas.microsoft.com/office/drawing/2010/main" xmlns="" w="12700">
                <a:solidFill>
                  <a:schemeClr val="tx1"/>
                </a:solidFill>
                <a:miter lim="800000"/>
                <a:headEnd/>
                <a:tailEnd/>
              </a14:hiddenLine>
            </a:ext>
          </a:extLst>
        </p:spPr>
        <p:txBody>
          <a:bodyPr vert="horz" lIns="90487" tIns="44450" rIns="90487" bIns="44450" rtlCol="0" anchor="ctr">
            <a:spAutoFit/>
          </a:bodyPr>
          <a:lstStyle/>
          <a:p>
            <a:pPr>
              <a:lnSpc>
                <a:spcPct val="90000"/>
              </a:lnSpc>
            </a:pPr>
            <a:r>
              <a:rPr lang="tr-TR" altLang="en-US" sz="2000" dirty="0" smtClean="0">
                <a:latin typeface="+mn-lt"/>
              </a:rPr>
              <a:t>Örnekler</a:t>
            </a:r>
            <a:endParaRPr lang="en-US" altLang="en-US" sz="2000" dirty="0">
              <a:latin typeface="+mn-lt"/>
            </a:endParaRPr>
          </a:p>
        </p:txBody>
      </p:sp>
      <p:sp>
        <p:nvSpPr>
          <p:cNvPr id="16" name="Rectangle 3"/>
          <p:cNvSpPr txBox="1">
            <a:spLocks noChangeArrowheads="1"/>
          </p:cNvSpPr>
          <p:nvPr/>
        </p:nvSpPr>
        <p:spPr>
          <a:xfrm>
            <a:off x="376335" y="117855"/>
            <a:ext cx="8001000" cy="12604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altLang="en-US" sz="3200" b="1" dirty="0" smtClean="0">
                <a:solidFill>
                  <a:srgbClr val="FF0000"/>
                </a:solidFill>
                <a:latin typeface="Arial" panose="020B0604020202020204" pitchFamily="34" charset="0"/>
                <a:cs typeface="Arial" panose="020B0604020202020204" pitchFamily="34" charset="0"/>
              </a:rPr>
              <a:t>FLOWSİTOMETRİ (AKIMSİTOMETRİ)</a:t>
            </a:r>
            <a:endParaRPr lang="tr-TR" altLang="en-US" sz="3200" b="1" dirty="0">
              <a:solidFill>
                <a:srgbClr val="FF0000"/>
              </a:solidFill>
              <a:latin typeface="Arial" panose="020B0604020202020204" pitchFamily="34" charset="0"/>
              <a:cs typeface="Arial" panose="020B0604020202020204" pitchFamily="34" charset="0"/>
            </a:endParaRPr>
          </a:p>
        </p:txBody>
      </p:sp>
      <p:pic>
        <p:nvPicPr>
          <p:cNvPr id="5122" name="Picture 2" descr="flow cytometry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847" y="2010205"/>
            <a:ext cx="6236461" cy="3864705"/>
          </a:xfrm>
          <a:prstGeom prst="rect">
            <a:avLst/>
          </a:prstGeom>
          <a:noFill/>
          <a:extLst>
            <a:ext uri="{909E8E84-426E-40dd-AFC4-6F175D3DCCD1}">
              <a14:hiddenFill xmlns:a14="http://schemas.microsoft.com/office/drawing/2010/main" xmlns="">
                <a:solidFill>
                  <a:srgbClr val="FFFFFF"/>
                </a:solidFill>
              </a14:hiddenFill>
            </a:ext>
          </a:extLst>
        </p:spPr>
      </p:pic>
      <p:sp>
        <p:nvSpPr>
          <p:cNvPr id="17" name="Slayt Numarası Yer Tutucusu 5"/>
          <p:cNvSpPr>
            <a:spLocks noGrp="1"/>
          </p:cNvSpPr>
          <p:nvPr>
            <p:ph type="sldNum" sz="quarter" idx="12"/>
          </p:nvPr>
        </p:nvSpPr>
        <p:spPr>
          <a:xfrm>
            <a:off x="8610600" y="6356350"/>
            <a:ext cx="2743200" cy="254675"/>
          </a:xfrm>
        </p:spPr>
        <p:txBody>
          <a:bodyPr/>
          <a:lstStyle/>
          <a:p>
            <a:fld id="{E243D676-ED7B-4632-81B4-17DF10074602}" type="slidenum">
              <a:rPr lang="tr-TR" altLang="en-US"/>
              <a:pPr/>
              <a:t>58</a:t>
            </a:fld>
            <a:endParaRPr lang="tr-TR" altLang="en-US"/>
          </a:p>
        </p:txBody>
      </p:sp>
      <p:pic>
        <p:nvPicPr>
          <p:cNvPr id="18" name="Resim 17"/>
          <p:cNvPicPr>
            <a:picLocks noChangeAspect="1"/>
          </p:cNvPicPr>
          <p:nvPr/>
        </p:nvPicPr>
        <p:blipFill>
          <a:blip r:embed="rId3"/>
          <a:stretch>
            <a:fillRect/>
          </a:stretch>
        </p:blipFill>
        <p:spPr>
          <a:xfrm>
            <a:off x="7438768" y="1478703"/>
            <a:ext cx="1856316" cy="909692"/>
          </a:xfrm>
          <a:prstGeom prst="rect">
            <a:avLst/>
          </a:prstGeom>
        </p:spPr>
      </p:pic>
      <p:pic>
        <p:nvPicPr>
          <p:cNvPr id="19" name="Picture 4" descr="İlgili resim"/>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710054" y="2087616"/>
            <a:ext cx="3513111" cy="2731519"/>
          </a:xfrm>
          <a:prstGeom prst="rect">
            <a:avLst/>
          </a:prstGeom>
          <a:noFill/>
          <a:extLst>
            <a:ext uri="{909E8E84-426E-40dd-AFC4-6F175D3DCCD1}">
              <a14:hiddenFill xmlns:a14="http://schemas.microsoft.com/office/drawing/2010/main" xmlns="">
                <a:solidFill>
                  <a:srgbClr val="FFFFFF"/>
                </a:solidFill>
              </a14:hiddenFill>
            </a:ext>
          </a:extLst>
        </p:spPr>
      </p:pic>
      <p:pic>
        <p:nvPicPr>
          <p:cNvPr id="20" name="Picture 2" descr="İlgili resi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47392" y="4926226"/>
            <a:ext cx="3368890" cy="1024495"/>
          </a:xfrm>
          <a:prstGeom prst="rect">
            <a:avLst/>
          </a:prstGeom>
          <a:noFill/>
          <a:extLst>
            <a:ext uri="{909E8E84-426E-40dd-AFC4-6F175D3DCCD1}">
              <a14:hiddenFill xmlns:a14="http://schemas.microsoft.com/office/drawing/2010/main" xmlns="">
                <a:solidFill>
                  <a:srgbClr val="FFFFFF"/>
                </a:solidFill>
              </a14:hiddenFill>
            </a:ext>
          </a:extLst>
        </p:spPr>
      </p:pic>
      <p:cxnSp>
        <p:nvCxnSpPr>
          <p:cNvPr id="21" name="Düz Ok Bağlayıcısı 20"/>
          <p:cNvCxnSpPr/>
          <p:nvPr/>
        </p:nvCxnSpPr>
        <p:spPr>
          <a:xfrm>
            <a:off x="8163697" y="4440195"/>
            <a:ext cx="197708" cy="70845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2" name="Düz Ok Bağlayıcısı 21"/>
          <p:cNvCxnSpPr/>
          <p:nvPr/>
        </p:nvCxnSpPr>
        <p:spPr>
          <a:xfrm>
            <a:off x="9457038" y="4448432"/>
            <a:ext cx="41189" cy="10297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Düz Ok Bağlayıcısı 22"/>
          <p:cNvCxnSpPr/>
          <p:nvPr/>
        </p:nvCxnSpPr>
        <p:spPr>
          <a:xfrm flipH="1">
            <a:off x="8946292" y="4819135"/>
            <a:ext cx="72426" cy="6919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Düz Ok Bağlayıcısı 23"/>
          <p:cNvCxnSpPr/>
          <p:nvPr/>
        </p:nvCxnSpPr>
        <p:spPr>
          <a:xfrm flipH="1">
            <a:off x="9603605" y="4456670"/>
            <a:ext cx="454795" cy="105444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69243275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fld id="{A6D99C9D-E381-4F12-8494-20F759853D83}" type="slidenum">
              <a:rPr lang="tr-TR" altLang="en-US"/>
              <a:pPr/>
              <a:t>59</a:t>
            </a:fld>
            <a:endParaRPr lang="tr-TR" altLang="en-US"/>
          </a:p>
        </p:txBody>
      </p:sp>
      <p:sp>
        <p:nvSpPr>
          <p:cNvPr id="429058" name="Rectangle 2"/>
          <p:cNvSpPr>
            <a:spLocks noGrp="1" noChangeArrowheads="1"/>
          </p:cNvSpPr>
          <p:nvPr>
            <p:ph type="title"/>
          </p:nvPr>
        </p:nvSpPr>
        <p:spPr>
          <a:xfrm>
            <a:off x="987199" y="1409700"/>
            <a:ext cx="8280400" cy="699166"/>
          </a:xfrm>
          <a:noFill/>
          <a:ln/>
          <a:extLst>
            <a:ext uri="{91240B29-F687-4f45-9708-019B960494DF}">
              <a14:hiddenLine xmlns:a14="http://schemas.microsoft.com/office/drawing/2010/main" xmlns="" w="12700">
                <a:solidFill>
                  <a:schemeClr val="tx1"/>
                </a:solidFill>
                <a:miter lim="800000"/>
                <a:headEnd/>
                <a:tailEnd/>
              </a14:hiddenLine>
            </a:ext>
          </a:extLst>
        </p:spPr>
        <p:txBody>
          <a:bodyPr vert="horz" lIns="90487" tIns="44450" rIns="90487" bIns="44450" rtlCol="0" anchor="ctr">
            <a:spAutoFit/>
          </a:bodyPr>
          <a:lstStyle/>
          <a:p>
            <a:pPr>
              <a:lnSpc>
                <a:spcPct val="90000"/>
              </a:lnSpc>
            </a:pPr>
            <a:r>
              <a:rPr lang="tr-TR" altLang="en-US" dirty="0" smtClean="0">
                <a:latin typeface="Times New Roman" panose="02020603050405020304" pitchFamily="18" charset="0"/>
              </a:rPr>
              <a:t>klinik </a:t>
            </a:r>
            <a:r>
              <a:rPr lang="tr-TR" altLang="en-US" dirty="0">
                <a:latin typeface="Times New Roman" panose="02020603050405020304" pitchFamily="18" charset="0"/>
              </a:rPr>
              <a:t>uygulamaları</a:t>
            </a:r>
            <a:endParaRPr lang="en-US" altLang="en-US" dirty="0">
              <a:latin typeface="Times New Roman" panose="02020603050405020304" pitchFamily="18" charset="0"/>
            </a:endParaRPr>
          </a:p>
        </p:txBody>
      </p:sp>
      <p:sp>
        <p:nvSpPr>
          <p:cNvPr id="429059" name="Rectangle 3"/>
          <p:cNvSpPr>
            <a:spLocks noGrp="1" noChangeArrowheads="1"/>
          </p:cNvSpPr>
          <p:nvPr>
            <p:ph type="body" idx="1"/>
          </p:nvPr>
        </p:nvSpPr>
        <p:spPr>
          <a:xfrm>
            <a:off x="682544" y="2188388"/>
            <a:ext cx="7481887" cy="3767698"/>
          </a:xfrm>
          <a:noFill/>
          <a:ln/>
          <a:extLst>
            <a:ext uri="{91240B29-F687-4f45-9708-019B960494DF}">
              <a14:hiddenLine xmlns:a14="http://schemas.microsoft.com/office/drawing/2010/main" xmlns="" w="12700">
                <a:solidFill>
                  <a:schemeClr val="tx1"/>
                </a:solidFill>
                <a:miter lim="800000"/>
                <a:headEnd/>
                <a:tailEnd/>
              </a14:hiddenLine>
            </a:ext>
          </a:extLst>
        </p:spPr>
        <p:txBody>
          <a:bodyPr vert="horz" lIns="90487" tIns="44450" rIns="90487" bIns="44450" rtlCol="0" anchorCtr="1">
            <a:spAutoFit/>
          </a:bodyPr>
          <a:lstStyle/>
          <a:p>
            <a:pPr>
              <a:lnSpc>
                <a:spcPct val="150000"/>
              </a:lnSpc>
            </a:pPr>
            <a:r>
              <a:rPr lang="tr-TR" altLang="en-US" sz="1800" dirty="0">
                <a:latin typeface="Calibri" panose="020F0502020204030204" pitchFamily="34" charset="0"/>
              </a:rPr>
              <a:t>Lösemi- lenfoma </a:t>
            </a:r>
            <a:r>
              <a:rPr lang="tr-TR" altLang="en-US" sz="1800" dirty="0" err="1">
                <a:latin typeface="Calibri" panose="020F0502020204030204" pitchFamily="34" charset="0"/>
              </a:rPr>
              <a:t>immunfenotiplendirme</a:t>
            </a:r>
            <a:endParaRPr lang="en-US" altLang="en-US" sz="1800" dirty="0">
              <a:latin typeface="Calibri" panose="020F0502020204030204" pitchFamily="34" charset="0"/>
            </a:endParaRPr>
          </a:p>
          <a:p>
            <a:pPr>
              <a:lnSpc>
                <a:spcPct val="150000"/>
              </a:lnSpc>
            </a:pPr>
            <a:r>
              <a:rPr lang="tr-TR" altLang="en-US" sz="1800" dirty="0">
                <a:latin typeface="Calibri" panose="020F0502020204030204" pitchFamily="34" charset="0"/>
              </a:rPr>
              <a:t>Hücre </a:t>
            </a:r>
            <a:r>
              <a:rPr lang="tr-TR" altLang="en-US" sz="1800" dirty="0" err="1">
                <a:latin typeface="Calibri" panose="020F0502020204030204" pitchFamily="34" charset="0"/>
              </a:rPr>
              <a:t>siklusu</a:t>
            </a:r>
            <a:r>
              <a:rPr lang="tr-TR" altLang="en-US" sz="1800" dirty="0">
                <a:latin typeface="Calibri" panose="020F0502020204030204" pitchFamily="34" charset="0"/>
              </a:rPr>
              <a:t> analizi </a:t>
            </a:r>
          </a:p>
          <a:p>
            <a:pPr>
              <a:lnSpc>
                <a:spcPct val="150000"/>
              </a:lnSpc>
            </a:pPr>
            <a:r>
              <a:rPr lang="en-US" altLang="en-US" sz="1800" dirty="0" err="1">
                <a:latin typeface="Calibri" panose="020F0502020204030204" pitchFamily="34" charset="0"/>
              </a:rPr>
              <a:t>Reti</a:t>
            </a:r>
            <a:r>
              <a:rPr lang="tr-TR" altLang="en-US" sz="1800" dirty="0" err="1">
                <a:latin typeface="Calibri" panose="020F0502020204030204" pitchFamily="34" charset="0"/>
              </a:rPr>
              <a:t>külosit</a:t>
            </a:r>
            <a:r>
              <a:rPr lang="tr-TR" altLang="en-US" sz="1800" dirty="0">
                <a:latin typeface="Calibri" panose="020F0502020204030204" pitchFamily="34" charset="0"/>
              </a:rPr>
              <a:t> sayımı</a:t>
            </a:r>
          </a:p>
          <a:p>
            <a:pPr>
              <a:lnSpc>
                <a:spcPct val="150000"/>
              </a:lnSpc>
            </a:pPr>
            <a:r>
              <a:rPr lang="tr-TR" altLang="en-US" sz="1800" dirty="0">
                <a:latin typeface="Calibri" panose="020F0502020204030204" pitchFamily="34" charset="0"/>
              </a:rPr>
              <a:t>Kök hücre sayımı</a:t>
            </a:r>
          </a:p>
          <a:p>
            <a:pPr>
              <a:lnSpc>
                <a:spcPct val="150000"/>
              </a:lnSpc>
            </a:pPr>
            <a:r>
              <a:rPr lang="tr-TR" altLang="en-US" sz="1800" dirty="0">
                <a:latin typeface="Calibri" panose="020F0502020204030204" pitchFamily="34" charset="0"/>
              </a:rPr>
              <a:t>Lenfosit alt </a:t>
            </a:r>
            <a:r>
              <a:rPr lang="tr-TR" altLang="en-US" sz="1800" dirty="0" err="1">
                <a:latin typeface="Calibri" panose="020F0502020204030204" pitchFamily="34" charset="0"/>
              </a:rPr>
              <a:t>tiplendirmesi</a:t>
            </a:r>
            <a:r>
              <a:rPr lang="tr-TR" altLang="en-US" sz="1800" dirty="0">
                <a:latin typeface="Calibri" panose="020F0502020204030204" pitchFamily="34" charset="0"/>
              </a:rPr>
              <a:t>, immün yetmezlik değerlendirilmesi</a:t>
            </a:r>
          </a:p>
          <a:p>
            <a:pPr>
              <a:lnSpc>
                <a:spcPct val="150000"/>
              </a:lnSpc>
            </a:pPr>
            <a:r>
              <a:rPr lang="en-US" altLang="en-US" sz="1800" dirty="0">
                <a:latin typeface="Calibri" panose="020F0502020204030204" pitchFamily="34" charset="0"/>
              </a:rPr>
              <a:t>CD4 </a:t>
            </a:r>
            <a:r>
              <a:rPr lang="tr-TR" altLang="en-US" sz="1800" dirty="0" err="1">
                <a:latin typeface="Calibri" panose="020F0502020204030204" pitchFamily="34" charset="0"/>
              </a:rPr>
              <a:t>absolu</a:t>
            </a:r>
            <a:r>
              <a:rPr lang="tr-TR" altLang="en-US" sz="1800" dirty="0">
                <a:latin typeface="Calibri" panose="020F0502020204030204" pitchFamily="34" charset="0"/>
              </a:rPr>
              <a:t> sayısı </a:t>
            </a:r>
            <a:endParaRPr lang="en-US" altLang="en-US" sz="1800" dirty="0">
              <a:latin typeface="Calibri" panose="020F0502020204030204" pitchFamily="34" charset="0"/>
            </a:endParaRPr>
          </a:p>
          <a:p>
            <a:pPr>
              <a:lnSpc>
                <a:spcPct val="150000"/>
              </a:lnSpc>
            </a:pPr>
            <a:r>
              <a:rPr lang="tr-TR" altLang="en-US" sz="1800" dirty="0">
                <a:latin typeface="Calibri" panose="020F0502020204030204" pitchFamily="34" charset="0"/>
              </a:rPr>
              <a:t>Minimal </a:t>
            </a:r>
            <a:r>
              <a:rPr lang="tr-TR" altLang="en-US" sz="1800" dirty="0" err="1">
                <a:latin typeface="Calibri" panose="020F0502020204030204" pitchFamily="34" charset="0"/>
              </a:rPr>
              <a:t>rezidüel</a:t>
            </a:r>
            <a:r>
              <a:rPr lang="tr-TR" altLang="en-US" sz="1800" dirty="0">
                <a:latin typeface="Calibri" panose="020F0502020204030204" pitchFamily="34" charset="0"/>
              </a:rPr>
              <a:t>  hastalık takibi</a:t>
            </a:r>
          </a:p>
        </p:txBody>
      </p:sp>
      <p:sp>
        <p:nvSpPr>
          <p:cNvPr id="5" name="Rectangle 3"/>
          <p:cNvSpPr txBox="1">
            <a:spLocks noChangeArrowheads="1"/>
          </p:cNvSpPr>
          <p:nvPr/>
        </p:nvSpPr>
        <p:spPr>
          <a:xfrm>
            <a:off x="422988" y="149225"/>
            <a:ext cx="8001000" cy="12604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altLang="en-US" sz="3200" b="1" dirty="0" smtClean="0">
                <a:solidFill>
                  <a:srgbClr val="FF0000"/>
                </a:solidFill>
                <a:latin typeface="Arial" panose="020B0604020202020204" pitchFamily="34" charset="0"/>
                <a:cs typeface="Arial" panose="020B0604020202020204" pitchFamily="34" charset="0"/>
              </a:rPr>
              <a:t>FLOWSİTOMETRİ (AKIMSİTOMETRİ)</a:t>
            </a:r>
            <a:endParaRPr lang="tr-TR" altLang="en-US" sz="3200" b="1" dirty="0">
              <a:solidFill>
                <a:srgbClr val="FF0000"/>
              </a:solidFill>
              <a:latin typeface="Arial" panose="020B0604020202020204" pitchFamily="34" charset="0"/>
              <a:cs typeface="Arial" panose="020B0604020202020204" pitchFamily="34" charset="0"/>
            </a:endParaRPr>
          </a:p>
        </p:txBody>
      </p:sp>
      <p:sp>
        <p:nvSpPr>
          <p:cNvPr id="6" name="Slayt Numarası Yer Tutucusu 5"/>
          <p:cNvSpPr txBox="1">
            <a:spLocks/>
          </p:cNvSpPr>
          <p:nvPr/>
        </p:nvSpPr>
        <p:spPr>
          <a:xfrm>
            <a:off x="8610600" y="6356350"/>
            <a:ext cx="2743200" cy="254675"/>
          </a:xfrm>
          <a:prstGeom prst="rect">
            <a:avLst/>
          </a:prstGeom>
        </p:spPr>
        <p:txBody>
          <a:bodyPr vert="horz" lIns="91440" tIns="45720" rIns="91440" bIns="45720" rtlCol="0" anchor="ctr"/>
          <a:lstStyle>
            <a:defPPr>
              <a:defRPr lang="tr-T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243D676-ED7B-4632-81B4-17DF10074602}" type="slidenum">
              <a:rPr lang="tr-TR" altLang="en-US" smtClean="0"/>
              <a:pPr/>
              <a:t>59</a:t>
            </a:fld>
            <a:endParaRPr lang="tr-TR" altLang="en-US"/>
          </a:p>
        </p:txBody>
      </p:sp>
      <p:pic>
        <p:nvPicPr>
          <p:cNvPr id="7" name="Resim 6"/>
          <p:cNvPicPr>
            <a:picLocks noChangeAspect="1"/>
          </p:cNvPicPr>
          <p:nvPr/>
        </p:nvPicPr>
        <p:blipFill>
          <a:blip r:embed="rId3"/>
          <a:stretch>
            <a:fillRect/>
          </a:stretch>
        </p:blipFill>
        <p:spPr>
          <a:xfrm>
            <a:off x="7438768" y="1478703"/>
            <a:ext cx="1856316" cy="909692"/>
          </a:xfrm>
          <a:prstGeom prst="rect">
            <a:avLst/>
          </a:prstGeom>
        </p:spPr>
      </p:pic>
      <p:pic>
        <p:nvPicPr>
          <p:cNvPr id="8" name="Picture 4" descr="İlgili resim"/>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710054" y="2087616"/>
            <a:ext cx="3513111" cy="2731519"/>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2" descr="İlgili resi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47392" y="4926226"/>
            <a:ext cx="3368890" cy="1024495"/>
          </a:xfrm>
          <a:prstGeom prst="rect">
            <a:avLst/>
          </a:prstGeom>
          <a:noFill/>
          <a:extLst>
            <a:ext uri="{909E8E84-426E-40dd-AFC4-6F175D3DCCD1}">
              <a14:hiddenFill xmlns:a14="http://schemas.microsoft.com/office/drawing/2010/main" xmlns="">
                <a:solidFill>
                  <a:srgbClr val="FFFFFF"/>
                </a:solidFill>
              </a14:hiddenFill>
            </a:ext>
          </a:extLst>
        </p:spPr>
      </p:pic>
      <p:cxnSp>
        <p:nvCxnSpPr>
          <p:cNvPr id="10" name="Düz Ok Bağlayıcısı 9"/>
          <p:cNvCxnSpPr/>
          <p:nvPr/>
        </p:nvCxnSpPr>
        <p:spPr>
          <a:xfrm>
            <a:off x="8163697" y="4440195"/>
            <a:ext cx="197708" cy="70845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1" name="Düz Ok Bağlayıcısı 10"/>
          <p:cNvCxnSpPr/>
          <p:nvPr/>
        </p:nvCxnSpPr>
        <p:spPr>
          <a:xfrm>
            <a:off x="9457038" y="4448432"/>
            <a:ext cx="41189" cy="10297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Düz Ok Bağlayıcısı 11"/>
          <p:cNvCxnSpPr/>
          <p:nvPr/>
        </p:nvCxnSpPr>
        <p:spPr>
          <a:xfrm flipH="1">
            <a:off x="8946292" y="4819135"/>
            <a:ext cx="72426" cy="6919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Düz Ok Bağlayıcısı 12"/>
          <p:cNvCxnSpPr/>
          <p:nvPr/>
        </p:nvCxnSpPr>
        <p:spPr>
          <a:xfrm flipH="1">
            <a:off x="9603605" y="4456670"/>
            <a:ext cx="454795" cy="105444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376540071"/>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Slayt Numarası Yer Tutucusu 4"/>
          <p:cNvSpPr>
            <a:spLocks noGrp="1"/>
          </p:cNvSpPr>
          <p:nvPr>
            <p:ph type="sldNum" sz="quarter" idx="10"/>
          </p:nvPr>
        </p:nvSpPr>
        <p:spPr/>
        <p:txBody>
          <a:bodyPr/>
          <a:lstStyle/>
          <a:p>
            <a:fld id="{AB039498-7138-44CE-9580-61D2C59047D2}" type="slidenum">
              <a:rPr lang="en-US"/>
              <a:pPr/>
              <a:t>60</a:t>
            </a:fld>
            <a:endParaRPr lang="en-US"/>
          </a:p>
        </p:txBody>
      </p:sp>
      <p:sp>
        <p:nvSpPr>
          <p:cNvPr id="607234" name="Rectangle 2"/>
          <p:cNvSpPr>
            <a:spLocks noGrp="1" noChangeArrowheads="1"/>
          </p:cNvSpPr>
          <p:nvPr>
            <p:ph type="title"/>
          </p:nvPr>
        </p:nvSpPr>
        <p:spPr>
          <a:xfrm>
            <a:off x="383236" y="69980"/>
            <a:ext cx="8001000" cy="1216025"/>
          </a:xfrm>
        </p:spPr>
        <p:txBody>
          <a:bodyPr/>
          <a:lstStyle/>
          <a:p>
            <a:r>
              <a:rPr lang="tr-TR" dirty="0" smtClean="0">
                <a:solidFill>
                  <a:srgbClr val="FF0000"/>
                </a:solidFill>
                <a:latin typeface="+mn-lt"/>
              </a:rPr>
              <a:t>OLGU</a:t>
            </a:r>
            <a:r>
              <a:rPr lang="en-US" dirty="0" smtClean="0">
                <a:solidFill>
                  <a:srgbClr val="FF0000"/>
                </a:solidFill>
                <a:latin typeface="+mn-lt"/>
              </a:rPr>
              <a:t> </a:t>
            </a:r>
            <a:r>
              <a:rPr lang="en-US" dirty="0">
                <a:solidFill>
                  <a:srgbClr val="FF0000"/>
                </a:solidFill>
                <a:latin typeface="+mn-lt"/>
              </a:rPr>
              <a:t># </a:t>
            </a:r>
            <a:r>
              <a:rPr lang="tr-TR" dirty="0" smtClean="0">
                <a:solidFill>
                  <a:srgbClr val="FF0000"/>
                </a:solidFill>
                <a:latin typeface="+mn-lt"/>
              </a:rPr>
              <a:t>1</a:t>
            </a:r>
            <a:endParaRPr lang="en-US" dirty="0">
              <a:solidFill>
                <a:srgbClr val="FF0000"/>
              </a:solidFill>
              <a:latin typeface="+mn-lt"/>
            </a:endParaRPr>
          </a:p>
        </p:txBody>
      </p:sp>
      <p:sp>
        <p:nvSpPr>
          <p:cNvPr id="607235" name="Rectangle 3"/>
          <p:cNvSpPr>
            <a:spLocks noGrp="1" noChangeArrowheads="1"/>
          </p:cNvSpPr>
          <p:nvPr>
            <p:ph type="body" sz="half" idx="1"/>
          </p:nvPr>
        </p:nvSpPr>
        <p:spPr>
          <a:xfrm>
            <a:off x="676693" y="2013718"/>
            <a:ext cx="8686119" cy="3988986"/>
          </a:xfrm>
        </p:spPr>
        <p:txBody>
          <a:bodyPr>
            <a:noAutofit/>
          </a:bodyPr>
          <a:lstStyle/>
          <a:p>
            <a:pPr>
              <a:lnSpc>
                <a:spcPct val="200000"/>
              </a:lnSpc>
            </a:pPr>
            <a:r>
              <a:rPr lang="en-US" sz="2200" dirty="0">
                <a:latin typeface="Comic Sans MS" panose="030F0702030302020204" pitchFamily="66" charset="0"/>
              </a:rPr>
              <a:t>57 </a:t>
            </a:r>
            <a:r>
              <a:rPr lang="tr-TR" sz="2200" dirty="0">
                <a:latin typeface="Comic Sans MS" panose="030F0702030302020204" pitchFamily="66" charset="0"/>
              </a:rPr>
              <a:t>Yaşında erkek</a:t>
            </a:r>
          </a:p>
          <a:p>
            <a:pPr>
              <a:lnSpc>
                <a:spcPct val="200000"/>
              </a:lnSpc>
            </a:pPr>
            <a:r>
              <a:rPr lang="tr-TR" sz="2200" dirty="0">
                <a:latin typeface="Comic Sans MS" panose="030F0702030302020204" pitchFamily="66" charset="0"/>
              </a:rPr>
              <a:t>Tip 2 </a:t>
            </a:r>
            <a:r>
              <a:rPr lang="tr-TR" sz="2200" dirty="0" err="1">
                <a:latin typeface="Comic Sans MS" panose="030F0702030302020204" pitchFamily="66" charset="0"/>
              </a:rPr>
              <a:t>Diabet</a:t>
            </a:r>
            <a:r>
              <a:rPr lang="tr-TR" sz="2200" dirty="0">
                <a:latin typeface="Comic Sans MS" panose="030F0702030302020204" pitchFamily="66" charset="0"/>
              </a:rPr>
              <a:t>, Oral İlaç  İle Kontrol Altında</a:t>
            </a:r>
            <a:r>
              <a:rPr lang="en-US" sz="2200" dirty="0">
                <a:latin typeface="Comic Sans MS" panose="030F0702030302020204" pitchFamily="66" charset="0"/>
              </a:rPr>
              <a:t>, HbA1c 6.1%</a:t>
            </a:r>
          </a:p>
          <a:p>
            <a:pPr>
              <a:lnSpc>
                <a:spcPct val="200000"/>
              </a:lnSpc>
            </a:pPr>
            <a:r>
              <a:rPr lang="tr-TR" sz="2200" dirty="0" err="1">
                <a:latin typeface="Comic Sans MS" panose="030F0702030302020204" pitchFamily="66" charset="0"/>
              </a:rPr>
              <a:t>Diabet</a:t>
            </a:r>
            <a:r>
              <a:rPr lang="tr-TR" sz="2200" dirty="0">
                <a:latin typeface="Comic Sans MS" panose="030F0702030302020204" pitchFamily="66" charset="0"/>
              </a:rPr>
              <a:t> </a:t>
            </a:r>
            <a:r>
              <a:rPr lang="tr-TR" sz="2200" dirty="0" err="1">
                <a:latin typeface="Comic Sans MS" panose="030F0702030302020204" pitchFamily="66" charset="0"/>
              </a:rPr>
              <a:t>kontrolu</a:t>
            </a:r>
            <a:r>
              <a:rPr lang="tr-TR" sz="2200" dirty="0">
                <a:latin typeface="Comic Sans MS" panose="030F0702030302020204" pitchFamily="66" charset="0"/>
              </a:rPr>
              <a:t> sırasında alına rutin tam kan sayımı ??</a:t>
            </a:r>
            <a:r>
              <a:rPr lang="en-US" sz="2200" dirty="0">
                <a:latin typeface="Comic Sans MS" panose="030F0702030302020204" pitchFamily="66" charset="0"/>
              </a:rPr>
              <a:t> </a:t>
            </a:r>
            <a:r>
              <a:rPr lang="tr-TR" sz="2200" dirty="0">
                <a:latin typeface="Comic Sans MS" panose="030F0702030302020204" pitchFamily="66" charset="0"/>
              </a:rPr>
              <a:t>…</a:t>
            </a:r>
          </a:p>
          <a:p>
            <a:pPr>
              <a:lnSpc>
                <a:spcPct val="200000"/>
              </a:lnSpc>
            </a:pPr>
            <a:r>
              <a:rPr lang="tr-TR" sz="4400" b="1" dirty="0">
                <a:solidFill>
                  <a:srgbClr val="FF0000"/>
                </a:solidFill>
                <a:latin typeface="Comic Sans MS" panose="030F0702030302020204" pitchFamily="66" charset="0"/>
              </a:rPr>
              <a:t>NE YAPARSIN??</a:t>
            </a:r>
            <a:endParaRPr lang="en-US" sz="4400" b="1" dirty="0">
              <a:solidFill>
                <a:srgbClr val="FF0000"/>
              </a:solidFill>
              <a:latin typeface="Comic Sans MS" panose="030F0702030302020204" pitchFamily="66" charset="0"/>
            </a:endParaRPr>
          </a:p>
          <a:p>
            <a:pPr>
              <a:lnSpc>
                <a:spcPct val="200000"/>
              </a:lnSpc>
            </a:pPr>
            <a:endParaRPr lang="en-US" sz="2200" dirty="0">
              <a:latin typeface="Comic Sans MS" panose="030F0702030302020204" pitchFamily="66" charset="0"/>
            </a:endParaRPr>
          </a:p>
        </p:txBody>
      </p:sp>
      <p:pic>
        <p:nvPicPr>
          <p:cNvPr id="3" name="İçerik Yer Tutucusu 2"/>
          <p:cNvPicPr>
            <a:picLocks noGrp="1" noChangeAspect="1"/>
          </p:cNvPicPr>
          <p:nvPr>
            <p:ph sz="half" idx="2"/>
          </p:nvPr>
        </p:nvPicPr>
        <p:blipFill>
          <a:blip r:embed="rId3"/>
          <a:stretch>
            <a:fillRect/>
          </a:stretch>
        </p:blipFill>
        <p:spPr>
          <a:xfrm>
            <a:off x="8733453" y="1831190"/>
            <a:ext cx="2952358" cy="3928918"/>
          </a:xfrm>
          <a:prstGeom prst="rect">
            <a:avLst/>
          </a:prstGeom>
        </p:spPr>
      </p:pic>
    </p:spTree>
    <p:extLst>
      <p:ext uri="{BB962C8B-B14F-4D97-AF65-F5344CB8AC3E}">
        <p14:creationId xmlns:p14="http://schemas.microsoft.com/office/powerpoint/2010/main" val="4173262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07235">
                                            <p:txEl>
                                              <p:pRg st="3" end="3"/>
                                            </p:txEl>
                                          </p:spTgt>
                                        </p:tgtEl>
                                        <p:attrNameLst>
                                          <p:attrName>style.visibility</p:attrName>
                                        </p:attrNameLst>
                                      </p:cBhvr>
                                      <p:to>
                                        <p:strVal val="visible"/>
                                      </p:to>
                                    </p:set>
                                    <p:anim calcmode="lin" valueType="num">
                                      <p:cBhvr>
                                        <p:cTn id="7" dur="1000" fill="hold"/>
                                        <p:tgtEl>
                                          <p:spTgt spid="607235">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607235">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607235">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6072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4"/>
          <p:cNvSpPr>
            <a:spLocks noGrp="1"/>
          </p:cNvSpPr>
          <p:nvPr>
            <p:ph type="sldNum" sz="quarter" idx="10"/>
          </p:nvPr>
        </p:nvSpPr>
        <p:spPr/>
        <p:txBody>
          <a:bodyPr/>
          <a:lstStyle/>
          <a:p>
            <a:fld id="{F2EC09A4-AB05-4EE0-BA5C-E1E5ABAA9886}" type="slidenum">
              <a:rPr lang="en-US"/>
              <a:pPr/>
              <a:t>61</a:t>
            </a:fld>
            <a:endParaRPr lang="en-US"/>
          </a:p>
        </p:txBody>
      </p:sp>
      <p:sp>
        <p:nvSpPr>
          <p:cNvPr id="602114" name="Rectangle 2"/>
          <p:cNvSpPr>
            <a:spLocks noGrp="1" noChangeArrowheads="1"/>
          </p:cNvSpPr>
          <p:nvPr>
            <p:ph type="title"/>
          </p:nvPr>
        </p:nvSpPr>
        <p:spPr>
          <a:xfrm>
            <a:off x="503548" y="85153"/>
            <a:ext cx="8001000" cy="1216025"/>
          </a:xfrm>
        </p:spPr>
        <p:txBody>
          <a:bodyPr/>
          <a:lstStyle/>
          <a:p>
            <a:r>
              <a:rPr lang="tr-TR" dirty="0">
                <a:solidFill>
                  <a:srgbClr val="FF0000"/>
                </a:solidFill>
              </a:rPr>
              <a:t>OLGU</a:t>
            </a:r>
            <a:r>
              <a:rPr lang="en-US" dirty="0">
                <a:solidFill>
                  <a:srgbClr val="FF0000"/>
                </a:solidFill>
              </a:rPr>
              <a:t> # </a:t>
            </a:r>
            <a:r>
              <a:rPr lang="tr-TR" dirty="0" smtClean="0">
                <a:solidFill>
                  <a:srgbClr val="FF0000"/>
                </a:solidFill>
              </a:rPr>
              <a:t>1 (devam)</a:t>
            </a:r>
            <a:endParaRPr lang="en-US" dirty="0">
              <a:solidFill>
                <a:srgbClr val="FF0000"/>
              </a:solidFill>
            </a:endParaRPr>
          </a:p>
        </p:txBody>
      </p:sp>
      <p:sp>
        <p:nvSpPr>
          <p:cNvPr id="602115" name="Rectangle 3"/>
          <p:cNvSpPr>
            <a:spLocks noGrp="1" noChangeArrowheads="1"/>
          </p:cNvSpPr>
          <p:nvPr>
            <p:ph type="body" sz="half" idx="1"/>
          </p:nvPr>
        </p:nvSpPr>
        <p:spPr>
          <a:xfrm>
            <a:off x="522291" y="1895817"/>
            <a:ext cx="6732579" cy="4267200"/>
          </a:xfrm>
        </p:spPr>
        <p:txBody>
          <a:bodyPr/>
          <a:lstStyle/>
          <a:p>
            <a:pPr>
              <a:lnSpc>
                <a:spcPct val="200000"/>
              </a:lnSpc>
            </a:pPr>
            <a:r>
              <a:rPr lang="tr-TR" sz="2000" dirty="0">
                <a:latin typeface="Comic Sans MS" panose="030F0702030302020204" pitchFamily="66" charset="0"/>
              </a:rPr>
              <a:t>Serum  </a:t>
            </a:r>
            <a:r>
              <a:rPr lang="en-US" sz="2000" dirty="0">
                <a:latin typeface="Comic Sans MS" panose="030F0702030302020204" pitchFamily="66" charset="0"/>
              </a:rPr>
              <a:t>vitamin B12 </a:t>
            </a:r>
            <a:r>
              <a:rPr lang="tr-TR" sz="2000" dirty="0">
                <a:latin typeface="Comic Sans MS" panose="030F0702030302020204" pitchFamily="66" charset="0"/>
              </a:rPr>
              <a:t>ve</a:t>
            </a:r>
            <a:r>
              <a:rPr lang="en-US" sz="2000" dirty="0">
                <a:latin typeface="Comic Sans MS" panose="030F0702030302020204" pitchFamily="66" charset="0"/>
              </a:rPr>
              <a:t> </a:t>
            </a:r>
            <a:r>
              <a:rPr lang="en-US" sz="2000" dirty="0" err="1">
                <a:latin typeface="Comic Sans MS" panose="030F0702030302020204" pitchFamily="66" charset="0"/>
              </a:rPr>
              <a:t>folat</a:t>
            </a:r>
            <a:r>
              <a:rPr lang="en-US" sz="2000" dirty="0">
                <a:latin typeface="Comic Sans MS" panose="030F0702030302020204" pitchFamily="66" charset="0"/>
              </a:rPr>
              <a:t> </a:t>
            </a:r>
            <a:r>
              <a:rPr lang="tr-TR" sz="2000" dirty="0">
                <a:latin typeface="Comic Sans MS" panose="030F0702030302020204" pitchFamily="66" charset="0"/>
              </a:rPr>
              <a:t>düzeyleri </a:t>
            </a:r>
            <a:r>
              <a:rPr lang="en-US" sz="2000" dirty="0">
                <a:latin typeface="Comic Sans MS" panose="030F0702030302020204" pitchFamily="66" charset="0"/>
              </a:rPr>
              <a:t>normal</a:t>
            </a:r>
          </a:p>
          <a:p>
            <a:pPr>
              <a:lnSpc>
                <a:spcPct val="200000"/>
              </a:lnSpc>
            </a:pPr>
            <a:r>
              <a:rPr lang="tr-TR" sz="2000" dirty="0">
                <a:latin typeface="Comic Sans MS" panose="030F0702030302020204" pitchFamily="66" charset="0"/>
              </a:rPr>
              <a:t>Demir testlerinde; Ferritin düşük ve düşük </a:t>
            </a:r>
            <a:r>
              <a:rPr lang="en-US" sz="2000" dirty="0">
                <a:latin typeface="Comic Sans MS" panose="030F0702030302020204" pitchFamily="66" charset="0"/>
              </a:rPr>
              <a:t>transferrin </a:t>
            </a:r>
            <a:r>
              <a:rPr lang="en-US" sz="2000" dirty="0" err="1">
                <a:latin typeface="Comic Sans MS" panose="030F0702030302020204" pitchFamily="66" charset="0"/>
              </a:rPr>
              <a:t>satüra</a:t>
            </a:r>
            <a:r>
              <a:rPr lang="tr-TR" sz="2000" dirty="0">
                <a:latin typeface="Comic Sans MS" panose="030F0702030302020204" pitchFamily="66" charset="0"/>
              </a:rPr>
              <a:t>syonu ile :::: Anemisi ile uyumlu</a:t>
            </a:r>
          </a:p>
          <a:p>
            <a:pPr>
              <a:lnSpc>
                <a:spcPct val="200000"/>
              </a:lnSpc>
            </a:pPr>
            <a:r>
              <a:rPr lang="tr-TR" sz="2000" b="1" dirty="0">
                <a:solidFill>
                  <a:srgbClr val="FF0000"/>
                </a:solidFill>
                <a:latin typeface="Comic Sans MS" panose="030F0702030302020204" pitchFamily="66" charset="0"/>
              </a:rPr>
              <a:t>NE YAPARSIN??</a:t>
            </a:r>
            <a:endParaRPr lang="en-US" sz="2000" b="1" dirty="0">
              <a:solidFill>
                <a:srgbClr val="FF0000"/>
              </a:solidFill>
              <a:latin typeface="Comic Sans MS" panose="030F0702030302020204" pitchFamily="66" charset="0"/>
            </a:endParaRPr>
          </a:p>
          <a:p>
            <a:pPr>
              <a:lnSpc>
                <a:spcPct val="200000"/>
              </a:lnSpc>
            </a:pPr>
            <a:r>
              <a:rPr lang="tr-TR" sz="2000" dirty="0">
                <a:latin typeface="Comic Sans MS" panose="030F0702030302020204" pitchFamily="66" charset="0"/>
              </a:rPr>
              <a:t>Demir tedavisi ile </a:t>
            </a:r>
            <a:r>
              <a:rPr lang="en-US" sz="2000" dirty="0">
                <a:latin typeface="Comic Sans MS" panose="030F0702030302020204" pitchFamily="66" charset="0"/>
              </a:rPr>
              <a:t>Hemoglobin </a:t>
            </a:r>
            <a:r>
              <a:rPr lang="tr-TR" sz="2000" dirty="0">
                <a:latin typeface="Comic Sans MS" panose="030F0702030302020204" pitchFamily="66" charset="0"/>
              </a:rPr>
              <a:t>değerleri düzeldi </a:t>
            </a:r>
          </a:p>
        </p:txBody>
      </p:sp>
      <p:sp>
        <p:nvSpPr>
          <p:cNvPr id="602118" name="Rectangle 6"/>
          <p:cNvSpPr>
            <a:spLocks noChangeArrowheads="1"/>
          </p:cNvSpPr>
          <p:nvPr/>
        </p:nvSpPr>
        <p:spPr bwMode="auto">
          <a:xfrm>
            <a:off x="7254870" y="4075662"/>
            <a:ext cx="3581400" cy="153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nchor="b">
            <a:spAutoFit/>
          </a:bodyPr>
          <a:lstStyle/>
          <a:p>
            <a:pPr algn="l"/>
            <a:r>
              <a:rPr lang="en-US" sz="1000" dirty="0">
                <a:solidFill>
                  <a:srgbClr val="333333"/>
                </a:solidFill>
              </a:rPr>
              <a:t>Iron-poor RBCs are pale and small (low MCV and MCH)</a:t>
            </a:r>
          </a:p>
        </p:txBody>
      </p:sp>
      <p:sp>
        <p:nvSpPr>
          <p:cNvPr id="2" name="Dikdörtgen 1"/>
          <p:cNvSpPr/>
          <p:nvPr/>
        </p:nvSpPr>
        <p:spPr>
          <a:xfrm>
            <a:off x="7305730" y="4653136"/>
            <a:ext cx="3992438" cy="1338828"/>
          </a:xfrm>
          <a:prstGeom prst="rect">
            <a:avLst/>
          </a:prstGeom>
        </p:spPr>
        <p:txBody>
          <a:bodyPr wrap="square">
            <a:spAutoFit/>
          </a:bodyPr>
          <a:lstStyle/>
          <a:p>
            <a:pPr marL="285750" indent="-285750">
              <a:lnSpc>
                <a:spcPct val="150000"/>
              </a:lnSpc>
              <a:buFont typeface="Arial" panose="020B0604020202020204" pitchFamily="34" charset="0"/>
              <a:buChar char="•"/>
            </a:pPr>
            <a:r>
              <a:rPr lang="tr-TR" dirty="0"/>
              <a:t>Üst </a:t>
            </a:r>
            <a:r>
              <a:rPr lang="en-US" dirty="0"/>
              <a:t> </a:t>
            </a:r>
            <a:r>
              <a:rPr lang="en-US" dirty="0" err="1"/>
              <a:t>endos</a:t>
            </a:r>
            <a:r>
              <a:rPr lang="tr-TR" dirty="0"/>
              <a:t>k</a:t>
            </a:r>
            <a:r>
              <a:rPr lang="en-US" dirty="0"/>
              <a:t>op</a:t>
            </a:r>
            <a:r>
              <a:rPr lang="tr-TR" dirty="0"/>
              <a:t>i</a:t>
            </a:r>
            <a:r>
              <a:rPr lang="en-US" dirty="0"/>
              <a:t> </a:t>
            </a:r>
            <a:r>
              <a:rPr lang="tr-TR" dirty="0"/>
              <a:t>gastrit ve </a:t>
            </a:r>
            <a:r>
              <a:rPr lang="tr-TR" dirty="0" err="1"/>
              <a:t>özofajit</a:t>
            </a:r>
            <a:r>
              <a:rPr lang="tr-TR" dirty="0"/>
              <a:t> ortaya çıkardı, aktif kanma odağı yok</a:t>
            </a:r>
            <a:endParaRPr lang="en-US" dirty="0"/>
          </a:p>
          <a:p>
            <a:pPr marL="285750" indent="-285750">
              <a:lnSpc>
                <a:spcPct val="150000"/>
              </a:lnSpc>
              <a:buFont typeface="Arial" panose="020B0604020202020204" pitchFamily="34" charset="0"/>
              <a:buChar char="•"/>
            </a:pPr>
            <a:r>
              <a:rPr lang="tr-TR" dirty="0"/>
              <a:t>K</a:t>
            </a:r>
            <a:r>
              <a:rPr lang="en-US" dirty="0" err="1"/>
              <a:t>olonos</a:t>
            </a:r>
            <a:r>
              <a:rPr lang="tr-TR" dirty="0"/>
              <a:t>k</a:t>
            </a:r>
            <a:r>
              <a:rPr lang="en-US" dirty="0"/>
              <a:t>op</a:t>
            </a:r>
            <a:r>
              <a:rPr lang="tr-TR" dirty="0"/>
              <a:t>i</a:t>
            </a:r>
            <a:r>
              <a:rPr lang="en-US" dirty="0"/>
              <a:t> </a:t>
            </a:r>
            <a:r>
              <a:rPr lang="tr-TR" dirty="0"/>
              <a:t>de kitle mevcut</a:t>
            </a:r>
            <a:endParaRPr lang="en-US" dirty="0"/>
          </a:p>
        </p:txBody>
      </p:sp>
      <p:pic>
        <p:nvPicPr>
          <p:cNvPr id="9" name="Picture 4" descr="img010"/>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7156338" y="1823266"/>
            <a:ext cx="4385629" cy="215990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3" name="Dikdörtgen 2"/>
          <p:cNvSpPr/>
          <p:nvPr/>
        </p:nvSpPr>
        <p:spPr>
          <a:xfrm>
            <a:off x="812800" y="5516686"/>
            <a:ext cx="3924472" cy="830997"/>
          </a:xfrm>
          <a:prstGeom prst="rect">
            <a:avLst/>
          </a:prstGeom>
        </p:spPr>
        <p:txBody>
          <a:bodyPr wrap="none">
            <a:spAutoFit/>
          </a:bodyPr>
          <a:lstStyle/>
          <a:p>
            <a:pPr>
              <a:lnSpc>
                <a:spcPct val="200000"/>
              </a:lnSpc>
            </a:pPr>
            <a:r>
              <a:rPr lang="tr-TR" sz="2400" b="1" dirty="0" smtClean="0">
                <a:solidFill>
                  <a:srgbClr val="FF0000"/>
                </a:solidFill>
                <a:latin typeface="Comic Sans MS" panose="030F0702030302020204" pitchFamily="66" charset="0"/>
              </a:rPr>
              <a:t>ŞİMDİ NE </a:t>
            </a:r>
            <a:r>
              <a:rPr lang="tr-TR" sz="2400" b="1" dirty="0">
                <a:solidFill>
                  <a:srgbClr val="FF0000"/>
                </a:solidFill>
                <a:latin typeface="Comic Sans MS" panose="030F0702030302020204" pitchFamily="66" charset="0"/>
              </a:rPr>
              <a:t>YAPARSIN??</a:t>
            </a:r>
            <a:endParaRPr lang="en-US" sz="2400" b="1"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262171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02115">
                                            <p:txEl>
                                              <p:pRg st="3" end="3"/>
                                            </p:txEl>
                                          </p:spTgt>
                                        </p:tgtEl>
                                        <p:attrNameLst>
                                          <p:attrName>style.visibility</p:attrName>
                                        </p:attrNameLst>
                                      </p:cBhvr>
                                      <p:to>
                                        <p:strVal val="visible"/>
                                      </p:to>
                                    </p:set>
                                    <p:animEffect transition="in" filter="barn(inVertical)">
                                      <p:cBhvr>
                                        <p:cTn id="7" dur="500"/>
                                        <p:tgtEl>
                                          <p:spTgt spid="602115">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 calcmode="lin" valueType="num">
                                      <p:cBhvr>
                                        <p:cTn id="14" dur="1000" fill="hold"/>
                                        <p:tgtEl>
                                          <p:spTgt spid="3"/>
                                        </p:tgtEl>
                                        <p:attrNameLst>
                                          <p:attrName>style.rotation</p:attrName>
                                        </p:attrNameLst>
                                      </p:cBhvr>
                                      <p:tavLst>
                                        <p:tav tm="0">
                                          <p:val>
                                            <p:fltVal val="90"/>
                                          </p:val>
                                        </p:tav>
                                        <p:tav tm="100000">
                                          <p:val>
                                            <p:fltVal val="0"/>
                                          </p:val>
                                        </p:tav>
                                      </p:tavLst>
                                    </p:anim>
                                    <p:animEffect transition="in" filter="fade">
                                      <p:cBhvr>
                                        <p:cTn id="15" dur="10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602118"/>
                                        </p:tgtEl>
                                        <p:attrNameLst>
                                          <p:attrName>style.visibility</p:attrName>
                                        </p:attrNameLst>
                                      </p:cBhvr>
                                      <p:to>
                                        <p:strVal val="visible"/>
                                      </p:to>
                                    </p:set>
                                    <p:animEffect transition="in" filter="barn(inVertical)">
                                      <p:cBhvr>
                                        <p:cTn id="20" dur="500"/>
                                        <p:tgtEl>
                                          <p:spTgt spid="602118"/>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barn(inVertical)">
                                      <p:cBhvr>
                                        <p:cTn id="23" dur="500"/>
                                        <p:tgtEl>
                                          <p:spTgt spid="2"/>
                                        </p:tgtEl>
                                      </p:cBhvr>
                                    </p:animEffect>
                                  </p:childTnLst>
                                </p:cTn>
                              </p:par>
                              <p:par>
                                <p:cTn id="24" presetID="16" presetClass="entr" presetSubtype="21"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arn(inVertical)">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2118" grpId="0"/>
      <p:bldP spid="2" grpId="0"/>
      <p:bldP spid="3"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50" name="Rectangle 2"/>
          <p:cNvSpPr>
            <a:spLocks noGrp="1" noChangeArrowheads="1"/>
          </p:cNvSpPr>
          <p:nvPr>
            <p:ph type="title"/>
          </p:nvPr>
        </p:nvSpPr>
        <p:spPr>
          <a:xfrm>
            <a:off x="400174" y="116633"/>
            <a:ext cx="10668000" cy="1216025"/>
          </a:xfrm>
        </p:spPr>
        <p:txBody>
          <a:bodyPr/>
          <a:lstStyle/>
          <a:p>
            <a:r>
              <a:rPr lang="tr-TR" dirty="0" smtClean="0">
                <a:solidFill>
                  <a:srgbClr val="FF0000"/>
                </a:solidFill>
                <a:latin typeface="+mn-lt"/>
              </a:rPr>
              <a:t>OLGU</a:t>
            </a:r>
            <a:r>
              <a:rPr lang="en-US" dirty="0" smtClean="0">
                <a:solidFill>
                  <a:srgbClr val="FF0000"/>
                </a:solidFill>
                <a:latin typeface="+mn-lt"/>
              </a:rPr>
              <a:t> </a:t>
            </a:r>
            <a:r>
              <a:rPr lang="en-US" dirty="0">
                <a:solidFill>
                  <a:srgbClr val="FF0000"/>
                </a:solidFill>
                <a:latin typeface="+mn-lt"/>
              </a:rPr>
              <a:t># </a:t>
            </a:r>
            <a:r>
              <a:rPr lang="tr-TR" dirty="0" smtClean="0">
                <a:solidFill>
                  <a:srgbClr val="FF0000"/>
                </a:solidFill>
                <a:latin typeface="+mn-lt"/>
              </a:rPr>
              <a:t>2</a:t>
            </a:r>
            <a:endParaRPr lang="en-US" dirty="0">
              <a:solidFill>
                <a:srgbClr val="FF0000"/>
              </a:solidFill>
              <a:latin typeface="+mn-lt"/>
            </a:endParaRPr>
          </a:p>
        </p:txBody>
      </p:sp>
      <p:sp>
        <p:nvSpPr>
          <p:cNvPr id="616451" name="Rectangle 3"/>
          <p:cNvSpPr>
            <a:spLocks noGrp="1" noChangeArrowheads="1"/>
          </p:cNvSpPr>
          <p:nvPr>
            <p:ph type="body" sz="half" idx="1"/>
          </p:nvPr>
        </p:nvSpPr>
        <p:spPr>
          <a:xfrm>
            <a:off x="400173" y="1988840"/>
            <a:ext cx="7269590" cy="3998912"/>
          </a:xfrm>
        </p:spPr>
        <p:txBody>
          <a:bodyPr>
            <a:normAutofit lnSpcReduction="10000"/>
          </a:bodyPr>
          <a:lstStyle/>
          <a:p>
            <a:pPr>
              <a:lnSpc>
                <a:spcPct val="200000"/>
              </a:lnSpc>
            </a:pPr>
            <a:r>
              <a:rPr lang="tr-TR" sz="2000" dirty="0">
                <a:latin typeface="Comic Sans MS" panose="030F0702030302020204" pitchFamily="66" charset="0"/>
              </a:rPr>
              <a:t>2</a:t>
            </a:r>
            <a:r>
              <a:rPr lang="en-US" sz="2000" dirty="0">
                <a:latin typeface="Comic Sans MS" panose="030F0702030302020204" pitchFamily="66" charset="0"/>
              </a:rPr>
              <a:t>7 </a:t>
            </a:r>
            <a:r>
              <a:rPr lang="tr-TR" sz="2000" dirty="0">
                <a:latin typeface="Comic Sans MS" panose="030F0702030302020204" pitchFamily="66" charset="0"/>
              </a:rPr>
              <a:t>yaşında kadın hasta</a:t>
            </a:r>
          </a:p>
          <a:p>
            <a:pPr>
              <a:lnSpc>
                <a:spcPct val="200000"/>
              </a:lnSpc>
            </a:pPr>
            <a:r>
              <a:rPr lang="tr-TR" sz="2000" dirty="0">
                <a:latin typeface="Comic Sans MS" panose="030F0702030302020204" pitchFamily="66" charset="0"/>
              </a:rPr>
              <a:t>Muayenede şikayeti yok</a:t>
            </a:r>
            <a:endParaRPr lang="en-US" sz="2000" dirty="0">
              <a:latin typeface="Comic Sans MS" panose="030F0702030302020204" pitchFamily="66" charset="0"/>
            </a:endParaRPr>
          </a:p>
          <a:p>
            <a:pPr>
              <a:lnSpc>
                <a:spcPct val="200000"/>
              </a:lnSpc>
            </a:pPr>
            <a:r>
              <a:rPr lang="tr-TR" sz="2000" dirty="0">
                <a:latin typeface="Comic Sans MS" panose="030F0702030302020204" pitchFamily="66" charset="0"/>
              </a:rPr>
              <a:t>Aile doktorunun çalıştığı kan tetkiki(yanda)</a:t>
            </a:r>
          </a:p>
          <a:p>
            <a:pPr>
              <a:lnSpc>
                <a:spcPct val="200000"/>
              </a:lnSpc>
            </a:pPr>
            <a:r>
              <a:rPr lang="tr-TR" sz="2000" dirty="0">
                <a:latin typeface="Comic Sans MS" panose="030F0702030302020204" pitchFamily="66" charset="0"/>
              </a:rPr>
              <a:t>Adetlerin sayısı (miktarı) ve süresi normal  ifade ediyor</a:t>
            </a:r>
            <a:endParaRPr lang="en-US" sz="2000" dirty="0">
              <a:latin typeface="Comic Sans MS" panose="030F0702030302020204" pitchFamily="66" charset="0"/>
            </a:endParaRPr>
          </a:p>
          <a:p>
            <a:pPr>
              <a:lnSpc>
                <a:spcPct val="200000"/>
              </a:lnSpc>
            </a:pPr>
            <a:r>
              <a:rPr lang="tr-TR" sz="3200" dirty="0">
                <a:solidFill>
                  <a:srgbClr val="FF0000"/>
                </a:solidFill>
                <a:latin typeface="Comic Sans MS" panose="030F0702030302020204" pitchFamily="66" charset="0"/>
              </a:rPr>
              <a:t>ŞİMDİ NE YAPARSIN??</a:t>
            </a:r>
          </a:p>
          <a:p>
            <a:pPr>
              <a:lnSpc>
                <a:spcPct val="200000"/>
              </a:lnSpc>
            </a:pPr>
            <a:endParaRPr lang="en-US" sz="2000" dirty="0">
              <a:latin typeface="Comic Sans MS" panose="030F0702030302020204" pitchFamily="66" charset="0"/>
            </a:endParaRPr>
          </a:p>
        </p:txBody>
      </p:sp>
      <p:graphicFrame>
        <p:nvGraphicFramePr>
          <p:cNvPr id="616512" name="Group 64"/>
          <p:cNvGraphicFramePr>
            <a:graphicFrameLocks noGrp="1"/>
          </p:cNvGraphicFramePr>
          <p:nvPr>
            <p:ph sz="half" idx="2"/>
            <p:extLst>
              <p:ext uri="{D42A27DB-BD31-4B8C-83A1-F6EECF244321}">
                <p14:modId xmlns:p14="http://schemas.microsoft.com/office/powerpoint/2010/main" val="169688105"/>
              </p:ext>
            </p:extLst>
          </p:nvPr>
        </p:nvGraphicFramePr>
        <p:xfrm>
          <a:off x="7876930" y="1988840"/>
          <a:ext cx="3528392" cy="3939738"/>
        </p:xfrm>
        <a:graphic>
          <a:graphicData uri="http://schemas.openxmlformats.org/drawingml/2006/table">
            <a:tbl>
              <a:tblPr/>
              <a:tblGrid>
                <a:gridCol w="884371"/>
                <a:gridCol w="840217"/>
                <a:gridCol w="779181"/>
                <a:gridCol w="1024623"/>
              </a:tblGrid>
              <a:tr h="384211">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1" i="0" u="none" strike="noStrike" cap="none" normalizeH="0" baseline="0" dirty="0" smtClean="0">
                          <a:ln>
                            <a:noFill/>
                          </a:ln>
                          <a:solidFill>
                            <a:srgbClr val="333333"/>
                          </a:solidFill>
                          <a:effectLst/>
                          <a:latin typeface="Arial" panose="020B0604020202020204" pitchFamily="34" charset="0"/>
                        </a:rPr>
                        <a:t>     TEST</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1" i="0" u="none" strike="noStrike" cap="none" normalizeH="0" baseline="0" dirty="0" smtClean="0">
                          <a:ln>
                            <a:noFill/>
                          </a:ln>
                          <a:solidFill>
                            <a:srgbClr val="333333"/>
                          </a:solidFill>
                          <a:effectLst/>
                          <a:latin typeface="Arial" panose="020B0604020202020204" pitchFamily="34" charset="0"/>
                        </a:rPr>
                        <a:t>  RESULT</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1" i="0" u="none" strike="noStrike" cap="none" normalizeH="0" baseline="0" dirty="0" smtClean="0">
                          <a:ln>
                            <a:noFill/>
                          </a:ln>
                          <a:solidFill>
                            <a:srgbClr val="333333"/>
                          </a:solidFill>
                          <a:effectLst/>
                          <a:latin typeface="Arial" panose="020B0604020202020204" pitchFamily="34" charset="0"/>
                        </a:rPr>
                        <a:t> UNITS</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1" i="0" u="none" strike="noStrike" cap="none" normalizeH="0" baseline="0" dirty="0" smtClean="0">
                          <a:ln>
                            <a:noFill/>
                          </a:ln>
                          <a:solidFill>
                            <a:srgbClr val="333333"/>
                          </a:solidFill>
                          <a:effectLst/>
                          <a:latin typeface="Arial" panose="020B0604020202020204" pitchFamily="34" charset="0"/>
                        </a:rPr>
                        <a:t> REF RANGE</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4124">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1" i="0" u="none" strike="noStrike" cap="none" normalizeH="0" baseline="0" dirty="0" smtClean="0">
                          <a:ln>
                            <a:noFill/>
                          </a:ln>
                          <a:solidFill>
                            <a:srgbClr val="333333"/>
                          </a:solidFill>
                          <a:effectLst/>
                          <a:latin typeface="Arial" panose="020B0604020202020204" pitchFamily="34" charset="0"/>
                        </a:rPr>
                        <a:t>     WBC</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4.7</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x 10</a:t>
                      </a:r>
                      <a:r>
                        <a:rPr kumimoji="0" lang="en-US" sz="1200" b="0" i="0" u="none" strike="noStrike" cap="none" normalizeH="0" baseline="30000" dirty="0" smtClean="0">
                          <a:ln>
                            <a:noFill/>
                          </a:ln>
                          <a:solidFill>
                            <a:srgbClr val="333333"/>
                          </a:solidFill>
                          <a:effectLst/>
                          <a:latin typeface="Arial" panose="020B0604020202020204" pitchFamily="34" charset="0"/>
                        </a:rPr>
                        <a:t>9</a:t>
                      </a:r>
                      <a:r>
                        <a:rPr kumimoji="0" lang="en-US" sz="1200" b="0" i="0" u="none" strike="noStrike" cap="none" normalizeH="0" baseline="0" dirty="0" smtClean="0">
                          <a:ln>
                            <a:noFill/>
                          </a:ln>
                          <a:solidFill>
                            <a:srgbClr val="333333"/>
                          </a:solidFill>
                          <a:effectLst/>
                          <a:latin typeface="Arial" panose="020B0604020202020204" pitchFamily="34" charset="0"/>
                        </a:rPr>
                        <a:t>/L</a:t>
                      </a:r>
                      <a:r>
                        <a:rPr kumimoji="0" lang="en-US" sz="1200" b="0" i="0" u="none" strike="noStrike" cap="none" normalizeH="0" baseline="30000" dirty="0" smtClean="0">
                          <a:ln>
                            <a:noFill/>
                          </a:ln>
                          <a:solidFill>
                            <a:srgbClr val="333333"/>
                          </a:solidFill>
                          <a:effectLst/>
                          <a:latin typeface="Arial" panose="020B0604020202020204" pitchFamily="34" charset="0"/>
                        </a:rPr>
                        <a:t> </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4.4 - 11.3</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211">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1" i="0" u="none" strike="noStrike" cap="none" normalizeH="0" baseline="0" dirty="0" smtClean="0">
                          <a:ln>
                            <a:noFill/>
                          </a:ln>
                          <a:solidFill>
                            <a:srgbClr val="333333"/>
                          </a:solidFill>
                          <a:effectLst/>
                          <a:latin typeface="Arial" panose="020B0604020202020204" pitchFamily="34" charset="0"/>
                        </a:rPr>
                        <a:t>     RBC</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5.6       </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x 10</a:t>
                      </a:r>
                      <a:r>
                        <a:rPr kumimoji="0" lang="en-US" sz="1200" b="0" i="0" u="none" strike="noStrike" cap="none" normalizeH="0" baseline="30000" dirty="0" smtClean="0">
                          <a:ln>
                            <a:noFill/>
                          </a:ln>
                          <a:solidFill>
                            <a:srgbClr val="333333"/>
                          </a:solidFill>
                          <a:effectLst/>
                          <a:latin typeface="Arial" panose="020B0604020202020204" pitchFamily="34" charset="0"/>
                        </a:rPr>
                        <a:t>12</a:t>
                      </a:r>
                      <a:r>
                        <a:rPr kumimoji="0" lang="en-US" sz="1200" b="0" i="0" u="none" strike="noStrike" cap="none" normalizeH="0" baseline="0" dirty="0" smtClean="0">
                          <a:ln>
                            <a:noFill/>
                          </a:ln>
                          <a:solidFill>
                            <a:srgbClr val="333333"/>
                          </a:solidFill>
                          <a:effectLst/>
                          <a:latin typeface="Arial" panose="020B0604020202020204" pitchFamily="34" charset="0"/>
                        </a:rPr>
                        <a:t>/L</a:t>
                      </a:r>
                      <a:endParaRPr kumimoji="0" lang="en-US" sz="1200" b="0" i="0" u="none" strike="noStrike" cap="none" normalizeH="0" baseline="30000" dirty="0" smtClean="0">
                        <a:ln>
                          <a:noFill/>
                        </a:ln>
                        <a:solidFill>
                          <a:srgbClr val="333333"/>
                        </a:solidFill>
                        <a:effectLst/>
                        <a:latin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4.7 - 6.1</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r>
              <a:tr h="384211">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1" i="0" u="none" strike="noStrike" cap="none" normalizeH="0" baseline="0" dirty="0" smtClean="0">
                          <a:ln>
                            <a:noFill/>
                          </a:ln>
                          <a:solidFill>
                            <a:srgbClr val="333333"/>
                          </a:solidFill>
                          <a:effectLst/>
                          <a:latin typeface="Arial" panose="020B0604020202020204" pitchFamily="34" charset="0"/>
                        </a:rPr>
                        <a:t>     HGB</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10.</a:t>
                      </a:r>
                      <a:r>
                        <a:rPr kumimoji="0" lang="tr-TR" sz="1200" b="0" i="0" u="none" strike="noStrike" cap="none" normalizeH="0" baseline="0" dirty="0" smtClean="0">
                          <a:ln>
                            <a:noFill/>
                          </a:ln>
                          <a:solidFill>
                            <a:srgbClr val="333333"/>
                          </a:solidFill>
                          <a:effectLst/>
                          <a:latin typeface="Arial" panose="020B0604020202020204" pitchFamily="34" charset="0"/>
                        </a:rPr>
                        <a:t>2</a:t>
                      </a:r>
                      <a:r>
                        <a:rPr kumimoji="0" lang="en-US" sz="1200" b="0" i="0" u="none" strike="noStrike" cap="none" normalizeH="0" baseline="0" dirty="0" smtClean="0">
                          <a:ln>
                            <a:noFill/>
                          </a:ln>
                          <a:solidFill>
                            <a:srgbClr val="333333"/>
                          </a:solidFill>
                          <a:effectLst/>
                          <a:latin typeface="Arial" panose="020B0604020202020204" pitchFamily="34" charset="0"/>
                        </a:rPr>
                        <a:t>     L </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g/</a:t>
                      </a:r>
                      <a:r>
                        <a:rPr kumimoji="0" lang="en-US" sz="1200" b="0" i="0" u="none" strike="noStrike" cap="none" normalizeH="0" baseline="0" dirty="0" err="1" smtClean="0">
                          <a:ln>
                            <a:noFill/>
                          </a:ln>
                          <a:solidFill>
                            <a:srgbClr val="333333"/>
                          </a:solidFill>
                          <a:effectLst/>
                          <a:latin typeface="Arial" panose="020B0604020202020204" pitchFamily="34" charset="0"/>
                        </a:rPr>
                        <a:t>dL</a:t>
                      </a:r>
                      <a:endParaRPr kumimoji="0" lang="en-US" sz="1200" b="0" i="0" u="none" strike="noStrike" cap="none" normalizeH="0" baseline="0" dirty="0" smtClean="0">
                        <a:ln>
                          <a:noFill/>
                        </a:ln>
                        <a:solidFill>
                          <a:srgbClr val="333333"/>
                        </a:solidFill>
                        <a:effectLst/>
                        <a:latin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12.3 - 15.3</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r h="381692">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1" i="0" u="none" strike="noStrike" cap="none" normalizeH="0" baseline="0" dirty="0" smtClean="0">
                          <a:ln>
                            <a:noFill/>
                          </a:ln>
                          <a:solidFill>
                            <a:srgbClr val="333333"/>
                          </a:solidFill>
                          <a:effectLst/>
                          <a:latin typeface="Arial" panose="020B0604020202020204" pitchFamily="34" charset="0"/>
                        </a:rPr>
                        <a:t>     HCT</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31.6     L     </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smtClean="0">
                          <a:ln>
                            <a:noFill/>
                          </a:ln>
                          <a:solidFill>
                            <a:srgbClr val="333333"/>
                          </a:solidFill>
                          <a:effectLst/>
                          <a:latin typeface="Arial" panose="020B0604020202020204" pitchFamily="34" charset="0"/>
                        </a:rPr>
                        <a:t>     %</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35.9 - 44.6</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r h="384211">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1" i="0" u="none" strike="noStrike" cap="none" normalizeH="0" baseline="0" dirty="0" smtClean="0">
                          <a:ln>
                            <a:noFill/>
                          </a:ln>
                          <a:solidFill>
                            <a:srgbClr val="333333"/>
                          </a:solidFill>
                          <a:effectLst/>
                          <a:latin typeface="Arial" panose="020B0604020202020204" pitchFamily="34" charset="0"/>
                        </a:rPr>
                        <a:t>     MCV</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65.8     L </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smtClean="0">
                          <a:ln>
                            <a:noFill/>
                          </a:ln>
                          <a:solidFill>
                            <a:srgbClr val="333333"/>
                          </a:solidFill>
                          <a:effectLst/>
                          <a:latin typeface="Arial" panose="020B0604020202020204" pitchFamily="34" charset="0"/>
                        </a:rPr>
                        <a:t>     fL</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80 - 96</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r h="384211">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1" i="0" u="none" strike="noStrike" cap="none" normalizeH="0" baseline="0" dirty="0" smtClean="0">
                          <a:ln>
                            <a:noFill/>
                          </a:ln>
                          <a:solidFill>
                            <a:srgbClr val="333333"/>
                          </a:solidFill>
                          <a:effectLst/>
                          <a:latin typeface="Arial" panose="020B0604020202020204" pitchFamily="34" charset="0"/>
                        </a:rPr>
                        <a:t>     MCH</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smtClean="0">
                          <a:ln>
                            <a:noFill/>
                          </a:ln>
                          <a:solidFill>
                            <a:srgbClr val="333333"/>
                          </a:solidFill>
                          <a:effectLst/>
                          <a:latin typeface="Arial" panose="020B0604020202020204" pitchFamily="34" charset="0"/>
                        </a:rPr>
                        <a:t>     19.9     L</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smtClean="0">
                          <a:ln>
                            <a:noFill/>
                          </a:ln>
                          <a:solidFill>
                            <a:srgbClr val="333333"/>
                          </a:solidFill>
                          <a:effectLst/>
                          <a:latin typeface="Arial" panose="020B0604020202020204" pitchFamily="34" charset="0"/>
                        </a:rPr>
                        <a:t>     pg</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27.5 - 33.2</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r h="414445">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1" i="0" u="none" strike="noStrike" cap="none" normalizeH="0" baseline="0" dirty="0" smtClean="0">
                          <a:ln>
                            <a:noFill/>
                          </a:ln>
                          <a:solidFill>
                            <a:srgbClr val="333333"/>
                          </a:solidFill>
                          <a:effectLst/>
                          <a:latin typeface="Arial" panose="020B0604020202020204" pitchFamily="34" charset="0"/>
                        </a:rPr>
                        <a:t>     MCHC</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smtClean="0">
                          <a:ln>
                            <a:noFill/>
                          </a:ln>
                          <a:solidFill>
                            <a:srgbClr val="333333"/>
                          </a:solidFill>
                          <a:effectLst/>
                          <a:latin typeface="Arial" panose="020B0604020202020204" pitchFamily="34" charset="0"/>
                        </a:rPr>
                        <a:t>     26.7     L</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smtClean="0">
                          <a:ln>
                            <a:noFill/>
                          </a:ln>
                          <a:solidFill>
                            <a:srgbClr val="333333"/>
                          </a:solidFill>
                          <a:effectLst/>
                          <a:latin typeface="Arial" panose="020B0604020202020204" pitchFamily="34" charset="0"/>
                        </a:rPr>
                        <a:t>     %</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33.4 - 35.5</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r h="384211">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1" i="0" u="none" strike="noStrike" cap="none" normalizeH="0" baseline="0" dirty="0" smtClean="0">
                          <a:ln>
                            <a:noFill/>
                          </a:ln>
                          <a:solidFill>
                            <a:srgbClr val="333333"/>
                          </a:solidFill>
                          <a:effectLst/>
                          <a:latin typeface="Arial" panose="020B0604020202020204" pitchFamily="34" charset="0"/>
                        </a:rPr>
                        <a:t>     RDW</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smtClean="0">
                          <a:ln>
                            <a:noFill/>
                          </a:ln>
                          <a:solidFill>
                            <a:srgbClr val="333333"/>
                          </a:solidFill>
                          <a:effectLst/>
                          <a:latin typeface="Arial" panose="020B0604020202020204" pitchFamily="34" charset="0"/>
                        </a:rPr>
                        <a:t>     13.0    </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smtClean="0">
                          <a:ln>
                            <a:noFill/>
                          </a:ln>
                          <a:solidFill>
                            <a:srgbClr val="333333"/>
                          </a:solidFill>
                          <a:effectLst/>
                          <a:latin typeface="Arial" panose="020B0604020202020204" pitchFamily="34" charset="0"/>
                        </a:rPr>
                        <a:t>     %</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11.5 - 14.5</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211">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1" i="0" u="none" strike="noStrike" cap="none" normalizeH="0" baseline="0" dirty="0" smtClean="0">
                          <a:ln>
                            <a:noFill/>
                          </a:ln>
                          <a:solidFill>
                            <a:srgbClr val="333333"/>
                          </a:solidFill>
                          <a:effectLst/>
                          <a:latin typeface="Arial" panose="020B0604020202020204" pitchFamily="34" charset="0"/>
                        </a:rPr>
                        <a:t>     PLT</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smtClean="0">
                          <a:ln>
                            <a:noFill/>
                          </a:ln>
                          <a:solidFill>
                            <a:srgbClr val="333333"/>
                          </a:solidFill>
                          <a:effectLst/>
                          <a:latin typeface="Arial" panose="020B0604020202020204" pitchFamily="34" charset="0"/>
                        </a:rPr>
                        <a:t>     249     </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smtClean="0">
                          <a:ln>
                            <a:noFill/>
                          </a:ln>
                          <a:solidFill>
                            <a:srgbClr val="333333"/>
                          </a:solidFill>
                          <a:effectLst/>
                          <a:latin typeface="Arial" panose="020B0604020202020204" pitchFamily="34" charset="0"/>
                        </a:rPr>
                        <a:t>     x 10</a:t>
                      </a:r>
                      <a:r>
                        <a:rPr kumimoji="0" lang="en-US" sz="1200" b="0" i="0" u="none" strike="noStrike" cap="none" normalizeH="0" baseline="30000" smtClean="0">
                          <a:ln>
                            <a:noFill/>
                          </a:ln>
                          <a:solidFill>
                            <a:srgbClr val="333333"/>
                          </a:solidFill>
                          <a:effectLst/>
                          <a:latin typeface="Arial" panose="020B0604020202020204" pitchFamily="34" charset="0"/>
                        </a:rPr>
                        <a:t>9</a:t>
                      </a:r>
                      <a:r>
                        <a:rPr kumimoji="0" lang="en-US" sz="1200" b="0" i="0" u="none" strike="noStrike" cap="none" normalizeH="0" baseline="0" smtClean="0">
                          <a:ln>
                            <a:noFill/>
                          </a:ln>
                          <a:solidFill>
                            <a:srgbClr val="333333"/>
                          </a:solidFill>
                          <a:effectLst/>
                          <a:latin typeface="Arial" panose="020B0604020202020204" pitchFamily="34" charset="0"/>
                        </a:rPr>
                        <a:t>/L</a:t>
                      </a:r>
                      <a:r>
                        <a:rPr kumimoji="0" lang="en-US" sz="1200" b="0" i="0" u="none" strike="noStrike" cap="none" normalizeH="0" baseline="30000" smtClean="0">
                          <a:ln>
                            <a:noFill/>
                          </a:ln>
                          <a:solidFill>
                            <a:srgbClr val="333333"/>
                          </a:solidFill>
                          <a:effectLst/>
                          <a:latin typeface="Arial" panose="020B0604020202020204" pitchFamily="34" charset="0"/>
                        </a:rPr>
                        <a:t> </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100 - 450</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2" name="Resim 1"/>
          <p:cNvPicPr>
            <a:picLocks noChangeAspect="1"/>
          </p:cNvPicPr>
          <p:nvPr/>
        </p:nvPicPr>
        <p:blipFill>
          <a:blip r:embed="rId3"/>
          <a:stretch>
            <a:fillRect/>
          </a:stretch>
        </p:blipFill>
        <p:spPr>
          <a:xfrm>
            <a:off x="8617324" y="116633"/>
            <a:ext cx="3024336" cy="1404193"/>
          </a:xfrm>
          <a:prstGeom prst="rect">
            <a:avLst/>
          </a:prstGeom>
        </p:spPr>
      </p:pic>
    </p:spTree>
    <p:extLst>
      <p:ext uri="{BB962C8B-B14F-4D97-AF65-F5344CB8AC3E}">
        <p14:creationId xmlns:p14="http://schemas.microsoft.com/office/powerpoint/2010/main" val="1197723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16451">
                                            <p:txEl>
                                              <p:pRg st="4" end="4"/>
                                            </p:txEl>
                                          </p:spTgt>
                                        </p:tgtEl>
                                        <p:attrNameLst>
                                          <p:attrName>style.visibility</p:attrName>
                                        </p:attrNameLst>
                                      </p:cBhvr>
                                      <p:to>
                                        <p:strVal val="visible"/>
                                      </p:to>
                                    </p:set>
                                    <p:animEffect transition="in" filter="barn(inVertical)">
                                      <p:cBhvr>
                                        <p:cTn id="7" dur="500"/>
                                        <p:tgtEl>
                                          <p:spTgt spid="616451">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6" name="Rectangle 2"/>
          <p:cNvSpPr>
            <a:spLocks noGrp="1" noChangeArrowheads="1"/>
          </p:cNvSpPr>
          <p:nvPr>
            <p:ph type="title"/>
          </p:nvPr>
        </p:nvSpPr>
        <p:spPr>
          <a:xfrm>
            <a:off x="414670" y="163286"/>
            <a:ext cx="8572500" cy="1216025"/>
          </a:xfrm>
        </p:spPr>
        <p:txBody>
          <a:bodyPr>
            <a:normAutofit/>
          </a:bodyPr>
          <a:lstStyle/>
          <a:p>
            <a:r>
              <a:rPr lang="el-GR" sz="2800" dirty="0">
                <a:solidFill>
                  <a:srgbClr val="FF0000"/>
                </a:solidFill>
                <a:latin typeface="+mn-lt"/>
                <a:cs typeface="Arial" panose="020B0604020202020204" pitchFamily="34" charset="0"/>
              </a:rPr>
              <a:t>β</a:t>
            </a:r>
            <a:r>
              <a:rPr lang="en-US" sz="2800" dirty="0">
                <a:solidFill>
                  <a:srgbClr val="FF0000"/>
                </a:solidFill>
                <a:latin typeface="+mn-lt"/>
                <a:cs typeface="Arial" panose="020B0604020202020204" pitchFamily="34" charset="0"/>
              </a:rPr>
              <a:t>-thalassemia </a:t>
            </a:r>
            <a:r>
              <a:rPr lang="en-US" sz="2800" dirty="0" err="1">
                <a:solidFill>
                  <a:srgbClr val="FF0000"/>
                </a:solidFill>
                <a:latin typeface="+mn-lt"/>
                <a:cs typeface="Arial" panose="020B0604020202020204" pitchFamily="34" charset="0"/>
              </a:rPr>
              <a:t>minör</a:t>
            </a:r>
            <a:r>
              <a:rPr lang="tr-TR" sz="2800" dirty="0">
                <a:solidFill>
                  <a:srgbClr val="FF0000"/>
                </a:solidFill>
                <a:latin typeface="+mn-lt"/>
                <a:cs typeface="Arial" panose="020B0604020202020204" pitchFamily="34" charset="0"/>
              </a:rPr>
              <a:t>’un Demir eksikliğinden ayrılması</a:t>
            </a:r>
            <a:endParaRPr lang="el-GR" sz="2800" dirty="0">
              <a:solidFill>
                <a:srgbClr val="FF0000"/>
              </a:solidFill>
              <a:latin typeface="+mn-lt"/>
              <a:cs typeface="Arial" panose="020B0604020202020204" pitchFamily="34" charset="0"/>
            </a:endParaRPr>
          </a:p>
        </p:txBody>
      </p:sp>
      <p:graphicFrame>
        <p:nvGraphicFramePr>
          <p:cNvPr id="513027" name="Group 3"/>
          <p:cNvGraphicFramePr>
            <a:graphicFrameLocks noGrp="1"/>
          </p:cNvGraphicFramePr>
          <p:nvPr>
            <p:ph idx="1"/>
            <p:extLst>
              <p:ext uri="{D42A27DB-BD31-4B8C-83A1-F6EECF244321}">
                <p14:modId xmlns:p14="http://schemas.microsoft.com/office/powerpoint/2010/main" val="2361796483"/>
              </p:ext>
            </p:extLst>
          </p:nvPr>
        </p:nvGraphicFramePr>
        <p:xfrm>
          <a:off x="726616" y="1602229"/>
          <a:ext cx="10361514" cy="4296062"/>
        </p:xfrm>
        <a:graphic>
          <a:graphicData uri="http://schemas.openxmlformats.org/drawingml/2006/table">
            <a:tbl>
              <a:tblPr/>
              <a:tblGrid>
                <a:gridCol w="5200221"/>
                <a:gridCol w="5161293"/>
              </a:tblGrid>
              <a:tr h="736411">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2000" b="1" i="0" u="none" strike="noStrike" cap="none" normalizeH="0" baseline="0" dirty="0" smtClean="0">
                          <a:ln>
                            <a:noFill/>
                          </a:ln>
                          <a:solidFill>
                            <a:schemeClr val="bg1"/>
                          </a:solidFill>
                          <a:effectLst/>
                          <a:latin typeface="Calibri" panose="020F0502020204030204" pitchFamily="34" charset="0"/>
                        </a:rPr>
                        <a:t>Beta-Thalassemia Minor</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tr-TR" sz="2000" b="1" i="0" u="none" strike="noStrike" cap="none" normalizeH="0" baseline="0" dirty="0" smtClean="0">
                          <a:ln>
                            <a:noFill/>
                          </a:ln>
                          <a:solidFill>
                            <a:schemeClr val="bg1"/>
                          </a:solidFill>
                          <a:effectLst/>
                          <a:latin typeface="Calibri" panose="020F0502020204030204" pitchFamily="34" charset="0"/>
                        </a:rPr>
                        <a:t>Demir Eksikliği Anemisi</a:t>
                      </a:r>
                      <a:endParaRPr kumimoji="0" lang="en-US" sz="2000" b="1" i="0" u="none" strike="noStrike" cap="none" normalizeH="0" baseline="0" dirty="0" smtClean="0">
                        <a:ln>
                          <a:noFill/>
                        </a:ln>
                        <a:solidFill>
                          <a:schemeClr val="bg1"/>
                        </a:solidFill>
                        <a:effectLst/>
                        <a:latin typeface="Calibri" panose="020F050202020403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r>
              <a:tr h="736411">
                <a:tc>
                  <a:txBody>
                    <a:bodyPr/>
                    <a:lstStyle>
                      <a:lvl1pPr marL="288925" indent="-168275" algn="l">
                        <a:lnSpc>
                          <a:spcPct val="110000"/>
                        </a:lnSpc>
                        <a:spcBef>
                          <a:spcPct val="50000"/>
                        </a:spcBef>
                        <a:defRPr sz="2000">
                          <a:solidFill>
                            <a:srgbClr val="333333"/>
                          </a:solidFill>
                          <a:latin typeface="Arial" panose="020B0604020202020204" pitchFamily="34" charset="0"/>
                        </a:defRPr>
                      </a:lvl1pPr>
                      <a:lvl2pPr marL="40322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182563" marR="0" lvl="0" indent="-61913" algn="l" defTabSz="914400" rtl="0" eaLnBrk="1" fontAlgn="base" latinLnBrk="0" hangingPunct="1">
                        <a:lnSpc>
                          <a:spcPct val="110000"/>
                        </a:lnSpc>
                        <a:spcBef>
                          <a:spcPct val="50000"/>
                        </a:spcBef>
                        <a:spcAft>
                          <a:spcPct val="0"/>
                        </a:spcAft>
                        <a:buClrTx/>
                        <a:buSzTx/>
                        <a:buFontTx/>
                        <a:buChar char="•"/>
                        <a:tabLst/>
                      </a:pPr>
                      <a:r>
                        <a:rPr kumimoji="0" lang="en-US" sz="1400" b="0" i="0" u="none" strike="noStrike" cap="none" normalizeH="0" baseline="0" dirty="0" smtClean="0">
                          <a:ln>
                            <a:noFill/>
                          </a:ln>
                          <a:solidFill>
                            <a:srgbClr val="333333"/>
                          </a:solidFill>
                          <a:effectLst/>
                          <a:latin typeface="Calibri" panose="020F0502020204030204" pitchFamily="34" charset="0"/>
                        </a:rPr>
                        <a:t>RBC </a:t>
                      </a:r>
                      <a:r>
                        <a:rPr kumimoji="0" lang="tr-TR" sz="1400" b="0" i="0" u="none" strike="noStrike" cap="none" normalizeH="0" baseline="0" dirty="0" smtClean="0">
                          <a:ln>
                            <a:noFill/>
                          </a:ln>
                          <a:solidFill>
                            <a:srgbClr val="333333"/>
                          </a:solidFill>
                          <a:effectLst/>
                          <a:latin typeface="Calibri" panose="020F0502020204030204" pitchFamily="34" charset="0"/>
                        </a:rPr>
                        <a:t>,üst sırı veya  yüksek , çoğunlukla &gt; 5 mily</a:t>
                      </a:r>
                      <a:r>
                        <a:rPr kumimoji="0" lang="en-US" sz="1400" b="0" i="0" u="none" strike="noStrike" cap="none" normalizeH="0" baseline="0" dirty="0" smtClean="0">
                          <a:ln>
                            <a:noFill/>
                          </a:ln>
                          <a:solidFill>
                            <a:srgbClr val="333333"/>
                          </a:solidFill>
                          <a:effectLst/>
                          <a:latin typeface="Calibri" panose="020F0502020204030204" pitchFamily="34" charset="0"/>
                        </a:rPr>
                        <a:t>o</a:t>
                      </a:r>
                      <a:r>
                        <a:rPr kumimoji="0" lang="tr-TR" sz="1400" b="0" i="0" u="none" strike="noStrike" cap="none" normalizeH="0" baseline="0" dirty="0" smtClean="0">
                          <a:ln>
                            <a:noFill/>
                          </a:ln>
                          <a:solidFill>
                            <a:srgbClr val="333333"/>
                          </a:solidFill>
                          <a:effectLst/>
                          <a:latin typeface="Calibri" panose="020F0502020204030204" pitchFamily="34" charset="0"/>
                        </a:rPr>
                        <a:t>n</a:t>
                      </a:r>
                      <a:endParaRPr kumimoji="0" lang="en-US" sz="1400" b="0" i="0" u="none" strike="noStrike" cap="none" normalizeH="0" baseline="0" dirty="0" smtClean="0">
                        <a:ln>
                          <a:noFill/>
                        </a:ln>
                        <a:solidFill>
                          <a:srgbClr val="333333"/>
                        </a:solidFill>
                        <a:effectLst/>
                        <a:latin typeface="Calibri" panose="020F0502020204030204" pitchFamily="34" charset="0"/>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88925" indent="-168275" algn="l">
                        <a:lnSpc>
                          <a:spcPct val="110000"/>
                        </a:lnSpc>
                        <a:spcBef>
                          <a:spcPct val="50000"/>
                        </a:spcBef>
                        <a:defRPr sz="2000">
                          <a:solidFill>
                            <a:srgbClr val="333333"/>
                          </a:solidFill>
                          <a:latin typeface="Arial" panose="020B0604020202020204" pitchFamily="34" charset="0"/>
                        </a:defRPr>
                      </a:lvl1pPr>
                      <a:lvl2pPr marL="40322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182563" marR="0" lvl="0" indent="-61913" algn="l" defTabSz="914400" rtl="0" eaLnBrk="1" fontAlgn="base" latinLnBrk="0" hangingPunct="1">
                        <a:lnSpc>
                          <a:spcPct val="110000"/>
                        </a:lnSpc>
                        <a:spcBef>
                          <a:spcPct val="50000"/>
                        </a:spcBef>
                        <a:spcAft>
                          <a:spcPct val="0"/>
                        </a:spcAft>
                        <a:buClrTx/>
                        <a:buSzTx/>
                        <a:buFontTx/>
                        <a:buChar char="•"/>
                        <a:tabLst/>
                      </a:pPr>
                      <a:r>
                        <a:rPr kumimoji="0" lang="tr-TR" sz="1400" b="0" i="0" u="none" strike="noStrike" cap="none" normalizeH="0" baseline="0" dirty="0" smtClean="0">
                          <a:ln>
                            <a:noFill/>
                          </a:ln>
                          <a:solidFill>
                            <a:srgbClr val="333333"/>
                          </a:solidFill>
                          <a:effectLst/>
                          <a:latin typeface="Calibri" panose="020F0502020204030204" pitchFamily="34" charset="0"/>
                        </a:rPr>
                        <a:t> </a:t>
                      </a:r>
                      <a:r>
                        <a:rPr kumimoji="0" lang="en-US" sz="1400" b="0" i="0" u="none" strike="noStrike" cap="none" normalizeH="0" baseline="0" dirty="0" smtClean="0">
                          <a:ln>
                            <a:noFill/>
                          </a:ln>
                          <a:solidFill>
                            <a:srgbClr val="333333"/>
                          </a:solidFill>
                          <a:effectLst/>
                          <a:latin typeface="Calibri" panose="020F0502020204030204" pitchFamily="34" charset="0"/>
                        </a:rPr>
                        <a:t>RBC</a:t>
                      </a:r>
                      <a:r>
                        <a:rPr kumimoji="0" lang="tr-TR" sz="1400" b="0" i="0" u="none" strike="noStrike" cap="none" normalizeH="0" baseline="0" dirty="0" smtClean="0">
                          <a:ln>
                            <a:noFill/>
                          </a:ln>
                          <a:solidFill>
                            <a:srgbClr val="333333"/>
                          </a:solidFill>
                          <a:effectLst/>
                          <a:latin typeface="Calibri" panose="020F0502020204030204" pitchFamily="34" charset="0"/>
                        </a:rPr>
                        <a:t>, alt sınırı  veya düşük , çoğunlukla &lt; 5 mily</a:t>
                      </a:r>
                      <a:r>
                        <a:rPr kumimoji="0" lang="en-US" sz="1400" b="0" i="0" u="none" strike="noStrike" cap="none" normalizeH="0" baseline="0" dirty="0" smtClean="0">
                          <a:ln>
                            <a:noFill/>
                          </a:ln>
                          <a:solidFill>
                            <a:srgbClr val="333333"/>
                          </a:solidFill>
                          <a:effectLst/>
                          <a:latin typeface="Calibri" panose="020F0502020204030204" pitchFamily="34" charset="0"/>
                        </a:rPr>
                        <a:t>o</a:t>
                      </a:r>
                      <a:r>
                        <a:rPr kumimoji="0" lang="tr-TR" sz="1400" b="0" i="0" u="none" strike="noStrike" cap="none" normalizeH="0" baseline="0" dirty="0" smtClean="0">
                          <a:ln>
                            <a:noFill/>
                          </a:ln>
                          <a:solidFill>
                            <a:srgbClr val="333333"/>
                          </a:solidFill>
                          <a:effectLst/>
                          <a:latin typeface="Calibri" panose="020F0502020204030204" pitchFamily="34" charset="0"/>
                        </a:rPr>
                        <a:t>n</a:t>
                      </a:r>
                      <a:endParaRPr kumimoji="0" lang="en-US" sz="1400" b="0" i="0" u="none" strike="noStrike" cap="none" normalizeH="0" baseline="0" dirty="0" smtClean="0">
                        <a:ln>
                          <a:noFill/>
                        </a:ln>
                        <a:solidFill>
                          <a:srgbClr val="333333"/>
                        </a:solidFill>
                        <a:effectLst/>
                        <a:latin typeface="Calibri" panose="020F050202020403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201055">
                <a:tc>
                  <a:txBody>
                    <a:bodyPr/>
                    <a:lstStyle/>
                    <a:p>
                      <a:pPr marL="288925" marR="0" lvl="0" indent="-168275" algn="l" defTabSz="914400" rtl="0" eaLnBrk="1" fontAlgn="base" latinLnBrk="0" hangingPunct="1">
                        <a:lnSpc>
                          <a:spcPct val="110000"/>
                        </a:lnSpc>
                        <a:spcBef>
                          <a:spcPct val="50000"/>
                        </a:spcBef>
                        <a:spcAft>
                          <a:spcPct val="0"/>
                        </a:spcAft>
                        <a:buClrTx/>
                        <a:buSzTx/>
                        <a:buFontTx/>
                        <a:buChar char="•"/>
                        <a:tabLst/>
                      </a:pPr>
                      <a:r>
                        <a:rPr lang="tr-TR" sz="1600" b="1" dirty="0" smtClean="0">
                          <a:latin typeface="Calibri" panose="020F0502020204030204" pitchFamily="34" charset="0"/>
                        </a:rPr>
                        <a:t>Mentzer indeksi</a:t>
                      </a:r>
                      <a:r>
                        <a:rPr lang="tr-TR" sz="1600" b="1" baseline="0" dirty="0" smtClean="0">
                          <a:latin typeface="Calibri" panose="020F0502020204030204" pitchFamily="34" charset="0"/>
                        </a:rPr>
                        <a:t> &lt; 13 (</a:t>
                      </a:r>
                      <a:r>
                        <a:rPr lang="tr-TR" sz="1600" b="1" baseline="0" dirty="0" err="1" smtClean="0">
                          <a:latin typeface="Calibri" panose="020F0502020204030204" pitchFamily="34" charset="0"/>
                        </a:rPr>
                        <a:t>Talasemi</a:t>
                      </a:r>
                      <a:r>
                        <a:rPr lang="tr-TR" sz="1600" b="1" baseline="0" dirty="0" smtClean="0">
                          <a:latin typeface="Calibri" panose="020F0502020204030204" pitchFamily="34" charset="0"/>
                        </a:rPr>
                        <a:t> ??)</a:t>
                      </a:r>
                    </a:p>
                    <a:p>
                      <a:pPr marL="120650" marR="0" lvl="0" indent="0" algn="l" defTabSz="914400" rtl="0" eaLnBrk="1" fontAlgn="base" latinLnBrk="0" hangingPunct="1">
                        <a:lnSpc>
                          <a:spcPct val="110000"/>
                        </a:lnSpc>
                        <a:spcBef>
                          <a:spcPct val="50000"/>
                        </a:spcBef>
                        <a:spcAft>
                          <a:spcPct val="0"/>
                        </a:spcAft>
                        <a:buClrTx/>
                        <a:buSzTx/>
                        <a:buFontTx/>
                        <a:buNone/>
                        <a:tabLst/>
                      </a:pPr>
                      <a:r>
                        <a:rPr lang="tr-TR" sz="1400" dirty="0" smtClean="0">
                          <a:latin typeface="Calibri" panose="020F0502020204030204" pitchFamily="34" charset="0"/>
                        </a:rPr>
                        <a:t>    MCV/RBC ( 65/5.6): 11.6</a:t>
                      </a:r>
                      <a:endParaRPr kumimoji="0" lang="en-US" sz="1400" b="0" i="0" u="none" strike="noStrike" cap="none" normalizeH="0" baseline="0" dirty="0" smtClean="0">
                        <a:ln>
                          <a:noFill/>
                        </a:ln>
                        <a:solidFill>
                          <a:srgbClr val="333333"/>
                        </a:solidFill>
                        <a:effectLst/>
                        <a:latin typeface="Calibri" panose="020F0502020204030204" pitchFamily="34" charset="0"/>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8925" marR="0" lvl="0" indent="-168275" algn="l" defTabSz="914400" rtl="0" eaLnBrk="1" fontAlgn="base" latinLnBrk="0" hangingPunct="1">
                        <a:lnSpc>
                          <a:spcPct val="110000"/>
                        </a:lnSpc>
                        <a:spcBef>
                          <a:spcPct val="50000"/>
                        </a:spcBef>
                        <a:spcAft>
                          <a:spcPct val="0"/>
                        </a:spcAft>
                        <a:buClrTx/>
                        <a:buSzTx/>
                        <a:buFontTx/>
                        <a:buChar char="•"/>
                        <a:tabLst/>
                        <a:defRPr/>
                      </a:pPr>
                      <a:r>
                        <a:rPr lang="tr-TR" sz="1600" b="1" dirty="0" smtClean="0">
                          <a:latin typeface="Calibri" panose="020F0502020204030204" pitchFamily="34" charset="0"/>
                        </a:rPr>
                        <a:t>Mentzer indeksi</a:t>
                      </a:r>
                      <a:r>
                        <a:rPr lang="tr-TR" sz="1600" b="1" baseline="0" dirty="0" smtClean="0">
                          <a:latin typeface="Calibri" panose="020F0502020204030204" pitchFamily="34" charset="0"/>
                        </a:rPr>
                        <a:t> &gt; 13 (</a:t>
                      </a:r>
                      <a:r>
                        <a:rPr lang="tr-TR" sz="1600" dirty="0" smtClean="0">
                          <a:latin typeface="Calibri" panose="020F0502020204030204" pitchFamily="34" charset="0"/>
                        </a:rPr>
                        <a:t>Demir Eksikliği </a:t>
                      </a:r>
                      <a:r>
                        <a:rPr lang="tr-TR" sz="1600" b="1" baseline="0" dirty="0" smtClean="0">
                          <a:latin typeface="Calibri" panose="020F0502020204030204" pitchFamily="34" charset="0"/>
                        </a:rPr>
                        <a:t> ??)</a:t>
                      </a:r>
                    </a:p>
                    <a:p>
                      <a:pPr marL="120650" marR="0" lvl="0" indent="0" algn="l" defTabSz="914400" rtl="0" eaLnBrk="1" fontAlgn="base" latinLnBrk="0" hangingPunct="1">
                        <a:lnSpc>
                          <a:spcPct val="110000"/>
                        </a:lnSpc>
                        <a:spcBef>
                          <a:spcPct val="50000"/>
                        </a:spcBef>
                        <a:spcAft>
                          <a:spcPct val="0"/>
                        </a:spcAft>
                        <a:buClrTx/>
                        <a:buSzTx/>
                        <a:buFontTx/>
                        <a:buNone/>
                        <a:tabLst/>
                        <a:defRPr/>
                      </a:pPr>
                      <a:r>
                        <a:rPr lang="tr-TR" sz="1400" dirty="0" smtClean="0">
                          <a:latin typeface="Calibri" panose="020F0502020204030204" pitchFamily="34" charset="0"/>
                        </a:rPr>
                        <a:t>   MCV/RBC ( 65/5.6): 11.6</a:t>
                      </a:r>
                      <a:endParaRPr kumimoji="0" lang="en-US" sz="1400" b="0" i="0" u="none" strike="noStrike" cap="none" normalizeH="0" baseline="0" dirty="0" smtClean="0">
                        <a:ln>
                          <a:noFill/>
                        </a:ln>
                        <a:solidFill>
                          <a:srgbClr val="333333"/>
                        </a:solidFill>
                        <a:effectLst/>
                        <a:latin typeface="Calibri" panose="020F050202020403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55599">
                <a:tc>
                  <a:txBody>
                    <a:bodyPr/>
                    <a:lstStyle>
                      <a:lvl1pPr marL="288925" indent="-168275" algn="l">
                        <a:lnSpc>
                          <a:spcPct val="110000"/>
                        </a:lnSpc>
                        <a:spcBef>
                          <a:spcPct val="50000"/>
                        </a:spcBef>
                        <a:defRPr sz="2000">
                          <a:solidFill>
                            <a:srgbClr val="333333"/>
                          </a:solidFill>
                          <a:latin typeface="Arial" panose="020B0604020202020204" pitchFamily="34" charset="0"/>
                        </a:defRPr>
                      </a:lvl1pPr>
                      <a:lvl2pPr marL="40322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288925" marR="0" lvl="0" indent="-168275" algn="l" defTabSz="914400" rtl="0" eaLnBrk="1" fontAlgn="base" latinLnBrk="0" hangingPunct="1">
                        <a:lnSpc>
                          <a:spcPct val="110000"/>
                        </a:lnSpc>
                        <a:spcBef>
                          <a:spcPct val="50000"/>
                        </a:spcBef>
                        <a:spcAft>
                          <a:spcPct val="0"/>
                        </a:spcAft>
                        <a:buClrTx/>
                        <a:buSzTx/>
                        <a:buFontTx/>
                        <a:buChar char="•"/>
                        <a:tabLst/>
                      </a:pPr>
                      <a:r>
                        <a:rPr kumimoji="0" lang="en-US" sz="1600" b="1" i="0" u="none" strike="noStrike" cap="none" normalizeH="0" baseline="0" dirty="0" smtClean="0">
                          <a:ln>
                            <a:noFill/>
                          </a:ln>
                          <a:solidFill>
                            <a:srgbClr val="333333"/>
                          </a:solidFill>
                          <a:effectLst/>
                          <a:latin typeface="Calibri" panose="020F0502020204030204" pitchFamily="34" charset="0"/>
                        </a:rPr>
                        <a:t>MCV </a:t>
                      </a:r>
                      <a:r>
                        <a:rPr kumimoji="0" lang="tr-TR" sz="1600" b="1" i="0" u="none" strike="noStrike" cap="none" normalizeH="0" baseline="0" dirty="0" err="1" smtClean="0">
                          <a:ln>
                            <a:noFill/>
                          </a:ln>
                          <a:solidFill>
                            <a:srgbClr val="333333"/>
                          </a:solidFill>
                          <a:effectLst/>
                          <a:latin typeface="Calibri" panose="020F0502020204030204" pitchFamily="34" charset="0"/>
                        </a:rPr>
                        <a:t>genelikle</a:t>
                      </a:r>
                      <a:r>
                        <a:rPr kumimoji="0" lang="tr-TR" sz="1600" b="1" i="0" u="none" strike="noStrike" cap="none" normalizeH="0" baseline="0" dirty="0" smtClean="0">
                          <a:ln>
                            <a:noFill/>
                          </a:ln>
                          <a:solidFill>
                            <a:srgbClr val="333333"/>
                          </a:solidFill>
                          <a:effectLst/>
                          <a:latin typeface="Calibri" panose="020F0502020204030204" pitchFamily="34" charset="0"/>
                        </a:rPr>
                        <a:t> çok düşük</a:t>
                      </a:r>
                      <a:r>
                        <a:rPr kumimoji="0" lang="en-US" sz="1600" b="1" i="0" u="none" strike="noStrike" cap="none" normalizeH="0" baseline="0" dirty="0" smtClean="0">
                          <a:ln>
                            <a:noFill/>
                          </a:ln>
                          <a:solidFill>
                            <a:srgbClr val="333333"/>
                          </a:solidFill>
                          <a:effectLst/>
                          <a:latin typeface="Calibri" panose="020F0502020204030204" pitchFamily="34" charset="0"/>
                        </a:rPr>
                        <a:t>(</a:t>
                      </a:r>
                      <a:r>
                        <a:rPr kumimoji="0" lang="tr-TR" sz="1600" b="1" i="0" u="none" strike="noStrike" cap="none" normalizeH="0" baseline="0" dirty="0" smtClean="0">
                          <a:ln>
                            <a:noFill/>
                          </a:ln>
                          <a:solidFill>
                            <a:srgbClr val="333333"/>
                          </a:solidFill>
                          <a:effectLst/>
                          <a:latin typeface="Calibri" panose="020F0502020204030204" pitchFamily="34" charset="0"/>
                        </a:rPr>
                        <a:t>55</a:t>
                      </a:r>
                      <a:r>
                        <a:rPr kumimoji="0" lang="en-US" sz="1600" b="1" i="0" u="none" strike="noStrike" cap="none" normalizeH="0" baseline="0" dirty="0" smtClean="0">
                          <a:ln>
                            <a:noFill/>
                          </a:ln>
                          <a:solidFill>
                            <a:srgbClr val="333333"/>
                          </a:solidFill>
                          <a:effectLst/>
                          <a:latin typeface="Calibri" panose="020F0502020204030204" pitchFamily="34" charset="0"/>
                        </a:rPr>
                        <a:t>-</a:t>
                      </a:r>
                      <a:r>
                        <a:rPr kumimoji="0" lang="tr-TR" sz="1600" b="1" i="0" u="none" strike="noStrike" cap="none" normalizeH="0" baseline="0" dirty="0" smtClean="0">
                          <a:ln>
                            <a:noFill/>
                          </a:ln>
                          <a:solidFill>
                            <a:srgbClr val="333333"/>
                          </a:solidFill>
                          <a:effectLst/>
                          <a:latin typeface="Calibri" panose="020F0502020204030204" pitchFamily="34" charset="0"/>
                        </a:rPr>
                        <a:t>65, </a:t>
                      </a:r>
                      <a:r>
                        <a:rPr kumimoji="0" lang="tr-TR" sz="1600" b="1" i="0" u="none" strike="noStrike" cap="none" normalizeH="0" baseline="0" dirty="0" err="1" smtClean="0">
                          <a:ln>
                            <a:noFill/>
                          </a:ln>
                          <a:solidFill>
                            <a:srgbClr val="333333"/>
                          </a:solidFill>
                          <a:effectLst/>
                          <a:latin typeface="Calibri" panose="020F0502020204030204" pitchFamily="34" charset="0"/>
                        </a:rPr>
                        <a:t>fl</a:t>
                      </a:r>
                      <a:r>
                        <a:rPr kumimoji="0" lang="en-US" sz="1600" b="1" i="0" u="none" strike="noStrike" cap="none" normalizeH="0" baseline="0" dirty="0" smtClean="0">
                          <a:ln>
                            <a:noFill/>
                          </a:ln>
                          <a:solidFill>
                            <a:srgbClr val="333333"/>
                          </a:solidFill>
                          <a:effectLst/>
                          <a:latin typeface="Calibri" panose="020F0502020204030204" pitchFamily="34" charset="0"/>
                        </a:rPr>
                        <a:t>) </a:t>
                      </a:r>
                      <a:r>
                        <a:rPr kumimoji="0" lang="tr-TR" sz="1600" b="1" i="0" u="none" strike="noStrike" cap="none" normalizeH="0" baseline="0" dirty="0" smtClean="0">
                          <a:ln>
                            <a:noFill/>
                          </a:ln>
                          <a:solidFill>
                            <a:srgbClr val="333333"/>
                          </a:solidFill>
                          <a:effectLst/>
                          <a:latin typeface="Calibri" panose="020F0502020204030204" pitchFamily="34" charset="0"/>
                        </a:rPr>
                        <a:t>                                   </a:t>
                      </a:r>
                    </a:p>
                    <a:p>
                      <a:pPr marL="120650" marR="0" lvl="0" indent="0" algn="l" defTabSz="914400" rtl="0" eaLnBrk="1" fontAlgn="base" latinLnBrk="0" hangingPunct="1">
                        <a:lnSpc>
                          <a:spcPct val="110000"/>
                        </a:lnSpc>
                        <a:spcBef>
                          <a:spcPct val="50000"/>
                        </a:spcBef>
                        <a:spcAft>
                          <a:spcPct val="0"/>
                        </a:spcAft>
                        <a:buClrTx/>
                        <a:buSzTx/>
                        <a:buFontTx/>
                        <a:buNone/>
                        <a:tabLst/>
                      </a:pPr>
                      <a:r>
                        <a:rPr kumimoji="0" lang="tr-TR" sz="1400" b="0" i="0" u="none" strike="noStrike" cap="none" normalizeH="0" baseline="0" dirty="0" smtClean="0">
                          <a:ln>
                            <a:noFill/>
                          </a:ln>
                          <a:solidFill>
                            <a:srgbClr val="333333"/>
                          </a:solidFill>
                          <a:effectLst/>
                          <a:latin typeface="Calibri" panose="020F0502020204030204" pitchFamily="34" charset="0"/>
                        </a:rPr>
                        <a:t>    (anemi hafif bile olsa)</a:t>
                      </a:r>
                      <a:endParaRPr kumimoji="0" lang="en-US" sz="1400" b="0" i="0" u="none" strike="noStrike" cap="none" normalizeH="0" baseline="0" dirty="0" smtClean="0">
                        <a:ln>
                          <a:noFill/>
                        </a:ln>
                        <a:solidFill>
                          <a:srgbClr val="333333"/>
                        </a:solidFill>
                        <a:effectLst/>
                        <a:latin typeface="Calibri" panose="020F0502020204030204" pitchFamily="34" charset="0"/>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288925" indent="-168275" algn="l">
                        <a:lnSpc>
                          <a:spcPct val="110000"/>
                        </a:lnSpc>
                        <a:spcBef>
                          <a:spcPct val="50000"/>
                        </a:spcBef>
                        <a:defRPr sz="2000">
                          <a:solidFill>
                            <a:srgbClr val="333333"/>
                          </a:solidFill>
                          <a:latin typeface="Arial" panose="020B0604020202020204" pitchFamily="34" charset="0"/>
                        </a:defRPr>
                      </a:lvl1pPr>
                      <a:lvl2pPr marL="40322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288925" marR="0" lvl="0" indent="-168275" algn="l" defTabSz="914400" rtl="0" eaLnBrk="1" fontAlgn="base" latinLnBrk="0" hangingPunct="1">
                        <a:lnSpc>
                          <a:spcPct val="110000"/>
                        </a:lnSpc>
                        <a:spcBef>
                          <a:spcPct val="50000"/>
                        </a:spcBef>
                        <a:spcAft>
                          <a:spcPct val="0"/>
                        </a:spcAft>
                        <a:buClrTx/>
                        <a:buSzTx/>
                        <a:buFontTx/>
                        <a:buChar char="•"/>
                        <a:tabLst/>
                      </a:pPr>
                      <a:r>
                        <a:rPr kumimoji="0" lang="en-US" sz="1600" b="1" i="0" u="none" strike="noStrike" cap="none" normalizeH="0" baseline="0" dirty="0" smtClean="0">
                          <a:ln>
                            <a:noFill/>
                          </a:ln>
                          <a:solidFill>
                            <a:srgbClr val="333333"/>
                          </a:solidFill>
                          <a:effectLst/>
                          <a:latin typeface="Calibri" panose="020F0502020204030204" pitchFamily="34" charset="0"/>
                        </a:rPr>
                        <a:t>MCV </a:t>
                      </a:r>
                      <a:r>
                        <a:rPr kumimoji="0" lang="tr-TR" sz="1600" b="1" i="0" u="none" strike="noStrike" cap="none" normalizeH="0" baseline="0" dirty="0" err="1" smtClean="0">
                          <a:ln>
                            <a:noFill/>
                          </a:ln>
                          <a:solidFill>
                            <a:srgbClr val="333333"/>
                          </a:solidFill>
                          <a:effectLst/>
                          <a:latin typeface="Calibri" panose="020F0502020204030204" pitchFamily="34" charset="0"/>
                        </a:rPr>
                        <a:t>genelikle</a:t>
                      </a:r>
                      <a:r>
                        <a:rPr kumimoji="0" lang="tr-TR" sz="1600" b="1" i="0" u="none" strike="noStrike" cap="none" normalizeH="0" baseline="0" dirty="0" smtClean="0">
                          <a:ln>
                            <a:noFill/>
                          </a:ln>
                          <a:solidFill>
                            <a:srgbClr val="333333"/>
                          </a:solidFill>
                          <a:effectLst/>
                          <a:latin typeface="Calibri" panose="020F0502020204030204" pitchFamily="34" charset="0"/>
                        </a:rPr>
                        <a:t> çok düşmez </a:t>
                      </a:r>
                      <a:r>
                        <a:rPr kumimoji="0" lang="en-US" sz="1600" b="1" i="0" u="none" strike="noStrike" cap="none" normalizeH="0" baseline="0" dirty="0" smtClean="0">
                          <a:ln>
                            <a:noFill/>
                          </a:ln>
                          <a:solidFill>
                            <a:srgbClr val="333333"/>
                          </a:solidFill>
                          <a:effectLst/>
                          <a:latin typeface="Calibri" panose="020F0502020204030204" pitchFamily="34" charset="0"/>
                        </a:rPr>
                        <a:t>(</a:t>
                      </a:r>
                      <a:r>
                        <a:rPr kumimoji="0" lang="tr-TR" sz="1600" b="1" i="0" u="none" strike="noStrike" cap="none" normalizeH="0" baseline="0" dirty="0" smtClean="0">
                          <a:ln>
                            <a:noFill/>
                          </a:ln>
                          <a:solidFill>
                            <a:srgbClr val="333333"/>
                          </a:solidFill>
                          <a:effectLst/>
                          <a:latin typeface="Calibri" panose="020F0502020204030204" pitchFamily="34" charset="0"/>
                        </a:rPr>
                        <a:t>65</a:t>
                      </a:r>
                      <a:r>
                        <a:rPr kumimoji="0" lang="en-US" sz="1600" b="1" i="0" u="none" strike="noStrike" cap="none" normalizeH="0" baseline="0" dirty="0" smtClean="0">
                          <a:ln>
                            <a:noFill/>
                          </a:ln>
                          <a:solidFill>
                            <a:srgbClr val="333333"/>
                          </a:solidFill>
                          <a:effectLst/>
                          <a:latin typeface="Calibri" panose="020F0502020204030204" pitchFamily="34" charset="0"/>
                        </a:rPr>
                        <a:t>-7</a:t>
                      </a:r>
                      <a:r>
                        <a:rPr kumimoji="0" lang="tr-TR" sz="1600" b="1" i="0" u="none" strike="noStrike" cap="none" normalizeH="0" baseline="0" dirty="0" smtClean="0">
                          <a:ln>
                            <a:noFill/>
                          </a:ln>
                          <a:solidFill>
                            <a:srgbClr val="333333"/>
                          </a:solidFill>
                          <a:effectLst/>
                          <a:latin typeface="Calibri" panose="020F0502020204030204" pitchFamily="34" charset="0"/>
                        </a:rPr>
                        <a:t>5,fl</a:t>
                      </a:r>
                      <a:r>
                        <a:rPr kumimoji="0" lang="en-US" sz="1200" b="0" i="0" u="none" strike="noStrike" cap="none" normalizeH="0" baseline="0" dirty="0" smtClean="0">
                          <a:ln>
                            <a:noFill/>
                          </a:ln>
                          <a:solidFill>
                            <a:srgbClr val="333333"/>
                          </a:solidFill>
                          <a:effectLst/>
                          <a:latin typeface="Calibri" panose="020F0502020204030204" pitchFamily="34" charset="0"/>
                        </a:rPr>
                        <a:t>) </a:t>
                      </a:r>
                      <a:r>
                        <a:rPr kumimoji="0" lang="tr-TR" sz="1200" b="0" i="0" u="none" strike="noStrike" cap="none" normalizeH="0" baseline="0" dirty="0" smtClean="0">
                          <a:ln>
                            <a:noFill/>
                          </a:ln>
                          <a:solidFill>
                            <a:srgbClr val="333333"/>
                          </a:solidFill>
                          <a:effectLst/>
                          <a:latin typeface="Calibri" panose="020F0502020204030204" pitchFamily="34" charset="0"/>
                        </a:rPr>
                        <a:t>                                 </a:t>
                      </a:r>
                    </a:p>
                    <a:p>
                      <a:pPr marL="120650" marR="0" lvl="0" indent="0" algn="l" defTabSz="914400" rtl="0" eaLnBrk="1" fontAlgn="base" latinLnBrk="0" hangingPunct="1">
                        <a:lnSpc>
                          <a:spcPct val="110000"/>
                        </a:lnSpc>
                        <a:spcBef>
                          <a:spcPct val="50000"/>
                        </a:spcBef>
                        <a:spcAft>
                          <a:spcPct val="0"/>
                        </a:spcAft>
                        <a:buClrTx/>
                        <a:buSzTx/>
                        <a:buFontTx/>
                        <a:buNone/>
                        <a:tabLst/>
                      </a:pPr>
                      <a:r>
                        <a:rPr kumimoji="0" lang="tr-TR" sz="1400" b="0" i="0" u="none" strike="noStrike" cap="none" normalizeH="0" baseline="0" dirty="0" smtClean="0">
                          <a:ln>
                            <a:noFill/>
                          </a:ln>
                          <a:solidFill>
                            <a:srgbClr val="333333"/>
                          </a:solidFill>
                          <a:effectLst/>
                          <a:latin typeface="Calibri" panose="020F0502020204030204" pitchFamily="34" charset="0"/>
                        </a:rPr>
                        <a:t>     (anemi derin  bile olsa)</a:t>
                      </a:r>
                      <a:endParaRPr kumimoji="0" lang="en-US" sz="1400" b="0" i="0" u="none" strike="noStrike" cap="none" normalizeH="0" baseline="0" dirty="0" smtClean="0">
                        <a:ln>
                          <a:noFill/>
                        </a:ln>
                        <a:solidFill>
                          <a:srgbClr val="333333"/>
                        </a:solidFill>
                        <a:effectLst/>
                        <a:latin typeface="Calibri" panose="020F050202020403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r>
              <a:tr h="766586">
                <a:tc>
                  <a:txBody>
                    <a:bodyPr/>
                    <a:lstStyle>
                      <a:lvl1pPr marL="288925" indent="-168275" algn="l">
                        <a:lnSpc>
                          <a:spcPct val="110000"/>
                        </a:lnSpc>
                        <a:spcBef>
                          <a:spcPct val="50000"/>
                        </a:spcBef>
                        <a:defRPr sz="2000">
                          <a:solidFill>
                            <a:srgbClr val="333333"/>
                          </a:solidFill>
                          <a:latin typeface="Arial" panose="020B0604020202020204" pitchFamily="34" charset="0"/>
                        </a:defRPr>
                      </a:lvl1pPr>
                      <a:lvl2pPr marL="40322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120650" marR="0" lvl="0" indent="0" algn="l" defTabSz="914400" rtl="0" eaLnBrk="1" fontAlgn="base" latinLnBrk="0" hangingPunct="1">
                        <a:lnSpc>
                          <a:spcPct val="250000"/>
                        </a:lnSpc>
                        <a:spcBef>
                          <a:spcPct val="50000"/>
                        </a:spcBef>
                        <a:spcAft>
                          <a:spcPct val="0"/>
                        </a:spcAft>
                        <a:buClrTx/>
                        <a:buSzTx/>
                        <a:buFontTx/>
                        <a:buNone/>
                        <a:tabLst/>
                      </a:pPr>
                      <a:r>
                        <a:rPr kumimoji="0" lang="en-US" sz="1600" b="1" i="0" u="none" strike="noStrike" cap="none" normalizeH="0" baseline="0" dirty="0" smtClean="0">
                          <a:ln>
                            <a:noFill/>
                          </a:ln>
                          <a:solidFill>
                            <a:srgbClr val="333333"/>
                          </a:solidFill>
                          <a:effectLst/>
                          <a:latin typeface="Calibri" panose="020F0502020204030204" pitchFamily="34" charset="0"/>
                        </a:rPr>
                        <a:t>RDW </a:t>
                      </a:r>
                      <a:r>
                        <a:rPr kumimoji="0" lang="tr-TR" sz="1600" b="1" i="0" u="none" strike="noStrike" cap="none" normalizeH="0" baseline="0" dirty="0" smtClean="0">
                          <a:ln>
                            <a:noFill/>
                          </a:ln>
                          <a:solidFill>
                            <a:srgbClr val="333333"/>
                          </a:solidFill>
                          <a:effectLst/>
                          <a:latin typeface="Calibri" panose="020F0502020204030204" pitchFamily="34" charset="0"/>
                        </a:rPr>
                        <a:t>genellikle  </a:t>
                      </a:r>
                      <a:r>
                        <a:rPr kumimoji="0" lang="en-US" sz="1600" b="1" i="0" u="none" strike="noStrike" cap="none" normalizeH="0" baseline="0" dirty="0" smtClean="0">
                          <a:ln>
                            <a:noFill/>
                          </a:ln>
                          <a:solidFill>
                            <a:srgbClr val="333333"/>
                          </a:solidFill>
                          <a:effectLst/>
                          <a:latin typeface="Calibri" panose="020F0502020204030204" pitchFamily="34" charset="0"/>
                        </a:rPr>
                        <a:t>normal</a:t>
                      </a:r>
                      <a:r>
                        <a:rPr kumimoji="0" lang="tr-TR" sz="1600" b="1" i="0" u="none" strike="noStrike" cap="none" normalizeH="0" baseline="0" dirty="0" smtClean="0">
                          <a:ln>
                            <a:noFill/>
                          </a:ln>
                          <a:solidFill>
                            <a:srgbClr val="333333"/>
                          </a:solidFill>
                          <a:effectLst/>
                          <a:latin typeface="Calibri" panose="020F0502020204030204" pitchFamily="34" charset="0"/>
                        </a:rPr>
                        <a:t> veya </a:t>
                      </a:r>
                      <a:r>
                        <a:rPr kumimoji="0" lang="en-US" sz="1600" b="1" i="0" u="none" strike="noStrike" cap="none" normalizeH="0" baseline="0" dirty="0" smtClean="0">
                          <a:ln>
                            <a:noFill/>
                          </a:ln>
                          <a:solidFill>
                            <a:srgbClr val="333333"/>
                          </a:solidFill>
                          <a:effectLst/>
                          <a:latin typeface="Calibri" panose="020F0502020204030204" pitchFamily="34" charset="0"/>
                        </a:rPr>
                        <a:t> </a:t>
                      </a:r>
                      <a:r>
                        <a:rPr kumimoji="0" lang="tr-TR" sz="1600" b="1" i="0" u="none" strike="noStrike" cap="none" normalizeH="0" baseline="0" dirty="0" smtClean="0">
                          <a:ln>
                            <a:noFill/>
                          </a:ln>
                          <a:solidFill>
                            <a:srgbClr val="333333"/>
                          </a:solidFill>
                          <a:effectLst/>
                          <a:latin typeface="Calibri" panose="020F0502020204030204" pitchFamily="34" charset="0"/>
                        </a:rPr>
                        <a:t>düşük</a:t>
                      </a:r>
                      <a:endParaRPr kumimoji="0" lang="en-US" sz="1600" b="1" i="0" u="none" strike="noStrike" cap="none" normalizeH="0" baseline="0" dirty="0" smtClean="0">
                        <a:ln>
                          <a:noFill/>
                        </a:ln>
                        <a:solidFill>
                          <a:srgbClr val="333333"/>
                        </a:solidFill>
                        <a:effectLst/>
                        <a:latin typeface="Calibri" panose="020F0502020204030204" pitchFamily="34" charset="0"/>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88925" indent="-168275" algn="l">
                        <a:lnSpc>
                          <a:spcPct val="110000"/>
                        </a:lnSpc>
                        <a:spcBef>
                          <a:spcPct val="50000"/>
                        </a:spcBef>
                        <a:defRPr sz="2000">
                          <a:solidFill>
                            <a:srgbClr val="333333"/>
                          </a:solidFill>
                          <a:latin typeface="Arial" panose="020B0604020202020204" pitchFamily="34" charset="0"/>
                        </a:defRPr>
                      </a:lvl1pPr>
                      <a:lvl2pPr marL="40322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120650" marR="0" lvl="0" indent="0" algn="l" defTabSz="914400" rtl="0" eaLnBrk="1" fontAlgn="base" latinLnBrk="0" hangingPunct="1">
                        <a:lnSpc>
                          <a:spcPct val="250000"/>
                        </a:lnSpc>
                        <a:spcBef>
                          <a:spcPct val="50000"/>
                        </a:spcBef>
                        <a:spcAft>
                          <a:spcPct val="0"/>
                        </a:spcAft>
                        <a:buClrTx/>
                        <a:buSzTx/>
                        <a:buFontTx/>
                        <a:buNone/>
                        <a:tabLst/>
                      </a:pPr>
                      <a:r>
                        <a:rPr kumimoji="0" lang="en-US" sz="1600" b="1" i="0" u="none" strike="noStrike" cap="none" normalizeH="0" baseline="0" dirty="0" smtClean="0">
                          <a:ln>
                            <a:noFill/>
                          </a:ln>
                          <a:solidFill>
                            <a:srgbClr val="333333"/>
                          </a:solidFill>
                          <a:effectLst/>
                          <a:latin typeface="Calibri" panose="020F0502020204030204" pitchFamily="34" charset="0"/>
                        </a:rPr>
                        <a:t>RDW </a:t>
                      </a:r>
                      <a:r>
                        <a:rPr kumimoji="0" lang="tr-TR" sz="1600" b="1" i="0" u="none" strike="noStrike" cap="none" normalizeH="0" baseline="0" dirty="0" smtClean="0">
                          <a:ln>
                            <a:noFill/>
                          </a:ln>
                          <a:solidFill>
                            <a:srgbClr val="333333"/>
                          </a:solidFill>
                          <a:effectLst/>
                          <a:latin typeface="Calibri" panose="020F0502020204030204" pitchFamily="34" charset="0"/>
                        </a:rPr>
                        <a:t>sıklıkla yüksek</a:t>
                      </a:r>
                      <a:endParaRPr kumimoji="0" lang="en-US" sz="1600" b="1" i="0" u="none" strike="noStrike" cap="none" normalizeH="0" baseline="0" dirty="0" smtClean="0">
                        <a:ln>
                          <a:noFill/>
                        </a:ln>
                        <a:solidFill>
                          <a:srgbClr val="333333"/>
                        </a:solidFill>
                        <a:effectLst/>
                        <a:latin typeface="Calibri" panose="020F050202020403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extLst>
      <p:ext uri="{BB962C8B-B14F-4D97-AF65-F5344CB8AC3E}">
        <p14:creationId xmlns:p14="http://schemas.microsoft.com/office/powerpoint/2010/main" val="293916763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sldNum" sz="quarter" idx="12"/>
          </p:nvPr>
        </p:nvSpPr>
        <p:spPr>
          <a:ln/>
        </p:spPr>
        <p:txBody>
          <a:bodyPr/>
          <a:lstStyle/>
          <a:p>
            <a:fld id="{733F64F2-08B9-494C-966C-A66ADD95F99A}" type="slidenum">
              <a:rPr lang="tr-TR"/>
              <a:pPr/>
              <a:t>64</a:t>
            </a:fld>
            <a:endParaRPr lang="tr-TR"/>
          </a:p>
        </p:txBody>
      </p:sp>
      <p:sp>
        <p:nvSpPr>
          <p:cNvPr id="46082" name="Rectangle 2"/>
          <p:cNvSpPr>
            <a:spLocks noGrp="1" noChangeArrowheads="1"/>
          </p:cNvSpPr>
          <p:nvPr>
            <p:ph type="title"/>
          </p:nvPr>
        </p:nvSpPr>
        <p:spPr>
          <a:xfrm>
            <a:off x="426098" y="0"/>
            <a:ext cx="10515600" cy="1325563"/>
          </a:xfrm>
        </p:spPr>
        <p:txBody>
          <a:bodyPr/>
          <a:lstStyle/>
          <a:p>
            <a:r>
              <a:rPr lang="tr-TR" sz="4200" dirty="0">
                <a:solidFill>
                  <a:srgbClr val="FF0000"/>
                </a:solidFill>
                <a:latin typeface="+mn-lt"/>
                <a:ea typeface="ＭＳ Ｐゴシック" panose="020B0600070205080204" pitchFamily="34" charset="-128"/>
              </a:rPr>
              <a:t>Olgu Takdimi-3 </a:t>
            </a:r>
            <a:br>
              <a:rPr lang="tr-TR" sz="4200" dirty="0">
                <a:solidFill>
                  <a:srgbClr val="FF0000"/>
                </a:solidFill>
                <a:latin typeface="+mn-lt"/>
                <a:ea typeface="ＭＳ Ｐゴシック" panose="020B0600070205080204" pitchFamily="34" charset="-128"/>
              </a:rPr>
            </a:br>
            <a:r>
              <a:rPr lang="tr-TR" sz="1600" dirty="0">
                <a:solidFill>
                  <a:srgbClr val="FF0000"/>
                </a:solidFill>
                <a:latin typeface="+mn-lt"/>
                <a:ea typeface="ＭＳ Ｐゴシック" panose="020B0600070205080204" pitchFamily="34" charset="-128"/>
              </a:rPr>
              <a:t>(Paul K. </a:t>
            </a:r>
            <a:r>
              <a:rPr lang="tr-TR" sz="1600" dirty="0" err="1">
                <a:solidFill>
                  <a:srgbClr val="FF0000"/>
                </a:solidFill>
                <a:latin typeface="+mn-lt"/>
                <a:ea typeface="ＭＳ Ｐゴシック" panose="020B0600070205080204" pitchFamily="34" charset="-128"/>
              </a:rPr>
              <a:t>Schick</a:t>
            </a:r>
            <a:r>
              <a:rPr lang="tr-TR" sz="1600" dirty="0">
                <a:solidFill>
                  <a:srgbClr val="FF0000"/>
                </a:solidFill>
                <a:latin typeface="+mn-lt"/>
                <a:ea typeface="ＭＳ Ｐゴシック" panose="020B0600070205080204" pitchFamily="34" charset="-128"/>
              </a:rPr>
              <a:t>) (ASH </a:t>
            </a:r>
            <a:r>
              <a:rPr lang="tr-TR" sz="1600" dirty="0" err="1">
                <a:solidFill>
                  <a:srgbClr val="FF0000"/>
                </a:solidFill>
                <a:latin typeface="+mn-lt"/>
                <a:ea typeface="ＭＳ Ｐゴシック" panose="020B0600070205080204" pitchFamily="34" charset="-128"/>
              </a:rPr>
              <a:t>Teaching</a:t>
            </a:r>
            <a:r>
              <a:rPr lang="tr-TR" sz="1600" dirty="0">
                <a:solidFill>
                  <a:srgbClr val="FF0000"/>
                </a:solidFill>
                <a:latin typeface="+mn-lt"/>
                <a:ea typeface="ＭＳ Ｐゴシック" panose="020B0600070205080204" pitchFamily="34" charset="-128"/>
              </a:rPr>
              <a:t> Cases)</a:t>
            </a:r>
          </a:p>
        </p:txBody>
      </p:sp>
      <p:sp>
        <p:nvSpPr>
          <p:cNvPr id="46083" name="Rectangle 3"/>
          <p:cNvSpPr>
            <a:spLocks noGrp="1" noChangeArrowheads="1"/>
          </p:cNvSpPr>
          <p:nvPr>
            <p:ph type="body" idx="1"/>
          </p:nvPr>
        </p:nvSpPr>
        <p:spPr>
          <a:xfrm>
            <a:off x="426097" y="1933488"/>
            <a:ext cx="5517503" cy="3814936"/>
          </a:xfrm>
        </p:spPr>
        <p:txBody>
          <a:bodyPr>
            <a:normAutofit/>
          </a:bodyPr>
          <a:lstStyle/>
          <a:p>
            <a:pPr>
              <a:lnSpc>
                <a:spcPct val="200000"/>
              </a:lnSpc>
            </a:pPr>
            <a:r>
              <a:rPr lang="tr-TR" sz="2400" dirty="0">
                <a:latin typeface="Comic Sans MS" panose="030F0702030302020204" pitchFamily="66" charset="0"/>
                <a:ea typeface="ＭＳ Ｐゴシック" panose="020B0600070205080204" pitchFamily="34" charset="-128"/>
              </a:rPr>
              <a:t>45 yaşında kadın hasta</a:t>
            </a:r>
          </a:p>
          <a:p>
            <a:pPr>
              <a:lnSpc>
                <a:spcPct val="200000"/>
              </a:lnSpc>
            </a:pPr>
            <a:r>
              <a:rPr lang="tr-TR" sz="2400" dirty="0">
                <a:latin typeface="Comic Sans MS" panose="030F0702030302020204" pitchFamily="66" charset="0"/>
                <a:ea typeface="ＭＳ Ｐゴシック" panose="020B0600070205080204" pitchFamily="34" charset="-128"/>
              </a:rPr>
              <a:t>Halsizlik, nefes darlığı ve </a:t>
            </a:r>
            <a:r>
              <a:rPr lang="tr-TR" sz="2400" dirty="0" err="1">
                <a:latin typeface="Comic Sans MS" panose="030F0702030302020204" pitchFamily="66" charset="0"/>
                <a:ea typeface="ＭＳ Ｐゴシック" panose="020B0600070205080204" pitchFamily="34" charset="-128"/>
              </a:rPr>
              <a:t>menoraji</a:t>
            </a:r>
            <a:endParaRPr lang="tr-TR" sz="2400" dirty="0">
              <a:latin typeface="Comic Sans MS" panose="030F0702030302020204" pitchFamily="66" charset="0"/>
              <a:ea typeface="ＭＳ Ｐゴシック" panose="020B0600070205080204" pitchFamily="34" charset="-128"/>
            </a:endParaRPr>
          </a:p>
          <a:p>
            <a:pPr>
              <a:lnSpc>
                <a:spcPct val="200000"/>
              </a:lnSpc>
            </a:pPr>
            <a:r>
              <a:rPr lang="tr-TR" sz="2400" dirty="0">
                <a:latin typeface="Comic Sans MS" panose="030F0702030302020204" pitchFamily="66" charset="0"/>
                <a:ea typeface="ＭＳ Ｐゴシック" panose="020B0600070205080204" pitchFamily="34" charset="-128"/>
              </a:rPr>
              <a:t>FM: </a:t>
            </a:r>
            <a:r>
              <a:rPr lang="tr-TR" sz="2400" dirty="0" err="1">
                <a:latin typeface="Comic Sans MS" panose="030F0702030302020204" pitchFamily="66" charset="0"/>
                <a:ea typeface="ＭＳ Ｐゴシック" panose="020B0600070205080204" pitchFamily="34" charset="-128"/>
              </a:rPr>
              <a:t>Konjonktiva</a:t>
            </a:r>
            <a:r>
              <a:rPr lang="tr-TR" sz="2400" dirty="0">
                <a:latin typeface="Comic Sans MS" panose="030F0702030302020204" pitchFamily="66" charset="0"/>
                <a:ea typeface="ＭＳ Ｐゴシック" panose="020B0600070205080204" pitchFamily="34" charset="-128"/>
              </a:rPr>
              <a:t> soluk</a:t>
            </a:r>
          </a:p>
        </p:txBody>
      </p:sp>
      <p:graphicFrame>
        <p:nvGraphicFramePr>
          <p:cNvPr id="5" name="Group 253"/>
          <p:cNvGraphicFramePr>
            <a:graphicFrameLocks noGrp="1"/>
          </p:cNvGraphicFramePr>
          <p:nvPr>
            <p:extLst>
              <p:ext uri="{D42A27DB-BD31-4B8C-83A1-F6EECF244321}">
                <p14:modId xmlns:p14="http://schemas.microsoft.com/office/powerpoint/2010/main" val="3671568629"/>
              </p:ext>
            </p:extLst>
          </p:nvPr>
        </p:nvGraphicFramePr>
        <p:xfrm>
          <a:off x="6399413" y="1742616"/>
          <a:ext cx="5245191" cy="3583275"/>
        </p:xfrm>
        <a:graphic>
          <a:graphicData uri="http://schemas.openxmlformats.org/drawingml/2006/table">
            <a:tbl>
              <a:tblPr/>
              <a:tblGrid>
                <a:gridCol w="1687332"/>
                <a:gridCol w="1447355"/>
                <a:gridCol w="2110504"/>
              </a:tblGrid>
              <a:tr h="306702">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1"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Tam Kan</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1"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Hasta sonuçları</a:t>
                      </a:r>
                      <a:endParaRPr kumimoji="0" lang="tr-TR" sz="2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1"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Normal Değerler</a:t>
                      </a: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2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08089">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WBC</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8.2 X 10</a:t>
                      </a:r>
                      <a:r>
                        <a:rPr kumimoji="0" lang="tr-TR" sz="1200" b="0" i="0" u="none" strike="noStrike" cap="none" normalizeH="0" baseline="3000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3</a:t>
                      </a: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/μL </a:t>
                      </a:r>
                      <a:endParaRPr kumimoji="0" lang="tr-TR" sz="2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(4.8-10.8 X 10</a:t>
                      </a:r>
                      <a:r>
                        <a:rPr kumimoji="0" lang="tr-TR" sz="1200" b="0" i="0" u="none" strike="noStrike" cap="none" normalizeH="0" baseline="3000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3</a:t>
                      </a: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/μL)</a:t>
                      </a:r>
                      <a:endParaRPr kumimoji="0" lang="tr-TR" sz="2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06702">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Hgb</a:t>
                      </a: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1"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8.0 g/</a:t>
                      </a:r>
                      <a:r>
                        <a:rPr kumimoji="0" lang="tr-TR" sz="1200" b="1" i="0" u="none" strike="noStrike" cap="none" normalizeH="0" baseline="0" dirty="0" err="1"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dL</a:t>
                      </a:r>
                      <a:r>
                        <a:rPr kumimoji="0" lang="tr-TR" sz="1200" b="0"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2400" b="0" i="0" u="none" strike="noStrike" cap="none" normalizeH="0" baseline="0" dirty="0" smtClean="0">
                        <a:ln>
                          <a:noFill/>
                        </a:ln>
                        <a:solidFill>
                          <a:schemeClr val="accent2"/>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(12-15.6 g/</a:t>
                      </a:r>
                      <a:r>
                        <a:rPr kumimoji="0" lang="tr-TR" sz="12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dL</a:t>
                      </a: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r>
              <a:tr h="306702">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Hct </a:t>
                      </a:r>
                      <a:endParaRPr kumimoji="0" lang="tr-TR" sz="2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1" i="0" u="none" strike="noStrike" cap="none" normalizeH="0" baseline="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24%</a:t>
                      </a:r>
                      <a:endParaRPr kumimoji="0" lang="tr-TR" sz="2400" b="1" i="0" u="none" strike="noStrike" cap="none" normalizeH="0" baseline="0" smtClean="0">
                        <a:ln>
                          <a:noFill/>
                        </a:ln>
                        <a:solidFill>
                          <a:schemeClr val="accent2"/>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(35-46%)</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r>
              <a:tr h="308089">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RBC</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3.0 </a:t>
                      </a: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X 10</a:t>
                      </a:r>
                      <a:r>
                        <a:rPr kumimoji="0" lang="tr-TR" sz="1200" b="0" i="0" u="none" strike="noStrike" cap="none" normalizeH="0" baseline="3000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6</a:t>
                      </a: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r>
                        <a:rPr kumimoji="0" lang="tr-TR" sz="12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μL</a:t>
                      </a: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(3.8-5 X 10</a:t>
                      </a:r>
                      <a:r>
                        <a:rPr kumimoji="0" lang="tr-TR" sz="1200" b="0" i="0" u="none" strike="noStrike" cap="none" normalizeH="0" baseline="3000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6</a:t>
                      </a: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r>
                        <a:rPr kumimoji="0" lang="tr-TR" sz="12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μL</a:t>
                      </a: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08089">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MCV</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1"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60 </a:t>
                      </a:r>
                      <a:r>
                        <a:rPr kumimoji="0" lang="tr-TR" sz="1200" b="1" i="0" u="none" strike="noStrike" cap="none" normalizeH="0" baseline="0" dirty="0" err="1"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fL</a:t>
                      </a:r>
                      <a:r>
                        <a:rPr kumimoji="0" lang="tr-TR" sz="1200" b="1"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r>
                        <a:rPr kumimoji="0" lang="tr-TR" sz="1200" b="1" i="0" u="none" strike="noStrike" cap="none" normalizeH="0" baseline="0" dirty="0" err="1"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red</a:t>
                      </a:r>
                      <a:r>
                        <a:rPr kumimoji="0" lang="tr-TR" sz="1200" b="1"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kumimoji="0" lang="tr-TR" sz="1200" b="1" i="0" u="none" strike="noStrike" cap="none" normalizeH="0" baseline="0" dirty="0" err="1"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cell</a:t>
                      </a: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(80-96.1 </a:t>
                      </a:r>
                      <a:r>
                        <a:rPr kumimoji="0" lang="tr-TR" sz="12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fL</a:t>
                      </a: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r>
                        <a:rPr kumimoji="0" lang="tr-TR" sz="12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red</a:t>
                      </a: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kumimoji="0" lang="tr-TR" sz="12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cell</a:t>
                      </a: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r>
              <a:tr h="306702">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MCH</a:t>
                      </a:r>
                      <a:endParaRPr kumimoji="0" lang="tr-TR" sz="2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1" i="0" u="none" strike="noStrike" cap="none" normalizeH="0" baseline="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20 pg/red cell</a:t>
                      </a: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2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(27.5-33.2 </a:t>
                      </a:r>
                      <a:r>
                        <a:rPr kumimoji="0" lang="tr-TR" sz="12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pg</a:t>
                      </a: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r>
                        <a:rPr kumimoji="0" lang="tr-TR" sz="12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red</a:t>
                      </a: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kumimoji="0" lang="tr-TR" sz="12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cell</a:t>
                      </a: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r>
              <a:tr h="306702">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MCHC</a:t>
                      </a:r>
                      <a:endParaRPr kumimoji="0" lang="tr-TR" sz="2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33 g/L </a:t>
                      </a:r>
                      <a:endParaRPr kumimoji="0" lang="tr-TR" sz="2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(33.4-35.5 g/L) </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08089">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RDW</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1"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16.5</a:t>
                      </a:r>
                      <a:endParaRPr kumimoji="0" lang="tr-TR" sz="2400" b="1" i="0" u="none" strike="noStrike" cap="none" normalizeH="0" baseline="0" dirty="0" smtClean="0">
                        <a:ln>
                          <a:noFill/>
                        </a:ln>
                        <a:solidFill>
                          <a:schemeClr val="accent2"/>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(11.5-14.5)</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r>
              <a:tr h="306702">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Trombosit</a:t>
                      </a:r>
                      <a:endParaRPr kumimoji="0" lang="tr-TR" sz="2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1" i="0" u="none" strike="noStrike" cap="none" normalizeH="0" baseline="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500,000/μL </a:t>
                      </a:r>
                      <a:endParaRPr kumimoji="0" lang="tr-TR" sz="2400" b="1" i="0" u="none" strike="noStrike" cap="none" normalizeH="0" baseline="0" smtClean="0">
                        <a:ln>
                          <a:noFill/>
                        </a:ln>
                        <a:solidFill>
                          <a:schemeClr val="accent2"/>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(150-400,000/μL)</a:t>
                      </a:r>
                      <a:endParaRPr kumimoji="0" lang="tr-TR" sz="2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r>
              <a:tr h="510707">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Mutlak </a:t>
                      </a:r>
                      <a:r>
                        <a:rPr kumimoji="0" lang="tr-TR" sz="12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retikülosit</a:t>
                      </a: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sayısı </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40,000/μL </a:t>
                      </a:r>
                      <a:endParaRPr kumimoji="0" lang="tr-TR" sz="2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(25,000-75,000/</a:t>
                      </a:r>
                      <a:r>
                        <a:rPr kumimoji="0" lang="tr-TR" sz="12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μL</a:t>
                      </a: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 name="Dikdörtgen 1"/>
          <p:cNvSpPr/>
          <p:nvPr/>
        </p:nvSpPr>
        <p:spPr>
          <a:xfrm>
            <a:off x="702929" y="4876970"/>
            <a:ext cx="4028667" cy="1200329"/>
          </a:xfrm>
          <a:prstGeom prst="rect">
            <a:avLst/>
          </a:prstGeom>
        </p:spPr>
        <p:txBody>
          <a:bodyPr wrap="none">
            <a:spAutoFit/>
          </a:bodyPr>
          <a:lstStyle/>
          <a:p>
            <a:pPr>
              <a:lnSpc>
                <a:spcPct val="200000"/>
              </a:lnSpc>
            </a:pPr>
            <a:r>
              <a:rPr lang="tr-TR" sz="3600" b="1" dirty="0">
                <a:solidFill>
                  <a:srgbClr val="FF0000"/>
                </a:solidFill>
                <a:latin typeface="Comic Sans MS" panose="030F0702030302020204" pitchFamily="66" charset="0"/>
              </a:rPr>
              <a:t>NE YAPARSIN??</a:t>
            </a:r>
            <a:endParaRPr lang="en-US" sz="3600" b="1"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467458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8"/>
          <p:cNvSpPr>
            <a:spLocks noGrp="1" noChangeArrowheads="1"/>
          </p:cNvSpPr>
          <p:nvPr>
            <p:ph type="sldNum" sz="quarter" idx="12"/>
          </p:nvPr>
        </p:nvSpPr>
        <p:spPr/>
        <p:txBody>
          <a:bodyPr/>
          <a:lstStyle/>
          <a:p>
            <a:fld id="{1D430EEC-AF9A-4283-BC73-CB28B28DCBE9}" type="slidenum">
              <a:rPr lang="tr-TR" smtClean="0"/>
              <a:pPr/>
              <a:t>65</a:t>
            </a:fld>
            <a:endParaRPr lang="tr-TR"/>
          </a:p>
        </p:txBody>
      </p:sp>
      <p:pic>
        <p:nvPicPr>
          <p:cNvPr id="5" name="Picture 5" descr="schick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6717" y="1543608"/>
            <a:ext cx="9287543" cy="410845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Dikdörtgen 1"/>
          <p:cNvSpPr/>
          <p:nvPr/>
        </p:nvSpPr>
        <p:spPr>
          <a:xfrm>
            <a:off x="1894994" y="4244414"/>
            <a:ext cx="4693914" cy="523220"/>
          </a:xfrm>
          <a:prstGeom prst="rect">
            <a:avLst/>
          </a:prstGeom>
        </p:spPr>
        <p:txBody>
          <a:bodyPr wrap="none">
            <a:spAutoFit/>
          </a:bodyPr>
          <a:lstStyle/>
          <a:p>
            <a:r>
              <a:rPr lang="tr-TR" sz="2800" dirty="0">
                <a:latin typeface="Comic Sans MS" panose="030F0702030302020204" pitchFamily="66" charset="0"/>
                <a:ea typeface="ＭＳ Ｐゴシック" panose="020B0600070205080204" pitchFamily="34" charset="-128"/>
              </a:rPr>
              <a:t>Hipokrom </a:t>
            </a:r>
            <a:r>
              <a:rPr lang="tr-TR" sz="2800" dirty="0" err="1">
                <a:latin typeface="Comic Sans MS" panose="030F0702030302020204" pitchFamily="66" charset="0"/>
                <a:ea typeface="ＭＳ Ｐゴシック" panose="020B0600070205080204" pitchFamily="34" charset="-128"/>
              </a:rPr>
              <a:t>mikrositer</a:t>
            </a:r>
            <a:r>
              <a:rPr lang="tr-TR" sz="2800" dirty="0">
                <a:latin typeface="Comic Sans MS" panose="030F0702030302020204" pitchFamily="66" charset="0"/>
                <a:ea typeface="ＭＳ Ｐゴシック" panose="020B0600070205080204" pitchFamily="34" charset="-128"/>
              </a:rPr>
              <a:t> anemi</a:t>
            </a:r>
          </a:p>
        </p:txBody>
      </p:sp>
      <p:sp>
        <p:nvSpPr>
          <p:cNvPr id="6" name="Rectangle 2"/>
          <p:cNvSpPr txBox="1">
            <a:spLocks noChangeArrowheads="1"/>
          </p:cNvSpPr>
          <p:nvPr/>
        </p:nvSpPr>
        <p:spPr>
          <a:xfrm>
            <a:off x="426098" y="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200" smtClean="0">
                <a:solidFill>
                  <a:srgbClr val="FF0000"/>
                </a:solidFill>
                <a:latin typeface="+mn-lt"/>
                <a:ea typeface="ＭＳ Ｐゴシック" panose="020B0600070205080204" pitchFamily="34" charset="-128"/>
              </a:rPr>
              <a:t>Olgu Takdimi-3 </a:t>
            </a:r>
            <a:br>
              <a:rPr lang="tr-TR" sz="4200" smtClean="0">
                <a:solidFill>
                  <a:srgbClr val="FF0000"/>
                </a:solidFill>
                <a:latin typeface="+mn-lt"/>
                <a:ea typeface="ＭＳ Ｐゴシック" panose="020B0600070205080204" pitchFamily="34" charset="-128"/>
              </a:rPr>
            </a:br>
            <a:r>
              <a:rPr lang="tr-TR" sz="1600" smtClean="0">
                <a:solidFill>
                  <a:srgbClr val="FF0000"/>
                </a:solidFill>
                <a:latin typeface="+mn-lt"/>
                <a:ea typeface="ＭＳ Ｐゴシック" panose="020B0600070205080204" pitchFamily="34" charset="-128"/>
              </a:rPr>
              <a:t>(Paul K. Schick) (ASH Teaching Cases)</a:t>
            </a:r>
            <a:endParaRPr lang="tr-TR" sz="1600" dirty="0">
              <a:solidFill>
                <a:srgbClr val="FF0000"/>
              </a:solidFill>
              <a:latin typeface="+mn-lt"/>
              <a:ea typeface="ＭＳ Ｐゴシック" panose="020B0600070205080204" pitchFamily="34" charset="-128"/>
            </a:endParaRPr>
          </a:p>
        </p:txBody>
      </p:sp>
    </p:spTree>
    <p:extLst>
      <p:ext uri="{BB962C8B-B14F-4D97-AF65-F5344CB8AC3E}">
        <p14:creationId xmlns:p14="http://schemas.microsoft.com/office/powerpoint/2010/main" val="179943019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sldNum" sz="quarter" idx="12"/>
          </p:nvPr>
        </p:nvSpPr>
        <p:spPr>
          <a:ln/>
        </p:spPr>
        <p:txBody>
          <a:bodyPr/>
          <a:lstStyle/>
          <a:p>
            <a:fld id="{3D16707D-03B4-4FCE-A23E-A4C034217668}" type="slidenum">
              <a:rPr lang="tr-TR"/>
              <a:pPr/>
              <a:t>66</a:t>
            </a:fld>
            <a:endParaRPr lang="tr-TR"/>
          </a:p>
        </p:txBody>
      </p:sp>
      <p:graphicFrame>
        <p:nvGraphicFramePr>
          <p:cNvPr id="6" name="Group 66"/>
          <p:cNvGraphicFramePr>
            <a:graphicFrameLocks noGrp="1"/>
          </p:cNvGraphicFramePr>
          <p:nvPr>
            <p:extLst>
              <p:ext uri="{D42A27DB-BD31-4B8C-83A1-F6EECF244321}">
                <p14:modId xmlns:p14="http://schemas.microsoft.com/office/powerpoint/2010/main" val="1144843001"/>
              </p:ext>
            </p:extLst>
          </p:nvPr>
        </p:nvGraphicFramePr>
        <p:xfrm>
          <a:off x="1633328" y="2348880"/>
          <a:ext cx="8378418" cy="3657602"/>
        </p:xfrm>
        <a:graphic>
          <a:graphicData uri="http://schemas.openxmlformats.org/drawingml/2006/table">
            <a:tbl>
              <a:tblPr/>
              <a:tblGrid>
                <a:gridCol w="4189209"/>
                <a:gridCol w="4189209"/>
              </a:tblGrid>
              <a:tr h="579438">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Serum Demiri</a:t>
                      </a:r>
                      <a:endParaRPr kumimoji="0" lang="tr-TR" sz="20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1" i="0" u="none" strike="noStrike" cap="none" normalizeH="0" baseline="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30 μg/dL</a:t>
                      </a:r>
                      <a:endParaRPr kumimoji="0" lang="tr-TR" sz="2000" b="1" i="0" u="none" strike="noStrike" cap="none" normalizeH="0" baseline="0" smtClean="0">
                        <a:ln>
                          <a:noFill/>
                        </a:ln>
                        <a:solidFill>
                          <a:schemeClr val="accent2"/>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960438">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Total Demir Bağlama Kapasitesi (TIBC)</a:t>
                      </a:r>
                      <a:endParaRPr kumimoji="0" lang="tr-TR" sz="20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0"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375 μg/</a:t>
                      </a:r>
                      <a:r>
                        <a:rPr kumimoji="0" lang="tr-TR" sz="2000" b="0" i="0" u="none" strike="noStrike" cap="none" normalizeH="0" baseline="0" dirty="0" err="1"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dL</a:t>
                      </a:r>
                      <a:endParaRPr kumimoji="0" lang="tr-TR" sz="2000" b="0" i="0" u="none" strike="noStrike" cap="none" normalizeH="0" baseline="0" dirty="0" smtClean="0">
                        <a:ln>
                          <a:noFill/>
                        </a:ln>
                        <a:solidFill>
                          <a:schemeClr val="accent2"/>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960438">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Transferrin Saturasyonu</a:t>
                      </a:r>
                      <a:endParaRPr kumimoji="0" lang="tr-TR" sz="20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1" i="0" u="none" strike="noStrike" cap="none" normalizeH="0" baseline="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8%</a:t>
                      </a:r>
                      <a:endParaRPr kumimoji="0" lang="tr-TR" sz="2000" b="1" i="0" u="none" strike="noStrike" cap="none" normalizeH="0" baseline="0" smtClean="0">
                        <a:ln>
                          <a:noFill/>
                        </a:ln>
                        <a:solidFill>
                          <a:schemeClr val="accent2"/>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577850">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Serum ferritin</a:t>
                      </a:r>
                      <a:endParaRPr kumimoji="0" lang="tr-TR" sz="20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1" i="0" u="none" strike="noStrike" cap="none" normalizeH="0" baseline="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9 ng/mL</a:t>
                      </a:r>
                      <a:endParaRPr kumimoji="0" lang="tr-TR" sz="2000" b="1" i="0" u="none" strike="noStrike" cap="none" normalizeH="0" baseline="0" smtClean="0">
                        <a:ln>
                          <a:noFill/>
                        </a:ln>
                        <a:solidFill>
                          <a:schemeClr val="accent2"/>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579438">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Dışkıda gizli kan</a:t>
                      </a:r>
                      <a:endParaRPr kumimoji="0" lang="tr-TR" sz="20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Negatif 3kez</a:t>
                      </a:r>
                      <a:endParaRPr kumimoji="0" lang="tr-TR" sz="20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 name="İçerik Yer Tutucusu 1"/>
          <p:cNvSpPr>
            <a:spLocks noGrp="1"/>
          </p:cNvSpPr>
          <p:nvPr>
            <p:ph idx="1"/>
          </p:nvPr>
        </p:nvSpPr>
        <p:spPr>
          <a:xfrm>
            <a:off x="877758" y="1621971"/>
            <a:ext cx="9392135" cy="596280"/>
          </a:xfrm>
        </p:spPr>
        <p:txBody>
          <a:bodyPr>
            <a:noAutofit/>
          </a:bodyPr>
          <a:lstStyle/>
          <a:p>
            <a:r>
              <a:rPr lang="tr-TR" sz="3600" dirty="0">
                <a:latin typeface="Comic Sans MS" panose="030F0702030302020204" pitchFamily="66" charset="0"/>
                <a:ea typeface="ＭＳ Ｐゴシック" panose="020B0600070205080204" pitchFamily="34" charset="-128"/>
              </a:rPr>
              <a:t>İlk olarak demir indekslerine bakılmalıdır.</a:t>
            </a:r>
          </a:p>
          <a:p>
            <a:endParaRPr lang="tr-TR" sz="3600" dirty="0">
              <a:latin typeface="Comic Sans MS" panose="030F0702030302020204" pitchFamily="66" charset="0"/>
            </a:endParaRPr>
          </a:p>
        </p:txBody>
      </p:sp>
      <p:sp>
        <p:nvSpPr>
          <p:cNvPr id="7" name="Rectangle 2"/>
          <p:cNvSpPr>
            <a:spLocks noGrp="1" noChangeArrowheads="1"/>
          </p:cNvSpPr>
          <p:nvPr>
            <p:ph type="title"/>
          </p:nvPr>
        </p:nvSpPr>
        <p:spPr>
          <a:xfrm>
            <a:off x="426098" y="0"/>
            <a:ext cx="10515600" cy="1325563"/>
          </a:xfrm>
        </p:spPr>
        <p:txBody>
          <a:bodyPr/>
          <a:lstStyle/>
          <a:p>
            <a:r>
              <a:rPr lang="tr-TR" sz="4200" dirty="0">
                <a:solidFill>
                  <a:srgbClr val="FF0000"/>
                </a:solidFill>
                <a:latin typeface="+mn-lt"/>
                <a:ea typeface="ＭＳ Ｐゴシック" panose="020B0600070205080204" pitchFamily="34" charset="-128"/>
              </a:rPr>
              <a:t>Olgu Takdimi-3 </a:t>
            </a:r>
            <a:br>
              <a:rPr lang="tr-TR" sz="4200" dirty="0">
                <a:solidFill>
                  <a:srgbClr val="FF0000"/>
                </a:solidFill>
                <a:latin typeface="+mn-lt"/>
                <a:ea typeface="ＭＳ Ｐゴシック" panose="020B0600070205080204" pitchFamily="34" charset="-128"/>
              </a:rPr>
            </a:br>
            <a:r>
              <a:rPr lang="tr-TR" sz="1600" dirty="0">
                <a:solidFill>
                  <a:srgbClr val="FF0000"/>
                </a:solidFill>
                <a:latin typeface="+mn-lt"/>
                <a:ea typeface="ＭＳ Ｐゴシック" panose="020B0600070205080204" pitchFamily="34" charset="-128"/>
              </a:rPr>
              <a:t>(Paul K. </a:t>
            </a:r>
            <a:r>
              <a:rPr lang="tr-TR" sz="1600" dirty="0" err="1">
                <a:solidFill>
                  <a:srgbClr val="FF0000"/>
                </a:solidFill>
                <a:latin typeface="+mn-lt"/>
                <a:ea typeface="ＭＳ Ｐゴシック" panose="020B0600070205080204" pitchFamily="34" charset="-128"/>
              </a:rPr>
              <a:t>Schick</a:t>
            </a:r>
            <a:r>
              <a:rPr lang="tr-TR" sz="1600" dirty="0">
                <a:solidFill>
                  <a:srgbClr val="FF0000"/>
                </a:solidFill>
                <a:latin typeface="+mn-lt"/>
                <a:ea typeface="ＭＳ Ｐゴシック" panose="020B0600070205080204" pitchFamily="34" charset="-128"/>
              </a:rPr>
              <a:t>) (ASH </a:t>
            </a:r>
            <a:r>
              <a:rPr lang="tr-TR" sz="1600" dirty="0" err="1">
                <a:solidFill>
                  <a:srgbClr val="FF0000"/>
                </a:solidFill>
                <a:latin typeface="+mn-lt"/>
                <a:ea typeface="ＭＳ Ｐゴシック" panose="020B0600070205080204" pitchFamily="34" charset="-128"/>
              </a:rPr>
              <a:t>Teaching</a:t>
            </a:r>
            <a:r>
              <a:rPr lang="tr-TR" sz="1600" dirty="0">
                <a:solidFill>
                  <a:srgbClr val="FF0000"/>
                </a:solidFill>
                <a:latin typeface="+mn-lt"/>
                <a:ea typeface="ＭＳ Ｐゴシック" panose="020B0600070205080204" pitchFamily="34" charset="-128"/>
              </a:rPr>
              <a:t> Cases)</a:t>
            </a:r>
          </a:p>
        </p:txBody>
      </p:sp>
    </p:spTree>
    <p:extLst>
      <p:ext uri="{BB962C8B-B14F-4D97-AF65-F5344CB8AC3E}">
        <p14:creationId xmlns:p14="http://schemas.microsoft.com/office/powerpoint/2010/main" val="181464209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sldNum" sz="quarter" idx="12"/>
          </p:nvPr>
        </p:nvSpPr>
        <p:spPr>
          <a:ln/>
        </p:spPr>
        <p:txBody>
          <a:bodyPr/>
          <a:lstStyle/>
          <a:p>
            <a:fld id="{13621BB5-8147-4C73-92FF-93230AFBE511}" type="slidenum">
              <a:rPr lang="tr-TR"/>
              <a:pPr/>
              <a:t>67</a:t>
            </a:fld>
            <a:endParaRPr lang="tr-TR"/>
          </a:p>
        </p:txBody>
      </p:sp>
      <p:sp>
        <p:nvSpPr>
          <p:cNvPr id="66563" name="Rectangle 3"/>
          <p:cNvSpPr>
            <a:spLocks noGrp="1" noChangeArrowheads="1"/>
          </p:cNvSpPr>
          <p:nvPr>
            <p:ph type="body" idx="1"/>
          </p:nvPr>
        </p:nvSpPr>
        <p:spPr/>
        <p:txBody>
          <a:bodyPr>
            <a:normAutofit/>
          </a:bodyPr>
          <a:lstStyle/>
          <a:p>
            <a:pPr marL="0" indent="0">
              <a:buNone/>
            </a:pPr>
            <a:r>
              <a:rPr lang="tr-TR" sz="3200" dirty="0" smtClean="0">
                <a:latin typeface="Comic Sans MS" panose="030F0702030302020204" pitchFamily="66" charset="0"/>
                <a:ea typeface="ＭＳ Ｐゴシック" panose="020B0600070205080204" pitchFamily="34" charset="-128"/>
              </a:rPr>
              <a:t>TANI: Demir eksikliği anemisi</a:t>
            </a:r>
          </a:p>
        </p:txBody>
      </p:sp>
      <p:graphicFrame>
        <p:nvGraphicFramePr>
          <p:cNvPr id="6" name="Group 199"/>
          <p:cNvGraphicFramePr>
            <a:graphicFrameLocks noGrp="1"/>
          </p:cNvGraphicFramePr>
          <p:nvPr>
            <p:extLst>
              <p:ext uri="{D42A27DB-BD31-4B8C-83A1-F6EECF244321}">
                <p14:modId xmlns:p14="http://schemas.microsoft.com/office/powerpoint/2010/main" val="705603063"/>
              </p:ext>
            </p:extLst>
          </p:nvPr>
        </p:nvGraphicFramePr>
        <p:xfrm>
          <a:off x="1194384" y="2608380"/>
          <a:ext cx="9747313" cy="3083679"/>
        </p:xfrm>
        <a:graphic>
          <a:graphicData uri="http://schemas.openxmlformats.org/drawingml/2006/table">
            <a:tbl>
              <a:tblPr/>
              <a:tblGrid>
                <a:gridCol w="1755918"/>
                <a:gridCol w="1518137"/>
                <a:gridCol w="2508264"/>
                <a:gridCol w="2404712"/>
                <a:gridCol w="1560282"/>
              </a:tblGrid>
              <a:tr h="456294">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marL="471488"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marL="909638"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marL="1306513"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marL="169545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marL="21526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marL="26098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marL="30670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marL="35242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anose="05000000000000000000" pitchFamily="2" charset="2"/>
                        <a:buNone/>
                        <a:tabLst/>
                      </a:pPr>
                      <a:r>
                        <a:rPr kumimoji="0" lang="tr-TR" sz="1400" b="0" i="0" u="none" strike="noStrike" cap="none" normalizeH="0" baseline="0" dirty="0" smtClean="0">
                          <a:ln>
                            <a:noFill/>
                          </a:ln>
                          <a:solidFill>
                            <a:schemeClr val="bg1"/>
                          </a:solidFill>
                          <a:effectLst/>
                          <a:latin typeface="Verdana" panose="020B0604030504040204" pitchFamily="34" charset="0"/>
                          <a:ea typeface="ＭＳ Ｐゴシック" panose="020B0600070205080204" pitchFamily="34" charset="-128"/>
                        </a:rPr>
                        <a:t>TANI</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400" b="1" i="0" u="none" strike="noStrike" cap="none" normalizeH="0" baseline="0" dirty="0"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Serum </a:t>
                      </a:r>
                    </a:p>
                    <a:p>
                      <a:pPr marL="0" marR="0" lvl="0" indent="0" algn="ctr" defTabSz="914400" rtl="0" eaLnBrk="0" fontAlgn="base" latinLnBrk="0" hangingPunct="0">
                        <a:lnSpc>
                          <a:spcPct val="100000"/>
                        </a:lnSpc>
                        <a:spcBef>
                          <a:spcPct val="0"/>
                        </a:spcBef>
                        <a:spcAft>
                          <a:spcPct val="0"/>
                        </a:spcAft>
                        <a:buClrTx/>
                        <a:buSzTx/>
                        <a:buFontTx/>
                        <a:buNone/>
                        <a:tabLst/>
                      </a:pPr>
                      <a:r>
                        <a:rPr kumimoji="0" lang="tr-TR" sz="1400" b="1" i="0" u="none" strike="noStrike" cap="none" normalizeH="0" baseline="0" dirty="0"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Demiri</a:t>
                      </a:r>
                      <a:endParaRPr kumimoji="0" lang="tr-TR" sz="1400" b="0" i="0" u="none" strike="noStrike" cap="none" normalizeH="0" baseline="0" dirty="0" smtClean="0">
                        <a:ln>
                          <a:noFill/>
                        </a:ln>
                        <a:solidFill>
                          <a:schemeClr val="bg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400" b="1" i="0" u="none" strike="noStrike" cap="none" normalizeH="0" baseline="0" dirty="0"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Total Demir Bağlama Kapasitesi (TIBC)</a:t>
                      </a:r>
                      <a:endParaRPr kumimoji="0" lang="tr-TR" sz="1400" b="0" i="0" u="none" strike="noStrike" cap="none" normalizeH="0" baseline="0" dirty="0" smtClean="0">
                        <a:ln>
                          <a:noFill/>
                        </a:ln>
                        <a:solidFill>
                          <a:schemeClr val="bg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400" b="1" i="0" u="none" strike="noStrike" cap="none" normalizeH="0" baseline="0" dirty="0" err="1"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Transferrin</a:t>
                      </a:r>
                      <a:r>
                        <a:rPr kumimoji="0" lang="tr-TR" sz="1400" b="1" i="0" u="none" strike="noStrike" cap="none" normalizeH="0" baseline="0" dirty="0"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kumimoji="0" lang="tr-TR" sz="1400" b="1" i="0" u="none" strike="noStrike" cap="none" normalizeH="0" baseline="0" dirty="0" err="1"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Saturasyon</a:t>
                      </a:r>
                      <a:r>
                        <a:rPr kumimoji="0" lang="tr-TR" sz="1400" b="1" i="0" u="none" strike="noStrike" cap="none" normalizeH="0" baseline="0" dirty="0"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              (Serum Iron/TIBC)</a:t>
                      </a:r>
                      <a:endParaRPr kumimoji="0" lang="tr-TR" sz="1400" b="0" i="0" u="none" strike="noStrike" cap="none" normalizeH="0" baseline="0" dirty="0" smtClean="0">
                        <a:ln>
                          <a:noFill/>
                        </a:ln>
                        <a:solidFill>
                          <a:schemeClr val="bg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400" b="1" i="0" u="none" strike="noStrike" cap="none" normalizeH="0" baseline="0" dirty="0"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Serum </a:t>
                      </a:r>
                    </a:p>
                    <a:p>
                      <a:pPr marL="0" marR="0" lvl="0" indent="0" algn="ctr" defTabSz="914400" rtl="0" eaLnBrk="0" fontAlgn="base" latinLnBrk="0" hangingPunct="0">
                        <a:lnSpc>
                          <a:spcPct val="100000"/>
                        </a:lnSpc>
                        <a:spcBef>
                          <a:spcPct val="0"/>
                        </a:spcBef>
                        <a:spcAft>
                          <a:spcPct val="0"/>
                        </a:spcAft>
                        <a:buClrTx/>
                        <a:buSzTx/>
                        <a:buFontTx/>
                        <a:buNone/>
                        <a:tabLst/>
                      </a:pPr>
                      <a:r>
                        <a:rPr kumimoji="0" lang="tr-TR" sz="1400" b="1" i="0" u="none" strike="noStrike" cap="none" normalizeH="0" baseline="0" dirty="0" err="1"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Ferritini</a:t>
                      </a:r>
                      <a:endParaRPr kumimoji="0" lang="tr-TR" sz="1400" b="0" i="0" u="none" strike="noStrike" cap="none" normalizeH="0" baseline="0" dirty="0" smtClean="0">
                        <a:ln>
                          <a:noFill/>
                        </a:ln>
                        <a:solidFill>
                          <a:schemeClr val="bg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0000"/>
                    </a:solidFill>
                  </a:tcPr>
                </a:tc>
              </a:tr>
              <a:tr h="0">
                <a:tc gridSpan="5">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sz="100" b="0" i="0" u="none" strike="noStrike" cap="none" normalizeH="0" baseline="0" dirty="0" smtClean="0">
                        <a:ln>
                          <a:noFill/>
                        </a:ln>
                        <a:solidFill>
                          <a:schemeClr val="bg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lang="tr-TR"/>
                    </a:p>
                  </a:txBody>
                  <a:tcPr/>
                </a:tc>
                <a:tc hMerge="1">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sz="1400" b="0" i="0" u="none" strike="noStrike" cap="none" normalizeH="0" baseline="0" dirty="0" smtClean="0">
                        <a:ln>
                          <a:noFill/>
                        </a:ln>
                        <a:solidFill>
                          <a:schemeClr val="bg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0000"/>
                    </a:solidFill>
                  </a:tcPr>
                </a:tc>
                <a:tc hMerge="1">
                  <a:txBody>
                    <a:bodyPr/>
                    <a:lstStyle/>
                    <a:p>
                      <a:endParaRPr lang="tr-TR"/>
                    </a:p>
                  </a:txBody>
                  <a:tcPr/>
                </a:tc>
                <a:tc hMerge="1">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sz="1400" b="0" i="0" u="none" strike="noStrike" cap="none" normalizeH="0" baseline="0" dirty="0" smtClean="0">
                        <a:ln>
                          <a:noFill/>
                        </a:ln>
                        <a:solidFill>
                          <a:schemeClr val="bg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0000"/>
                    </a:solidFill>
                  </a:tcPr>
                </a:tc>
              </a:tr>
              <a:tr h="199008">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Normal değerler</a:t>
                      </a:r>
                      <a:endParaRPr kumimoji="0" lang="tr-TR" sz="1400" b="0" i="0" u="none" strike="noStrike" cap="none" normalizeH="0" baseline="0" dirty="0" smtClean="0">
                        <a:ln>
                          <a:noFill/>
                        </a:ln>
                        <a:solidFill>
                          <a:schemeClr val="bg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40 - 180 </a:t>
                      </a:r>
                      <a:r>
                        <a:rPr kumimoji="0" lang="tr-TR" sz="800" b="0" i="0" u="none" strike="noStrike" cap="none" normalizeH="0" baseline="0" dirty="0"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mcg/</a:t>
                      </a:r>
                      <a:r>
                        <a:rPr kumimoji="0" lang="tr-TR" sz="800" b="0" i="0" u="none" strike="noStrike" cap="none" normalizeH="0" baseline="0" dirty="0" err="1"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dL</a:t>
                      </a:r>
                      <a:endParaRPr kumimoji="0" lang="tr-TR" sz="800" b="0" i="0" u="none" strike="noStrike" cap="none" normalizeH="0" baseline="0" dirty="0" smtClean="0">
                        <a:ln>
                          <a:noFill/>
                        </a:ln>
                        <a:solidFill>
                          <a:schemeClr val="bg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250 - 450 mcg/</a:t>
                      </a:r>
                      <a:r>
                        <a:rPr kumimoji="0" lang="tr-TR" sz="1400" b="0" i="0" u="none" strike="noStrike" cap="none" normalizeH="0" baseline="0" dirty="0" err="1"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dL</a:t>
                      </a:r>
                      <a:endParaRPr kumimoji="0" lang="tr-TR" sz="1400" b="0" i="0" u="none" strike="noStrike" cap="none" normalizeH="0" baseline="0" dirty="0" smtClean="0">
                        <a:ln>
                          <a:noFill/>
                        </a:ln>
                        <a:solidFill>
                          <a:schemeClr val="bg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25 - 35%</a:t>
                      </a:r>
                      <a:endParaRPr kumimoji="0" lang="tr-TR" sz="1400" b="0" i="0" u="none" strike="noStrike" cap="none" normalizeH="0" baseline="0" dirty="0" smtClean="0">
                        <a:ln>
                          <a:noFill/>
                        </a:ln>
                        <a:solidFill>
                          <a:schemeClr val="bg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18-300 </a:t>
                      </a:r>
                      <a:r>
                        <a:rPr kumimoji="0" lang="tr-TR" sz="1400" b="0" i="0" u="none" strike="noStrike" cap="none" normalizeH="0" baseline="0" dirty="0" err="1"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ng</a:t>
                      </a:r>
                      <a:r>
                        <a:rPr kumimoji="0" lang="tr-TR" sz="1400" b="0" i="0" u="none" strike="noStrike" cap="none" normalizeH="0" baseline="0" dirty="0"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r>
                        <a:rPr kumimoji="0" lang="tr-TR" sz="1400" b="0" i="0" u="none" strike="noStrike" cap="none" normalizeH="0" baseline="0" dirty="0" err="1"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mL</a:t>
                      </a:r>
                      <a:endParaRPr kumimoji="0" lang="tr-TR" sz="1400" b="0" i="0" u="none" strike="noStrike" cap="none" normalizeH="0" baseline="0" dirty="0" smtClean="0">
                        <a:ln>
                          <a:noFill/>
                        </a:ln>
                        <a:solidFill>
                          <a:schemeClr val="bg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0000"/>
                    </a:solidFill>
                  </a:tcPr>
                </a:tc>
              </a:tr>
              <a:tr h="0">
                <a:tc gridSpan="5">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tr-TR" sz="1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lang="tr-TR"/>
                    </a:p>
                  </a:txBody>
                  <a:tcPr/>
                </a:tc>
                <a:tc hMerge="1">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lang="tr-TR"/>
                    </a:p>
                  </a:txBody>
                  <a:tcPr/>
                </a:tc>
                <a:tc hMerge="1">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sz="2400" b="0" i="0" u="none" strike="noStrike" cap="none" normalizeH="0" baseline="0" dirty="0" smtClean="0">
                        <a:ln>
                          <a:noFill/>
                        </a:ln>
                        <a:solidFill>
                          <a:schemeClr val="accent2"/>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r>
              <a:tr h="456294">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Demir Eksiliği Anemisi</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alpha val="51000"/>
                      </a:scheme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Düşük &lt; 40 mcg/</a:t>
                      </a:r>
                      <a:r>
                        <a:rPr kumimoji="0" lang="tr-TR" sz="1200" b="0" i="0" u="none" strike="noStrike" cap="none" normalizeH="0" baseline="0" dirty="0" err="1"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dL</a:t>
                      </a:r>
                      <a:endParaRPr kumimoji="0" lang="tr-TR" sz="2400" b="0" i="0" u="none" strike="noStrike" cap="none" normalizeH="0" baseline="0" dirty="0" smtClean="0">
                        <a:ln>
                          <a:noFill/>
                        </a:ln>
                        <a:solidFill>
                          <a:schemeClr val="accent2"/>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alpha val="51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Yüksek &gt; 350 mcg/</a:t>
                      </a:r>
                      <a:r>
                        <a:rPr kumimoji="0" lang="tr-TR" sz="12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dL</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alpha val="51000"/>
                      </a:scheme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&lt; 15%</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alpha val="51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Düşük &lt; 12 </a:t>
                      </a:r>
                      <a:r>
                        <a:rPr kumimoji="0" lang="tr-TR" sz="1200" b="0" i="0" u="none" strike="noStrike" cap="none" normalizeH="0" baseline="0" dirty="0" err="1"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ng</a:t>
                      </a:r>
                      <a:r>
                        <a:rPr kumimoji="0" lang="tr-TR" sz="1200" b="0"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r>
                        <a:rPr kumimoji="0" lang="tr-TR" sz="1200" b="0" i="0" u="none" strike="noStrike" cap="none" normalizeH="0" baseline="0" dirty="0" err="1"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mL</a:t>
                      </a:r>
                      <a:endParaRPr kumimoji="0" lang="tr-TR" sz="2400" b="0" i="0" u="none" strike="noStrike" cap="none" normalizeH="0" baseline="0" dirty="0" smtClean="0">
                        <a:ln>
                          <a:noFill/>
                        </a:ln>
                        <a:solidFill>
                          <a:schemeClr val="accent2"/>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alpha val="51000"/>
                      </a:schemeClr>
                    </a:solidFill>
                  </a:tcPr>
                </a:tc>
              </a:tr>
              <a:tr h="456294">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Kronik Hastalık Anemisi</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Düşük &lt; 40 mcg/</a:t>
                      </a:r>
                      <a:r>
                        <a:rPr kumimoji="0" lang="tr-TR" sz="1200" b="0" i="0" u="none" strike="noStrike" cap="none" normalizeH="0" baseline="0" dirty="0" err="1"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dL</a:t>
                      </a:r>
                      <a:endParaRPr kumimoji="0" lang="tr-TR" sz="1200" b="0"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Düşük &lt; 300 mcg/</a:t>
                      </a:r>
                      <a:r>
                        <a:rPr kumimoji="0" lang="tr-TR" sz="12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dL</a:t>
                      </a:r>
                      <a:endPar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&gt; 15%</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Normal -Yüksek</a:t>
                      </a:r>
                      <a:endParaRPr kumimoji="0" lang="tr-TR" sz="2400" b="0" i="0" u="none" strike="noStrike" cap="none" normalizeH="0" baseline="0" dirty="0" smtClean="0">
                        <a:ln>
                          <a:noFill/>
                        </a:ln>
                        <a:solidFill>
                          <a:schemeClr val="accent2"/>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02612">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Talasemi</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alpha val="49000"/>
                      </a:scheme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Normal -Yüksek</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alpha val="49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Normal -Yüksek</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alpha val="49000"/>
                      </a:scheme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Normal (30%) -Yüksek</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alpha val="49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Normal -Yüksek</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alpha val="49000"/>
                      </a:schemeClr>
                    </a:solidFill>
                  </a:tcPr>
                </a:tc>
              </a:tr>
              <a:tr h="588107">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Demir </a:t>
                      </a: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Yüklenmes</a:t>
                      </a:r>
                      <a:endPar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hemosideroz</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Yüksek</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Yüksek</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&gt; 45% -Demir yüklenmesi için tedavi </a:t>
                      </a:r>
                      <a:r>
                        <a:rPr kumimoji="0" lang="tr-TR" sz="12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indikasyonu</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Artmış</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7" name="Rectangle 2"/>
          <p:cNvSpPr>
            <a:spLocks noGrp="1" noChangeArrowheads="1"/>
          </p:cNvSpPr>
          <p:nvPr>
            <p:ph type="title"/>
          </p:nvPr>
        </p:nvSpPr>
        <p:spPr>
          <a:xfrm>
            <a:off x="426098" y="0"/>
            <a:ext cx="10515600" cy="1325563"/>
          </a:xfrm>
        </p:spPr>
        <p:txBody>
          <a:bodyPr/>
          <a:lstStyle/>
          <a:p>
            <a:r>
              <a:rPr lang="tr-TR" sz="4200" dirty="0">
                <a:solidFill>
                  <a:srgbClr val="FF0000"/>
                </a:solidFill>
                <a:latin typeface="+mn-lt"/>
                <a:ea typeface="ＭＳ Ｐゴシック" panose="020B0600070205080204" pitchFamily="34" charset="-128"/>
              </a:rPr>
              <a:t>Olgu Takdimi-3 </a:t>
            </a:r>
            <a:br>
              <a:rPr lang="tr-TR" sz="4200" dirty="0">
                <a:solidFill>
                  <a:srgbClr val="FF0000"/>
                </a:solidFill>
                <a:latin typeface="+mn-lt"/>
                <a:ea typeface="ＭＳ Ｐゴシック" panose="020B0600070205080204" pitchFamily="34" charset="-128"/>
              </a:rPr>
            </a:br>
            <a:r>
              <a:rPr lang="tr-TR" sz="1600" dirty="0">
                <a:solidFill>
                  <a:srgbClr val="FF0000"/>
                </a:solidFill>
                <a:latin typeface="+mn-lt"/>
                <a:ea typeface="ＭＳ Ｐゴシック" panose="020B0600070205080204" pitchFamily="34" charset="-128"/>
              </a:rPr>
              <a:t>(Paul K. </a:t>
            </a:r>
            <a:r>
              <a:rPr lang="tr-TR" sz="1600" dirty="0" err="1">
                <a:solidFill>
                  <a:srgbClr val="FF0000"/>
                </a:solidFill>
                <a:latin typeface="+mn-lt"/>
                <a:ea typeface="ＭＳ Ｐゴシック" panose="020B0600070205080204" pitchFamily="34" charset="-128"/>
              </a:rPr>
              <a:t>Schick</a:t>
            </a:r>
            <a:r>
              <a:rPr lang="tr-TR" sz="1600" dirty="0">
                <a:solidFill>
                  <a:srgbClr val="FF0000"/>
                </a:solidFill>
                <a:latin typeface="+mn-lt"/>
                <a:ea typeface="ＭＳ Ｐゴシック" panose="020B0600070205080204" pitchFamily="34" charset="-128"/>
              </a:rPr>
              <a:t>) (ASH </a:t>
            </a:r>
            <a:r>
              <a:rPr lang="tr-TR" sz="1600" dirty="0" err="1">
                <a:solidFill>
                  <a:srgbClr val="FF0000"/>
                </a:solidFill>
                <a:latin typeface="+mn-lt"/>
                <a:ea typeface="ＭＳ Ｐゴシック" panose="020B0600070205080204" pitchFamily="34" charset="-128"/>
              </a:rPr>
              <a:t>Teaching</a:t>
            </a:r>
            <a:r>
              <a:rPr lang="tr-TR" sz="1600" dirty="0">
                <a:solidFill>
                  <a:srgbClr val="FF0000"/>
                </a:solidFill>
                <a:latin typeface="+mn-lt"/>
                <a:ea typeface="ＭＳ Ｐゴシック" panose="020B0600070205080204" pitchFamily="34" charset="-128"/>
              </a:rPr>
              <a:t> Cases)</a:t>
            </a:r>
          </a:p>
        </p:txBody>
      </p:sp>
    </p:spTree>
    <p:extLst>
      <p:ext uri="{BB962C8B-B14F-4D97-AF65-F5344CB8AC3E}">
        <p14:creationId xmlns:p14="http://schemas.microsoft.com/office/powerpoint/2010/main" val="313718999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sldNum" sz="quarter" idx="12"/>
          </p:nvPr>
        </p:nvSpPr>
        <p:spPr>
          <a:ln/>
        </p:spPr>
        <p:txBody>
          <a:bodyPr/>
          <a:lstStyle/>
          <a:p>
            <a:fld id="{68598892-EE2E-47D4-9957-87D783F2546C}" type="slidenum">
              <a:rPr lang="tr-TR"/>
              <a:pPr/>
              <a:t>68</a:t>
            </a:fld>
            <a:endParaRPr lang="tr-TR"/>
          </a:p>
        </p:txBody>
      </p:sp>
      <p:sp>
        <p:nvSpPr>
          <p:cNvPr id="54275" name="Rectangle 3"/>
          <p:cNvSpPr>
            <a:spLocks noGrp="1" noChangeArrowheads="1"/>
          </p:cNvSpPr>
          <p:nvPr>
            <p:ph type="body" idx="1"/>
          </p:nvPr>
        </p:nvSpPr>
        <p:spPr>
          <a:xfrm>
            <a:off x="426098" y="2118251"/>
            <a:ext cx="10515600" cy="3742928"/>
          </a:xfrm>
        </p:spPr>
        <p:txBody>
          <a:bodyPr/>
          <a:lstStyle/>
          <a:p>
            <a:pPr>
              <a:lnSpc>
                <a:spcPct val="200000"/>
              </a:lnSpc>
            </a:pPr>
            <a:r>
              <a:rPr lang="tr-TR" dirty="0" smtClean="0">
                <a:latin typeface="Comic Sans MS" panose="030F0702030302020204" pitchFamily="66" charset="0"/>
                <a:ea typeface="ＭＳ Ｐゴシック" panose="020B0600070205080204" pitchFamily="34" charset="-128"/>
              </a:rPr>
              <a:t>Anemi </a:t>
            </a:r>
            <a:r>
              <a:rPr lang="tr-TR" dirty="0" err="1" smtClean="0">
                <a:latin typeface="Comic Sans MS" panose="030F0702030302020204" pitchFamily="66" charset="0"/>
                <a:ea typeface="ＭＳ Ｐゴシック" panose="020B0600070205080204" pitchFamily="34" charset="-128"/>
              </a:rPr>
              <a:t>etyolojisi</a:t>
            </a:r>
            <a:r>
              <a:rPr lang="tr-TR" dirty="0" smtClean="0">
                <a:latin typeface="Comic Sans MS" panose="030F0702030302020204" pitchFamily="66" charset="0"/>
                <a:ea typeface="ＭＳ Ｐゴシック" panose="020B0600070205080204" pitchFamily="34" charset="-128"/>
              </a:rPr>
              <a:t> hızla yapılmalı</a:t>
            </a:r>
          </a:p>
          <a:p>
            <a:pPr>
              <a:lnSpc>
                <a:spcPct val="200000"/>
              </a:lnSpc>
            </a:pPr>
            <a:r>
              <a:rPr lang="tr-TR" dirty="0" smtClean="0">
                <a:latin typeface="Comic Sans MS" panose="030F0702030302020204" pitchFamily="66" charset="0"/>
                <a:ea typeface="ＭＳ Ｐゴシック" panose="020B0600070205080204" pitchFamily="34" charset="-128"/>
              </a:rPr>
              <a:t>Demir eksikliğinin nedeni belli değilse GİS taranmalıdır.</a:t>
            </a:r>
          </a:p>
        </p:txBody>
      </p:sp>
      <p:sp>
        <p:nvSpPr>
          <p:cNvPr id="6" name="Rectangle 2"/>
          <p:cNvSpPr>
            <a:spLocks noGrp="1" noChangeArrowheads="1"/>
          </p:cNvSpPr>
          <p:nvPr>
            <p:ph type="title"/>
          </p:nvPr>
        </p:nvSpPr>
        <p:spPr>
          <a:xfrm>
            <a:off x="426098" y="0"/>
            <a:ext cx="10515600" cy="1325563"/>
          </a:xfrm>
        </p:spPr>
        <p:txBody>
          <a:bodyPr/>
          <a:lstStyle/>
          <a:p>
            <a:r>
              <a:rPr lang="tr-TR" sz="4200" dirty="0">
                <a:solidFill>
                  <a:srgbClr val="FF0000"/>
                </a:solidFill>
                <a:latin typeface="+mn-lt"/>
                <a:ea typeface="ＭＳ Ｐゴシック" panose="020B0600070205080204" pitchFamily="34" charset="-128"/>
              </a:rPr>
              <a:t>Olgu Takdimi-3 </a:t>
            </a:r>
            <a:br>
              <a:rPr lang="tr-TR" sz="4200" dirty="0">
                <a:solidFill>
                  <a:srgbClr val="FF0000"/>
                </a:solidFill>
                <a:latin typeface="+mn-lt"/>
                <a:ea typeface="ＭＳ Ｐゴシック" panose="020B0600070205080204" pitchFamily="34" charset="-128"/>
              </a:rPr>
            </a:br>
            <a:r>
              <a:rPr lang="tr-TR" sz="1600" dirty="0">
                <a:solidFill>
                  <a:srgbClr val="FF0000"/>
                </a:solidFill>
                <a:latin typeface="+mn-lt"/>
                <a:ea typeface="ＭＳ Ｐゴシック" panose="020B0600070205080204" pitchFamily="34" charset="-128"/>
              </a:rPr>
              <a:t>(Paul K. </a:t>
            </a:r>
            <a:r>
              <a:rPr lang="tr-TR" sz="1600" dirty="0" err="1">
                <a:solidFill>
                  <a:srgbClr val="FF0000"/>
                </a:solidFill>
                <a:latin typeface="+mn-lt"/>
                <a:ea typeface="ＭＳ Ｐゴシック" panose="020B0600070205080204" pitchFamily="34" charset="-128"/>
              </a:rPr>
              <a:t>Schick</a:t>
            </a:r>
            <a:r>
              <a:rPr lang="tr-TR" sz="1600" dirty="0">
                <a:solidFill>
                  <a:srgbClr val="FF0000"/>
                </a:solidFill>
                <a:latin typeface="+mn-lt"/>
                <a:ea typeface="ＭＳ Ｐゴシック" panose="020B0600070205080204" pitchFamily="34" charset="-128"/>
              </a:rPr>
              <a:t>) (ASH </a:t>
            </a:r>
            <a:r>
              <a:rPr lang="tr-TR" sz="1600" dirty="0" err="1">
                <a:solidFill>
                  <a:srgbClr val="FF0000"/>
                </a:solidFill>
                <a:latin typeface="+mn-lt"/>
                <a:ea typeface="ＭＳ Ｐゴシック" panose="020B0600070205080204" pitchFamily="34" charset="-128"/>
              </a:rPr>
              <a:t>Teaching</a:t>
            </a:r>
            <a:r>
              <a:rPr lang="tr-TR" sz="1600" dirty="0">
                <a:solidFill>
                  <a:srgbClr val="FF0000"/>
                </a:solidFill>
                <a:latin typeface="+mn-lt"/>
                <a:ea typeface="ＭＳ Ｐゴシック" panose="020B0600070205080204" pitchFamily="34" charset="-128"/>
              </a:rPr>
              <a:t> Cases)</a:t>
            </a:r>
          </a:p>
        </p:txBody>
      </p:sp>
    </p:spTree>
    <p:extLst>
      <p:ext uri="{BB962C8B-B14F-4D97-AF65-F5344CB8AC3E}">
        <p14:creationId xmlns:p14="http://schemas.microsoft.com/office/powerpoint/2010/main" val="115138856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sldNum" sz="quarter" idx="12"/>
          </p:nvPr>
        </p:nvSpPr>
        <p:spPr>
          <a:ln/>
        </p:spPr>
        <p:txBody>
          <a:bodyPr/>
          <a:lstStyle/>
          <a:p>
            <a:fld id="{9E3689BC-4D8A-4E9E-95F4-C995DE58C3AD}" type="slidenum">
              <a:rPr lang="tr-TR"/>
              <a:pPr/>
              <a:t>69</a:t>
            </a:fld>
            <a:endParaRPr lang="tr-TR"/>
          </a:p>
        </p:txBody>
      </p:sp>
      <p:sp>
        <p:nvSpPr>
          <p:cNvPr id="55298" name="Rectangle 2"/>
          <p:cNvSpPr>
            <a:spLocks noGrp="1" noChangeArrowheads="1"/>
          </p:cNvSpPr>
          <p:nvPr>
            <p:ph type="title"/>
          </p:nvPr>
        </p:nvSpPr>
        <p:spPr>
          <a:xfrm>
            <a:off x="482082" y="48245"/>
            <a:ext cx="10515600" cy="1325563"/>
          </a:xfrm>
        </p:spPr>
        <p:txBody>
          <a:bodyPr/>
          <a:lstStyle/>
          <a:p>
            <a:r>
              <a:rPr lang="tr-TR" sz="3400" dirty="0">
                <a:solidFill>
                  <a:srgbClr val="FF0000"/>
                </a:solidFill>
                <a:latin typeface="+mn-lt"/>
                <a:ea typeface="ＭＳ Ｐゴシック" panose="020B0600070205080204" pitchFamily="34" charset="-128"/>
              </a:rPr>
              <a:t>Olgu Takdimi-4</a:t>
            </a:r>
            <a:br>
              <a:rPr lang="tr-TR" sz="3400" dirty="0">
                <a:solidFill>
                  <a:srgbClr val="FF0000"/>
                </a:solidFill>
                <a:latin typeface="+mn-lt"/>
                <a:ea typeface="ＭＳ Ｐゴシック" panose="020B0600070205080204" pitchFamily="34" charset="-128"/>
              </a:rPr>
            </a:br>
            <a:r>
              <a:rPr lang="tr-TR" sz="1600" dirty="0">
                <a:solidFill>
                  <a:srgbClr val="FF0000"/>
                </a:solidFill>
                <a:latin typeface="+mn-lt"/>
                <a:ea typeface="ＭＳ Ｐゴシック" panose="020B0600070205080204" pitchFamily="34" charset="-128"/>
              </a:rPr>
              <a:t>(</a:t>
            </a:r>
            <a:r>
              <a:rPr lang="tr-TR" sz="1600" dirty="0" err="1">
                <a:solidFill>
                  <a:srgbClr val="FF0000"/>
                </a:solidFill>
                <a:latin typeface="+mn-lt"/>
                <a:ea typeface="ＭＳ Ｐゴシック" panose="020B0600070205080204" pitchFamily="34" charset="-128"/>
              </a:rPr>
              <a:t>Emmanuel</a:t>
            </a:r>
            <a:r>
              <a:rPr lang="tr-TR" sz="1600" dirty="0">
                <a:solidFill>
                  <a:srgbClr val="FF0000"/>
                </a:solidFill>
                <a:latin typeface="+mn-lt"/>
                <a:ea typeface="ＭＳ Ｐゴシック" panose="020B0600070205080204" pitchFamily="34" charset="-128"/>
              </a:rPr>
              <a:t> C. </a:t>
            </a:r>
            <a:r>
              <a:rPr lang="tr-TR" sz="1600" dirty="0" err="1">
                <a:solidFill>
                  <a:srgbClr val="FF0000"/>
                </a:solidFill>
                <a:latin typeface="+mn-lt"/>
                <a:ea typeface="ＭＳ Ｐゴシック" panose="020B0600070205080204" pitchFamily="34" charset="-128"/>
              </a:rPr>
              <a:t>Besa</a:t>
            </a:r>
            <a:r>
              <a:rPr lang="tr-TR" sz="1600" dirty="0">
                <a:solidFill>
                  <a:srgbClr val="FF0000"/>
                </a:solidFill>
                <a:latin typeface="+mn-lt"/>
                <a:ea typeface="ＭＳ Ｐゴシック" panose="020B0600070205080204" pitchFamily="34" charset="-128"/>
              </a:rPr>
              <a:t>)</a:t>
            </a:r>
            <a:r>
              <a:rPr lang="tr-TR" sz="3400" dirty="0">
                <a:solidFill>
                  <a:srgbClr val="FF0000"/>
                </a:solidFill>
                <a:latin typeface="+mn-lt"/>
                <a:ea typeface="ＭＳ Ｐゴシック" panose="020B0600070205080204" pitchFamily="34" charset="-128"/>
              </a:rPr>
              <a:t> </a:t>
            </a:r>
            <a:r>
              <a:rPr lang="tr-TR" sz="1400" dirty="0">
                <a:solidFill>
                  <a:srgbClr val="FF0000"/>
                </a:solidFill>
                <a:latin typeface="+mn-lt"/>
                <a:ea typeface="ＭＳ Ｐゴシック" panose="020B0600070205080204" pitchFamily="34" charset="-128"/>
              </a:rPr>
              <a:t>(ASH </a:t>
            </a:r>
            <a:r>
              <a:rPr lang="tr-TR" sz="1400" dirty="0" err="1">
                <a:solidFill>
                  <a:srgbClr val="FF0000"/>
                </a:solidFill>
                <a:latin typeface="+mn-lt"/>
                <a:ea typeface="ＭＳ Ｐゴシック" panose="020B0600070205080204" pitchFamily="34" charset="-128"/>
              </a:rPr>
              <a:t>Teaching</a:t>
            </a:r>
            <a:r>
              <a:rPr lang="tr-TR" sz="1400" dirty="0">
                <a:solidFill>
                  <a:srgbClr val="FF0000"/>
                </a:solidFill>
                <a:latin typeface="+mn-lt"/>
                <a:ea typeface="ＭＳ Ｐゴシック" panose="020B0600070205080204" pitchFamily="34" charset="-128"/>
              </a:rPr>
              <a:t> Cases)</a:t>
            </a:r>
          </a:p>
        </p:txBody>
      </p:sp>
      <p:sp>
        <p:nvSpPr>
          <p:cNvPr id="55299" name="Rectangle 3"/>
          <p:cNvSpPr>
            <a:spLocks noGrp="1" noChangeArrowheads="1"/>
          </p:cNvSpPr>
          <p:nvPr>
            <p:ph type="body" idx="1"/>
          </p:nvPr>
        </p:nvSpPr>
        <p:spPr>
          <a:xfrm>
            <a:off x="1008388" y="1840971"/>
            <a:ext cx="8001000" cy="3814936"/>
          </a:xfrm>
        </p:spPr>
        <p:txBody>
          <a:bodyPr/>
          <a:lstStyle/>
          <a:p>
            <a:pPr>
              <a:lnSpc>
                <a:spcPct val="150000"/>
              </a:lnSpc>
            </a:pPr>
            <a:r>
              <a:rPr lang="tr-TR" dirty="0" smtClean="0">
                <a:latin typeface="Comic Sans MS" panose="030F0702030302020204" pitchFamily="66" charset="0"/>
                <a:ea typeface="ＭＳ Ｐゴシック" panose="020B0600070205080204" pitchFamily="34" charset="-128"/>
              </a:rPr>
              <a:t>78 yaşında kadın hasta</a:t>
            </a:r>
          </a:p>
          <a:p>
            <a:pPr>
              <a:lnSpc>
                <a:spcPct val="150000"/>
              </a:lnSpc>
            </a:pPr>
            <a:r>
              <a:rPr lang="tr-TR" dirty="0" err="1" smtClean="0">
                <a:latin typeface="Comic Sans MS" panose="030F0702030302020204" pitchFamily="66" charset="0"/>
                <a:ea typeface="ＭＳ Ｐゴシック" panose="020B0600070205080204" pitchFamily="34" charset="-128"/>
              </a:rPr>
              <a:t>Yorgunluk,çok</a:t>
            </a:r>
            <a:r>
              <a:rPr lang="tr-TR" dirty="0" smtClean="0">
                <a:latin typeface="Comic Sans MS" panose="030F0702030302020204" pitchFamily="66" charset="0"/>
                <a:ea typeface="ＭＳ Ｐゴシック" panose="020B0600070205080204" pitchFamily="34" charset="-128"/>
              </a:rPr>
              <a:t> uyuma</a:t>
            </a:r>
          </a:p>
          <a:p>
            <a:pPr>
              <a:lnSpc>
                <a:spcPct val="150000"/>
              </a:lnSpc>
            </a:pPr>
            <a:r>
              <a:rPr lang="tr-TR" dirty="0" smtClean="0">
                <a:latin typeface="Comic Sans MS" panose="030F0702030302020204" pitchFamily="66" charset="0"/>
                <a:ea typeface="ＭＳ Ｐゴシック" panose="020B0600070205080204" pitchFamily="34" charset="-128"/>
              </a:rPr>
              <a:t>Doktoru </a:t>
            </a:r>
            <a:r>
              <a:rPr lang="tr-TR" dirty="0" err="1" smtClean="0">
                <a:latin typeface="Comic Sans MS" panose="030F0702030302020204" pitchFamily="66" charset="0"/>
                <a:ea typeface="ＭＳ Ｐゴシック" panose="020B0600070205080204" pitchFamily="34" charset="-128"/>
              </a:rPr>
              <a:t>makrositoz</a:t>
            </a:r>
            <a:r>
              <a:rPr lang="tr-TR" dirty="0" smtClean="0">
                <a:latin typeface="Comic Sans MS" panose="030F0702030302020204" pitchFamily="66" charset="0"/>
                <a:ea typeface="ＭＳ Ｐゴシック" panose="020B0600070205080204" pitchFamily="34" charset="-128"/>
              </a:rPr>
              <a:t> saptamış</a:t>
            </a:r>
          </a:p>
          <a:p>
            <a:pPr>
              <a:lnSpc>
                <a:spcPct val="150000"/>
              </a:lnSpc>
            </a:pPr>
            <a:r>
              <a:rPr lang="tr-TR" dirty="0" smtClean="0">
                <a:latin typeface="Comic Sans MS" panose="030F0702030302020204" pitchFamily="66" charset="0"/>
                <a:ea typeface="ＭＳ Ｐゴシック" panose="020B0600070205080204" pitchFamily="34" charset="-128"/>
              </a:rPr>
              <a:t>Öz geçmişi: KOAH, HT ve </a:t>
            </a:r>
            <a:r>
              <a:rPr lang="tr-TR" dirty="0" err="1" smtClean="0">
                <a:latin typeface="Comic Sans MS" panose="030F0702030302020204" pitchFamily="66" charset="0"/>
                <a:ea typeface="ＭＳ Ｐゴシック" panose="020B0600070205080204" pitchFamily="34" charset="-128"/>
              </a:rPr>
              <a:t>piloroplasti</a:t>
            </a:r>
            <a:r>
              <a:rPr lang="tr-TR" dirty="0" smtClean="0">
                <a:latin typeface="Comic Sans MS" panose="030F0702030302020204" pitchFamily="66" charset="0"/>
                <a:ea typeface="ＭＳ Ｐゴシック" panose="020B0600070205080204" pitchFamily="34" charset="-128"/>
              </a:rPr>
              <a:t>. </a:t>
            </a:r>
          </a:p>
          <a:p>
            <a:pPr>
              <a:lnSpc>
                <a:spcPct val="150000"/>
              </a:lnSpc>
            </a:pPr>
            <a:r>
              <a:rPr lang="tr-TR" dirty="0" smtClean="0">
                <a:latin typeface="Comic Sans MS" panose="030F0702030302020204" pitchFamily="66" charset="0"/>
                <a:ea typeface="ＭＳ Ｐゴシック" panose="020B0600070205080204" pitchFamily="34" charset="-128"/>
              </a:rPr>
              <a:t>FM: </a:t>
            </a:r>
            <a:r>
              <a:rPr lang="tr-TR" dirty="0" err="1" smtClean="0">
                <a:latin typeface="Comic Sans MS" panose="030F0702030302020204" pitchFamily="66" charset="0"/>
                <a:ea typeface="ＭＳ Ｐゴシック" panose="020B0600070205080204" pitchFamily="34" charset="-128"/>
              </a:rPr>
              <a:t>Konjonktiva</a:t>
            </a:r>
            <a:r>
              <a:rPr lang="tr-TR" dirty="0" smtClean="0">
                <a:latin typeface="Comic Sans MS" panose="030F0702030302020204" pitchFamily="66" charset="0"/>
                <a:ea typeface="ＭＳ Ｐゴシック" panose="020B0600070205080204" pitchFamily="34" charset="-128"/>
              </a:rPr>
              <a:t> soluk, </a:t>
            </a:r>
            <a:r>
              <a:rPr lang="tr-TR" dirty="0" err="1" smtClean="0">
                <a:latin typeface="Comic Sans MS" panose="030F0702030302020204" pitchFamily="66" charset="0"/>
                <a:ea typeface="ＭＳ Ｐゴシック" panose="020B0600070205080204" pitchFamily="34" charset="-128"/>
              </a:rPr>
              <a:t>kifoskolyoz</a:t>
            </a:r>
            <a:endParaRPr lang="tr-TR" dirty="0" smtClean="0">
              <a:latin typeface="Comic Sans MS" panose="030F0702030302020204" pitchFamily="66" charset="0"/>
              <a:ea typeface="ＭＳ Ｐゴシック" panose="020B0600070205080204" pitchFamily="34" charset="-128"/>
            </a:endParaRPr>
          </a:p>
          <a:p>
            <a:pPr>
              <a:lnSpc>
                <a:spcPct val="150000"/>
              </a:lnSpc>
            </a:pPr>
            <a:endParaRPr lang="tr-TR" dirty="0" smtClean="0">
              <a:latin typeface="Comic Sans MS" panose="030F0702030302020204" pitchFamily="66" charset="0"/>
              <a:ea typeface="ＭＳ Ｐゴシック" panose="020B0600070205080204" pitchFamily="34" charset="-128"/>
            </a:endParaRPr>
          </a:p>
        </p:txBody>
      </p:sp>
    </p:spTree>
    <p:extLst>
      <p:ext uri="{BB962C8B-B14F-4D97-AF65-F5344CB8AC3E}">
        <p14:creationId xmlns:p14="http://schemas.microsoft.com/office/powerpoint/2010/main" val="360658581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8"/>
          <p:cNvSpPr>
            <a:spLocks noGrp="1" noChangeArrowheads="1"/>
          </p:cNvSpPr>
          <p:nvPr>
            <p:ph type="sldNum" sz="quarter" idx="12"/>
          </p:nvPr>
        </p:nvSpPr>
        <p:spPr>
          <a:ln/>
        </p:spPr>
        <p:txBody>
          <a:bodyPr/>
          <a:lstStyle/>
          <a:p>
            <a:fld id="{D6E36BE2-1D2C-4B58-A611-2397271B6E46}" type="slidenum">
              <a:rPr lang="tr-TR"/>
              <a:pPr/>
              <a:t>70</a:t>
            </a:fld>
            <a:endParaRPr lang="tr-TR"/>
          </a:p>
        </p:txBody>
      </p:sp>
      <p:graphicFrame>
        <p:nvGraphicFramePr>
          <p:cNvPr id="59528" name="Group 136"/>
          <p:cNvGraphicFramePr>
            <a:graphicFrameLocks noGrp="1"/>
          </p:cNvGraphicFramePr>
          <p:nvPr>
            <p:extLst>
              <p:ext uri="{D42A27DB-BD31-4B8C-83A1-F6EECF244321}">
                <p14:modId xmlns:p14="http://schemas.microsoft.com/office/powerpoint/2010/main" val="3037060888"/>
              </p:ext>
            </p:extLst>
          </p:nvPr>
        </p:nvGraphicFramePr>
        <p:xfrm>
          <a:off x="634550" y="1506286"/>
          <a:ext cx="9797074" cy="3718560"/>
        </p:xfrm>
        <a:graphic>
          <a:graphicData uri="http://schemas.openxmlformats.org/drawingml/2006/table">
            <a:tbl>
              <a:tblPr/>
              <a:tblGrid>
                <a:gridCol w="2449269"/>
                <a:gridCol w="2141324"/>
                <a:gridCol w="2099388"/>
                <a:gridCol w="3107093"/>
              </a:tblGrid>
              <a:tr h="298034">
                <a:tc gridSpan="4">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Mevcut Laboratuvar Değerleri </a:t>
                      </a:r>
                      <a:endParaRPr kumimoji="0" lang="tr-TR" sz="20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lang="tr-TR"/>
                    </a:p>
                  </a:txBody>
                  <a:tcPr/>
                </a:tc>
                <a:tc hMerge="1">
                  <a:txBody>
                    <a:bodyPr/>
                    <a:lstStyle/>
                    <a:p>
                      <a:endParaRPr lang="tr-TR"/>
                    </a:p>
                  </a:txBody>
                  <a:tcPr/>
                </a:tc>
                <a:tc hMerge="1">
                  <a:txBody>
                    <a:bodyPr/>
                    <a:lstStyle/>
                    <a:p>
                      <a:endParaRPr lang="tr-TR"/>
                    </a:p>
                  </a:txBody>
                  <a:tcPr/>
                </a:tc>
              </a:tr>
              <a:tr h="298034">
                <a:tc gridSpan="2">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Test </a:t>
                      </a:r>
                      <a:endParaRPr kumimoji="0" lang="tr-TR" sz="20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lang="tr-TR"/>
                    </a:p>
                  </a:txBody>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Hasta Sonuçları </a:t>
                      </a:r>
                      <a:endParaRPr kumimoji="0" lang="tr-TR" sz="20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Normal Değerler</a:t>
                      </a:r>
                      <a:endParaRPr kumimoji="0" lang="tr-TR" sz="20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217636">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1"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Tam Kan</a:t>
                      </a:r>
                      <a:endParaRPr kumimoji="0" lang="tr-TR" sz="20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Hb</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Hct</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MCV </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MCH</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RDW </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WBC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8.8 g/</a:t>
                      </a:r>
                      <a:r>
                        <a:rPr kumimoji="0" lang="tr-TR" sz="1400" b="0" i="0" u="none" strike="noStrike" cap="none" normalizeH="0" baseline="0" dirty="0" err="1"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dL</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26.5%</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119 </a:t>
                      </a:r>
                      <a:r>
                        <a:rPr kumimoji="0" lang="tr-TR" sz="1400" b="0" i="0" u="none" strike="noStrike" cap="none" normalizeH="0" baseline="0" dirty="0" err="1"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fL</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39.7 </a:t>
                      </a: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pg</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17.5 SD</a:t>
                      </a:r>
                      <a:br>
                        <a:rPr kumimoji="0" lang="tr-TR" sz="1400" b="0"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5,200/</a:t>
                      </a: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μL</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(12-15.6)</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(35-46)</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(80-100)</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(27-33)</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(9-15)</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(4,800-10,800)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6">
                        <a:lumMod val="40000"/>
                        <a:lumOff val="60000"/>
                      </a:schemeClr>
                    </a:solidFill>
                  </a:tcPr>
                </a:tc>
              </a:tr>
              <a:tr h="1024361">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1"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Lökosit Formülü</a:t>
                      </a:r>
                      <a:r>
                        <a:rPr kumimoji="0" lang="tr-TR" sz="20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20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Nötrofiller</a:t>
                      </a:r>
                      <a:b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Lenfositler</a:t>
                      </a:r>
                      <a:b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Monositler</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Eozinofiller </a:t>
                      </a:r>
                      <a:b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Bazofiller</a:t>
                      </a:r>
                      <a:endParaRPr kumimoji="0" lang="tr-TR" sz="1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67%</a:t>
                      </a:r>
                      <a:b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30% </a:t>
                      </a:r>
                      <a:b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8% </a:t>
                      </a:r>
                      <a:b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3% </a:t>
                      </a:r>
                      <a:b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2% </a:t>
                      </a:r>
                      <a:endParaRPr kumimoji="0" lang="tr-TR" sz="1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(42-75)</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(20-51)</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(5-10)</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(0-7)</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(0-7)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98034">
                <a:tc gridSpan="2">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1"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Trombosit</a:t>
                      </a:r>
                      <a:endParaRPr kumimoji="0" lang="tr-TR" sz="20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lang="tr-TR"/>
                    </a:p>
                  </a:txBody>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338,000/</a:t>
                      </a: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μL</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(150,000-400,000)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5" name="Rectangle 2"/>
          <p:cNvSpPr txBox="1">
            <a:spLocks noChangeArrowheads="1"/>
          </p:cNvSpPr>
          <p:nvPr/>
        </p:nvSpPr>
        <p:spPr>
          <a:xfrm>
            <a:off x="482082" y="4824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3400" smtClean="0">
                <a:solidFill>
                  <a:srgbClr val="FF0000"/>
                </a:solidFill>
                <a:latin typeface="+mn-lt"/>
                <a:ea typeface="ＭＳ Ｐゴシック" panose="020B0600070205080204" pitchFamily="34" charset="-128"/>
              </a:rPr>
              <a:t>Olgu Takdimi-4</a:t>
            </a:r>
            <a:br>
              <a:rPr lang="tr-TR" sz="3400" smtClean="0">
                <a:solidFill>
                  <a:srgbClr val="FF0000"/>
                </a:solidFill>
                <a:latin typeface="+mn-lt"/>
                <a:ea typeface="ＭＳ Ｐゴシック" panose="020B0600070205080204" pitchFamily="34" charset="-128"/>
              </a:rPr>
            </a:br>
            <a:r>
              <a:rPr lang="tr-TR" sz="1600" smtClean="0">
                <a:solidFill>
                  <a:srgbClr val="FF0000"/>
                </a:solidFill>
                <a:latin typeface="+mn-lt"/>
                <a:ea typeface="ＭＳ Ｐゴシック" panose="020B0600070205080204" pitchFamily="34" charset="-128"/>
              </a:rPr>
              <a:t>(Emmanuel C. Besa)</a:t>
            </a:r>
            <a:r>
              <a:rPr lang="tr-TR" sz="3400" smtClean="0">
                <a:solidFill>
                  <a:srgbClr val="FF0000"/>
                </a:solidFill>
                <a:latin typeface="+mn-lt"/>
                <a:ea typeface="ＭＳ Ｐゴシック" panose="020B0600070205080204" pitchFamily="34" charset="-128"/>
              </a:rPr>
              <a:t> </a:t>
            </a:r>
            <a:r>
              <a:rPr lang="tr-TR" sz="1400" smtClean="0">
                <a:solidFill>
                  <a:srgbClr val="FF0000"/>
                </a:solidFill>
                <a:latin typeface="+mn-lt"/>
                <a:ea typeface="ＭＳ Ｐゴシック" panose="020B0600070205080204" pitchFamily="34" charset="-128"/>
              </a:rPr>
              <a:t>(ASH Teaching Cases)</a:t>
            </a:r>
            <a:endParaRPr lang="tr-TR" sz="1400" dirty="0">
              <a:solidFill>
                <a:srgbClr val="FF0000"/>
              </a:solidFill>
              <a:latin typeface="+mn-lt"/>
              <a:ea typeface="ＭＳ Ｐゴシック" panose="020B0600070205080204" pitchFamily="34" charset="-128"/>
            </a:endParaRPr>
          </a:p>
        </p:txBody>
      </p:sp>
    </p:spTree>
    <p:extLst>
      <p:ext uri="{BB962C8B-B14F-4D97-AF65-F5344CB8AC3E}">
        <p14:creationId xmlns:p14="http://schemas.microsoft.com/office/powerpoint/2010/main" val="414127949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8"/>
          <p:cNvSpPr>
            <a:spLocks noGrp="1" noChangeArrowheads="1"/>
          </p:cNvSpPr>
          <p:nvPr>
            <p:ph type="sldNum" sz="quarter" idx="12"/>
          </p:nvPr>
        </p:nvSpPr>
        <p:spPr>
          <a:ln/>
        </p:spPr>
        <p:txBody>
          <a:bodyPr/>
          <a:lstStyle/>
          <a:p>
            <a:fld id="{EEEBBFA8-B57B-46F9-9EA8-7C63FB8F43A4}" type="slidenum">
              <a:rPr lang="tr-TR"/>
              <a:pPr/>
              <a:t>71</a:t>
            </a:fld>
            <a:endParaRPr lang="tr-TR"/>
          </a:p>
        </p:txBody>
      </p:sp>
      <p:graphicFrame>
        <p:nvGraphicFramePr>
          <p:cNvPr id="60618" name="Group 202"/>
          <p:cNvGraphicFramePr>
            <a:graphicFrameLocks noGrp="1"/>
          </p:cNvGraphicFramePr>
          <p:nvPr>
            <p:extLst>
              <p:ext uri="{D42A27DB-BD31-4B8C-83A1-F6EECF244321}">
                <p14:modId xmlns:p14="http://schemas.microsoft.com/office/powerpoint/2010/main" val="2560000413"/>
              </p:ext>
            </p:extLst>
          </p:nvPr>
        </p:nvGraphicFramePr>
        <p:xfrm>
          <a:off x="625150" y="1373808"/>
          <a:ext cx="10114385" cy="3078480"/>
        </p:xfrm>
        <a:graphic>
          <a:graphicData uri="http://schemas.openxmlformats.org/drawingml/2006/table">
            <a:tbl>
              <a:tblPr/>
              <a:tblGrid>
                <a:gridCol w="3200401"/>
                <a:gridCol w="2976465"/>
                <a:gridCol w="3937519"/>
              </a:tblGrid>
              <a:tr h="387498">
                <a:tc gridSpan="3">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1"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Laboratuvar Verileri</a:t>
                      </a:r>
                      <a:endParaRPr kumimoji="0" lang="tr-TR" sz="20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lang="tr-TR"/>
                    </a:p>
                  </a:txBody>
                  <a:tcPr/>
                </a:tc>
                <a:tc hMerge="1">
                  <a:txBody>
                    <a:bodyPr/>
                    <a:lstStyle/>
                    <a:p>
                      <a:endParaRPr lang="tr-TR"/>
                    </a:p>
                  </a:txBody>
                  <a:tcPr/>
                </a:tc>
              </a:tr>
              <a:tr h="298076">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Test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Hasta Sonuçları</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Normal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98076">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Folik Asit</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6,4 </a:t>
                      </a:r>
                      <a:r>
                        <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cs typeface="Times New Roman" panose="02020603050405020304" pitchFamily="18" charset="0"/>
                        </a:rPr>
                        <a:t>µ</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g/</a:t>
                      </a: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dL</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(&gt;1.9) (eksiklik &lt;1.7)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98076">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B12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4"/>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159 </a:t>
                      </a: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pg</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mL</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4"/>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(232-1139) (eksiklik &lt;160)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4"/>
                    </a:solidFill>
                  </a:tcPr>
                </a:tc>
              </a:tr>
              <a:tr h="387498">
                <a:tc gridSpan="3">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LDH ile birlikte Karaciğer Testleri</a:t>
                      </a:r>
                      <a:endParaRPr kumimoji="0" lang="tr-TR" sz="20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lang="tr-TR"/>
                    </a:p>
                  </a:txBody>
                  <a:tcPr/>
                </a:tc>
                <a:tc hMerge="1">
                  <a:txBody>
                    <a:bodyPr/>
                    <a:lstStyle/>
                    <a:p>
                      <a:endParaRPr lang="tr-TR"/>
                    </a:p>
                  </a:txBody>
                  <a:tcPr/>
                </a:tc>
              </a:tr>
              <a:tr h="1341340">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Total protein</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Albumin</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Alkalen</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Fosfataz</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ALT(SGPT)</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AST(SGOT)</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LDH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6.2 g/</a:t>
                      </a: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dL</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3.6 g/</a:t>
                      </a: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dL</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78 U/L</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23 U/L</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24 U/L </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1" i="0" u="none" strike="noStrike" cap="none" normalizeH="0" baseline="0" dirty="0" smtClean="0">
                          <a:ln>
                            <a:noFill/>
                          </a:ln>
                          <a:solidFill>
                            <a:srgbClr val="FF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249 U/L </a:t>
                      </a:r>
                      <a:endParaRPr kumimoji="0" lang="tr-TR" sz="1400" b="1" i="0" u="none" strike="noStrike" cap="none" normalizeH="0" baseline="0" dirty="0" smtClean="0">
                        <a:ln>
                          <a:noFill/>
                        </a:ln>
                        <a:solidFill>
                          <a:srgbClr val="FF0000"/>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(6.0-8.2)</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(3.5-5.0)</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(38-126)</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(7-56)</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(5-40) </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(100-200)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60613" name="Rectangle 197"/>
          <p:cNvSpPr>
            <a:spLocks noChangeArrowheads="1"/>
          </p:cNvSpPr>
          <p:nvPr/>
        </p:nvSpPr>
        <p:spPr bwMode="auto">
          <a:xfrm>
            <a:off x="1524001" y="5165082"/>
            <a:ext cx="184731"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eaLnBrk="0" hangingPunct="0"/>
            <a:endParaRPr lang="tr-TR" sz="2400"/>
          </a:p>
        </p:txBody>
      </p:sp>
      <p:sp>
        <p:nvSpPr>
          <p:cNvPr id="6" name="Rectangle 2"/>
          <p:cNvSpPr txBox="1">
            <a:spLocks noChangeArrowheads="1"/>
          </p:cNvSpPr>
          <p:nvPr/>
        </p:nvSpPr>
        <p:spPr>
          <a:xfrm>
            <a:off x="482082" y="4824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3400" smtClean="0">
                <a:solidFill>
                  <a:srgbClr val="FF0000"/>
                </a:solidFill>
                <a:latin typeface="+mn-lt"/>
                <a:ea typeface="ＭＳ Ｐゴシック" panose="020B0600070205080204" pitchFamily="34" charset="-128"/>
              </a:rPr>
              <a:t>Olgu Takdimi-4</a:t>
            </a:r>
            <a:br>
              <a:rPr lang="tr-TR" sz="3400" smtClean="0">
                <a:solidFill>
                  <a:srgbClr val="FF0000"/>
                </a:solidFill>
                <a:latin typeface="+mn-lt"/>
                <a:ea typeface="ＭＳ Ｐゴシック" panose="020B0600070205080204" pitchFamily="34" charset="-128"/>
              </a:rPr>
            </a:br>
            <a:r>
              <a:rPr lang="tr-TR" sz="1600" smtClean="0">
                <a:solidFill>
                  <a:srgbClr val="FF0000"/>
                </a:solidFill>
                <a:latin typeface="+mn-lt"/>
                <a:ea typeface="ＭＳ Ｐゴシック" panose="020B0600070205080204" pitchFamily="34" charset="-128"/>
              </a:rPr>
              <a:t>(Emmanuel C. Besa)</a:t>
            </a:r>
            <a:r>
              <a:rPr lang="tr-TR" sz="3400" smtClean="0">
                <a:solidFill>
                  <a:srgbClr val="FF0000"/>
                </a:solidFill>
                <a:latin typeface="+mn-lt"/>
                <a:ea typeface="ＭＳ Ｐゴシック" panose="020B0600070205080204" pitchFamily="34" charset="-128"/>
              </a:rPr>
              <a:t> </a:t>
            </a:r>
            <a:r>
              <a:rPr lang="tr-TR" sz="1400" smtClean="0">
                <a:solidFill>
                  <a:srgbClr val="FF0000"/>
                </a:solidFill>
                <a:latin typeface="+mn-lt"/>
                <a:ea typeface="ＭＳ Ｐゴシック" panose="020B0600070205080204" pitchFamily="34" charset="-128"/>
              </a:rPr>
              <a:t>(ASH Teaching Cases)</a:t>
            </a:r>
            <a:endParaRPr lang="tr-TR" sz="1400" dirty="0">
              <a:solidFill>
                <a:srgbClr val="FF0000"/>
              </a:solidFill>
              <a:latin typeface="+mn-lt"/>
              <a:ea typeface="ＭＳ Ｐゴシック" panose="020B0600070205080204" pitchFamily="34" charset="-128"/>
            </a:endParaRPr>
          </a:p>
        </p:txBody>
      </p:sp>
    </p:spTree>
    <p:extLst>
      <p:ext uri="{BB962C8B-B14F-4D97-AF65-F5344CB8AC3E}">
        <p14:creationId xmlns:p14="http://schemas.microsoft.com/office/powerpoint/2010/main" val="427800408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sldNum" sz="quarter" idx="12"/>
          </p:nvPr>
        </p:nvSpPr>
        <p:spPr>
          <a:ln/>
        </p:spPr>
        <p:txBody>
          <a:bodyPr/>
          <a:lstStyle/>
          <a:p>
            <a:fld id="{EB4C31A2-4740-48C6-962D-7170E4D0277F}" type="slidenum">
              <a:rPr lang="tr-TR"/>
              <a:pPr/>
              <a:t>72</a:t>
            </a:fld>
            <a:endParaRPr lang="tr-TR"/>
          </a:p>
        </p:txBody>
      </p:sp>
      <p:sp>
        <p:nvSpPr>
          <p:cNvPr id="61443" name="Rectangle 3"/>
          <p:cNvSpPr>
            <a:spLocks noGrp="1" noChangeArrowheads="1"/>
          </p:cNvSpPr>
          <p:nvPr>
            <p:ph type="body" idx="1"/>
          </p:nvPr>
        </p:nvSpPr>
        <p:spPr>
          <a:xfrm>
            <a:off x="678024" y="2089150"/>
            <a:ext cx="10406742" cy="4267200"/>
          </a:xfrm>
        </p:spPr>
        <p:txBody>
          <a:bodyPr/>
          <a:lstStyle/>
          <a:p>
            <a:pPr>
              <a:lnSpc>
                <a:spcPct val="200000"/>
              </a:lnSpc>
              <a:buFont typeface="Wingdings" panose="05000000000000000000" pitchFamily="2" charset="2"/>
              <a:buNone/>
            </a:pPr>
            <a:r>
              <a:rPr lang="tr-TR" dirty="0" smtClean="0">
                <a:latin typeface="Comic Sans MS" panose="030F0702030302020204" pitchFamily="66" charset="0"/>
                <a:ea typeface="ＭＳ Ｐゴシック" panose="020B0600070205080204" pitchFamily="34" charset="-128"/>
              </a:rPr>
              <a:t>   Hastanın doktoru hastaya geçirdiği mide ameliyatı sonrası B12 </a:t>
            </a:r>
            <a:r>
              <a:rPr lang="tr-TR" dirty="0" err="1" smtClean="0">
                <a:latin typeface="Comic Sans MS" panose="030F0702030302020204" pitchFamily="66" charset="0"/>
                <a:ea typeface="ＭＳ Ｐゴシック" panose="020B0600070205080204" pitchFamily="34" charset="-128"/>
              </a:rPr>
              <a:t>vit</a:t>
            </a:r>
            <a:r>
              <a:rPr lang="tr-TR" dirty="0" smtClean="0">
                <a:latin typeface="Comic Sans MS" panose="030F0702030302020204" pitchFamily="66" charset="0"/>
                <a:ea typeface="ＭＳ Ｐゴシック" panose="020B0600070205080204" pitchFamily="34" charset="-128"/>
              </a:rPr>
              <a:t> eksikliği olabileceğini düşünerek zaman zaman B12 </a:t>
            </a:r>
            <a:r>
              <a:rPr lang="tr-TR" dirty="0" err="1" smtClean="0">
                <a:latin typeface="Comic Sans MS" panose="030F0702030302020204" pitchFamily="66" charset="0"/>
                <a:ea typeface="ＭＳ Ｐゴシック" panose="020B0600070205080204" pitchFamily="34" charset="-128"/>
              </a:rPr>
              <a:t>vit</a:t>
            </a:r>
            <a:r>
              <a:rPr lang="tr-TR" dirty="0" smtClean="0">
                <a:latin typeface="Comic Sans MS" panose="030F0702030302020204" pitchFamily="66" charset="0"/>
                <a:ea typeface="ＭＳ Ｐゴシック" panose="020B0600070205080204" pitchFamily="34" charset="-128"/>
              </a:rPr>
              <a:t> kullanmasını söylemiş </a:t>
            </a:r>
          </a:p>
        </p:txBody>
      </p:sp>
      <p:sp>
        <p:nvSpPr>
          <p:cNvPr id="6" name="Rectangle 2"/>
          <p:cNvSpPr>
            <a:spLocks noGrp="1" noChangeArrowheads="1"/>
          </p:cNvSpPr>
          <p:nvPr>
            <p:ph type="title"/>
          </p:nvPr>
        </p:nvSpPr>
        <p:spPr>
          <a:xfrm>
            <a:off x="482082" y="48245"/>
            <a:ext cx="10515600" cy="1325563"/>
          </a:xfrm>
        </p:spPr>
        <p:txBody>
          <a:bodyPr/>
          <a:lstStyle/>
          <a:p>
            <a:r>
              <a:rPr lang="tr-TR" sz="3400" dirty="0">
                <a:solidFill>
                  <a:srgbClr val="FF0000"/>
                </a:solidFill>
                <a:latin typeface="+mn-lt"/>
                <a:ea typeface="ＭＳ Ｐゴシック" panose="020B0600070205080204" pitchFamily="34" charset="-128"/>
              </a:rPr>
              <a:t>Olgu Takdimi-4</a:t>
            </a:r>
            <a:br>
              <a:rPr lang="tr-TR" sz="3400" dirty="0">
                <a:solidFill>
                  <a:srgbClr val="FF0000"/>
                </a:solidFill>
                <a:latin typeface="+mn-lt"/>
                <a:ea typeface="ＭＳ Ｐゴシック" panose="020B0600070205080204" pitchFamily="34" charset="-128"/>
              </a:rPr>
            </a:br>
            <a:r>
              <a:rPr lang="tr-TR" sz="1600" dirty="0">
                <a:solidFill>
                  <a:srgbClr val="FF0000"/>
                </a:solidFill>
                <a:latin typeface="+mn-lt"/>
                <a:ea typeface="ＭＳ Ｐゴシック" panose="020B0600070205080204" pitchFamily="34" charset="-128"/>
              </a:rPr>
              <a:t>(</a:t>
            </a:r>
            <a:r>
              <a:rPr lang="tr-TR" sz="1600" dirty="0" err="1">
                <a:solidFill>
                  <a:srgbClr val="FF0000"/>
                </a:solidFill>
                <a:latin typeface="+mn-lt"/>
                <a:ea typeface="ＭＳ Ｐゴシック" panose="020B0600070205080204" pitchFamily="34" charset="-128"/>
              </a:rPr>
              <a:t>Emmanuel</a:t>
            </a:r>
            <a:r>
              <a:rPr lang="tr-TR" sz="1600" dirty="0">
                <a:solidFill>
                  <a:srgbClr val="FF0000"/>
                </a:solidFill>
                <a:latin typeface="+mn-lt"/>
                <a:ea typeface="ＭＳ Ｐゴシック" panose="020B0600070205080204" pitchFamily="34" charset="-128"/>
              </a:rPr>
              <a:t> C. </a:t>
            </a:r>
            <a:r>
              <a:rPr lang="tr-TR" sz="1600" dirty="0" err="1">
                <a:solidFill>
                  <a:srgbClr val="FF0000"/>
                </a:solidFill>
                <a:latin typeface="+mn-lt"/>
                <a:ea typeface="ＭＳ Ｐゴシック" panose="020B0600070205080204" pitchFamily="34" charset="-128"/>
              </a:rPr>
              <a:t>Besa</a:t>
            </a:r>
            <a:r>
              <a:rPr lang="tr-TR" sz="1600" dirty="0">
                <a:solidFill>
                  <a:srgbClr val="FF0000"/>
                </a:solidFill>
                <a:latin typeface="+mn-lt"/>
                <a:ea typeface="ＭＳ Ｐゴシック" panose="020B0600070205080204" pitchFamily="34" charset="-128"/>
              </a:rPr>
              <a:t>)</a:t>
            </a:r>
            <a:r>
              <a:rPr lang="tr-TR" sz="3400" dirty="0">
                <a:solidFill>
                  <a:srgbClr val="FF0000"/>
                </a:solidFill>
                <a:latin typeface="+mn-lt"/>
                <a:ea typeface="ＭＳ Ｐゴシック" panose="020B0600070205080204" pitchFamily="34" charset="-128"/>
              </a:rPr>
              <a:t> </a:t>
            </a:r>
            <a:r>
              <a:rPr lang="tr-TR" sz="1400" dirty="0">
                <a:solidFill>
                  <a:srgbClr val="FF0000"/>
                </a:solidFill>
                <a:latin typeface="+mn-lt"/>
                <a:ea typeface="ＭＳ Ｐゴシック" panose="020B0600070205080204" pitchFamily="34" charset="-128"/>
              </a:rPr>
              <a:t>(ASH </a:t>
            </a:r>
            <a:r>
              <a:rPr lang="tr-TR" sz="1400" dirty="0" err="1">
                <a:solidFill>
                  <a:srgbClr val="FF0000"/>
                </a:solidFill>
                <a:latin typeface="+mn-lt"/>
                <a:ea typeface="ＭＳ Ｐゴシック" panose="020B0600070205080204" pitchFamily="34" charset="-128"/>
              </a:rPr>
              <a:t>Teaching</a:t>
            </a:r>
            <a:r>
              <a:rPr lang="tr-TR" sz="1400" dirty="0">
                <a:solidFill>
                  <a:srgbClr val="FF0000"/>
                </a:solidFill>
                <a:latin typeface="+mn-lt"/>
                <a:ea typeface="ＭＳ Ｐゴシック" panose="020B0600070205080204" pitchFamily="34" charset="-128"/>
              </a:rPr>
              <a:t> Cases)</a:t>
            </a:r>
          </a:p>
        </p:txBody>
      </p:sp>
    </p:spTree>
    <p:extLst>
      <p:ext uri="{BB962C8B-B14F-4D97-AF65-F5344CB8AC3E}">
        <p14:creationId xmlns:p14="http://schemas.microsoft.com/office/powerpoint/2010/main" val="4288805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1061</TotalTime>
  <Words>2740</Words>
  <Application>Microsoft Office PowerPoint</Application>
  <PresentationFormat>Geniş ekran</PresentationFormat>
  <Paragraphs>737</Paragraphs>
  <Slides>72</Slides>
  <Notes>15</Notes>
  <HiddenSlides>0</HiddenSlides>
  <MMClips>0</MMClips>
  <ScaleCrop>false</ScaleCrop>
  <HeadingPairs>
    <vt:vector size="8" baseType="variant">
      <vt:variant>
        <vt:lpstr>Kullanılan Yazı Tipleri</vt:lpstr>
      </vt:variant>
      <vt:variant>
        <vt:i4>16</vt:i4>
      </vt:variant>
      <vt:variant>
        <vt:lpstr>Tema</vt:lpstr>
      </vt:variant>
      <vt:variant>
        <vt:i4>1</vt:i4>
      </vt:variant>
      <vt:variant>
        <vt:lpstr>Eklenmiş OLE Hizmet Programları</vt:lpstr>
      </vt:variant>
      <vt:variant>
        <vt:i4>2</vt:i4>
      </vt:variant>
      <vt:variant>
        <vt:lpstr>Slayt Başlıkları</vt:lpstr>
      </vt:variant>
      <vt:variant>
        <vt:i4>72</vt:i4>
      </vt:variant>
    </vt:vector>
  </HeadingPairs>
  <TitlesOfParts>
    <vt:vector size="91" baseType="lpstr">
      <vt:lpstr>ＭＳ Ｐゴシック</vt:lpstr>
      <vt:lpstr>Arial</vt:lpstr>
      <vt:lpstr>Arial Narrow</vt:lpstr>
      <vt:lpstr>Batang</vt:lpstr>
      <vt:lpstr>Berlin Sans FB</vt:lpstr>
      <vt:lpstr>Calibri</vt:lpstr>
      <vt:lpstr>Calibri Light</vt:lpstr>
      <vt:lpstr>Comic Sans MS</vt:lpstr>
      <vt:lpstr>Impact</vt:lpstr>
      <vt:lpstr>Monotype Sorts</vt:lpstr>
      <vt:lpstr>Symbol</vt:lpstr>
      <vt:lpstr>Tahoma</vt:lpstr>
      <vt:lpstr>Times New Roman</vt:lpstr>
      <vt:lpstr>Verdana</vt:lpstr>
      <vt:lpstr>Wingdings</vt:lpstr>
      <vt:lpstr>Wingdings 2</vt:lpstr>
      <vt:lpstr>Office Teması</vt:lpstr>
      <vt:lpstr>Photo Editor Fotoğrafı</vt:lpstr>
      <vt:lpstr>Drawing</vt:lpstr>
      <vt:lpstr>Hematolojide Laboratuvar</vt:lpstr>
      <vt:lpstr>Hematolojide laboratuvar</vt:lpstr>
      <vt:lpstr>Hematolojide Sık kullanılan testler:</vt:lpstr>
      <vt:lpstr>Kan Alma</vt:lpstr>
      <vt:lpstr>Kan Alma Tüpleri</vt:lpstr>
      <vt:lpstr>Antikoagülan Maddeler</vt:lpstr>
      <vt:lpstr>Antikoagülansız kan (boş tüp)</vt:lpstr>
      <vt:lpstr>Antikoagülanlı kan</vt:lpstr>
      <vt:lpstr>Çevresel Kan Yayması</vt:lpstr>
      <vt:lpstr>Normal TKS Raporu</vt:lpstr>
      <vt:lpstr>Normal TKS Raporu</vt:lpstr>
      <vt:lpstr>Tam Kan Sayımı Göstergeleri</vt:lpstr>
      <vt:lpstr>Tam Kan Eritrosit Göstergeleri</vt:lpstr>
      <vt:lpstr>Eritrosit /Hemoglobin</vt:lpstr>
      <vt:lpstr>OEH = MCV Ortalama Eritrosit Hacmi:</vt:lpstr>
      <vt:lpstr>OEH = MCV Ortalama Eritrosit Hacmi:</vt:lpstr>
      <vt:lpstr>OEHK = MCHC  Ortalama Eritrosit Hemoglobin Oranı:</vt:lpstr>
      <vt:lpstr>OEHK = MCHC  Ortalama Eritrosit Hemoglobin Oranı :</vt:lpstr>
      <vt:lpstr>OEHb = MCH Ortalama Eritrosit Hemoglobini: </vt:lpstr>
      <vt:lpstr>RDW Eritrosit dağılım genişliği</vt:lpstr>
      <vt:lpstr>Eritrositlerin  morfolojik bozuklukları</vt:lpstr>
      <vt:lpstr>PowerPoint Sunusu</vt:lpstr>
      <vt:lpstr>PowerPoint Sunusu</vt:lpstr>
      <vt:lpstr>PowerPoint Sunusu</vt:lpstr>
      <vt:lpstr>Makrositer anemi</vt:lpstr>
      <vt:lpstr>MCV ve RDW ile tanıya yaklaşım</vt:lpstr>
      <vt:lpstr>WBC: LÖKOSİTLER:</vt:lpstr>
      <vt:lpstr>Tam Kan Lökosit Göstergeleri</vt:lpstr>
      <vt:lpstr>WBC; Lökositler</vt:lpstr>
      <vt:lpstr>Lökositler</vt:lpstr>
      <vt:lpstr>Lökositler</vt:lpstr>
      <vt:lpstr>Monositoz</vt:lpstr>
      <vt:lpstr>Monositopeni</vt:lpstr>
      <vt:lpstr>Eozinofili</vt:lpstr>
      <vt:lpstr>Eozinopeni</vt:lpstr>
      <vt:lpstr>Bazofili</vt:lpstr>
      <vt:lpstr>Lenfositler</vt:lpstr>
      <vt:lpstr>Lenfopeni (lenfositopeni)</vt:lpstr>
      <vt:lpstr>Lökositler</vt:lpstr>
      <vt:lpstr>Lökositler</vt:lpstr>
      <vt:lpstr>Lökositler</vt:lpstr>
      <vt:lpstr>PowerPoint Sunusu</vt:lpstr>
      <vt:lpstr>Trombosit Sayımı  (N:150.000 – 400.000/mm3)</vt:lpstr>
      <vt:lpstr>PowerPoint Sunusu</vt:lpstr>
      <vt:lpstr>PowerPoint Sunusu</vt:lpstr>
      <vt:lpstr>PowerPoint Sunusu</vt:lpstr>
      <vt:lpstr>PowerPoint Sunusu</vt:lpstr>
      <vt:lpstr>PowerPoint Sunusu</vt:lpstr>
      <vt:lpstr>PowerPoint Sunusu</vt:lpstr>
      <vt:lpstr>Kemik İliği İncelenmesi</vt:lpstr>
      <vt:lpstr>PowerPoint Sunusu</vt:lpstr>
      <vt:lpstr>PowerPoint Sunusu</vt:lpstr>
      <vt:lpstr>PowerPoint Sunusu</vt:lpstr>
      <vt:lpstr>Kemik İliği Kemik iliği biyopsisi İncelemesi </vt:lpstr>
      <vt:lpstr>FLOWSİTOMETRİ (AKIMSİTOMETRİ)</vt:lpstr>
      <vt:lpstr>Klinikteki Önemi</vt:lpstr>
      <vt:lpstr>Hücre Yüzey Belirleyicileri</vt:lpstr>
      <vt:lpstr>Örnekler</vt:lpstr>
      <vt:lpstr>klinik uygulamaları</vt:lpstr>
      <vt:lpstr>OLGU # 1</vt:lpstr>
      <vt:lpstr>OLGU # 1 (devam)</vt:lpstr>
      <vt:lpstr>OLGU # 2</vt:lpstr>
      <vt:lpstr>β-thalassemia minör’un Demir eksikliğinden ayrılması</vt:lpstr>
      <vt:lpstr>Olgu Takdimi-3  (Paul K. Schick) (ASH Teaching Cases)</vt:lpstr>
      <vt:lpstr>PowerPoint Sunusu</vt:lpstr>
      <vt:lpstr>Olgu Takdimi-3  (Paul K. Schick) (ASH Teaching Cases)</vt:lpstr>
      <vt:lpstr>Olgu Takdimi-3  (Paul K. Schick) (ASH Teaching Cases)</vt:lpstr>
      <vt:lpstr>Olgu Takdimi-3  (Paul K. Schick) (ASH Teaching Cases)</vt:lpstr>
      <vt:lpstr>Olgu Takdimi-4 (Emmanuel C. Besa) (ASH Teaching Cases)</vt:lpstr>
      <vt:lpstr>PowerPoint Sunusu</vt:lpstr>
      <vt:lpstr>PowerPoint Sunusu</vt:lpstr>
      <vt:lpstr>Olgu Takdimi-4 (Emmanuel C. Besa) (ASH Teaching Cases)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hp</dc:creator>
  <cp:lastModifiedBy>Mustafa çetin</cp:lastModifiedBy>
  <cp:revision>71</cp:revision>
  <dcterms:created xsi:type="dcterms:W3CDTF">2017-11-13T14:52:53Z</dcterms:created>
  <dcterms:modified xsi:type="dcterms:W3CDTF">2018-12-04T05:03:39Z</dcterms:modified>
</cp:coreProperties>
</file>